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3"/>
  </p:notesMasterIdLst>
  <p:handoutMasterIdLst>
    <p:handoutMasterId r:id="rId84"/>
  </p:handoutMasterIdLst>
  <p:sldIdLst>
    <p:sldId id="383" r:id="rId2"/>
    <p:sldId id="561" r:id="rId3"/>
    <p:sldId id="575" r:id="rId4"/>
    <p:sldId id="593" r:id="rId5"/>
    <p:sldId id="558" r:id="rId6"/>
    <p:sldId id="559" r:id="rId7"/>
    <p:sldId id="560" r:id="rId8"/>
    <p:sldId id="511" r:id="rId9"/>
    <p:sldId id="466" r:id="rId10"/>
    <p:sldId id="467" r:id="rId11"/>
    <p:sldId id="479" r:id="rId12"/>
    <p:sldId id="493" r:id="rId13"/>
    <p:sldId id="491" r:id="rId14"/>
    <p:sldId id="525" r:id="rId15"/>
    <p:sldId id="492" r:id="rId16"/>
    <p:sldId id="494" r:id="rId17"/>
    <p:sldId id="515" r:id="rId18"/>
    <p:sldId id="601" r:id="rId19"/>
    <p:sldId id="602" r:id="rId20"/>
    <p:sldId id="603" r:id="rId21"/>
    <p:sldId id="628" r:id="rId22"/>
    <p:sldId id="481" r:id="rId23"/>
    <p:sldId id="482" r:id="rId24"/>
    <p:sldId id="495" r:id="rId25"/>
    <p:sldId id="498" r:id="rId26"/>
    <p:sldId id="604" r:id="rId27"/>
    <p:sldId id="605" r:id="rId28"/>
    <p:sldId id="606" r:id="rId29"/>
    <p:sldId id="607" r:id="rId30"/>
    <p:sldId id="608" r:id="rId31"/>
    <p:sldId id="609" r:id="rId32"/>
    <p:sldId id="610" r:id="rId33"/>
    <p:sldId id="556" r:id="rId34"/>
    <p:sldId id="557" r:id="rId35"/>
    <p:sldId id="524" r:id="rId36"/>
    <p:sldId id="497" r:id="rId37"/>
    <p:sldId id="562" r:id="rId38"/>
    <p:sldId id="526" r:id="rId39"/>
    <p:sldId id="527" r:id="rId40"/>
    <p:sldId id="551" r:id="rId41"/>
    <p:sldId id="552" r:id="rId42"/>
    <p:sldId id="611" r:id="rId43"/>
    <p:sldId id="613" r:id="rId44"/>
    <p:sldId id="612" r:id="rId45"/>
    <p:sldId id="502" r:id="rId46"/>
    <p:sldId id="503" r:id="rId47"/>
    <p:sldId id="528" r:id="rId48"/>
    <p:sldId id="529" r:id="rId49"/>
    <p:sldId id="569" r:id="rId50"/>
    <p:sldId id="584" r:id="rId51"/>
    <p:sldId id="585" r:id="rId52"/>
    <p:sldId id="586" r:id="rId53"/>
    <p:sldId id="530" r:id="rId54"/>
    <p:sldId id="587" r:id="rId55"/>
    <p:sldId id="531" r:id="rId56"/>
    <p:sldId id="540" r:id="rId57"/>
    <p:sldId id="532" r:id="rId58"/>
    <p:sldId id="541" r:id="rId59"/>
    <p:sldId id="635" r:id="rId60"/>
    <p:sldId id="636" r:id="rId61"/>
    <p:sldId id="637" r:id="rId62"/>
    <p:sldId id="621" r:id="rId63"/>
    <p:sldId id="622" r:id="rId64"/>
    <p:sldId id="533" r:id="rId65"/>
    <p:sldId id="534" r:id="rId66"/>
    <p:sldId id="535" r:id="rId67"/>
    <p:sldId id="596" r:id="rId68"/>
    <p:sldId id="536" r:id="rId69"/>
    <p:sldId id="537" r:id="rId70"/>
    <p:sldId id="597" r:id="rId71"/>
    <p:sldId id="599" r:id="rId72"/>
    <p:sldId id="598" r:id="rId73"/>
    <p:sldId id="600" r:id="rId74"/>
    <p:sldId id="632" r:id="rId75"/>
    <p:sldId id="633" r:id="rId76"/>
    <p:sldId id="634" r:id="rId77"/>
    <p:sldId id="623" r:id="rId78"/>
    <p:sldId id="624" r:id="rId79"/>
    <p:sldId id="625" r:id="rId80"/>
    <p:sldId id="626" r:id="rId81"/>
    <p:sldId id="627" r:id="rId82"/>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3300"/>
    <a:srgbClr val="FFFF00"/>
    <a:srgbClr val="FFFF99"/>
    <a:srgbClr val="FFFFCC"/>
    <a:srgbClr val="FFCC00"/>
    <a:srgbClr val="FFCCCC"/>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85847" autoAdjust="0"/>
  </p:normalViewPr>
  <p:slideViewPr>
    <p:cSldViewPr snapToGrid="0">
      <p:cViewPr varScale="1">
        <p:scale>
          <a:sx n="87" d="100"/>
          <a:sy n="87" d="100"/>
        </p:scale>
        <p:origin x="2226"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103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kinetics CH</a:t>
            </a:r>
            <a:r>
              <a:rPr lang="en-US" sz="1400" b="0" i="0" u="none" strike="noStrike" baseline="-25000">
                <a:effectLst/>
              </a:rPr>
              <a:t>3</a:t>
            </a:r>
            <a:r>
              <a:rPr lang="en-US" sz="1400" b="0" i="0" u="none" strike="noStrike" baseline="0">
                <a:effectLst/>
              </a:rPr>
              <a:t>N</a:t>
            </a:r>
            <a:r>
              <a:rPr lang="en-US" sz="1400" b="0" i="0" u="none" strike="noStrike" baseline="-25000">
                <a:effectLst/>
              </a:rPr>
              <a:t>2</a:t>
            </a:r>
            <a:r>
              <a:rPr lang="en-US" sz="1400" b="0" i="0" u="none" strike="noStrike" baseline="0">
                <a:effectLst/>
              </a:rPr>
              <a:t>CH</a:t>
            </a:r>
            <a:r>
              <a:rPr lang="en-US" sz="1400" b="0" i="0" u="none" strike="noStrike" baseline="-25000">
                <a:effectLst/>
              </a:rPr>
              <a:t>3(g)</a:t>
            </a:r>
            <a:r>
              <a:rPr lang="en-US" sz="1400" b="0" i="0" u="none" strike="noStrike" baseline="0">
                <a:effectLst/>
              </a:rPr>
              <a:t> → C</a:t>
            </a:r>
            <a:r>
              <a:rPr lang="en-US" sz="1400" b="0" i="0" u="none" strike="noStrike" baseline="-25000">
                <a:effectLst/>
              </a:rPr>
              <a:t>2</a:t>
            </a:r>
            <a:r>
              <a:rPr lang="en-US" sz="1400" b="0" i="0" u="none" strike="noStrike" baseline="0">
                <a:effectLst/>
              </a:rPr>
              <a:t>H</a:t>
            </a:r>
            <a:r>
              <a:rPr lang="en-US" sz="1400" b="0" i="0" u="none" strike="noStrike" baseline="-25000">
                <a:effectLst/>
              </a:rPr>
              <a:t>6(g)</a:t>
            </a:r>
            <a:r>
              <a:rPr lang="en-US" sz="1400" b="0" i="0" u="none" strike="noStrike" baseline="0">
                <a:effectLst/>
              </a:rPr>
              <a:t> + N</a:t>
            </a:r>
            <a:r>
              <a:rPr lang="en-US" sz="1400" b="0" i="0" u="none" strike="noStrike" baseline="-25000">
                <a:effectLst/>
              </a:rPr>
              <a:t>2(g</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kinetics</c:v>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5.8397856517935255E-2"/>
                  <c:y val="-0.36303003791192767"/>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200" baseline="0"/>
                      <a:t>y = -0.0004x - 2.3699</a:t>
                    </a:r>
                    <a:br>
                      <a:rPr lang="en-US" sz="1200" baseline="0"/>
                    </a:br>
                    <a:r>
                      <a:rPr lang="en-US" sz="1200" baseline="0"/>
                      <a:t>R² = 0.9885</a:t>
                    </a:r>
                    <a:endParaRPr lang="en-US" sz="120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Sheet1!$A$2:$A$6</c:f>
              <c:numCache>
                <c:formatCode>General</c:formatCode>
                <c:ptCount val="5"/>
                <c:pt idx="0">
                  <c:v>0</c:v>
                </c:pt>
                <c:pt idx="1">
                  <c:v>1000</c:v>
                </c:pt>
                <c:pt idx="2">
                  <c:v>2000</c:v>
                </c:pt>
                <c:pt idx="3">
                  <c:v>3000</c:v>
                </c:pt>
                <c:pt idx="4">
                  <c:v>4000</c:v>
                </c:pt>
              </c:numCache>
            </c:numRef>
          </c:xVal>
          <c:yVal>
            <c:numRef>
              <c:f>Sheet1!$D$2:$D$6</c:f>
              <c:numCache>
                <c:formatCode>General</c:formatCode>
                <c:ptCount val="5"/>
                <c:pt idx="0">
                  <c:v>-2.2827824656978661</c:v>
                </c:pt>
                <c:pt idx="1">
                  <c:v>-2.861201380596385</c:v>
                </c:pt>
                <c:pt idx="2">
                  <c:v>-3.221378955086319</c:v>
                </c:pt>
                <c:pt idx="3">
                  <c:v>-3.5827192582855458</c:v>
                </c:pt>
                <c:pt idx="4">
                  <c:v>-3.9424822129128545</c:v>
                </c:pt>
              </c:numCache>
            </c:numRef>
          </c:yVal>
          <c:smooth val="0"/>
          <c:extLst>
            <c:ext xmlns:c16="http://schemas.microsoft.com/office/drawing/2014/chart" uri="{C3380CC4-5D6E-409C-BE32-E72D297353CC}">
              <c16:uniqueId val="{00000000-7915-4A0C-9B3A-9D5FAA2DFE2E}"/>
            </c:ext>
          </c:extLst>
        </c:ser>
        <c:dLbls>
          <c:showLegendKey val="0"/>
          <c:showVal val="0"/>
          <c:showCatName val="0"/>
          <c:showSerName val="0"/>
          <c:showPercent val="0"/>
          <c:showBubbleSize val="0"/>
        </c:dLbls>
        <c:axId val="1796405711"/>
        <c:axId val="1796399887"/>
      </c:scatterChart>
      <c:valAx>
        <c:axId val="179640571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6399887"/>
        <c:crossesAt val="-4.5"/>
        <c:crossBetween val="midCat"/>
      </c:valAx>
      <c:valAx>
        <c:axId val="1796399887"/>
        <c:scaling>
          <c:orientation val="minMax"/>
          <c:max val="-1.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ln(pA)</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6405711"/>
        <c:crossesAt val="-4.5"/>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10" Type="http://schemas.openxmlformats.org/officeDocument/2006/relationships/image" Target="../media/image48.wmf"/><Relationship Id="rId4" Type="http://schemas.openxmlformats.org/officeDocument/2006/relationships/image" Target="../media/image42.wmf"/><Relationship Id="rId9" Type="http://schemas.openxmlformats.org/officeDocument/2006/relationships/image" Target="../media/image47.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10" Type="http://schemas.openxmlformats.org/officeDocument/2006/relationships/image" Target="../media/image48.wmf"/><Relationship Id="rId4" Type="http://schemas.openxmlformats.org/officeDocument/2006/relationships/image" Target="../media/image42.wmf"/><Relationship Id="rId9" Type="http://schemas.openxmlformats.org/officeDocument/2006/relationships/image" Target="../media/image47.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2.wmf"/><Relationship Id="rId7" Type="http://schemas.openxmlformats.org/officeDocument/2006/relationships/image" Target="../media/image56.wmf"/><Relationship Id="rId12" Type="http://schemas.openxmlformats.org/officeDocument/2006/relationships/image" Target="../media/image61.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11" Type="http://schemas.openxmlformats.org/officeDocument/2006/relationships/image" Target="../media/image60.wmf"/><Relationship Id="rId5" Type="http://schemas.openxmlformats.org/officeDocument/2006/relationships/image" Target="../media/image54.wmf"/><Relationship Id="rId10" Type="http://schemas.openxmlformats.org/officeDocument/2006/relationships/image" Target="../media/image59.wmf"/><Relationship Id="rId4" Type="http://schemas.openxmlformats.org/officeDocument/2006/relationships/image" Target="../media/image53.wmf"/><Relationship Id="rId9" Type="http://schemas.openxmlformats.org/officeDocument/2006/relationships/image" Target="../media/image58.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64.wmf"/><Relationship Id="rId7" Type="http://schemas.openxmlformats.org/officeDocument/2006/relationships/image" Target="../media/image68.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10" Type="http://schemas.openxmlformats.org/officeDocument/2006/relationships/image" Target="../media/image70.wmf"/><Relationship Id="rId4" Type="http://schemas.openxmlformats.org/officeDocument/2006/relationships/image" Target="../media/image65.wmf"/><Relationship Id="rId9" Type="http://schemas.openxmlformats.org/officeDocument/2006/relationships/image" Target="../media/image69.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image" Target="../media/image59.wmf"/><Relationship Id="rId7" Type="http://schemas.openxmlformats.org/officeDocument/2006/relationships/image" Target="../media/image76.wmf"/><Relationship Id="rId12" Type="http://schemas.openxmlformats.org/officeDocument/2006/relationships/image" Target="../media/image81.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5.wmf"/><Relationship Id="rId11" Type="http://schemas.openxmlformats.org/officeDocument/2006/relationships/image" Target="../media/image80.wmf"/><Relationship Id="rId5" Type="http://schemas.openxmlformats.org/officeDocument/2006/relationships/image" Target="../media/image74.wmf"/><Relationship Id="rId10" Type="http://schemas.openxmlformats.org/officeDocument/2006/relationships/image" Target="../media/image79.wmf"/><Relationship Id="rId4" Type="http://schemas.openxmlformats.org/officeDocument/2006/relationships/image" Target="../media/image73.wmf"/><Relationship Id="rId9" Type="http://schemas.openxmlformats.org/officeDocument/2006/relationships/image" Target="../media/image7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7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6" Type="http://schemas.openxmlformats.org/officeDocument/2006/relationships/image" Target="../media/image100.wmf"/><Relationship Id="rId5" Type="http://schemas.openxmlformats.org/officeDocument/2006/relationships/image" Target="../media/image99.wmf"/><Relationship Id="rId4" Type="http://schemas.openxmlformats.org/officeDocument/2006/relationships/image" Target="../media/image9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 Id="rId5" Type="http://schemas.openxmlformats.org/officeDocument/2006/relationships/image" Target="../media/image107.wmf"/><Relationship Id="rId4" Type="http://schemas.openxmlformats.org/officeDocument/2006/relationships/image" Target="../media/image10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wmf"/><Relationship Id="rId4" Type="http://schemas.openxmlformats.org/officeDocument/2006/relationships/image" Target="../media/image11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117.wmf"/><Relationship Id="rId4" Type="http://schemas.openxmlformats.org/officeDocument/2006/relationships/image" Target="../media/image120.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image" Target="../media/image123.wmf"/><Relationship Id="rId1" Type="http://schemas.openxmlformats.org/officeDocument/2006/relationships/image" Target="../media/image122.wmf"/><Relationship Id="rId5" Type="http://schemas.openxmlformats.org/officeDocument/2006/relationships/image" Target="../media/image126.wmf"/><Relationship Id="rId4" Type="http://schemas.openxmlformats.org/officeDocument/2006/relationships/image" Target="../media/image125.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image" Target="../media/image128.wmf"/><Relationship Id="rId1" Type="http://schemas.openxmlformats.org/officeDocument/2006/relationships/image" Target="../media/image127.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31.wmf"/><Relationship Id="rId1" Type="http://schemas.openxmlformats.org/officeDocument/2006/relationships/image" Target="../media/image130.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 Id="rId5" Type="http://schemas.openxmlformats.org/officeDocument/2006/relationships/image" Target="../media/image131.wmf"/><Relationship Id="rId4" Type="http://schemas.openxmlformats.org/officeDocument/2006/relationships/image" Target="../media/image13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36.wmf"/><Relationship Id="rId1" Type="http://schemas.openxmlformats.org/officeDocument/2006/relationships/image" Target="../media/image132.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image" Target="../media/image140.wmf"/><Relationship Id="rId1" Type="http://schemas.openxmlformats.org/officeDocument/2006/relationships/image" Target="../media/image139.wmf"/><Relationship Id="rId5" Type="http://schemas.openxmlformats.org/officeDocument/2006/relationships/image" Target="../media/image143.wmf"/><Relationship Id="rId4" Type="http://schemas.openxmlformats.org/officeDocument/2006/relationships/image" Target="../media/image142.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44.wmf"/><Relationship Id="rId7" Type="http://schemas.openxmlformats.org/officeDocument/2006/relationships/image" Target="../media/image148.wmf"/><Relationship Id="rId2" Type="http://schemas.openxmlformats.org/officeDocument/2006/relationships/image" Target="../media/image140.wmf"/><Relationship Id="rId1" Type="http://schemas.openxmlformats.org/officeDocument/2006/relationships/image" Target="../media/image139.wmf"/><Relationship Id="rId6" Type="http://schemas.openxmlformats.org/officeDocument/2006/relationships/image" Target="../media/image147.wmf"/><Relationship Id="rId5" Type="http://schemas.openxmlformats.org/officeDocument/2006/relationships/image" Target="../media/image146.wmf"/><Relationship Id="rId4" Type="http://schemas.openxmlformats.org/officeDocument/2006/relationships/image" Target="../media/image145.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52.wmf"/><Relationship Id="rId2" Type="http://schemas.openxmlformats.org/officeDocument/2006/relationships/image" Target="../media/image151.wmf"/><Relationship Id="rId1" Type="http://schemas.openxmlformats.org/officeDocument/2006/relationships/image" Target="../media/image150.wmf"/><Relationship Id="rId4" Type="http://schemas.openxmlformats.org/officeDocument/2006/relationships/image" Target="../media/image153.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55.wmf"/><Relationship Id="rId2" Type="http://schemas.openxmlformats.org/officeDocument/2006/relationships/image" Target="../media/image154.wmf"/><Relationship Id="rId1" Type="http://schemas.openxmlformats.org/officeDocument/2006/relationships/image" Target="../media/image150.wmf"/><Relationship Id="rId4" Type="http://schemas.openxmlformats.org/officeDocument/2006/relationships/image" Target="../media/image15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161.wmf"/><Relationship Id="rId3" Type="http://schemas.openxmlformats.org/officeDocument/2006/relationships/image" Target="../media/image153.wmf"/><Relationship Id="rId7" Type="http://schemas.openxmlformats.org/officeDocument/2006/relationships/image" Target="../media/image160.wmf"/><Relationship Id="rId2" Type="http://schemas.openxmlformats.org/officeDocument/2006/relationships/image" Target="../media/image157.wmf"/><Relationship Id="rId1" Type="http://schemas.openxmlformats.org/officeDocument/2006/relationships/image" Target="../media/image130.wmf"/><Relationship Id="rId6" Type="http://schemas.openxmlformats.org/officeDocument/2006/relationships/image" Target="../media/image159.wmf"/><Relationship Id="rId5" Type="http://schemas.openxmlformats.org/officeDocument/2006/relationships/image" Target="../media/image158.wmf"/><Relationship Id="rId4" Type="http://schemas.openxmlformats.org/officeDocument/2006/relationships/image" Target="../media/image156.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61.wmf"/><Relationship Id="rId7" Type="http://schemas.openxmlformats.org/officeDocument/2006/relationships/image" Target="../media/image167.wmf"/><Relationship Id="rId2" Type="http://schemas.openxmlformats.org/officeDocument/2006/relationships/image" Target="../media/image163.wmf"/><Relationship Id="rId1" Type="http://schemas.openxmlformats.org/officeDocument/2006/relationships/image" Target="../media/image162.wmf"/><Relationship Id="rId6" Type="http://schemas.openxmlformats.org/officeDocument/2006/relationships/image" Target="../media/image166.wmf"/><Relationship Id="rId5" Type="http://schemas.openxmlformats.org/officeDocument/2006/relationships/image" Target="../media/image165.wmf"/><Relationship Id="rId4" Type="http://schemas.openxmlformats.org/officeDocument/2006/relationships/image" Target="../media/image164.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image" Target="../media/image169.wmf"/><Relationship Id="rId1" Type="http://schemas.openxmlformats.org/officeDocument/2006/relationships/image" Target="../media/image168.wmf"/><Relationship Id="rId5" Type="http://schemas.openxmlformats.org/officeDocument/2006/relationships/image" Target="../media/image171.wmf"/><Relationship Id="rId4" Type="http://schemas.openxmlformats.org/officeDocument/2006/relationships/image" Target="../media/image81.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73.wmf"/><Relationship Id="rId1" Type="http://schemas.openxmlformats.org/officeDocument/2006/relationships/image" Target="../media/image172.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72.wmf"/><Relationship Id="rId2" Type="http://schemas.openxmlformats.org/officeDocument/2006/relationships/image" Target="../media/image175.wmf"/><Relationship Id="rId1" Type="http://schemas.openxmlformats.org/officeDocument/2006/relationships/image" Target="../media/image174.wmf"/><Relationship Id="rId6" Type="http://schemas.openxmlformats.org/officeDocument/2006/relationships/image" Target="../media/image178.wmf"/><Relationship Id="rId5" Type="http://schemas.openxmlformats.org/officeDocument/2006/relationships/image" Target="../media/image177.wmf"/><Relationship Id="rId4" Type="http://schemas.openxmlformats.org/officeDocument/2006/relationships/image" Target="../media/image176.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81.wmf"/><Relationship Id="rId2" Type="http://schemas.openxmlformats.org/officeDocument/2006/relationships/image" Target="../media/image180.wmf"/><Relationship Id="rId1" Type="http://schemas.openxmlformats.org/officeDocument/2006/relationships/image" Target="../media/image179.wmf"/><Relationship Id="rId4" Type="http://schemas.openxmlformats.org/officeDocument/2006/relationships/image" Target="../media/image182.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86.wmf"/><Relationship Id="rId2" Type="http://schemas.openxmlformats.org/officeDocument/2006/relationships/image" Target="../media/image185.wmf"/><Relationship Id="rId1" Type="http://schemas.openxmlformats.org/officeDocument/2006/relationships/image" Target="../media/image184.wmf"/><Relationship Id="rId5" Type="http://schemas.openxmlformats.org/officeDocument/2006/relationships/image" Target="../media/image188.wmf"/><Relationship Id="rId4" Type="http://schemas.openxmlformats.org/officeDocument/2006/relationships/image" Target="../media/image187.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86.wmf"/><Relationship Id="rId7" Type="http://schemas.openxmlformats.org/officeDocument/2006/relationships/image" Target="../media/image193.wmf"/><Relationship Id="rId2" Type="http://schemas.openxmlformats.org/officeDocument/2006/relationships/image" Target="../media/image190.wmf"/><Relationship Id="rId1" Type="http://schemas.openxmlformats.org/officeDocument/2006/relationships/image" Target="../media/image189.wmf"/><Relationship Id="rId6" Type="http://schemas.openxmlformats.org/officeDocument/2006/relationships/image" Target="../media/image192.wmf"/><Relationship Id="rId5" Type="http://schemas.openxmlformats.org/officeDocument/2006/relationships/image" Target="../media/image191.wmf"/><Relationship Id="rId4" Type="http://schemas.openxmlformats.org/officeDocument/2006/relationships/image" Target="../media/image187.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95.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98.wmf"/><Relationship Id="rId2" Type="http://schemas.openxmlformats.org/officeDocument/2006/relationships/image" Target="../media/image197.wmf"/><Relationship Id="rId1" Type="http://schemas.openxmlformats.org/officeDocument/2006/relationships/image" Target="../media/image196.wmf"/><Relationship Id="rId6" Type="http://schemas.openxmlformats.org/officeDocument/2006/relationships/image" Target="../media/image200.wmf"/><Relationship Id="rId5" Type="http://schemas.openxmlformats.org/officeDocument/2006/relationships/image" Target="../media/image195.wmf"/><Relationship Id="rId4" Type="http://schemas.openxmlformats.org/officeDocument/2006/relationships/image" Target="../media/image19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203.wmf"/><Relationship Id="rId2" Type="http://schemas.openxmlformats.org/officeDocument/2006/relationships/image" Target="../media/image202.wmf"/><Relationship Id="rId1" Type="http://schemas.openxmlformats.org/officeDocument/2006/relationships/image" Target="../media/image201.wmf"/><Relationship Id="rId4" Type="http://schemas.openxmlformats.org/officeDocument/2006/relationships/image" Target="../media/image204.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203.wmf"/><Relationship Id="rId2" Type="http://schemas.openxmlformats.org/officeDocument/2006/relationships/image" Target="../media/image202.wmf"/><Relationship Id="rId1" Type="http://schemas.openxmlformats.org/officeDocument/2006/relationships/image" Target="../media/image201.wmf"/><Relationship Id="rId4" Type="http://schemas.openxmlformats.org/officeDocument/2006/relationships/image" Target="../media/image204.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03.wmf"/><Relationship Id="rId7" Type="http://schemas.openxmlformats.org/officeDocument/2006/relationships/image" Target="../media/image207.wmf"/><Relationship Id="rId2" Type="http://schemas.openxmlformats.org/officeDocument/2006/relationships/image" Target="../media/image202.wmf"/><Relationship Id="rId1" Type="http://schemas.openxmlformats.org/officeDocument/2006/relationships/image" Target="../media/image201.wmf"/><Relationship Id="rId6" Type="http://schemas.openxmlformats.org/officeDocument/2006/relationships/image" Target="../media/image206.wmf"/><Relationship Id="rId5" Type="http://schemas.openxmlformats.org/officeDocument/2006/relationships/image" Target="../media/image205.wmf"/><Relationship Id="rId4" Type="http://schemas.openxmlformats.org/officeDocument/2006/relationships/image" Target="../media/image204.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08.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211.wmf"/><Relationship Id="rId2" Type="http://schemas.openxmlformats.org/officeDocument/2006/relationships/image" Target="../media/image210.wmf"/><Relationship Id="rId1" Type="http://schemas.openxmlformats.org/officeDocument/2006/relationships/image" Target="../media/image209.wmf"/><Relationship Id="rId6" Type="http://schemas.openxmlformats.org/officeDocument/2006/relationships/image" Target="../media/image214.wmf"/><Relationship Id="rId5" Type="http://schemas.openxmlformats.org/officeDocument/2006/relationships/image" Target="../media/image213.wmf"/><Relationship Id="rId4" Type="http://schemas.openxmlformats.org/officeDocument/2006/relationships/image" Target="../media/image212.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214.wmf"/><Relationship Id="rId2" Type="http://schemas.openxmlformats.org/officeDocument/2006/relationships/image" Target="../media/image213.wmf"/><Relationship Id="rId1" Type="http://schemas.openxmlformats.org/officeDocument/2006/relationships/image" Target="../media/image2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9DAA9D4C-5B9A-4EEC-8642-289DFC7C698C}" type="datetimeFigureOut">
              <a:rPr lang="en-US" smtClean="0"/>
              <a:t>10/10/23</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62E11466-55C5-4CF3-9598-38760188208C}" type="slidenum">
              <a:rPr lang="en-US" smtClean="0"/>
              <a:t>‹#›</a:t>
            </a:fld>
            <a:endParaRPr lang="en-US"/>
          </a:p>
        </p:txBody>
      </p:sp>
    </p:spTree>
    <p:extLst>
      <p:ext uri="{BB962C8B-B14F-4D97-AF65-F5344CB8AC3E}">
        <p14:creationId xmlns:p14="http://schemas.microsoft.com/office/powerpoint/2010/main" val="3058740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pPr>
              <a:defRPr/>
            </a:pPr>
            <a:endParaRPr lang="en-GB"/>
          </a:p>
        </p:txBody>
      </p:sp>
      <p:sp>
        <p:nvSpPr>
          <p:cNvPr id="3" name="Segnaposto data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pPr>
              <a:defRPr/>
            </a:pPr>
            <a:fld id="{B72A241F-2EA6-4AB4-939A-29BEED1BF981}" type="datetimeFigureOut">
              <a:rPr lang="en-GB"/>
              <a:pPr>
                <a:defRPr/>
              </a:pPr>
              <a:t>10/10/2023</a:t>
            </a:fld>
            <a:endParaRPr lang="en-GB"/>
          </a:p>
        </p:txBody>
      </p:sp>
      <p:sp>
        <p:nvSpPr>
          <p:cNvPr id="4" name="Segnaposto immagine diapositiva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pPr lvl="0"/>
            <a:endParaRPr lang="en-GB" noProof="0" smtClean="0"/>
          </a:p>
        </p:txBody>
      </p:sp>
      <p:sp>
        <p:nvSpPr>
          <p:cNvPr id="5" name="Segnaposto note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it-IT" noProof="0" smtClean="0"/>
              <a:t>Modifica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en-GB" noProof="0" smtClean="0"/>
          </a:p>
        </p:txBody>
      </p:sp>
      <p:sp>
        <p:nvSpPr>
          <p:cNvPr id="6" name="Segnaposto piè di pa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pPr>
              <a:defRPr/>
            </a:pPr>
            <a:endParaRPr lang="en-GB"/>
          </a:p>
        </p:txBody>
      </p:sp>
      <p:sp>
        <p:nvSpPr>
          <p:cNvPr id="7" name="Segnaposto numero diapositiva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pPr>
              <a:defRPr/>
            </a:pPr>
            <a:fld id="{66514768-1712-4DBD-AC96-CD162AE3235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en.wikipedia.org/wiki/Reversible_reaction" TargetMode="External"/><Relationship Id="rId7" Type="http://schemas.openxmlformats.org/officeDocument/2006/relationships/hyperlink" Target="https://en.wikipedia.org/wiki/Thermodynamic_equilibrium" TargetMode="External"/><Relationship Id="rId2" Type="http://schemas.openxmlformats.org/officeDocument/2006/relationships/slide" Target="../slides/slide64.xml"/><Relationship Id="rId1" Type="http://schemas.openxmlformats.org/officeDocument/2006/relationships/notesMaster" Target="../notesMasters/notesMaster1.xml"/><Relationship Id="rId6" Type="http://schemas.openxmlformats.org/officeDocument/2006/relationships/hyperlink" Target="https://en.wikipedia.org/wiki/Closed_system" TargetMode="External"/><Relationship Id="rId5" Type="http://schemas.openxmlformats.org/officeDocument/2006/relationships/hyperlink" Target="https://en.wikipedia.org/wiki/Thermodynamics" TargetMode="External"/><Relationship Id="rId4" Type="http://schemas.openxmlformats.org/officeDocument/2006/relationships/hyperlink" Target="https://en.wikipedia.org/wiki/Steady_state" TargetMode="Externa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en.wikipedia.org/wiki/Reversible_reaction" TargetMode="External"/><Relationship Id="rId7" Type="http://schemas.openxmlformats.org/officeDocument/2006/relationships/hyperlink" Target="https://en.wikipedia.org/wiki/Thermodynamic_equilibrium" TargetMode="External"/><Relationship Id="rId2" Type="http://schemas.openxmlformats.org/officeDocument/2006/relationships/slide" Target="../slides/slide65.xml"/><Relationship Id="rId1" Type="http://schemas.openxmlformats.org/officeDocument/2006/relationships/notesMaster" Target="../notesMasters/notesMaster1.xml"/><Relationship Id="rId6" Type="http://schemas.openxmlformats.org/officeDocument/2006/relationships/hyperlink" Target="https://en.wikipedia.org/wiki/Closed_system" TargetMode="External"/><Relationship Id="rId5" Type="http://schemas.openxmlformats.org/officeDocument/2006/relationships/hyperlink" Target="https://en.wikipedia.org/wiki/Thermodynamics" TargetMode="External"/><Relationship Id="rId4" Type="http://schemas.openxmlformats.org/officeDocument/2006/relationships/hyperlink" Target="https://en.wikipedia.org/wiki/Steady_state" TargetMode="Externa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en.wikipedia.org/wiki/Reversible_reaction" TargetMode="External"/><Relationship Id="rId7" Type="http://schemas.openxmlformats.org/officeDocument/2006/relationships/hyperlink" Target="https://en.wikipedia.org/wiki/Thermodynamic_equilibrium" TargetMode="External"/><Relationship Id="rId2" Type="http://schemas.openxmlformats.org/officeDocument/2006/relationships/slide" Target="../slides/slide66.xml"/><Relationship Id="rId1" Type="http://schemas.openxmlformats.org/officeDocument/2006/relationships/notesMaster" Target="../notesMasters/notesMaster1.xml"/><Relationship Id="rId6" Type="http://schemas.openxmlformats.org/officeDocument/2006/relationships/hyperlink" Target="https://en.wikipedia.org/wiki/Closed_system" TargetMode="External"/><Relationship Id="rId5" Type="http://schemas.openxmlformats.org/officeDocument/2006/relationships/hyperlink" Target="https://en.wikipedia.org/wiki/Thermodynamics" TargetMode="External"/><Relationship Id="rId4" Type="http://schemas.openxmlformats.org/officeDocument/2006/relationships/hyperlink" Target="https://en.wikipedia.org/wiki/Steady_state"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a:t>
            </a:fld>
            <a:endParaRPr lang="en-GB"/>
          </a:p>
        </p:txBody>
      </p:sp>
    </p:spTree>
    <p:extLst>
      <p:ext uri="{BB962C8B-B14F-4D97-AF65-F5344CB8AC3E}">
        <p14:creationId xmlns:p14="http://schemas.microsoft.com/office/powerpoint/2010/main" val="2575490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17</a:t>
            </a:fld>
            <a:endParaRPr lang="en-GB"/>
          </a:p>
        </p:txBody>
      </p:sp>
    </p:spTree>
    <p:extLst>
      <p:ext uri="{BB962C8B-B14F-4D97-AF65-F5344CB8AC3E}">
        <p14:creationId xmlns:p14="http://schemas.microsoft.com/office/powerpoint/2010/main" val="3878620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18</a:t>
            </a:fld>
            <a:endParaRPr lang="en-GB" altLang="en-US" smtClean="0"/>
          </a:p>
        </p:txBody>
      </p:sp>
    </p:spTree>
    <p:extLst>
      <p:ext uri="{BB962C8B-B14F-4D97-AF65-F5344CB8AC3E}">
        <p14:creationId xmlns:p14="http://schemas.microsoft.com/office/powerpoint/2010/main" val="3828991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19</a:t>
            </a:fld>
            <a:endParaRPr lang="en-GB" altLang="en-US" smtClean="0"/>
          </a:p>
        </p:txBody>
      </p:sp>
    </p:spTree>
    <p:extLst>
      <p:ext uri="{BB962C8B-B14F-4D97-AF65-F5344CB8AC3E}">
        <p14:creationId xmlns:p14="http://schemas.microsoft.com/office/powerpoint/2010/main" val="1701507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20</a:t>
            </a:fld>
            <a:endParaRPr lang="en-GB" altLang="en-US" smtClean="0"/>
          </a:p>
        </p:txBody>
      </p:sp>
    </p:spTree>
    <p:extLst>
      <p:ext uri="{BB962C8B-B14F-4D97-AF65-F5344CB8AC3E}">
        <p14:creationId xmlns:p14="http://schemas.microsoft.com/office/powerpoint/2010/main" val="2063579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The basis of the fact that the order coincides with</a:t>
            </a:r>
            <a:r>
              <a:rPr lang="it-IT" baseline="0" dirty="0" smtClean="0"/>
              <a:t> stechiometric coefficients </a:t>
            </a:r>
            <a:r>
              <a:rPr lang="en-US" sz="1300" dirty="0"/>
              <a:t>lies in the fact that they must occur during a single collision</a:t>
            </a:r>
          </a:p>
          <a:p>
            <a:r>
              <a:rPr lang="en-US" sz="1300" dirty="0"/>
              <a:t>(although the </a:t>
            </a:r>
            <a:r>
              <a:rPr lang="en-US" sz="1300" i="1" dirty="0"/>
              <a:t>probability </a:t>
            </a:r>
            <a:r>
              <a:rPr lang="en-US" sz="1300" dirty="0"/>
              <a:t>of reaction during any one collision is equal to or less than unity). Thus doubling the concentration of one reagent will double the number of collisions per second with the other reagent. Assuming the probability of reaction per collision remains constant, then the number of the two molecules</a:t>
            </a:r>
          </a:p>
          <a:p>
            <a:r>
              <a:rPr lang="en-US" sz="1300" dirty="0"/>
              <a:t>reacting, and the number of product molecules formed per unit time (i.e., the rate), must double.</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21</a:t>
            </a:fld>
            <a:endParaRPr lang="en-GB"/>
          </a:p>
        </p:txBody>
      </p:sp>
    </p:spTree>
    <p:extLst>
      <p:ext uri="{BB962C8B-B14F-4D97-AF65-F5344CB8AC3E}">
        <p14:creationId xmlns:p14="http://schemas.microsoft.com/office/powerpoint/2010/main" val="1359493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Arrivata</a:t>
            </a:r>
            <a:r>
              <a:rPr lang="en-US" baseline="0" dirty="0" smtClean="0"/>
              <a:t> qui </a:t>
            </a:r>
            <a:r>
              <a:rPr lang="en-US" baseline="0" dirty="0" err="1" smtClean="0"/>
              <a:t>Lezione</a:t>
            </a:r>
            <a:r>
              <a:rPr lang="en-US" baseline="0" dirty="0" smtClean="0"/>
              <a:t> del 3 </a:t>
            </a:r>
            <a:r>
              <a:rPr lang="en-US" baseline="0" dirty="0" err="1" smtClean="0"/>
              <a:t>ottobre</a:t>
            </a:r>
            <a:r>
              <a:rPr lang="en-US" baseline="0" dirty="0" smtClean="0"/>
              <a:t> 2023</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22</a:t>
            </a:fld>
            <a:endParaRPr lang="en-GB"/>
          </a:p>
        </p:txBody>
      </p:sp>
    </p:spTree>
    <p:extLst>
      <p:ext uri="{BB962C8B-B14F-4D97-AF65-F5344CB8AC3E}">
        <p14:creationId xmlns:p14="http://schemas.microsoft.com/office/powerpoint/2010/main" val="188576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Situation 2a is the situation that the initial concentration of the two reactants are not equal. Let xx be the concentration of each species reacted at time </a:t>
            </a:r>
            <a:r>
              <a:rPr lang="en-US" sz="1300" dirty="0" err="1"/>
              <a:t>tt</a:t>
            </a:r>
            <a:r>
              <a:rPr lang="en-US" sz="1300" dirty="0"/>
              <a:t>.</a:t>
            </a:r>
          </a:p>
          <a:p>
            <a:r>
              <a:rPr lang="en-US" sz="1300" dirty="0"/>
              <a:t>Let [A]0=a[A]0=a and [B]0=b[B]0=b, then [A]=a−x[A]=a−x ;[B]=b−x[B]=b−x. The expression of rate law becomes:</a:t>
            </a:r>
          </a:p>
          <a:p>
            <a:r>
              <a:rPr lang="en-US" sz="1300" dirty="0"/>
              <a:t>To solve this integral, we use the method of partial fractions</a:t>
            </a:r>
          </a:p>
          <a:p>
            <a:endParaRPr lang="en-US" b="0" i="0" u="none" strike="noStrike" dirty="0" smtClean="0">
              <a:effectLst/>
            </a:endParaRPr>
          </a:p>
          <a:p>
            <a:r>
              <a:rPr lang="en-US" b="0" i="0" u="none" strike="noStrike" dirty="0" smtClean="0">
                <a:effectLst/>
              </a:rPr>
              <a:t>See derivation</a:t>
            </a:r>
            <a:r>
              <a:rPr lang="en-US" b="0" i="0" u="none" strike="noStrike" baseline="0" dirty="0" smtClean="0">
                <a:effectLst/>
              </a:rPr>
              <a:t> in</a:t>
            </a:r>
            <a:r>
              <a:rPr lang="en-US" b="0" i="0" u="none" strike="noStrike" dirty="0" smtClean="0">
                <a:effectLst/>
              </a:rPr>
              <a:t/>
            </a:r>
            <a:br>
              <a:rPr lang="en-US" b="0" i="0" u="none" strike="noStrike" dirty="0" smtClean="0">
                <a:effectLst/>
              </a:rPr>
            </a:br>
            <a:r>
              <a:rPr lang="en-US" b="0" i="0" u="none" strike="noStrike" dirty="0" smtClean="0">
                <a:effectLst/>
              </a:rPr>
              <a:t>https://chem.libretexts.org/Textbook_Maps/Physical_and_Theoretical_Chemistry_Textbook_Maps/Supplemental_Modules_(Physical_and_Theoretical_Chemistry)/Kinetics/Reaction_Rates/Second-Order_Reactions</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24</a:t>
            </a:fld>
            <a:endParaRPr lang="en-GB"/>
          </a:p>
        </p:txBody>
      </p:sp>
    </p:spTree>
    <p:extLst>
      <p:ext uri="{BB962C8B-B14F-4D97-AF65-F5344CB8AC3E}">
        <p14:creationId xmlns:p14="http://schemas.microsoft.com/office/powerpoint/2010/main" val="1611949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Situation 2a is the situation that the initial concentration of the two reactants are not equal. Let xx be the concentration of each species reacted at time </a:t>
            </a:r>
            <a:r>
              <a:rPr lang="en-US" sz="1300" dirty="0" err="1"/>
              <a:t>tt</a:t>
            </a:r>
            <a:r>
              <a:rPr lang="en-US" sz="1300" dirty="0"/>
              <a:t>.</a:t>
            </a:r>
          </a:p>
          <a:p>
            <a:r>
              <a:rPr lang="en-US" sz="1300" dirty="0"/>
              <a:t>Let [A]0=a[A]0=a and [B]0=b[B]0=b, then [A]=a−x[A]=a−x ;[B]=b−x[B]=b−x. The expression of rate law becomes:</a:t>
            </a:r>
          </a:p>
          <a:p>
            <a:r>
              <a:rPr lang="en-US" sz="1300" dirty="0"/>
              <a:t>To solve this integral, we use the method of partial fractions</a:t>
            </a:r>
          </a:p>
          <a:p>
            <a:endParaRPr lang="en-US" b="0" i="0" u="none" strike="noStrike" dirty="0" smtClean="0">
              <a:effectLst/>
            </a:endParaRPr>
          </a:p>
          <a:p>
            <a:r>
              <a:rPr lang="en-US" b="0" i="0" u="none" strike="noStrike" dirty="0" smtClean="0">
                <a:effectLst/>
              </a:rPr>
              <a:t>See derivation</a:t>
            </a:r>
            <a:r>
              <a:rPr lang="en-US" b="0" i="0" u="none" strike="noStrike" baseline="0" dirty="0" smtClean="0">
                <a:effectLst/>
              </a:rPr>
              <a:t> in</a:t>
            </a:r>
            <a:r>
              <a:rPr lang="en-US" b="0" i="0" u="none" strike="noStrike" dirty="0" smtClean="0">
                <a:effectLst/>
              </a:rPr>
              <a:t/>
            </a:r>
            <a:br>
              <a:rPr lang="en-US" b="0" i="0" u="none" strike="noStrike" dirty="0" smtClean="0">
                <a:effectLst/>
              </a:rPr>
            </a:br>
            <a:r>
              <a:rPr lang="en-US" b="0" i="0" u="none" strike="noStrike" dirty="0" smtClean="0">
                <a:effectLst/>
              </a:rPr>
              <a:t>https://chem.libretexts.org/Textbook_Maps/Physical_and_Theoretical_Chemistry_Textbook_Maps/Supplemental_Modules_(Physical_and_Theoretical_Chemistry)/Kinetics/Reaction_Rates/Second-Order_Reactions</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25</a:t>
            </a:fld>
            <a:endParaRPr lang="en-GB"/>
          </a:p>
        </p:txBody>
      </p:sp>
    </p:spTree>
    <p:extLst>
      <p:ext uri="{BB962C8B-B14F-4D97-AF65-F5344CB8AC3E}">
        <p14:creationId xmlns:p14="http://schemas.microsoft.com/office/powerpoint/2010/main" val="666062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26</a:t>
            </a:fld>
            <a:endParaRPr lang="en-GB" altLang="en-US" smtClean="0"/>
          </a:p>
        </p:txBody>
      </p:sp>
    </p:spTree>
    <p:extLst>
      <p:ext uri="{BB962C8B-B14F-4D97-AF65-F5344CB8AC3E}">
        <p14:creationId xmlns:p14="http://schemas.microsoft.com/office/powerpoint/2010/main" val="2474124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27</a:t>
            </a:fld>
            <a:endParaRPr lang="en-GB" altLang="en-US" smtClean="0"/>
          </a:p>
        </p:txBody>
      </p:sp>
    </p:spTree>
    <p:extLst>
      <p:ext uri="{BB962C8B-B14F-4D97-AF65-F5344CB8AC3E}">
        <p14:creationId xmlns:p14="http://schemas.microsoft.com/office/powerpoint/2010/main" val="73045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5</a:t>
            </a:fld>
            <a:endParaRPr lang="en-GB" altLang="en-US" smtClean="0"/>
          </a:p>
        </p:txBody>
      </p:sp>
    </p:spTree>
    <p:extLst>
      <p:ext uri="{BB962C8B-B14F-4D97-AF65-F5344CB8AC3E}">
        <p14:creationId xmlns:p14="http://schemas.microsoft.com/office/powerpoint/2010/main" val="359449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28</a:t>
            </a:fld>
            <a:endParaRPr lang="en-GB" altLang="en-US" smtClean="0"/>
          </a:p>
        </p:txBody>
      </p:sp>
    </p:spTree>
    <p:extLst>
      <p:ext uri="{BB962C8B-B14F-4D97-AF65-F5344CB8AC3E}">
        <p14:creationId xmlns:p14="http://schemas.microsoft.com/office/powerpoint/2010/main" val="3633958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29</a:t>
            </a:fld>
            <a:endParaRPr lang="en-GB" altLang="en-US" smtClean="0"/>
          </a:p>
        </p:txBody>
      </p:sp>
    </p:spTree>
    <p:extLst>
      <p:ext uri="{BB962C8B-B14F-4D97-AF65-F5344CB8AC3E}">
        <p14:creationId xmlns:p14="http://schemas.microsoft.com/office/powerpoint/2010/main" val="1365955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30</a:t>
            </a:fld>
            <a:endParaRPr lang="en-GB" altLang="en-US" smtClean="0"/>
          </a:p>
        </p:txBody>
      </p:sp>
    </p:spTree>
    <p:extLst>
      <p:ext uri="{BB962C8B-B14F-4D97-AF65-F5344CB8AC3E}">
        <p14:creationId xmlns:p14="http://schemas.microsoft.com/office/powerpoint/2010/main" val="2822633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31</a:t>
            </a:fld>
            <a:endParaRPr lang="en-GB" altLang="en-US" smtClean="0"/>
          </a:p>
        </p:txBody>
      </p:sp>
    </p:spTree>
    <p:extLst>
      <p:ext uri="{BB962C8B-B14F-4D97-AF65-F5344CB8AC3E}">
        <p14:creationId xmlns:p14="http://schemas.microsoft.com/office/powerpoint/2010/main" val="4176520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32</a:t>
            </a:fld>
            <a:endParaRPr lang="en-GB" altLang="en-US" smtClean="0"/>
          </a:p>
        </p:txBody>
      </p:sp>
    </p:spTree>
    <p:extLst>
      <p:ext uri="{BB962C8B-B14F-4D97-AF65-F5344CB8AC3E}">
        <p14:creationId xmlns:p14="http://schemas.microsoft.com/office/powerpoint/2010/main" val="3650134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Situation 2a is the situation that the initial concentration of the two reactants are not equal. Let xx be the concentration of each species reacted at time </a:t>
            </a:r>
            <a:r>
              <a:rPr lang="en-US" sz="1300" dirty="0" err="1"/>
              <a:t>tt</a:t>
            </a:r>
            <a:r>
              <a:rPr lang="en-US" sz="1300" dirty="0"/>
              <a:t>.</a:t>
            </a:r>
          </a:p>
          <a:p>
            <a:r>
              <a:rPr lang="en-US" sz="1300" dirty="0"/>
              <a:t>Let [A]0=a[A]0=a and [B]0=b[B]0=b, then [A]=a−x[A]=a−x ;[B]=b−x[B]=b−x. The expression of rate law becomes:</a:t>
            </a:r>
          </a:p>
          <a:p>
            <a:r>
              <a:rPr lang="en-US" sz="1300" dirty="0"/>
              <a:t>To solve this integral, we use the method of partial fractions</a:t>
            </a:r>
          </a:p>
          <a:p>
            <a:endParaRPr lang="en-US" b="0" i="0" u="none" strike="noStrike" dirty="0" smtClean="0">
              <a:effectLst/>
            </a:endParaRPr>
          </a:p>
          <a:p>
            <a:r>
              <a:rPr lang="en-US" b="0" i="0" u="none" strike="noStrike" dirty="0" smtClean="0">
                <a:effectLst/>
              </a:rPr>
              <a:t>See derivation</a:t>
            </a:r>
            <a:r>
              <a:rPr lang="en-US" b="0" i="0" u="none" strike="noStrike" baseline="0" dirty="0" smtClean="0">
                <a:effectLst/>
              </a:rPr>
              <a:t> in</a:t>
            </a:r>
            <a:r>
              <a:rPr lang="en-US" b="0" i="0" u="none" strike="noStrike" dirty="0" smtClean="0">
                <a:effectLst/>
              </a:rPr>
              <a:t/>
            </a:r>
            <a:br>
              <a:rPr lang="en-US" b="0" i="0" u="none" strike="noStrike" dirty="0" smtClean="0">
                <a:effectLst/>
              </a:rPr>
            </a:br>
            <a:r>
              <a:rPr lang="en-US" b="0" i="0" u="none" strike="noStrike" dirty="0" smtClean="0">
                <a:effectLst/>
              </a:rPr>
              <a:t>https://chem.libretexts.org/Textbook_Maps/Physical_and_Theoretical_Chemistry_Textbook_Maps/Supplemental_Modules_(Physical_and_Theoretical_Chemistry)/Kinetics/Reaction_Rates/Second-Order_Reactions</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35</a:t>
            </a:fld>
            <a:endParaRPr lang="en-GB"/>
          </a:p>
        </p:txBody>
      </p:sp>
    </p:spTree>
    <p:extLst>
      <p:ext uri="{BB962C8B-B14F-4D97-AF65-F5344CB8AC3E}">
        <p14:creationId xmlns:p14="http://schemas.microsoft.com/office/powerpoint/2010/main" val="2774128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These calculations illustrate why regulatory agencies have concentrated on controlling "non-methane hydrocarbons.“ Because methane reacts so slowly in the</a:t>
            </a:r>
          </a:p>
          <a:p>
            <a:r>
              <a:rPr lang="en-US" sz="1300" dirty="0"/>
              <a:t>troposphere, it is generally not of concern from the point of view of ozone formation in urban areas, i.e., over the time scale of hours to a few days. It is also the</a:t>
            </a:r>
          </a:p>
          <a:p>
            <a:r>
              <a:rPr lang="en-US" sz="1300" dirty="0"/>
              <a:t>reason that CH 4 is the only organic to survive long enough in the troposphere to cross the tropopause and enter the stratosphere in significant concentrations (see</a:t>
            </a:r>
          </a:p>
          <a:p>
            <a:r>
              <a:rPr lang="en-US" sz="1300" dirty="0"/>
              <a:t>Chapter 12). On the other hand, propane reacts sufficiently quickly that it can contribute to local and regional photochemical smog formation</a:t>
            </a:r>
          </a:p>
          <a:p>
            <a:r>
              <a:rPr lang="it-IT" sz="1300" dirty="0"/>
              <a:t>For tropospheric O3 problem see http://elte.prompt.hu/sites/default/files/tananyagok/AtmosphericChemistry/ch08s02.html</a:t>
            </a:r>
            <a:endParaRPr lang="en-US" sz="1300"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36</a:t>
            </a:fld>
            <a:endParaRPr lang="en-GB"/>
          </a:p>
        </p:txBody>
      </p:sp>
    </p:spTree>
    <p:extLst>
      <p:ext uri="{BB962C8B-B14F-4D97-AF65-F5344CB8AC3E}">
        <p14:creationId xmlns:p14="http://schemas.microsoft.com/office/powerpoint/2010/main" val="97492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3000" dirty="0"/>
              <a:t>The presence of </a:t>
            </a:r>
            <a:r>
              <a:rPr lang="en-US" altLang="en-US" sz="3000" dirty="0" err="1"/>
              <a:t>peroxy</a:t>
            </a:r>
            <a:r>
              <a:rPr lang="en-US" altLang="en-US" sz="3000" dirty="0"/>
              <a:t> radicals, from the oxidation of hydrocarbons, disturbs the O</a:t>
            </a:r>
            <a:r>
              <a:rPr lang="en-US" altLang="en-US" sz="3000" baseline="-25000" dirty="0"/>
              <a:t>3</a:t>
            </a:r>
            <a:r>
              <a:rPr lang="en-US" altLang="en-US" sz="3000" dirty="0"/>
              <a:t>-NO-NO</a:t>
            </a:r>
            <a:r>
              <a:rPr lang="en-US" altLang="en-US" sz="3000" baseline="-25000" dirty="0"/>
              <a:t>2</a:t>
            </a:r>
            <a:r>
              <a:rPr lang="en-US" altLang="en-US" sz="3000" dirty="0"/>
              <a:t> cycle and </a:t>
            </a:r>
            <a:r>
              <a:rPr lang="en-US" altLang="en-US" sz="2500" dirty="0"/>
              <a:t>leads to a net production of ozone</a:t>
            </a:r>
          </a:p>
          <a:p>
            <a:pPr defTabSz="966612">
              <a:defRPr/>
            </a:pPr>
            <a:endParaRPr lang="en-US" sz="1300" dirty="0"/>
          </a:p>
          <a:p>
            <a:pPr eaLnBrk="1" hangingPunct="1">
              <a:lnSpc>
                <a:spcPct val="90000"/>
              </a:lnSpc>
            </a:pPr>
            <a:r>
              <a:rPr lang="en-US" altLang="en-US" dirty="0" smtClean="0"/>
              <a:t>Both meteorology and photochemistry play important roles in local and global ozone chemistry.</a:t>
            </a:r>
          </a:p>
          <a:p>
            <a:pPr eaLnBrk="1" hangingPunct="1">
              <a:lnSpc>
                <a:spcPct val="90000"/>
              </a:lnSpc>
            </a:pPr>
            <a:r>
              <a:rPr lang="en-US" altLang="en-US" dirty="0" smtClean="0"/>
              <a:t>Transport from the stratosphere represents a natural source of ozone.</a:t>
            </a:r>
          </a:p>
          <a:p>
            <a:pPr eaLnBrk="1" hangingPunct="1">
              <a:lnSpc>
                <a:spcPct val="90000"/>
              </a:lnSpc>
            </a:pPr>
            <a:r>
              <a:rPr lang="en-US" altLang="en-US" dirty="0" smtClean="0"/>
              <a:t>VOC</a:t>
            </a:r>
            <a:r>
              <a:rPr lang="ja-JP" altLang="en-US" dirty="0" smtClean="0"/>
              <a:t>’</a:t>
            </a:r>
            <a:r>
              <a:rPr lang="en-US" altLang="ja-JP" dirty="0" smtClean="0"/>
              <a:t>s plus NOx make a photochemical source.</a:t>
            </a:r>
          </a:p>
          <a:p>
            <a:pPr eaLnBrk="1" hangingPunct="1">
              <a:lnSpc>
                <a:spcPct val="90000"/>
              </a:lnSpc>
            </a:pPr>
            <a:r>
              <a:rPr lang="en-US" altLang="en-US" dirty="0" err="1" smtClean="0"/>
              <a:t>HOx</a:t>
            </a:r>
            <a:r>
              <a:rPr lang="en-US" altLang="en-US" dirty="0" smtClean="0"/>
              <a:t> reactions and dry deposition are sinks.</a:t>
            </a:r>
          </a:p>
          <a:p>
            <a:pPr defTabSz="966612">
              <a:defRPr/>
            </a:pP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37</a:t>
            </a:fld>
            <a:endParaRPr lang="en-GB"/>
          </a:p>
        </p:txBody>
      </p:sp>
    </p:spTree>
    <p:extLst>
      <p:ext uri="{BB962C8B-B14F-4D97-AF65-F5344CB8AC3E}">
        <p14:creationId xmlns:p14="http://schemas.microsoft.com/office/powerpoint/2010/main" val="1588509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300" dirty="0"/>
              <a:t>Photolysis: absoprtion cross section of CH4 is maximum in the VUV that does not penetrate in the troposphere. At lambda 276 the absorption is very small 10-24 </a:t>
            </a:r>
            <a:endParaRPr lang="en-US" sz="1300"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38</a:t>
            </a:fld>
            <a:endParaRPr lang="en-GB"/>
          </a:p>
        </p:txBody>
      </p:sp>
    </p:spTree>
    <p:extLst>
      <p:ext uri="{BB962C8B-B14F-4D97-AF65-F5344CB8AC3E}">
        <p14:creationId xmlns:p14="http://schemas.microsoft.com/office/powerpoint/2010/main" val="1029041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300" dirty="0"/>
              <a:t>Photolysis: absoprtion cross section of CH4 is maximum in the VUV that does not penetrate in the troposphere. At lambda 276 the absorption is very small 10-24 </a:t>
            </a:r>
            <a:endParaRPr lang="en-US" sz="1300"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39</a:t>
            </a:fld>
            <a:endParaRPr lang="en-GB"/>
          </a:p>
        </p:txBody>
      </p:sp>
    </p:spTree>
    <p:extLst>
      <p:ext uri="{BB962C8B-B14F-4D97-AF65-F5344CB8AC3E}">
        <p14:creationId xmlns:p14="http://schemas.microsoft.com/office/powerpoint/2010/main" val="421910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8</a:t>
            </a:fld>
            <a:endParaRPr lang="en-GB" altLang="en-US" smtClean="0"/>
          </a:p>
        </p:txBody>
      </p:sp>
    </p:spTree>
    <p:extLst>
      <p:ext uri="{BB962C8B-B14F-4D97-AF65-F5344CB8AC3E}">
        <p14:creationId xmlns:p14="http://schemas.microsoft.com/office/powerpoint/2010/main" val="290633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one might expect the rate to increase with the concentration or pressure of the third body M. However, there</a:t>
            </a:r>
          </a:p>
          <a:p>
            <a:r>
              <a:rPr lang="en-US" sz="1300" dirty="0"/>
              <a:t>clearly must be some limit since the rate cannot increase to infinity but only to some upper limit determined by how fast the two reactive species can combine</a:t>
            </a:r>
          </a:p>
          <a:p>
            <a:r>
              <a:rPr lang="en-US" sz="1300" dirty="0"/>
              <a:t>chemically. As a result, one might intuitively expect the rates of </a:t>
            </a:r>
            <a:r>
              <a:rPr lang="en-US" sz="1300" dirty="0" err="1"/>
              <a:t>termolecular</a:t>
            </a:r>
            <a:r>
              <a:rPr lang="en-US" sz="1300" dirty="0"/>
              <a:t> reactions to increase initially as the pressure of M is increased from zero</a:t>
            </a:r>
          </a:p>
          <a:p>
            <a:r>
              <a:rPr lang="en-US" sz="1300" dirty="0"/>
              <a:t>and then to plateau at some limiting value at high pressures. Let us take the reaction of OH with NO2 as an example of a </a:t>
            </a:r>
            <a:r>
              <a:rPr lang="en-US" sz="1300" dirty="0" err="1"/>
              <a:t>termolecular</a:t>
            </a:r>
            <a:r>
              <a:rPr lang="en-US" sz="1300" dirty="0"/>
              <a:t> reaction of atmospheric</a:t>
            </a:r>
          </a:p>
          <a:p>
            <a:r>
              <a:rPr lang="en-US" sz="1300" dirty="0"/>
              <a:t>interest and examine how its pressure dependence is established. It is common in kinetic studies to follow the decay of one reactant in an excess of the second</a:t>
            </a:r>
          </a:p>
          <a:p>
            <a:r>
              <a:rPr lang="en-US" sz="1300" dirty="0"/>
              <a:t>reactant. In the case of reaction, the decay of OH is followed in the presence of excess NO2 and the third body M, where M is an inert "bath" gas such as He,N2, </a:t>
            </a:r>
            <a:r>
              <a:rPr lang="en-US" sz="1300" dirty="0" err="1"/>
              <a:t>Ar</a:t>
            </a:r>
            <a:endParaRPr lang="en-US" sz="1300" dirty="0"/>
          </a:p>
          <a:p>
            <a:r>
              <a:rPr lang="en-US" sz="1300" dirty="0"/>
              <a:t>If [M] is constant, KIII and [M] can be combined to form an effective bimolecular rate constant, </a:t>
            </a:r>
            <a:r>
              <a:rPr lang="en-US" sz="1300" dirty="0" err="1"/>
              <a:t>kbim</a:t>
            </a:r>
            <a:endParaRPr lang="en-US" sz="1300" dirty="0"/>
          </a:p>
          <a:p>
            <a:endParaRPr lang="en-US" sz="1300" dirty="0"/>
          </a:p>
          <a:p>
            <a:r>
              <a:rPr lang="en-US" sz="1300" dirty="0"/>
              <a:t>Since NO2 is in great excess, its concentration does not change significantly even when all the OH has reacted and hence it remains approximately constant throughout</a:t>
            </a:r>
          </a:p>
          <a:p>
            <a:r>
              <a:rPr lang="en-US" sz="1300" dirty="0"/>
              <a:t>the reaction at its initial value, [NO2 ]0. Rearranging the rate law and integrating from time t = 0 when the initial concentration of OH is [OH] 0 to time t when the</a:t>
            </a:r>
          </a:p>
          <a:p>
            <a:r>
              <a:rPr lang="en-US" sz="1300" dirty="0"/>
              <a:t>OH concentration is [OH], one obtains </a:t>
            </a:r>
          </a:p>
          <a:p>
            <a:r>
              <a:rPr lang="en-US" sz="1300" dirty="0"/>
              <a:t>A plot of these decay rates against [NO2] 0 should thus be linear, with the slopes increasing with pressure since </a:t>
            </a:r>
            <a:r>
              <a:rPr lang="en-US" sz="1300" dirty="0" err="1"/>
              <a:t>kbim</a:t>
            </a:r>
            <a:r>
              <a:rPr lang="en-US" sz="1300" dirty="0"/>
              <a:t> depends on [M].</a:t>
            </a:r>
          </a:p>
          <a:p>
            <a:r>
              <a:rPr lang="en-US" sz="1300" dirty="0"/>
              <a:t>Figure shows such a plot of the absolute values of the observed OH decay rates against [NO2] 0 at total</a:t>
            </a:r>
          </a:p>
          <a:p>
            <a:r>
              <a:rPr lang="en-US" sz="1300" dirty="0"/>
              <a:t>pressures of </a:t>
            </a:r>
            <a:r>
              <a:rPr lang="en-US" sz="1300" dirty="0" err="1"/>
              <a:t>Ar</a:t>
            </a:r>
            <a:r>
              <a:rPr lang="en-US" sz="1300" dirty="0"/>
              <a:t> from 50 to 402 </a:t>
            </a:r>
            <a:r>
              <a:rPr lang="en-US" sz="1300" dirty="0" err="1"/>
              <a:t>Torr</a:t>
            </a:r>
            <a:r>
              <a:rPr lang="en-US" sz="1300" dirty="0"/>
              <a:t>. As expected, the decay rates are linear with [NO2]0 and increase with the pressure of M.</a:t>
            </a:r>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40</a:t>
            </a:fld>
            <a:endParaRPr lang="en-GB"/>
          </a:p>
        </p:txBody>
      </p:sp>
    </p:spTree>
    <p:extLst>
      <p:ext uri="{BB962C8B-B14F-4D97-AF65-F5344CB8AC3E}">
        <p14:creationId xmlns:p14="http://schemas.microsoft.com/office/powerpoint/2010/main" val="12390375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one might expect the rate to increase with the concentration or pressure of the third body M. However, there</a:t>
            </a:r>
          </a:p>
          <a:p>
            <a:r>
              <a:rPr lang="en-US" sz="1300" dirty="0"/>
              <a:t>clearly must be some limit since the rate cannot increase to infinity but only to some upper limit determined by how fast the two reactive species can combine</a:t>
            </a:r>
          </a:p>
          <a:p>
            <a:r>
              <a:rPr lang="en-US" sz="1300" dirty="0"/>
              <a:t>chemically. As a result, one might intuitively expect the rates of </a:t>
            </a:r>
            <a:r>
              <a:rPr lang="en-US" sz="1300" dirty="0" err="1"/>
              <a:t>termolecular</a:t>
            </a:r>
            <a:r>
              <a:rPr lang="en-US" sz="1300" dirty="0"/>
              <a:t> reactions to increase initially as the pressure of M is increased from zero</a:t>
            </a:r>
          </a:p>
          <a:p>
            <a:r>
              <a:rPr lang="en-US" sz="1300" dirty="0"/>
              <a:t>and then to plateau at some limiting value at high pressures. Let us take the reaction of OH with NO2 as an example of a </a:t>
            </a:r>
            <a:r>
              <a:rPr lang="en-US" sz="1300" dirty="0" err="1"/>
              <a:t>termolecular</a:t>
            </a:r>
            <a:r>
              <a:rPr lang="en-US" sz="1300" dirty="0"/>
              <a:t> reaction of atmospheric</a:t>
            </a:r>
          </a:p>
          <a:p>
            <a:r>
              <a:rPr lang="en-US" sz="1300" dirty="0"/>
              <a:t>interest and examine how its pressure dependence is established. It is common in kinetic studies to follow the decay of one reactant in an excess of the second</a:t>
            </a:r>
          </a:p>
          <a:p>
            <a:r>
              <a:rPr lang="en-US" sz="1300" dirty="0"/>
              <a:t>reactant. In the case of reaction, the decay of OH is followed in the presence of excess NO2 and the third body M, where M is an inert "bath" gas such as He,N2, </a:t>
            </a:r>
            <a:r>
              <a:rPr lang="en-US" sz="1300" dirty="0" err="1"/>
              <a:t>Ar</a:t>
            </a:r>
            <a:endParaRPr lang="en-US" sz="1300" dirty="0"/>
          </a:p>
          <a:p>
            <a:r>
              <a:rPr lang="en-US" sz="1300" dirty="0"/>
              <a:t>If [M] is constant, KIII and [M] can be combined to form an effective bimolecular rate constant, </a:t>
            </a:r>
            <a:r>
              <a:rPr lang="en-US" sz="1300" dirty="0" err="1"/>
              <a:t>kbim</a:t>
            </a:r>
            <a:endParaRPr lang="en-US" sz="1300" dirty="0"/>
          </a:p>
          <a:p>
            <a:endParaRPr lang="en-US" sz="1300" dirty="0"/>
          </a:p>
          <a:p>
            <a:r>
              <a:rPr lang="en-US" sz="1300" dirty="0"/>
              <a:t>Since NO2 is in great excess, its concentration does not change significantly even when all the OH has reacted and hence it remains approximately constant throughout</a:t>
            </a:r>
          </a:p>
          <a:p>
            <a:r>
              <a:rPr lang="en-US" sz="1300" dirty="0"/>
              <a:t>the reaction at its initial value, [NO2 ]0. Rearranging the rate law and integrating from time t = 0 when the initial concentration of OH is [OH] 0 to time t when the</a:t>
            </a:r>
          </a:p>
          <a:p>
            <a:r>
              <a:rPr lang="en-US" sz="1300" dirty="0"/>
              <a:t>OH concentration is [OH], one obtains </a:t>
            </a:r>
          </a:p>
          <a:p>
            <a:r>
              <a:rPr lang="en-US" sz="1300" dirty="0"/>
              <a:t>A plot of these decay rates against [NO2] 0 should thus be linear, with the slopes increasing with pressure since </a:t>
            </a:r>
            <a:r>
              <a:rPr lang="en-US" sz="1300" dirty="0" err="1"/>
              <a:t>kbim</a:t>
            </a:r>
            <a:r>
              <a:rPr lang="en-US" sz="1300" dirty="0"/>
              <a:t> depends on [M].</a:t>
            </a:r>
          </a:p>
          <a:p>
            <a:r>
              <a:rPr lang="en-US" sz="1300" dirty="0"/>
              <a:t>Figure shows such a plot of the absolute values of the observed OH decay rates against [NO2] 0 at total</a:t>
            </a:r>
          </a:p>
          <a:p>
            <a:r>
              <a:rPr lang="en-US" sz="1300" dirty="0"/>
              <a:t>pressures of </a:t>
            </a:r>
            <a:r>
              <a:rPr lang="en-US" sz="1300" dirty="0" err="1"/>
              <a:t>Ar</a:t>
            </a:r>
            <a:r>
              <a:rPr lang="en-US" sz="1300" dirty="0"/>
              <a:t> from 50 to 402 </a:t>
            </a:r>
            <a:r>
              <a:rPr lang="en-US" sz="1300" dirty="0" err="1"/>
              <a:t>Torr</a:t>
            </a:r>
            <a:r>
              <a:rPr lang="en-US" sz="1300" dirty="0"/>
              <a:t>. As expected, the decay rates are linear with [NO2]0 and increase with the pressure of M.</a:t>
            </a:r>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41</a:t>
            </a:fld>
            <a:endParaRPr lang="en-GB"/>
          </a:p>
        </p:txBody>
      </p:sp>
    </p:spTree>
    <p:extLst>
      <p:ext uri="{BB962C8B-B14F-4D97-AF65-F5344CB8AC3E}">
        <p14:creationId xmlns:p14="http://schemas.microsoft.com/office/powerpoint/2010/main" val="3620370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42</a:t>
            </a:fld>
            <a:endParaRPr lang="en-GB" altLang="en-US" smtClean="0"/>
          </a:p>
        </p:txBody>
      </p:sp>
    </p:spTree>
    <p:extLst>
      <p:ext uri="{BB962C8B-B14F-4D97-AF65-F5344CB8AC3E}">
        <p14:creationId xmlns:p14="http://schemas.microsoft.com/office/powerpoint/2010/main" val="24901489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43</a:t>
            </a:fld>
            <a:endParaRPr lang="en-GB" altLang="en-US" smtClean="0"/>
          </a:p>
        </p:txBody>
      </p:sp>
    </p:spTree>
    <p:extLst>
      <p:ext uri="{BB962C8B-B14F-4D97-AF65-F5344CB8AC3E}">
        <p14:creationId xmlns:p14="http://schemas.microsoft.com/office/powerpoint/2010/main" val="4057171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44</a:t>
            </a:fld>
            <a:endParaRPr lang="en-GB" altLang="en-US" smtClean="0"/>
          </a:p>
        </p:txBody>
      </p:sp>
    </p:spTree>
    <p:extLst>
      <p:ext uri="{BB962C8B-B14F-4D97-AF65-F5344CB8AC3E}">
        <p14:creationId xmlns:p14="http://schemas.microsoft.com/office/powerpoint/2010/main" val="758508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https://chem.libretexts.org/Textbook_Maps/Physical_and_Theoretical_Chemistry_Textbook_Maps/Supplemental_Modules_(Physical_and_Theoretical_Chemistry)/Kinetics/Reaction_Mechanisms/Steady-State_Approximation</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47</a:t>
            </a:fld>
            <a:endParaRPr lang="en-GB"/>
          </a:p>
        </p:txBody>
      </p:sp>
    </p:spTree>
    <p:extLst>
      <p:ext uri="{BB962C8B-B14F-4D97-AF65-F5344CB8AC3E}">
        <p14:creationId xmlns:p14="http://schemas.microsoft.com/office/powerpoint/2010/main" val="20713057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https://chem.libretexts.org/Textbook_Maps/Physical_and_Theoretical_Chemistry_Textbook_Maps/Supplemental_Modules_(Physical_and_Theoretical_Chemistry)/Kinetics/Reaction_Mechanisms/Steady-State_Approximation</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48</a:t>
            </a:fld>
            <a:endParaRPr lang="en-GB"/>
          </a:p>
        </p:txBody>
      </p:sp>
    </p:spTree>
    <p:extLst>
      <p:ext uri="{BB962C8B-B14F-4D97-AF65-F5344CB8AC3E}">
        <p14:creationId xmlns:p14="http://schemas.microsoft.com/office/powerpoint/2010/main" val="23859524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2371AAB5-5BCA-42DC-8676-FDCDE70E9F21}" type="slidenum">
              <a:rPr lang="it-IT" smtClean="0"/>
              <a:pPr>
                <a:defRPr/>
              </a:pPr>
              <a:t>49</a:t>
            </a:fld>
            <a:endParaRPr lang="it-IT"/>
          </a:p>
        </p:txBody>
      </p:sp>
    </p:spTree>
    <p:extLst>
      <p:ext uri="{BB962C8B-B14F-4D97-AF65-F5344CB8AC3E}">
        <p14:creationId xmlns:p14="http://schemas.microsoft.com/office/powerpoint/2010/main" val="17233621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one might expect the rate to increase with the concentration or pressure of the third body M. However, there</a:t>
            </a:r>
          </a:p>
          <a:p>
            <a:r>
              <a:rPr lang="en-US" sz="1300" dirty="0"/>
              <a:t>clearly must be some limit since the rate cannot increase to infinity but only to some upper limit determined by how fast the two reactive species can combine</a:t>
            </a:r>
          </a:p>
          <a:p>
            <a:r>
              <a:rPr lang="en-US" sz="1300" dirty="0"/>
              <a:t>chemically. As a result, one might intuitively expect the rates of </a:t>
            </a:r>
            <a:r>
              <a:rPr lang="en-US" sz="1300" dirty="0" err="1"/>
              <a:t>termolecular</a:t>
            </a:r>
            <a:r>
              <a:rPr lang="en-US" sz="1300" dirty="0"/>
              <a:t> reactions to increase initially as the pressure of M is increased from zero</a:t>
            </a:r>
          </a:p>
          <a:p>
            <a:r>
              <a:rPr lang="en-US" sz="1300" dirty="0"/>
              <a:t>and then to plateau at some limiting value at high pressures. Let us take the reaction of OH with SO2 as an example of a </a:t>
            </a:r>
            <a:r>
              <a:rPr lang="en-US" sz="1300" dirty="0" err="1"/>
              <a:t>termolecular</a:t>
            </a:r>
            <a:r>
              <a:rPr lang="en-US" sz="1300" dirty="0"/>
              <a:t> reaction of atmospheric</a:t>
            </a:r>
          </a:p>
          <a:p>
            <a:r>
              <a:rPr lang="en-US" sz="1300" dirty="0"/>
              <a:t>interest and examine how its pressure dependence is established. It is common in kinetic studies to follow the decay of one reactant in an excess of the second</a:t>
            </a:r>
          </a:p>
          <a:p>
            <a:r>
              <a:rPr lang="en-US" sz="1300" dirty="0"/>
              <a:t>reactant. In the case of reaction, the decay of OH is followed in the presence of excess NO2 and the third body M, where M is an inert "bath" gas such as He,N2, </a:t>
            </a:r>
            <a:r>
              <a:rPr lang="en-US" sz="1300" dirty="0" err="1"/>
              <a:t>Ar</a:t>
            </a:r>
            <a:endParaRPr lang="en-US" sz="1300" dirty="0"/>
          </a:p>
          <a:p>
            <a:r>
              <a:rPr lang="en-US" sz="1300" dirty="0"/>
              <a:t>If [M] is constant, KIII and [M] can be combined to form an effective bimolecular rate constant, </a:t>
            </a:r>
            <a:r>
              <a:rPr lang="en-US" sz="1300" dirty="0" err="1"/>
              <a:t>kbim</a:t>
            </a:r>
            <a:endParaRPr lang="en-US" sz="1300" dirty="0"/>
          </a:p>
          <a:p>
            <a:endParaRPr lang="en-US" sz="1300" dirty="0"/>
          </a:p>
          <a:p>
            <a:r>
              <a:rPr lang="en-US" sz="1300" dirty="0"/>
              <a:t>Since NO2 is in great excess, its concentration does not change significantly even when all the OH has reacted and hence it remains approximately constant throughout</a:t>
            </a:r>
          </a:p>
          <a:p>
            <a:r>
              <a:rPr lang="en-US" sz="1300" dirty="0"/>
              <a:t>the reaction at its initial value, [NO2 ]0. Rearranging the rate law and integrating from time t = 0 when the initial concentration of OH is [OH] 0 to time t when the</a:t>
            </a:r>
          </a:p>
          <a:p>
            <a:r>
              <a:rPr lang="en-US" sz="1300" dirty="0"/>
              <a:t>OH concentration is [OH], one obtains </a:t>
            </a:r>
          </a:p>
          <a:p>
            <a:r>
              <a:rPr lang="en-US" sz="1300" dirty="0"/>
              <a:t>A plot of these decay rates against [NO2] 0 should thus be linear, with the slopes increasing with pressure since </a:t>
            </a:r>
            <a:r>
              <a:rPr lang="en-US" sz="1300" dirty="0" err="1"/>
              <a:t>kbim</a:t>
            </a:r>
            <a:r>
              <a:rPr lang="en-US" sz="1300" dirty="0"/>
              <a:t> depends on [M].</a:t>
            </a:r>
          </a:p>
          <a:p>
            <a:r>
              <a:rPr lang="en-US" sz="1300" dirty="0"/>
              <a:t>Figure shows such a plot of the absolute values of the observed OH decay rates against [NO2] 0 at total</a:t>
            </a:r>
          </a:p>
          <a:p>
            <a:r>
              <a:rPr lang="en-US" sz="1300" dirty="0"/>
              <a:t>pressures of </a:t>
            </a:r>
            <a:r>
              <a:rPr lang="en-US" sz="1300" dirty="0" err="1"/>
              <a:t>Ar</a:t>
            </a:r>
            <a:r>
              <a:rPr lang="en-US" sz="1300" dirty="0"/>
              <a:t> from 50 to 402 </a:t>
            </a:r>
            <a:r>
              <a:rPr lang="en-US" sz="1300" dirty="0" err="1"/>
              <a:t>Torr</a:t>
            </a:r>
            <a:r>
              <a:rPr lang="en-US" sz="1300" dirty="0"/>
              <a:t>. As expected, the decay rates are linear with [NO2]0 and increase with the pressure of M.</a:t>
            </a:r>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50</a:t>
            </a:fld>
            <a:endParaRPr lang="en-GB"/>
          </a:p>
        </p:txBody>
      </p:sp>
    </p:spTree>
    <p:extLst>
      <p:ext uri="{BB962C8B-B14F-4D97-AF65-F5344CB8AC3E}">
        <p14:creationId xmlns:p14="http://schemas.microsoft.com/office/powerpoint/2010/main" val="23074765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one might expect the rate to increase with the concentration or pressure of the third body M. However, there clearly must be some limit since the rate cannot increase to infinity but only to some upper limit determined by how fast the two reactive species can combine chemically. As a result, one might intuitively expect the rates of </a:t>
            </a:r>
            <a:r>
              <a:rPr lang="en-US" sz="1300" dirty="0" err="1"/>
              <a:t>termolecular</a:t>
            </a:r>
            <a:r>
              <a:rPr lang="en-US" sz="1300" dirty="0"/>
              <a:t> reactions to increase initially as the pressure of M is increased from zero and then to plateau at some limiting value at high pressures. Let us take the reaction of OH with NO2 as an example of a </a:t>
            </a:r>
            <a:r>
              <a:rPr lang="en-US" sz="1300" dirty="0" err="1"/>
              <a:t>termolecular</a:t>
            </a:r>
            <a:r>
              <a:rPr lang="en-US" sz="1300" dirty="0"/>
              <a:t> reaction of atmospheric interest and examine how its pressure dependence is established. It is common in kinetic studies to follow the decay of one reactant in an excess of the second reactant. In the case of reaction, the decay of OH is followed in the presence of excess NO2 and the third body M, where M is an inert "bath" gas such as He,N2, </a:t>
            </a:r>
            <a:r>
              <a:rPr lang="en-US" sz="1300" dirty="0" err="1"/>
              <a:t>Ar</a:t>
            </a:r>
            <a:endParaRPr lang="en-US" sz="1300" dirty="0"/>
          </a:p>
          <a:p>
            <a:r>
              <a:rPr lang="en-US" sz="1300" dirty="0"/>
              <a:t>If [M] is constant, KIII and [M] can be combined to form an effective bimolecular rate constant, </a:t>
            </a:r>
            <a:r>
              <a:rPr lang="en-US" sz="1300" dirty="0" err="1"/>
              <a:t>kbim</a:t>
            </a:r>
            <a:endParaRPr lang="en-US" sz="1300" dirty="0"/>
          </a:p>
          <a:p>
            <a:endParaRPr lang="en-US" sz="1300" dirty="0"/>
          </a:p>
          <a:p>
            <a:r>
              <a:rPr lang="en-US" sz="1300" dirty="0"/>
              <a:t>Since NO2 is in great excess, its concentration does not change significantly even when all the OH has reacted and hence it remains approximately constant throughout</a:t>
            </a:r>
          </a:p>
          <a:p>
            <a:r>
              <a:rPr lang="en-US" sz="1300" dirty="0"/>
              <a:t>the reaction at its initial value, [NO2 ]0. Rearranging the rate law and integrating from time t = 0 when the initial concentration of OH is [OH] 0 to time t when the</a:t>
            </a:r>
          </a:p>
          <a:p>
            <a:r>
              <a:rPr lang="en-US" sz="1300" dirty="0"/>
              <a:t>OH concentration is [OH], one obtains </a:t>
            </a:r>
          </a:p>
          <a:p>
            <a:r>
              <a:rPr lang="en-US" sz="1300" dirty="0"/>
              <a:t>A plot of these decay rates against [NO2] 0 should thus be linear, with the slopes increasing with pressure since </a:t>
            </a:r>
            <a:r>
              <a:rPr lang="en-US" sz="1300" dirty="0" err="1"/>
              <a:t>kbim</a:t>
            </a:r>
            <a:r>
              <a:rPr lang="en-US" sz="1300" dirty="0"/>
              <a:t> depends on [M].</a:t>
            </a:r>
          </a:p>
          <a:p>
            <a:r>
              <a:rPr lang="en-US" sz="1300" dirty="0"/>
              <a:t>Figure shows such a plot of the absolute values of the observed OH decay rates against [NO2] 0 at total</a:t>
            </a:r>
          </a:p>
          <a:p>
            <a:r>
              <a:rPr lang="en-US" sz="1300" dirty="0"/>
              <a:t>pressures of </a:t>
            </a:r>
            <a:r>
              <a:rPr lang="en-US" sz="1300" dirty="0" err="1"/>
              <a:t>Ar</a:t>
            </a:r>
            <a:r>
              <a:rPr lang="en-US" sz="1300" dirty="0"/>
              <a:t> from 50 to 402 </a:t>
            </a:r>
            <a:r>
              <a:rPr lang="en-US" sz="1300" dirty="0" err="1"/>
              <a:t>Torr</a:t>
            </a:r>
            <a:r>
              <a:rPr lang="en-US" sz="1300" dirty="0"/>
              <a:t>. As expected, the decay rates are linear with [NO2]0 and increase with the pressure of M.</a:t>
            </a:r>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51</a:t>
            </a:fld>
            <a:endParaRPr lang="en-GB"/>
          </a:p>
        </p:txBody>
      </p:sp>
    </p:spTree>
    <p:extLst>
      <p:ext uri="{BB962C8B-B14F-4D97-AF65-F5344CB8AC3E}">
        <p14:creationId xmlns:p14="http://schemas.microsoft.com/office/powerpoint/2010/main" val="1470446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9</a:t>
            </a:fld>
            <a:endParaRPr lang="en-GB"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one might expect the rate to increase with the concentration or pressure of the third body M. However, there</a:t>
            </a:r>
          </a:p>
          <a:p>
            <a:r>
              <a:rPr lang="en-US" sz="1300" dirty="0"/>
              <a:t>clearly must be some limit since the rate cannot increase to infinity but only to some upper limit determined by how fast the two reactive species can combine</a:t>
            </a:r>
          </a:p>
          <a:p>
            <a:r>
              <a:rPr lang="en-US" sz="1300" dirty="0"/>
              <a:t>chemically. As a result, one might intuitively expect the rates of </a:t>
            </a:r>
            <a:r>
              <a:rPr lang="en-US" sz="1300" dirty="0" err="1"/>
              <a:t>termolecular</a:t>
            </a:r>
            <a:r>
              <a:rPr lang="en-US" sz="1300" dirty="0"/>
              <a:t> reactions to increase initially as the pressure of M is increased from zero</a:t>
            </a:r>
          </a:p>
          <a:p>
            <a:r>
              <a:rPr lang="en-US" sz="1300" dirty="0"/>
              <a:t>and then to plateau at some limiting value at high pressures. Let us take the reaction of OH with NO2 as an example of a </a:t>
            </a:r>
            <a:r>
              <a:rPr lang="en-US" sz="1300" dirty="0" err="1"/>
              <a:t>termolecular</a:t>
            </a:r>
            <a:r>
              <a:rPr lang="en-US" sz="1300" dirty="0"/>
              <a:t> reaction of atmospheric</a:t>
            </a:r>
          </a:p>
          <a:p>
            <a:r>
              <a:rPr lang="en-US" sz="1300" dirty="0"/>
              <a:t>interest and examine how its pressure dependence is established. It is common in kinetic studies to follow the decay of one reactant in an excess of the second</a:t>
            </a:r>
          </a:p>
          <a:p>
            <a:r>
              <a:rPr lang="en-US" sz="1300" dirty="0"/>
              <a:t>reactant. In the case of reaction, the decay of OH is followed in the presence of excess NO2 and the third body M, where M is an inert "bath" gas</a:t>
            </a:r>
          </a:p>
          <a:p>
            <a:r>
              <a:rPr lang="en-US" sz="1300" dirty="0"/>
              <a:t>If [M] is constant, KIII and [M] can be combined to form an effective bimolecular rate constant, </a:t>
            </a:r>
            <a:r>
              <a:rPr lang="en-US" sz="1300" dirty="0" err="1"/>
              <a:t>kbim</a:t>
            </a:r>
            <a:endParaRPr lang="en-US" sz="1300" dirty="0"/>
          </a:p>
          <a:p>
            <a:r>
              <a:rPr lang="en-US" sz="1300" dirty="0"/>
              <a:t>Since NO2 is in great excess, its concentration does not change significantly even when all the OH has reacted and hence it remains approximately constant throughout the reaction at its initial value, [NO2 ]0. Rearranging the rate law and integrating from time t = 0 when the initial concentration of OH is [OH] 0 to time t when the OH concentration is [OH], one obtains </a:t>
            </a:r>
          </a:p>
          <a:p>
            <a:r>
              <a:rPr lang="en-US" sz="1300" dirty="0"/>
              <a:t>A plot of these decay rates against [NO2] 0 should thus be linear, with the slopes increasing with pressure since </a:t>
            </a:r>
            <a:r>
              <a:rPr lang="en-US" sz="1300" dirty="0" err="1"/>
              <a:t>kbim</a:t>
            </a:r>
            <a:r>
              <a:rPr lang="en-US" sz="1300" dirty="0"/>
              <a:t> depends on [M].</a:t>
            </a:r>
          </a:p>
          <a:p>
            <a:r>
              <a:rPr lang="en-US" sz="1300" dirty="0"/>
              <a:t>Figure shows such a plot of the absolute values of the observed OH decay rates against [NO2] 0 at total</a:t>
            </a:r>
          </a:p>
          <a:p>
            <a:r>
              <a:rPr lang="en-US" sz="1300" dirty="0"/>
              <a:t>pressures of </a:t>
            </a:r>
            <a:r>
              <a:rPr lang="en-US" sz="1300" dirty="0" err="1"/>
              <a:t>Ar</a:t>
            </a:r>
            <a:r>
              <a:rPr lang="en-US" sz="1300" dirty="0"/>
              <a:t> from 50 to 402 </a:t>
            </a:r>
            <a:r>
              <a:rPr lang="en-US" sz="1300" dirty="0" err="1"/>
              <a:t>Torr</a:t>
            </a:r>
            <a:r>
              <a:rPr lang="en-US" sz="1300" dirty="0"/>
              <a:t>. As expected, the decay rates are linear with [NO2]0 and increase with the pressure of M.</a:t>
            </a:r>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52</a:t>
            </a:fld>
            <a:endParaRPr lang="en-GB"/>
          </a:p>
        </p:txBody>
      </p:sp>
    </p:spTree>
    <p:extLst>
      <p:ext uri="{BB962C8B-B14F-4D97-AF65-F5344CB8AC3E}">
        <p14:creationId xmlns:p14="http://schemas.microsoft.com/office/powerpoint/2010/main" val="2444130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https://chem.libretexts.org/Textbook_Maps/Physical_and_Theoretical_Chemistry_Textbook_Maps/Supplemental_Modules_(Physical_and_Theoretical_Chemistry)/Kinetics/Reaction_Mechanisms/Steady-State_Approximation</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53</a:t>
            </a:fld>
            <a:endParaRPr lang="en-GB"/>
          </a:p>
        </p:txBody>
      </p:sp>
    </p:spTree>
    <p:extLst>
      <p:ext uri="{BB962C8B-B14F-4D97-AF65-F5344CB8AC3E}">
        <p14:creationId xmlns:p14="http://schemas.microsoft.com/office/powerpoint/2010/main" val="7039628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https://chem.libretexts.org/Textbook_Maps/Physical_and_Theoretical_Chemistry_Textbook_Maps/Supplemental_Modules_(Physical_and_Theoretical_Chemistry)/Kinetics/Reaction_Mechanisms/Steady-State_Approximation</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54</a:t>
            </a:fld>
            <a:endParaRPr lang="en-GB"/>
          </a:p>
        </p:txBody>
      </p:sp>
    </p:spTree>
    <p:extLst>
      <p:ext uri="{BB962C8B-B14F-4D97-AF65-F5344CB8AC3E}">
        <p14:creationId xmlns:p14="http://schemas.microsoft.com/office/powerpoint/2010/main" val="32995844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https://chem.libretexts.org/Textbook_Maps/Physical_and_Theoretical_Chemistry_Textbook_Maps/Supplemental_Modules_(Physical_and_Theoretical_Chemistry)/Kinetics/Reaction_Mechanisms/Steady-State_Approximation</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55</a:t>
            </a:fld>
            <a:endParaRPr lang="en-GB"/>
          </a:p>
        </p:txBody>
      </p:sp>
    </p:spTree>
    <p:extLst>
      <p:ext uri="{BB962C8B-B14F-4D97-AF65-F5344CB8AC3E}">
        <p14:creationId xmlns:p14="http://schemas.microsoft.com/office/powerpoint/2010/main" val="41266837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ARRIVATA QUI LEZIONE DEL 4 </a:t>
            </a:r>
            <a:r>
              <a:rPr lang="en-US" dirty="0" err="1" smtClean="0"/>
              <a:t>novembre</a:t>
            </a:r>
            <a:r>
              <a:rPr lang="en-US" baseline="0" smtClean="0"/>
              <a:t> 2022</a:t>
            </a:r>
            <a:endParaRPr lang="en-US" dirty="0" smtClean="0"/>
          </a:p>
          <a:p>
            <a:endParaRPr lang="en-US" dirty="0" smtClean="0"/>
          </a:p>
          <a:p>
            <a:r>
              <a:rPr lang="en-US" dirty="0" smtClean="0"/>
              <a:t>https://chem.libretexts.org/Textbook_Maps/Physical_and_Theoretical_Chemistry_Textbook_Maps/Supplemental_Modules_(Physical_and_Theoretical_Chemistry)/Kinetics/Reaction_Mechanisms/Steady-State_Approximation</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56</a:t>
            </a:fld>
            <a:endParaRPr lang="en-GB"/>
          </a:p>
        </p:txBody>
      </p:sp>
    </p:spTree>
    <p:extLst>
      <p:ext uri="{BB962C8B-B14F-4D97-AF65-F5344CB8AC3E}">
        <p14:creationId xmlns:p14="http://schemas.microsoft.com/office/powerpoint/2010/main" val="30513636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https://chem.libretexts.org/Textbook_Maps/Physical_and_Theoretical_Chemistry_Textbook_Maps/Supplemental_Modules_(Physical_and_Theoretical_Chemistry)/Kinetics/Reaction_Mechanisms/Steady-State_Approximation</a:t>
            </a:r>
          </a:p>
          <a:p>
            <a:r>
              <a:rPr lang="it-IT" dirty="0" smtClean="0"/>
              <a:t>The rate constant of a third order</a:t>
            </a:r>
            <a:r>
              <a:rPr lang="it-IT" baseline="0" dirty="0" smtClean="0"/>
              <a:t> reaction is given in terms as one of the two limits: you can tell from the units which one it is </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57</a:t>
            </a:fld>
            <a:endParaRPr lang="en-GB"/>
          </a:p>
        </p:txBody>
      </p:sp>
    </p:spTree>
    <p:extLst>
      <p:ext uri="{BB962C8B-B14F-4D97-AF65-F5344CB8AC3E}">
        <p14:creationId xmlns:p14="http://schemas.microsoft.com/office/powerpoint/2010/main" val="7453178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Peroxypropanoyl</a:t>
            </a:r>
            <a:r>
              <a:rPr lang="it-IT" baseline="0" dirty="0" smtClean="0"/>
              <a:t> radical is t O2he photochemical product of propanal photolysis + reaction with. This reaction is responsible for storage of NO2 in its long range transport </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58</a:t>
            </a:fld>
            <a:endParaRPr lang="en-GB"/>
          </a:p>
        </p:txBody>
      </p:sp>
    </p:spTree>
    <p:extLst>
      <p:ext uri="{BB962C8B-B14F-4D97-AF65-F5344CB8AC3E}">
        <p14:creationId xmlns:p14="http://schemas.microsoft.com/office/powerpoint/2010/main" val="42072239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59</a:t>
            </a:fld>
            <a:endParaRPr lang="en-GB" altLang="en-US" smtClean="0"/>
          </a:p>
        </p:txBody>
      </p:sp>
    </p:spTree>
    <p:extLst>
      <p:ext uri="{BB962C8B-B14F-4D97-AF65-F5344CB8AC3E}">
        <p14:creationId xmlns:p14="http://schemas.microsoft.com/office/powerpoint/2010/main" val="28175123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60</a:t>
            </a:fld>
            <a:endParaRPr lang="en-GB" altLang="en-US" smtClean="0"/>
          </a:p>
        </p:txBody>
      </p:sp>
    </p:spTree>
    <p:extLst>
      <p:ext uri="{BB962C8B-B14F-4D97-AF65-F5344CB8AC3E}">
        <p14:creationId xmlns:p14="http://schemas.microsoft.com/office/powerpoint/2010/main" val="11134430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61</a:t>
            </a:fld>
            <a:endParaRPr lang="en-GB" altLang="en-US" smtClean="0"/>
          </a:p>
        </p:txBody>
      </p:sp>
    </p:spTree>
    <p:extLst>
      <p:ext uri="{BB962C8B-B14F-4D97-AF65-F5344CB8AC3E}">
        <p14:creationId xmlns:p14="http://schemas.microsoft.com/office/powerpoint/2010/main" val="3511493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altLang="it-IT" dirty="0" smtClean="0"/>
              <a:t>To measure </a:t>
            </a:r>
            <a:r>
              <a:rPr lang="en-US" altLang="it-IT" i="1" dirty="0" smtClean="0">
                <a:solidFill>
                  <a:srgbClr val="FF0000"/>
                </a:solidFill>
              </a:rPr>
              <a:t>reaction rate</a:t>
            </a:r>
            <a:r>
              <a:rPr lang="en-US" altLang="it-IT" dirty="0" smtClean="0"/>
              <a:t>, we measure the concentration of either a reactant or product at several time intervals.</a:t>
            </a:r>
          </a:p>
          <a:p>
            <a:endParaRPr lang="it-IT" dirty="0"/>
          </a:p>
        </p:txBody>
      </p:sp>
      <p:sp>
        <p:nvSpPr>
          <p:cNvPr id="4" name="Slide Number Placeholder 3"/>
          <p:cNvSpPr>
            <a:spLocks noGrp="1"/>
          </p:cNvSpPr>
          <p:nvPr>
            <p:ph type="sldNum" sz="quarter" idx="10"/>
          </p:nvPr>
        </p:nvSpPr>
        <p:spPr/>
        <p:txBody>
          <a:bodyPr/>
          <a:lstStyle/>
          <a:p>
            <a:pPr>
              <a:defRPr/>
            </a:pPr>
            <a:fld id="{2371AAB5-5BCA-42DC-8676-FDCDE70E9F21}" type="slidenum">
              <a:rPr lang="it-IT" smtClean="0"/>
              <a:pPr>
                <a:defRPr/>
              </a:pPr>
              <a:t>10</a:t>
            </a:fld>
            <a:endParaRPr lang="it-IT"/>
          </a:p>
        </p:txBody>
      </p:sp>
    </p:spTree>
    <p:extLst>
      <p:ext uri="{BB962C8B-B14F-4D97-AF65-F5344CB8AC3E}">
        <p14:creationId xmlns:p14="http://schemas.microsoft.com/office/powerpoint/2010/main" val="32450625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62</a:t>
            </a:fld>
            <a:endParaRPr lang="en-GB" altLang="en-US" smtClean="0"/>
          </a:p>
        </p:txBody>
      </p:sp>
    </p:spTree>
    <p:extLst>
      <p:ext uri="{BB962C8B-B14F-4D97-AF65-F5344CB8AC3E}">
        <p14:creationId xmlns:p14="http://schemas.microsoft.com/office/powerpoint/2010/main" val="13131826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63</a:t>
            </a:fld>
            <a:endParaRPr lang="en-GB" altLang="en-US" smtClean="0"/>
          </a:p>
        </p:txBody>
      </p:sp>
    </p:spTree>
    <p:extLst>
      <p:ext uri="{BB962C8B-B14F-4D97-AF65-F5344CB8AC3E}">
        <p14:creationId xmlns:p14="http://schemas.microsoft.com/office/powerpoint/2010/main" val="9963954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Many chemical reactions occur in both directions such that the products are able to re-form the reactants. </a:t>
            </a:r>
          </a:p>
          <a:p>
            <a:r>
              <a:rPr lang="en-US" sz="1300" dirty="0"/>
              <a:t>A dynamic equilibrium exists once a </a:t>
            </a:r>
            <a:r>
              <a:rPr lang="en-US" sz="1300" dirty="0">
                <a:hlinkClick r:id="rId3" tooltip="Reversible reaction"/>
              </a:rPr>
              <a:t>reversible reaction</a:t>
            </a:r>
            <a:r>
              <a:rPr lang="en-US" sz="1300" dirty="0"/>
              <a:t> ceases to change its ratio of reactants/products, but substances move between the chemicals at an equal rate, meaning there is no net change. It is a particular example of a system in a </a:t>
            </a:r>
            <a:r>
              <a:rPr lang="en-US" sz="1300" dirty="0">
                <a:hlinkClick r:id="rId4" tooltip="Steady state"/>
              </a:rPr>
              <a:t>steady state</a:t>
            </a:r>
            <a:r>
              <a:rPr lang="en-US" sz="1300" dirty="0"/>
              <a:t>. In </a:t>
            </a:r>
            <a:r>
              <a:rPr lang="en-US" sz="1300" dirty="0">
                <a:hlinkClick r:id="rId5" tooltip="Thermodynamics"/>
              </a:rPr>
              <a:t>thermodynamics</a:t>
            </a:r>
            <a:r>
              <a:rPr lang="en-US" sz="1300" dirty="0"/>
              <a:t>, a </a:t>
            </a:r>
            <a:r>
              <a:rPr lang="en-US" sz="1300" dirty="0">
                <a:hlinkClick r:id="rId6" tooltip="Closed system"/>
              </a:rPr>
              <a:t>closed system</a:t>
            </a:r>
            <a:r>
              <a:rPr lang="en-US" sz="1300" dirty="0"/>
              <a:t> is in </a:t>
            </a:r>
            <a:r>
              <a:rPr lang="en-US" sz="1300" dirty="0">
                <a:hlinkClick r:id="rId7" tooltip="Thermodynamic equilibrium"/>
              </a:rPr>
              <a:t>thermodynamic equilibrium</a:t>
            </a:r>
            <a:r>
              <a:rPr lang="en-US" sz="1300" dirty="0"/>
              <a:t> when reactions occur at such rates that the composition of the mixture does not change with time. Reactions do in fact occur, sometimes vigorously, but to such an extent that changes in composition cannot be observed. </a:t>
            </a:r>
          </a:p>
          <a:p>
            <a:r>
              <a:rPr lang="en-US" sz="1300" dirty="0"/>
              <a:t>The result is that equilibrium will be established between products and reactants. </a:t>
            </a:r>
          </a:p>
          <a:p>
            <a:r>
              <a:rPr lang="en-US" sz="1300" dirty="0"/>
              <a:t>In the example:</a:t>
            </a:r>
          </a:p>
          <a:p>
            <a:r>
              <a:rPr lang="en-US" sz="1300" dirty="0"/>
              <a:t>Equilibrium can be described by:</a:t>
            </a:r>
          </a:p>
          <a:p>
            <a:r>
              <a:rPr lang="en-US" sz="1300" dirty="0"/>
              <a:t> Note that all reactions have an equilibrium constant associated with them. In</a:t>
            </a:r>
          </a:p>
          <a:p>
            <a:r>
              <a:rPr lang="en-US" sz="1300" dirty="0"/>
              <a:t>the gas phase reaction:</a:t>
            </a:r>
          </a:p>
          <a:p>
            <a:r>
              <a:rPr lang="en-US" sz="1300" dirty="0"/>
              <a:t>The equilibrium constant is about 10140. Most gas phase reactions are like this,</a:t>
            </a:r>
          </a:p>
          <a:p>
            <a:r>
              <a:rPr lang="en-US" sz="1300" dirty="0"/>
              <a:t>that is, they are </a:t>
            </a:r>
            <a:r>
              <a:rPr lang="en-US" sz="1300" b="1" dirty="0"/>
              <a:t>irreversible</a:t>
            </a:r>
            <a:r>
              <a:rPr lang="en-US" sz="1300" dirty="0"/>
              <a:t>.</a:t>
            </a:r>
          </a:p>
          <a:p>
            <a:r>
              <a:rPr lang="en-US" sz="1300" b="1" dirty="0"/>
              <a:t>Basic</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64</a:t>
            </a:fld>
            <a:endParaRPr lang="en-GB"/>
          </a:p>
        </p:txBody>
      </p:sp>
    </p:spTree>
    <p:extLst>
      <p:ext uri="{BB962C8B-B14F-4D97-AF65-F5344CB8AC3E}">
        <p14:creationId xmlns:p14="http://schemas.microsoft.com/office/powerpoint/2010/main" val="31483573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Many chemical reactions occur in both directions such that the products are able to re-form the reactants. </a:t>
            </a:r>
          </a:p>
          <a:p>
            <a:r>
              <a:rPr lang="en-US" sz="1300" dirty="0"/>
              <a:t>A dynamic equilibrium exists once a </a:t>
            </a:r>
            <a:r>
              <a:rPr lang="en-US" sz="1300" dirty="0">
                <a:hlinkClick r:id="rId3" tooltip="Reversible reaction"/>
              </a:rPr>
              <a:t>reversible reaction</a:t>
            </a:r>
            <a:r>
              <a:rPr lang="en-US" sz="1300" dirty="0"/>
              <a:t> ceases to change its ratio of reactants/products, but substances move between the chemicals at an equal rate, meaning there is no net change. It is a particular example of a system in a </a:t>
            </a:r>
            <a:r>
              <a:rPr lang="en-US" sz="1300" dirty="0">
                <a:hlinkClick r:id="rId4" tooltip="Steady state"/>
              </a:rPr>
              <a:t>steady state</a:t>
            </a:r>
            <a:r>
              <a:rPr lang="en-US" sz="1300" dirty="0"/>
              <a:t>. In </a:t>
            </a:r>
            <a:r>
              <a:rPr lang="en-US" sz="1300" dirty="0">
                <a:hlinkClick r:id="rId5" tooltip="Thermodynamics"/>
              </a:rPr>
              <a:t>thermodynamics</a:t>
            </a:r>
            <a:r>
              <a:rPr lang="en-US" sz="1300" dirty="0"/>
              <a:t>, a </a:t>
            </a:r>
            <a:r>
              <a:rPr lang="en-US" sz="1300" dirty="0">
                <a:hlinkClick r:id="rId6" tooltip="Closed system"/>
              </a:rPr>
              <a:t>closed system</a:t>
            </a:r>
            <a:r>
              <a:rPr lang="en-US" sz="1300" dirty="0"/>
              <a:t> is in </a:t>
            </a:r>
            <a:r>
              <a:rPr lang="en-US" sz="1300" dirty="0">
                <a:hlinkClick r:id="rId7" tooltip="Thermodynamic equilibrium"/>
              </a:rPr>
              <a:t>thermodynamic equilibrium</a:t>
            </a:r>
            <a:r>
              <a:rPr lang="en-US" sz="1300" dirty="0"/>
              <a:t> when reactions occur at such rates that the composition of the mixture does not change with time. Reactions do in fact occur, sometimes vigorously, but to such an extent that changes in composition cannot be observed. </a:t>
            </a:r>
          </a:p>
          <a:p>
            <a:r>
              <a:rPr lang="en-US" sz="1300" dirty="0"/>
              <a:t>The result is that equilibrium will be established between products and reactants. </a:t>
            </a:r>
          </a:p>
          <a:p>
            <a:r>
              <a:rPr lang="en-US" sz="1300" dirty="0"/>
              <a:t>In the example:</a:t>
            </a:r>
          </a:p>
          <a:p>
            <a:r>
              <a:rPr lang="en-US" sz="1300" dirty="0"/>
              <a:t>Equilibrium can be described by:</a:t>
            </a:r>
          </a:p>
          <a:p>
            <a:r>
              <a:rPr lang="en-US" sz="1300" dirty="0"/>
              <a:t> Note that all reactions have an equilibrium constant associated with them. In</a:t>
            </a:r>
          </a:p>
          <a:p>
            <a:r>
              <a:rPr lang="en-US" sz="1300" dirty="0"/>
              <a:t>the gas phase reaction:</a:t>
            </a:r>
          </a:p>
          <a:p>
            <a:r>
              <a:rPr lang="en-US" sz="1300" dirty="0"/>
              <a:t>The equilibrium constant is about 10140. Most gas phase reactions are like this,</a:t>
            </a:r>
          </a:p>
          <a:p>
            <a:r>
              <a:rPr lang="en-US" sz="1300" dirty="0"/>
              <a:t>that is, they are </a:t>
            </a:r>
            <a:r>
              <a:rPr lang="en-US" sz="1300" b="1" dirty="0"/>
              <a:t>irreversible</a:t>
            </a:r>
            <a:r>
              <a:rPr lang="en-US" sz="1300" dirty="0"/>
              <a:t>.</a:t>
            </a:r>
          </a:p>
          <a:p>
            <a:r>
              <a:rPr lang="en-US" sz="1300" b="1" dirty="0"/>
              <a:t>Basic</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65</a:t>
            </a:fld>
            <a:endParaRPr lang="en-GB"/>
          </a:p>
        </p:txBody>
      </p:sp>
    </p:spTree>
    <p:extLst>
      <p:ext uri="{BB962C8B-B14F-4D97-AF65-F5344CB8AC3E}">
        <p14:creationId xmlns:p14="http://schemas.microsoft.com/office/powerpoint/2010/main" val="4251718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Many chemical reactions occur in both directions such that the products are able to re-form the reactants. </a:t>
            </a:r>
          </a:p>
          <a:p>
            <a:r>
              <a:rPr lang="en-US" sz="1300" dirty="0"/>
              <a:t>A dynamic equilibrium exists once a </a:t>
            </a:r>
            <a:r>
              <a:rPr lang="en-US" sz="1300" dirty="0">
                <a:hlinkClick r:id="rId3" tooltip="Reversible reaction"/>
              </a:rPr>
              <a:t>reversible reaction</a:t>
            </a:r>
            <a:r>
              <a:rPr lang="en-US" sz="1300" dirty="0"/>
              <a:t> ceases to change its ratio of reactants/products, but substances move between the chemicals at an equal rate, meaning there is no net change. It is a particular example of a system in a </a:t>
            </a:r>
            <a:r>
              <a:rPr lang="en-US" sz="1300" dirty="0">
                <a:hlinkClick r:id="rId4" tooltip="Steady state"/>
              </a:rPr>
              <a:t>steady state</a:t>
            </a:r>
            <a:r>
              <a:rPr lang="en-US" sz="1300" dirty="0"/>
              <a:t>. In </a:t>
            </a:r>
            <a:r>
              <a:rPr lang="en-US" sz="1300" dirty="0">
                <a:hlinkClick r:id="rId5" tooltip="Thermodynamics"/>
              </a:rPr>
              <a:t>thermodynamics</a:t>
            </a:r>
            <a:r>
              <a:rPr lang="en-US" sz="1300" dirty="0"/>
              <a:t>, a </a:t>
            </a:r>
            <a:r>
              <a:rPr lang="en-US" sz="1300" dirty="0">
                <a:hlinkClick r:id="rId6" tooltip="Closed system"/>
              </a:rPr>
              <a:t>closed system</a:t>
            </a:r>
            <a:r>
              <a:rPr lang="en-US" sz="1300" dirty="0"/>
              <a:t> is in </a:t>
            </a:r>
            <a:r>
              <a:rPr lang="en-US" sz="1300" dirty="0">
                <a:hlinkClick r:id="rId7" tooltip="Thermodynamic equilibrium"/>
              </a:rPr>
              <a:t>thermodynamic equilibrium</a:t>
            </a:r>
            <a:r>
              <a:rPr lang="en-US" sz="1300" dirty="0"/>
              <a:t> when reactions occur at such rates that the composition of the mixture does not change with time. Reactions do in fact occur, sometimes vigorously, but to such an extent that changes in composition cannot be observed. </a:t>
            </a:r>
          </a:p>
          <a:p>
            <a:r>
              <a:rPr lang="en-US" sz="1300" dirty="0"/>
              <a:t>The result is that equilibrium will be established between products and reactants. </a:t>
            </a:r>
          </a:p>
          <a:p>
            <a:r>
              <a:rPr lang="en-US" sz="1300" dirty="0"/>
              <a:t>In the example:</a:t>
            </a:r>
          </a:p>
          <a:p>
            <a:r>
              <a:rPr lang="en-US" sz="1300" dirty="0"/>
              <a:t>Equilibrium can be described by:</a:t>
            </a:r>
          </a:p>
          <a:p>
            <a:r>
              <a:rPr lang="en-US" sz="1300" dirty="0"/>
              <a:t> Note that all reactions have an equilibrium constant associated with them. In</a:t>
            </a:r>
          </a:p>
          <a:p>
            <a:r>
              <a:rPr lang="en-US" sz="1300" dirty="0"/>
              <a:t>the gas phase reaction:</a:t>
            </a:r>
          </a:p>
          <a:p>
            <a:r>
              <a:rPr lang="en-US" sz="1300" dirty="0"/>
              <a:t>The equilibrium constant is about 10140. Most gas phase reactions are like this,</a:t>
            </a:r>
          </a:p>
          <a:p>
            <a:r>
              <a:rPr lang="en-US" sz="1300" dirty="0"/>
              <a:t>that is, they are </a:t>
            </a:r>
            <a:r>
              <a:rPr lang="en-US" sz="1300" b="1" dirty="0"/>
              <a:t>irreversible</a:t>
            </a:r>
            <a:r>
              <a:rPr lang="en-US" sz="1300" dirty="0"/>
              <a:t>.</a:t>
            </a:r>
          </a:p>
          <a:p>
            <a:r>
              <a:rPr lang="en-US" sz="1300" b="1" dirty="0"/>
              <a:t>Basic</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66</a:t>
            </a:fld>
            <a:endParaRPr lang="en-GB"/>
          </a:p>
        </p:txBody>
      </p:sp>
    </p:spTree>
    <p:extLst>
      <p:ext uri="{BB962C8B-B14F-4D97-AF65-F5344CB8AC3E}">
        <p14:creationId xmlns:p14="http://schemas.microsoft.com/office/powerpoint/2010/main" val="19370558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74</a:t>
            </a:fld>
            <a:endParaRPr lang="en-GB" altLang="en-US" smtClean="0"/>
          </a:p>
        </p:txBody>
      </p:sp>
    </p:spTree>
    <p:extLst>
      <p:ext uri="{BB962C8B-B14F-4D97-AF65-F5344CB8AC3E}">
        <p14:creationId xmlns:p14="http://schemas.microsoft.com/office/powerpoint/2010/main" val="29767510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75</a:t>
            </a:fld>
            <a:endParaRPr lang="en-GB" altLang="en-US" smtClean="0"/>
          </a:p>
        </p:txBody>
      </p:sp>
    </p:spTree>
    <p:extLst>
      <p:ext uri="{BB962C8B-B14F-4D97-AF65-F5344CB8AC3E}">
        <p14:creationId xmlns:p14="http://schemas.microsoft.com/office/powerpoint/2010/main" val="34040866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76</a:t>
            </a:fld>
            <a:endParaRPr lang="en-GB" altLang="en-US" smtClean="0"/>
          </a:p>
        </p:txBody>
      </p:sp>
    </p:spTree>
    <p:extLst>
      <p:ext uri="{BB962C8B-B14F-4D97-AF65-F5344CB8AC3E}">
        <p14:creationId xmlns:p14="http://schemas.microsoft.com/office/powerpoint/2010/main" val="8234103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77</a:t>
            </a:fld>
            <a:endParaRPr lang="en-GB" altLang="en-US" smtClean="0"/>
          </a:p>
        </p:txBody>
      </p:sp>
    </p:spTree>
    <p:extLst>
      <p:ext uri="{BB962C8B-B14F-4D97-AF65-F5344CB8AC3E}">
        <p14:creationId xmlns:p14="http://schemas.microsoft.com/office/powerpoint/2010/main" val="11432458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78</a:t>
            </a:fld>
            <a:endParaRPr lang="en-GB" altLang="en-US" smtClean="0"/>
          </a:p>
        </p:txBody>
      </p:sp>
    </p:spTree>
    <p:extLst>
      <p:ext uri="{BB962C8B-B14F-4D97-AF65-F5344CB8AC3E}">
        <p14:creationId xmlns:p14="http://schemas.microsoft.com/office/powerpoint/2010/main" val="4172297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13</a:t>
            </a:fld>
            <a:endParaRPr lang="en-GB"/>
          </a:p>
        </p:txBody>
      </p:sp>
    </p:spTree>
    <p:extLst>
      <p:ext uri="{BB962C8B-B14F-4D97-AF65-F5344CB8AC3E}">
        <p14:creationId xmlns:p14="http://schemas.microsoft.com/office/powerpoint/2010/main" val="12314749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79</a:t>
            </a:fld>
            <a:endParaRPr lang="en-GB" altLang="en-US" smtClean="0"/>
          </a:p>
        </p:txBody>
      </p:sp>
    </p:spTree>
    <p:extLst>
      <p:ext uri="{BB962C8B-B14F-4D97-AF65-F5344CB8AC3E}">
        <p14:creationId xmlns:p14="http://schemas.microsoft.com/office/powerpoint/2010/main" val="42194780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80</a:t>
            </a:fld>
            <a:endParaRPr lang="en-GB" altLang="en-US" smtClean="0"/>
          </a:p>
        </p:txBody>
      </p:sp>
    </p:spTree>
    <p:extLst>
      <p:ext uri="{BB962C8B-B14F-4D97-AF65-F5344CB8AC3E}">
        <p14:creationId xmlns:p14="http://schemas.microsoft.com/office/powerpoint/2010/main" val="16354701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81</a:t>
            </a:fld>
            <a:endParaRPr lang="en-GB" altLang="en-US" smtClean="0"/>
          </a:p>
        </p:txBody>
      </p:sp>
    </p:spTree>
    <p:extLst>
      <p:ext uri="{BB962C8B-B14F-4D97-AF65-F5344CB8AC3E}">
        <p14:creationId xmlns:p14="http://schemas.microsoft.com/office/powerpoint/2010/main" val="3464504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Situation 2a is the situation that the initial concentration of the two reactants are not equal. Let xx be the concentration of each species reacted at time </a:t>
            </a:r>
            <a:r>
              <a:rPr lang="en-US" sz="1300" dirty="0" err="1"/>
              <a:t>tt</a:t>
            </a:r>
            <a:r>
              <a:rPr lang="en-US" sz="1300" dirty="0"/>
              <a:t>.</a:t>
            </a:r>
          </a:p>
          <a:p>
            <a:r>
              <a:rPr lang="en-US" sz="1300" dirty="0"/>
              <a:t>Let [A]0=a[A]0=a and [B]0=b[B]0=b, then [A]=a−x[A]=a−x ;[B]=b−x[B]=b−x. The expression of rate law becomes:</a:t>
            </a:r>
          </a:p>
          <a:p>
            <a:r>
              <a:rPr lang="en-US" sz="1300" dirty="0"/>
              <a:t>To solve this integral, we use the method of partial fractions</a:t>
            </a:r>
          </a:p>
          <a:p>
            <a:endParaRPr lang="en-US" b="0" i="0" u="none" strike="noStrike" dirty="0" smtClean="0">
              <a:effectLst/>
            </a:endParaRPr>
          </a:p>
          <a:p>
            <a:r>
              <a:rPr lang="en-US" b="0" i="0" u="none" strike="noStrike" dirty="0" smtClean="0">
                <a:effectLst/>
              </a:rPr>
              <a:t>See derivation</a:t>
            </a:r>
            <a:r>
              <a:rPr lang="en-US" b="0" i="0" u="none" strike="noStrike" baseline="0" dirty="0" smtClean="0">
                <a:effectLst/>
              </a:rPr>
              <a:t> in</a:t>
            </a:r>
            <a:r>
              <a:rPr lang="en-US" b="0" i="0" u="none" strike="noStrike" dirty="0" smtClean="0">
                <a:effectLst/>
              </a:rPr>
              <a:t/>
            </a:r>
            <a:br>
              <a:rPr lang="en-US" b="0" i="0" u="none" strike="noStrike" dirty="0" smtClean="0">
                <a:effectLst/>
              </a:rPr>
            </a:br>
            <a:r>
              <a:rPr lang="en-US" b="0" i="0" u="none" strike="noStrike" dirty="0" smtClean="0">
                <a:effectLst/>
              </a:rPr>
              <a:t>https://chem.libretexts.org/Textbook_Maps/Physical_and_Theoretical_Chemistry_Textbook_Maps/Supplemental_Modules_(Physical_and_Theoretical_Chemistry)/Kinetics/Reaction_Rates/Second-Order_Reactions</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14</a:t>
            </a:fld>
            <a:endParaRPr lang="en-GB"/>
          </a:p>
        </p:txBody>
      </p:sp>
    </p:spTree>
    <p:extLst>
      <p:ext uri="{BB962C8B-B14F-4D97-AF65-F5344CB8AC3E}">
        <p14:creationId xmlns:p14="http://schemas.microsoft.com/office/powerpoint/2010/main" val="3341418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smtClean="0"/>
          </a:p>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15</a:t>
            </a:fld>
            <a:endParaRPr lang="en-GB"/>
          </a:p>
        </p:txBody>
      </p:sp>
    </p:spTree>
    <p:extLst>
      <p:ext uri="{BB962C8B-B14F-4D97-AF65-F5344CB8AC3E}">
        <p14:creationId xmlns:p14="http://schemas.microsoft.com/office/powerpoint/2010/main" val="83917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The basis of the fact that the order coincides with</a:t>
            </a:r>
            <a:r>
              <a:rPr lang="it-IT" baseline="0" dirty="0" smtClean="0"/>
              <a:t> stechiometric coefficients </a:t>
            </a:r>
            <a:r>
              <a:rPr lang="en-US" sz="1300" dirty="0"/>
              <a:t>lies in the fact that they must occur during a single collision</a:t>
            </a:r>
          </a:p>
          <a:p>
            <a:r>
              <a:rPr lang="en-US" sz="1300" dirty="0"/>
              <a:t>(although the </a:t>
            </a:r>
            <a:r>
              <a:rPr lang="en-US" sz="1300" i="1" dirty="0"/>
              <a:t>probability </a:t>
            </a:r>
            <a:r>
              <a:rPr lang="en-US" sz="1300" dirty="0"/>
              <a:t>of reaction during any one collision is equal to or less than unity). Thus doubling the concentration of one reagent will double the number of collisions per second with the other reagent. Assuming the probability of reaction per collision remains constant, then the number of the two molecules</a:t>
            </a:r>
          </a:p>
          <a:p>
            <a:r>
              <a:rPr lang="en-US" sz="1300" dirty="0"/>
              <a:t>reacting, and the number of product molecules formed per unit time (i.e., the rate), must double.</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16</a:t>
            </a:fld>
            <a:endParaRPr lang="en-GB"/>
          </a:p>
        </p:txBody>
      </p:sp>
    </p:spTree>
    <p:extLst>
      <p:ext uri="{BB962C8B-B14F-4D97-AF65-F5344CB8AC3E}">
        <p14:creationId xmlns:p14="http://schemas.microsoft.com/office/powerpoint/2010/main" val="131752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en-GB"/>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85FA474-AECD-4FBC-9634-E7FE2BAD438F}" type="slidenum">
              <a:rPr lang="en-US" altLang="en-US"/>
              <a:pPr>
                <a:defRPr/>
              </a:pPr>
              <a:t>‹#›</a:t>
            </a:fld>
            <a:endParaRPr lang="en-US" altLang="en-US"/>
          </a:p>
        </p:txBody>
      </p:sp>
    </p:spTree>
    <p:extLst>
      <p:ext uri="{BB962C8B-B14F-4D97-AF65-F5344CB8AC3E}">
        <p14:creationId xmlns:p14="http://schemas.microsoft.com/office/powerpoint/2010/main" val="68275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99B2B62-5A76-46A9-B4CF-01222971C4AC}" type="slidenum">
              <a:rPr lang="en-US" altLang="en-US"/>
              <a:pPr>
                <a:defRPr/>
              </a:pPr>
              <a:t>‹#›</a:t>
            </a:fld>
            <a:endParaRPr lang="en-US" altLang="en-US"/>
          </a:p>
        </p:txBody>
      </p:sp>
    </p:spTree>
    <p:extLst>
      <p:ext uri="{BB962C8B-B14F-4D97-AF65-F5344CB8AC3E}">
        <p14:creationId xmlns:p14="http://schemas.microsoft.com/office/powerpoint/2010/main" val="231120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20487A8-75FB-4324-A8CB-10ABE06B2289}" type="slidenum">
              <a:rPr lang="en-US" altLang="en-US"/>
              <a:pPr>
                <a:defRPr/>
              </a:pPr>
              <a:t>‹#›</a:t>
            </a:fld>
            <a:endParaRPr lang="en-US" altLang="en-US"/>
          </a:p>
        </p:txBody>
      </p:sp>
    </p:spTree>
    <p:extLst>
      <p:ext uri="{BB962C8B-B14F-4D97-AF65-F5344CB8AC3E}">
        <p14:creationId xmlns:p14="http://schemas.microsoft.com/office/powerpoint/2010/main" val="357250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458FC87-FD49-4962-8216-A6A8D8F096D9}" type="slidenum">
              <a:rPr lang="en-US" altLang="en-US"/>
              <a:pPr>
                <a:defRPr/>
              </a:pPr>
              <a:t>‹#›</a:t>
            </a:fld>
            <a:endParaRPr lang="en-US" altLang="en-US"/>
          </a:p>
        </p:txBody>
      </p:sp>
    </p:spTree>
    <p:extLst>
      <p:ext uri="{BB962C8B-B14F-4D97-AF65-F5344CB8AC3E}">
        <p14:creationId xmlns:p14="http://schemas.microsoft.com/office/powerpoint/2010/main" val="3162599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en-GB"/>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Modifica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631E17-50F0-4A51-83F8-5CDF4C0177C3}" type="slidenum">
              <a:rPr lang="en-US" altLang="en-US"/>
              <a:pPr>
                <a:defRPr/>
              </a:pPr>
              <a:t>‹#›</a:t>
            </a:fld>
            <a:endParaRPr lang="en-US" altLang="en-US"/>
          </a:p>
        </p:txBody>
      </p:sp>
    </p:spTree>
    <p:extLst>
      <p:ext uri="{BB962C8B-B14F-4D97-AF65-F5344CB8AC3E}">
        <p14:creationId xmlns:p14="http://schemas.microsoft.com/office/powerpoint/2010/main" val="2369545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685800" y="1981200"/>
            <a:ext cx="3810000" cy="4114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981200"/>
            <a:ext cx="3810000" cy="4114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01D8A1-B0AE-430F-97C2-2960FDFD9B58}" type="slidenum">
              <a:rPr lang="en-US" altLang="en-US"/>
              <a:pPr>
                <a:defRPr/>
              </a:pPr>
              <a:t>‹#›</a:t>
            </a:fld>
            <a:endParaRPr lang="en-US" altLang="en-US"/>
          </a:p>
        </p:txBody>
      </p:sp>
    </p:spTree>
    <p:extLst>
      <p:ext uri="{BB962C8B-B14F-4D97-AF65-F5344CB8AC3E}">
        <p14:creationId xmlns:p14="http://schemas.microsoft.com/office/powerpoint/2010/main" val="6039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en-GB"/>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EFC2B2E-B4A2-4C54-B60C-4EF2399D47C3}" type="slidenum">
              <a:rPr lang="en-US" altLang="en-US"/>
              <a:pPr>
                <a:defRPr/>
              </a:pPr>
              <a:t>‹#›</a:t>
            </a:fld>
            <a:endParaRPr lang="en-US" altLang="en-US"/>
          </a:p>
        </p:txBody>
      </p:sp>
    </p:spTree>
    <p:extLst>
      <p:ext uri="{BB962C8B-B14F-4D97-AF65-F5344CB8AC3E}">
        <p14:creationId xmlns:p14="http://schemas.microsoft.com/office/powerpoint/2010/main" val="403382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A119F4B-016E-4E61-B679-499B05E5346C}" type="slidenum">
              <a:rPr lang="en-US" altLang="en-US"/>
              <a:pPr>
                <a:defRPr/>
              </a:pPr>
              <a:t>‹#›</a:t>
            </a:fld>
            <a:endParaRPr lang="en-US" altLang="en-US"/>
          </a:p>
        </p:txBody>
      </p:sp>
    </p:spTree>
    <p:extLst>
      <p:ext uri="{BB962C8B-B14F-4D97-AF65-F5344CB8AC3E}">
        <p14:creationId xmlns:p14="http://schemas.microsoft.com/office/powerpoint/2010/main" val="191477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C0DE0E1-2B17-4668-88F7-DC8E16E48B14}" type="slidenum">
              <a:rPr lang="en-US" altLang="en-US"/>
              <a:pPr>
                <a:defRPr/>
              </a:pPr>
              <a:t>‹#›</a:t>
            </a:fld>
            <a:endParaRPr lang="en-US" altLang="en-US"/>
          </a:p>
        </p:txBody>
      </p:sp>
    </p:spTree>
    <p:extLst>
      <p:ext uri="{BB962C8B-B14F-4D97-AF65-F5344CB8AC3E}">
        <p14:creationId xmlns:p14="http://schemas.microsoft.com/office/powerpoint/2010/main" val="132350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en-GB"/>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32B7D3F-5233-4DFB-98C4-C6ED15A9C022}" type="slidenum">
              <a:rPr lang="en-US" altLang="en-US"/>
              <a:pPr>
                <a:defRPr/>
              </a:pPr>
              <a:t>‹#›</a:t>
            </a:fld>
            <a:endParaRPr lang="en-US" altLang="en-US"/>
          </a:p>
        </p:txBody>
      </p:sp>
    </p:spTree>
    <p:extLst>
      <p:ext uri="{BB962C8B-B14F-4D97-AF65-F5344CB8AC3E}">
        <p14:creationId xmlns:p14="http://schemas.microsoft.com/office/powerpoint/2010/main" val="1680346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en-GB"/>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E216DE2-E929-45EC-85F9-7709290B7650}" type="slidenum">
              <a:rPr lang="en-US" altLang="en-US"/>
              <a:pPr>
                <a:defRPr/>
              </a:pPr>
              <a:t>‹#›</a:t>
            </a:fld>
            <a:endParaRPr lang="en-US" altLang="en-US"/>
          </a:p>
        </p:txBody>
      </p:sp>
    </p:spTree>
    <p:extLst>
      <p:ext uri="{BB962C8B-B14F-4D97-AF65-F5344CB8AC3E}">
        <p14:creationId xmlns:p14="http://schemas.microsoft.com/office/powerpoint/2010/main" val="50570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Fare clic per modificare gli stili del testo dello schema</a:t>
            </a:r>
          </a:p>
          <a:p>
            <a:pPr lvl="1"/>
            <a:r>
              <a:rPr lang="en-US" altLang="en-US" smtClean="0"/>
              <a:t>Secondo livello</a:t>
            </a:r>
          </a:p>
          <a:p>
            <a:pPr lvl="2"/>
            <a:r>
              <a:rPr lang="en-US" altLang="en-US" smtClean="0"/>
              <a:t>Terzo livello</a:t>
            </a:r>
          </a:p>
          <a:p>
            <a:pPr lvl="3"/>
            <a:r>
              <a:rPr lang="en-US" altLang="en-US" smtClean="0"/>
              <a:t>Quarto livello</a:t>
            </a:r>
          </a:p>
          <a:p>
            <a:pPr lvl="4"/>
            <a:r>
              <a:rPr lang="en-US" altLang="en-US"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17CBF733-B218-4889-B0B3-BA1D628A56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20.w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23.w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30.wmf"/><Relationship Id="rId18" Type="http://schemas.openxmlformats.org/officeDocument/2006/relationships/oleObject" Target="../embeddings/oleObject21.bin"/><Relationship Id="rId3" Type="http://schemas.openxmlformats.org/officeDocument/2006/relationships/notesSlide" Target="../notesSlides/notesSlide6.xml"/><Relationship Id="rId7" Type="http://schemas.openxmlformats.org/officeDocument/2006/relationships/image" Target="../media/image27.wmf"/><Relationship Id="rId12" Type="http://schemas.openxmlformats.org/officeDocument/2006/relationships/oleObject" Target="../embeddings/oleObject18.bin"/><Relationship Id="rId17" Type="http://schemas.openxmlformats.org/officeDocument/2006/relationships/image" Target="../media/image32.wmf"/><Relationship Id="rId2" Type="http://schemas.openxmlformats.org/officeDocument/2006/relationships/slideLayout" Target="../slideLayouts/slideLayout7.xml"/><Relationship Id="rId16" Type="http://schemas.openxmlformats.org/officeDocument/2006/relationships/oleObject" Target="../embeddings/oleObject20.bin"/><Relationship Id="rId1" Type="http://schemas.openxmlformats.org/officeDocument/2006/relationships/vmlDrawing" Target="../drawings/vmlDrawing8.vml"/><Relationship Id="rId6" Type="http://schemas.openxmlformats.org/officeDocument/2006/relationships/oleObject" Target="../embeddings/oleObject15.bin"/><Relationship Id="rId11" Type="http://schemas.openxmlformats.org/officeDocument/2006/relationships/image" Target="../media/image29.wmf"/><Relationship Id="rId5" Type="http://schemas.openxmlformats.org/officeDocument/2006/relationships/image" Target="../media/image26.wmf"/><Relationship Id="rId15" Type="http://schemas.openxmlformats.org/officeDocument/2006/relationships/image" Target="../media/image31.wmf"/><Relationship Id="rId10" Type="http://schemas.openxmlformats.org/officeDocument/2006/relationships/oleObject" Target="../embeddings/oleObject17.bin"/><Relationship Id="rId19" Type="http://schemas.openxmlformats.org/officeDocument/2006/relationships/image" Target="../media/image33.wmf"/><Relationship Id="rId4" Type="http://schemas.openxmlformats.org/officeDocument/2006/relationships/oleObject" Target="../embeddings/oleObject14.bin"/><Relationship Id="rId9" Type="http://schemas.openxmlformats.org/officeDocument/2006/relationships/image" Target="../media/image28.wmf"/><Relationship Id="rId14" Type="http://schemas.openxmlformats.org/officeDocument/2006/relationships/oleObject" Target="../embeddings/oleObject19.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7.xml"/><Relationship Id="rId7"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3.bin"/><Relationship Id="rId11" Type="http://schemas.openxmlformats.org/officeDocument/2006/relationships/image" Target="../media/image37.wmf"/><Relationship Id="rId5" Type="http://schemas.openxmlformats.org/officeDocument/2006/relationships/image" Target="../media/image34.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36.wmf"/></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43.wmf"/><Relationship Id="rId18" Type="http://schemas.openxmlformats.org/officeDocument/2006/relationships/oleObject" Target="../embeddings/oleObject33.bin"/><Relationship Id="rId3" Type="http://schemas.openxmlformats.org/officeDocument/2006/relationships/notesSlide" Target="../notesSlides/notesSlide9.xml"/><Relationship Id="rId21" Type="http://schemas.openxmlformats.org/officeDocument/2006/relationships/image" Target="../media/image47.wmf"/><Relationship Id="rId7" Type="http://schemas.openxmlformats.org/officeDocument/2006/relationships/image" Target="../media/image40.wmf"/><Relationship Id="rId12" Type="http://schemas.openxmlformats.org/officeDocument/2006/relationships/oleObject" Target="../embeddings/oleObject30.bin"/><Relationship Id="rId17" Type="http://schemas.openxmlformats.org/officeDocument/2006/relationships/image" Target="../media/image45.wmf"/><Relationship Id="rId2" Type="http://schemas.openxmlformats.org/officeDocument/2006/relationships/slideLayout" Target="../slideLayouts/slideLayout7.xml"/><Relationship Id="rId16" Type="http://schemas.openxmlformats.org/officeDocument/2006/relationships/oleObject" Target="../embeddings/oleObject32.bin"/><Relationship Id="rId20" Type="http://schemas.openxmlformats.org/officeDocument/2006/relationships/oleObject" Target="../embeddings/oleObject34.bin"/><Relationship Id="rId1" Type="http://schemas.openxmlformats.org/officeDocument/2006/relationships/vmlDrawing" Target="../drawings/vmlDrawing10.vml"/><Relationship Id="rId6" Type="http://schemas.openxmlformats.org/officeDocument/2006/relationships/oleObject" Target="../embeddings/oleObject27.bin"/><Relationship Id="rId11" Type="http://schemas.openxmlformats.org/officeDocument/2006/relationships/image" Target="../media/image42.wmf"/><Relationship Id="rId5" Type="http://schemas.openxmlformats.org/officeDocument/2006/relationships/image" Target="../media/image39.wmf"/><Relationship Id="rId15" Type="http://schemas.openxmlformats.org/officeDocument/2006/relationships/image" Target="../media/image44.wmf"/><Relationship Id="rId23" Type="http://schemas.openxmlformats.org/officeDocument/2006/relationships/image" Target="../media/image48.wmf"/><Relationship Id="rId10" Type="http://schemas.openxmlformats.org/officeDocument/2006/relationships/oleObject" Target="../embeddings/oleObject29.bin"/><Relationship Id="rId19" Type="http://schemas.openxmlformats.org/officeDocument/2006/relationships/image" Target="../media/image46.wmf"/><Relationship Id="rId4" Type="http://schemas.openxmlformats.org/officeDocument/2006/relationships/oleObject" Target="../embeddings/oleObject26.bin"/><Relationship Id="rId9" Type="http://schemas.openxmlformats.org/officeDocument/2006/relationships/image" Target="../media/image41.wmf"/><Relationship Id="rId14" Type="http://schemas.openxmlformats.org/officeDocument/2006/relationships/oleObject" Target="../embeddings/oleObject31.bin"/><Relationship Id="rId22" Type="http://schemas.openxmlformats.org/officeDocument/2006/relationships/oleObject" Target="../embeddings/oleObject35.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43.wmf"/><Relationship Id="rId18" Type="http://schemas.openxmlformats.org/officeDocument/2006/relationships/oleObject" Target="../embeddings/oleObject33.bin"/><Relationship Id="rId3" Type="http://schemas.openxmlformats.org/officeDocument/2006/relationships/notesSlide" Target="../notesSlides/notesSlide14.xml"/><Relationship Id="rId21" Type="http://schemas.openxmlformats.org/officeDocument/2006/relationships/image" Target="../media/image47.wmf"/><Relationship Id="rId7" Type="http://schemas.openxmlformats.org/officeDocument/2006/relationships/image" Target="../media/image40.wmf"/><Relationship Id="rId12" Type="http://schemas.openxmlformats.org/officeDocument/2006/relationships/oleObject" Target="../embeddings/oleObject30.bin"/><Relationship Id="rId17" Type="http://schemas.openxmlformats.org/officeDocument/2006/relationships/image" Target="../media/image45.wmf"/><Relationship Id="rId2" Type="http://schemas.openxmlformats.org/officeDocument/2006/relationships/slideLayout" Target="../slideLayouts/slideLayout7.xml"/><Relationship Id="rId16" Type="http://schemas.openxmlformats.org/officeDocument/2006/relationships/oleObject" Target="../embeddings/oleObject32.bin"/><Relationship Id="rId20" Type="http://schemas.openxmlformats.org/officeDocument/2006/relationships/oleObject" Target="../embeddings/oleObject34.bin"/><Relationship Id="rId1" Type="http://schemas.openxmlformats.org/officeDocument/2006/relationships/vmlDrawing" Target="../drawings/vmlDrawing11.vml"/><Relationship Id="rId6" Type="http://schemas.openxmlformats.org/officeDocument/2006/relationships/oleObject" Target="../embeddings/oleObject27.bin"/><Relationship Id="rId11" Type="http://schemas.openxmlformats.org/officeDocument/2006/relationships/image" Target="../media/image42.wmf"/><Relationship Id="rId5" Type="http://schemas.openxmlformats.org/officeDocument/2006/relationships/image" Target="../media/image39.wmf"/><Relationship Id="rId15" Type="http://schemas.openxmlformats.org/officeDocument/2006/relationships/image" Target="../media/image44.wmf"/><Relationship Id="rId23" Type="http://schemas.openxmlformats.org/officeDocument/2006/relationships/image" Target="../media/image48.wmf"/><Relationship Id="rId10" Type="http://schemas.openxmlformats.org/officeDocument/2006/relationships/oleObject" Target="../embeddings/oleObject29.bin"/><Relationship Id="rId19" Type="http://schemas.openxmlformats.org/officeDocument/2006/relationships/image" Target="../media/image46.wmf"/><Relationship Id="rId4" Type="http://schemas.openxmlformats.org/officeDocument/2006/relationships/oleObject" Target="../embeddings/oleObject26.bin"/><Relationship Id="rId9" Type="http://schemas.openxmlformats.org/officeDocument/2006/relationships/image" Target="../media/image41.wmf"/><Relationship Id="rId14" Type="http://schemas.openxmlformats.org/officeDocument/2006/relationships/oleObject" Target="../embeddings/oleObject31.bin"/><Relationship Id="rId22" Type="http://schemas.openxmlformats.org/officeDocument/2006/relationships/oleObject" Target="../embeddings/oleObject35.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54.wmf"/><Relationship Id="rId18" Type="http://schemas.openxmlformats.org/officeDocument/2006/relationships/oleObject" Target="../embeddings/oleObject43.bin"/><Relationship Id="rId26" Type="http://schemas.openxmlformats.org/officeDocument/2006/relationships/oleObject" Target="../embeddings/oleObject47.bin"/><Relationship Id="rId3" Type="http://schemas.openxmlformats.org/officeDocument/2006/relationships/notesSlide" Target="../notesSlides/notesSlide15.xml"/><Relationship Id="rId21" Type="http://schemas.openxmlformats.org/officeDocument/2006/relationships/image" Target="../media/image58.wmf"/><Relationship Id="rId7" Type="http://schemas.openxmlformats.org/officeDocument/2006/relationships/image" Target="../media/image51.wmf"/><Relationship Id="rId12" Type="http://schemas.openxmlformats.org/officeDocument/2006/relationships/oleObject" Target="../embeddings/oleObject40.bin"/><Relationship Id="rId17" Type="http://schemas.openxmlformats.org/officeDocument/2006/relationships/image" Target="../media/image56.wmf"/><Relationship Id="rId25" Type="http://schemas.openxmlformats.org/officeDocument/2006/relationships/image" Target="../media/image60.wmf"/><Relationship Id="rId2" Type="http://schemas.openxmlformats.org/officeDocument/2006/relationships/slideLayout" Target="../slideLayouts/slideLayout7.xml"/><Relationship Id="rId16" Type="http://schemas.openxmlformats.org/officeDocument/2006/relationships/oleObject" Target="../embeddings/oleObject42.bin"/><Relationship Id="rId20" Type="http://schemas.openxmlformats.org/officeDocument/2006/relationships/oleObject" Target="../embeddings/oleObject44.bin"/><Relationship Id="rId1" Type="http://schemas.openxmlformats.org/officeDocument/2006/relationships/vmlDrawing" Target="../drawings/vmlDrawing12.vml"/><Relationship Id="rId6" Type="http://schemas.openxmlformats.org/officeDocument/2006/relationships/oleObject" Target="../embeddings/oleObject37.bin"/><Relationship Id="rId11" Type="http://schemas.openxmlformats.org/officeDocument/2006/relationships/image" Target="../media/image53.wmf"/><Relationship Id="rId24" Type="http://schemas.openxmlformats.org/officeDocument/2006/relationships/oleObject" Target="../embeddings/oleObject46.bin"/><Relationship Id="rId5" Type="http://schemas.openxmlformats.org/officeDocument/2006/relationships/image" Target="../media/image50.wmf"/><Relationship Id="rId15" Type="http://schemas.openxmlformats.org/officeDocument/2006/relationships/image" Target="../media/image55.wmf"/><Relationship Id="rId23" Type="http://schemas.openxmlformats.org/officeDocument/2006/relationships/image" Target="../media/image59.wmf"/><Relationship Id="rId10" Type="http://schemas.openxmlformats.org/officeDocument/2006/relationships/oleObject" Target="../embeddings/oleObject39.bin"/><Relationship Id="rId19" Type="http://schemas.openxmlformats.org/officeDocument/2006/relationships/image" Target="../media/image57.wmf"/><Relationship Id="rId4" Type="http://schemas.openxmlformats.org/officeDocument/2006/relationships/oleObject" Target="../embeddings/oleObject36.bin"/><Relationship Id="rId9" Type="http://schemas.openxmlformats.org/officeDocument/2006/relationships/image" Target="../media/image52.wmf"/><Relationship Id="rId14" Type="http://schemas.openxmlformats.org/officeDocument/2006/relationships/oleObject" Target="../embeddings/oleObject41.bin"/><Relationship Id="rId22" Type="http://schemas.openxmlformats.org/officeDocument/2006/relationships/oleObject" Target="../embeddings/oleObject45.bin"/><Relationship Id="rId27" Type="http://schemas.openxmlformats.org/officeDocument/2006/relationships/image" Target="../media/image61.wmf"/></Relationships>
</file>

<file path=ppt/slides/_rels/slide23.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oleObject" Target="../embeddings/oleObject53.bin"/><Relationship Id="rId18" Type="http://schemas.openxmlformats.org/officeDocument/2006/relationships/image" Target="../media/image59.wmf"/><Relationship Id="rId3" Type="http://schemas.openxmlformats.org/officeDocument/2006/relationships/oleObject" Target="../embeddings/oleObject48.bin"/><Relationship Id="rId21" Type="http://schemas.openxmlformats.org/officeDocument/2006/relationships/oleObject" Target="../embeddings/oleObject57.bin"/><Relationship Id="rId7" Type="http://schemas.openxmlformats.org/officeDocument/2006/relationships/oleObject" Target="../embeddings/oleObject50.bin"/><Relationship Id="rId12" Type="http://schemas.openxmlformats.org/officeDocument/2006/relationships/image" Target="../media/image66.wmf"/><Relationship Id="rId17" Type="http://schemas.openxmlformats.org/officeDocument/2006/relationships/oleObject" Target="../embeddings/oleObject55.bin"/><Relationship Id="rId2" Type="http://schemas.openxmlformats.org/officeDocument/2006/relationships/slideLayout" Target="../slideLayouts/slideLayout7.xml"/><Relationship Id="rId16" Type="http://schemas.openxmlformats.org/officeDocument/2006/relationships/image" Target="../media/image68.wmf"/><Relationship Id="rId20" Type="http://schemas.openxmlformats.org/officeDocument/2006/relationships/image" Target="../media/image69.wmf"/><Relationship Id="rId1" Type="http://schemas.openxmlformats.org/officeDocument/2006/relationships/vmlDrawing" Target="../drawings/vmlDrawing13.vml"/><Relationship Id="rId6" Type="http://schemas.openxmlformats.org/officeDocument/2006/relationships/image" Target="../media/image63.wmf"/><Relationship Id="rId11" Type="http://schemas.openxmlformats.org/officeDocument/2006/relationships/oleObject" Target="../embeddings/oleObject52.bin"/><Relationship Id="rId5" Type="http://schemas.openxmlformats.org/officeDocument/2006/relationships/oleObject" Target="../embeddings/oleObject49.bin"/><Relationship Id="rId15" Type="http://schemas.openxmlformats.org/officeDocument/2006/relationships/oleObject" Target="../embeddings/oleObject54.bin"/><Relationship Id="rId10" Type="http://schemas.openxmlformats.org/officeDocument/2006/relationships/image" Target="../media/image65.wmf"/><Relationship Id="rId19" Type="http://schemas.openxmlformats.org/officeDocument/2006/relationships/oleObject" Target="../embeddings/oleObject56.bin"/><Relationship Id="rId4" Type="http://schemas.openxmlformats.org/officeDocument/2006/relationships/image" Target="../media/image62.wmf"/><Relationship Id="rId9" Type="http://schemas.openxmlformats.org/officeDocument/2006/relationships/oleObject" Target="../embeddings/oleObject51.bin"/><Relationship Id="rId14" Type="http://schemas.openxmlformats.org/officeDocument/2006/relationships/image" Target="../media/image67.wmf"/><Relationship Id="rId22" Type="http://schemas.openxmlformats.org/officeDocument/2006/relationships/image" Target="../media/image70.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74.wmf"/><Relationship Id="rId18" Type="http://schemas.openxmlformats.org/officeDocument/2006/relationships/oleObject" Target="../embeddings/oleObject65.bin"/><Relationship Id="rId26" Type="http://schemas.openxmlformats.org/officeDocument/2006/relationships/oleObject" Target="../embeddings/oleObject69.bin"/><Relationship Id="rId3" Type="http://schemas.openxmlformats.org/officeDocument/2006/relationships/notesSlide" Target="../notesSlides/notesSlide16.xml"/><Relationship Id="rId21" Type="http://schemas.openxmlformats.org/officeDocument/2006/relationships/image" Target="../media/image78.wmf"/><Relationship Id="rId7" Type="http://schemas.openxmlformats.org/officeDocument/2006/relationships/image" Target="../media/image72.wmf"/><Relationship Id="rId12" Type="http://schemas.openxmlformats.org/officeDocument/2006/relationships/oleObject" Target="../embeddings/oleObject62.bin"/><Relationship Id="rId17" Type="http://schemas.openxmlformats.org/officeDocument/2006/relationships/image" Target="../media/image76.wmf"/><Relationship Id="rId25" Type="http://schemas.openxmlformats.org/officeDocument/2006/relationships/image" Target="../media/image80.wmf"/><Relationship Id="rId2" Type="http://schemas.openxmlformats.org/officeDocument/2006/relationships/slideLayout" Target="../slideLayouts/slideLayout7.xml"/><Relationship Id="rId16" Type="http://schemas.openxmlformats.org/officeDocument/2006/relationships/oleObject" Target="../embeddings/oleObject64.bin"/><Relationship Id="rId20" Type="http://schemas.openxmlformats.org/officeDocument/2006/relationships/oleObject" Target="../embeddings/oleObject66.bin"/><Relationship Id="rId1" Type="http://schemas.openxmlformats.org/officeDocument/2006/relationships/vmlDrawing" Target="../drawings/vmlDrawing14.vml"/><Relationship Id="rId6" Type="http://schemas.openxmlformats.org/officeDocument/2006/relationships/oleObject" Target="../embeddings/oleObject59.bin"/><Relationship Id="rId11" Type="http://schemas.openxmlformats.org/officeDocument/2006/relationships/image" Target="../media/image73.wmf"/><Relationship Id="rId24" Type="http://schemas.openxmlformats.org/officeDocument/2006/relationships/oleObject" Target="../embeddings/oleObject68.bin"/><Relationship Id="rId5" Type="http://schemas.openxmlformats.org/officeDocument/2006/relationships/image" Target="../media/image71.wmf"/><Relationship Id="rId15" Type="http://schemas.openxmlformats.org/officeDocument/2006/relationships/image" Target="../media/image75.wmf"/><Relationship Id="rId23" Type="http://schemas.openxmlformats.org/officeDocument/2006/relationships/image" Target="../media/image79.wmf"/><Relationship Id="rId10" Type="http://schemas.openxmlformats.org/officeDocument/2006/relationships/oleObject" Target="../embeddings/oleObject61.bin"/><Relationship Id="rId19" Type="http://schemas.openxmlformats.org/officeDocument/2006/relationships/image" Target="../media/image77.wmf"/><Relationship Id="rId4" Type="http://schemas.openxmlformats.org/officeDocument/2006/relationships/oleObject" Target="../embeddings/oleObject58.bin"/><Relationship Id="rId9" Type="http://schemas.openxmlformats.org/officeDocument/2006/relationships/image" Target="../media/image59.wmf"/><Relationship Id="rId14" Type="http://schemas.openxmlformats.org/officeDocument/2006/relationships/oleObject" Target="../embeddings/oleObject63.bin"/><Relationship Id="rId22" Type="http://schemas.openxmlformats.org/officeDocument/2006/relationships/oleObject" Target="../embeddings/oleObject67.bin"/><Relationship Id="rId27" Type="http://schemas.openxmlformats.org/officeDocument/2006/relationships/image" Target="../media/image81.wmf"/></Relationships>
</file>

<file path=ppt/slides/_rels/slide25.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notesSlide" Target="../notesSlides/notesSlide17.xml"/><Relationship Id="rId7" Type="http://schemas.openxmlformats.org/officeDocument/2006/relationships/oleObject" Target="../embeddings/oleObject71.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82.gif"/><Relationship Id="rId5" Type="http://schemas.openxmlformats.org/officeDocument/2006/relationships/image" Target="../media/image72.wmf"/><Relationship Id="rId10" Type="http://schemas.openxmlformats.org/officeDocument/2006/relationships/image" Target="../media/image84.emf"/><Relationship Id="rId4" Type="http://schemas.openxmlformats.org/officeDocument/2006/relationships/oleObject" Target="../embeddings/oleObject70.bin"/><Relationship Id="rId9" Type="http://schemas.openxmlformats.org/officeDocument/2006/relationships/image" Target="../media/image83.emf"/></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5.emf"/></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image" Target="../media/image87.wmf"/><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0.wmf"/><Relationship Id="rId5" Type="http://schemas.openxmlformats.org/officeDocument/2006/relationships/image" Target="../media/image89.wmf"/><Relationship Id="rId4" Type="http://schemas.openxmlformats.org/officeDocument/2006/relationships/image" Target="../media/image88.png"/></Relationships>
</file>

<file path=ppt/slides/_rels/slide3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99.wmf"/><Relationship Id="rId3" Type="http://schemas.openxmlformats.org/officeDocument/2006/relationships/notesSlide" Target="../notesSlides/notesSlide26.xml"/><Relationship Id="rId7" Type="http://schemas.openxmlformats.org/officeDocument/2006/relationships/image" Target="../media/image96.wmf"/><Relationship Id="rId12" Type="http://schemas.openxmlformats.org/officeDocument/2006/relationships/oleObject" Target="../embeddings/oleObject76.bin"/><Relationship Id="rId2" Type="http://schemas.openxmlformats.org/officeDocument/2006/relationships/slideLayout" Target="../slideLayouts/slideLayout7.xml"/><Relationship Id="rId16" Type="http://schemas.openxmlformats.org/officeDocument/2006/relationships/image" Target="../media/image101.gif"/><Relationship Id="rId1" Type="http://schemas.openxmlformats.org/officeDocument/2006/relationships/vmlDrawing" Target="../drawings/vmlDrawing16.vml"/><Relationship Id="rId6" Type="http://schemas.openxmlformats.org/officeDocument/2006/relationships/oleObject" Target="../embeddings/oleObject73.bin"/><Relationship Id="rId11" Type="http://schemas.openxmlformats.org/officeDocument/2006/relationships/image" Target="../media/image98.wmf"/><Relationship Id="rId5" Type="http://schemas.openxmlformats.org/officeDocument/2006/relationships/image" Target="../media/image95.wmf"/><Relationship Id="rId15" Type="http://schemas.openxmlformats.org/officeDocument/2006/relationships/image" Target="../media/image100.wmf"/><Relationship Id="rId10" Type="http://schemas.openxmlformats.org/officeDocument/2006/relationships/oleObject" Target="../embeddings/oleObject75.bin"/><Relationship Id="rId4" Type="http://schemas.openxmlformats.org/officeDocument/2006/relationships/oleObject" Target="../embeddings/oleObject72.bin"/><Relationship Id="rId9" Type="http://schemas.openxmlformats.org/officeDocument/2006/relationships/image" Target="../media/image97.wmf"/><Relationship Id="rId14" Type="http://schemas.openxmlformats.org/officeDocument/2006/relationships/oleObject" Target="../embeddings/oleObject77.bin"/></Relationships>
</file>

<file path=ppt/slides/_rels/slide3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104.wmf"/><Relationship Id="rId13" Type="http://schemas.openxmlformats.org/officeDocument/2006/relationships/oleObject" Target="../embeddings/oleObject82.bin"/><Relationship Id="rId3" Type="http://schemas.openxmlformats.org/officeDocument/2006/relationships/notesSlide" Target="../notesSlides/notesSlide29.xml"/><Relationship Id="rId7" Type="http://schemas.openxmlformats.org/officeDocument/2006/relationships/oleObject" Target="../embeddings/oleObject79.bin"/><Relationship Id="rId12" Type="http://schemas.openxmlformats.org/officeDocument/2006/relationships/image" Target="../media/image106.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108.emf"/><Relationship Id="rId11" Type="http://schemas.openxmlformats.org/officeDocument/2006/relationships/oleObject" Target="../embeddings/oleObject81.bin"/><Relationship Id="rId5" Type="http://schemas.openxmlformats.org/officeDocument/2006/relationships/image" Target="../media/image103.wmf"/><Relationship Id="rId10" Type="http://schemas.openxmlformats.org/officeDocument/2006/relationships/image" Target="../media/image105.wmf"/><Relationship Id="rId4" Type="http://schemas.openxmlformats.org/officeDocument/2006/relationships/oleObject" Target="../embeddings/oleObject78.bin"/><Relationship Id="rId9" Type="http://schemas.openxmlformats.org/officeDocument/2006/relationships/oleObject" Target="../embeddings/oleObject80.bin"/><Relationship Id="rId14" Type="http://schemas.openxmlformats.org/officeDocument/2006/relationships/image" Target="../media/image107.wmf"/></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notesSlide" Target="../notesSlides/notesSlide30.xml"/><Relationship Id="rId7" Type="http://schemas.openxmlformats.org/officeDocument/2006/relationships/image" Target="../media/image110.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84.bin"/><Relationship Id="rId11" Type="http://schemas.openxmlformats.org/officeDocument/2006/relationships/image" Target="../media/image112.wmf"/><Relationship Id="rId5" Type="http://schemas.openxmlformats.org/officeDocument/2006/relationships/image" Target="../media/image109.wmf"/><Relationship Id="rId10" Type="http://schemas.openxmlformats.org/officeDocument/2006/relationships/oleObject" Target="../embeddings/oleObject86.bin"/><Relationship Id="rId4" Type="http://schemas.openxmlformats.org/officeDocument/2006/relationships/oleObject" Target="../embeddings/oleObject83.bin"/><Relationship Id="rId9" Type="http://schemas.openxmlformats.org/officeDocument/2006/relationships/image" Target="../media/image111.w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113.wmf"/><Relationship Id="rId4" Type="http://schemas.openxmlformats.org/officeDocument/2006/relationships/oleObject" Target="../embeddings/oleObject87.bin"/></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118.wmf"/><Relationship Id="rId3" Type="http://schemas.openxmlformats.org/officeDocument/2006/relationships/notesSlide" Target="../notesSlides/notesSlide35.xml"/><Relationship Id="rId7" Type="http://schemas.openxmlformats.org/officeDocument/2006/relationships/oleObject" Target="../embeddings/oleObject89.bin"/><Relationship Id="rId12" Type="http://schemas.openxmlformats.org/officeDocument/2006/relationships/image" Target="../media/image120.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117.wmf"/><Relationship Id="rId11" Type="http://schemas.openxmlformats.org/officeDocument/2006/relationships/oleObject" Target="../embeddings/oleObject91.bin"/><Relationship Id="rId5" Type="http://schemas.openxmlformats.org/officeDocument/2006/relationships/oleObject" Target="../embeddings/oleObject88.bin"/><Relationship Id="rId10" Type="http://schemas.openxmlformats.org/officeDocument/2006/relationships/image" Target="../media/image119.wmf"/><Relationship Id="rId4" Type="http://schemas.openxmlformats.org/officeDocument/2006/relationships/image" Target="../media/image121.gif"/><Relationship Id="rId9" Type="http://schemas.openxmlformats.org/officeDocument/2006/relationships/oleObject" Target="../embeddings/oleObject90.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94.bin"/><Relationship Id="rId13" Type="http://schemas.openxmlformats.org/officeDocument/2006/relationships/image" Target="../media/image126.wmf"/><Relationship Id="rId3" Type="http://schemas.openxmlformats.org/officeDocument/2006/relationships/notesSlide" Target="../notesSlides/notesSlide36.xml"/><Relationship Id="rId7" Type="http://schemas.openxmlformats.org/officeDocument/2006/relationships/image" Target="../media/image123.wmf"/><Relationship Id="rId12" Type="http://schemas.openxmlformats.org/officeDocument/2006/relationships/oleObject" Target="../embeddings/oleObject96.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93.bin"/><Relationship Id="rId11" Type="http://schemas.openxmlformats.org/officeDocument/2006/relationships/image" Target="../media/image125.wmf"/><Relationship Id="rId5" Type="http://schemas.openxmlformats.org/officeDocument/2006/relationships/image" Target="../media/image122.wmf"/><Relationship Id="rId10" Type="http://schemas.openxmlformats.org/officeDocument/2006/relationships/oleObject" Target="../embeddings/oleObject95.bin"/><Relationship Id="rId4" Type="http://schemas.openxmlformats.org/officeDocument/2006/relationships/oleObject" Target="../embeddings/oleObject92.bin"/><Relationship Id="rId9" Type="http://schemas.openxmlformats.org/officeDocument/2006/relationships/image" Target="../media/image124.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99.bin"/><Relationship Id="rId3" Type="http://schemas.openxmlformats.org/officeDocument/2006/relationships/notesSlide" Target="../notesSlides/notesSlide37.xml"/><Relationship Id="rId7" Type="http://schemas.openxmlformats.org/officeDocument/2006/relationships/image" Target="../media/image128.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98.bin"/><Relationship Id="rId5" Type="http://schemas.openxmlformats.org/officeDocument/2006/relationships/image" Target="../media/image127.wmf"/><Relationship Id="rId4" Type="http://schemas.openxmlformats.org/officeDocument/2006/relationships/oleObject" Target="../embeddings/oleObject97.bin"/><Relationship Id="rId9" Type="http://schemas.openxmlformats.org/officeDocument/2006/relationships/image" Target="../media/image129.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131.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101.bin"/><Relationship Id="rId5" Type="http://schemas.openxmlformats.org/officeDocument/2006/relationships/image" Target="../media/image130.wmf"/><Relationship Id="rId4" Type="http://schemas.openxmlformats.org/officeDocument/2006/relationships/oleObject" Target="../embeddings/oleObject100.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04.bin"/><Relationship Id="rId13" Type="http://schemas.openxmlformats.org/officeDocument/2006/relationships/image" Target="../media/image131.wmf"/><Relationship Id="rId3" Type="http://schemas.openxmlformats.org/officeDocument/2006/relationships/notesSlide" Target="../notesSlides/notesSlide39.xml"/><Relationship Id="rId7" Type="http://schemas.openxmlformats.org/officeDocument/2006/relationships/image" Target="../media/image133.wmf"/><Relationship Id="rId12" Type="http://schemas.openxmlformats.org/officeDocument/2006/relationships/oleObject" Target="../embeddings/oleObject101.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103.bin"/><Relationship Id="rId11" Type="http://schemas.openxmlformats.org/officeDocument/2006/relationships/image" Target="../media/image135.wmf"/><Relationship Id="rId5" Type="http://schemas.openxmlformats.org/officeDocument/2006/relationships/image" Target="../media/image132.wmf"/><Relationship Id="rId10" Type="http://schemas.openxmlformats.org/officeDocument/2006/relationships/oleObject" Target="../embeddings/oleObject105.bin"/><Relationship Id="rId4" Type="http://schemas.openxmlformats.org/officeDocument/2006/relationships/oleObject" Target="../embeddings/oleObject102.bin"/><Relationship Id="rId9" Type="http://schemas.openxmlformats.org/officeDocument/2006/relationships/image" Target="../media/image134.wmf"/></Relationships>
</file>

<file path=ppt/slides/_rels/slide52.xml.rels><?xml version="1.0" encoding="UTF-8" standalone="yes"?>
<Relationships xmlns="http://schemas.openxmlformats.org/package/2006/relationships"><Relationship Id="rId8" Type="http://schemas.openxmlformats.org/officeDocument/2006/relationships/image" Target="../media/image137.emf"/><Relationship Id="rId3" Type="http://schemas.openxmlformats.org/officeDocument/2006/relationships/notesSlide" Target="../notesSlides/notesSlide40.xml"/><Relationship Id="rId7" Type="http://schemas.openxmlformats.org/officeDocument/2006/relationships/image" Target="../media/image136.wmf"/><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107.bin"/><Relationship Id="rId5" Type="http://schemas.openxmlformats.org/officeDocument/2006/relationships/image" Target="../media/image132.wmf"/><Relationship Id="rId4" Type="http://schemas.openxmlformats.org/officeDocument/2006/relationships/oleObject" Target="../embeddings/oleObject106.bin"/><Relationship Id="rId9" Type="http://schemas.openxmlformats.org/officeDocument/2006/relationships/image" Target="../media/image138.e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10.bin"/><Relationship Id="rId13" Type="http://schemas.openxmlformats.org/officeDocument/2006/relationships/image" Target="../media/image143.wmf"/><Relationship Id="rId3" Type="http://schemas.openxmlformats.org/officeDocument/2006/relationships/notesSlide" Target="../notesSlides/notesSlide41.xml"/><Relationship Id="rId7" Type="http://schemas.openxmlformats.org/officeDocument/2006/relationships/image" Target="../media/image140.wmf"/><Relationship Id="rId12" Type="http://schemas.openxmlformats.org/officeDocument/2006/relationships/oleObject" Target="../embeddings/oleObject112.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109.bin"/><Relationship Id="rId11" Type="http://schemas.openxmlformats.org/officeDocument/2006/relationships/image" Target="../media/image142.wmf"/><Relationship Id="rId5" Type="http://schemas.openxmlformats.org/officeDocument/2006/relationships/image" Target="../media/image139.wmf"/><Relationship Id="rId10" Type="http://schemas.openxmlformats.org/officeDocument/2006/relationships/oleObject" Target="../embeddings/oleObject111.bin"/><Relationship Id="rId4" Type="http://schemas.openxmlformats.org/officeDocument/2006/relationships/oleObject" Target="../embeddings/oleObject108.bin"/><Relationship Id="rId9" Type="http://schemas.openxmlformats.org/officeDocument/2006/relationships/image" Target="../media/image141.wmf"/></Relationships>
</file>

<file path=ppt/slides/_rels/slide54.xml.rels><?xml version="1.0" encoding="UTF-8" standalone="yes"?>
<Relationships xmlns="http://schemas.openxmlformats.org/package/2006/relationships"><Relationship Id="rId8" Type="http://schemas.openxmlformats.org/officeDocument/2006/relationships/image" Target="../media/image149.emf"/><Relationship Id="rId13" Type="http://schemas.openxmlformats.org/officeDocument/2006/relationships/oleObject" Target="../embeddings/oleObject115.bin"/><Relationship Id="rId18" Type="http://schemas.openxmlformats.org/officeDocument/2006/relationships/image" Target="../media/image148.wmf"/><Relationship Id="rId3" Type="http://schemas.openxmlformats.org/officeDocument/2006/relationships/notesSlide" Target="../notesSlides/notesSlide42.xml"/><Relationship Id="rId7" Type="http://schemas.openxmlformats.org/officeDocument/2006/relationships/image" Target="../media/image140.wmf"/><Relationship Id="rId12" Type="http://schemas.openxmlformats.org/officeDocument/2006/relationships/image" Target="../media/image145.wmf"/><Relationship Id="rId17" Type="http://schemas.openxmlformats.org/officeDocument/2006/relationships/oleObject" Target="../embeddings/oleObject117.bin"/><Relationship Id="rId2" Type="http://schemas.openxmlformats.org/officeDocument/2006/relationships/slideLayout" Target="../slideLayouts/slideLayout7.xml"/><Relationship Id="rId16" Type="http://schemas.openxmlformats.org/officeDocument/2006/relationships/image" Target="../media/image147.wmf"/><Relationship Id="rId1" Type="http://schemas.openxmlformats.org/officeDocument/2006/relationships/vmlDrawing" Target="../drawings/vmlDrawing27.vml"/><Relationship Id="rId6" Type="http://schemas.openxmlformats.org/officeDocument/2006/relationships/oleObject" Target="../embeddings/oleObject109.bin"/><Relationship Id="rId11" Type="http://schemas.openxmlformats.org/officeDocument/2006/relationships/oleObject" Target="../embeddings/oleObject114.bin"/><Relationship Id="rId5" Type="http://schemas.openxmlformats.org/officeDocument/2006/relationships/image" Target="../media/image139.wmf"/><Relationship Id="rId15" Type="http://schemas.openxmlformats.org/officeDocument/2006/relationships/oleObject" Target="../embeddings/oleObject116.bin"/><Relationship Id="rId10" Type="http://schemas.openxmlformats.org/officeDocument/2006/relationships/image" Target="../media/image144.wmf"/><Relationship Id="rId4" Type="http://schemas.openxmlformats.org/officeDocument/2006/relationships/oleObject" Target="../embeddings/oleObject108.bin"/><Relationship Id="rId9" Type="http://schemas.openxmlformats.org/officeDocument/2006/relationships/oleObject" Target="../embeddings/oleObject113.bin"/><Relationship Id="rId14" Type="http://schemas.openxmlformats.org/officeDocument/2006/relationships/image" Target="../media/image146.wm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20.bin"/><Relationship Id="rId3" Type="http://schemas.openxmlformats.org/officeDocument/2006/relationships/notesSlide" Target="../notesSlides/notesSlide43.xml"/><Relationship Id="rId7" Type="http://schemas.openxmlformats.org/officeDocument/2006/relationships/image" Target="../media/image151.wmf"/><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oleObject" Target="../embeddings/oleObject119.bin"/><Relationship Id="rId11" Type="http://schemas.openxmlformats.org/officeDocument/2006/relationships/image" Target="../media/image153.wmf"/><Relationship Id="rId5" Type="http://schemas.openxmlformats.org/officeDocument/2006/relationships/image" Target="../media/image150.wmf"/><Relationship Id="rId10" Type="http://schemas.openxmlformats.org/officeDocument/2006/relationships/oleObject" Target="../embeddings/oleObject121.bin"/><Relationship Id="rId4" Type="http://schemas.openxmlformats.org/officeDocument/2006/relationships/oleObject" Target="../embeddings/oleObject118.bin"/><Relationship Id="rId9" Type="http://schemas.openxmlformats.org/officeDocument/2006/relationships/image" Target="../media/image152.wmf"/></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123.bin"/><Relationship Id="rId3" Type="http://schemas.openxmlformats.org/officeDocument/2006/relationships/notesSlide" Target="../notesSlides/notesSlide44.xml"/><Relationship Id="rId7" Type="http://schemas.openxmlformats.org/officeDocument/2006/relationships/image" Target="../media/image154.wmf"/><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122.bin"/><Relationship Id="rId11" Type="http://schemas.openxmlformats.org/officeDocument/2006/relationships/image" Target="../media/image156.wmf"/><Relationship Id="rId5" Type="http://schemas.openxmlformats.org/officeDocument/2006/relationships/image" Target="../media/image150.wmf"/><Relationship Id="rId10" Type="http://schemas.openxmlformats.org/officeDocument/2006/relationships/oleObject" Target="../embeddings/oleObject124.bin"/><Relationship Id="rId4" Type="http://schemas.openxmlformats.org/officeDocument/2006/relationships/oleObject" Target="../embeddings/oleObject118.bin"/><Relationship Id="rId9" Type="http://schemas.openxmlformats.org/officeDocument/2006/relationships/image" Target="../media/image155.wmf"/></Relationships>
</file>

<file path=ppt/slides/_rels/slide57.xml.rels><?xml version="1.0" encoding="UTF-8" standalone="yes"?>
<Relationships xmlns="http://schemas.openxmlformats.org/package/2006/relationships"><Relationship Id="rId8" Type="http://schemas.openxmlformats.org/officeDocument/2006/relationships/image" Target="../media/image157.wmf"/><Relationship Id="rId13" Type="http://schemas.openxmlformats.org/officeDocument/2006/relationships/oleObject" Target="../embeddings/oleObject127.bin"/><Relationship Id="rId18" Type="http://schemas.openxmlformats.org/officeDocument/2006/relationships/image" Target="../media/image160.wmf"/><Relationship Id="rId3" Type="http://schemas.openxmlformats.org/officeDocument/2006/relationships/notesSlide" Target="../notesSlides/notesSlide45.xml"/><Relationship Id="rId21" Type="http://schemas.openxmlformats.org/officeDocument/2006/relationships/image" Target="../media/image161.wmf"/><Relationship Id="rId7" Type="http://schemas.openxmlformats.org/officeDocument/2006/relationships/oleObject" Target="../embeddings/oleObject125.bin"/><Relationship Id="rId12" Type="http://schemas.openxmlformats.org/officeDocument/2006/relationships/image" Target="../media/image156.wmf"/><Relationship Id="rId17" Type="http://schemas.openxmlformats.org/officeDocument/2006/relationships/oleObject" Target="../embeddings/oleObject129.bin"/><Relationship Id="rId2" Type="http://schemas.openxmlformats.org/officeDocument/2006/relationships/slideLayout" Target="../slideLayouts/slideLayout7.xml"/><Relationship Id="rId16" Type="http://schemas.openxmlformats.org/officeDocument/2006/relationships/image" Target="../media/image159.wmf"/><Relationship Id="rId20" Type="http://schemas.openxmlformats.org/officeDocument/2006/relationships/oleObject" Target="../embeddings/oleObject131.bin"/><Relationship Id="rId1" Type="http://schemas.openxmlformats.org/officeDocument/2006/relationships/vmlDrawing" Target="../drawings/vmlDrawing30.vml"/><Relationship Id="rId6" Type="http://schemas.openxmlformats.org/officeDocument/2006/relationships/image" Target="../media/image130.wmf"/><Relationship Id="rId11" Type="http://schemas.openxmlformats.org/officeDocument/2006/relationships/oleObject" Target="../embeddings/oleObject126.bin"/><Relationship Id="rId5" Type="http://schemas.openxmlformats.org/officeDocument/2006/relationships/oleObject" Target="../embeddings/oleObject100.bin"/><Relationship Id="rId15" Type="http://schemas.openxmlformats.org/officeDocument/2006/relationships/oleObject" Target="../embeddings/oleObject128.bin"/><Relationship Id="rId10" Type="http://schemas.openxmlformats.org/officeDocument/2006/relationships/image" Target="../media/image153.wmf"/><Relationship Id="rId19" Type="http://schemas.openxmlformats.org/officeDocument/2006/relationships/oleObject" Target="../embeddings/oleObject130.bin"/><Relationship Id="rId4" Type="http://schemas.openxmlformats.org/officeDocument/2006/relationships/image" Target="../media/image138.emf"/><Relationship Id="rId9" Type="http://schemas.openxmlformats.org/officeDocument/2006/relationships/oleObject" Target="../embeddings/oleObject121.bin"/><Relationship Id="rId14" Type="http://schemas.openxmlformats.org/officeDocument/2006/relationships/image" Target="../media/image158.wmf"/></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134.bin"/><Relationship Id="rId13" Type="http://schemas.openxmlformats.org/officeDocument/2006/relationships/image" Target="../media/image165.wmf"/><Relationship Id="rId3" Type="http://schemas.openxmlformats.org/officeDocument/2006/relationships/notesSlide" Target="../notesSlides/notesSlide46.xml"/><Relationship Id="rId7" Type="http://schemas.openxmlformats.org/officeDocument/2006/relationships/image" Target="../media/image163.wmf"/><Relationship Id="rId12" Type="http://schemas.openxmlformats.org/officeDocument/2006/relationships/oleObject" Target="../embeddings/oleObject136.bin"/><Relationship Id="rId17" Type="http://schemas.openxmlformats.org/officeDocument/2006/relationships/image" Target="../media/image167.wmf"/><Relationship Id="rId2" Type="http://schemas.openxmlformats.org/officeDocument/2006/relationships/slideLayout" Target="../slideLayouts/slideLayout7.xml"/><Relationship Id="rId16" Type="http://schemas.openxmlformats.org/officeDocument/2006/relationships/oleObject" Target="../embeddings/oleObject138.bin"/><Relationship Id="rId1" Type="http://schemas.openxmlformats.org/officeDocument/2006/relationships/vmlDrawing" Target="../drawings/vmlDrawing31.vml"/><Relationship Id="rId6" Type="http://schemas.openxmlformats.org/officeDocument/2006/relationships/oleObject" Target="../embeddings/oleObject133.bin"/><Relationship Id="rId11" Type="http://schemas.openxmlformats.org/officeDocument/2006/relationships/image" Target="../media/image164.wmf"/><Relationship Id="rId5" Type="http://schemas.openxmlformats.org/officeDocument/2006/relationships/image" Target="../media/image162.wmf"/><Relationship Id="rId15" Type="http://schemas.openxmlformats.org/officeDocument/2006/relationships/image" Target="../media/image166.wmf"/><Relationship Id="rId10" Type="http://schemas.openxmlformats.org/officeDocument/2006/relationships/oleObject" Target="../embeddings/oleObject135.bin"/><Relationship Id="rId4" Type="http://schemas.openxmlformats.org/officeDocument/2006/relationships/oleObject" Target="../embeddings/oleObject132.bin"/><Relationship Id="rId9" Type="http://schemas.openxmlformats.org/officeDocument/2006/relationships/image" Target="../media/image161.wmf"/><Relationship Id="rId14" Type="http://schemas.openxmlformats.org/officeDocument/2006/relationships/oleObject" Target="../embeddings/oleObject137.bin"/></Relationships>
</file>

<file path=ppt/slides/_rels/slide5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7.png"/><Relationship Id="rId7"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6.wmf"/><Relationship Id="rId5" Type="http://schemas.openxmlformats.org/officeDocument/2006/relationships/image" Target="../media/image9.png"/><Relationship Id="rId10" Type="http://schemas.openxmlformats.org/officeDocument/2006/relationships/oleObject" Target="../embeddings/oleObject4.bin"/><Relationship Id="rId4" Type="http://schemas.openxmlformats.org/officeDocument/2006/relationships/image" Target="../media/image8.png"/><Relationship Id="rId9" Type="http://schemas.openxmlformats.org/officeDocument/2006/relationships/image" Target="../media/image5.wmf"/></Relationships>
</file>

<file path=ppt/slides/_rels/slide6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169.wmf"/><Relationship Id="rId13" Type="http://schemas.openxmlformats.org/officeDocument/2006/relationships/oleObject" Target="../embeddings/oleObject143.bin"/><Relationship Id="rId3" Type="http://schemas.openxmlformats.org/officeDocument/2006/relationships/notesSlide" Target="../notesSlides/notesSlide49.xml"/><Relationship Id="rId7" Type="http://schemas.openxmlformats.org/officeDocument/2006/relationships/oleObject" Target="../embeddings/oleObject140.bin"/><Relationship Id="rId12" Type="http://schemas.openxmlformats.org/officeDocument/2006/relationships/image" Target="../media/image81.w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68.wmf"/><Relationship Id="rId11" Type="http://schemas.openxmlformats.org/officeDocument/2006/relationships/oleObject" Target="../embeddings/oleObject142.bin"/><Relationship Id="rId5" Type="http://schemas.openxmlformats.org/officeDocument/2006/relationships/oleObject" Target="../embeddings/oleObject139.bin"/><Relationship Id="rId10" Type="http://schemas.openxmlformats.org/officeDocument/2006/relationships/image" Target="../media/image170.wmf"/><Relationship Id="rId4" Type="http://schemas.openxmlformats.org/officeDocument/2006/relationships/image" Target="../media/image49.jpeg"/><Relationship Id="rId9" Type="http://schemas.openxmlformats.org/officeDocument/2006/relationships/oleObject" Target="../embeddings/oleObject141.bin"/><Relationship Id="rId14" Type="http://schemas.openxmlformats.org/officeDocument/2006/relationships/image" Target="../media/image171.wmf"/></Relationships>
</file>

<file path=ppt/slides/_rels/slide62.xml.rels><?xml version="1.0" encoding="UTF-8" standalone="yes"?>
<Relationships xmlns="http://schemas.openxmlformats.org/package/2006/relationships"><Relationship Id="rId8" Type="http://schemas.openxmlformats.org/officeDocument/2006/relationships/image" Target="../media/image173.wmf"/><Relationship Id="rId3" Type="http://schemas.openxmlformats.org/officeDocument/2006/relationships/notesSlide" Target="../notesSlides/notesSlide50.xml"/><Relationship Id="rId7" Type="http://schemas.openxmlformats.org/officeDocument/2006/relationships/oleObject" Target="../embeddings/oleObject145.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72.wmf"/><Relationship Id="rId5" Type="http://schemas.openxmlformats.org/officeDocument/2006/relationships/oleObject" Target="../embeddings/oleObject144.bin"/><Relationship Id="rId4" Type="http://schemas.openxmlformats.org/officeDocument/2006/relationships/image" Target="../media/image49.jpeg"/></Relationships>
</file>

<file path=ppt/slides/_rels/slide63.xml.rels><?xml version="1.0" encoding="UTF-8" standalone="yes"?>
<Relationships xmlns="http://schemas.openxmlformats.org/package/2006/relationships"><Relationship Id="rId8" Type="http://schemas.openxmlformats.org/officeDocument/2006/relationships/image" Target="../media/image175.wmf"/><Relationship Id="rId13" Type="http://schemas.openxmlformats.org/officeDocument/2006/relationships/oleObject" Target="../embeddings/oleObject149.bin"/><Relationship Id="rId3" Type="http://schemas.openxmlformats.org/officeDocument/2006/relationships/notesSlide" Target="../notesSlides/notesSlide51.xml"/><Relationship Id="rId7" Type="http://schemas.openxmlformats.org/officeDocument/2006/relationships/oleObject" Target="../embeddings/oleObject147.bin"/><Relationship Id="rId12" Type="http://schemas.openxmlformats.org/officeDocument/2006/relationships/image" Target="../media/image176.wmf"/><Relationship Id="rId2" Type="http://schemas.openxmlformats.org/officeDocument/2006/relationships/slideLayout" Target="../slideLayouts/slideLayout2.xml"/><Relationship Id="rId16" Type="http://schemas.openxmlformats.org/officeDocument/2006/relationships/image" Target="../media/image178.wmf"/><Relationship Id="rId1" Type="http://schemas.openxmlformats.org/officeDocument/2006/relationships/vmlDrawing" Target="../drawings/vmlDrawing34.vml"/><Relationship Id="rId6" Type="http://schemas.openxmlformats.org/officeDocument/2006/relationships/image" Target="../media/image174.wmf"/><Relationship Id="rId11" Type="http://schemas.openxmlformats.org/officeDocument/2006/relationships/oleObject" Target="../embeddings/oleObject148.bin"/><Relationship Id="rId5" Type="http://schemas.openxmlformats.org/officeDocument/2006/relationships/oleObject" Target="../embeddings/oleObject146.bin"/><Relationship Id="rId15" Type="http://schemas.openxmlformats.org/officeDocument/2006/relationships/oleObject" Target="../embeddings/oleObject150.bin"/><Relationship Id="rId10" Type="http://schemas.openxmlformats.org/officeDocument/2006/relationships/image" Target="../media/image172.wmf"/><Relationship Id="rId4" Type="http://schemas.openxmlformats.org/officeDocument/2006/relationships/image" Target="../media/image49.jpeg"/><Relationship Id="rId9" Type="http://schemas.openxmlformats.org/officeDocument/2006/relationships/oleObject" Target="../embeddings/oleObject144.bin"/><Relationship Id="rId14" Type="http://schemas.openxmlformats.org/officeDocument/2006/relationships/image" Target="../media/image177.wmf"/></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153.bin"/><Relationship Id="rId3" Type="http://schemas.openxmlformats.org/officeDocument/2006/relationships/notesSlide" Target="../notesSlides/notesSlide52.xml"/><Relationship Id="rId7" Type="http://schemas.openxmlformats.org/officeDocument/2006/relationships/image" Target="../media/image180.wmf"/><Relationship Id="rId12" Type="http://schemas.openxmlformats.org/officeDocument/2006/relationships/image" Target="../media/image183.png"/><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oleObject" Target="../embeddings/oleObject152.bin"/><Relationship Id="rId11" Type="http://schemas.openxmlformats.org/officeDocument/2006/relationships/image" Target="../media/image182.wmf"/><Relationship Id="rId5" Type="http://schemas.openxmlformats.org/officeDocument/2006/relationships/image" Target="../media/image179.wmf"/><Relationship Id="rId10" Type="http://schemas.openxmlformats.org/officeDocument/2006/relationships/oleObject" Target="../embeddings/oleObject154.bin"/><Relationship Id="rId4" Type="http://schemas.openxmlformats.org/officeDocument/2006/relationships/oleObject" Target="../embeddings/oleObject151.bin"/><Relationship Id="rId9" Type="http://schemas.openxmlformats.org/officeDocument/2006/relationships/image" Target="../media/image181.wmf"/></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157.bin"/><Relationship Id="rId13" Type="http://schemas.openxmlformats.org/officeDocument/2006/relationships/image" Target="../media/image188.wmf"/><Relationship Id="rId3" Type="http://schemas.openxmlformats.org/officeDocument/2006/relationships/notesSlide" Target="../notesSlides/notesSlide53.xml"/><Relationship Id="rId7" Type="http://schemas.openxmlformats.org/officeDocument/2006/relationships/image" Target="../media/image185.wmf"/><Relationship Id="rId12" Type="http://schemas.openxmlformats.org/officeDocument/2006/relationships/oleObject" Target="../embeddings/oleObject159.bin"/><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oleObject" Target="../embeddings/oleObject156.bin"/><Relationship Id="rId11" Type="http://schemas.openxmlformats.org/officeDocument/2006/relationships/image" Target="../media/image187.wmf"/><Relationship Id="rId5" Type="http://schemas.openxmlformats.org/officeDocument/2006/relationships/image" Target="../media/image184.wmf"/><Relationship Id="rId10" Type="http://schemas.openxmlformats.org/officeDocument/2006/relationships/oleObject" Target="../embeddings/oleObject158.bin"/><Relationship Id="rId4" Type="http://schemas.openxmlformats.org/officeDocument/2006/relationships/oleObject" Target="../embeddings/oleObject155.bin"/><Relationship Id="rId9" Type="http://schemas.openxmlformats.org/officeDocument/2006/relationships/image" Target="../media/image186.wmf"/></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157.bin"/><Relationship Id="rId13" Type="http://schemas.openxmlformats.org/officeDocument/2006/relationships/image" Target="../media/image191.wmf"/><Relationship Id="rId3" Type="http://schemas.openxmlformats.org/officeDocument/2006/relationships/notesSlide" Target="../notesSlides/notesSlide54.xml"/><Relationship Id="rId7" Type="http://schemas.openxmlformats.org/officeDocument/2006/relationships/image" Target="../media/image190.wmf"/><Relationship Id="rId12" Type="http://schemas.openxmlformats.org/officeDocument/2006/relationships/oleObject" Target="../embeddings/oleObject162.bin"/><Relationship Id="rId17" Type="http://schemas.openxmlformats.org/officeDocument/2006/relationships/image" Target="../media/image193.wmf"/><Relationship Id="rId2" Type="http://schemas.openxmlformats.org/officeDocument/2006/relationships/slideLayout" Target="../slideLayouts/slideLayout7.xml"/><Relationship Id="rId16" Type="http://schemas.openxmlformats.org/officeDocument/2006/relationships/oleObject" Target="../embeddings/oleObject164.bin"/><Relationship Id="rId1" Type="http://schemas.openxmlformats.org/officeDocument/2006/relationships/vmlDrawing" Target="../drawings/vmlDrawing37.vml"/><Relationship Id="rId6" Type="http://schemas.openxmlformats.org/officeDocument/2006/relationships/oleObject" Target="../embeddings/oleObject161.bin"/><Relationship Id="rId11" Type="http://schemas.openxmlformats.org/officeDocument/2006/relationships/image" Target="../media/image187.wmf"/><Relationship Id="rId5" Type="http://schemas.openxmlformats.org/officeDocument/2006/relationships/image" Target="../media/image189.wmf"/><Relationship Id="rId15" Type="http://schemas.openxmlformats.org/officeDocument/2006/relationships/image" Target="../media/image192.wmf"/><Relationship Id="rId10" Type="http://schemas.openxmlformats.org/officeDocument/2006/relationships/oleObject" Target="../embeddings/oleObject158.bin"/><Relationship Id="rId4" Type="http://schemas.openxmlformats.org/officeDocument/2006/relationships/oleObject" Target="../embeddings/oleObject160.bin"/><Relationship Id="rId9" Type="http://schemas.openxmlformats.org/officeDocument/2006/relationships/image" Target="../media/image186.wmf"/><Relationship Id="rId14" Type="http://schemas.openxmlformats.org/officeDocument/2006/relationships/oleObject" Target="../embeddings/oleObject163.bin"/></Relationships>
</file>

<file path=ppt/slides/_rels/slide67.xml.rels><?xml version="1.0" encoding="UTF-8" standalone="yes"?>
<Relationships xmlns="http://schemas.openxmlformats.org/package/2006/relationships"><Relationship Id="rId2" Type="http://schemas.openxmlformats.org/officeDocument/2006/relationships/image" Target="../media/image19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65.bin"/><Relationship Id="rId2" Type="http://schemas.openxmlformats.org/officeDocument/2006/relationships/slideLayout" Target="../slideLayouts/slideLayout7.xml"/><Relationship Id="rId1" Type="http://schemas.openxmlformats.org/officeDocument/2006/relationships/vmlDrawing" Target="../drawings/vmlDrawing38.vml"/><Relationship Id="rId4" Type="http://schemas.openxmlformats.org/officeDocument/2006/relationships/image" Target="../media/image195.wmf"/></Relationships>
</file>

<file path=ppt/slides/_rels/slide69.xml.rels><?xml version="1.0" encoding="UTF-8" standalone="yes"?>
<Relationships xmlns="http://schemas.openxmlformats.org/package/2006/relationships"><Relationship Id="rId8" Type="http://schemas.openxmlformats.org/officeDocument/2006/relationships/image" Target="../media/image198.wmf"/><Relationship Id="rId13" Type="http://schemas.openxmlformats.org/officeDocument/2006/relationships/oleObject" Target="../embeddings/oleObject171.bin"/><Relationship Id="rId3" Type="http://schemas.openxmlformats.org/officeDocument/2006/relationships/oleObject" Target="../embeddings/oleObject166.bin"/><Relationship Id="rId7" Type="http://schemas.openxmlformats.org/officeDocument/2006/relationships/oleObject" Target="../embeddings/oleObject168.bin"/><Relationship Id="rId12" Type="http://schemas.openxmlformats.org/officeDocument/2006/relationships/image" Target="../media/image195.wmf"/><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197.wmf"/><Relationship Id="rId11" Type="http://schemas.openxmlformats.org/officeDocument/2006/relationships/oleObject" Target="../embeddings/oleObject170.bin"/><Relationship Id="rId5" Type="http://schemas.openxmlformats.org/officeDocument/2006/relationships/oleObject" Target="../embeddings/oleObject167.bin"/><Relationship Id="rId10" Type="http://schemas.openxmlformats.org/officeDocument/2006/relationships/image" Target="../media/image199.wmf"/><Relationship Id="rId4" Type="http://schemas.openxmlformats.org/officeDocument/2006/relationships/image" Target="../media/image196.wmf"/><Relationship Id="rId9" Type="http://schemas.openxmlformats.org/officeDocument/2006/relationships/oleObject" Target="../embeddings/oleObject169.bin"/><Relationship Id="rId14" Type="http://schemas.openxmlformats.org/officeDocument/2006/relationships/image" Target="../media/image200.w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3.pn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8" Type="http://schemas.openxmlformats.org/officeDocument/2006/relationships/image" Target="../media/image203.wmf"/><Relationship Id="rId3" Type="http://schemas.openxmlformats.org/officeDocument/2006/relationships/oleObject" Target="../embeddings/oleObject172.bin"/><Relationship Id="rId7" Type="http://schemas.openxmlformats.org/officeDocument/2006/relationships/oleObject" Target="../embeddings/oleObject174.bin"/><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image" Target="../media/image202.wmf"/><Relationship Id="rId5" Type="http://schemas.openxmlformats.org/officeDocument/2006/relationships/oleObject" Target="../embeddings/oleObject173.bin"/><Relationship Id="rId10" Type="http://schemas.openxmlformats.org/officeDocument/2006/relationships/image" Target="../media/image204.wmf"/><Relationship Id="rId4" Type="http://schemas.openxmlformats.org/officeDocument/2006/relationships/image" Target="../media/image201.wmf"/><Relationship Id="rId9" Type="http://schemas.openxmlformats.org/officeDocument/2006/relationships/oleObject" Target="../embeddings/oleObject175.bin"/></Relationships>
</file>

<file path=ppt/slides/_rels/slide72.xml.rels><?xml version="1.0" encoding="UTF-8" standalone="yes"?>
<Relationships xmlns="http://schemas.openxmlformats.org/package/2006/relationships"><Relationship Id="rId8" Type="http://schemas.openxmlformats.org/officeDocument/2006/relationships/image" Target="../media/image203.wmf"/><Relationship Id="rId3" Type="http://schemas.openxmlformats.org/officeDocument/2006/relationships/oleObject" Target="../embeddings/oleObject176.bin"/><Relationship Id="rId7" Type="http://schemas.openxmlformats.org/officeDocument/2006/relationships/oleObject" Target="../embeddings/oleObject178.bin"/><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image" Target="../media/image202.wmf"/><Relationship Id="rId5" Type="http://schemas.openxmlformats.org/officeDocument/2006/relationships/oleObject" Target="../embeddings/oleObject177.bin"/><Relationship Id="rId10" Type="http://schemas.openxmlformats.org/officeDocument/2006/relationships/image" Target="../media/image204.wmf"/><Relationship Id="rId4" Type="http://schemas.openxmlformats.org/officeDocument/2006/relationships/image" Target="../media/image201.wmf"/><Relationship Id="rId9" Type="http://schemas.openxmlformats.org/officeDocument/2006/relationships/oleObject" Target="../embeddings/oleObject179.bin"/></Relationships>
</file>

<file path=ppt/slides/_rels/slide73.xml.rels><?xml version="1.0" encoding="UTF-8" standalone="yes"?>
<Relationships xmlns="http://schemas.openxmlformats.org/package/2006/relationships"><Relationship Id="rId8" Type="http://schemas.openxmlformats.org/officeDocument/2006/relationships/image" Target="../media/image203.wmf"/><Relationship Id="rId13" Type="http://schemas.openxmlformats.org/officeDocument/2006/relationships/oleObject" Target="../embeddings/oleObject185.bin"/><Relationship Id="rId3" Type="http://schemas.openxmlformats.org/officeDocument/2006/relationships/oleObject" Target="../embeddings/oleObject180.bin"/><Relationship Id="rId7" Type="http://schemas.openxmlformats.org/officeDocument/2006/relationships/oleObject" Target="../embeddings/oleObject182.bin"/><Relationship Id="rId12" Type="http://schemas.openxmlformats.org/officeDocument/2006/relationships/image" Target="../media/image205.wmf"/><Relationship Id="rId2" Type="http://schemas.openxmlformats.org/officeDocument/2006/relationships/slideLayout" Target="../slideLayouts/slideLayout7.xml"/><Relationship Id="rId16" Type="http://schemas.openxmlformats.org/officeDocument/2006/relationships/image" Target="../media/image207.wmf"/><Relationship Id="rId1" Type="http://schemas.openxmlformats.org/officeDocument/2006/relationships/vmlDrawing" Target="../drawings/vmlDrawing42.vml"/><Relationship Id="rId6" Type="http://schemas.openxmlformats.org/officeDocument/2006/relationships/image" Target="../media/image202.wmf"/><Relationship Id="rId11" Type="http://schemas.openxmlformats.org/officeDocument/2006/relationships/oleObject" Target="../embeddings/oleObject184.bin"/><Relationship Id="rId5" Type="http://schemas.openxmlformats.org/officeDocument/2006/relationships/oleObject" Target="../embeddings/oleObject181.bin"/><Relationship Id="rId15" Type="http://schemas.openxmlformats.org/officeDocument/2006/relationships/oleObject" Target="../embeddings/oleObject186.bin"/><Relationship Id="rId10" Type="http://schemas.openxmlformats.org/officeDocument/2006/relationships/image" Target="../media/image204.wmf"/><Relationship Id="rId4" Type="http://schemas.openxmlformats.org/officeDocument/2006/relationships/image" Target="../media/image201.wmf"/><Relationship Id="rId9" Type="http://schemas.openxmlformats.org/officeDocument/2006/relationships/oleObject" Target="../embeddings/oleObject183.bin"/><Relationship Id="rId14" Type="http://schemas.openxmlformats.org/officeDocument/2006/relationships/image" Target="../media/image206.wmf"/></Relationships>
</file>

<file path=ppt/slides/_rels/slide7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208.wmf"/><Relationship Id="rId5" Type="http://schemas.openxmlformats.org/officeDocument/2006/relationships/oleObject" Target="../embeddings/oleObject187.bin"/><Relationship Id="rId4" Type="http://schemas.openxmlformats.org/officeDocument/2006/relationships/image" Target="../media/image49.jpeg"/></Relationships>
</file>

<file path=ppt/slides/_rels/slide7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3.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6.bin"/><Relationship Id="rId4" Type="http://schemas.openxmlformats.org/officeDocument/2006/relationships/image" Target="../media/image16.emf"/></Relationships>
</file>

<file path=ppt/slides/_rels/slide80.xml.rels><?xml version="1.0" encoding="UTF-8" standalone="yes"?>
<Relationships xmlns="http://schemas.openxmlformats.org/package/2006/relationships"><Relationship Id="rId8" Type="http://schemas.openxmlformats.org/officeDocument/2006/relationships/image" Target="../media/image210.wmf"/><Relationship Id="rId13" Type="http://schemas.openxmlformats.org/officeDocument/2006/relationships/oleObject" Target="../embeddings/oleObject192.bin"/><Relationship Id="rId3" Type="http://schemas.openxmlformats.org/officeDocument/2006/relationships/notesSlide" Target="../notesSlides/notesSlide61.xml"/><Relationship Id="rId7" Type="http://schemas.openxmlformats.org/officeDocument/2006/relationships/oleObject" Target="../embeddings/oleObject189.bin"/><Relationship Id="rId12" Type="http://schemas.openxmlformats.org/officeDocument/2006/relationships/image" Target="../media/image212.wmf"/><Relationship Id="rId2" Type="http://schemas.openxmlformats.org/officeDocument/2006/relationships/slideLayout" Target="../slideLayouts/slideLayout2.xml"/><Relationship Id="rId16" Type="http://schemas.openxmlformats.org/officeDocument/2006/relationships/image" Target="../media/image214.wmf"/><Relationship Id="rId1" Type="http://schemas.openxmlformats.org/officeDocument/2006/relationships/vmlDrawing" Target="../drawings/vmlDrawing44.vml"/><Relationship Id="rId6" Type="http://schemas.openxmlformats.org/officeDocument/2006/relationships/image" Target="../media/image209.wmf"/><Relationship Id="rId11" Type="http://schemas.openxmlformats.org/officeDocument/2006/relationships/oleObject" Target="../embeddings/oleObject191.bin"/><Relationship Id="rId5" Type="http://schemas.openxmlformats.org/officeDocument/2006/relationships/oleObject" Target="../embeddings/oleObject188.bin"/><Relationship Id="rId15" Type="http://schemas.openxmlformats.org/officeDocument/2006/relationships/oleObject" Target="../embeddings/oleObject193.bin"/><Relationship Id="rId10" Type="http://schemas.openxmlformats.org/officeDocument/2006/relationships/image" Target="../media/image211.wmf"/><Relationship Id="rId4" Type="http://schemas.openxmlformats.org/officeDocument/2006/relationships/image" Target="../media/image49.jpeg"/><Relationship Id="rId9" Type="http://schemas.openxmlformats.org/officeDocument/2006/relationships/oleObject" Target="../embeddings/oleObject190.bin"/><Relationship Id="rId14" Type="http://schemas.openxmlformats.org/officeDocument/2006/relationships/image" Target="../media/image213.wmf"/></Relationships>
</file>

<file path=ppt/slides/_rels/slide81.xml.rels><?xml version="1.0" encoding="UTF-8" standalone="yes"?>
<Relationships xmlns="http://schemas.openxmlformats.org/package/2006/relationships"><Relationship Id="rId8" Type="http://schemas.openxmlformats.org/officeDocument/2006/relationships/image" Target="../media/image213.wmf"/><Relationship Id="rId3" Type="http://schemas.openxmlformats.org/officeDocument/2006/relationships/notesSlide" Target="../notesSlides/notesSlide62.xml"/><Relationship Id="rId7" Type="http://schemas.openxmlformats.org/officeDocument/2006/relationships/oleObject" Target="../embeddings/oleObject192.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215.wmf"/><Relationship Id="rId5" Type="http://schemas.openxmlformats.org/officeDocument/2006/relationships/oleObject" Target="../embeddings/oleObject194.bin"/><Relationship Id="rId10" Type="http://schemas.openxmlformats.org/officeDocument/2006/relationships/image" Target="../media/image214.wmf"/><Relationship Id="rId4" Type="http://schemas.openxmlformats.org/officeDocument/2006/relationships/image" Target="../media/image49.jpeg"/><Relationship Id="rId9" Type="http://schemas.openxmlformats.org/officeDocument/2006/relationships/oleObject" Target="../embeddings/oleObject19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7.w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ster of Science in Environmental Meteor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685800" y="293913"/>
            <a:ext cx="7772400" cy="1143000"/>
          </a:xfrm>
        </p:spPr>
        <p:txBody>
          <a:bodyPr rtlCol="0">
            <a:normAutofit fontScale="90000"/>
          </a:bodyPr>
          <a:lstStyle/>
          <a:p>
            <a:pPr eaLnBrk="1" fontAlgn="auto" hangingPunct="1">
              <a:spcAft>
                <a:spcPts val="0"/>
              </a:spcAft>
              <a:defRPr/>
            </a:pPr>
            <a:r>
              <a:rPr lang="it-IT" sz="2400" dirty="0" err="1"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University</a:t>
            </a:r>
            <a:r>
              <a:rPr lang="it-IT"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of Trento</a:t>
            </a:r>
            <a:br>
              <a:rPr lang="it-IT"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GB" sz="24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Master of Science in Environmental </a:t>
            </a:r>
            <a:r>
              <a:rPr lang="en-GB" sz="24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Meteorology</a:t>
            </a:r>
            <a:br>
              <a:rPr lang="en-GB" sz="24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GB"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https://international.unitn.it/environmental-meteorology</a:t>
            </a:r>
            <a:endParaRPr lang="en-GB" sz="2400"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076" name="Titolo 1"/>
          <p:cNvSpPr txBox="1">
            <a:spLocks/>
          </p:cNvSpPr>
          <p:nvPr/>
        </p:nvSpPr>
        <p:spPr bwMode="auto">
          <a:xfrm>
            <a:off x="776288" y="2286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514350" indent="-171450">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4200" b="1">
                <a:solidFill>
                  <a:srgbClr val="FF0000"/>
                </a:solidFill>
                <a:latin typeface="Tahoma" panose="020B0604030504040204" pitchFamily="34" charset="0"/>
                <a:cs typeface="Tahoma" panose="020B0604030504040204" pitchFamily="34" charset="0"/>
              </a:rPr>
              <a:t>Environmental Physical Chemistry</a:t>
            </a:r>
          </a:p>
        </p:txBody>
      </p:sp>
      <p:sp>
        <p:nvSpPr>
          <p:cNvPr id="3077" name="Titolo 4"/>
          <p:cNvSpPr txBox="1">
            <a:spLocks/>
          </p:cNvSpPr>
          <p:nvPr/>
        </p:nvSpPr>
        <p:spPr bwMode="auto">
          <a:xfrm>
            <a:off x="719138" y="4013200"/>
            <a:ext cx="78867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4000" b="1" dirty="0">
                <a:solidFill>
                  <a:srgbClr val="3333FF"/>
                </a:solidFill>
                <a:latin typeface="Tahoma" panose="020B0604030504040204" pitchFamily="34" charset="0"/>
                <a:cs typeface="Tahoma" panose="020B0604030504040204" pitchFamily="34" charset="0"/>
              </a:rPr>
              <a:t>Basic principles of </a:t>
            </a:r>
            <a:r>
              <a:rPr lang="it-IT" altLang="en-US" sz="4000" b="1" dirty="0" smtClean="0">
                <a:solidFill>
                  <a:srgbClr val="3333FF"/>
                </a:solidFill>
                <a:latin typeface="Tahoma" panose="020B0604030504040204" pitchFamily="34" charset="0"/>
                <a:cs typeface="Tahoma" panose="020B0604030504040204" pitchFamily="34" charset="0"/>
              </a:rPr>
              <a:t>chemical kinetics</a:t>
            </a:r>
            <a:endParaRPr lang="en-GB" altLang="en-US" sz="4000" b="1" dirty="0">
              <a:solidFill>
                <a:srgbClr val="3333FF"/>
              </a:solidFill>
              <a:latin typeface="Tahoma" panose="020B0604030504040204" pitchFamily="34" charset="0"/>
              <a:cs typeface="Tahoma" panose="020B0604030504040204" pitchFamily="34" charset="0"/>
            </a:endParaRPr>
          </a:p>
        </p:txBody>
      </p:sp>
      <p:sp>
        <p:nvSpPr>
          <p:cNvPr id="6" name="Text Box 3"/>
          <p:cNvSpPr txBox="1">
            <a:spLocks noChangeArrowheads="1"/>
          </p:cNvSpPr>
          <p:nvPr/>
        </p:nvSpPr>
        <p:spPr bwMode="auto">
          <a:xfrm>
            <a:off x="1693701" y="5732238"/>
            <a:ext cx="575659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Daniela Ascenzi</a:t>
            </a:r>
          </a:p>
          <a:p>
            <a:pPr algn="ctr"/>
            <a:r>
              <a:rPr lang="it-IT" altLang="en-US" sz="2200" dirty="0" smtClean="0">
                <a:latin typeface="Tahoma" panose="020B0604030504040204" pitchFamily="34" charset="0"/>
                <a:ea typeface="Tahoma" panose="020B0604030504040204" pitchFamily="34" charset="0"/>
                <a:cs typeface="Tahoma" panose="020B0604030504040204" pitchFamily="34" charset="0"/>
              </a:rPr>
              <a:t>Dept. Physics, University of Trento, Italy</a:t>
            </a:r>
          </a:p>
          <a:p>
            <a:pPr algn="ctr"/>
            <a:r>
              <a:rPr lang="it-IT" altLang="en-US" sz="2200" dirty="0" smtClean="0">
                <a:latin typeface="Tahoma" panose="020B0604030504040204" pitchFamily="34" charset="0"/>
                <a:ea typeface="Tahoma" panose="020B0604030504040204" pitchFamily="34" charset="0"/>
                <a:cs typeface="Tahoma" panose="020B0604030504040204" pitchFamily="34" charset="0"/>
              </a:rPr>
              <a:t>e-mail: daniela.ascenzi@unitn.it</a:t>
            </a:r>
          </a:p>
        </p:txBody>
      </p:sp>
      <p:sp>
        <p:nvSpPr>
          <p:cNvPr id="7" name="Text Box 3"/>
          <p:cNvSpPr txBox="1">
            <a:spLocks noChangeArrowheads="1"/>
          </p:cNvSpPr>
          <p:nvPr/>
        </p:nvSpPr>
        <p:spPr bwMode="auto">
          <a:xfrm>
            <a:off x="3532013" y="1474113"/>
            <a:ext cx="22609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A.A. 2023-24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872" y="1002847"/>
            <a:ext cx="4660900" cy="2566988"/>
          </a:xfrm>
          <a:prstGeom prst="rect">
            <a:avLst/>
          </a:prstGeom>
          <a:noFill/>
          <a:ln w="9525">
            <a:solidFill>
              <a:srgbClr val="808080"/>
            </a:solidFill>
            <a:miter lim="800000"/>
            <a:headEnd/>
            <a:tailEnd/>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Lst>
        </p:spPr>
      </p:pic>
      <p:sp>
        <p:nvSpPr>
          <p:cNvPr id="7" name="Rectangle 6"/>
          <p:cNvSpPr>
            <a:spLocks noGrp="1" noChangeArrowheads="1"/>
          </p:cNvSpPr>
          <p:nvPr/>
        </p:nvSpPr>
        <p:spPr bwMode="auto">
          <a:xfrm>
            <a:off x="458034" y="4474003"/>
            <a:ext cx="7886700" cy="213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FF0000"/>
              </a:buClr>
              <a:defRPr sz="2400">
                <a:solidFill>
                  <a:schemeClr val="tx1"/>
                </a:solidFill>
                <a:latin typeface="+mn-lt"/>
                <a:ea typeface="+mn-ea"/>
                <a:cs typeface="+mn-cs"/>
              </a:defRPr>
            </a:lvl1pPr>
            <a:lvl2pPr marL="292100" indent="571500" algn="l" rtl="0" eaLnBrk="0" fontAlgn="base" hangingPunct="0">
              <a:lnSpc>
                <a:spcPct val="140000"/>
              </a:lnSpc>
              <a:spcBef>
                <a:spcPct val="0"/>
              </a:spcBef>
              <a:spcAft>
                <a:spcPct val="0"/>
              </a:spcAft>
              <a:buClr>
                <a:srgbClr val="FF0000"/>
              </a:buClr>
              <a:buFont typeface="Times" pitchFamily="28" charset="0"/>
              <a:buChar char="•"/>
              <a:defRPr sz="3200">
                <a:solidFill>
                  <a:schemeClr val="tx1"/>
                </a:solidFill>
                <a:latin typeface="+mn-lt"/>
                <a:ea typeface="+mn-ea"/>
              </a:defRPr>
            </a:lvl2pPr>
            <a:lvl3pPr marL="1054100" indent="190500" algn="l" rtl="0" eaLnBrk="0" fontAlgn="base" hangingPunct="0">
              <a:spcBef>
                <a:spcPct val="0"/>
              </a:spcBef>
              <a:spcAft>
                <a:spcPct val="0"/>
              </a:spcAft>
              <a:buClr>
                <a:schemeClr val="tx1"/>
              </a:buClr>
              <a:buFont typeface="Times" pitchFamily="28" charset="0"/>
              <a:buChar char="–"/>
              <a:defRPr sz="2000">
                <a:solidFill>
                  <a:schemeClr val="tx1"/>
                </a:solidFill>
                <a:latin typeface="+mn-lt"/>
                <a:ea typeface="+mn-ea"/>
              </a:defRPr>
            </a:lvl3pPr>
            <a:lvl4pPr marL="1435100" indent="185738" algn="l" rtl="0" eaLnBrk="0" fontAlgn="base" hangingPunct="0">
              <a:spcBef>
                <a:spcPct val="0"/>
              </a:spcBef>
              <a:spcAft>
                <a:spcPct val="0"/>
              </a:spcAft>
              <a:defRPr>
                <a:solidFill>
                  <a:schemeClr val="tx1"/>
                </a:solidFill>
                <a:latin typeface="+mn-lt"/>
                <a:ea typeface="+mn-ea"/>
              </a:defRPr>
            </a:lvl4pPr>
            <a:lvl5pPr marL="1816100" indent="190500" algn="l" rtl="0" eaLnBrk="0" fontAlgn="base" hangingPunct="0">
              <a:spcBef>
                <a:spcPct val="20000"/>
              </a:spcBef>
              <a:spcAft>
                <a:spcPct val="0"/>
              </a:spcAft>
              <a:buClr>
                <a:schemeClr val="bg2"/>
              </a:buClr>
              <a:buChar char="–"/>
              <a:defRPr>
                <a:solidFill>
                  <a:schemeClr val="tx1"/>
                </a:solidFill>
                <a:latin typeface="+mn-lt"/>
                <a:ea typeface="+mn-ea"/>
              </a:defRPr>
            </a:lvl5pPr>
            <a:lvl6pPr marL="2273300" indent="190500" algn="l" rtl="0" eaLnBrk="1" fontAlgn="base" hangingPunct="1">
              <a:spcBef>
                <a:spcPct val="20000"/>
              </a:spcBef>
              <a:spcAft>
                <a:spcPct val="0"/>
              </a:spcAft>
              <a:buClr>
                <a:schemeClr val="bg2"/>
              </a:buClr>
              <a:buChar char="–"/>
              <a:defRPr>
                <a:solidFill>
                  <a:schemeClr val="tx1"/>
                </a:solidFill>
                <a:latin typeface="+mn-lt"/>
                <a:ea typeface="+mn-ea"/>
              </a:defRPr>
            </a:lvl6pPr>
            <a:lvl7pPr marL="2730500" indent="190500" algn="l" rtl="0" eaLnBrk="1" fontAlgn="base" hangingPunct="1">
              <a:spcBef>
                <a:spcPct val="20000"/>
              </a:spcBef>
              <a:spcAft>
                <a:spcPct val="0"/>
              </a:spcAft>
              <a:buClr>
                <a:schemeClr val="bg2"/>
              </a:buClr>
              <a:buChar char="–"/>
              <a:defRPr>
                <a:solidFill>
                  <a:schemeClr val="tx1"/>
                </a:solidFill>
                <a:latin typeface="+mn-lt"/>
                <a:ea typeface="+mn-ea"/>
              </a:defRPr>
            </a:lvl7pPr>
            <a:lvl8pPr marL="3187700" indent="190500" algn="l" rtl="0" eaLnBrk="1" fontAlgn="base" hangingPunct="1">
              <a:spcBef>
                <a:spcPct val="20000"/>
              </a:spcBef>
              <a:spcAft>
                <a:spcPct val="0"/>
              </a:spcAft>
              <a:buClr>
                <a:schemeClr val="bg2"/>
              </a:buClr>
              <a:buChar char="–"/>
              <a:defRPr>
                <a:solidFill>
                  <a:schemeClr val="tx1"/>
                </a:solidFill>
                <a:latin typeface="+mn-lt"/>
                <a:ea typeface="+mn-ea"/>
              </a:defRPr>
            </a:lvl8pPr>
            <a:lvl9pPr marL="3644900" indent="190500" algn="l" rtl="0" eaLnBrk="1" fontAlgn="base" hangingPunct="1">
              <a:spcBef>
                <a:spcPct val="20000"/>
              </a:spcBef>
              <a:spcAft>
                <a:spcPct val="0"/>
              </a:spcAft>
              <a:buClr>
                <a:schemeClr val="bg2"/>
              </a:buClr>
              <a:buChar char="–"/>
              <a:defRPr>
                <a:solidFill>
                  <a:schemeClr val="tx1"/>
                </a:solidFill>
                <a:latin typeface="+mn-lt"/>
                <a:ea typeface="+mn-ea"/>
              </a:defRPr>
            </a:lvl9pPr>
          </a:lstStyle>
          <a:p>
            <a:pPr marL="533400" lvl="1" indent="-342900"/>
            <a:r>
              <a:rPr lang="en-US" altLang="it-IT" sz="2400" dirty="0" smtClean="0">
                <a:latin typeface="Tahoma" panose="020B0604030504040204" pitchFamily="34" charset="0"/>
                <a:ea typeface="Tahoma" panose="020B0604030504040204" pitchFamily="34" charset="0"/>
                <a:cs typeface="Tahoma" panose="020B0604030504040204" pitchFamily="34" charset="0"/>
              </a:rPr>
              <a:t>nature (and concentration) of reagents</a:t>
            </a:r>
          </a:p>
          <a:p>
            <a:pPr marL="533400" lvl="1" indent="-342900"/>
            <a:r>
              <a:rPr lang="en-US" altLang="it-IT" sz="2400" dirty="0" smtClean="0">
                <a:latin typeface="Tahoma" panose="020B0604030504040204" pitchFamily="34" charset="0"/>
                <a:ea typeface="Tahoma" panose="020B0604030504040204" pitchFamily="34" charset="0"/>
                <a:cs typeface="Tahoma" panose="020B0604030504040204" pitchFamily="34" charset="0"/>
              </a:rPr>
              <a:t>temperature</a:t>
            </a:r>
          </a:p>
          <a:p>
            <a:pPr marL="533400" lvl="1" indent="-342900"/>
            <a:r>
              <a:rPr lang="en-US" altLang="it-IT" sz="2400" dirty="0" smtClean="0">
                <a:latin typeface="Tahoma" panose="020B0604030504040204" pitchFamily="34" charset="0"/>
                <a:ea typeface="Tahoma" panose="020B0604030504040204" pitchFamily="34" charset="0"/>
                <a:cs typeface="Tahoma" panose="020B0604030504040204" pitchFamily="34" charset="0"/>
              </a:rPr>
              <a:t>contact surface among reagents/collision frequencies</a:t>
            </a:r>
          </a:p>
          <a:p>
            <a:pPr marL="533400" lvl="1" indent="-342900"/>
            <a:r>
              <a:rPr lang="en-US" altLang="it-IT" sz="2400" dirty="0" smtClean="0">
                <a:latin typeface="Tahoma" panose="020B0604030504040204" pitchFamily="34" charset="0"/>
                <a:ea typeface="Tahoma" panose="020B0604030504040204" pitchFamily="34" charset="0"/>
                <a:cs typeface="Tahoma" panose="020B0604030504040204" pitchFamily="34" charset="0"/>
              </a:rPr>
              <a:t>Presence of catalyzers</a:t>
            </a:r>
          </a:p>
        </p:txBody>
      </p:sp>
      <p:sp>
        <p:nvSpPr>
          <p:cNvPr id="8" name="Rectangle 3"/>
          <p:cNvSpPr txBox="1">
            <a:spLocks noChangeArrowheads="1"/>
          </p:cNvSpPr>
          <p:nvPr/>
        </p:nvSpPr>
        <p:spPr>
          <a:xfrm>
            <a:off x="772666" y="3933056"/>
            <a:ext cx="5569140" cy="504056"/>
          </a:xfrm>
          <a:prstGeom prst="rect">
            <a:avLst/>
          </a:prstGeom>
          <a:solidFill>
            <a:schemeClr val="bg1"/>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90500" lvl="1" indent="0">
              <a:buFont typeface="Times" pitchFamily="28" charset="0"/>
              <a:buNone/>
            </a:pPr>
            <a:r>
              <a:rPr lang="en-US" altLang="it-IT" sz="2400" kern="0" dirty="0" smtClean="0">
                <a:solidFill>
                  <a:srgbClr val="FF0000"/>
                </a:solidFill>
                <a:latin typeface="Tahoma" panose="020B0604030504040204" pitchFamily="34" charset="0"/>
                <a:ea typeface="Tahoma" panose="020B0604030504040204" pitchFamily="34" charset="0"/>
                <a:cs typeface="Tahoma" panose="020B0604030504040204" pitchFamily="34" charset="0"/>
              </a:rPr>
              <a:t>Factors affecting the reaction velocity:</a:t>
            </a:r>
          </a:p>
        </p:txBody>
      </p:sp>
      <p:sp>
        <p:nvSpPr>
          <p:cNvPr id="9" name="Titolo 4"/>
          <p:cNvSpPr txBox="1">
            <a:spLocks/>
          </p:cNvSpPr>
          <p:nvPr/>
        </p:nvSpPr>
        <p:spPr>
          <a:xfrm>
            <a:off x="130621" y="-10482"/>
            <a:ext cx="8905875" cy="1325563"/>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Chemical kinetics: reaction velocity</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45384" y="734107"/>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a:xfrm>
            <a:off x="3602634" y="3288172"/>
            <a:ext cx="632218" cy="280938"/>
          </a:xfrm>
          <a:prstGeom prst="rect">
            <a:avLst/>
          </a:prstGeom>
          <a:solidFill>
            <a:schemeClr val="bg1"/>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spcBef>
                <a:spcPts val="0"/>
              </a:spcBef>
              <a:buFont typeface="Times" pitchFamily="28" charset="0"/>
              <a:buNone/>
            </a:pPr>
            <a:r>
              <a:rPr lang="en-US" altLang="it-IT" sz="1700" kern="0" dirty="0" smtClean="0">
                <a:latin typeface="Tahoma" panose="020B0604030504040204" pitchFamily="34" charset="0"/>
                <a:ea typeface="Tahoma" panose="020B0604030504040204" pitchFamily="34" charset="0"/>
                <a:cs typeface="Tahoma" panose="020B0604030504040204" pitchFamily="34" charset="0"/>
              </a:rPr>
              <a:t>time</a:t>
            </a:r>
          </a:p>
        </p:txBody>
      </p:sp>
      <p:sp>
        <p:nvSpPr>
          <p:cNvPr id="12" name="Rectangle 3"/>
          <p:cNvSpPr txBox="1">
            <a:spLocks noChangeArrowheads="1"/>
          </p:cNvSpPr>
          <p:nvPr/>
        </p:nvSpPr>
        <p:spPr>
          <a:xfrm rot="16200000">
            <a:off x="937877" y="2041125"/>
            <a:ext cx="1485822" cy="276840"/>
          </a:xfrm>
          <a:prstGeom prst="rect">
            <a:avLst/>
          </a:prstGeom>
          <a:solidFill>
            <a:schemeClr val="bg1"/>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spcBef>
                <a:spcPts val="0"/>
              </a:spcBef>
              <a:buFont typeface="Times" pitchFamily="28" charset="0"/>
              <a:buNone/>
            </a:pPr>
            <a:r>
              <a:rPr lang="en-US" altLang="it-IT" sz="1700" kern="0" dirty="0" smtClean="0">
                <a:latin typeface="Tahoma" panose="020B0604030504040204" pitchFamily="34" charset="0"/>
                <a:ea typeface="Tahoma" panose="020B0604030504040204" pitchFamily="34" charset="0"/>
                <a:cs typeface="Tahoma" panose="020B0604030504040204" pitchFamily="34" charset="0"/>
              </a:rPr>
              <a:t>concentration</a:t>
            </a:r>
          </a:p>
        </p:txBody>
      </p:sp>
      <p:sp>
        <p:nvSpPr>
          <p:cNvPr id="13" name="Rectangle 3"/>
          <p:cNvSpPr txBox="1">
            <a:spLocks noChangeArrowheads="1"/>
          </p:cNvSpPr>
          <p:nvPr/>
        </p:nvSpPr>
        <p:spPr>
          <a:xfrm>
            <a:off x="4401384" y="1002847"/>
            <a:ext cx="2054942" cy="554804"/>
          </a:xfrm>
          <a:prstGeom prst="rect">
            <a:avLst/>
          </a:prstGeom>
          <a:solidFill>
            <a:srgbClr val="FFCC00"/>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spcBef>
                <a:spcPts val="0"/>
              </a:spcBef>
              <a:buFont typeface="Times" pitchFamily="28" charset="0"/>
              <a:buNone/>
            </a:pPr>
            <a:r>
              <a:rPr lang="en-US" altLang="it-IT" sz="1600" kern="0" dirty="0" smtClean="0">
                <a:latin typeface="Tahoma" panose="020B0604030504040204" pitchFamily="34" charset="0"/>
                <a:ea typeface="Tahoma" panose="020B0604030504040204" pitchFamily="34" charset="0"/>
                <a:cs typeface="Tahoma" panose="020B0604030504040204" pitchFamily="34" charset="0"/>
              </a:rPr>
              <a:t>Quantity of products increase with time</a:t>
            </a:r>
          </a:p>
        </p:txBody>
      </p:sp>
      <p:sp>
        <p:nvSpPr>
          <p:cNvPr id="14" name="Rectangle 3"/>
          <p:cNvSpPr txBox="1">
            <a:spLocks noChangeArrowheads="1"/>
          </p:cNvSpPr>
          <p:nvPr/>
        </p:nvSpPr>
        <p:spPr>
          <a:xfrm>
            <a:off x="4401384" y="2069264"/>
            <a:ext cx="1973742" cy="554804"/>
          </a:xfrm>
          <a:prstGeom prst="rect">
            <a:avLst/>
          </a:prstGeom>
          <a:solidFill>
            <a:srgbClr val="FFCC00"/>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spcBef>
                <a:spcPts val="0"/>
              </a:spcBef>
              <a:buFont typeface="Times" pitchFamily="28" charset="0"/>
              <a:buNone/>
            </a:pPr>
            <a:r>
              <a:rPr lang="en-US" altLang="it-IT" sz="1600" kern="0" dirty="0" smtClean="0">
                <a:latin typeface="Tahoma" panose="020B0604030504040204" pitchFamily="34" charset="0"/>
                <a:ea typeface="Tahoma" panose="020B0604030504040204" pitchFamily="34" charset="0"/>
                <a:cs typeface="Tahoma" panose="020B0604030504040204" pitchFamily="34" charset="0"/>
              </a:rPr>
              <a:t>Quantity of regents decrease with time</a:t>
            </a:r>
          </a:p>
        </p:txBody>
      </p:sp>
    </p:spTree>
    <p:extLst>
      <p:ext uri="{BB962C8B-B14F-4D97-AF65-F5344CB8AC3E}">
        <p14:creationId xmlns:p14="http://schemas.microsoft.com/office/powerpoint/2010/main" val="99023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2231923" y="914863"/>
            <a:ext cx="5289754"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500" dirty="0" smtClean="0">
                <a:latin typeface="Tahoma" panose="020B0604030504040204" pitchFamily="34" charset="0"/>
                <a:ea typeface="Tahoma" panose="020B0604030504040204" pitchFamily="34" charset="0"/>
                <a:cs typeface="Tahoma" panose="020B0604030504040204" pitchFamily="34" charset="0"/>
              </a:rPr>
              <a:t>NO</a:t>
            </a:r>
            <a:r>
              <a:rPr lang="it-IT" altLang="en-US" sz="2500" baseline="-25000" dirty="0" smtClean="0">
                <a:latin typeface="Tahoma" panose="020B0604030504040204" pitchFamily="34" charset="0"/>
                <a:ea typeface="Tahoma" panose="020B0604030504040204" pitchFamily="34" charset="0"/>
                <a:cs typeface="Tahoma" panose="020B0604030504040204" pitchFamily="34" charset="0"/>
              </a:rPr>
              <a:t>2(g)</a:t>
            </a:r>
            <a:r>
              <a:rPr lang="it-IT" altLang="en-US" sz="2500" dirty="0" smtClean="0">
                <a:latin typeface="Tahoma" panose="020B0604030504040204" pitchFamily="34" charset="0"/>
                <a:ea typeface="Tahoma" panose="020B0604030504040204" pitchFamily="34" charset="0"/>
                <a:cs typeface="Tahoma" panose="020B0604030504040204" pitchFamily="34" charset="0"/>
              </a:rPr>
              <a:t> </a:t>
            </a:r>
            <a:r>
              <a:rPr lang="it-IT" altLang="en-US" sz="2500" dirty="0">
                <a:latin typeface="Tahoma" panose="020B0604030504040204" pitchFamily="34" charset="0"/>
                <a:ea typeface="Tahoma" panose="020B0604030504040204" pitchFamily="34" charset="0"/>
                <a:cs typeface="Tahoma" panose="020B0604030504040204" pitchFamily="34" charset="0"/>
              </a:rPr>
              <a:t>+ </a:t>
            </a:r>
            <a:r>
              <a:rPr lang="it-IT" altLang="en-US" sz="2500" dirty="0" smtClean="0">
                <a:latin typeface="Tahoma" panose="020B0604030504040204" pitchFamily="34" charset="0"/>
                <a:ea typeface="Tahoma" panose="020B0604030504040204" pitchFamily="34" charset="0"/>
                <a:cs typeface="Tahoma" panose="020B0604030504040204" pitchFamily="34" charset="0"/>
              </a:rPr>
              <a:t>CO</a:t>
            </a:r>
            <a:r>
              <a:rPr lang="it-IT" altLang="en-US" sz="2500" baseline="-25000" dirty="0" smtClean="0">
                <a:latin typeface="Tahoma" panose="020B0604030504040204" pitchFamily="34" charset="0"/>
                <a:ea typeface="Tahoma" panose="020B0604030504040204" pitchFamily="34" charset="0"/>
                <a:cs typeface="Tahoma" panose="020B0604030504040204" pitchFamily="34" charset="0"/>
              </a:rPr>
              <a:t>(g)</a:t>
            </a:r>
            <a:r>
              <a:rPr lang="it-IT" altLang="en-US" sz="2500" dirty="0" smtClean="0">
                <a:latin typeface="Tahoma" panose="020B0604030504040204" pitchFamily="34" charset="0"/>
                <a:ea typeface="Tahoma" panose="020B0604030504040204" pitchFamily="34" charset="0"/>
                <a:cs typeface="Tahoma" panose="020B0604030504040204" pitchFamily="34" charset="0"/>
              </a:rPr>
              <a:t> </a:t>
            </a:r>
            <a:r>
              <a:rPr lang="it-IT" altLang="en-US" sz="25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it-IT" altLang="en-US" sz="25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NO</a:t>
            </a:r>
            <a:r>
              <a:rPr lang="it-IT" altLang="en-US" sz="2500" baseline="-250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(g)</a:t>
            </a:r>
            <a:r>
              <a:rPr lang="it-IT" altLang="en-US" sz="25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it-IT" altLang="en-US" sz="25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it-IT" altLang="en-US" sz="25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CO</a:t>
            </a:r>
            <a:r>
              <a:rPr lang="it-IT" altLang="en-US" sz="2500" baseline="-250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2(g)</a:t>
            </a:r>
            <a:endParaRPr lang="en-US" altLang="en-US" sz="2500" baseline="-25000" dirty="0">
              <a:latin typeface="Tahoma" panose="020B0604030504040204" pitchFamily="34" charset="0"/>
              <a:ea typeface="Tahoma" panose="020B0604030504040204" pitchFamily="34" charset="0"/>
              <a:cs typeface="Tahoma" panose="020B0604030504040204" pitchFamily="34" charset="0"/>
            </a:endParaRPr>
          </a:p>
        </p:txBody>
      </p:sp>
      <p:pic>
        <p:nvPicPr>
          <p:cNvPr id="12290" name="Picture 2" descr="fig 13"/>
          <p:cNvPicPr>
            <a:picLocks noChangeAspect="1" noChangeArrowheads="1"/>
          </p:cNvPicPr>
          <p:nvPr/>
        </p:nvPicPr>
        <p:blipFill>
          <a:blip r:embed="rId3">
            <a:lum bright="-42000" contrast="72000"/>
            <a:extLst>
              <a:ext uri="{28A0092B-C50C-407E-A947-70E740481C1C}">
                <a14:useLocalDpi xmlns:a14="http://schemas.microsoft.com/office/drawing/2010/main" val="0"/>
              </a:ext>
            </a:extLst>
          </a:blip>
          <a:srcRect/>
          <a:stretch>
            <a:fillRect/>
          </a:stretch>
        </p:blipFill>
        <p:spPr bwMode="auto">
          <a:xfrm>
            <a:off x="1154113" y="2140874"/>
            <a:ext cx="4211637" cy="4017963"/>
          </a:xfrm>
          <a:prstGeom prst="rect">
            <a:avLst/>
          </a:prstGeom>
          <a:noFill/>
          <a:extLst>
            <a:ext uri="{909E8E84-426E-40DD-AFC4-6F175D3DCCD1}">
              <a14:hiddenFill xmlns:a14="http://schemas.microsoft.com/office/drawing/2010/main">
                <a:solidFill>
                  <a:srgbClr val="FFFFFF"/>
                </a:solidFill>
              </a14:hiddenFill>
            </a:ext>
          </a:extLst>
        </p:spPr>
      </p:pic>
      <p:sp>
        <p:nvSpPr>
          <p:cNvPr id="12293" name="Text Box 5"/>
          <p:cNvSpPr txBox="1">
            <a:spLocks noChangeArrowheads="1"/>
          </p:cNvSpPr>
          <p:nvPr/>
        </p:nvSpPr>
        <p:spPr bwMode="auto">
          <a:xfrm rot="16200000">
            <a:off x="872332" y="3884742"/>
            <a:ext cx="6540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a:t>[NO]</a:t>
            </a:r>
            <a:endParaRPr lang="en-US" altLang="en-US"/>
          </a:p>
        </p:txBody>
      </p:sp>
      <p:sp>
        <p:nvSpPr>
          <p:cNvPr id="12294" name="Text Box 6"/>
          <p:cNvSpPr txBox="1">
            <a:spLocks noChangeArrowheads="1"/>
          </p:cNvSpPr>
          <p:nvPr/>
        </p:nvSpPr>
        <p:spPr bwMode="auto">
          <a:xfrm>
            <a:off x="2967038" y="5911187"/>
            <a:ext cx="877163"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dirty="0" smtClean="0"/>
              <a:t>time </a:t>
            </a:r>
            <a:r>
              <a:rPr lang="it-IT" altLang="en-US" dirty="0"/>
              <a:t>, t</a:t>
            </a:r>
            <a:endParaRPr lang="en-US" altLang="en-US" dirty="0"/>
          </a:p>
        </p:txBody>
      </p:sp>
      <p:grpSp>
        <p:nvGrpSpPr>
          <p:cNvPr id="12305" name="Group 17"/>
          <p:cNvGrpSpPr>
            <a:grpSpLocks/>
          </p:cNvGrpSpPr>
          <p:nvPr/>
        </p:nvGrpSpPr>
        <p:grpSpPr bwMode="auto">
          <a:xfrm>
            <a:off x="4278313" y="3360074"/>
            <a:ext cx="793750" cy="1066800"/>
            <a:chOff x="2695" y="1714"/>
            <a:chExt cx="500" cy="672"/>
          </a:xfrm>
        </p:grpSpPr>
        <p:sp>
          <p:nvSpPr>
            <p:cNvPr id="12296" name="Text Box 8"/>
            <p:cNvSpPr txBox="1">
              <a:spLocks noChangeArrowheads="1"/>
            </p:cNvSpPr>
            <p:nvPr/>
          </p:nvSpPr>
          <p:spPr bwMode="auto">
            <a:xfrm>
              <a:off x="2695" y="1954"/>
              <a:ext cx="5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a:sym typeface="Symbol" panose="05050102010706020507" pitchFamily="18" charset="2"/>
                </a:rPr>
                <a:t></a:t>
              </a:r>
              <a:r>
                <a:rPr lang="it-IT" altLang="en-US"/>
                <a:t>[NO]</a:t>
              </a:r>
              <a:endParaRPr lang="en-US" altLang="en-US"/>
            </a:p>
          </p:txBody>
        </p:sp>
        <p:sp>
          <p:nvSpPr>
            <p:cNvPr id="12297" name="Line 9"/>
            <p:cNvSpPr>
              <a:spLocks noChangeShapeType="1"/>
            </p:cNvSpPr>
            <p:nvPr/>
          </p:nvSpPr>
          <p:spPr bwMode="auto">
            <a:xfrm>
              <a:off x="2695" y="1714"/>
              <a:ext cx="0" cy="672"/>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04" name="Group 16"/>
          <p:cNvGrpSpPr>
            <a:grpSpLocks/>
          </p:cNvGrpSpPr>
          <p:nvPr/>
        </p:nvGrpSpPr>
        <p:grpSpPr bwMode="auto">
          <a:xfrm>
            <a:off x="2601913" y="4553874"/>
            <a:ext cx="1676400" cy="468313"/>
            <a:chOff x="1639" y="2466"/>
            <a:chExt cx="1056" cy="295"/>
          </a:xfrm>
        </p:grpSpPr>
        <p:sp>
          <p:nvSpPr>
            <p:cNvPr id="12298" name="Text Box 10"/>
            <p:cNvSpPr txBox="1">
              <a:spLocks noChangeArrowheads="1"/>
            </p:cNvSpPr>
            <p:nvPr/>
          </p:nvSpPr>
          <p:spPr bwMode="auto">
            <a:xfrm>
              <a:off x="2023" y="2530"/>
              <a:ext cx="2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a:sym typeface="Symbol" panose="05050102010706020507" pitchFamily="18" charset="2"/>
                </a:rPr>
                <a:t></a:t>
              </a:r>
              <a:r>
                <a:rPr lang="it-IT" altLang="en-US"/>
                <a:t>t</a:t>
              </a:r>
              <a:endParaRPr lang="en-US" altLang="en-US"/>
            </a:p>
          </p:txBody>
        </p:sp>
        <p:sp>
          <p:nvSpPr>
            <p:cNvPr id="12299" name="Line 11"/>
            <p:cNvSpPr>
              <a:spLocks noChangeShapeType="1"/>
            </p:cNvSpPr>
            <p:nvPr/>
          </p:nvSpPr>
          <p:spPr bwMode="auto">
            <a:xfrm>
              <a:off x="1639" y="2466"/>
              <a:ext cx="1056"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301" name="Text Box 13"/>
          <p:cNvSpPr txBox="1">
            <a:spLocks noChangeArrowheads="1"/>
          </p:cNvSpPr>
          <p:nvPr/>
        </p:nvSpPr>
        <p:spPr bwMode="auto">
          <a:xfrm>
            <a:off x="4683177" y="1948759"/>
            <a:ext cx="26701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solidFill>
                  <a:srgbClr val="FF0066"/>
                </a:solidFill>
                <a:latin typeface="Tahoma" panose="020B0604030504040204" pitchFamily="34" charset="0"/>
                <a:ea typeface="Tahoma" panose="020B0604030504040204" pitchFamily="34" charset="0"/>
                <a:cs typeface="Tahoma" panose="020B0604030504040204" pitchFamily="34" charset="0"/>
              </a:rPr>
              <a:t>Instantaneous velocity (derivative = tangent)</a:t>
            </a:r>
            <a:endParaRPr lang="en-US" altLang="en-US" sz="2200" dirty="0">
              <a:solidFill>
                <a:srgbClr val="FF0066"/>
              </a:solidFill>
              <a:latin typeface="Tahoma" panose="020B0604030504040204" pitchFamily="34" charset="0"/>
              <a:ea typeface="Tahoma" panose="020B0604030504040204" pitchFamily="34" charset="0"/>
              <a:cs typeface="Tahoma" panose="020B0604030504040204" pitchFamily="34" charset="0"/>
            </a:endParaRPr>
          </a:p>
        </p:txBody>
      </p:sp>
      <p:sp>
        <p:nvSpPr>
          <p:cNvPr id="12292" name="Text Box 4"/>
          <p:cNvSpPr txBox="1">
            <a:spLocks noChangeArrowheads="1"/>
          </p:cNvSpPr>
          <p:nvPr/>
        </p:nvSpPr>
        <p:spPr bwMode="auto">
          <a:xfrm>
            <a:off x="4994275" y="4517362"/>
            <a:ext cx="3292504" cy="4308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2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Average reaction velocity</a:t>
            </a:r>
            <a:endParaRPr lang="en-US" altLang="en-US" sz="2200" baseline="-25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2302" name="Object 14"/>
          <p:cNvGraphicFramePr>
            <a:graphicFrameLocks noChangeAspect="1"/>
          </p:cNvGraphicFramePr>
          <p:nvPr>
            <p:extLst>
              <p:ext uri="{D42A27DB-BD31-4B8C-83A1-F6EECF244321}">
                <p14:modId xmlns:p14="http://schemas.microsoft.com/office/powerpoint/2010/main" val="2250526007"/>
              </p:ext>
            </p:extLst>
          </p:nvPr>
        </p:nvGraphicFramePr>
        <p:xfrm>
          <a:off x="7205868" y="2140874"/>
          <a:ext cx="1166812" cy="700088"/>
        </p:xfrm>
        <a:graphic>
          <a:graphicData uri="http://schemas.openxmlformats.org/presentationml/2006/ole">
            <mc:AlternateContent xmlns:mc="http://schemas.openxmlformats.org/markup-compatibility/2006">
              <mc:Choice xmlns:v="urn:schemas-microsoft-com:vml" Requires="v">
                <p:oleObj spid="_x0000_s91528" name="Equation" r:id="rId4" imgW="761760" imgH="457200" progId="Equation.3">
                  <p:embed/>
                </p:oleObj>
              </mc:Choice>
              <mc:Fallback>
                <p:oleObj name="Equation" r:id="rId4" imgW="761760" imgH="457200" progId="Equation.3">
                  <p:embed/>
                  <p:pic>
                    <p:nvPicPr>
                      <p:cNvPr id="12302"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5868" y="2140874"/>
                        <a:ext cx="1166812" cy="70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03" name="Object 15"/>
          <p:cNvGraphicFramePr>
            <a:graphicFrameLocks noChangeAspect="1"/>
          </p:cNvGraphicFramePr>
          <p:nvPr>
            <p:extLst>
              <p:ext uri="{D42A27DB-BD31-4B8C-83A1-F6EECF244321}">
                <p14:modId xmlns:p14="http://schemas.microsoft.com/office/powerpoint/2010/main" val="4034705123"/>
              </p:ext>
            </p:extLst>
          </p:nvPr>
        </p:nvGraphicFramePr>
        <p:xfrm>
          <a:off x="5211777" y="5047696"/>
          <a:ext cx="2857500" cy="719137"/>
        </p:xfrm>
        <a:graphic>
          <a:graphicData uri="http://schemas.openxmlformats.org/presentationml/2006/ole">
            <mc:AlternateContent xmlns:mc="http://schemas.openxmlformats.org/markup-compatibility/2006">
              <mc:Choice xmlns:v="urn:schemas-microsoft-com:vml" Requires="v">
                <p:oleObj spid="_x0000_s91529" name="Equation" r:id="rId6" imgW="1866600" imgH="469800" progId="Equation.3">
                  <p:embed/>
                </p:oleObj>
              </mc:Choice>
              <mc:Fallback>
                <p:oleObj name="Equation" r:id="rId6" imgW="1866600" imgH="469800" progId="Equation.3">
                  <p:embed/>
                  <p:pic>
                    <p:nvPicPr>
                      <p:cNvPr id="12303" name="Object 15"/>
                      <p:cNvPicPr>
                        <a:picLocks noChangeAspect="1" noChangeArrowheads="1"/>
                      </p:cNvPicPr>
                      <p:nvPr/>
                    </p:nvPicPr>
                    <p:blipFill>
                      <a:blip r:embed="rId7"/>
                      <a:srcRect/>
                      <a:stretch>
                        <a:fillRect/>
                      </a:stretch>
                    </p:blipFill>
                    <p:spPr bwMode="auto">
                      <a:xfrm>
                        <a:off x="5211777" y="5047696"/>
                        <a:ext cx="2857500"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Titolo 4"/>
          <p:cNvSpPr txBox="1">
            <a:spLocks/>
          </p:cNvSpPr>
          <p:nvPr/>
        </p:nvSpPr>
        <p:spPr>
          <a:xfrm>
            <a:off x="130621" y="-10482"/>
            <a:ext cx="8905875" cy="1325563"/>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Reaction velocity: a real example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7" name="Connettore diritto 9"/>
          <p:cNvCxnSpPr/>
          <p:nvPr/>
        </p:nvCxnSpPr>
        <p:spPr>
          <a:xfrm>
            <a:off x="545384" y="66528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468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3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3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30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30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1" grpId="0"/>
      <p:bldP spid="122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4"/>
          <p:cNvSpPr txBox="1">
            <a:spLocks/>
          </p:cNvSpPr>
          <p:nvPr/>
        </p:nvSpPr>
        <p:spPr>
          <a:xfrm>
            <a:off x="133186" y="-26180"/>
            <a:ext cx="8905875"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Elementary vs overall reactions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5" name="Connettore diritto 9"/>
          <p:cNvCxnSpPr/>
          <p:nvPr/>
        </p:nvCxnSpPr>
        <p:spPr>
          <a:xfrm>
            <a:off x="547949" y="6495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Text Box 3"/>
          <p:cNvSpPr txBox="1">
            <a:spLocks noChangeArrowheads="1"/>
          </p:cNvSpPr>
          <p:nvPr/>
        </p:nvSpPr>
        <p:spPr bwMode="auto">
          <a:xfrm>
            <a:off x="547949" y="761091"/>
            <a:ext cx="792320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dirty="0" smtClean="0">
                <a:solidFill>
                  <a:srgbClr val="0000FF"/>
                </a:solidFill>
                <a:latin typeface="Tahoma" panose="020B0604030504040204" pitchFamily="34" charset="0"/>
                <a:ea typeface="Tahoma" panose="020B0604030504040204" pitchFamily="34" charset="0"/>
                <a:cs typeface="Tahoma" panose="020B0604030504040204" pitchFamily="34" charset="0"/>
              </a:rPr>
              <a:t>Elementary reactions: </a:t>
            </a:r>
            <a:r>
              <a:rPr lang="it-IT" altLang="en-US" sz="2400" dirty="0" smtClean="0">
                <a:latin typeface="Tahoma" panose="020B0604030504040204" pitchFamily="34" charset="0"/>
                <a:ea typeface="Tahoma" panose="020B0604030504040204" pitchFamily="34" charset="0"/>
                <a:cs typeface="Tahoma" panose="020B0604030504040204" pitchFamily="34" charset="0"/>
              </a:rPr>
              <a:t>they can not be broken down into two or more simple reactions. They are the results of the encounter (collisions) of two (or max three) species. Not more due to low probability:  </a:t>
            </a:r>
            <a:endParaRPr lang="it-IT" alt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8" name="Text Box 3"/>
          <p:cNvSpPr txBox="1">
            <a:spLocks noChangeArrowheads="1"/>
          </p:cNvSpPr>
          <p:nvPr/>
        </p:nvSpPr>
        <p:spPr bwMode="auto">
          <a:xfrm>
            <a:off x="604555" y="5577616"/>
            <a:ext cx="7923208" cy="1154162"/>
          </a:xfrm>
          <a:prstGeom prst="rect">
            <a:avLst/>
          </a:prstGeom>
          <a:extLst/>
        </p:spPr>
        <p:txBody>
          <a:bodyPr wrap="square">
            <a:spAutoFit/>
          </a:bodyPr>
          <a:lstStyle/>
          <a:p>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Overall reactions: </a:t>
            </a:r>
            <a:r>
              <a:rPr lang="it-IT" altLang="en-US" sz="2300" dirty="0" smtClean="0">
                <a:latin typeface="Tahoma" panose="020B0604030504040204" pitchFamily="34" charset="0"/>
                <a:ea typeface="Tahoma" panose="020B0604030504040204" pitchFamily="34" charset="0"/>
                <a:cs typeface="Tahoma" panose="020B0604030504040204" pitchFamily="34" charset="0"/>
              </a:rPr>
              <a:t>they include two (or more) elementary reactions. Reactions with 4 or more reactants cannot be elementary</a:t>
            </a:r>
            <a:endParaRPr lang="it-IT" alt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9" name="Text Box 3"/>
          <p:cNvSpPr txBox="1">
            <a:spLocks noChangeArrowheads="1"/>
          </p:cNvSpPr>
          <p:nvPr/>
        </p:nvSpPr>
        <p:spPr bwMode="auto">
          <a:xfrm>
            <a:off x="516981" y="2351656"/>
            <a:ext cx="37676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Unimolecular reactions</a:t>
            </a:r>
          </a:p>
        </p:txBody>
      </p:sp>
      <p:pic>
        <p:nvPicPr>
          <p:cNvPr id="2" name="Picture 1"/>
          <p:cNvPicPr>
            <a:picLocks noChangeAspect="1"/>
          </p:cNvPicPr>
          <p:nvPr/>
        </p:nvPicPr>
        <p:blipFill>
          <a:blip r:embed="rId3"/>
          <a:stretch>
            <a:fillRect/>
          </a:stretch>
        </p:blipFill>
        <p:spPr>
          <a:xfrm>
            <a:off x="4509553" y="2729967"/>
            <a:ext cx="4186508" cy="876717"/>
          </a:xfrm>
          <a:prstGeom prst="rect">
            <a:avLst/>
          </a:prstGeom>
        </p:spPr>
      </p:pic>
      <p:sp>
        <p:nvSpPr>
          <p:cNvPr id="3" name="Rectangle 2"/>
          <p:cNvSpPr/>
          <p:nvPr/>
        </p:nvSpPr>
        <p:spPr>
          <a:xfrm>
            <a:off x="838356" y="2786916"/>
            <a:ext cx="4200370" cy="769441"/>
          </a:xfrm>
          <a:prstGeom prst="rect">
            <a:avLst/>
          </a:prstGeom>
        </p:spPr>
        <p:txBody>
          <a:bodyPr wrap="square">
            <a:spAutoFit/>
          </a:bodyPr>
          <a:lstStyle/>
          <a:p>
            <a:r>
              <a:rPr lang="en-US" sz="2200" dirty="0" smtClean="0">
                <a:latin typeface="Tahoma" panose="020B0604030504040204" pitchFamily="34" charset="0"/>
                <a:ea typeface="Tahoma" panose="020B0604030504040204" pitchFamily="34" charset="0"/>
                <a:cs typeface="Tahoma" panose="020B0604030504040204" pitchFamily="34" charset="0"/>
              </a:rPr>
              <a:t>e.g. thermal decomposition of PAN (</a:t>
            </a:r>
            <a:r>
              <a:rPr lang="en-US" sz="2200" dirty="0" err="1" smtClean="0">
                <a:latin typeface="Tahoma" panose="020B0604030504040204" pitchFamily="34" charset="0"/>
                <a:ea typeface="Tahoma" panose="020B0604030504040204" pitchFamily="34" charset="0"/>
                <a:cs typeface="Tahoma" panose="020B0604030504040204" pitchFamily="34" charset="0"/>
              </a:rPr>
              <a:t>peroxyacetyl</a:t>
            </a:r>
            <a:r>
              <a:rPr lang="en-US" sz="2200" dirty="0" smtClean="0">
                <a:latin typeface="Tahoma" panose="020B0604030504040204" pitchFamily="34" charset="0"/>
                <a:ea typeface="Tahoma" panose="020B0604030504040204" pitchFamily="34" charset="0"/>
                <a:cs typeface="Tahoma" panose="020B0604030504040204" pitchFamily="34" charset="0"/>
              </a:rPr>
              <a:t> nitrate)</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12" name="Text Box 3"/>
          <p:cNvSpPr txBox="1">
            <a:spLocks noChangeArrowheads="1"/>
          </p:cNvSpPr>
          <p:nvPr/>
        </p:nvSpPr>
        <p:spPr bwMode="auto">
          <a:xfrm>
            <a:off x="547949" y="3551879"/>
            <a:ext cx="37676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Bimolecular reactions</a:t>
            </a:r>
          </a:p>
        </p:txBody>
      </p:sp>
      <p:sp>
        <p:nvSpPr>
          <p:cNvPr id="13" name="Text Box 3"/>
          <p:cNvSpPr txBox="1">
            <a:spLocks noChangeArrowheads="1"/>
          </p:cNvSpPr>
          <p:nvPr/>
        </p:nvSpPr>
        <p:spPr bwMode="auto">
          <a:xfrm>
            <a:off x="547405" y="4522106"/>
            <a:ext cx="37676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Termolecular reactions</a:t>
            </a:r>
            <a:endParaRPr lang="it-IT" altLang="en-US" sz="24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4" name="Object 4"/>
          <p:cNvGraphicFramePr>
            <a:graphicFrameLocks noChangeAspect="1"/>
          </p:cNvGraphicFramePr>
          <p:nvPr/>
        </p:nvGraphicFramePr>
        <p:xfrm>
          <a:off x="5002633" y="3999097"/>
          <a:ext cx="3865142" cy="511042"/>
        </p:xfrm>
        <a:graphic>
          <a:graphicData uri="http://schemas.openxmlformats.org/presentationml/2006/ole">
            <mc:AlternateContent xmlns:mc="http://schemas.openxmlformats.org/markup-compatibility/2006">
              <mc:Choice xmlns:v="urn:schemas-microsoft-com:vml" Requires="v">
                <p:oleObj spid="_x0000_s101758" name="Equation" r:id="rId4" imgW="1930320" imgH="253800" progId="Equation.3">
                  <p:embed/>
                </p:oleObj>
              </mc:Choice>
              <mc:Fallback>
                <p:oleObj name="Equation" r:id="rId4" imgW="1930320" imgH="253800" progId="Equation.3">
                  <p:embed/>
                  <p:pic>
                    <p:nvPicPr>
                      <p:cNvPr id="14" name="Object 4"/>
                      <p:cNvPicPr>
                        <a:picLocks noChangeAspect="1" noChangeArrowheads="1"/>
                      </p:cNvPicPr>
                      <p:nvPr/>
                    </p:nvPicPr>
                    <p:blipFill>
                      <a:blip r:embed="rId5"/>
                      <a:srcRect/>
                      <a:stretch>
                        <a:fillRect/>
                      </a:stretch>
                    </p:blipFill>
                    <p:spPr bwMode="auto">
                      <a:xfrm>
                        <a:off x="5002633" y="3999097"/>
                        <a:ext cx="3865142" cy="511042"/>
                      </a:xfrm>
                      <a:prstGeom prst="rect">
                        <a:avLst/>
                      </a:prstGeom>
                      <a:noFill/>
                      <a:ln>
                        <a:noFill/>
                      </a:ln>
                      <a:effectLst/>
                      <a:extLst/>
                    </p:spPr>
                  </p:pic>
                </p:oleObj>
              </mc:Fallback>
            </mc:AlternateContent>
          </a:graphicData>
        </a:graphic>
      </p:graphicFrame>
      <p:sp>
        <p:nvSpPr>
          <p:cNvPr id="15" name="Rectangle 14"/>
          <p:cNvSpPr/>
          <p:nvPr/>
        </p:nvSpPr>
        <p:spPr>
          <a:xfrm>
            <a:off x="838356" y="3981803"/>
            <a:ext cx="4200370" cy="430887"/>
          </a:xfrm>
          <a:prstGeom prst="rect">
            <a:avLst/>
          </a:prstGeom>
        </p:spPr>
        <p:txBody>
          <a:bodyPr wrap="square">
            <a:spAutoFit/>
          </a:bodyPr>
          <a:lstStyle/>
          <a:p>
            <a:r>
              <a:rPr lang="en-US" sz="2200" dirty="0" smtClean="0">
                <a:latin typeface="Tahoma" panose="020B0604030504040204" pitchFamily="34" charset="0"/>
                <a:ea typeface="Tahoma" panose="020B0604030504040204" pitchFamily="34" charset="0"/>
                <a:cs typeface="Tahoma" panose="020B0604030504040204" pitchFamily="34" charset="0"/>
              </a:rPr>
              <a:t>e.g. formation of nitrate radicals</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933606" y="4926805"/>
            <a:ext cx="3171669" cy="430887"/>
          </a:xfrm>
          <a:prstGeom prst="rect">
            <a:avLst/>
          </a:prstGeom>
        </p:spPr>
        <p:txBody>
          <a:bodyPr wrap="square">
            <a:spAutoFit/>
          </a:bodyPr>
          <a:lstStyle/>
          <a:p>
            <a:r>
              <a:rPr lang="en-US" sz="2200" dirty="0" smtClean="0">
                <a:latin typeface="Tahoma" panose="020B0604030504040204" pitchFamily="34" charset="0"/>
                <a:ea typeface="Tahoma" panose="020B0604030504040204" pitchFamily="34" charset="0"/>
                <a:cs typeface="Tahoma" panose="020B0604030504040204" pitchFamily="34" charset="0"/>
              </a:rPr>
              <a:t>e.g. formation of ozone</a:t>
            </a:r>
            <a:endParaRPr lang="en-US" sz="2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7" name="Object 4"/>
          <p:cNvGraphicFramePr>
            <a:graphicFrameLocks noChangeAspect="1"/>
          </p:cNvGraphicFramePr>
          <p:nvPr/>
        </p:nvGraphicFramePr>
        <p:xfrm>
          <a:off x="4275395" y="4926805"/>
          <a:ext cx="4195762" cy="511175"/>
        </p:xfrm>
        <a:graphic>
          <a:graphicData uri="http://schemas.openxmlformats.org/presentationml/2006/ole">
            <mc:AlternateContent xmlns:mc="http://schemas.openxmlformats.org/markup-compatibility/2006">
              <mc:Choice xmlns:v="urn:schemas-microsoft-com:vml" Requires="v">
                <p:oleObj spid="_x0000_s101759" name="Equation" r:id="rId6" imgW="2095200" imgH="253800" progId="Equation.3">
                  <p:embed/>
                </p:oleObj>
              </mc:Choice>
              <mc:Fallback>
                <p:oleObj name="Equation" r:id="rId6" imgW="2095200" imgH="253800" progId="Equation.3">
                  <p:embed/>
                  <p:pic>
                    <p:nvPicPr>
                      <p:cNvPr id="17" name="Object 4"/>
                      <p:cNvPicPr>
                        <a:picLocks noChangeAspect="1" noChangeArrowheads="1"/>
                      </p:cNvPicPr>
                      <p:nvPr/>
                    </p:nvPicPr>
                    <p:blipFill>
                      <a:blip r:embed="rId7"/>
                      <a:srcRect/>
                      <a:stretch>
                        <a:fillRect/>
                      </a:stretch>
                    </p:blipFill>
                    <p:spPr bwMode="auto">
                      <a:xfrm>
                        <a:off x="4275395" y="4926805"/>
                        <a:ext cx="4195762" cy="5111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49121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12" grpId="0"/>
      <p:bldP spid="13"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4"/>
          <p:cNvGraphicFramePr>
            <a:graphicFrameLocks noChangeAspect="1"/>
          </p:cNvGraphicFramePr>
          <p:nvPr>
            <p:extLst>
              <p:ext uri="{D42A27DB-BD31-4B8C-83A1-F6EECF244321}">
                <p14:modId xmlns:p14="http://schemas.microsoft.com/office/powerpoint/2010/main" val="2112180155"/>
              </p:ext>
            </p:extLst>
          </p:nvPr>
        </p:nvGraphicFramePr>
        <p:xfrm>
          <a:off x="4466460" y="1355259"/>
          <a:ext cx="2832100" cy="500062"/>
        </p:xfrm>
        <a:graphic>
          <a:graphicData uri="http://schemas.openxmlformats.org/presentationml/2006/ole">
            <mc:AlternateContent xmlns:mc="http://schemas.openxmlformats.org/markup-compatibility/2006">
              <mc:Choice xmlns:v="urn:schemas-microsoft-com:vml" Requires="v">
                <p:oleObj spid="_x0000_s166442" name="Equation" r:id="rId4" imgW="1371600" imgH="241200" progId="Equation.3">
                  <p:embed/>
                </p:oleObj>
              </mc:Choice>
              <mc:Fallback>
                <p:oleObj name="Equation" r:id="rId4" imgW="1371600" imgH="241200" progId="Equation.3">
                  <p:embed/>
                  <p:pic>
                    <p:nvPicPr>
                      <p:cNvPr id="13316" name="Object 4"/>
                      <p:cNvPicPr>
                        <a:picLocks noChangeAspect="1" noChangeArrowheads="1"/>
                      </p:cNvPicPr>
                      <p:nvPr/>
                    </p:nvPicPr>
                    <p:blipFill>
                      <a:blip r:embed="rId5"/>
                      <a:srcRect/>
                      <a:stretch>
                        <a:fillRect/>
                      </a:stretch>
                    </p:blipFill>
                    <p:spPr bwMode="auto">
                      <a:xfrm>
                        <a:off x="4466460" y="1355259"/>
                        <a:ext cx="2832100" cy="500062"/>
                      </a:xfrm>
                      <a:prstGeom prst="rect">
                        <a:avLst/>
                      </a:prstGeom>
                      <a:noFill/>
                      <a:ln>
                        <a:noFill/>
                      </a:ln>
                      <a:effectLst/>
                      <a:extLst/>
                    </p:spPr>
                  </p:pic>
                </p:oleObj>
              </mc:Fallback>
            </mc:AlternateContent>
          </a:graphicData>
        </a:graphic>
      </p:graphicFrame>
      <p:sp>
        <p:nvSpPr>
          <p:cNvPr id="9" name="Titolo 4"/>
          <p:cNvSpPr txBox="1">
            <a:spLocks/>
          </p:cNvSpPr>
          <p:nvPr/>
        </p:nvSpPr>
        <p:spPr>
          <a:xfrm>
            <a:off x="133186" y="-26180"/>
            <a:ext cx="8905875"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Reaction rate law</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47949" y="6495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Text Box 3"/>
          <p:cNvSpPr txBox="1">
            <a:spLocks noChangeArrowheads="1"/>
          </p:cNvSpPr>
          <p:nvPr/>
        </p:nvSpPr>
        <p:spPr bwMode="auto">
          <a:xfrm>
            <a:off x="693671" y="748243"/>
            <a:ext cx="4398347"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For a general overall reaction:</a:t>
            </a:r>
          </a:p>
        </p:txBody>
      </p:sp>
      <p:sp>
        <p:nvSpPr>
          <p:cNvPr id="14" name="Text Box 4"/>
          <p:cNvSpPr txBox="1">
            <a:spLocks noChangeArrowheads="1"/>
          </p:cNvSpPr>
          <p:nvPr/>
        </p:nvSpPr>
        <p:spPr bwMode="auto">
          <a:xfrm>
            <a:off x="5093796" y="731928"/>
            <a:ext cx="3036409"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500" dirty="0" smtClean="0">
                <a:latin typeface="Tahoma" panose="020B0604030504040204" pitchFamily="34" charset="0"/>
                <a:ea typeface="Tahoma" panose="020B0604030504040204" pitchFamily="34" charset="0"/>
                <a:cs typeface="Tahoma" panose="020B0604030504040204" pitchFamily="34" charset="0"/>
              </a:rPr>
              <a:t>a</a:t>
            </a: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A</a:t>
            </a:r>
            <a:r>
              <a:rPr lang="it-IT" altLang="en-US" sz="2500" dirty="0" smtClean="0">
                <a:latin typeface="Tahoma" panose="020B0604030504040204" pitchFamily="34" charset="0"/>
                <a:ea typeface="Tahoma" panose="020B0604030504040204" pitchFamily="34" charset="0"/>
                <a:cs typeface="Tahoma" panose="020B0604030504040204" pitchFamily="34" charset="0"/>
              </a:rPr>
              <a:t> + b</a:t>
            </a: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B</a:t>
            </a:r>
            <a:r>
              <a:rPr lang="it-IT" altLang="en-US" sz="2500" dirty="0" smtClean="0">
                <a:latin typeface="Tahoma" panose="020B0604030504040204" pitchFamily="34" charset="0"/>
                <a:ea typeface="Tahoma" panose="020B0604030504040204" pitchFamily="34" charset="0"/>
                <a:cs typeface="Tahoma" panose="020B0604030504040204" pitchFamily="34" charset="0"/>
              </a:rPr>
              <a:t> </a:t>
            </a:r>
            <a:r>
              <a:rPr lang="it-IT" altLang="en-US" sz="25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c</a:t>
            </a: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C</a:t>
            </a:r>
            <a:r>
              <a:rPr lang="it-IT" altLang="en-US" sz="25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 d</a:t>
            </a: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D</a:t>
            </a:r>
            <a:endParaRPr lang="en-US" altLang="en-US" sz="25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 Box 3"/>
          <p:cNvSpPr txBox="1">
            <a:spLocks noChangeArrowheads="1"/>
          </p:cNvSpPr>
          <p:nvPr/>
        </p:nvSpPr>
        <p:spPr bwMode="auto">
          <a:xfrm>
            <a:off x="770046" y="1367751"/>
            <a:ext cx="3785419"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the </a:t>
            </a:r>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rate law</a:t>
            </a:r>
            <a:r>
              <a:rPr lang="it-IT" altLang="en-US" sz="2300" dirty="0" smtClean="0">
                <a:latin typeface="Tahoma" panose="020B0604030504040204" pitchFamily="34" charset="0"/>
                <a:ea typeface="Tahoma" panose="020B0604030504040204" pitchFamily="34" charset="0"/>
                <a:cs typeface="Tahoma" panose="020B0604030504040204" pitchFamily="34" charset="0"/>
              </a:rPr>
              <a:t> has the form:</a:t>
            </a:r>
          </a:p>
        </p:txBody>
      </p:sp>
      <p:grpSp>
        <p:nvGrpSpPr>
          <p:cNvPr id="4" name="Group 3"/>
          <p:cNvGrpSpPr/>
          <p:nvPr/>
        </p:nvGrpSpPr>
        <p:grpSpPr>
          <a:xfrm>
            <a:off x="649329" y="1419801"/>
            <a:ext cx="7736135" cy="2170733"/>
            <a:chOff x="649329" y="1419801"/>
            <a:chExt cx="7736135" cy="2170733"/>
          </a:xfrm>
        </p:grpSpPr>
        <p:sp>
          <p:nvSpPr>
            <p:cNvPr id="6" name="Arc 5"/>
            <p:cNvSpPr/>
            <p:nvPr/>
          </p:nvSpPr>
          <p:spPr>
            <a:xfrm rot="9242654" flipH="1">
              <a:off x="1888966" y="2126850"/>
              <a:ext cx="3381352" cy="1005710"/>
            </a:xfrm>
            <a:prstGeom prst="arc">
              <a:avLst>
                <a:gd name="adj1" fmla="val 12664513"/>
                <a:gd name="adj2" fmla="val 94976"/>
              </a:avLst>
            </a:prstGeom>
            <a:ln w="38100">
              <a:solidFill>
                <a:srgbClr val="0000FF"/>
              </a:solidFill>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Oval 6"/>
            <p:cNvSpPr/>
            <p:nvPr/>
          </p:nvSpPr>
          <p:spPr>
            <a:xfrm>
              <a:off x="4899280" y="1419801"/>
              <a:ext cx="350347" cy="401354"/>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Text Box 5"/>
            <p:cNvSpPr txBox="1">
              <a:spLocks noChangeArrowheads="1"/>
            </p:cNvSpPr>
            <p:nvPr/>
          </p:nvSpPr>
          <p:spPr bwMode="auto">
            <a:xfrm>
              <a:off x="649329" y="3144258"/>
              <a:ext cx="7736135"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i="1" dirty="0" smtClean="0">
                  <a:solidFill>
                    <a:srgbClr val="0000FF"/>
                  </a:solidFill>
                  <a:latin typeface="Tahoma" panose="020B0604030504040204" pitchFamily="34" charset="0"/>
                  <a:ea typeface="Tahoma" panose="020B0604030504040204" pitchFamily="34" charset="0"/>
                  <a:cs typeface="Tahoma" panose="020B0604030504040204" pitchFamily="34" charset="0"/>
                </a:rPr>
                <a:t>k</a:t>
              </a:r>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 </a:t>
              </a:r>
              <a:r>
                <a:rPr lang="it-IT" altLang="en-US" sz="2300" dirty="0">
                  <a:latin typeface="Tahoma" panose="020B0604030504040204" pitchFamily="34" charset="0"/>
                  <a:ea typeface="Tahoma" panose="020B0604030504040204" pitchFamily="34" charset="0"/>
                  <a:cs typeface="Tahoma" panose="020B0604030504040204" pitchFamily="34" charset="0"/>
                </a:rPr>
                <a:t>= </a:t>
              </a:r>
              <a:r>
                <a:rPr lang="it-IT" altLang="en-US" sz="2300" dirty="0" smtClean="0">
                  <a:latin typeface="Tahoma" panose="020B0604030504040204" pitchFamily="34" charset="0"/>
                  <a:ea typeface="Tahoma" panose="020B0604030504040204" pitchFamily="34" charset="0"/>
                  <a:cs typeface="Tahoma" panose="020B0604030504040204" pitchFamily="34" charset="0"/>
                </a:rPr>
                <a:t>rate constant      (units depend on the tipe of law)</a:t>
              </a:r>
              <a:endParaRPr lang="it-IT" altLang="en-US" sz="2300" dirty="0">
                <a:latin typeface="Tahoma" panose="020B0604030504040204" pitchFamily="34" charset="0"/>
                <a:ea typeface="Tahoma" panose="020B0604030504040204" pitchFamily="34" charset="0"/>
                <a:cs typeface="Tahoma" panose="020B0604030504040204" pitchFamily="34" charset="0"/>
              </a:endParaRPr>
            </a:p>
          </p:txBody>
        </p:sp>
      </p:grpSp>
      <p:sp>
        <p:nvSpPr>
          <p:cNvPr id="3" name="Rectangle 2"/>
          <p:cNvSpPr/>
          <p:nvPr/>
        </p:nvSpPr>
        <p:spPr bwMode="auto">
          <a:xfrm>
            <a:off x="763588" y="1337622"/>
            <a:ext cx="6927372" cy="562946"/>
          </a:xfrm>
          <a:prstGeom prst="rect">
            <a:avLst/>
          </a:prstGeom>
          <a:no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8" name="Text Box 6"/>
          <p:cNvSpPr txBox="1">
            <a:spLocks noChangeArrowheads="1"/>
          </p:cNvSpPr>
          <p:nvPr/>
        </p:nvSpPr>
        <p:spPr bwMode="auto">
          <a:xfrm>
            <a:off x="638388" y="4646526"/>
            <a:ext cx="3887987"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(global) First order reactions</a:t>
            </a:r>
            <a:endParaRPr lang="en-US" altLang="en-US" sz="23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 Box 9"/>
          <p:cNvSpPr txBox="1">
            <a:spLocks noChangeArrowheads="1"/>
          </p:cNvSpPr>
          <p:nvPr/>
        </p:nvSpPr>
        <p:spPr bwMode="auto">
          <a:xfrm>
            <a:off x="638388" y="5160291"/>
            <a:ext cx="43100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(global) Second order reactions</a:t>
            </a:r>
            <a:endParaRPr lang="en-US" altLang="en-US" sz="23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4" name="Object 4"/>
          <p:cNvGraphicFramePr>
            <a:graphicFrameLocks noChangeAspect="1"/>
          </p:cNvGraphicFramePr>
          <p:nvPr>
            <p:extLst>
              <p:ext uri="{D42A27DB-BD31-4B8C-83A1-F6EECF244321}">
                <p14:modId xmlns:p14="http://schemas.microsoft.com/office/powerpoint/2010/main" val="3239871274"/>
              </p:ext>
            </p:extLst>
          </p:nvPr>
        </p:nvGraphicFramePr>
        <p:xfrm>
          <a:off x="4805451" y="4641029"/>
          <a:ext cx="1101725" cy="447675"/>
        </p:xfrm>
        <a:graphic>
          <a:graphicData uri="http://schemas.openxmlformats.org/presentationml/2006/ole">
            <mc:AlternateContent xmlns:mc="http://schemas.openxmlformats.org/markup-compatibility/2006">
              <mc:Choice xmlns:v="urn:schemas-microsoft-com:vml" Requires="v">
                <p:oleObj spid="_x0000_s166443" name="Equation" r:id="rId6" imgW="533160" imgH="215640" progId="Equation.3">
                  <p:embed/>
                </p:oleObj>
              </mc:Choice>
              <mc:Fallback>
                <p:oleObj name="Equation" r:id="rId6" imgW="533160" imgH="215640" progId="Equation.3">
                  <p:embed/>
                  <p:pic>
                    <p:nvPicPr>
                      <p:cNvPr id="12" name="Object 4"/>
                      <p:cNvPicPr>
                        <a:picLocks noChangeAspect="1" noChangeArrowheads="1"/>
                      </p:cNvPicPr>
                      <p:nvPr/>
                    </p:nvPicPr>
                    <p:blipFill>
                      <a:blip r:embed="rId7"/>
                      <a:srcRect/>
                      <a:stretch>
                        <a:fillRect/>
                      </a:stretch>
                    </p:blipFill>
                    <p:spPr bwMode="auto">
                      <a:xfrm>
                        <a:off x="4805451" y="4641029"/>
                        <a:ext cx="1101725" cy="447675"/>
                      </a:xfrm>
                      <a:prstGeom prst="rect">
                        <a:avLst/>
                      </a:prstGeom>
                      <a:noFill/>
                      <a:ln>
                        <a:noFill/>
                      </a:ln>
                      <a:effectLst/>
                      <a:extLst/>
                    </p:spPr>
                  </p:pic>
                </p:oleObj>
              </mc:Fallback>
            </mc:AlternateContent>
          </a:graphicData>
        </a:graphic>
      </p:graphicFrame>
      <p:graphicFrame>
        <p:nvGraphicFramePr>
          <p:cNvPr id="25" name="Object 4"/>
          <p:cNvGraphicFramePr>
            <a:graphicFrameLocks noChangeAspect="1"/>
          </p:cNvGraphicFramePr>
          <p:nvPr>
            <p:extLst>
              <p:ext uri="{D42A27DB-BD31-4B8C-83A1-F6EECF244321}">
                <p14:modId xmlns:p14="http://schemas.microsoft.com/office/powerpoint/2010/main" val="1150505329"/>
              </p:ext>
            </p:extLst>
          </p:nvPr>
        </p:nvGraphicFramePr>
        <p:xfrm>
          <a:off x="6478640" y="4641029"/>
          <a:ext cx="1101725" cy="447675"/>
        </p:xfrm>
        <a:graphic>
          <a:graphicData uri="http://schemas.openxmlformats.org/presentationml/2006/ole">
            <mc:AlternateContent xmlns:mc="http://schemas.openxmlformats.org/markup-compatibility/2006">
              <mc:Choice xmlns:v="urn:schemas-microsoft-com:vml" Requires="v">
                <p:oleObj spid="_x0000_s166444" name="Equation" r:id="rId8" imgW="533160" imgH="215640" progId="Equation.3">
                  <p:embed/>
                </p:oleObj>
              </mc:Choice>
              <mc:Fallback>
                <p:oleObj name="Equation" r:id="rId8" imgW="533160" imgH="215640" progId="Equation.3">
                  <p:embed/>
                  <p:pic>
                    <p:nvPicPr>
                      <p:cNvPr id="24" name="Object 4"/>
                      <p:cNvPicPr>
                        <a:picLocks noChangeAspect="1" noChangeArrowheads="1"/>
                      </p:cNvPicPr>
                      <p:nvPr/>
                    </p:nvPicPr>
                    <p:blipFill>
                      <a:blip r:embed="rId9"/>
                      <a:srcRect/>
                      <a:stretch>
                        <a:fillRect/>
                      </a:stretch>
                    </p:blipFill>
                    <p:spPr bwMode="auto">
                      <a:xfrm>
                        <a:off x="6478640" y="4641029"/>
                        <a:ext cx="1101725" cy="447675"/>
                      </a:xfrm>
                      <a:prstGeom prst="rect">
                        <a:avLst/>
                      </a:prstGeom>
                      <a:noFill/>
                      <a:ln>
                        <a:noFill/>
                      </a:ln>
                      <a:effectLst/>
                      <a:extLst/>
                    </p:spPr>
                  </p:pic>
                </p:oleObj>
              </mc:Fallback>
            </mc:AlternateContent>
          </a:graphicData>
        </a:graphic>
      </p:graphicFrame>
      <p:graphicFrame>
        <p:nvGraphicFramePr>
          <p:cNvPr id="26" name="Object 4"/>
          <p:cNvGraphicFramePr>
            <a:graphicFrameLocks noChangeAspect="1"/>
          </p:cNvGraphicFramePr>
          <p:nvPr>
            <p:extLst>
              <p:ext uri="{D42A27DB-BD31-4B8C-83A1-F6EECF244321}">
                <p14:modId xmlns:p14="http://schemas.microsoft.com/office/powerpoint/2010/main" val="4032943703"/>
              </p:ext>
            </p:extLst>
          </p:nvPr>
        </p:nvGraphicFramePr>
        <p:xfrm>
          <a:off x="5359329" y="5624556"/>
          <a:ext cx="1443038" cy="447675"/>
        </p:xfrm>
        <a:graphic>
          <a:graphicData uri="http://schemas.openxmlformats.org/presentationml/2006/ole">
            <mc:AlternateContent xmlns:mc="http://schemas.openxmlformats.org/markup-compatibility/2006">
              <mc:Choice xmlns:v="urn:schemas-microsoft-com:vml" Requires="v">
                <p:oleObj spid="_x0000_s166445" name="Equation" r:id="rId10" imgW="698400" imgH="215640" progId="Equation.3">
                  <p:embed/>
                </p:oleObj>
              </mc:Choice>
              <mc:Fallback>
                <p:oleObj name="Equation" r:id="rId10" imgW="698400" imgH="215640" progId="Equation.3">
                  <p:embed/>
                  <p:pic>
                    <p:nvPicPr>
                      <p:cNvPr id="25" name="Object 4"/>
                      <p:cNvPicPr>
                        <a:picLocks noChangeAspect="1" noChangeArrowheads="1"/>
                      </p:cNvPicPr>
                      <p:nvPr/>
                    </p:nvPicPr>
                    <p:blipFill>
                      <a:blip r:embed="rId11"/>
                      <a:srcRect/>
                      <a:stretch>
                        <a:fillRect/>
                      </a:stretch>
                    </p:blipFill>
                    <p:spPr bwMode="auto">
                      <a:xfrm>
                        <a:off x="5359329" y="5624556"/>
                        <a:ext cx="1443038" cy="447675"/>
                      </a:xfrm>
                      <a:prstGeom prst="rect">
                        <a:avLst/>
                      </a:prstGeom>
                      <a:noFill/>
                      <a:ln>
                        <a:noFill/>
                      </a:ln>
                      <a:effectLst/>
                      <a:extLst/>
                    </p:spPr>
                  </p:pic>
                </p:oleObj>
              </mc:Fallback>
            </mc:AlternateContent>
          </a:graphicData>
        </a:graphic>
      </p:graphicFrame>
      <p:graphicFrame>
        <p:nvGraphicFramePr>
          <p:cNvPr id="27" name="Object 4"/>
          <p:cNvGraphicFramePr>
            <a:graphicFrameLocks noChangeAspect="1"/>
          </p:cNvGraphicFramePr>
          <p:nvPr>
            <p:extLst>
              <p:ext uri="{D42A27DB-BD31-4B8C-83A1-F6EECF244321}">
                <p14:modId xmlns:p14="http://schemas.microsoft.com/office/powerpoint/2010/main" val="2967599436"/>
              </p:ext>
            </p:extLst>
          </p:nvPr>
        </p:nvGraphicFramePr>
        <p:xfrm>
          <a:off x="4945888" y="5138685"/>
          <a:ext cx="1206500" cy="500062"/>
        </p:xfrm>
        <a:graphic>
          <a:graphicData uri="http://schemas.openxmlformats.org/presentationml/2006/ole">
            <mc:AlternateContent xmlns:mc="http://schemas.openxmlformats.org/markup-compatibility/2006">
              <mc:Choice xmlns:v="urn:schemas-microsoft-com:vml" Requires="v">
                <p:oleObj spid="_x0000_s166446" name="Equation" r:id="rId12" imgW="583920" imgH="241200" progId="Equation.3">
                  <p:embed/>
                </p:oleObj>
              </mc:Choice>
              <mc:Fallback>
                <p:oleObj name="Equation" r:id="rId12" imgW="583920" imgH="241200" progId="Equation.3">
                  <p:embed/>
                  <p:pic>
                    <p:nvPicPr>
                      <p:cNvPr id="26" name="Object 4"/>
                      <p:cNvPicPr>
                        <a:picLocks noChangeAspect="1" noChangeArrowheads="1"/>
                      </p:cNvPicPr>
                      <p:nvPr/>
                    </p:nvPicPr>
                    <p:blipFill>
                      <a:blip r:embed="rId13"/>
                      <a:srcRect/>
                      <a:stretch>
                        <a:fillRect/>
                      </a:stretch>
                    </p:blipFill>
                    <p:spPr bwMode="auto">
                      <a:xfrm>
                        <a:off x="4945888" y="5138685"/>
                        <a:ext cx="1206500" cy="500062"/>
                      </a:xfrm>
                      <a:prstGeom prst="rect">
                        <a:avLst/>
                      </a:prstGeom>
                      <a:noFill/>
                      <a:ln>
                        <a:noFill/>
                      </a:ln>
                      <a:effectLst/>
                      <a:extLst/>
                    </p:spPr>
                  </p:pic>
                </p:oleObj>
              </mc:Fallback>
            </mc:AlternateContent>
          </a:graphicData>
        </a:graphic>
      </p:graphicFrame>
      <p:graphicFrame>
        <p:nvGraphicFramePr>
          <p:cNvPr id="29" name="Object 4"/>
          <p:cNvGraphicFramePr>
            <a:graphicFrameLocks noChangeAspect="1"/>
          </p:cNvGraphicFramePr>
          <p:nvPr>
            <p:extLst>
              <p:ext uri="{D42A27DB-BD31-4B8C-83A1-F6EECF244321}">
                <p14:modId xmlns:p14="http://schemas.microsoft.com/office/powerpoint/2010/main" val="2299565540"/>
              </p:ext>
            </p:extLst>
          </p:nvPr>
        </p:nvGraphicFramePr>
        <p:xfrm>
          <a:off x="6651146" y="5138685"/>
          <a:ext cx="1206500" cy="500062"/>
        </p:xfrm>
        <a:graphic>
          <a:graphicData uri="http://schemas.openxmlformats.org/presentationml/2006/ole">
            <mc:AlternateContent xmlns:mc="http://schemas.openxmlformats.org/markup-compatibility/2006">
              <mc:Choice xmlns:v="urn:schemas-microsoft-com:vml" Requires="v">
                <p:oleObj spid="_x0000_s166447" name="Equation" r:id="rId14" imgW="583920" imgH="241200" progId="Equation.3">
                  <p:embed/>
                </p:oleObj>
              </mc:Choice>
              <mc:Fallback>
                <p:oleObj name="Equation" r:id="rId14" imgW="583920" imgH="241200" progId="Equation.3">
                  <p:embed/>
                  <p:pic>
                    <p:nvPicPr>
                      <p:cNvPr id="27" name="Object 4"/>
                      <p:cNvPicPr>
                        <a:picLocks noChangeAspect="1" noChangeArrowheads="1"/>
                      </p:cNvPicPr>
                      <p:nvPr/>
                    </p:nvPicPr>
                    <p:blipFill>
                      <a:blip r:embed="rId15"/>
                      <a:srcRect/>
                      <a:stretch>
                        <a:fillRect/>
                      </a:stretch>
                    </p:blipFill>
                    <p:spPr bwMode="auto">
                      <a:xfrm>
                        <a:off x="6651146" y="5138685"/>
                        <a:ext cx="1206500" cy="500062"/>
                      </a:xfrm>
                      <a:prstGeom prst="rect">
                        <a:avLst/>
                      </a:prstGeom>
                      <a:noFill/>
                      <a:ln>
                        <a:noFill/>
                      </a:ln>
                      <a:effectLst/>
                      <a:extLst/>
                    </p:spPr>
                  </p:pic>
                </p:oleObj>
              </mc:Fallback>
            </mc:AlternateContent>
          </a:graphicData>
        </a:graphic>
      </p:graphicFrame>
      <p:sp>
        <p:nvSpPr>
          <p:cNvPr id="16" name="Text Box 3"/>
          <p:cNvSpPr txBox="1">
            <a:spLocks noChangeArrowheads="1"/>
          </p:cNvSpPr>
          <p:nvPr/>
        </p:nvSpPr>
        <p:spPr bwMode="auto">
          <a:xfrm>
            <a:off x="649328" y="2164866"/>
            <a:ext cx="792320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The </a:t>
            </a:r>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rate law</a:t>
            </a:r>
            <a:r>
              <a:rPr lang="it-IT" altLang="en-US" sz="2300" dirty="0" smtClean="0">
                <a:latin typeface="Tahoma" panose="020B0604030504040204" pitchFamily="34" charset="0"/>
                <a:ea typeface="Tahoma" panose="020B0604030504040204" pitchFamily="34" charset="0"/>
                <a:cs typeface="Tahoma" panose="020B0604030504040204" pitchFamily="34" charset="0"/>
              </a:rPr>
              <a:t> relates the reaction velocity with the concentrations of reagents via a proportionality constant</a:t>
            </a:r>
          </a:p>
        </p:txBody>
      </p:sp>
      <p:grpSp>
        <p:nvGrpSpPr>
          <p:cNvPr id="36" name="Group 35"/>
          <p:cNvGrpSpPr/>
          <p:nvPr/>
        </p:nvGrpSpPr>
        <p:grpSpPr>
          <a:xfrm>
            <a:off x="605135" y="1357817"/>
            <a:ext cx="8170441" cy="3271211"/>
            <a:chOff x="605135" y="1357817"/>
            <a:chExt cx="8170441" cy="3271211"/>
          </a:xfrm>
        </p:grpSpPr>
        <p:sp>
          <p:nvSpPr>
            <p:cNvPr id="30" name="Text Box 5"/>
            <p:cNvSpPr txBox="1">
              <a:spLocks noChangeArrowheads="1"/>
            </p:cNvSpPr>
            <p:nvPr/>
          </p:nvSpPr>
          <p:spPr bwMode="auto">
            <a:xfrm>
              <a:off x="605135" y="3474866"/>
              <a:ext cx="8170441"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i="1" dirty="0" smtClean="0">
                  <a:solidFill>
                    <a:srgbClr val="00B050"/>
                  </a:solidFill>
                  <a:latin typeface="Tahoma" panose="020B0604030504040204" pitchFamily="34" charset="0"/>
                  <a:ea typeface="Tahoma" panose="020B0604030504040204" pitchFamily="34" charset="0"/>
                  <a:cs typeface="Tahoma" panose="020B0604030504040204" pitchFamily="34" charset="0"/>
                </a:rPr>
                <a:t>n</a:t>
              </a:r>
              <a:r>
                <a:rPr lang="it-IT" altLang="en-US" sz="2300" i="1" dirty="0">
                  <a:solidFill>
                    <a:srgbClr val="00B050"/>
                  </a:solidFill>
                  <a:latin typeface="Tahoma" panose="020B0604030504040204" pitchFamily="34" charset="0"/>
                  <a:ea typeface="Tahoma" panose="020B0604030504040204" pitchFamily="34" charset="0"/>
                  <a:cs typeface="Tahoma" panose="020B0604030504040204" pitchFamily="34" charset="0"/>
                </a:rPr>
                <a:t>, m, </a:t>
              </a:r>
              <a:r>
                <a:rPr lang="it-IT" altLang="en-US" sz="2300" i="1" dirty="0" smtClean="0">
                  <a:solidFill>
                    <a:srgbClr val="00B050"/>
                  </a:solidFill>
                  <a:latin typeface="Tahoma" panose="020B0604030504040204" pitchFamily="34" charset="0"/>
                  <a:ea typeface="Tahoma" panose="020B0604030504040204" pitchFamily="34" charset="0"/>
                  <a:cs typeface="Tahoma" panose="020B0604030504040204" pitchFamily="34" charset="0"/>
                </a:rPr>
                <a:t>p, q</a:t>
              </a:r>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 </a:t>
              </a:r>
              <a:r>
                <a:rPr lang="it-IT" altLang="en-US" sz="2300" dirty="0">
                  <a:latin typeface="Tahoma" panose="020B0604030504040204" pitchFamily="34" charset="0"/>
                  <a:ea typeface="Tahoma" panose="020B0604030504040204" pitchFamily="34" charset="0"/>
                  <a:cs typeface="Tahoma" panose="020B0604030504040204" pitchFamily="34" charset="0"/>
                </a:rPr>
                <a:t>= </a:t>
              </a:r>
              <a:r>
                <a:rPr lang="it-IT" altLang="en-US" sz="2300" dirty="0" smtClean="0">
                  <a:latin typeface="Tahoma" panose="020B0604030504040204" pitchFamily="34" charset="0"/>
                  <a:ea typeface="Tahoma" panose="020B0604030504040204" pitchFamily="34" charset="0"/>
                  <a:cs typeface="Tahoma" panose="020B0604030504040204" pitchFamily="34" charset="0"/>
                </a:rPr>
                <a:t>partial order of reaction. They can be zero, integer or fraction</a:t>
              </a:r>
              <a:endParaRPr lang="it-IT" altLang="en-US" sz="2300" dirty="0">
                <a:latin typeface="Tahoma" panose="020B0604030504040204" pitchFamily="34" charset="0"/>
                <a:ea typeface="Tahoma" panose="020B0604030504040204" pitchFamily="34" charset="0"/>
                <a:cs typeface="Tahoma" panose="020B0604030504040204" pitchFamily="34" charset="0"/>
              </a:endParaRPr>
            </a:p>
            <a:p>
              <a:r>
                <a:rPr lang="it-IT" altLang="en-US" sz="2300" i="1" dirty="0" smtClean="0">
                  <a:solidFill>
                    <a:srgbClr val="00B050"/>
                  </a:solidFill>
                  <a:latin typeface="Tahoma" panose="020B0604030504040204" pitchFamily="34" charset="0"/>
                  <a:ea typeface="Tahoma" panose="020B0604030504040204" pitchFamily="34" charset="0"/>
                  <a:cs typeface="Tahoma" panose="020B0604030504040204" pitchFamily="34" charset="0"/>
                </a:rPr>
                <a:t>n+m+p+q</a:t>
              </a:r>
              <a:r>
                <a:rPr lang="it-IT" altLang="en-US" sz="2300"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it-IT" altLang="en-US" sz="2300" dirty="0">
                  <a:latin typeface="Tahoma" panose="020B0604030504040204" pitchFamily="34" charset="0"/>
                  <a:ea typeface="Tahoma" panose="020B0604030504040204" pitchFamily="34" charset="0"/>
                  <a:cs typeface="Tahoma" panose="020B0604030504040204" pitchFamily="34" charset="0"/>
                </a:rPr>
                <a:t>= </a:t>
              </a:r>
              <a:r>
                <a:rPr lang="it-IT" altLang="en-US" sz="2300" dirty="0" smtClean="0">
                  <a:latin typeface="Tahoma" panose="020B0604030504040204" pitchFamily="34" charset="0"/>
                  <a:ea typeface="Tahoma" panose="020B0604030504040204" pitchFamily="34" charset="0"/>
                  <a:cs typeface="Tahoma" panose="020B0604030504040204" pitchFamily="34" charset="0"/>
                </a:rPr>
                <a:t>global order of reaction</a:t>
              </a:r>
              <a:endParaRPr lang="en-US" alt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31" name="Oval 30"/>
            <p:cNvSpPr/>
            <p:nvPr/>
          </p:nvSpPr>
          <p:spPr>
            <a:xfrm>
              <a:off x="7091519" y="1380431"/>
              <a:ext cx="207041" cy="23790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 31"/>
            <p:cNvSpPr/>
            <p:nvPr/>
          </p:nvSpPr>
          <p:spPr>
            <a:xfrm>
              <a:off x="6541016" y="1405912"/>
              <a:ext cx="207041" cy="23790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Oval 32"/>
            <p:cNvSpPr/>
            <p:nvPr/>
          </p:nvSpPr>
          <p:spPr>
            <a:xfrm>
              <a:off x="5990513" y="1357817"/>
              <a:ext cx="207041" cy="23790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Oval 33"/>
            <p:cNvSpPr/>
            <p:nvPr/>
          </p:nvSpPr>
          <p:spPr>
            <a:xfrm>
              <a:off x="5454172" y="1357818"/>
              <a:ext cx="207041" cy="23790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Arc 34"/>
            <p:cNvSpPr/>
            <p:nvPr/>
          </p:nvSpPr>
          <p:spPr>
            <a:xfrm rot="9242654" flipH="1">
              <a:off x="2718248" y="1689591"/>
              <a:ext cx="4150171" cy="1967803"/>
            </a:xfrm>
            <a:prstGeom prst="arc">
              <a:avLst>
                <a:gd name="adj1" fmla="val 16247457"/>
                <a:gd name="adj2" fmla="val 86334"/>
              </a:avLst>
            </a:prstGeom>
            <a:ln w="38100">
              <a:solidFill>
                <a:srgbClr val="00B050"/>
              </a:solidFill>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
        <p:nvSpPr>
          <p:cNvPr id="37" name="Text Box 6"/>
          <p:cNvSpPr txBox="1">
            <a:spLocks noChangeArrowheads="1"/>
          </p:cNvSpPr>
          <p:nvPr/>
        </p:nvSpPr>
        <p:spPr bwMode="auto">
          <a:xfrm>
            <a:off x="5967526" y="4641728"/>
            <a:ext cx="450764"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or</a:t>
            </a:r>
            <a:endParaRPr lang="en-US" alt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38" name="Text Box 6"/>
          <p:cNvSpPr txBox="1">
            <a:spLocks noChangeArrowheads="1"/>
          </p:cNvSpPr>
          <p:nvPr/>
        </p:nvSpPr>
        <p:spPr bwMode="auto">
          <a:xfrm>
            <a:off x="4930101" y="5625255"/>
            <a:ext cx="450764"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or</a:t>
            </a:r>
            <a:endParaRPr lang="en-US" alt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39" name="Text Box 6"/>
          <p:cNvSpPr txBox="1">
            <a:spLocks noChangeArrowheads="1"/>
          </p:cNvSpPr>
          <p:nvPr/>
        </p:nvSpPr>
        <p:spPr bwMode="auto">
          <a:xfrm>
            <a:off x="6176385" y="5165578"/>
            <a:ext cx="450764"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or</a:t>
            </a:r>
            <a:endParaRPr lang="en-US" alt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41" name="Text Box 9"/>
          <p:cNvSpPr txBox="1">
            <a:spLocks noChangeArrowheads="1"/>
          </p:cNvSpPr>
          <p:nvPr/>
        </p:nvSpPr>
        <p:spPr bwMode="auto">
          <a:xfrm>
            <a:off x="635862" y="6072485"/>
            <a:ext cx="4001993"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(global) Third order reactions</a:t>
            </a:r>
            <a:endParaRPr lang="en-US" altLang="en-US" sz="23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3" name="Object 4"/>
          <p:cNvGraphicFramePr>
            <a:graphicFrameLocks noChangeAspect="1"/>
          </p:cNvGraphicFramePr>
          <p:nvPr>
            <p:extLst>
              <p:ext uri="{D42A27DB-BD31-4B8C-83A1-F6EECF244321}">
                <p14:modId xmlns:p14="http://schemas.microsoft.com/office/powerpoint/2010/main" val="1692884136"/>
              </p:ext>
            </p:extLst>
          </p:nvPr>
        </p:nvGraphicFramePr>
        <p:xfrm>
          <a:off x="4666430" y="6030358"/>
          <a:ext cx="1600200" cy="500063"/>
        </p:xfrm>
        <a:graphic>
          <a:graphicData uri="http://schemas.openxmlformats.org/presentationml/2006/ole">
            <mc:AlternateContent xmlns:mc="http://schemas.openxmlformats.org/markup-compatibility/2006">
              <mc:Choice xmlns:v="urn:schemas-microsoft-com:vml" Requires="v">
                <p:oleObj spid="_x0000_s166448" name="Equation" r:id="rId16" imgW="774360" imgH="241200" progId="Equation.3">
                  <p:embed/>
                </p:oleObj>
              </mc:Choice>
              <mc:Fallback>
                <p:oleObj name="Equation" r:id="rId16" imgW="774360" imgH="241200" progId="Equation.3">
                  <p:embed/>
                  <p:pic>
                    <p:nvPicPr>
                      <p:cNvPr id="27" name="Object 4"/>
                      <p:cNvPicPr>
                        <a:picLocks noChangeAspect="1" noChangeArrowheads="1"/>
                      </p:cNvPicPr>
                      <p:nvPr/>
                    </p:nvPicPr>
                    <p:blipFill>
                      <a:blip r:embed="rId17"/>
                      <a:srcRect/>
                      <a:stretch>
                        <a:fillRect/>
                      </a:stretch>
                    </p:blipFill>
                    <p:spPr bwMode="auto">
                      <a:xfrm>
                        <a:off x="4666430" y="6030358"/>
                        <a:ext cx="1600200" cy="500063"/>
                      </a:xfrm>
                      <a:prstGeom prst="rect">
                        <a:avLst/>
                      </a:prstGeom>
                      <a:noFill/>
                      <a:ln>
                        <a:noFill/>
                      </a:ln>
                      <a:effectLst/>
                      <a:extLst/>
                    </p:spPr>
                  </p:pic>
                </p:oleObj>
              </mc:Fallback>
            </mc:AlternateContent>
          </a:graphicData>
        </a:graphic>
      </p:graphicFrame>
      <p:graphicFrame>
        <p:nvGraphicFramePr>
          <p:cNvPr id="44" name="Object 4"/>
          <p:cNvGraphicFramePr>
            <a:graphicFrameLocks noChangeAspect="1"/>
          </p:cNvGraphicFramePr>
          <p:nvPr>
            <p:extLst>
              <p:ext uri="{D42A27DB-BD31-4B8C-83A1-F6EECF244321}">
                <p14:modId xmlns:p14="http://schemas.microsoft.com/office/powerpoint/2010/main" val="2964259173"/>
              </p:ext>
            </p:extLst>
          </p:nvPr>
        </p:nvGraphicFramePr>
        <p:xfrm>
          <a:off x="6801166" y="6056552"/>
          <a:ext cx="1836738" cy="447675"/>
        </p:xfrm>
        <a:graphic>
          <a:graphicData uri="http://schemas.openxmlformats.org/presentationml/2006/ole">
            <mc:AlternateContent xmlns:mc="http://schemas.openxmlformats.org/markup-compatibility/2006">
              <mc:Choice xmlns:v="urn:schemas-microsoft-com:vml" Requires="v">
                <p:oleObj spid="_x0000_s166449" name="Equation" r:id="rId18" imgW="888840" imgH="215640" progId="Equation.3">
                  <p:embed/>
                </p:oleObj>
              </mc:Choice>
              <mc:Fallback>
                <p:oleObj name="Equation" r:id="rId18" imgW="888840" imgH="215640" progId="Equation.3">
                  <p:embed/>
                  <p:pic>
                    <p:nvPicPr>
                      <p:cNvPr id="29" name="Object 4"/>
                      <p:cNvPicPr>
                        <a:picLocks noChangeAspect="1" noChangeArrowheads="1"/>
                      </p:cNvPicPr>
                      <p:nvPr/>
                    </p:nvPicPr>
                    <p:blipFill>
                      <a:blip r:embed="rId19"/>
                      <a:srcRect/>
                      <a:stretch>
                        <a:fillRect/>
                      </a:stretch>
                    </p:blipFill>
                    <p:spPr bwMode="auto">
                      <a:xfrm>
                        <a:off x="6801166" y="6056552"/>
                        <a:ext cx="1836738" cy="447675"/>
                      </a:xfrm>
                      <a:prstGeom prst="rect">
                        <a:avLst/>
                      </a:prstGeom>
                      <a:noFill/>
                      <a:ln>
                        <a:noFill/>
                      </a:ln>
                      <a:effectLst/>
                      <a:extLst/>
                    </p:spPr>
                  </p:pic>
                </p:oleObj>
              </mc:Fallback>
            </mc:AlternateContent>
          </a:graphicData>
        </a:graphic>
      </p:graphicFrame>
      <p:sp>
        <p:nvSpPr>
          <p:cNvPr id="46" name="Text Box 6"/>
          <p:cNvSpPr txBox="1">
            <a:spLocks noChangeArrowheads="1"/>
          </p:cNvSpPr>
          <p:nvPr/>
        </p:nvSpPr>
        <p:spPr bwMode="auto">
          <a:xfrm>
            <a:off x="6308516" y="6057251"/>
            <a:ext cx="450764"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or</a:t>
            </a:r>
            <a:endParaRPr lang="en-US" altLang="en-US" sz="23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4516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37" grpId="0"/>
      <p:bldP spid="38" grpId="0"/>
      <p:bldP spid="39" grpId="0"/>
      <p:bldP spid="41"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olo 4"/>
          <p:cNvSpPr txBox="1">
            <a:spLocks/>
          </p:cNvSpPr>
          <p:nvPr/>
        </p:nvSpPr>
        <p:spPr>
          <a:xfrm>
            <a:off x="133186" y="-26180"/>
            <a:ext cx="8905875"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Units of rate coefficients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24" name="Connettore diritto 9"/>
          <p:cNvCxnSpPr/>
          <p:nvPr/>
        </p:nvCxnSpPr>
        <p:spPr>
          <a:xfrm>
            <a:off x="547949" y="6495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Text Box 22"/>
          <p:cNvSpPr txBox="1">
            <a:spLocks noChangeArrowheads="1"/>
          </p:cNvSpPr>
          <p:nvPr/>
        </p:nvSpPr>
        <p:spPr bwMode="auto">
          <a:xfrm>
            <a:off x="697341" y="1172784"/>
            <a:ext cx="3443110"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Reaction velocity</a:t>
            </a:r>
            <a:endParaRPr lang="en-US" altLang="en-US" sz="23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4" name="Object 7"/>
          <p:cNvGraphicFramePr>
            <a:graphicFrameLocks noChangeAspect="1"/>
          </p:cNvGraphicFramePr>
          <p:nvPr>
            <p:extLst>
              <p:ext uri="{D42A27DB-BD31-4B8C-83A1-F6EECF244321}">
                <p14:modId xmlns:p14="http://schemas.microsoft.com/office/powerpoint/2010/main" val="1316141599"/>
              </p:ext>
            </p:extLst>
          </p:nvPr>
        </p:nvGraphicFramePr>
        <p:xfrm>
          <a:off x="3220059" y="1014129"/>
          <a:ext cx="1282700" cy="763587"/>
        </p:xfrm>
        <a:graphic>
          <a:graphicData uri="http://schemas.openxmlformats.org/presentationml/2006/ole">
            <mc:AlternateContent xmlns:mc="http://schemas.openxmlformats.org/markup-compatibility/2006">
              <mc:Choice xmlns:v="urn:schemas-microsoft-com:vml" Requires="v">
                <p:oleObj spid="_x0000_s132641" name="Equation" r:id="rId4" imgW="660240" imgH="393480" progId="Equation.3">
                  <p:embed/>
                </p:oleObj>
              </mc:Choice>
              <mc:Fallback>
                <p:oleObj name="Equation" r:id="rId4" imgW="660240" imgH="393480" progId="Equation.3">
                  <p:embed/>
                  <p:pic>
                    <p:nvPicPr>
                      <p:cNvPr id="7175" name="Object 7"/>
                      <p:cNvPicPr>
                        <a:picLocks noChangeAspect="1" noChangeArrowheads="1"/>
                      </p:cNvPicPr>
                      <p:nvPr/>
                    </p:nvPicPr>
                    <p:blipFill>
                      <a:blip r:embed="rId5"/>
                      <a:srcRect/>
                      <a:stretch>
                        <a:fillRect/>
                      </a:stretch>
                    </p:blipFill>
                    <p:spPr bwMode="auto">
                      <a:xfrm>
                        <a:off x="3220059" y="1014129"/>
                        <a:ext cx="1282700" cy="763587"/>
                      </a:xfrm>
                      <a:prstGeom prst="rect">
                        <a:avLst/>
                      </a:prstGeom>
                      <a:noFill/>
                      <a:ln>
                        <a:noFill/>
                      </a:ln>
                      <a:effectLst/>
                      <a:extLst/>
                    </p:spPr>
                  </p:pic>
                </p:oleObj>
              </mc:Fallback>
            </mc:AlternateContent>
          </a:graphicData>
        </a:graphic>
      </p:graphicFrame>
      <p:sp>
        <p:nvSpPr>
          <p:cNvPr id="15" name="Text Box 22"/>
          <p:cNvSpPr txBox="1">
            <a:spLocks noChangeArrowheads="1"/>
          </p:cNvSpPr>
          <p:nvPr/>
        </p:nvSpPr>
        <p:spPr bwMode="auto">
          <a:xfrm>
            <a:off x="4931347" y="1166754"/>
            <a:ext cx="4188259"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units are molecule</a:t>
            </a:r>
            <a:r>
              <a:rPr lang="it-IT" alt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300" dirty="0" smtClean="0">
                <a:latin typeface="Tahoma" panose="020B0604030504040204" pitchFamily="34" charset="0"/>
                <a:ea typeface="Tahoma" panose="020B0604030504040204" pitchFamily="34" charset="0"/>
                <a:cs typeface="Tahoma" panose="020B0604030504040204" pitchFamily="34" charset="0"/>
              </a:rPr>
              <a:t>cm</a:t>
            </a:r>
            <a:r>
              <a:rPr lang="it-IT" altLang="en-US" sz="2300" baseline="30000" dirty="0" smtClean="0">
                <a:latin typeface="Tahoma" panose="020B0604030504040204" pitchFamily="34" charset="0"/>
                <a:ea typeface="Tahoma" panose="020B0604030504040204" pitchFamily="34" charset="0"/>
                <a:cs typeface="Tahoma" panose="020B0604030504040204" pitchFamily="34" charset="0"/>
              </a:rPr>
              <a:t>-3</a:t>
            </a:r>
            <a:r>
              <a:rPr lang="it-IT" altLang="en-US" sz="2300" dirty="0" smtClean="0">
                <a:latin typeface="Tahoma" panose="020B0604030504040204" pitchFamily="34" charset="0"/>
                <a:ea typeface="Tahoma" panose="020B0604030504040204" pitchFamily="34" charset="0"/>
                <a:cs typeface="Tahoma" panose="020B0604030504040204" pitchFamily="34" charset="0"/>
              </a:rPr>
              <a:t>s</a:t>
            </a:r>
            <a:r>
              <a:rPr lang="it-IT" altLang="en-US" sz="2300" baseline="30000" dirty="0" smtClean="0">
                <a:latin typeface="Tahoma" panose="020B0604030504040204" pitchFamily="34" charset="0"/>
                <a:ea typeface="Tahoma" panose="020B0604030504040204" pitchFamily="34" charset="0"/>
                <a:cs typeface="Tahoma" panose="020B0604030504040204" pitchFamily="34" charset="0"/>
              </a:rPr>
              <a:t>-1</a:t>
            </a:r>
            <a:endParaRPr lang="en-US" altLang="en-US" sz="2300" baseline="30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58684808"/>
              </p:ext>
            </p:extLst>
          </p:nvPr>
        </p:nvGraphicFramePr>
        <p:xfrm>
          <a:off x="1449875" y="2261312"/>
          <a:ext cx="6096000" cy="23164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9896115"/>
                    </a:ext>
                  </a:extLst>
                </a:gridCol>
                <a:gridCol w="2162926">
                  <a:extLst>
                    <a:ext uri="{9D8B030D-6E8A-4147-A177-3AD203B41FA5}">
                      <a16:colId xmlns:a16="http://schemas.microsoft.com/office/drawing/2014/main" val="677439718"/>
                    </a:ext>
                  </a:extLst>
                </a:gridCol>
                <a:gridCol w="1901074">
                  <a:extLst>
                    <a:ext uri="{9D8B030D-6E8A-4147-A177-3AD203B41FA5}">
                      <a16:colId xmlns:a16="http://schemas.microsoft.com/office/drawing/2014/main" val="1236828532"/>
                    </a:ext>
                  </a:extLst>
                </a:gridCol>
              </a:tblGrid>
              <a:tr h="370840">
                <a:tc>
                  <a:txBody>
                    <a:bodyPr/>
                    <a:lstStyle/>
                    <a:p>
                      <a:r>
                        <a:rPr lang="it-IT" sz="2000" dirty="0" smtClean="0">
                          <a:latin typeface="Tahoma" panose="020B0604030504040204" pitchFamily="34" charset="0"/>
                          <a:ea typeface="Tahoma" panose="020B0604030504040204" pitchFamily="34" charset="0"/>
                          <a:cs typeface="Tahoma" panose="020B0604030504040204" pitchFamily="34" charset="0"/>
                        </a:rPr>
                        <a:t>Reaction</a:t>
                      </a:r>
                      <a:r>
                        <a:rPr lang="it-IT" sz="2000" baseline="0" dirty="0" smtClean="0">
                          <a:latin typeface="Tahoma" panose="020B0604030504040204" pitchFamily="34" charset="0"/>
                          <a:ea typeface="Tahoma" panose="020B0604030504040204" pitchFamily="34" charset="0"/>
                          <a:cs typeface="Tahoma" panose="020B0604030504040204" pitchFamily="34" charset="0"/>
                        </a:rPr>
                        <a:t> type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dirty="0" smtClean="0">
                          <a:latin typeface="Tahoma" panose="020B0604030504040204" pitchFamily="34" charset="0"/>
                          <a:ea typeface="Tahoma" panose="020B0604030504040204" pitchFamily="34" charset="0"/>
                          <a:cs typeface="Tahoma" panose="020B0604030504040204" pitchFamily="34" charset="0"/>
                        </a:rPr>
                        <a:t>Rate law</a:t>
                      </a:r>
                      <a:endParaRPr lang="en-US" sz="1800" dirty="0" smtClean="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t-IT" altLang="en-US" sz="2000" dirty="0" smtClean="0">
                          <a:latin typeface="Tahoma" panose="020B0604030504040204" pitchFamily="34" charset="0"/>
                          <a:ea typeface="Tahoma" panose="020B0604030504040204" pitchFamily="34" charset="0"/>
                          <a:cs typeface="Tahoma" panose="020B0604030504040204" pitchFamily="34" charset="0"/>
                        </a:rPr>
                        <a:t>units of k</a:t>
                      </a:r>
                      <a:endParaRPr lang="en-US" sz="2000" dirty="0"/>
                    </a:p>
                  </a:txBody>
                  <a:tcPr/>
                </a:tc>
                <a:extLst>
                  <a:ext uri="{0D108BD9-81ED-4DB2-BD59-A6C34878D82A}">
                    <a16:rowId xmlns:a16="http://schemas.microsoft.com/office/drawing/2014/main" val="261573696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altLang="en-US"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First order reaction</a:t>
                      </a:r>
                      <a:endParaRPr lang="en-US" altLang="en-US" sz="1800" dirty="0" smtClean="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dirty="0"/>
                    </a:p>
                  </a:txBody>
                  <a:tcPr/>
                </a:tc>
                <a:tc>
                  <a:txBody>
                    <a:bodyPr/>
                    <a:lstStyle/>
                    <a:p>
                      <a:r>
                        <a:rPr lang="it-IT" altLang="en-US" sz="1800" dirty="0" smtClean="0">
                          <a:latin typeface="Tahoma" panose="020B0604030504040204" pitchFamily="34" charset="0"/>
                          <a:ea typeface="Tahoma" panose="020B0604030504040204" pitchFamily="34" charset="0"/>
                          <a:cs typeface="Tahoma" panose="020B0604030504040204" pitchFamily="34" charset="0"/>
                        </a:rPr>
                        <a:t>s</a:t>
                      </a:r>
                      <a:r>
                        <a:rPr lang="it-IT" altLang="en-US" sz="1800" baseline="30000" dirty="0" smtClean="0">
                          <a:latin typeface="Tahoma" panose="020B0604030504040204" pitchFamily="34" charset="0"/>
                          <a:ea typeface="Tahoma" panose="020B0604030504040204" pitchFamily="34" charset="0"/>
                          <a:cs typeface="Tahoma" panose="020B0604030504040204" pitchFamily="34" charset="0"/>
                        </a:rPr>
                        <a:t>-1</a:t>
                      </a:r>
                      <a:endParaRPr lang="en-US" altLang="en-US" sz="1800" baseline="300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91952352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altLang="en-US"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Second order reaction</a:t>
                      </a:r>
                      <a:endParaRPr lang="en-US" altLang="en-US" sz="1800" dirty="0" smtClean="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altLang="en-US" sz="1800" dirty="0" smtClean="0">
                          <a:latin typeface="Tahoma" panose="020B0604030504040204" pitchFamily="34" charset="0"/>
                          <a:ea typeface="Tahoma" panose="020B0604030504040204" pitchFamily="34" charset="0"/>
                          <a:cs typeface="Tahoma" panose="020B0604030504040204" pitchFamily="34" charset="0"/>
                        </a:rPr>
                        <a:t>cm</a:t>
                      </a:r>
                      <a:r>
                        <a:rPr lang="it-IT" altLang="en-US" sz="1800" baseline="30000" dirty="0" smtClean="0">
                          <a:latin typeface="Tahoma" panose="020B0604030504040204" pitchFamily="34" charset="0"/>
                          <a:ea typeface="Tahoma" panose="020B0604030504040204" pitchFamily="34" charset="0"/>
                          <a:cs typeface="Tahoma" panose="020B0604030504040204" pitchFamily="34" charset="0"/>
                        </a:rPr>
                        <a:t>3</a:t>
                      </a:r>
                      <a:r>
                        <a:rPr lang="it-IT" altLang="en-US" sz="1800" baseline="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1800" dirty="0" smtClean="0">
                          <a:latin typeface="Tahoma" panose="020B0604030504040204" pitchFamily="34" charset="0"/>
                          <a:ea typeface="Tahoma" panose="020B0604030504040204" pitchFamily="34" charset="0"/>
                          <a:cs typeface="Tahoma" panose="020B0604030504040204" pitchFamily="34" charset="0"/>
                        </a:rPr>
                        <a:t>molecule</a:t>
                      </a:r>
                      <a:r>
                        <a:rPr lang="it-IT" altLang="en-US" sz="1800" baseline="30000" dirty="0" smtClean="0">
                          <a:latin typeface="Tahoma" panose="020B0604030504040204" pitchFamily="34" charset="0"/>
                          <a:ea typeface="Tahoma" panose="020B0604030504040204" pitchFamily="34" charset="0"/>
                          <a:cs typeface="Tahoma" panose="020B0604030504040204" pitchFamily="34" charset="0"/>
                        </a:rPr>
                        <a:t>-1</a:t>
                      </a:r>
                      <a:r>
                        <a:rPr lang="it-IT" altLang="en-US" sz="1800" dirty="0" smtClean="0">
                          <a:latin typeface="Tahoma" panose="020B0604030504040204" pitchFamily="34" charset="0"/>
                          <a:ea typeface="Tahoma" panose="020B0604030504040204" pitchFamily="34" charset="0"/>
                          <a:cs typeface="Tahoma" panose="020B0604030504040204" pitchFamily="34" charset="0"/>
                        </a:rPr>
                        <a:t>s</a:t>
                      </a:r>
                      <a:r>
                        <a:rPr lang="it-IT" altLang="en-US" sz="1800" baseline="30000" dirty="0" smtClean="0">
                          <a:latin typeface="Tahoma" panose="020B0604030504040204" pitchFamily="34" charset="0"/>
                          <a:ea typeface="Tahoma" panose="020B0604030504040204" pitchFamily="34" charset="0"/>
                          <a:cs typeface="Tahoma" panose="020B0604030504040204" pitchFamily="34" charset="0"/>
                        </a:rPr>
                        <a:t>-1</a:t>
                      </a:r>
                      <a:endParaRPr lang="en-US" altLang="en-US" sz="1800" baseline="30000" dirty="0" smtClean="0">
                        <a:latin typeface="Tahoma" panose="020B0604030504040204" pitchFamily="34" charset="0"/>
                        <a:ea typeface="Tahoma" panose="020B0604030504040204" pitchFamily="34" charset="0"/>
                        <a:cs typeface="Tahoma" panose="020B0604030504040204" pitchFamily="34" charset="0"/>
                      </a:endParaRPr>
                    </a:p>
                    <a:p>
                      <a:endParaRPr lang="en-US" dirty="0"/>
                    </a:p>
                  </a:txBody>
                  <a:tcPr/>
                </a:tc>
                <a:extLst>
                  <a:ext uri="{0D108BD9-81ED-4DB2-BD59-A6C34878D82A}">
                    <a16:rowId xmlns:a16="http://schemas.microsoft.com/office/drawing/2014/main" val="141175753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altLang="en-US"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Third order reaction</a:t>
                      </a:r>
                      <a:endParaRPr lang="en-US" altLang="en-US" sz="1800" dirty="0" smtClean="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altLang="en-US" sz="1800" dirty="0" smtClean="0">
                          <a:latin typeface="Tahoma" panose="020B0604030504040204" pitchFamily="34" charset="0"/>
                          <a:ea typeface="Tahoma" panose="020B0604030504040204" pitchFamily="34" charset="0"/>
                          <a:cs typeface="Tahoma" panose="020B0604030504040204" pitchFamily="34" charset="0"/>
                        </a:rPr>
                        <a:t>cm</a:t>
                      </a:r>
                      <a:r>
                        <a:rPr lang="it-IT" altLang="en-US" sz="1800" baseline="30000" dirty="0" smtClean="0">
                          <a:latin typeface="Tahoma" panose="020B0604030504040204" pitchFamily="34" charset="0"/>
                          <a:ea typeface="Tahoma" panose="020B0604030504040204" pitchFamily="34" charset="0"/>
                          <a:cs typeface="Tahoma" panose="020B0604030504040204" pitchFamily="34" charset="0"/>
                        </a:rPr>
                        <a:t>6</a:t>
                      </a:r>
                      <a:r>
                        <a:rPr lang="it-IT" altLang="en-US" sz="1800" baseline="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1800" dirty="0" smtClean="0">
                          <a:latin typeface="Tahoma" panose="020B0604030504040204" pitchFamily="34" charset="0"/>
                          <a:ea typeface="Tahoma" panose="020B0604030504040204" pitchFamily="34" charset="0"/>
                          <a:cs typeface="Tahoma" panose="020B0604030504040204" pitchFamily="34" charset="0"/>
                        </a:rPr>
                        <a:t>molecule</a:t>
                      </a:r>
                      <a:r>
                        <a:rPr lang="it-IT" altLang="en-US" sz="1800" baseline="30000" dirty="0" smtClean="0">
                          <a:latin typeface="Tahoma" panose="020B0604030504040204" pitchFamily="34" charset="0"/>
                          <a:ea typeface="Tahoma" panose="020B0604030504040204" pitchFamily="34" charset="0"/>
                          <a:cs typeface="Tahoma" panose="020B0604030504040204" pitchFamily="34" charset="0"/>
                        </a:rPr>
                        <a:t>-2</a:t>
                      </a:r>
                      <a:r>
                        <a:rPr lang="it-IT" altLang="en-US" sz="1800" dirty="0" smtClean="0">
                          <a:latin typeface="Tahoma" panose="020B0604030504040204" pitchFamily="34" charset="0"/>
                          <a:ea typeface="Tahoma" panose="020B0604030504040204" pitchFamily="34" charset="0"/>
                          <a:cs typeface="Tahoma" panose="020B0604030504040204" pitchFamily="34" charset="0"/>
                        </a:rPr>
                        <a:t>s</a:t>
                      </a:r>
                      <a:r>
                        <a:rPr lang="it-IT" altLang="en-US" sz="1800" baseline="30000" dirty="0" smtClean="0">
                          <a:latin typeface="Tahoma" panose="020B0604030504040204" pitchFamily="34" charset="0"/>
                          <a:ea typeface="Tahoma" panose="020B0604030504040204" pitchFamily="34" charset="0"/>
                          <a:cs typeface="Tahoma" panose="020B0604030504040204" pitchFamily="34" charset="0"/>
                        </a:rPr>
                        <a:t>-1</a:t>
                      </a:r>
                      <a:endParaRPr lang="en-US" altLang="en-US" sz="1800" baseline="30000" dirty="0" smtClean="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189185284"/>
                  </a:ext>
                </a:extLst>
              </a:tr>
            </a:tbl>
          </a:graphicData>
        </a:graphic>
      </p:graphicFrame>
      <p:graphicFrame>
        <p:nvGraphicFramePr>
          <p:cNvPr id="20" name="Object 7"/>
          <p:cNvGraphicFramePr>
            <a:graphicFrameLocks noChangeAspect="1"/>
          </p:cNvGraphicFramePr>
          <p:nvPr>
            <p:extLst>
              <p:ext uri="{D42A27DB-BD31-4B8C-83A1-F6EECF244321}">
                <p14:modId xmlns:p14="http://schemas.microsoft.com/office/powerpoint/2010/main" val="3681269814"/>
              </p:ext>
            </p:extLst>
          </p:nvPr>
        </p:nvGraphicFramePr>
        <p:xfrm>
          <a:off x="3600152" y="2773461"/>
          <a:ext cx="1035050" cy="419100"/>
        </p:xfrm>
        <a:graphic>
          <a:graphicData uri="http://schemas.openxmlformats.org/presentationml/2006/ole">
            <mc:AlternateContent xmlns:mc="http://schemas.openxmlformats.org/markup-compatibility/2006">
              <mc:Choice xmlns:v="urn:schemas-microsoft-com:vml" Requires="v">
                <p:oleObj spid="_x0000_s132642" name="Equation" r:id="rId6" imgW="533160" imgH="215640" progId="Equation.3">
                  <p:embed/>
                </p:oleObj>
              </mc:Choice>
              <mc:Fallback>
                <p:oleObj name="Equation" r:id="rId6" imgW="533160" imgH="215640" progId="Equation.3">
                  <p:embed/>
                  <p:pic>
                    <p:nvPicPr>
                      <p:cNvPr id="17" name="Object 7"/>
                      <p:cNvPicPr>
                        <a:picLocks noChangeAspect="1" noChangeArrowheads="1"/>
                      </p:cNvPicPr>
                      <p:nvPr/>
                    </p:nvPicPr>
                    <p:blipFill>
                      <a:blip r:embed="rId7"/>
                      <a:srcRect/>
                      <a:stretch>
                        <a:fillRect/>
                      </a:stretch>
                    </p:blipFill>
                    <p:spPr bwMode="auto">
                      <a:xfrm>
                        <a:off x="3600152" y="2773461"/>
                        <a:ext cx="1035050" cy="419100"/>
                      </a:xfrm>
                      <a:prstGeom prst="rect">
                        <a:avLst/>
                      </a:prstGeom>
                      <a:noFill/>
                      <a:ln>
                        <a:noFill/>
                      </a:ln>
                      <a:effectLst/>
                      <a:extLst/>
                    </p:spPr>
                  </p:pic>
                </p:oleObj>
              </mc:Fallback>
            </mc:AlternateContent>
          </a:graphicData>
        </a:graphic>
      </p:graphicFrame>
      <p:graphicFrame>
        <p:nvGraphicFramePr>
          <p:cNvPr id="21" name="Object 7"/>
          <p:cNvGraphicFramePr>
            <a:graphicFrameLocks noChangeAspect="1"/>
          </p:cNvGraphicFramePr>
          <p:nvPr>
            <p:extLst>
              <p:ext uri="{D42A27DB-BD31-4B8C-83A1-F6EECF244321}">
                <p14:modId xmlns:p14="http://schemas.microsoft.com/office/powerpoint/2010/main" val="3187072810"/>
              </p:ext>
            </p:extLst>
          </p:nvPr>
        </p:nvGraphicFramePr>
        <p:xfrm>
          <a:off x="3563639" y="3419552"/>
          <a:ext cx="1355725" cy="419100"/>
        </p:xfrm>
        <a:graphic>
          <a:graphicData uri="http://schemas.openxmlformats.org/presentationml/2006/ole">
            <mc:AlternateContent xmlns:mc="http://schemas.openxmlformats.org/markup-compatibility/2006">
              <mc:Choice xmlns:v="urn:schemas-microsoft-com:vml" Requires="v">
                <p:oleObj spid="_x0000_s132643" name="Equation" r:id="rId8" imgW="698400" imgH="215640" progId="Equation.3">
                  <p:embed/>
                </p:oleObj>
              </mc:Choice>
              <mc:Fallback>
                <p:oleObj name="Equation" r:id="rId8" imgW="698400" imgH="215640" progId="Equation.3">
                  <p:embed/>
                  <p:pic>
                    <p:nvPicPr>
                      <p:cNvPr id="20" name="Object 7"/>
                      <p:cNvPicPr>
                        <a:picLocks noChangeAspect="1" noChangeArrowheads="1"/>
                      </p:cNvPicPr>
                      <p:nvPr/>
                    </p:nvPicPr>
                    <p:blipFill>
                      <a:blip r:embed="rId9"/>
                      <a:srcRect/>
                      <a:stretch>
                        <a:fillRect/>
                      </a:stretch>
                    </p:blipFill>
                    <p:spPr bwMode="auto">
                      <a:xfrm>
                        <a:off x="3563639" y="3419552"/>
                        <a:ext cx="1355725" cy="419100"/>
                      </a:xfrm>
                      <a:prstGeom prst="rect">
                        <a:avLst/>
                      </a:prstGeom>
                      <a:noFill/>
                      <a:ln>
                        <a:noFill/>
                      </a:ln>
                      <a:effectLst/>
                      <a:extLst/>
                    </p:spPr>
                  </p:pic>
                </p:oleObj>
              </mc:Fallback>
            </mc:AlternateContent>
          </a:graphicData>
        </a:graphic>
      </p:graphicFrame>
      <p:graphicFrame>
        <p:nvGraphicFramePr>
          <p:cNvPr id="25" name="Object 7"/>
          <p:cNvGraphicFramePr>
            <a:graphicFrameLocks noChangeAspect="1"/>
          </p:cNvGraphicFramePr>
          <p:nvPr>
            <p:extLst>
              <p:ext uri="{D42A27DB-BD31-4B8C-83A1-F6EECF244321}">
                <p14:modId xmlns:p14="http://schemas.microsoft.com/office/powerpoint/2010/main" val="2556275530"/>
              </p:ext>
            </p:extLst>
          </p:nvPr>
        </p:nvGraphicFramePr>
        <p:xfrm>
          <a:off x="3563639" y="4054756"/>
          <a:ext cx="1725613" cy="419100"/>
        </p:xfrm>
        <a:graphic>
          <a:graphicData uri="http://schemas.openxmlformats.org/presentationml/2006/ole">
            <mc:AlternateContent xmlns:mc="http://schemas.openxmlformats.org/markup-compatibility/2006">
              <mc:Choice xmlns:v="urn:schemas-microsoft-com:vml" Requires="v">
                <p:oleObj spid="_x0000_s132644" name="Equation" r:id="rId10" imgW="888840" imgH="215640" progId="Equation.3">
                  <p:embed/>
                </p:oleObj>
              </mc:Choice>
              <mc:Fallback>
                <p:oleObj name="Equation" r:id="rId10" imgW="888840" imgH="215640" progId="Equation.3">
                  <p:embed/>
                  <p:pic>
                    <p:nvPicPr>
                      <p:cNvPr id="21" name="Object 7"/>
                      <p:cNvPicPr>
                        <a:picLocks noChangeAspect="1" noChangeArrowheads="1"/>
                      </p:cNvPicPr>
                      <p:nvPr/>
                    </p:nvPicPr>
                    <p:blipFill>
                      <a:blip r:embed="rId11"/>
                      <a:srcRect/>
                      <a:stretch>
                        <a:fillRect/>
                      </a:stretch>
                    </p:blipFill>
                    <p:spPr bwMode="auto">
                      <a:xfrm>
                        <a:off x="3563639" y="4054756"/>
                        <a:ext cx="1725613" cy="419100"/>
                      </a:xfrm>
                      <a:prstGeom prst="rect">
                        <a:avLst/>
                      </a:prstGeom>
                      <a:noFill/>
                      <a:ln>
                        <a:noFill/>
                      </a:ln>
                      <a:effectLst/>
                      <a:extLst/>
                    </p:spPr>
                  </p:pic>
                </p:oleObj>
              </mc:Fallback>
            </mc:AlternateContent>
          </a:graphicData>
        </a:graphic>
      </p:graphicFrame>
      <p:sp>
        <p:nvSpPr>
          <p:cNvPr id="26" name="Text Box 22"/>
          <p:cNvSpPr txBox="1">
            <a:spLocks noChangeArrowheads="1"/>
          </p:cNvSpPr>
          <p:nvPr/>
        </p:nvSpPr>
        <p:spPr bwMode="auto">
          <a:xfrm>
            <a:off x="860091" y="5185820"/>
            <a:ext cx="718445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Rate coefficents (k) vary with T and P (in some cases)</a:t>
            </a:r>
          </a:p>
          <a:p>
            <a:r>
              <a:rPr lang="it-IT" altLang="en-US" sz="2300" dirty="0" smtClean="0">
                <a:latin typeface="Tahoma" panose="020B0604030504040204" pitchFamily="34" charset="0"/>
                <a:ea typeface="Tahoma" panose="020B0604030504040204" pitchFamily="34" charset="0"/>
                <a:cs typeface="Tahoma" panose="020B0604030504040204" pitchFamily="34" charset="0"/>
              </a:rPr>
              <a:t>As we will see later on  </a:t>
            </a:r>
            <a:endParaRPr lang="en-US" altLang="en-US" sz="2300" baseline="30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510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41" t="52503" r="7336" b="-117"/>
          <a:stretch/>
        </p:blipFill>
        <p:spPr bwMode="auto">
          <a:xfrm>
            <a:off x="1122572" y="4332651"/>
            <a:ext cx="6523368" cy="244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olo 4"/>
          <p:cNvSpPr txBox="1">
            <a:spLocks/>
          </p:cNvSpPr>
          <p:nvPr/>
        </p:nvSpPr>
        <p:spPr>
          <a:xfrm>
            <a:off x="133186" y="-26180"/>
            <a:ext cx="8905875"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Reaction rate law</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5" name="Connettore diritto 9"/>
          <p:cNvCxnSpPr/>
          <p:nvPr/>
        </p:nvCxnSpPr>
        <p:spPr>
          <a:xfrm>
            <a:off x="547949" y="6495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Text Box 3"/>
          <p:cNvSpPr txBox="1">
            <a:spLocks noChangeArrowheads="1"/>
          </p:cNvSpPr>
          <p:nvPr/>
        </p:nvSpPr>
        <p:spPr bwMode="auto">
          <a:xfrm>
            <a:off x="547949" y="780141"/>
            <a:ext cx="792320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it-IT" altLang="en-US" sz="2400" dirty="0" smtClean="0">
                <a:latin typeface="Tahoma" panose="020B0604030504040204" pitchFamily="34" charset="0"/>
                <a:ea typeface="Tahoma" panose="020B0604030504040204" pitchFamily="34" charset="0"/>
                <a:cs typeface="Tahoma" panose="020B0604030504040204" pitchFamily="34" charset="0"/>
              </a:rPr>
              <a:t>The rate laws are always determined </a:t>
            </a: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experimentally</a:t>
            </a:r>
          </a:p>
          <a:p>
            <a:pPr marL="342900" indent="-342900">
              <a:buFont typeface="Arial" panose="020B0604020202020204" pitchFamily="34" charset="0"/>
              <a:buChar char="•"/>
            </a:pPr>
            <a:endParaRPr lang="it-IT" alt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it-IT" altLang="en-US" sz="2400" dirty="0" smtClean="0">
                <a:latin typeface="Tahoma" panose="020B0604030504040204" pitchFamily="34" charset="0"/>
                <a:ea typeface="Tahoma" panose="020B0604030504040204" pitchFamily="34" charset="0"/>
                <a:cs typeface="Tahoma" panose="020B0604030504040204" pitchFamily="34" charset="0"/>
              </a:rPr>
              <a:t>For almost all gas-phase atmospheric reactions the reaction order is defined in terms of </a:t>
            </a: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reagents’ concentrations </a:t>
            </a:r>
            <a:r>
              <a:rPr lang="it-IT" altLang="en-US" sz="2400" dirty="0" smtClean="0">
                <a:latin typeface="Tahoma" panose="020B0604030504040204" pitchFamily="34" charset="0"/>
                <a:ea typeface="Tahoma" panose="020B0604030504040204" pitchFamily="34" charset="0"/>
                <a:cs typeface="Tahoma" panose="020B0604030504040204" pitchFamily="34" charset="0"/>
              </a:rPr>
              <a:t>only (i.e. </a:t>
            </a:r>
            <a:r>
              <a:rPr lang="it-IT" altLang="en-US" sz="2400" i="1" dirty="0" smtClean="0">
                <a:latin typeface="Tahoma" panose="020B0604030504040204" pitchFamily="34" charset="0"/>
                <a:ea typeface="Tahoma" panose="020B0604030504040204" pitchFamily="34" charset="0"/>
                <a:cs typeface="Tahoma" panose="020B0604030504040204" pitchFamily="34" charset="0"/>
              </a:rPr>
              <a:t>p=0, q</a:t>
            </a:r>
            <a:r>
              <a:rPr lang="it-IT" altLang="en-US" sz="2400" dirty="0" smtClean="0">
                <a:latin typeface="Tahoma" panose="020B0604030504040204" pitchFamily="34" charset="0"/>
                <a:ea typeface="Tahoma" panose="020B0604030504040204" pitchFamily="34" charset="0"/>
                <a:cs typeface="Tahoma" panose="020B0604030504040204" pitchFamily="34" charset="0"/>
              </a:rPr>
              <a:t>=0)</a:t>
            </a:r>
          </a:p>
          <a:p>
            <a:pPr marL="342900" indent="-342900">
              <a:buFont typeface="Arial" panose="020B0604020202020204" pitchFamily="34" charset="0"/>
              <a:buChar char="•"/>
            </a:pPr>
            <a:endParaRPr lang="it-IT" alt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it-IT" altLang="en-US" sz="2400" dirty="0" smtClean="0">
                <a:latin typeface="Tahoma" panose="020B0604030504040204" pitchFamily="34" charset="0"/>
                <a:ea typeface="Tahoma" panose="020B0604030504040204" pitchFamily="34" charset="0"/>
                <a:cs typeface="Tahoma" panose="020B0604030504040204" pitchFamily="34" charset="0"/>
              </a:rPr>
              <a:t>In overall reactions </a:t>
            </a: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the exponents in the rate law </a:t>
            </a:r>
            <a:r>
              <a:rPr lang="it-IT" altLang="en-US" sz="2400" dirty="0" smtClean="0">
                <a:latin typeface="Tahoma" panose="020B0604030504040204" pitchFamily="34" charset="0"/>
                <a:ea typeface="Tahoma" panose="020B0604030504040204" pitchFamily="34" charset="0"/>
                <a:cs typeface="Tahoma" panose="020B0604030504040204" pitchFamily="34" charset="0"/>
              </a:rPr>
              <a:t>(i.e. m, n, p, q) are </a:t>
            </a: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NOT</a:t>
            </a:r>
            <a:r>
              <a:rPr lang="it-IT" altLang="en-US" sz="2400" dirty="0" smtClean="0">
                <a:latin typeface="Tahoma" panose="020B0604030504040204" pitchFamily="34" charset="0"/>
                <a:ea typeface="Tahoma" panose="020B0604030504040204" pitchFamily="34" charset="0"/>
                <a:cs typeface="Tahoma" panose="020B0604030504040204" pitchFamily="34" charset="0"/>
              </a:rPr>
              <a:t> necessarily related to the </a:t>
            </a: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stochiometric coefficients </a:t>
            </a:r>
            <a:r>
              <a:rPr lang="it-IT" altLang="en-US" sz="2400" dirty="0" smtClean="0">
                <a:latin typeface="Tahoma" panose="020B0604030504040204" pitchFamily="34" charset="0"/>
                <a:ea typeface="Tahoma" panose="020B0604030504040204" pitchFamily="34" charset="0"/>
                <a:cs typeface="Tahoma" panose="020B0604030504040204" pitchFamily="34" charset="0"/>
              </a:rPr>
              <a:t>(i.e. a, b, c, d) </a:t>
            </a:r>
          </a:p>
        </p:txBody>
      </p:sp>
      <p:sp>
        <p:nvSpPr>
          <p:cNvPr id="7" name="Text Box 6"/>
          <p:cNvSpPr txBox="1">
            <a:spLocks noChangeArrowheads="1"/>
          </p:cNvSpPr>
          <p:nvPr/>
        </p:nvSpPr>
        <p:spPr bwMode="auto">
          <a:xfrm>
            <a:off x="4794125" y="4103878"/>
            <a:ext cx="1390124"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Example:</a:t>
            </a:r>
            <a:endParaRPr lang="en-US" altLang="en-US" sz="23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8543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4"/>
          <p:cNvSpPr txBox="1">
            <a:spLocks/>
          </p:cNvSpPr>
          <p:nvPr/>
        </p:nvSpPr>
        <p:spPr>
          <a:xfrm>
            <a:off x="133186" y="-26180"/>
            <a:ext cx="8905875"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Rate laws of elementary reactions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5" name="Connettore diritto 9"/>
          <p:cNvCxnSpPr/>
          <p:nvPr/>
        </p:nvCxnSpPr>
        <p:spPr>
          <a:xfrm>
            <a:off x="547949" y="6495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Text Box 3"/>
          <p:cNvSpPr txBox="1">
            <a:spLocks noChangeArrowheads="1"/>
          </p:cNvSpPr>
          <p:nvPr/>
        </p:nvSpPr>
        <p:spPr bwMode="auto">
          <a:xfrm>
            <a:off x="378372" y="718293"/>
            <a:ext cx="852388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dirty="0" smtClean="0">
                <a:latin typeface="Tahoma" panose="020B0604030504040204" pitchFamily="34" charset="0"/>
                <a:ea typeface="Tahoma" panose="020B0604030504040204" pitchFamily="34" charset="0"/>
                <a:cs typeface="Tahoma" panose="020B0604030504040204" pitchFamily="34" charset="0"/>
              </a:rPr>
              <a:t>Only in this case the exponents in the rate law coincides with the stochiometric coefficients</a:t>
            </a:r>
          </a:p>
          <a:p>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Molecolarity:</a:t>
            </a:r>
            <a:r>
              <a:rPr lang="it-IT" altLang="en-US" sz="2400" dirty="0" smtClean="0">
                <a:latin typeface="Tahoma" panose="020B0604030504040204" pitchFamily="34" charset="0"/>
                <a:ea typeface="Tahoma" panose="020B0604030504040204" pitchFamily="34" charset="0"/>
                <a:cs typeface="Tahoma" panose="020B0604030504040204" pitchFamily="34" charset="0"/>
              </a:rPr>
              <a:t> number of molecules reacting in the elementary process  </a:t>
            </a:r>
          </a:p>
        </p:txBody>
      </p:sp>
      <p:graphicFrame>
        <p:nvGraphicFramePr>
          <p:cNvPr id="8" name="Object 4"/>
          <p:cNvGraphicFramePr>
            <a:graphicFrameLocks noChangeAspect="1"/>
          </p:cNvGraphicFramePr>
          <p:nvPr>
            <p:extLst>
              <p:ext uri="{D42A27DB-BD31-4B8C-83A1-F6EECF244321}">
                <p14:modId xmlns:p14="http://schemas.microsoft.com/office/powerpoint/2010/main" val="3538717474"/>
              </p:ext>
            </p:extLst>
          </p:nvPr>
        </p:nvGraphicFramePr>
        <p:xfrm>
          <a:off x="3654078" y="2313022"/>
          <a:ext cx="1855788" cy="409575"/>
        </p:xfrm>
        <a:graphic>
          <a:graphicData uri="http://schemas.openxmlformats.org/presentationml/2006/ole">
            <mc:AlternateContent xmlns:mc="http://schemas.openxmlformats.org/markup-compatibility/2006">
              <mc:Choice xmlns:v="urn:schemas-microsoft-com:vml" Requires="v">
                <p:oleObj spid="_x0000_s158620" name="Equation" r:id="rId4" imgW="927000" imgH="203040" progId="Equation.3">
                  <p:embed/>
                </p:oleObj>
              </mc:Choice>
              <mc:Fallback>
                <p:oleObj name="Equation" r:id="rId4" imgW="927000" imgH="203040" progId="Equation.3">
                  <p:embed/>
                  <p:pic>
                    <p:nvPicPr>
                      <p:cNvPr id="6" name="Object 4"/>
                      <p:cNvPicPr>
                        <a:picLocks noChangeAspect="1" noChangeArrowheads="1"/>
                      </p:cNvPicPr>
                      <p:nvPr/>
                    </p:nvPicPr>
                    <p:blipFill>
                      <a:blip r:embed="rId5"/>
                      <a:srcRect/>
                      <a:stretch>
                        <a:fillRect/>
                      </a:stretch>
                    </p:blipFill>
                    <p:spPr bwMode="auto">
                      <a:xfrm>
                        <a:off x="3654078" y="2313022"/>
                        <a:ext cx="1855788" cy="409575"/>
                      </a:xfrm>
                      <a:prstGeom prst="rect">
                        <a:avLst/>
                      </a:prstGeom>
                      <a:noFill/>
                      <a:ln>
                        <a:noFill/>
                      </a:ln>
                      <a:effectLs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545116257"/>
              </p:ext>
            </p:extLst>
          </p:nvPr>
        </p:nvGraphicFramePr>
        <p:xfrm>
          <a:off x="3652920" y="3262484"/>
          <a:ext cx="2312988" cy="409575"/>
        </p:xfrm>
        <a:graphic>
          <a:graphicData uri="http://schemas.openxmlformats.org/presentationml/2006/ole">
            <mc:AlternateContent xmlns:mc="http://schemas.openxmlformats.org/markup-compatibility/2006">
              <mc:Choice xmlns:v="urn:schemas-microsoft-com:vml" Requires="v">
                <p:oleObj spid="_x0000_s158621" name="Equation" r:id="rId6" imgW="1155600" imgH="203040" progId="Equation.3">
                  <p:embed/>
                </p:oleObj>
              </mc:Choice>
              <mc:Fallback>
                <p:oleObj name="Equation" r:id="rId6" imgW="1155600" imgH="203040" progId="Equation.3">
                  <p:embed/>
                  <p:pic>
                    <p:nvPicPr>
                      <p:cNvPr id="7" name="Object 4"/>
                      <p:cNvPicPr>
                        <a:picLocks noChangeAspect="1" noChangeArrowheads="1"/>
                      </p:cNvPicPr>
                      <p:nvPr/>
                    </p:nvPicPr>
                    <p:blipFill>
                      <a:blip r:embed="rId7"/>
                      <a:srcRect/>
                      <a:stretch>
                        <a:fillRect/>
                      </a:stretch>
                    </p:blipFill>
                    <p:spPr bwMode="auto">
                      <a:xfrm>
                        <a:off x="3652920" y="3262484"/>
                        <a:ext cx="2312988" cy="409575"/>
                      </a:xfrm>
                      <a:prstGeom prst="rect">
                        <a:avLst/>
                      </a:prstGeom>
                      <a:noFill/>
                      <a:ln>
                        <a:noFill/>
                      </a:ln>
                      <a:effectLs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614879284"/>
              </p:ext>
            </p:extLst>
          </p:nvPr>
        </p:nvGraphicFramePr>
        <p:xfrm>
          <a:off x="3630314" y="3744981"/>
          <a:ext cx="2312988" cy="409575"/>
        </p:xfrm>
        <a:graphic>
          <a:graphicData uri="http://schemas.openxmlformats.org/presentationml/2006/ole">
            <mc:AlternateContent xmlns:mc="http://schemas.openxmlformats.org/markup-compatibility/2006">
              <mc:Choice xmlns:v="urn:schemas-microsoft-com:vml" Requires="v">
                <p:oleObj spid="_x0000_s158622" name="Equation" r:id="rId8" imgW="1155600" imgH="203040" progId="Equation.3">
                  <p:embed/>
                </p:oleObj>
              </mc:Choice>
              <mc:Fallback>
                <p:oleObj name="Equation" r:id="rId8" imgW="1155600" imgH="203040" progId="Equation.3">
                  <p:embed/>
                  <p:pic>
                    <p:nvPicPr>
                      <p:cNvPr id="8" name="Object 4"/>
                      <p:cNvPicPr>
                        <a:picLocks noChangeAspect="1" noChangeArrowheads="1"/>
                      </p:cNvPicPr>
                      <p:nvPr/>
                    </p:nvPicPr>
                    <p:blipFill>
                      <a:blip r:embed="rId9"/>
                      <a:srcRect/>
                      <a:stretch>
                        <a:fillRect/>
                      </a:stretch>
                    </p:blipFill>
                    <p:spPr bwMode="auto">
                      <a:xfrm>
                        <a:off x="3630314" y="3744981"/>
                        <a:ext cx="2312988" cy="409575"/>
                      </a:xfrm>
                      <a:prstGeom prst="rect">
                        <a:avLst/>
                      </a:prstGeom>
                      <a:noFill/>
                      <a:ln>
                        <a:noFill/>
                      </a:ln>
                      <a:effectLst/>
                      <a:extLst/>
                    </p:spPr>
                  </p:pic>
                </p:oleObj>
              </mc:Fallback>
            </mc:AlternateContent>
          </a:graphicData>
        </a:graphic>
      </p:graphicFrame>
      <p:sp>
        <p:nvSpPr>
          <p:cNvPr id="11" name="Text Box 3"/>
          <p:cNvSpPr txBox="1">
            <a:spLocks noChangeArrowheads="1"/>
          </p:cNvSpPr>
          <p:nvPr/>
        </p:nvSpPr>
        <p:spPr bwMode="auto">
          <a:xfrm>
            <a:off x="176486" y="2271709"/>
            <a:ext cx="37676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Unimolecular reaction</a:t>
            </a:r>
          </a:p>
        </p:txBody>
      </p:sp>
      <p:sp>
        <p:nvSpPr>
          <p:cNvPr id="12" name="Text Box 3"/>
          <p:cNvSpPr txBox="1">
            <a:spLocks noChangeArrowheads="1"/>
          </p:cNvSpPr>
          <p:nvPr/>
        </p:nvSpPr>
        <p:spPr bwMode="auto">
          <a:xfrm>
            <a:off x="190007" y="3193710"/>
            <a:ext cx="37676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Bimolecular reactions</a:t>
            </a:r>
          </a:p>
        </p:txBody>
      </p:sp>
      <p:sp>
        <p:nvSpPr>
          <p:cNvPr id="13" name="Text Box 3"/>
          <p:cNvSpPr txBox="1">
            <a:spLocks noChangeArrowheads="1"/>
          </p:cNvSpPr>
          <p:nvPr/>
        </p:nvSpPr>
        <p:spPr bwMode="auto">
          <a:xfrm>
            <a:off x="191165" y="4275104"/>
            <a:ext cx="37676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Termolecular reactions</a:t>
            </a:r>
            <a:endParaRPr lang="it-IT" altLang="en-US" sz="24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5" name="Object 4"/>
          <p:cNvGraphicFramePr>
            <a:graphicFrameLocks noChangeAspect="1"/>
          </p:cNvGraphicFramePr>
          <p:nvPr>
            <p:extLst>
              <p:ext uri="{D42A27DB-BD31-4B8C-83A1-F6EECF244321}">
                <p14:modId xmlns:p14="http://schemas.microsoft.com/office/powerpoint/2010/main" val="58360242"/>
              </p:ext>
            </p:extLst>
          </p:nvPr>
        </p:nvGraphicFramePr>
        <p:xfrm>
          <a:off x="5788010" y="2336790"/>
          <a:ext cx="1068387" cy="436562"/>
        </p:xfrm>
        <a:graphic>
          <a:graphicData uri="http://schemas.openxmlformats.org/presentationml/2006/ole">
            <mc:AlternateContent xmlns:mc="http://schemas.openxmlformats.org/markup-compatibility/2006">
              <mc:Choice xmlns:v="urn:schemas-microsoft-com:vml" Requires="v">
                <p:oleObj spid="_x0000_s158623" name="Equation" r:id="rId10" imgW="533160" imgH="215640" progId="Equation.3">
                  <p:embed/>
                </p:oleObj>
              </mc:Choice>
              <mc:Fallback>
                <p:oleObj name="Equation" r:id="rId10" imgW="533160" imgH="215640" progId="Equation.3">
                  <p:embed/>
                  <p:pic>
                    <p:nvPicPr>
                      <p:cNvPr id="8" name="Object 4"/>
                      <p:cNvPicPr>
                        <a:picLocks noChangeAspect="1" noChangeArrowheads="1"/>
                      </p:cNvPicPr>
                      <p:nvPr/>
                    </p:nvPicPr>
                    <p:blipFill>
                      <a:blip r:embed="rId11"/>
                      <a:srcRect/>
                      <a:stretch>
                        <a:fillRect/>
                      </a:stretch>
                    </p:blipFill>
                    <p:spPr bwMode="auto">
                      <a:xfrm>
                        <a:off x="5788010" y="2336790"/>
                        <a:ext cx="1068387" cy="436562"/>
                      </a:xfrm>
                      <a:prstGeom prst="rect">
                        <a:avLst/>
                      </a:prstGeom>
                      <a:noFill/>
                      <a:ln>
                        <a:noFill/>
                      </a:ln>
                      <a:effectLst/>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3113518437"/>
              </p:ext>
            </p:extLst>
          </p:nvPr>
        </p:nvGraphicFramePr>
        <p:xfrm>
          <a:off x="6056364" y="3248610"/>
          <a:ext cx="1550987" cy="436563"/>
        </p:xfrm>
        <a:graphic>
          <a:graphicData uri="http://schemas.openxmlformats.org/presentationml/2006/ole">
            <mc:AlternateContent xmlns:mc="http://schemas.openxmlformats.org/markup-compatibility/2006">
              <mc:Choice xmlns:v="urn:schemas-microsoft-com:vml" Requires="v">
                <p:oleObj spid="_x0000_s158624" name="Equation" r:id="rId12" imgW="774360" imgH="215640" progId="Equation.3">
                  <p:embed/>
                </p:oleObj>
              </mc:Choice>
              <mc:Fallback>
                <p:oleObj name="Equation" r:id="rId12" imgW="774360" imgH="215640" progId="Equation.3">
                  <p:embed/>
                  <p:pic>
                    <p:nvPicPr>
                      <p:cNvPr id="15" name="Object 4"/>
                      <p:cNvPicPr>
                        <a:picLocks noChangeAspect="1" noChangeArrowheads="1"/>
                      </p:cNvPicPr>
                      <p:nvPr/>
                    </p:nvPicPr>
                    <p:blipFill>
                      <a:blip r:embed="rId13"/>
                      <a:srcRect/>
                      <a:stretch>
                        <a:fillRect/>
                      </a:stretch>
                    </p:blipFill>
                    <p:spPr bwMode="auto">
                      <a:xfrm>
                        <a:off x="6056364" y="3248610"/>
                        <a:ext cx="1550987" cy="436563"/>
                      </a:xfrm>
                      <a:prstGeom prst="rect">
                        <a:avLst/>
                      </a:prstGeom>
                      <a:noFill/>
                      <a:ln>
                        <a:noFill/>
                      </a:ln>
                      <a:effectLst/>
                      <a:extLst/>
                    </p:spPr>
                  </p:pic>
                </p:oleObj>
              </mc:Fallback>
            </mc:AlternateContent>
          </a:graphicData>
        </a:graphic>
      </p:graphicFrame>
      <p:graphicFrame>
        <p:nvGraphicFramePr>
          <p:cNvPr id="17" name="Object 4"/>
          <p:cNvGraphicFramePr>
            <a:graphicFrameLocks noChangeAspect="1"/>
          </p:cNvGraphicFramePr>
          <p:nvPr>
            <p:extLst>
              <p:ext uri="{D42A27DB-BD31-4B8C-83A1-F6EECF244321}">
                <p14:modId xmlns:p14="http://schemas.microsoft.com/office/powerpoint/2010/main" val="3210397658"/>
              </p:ext>
            </p:extLst>
          </p:nvPr>
        </p:nvGraphicFramePr>
        <p:xfrm>
          <a:off x="6134068" y="3790462"/>
          <a:ext cx="1169987" cy="487362"/>
        </p:xfrm>
        <a:graphic>
          <a:graphicData uri="http://schemas.openxmlformats.org/presentationml/2006/ole">
            <mc:AlternateContent xmlns:mc="http://schemas.openxmlformats.org/markup-compatibility/2006">
              <mc:Choice xmlns:v="urn:schemas-microsoft-com:vml" Requires="v">
                <p:oleObj spid="_x0000_s158625" name="Equation" r:id="rId14" imgW="583920" imgH="241200" progId="Equation.3">
                  <p:embed/>
                </p:oleObj>
              </mc:Choice>
              <mc:Fallback>
                <p:oleObj name="Equation" r:id="rId14" imgW="583920" imgH="241200" progId="Equation.3">
                  <p:embed/>
                  <p:pic>
                    <p:nvPicPr>
                      <p:cNvPr id="16" name="Object 4"/>
                      <p:cNvPicPr>
                        <a:picLocks noChangeAspect="1" noChangeArrowheads="1"/>
                      </p:cNvPicPr>
                      <p:nvPr/>
                    </p:nvPicPr>
                    <p:blipFill>
                      <a:blip r:embed="rId15"/>
                      <a:srcRect/>
                      <a:stretch>
                        <a:fillRect/>
                      </a:stretch>
                    </p:blipFill>
                    <p:spPr bwMode="auto">
                      <a:xfrm>
                        <a:off x="6134068" y="3790462"/>
                        <a:ext cx="1169987" cy="487362"/>
                      </a:xfrm>
                      <a:prstGeom prst="rect">
                        <a:avLst/>
                      </a:prstGeom>
                      <a:noFill/>
                      <a:ln>
                        <a:noFill/>
                      </a:ln>
                      <a:effectLst/>
                      <a:extLst/>
                    </p:spPr>
                  </p:pic>
                </p:oleObj>
              </mc:Fallback>
            </mc:AlternateContent>
          </a:graphicData>
        </a:graphic>
      </p:graphicFrame>
      <p:graphicFrame>
        <p:nvGraphicFramePr>
          <p:cNvPr id="18" name="Object 4"/>
          <p:cNvGraphicFramePr>
            <a:graphicFrameLocks noChangeAspect="1"/>
          </p:cNvGraphicFramePr>
          <p:nvPr>
            <p:extLst>
              <p:ext uri="{D42A27DB-BD31-4B8C-83A1-F6EECF244321}">
                <p14:modId xmlns:p14="http://schemas.microsoft.com/office/powerpoint/2010/main" val="3077948753"/>
              </p:ext>
            </p:extLst>
          </p:nvPr>
        </p:nvGraphicFramePr>
        <p:xfrm>
          <a:off x="3820286" y="4398372"/>
          <a:ext cx="2898775" cy="409575"/>
        </p:xfrm>
        <a:graphic>
          <a:graphicData uri="http://schemas.openxmlformats.org/presentationml/2006/ole">
            <mc:AlternateContent xmlns:mc="http://schemas.openxmlformats.org/markup-compatibility/2006">
              <mc:Choice xmlns:v="urn:schemas-microsoft-com:vml" Requires="v">
                <p:oleObj spid="_x0000_s158626" name="Equation" r:id="rId16" imgW="1447560" imgH="203040" progId="Equation.3">
                  <p:embed/>
                </p:oleObj>
              </mc:Choice>
              <mc:Fallback>
                <p:oleObj name="Equation" r:id="rId16" imgW="1447560" imgH="203040" progId="Equation.3">
                  <p:embed/>
                  <p:pic>
                    <p:nvPicPr>
                      <p:cNvPr id="9" name="Object 4"/>
                      <p:cNvPicPr>
                        <a:picLocks noChangeAspect="1" noChangeArrowheads="1"/>
                      </p:cNvPicPr>
                      <p:nvPr/>
                    </p:nvPicPr>
                    <p:blipFill>
                      <a:blip r:embed="rId17"/>
                      <a:srcRect/>
                      <a:stretch>
                        <a:fillRect/>
                      </a:stretch>
                    </p:blipFill>
                    <p:spPr bwMode="auto">
                      <a:xfrm>
                        <a:off x="3820286" y="4398372"/>
                        <a:ext cx="2898775" cy="409575"/>
                      </a:xfrm>
                      <a:prstGeom prst="rect">
                        <a:avLst/>
                      </a:prstGeom>
                      <a:noFill/>
                      <a:ln>
                        <a:noFill/>
                      </a:ln>
                      <a:effectLst/>
                      <a:extLst/>
                    </p:spPr>
                  </p:pic>
                </p:oleObj>
              </mc:Fallback>
            </mc:AlternateContent>
          </a:graphicData>
        </a:graphic>
      </p:graphicFrame>
      <p:graphicFrame>
        <p:nvGraphicFramePr>
          <p:cNvPr id="19" name="Object 4"/>
          <p:cNvGraphicFramePr>
            <a:graphicFrameLocks noChangeAspect="1"/>
          </p:cNvGraphicFramePr>
          <p:nvPr>
            <p:extLst>
              <p:ext uri="{D42A27DB-BD31-4B8C-83A1-F6EECF244321}">
                <p14:modId xmlns:p14="http://schemas.microsoft.com/office/powerpoint/2010/main" val="1612218146"/>
              </p:ext>
            </p:extLst>
          </p:nvPr>
        </p:nvGraphicFramePr>
        <p:xfrm>
          <a:off x="3820286" y="4842837"/>
          <a:ext cx="2162175" cy="436563"/>
        </p:xfrm>
        <a:graphic>
          <a:graphicData uri="http://schemas.openxmlformats.org/presentationml/2006/ole">
            <mc:AlternateContent xmlns:mc="http://schemas.openxmlformats.org/markup-compatibility/2006">
              <mc:Choice xmlns:v="urn:schemas-microsoft-com:vml" Requires="v">
                <p:oleObj spid="_x0000_s158627" name="Equation" r:id="rId18" imgW="1079280" imgH="215640" progId="Equation.3">
                  <p:embed/>
                </p:oleObj>
              </mc:Choice>
              <mc:Fallback>
                <p:oleObj name="Equation" r:id="rId18" imgW="1079280" imgH="215640" progId="Equation.3">
                  <p:embed/>
                  <p:pic>
                    <p:nvPicPr>
                      <p:cNvPr id="16" name="Object 4"/>
                      <p:cNvPicPr>
                        <a:picLocks noChangeAspect="1" noChangeArrowheads="1"/>
                      </p:cNvPicPr>
                      <p:nvPr/>
                    </p:nvPicPr>
                    <p:blipFill>
                      <a:blip r:embed="rId19"/>
                      <a:srcRect/>
                      <a:stretch>
                        <a:fillRect/>
                      </a:stretch>
                    </p:blipFill>
                    <p:spPr bwMode="auto">
                      <a:xfrm>
                        <a:off x="3820286" y="4842837"/>
                        <a:ext cx="2162175" cy="436563"/>
                      </a:xfrm>
                      <a:prstGeom prst="rect">
                        <a:avLst/>
                      </a:prstGeom>
                      <a:noFill/>
                      <a:ln>
                        <a:noFill/>
                      </a:ln>
                      <a:effectLst/>
                      <a:extLst/>
                    </p:spPr>
                  </p:pic>
                </p:oleObj>
              </mc:Fallback>
            </mc:AlternateContent>
          </a:graphicData>
        </a:graphic>
      </p:graphicFrame>
      <p:graphicFrame>
        <p:nvGraphicFramePr>
          <p:cNvPr id="20" name="Object 4"/>
          <p:cNvGraphicFramePr>
            <a:graphicFrameLocks noChangeAspect="1"/>
          </p:cNvGraphicFramePr>
          <p:nvPr>
            <p:extLst>
              <p:ext uri="{D42A27DB-BD31-4B8C-83A1-F6EECF244321}">
                <p14:modId xmlns:p14="http://schemas.microsoft.com/office/powerpoint/2010/main" val="1792624610"/>
              </p:ext>
            </p:extLst>
          </p:nvPr>
        </p:nvGraphicFramePr>
        <p:xfrm>
          <a:off x="3749737" y="5500984"/>
          <a:ext cx="2898775" cy="409575"/>
        </p:xfrm>
        <a:graphic>
          <a:graphicData uri="http://schemas.openxmlformats.org/presentationml/2006/ole">
            <mc:AlternateContent xmlns:mc="http://schemas.openxmlformats.org/markup-compatibility/2006">
              <mc:Choice xmlns:v="urn:schemas-microsoft-com:vml" Requires="v">
                <p:oleObj spid="_x0000_s158628" name="Equation" r:id="rId20" imgW="1447560" imgH="203040" progId="Equation.3">
                  <p:embed/>
                </p:oleObj>
              </mc:Choice>
              <mc:Fallback>
                <p:oleObj name="Equation" r:id="rId20" imgW="1447560" imgH="203040" progId="Equation.3">
                  <p:embed/>
                  <p:pic>
                    <p:nvPicPr>
                      <p:cNvPr id="18" name="Object 4"/>
                      <p:cNvPicPr>
                        <a:picLocks noChangeAspect="1" noChangeArrowheads="1"/>
                      </p:cNvPicPr>
                      <p:nvPr/>
                    </p:nvPicPr>
                    <p:blipFill>
                      <a:blip r:embed="rId21"/>
                      <a:srcRect/>
                      <a:stretch>
                        <a:fillRect/>
                      </a:stretch>
                    </p:blipFill>
                    <p:spPr bwMode="auto">
                      <a:xfrm>
                        <a:off x="3749737" y="5500984"/>
                        <a:ext cx="2898775" cy="409575"/>
                      </a:xfrm>
                      <a:prstGeom prst="rect">
                        <a:avLst/>
                      </a:prstGeom>
                      <a:noFill/>
                      <a:ln>
                        <a:noFill/>
                      </a:ln>
                      <a:effectLst/>
                      <a:extLst/>
                    </p:spPr>
                  </p:pic>
                </p:oleObj>
              </mc:Fallback>
            </mc:AlternateContent>
          </a:graphicData>
        </a:graphic>
      </p:graphicFrame>
      <p:graphicFrame>
        <p:nvGraphicFramePr>
          <p:cNvPr id="21" name="Object 4"/>
          <p:cNvGraphicFramePr>
            <a:graphicFrameLocks noChangeAspect="1"/>
          </p:cNvGraphicFramePr>
          <p:nvPr>
            <p:extLst>
              <p:ext uri="{D42A27DB-BD31-4B8C-83A1-F6EECF244321}">
                <p14:modId xmlns:p14="http://schemas.microsoft.com/office/powerpoint/2010/main" val="3602306080"/>
              </p:ext>
            </p:extLst>
          </p:nvPr>
        </p:nvGraphicFramePr>
        <p:xfrm>
          <a:off x="3754884" y="6043615"/>
          <a:ext cx="1654175" cy="487363"/>
        </p:xfrm>
        <a:graphic>
          <a:graphicData uri="http://schemas.openxmlformats.org/presentationml/2006/ole">
            <mc:AlternateContent xmlns:mc="http://schemas.openxmlformats.org/markup-compatibility/2006">
              <mc:Choice xmlns:v="urn:schemas-microsoft-com:vml" Requires="v">
                <p:oleObj spid="_x0000_s158629" name="Equation" r:id="rId22" imgW="825480" imgH="241200" progId="Equation.3">
                  <p:embed/>
                </p:oleObj>
              </mc:Choice>
              <mc:Fallback>
                <p:oleObj name="Equation" r:id="rId22" imgW="825480" imgH="241200" progId="Equation.3">
                  <p:embed/>
                  <p:pic>
                    <p:nvPicPr>
                      <p:cNvPr id="19" name="Object 4"/>
                      <p:cNvPicPr>
                        <a:picLocks noChangeAspect="1" noChangeArrowheads="1"/>
                      </p:cNvPicPr>
                      <p:nvPr/>
                    </p:nvPicPr>
                    <p:blipFill>
                      <a:blip r:embed="rId23"/>
                      <a:srcRect/>
                      <a:stretch>
                        <a:fillRect/>
                      </a:stretch>
                    </p:blipFill>
                    <p:spPr bwMode="auto">
                      <a:xfrm>
                        <a:off x="3754884" y="6043615"/>
                        <a:ext cx="1654175" cy="487363"/>
                      </a:xfrm>
                      <a:prstGeom prst="rect">
                        <a:avLst/>
                      </a:prstGeom>
                      <a:noFill/>
                      <a:ln>
                        <a:noFill/>
                      </a:ln>
                      <a:effectLst/>
                      <a:extLst/>
                    </p:spPr>
                  </p:pic>
                </p:oleObj>
              </mc:Fallback>
            </mc:AlternateContent>
          </a:graphicData>
        </a:graphic>
      </p:graphicFrame>
      <p:sp>
        <p:nvSpPr>
          <p:cNvPr id="22" name="CasellaDiTesto 5"/>
          <p:cNvSpPr txBox="1"/>
          <p:nvPr/>
        </p:nvSpPr>
        <p:spPr>
          <a:xfrm>
            <a:off x="6710698" y="4928495"/>
            <a:ext cx="2255641" cy="1631216"/>
          </a:xfrm>
          <a:prstGeom prst="rect">
            <a:avLst/>
          </a:prstGeom>
          <a:solidFill>
            <a:srgbClr val="FFFF00"/>
          </a:solidFill>
          <a:ln w="38100">
            <a:solidFill>
              <a:srgbClr val="FF330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In atmospheric chemistry we will have only elementary reactions </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23" name="CasellaDiTesto 5"/>
          <p:cNvSpPr txBox="1"/>
          <p:nvPr/>
        </p:nvSpPr>
        <p:spPr>
          <a:xfrm>
            <a:off x="2378075" y="2667223"/>
            <a:ext cx="5226878" cy="384721"/>
          </a:xfrm>
          <a:prstGeom prst="rect">
            <a:avLst/>
          </a:prstGeom>
          <a:noFill/>
          <a:ln w="38100">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9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only one reactant </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(e.g. </a:t>
            </a:r>
            <a:r>
              <a:rPr lang="en-US" sz="19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photodissociations</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19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4" name="CasellaDiTesto 5"/>
          <p:cNvSpPr txBox="1"/>
          <p:nvPr/>
        </p:nvSpPr>
        <p:spPr>
          <a:xfrm>
            <a:off x="1338419" y="3634109"/>
            <a:ext cx="2314501" cy="384721"/>
          </a:xfrm>
          <a:prstGeom prst="rect">
            <a:avLst/>
          </a:prstGeom>
          <a:noFill/>
          <a:ln w="38100">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9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two reactants</a:t>
            </a:r>
            <a:endParaRPr lang="en-US" sz="19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25" name="CasellaDiTesto 5"/>
          <p:cNvSpPr txBox="1"/>
          <p:nvPr/>
        </p:nvSpPr>
        <p:spPr>
          <a:xfrm>
            <a:off x="359691" y="4857317"/>
            <a:ext cx="3327860" cy="1846659"/>
          </a:xfrm>
          <a:prstGeom prst="rect">
            <a:avLst/>
          </a:prstGeom>
          <a:noFill/>
          <a:ln w="38100">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1900" b="1" dirty="0">
                <a:solidFill>
                  <a:srgbClr val="0000FF"/>
                </a:solidFill>
                <a:latin typeface="Tahoma" panose="020B0604030504040204" pitchFamily="34" charset="0"/>
                <a:ea typeface="Tahoma" panose="020B0604030504040204" pitchFamily="34" charset="0"/>
                <a:cs typeface="Tahoma" panose="020B0604030504040204" pitchFamily="34" charset="0"/>
              </a:rPr>
              <a:t>3-body </a:t>
            </a:r>
            <a:r>
              <a:rPr lang="en-US" sz="19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collisions </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the third body M does not really take part into the reaction - in atmospheric chemistry M is N</a:t>
            </a:r>
            <a:r>
              <a:rPr lang="en-US" sz="1900" baseline="-25000"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/O</a:t>
            </a:r>
            <a:r>
              <a:rPr lang="en-US" sz="1900" baseline="-25000"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just"/>
            <a:r>
              <a:rPr lang="en-US" sz="19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 </a:t>
            </a:r>
            <a:endParaRPr lang="en-US" sz="19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1066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2" grpId="0" animBg="1"/>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4"/>
          <p:cNvSpPr txBox="1">
            <a:spLocks/>
          </p:cNvSpPr>
          <p:nvPr/>
        </p:nvSpPr>
        <p:spPr>
          <a:xfrm>
            <a:off x="133186" y="-26180"/>
            <a:ext cx="8905875"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Probability of termolecular reactions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5" name="Connettore diritto 9"/>
          <p:cNvCxnSpPr/>
          <p:nvPr/>
        </p:nvCxnSpPr>
        <p:spPr>
          <a:xfrm>
            <a:off x="547949" y="6495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2" name="Text Box 3"/>
          <p:cNvSpPr txBox="1">
            <a:spLocks noChangeArrowheads="1"/>
          </p:cNvSpPr>
          <p:nvPr/>
        </p:nvSpPr>
        <p:spPr bwMode="auto">
          <a:xfrm>
            <a:off x="547949" y="780141"/>
            <a:ext cx="792320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dirty="0" smtClean="0">
                <a:latin typeface="Tahoma" panose="020B0604030504040204" pitchFamily="34" charset="0"/>
                <a:ea typeface="Tahoma" panose="020B0604030504040204" pitchFamily="34" charset="0"/>
                <a:cs typeface="Tahoma" panose="020B0604030504040204" pitchFamily="34" charset="0"/>
              </a:rPr>
              <a:t>1. </a:t>
            </a:r>
            <a:r>
              <a:rPr lang="it-IT" altLang="en-US" sz="2400" dirty="0" smtClean="0">
                <a:solidFill>
                  <a:srgbClr val="00B050"/>
                </a:solidFill>
                <a:latin typeface="Tahoma" panose="020B0604030504040204" pitchFamily="34" charset="0"/>
                <a:ea typeface="Tahoma" panose="020B0604030504040204" pitchFamily="34" charset="0"/>
                <a:cs typeface="Tahoma" panose="020B0604030504040204" pitchFamily="34" charset="0"/>
              </a:rPr>
              <a:t>How long is a collision? </a:t>
            </a:r>
          </a:p>
          <a:p>
            <a:r>
              <a:rPr lang="it-IT" altLang="en-US" sz="2400" dirty="0" smtClean="0">
                <a:latin typeface="Tahoma" panose="020B0604030504040204" pitchFamily="34" charset="0"/>
                <a:ea typeface="Tahoma" panose="020B0604030504040204" pitchFamily="34" charset="0"/>
                <a:cs typeface="Tahoma" panose="020B0604030504040204" pitchFamily="34" charset="0"/>
              </a:rPr>
              <a:t>2. </a:t>
            </a: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How long is the time between two collisions</a:t>
            </a:r>
            <a:r>
              <a:rPr lang="it-IT" altLang="en-US" sz="2400" dirty="0" smtClean="0">
                <a:latin typeface="Tahoma" panose="020B0604030504040204" pitchFamily="34" charset="0"/>
                <a:ea typeface="Tahoma" panose="020B0604030504040204" pitchFamily="34" charset="0"/>
                <a:cs typeface="Tahoma" panose="020B0604030504040204" pitchFamily="34" charset="0"/>
              </a:rPr>
              <a:t>?</a:t>
            </a:r>
          </a:p>
        </p:txBody>
      </p:sp>
      <p:sp>
        <p:nvSpPr>
          <p:cNvPr id="6" name="Text Box 3"/>
          <p:cNvSpPr txBox="1">
            <a:spLocks noChangeArrowheads="1"/>
          </p:cNvSpPr>
          <p:nvPr/>
        </p:nvSpPr>
        <p:spPr bwMode="auto">
          <a:xfrm>
            <a:off x="402645" y="1573248"/>
            <a:ext cx="65636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914400" lvl="1" indent="-457200">
              <a:buAutoNum type="arabicPeriod"/>
            </a:pPr>
            <a:r>
              <a:rPr lang="it-IT" altLang="en-US" sz="2400" dirty="0" smtClean="0">
                <a:solidFill>
                  <a:srgbClr val="00B050"/>
                </a:solidFill>
                <a:latin typeface="Tahoma" panose="020B0604030504040204" pitchFamily="34" charset="0"/>
                <a:ea typeface="Tahoma" panose="020B0604030504040204" pitchFamily="34" charset="0"/>
                <a:cs typeface="Tahoma" panose="020B0604030504040204" pitchFamily="34" charset="0"/>
              </a:rPr>
              <a:t>Collisions last </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10</a:t>
            </a:r>
            <a:r>
              <a:rPr lang="it-IT" altLang="en-US" sz="24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-13</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to 10</a:t>
            </a:r>
            <a:r>
              <a:rPr lang="it-IT" altLang="en-US" sz="24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-12</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s</a:t>
            </a:r>
          </a:p>
          <a:p>
            <a:r>
              <a:rPr lang="it-IT"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let’s take the longer </a:t>
            </a:r>
            <a:r>
              <a:rPr lang="it-IT"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estimate </a:t>
            </a:r>
            <a:r>
              <a:rPr lang="it-IT" altLang="en-US" sz="2400" dirty="0">
                <a:solidFill>
                  <a:srgbClr val="00B05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10</a:t>
            </a:r>
            <a:r>
              <a:rPr lang="it-IT" altLang="en-US" sz="2400" baseline="30000" dirty="0">
                <a:solidFill>
                  <a:srgbClr val="00B05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-12</a:t>
            </a:r>
            <a:r>
              <a:rPr lang="it-IT" altLang="en-US" sz="2400" dirty="0">
                <a:solidFill>
                  <a:srgbClr val="00B05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altLang="en-US" sz="240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s</a:t>
            </a:r>
            <a:endParaRPr lang="it-IT" altLang="en-US" sz="2400"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 Box 3"/>
          <p:cNvSpPr txBox="1">
            <a:spLocks noChangeArrowheads="1"/>
          </p:cNvSpPr>
          <p:nvPr/>
        </p:nvSpPr>
        <p:spPr bwMode="auto">
          <a:xfrm>
            <a:off x="402645" y="2342110"/>
            <a:ext cx="830821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2.  Time between two collisions </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10</a:t>
            </a:r>
            <a:r>
              <a:rPr lang="it-IT" altLang="en-US" sz="24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-10</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-10</a:t>
            </a:r>
            <a:r>
              <a:rPr lang="it-IT" altLang="en-US" sz="24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-9</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s</a:t>
            </a:r>
          </a:p>
          <a:p>
            <a:r>
              <a:rPr lang="it-IT"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let’s take the longer </a:t>
            </a:r>
            <a:r>
              <a:rPr lang="it-IT"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estimate </a:t>
            </a: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10</a:t>
            </a:r>
            <a:r>
              <a:rPr lang="it-IT" altLang="en-US" sz="2400" baseline="30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-9</a:t>
            </a: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s </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(we will 	derive this later on)</a:t>
            </a:r>
            <a:endParaRPr lang="it-IT" altLang="en-US"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8" name="Text Box 3"/>
          <p:cNvSpPr txBox="1">
            <a:spLocks noChangeArrowheads="1"/>
          </p:cNvSpPr>
          <p:nvPr/>
        </p:nvSpPr>
        <p:spPr bwMode="auto">
          <a:xfrm>
            <a:off x="566324" y="3473868"/>
            <a:ext cx="872298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it-IT" altLang="en-US" sz="2400" dirty="0" smtClean="0">
                <a:latin typeface="Tahoma" panose="020B0604030504040204" pitchFamily="34" charset="0"/>
                <a:ea typeface="Tahoma" panose="020B0604030504040204" pitchFamily="34" charset="0"/>
                <a:cs typeface="Tahoma" panose="020B0604030504040204" pitchFamily="34" charset="0"/>
              </a:rPr>
              <a:t>We can calculate the mean collision duration/total time = </a:t>
            </a:r>
            <a:r>
              <a:rPr lang="it-IT"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10</a:t>
            </a:r>
            <a:r>
              <a:rPr lang="it-IT" altLang="en-US" sz="24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-12</a:t>
            </a:r>
            <a:r>
              <a:rPr lang="it-IT"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10</a:t>
            </a:r>
            <a:r>
              <a:rPr lang="it-IT" altLang="en-US" sz="24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-9</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 10</a:t>
            </a:r>
            <a:r>
              <a:rPr lang="it-IT" altLang="en-US" sz="24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probability of having two molecules colliding </a:t>
            </a:r>
            <a:endParaRPr lang="it-IT" altLang="en-US" sz="2400" baseline="30000" dirty="0" smtClean="0">
              <a:latin typeface="Tahoma" panose="020B0604030504040204" pitchFamily="34" charset="0"/>
              <a:ea typeface="Tahoma" panose="020B0604030504040204" pitchFamily="34" charset="0"/>
              <a:cs typeface="Tahoma" panose="020B0604030504040204" pitchFamily="34" charset="0"/>
            </a:endParaRPr>
          </a:p>
        </p:txBody>
      </p:sp>
      <p:sp>
        <p:nvSpPr>
          <p:cNvPr id="11" name="Text Box 3"/>
          <p:cNvSpPr txBox="1">
            <a:spLocks noChangeArrowheads="1"/>
          </p:cNvSpPr>
          <p:nvPr/>
        </p:nvSpPr>
        <p:spPr bwMode="auto">
          <a:xfrm>
            <a:off x="566324" y="4629011"/>
            <a:ext cx="872298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it-IT" altLang="en-US" sz="2400" dirty="0" smtClean="0">
                <a:latin typeface="Tahoma" panose="020B0604030504040204" pitchFamily="34" charset="0"/>
                <a:ea typeface="Tahoma" panose="020B0604030504040204" pitchFamily="34" charset="0"/>
                <a:cs typeface="Tahoma" panose="020B0604030504040204" pitchFamily="34" charset="0"/>
              </a:rPr>
              <a:t>Probability of having three molecules colliding simultaneously is </a:t>
            </a:r>
            <a:r>
              <a:rPr lang="it-IT"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(10</a:t>
            </a:r>
            <a:r>
              <a:rPr lang="it-IT" altLang="en-US" sz="24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4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 10</a:t>
            </a:r>
            <a:r>
              <a:rPr lang="it-IT" altLang="en-US" sz="24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-6</a:t>
            </a:r>
            <a:endParaRPr lang="it-IT" altLang="en-US" sz="2400" baseline="30000" dirty="0" smtClean="0">
              <a:latin typeface="Tahoma" panose="020B0604030504040204" pitchFamily="34" charset="0"/>
              <a:ea typeface="Tahoma" panose="020B0604030504040204" pitchFamily="34" charset="0"/>
              <a:cs typeface="Tahoma" panose="020B0604030504040204" pitchFamily="34" charset="0"/>
            </a:endParaRPr>
          </a:p>
        </p:txBody>
      </p:sp>
      <p:sp>
        <p:nvSpPr>
          <p:cNvPr id="12" name="Text Box 3"/>
          <p:cNvSpPr txBox="1">
            <a:spLocks noChangeArrowheads="1"/>
          </p:cNvSpPr>
          <p:nvPr/>
        </p:nvSpPr>
        <p:spPr bwMode="auto">
          <a:xfrm>
            <a:off x="340144" y="5484072"/>
            <a:ext cx="872298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Hence it is more likely to have processes occurring as a series of bimolecular collisions</a:t>
            </a:r>
          </a:p>
          <a:p>
            <a:r>
              <a:rPr lang="it-IT" altLang="en-US" sz="2400" dirty="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There are no quadrimolecular processes (far too low prob)</a:t>
            </a:r>
          </a:p>
        </p:txBody>
      </p:sp>
    </p:spTree>
    <p:extLst>
      <p:ext uri="{BB962C8B-B14F-4D97-AF65-F5344CB8AC3E}">
        <p14:creationId xmlns:p14="http://schemas.microsoft.com/office/powerpoint/2010/main" val="83935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1 -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5" name="CasellaDiTesto 19"/>
          <p:cNvSpPr txBox="1">
            <a:spLocks noChangeArrowheads="1"/>
          </p:cNvSpPr>
          <p:nvPr/>
        </p:nvSpPr>
        <p:spPr bwMode="auto">
          <a:xfrm>
            <a:off x="563563" y="1827706"/>
            <a:ext cx="820318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smtClean="0">
                <a:latin typeface="Tahoma" panose="020B0604030504040204" pitchFamily="34" charset="0"/>
                <a:cs typeface="Tahoma" panose="020B0604030504040204" pitchFamily="34" charset="0"/>
              </a:rPr>
              <a:t>The </a:t>
            </a:r>
            <a:r>
              <a:rPr lang="en-US" altLang="en-US" sz="2400" dirty="0">
                <a:latin typeface="Tahoma" panose="020B0604030504040204" pitchFamily="34" charset="0"/>
                <a:cs typeface="Tahoma" panose="020B0604030504040204" pitchFamily="34" charset="0"/>
              </a:rPr>
              <a:t>rate of formation of NH</a:t>
            </a:r>
            <a:r>
              <a:rPr lang="en-US" altLang="en-US" sz="2400" baseline="-25000" dirty="0">
                <a:latin typeface="Tahoma" panose="020B0604030504040204" pitchFamily="34" charset="0"/>
                <a:cs typeface="Tahoma" panose="020B0604030504040204" pitchFamily="34" charset="0"/>
              </a:rPr>
              <a:t>3</a:t>
            </a:r>
            <a:r>
              <a:rPr lang="en-US" altLang="en-US" sz="2400" dirty="0">
                <a:latin typeface="Tahoma" panose="020B0604030504040204" pitchFamily="34" charset="0"/>
                <a:cs typeface="Tahoma" panose="020B0604030504040204" pitchFamily="34" charset="0"/>
              </a:rPr>
              <a:t> in the </a:t>
            </a:r>
            <a:r>
              <a:rPr lang="en-US" altLang="en-US" sz="2400" dirty="0" smtClean="0">
                <a:latin typeface="Tahoma" panose="020B0604030504040204" pitchFamily="34" charset="0"/>
                <a:cs typeface="Tahoma" panose="020B0604030504040204" pitchFamily="34" charset="0"/>
              </a:rPr>
              <a:t>reaction:</a:t>
            </a:r>
          </a:p>
          <a:p>
            <a:pPr algn="ctr"/>
            <a:r>
              <a:rPr lang="en-US" altLang="en-US" sz="2400" dirty="0" smtClean="0">
                <a:latin typeface="Tahoma" panose="020B0604030504040204" pitchFamily="34" charset="0"/>
                <a:cs typeface="Tahoma" panose="020B0604030504040204" pitchFamily="34" charset="0"/>
              </a:rPr>
              <a:t> </a:t>
            </a:r>
            <a:r>
              <a:rPr lang="en-US" altLang="en-US" sz="2400" dirty="0">
                <a:latin typeface="Tahoma" panose="020B0604030504040204" pitchFamily="34" charset="0"/>
                <a:cs typeface="Tahoma" panose="020B0604030504040204" pitchFamily="34" charset="0"/>
              </a:rPr>
              <a:t>N</a:t>
            </a:r>
            <a:r>
              <a:rPr lang="en-US" altLang="en-US" sz="2400" baseline="-25000" dirty="0">
                <a:latin typeface="Tahoma" panose="020B0604030504040204" pitchFamily="34" charset="0"/>
                <a:cs typeface="Tahoma" panose="020B0604030504040204" pitchFamily="34" charset="0"/>
              </a:rPr>
              <a:t>2(g)</a:t>
            </a:r>
            <a:r>
              <a:rPr lang="en-US" altLang="en-US" sz="2400" dirty="0">
                <a:latin typeface="Tahoma" panose="020B0604030504040204" pitchFamily="34" charset="0"/>
                <a:cs typeface="Tahoma" panose="020B0604030504040204" pitchFamily="34" charset="0"/>
              </a:rPr>
              <a:t> + 3H</a:t>
            </a:r>
            <a:r>
              <a:rPr lang="en-US" altLang="en-US" sz="2400" baseline="-25000" dirty="0">
                <a:latin typeface="Tahoma" panose="020B0604030504040204" pitchFamily="34" charset="0"/>
                <a:cs typeface="Tahoma" panose="020B0604030504040204" pitchFamily="34" charset="0"/>
              </a:rPr>
              <a:t>2(g)</a:t>
            </a:r>
            <a:r>
              <a:rPr lang="en-US" altLang="en-US" sz="2400" dirty="0">
                <a:latin typeface="Tahoma" panose="020B0604030504040204" pitchFamily="34" charset="0"/>
                <a:cs typeface="Tahoma" panose="020B0604030504040204" pitchFamily="34" charset="0"/>
              </a:rPr>
              <a:t> → 2NH</a:t>
            </a:r>
            <a:r>
              <a:rPr lang="en-US" altLang="en-US" sz="2400" baseline="-25000" dirty="0">
                <a:latin typeface="Tahoma" panose="020B0604030504040204" pitchFamily="34" charset="0"/>
                <a:cs typeface="Tahoma" panose="020B0604030504040204" pitchFamily="34" charset="0"/>
              </a:rPr>
              <a:t>3(g)</a:t>
            </a:r>
            <a:r>
              <a:rPr lang="en-US" altLang="en-US" sz="2400" dirty="0">
                <a:latin typeface="Tahoma" panose="020B0604030504040204" pitchFamily="34" charset="0"/>
                <a:cs typeface="Tahoma" panose="020B0604030504040204" pitchFamily="34" charset="0"/>
              </a:rPr>
              <a:t> </a:t>
            </a:r>
            <a:endParaRPr lang="en-US" altLang="en-US" sz="2400" dirty="0" smtClean="0">
              <a:latin typeface="Tahoma" panose="020B0604030504040204" pitchFamily="34" charset="0"/>
              <a:cs typeface="Tahoma" panose="020B0604030504040204" pitchFamily="34" charset="0"/>
            </a:endParaRPr>
          </a:p>
          <a:p>
            <a:r>
              <a:rPr lang="en-US" altLang="en-US" sz="2400" dirty="0" smtClean="0">
                <a:latin typeface="Tahoma" panose="020B0604030504040204" pitchFamily="34" charset="0"/>
                <a:cs typeface="Tahoma" panose="020B0604030504040204" pitchFamily="34" charset="0"/>
              </a:rPr>
              <a:t>was </a:t>
            </a:r>
            <a:r>
              <a:rPr lang="en-US" altLang="en-US" sz="2400" dirty="0">
                <a:latin typeface="Tahoma" panose="020B0604030504040204" pitchFamily="34" charset="0"/>
                <a:cs typeface="Tahoma" panose="020B0604030504040204" pitchFamily="34" charset="0"/>
              </a:rPr>
              <a:t>reported as 1.2 mmol</a:t>
            </a:r>
            <a:r>
              <a:rPr lang="en-US" altLang="en-US" sz="2400" dirty="0">
                <a:latin typeface="Symbol" panose="05050102010706020507" pitchFamily="18" charset="2"/>
                <a:cs typeface="Tahoma" panose="020B0604030504040204" pitchFamily="34" charset="0"/>
              </a:rPr>
              <a:t></a:t>
            </a:r>
            <a:r>
              <a:rPr lang="en-US" altLang="en-US" sz="2400" dirty="0">
                <a:latin typeface="Tahoma" panose="020B0604030504040204" pitchFamily="34" charset="0"/>
                <a:ea typeface="Tahoma" panose="020B0604030504040204" pitchFamily="34" charset="0"/>
                <a:cs typeface="Tahoma" panose="020B0604030504040204" pitchFamily="34" charset="0"/>
              </a:rPr>
              <a:t>d</a:t>
            </a:r>
            <a:r>
              <a:rPr lang="en-US" altLang="en-US" sz="2400" dirty="0">
                <a:latin typeface="Tahoma" panose="020B0604030504040204" pitchFamily="34" charset="0"/>
                <a:cs typeface="Tahoma" panose="020B0604030504040204" pitchFamily="34" charset="0"/>
              </a:rPr>
              <a:t>m</a:t>
            </a:r>
            <a:r>
              <a:rPr lang="en-US" altLang="en-US" sz="2400" baseline="30000" dirty="0">
                <a:latin typeface="Tahoma" panose="020B0604030504040204" pitchFamily="34" charset="0"/>
                <a:cs typeface="Tahoma" panose="020B0604030504040204" pitchFamily="34" charset="0"/>
              </a:rPr>
              <a:t>−3</a:t>
            </a:r>
            <a:r>
              <a:rPr lang="en-US" altLang="en-US" sz="2400" dirty="0">
                <a:latin typeface="Tahoma" panose="020B0604030504040204" pitchFamily="34" charset="0"/>
                <a:cs typeface="Tahoma" panose="020B0604030504040204" pitchFamily="34" charset="0"/>
              </a:rPr>
              <a:t>s</a:t>
            </a:r>
            <a:r>
              <a:rPr lang="en-US" altLang="en-US" sz="2400" baseline="30000" dirty="0">
                <a:latin typeface="Tahoma" panose="020B0604030504040204" pitchFamily="34" charset="0"/>
                <a:cs typeface="Tahoma" panose="020B0604030504040204" pitchFamily="34" charset="0"/>
              </a:rPr>
              <a:t>−1</a:t>
            </a:r>
            <a:r>
              <a:rPr lang="en-US" altLang="en-US" sz="2400" dirty="0">
                <a:latin typeface="Tahoma" panose="020B0604030504040204" pitchFamily="34" charset="0"/>
                <a:cs typeface="Tahoma" panose="020B0604030504040204" pitchFamily="34" charset="0"/>
              </a:rPr>
              <a:t> under a certain set of conditions. </a:t>
            </a:r>
            <a:endParaRPr lang="en-US" altLang="en-US" sz="2400" dirty="0" smtClean="0">
              <a:latin typeface="Tahoma" panose="020B0604030504040204" pitchFamily="34" charset="0"/>
              <a:cs typeface="Tahoma" panose="020B0604030504040204" pitchFamily="34" charset="0"/>
            </a:endParaRPr>
          </a:p>
          <a:p>
            <a:pPr marL="457200" indent="-457200">
              <a:buAutoNum type="alphaLcParenR"/>
            </a:pPr>
            <a:r>
              <a:rPr lang="en-US" altLang="en-US" sz="2400" dirty="0" smtClean="0">
                <a:latin typeface="Tahoma" panose="020B0604030504040204" pitchFamily="34" charset="0"/>
                <a:cs typeface="Tahoma" panose="020B0604030504040204" pitchFamily="34" charset="0"/>
              </a:rPr>
              <a:t>What </a:t>
            </a:r>
            <a:r>
              <a:rPr lang="en-US" altLang="en-US" sz="2400" dirty="0">
                <a:latin typeface="Tahoma" panose="020B0604030504040204" pitchFamily="34" charset="0"/>
                <a:cs typeface="Tahoma" panose="020B0604030504040204" pitchFamily="34" charset="0"/>
              </a:rPr>
              <a:t>is the rate of consumption of H</a:t>
            </a:r>
            <a:r>
              <a:rPr lang="en-US" altLang="en-US" sz="2400" baseline="-25000" dirty="0">
                <a:latin typeface="Tahoma" panose="020B0604030504040204" pitchFamily="34" charset="0"/>
                <a:cs typeface="Tahoma" panose="020B0604030504040204" pitchFamily="34" charset="0"/>
              </a:rPr>
              <a:t>2</a:t>
            </a:r>
            <a:r>
              <a:rPr lang="en-US" altLang="en-US" sz="2400" dirty="0">
                <a:latin typeface="Tahoma" panose="020B0604030504040204" pitchFamily="34" charset="0"/>
                <a:cs typeface="Tahoma" panose="020B0604030504040204" pitchFamily="34" charset="0"/>
              </a:rPr>
              <a:t>? </a:t>
            </a:r>
            <a:endParaRPr lang="en-US" altLang="en-US" sz="2400" dirty="0" smtClean="0">
              <a:latin typeface="Tahoma" panose="020B0604030504040204" pitchFamily="34" charset="0"/>
              <a:cs typeface="Tahoma" panose="020B0604030504040204" pitchFamily="34" charset="0"/>
            </a:endParaRPr>
          </a:p>
          <a:p>
            <a:pPr marL="457200" indent="-457200">
              <a:buAutoNum type="alphaLcParenR"/>
            </a:pPr>
            <a:r>
              <a:rPr lang="en-US" altLang="en-US" sz="2400" dirty="0" smtClean="0">
                <a:latin typeface="Tahoma" panose="020B0604030504040204" pitchFamily="34" charset="0"/>
                <a:cs typeface="Tahoma" panose="020B0604030504040204" pitchFamily="34" charset="0"/>
              </a:rPr>
              <a:t>Express </a:t>
            </a:r>
            <a:r>
              <a:rPr lang="en-US" altLang="en-US" sz="2400" dirty="0">
                <a:latin typeface="Tahoma" panose="020B0604030504040204" pitchFamily="34" charset="0"/>
                <a:cs typeface="Tahoma" panose="020B0604030504040204" pitchFamily="34" charset="0"/>
              </a:rPr>
              <a:t>this rate in units of molecules</a:t>
            </a:r>
            <a:r>
              <a:rPr lang="en-US" altLang="en-US" sz="2400" dirty="0">
                <a:latin typeface="Symbol" panose="05050102010706020507" pitchFamily="18" charset="2"/>
                <a:cs typeface="Tahoma" panose="020B0604030504040204" pitchFamily="34" charset="0"/>
              </a:rPr>
              <a:t></a:t>
            </a:r>
            <a:r>
              <a:rPr lang="en-US" altLang="en-US" sz="2400" dirty="0">
                <a:latin typeface="Tahoma" panose="020B0604030504040204" pitchFamily="34" charset="0"/>
                <a:ea typeface="Tahoma" panose="020B0604030504040204" pitchFamily="34" charset="0"/>
                <a:cs typeface="Tahoma" panose="020B0604030504040204" pitchFamily="34" charset="0"/>
              </a:rPr>
              <a:t>c</a:t>
            </a:r>
            <a:r>
              <a:rPr lang="en-US" altLang="en-US" sz="2400" dirty="0">
                <a:latin typeface="Tahoma" panose="020B0604030504040204" pitchFamily="34" charset="0"/>
                <a:cs typeface="Tahoma" panose="020B0604030504040204" pitchFamily="34" charset="0"/>
              </a:rPr>
              <a:t>m</a:t>
            </a:r>
            <a:r>
              <a:rPr lang="en-US" altLang="en-US" sz="2400" baseline="30000" dirty="0">
                <a:latin typeface="Tahoma" panose="020B0604030504040204" pitchFamily="34" charset="0"/>
                <a:cs typeface="Tahoma" panose="020B0604030504040204" pitchFamily="34" charset="0"/>
              </a:rPr>
              <a:t>−3</a:t>
            </a:r>
            <a:r>
              <a:rPr lang="en-US" altLang="en-US" sz="2400" dirty="0">
                <a:latin typeface="Tahoma" panose="020B0604030504040204" pitchFamily="34" charset="0"/>
                <a:cs typeface="Tahoma" panose="020B0604030504040204" pitchFamily="34" charset="0"/>
              </a:rPr>
              <a:t>s</a:t>
            </a:r>
            <a:r>
              <a:rPr lang="en-US" altLang="en-US" sz="2400" baseline="30000" dirty="0">
                <a:latin typeface="Tahoma" panose="020B0604030504040204" pitchFamily="34" charset="0"/>
                <a:cs typeface="Tahoma" panose="020B0604030504040204" pitchFamily="34" charset="0"/>
              </a:rPr>
              <a:t>−1</a:t>
            </a:r>
          </a:p>
          <a:p>
            <a:endParaRPr lang="en-GB" altLang="en-US" sz="2400" baseline="-25000" dirty="0">
              <a:latin typeface="Tahoma" panose="020B0604030504040204" pitchFamily="34" charset="0"/>
              <a:cs typeface="Tahoma" panose="020B0604030504040204" pitchFamily="34" charset="0"/>
            </a:endParaRPr>
          </a:p>
        </p:txBody>
      </p: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973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1 -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5" name="CasellaDiTesto 19"/>
          <p:cNvSpPr txBox="1">
            <a:spLocks noChangeArrowheads="1"/>
          </p:cNvSpPr>
          <p:nvPr/>
        </p:nvSpPr>
        <p:spPr bwMode="auto">
          <a:xfrm>
            <a:off x="405073" y="948414"/>
            <a:ext cx="820318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smtClean="0">
                <a:latin typeface="Tahoma" panose="020B0604030504040204" pitchFamily="34" charset="0"/>
                <a:cs typeface="Tahoma" panose="020B0604030504040204" pitchFamily="34" charset="0"/>
              </a:rPr>
              <a:t>The </a:t>
            </a:r>
            <a:r>
              <a:rPr lang="en-US" altLang="en-US" sz="2100" dirty="0">
                <a:latin typeface="Tahoma" panose="020B0604030504040204" pitchFamily="34" charset="0"/>
                <a:cs typeface="Tahoma" panose="020B0604030504040204" pitchFamily="34" charset="0"/>
              </a:rPr>
              <a:t>rate of formation of NH</a:t>
            </a:r>
            <a:r>
              <a:rPr lang="en-US" altLang="en-US" sz="2100" baseline="-25000" dirty="0">
                <a:latin typeface="Tahoma" panose="020B0604030504040204" pitchFamily="34" charset="0"/>
                <a:cs typeface="Tahoma" panose="020B0604030504040204" pitchFamily="34" charset="0"/>
              </a:rPr>
              <a:t>3</a:t>
            </a:r>
            <a:r>
              <a:rPr lang="en-US" altLang="en-US" sz="2100" dirty="0">
                <a:latin typeface="Tahoma" panose="020B0604030504040204" pitchFamily="34" charset="0"/>
                <a:cs typeface="Tahoma" panose="020B0604030504040204" pitchFamily="34" charset="0"/>
              </a:rPr>
              <a:t> in the </a:t>
            </a:r>
            <a:r>
              <a:rPr lang="en-US" altLang="en-US" sz="2100" dirty="0" smtClean="0">
                <a:latin typeface="Tahoma" panose="020B0604030504040204" pitchFamily="34" charset="0"/>
                <a:cs typeface="Tahoma" panose="020B0604030504040204" pitchFamily="34" charset="0"/>
              </a:rPr>
              <a:t>reaction:</a:t>
            </a:r>
          </a:p>
          <a:p>
            <a:pPr algn="ctr"/>
            <a:r>
              <a:rPr lang="en-US" altLang="en-US" sz="2100" dirty="0" smtClean="0">
                <a:latin typeface="Tahoma" panose="020B0604030504040204" pitchFamily="34" charset="0"/>
                <a:cs typeface="Tahoma" panose="020B0604030504040204" pitchFamily="34" charset="0"/>
              </a:rPr>
              <a:t> </a:t>
            </a:r>
            <a:r>
              <a:rPr lang="en-US" altLang="en-US" sz="2100" dirty="0">
                <a:latin typeface="Tahoma" panose="020B0604030504040204" pitchFamily="34" charset="0"/>
                <a:cs typeface="Tahoma" panose="020B0604030504040204" pitchFamily="34" charset="0"/>
              </a:rPr>
              <a:t>N</a:t>
            </a:r>
            <a:r>
              <a:rPr lang="en-US" altLang="en-US" sz="2100" baseline="-25000" dirty="0">
                <a:latin typeface="Tahoma" panose="020B0604030504040204" pitchFamily="34" charset="0"/>
                <a:cs typeface="Tahoma" panose="020B0604030504040204" pitchFamily="34" charset="0"/>
              </a:rPr>
              <a:t>2(g)</a:t>
            </a:r>
            <a:r>
              <a:rPr lang="en-US" altLang="en-US" sz="2100" dirty="0">
                <a:latin typeface="Tahoma" panose="020B0604030504040204" pitchFamily="34" charset="0"/>
                <a:cs typeface="Tahoma" panose="020B0604030504040204" pitchFamily="34" charset="0"/>
              </a:rPr>
              <a:t> + 3H</a:t>
            </a:r>
            <a:r>
              <a:rPr lang="en-US" altLang="en-US" sz="2100" baseline="-25000" dirty="0">
                <a:latin typeface="Tahoma" panose="020B0604030504040204" pitchFamily="34" charset="0"/>
                <a:cs typeface="Tahoma" panose="020B0604030504040204" pitchFamily="34" charset="0"/>
              </a:rPr>
              <a:t>2(g)</a:t>
            </a:r>
            <a:r>
              <a:rPr lang="en-US" altLang="en-US" sz="2100" dirty="0">
                <a:latin typeface="Tahoma" panose="020B0604030504040204" pitchFamily="34" charset="0"/>
                <a:cs typeface="Tahoma" panose="020B0604030504040204" pitchFamily="34" charset="0"/>
              </a:rPr>
              <a:t> → 2NH</a:t>
            </a:r>
            <a:r>
              <a:rPr lang="en-US" altLang="en-US" sz="2100" baseline="-25000" dirty="0">
                <a:latin typeface="Tahoma" panose="020B0604030504040204" pitchFamily="34" charset="0"/>
                <a:cs typeface="Tahoma" panose="020B0604030504040204" pitchFamily="34" charset="0"/>
              </a:rPr>
              <a:t>3(g)</a:t>
            </a:r>
            <a:r>
              <a:rPr lang="en-US" altLang="en-US" sz="2100" dirty="0">
                <a:latin typeface="Tahoma" panose="020B0604030504040204" pitchFamily="34" charset="0"/>
                <a:cs typeface="Tahoma" panose="020B0604030504040204" pitchFamily="34" charset="0"/>
              </a:rPr>
              <a:t> </a:t>
            </a:r>
            <a:endParaRPr lang="en-US" altLang="en-US" sz="2100" dirty="0" smtClean="0">
              <a:latin typeface="Tahoma" panose="020B0604030504040204" pitchFamily="34" charset="0"/>
              <a:cs typeface="Tahoma" panose="020B0604030504040204" pitchFamily="34" charset="0"/>
            </a:endParaRPr>
          </a:p>
          <a:p>
            <a:r>
              <a:rPr lang="en-US" altLang="en-US" sz="2100" dirty="0" smtClean="0">
                <a:latin typeface="Tahoma" panose="020B0604030504040204" pitchFamily="34" charset="0"/>
                <a:cs typeface="Tahoma" panose="020B0604030504040204" pitchFamily="34" charset="0"/>
              </a:rPr>
              <a:t>was </a:t>
            </a:r>
            <a:r>
              <a:rPr lang="en-US" altLang="en-US" sz="2100" dirty="0">
                <a:latin typeface="Tahoma" panose="020B0604030504040204" pitchFamily="34" charset="0"/>
                <a:cs typeface="Tahoma" panose="020B0604030504040204" pitchFamily="34" charset="0"/>
              </a:rPr>
              <a:t>reported as 1.2 mmol</a:t>
            </a:r>
            <a:r>
              <a:rPr lang="en-US" altLang="en-US" sz="2100" dirty="0">
                <a:latin typeface="Symbol" panose="05050102010706020507" pitchFamily="18" charset="2"/>
                <a:cs typeface="Tahoma" panose="020B0604030504040204" pitchFamily="34" charset="0"/>
              </a:rPr>
              <a:t></a:t>
            </a:r>
            <a:r>
              <a:rPr lang="en-US" altLang="en-US" sz="2100" dirty="0">
                <a:latin typeface="Tahoma" panose="020B0604030504040204" pitchFamily="34" charset="0"/>
                <a:ea typeface="Tahoma" panose="020B0604030504040204" pitchFamily="34" charset="0"/>
                <a:cs typeface="Tahoma" panose="020B0604030504040204" pitchFamily="34" charset="0"/>
              </a:rPr>
              <a:t>d</a:t>
            </a:r>
            <a:r>
              <a:rPr lang="en-US" altLang="en-US" sz="2100" dirty="0">
                <a:latin typeface="Tahoma" panose="020B0604030504040204" pitchFamily="34" charset="0"/>
                <a:cs typeface="Tahoma" panose="020B0604030504040204" pitchFamily="34" charset="0"/>
              </a:rPr>
              <a:t>m</a:t>
            </a:r>
            <a:r>
              <a:rPr lang="en-US" altLang="en-US" sz="2100" baseline="30000" dirty="0">
                <a:latin typeface="Tahoma" panose="020B0604030504040204" pitchFamily="34" charset="0"/>
                <a:cs typeface="Tahoma" panose="020B0604030504040204" pitchFamily="34" charset="0"/>
              </a:rPr>
              <a:t>−3</a:t>
            </a:r>
            <a:r>
              <a:rPr lang="en-US" altLang="en-US" sz="2100" dirty="0">
                <a:latin typeface="Tahoma" panose="020B0604030504040204" pitchFamily="34" charset="0"/>
                <a:cs typeface="Tahoma" panose="020B0604030504040204" pitchFamily="34" charset="0"/>
              </a:rPr>
              <a:t>s</a:t>
            </a:r>
            <a:r>
              <a:rPr lang="en-US" altLang="en-US" sz="2100" baseline="30000" dirty="0">
                <a:latin typeface="Tahoma" panose="020B0604030504040204" pitchFamily="34" charset="0"/>
                <a:cs typeface="Tahoma" panose="020B0604030504040204" pitchFamily="34" charset="0"/>
              </a:rPr>
              <a:t>−1</a:t>
            </a:r>
            <a:r>
              <a:rPr lang="en-US" altLang="en-US" sz="2100" dirty="0">
                <a:latin typeface="Tahoma" panose="020B0604030504040204" pitchFamily="34" charset="0"/>
                <a:cs typeface="Tahoma" panose="020B0604030504040204" pitchFamily="34" charset="0"/>
              </a:rPr>
              <a:t> under a certain set of conditions. </a:t>
            </a:r>
            <a:endParaRPr lang="en-US" altLang="en-US" sz="2100" dirty="0" smtClean="0">
              <a:latin typeface="Tahoma" panose="020B0604030504040204" pitchFamily="34" charset="0"/>
              <a:cs typeface="Tahoma" panose="020B0604030504040204" pitchFamily="34" charset="0"/>
            </a:endParaRPr>
          </a:p>
          <a:p>
            <a:pPr marL="457200" indent="-457200">
              <a:buAutoNum type="alphaLcParenR"/>
            </a:pPr>
            <a:r>
              <a:rPr lang="en-US" altLang="en-US" sz="2100" dirty="0" smtClean="0">
                <a:latin typeface="Tahoma" panose="020B0604030504040204" pitchFamily="34" charset="0"/>
                <a:cs typeface="Tahoma" panose="020B0604030504040204" pitchFamily="34" charset="0"/>
              </a:rPr>
              <a:t>What </a:t>
            </a:r>
            <a:r>
              <a:rPr lang="en-US" altLang="en-US" sz="2100" dirty="0">
                <a:latin typeface="Tahoma" panose="020B0604030504040204" pitchFamily="34" charset="0"/>
                <a:cs typeface="Tahoma" panose="020B0604030504040204" pitchFamily="34" charset="0"/>
              </a:rPr>
              <a:t>is the rate of consumption of H</a:t>
            </a:r>
            <a:r>
              <a:rPr lang="en-US" altLang="en-US" sz="2100" baseline="-25000" dirty="0">
                <a:latin typeface="Tahoma" panose="020B0604030504040204" pitchFamily="34" charset="0"/>
                <a:cs typeface="Tahoma" panose="020B0604030504040204" pitchFamily="34" charset="0"/>
              </a:rPr>
              <a:t>2</a:t>
            </a:r>
            <a:r>
              <a:rPr lang="en-US" altLang="en-US" sz="2100" dirty="0">
                <a:latin typeface="Tahoma" panose="020B0604030504040204" pitchFamily="34" charset="0"/>
                <a:cs typeface="Tahoma" panose="020B0604030504040204" pitchFamily="34" charset="0"/>
              </a:rPr>
              <a:t>? </a:t>
            </a:r>
            <a:endParaRPr lang="en-US" altLang="en-US" sz="2100" dirty="0" smtClean="0">
              <a:latin typeface="Tahoma" panose="020B0604030504040204" pitchFamily="34" charset="0"/>
              <a:cs typeface="Tahoma" panose="020B0604030504040204" pitchFamily="34" charset="0"/>
            </a:endParaRPr>
          </a:p>
          <a:p>
            <a:pPr marL="457200" indent="-457200">
              <a:buAutoNum type="alphaLcParenR"/>
            </a:pPr>
            <a:r>
              <a:rPr lang="en-US" altLang="en-US" sz="2100" dirty="0" smtClean="0">
                <a:latin typeface="Tahoma" panose="020B0604030504040204" pitchFamily="34" charset="0"/>
                <a:cs typeface="Tahoma" panose="020B0604030504040204" pitchFamily="34" charset="0"/>
              </a:rPr>
              <a:t>Express </a:t>
            </a:r>
            <a:r>
              <a:rPr lang="en-US" altLang="en-US" sz="2100" dirty="0">
                <a:latin typeface="Tahoma" panose="020B0604030504040204" pitchFamily="34" charset="0"/>
                <a:cs typeface="Tahoma" panose="020B0604030504040204" pitchFamily="34" charset="0"/>
              </a:rPr>
              <a:t>this rate in units of molecules</a:t>
            </a:r>
            <a:r>
              <a:rPr lang="en-US" altLang="en-US" sz="2100" dirty="0">
                <a:latin typeface="Symbol" panose="05050102010706020507" pitchFamily="18" charset="2"/>
                <a:cs typeface="Tahoma" panose="020B0604030504040204" pitchFamily="34" charset="0"/>
              </a:rPr>
              <a:t></a:t>
            </a:r>
            <a:r>
              <a:rPr lang="en-US" altLang="en-US" sz="2100" dirty="0">
                <a:latin typeface="Tahoma" panose="020B0604030504040204" pitchFamily="34" charset="0"/>
                <a:ea typeface="Tahoma" panose="020B0604030504040204" pitchFamily="34" charset="0"/>
                <a:cs typeface="Tahoma" panose="020B0604030504040204" pitchFamily="34" charset="0"/>
              </a:rPr>
              <a:t>c</a:t>
            </a:r>
            <a:r>
              <a:rPr lang="en-US" altLang="en-US" sz="2100" dirty="0">
                <a:latin typeface="Tahoma" panose="020B0604030504040204" pitchFamily="34" charset="0"/>
                <a:cs typeface="Tahoma" panose="020B0604030504040204" pitchFamily="34" charset="0"/>
              </a:rPr>
              <a:t>m</a:t>
            </a:r>
            <a:r>
              <a:rPr lang="en-US" altLang="en-US" sz="2100" baseline="30000" dirty="0">
                <a:latin typeface="Tahoma" panose="020B0604030504040204" pitchFamily="34" charset="0"/>
                <a:cs typeface="Tahoma" panose="020B0604030504040204" pitchFamily="34" charset="0"/>
              </a:rPr>
              <a:t>−</a:t>
            </a:r>
            <a:r>
              <a:rPr lang="en-US" altLang="en-US" sz="2100" baseline="30000" dirty="0" smtClean="0">
                <a:latin typeface="Tahoma" panose="020B0604030504040204" pitchFamily="34" charset="0"/>
                <a:cs typeface="Tahoma" panose="020B0604030504040204" pitchFamily="34" charset="0"/>
              </a:rPr>
              <a:t>3</a:t>
            </a:r>
            <a:r>
              <a:rPr lang="en-US" altLang="en-US" sz="2100" dirty="0" smtClean="0">
                <a:latin typeface="Symbol" panose="05050102010706020507" pitchFamily="18" charset="2"/>
                <a:cs typeface="Tahoma" panose="020B0604030504040204" pitchFamily="34" charset="0"/>
              </a:rPr>
              <a:t></a:t>
            </a:r>
            <a:r>
              <a:rPr lang="en-US" altLang="en-US" sz="2100" dirty="0" smtClean="0">
                <a:latin typeface="Tahoma" panose="020B0604030504040204" pitchFamily="34" charset="0"/>
                <a:cs typeface="Tahoma" panose="020B0604030504040204" pitchFamily="34" charset="0"/>
              </a:rPr>
              <a:t>s</a:t>
            </a:r>
            <a:r>
              <a:rPr lang="en-US" altLang="en-US" sz="2100" baseline="30000" dirty="0">
                <a:latin typeface="Tahoma" panose="020B0604030504040204" pitchFamily="34" charset="0"/>
                <a:cs typeface="Tahoma" panose="020B0604030504040204" pitchFamily="34" charset="0"/>
              </a:rPr>
              <a:t>−1</a:t>
            </a:r>
          </a:p>
          <a:p>
            <a:endParaRPr lang="en-GB" altLang="en-US" sz="2100" baseline="-25000" dirty="0">
              <a:latin typeface="Tahoma" panose="020B0604030504040204" pitchFamily="34" charset="0"/>
              <a:cs typeface="Tahoma" panose="020B0604030504040204" pitchFamily="34" charset="0"/>
            </a:endParaRPr>
          </a:p>
        </p:txBody>
      </p: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534988" y="3378766"/>
            <a:ext cx="8472861" cy="2215991"/>
          </a:xfrm>
          <a:prstGeom prst="rect">
            <a:avLst/>
          </a:prstGeom>
        </p:spPr>
        <p:txBody>
          <a:bodyPr wrap="square">
            <a:spAutoFit/>
          </a:bodyPr>
          <a:lstStyle/>
          <a:p>
            <a:r>
              <a:rPr lang="en-US" sz="2300" dirty="0" smtClean="0">
                <a:solidFill>
                  <a:srgbClr val="FF0000"/>
                </a:solidFill>
              </a:rPr>
              <a:t>Solution </a:t>
            </a:r>
          </a:p>
          <a:p>
            <a:pPr marL="457200" indent="-457200">
              <a:buAutoNum type="alphaLcParenR"/>
            </a:pPr>
            <a:r>
              <a:rPr lang="en-US" altLang="en-US" sz="2300" dirty="0" smtClean="0">
                <a:latin typeface="Tahoma" panose="020B0604030504040204" pitchFamily="34" charset="0"/>
                <a:cs typeface="Tahoma" panose="020B0604030504040204" pitchFamily="34" charset="0"/>
              </a:rPr>
              <a:t>v</a:t>
            </a:r>
            <a:r>
              <a:rPr lang="en-US" altLang="en-US" sz="2300" baseline="-25000" dirty="0" smtClean="0">
                <a:latin typeface="Tahoma" panose="020B0604030504040204" pitchFamily="34" charset="0"/>
                <a:cs typeface="Tahoma" panose="020B0604030504040204" pitchFamily="34" charset="0"/>
              </a:rPr>
              <a:t>NH3</a:t>
            </a:r>
            <a:r>
              <a:rPr lang="en-US" altLang="en-US" sz="2300" dirty="0" smtClean="0">
                <a:latin typeface="Tahoma" panose="020B0604030504040204" pitchFamily="34" charset="0"/>
                <a:cs typeface="Tahoma" panose="020B0604030504040204" pitchFamily="34" charset="0"/>
              </a:rPr>
              <a:t>= d[NH3]/</a:t>
            </a:r>
            <a:r>
              <a:rPr lang="en-US" altLang="en-US" sz="2300" dirty="0" err="1" smtClean="0">
                <a:latin typeface="Tahoma" panose="020B0604030504040204" pitchFamily="34" charset="0"/>
                <a:cs typeface="Tahoma" panose="020B0604030504040204" pitchFamily="34" charset="0"/>
              </a:rPr>
              <a:t>dt</a:t>
            </a:r>
            <a:r>
              <a:rPr lang="en-US" altLang="en-US" sz="2300" dirty="0" smtClean="0">
                <a:latin typeface="Tahoma" panose="020B0604030504040204" pitchFamily="34" charset="0"/>
                <a:cs typeface="Tahoma" panose="020B0604030504040204" pitchFamily="34" charset="0"/>
              </a:rPr>
              <a:t>   </a:t>
            </a:r>
          </a:p>
          <a:p>
            <a:r>
              <a:rPr lang="en-US" altLang="en-US" sz="2300" dirty="0" smtClean="0">
                <a:latin typeface="Tahoma" panose="020B0604030504040204" pitchFamily="34" charset="0"/>
                <a:cs typeface="Tahoma" panose="020B0604030504040204" pitchFamily="34" charset="0"/>
              </a:rPr>
              <a:t>rate of consumption v</a:t>
            </a:r>
            <a:r>
              <a:rPr lang="en-US" altLang="en-US" sz="2300" baseline="-25000" dirty="0" smtClean="0">
                <a:latin typeface="Tahoma" panose="020B0604030504040204" pitchFamily="34" charset="0"/>
                <a:cs typeface="Tahoma" panose="020B0604030504040204" pitchFamily="34" charset="0"/>
              </a:rPr>
              <a:t>H2</a:t>
            </a:r>
            <a:r>
              <a:rPr lang="en-US" altLang="en-US" sz="2300" dirty="0" smtClean="0">
                <a:latin typeface="Tahoma" panose="020B0604030504040204" pitchFamily="34" charset="0"/>
                <a:cs typeface="Tahoma" panose="020B0604030504040204" pitchFamily="34" charset="0"/>
              </a:rPr>
              <a:t>=3/2*v</a:t>
            </a:r>
            <a:r>
              <a:rPr lang="en-US" altLang="en-US" sz="2300" baseline="-25000" dirty="0" smtClean="0">
                <a:latin typeface="Tahoma" panose="020B0604030504040204" pitchFamily="34" charset="0"/>
                <a:cs typeface="Tahoma" panose="020B0604030504040204" pitchFamily="34" charset="0"/>
              </a:rPr>
              <a:t>NH3</a:t>
            </a:r>
            <a:r>
              <a:rPr lang="en-US" altLang="en-US" sz="2300" dirty="0" smtClean="0">
                <a:latin typeface="Tahoma" panose="020B0604030504040204" pitchFamily="34" charset="0"/>
                <a:cs typeface="Tahoma" panose="020B0604030504040204" pitchFamily="34" charset="0"/>
              </a:rPr>
              <a:t>= </a:t>
            </a:r>
            <a:r>
              <a:rPr lang="en-US" sz="2300" dirty="0" smtClean="0"/>
              <a:t>1.8 </a:t>
            </a:r>
            <a:r>
              <a:rPr lang="en-US" sz="2300" dirty="0"/>
              <a:t>mmol</a:t>
            </a:r>
            <a:r>
              <a:rPr lang="en-US" sz="2300" dirty="0">
                <a:latin typeface="Symbol" panose="05050102010706020507" pitchFamily="18" charset="2"/>
              </a:rPr>
              <a:t></a:t>
            </a:r>
            <a:r>
              <a:rPr lang="en-US" sz="2300" dirty="0"/>
              <a:t>dm−3</a:t>
            </a:r>
            <a:r>
              <a:rPr lang="en-US" sz="2300" dirty="0">
                <a:latin typeface="Symbol" panose="05050102010706020507" pitchFamily="18" charset="2"/>
              </a:rPr>
              <a:t></a:t>
            </a:r>
            <a:r>
              <a:rPr lang="en-US" sz="2300" dirty="0"/>
              <a:t>s−1  </a:t>
            </a:r>
            <a:endParaRPr lang="en-US" sz="2300" dirty="0" smtClean="0"/>
          </a:p>
          <a:p>
            <a:endParaRPr lang="en-US" sz="2300" dirty="0" smtClean="0"/>
          </a:p>
          <a:p>
            <a:r>
              <a:rPr lang="en-US" sz="2300" dirty="0" smtClean="0"/>
              <a:t>b</a:t>
            </a:r>
            <a:r>
              <a:rPr lang="en-US" sz="2300" dirty="0"/>
              <a:t>) </a:t>
            </a:r>
            <a:r>
              <a:rPr lang="en-US" sz="2300" dirty="0" err="1"/>
              <a:t>mmol</a:t>
            </a:r>
            <a:r>
              <a:rPr lang="en-US" sz="2300" dirty="0"/>
              <a:t>=10</a:t>
            </a:r>
            <a:r>
              <a:rPr lang="en-US" sz="2300" baseline="30000" dirty="0"/>
              <a:t>-3</a:t>
            </a:r>
            <a:r>
              <a:rPr lang="en-US" sz="2300" dirty="0"/>
              <a:t> </a:t>
            </a:r>
            <a:r>
              <a:rPr lang="en-US" sz="2300" dirty="0" err="1"/>
              <a:t>mol</a:t>
            </a:r>
            <a:r>
              <a:rPr lang="en-US" sz="2300" dirty="0"/>
              <a:t>=10</a:t>
            </a:r>
            <a:r>
              <a:rPr lang="en-US" sz="2300" baseline="30000" dirty="0"/>
              <a:t>-3</a:t>
            </a:r>
            <a:r>
              <a:rPr lang="en-US" sz="2300" dirty="0">
                <a:latin typeface="Symbol" panose="05050102010706020507" pitchFamily="18" charset="2"/>
              </a:rPr>
              <a:t></a:t>
            </a:r>
            <a:r>
              <a:rPr lang="en-US" sz="2300" dirty="0"/>
              <a:t>N</a:t>
            </a:r>
            <a:r>
              <a:rPr lang="en-US" sz="2300" baseline="-25000" dirty="0"/>
              <a:t>a</a:t>
            </a:r>
            <a:r>
              <a:rPr lang="en-US" sz="2300" dirty="0"/>
              <a:t>=6.022</a:t>
            </a:r>
            <a:r>
              <a:rPr lang="en-US" sz="2300" dirty="0">
                <a:latin typeface="Symbol" panose="05050102010706020507" pitchFamily="18" charset="2"/>
              </a:rPr>
              <a:t></a:t>
            </a:r>
            <a:r>
              <a:rPr lang="en-US" sz="2300" dirty="0"/>
              <a:t>10</a:t>
            </a:r>
            <a:r>
              <a:rPr lang="en-US" sz="2300" baseline="30000" dirty="0"/>
              <a:t>20</a:t>
            </a:r>
            <a:r>
              <a:rPr lang="en-US" sz="2300" dirty="0"/>
              <a:t>  and dm</a:t>
            </a:r>
            <a:r>
              <a:rPr lang="en-US" sz="2300" baseline="30000" dirty="0"/>
              <a:t>-3</a:t>
            </a:r>
            <a:r>
              <a:rPr lang="en-US" sz="2300" dirty="0"/>
              <a:t>=10</a:t>
            </a:r>
            <a:r>
              <a:rPr lang="en-US" sz="2300" baseline="30000" dirty="0"/>
              <a:t>-3</a:t>
            </a:r>
            <a:r>
              <a:rPr lang="en-US" sz="2300" dirty="0"/>
              <a:t> cm</a:t>
            </a:r>
            <a:r>
              <a:rPr lang="en-US" sz="2300" baseline="30000" dirty="0"/>
              <a:t>3</a:t>
            </a:r>
            <a:r>
              <a:rPr lang="en-US" sz="2300" dirty="0"/>
              <a:t> </a:t>
            </a:r>
          </a:p>
          <a:p>
            <a:r>
              <a:rPr lang="en-US" sz="2300" dirty="0"/>
              <a:t>So that 1.8x6.022</a:t>
            </a:r>
            <a:r>
              <a:rPr lang="en-US" sz="2300" dirty="0">
                <a:latin typeface="Symbol" panose="05050102010706020507" pitchFamily="18" charset="2"/>
              </a:rPr>
              <a:t></a:t>
            </a:r>
            <a:r>
              <a:rPr lang="en-US" sz="2300" dirty="0"/>
              <a:t>10</a:t>
            </a:r>
            <a:r>
              <a:rPr lang="en-US" sz="2300" baseline="30000" dirty="0"/>
              <a:t>20</a:t>
            </a:r>
            <a:r>
              <a:rPr lang="en-US" sz="2300" dirty="0"/>
              <a:t>x10</a:t>
            </a:r>
            <a:r>
              <a:rPr lang="en-US" sz="2300" baseline="30000" dirty="0"/>
              <a:t>-3</a:t>
            </a:r>
            <a:r>
              <a:rPr lang="en-US" sz="2300" dirty="0"/>
              <a:t> = 1.08x10</a:t>
            </a:r>
            <a:r>
              <a:rPr lang="en-US" sz="2300" baseline="30000" dirty="0"/>
              <a:t>18</a:t>
            </a:r>
            <a:r>
              <a:rPr lang="en-US" sz="2300" dirty="0"/>
              <a:t> molecule</a:t>
            </a:r>
            <a:r>
              <a:rPr lang="en-US" sz="2300" dirty="0">
                <a:latin typeface="Symbol" panose="05050102010706020507" pitchFamily="18" charset="2"/>
              </a:rPr>
              <a:t></a:t>
            </a:r>
            <a:r>
              <a:rPr lang="en-US" sz="2300" dirty="0"/>
              <a:t>cm</a:t>
            </a:r>
            <a:r>
              <a:rPr lang="en-US" sz="2300" baseline="30000" dirty="0"/>
              <a:t>−</a:t>
            </a:r>
            <a:r>
              <a:rPr lang="en-US" sz="2300" baseline="30000" dirty="0" smtClean="0"/>
              <a:t>3</a:t>
            </a:r>
            <a:r>
              <a:rPr lang="en-US" sz="2300" dirty="0" smtClean="0">
                <a:latin typeface="Symbol" panose="05050102010706020507" pitchFamily="18" charset="2"/>
              </a:rPr>
              <a:t> </a:t>
            </a:r>
            <a:r>
              <a:rPr lang="en-US" sz="2300" dirty="0" smtClean="0"/>
              <a:t>s</a:t>
            </a:r>
            <a:r>
              <a:rPr lang="en-US" sz="2300" baseline="30000" dirty="0"/>
              <a:t>−1</a:t>
            </a:r>
          </a:p>
        </p:txBody>
      </p:sp>
    </p:spTree>
    <p:extLst>
      <p:ext uri="{BB962C8B-B14F-4D97-AF65-F5344CB8AC3E}">
        <p14:creationId xmlns:p14="http://schemas.microsoft.com/office/powerpoint/2010/main" val="2661555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CasellaDiTesto 3"/>
          <p:cNvSpPr txBox="1">
            <a:spLocks noChangeArrowheads="1"/>
          </p:cNvSpPr>
          <p:nvPr/>
        </p:nvSpPr>
        <p:spPr bwMode="auto">
          <a:xfrm>
            <a:off x="716105" y="4851035"/>
            <a:ext cx="7195704" cy="1569660"/>
          </a:xfrm>
          <a:prstGeom prst="rect">
            <a:avLst/>
          </a:prstGeom>
          <a:noFill/>
          <a:ln w="9525">
            <a:noFill/>
            <a:miter lim="800000"/>
            <a:headEnd/>
            <a:tailEnd/>
          </a:ln>
        </p:spPr>
        <p:txBody>
          <a:bodyPr wrap="square">
            <a:spAutoFit/>
          </a:bodyPr>
          <a:lstStyle/>
          <a:p>
            <a:pPr algn="ctr"/>
            <a:r>
              <a:rPr lang="en-US" sz="2400" dirty="0" smtClean="0">
                <a:latin typeface="Tahoma" panose="020B0604030504040204" pitchFamily="34" charset="0"/>
                <a:ea typeface="Tahoma" panose="020B0604030504040204" pitchFamily="34" charset="0"/>
                <a:cs typeface="Tahoma" panose="020B0604030504040204" pitchFamily="34" charset="0"/>
              </a:rPr>
              <a:t>These </a:t>
            </a:r>
            <a:r>
              <a:rPr lang="en-US" sz="2400" dirty="0">
                <a:latin typeface="Tahoma" panose="020B0604030504040204" pitchFamily="34" charset="0"/>
                <a:ea typeface="Tahoma" panose="020B0604030504040204" pitchFamily="34" charset="0"/>
                <a:cs typeface="Tahoma" panose="020B0604030504040204" pitchFamily="34" charset="0"/>
              </a:rPr>
              <a:t>processes are of great importance in the chemical evolution of the atmosphere and are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competitive</a:t>
            </a:r>
            <a:r>
              <a:rPr lang="en-US" sz="2400" dirty="0">
                <a:latin typeface="Tahoma" panose="020B0604030504040204" pitchFamily="34" charset="0"/>
                <a:ea typeface="Tahoma" panose="020B0604030504040204" pitchFamily="34" charset="0"/>
                <a:cs typeface="Tahoma" panose="020B0604030504040204" pitchFamily="34" charset="0"/>
              </a:rPr>
              <a:t> with the </a:t>
            </a:r>
            <a:r>
              <a:rPr lang="en-US" sz="2400" dirty="0" err="1">
                <a:latin typeface="Tahoma" panose="020B0604030504040204" pitchFamily="34" charset="0"/>
                <a:ea typeface="Tahoma" panose="020B0604030504040204" pitchFamily="34" charset="0"/>
                <a:cs typeface="Tahoma" panose="020B0604030504040204" pitchFamily="34" charset="0"/>
              </a:rPr>
              <a:t>photodissociations</a:t>
            </a:r>
            <a:r>
              <a:rPr lang="en-US" sz="2400" dirty="0">
                <a:latin typeface="Tahoma" panose="020B0604030504040204" pitchFamily="34" charset="0"/>
                <a:ea typeface="Tahoma" panose="020B0604030504040204" pitchFamily="34" charset="0"/>
                <a:cs typeface="Tahoma" panose="020B0604030504040204" pitchFamily="34" charset="0"/>
              </a:rPr>
              <a:t> in controlling the concentration of minor species. </a:t>
            </a:r>
          </a:p>
        </p:txBody>
      </p:sp>
      <p:sp>
        <p:nvSpPr>
          <p:cNvPr id="7" name="Titolo 4"/>
          <p:cNvSpPr txBox="1">
            <a:spLocks/>
          </p:cNvSpPr>
          <p:nvPr/>
        </p:nvSpPr>
        <p:spPr>
          <a:xfrm>
            <a:off x="0" y="-56736"/>
            <a:ext cx="8905875" cy="1325563"/>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Reactions in atmosphere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8" name="Connettore diritto 9"/>
          <p:cNvCxnSpPr/>
          <p:nvPr/>
        </p:nvCxnSpPr>
        <p:spPr>
          <a:xfrm>
            <a:off x="605014" y="60037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9" name="Object 41"/>
          <p:cNvGraphicFramePr>
            <a:graphicFrameLocks noChangeAspect="1"/>
          </p:cNvGraphicFramePr>
          <p:nvPr>
            <p:extLst>
              <p:ext uri="{D42A27DB-BD31-4B8C-83A1-F6EECF244321}">
                <p14:modId xmlns:p14="http://schemas.microsoft.com/office/powerpoint/2010/main" val="2891531447"/>
              </p:ext>
            </p:extLst>
          </p:nvPr>
        </p:nvGraphicFramePr>
        <p:xfrm>
          <a:off x="601663" y="1245352"/>
          <a:ext cx="3249612" cy="1760537"/>
        </p:xfrm>
        <a:graphic>
          <a:graphicData uri="http://schemas.openxmlformats.org/presentationml/2006/ole">
            <mc:AlternateContent xmlns:mc="http://schemas.openxmlformats.org/markup-compatibility/2006">
              <mc:Choice xmlns:v="urn:schemas-microsoft-com:vml" Requires="v">
                <p:oleObj spid="_x0000_s168002" name="Equation" r:id="rId3" imgW="1244520" imgH="672840" progId="Equation.3">
                  <p:embed/>
                </p:oleObj>
              </mc:Choice>
              <mc:Fallback>
                <p:oleObj name="Equation" r:id="rId3" imgW="1244520" imgH="672840" progId="Equation.3">
                  <p:embed/>
                  <p:pic>
                    <p:nvPicPr>
                      <p:cNvPr id="36" name="Object 41"/>
                      <p:cNvPicPr>
                        <a:picLocks noChangeAspect="1" noChangeArrowheads="1"/>
                      </p:cNvPicPr>
                      <p:nvPr/>
                    </p:nvPicPr>
                    <p:blipFill>
                      <a:blip r:embed="rId4"/>
                      <a:srcRect/>
                      <a:stretch>
                        <a:fillRect/>
                      </a:stretch>
                    </p:blipFill>
                    <p:spPr bwMode="auto">
                      <a:xfrm>
                        <a:off x="601663" y="1245352"/>
                        <a:ext cx="3249612" cy="1760537"/>
                      </a:xfrm>
                      <a:prstGeom prst="rect">
                        <a:avLst/>
                      </a:prstGeom>
                      <a:noFill/>
                      <a:ln>
                        <a:noFill/>
                      </a:ln>
                      <a:extLst/>
                    </p:spPr>
                  </p:pic>
                </p:oleObj>
              </mc:Fallback>
            </mc:AlternateContent>
          </a:graphicData>
        </a:graphic>
      </p:graphicFrame>
      <p:sp>
        <p:nvSpPr>
          <p:cNvPr id="10" name="CasellaDiTesto 3"/>
          <p:cNvSpPr txBox="1">
            <a:spLocks noChangeArrowheads="1"/>
          </p:cNvSpPr>
          <p:nvPr/>
        </p:nvSpPr>
        <p:spPr bwMode="auto">
          <a:xfrm>
            <a:off x="4313957" y="971458"/>
            <a:ext cx="4365082" cy="2308324"/>
          </a:xfrm>
          <a:prstGeom prst="rect">
            <a:avLst/>
          </a:prstGeom>
          <a:noFill/>
          <a:ln w="9525">
            <a:noFill/>
            <a:miter lim="800000"/>
            <a:headEnd/>
            <a:tailEnd/>
          </a:ln>
        </p:spPr>
        <p:txBody>
          <a:bodyPr wrap="square">
            <a:spAutoFit/>
          </a:bodyPr>
          <a:lstStyle/>
          <a:p>
            <a:pPr algn="ctr"/>
            <a:r>
              <a:rPr lang="en-US"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Photodissociation</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of molecules has </a:t>
            </a:r>
            <a:r>
              <a:rPr lang="en-US" sz="2400" dirty="0">
                <a:latin typeface="Tahoma" panose="020B0604030504040204" pitchFamily="34" charset="0"/>
                <a:ea typeface="Tahoma" panose="020B0604030504040204" pitchFamily="34" charset="0"/>
                <a:cs typeface="Tahoma" panose="020B0604030504040204" pitchFamily="34" charset="0"/>
              </a:rPr>
              <a:t>a very important secondary </a:t>
            </a:r>
            <a:r>
              <a:rPr lang="en-US" sz="2400" dirty="0" smtClean="0">
                <a:latin typeface="Tahoma" panose="020B0604030504040204" pitchFamily="34" charset="0"/>
                <a:ea typeface="Tahoma" panose="020B0604030504040204" pitchFamily="34" charset="0"/>
                <a:cs typeface="Tahoma" panose="020B0604030504040204" pitchFamily="34" charset="0"/>
              </a:rPr>
              <a:t>effect </a:t>
            </a:r>
            <a:r>
              <a:rPr lang="en-US"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they produced </a:t>
            </a:r>
            <a:r>
              <a:rPr lang="en-US" sz="24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radicals</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or </a:t>
            </a:r>
            <a:r>
              <a:rPr lang="en-US" sz="24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molecules/atoms in internally excited states</a:t>
            </a:r>
            <a:endParaRPr lang="en-US" sz="24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1006570" y="3648957"/>
            <a:ext cx="7270912" cy="830997"/>
          </a:xfrm>
          <a:prstGeom prst="rect">
            <a:avLst/>
          </a:prstGeom>
        </p:spPr>
        <p:txBody>
          <a:bodyPr wrap="square">
            <a:spAutoFit/>
          </a:bodyPr>
          <a:lstStyle/>
          <a:p>
            <a:pPr algn="ct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Radicals and excited species CAN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induce a series of chemical reactions in the gaseous phase</a:t>
            </a:r>
            <a:endParaRPr lang="en-US" sz="2400" dirty="0"/>
          </a:p>
        </p:txBody>
      </p:sp>
    </p:spTree>
    <p:extLst>
      <p:ext uri="{BB962C8B-B14F-4D97-AF65-F5344CB8AC3E}">
        <p14:creationId xmlns:p14="http://schemas.microsoft.com/office/powerpoint/2010/main" val="17398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2 -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5" name="CasellaDiTesto 19"/>
          <p:cNvSpPr txBox="1">
            <a:spLocks noChangeArrowheads="1"/>
          </p:cNvSpPr>
          <p:nvPr/>
        </p:nvSpPr>
        <p:spPr bwMode="auto">
          <a:xfrm>
            <a:off x="563563" y="1827706"/>
            <a:ext cx="82031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smtClean="0">
                <a:latin typeface="Tahoma" panose="020B0604030504040204" pitchFamily="34" charset="0"/>
                <a:cs typeface="Tahoma" panose="020B0604030504040204" pitchFamily="34" charset="0"/>
              </a:rPr>
              <a:t>A </a:t>
            </a:r>
            <a:r>
              <a:rPr lang="en-US" altLang="en-US" sz="2400" dirty="0">
                <a:latin typeface="Tahoma" panose="020B0604030504040204" pitchFamily="34" charset="0"/>
                <a:cs typeface="Tahoma" panose="020B0604030504040204" pitchFamily="34" charset="0"/>
              </a:rPr>
              <a:t>reaction has a rate law of the form k[A]</a:t>
            </a:r>
            <a:r>
              <a:rPr lang="en-US" altLang="en-US" sz="2400" baseline="30000" dirty="0">
                <a:latin typeface="Tahoma" panose="020B0604030504040204" pitchFamily="34" charset="0"/>
                <a:cs typeface="Tahoma" panose="020B0604030504040204" pitchFamily="34" charset="0"/>
              </a:rPr>
              <a:t>2</a:t>
            </a:r>
            <a:r>
              <a:rPr lang="en-US" altLang="en-US" sz="2400" dirty="0">
                <a:latin typeface="Tahoma" panose="020B0604030504040204" pitchFamily="34" charset="0"/>
                <a:cs typeface="Tahoma" panose="020B0604030504040204" pitchFamily="34" charset="0"/>
              </a:rPr>
              <a:t>[B]. What are the units of the rate constant k if the reaction rate was measured in </a:t>
            </a:r>
            <a:r>
              <a:rPr lang="en-US" altLang="en-US" sz="2400" dirty="0" smtClean="0">
                <a:latin typeface="Tahoma" panose="020B0604030504040204" pitchFamily="34" charset="0"/>
                <a:cs typeface="Tahoma" panose="020B0604030504040204" pitchFamily="34" charset="0"/>
              </a:rPr>
              <a:t>mol</a:t>
            </a:r>
            <a:r>
              <a:rPr lang="en-US" altLang="en-US" sz="2400" dirty="0" smtClean="0">
                <a:latin typeface="Symbol" panose="05050102010706020507" pitchFamily="18" charset="2"/>
                <a:cs typeface="Tahoma" panose="020B0604030504040204" pitchFamily="34" charset="0"/>
              </a:rPr>
              <a:t></a:t>
            </a:r>
            <a:r>
              <a:rPr lang="en-US" altLang="en-US" sz="2400" dirty="0" smtClean="0">
                <a:latin typeface="Tahoma" panose="020B0604030504040204" pitchFamily="34" charset="0"/>
                <a:cs typeface="Tahoma" panose="020B0604030504040204" pitchFamily="34" charset="0"/>
              </a:rPr>
              <a:t>dm</a:t>
            </a:r>
            <a:r>
              <a:rPr lang="en-US" altLang="en-US" sz="2400" baseline="30000" dirty="0">
                <a:latin typeface="Tahoma" panose="020B0604030504040204" pitchFamily="34" charset="0"/>
                <a:cs typeface="Tahoma" panose="020B0604030504040204" pitchFamily="34" charset="0"/>
              </a:rPr>
              <a:t>−3</a:t>
            </a:r>
            <a:r>
              <a:rPr lang="en-US" altLang="en-US" sz="2400" dirty="0">
                <a:latin typeface="Tahoma" panose="020B0604030504040204" pitchFamily="34" charset="0"/>
                <a:cs typeface="Tahoma" panose="020B0604030504040204" pitchFamily="34" charset="0"/>
              </a:rPr>
              <a:t>s</a:t>
            </a:r>
            <a:r>
              <a:rPr lang="en-US" altLang="en-US" sz="2400" baseline="30000" dirty="0">
                <a:latin typeface="Tahoma" panose="020B0604030504040204" pitchFamily="34" charset="0"/>
                <a:cs typeface="Tahoma" panose="020B0604030504040204" pitchFamily="34" charset="0"/>
              </a:rPr>
              <a:t>−1</a:t>
            </a:r>
            <a:r>
              <a:rPr lang="en-US" altLang="en-US" sz="2400" dirty="0" smtClean="0">
                <a:latin typeface="Tahoma" panose="020B0604030504040204" pitchFamily="34" charset="0"/>
                <a:cs typeface="Tahoma" panose="020B0604030504040204" pitchFamily="34" charset="0"/>
              </a:rPr>
              <a:t>?</a:t>
            </a:r>
            <a:endParaRPr lang="en-US" altLang="en-US" sz="2400" dirty="0">
              <a:latin typeface="Tahoma" panose="020B0604030504040204" pitchFamily="34" charset="0"/>
              <a:cs typeface="Tahoma" panose="020B0604030504040204" pitchFamily="34" charset="0"/>
            </a:endParaRPr>
          </a:p>
        </p:txBody>
      </p: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563563" y="3166258"/>
            <a:ext cx="8472861" cy="2462213"/>
          </a:xfrm>
          <a:prstGeom prst="rect">
            <a:avLst/>
          </a:prstGeom>
        </p:spPr>
        <p:txBody>
          <a:bodyPr wrap="square">
            <a:spAutoFit/>
          </a:bodyPr>
          <a:lstStyle/>
          <a:p>
            <a:r>
              <a:rPr lang="en-US" sz="2200" dirty="0" smtClean="0">
                <a:solidFill>
                  <a:srgbClr val="FF0000"/>
                </a:solidFill>
              </a:rPr>
              <a:t>Solution </a:t>
            </a:r>
          </a:p>
          <a:p>
            <a:r>
              <a:rPr lang="it-IT" altLang="en-US" sz="2200" dirty="0" smtClean="0">
                <a:latin typeface="Tahoma" panose="020B0604030504040204" pitchFamily="34" charset="0"/>
                <a:cs typeface="Tahoma" panose="020B0604030504040204" pitchFamily="34" charset="0"/>
              </a:rPr>
              <a:t>Reaction rate v=</a:t>
            </a:r>
            <a:r>
              <a:rPr lang="en-US" altLang="en-US" sz="2200" dirty="0">
                <a:latin typeface="Tahoma" panose="020B0604030504040204" pitchFamily="34" charset="0"/>
                <a:cs typeface="Tahoma" panose="020B0604030504040204" pitchFamily="34" charset="0"/>
              </a:rPr>
              <a:t>k[A]</a:t>
            </a:r>
            <a:r>
              <a:rPr lang="en-US" altLang="en-US" sz="2200" baseline="30000" dirty="0">
                <a:latin typeface="Tahoma" panose="020B0604030504040204" pitchFamily="34" charset="0"/>
                <a:cs typeface="Tahoma" panose="020B0604030504040204" pitchFamily="34" charset="0"/>
              </a:rPr>
              <a:t>2</a:t>
            </a:r>
            <a:r>
              <a:rPr lang="en-US" altLang="en-US" sz="2200" dirty="0">
                <a:latin typeface="Tahoma" panose="020B0604030504040204" pitchFamily="34" charset="0"/>
                <a:cs typeface="Tahoma" panose="020B0604030504040204" pitchFamily="34" charset="0"/>
              </a:rPr>
              <a:t>[B</a:t>
            </a:r>
            <a:r>
              <a:rPr lang="en-US" altLang="en-US" sz="2200" dirty="0" smtClean="0">
                <a:latin typeface="Tahoma" panose="020B0604030504040204" pitchFamily="34" charset="0"/>
                <a:cs typeface="Tahoma" panose="020B0604030504040204" pitchFamily="34" charset="0"/>
              </a:rPr>
              <a:t>].  From the dimensional analysis:</a:t>
            </a:r>
          </a:p>
          <a:p>
            <a:r>
              <a:rPr lang="it-IT" altLang="en-US" sz="2200" dirty="0" smtClean="0">
                <a:latin typeface="Tahoma" panose="020B0604030504040204" pitchFamily="34" charset="0"/>
                <a:cs typeface="Tahoma" panose="020B0604030504040204" pitchFamily="34" charset="0"/>
              </a:rPr>
              <a:t>v is in </a:t>
            </a:r>
            <a:r>
              <a:rPr lang="en-US" altLang="en-US" sz="2200" dirty="0">
                <a:latin typeface="Tahoma" panose="020B0604030504040204" pitchFamily="34" charset="0"/>
                <a:cs typeface="Tahoma" panose="020B0604030504040204" pitchFamily="34" charset="0"/>
              </a:rPr>
              <a:t>mol</a:t>
            </a:r>
            <a:r>
              <a:rPr lang="en-US" altLang="en-US" sz="2200" dirty="0">
                <a:latin typeface="Symbol" panose="05050102010706020507" pitchFamily="18" charset="2"/>
                <a:cs typeface="Tahoma" panose="020B0604030504040204" pitchFamily="34" charset="0"/>
              </a:rPr>
              <a:t></a:t>
            </a:r>
            <a:r>
              <a:rPr lang="en-US" altLang="en-US" sz="2200" dirty="0">
                <a:latin typeface="Tahoma" panose="020B0604030504040204" pitchFamily="34" charset="0"/>
                <a:cs typeface="Tahoma" panose="020B0604030504040204" pitchFamily="34" charset="0"/>
              </a:rPr>
              <a:t>dm</a:t>
            </a:r>
            <a:r>
              <a:rPr lang="en-US" altLang="en-US" sz="2200" baseline="30000" dirty="0">
                <a:latin typeface="Tahoma" panose="020B0604030504040204" pitchFamily="34" charset="0"/>
                <a:cs typeface="Tahoma" panose="020B0604030504040204" pitchFamily="34" charset="0"/>
              </a:rPr>
              <a:t>−3</a:t>
            </a:r>
            <a:r>
              <a:rPr lang="en-US" altLang="en-US" sz="2200" dirty="0">
                <a:latin typeface="Tahoma" panose="020B0604030504040204" pitchFamily="34" charset="0"/>
                <a:cs typeface="Tahoma" panose="020B0604030504040204" pitchFamily="34" charset="0"/>
              </a:rPr>
              <a:t>s</a:t>
            </a:r>
            <a:r>
              <a:rPr lang="en-US" altLang="en-US" sz="2200" baseline="30000" dirty="0">
                <a:latin typeface="Tahoma" panose="020B0604030504040204" pitchFamily="34" charset="0"/>
                <a:cs typeface="Tahoma" panose="020B0604030504040204" pitchFamily="34" charset="0"/>
              </a:rPr>
              <a:t>−1</a:t>
            </a:r>
            <a:endParaRPr lang="en-US" altLang="en-US" sz="2200" dirty="0" smtClean="0">
              <a:latin typeface="Tahoma" panose="020B0604030504040204" pitchFamily="34" charset="0"/>
              <a:cs typeface="Tahoma" panose="020B0604030504040204" pitchFamily="34" charset="0"/>
            </a:endParaRPr>
          </a:p>
          <a:p>
            <a:r>
              <a:rPr lang="en-US" altLang="en-US" sz="2200" dirty="0" smtClean="0">
                <a:latin typeface="Tahoma" panose="020B0604030504040204" pitchFamily="34" charset="0"/>
                <a:cs typeface="Tahoma" panose="020B0604030504040204" pitchFamily="34" charset="0"/>
              </a:rPr>
              <a:t>[A]</a:t>
            </a:r>
            <a:r>
              <a:rPr lang="en-US" altLang="en-US" sz="2200" baseline="30000" dirty="0" smtClean="0">
                <a:latin typeface="Tahoma" panose="020B0604030504040204" pitchFamily="34" charset="0"/>
                <a:cs typeface="Tahoma" panose="020B0604030504040204" pitchFamily="34" charset="0"/>
              </a:rPr>
              <a:t>2 </a:t>
            </a:r>
            <a:r>
              <a:rPr lang="en-US" altLang="en-US" sz="2200" dirty="0" smtClean="0">
                <a:latin typeface="Tahoma" panose="020B0604030504040204" pitchFamily="34" charset="0"/>
                <a:cs typeface="Tahoma" panose="020B0604030504040204" pitchFamily="34" charset="0"/>
              </a:rPr>
              <a:t>is in mol</a:t>
            </a:r>
            <a:r>
              <a:rPr lang="en-US" altLang="en-US" sz="2200" baseline="30000" dirty="0" smtClean="0">
                <a:latin typeface="Tahoma" panose="020B0604030504040204" pitchFamily="34" charset="0"/>
                <a:cs typeface="Tahoma" panose="020B0604030504040204" pitchFamily="34" charset="0"/>
              </a:rPr>
              <a:t>2</a:t>
            </a:r>
            <a:r>
              <a:rPr lang="en-US" altLang="en-US" sz="2200" dirty="0" smtClean="0">
                <a:latin typeface="Symbol" panose="05050102010706020507" pitchFamily="18" charset="2"/>
                <a:cs typeface="Tahoma" panose="020B0604030504040204" pitchFamily="34" charset="0"/>
              </a:rPr>
              <a:t></a:t>
            </a:r>
            <a:r>
              <a:rPr lang="en-US" altLang="en-US" sz="2200" dirty="0">
                <a:latin typeface="Tahoma" panose="020B0604030504040204" pitchFamily="34" charset="0"/>
                <a:cs typeface="Tahoma" panose="020B0604030504040204" pitchFamily="34" charset="0"/>
              </a:rPr>
              <a:t>dm</a:t>
            </a:r>
            <a:r>
              <a:rPr lang="en-US" altLang="en-US" sz="2200" baseline="30000" dirty="0" smtClean="0">
                <a:latin typeface="Tahoma" panose="020B0604030504040204" pitchFamily="34" charset="0"/>
                <a:cs typeface="Tahoma" panose="020B0604030504040204" pitchFamily="34" charset="0"/>
              </a:rPr>
              <a:t>−6	</a:t>
            </a:r>
            <a:r>
              <a:rPr lang="en-US" altLang="en-US" sz="2200" dirty="0">
                <a:latin typeface="Tahoma" panose="020B0604030504040204" pitchFamily="34" charset="0"/>
                <a:cs typeface="Tahoma" panose="020B0604030504040204" pitchFamily="34" charset="0"/>
              </a:rPr>
              <a:t> </a:t>
            </a:r>
            <a:endParaRPr lang="en-US" altLang="en-US" sz="2200" dirty="0" smtClean="0">
              <a:latin typeface="Tahoma" panose="020B0604030504040204" pitchFamily="34" charset="0"/>
              <a:cs typeface="Tahoma" panose="020B0604030504040204" pitchFamily="34" charset="0"/>
            </a:endParaRPr>
          </a:p>
          <a:p>
            <a:r>
              <a:rPr lang="en-US" altLang="en-US" sz="2200" dirty="0" smtClean="0">
                <a:latin typeface="Tahoma" panose="020B0604030504040204" pitchFamily="34" charset="0"/>
                <a:cs typeface="Tahoma" panose="020B0604030504040204" pitchFamily="34" charset="0"/>
              </a:rPr>
              <a:t>[B]</a:t>
            </a:r>
            <a:r>
              <a:rPr lang="en-US" altLang="en-US" sz="2200" baseline="30000" dirty="0" smtClean="0">
                <a:latin typeface="Tahoma" panose="020B0604030504040204" pitchFamily="34" charset="0"/>
                <a:cs typeface="Tahoma" panose="020B0604030504040204" pitchFamily="34" charset="0"/>
              </a:rPr>
              <a:t> </a:t>
            </a:r>
            <a:r>
              <a:rPr lang="en-US" altLang="en-US" sz="2200" dirty="0">
                <a:latin typeface="Tahoma" panose="020B0604030504040204" pitchFamily="34" charset="0"/>
                <a:cs typeface="Tahoma" panose="020B0604030504040204" pitchFamily="34" charset="0"/>
              </a:rPr>
              <a:t>is in </a:t>
            </a:r>
            <a:r>
              <a:rPr lang="en-US" altLang="en-US" sz="2200" dirty="0" smtClean="0">
                <a:latin typeface="Tahoma" panose="020B0604030504040204" pitchFamily="34" charset="0"/>
                <a:cs typeface="Tahoma" panose="020B0604030504040204" pitchFamily="34" charset="0"/>
              </a:rPr>
              <a:t>mol</a:t>
            </a:r>
            <a:r>
              <a:rPr lang="en-US" altLang="en-US" sz="2200" dirty="0" smtClean="0">
                <a:latin typeface="Symbol" panose="05050102010706020507" pitchFamily="18" charset="2"/>
                <a:cs typeface="Tahoma" panose="020B0604030504040204" pitchFamily="34" charset="0"/>
              </a:rPr>
              <a:t></a:t>
            </a:r>
            <a:r>
              <a:rPr lang="en-US" altLang="en-US" sz="2200" dirty="0">
                <a:latin typeface="Tahoma" panose="020B0604030504040204" pitchFamily="34" charset="0"/>
                <a:cs typeface="Tahoma" panose="020B0604030504040204" pitchFamily="34" charset="0"/>
              </a:rPr>
              <a:t>dm</a:t>
            </a:r>
            <a:r>
              <a:rPr lang="en-US" altLang="en-US" sz="2200" baseline="30000" dirty="0" smtClean="0">
                <a:latin typeface="Tahoma" panose="020B0604030504040204" pitchFamily="34" charset="0"/>
                <a:cs typeface="Tahoma" panose="020B0604030504040204" pitchFamily="34" charset="0"/>
              </a:rPr>
              <a:t>−3</a:t>
            </a:r>
          </a:p>
          <a:p>
            <a:endParaRPr lang="en-US" altLang="en-US" sz="2200" dirty="0" smtClean="0">
              <a:latin typeface="Tahoma" panose="020B0604030504040204" pitchFamily="34" charset="0"/>
              <a:cs typeface="Tahoma" panose="020B0604030504040204" pitchFamily="34" charset="0"/>
            </a:endParaRPr>
          </a:p>
          <a:p>
            <a:r>
              <a:rPr lang="en-US" altLang="en-US" sz="2200" dirty="0" smtClean="0">
                <a:latin typeface="Tahoma" panose="020B0604030504040204" pitchFamily="34" charset="0"/>
                <a:cs typeface="Tahoma" panose="020B0604030504040204" pitchFamily="34" charset="0"/>
              </a:rPr>
              <a:t>k will be </a:t>
            </a:r>
            <a:r>
              <a:rPr lang="en-US" altLang="en-US" sz="2200" dirty="0">
                <a:latin typeface="Tahoma" panose="020B0604030504040204" pitchFamily="34" charset="0"/>
                <a:cs typeface="Tahoma" panose="020B0604030504040204" pitchFamily="34" charset="0"/>
              </a:rPr>
              <a:t>mol</a:t>
            </a:r>
            <a:r>
              <a:rPr lang="en-US" altLang="en-US" sz="2200" dirty="0">
                <a:latin typeface="Symbol" panose="05050102010706020507" pitchFamily="18" charset="2"/>
                <a:cs typeface="Tahoma" panose="020B0604030504040204" pitchFamily="34" charset="0"/>
              </a:rPr>
              <a:t></a:t>
            </a:r>
            <a:r>
              <a:rPr lang="en-US" altLang="en-US" sz="2200" dirty="0">
                <a:latin typeface="Tahoma" panose="020B0604030504040204" pitchFamily="34" charset="0"/>
                <a:cs typeface="Tahoma" panose="020B0604030504040204" pitchFamily="34" charset="0"/>
              </a:rPr>
              <a:t>dm</a:t>
            </a:r>
            <a:r>
              <a:rPr lang="en-US" altLang="en-US" sz="2200" baseline="30000" dirty="0">
                <a:latin typeface="Tahoma" panose="020B0604030504040204" pitchFamily="34" charset="0"/>
                <a:cs typeface="Tahoma" panose="020B0604030504040204" pitchFamily="34" charset="0"/>
              </a:rPr>
              <a:t>−3</a:t>
            </a:r>
            <a:r>
              <a:rPr lang="en-US" altLang="en-US" sz="2200" dirty="0">
                <a:latin typeface="Tahoma" panose="020B0604030504040204" pitchFamily="34" charset="0"/>
                <a:cs typeface="Tahoma" panose="020B0604030504040204" pitchFamily="34" charset="0"/>
              </a:rPr>
              <a:t>s</a:t>
            </a:r>
            <a:r>
              <a:rPr lang="en-US" altLang="en-US" sz="2200" baseline="30000" dirty="0">
                <a:latin typeface="Tahoma" panose="020B0604030504040204" pitchFamily="34" charset="0"/>
                <a:cs typeface="Tahoma" panose="020B0604030504040204" pitchFamily="34" charset="0"/>
              </a:rPr>
              <a:t>−</a:t>
            </a:r>
            <a:r>
              <a:rPr lang="en-US" altLang="en-US" sz="2200" baseline="30000" dirty="0" smtClean="0">
                <a:latin typeface="Tahoma" panose="020B0604030504040204" pitchFamily="34" charset="0"/>
                <a:cs typeface="Tahoma" panose="020B0604030504040204" pitchFamily="34" charset="0"/>
              </a:rPr>
              <a:t>1</a:t>
            </a:r>
            <a:r>
              <a:rPr lang="en-US" altLang="en-US" sz="2200" dirty="0" smtClean="0">
                <a:latin typeface="Tahoma" panose="020B0604030504040204" pitchFamily="34" charset="0"/>
                <a:cs typeface="Tahoma" panose="020B0604030504040204" pitchFamily="34" charset="0"/>
              </a:rPr>
              <a:t> /</a:t>
            </a:r>
            <a:r>
              <a:rPr lang="en-US" altLang="en-US" sz="2200" dirty="0">
                <a:latin typeface="Tahoma" panose="020B0604030504040204" pitchFamily="34" charset="0"/>
                <a:cs typeface="Tahoma" panose="020B0604030504040204" pitchFamily="34" charset="0"/>
              </a:rPr>
              <a:t> </a:t>
            </a:r>
            <a:r>
              <a:rPr lang="en-US" altLang="en-US" sz="2200" dirty="0" smtClean="0">
                <a:latin typeface="Tahoma" panose="020B0604030504040204" pitchFamily="34" charset="0"/>
                <a:cs typeface="Tahoma" panose="020B0604030504040204" pitchFamily="34" charset="0"/>
              </a:rPr>
              <a:t>mol</a:t>
            </a:r>
            <a:r>
              <a:rPr lang="en-US" altLang="en-US" sz="2200" baseline="30000" dirty="0" smtClean="0">
                <a:latin typeface="Tahoma" panose="020B0604030504040204" pitchFamily="34" charset="0"/>
                <a:cs typeface="Tahoma" panose="020B0604030504040204" pitchFamily="34" charset="0"/>
              </a:rPr>
              <a:t>3</a:t>
            </a:r>
            <a:r>
              <a:rPr lang="en-US" altLang="en-US" sz="2200" dirty="0" smtClean="0">
                <a:latin typeface="Symbol" panose="05050102010706020507" pitchFamily="18" charset="2"/>
                <a:cs typeface="Tahoma" panose="020B0604030504040204" pitchFamily="34" charset="0"/>
              </a:rPr>
              <a:t></a:t>
            </a:r>
            <a:r>
              <a:rPr lang="en-US" altLang="en-US" sz="2200" dirty="0">
                <a:latin typeface="Tahoma" panose="020B0604030504040204" pitchFamily="34" charset="0"/>
                <a:cs typeface="Tahoma" panose="020B0604030504040204" pitchFamily="34" charset="0"/>
              </a:rPr>
              <a:t>dm</a:t>
            </a:r>
            <a:r>
              <a:rPr lang="en-US" altLang="en-US" sz="2200" baseline="30000" dirty="0" smtClean="0">
                <a:latin typeface="Tahoma" panose="020B0604030504040204" pitchFamily="34" charset="0"/>
                <a:cs typeface="Tahoma" panose="020B0604030504040204" pitchFamily="34" charset="0"/>
              </a:rPr>
              <a:t>−9 </a:t>
            </a:r>
            <a:r>
              <a:rPr lang="en-US" altLang="en-US" sz="2200" dirty="0" smtClean="0">
                <a:latin typeface="Tahoma" panose="020B0604030504040204" pitchFamily="34" charset="0"/>
                <a:cs typeface="Tahoma" panose="020B0604030504040204" pitchFamily="34" charset="0"/>
              </a:rPr>
              <a:t>= </a:t>
            </a:r>
            <a:r>
              <a:rPr lang="en-US" sz="2200" dirty="0" smtClean="0"/>
              <a:t>mol</a:t>
            </a:r>
            <a:r>
              <a:rPr lang="en-US" sz="2200" baseline="30000" dirty="0" smtClean="0"/>
              <a:t>-2</a:t>
            </a:r>
            <a:r>
              <a:rPr lang="en-US" sz="2200" dirty="0" smtClean="0">
                <a:latin typeface="Symbol" panose="05050102010706020507" pitchFamily="18" charset="2"/>
              </a:rPr>
              <a:t></a:t>
            </a:r>
            <a:r>
              <a:rPr lang="en-US" sz="2200" dirty="0" smtClean="0"/>
              <a:t>dm</a:t>
            </a:r>
            <a:r>
              <a:rPr lang="en-US" sz="2200" baseline="30000" dirty="0" smtClean="0"/>
              <a:t>6</a:t>
            </a:r>
            <a:r>
              <a:rPr lang="en-US" sz="2200" dirty="0" smtClean="0">
                <a:latin typeface="Symbol" panose="05050102010706020507" pitchFamily="18" charset="2"/>
              </a:rPr>
              <a:t> </a:t>
            </a:r>
            <a:r>
              <a:rPr lang="en-US" sz="2200" dirty="0" smtClean="0"/>
              <a:t>s</a:t>
            </a:r>
            <a:r>
              <a:rPr lang="en-US" sz="2200" baseline="30000" dirty="0"/>
              <a:t>−1</a:t>
            </a:r>
          </a:p>
        </p:txBody>
      </p:sp>
    </p:spTree>
    <p:extLst>
      <p:ext uri="{BB962C8B-B14F-4D97-AF65-F5344CB8AC3E}">
        <p14:creationId xmlns:p14="http://schemas.microsoft.com/office/powerpoint/2010/main" val="314653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4"/>
          <p:cNvSpPr txBox="1">
            <a:spLocks/>
          </p:cNvSpPr>
          <p:nvPr/>
        </p:nvSpPr>
        <p:spPr>
          <a:xfrm>
            <a:off x="133186" y="-26180"/>
            <a:ext cx="8905875"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Rate laws of elementary reactions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5" name="Connettore diritto 9"/>
          <p:cNvCxnSpPr/>
          <p:nvPr/>
        </p:nvCxnSpPr>
        <p:spPr>
          <a:xfrm>
            <a:off x="547949" y="6495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Text Box 3"/>
          <p:cNvSpPr txBox="1">
            <a:spLocks noChangeArrowheads="1"/>
          </p:cNvSpPr>
          <p:nvPr/>
        </p:nvSpPr>
        <p:spPr bwMode="auto">
          <a:xfrm>
            <a:off x="378372" y="718293"/>
            <a:ext cx="852388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dirty="0" smtClean="0">
                <a:latin typeface="Tahoma" panose="020B0604030504040204" pitchFamily="34" charset="0"/>
                <a:ea typeface="Tahoma" panose="020B0604030504040204" pitchFamily="34" charset="0"/>
                <a:cs typeface="Tahoma" panose="020B0604030504040204" pitchFamily="34" charset="0"/>
              </a:rPr>
              <a:t>Only in this case the exponents in the rate law coincides with the stochiometric coefficients</a:t>
            </a:r>
          </a:p>
          <a:p>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Molecolarity:</a:t>
            </a:r>
            <a:r>
              <a:rPr lang="it-IT" altLang="en-US" sz="2400" dirty="0" smtClean="0">
                <a:latin typeface="Tahoma" panose="020B0604030504040204" pitchFamily="34" charset="0"/>
                <a:ea typeface="Tahoma" panose="020B0604030504040204" pitchFamily="34" charset="0"/>
                <a:cs typeface="Tahoma" panose="020B0604030504040204" pitchFamily="34" charset="0"/>
              </a:rPr>
              <a:t> number of molecules reacting in the elementary process  </a:t>
            </a:r>
          </a:p>
        </p:txBody>
      </p:sp>
      <p:graphicFrame>
        <p:nvGraphicFramePr>
          <p:cNvPr id="8" name="Object 4"/>
          <p:cNvGraphicFramePr>
            <a:graphicFrameLocks noChangeAspect="1"/>
          </p:cNvGraphicFramePr>
          <p:nvPr>
            <p:extLst/>
          </p:nvPr>
        </p:nvGraphicFramePr>
        <p:xfrm>
          <a:off x="3654078" y="2313022"/>
          <a:ext cx="1855788" cy="409575"/>
        </p:xfrm>
        <a:graphic>
          <a:graphicData uri="http://schemas.openxmlformats.org/presentationml/2006/ole">
            <mc:AlternateContent xmlns:mc="http://schemas.openxmlformats.org/markup-compatibility/2006">
              <mc:Choice xmlns:v="urn:schemas-microsoft-com:vml" Requires="v">
                <p:oleObj spid="_x0000_s195636" name="Equation" r:id="rId4" imgW="927000" imgH="203040" progId="Equation.3">
                  <p:embed/>
                </p:oleObj>
              </mc:Choice>
              <mc:Fallback>
                <p:oleObj name="Equation" r:id="rId4" imgW="927000" imgH="203040" progId="Equation.3">
                  <p:embed/>
                  <p:pic>
                    <p:nvPicPr>
                      <p:cNvPr id="8" name="Object 4"/>
                      <p:cNvPicPr>
                        <a:picLocks noChangeAspect="1" noChangeArrowheads="1"/>
                      </p:cNvPicPr>
                      <p:nvPr/>
                    </p:nvPicPr>
                    <p:blipFill>
                      <a:blip r:embed="rId5"/>
                      <a:srcRect/>
                      <a:stretch>
                        <a:fillRect/>
                      </a:stretch>
                    </p:blipFill>
                    <p:spPr bwMode="auto">
                      <a:xfrm>
                        <a:off x="3654078" y="2313022"/>
                        <a:ext cx="1855788" cy="409575"/>
                      </a:xfrm>
                      <a:prstGeom prst="rect">
                        <a:avLst/>
                      </a:prstGeom>
                      <a:noFill/>
                      <a:ln>
                        <a:noFill/>
                      </a:ln>
                      <a:effectLst/>
                      <a:extLst/>
                    </p:spPr>
                  </p:pic>
                </p:oleObj>
              </mc:Fallback>
            </mc:AlternateContent>
          </a:graphicData>
        </a:graphic>
      </p:graphicFrame>
      <p:graphicFrame>
        <p:nvGraphicFramePr>
          <p:cNvPr id="9" name="Object 4"/>
          <p:cNvGraphicFramePr>
            <a:graphicFrameLocks noChangeAspect="1"/>
          </p:cNvGraphicFramePr>
          <p:nvPr>
            <p:extLst/>
          </p:nvPr>
        </p:nvGraphicFramePr>
        <p:xfrm>
          <a:off x="3652920" y="3262484"/>
          <a:ext cx="2312988" cy="409575"/>
        </p:xfrm>
        <a:graphic>
          <a:graphicData uri="http://schemas.openxmlformats.org/presentationml/2006/ole">
            <mc:AlternateContent xmlns:mc="http://schemas.openxmlformats.org/markup-compatibility/2006">
              <mc:Choice xmlns:v="urn:schemas-microsoft-com:vml" Requires="v">
                <p:oleObj spid="_x0000_s195637" name="Equation" r:id="rId6" imgW="1155600" imgH="203040" progId="Equation.3">
                  <p:embed/>
                </p:oleObj>
              </mc:Choice>
              <mc:Fallback>
                <p:oleObj name="Equation" r:id="rId6" imgW="1155600" imgH="203040" progId="Equation.3">
                  <p:embed/>
                  <p:pic>
                    <p:nvPicPr>
                      <p:cNvPr id="9" name="Object 4"/>
                      <p:cNvPicPr>
                        <a:picLocks noChangeAspect="1" noChangeArrowheads="1"/>
                      </p:cNvPicPr>
                      <p:nvPr/>
                    </p:nvPicPr>
                    <p:blipFill>
                      <a:blip r:embed="rId7"/>
                      <a:srcRect/>
                      <a:stretch>
                        <a:fillRect/>
                      </a:stretch>
                    </p:blipFill>
                    <p:spPr bwMode="auto">
                      <a:xfrm>
                        <a:off x="3652920" y="3262484"/>
                        <a:ext cx="2312988" cy="409575"/>
                      </a:xfrm>
                      <a:prstGeom prst="rect">
                        <a:avLst/>
                      </a:prstGeom>
                      <a:noFill/>
                      <a:ln>
                        <a:noFill/>
                      </a:ln>
                      <a:effectLst/>
                      <a:extLst/>
                    </p:spPr>
                  </p:pic>
                </p:oleObj>
              </mc:Fallback>
            </mc:AlternateContent>
          </a:graphicData>
        </a:graphic>
      </p:graphicFrame>
      <p:graphicFrame>
        <p:nvGraphicFramePr>
          <p:cNvPr id="10" name="Object 4"/>
          <p:cNvGraphicFramePr>
            <a:graphicFrameLocks noChangeAspect="1"/>
          </p:cNvGraphicFramePr>
          <p:nvPr>
            <p:extLst/>
          </p:nvPr>
        </p:nvGraphicFramePr>
        <p:xfrm>
          <a:off x="3630314" y="3744981"/>
          <a:ext cx="2312988" cy="409575"/>
        </p:xfrm>
        <a:graphic>
          <a:graphicData uri="http://schemas.openxmlformats.org/presentationml/2006/ole">
            <mc:AlternateContent xmlns:mc="http://schemas.openxmlformats.org/markup-compatibility/2006">
              <mc:Choice xmlns:v="urn:schemas-microsoft-com:vml" Requires="v">
                <p:oleObj spid="_x0000_s195638" name="Equation" r:id="rId8" imgW="1155600" imgH="203040" progId="Equation.3">
                  <p:embed/>
                </p:oleObj>
              </mc:Choice>
              <mc:Fallback>
                <p:oleObj name="Equation" r:id="rId8" imgW="1155600" imgH="203040" progId="Equation.3">
                  <p:embed/>
                  <p:pic>
                    <p:nvPicPr>
                      <p:cNvPr id="10" name="Object 4"/>
                      <p:cNvPicPr>
                        <a:picLocks noChangeAspect="1" noChangeArrowheads="1"/>
                      </p:cNvPicPr>
                      <p:nvPr/>
                    </p:nvPicPr>
                    <p:blipFill>
                      <a:blip r:embed="rId9"/>
                      <a:srcRect/>
                      <a:stretch>
                        <a:fillRect/>
                      </a:stretch>
                    </p:blipFill>
                    <p:spPr bwMode="auto">
                      <a:xfrm>
                        <a:off x="3630314" y="3744981"/>
                        <a:ext cx="2312988" cy="409575"/>
                      </a:xfrm>
                      <a:prstGeom prst="rect">
                        <a:avLst/>
                      </a:prstGeom>
                      <a:noFill/>
                      <a:ln>
                        <a:noFill/>
                      </a:ln>
                      <a:effectLst/>
                      <a:extLst/>
                    </p:spPr>
                  </p:pic>
                </p:oleObj>
              </mc:Fallback>
            </mc:AlternateContent>
          </a:graphicData>
        </a:graphic>
      </p:graphicFrame>
      <p:sp>
        <p:nvSpPr>
          <p:cNvPr id="11" name="Text Box 3"/>
          <p:cNvSpPr txBox="1">
            <a:spLocks noChangeArrowheads="1"/>
          </p:cNvSpPr>
          <p:nvPr/>
        </p:nvSpPr>
        <p:spPr bwMode="auto">
          <a:xfrm>
            <a:off x="176486" y="2271709"/>
            <a:ext cx="37676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Unimolecular reaction</a:t>
            </a:r>
          </a:p>
        </p:txBody>
      </p:sp>
      <p:sp>
        <p:nvSpPr>
          <p:cNvPr id="12" name="Text Box 3"/>
          <p:cNvSpPr txBox="1">
            <a:spLocks noChangeArrowheads="1"/>
          </p:cNvSpPr>
          <p:nvPr/>
        </p:nvSpPr>
        <p:spPr bwMode="auto">
          <a:xfrm>
            <a:off x="190007" y="3193710"/>
            <a:ext cx="37676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Bimolecular reactions</a:t>
            </a:r>
          </a:p>
        </p:txBody>
      </p:sp>
      <p:sp>
        <p:nvSpPr>
          <p:cNvPr id="13" name="Text Box 3"/>
          <p:cNvSpPr txBox="1">
            <a:spLocks noChangeArrowheads="1"/>
          </p:cNvSpPr>
          <p:nvPr/>
        </p:nvSpPr>
        <p:spPr bwMode="auto">
          <a:xfrm>
            <a:off x="191165" y="4275104"/>
            <a:ext cx="37676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Termolecular reactions</a:t>
            </a:r>
            <a:endParaRPr lang="it-IT" altLang="en-US" sz="24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5" name="Object 4"/>
          <p:cNvGraphicFramePr>
            <a:graphicFrameLocks noChangeAspect="1"/>
          </p:cNvGraphicFramePr>
          <p:nvPr>
            <p:extLst/>
          </p:nvPr>
        </p:nvGraphicFramePr>
        <p:xfrm>
          <a:off x="5788010" y="2336790"/>
          <a:ext cx="1068387" cy="436562"/>
        </p:xfrm>
        <a:graphic>
          <a:graphicData uri="http://schemas.openxmlformats.org/presentationml/2006/ole">
            <mc:AlternateContent xmlns:mc="http://schemas.openxmlformats.org/markup-compatibility/2006">
              <mc:Choice xmlns:v="urn:schemas-microsoft-com:vml" Requires="v">
                <p:oleObj spid="_x0000_s195639" name="Equation" r:id="rId10" imgW="533160" imgH="215640" progId="Equation.3">
                  <p:embed/>
                </p:oleObj>
              </mc:Choice>
              <mc:Fallback>
                <p:oleObj name="Equation" r:id="rId10" imgW="533160" imgH="215640" progId="Equation.3">
                  <p:embed/>
                  <p:pic>
                    <p:nvPicPr>
                      <p:cNvPr id="15" name="Object 4"/>
                      <p:cNvPicPr>
                        <a:picLocks noChangeAspect="1" noChangeArrowheads="1"/>
                      </p:cNvPicPr>
                      <p:nvPr/>
                    </p:nvPicPr>
                    <p:blipFill>
                      <a:blip r:embed="rId11"/>
                      <a:srcRect/>
                      <a:stretch>
                        <a:fillRect/>
                      </a:stretch>
                    </p:blipFill>
                    <p:spPr bwMode="auto">
                      <a:xfrm>
                        <a:off x="5788010" y="2336790"/>
                        <a:ext cx="1068387" cy="436562"/>
                      </a:xfrm>
                      <a:prstGeom prst="rect">
                        <a:avLst/>
                      </a:prstGeom>
                      <a:noFill/>
                      <a:ln>
                        <a:noFill/>
                      </a:ln>
                      <a:effectLst/>
                      <a:extLst/>
                    </p:spPr>
                  </p:pic>
                </p:oleObj>
              </mc:Fallback>
            </mc:AlternateContent>
          </a:graphicData>
        </a:graphic>
      </p:graphicFrame>
      <p:graphicFrame>
        <p:nvGraphicFramePr>
          <p:cNvPr id="16" name="Object 4"/>
          <p:cNvGraphicFramePr>
            <a:graphicFrameLocks noChangeAspect="1"/>
          </p:cNvGraphicFramePr>
          <p:nvPr>
            <p:extLst/>
          </p:nvPr>
        </p:nvGraphicFramePr>
        <p:xfrm>
          <a:off x="6056364" y="3248610"/>
          <a:ext cx="1550987" cy="436563"/>
        </p:xfrm>
        <a:graphic>
          <a:graphicData uri="http://schemas.openxmlformats.org/presentationml/2006/ole">
            <mc:AlternateContent xmlns:mc="http://schemas.openxmlformats.org/markup-compatibility/2006">
              <mc:Choice xmlns:v="urn:schemas-microsoft-com:vml" Requires="v">
                <p:oleObj spid="_x0000_s195640" name="Equation" r:id="rId12" imgW="774360" imgH="215640" progId="Equation.3">
                  <p:embed/>
                </p:oleObj>
              </mc:Choice>
              <mc:Fallback>
                <p:oleObj name="Equation" r:id="rId12" imgW="774360" imgH="215640" progId="Equation.3">
                  <p:embed/>
                  <p:pic>
                    <p:nvPicPr>
                      <p:cNvPr id="16" name="Object 4"/>
                      <p:cNvPicPr>
                        <a:picLocks noChangeAspect="1" noChangeArrowheads="1"/>
                      </p:cNvPicPr>
                      <p:nvPr/>
                    </p:nvPicPr>
                    <p:blipFill>
                      <a:blip r:embed="rId13"/>
                      <a:srcRect/>
                      <a:stretch>
                        <a:fillRect/>
                      </a:stretch>
                    </p:blipFill>
                    <p:spPr bwMode="auto">
                      <a:xfrm>
                        <a:off x="6056364" y="3248610"/>
                        <a:ext cx="1550987" cy="436563"/>
                      </a:xfrm>
                      <a:prstGeom prst="rect">
                        <a:avLst/>
                      </a:prstGeom>
                      <a:noFill/>
                      <a:ln>
                        <a:noFill/>
                      </a:ln>
                      <a:effectLst/>
                      <a:extLst/>
                    </p:spPr>
                  </p:pic>
                </p:oleObj>
              </mc:Fallback>
            </mc:AlternateContent>
          </a:graphicData>
        </a:graphic>
      </p:graphicFrame>
      <p:graphicFrame>
        <p:nvGraphicFramePr>
          <p:cNvPr id="17" name="Object 4"/>
          <p:cNvGraphicFramePr>
            <a:graphicFrameLocks noChangeAspect="1"/>
          </p:cNvGraphicFramePr>
          <p:nvPr>
            <p:extLst/>
          </p:nvPr>
        </p:nvGraphicFramePr>
        <p:xfrm>
          <a:off x="6134068" y="3790462"/>
          <a:ext cx="1169987" cy="487362"/>
        </p:xfrm>
        <a:graphic>
          <a:graphicData uri="http://schemas.openxmlformats.org/presentationml/2006/ole">
            <mc:AlternateContent xmlns:mc="http://schemas.openxmlformats.org/markup-compatibility/2006">
              <mc:Choice xmlns:v="urn:schemas-microsoft-com:vml" Requires="v">
                <p:oleObj spid="_x0000_s195641" name="Equation" r:id="rId14" imgW="583920" imgH="241200" progId="Equation.3">
                  <p:embed/>
                </p:oleObj>
              </mc:Choice>
              <mc:Fallback>
                <p:oleObj name="Equation" r:id="rId14" imgW="583920" imgH="241200" progId="Equation.3">
                  <p:embed/>
                  <p:pic>
                    <p:nvPicPr>
                      <p:cNvPr id="17" name="Object 4"/>
                      <p:cNvPicPr>
                        <a:picLocks noChangeAspect="1" noChangeArrowheads="1"/>
                      </p:cNvPicPr>
                      <p:nvPr/>
                    </p:nvPicPr>
                    <p:blipFill>
                      <a:blip r:embed="rId15"/>
                      <a:srcRect/>
                      <a:stretch>
                        <a:fillRect/>
                      </a:stretch>
                    </p:blipFill>
                    <p:spPr bwMode="auto">
                      <a:xfrm>
                        <a:off x="6134068" y="3790462"/>
                        <a:ext cx="1169987" cy="487362"/>
                      </a:xfrm>
                      <a:prstGeom prst="rect">
                        <a:avLst/>
                      </a:prstGeom>
                      <a:noFill/>
                      <a:ln>
                        <a:noFill/>
                      </a:ln>
                      <a:effectLst/>
                      <a:extLst/>
                    </p:spPr>
                  </p:pic>
                </p:oleObj>
              </mc:Fallback>
            </mc:AlternateContent>
          </a:graphicData>
        </a:graphic>
      </p:graphicFrame>
      <p:graphicFrame>
        <p:nvGraphicFramePr>
          <p:cNvPr id="18" name="Object 4"/>
          <p:cNvGraphicFramePr>
            <a:graphicFrameLocks noChangeAspect="1"/>
          </p:cNvGraphicFramePr>
          <p:nvPr>
            <p:extLst/>
          </p:nvPr>
        </p:nvGraphicFramePr>
        <p:xfrm>
          <a:off x="3820286" y="4398372"/>
          <a:ext cx="2898775" cy="409575"/>
        </p:xfrm>
        <a:graphic>
          <a:graphicData uri="http://schemas.openxmlformats.org/presentationml/2006/ole">
            <mc:AlternateContent xmlns:mc="http://schemas.openxmlformats.org/markup-compatibility/2006">
              <mc:Choice xmlns:v="urn:schemas-microsoft-com:vml" Requires="v">
                <p:oleObj spid="_x0000_s195642" name="Equation" r:id="rId16" imgW="1447560" imgH="203040" progId="Equation.3">
                  <p:embed/>
                </p:oleObj>
              </mc:Choice>
              <mc:Fallback>
                <p:oleObj name="Equation" r:id="rId16" imgW="1447560" imgH="203040" progId="Equation.3">
                  <p:embed/>
                  <p:pic>
                    <p:nvPicPr>
                      <p:cNvPr id="18" name="Object 4"/>
                      <p:cNvPicPr>
                        <a:picLocks noChangeAspect="1" noChangeArrowheads="1"/>
                      </p:cNvPicPr>
                      <p:nvPr/>
                    </p:nvPicPr>
                    <p:blipFill>
                      <a:blip r:embed="rId17"/>
                      <a:srcRect/>
                      <a:stretch>
                        <a:fillRect/>
                      </a:stretch>
                    </p:blipFill>
                    <p:spPr bwMode="auto">
                      <a:xfrm>
                        <a:off x="3820286" y="4398372"/>
                        <a:ext cx="2898775" cy="409575"/>
                      </a:xfrm>
                      <a:prstGeom prst="rect">
                        <a:avLst/>
                      </a:prstGeom>
                      <a:noFill/>
                      <a:ln>
                        <a:noFill/>
                      </a:ln>
                      <a:effectLst/>
                      <a:extLst/>
                    </p:spPr>
                  </p:pic>
                </p:oleObj>
              </mc:Fallback>
            </mc:AlternateContent>
          </a:graphicData>
        </a:graphic>
      </p:graphicFrame>
      <p:graphicFrame>
        <p:nvGraphicFramePr>
          <p:cNvPr id="19" name="Object 4"/>
          <p:cNvGraphicFramePr>
            <a:graphicFrameLocks noChangeAspect="1"/>
          </p:cNvGraphicFramePr>
          <p:nvPr>
            <p:extLst/>
          </p:nvPr>
        </p:nvGraphicFramePr>
        <p:xfrm>
          <a:off x="3820286" y="4842837"/>
          <a:ext cx="2162175" cy="436563"/>
        </p:xfrm>
        <a:graphic>
          <a:graphicData uri="http://schemas.openxmlformats.org/presentationml/2006/ole">
            <mc:AlternateContent xmlns:mc="http://schemas.openxmlformats.org/markup-compatibility/2006">
              <mc:Choice xmlns:v="urn:schemas-microsoft-com:vml" Requires="v">
                <p:oleObj spid="_x0000_s195643" name="Equation" r:id="rId18" imgW="1079280" imgH="215640" progId="Equation.3">
                  <p:embed/>
                </p:oleObj>
              </mc:Choice>
              <mc:Fallback>
                <p:oleObj name="Equation" r:id="rId18" imgW="1079280" imgH="215640" progId="Equation.3">
                  <p:embed/>
                  <p:pic>
                    <p:nvPicPr>
                      <p:cNvPr id="19" name="Object 4"/>
                      <p:cNvPicPr>
                        <a:picLocks noChangeAspect="1" noChangeArrowheads="1"/>
                      </p:cNvPicPr>
                      <p:nvPr/>
                    </p:nvPicPr>
                    <p:blipFill>
                      <a:blip r:embed="rId19"/>
                      <a:srcRect/>
                      <a:stretch>
                        <a:fillRect/>
                      </a:stretch>
                    </p:blipFill>
                    <p:spPr bwMode="auto">
                      <a:xfrm>
                        <a:off x="3820286" y="4842837"/>
                        <a:ext cx="2162175" cy="436563"/>
                      </a:xfrm>
                      <a:prstGeom prst="rect">
                        <a:avLst/>
                      </a:prstGeom>
                      <a:noFill/>
                      <a:ln>
                        <a:noFill/>
                      </a:ln>
                      <a:effectLst/>
                      <a:extLst/>
                    </p:spPr>
                  </p:pic>
                </p:oleObj>
              </mc:Fallback>
            </mc:AlternateContent>
          </a:graphicData>
        </a:graphic>
      </p:graphicFrame>
      <p:graphicFrame>
        <p:nvGraphicFramePr>
          <p:cNvPr id="20" name="Object 4"/>
          <p:cNvGraphicFramePr>
            <a:graphicFrameLocks noChangeAspect="1"/>
          </p:cNvGraphicFramePr>
          <p:nvPr>
            <p:extLst/>
          </p:nvPr>
        </p:nvGraphicFramePr>
        <p:xfrm>
          <a:off x="3749737" y="5500984"/>
          <a:ext cx="2898775" cy="409575"/>
        </p:xfrm>
        <a:graphic>
          <a:graphicData uri="http://schemas.openxmlformats.org/presentationml/2006/ole">
            <mc:AlternateContent xmlns:mc="http://schemas.openxmlformats.org/markup-compatibility/2006">
              <mc:Choice xmlns:v="urn:schemas-microsoft-com:vml" Requires="v">
                <p:oleObj spid="_x0000_s195644" name="Equation" r:id="rId20" imgW="1447560" imgH="203040" progId="Equation.3">
                  <p:embed/>
                </p:oleObj>
              </mc:Choice>
              <mc:Fallback>
                <p:oleObj name="Equation" r:id="rId20" imgW="1447560" imgH="203040" progId="Equation.3">
                  <p:embed/>
                  <p:pic>
                    <p:nvPicPr>
                      <p:cNvPr id="20" name="Object 4"/>
                      <p:cNvPicPr>
                        <a:picLocks noChangeAspect="1" noChangeArrowheads="1"/>
                      </p:cNvPicPr>
                      <p:nvPr/>
                    </p:nvPicPr>
                    <p:blipFill>
                      <a:blip r:embed="rId21"/>
                      <a:srcRect/>
                      <a:stretch>
                        <a:fillRect/>
                      </a:stretch>
                    </p:blipFill>
                    <p:spPr bwMode="auto">
                      <a:xfrm>
                        <a:off x="3749737" y="5500984"/>
                        <a:ext cx="2898775" cy="409575"/>
                      </a:xfrm>
                      <a:prstGeom prst="rect">
                        <a:avLst/>
                      </a:prstGeom>
                      <a:noFill/>
                      <a:ln>
                        <a:noFill/>
                      </a:ln>
                      <a:effectLst/>
                      <a:extLst/>
                    </p:spPr>
                  </p:pic>
                </p:oleObj>
              </mc:Fallback>
            </mc:AlternateContent>
          </a:graphicData>
        </a:graphic>
      </p:graphicFrame>
      <p:graphicFrame>
        <p:nvGraphicFramePr>
          <p:cNvPr id="21" name="Object 4"/>
          <p:cNvGraphicFramePr>
            <a:graphicFrameLocks noChangeAspect="1"/>
          </p:cNvGraphicFramePr>
          <p:nvPr>
            <p:extLst/>
          </p:nvPr>
        </p:nvGraphicFramePr>
        <p:xfrm>
          <a:off x="3754884" y="6043615"/>
          <a:ext cx="1654175" cy="487363"/>
        </p:xfrm>
        <a:graphic>
          <a:graphicData uri="http://schemas.openxmlformats.org/presentationml/2006/ole">
            <mc:AlternateContent xmlns:mc="http://schemas.openxmlformats.org/markup-compatibility/2006">
              <mc:Choice xmlns:v="urn:schemas-microsoft-com:vml" Requires="v">
                <p:oleObj spid="_x0000_s195645" name="Equation" r:id="rId22" imgW="825480" imgH="241200" progId="Equation.3">
                  <p:embed/>
                </p:oleObj>
              </mc:Choice>
              <mc:Fallback>
                <p:oleObj name="Equation" r:id="rId22" imgW="825480" imgH="241200" progId="Equation.3">
                  <p:embed/>
                  <p:pic>
                    <p:nvPicPr>
                      <p:cNvPr id="21" name="Object 4"/>
                      <p:cNvPicPr>
                        <a:picLocks noChangeAspect="1" noChangeArrowheads="1"/>
                      </p:cNvPicPr>
                      <p:nvPr/>
                    </p:nvPicPr>
                    <p:blipFill>
                      <a:blip r:embed="rId23"/>
                      <a:srcRect/>
                      <a:stretch>
                        <a:fillRect/>
                      </a:stretch>
                    </p:blipFill>
                    <p:spPr bwMode="auto">
                      <a:xfrm>
                        <a:off x="3754884" y="6043615"/>
                        <a:ext cx="1654175" cy="487363"/>
                      </a:xfrm>
                      <a:prstGeom prst="rect">
                        <a:avLst/>
                      </a:prstGeom>
                      <a:noFill/>
                      <a:ln>
                        <a:noFill/>
                      </a:ln>
                      <a:effectLst/>
                      <a:extLst/>
                    </p:spPr>
                  </p:pic>
                </p:oleObj>
              </mc:Fallback>
            </mc:AlternateContent>
          </a:graphicData>
        </a:graphic>
      </p:graphicFrame>
      <p:sp>
        <p:nvSpPr>
          <p:cNvPr id="22" name="CasellaDiTesto 5"/>
          <p:cNvSpPr txBox="1"/>
          <p:nvPr/>
        </p:nvSpPr>
        <p:spPr>
          <a:xfrm>
            <a:off x="6710698" y="4928495"/>
            <a:ext cx="2255641" cy="1631216"/>
          </a:xfrm>
          <a:prstGeom prst="rect">
            <a:avLst/>
          </a:prstGeom>
          <a:solidFill>
            <a:srgbClr val="FFFF00"/>
          </a:solidFill>
          <a:ln w="38100">
            <a:solidFill>
              <a:srgbClr val="FF330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In atmospheric chemistry we will have only elementary reactions </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23" name="CasellaDiTesto 5"/>
          <p:cNvSpPr txBox="1"/>
          <p:nvPr/>
        </p:nvSpPr>
        <p:spPr>
          <a:xfrm>
            <a:off x="2378075" y="2667223"/>
            <a:ext cx="5226878" cy="384721"/>
          </a:xfrm>
          <a:prstGeom prst="rect">
            <a:avLst/>
          </a:prstGeom>
          <a:noFill/>
          <a:ln w="38100">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9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only one reactant </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(e.g. </a:t>
            </a:r>
            <a:r>
              <a:rPr lang="en-US" sz="19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photodissociations</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19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4" name="CasellaDiTesto 5"/>
          <p:cNvSpPr txBox="1"/>
          <p:nvPr/>
        </p:nvSpPr>
        <p:spPr>
          <a:xfrm>
            <a:off x="1338419" y="3634109"/>
            <a:ext cx="2314501" cy="384721"/>
          </a:xfrm>
          <a:prstGeom prst="rect">
            <a:avLst/>
          </a:prstGeom>
          <a:noFill/>
          <a:ln w="38100">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9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two reactants</a:t>
            </a:r>
            <a:endParaRPr lang="en-US" sz="19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25" name="CasellaDiTesto 5"/>
          <p:cNvSpPr txBox="1"/>
          <p:nvPr/>
        </p:nvSpPr>
        <p:spPr>
          <a:xfrm>
            <a:off x="359691" y="4857317"/>
            <a:ext cx="3327860" cy="1846659"/>
          </a:xfrm>
          <a:prstGeom prst="rect">
            <a:avLst/>
          </a:prstGeom>
          <a:noFill/>
          <a:ln w="38100">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1900" b="1" dirty="0">
                <a:solidFill>
                  <a:srgbClr val="0000FF"/>
                </a:solidFill>
                <a:latin typeface="Tahoma" panose="020B0604030504040204" pitchFamily="34" charset="0"/>
                <a:ea typeface="Tahoma" panose="020B0604030504040204" pitchFamily="34" charset="0"/>
                <a:cs typeface="Tahoma" panose="020B0604030504040204" pitchFamily="34" charset="0"/>
              </a:rPr>
              <a:t>3-body </a:t>
            </a:r>
            <a:r>
              <a:rPr lang="en-US" sz="19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collisions </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the third body M does not really take part into the reaction - in atmospheric chemistry M is N</a:t>
            </a:r>
            <a:r>
              <a:rPr lang="en-US" sz="1900" baseline="-25000"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/O</a:t>
            </a:r>
            <a:r>
              <a:rPr lang="en-US" sz="1900" baseline="-25000"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just"/>
            <a:r>
              <a:rPr lang="en-US" sz="19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 </a:t>
            </a:r>
            <a:endParaRPr lang="en-US" sz="19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5016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2" grpId="0" animBg="1"/>
      <p:bldP spid="23"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759836" y="871928"/>
            <a:ext cx="187929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200" dirty="0">
                <a:latin typeface="Tahoma" panose="020B0604030504040204" pitchFamily="34" charset="0"/>
                <a:ea typeface="Tahoma" panose="020B0604030504040204" pitchFamily="34" charset="0"/>
                <a:cs typeface="Tahoma" panose="020B0604030504040204" pitchFamily="34" charset="0"/>
              </a:rPr>
              <a:t>A </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products</a:t>
            </a:r>
            <a:endParaRPr lang="en-US" altLang="en-US" sz="2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158" name="Object 14"/>
          <p:cNvGraphicFramePr>
            <a:graphicFrameLocks noChangeAspect="1"/>
          </p:cNvGraphicFramePr>
          <p:nvPr>
            <p:extLst>
              <p:ext uri="{D42A27DB-BD31-4B8C-83A1-F6EECF244321}">
                <p14:modId xmlns:p14="http://schemas.microsoft.com/office/powerpoint/2010/main" val="4222457159"/>
              </p:ext>
            </p:extLst>
          </p:nvPr>
        </p:nvGraphicFramePr>
        <p:xfrm>
          <a:off x="5715794" y="829553"/>
          <a:ext cx="1983581" cy="724074"/>
        </p:xfrm>
        <a:graphic>
          <a:graphicData uri="http://schemas.openxmlformats.org/presentationml/2006/ole">
            <mc:AlternateContent xmlns:mc="http://schemas.openxmlformats.org/markup-compatibility/2006">
              <mc:Choice xmlns:v="urn:schemas-microsoft-com:vml" Requires="v">
                <p:oleObj spid="_x0000_s180567" name="Equation" r:id="rId4" imgW="1079280" imgH="393480" progId="Equation.3">
                  <p:embed/>
                </p:oleObj>
              </mc:Choice>
              <mc:Fallback>
                <p:oleObj name="Equation" r:id="rId4" imgW="1079280" imgH="393480" progId="Equation.3">
                  <p:embed/>
                  <p:pic>
                    <p:nvPicPr>
                      <p:cNvPr id="6158" name="Object 14"/>
                      <p:cNvPicPr>
                        <a:picLocks noChangeAspect="1" noChangeArrowheads="1"/>
                      </p:cNvPicPr>
                      <p:nvPr/>
                    </p:nvPicPr>
                    <p:blipFill>
                      <a:blip r:embed="rId5"/>
                      <a:srcRect/>
                      <a:stretch>
                        <a:fillRect/>
                      </a:stretch>
                    </p:blipFill>
                    <p:spPr bwMode="auto">
                      <a:xfrm>
                        <a:off x="5715794" y="829553"/>
                        <a:ext cx="1983581" cy="724074"/>
                      </a:xfrm>
                      <a:prstGeom prst="rect">
                        <a:avLst/>
                      </a:prstGeom>
                      <a:noFill/>
                      <a:ln>
                        <a:noFill/>
                      </a:ln>
                      <a:effectLst/>
                      <a:extLst/>
                    </p:spPr>
                  </p:pic>
                </p:oleObj>
              </mc:Fallback>
            </mc:AlternateContent>
          </a:graphicData>
        </a:graphic>
      </p:graphicFrame>
      <p:graphicFrame>
        <p:nvGraphicFramePr>
          <p:cNvPr id="6159" name="Object 15"/>
          <p:cNvGraphicFramePr>
            <a:graphicFrameLocks noChangeAspect="1"/>
          </p:cNvGraphicFramePr>
          <p:nvPr>
            <p:extLst>
              <p:ext uri="{D42A27DB-BD31-4B8C-83A1-F6EECF244321}">
                <p14:modId xmlns:p14="http://schemas.microsoft.com/office/powerpoint/2010/main" val="1333571343"/>
              </p:ext>
            </p:extLst>
          </p:nvPr>
        </p:nvGraphicFramePr>
        <p:xfrm>
          <a:off x="1187450" y="1726393"/>
          <a:ext cx="1429038" cy="746871"/>
        </p:xfrm>
        <a:graphic>
          <a:graphicData uri="http://schemas.openxmlformats.org/presentationml/2006/ole">
            <mc:AlternateContent xmlns:mc="http://schemas.openxmlformats.org/markup-compatibility/2006">
              <mc:Choice xmlns:v="urn:schemas-microsoft-com:vml" Requires="v">
                <p:oleObj spid="_x0000_s180568" name="Equation" r:id="rId6" imgW="799920" imgH="419040" progId="Equation.3">
                  <p:embed/>
                </p:oleObj>
              </mc:Choice>
              <mc:Fallback>
                <p:oleObj name="Equation" r:id="rId6" imgW="799920" imgH="419040" progId="Equation.3">
                  <p:embed/>
                  <p:pic>
                    <p:nvPicPr>
                      <p:cNvPr id="6159" name="Object 15"/>
                      <p:cNvPicPr>
                        <a:picLocks noChangeAspect="1" noChangeArrowheads="1"/>
                      </p:cNvPicPr>
                      <p:nvPr/>
                    </p:nvPicPr>
                    <p:blipFill>
                      <a:blip r:embed="rId7"/>
                      <a:srcRect/>
                      <a:stretch>
                        <a:fillRect/>
                      </a:stretch>
                    </p:blipFill>
                    <p:spPr bwMode="auto">
                      <a:xfrm>
                        <a:off x="1187450" y="1726393"/>
                        <a:ext cx="1429038" cy="746871"/>
                      </a:xfrm>
                      <a:prstGeom prst="rect">
                        <a:avLst/>
                      </a:prstGeom>
                      <a:noFill/>
                      <a:ln>
                        <a:noFill/>
                      </a:ln>
                      <a:effectLst/>
                      <a:extLst/>
                    </p:spPr>
                  </p:pic>
                </p:oleObj>
              </mc:Fallback>
            </mc:AlternateContent>
          </a:graphicData>
        </a:graphic>
      </p:graphicFrame>
      <p:graphicFrame>
        <p:nvGraphicFramePr>
          <p:cNvPr id="6160" name="Object 16"/>
          <p:cNvGraphicFramePr>
            <a:graphicFrameLocks noChangeAspect="1"/>
          </p:cNvGraphicFramePr>
          <p:nvPr>
            <p:extLst>
              <p:ext uri="{D42A27DB-BD31-4B8C-83A1-F6EECF244321}">
                <p14:modId xmlns:p14="http://schemas.microsoft.com/office/powerpoint/2010/main" val="2647437150"/>
              </p:ext>
            </p:extLst>
          </p:nvPr>
        </p:nvGraphicFramePr>
        <p:xfrm>
          <a:off x="3352223" y="1649555"/>
          <a:ext cx="1967234" cy="900547"/>
        </p:xfrm>
        <a:graphic>
          <a:graphicData uri="http://schemas.openxmlformats.org/presentationml/2006/ole">
            <mc:AlternateContent xmlns:mc="http://schemas.openxmlformats.org/markup-compatibility/2006">
              <mc:Choice xmlns:v="urn:schemas-microsoft-com:vml" Requires="v">
                <p:oleObj spid="_x0000_s180569" name="Equation" r:id="rId8" imgW="1079280" imgH="495000" progId="Equation.3">
                  <p:embed/>
                </p:oleObj>
              </mc:Choice>
              <mc:Fallback>
                <p:oleObj name="Equation" r:id="rId8" imgW="1079280" imgH="495000" progId="Equation.3">
                  <p:embed/>
                  <p:pic>
                    <p:nvPicPr>
                      <p:cNvPr id="6160" name="Object 16"/>
                      <p:cNvPicPr>
                        <a:picLocks noChangeAspect="1" noChangeArrowheads="1"/>
                      </p:cNvPicPr>
                      <p:nvPr/>
                    </p:nvPicPr>
                    <p:blipFill>
                      <a:blip r:embed="rId9"/>
                      <a:srcRect/>
                      <a:stretch>
                        <a:fillRect/>
                      </a:stretch>
                    </p:blipFill>
                    <p:spPr bwMode="auto">
                      <a:xfrm>
                        <a:off x="3352223" y="1649555"/>
                        <a:ext cx="1967234" cy="900547"/>
                      </a:xfrm>
                      <a:prstGeom prst="rect">
                        <a:avLst/>
                      </a:prstGeom>
                      <a:noFill/>
                      <a:ln>
                        <a:noFill/>
                      </a:ln>
                      <a:effectLst/>
                      <a:extLst/>
                    </p:spPr>
                  </p:pic>
                </p:oleObj>
              </mc:Fallback>
            </mc:AlternateContent>
          </a:graphicData>
        </a:graphic>
      </p:graphicFrame>
      <p:graphicFrame>
        <p:nvGraphicFramePr>
          <p:cNvPr id="6161" name="Object 17"/>
          <p:cNvGraphicFramePr>
            <a:graphicFrameLocks noChangeAspect="1"/>
          </p:cNvGraphicFramePr>
          <p:nvPr>
            <p:extLst>
              <p:ext uri="{D42A27DB-BD31-4B8C-83A1-F6EECF244321}">
                <p14:modId xmlns:p14="http://schemas.microsoft.com/office/powerpoint/2010/main" val="2062258018"/>
              </p:ext>
            </p:extLst>
          </p:nvPr>
        </p:nvGraphicFramePr>
        <p:xfrm>
          <a:off x="6381750" y="1650566"/>
          <a:ext cx="1330325" cy="898525"/>
        </p:xfrm>
        <a:graphic>
          <a:graphicData uri="http://schemas.openxmlformats.org/presentationml/2006/ole">
            <mc:AlternateContent xmlns:mc="http://schemas.openxmlformats.org/markup-compatibility/2006">
              <mc:Choice xmlns:v="urn:schemas-microsoft-com:vml" Requires="v">
                <p:oleObj spid="_x0000_s180570" name="Equation" r:id="rId10" imgW="711000" imgH="482400" progId="Equation.3">
                  <p:embed/>
                </p:oleObj>
              </mc:Choice>
              <mc:Fallback>
                <p:oleObj name="Equation" r:id="rId10" imgW="711000" imgH="482400" progId="Equation.3">
                  <p:embed/>
                  <p:pic>
                    <p:nvPicPr>
                      <p:cNvPr id="6161" name="Object 17"/>
                      <p:cNvPicPr>
                        <a:picLocks noChangeAspect="1" noChangeArrowheads="1"/>
                      </p:cNvPicPr>
                      <p:nvPr/>
                    </p:nvPicPr>
                    <p:blipFill>
                      <a:blip r:embed="rId11"/>
                      <a:srcRect/>
                      <a:stretch>
                        <a:fillRect/>
                      </a:stretch>
                    </p:blipFill>
                    <p:spPr bwMode="auto">
                      <a:xfrm>
                        <a:off x="6381750" y="1650566"/>
                        <a:ext cx="1330325" cy="898525"/>
                      </a:xfrm>
                      <a:prstGeom prst="rect">
                        <a:avLst/>
                      </a:prstGeom>
                      <a:noFill/>
                      <a:ln>
                        <a:noFill/>
                      </a:ln>
                      <a:effectLst/>
                      <a:extLst/>
                    </p:spPr>
                  </p:pic>
                </p:oleObj>
              </mc:Fallback>
            </mc:AlternateContent>
          </a:graphicData>
        </a:graphic>
      </p:graphicFrame>
      <p:graphicFrame>
        <p:nvGraphicFramePr>
          <p:cNvPr id="6164" name="Object 20"/>
          <p:cNvGraphicFramePr>
            <a:graphicFrameLocks noChangeAspect="1"/>
          </p:cNvGraphicFramePr>
          <p:nvPr>
            <p:extLst>
              <p:ext uri="{D42A27DB-BD31-4B8C-83A1-F6EECF244321}">
                <p14:modId xmlns:p14="http://schemas.microsoft.com/office/powerpoint/2010/main" val="2702327472"/>
              </p:ext>
            </p:extLst>
          </p:nvPr>
        </p:nvGraphicFramePr>
        <p:xfrm>
          <a:off x="4502861" y="4854427"/>
          <a:ext cx="1946003" cy="694882"/>
        </p:xfrm>
        <a:graphic>
          <a:graphicData uri="http://schemas.openxmlformats.org/presentationml/2006/ole">
            <mc:AlternateContent xmlns:mc="http://schemas.openxmlformats.org/markup-compatibility/2006">
              <mc:Choice xmlns:v="urn:schemas-microsoft-com:vml" Requires="v">
                <p:oleObj spid="_x0000_s180571" name="Equation" r:id="rId12" imgW="1206360" imgH="431640" progId="Equation.3">
                  <p:embed/>
                </p:oleObj>
              </mc:Choice>
              <mc:Fallback>
                <p:oleObj name="Equation" r:id="rId12" imgW="1206360" imgH="431640" progId="Equation.3">
                  <p:embed/>
                  <p:pic>
                    <p:nvPicPr>
                      <p:cNvPr id="6164" name="Object 20"/>
                      <p:cNvPicPr>
                        <a:picLocks noChangeAspect="1" noChangeArrowheads="1"/>
                      </p:cNvPicPr>
                      <p:nvPr/>
                    </p:nvPicPr>
                    <p:blipFill>
                      <a:blip r:embed="rId13"/>
                      <a:srcRect/>
                      <a:stretch>
                        <a:fillRect/>
                      </a:stretch>
                    </p:blipFill>
                    <p:spPr bwMode="auto">
                      <a:xfrm>
                        <a:off x="4502861" y="4854427"/>
                        <a:ext cx="1946003" cy="694882"/>
                      </a:xfrm>
                      <a:prstGeom prst="rect">
                        <a:avLst/>
                      </a:prstGeom>
                      <a:noFill/>
                      <a:ln>
                        <a:noFill/>
                      </a:ln>
                      <a:effectLst/>
                      <a:extLst/>
                    </p:spPr>
                  </p:pic>
                </p:oleObj>
              </mc:Fallback>
            </mc:AlternateContent>
          </a:graphicData>
        </a:graphic>
      </p:graphicFrame>
      <p:graphicFrame>
        <p:nvGraphicFramePr>
          <p:cNvPr id="6165" name="Object 21"/>
          <p:cNvGraphicFramePr>
            <a:graphicFrameLocks noChangeAspect="1"/>
          </p:cNvGraphicFramePr>
          <p:nvPr>
            <p:extLst>
              <p:ext uri="{D42A27DB-BD31-4B8C-83A1-F6EECF244321}">
                <p14:modId xmlns:p14="http://schemas.microsoft.com/office/powerpoint/2010/main" val="2470999703"/>
              </p:ext>
            </p:extLst>
          </p:nvPr>
        </p:nvGraphicFramePr>
        <p:xfrm>
          <a:off x="6734753" y="4817120"/>
          <a:ext cx="2065338" cy="719138"/>
        </p:xfrm>
        <a:graphic>
          <a:graphicData uri="http://schemas.openxmlformats.org/presentationml/2006/ole">
            <mc:AlternateContent xmlns:mc="http://schemas.openxmlformats.org/markup-compatibility/2006">
              <mc:Choice xmlns:v="urn:schemas-microsoft-com:vml" Requires="v">
                <p:oleObj spid="_x0000_s180572" name="Equation" r:id="rId14" imgW="1130040" imgH="393480" progId="Equation.3">
                  <p:embed/>
                </p:oleObj>
              </mc:Choice>
              <mc:Fallback>
                <p:oleObj name="Equation" r:id="rId14" imgW="1130040" imgH="393480" progId="Equation.3">
                  <p:embed/>
                  <p:pic>
                    <p:nvPicPr>
                      <p:cNvPr id="6165" name="Object 21"/>
                      <p:cNvPicPr>
                        <a:picLocks noChangeAspect="1" noChangeArrowheads="1"/>
                      </p:cNvPicPr>
                      <p:nvPr/>
                    </p:nvPicPr>
                    <p:blipFill>
                      <a:blip r:embed="rId15"/>
                      <a:srcRect/>
                      <a:stretch>
                        <a:fillRect/>
                      </a:stretch>
                    </p:blipFill>
                    <p:spPr bwMode="auto">
                      <a:xfrm>
                        <a:off x="6734753" y="4817120"/>
                        <a:ext cx="2065338" cy="719138"/>
                      </a:xfrm>
                      <a:prstGeom prst="rect">
                        <a:avLst/>
                      </a:prstGeom>
                      <a:noFill/>
                      <a:ln>
                        <a:noFill/>
                      </a:ln>
                      <a:effectLst/>
                      <a:extLst/>
                    </p:spPr>
                  </p:pic>
                </p:oleObj>
              </mc:Fallback>
            </mc:AlternateContent>
          </a:graphicData>
        </a:graphic>
      </p:graphicFrame>
      <p:sp>
        <p:nvSpPr>
          <p:cNvPr id="6166" name="Text Box 22"/>
          <p:cNvSpPr txBox="1">
            <a:spLocks noChangeArrowheads="1"/>
          </p:cNvSpPr>
          <p:nvPr/>
        </p:nvSpPr>
        <p:spPr bwMode="auto">
          <a:xfrm>
            <a:off x="244826" y="4740700"/>
            <a:ext cx="433987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Half-life (</a:t>
            </a:r>
            <a:r>
              <a:rPr lang="it-IT" altLang="en-US" sz="2000" i="1" dirty="0">
                <a:solidFill>
                  <a:srgbClr val="FF0000"/>
                </a:solidFill>
                <a:latin typeface="Tahoma" panose="020B0604030504040204" pitchFamily="34" charset="0"/>
                <a:ea typeface="Tahoma" panose="020B0604030504040204" pitchFamily="34" charset="0"/>
                <a:cs typeface="Tahoma" panose="020B0604030504040204" pitchFamily="34" charset="0"/>
              </a:rPr>
              <a:t>t</a:t>
            </a:r>
            <a:r>
              <a:rPr lang="it-IT" altLang="en-US" sz="2000" i="1" baseline="-25000" dirty="0">
                <a:solidFill>
                  <a:srgbClr val="FF0000"/>
                </a:solidFill>
                <a:latin typeface="Tahoma" panose="020B0604030504040204" pitchFamily="34" charset="0"/>
                <a:ea typeface="Tahoma" panose="020B0604030504040204" pitchFamily="34" charset="0"/>
                <a:cs typeface="Tahoma" panose="020B0604030504040204" pitchFamily="34" charset="0"/>
              </a:rPr>
              <a:t>1/2 </a:t>
            </a:r>
            <a:r>
              <a:rPr lang="it-IT" altLang="en-US"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r>
              <a:rPr lang="it-IT" altLang="en-US" sz="2000" dirty="0" smtClean="0">
                <a:latin typeface="Tahoma" panose="020B0604030504040204" pitchFamily="34" charset="0"/>
                <a:ea typeface="Tahoma" panose="020B0604030504040204" pitchFamily="34" charset="0"/>
                <a:cs typeface="Tahoma" panose="020B0604030504040204" pitchFamily="34" charset="0"/>
              </a:rPr>
              <a:t>:</a:t>
            </a:r>
            <a:r>
              <a:rPr lang="it-IT" altLang="en-US"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altLang="en-US" sz="2000" dirty="0" smtClean="0">
                <a:latin typeface="Tahoma" panose="020B0604030504040204" pitchFamily="34" charset="0"/>
                <a:ea typeface="Tahoma" panose="020B0604030504040204" pitchFamily="34" charset="0"/>
                <a:cs typeface="Tahoma" panose="020B0604030504040204" pitchFamily="34" charset="0"/>
              </a:rPr>
              <a:t>time required for [A] to reduce to half of the initial value</a:t>
            </a:r>
            <a:endParaRPr lang="it-IT" altLang="en-US" sz="2000" dirty="0">
              <a:latin typeface="Tahoma" panose="020B0604030504040204" pitchFamily="34" charset="0"/>
              <a:ea typeface="Tahoma" panose="020B0604030504040204" pitchFamily="34" charset="0"/>
              <a:cs typeface="Tahoma" panose="020B0604030504040204" pitchFamily="34" charset="0"/>
            </a:endParaRPr>
          </a:p>
          <a:p>
            <a:r>
              <a:rPr lang="it-IT" altLang="en-US" sz="2000" dirty="0" smtClean="0">
                <a:latin typeface="Tahoma" panose="020B0604030504040204" pitchFamily="34" charset="0"/>
                <a:ea typeface="Tahoma" panose="020B0604030504040204" pitchFamily="34" charset="0"/>
                <a:cs typeface="Tahoma" panose="020B0604030504040204" pitchFamily="34" charset="0"/>
              </a:rPr>
              <a:t>At </a:t>
            </a:r>
            <a:r>
              <a:rPr lang="it-IT" altLang="en-US" sz="2000" i="1" dirty="0" smtClean="0">
                <a:latin typeface="Tahoma" panose="020B0604030504040204" pitchFamily="34" charset="0"/>
                <a:ea typeface="Tahoma" panose="020B0604030504040204" pitchFamily="34" charset="0"/>
                <a:cs typeface="Tahoma" panose="020B0604030504040204" pitchFamily="34" charset="0"/>
              </a:rPr>
              <a:t>t</a:t>
            </a:r>
            <a:r>
              <a:rPr lang="it-IT" altLang="en-US" sz="2000" i="1" baseline="-25000" dirty="0" smtClean="0">
                <a:latin typeface="Tahoma" panose="020B0604030504040204" pitchFamily="34" charset="0"/>
                <a:ea typeface="Tahoma" panose="020B0604030504040204" pitchFamily="34" charset="0"/>
                <a:cs typeface="Tahoma" panose="020B0604030504040204" pitchFamily="34" charset="0"/>
              </a:rPr>
              <a:t>1/2</a:t>
            </a:r>
            <a:r>
              <a:rPr lang="it-IT" altLang="en-US" sz="2000" i="1" dirty="0" smtClean="0">
                <a:latin typeface="Tahoma" panose="020B0604030504040204" pitchFamily="34" charset="0"/>
                <a:ea typeface="Tahoma" panose="020B0604030504040204" pitchFamily="34" charset="0"/>
                <a:cs typeface="Tahoma" panose="020B0604030504040204" pitchFamily="34" charset="0"/>
              </a:rPr>
              <a:t> </a:t>
            </a:r>
            <a:r>
              <a:rPr lang="it-IT" altLang="en-US" sz="2000" dirty="0" smtClean="0">
                <a:latin typeface="Tahoma" panose="020B0604030504040204" pitchFamily="34" charset="0"/>
                <a:ea typeface="Tahoma" panose="020B0604030504040204" pitchFamily="34" charset="0"/>
                <a:cs typeface="Tahoma" panose="020B0604030504040204" pitchFamily="34" charset="0"/>
              </a:rPr>
              <a:t>      [</a:t>
            </a:r>
            <a:r>
              <a:rPr lang="it-IT" altLang="en-US" sz="2000" dirty="0">
                <a:latin typeface="Tahoma" panose="020B0604030504040204" pitchFamily="34" charset="0"/>
                <a:ea typeface="Tahoma" panose="020B0604030504040204" pitchFamily="34" charset="0"/>
                <a:cs typeface="Tahoma" panose="020B0604030504040204" pitchFamily="34" charset="0"/>
              </a:rPr>
              <a:t>A]=[A]</a:t>
            </a:r>
            <a:r>
              <a:rPr lang="it-IT" altLang="en-US" sz="2000" baseline="-25000" dirty="0">
                <a:latin typeface="Tahoma" panose="020B0604030504040204" pitchFamily="34" charset="0"/>
                <a:ea typeface="Tahoma" panose="020B0604030504040204" pitchFamily="34" charset="0"/>
                <a:cs typeface="Tahoma" panose="020B0604030504040204" pitchFamily="34" charset="0"/>
              </a:rPr>
              <a:t>0</a:t>
            </a:r>
            <a:r>
              <a:rPr lang="it-IT" altLang="en-US" sz="2000" dirty="0">
                <a:latin typeface="Tahoma" panose="020B0604030504040204" pitchFamily="34" charset="0"/>
                <a:ea typeface="Tahoma" panose="020B0604030504040204" pitchFamily="34" charset="0"/>
                <a:cs typeface="Tahoma" panose="020B0604030504040204" pitchFamily="34" charset="0"/>
              </a:rPr>
              <a:t>/2</a:t>
            </a:r>
            <a:endParaRPr lang="en-US" altLang="en-US" sz="2000" dirty="0">
              <a:latin typeface="Tahoma" panose="020B0604030504040204" pitchFamily="34" charset="0"/>
              <a:ea typeface="Tahoma" panose="020B0604030504040204" pitchFamily="34" charset="0"/>
              <a:cs typeface="Tahoma" panose="020B0604030504040204" pitchFamily="34" charset="0"/>
            </a:endParaRPr>
          </a:p>
        </p:txBody>
      </p:sp>
      <p:grpSp>
        <p:nvGrpSpPr>
          <p:cNvPr id="6176" name="Group 32"/>
          <p:cNvGrpSpPr>
            <a:grpSpLocks/>
          </p:cNvGrpSpPr>
          <p:nvPr/>
        </p:nvGrpSpPr>
        <p:grpSpPr bwMode="auto">
          <a:xfrm>
            <a:off x="1084263" y="2671470"/>
            <a:ext cx="7196137" cy="1947862"/>
            <a:chOff x="683" y="1997"/>
            <a:chExt cx="4533" cy="1227"/>
          </a:xfrm>
        </p:grpSpPr>
        <p:sp>
          <p:nvSpPr>
            <p:cNvPr id="6174" name="Rectangle 30"/>
            <p:cNvSpPr>
              <a:spLocks noChangeArrowheads="1"/>
            </p:cNvSpPr>
            <p:nvPr/>
          </p:nvSpPr>
          <p:spPr bwMode="auto">
            <a:xfrm>
              <a:off x="683" y="1997"/>
              <a:ext cx="4533" cy="1227"/>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162" name="Object 18"/>
            <p:cNvGraphicFramePr>
              <a:graphicFrameLocks noChangeAspect="1"/>
            </p:cNvGraphicFramePr>
            <p:nvPr>
              <p:extLst>
                <p:ext uri="{D42A27DB-BD31-4B8C-83A1-F6EECF244321}">
                  <p14:modId xmlns:p14="http://schemas.microsoft.com/office/powerpoint/2010/main" val="2687014237"/>
                </p:ext>
              </p:extLst>
            </p:nvPr>
          </p:nvGraphicFramePr>
          <p:xfrm>
            <a:off x="1516" y="2320"/>
            <a:ext cx="921" cy="481"/>
          </p:xfrm>
          <a:graphic>
            <a:graphicData uri="http://schemas.openxmlformats.org/presentationml/2006/ole">
              <mc:AlternateContent xmlns:mc="http://schemas.openxmlformats.org/markup-compatibility/2006">
                <mc:Choice xmlns:v="urn:schemas-microsoft-com:vml" Requires="v">
                  <p:oleObj spid="_x0000_s180573" name="Equation" r:id="rId16" imgW="825480" imgH="431640" progId="Equation.3">
                    <p:embed/>
                  </p:oleObj>
                </mc:Choice>
                <mc:Fallback>
                  <p:oleObj name="Equation" r:id="rId16" imgW="825480" imgH="431640" progId="Equation.3">
                    <p:embed/>
                    <p:pic>
                      <p:nvPicPr>
                        <p:cNvPr id="6162" name="Object 18"/>
                        <p:cNvPicPr>
                          <a:picLocks noChangeAspect="1" noChangeArrowheads="1"/>
                        </p:cNvPicPr>
                        <p:nvPr/>
                      </p:nvPicPr>
                      <p:blipFill>
                        <a:blip r:embed="rId17"/>
                        <a:srcRect/>
                        <a:stretch>
                          <a:fillRect/>
                        </a:stretch>
                      </p:blipFill>
                      <p:spPr bwMode="auto">
                        <a:xfrm>
                          <a:off x="1516" y="2320"/>
                          <a:ext cx="921" cy="481"/>
                        </a:xfrm>
                        <a:prstGeom prst="rect">
                          <a:avLst/>
                        </a:prstGeom>
                        <a:solidFill>
                          <a:srgbClr val="DDDDDD"/>
                        </a:solidFill>
                        <a:ln>
                          <a:noFill/>
                        </a:ln>
                        <a:effectLst/>
                        <a:extLst/>
                      </p:spPr>
                    </p:pic>
                  </p:oleObj>
                </mc:Fallback>
              </mc:AlternateContent>
            </a:graphicData>
          </a:graphic>
        </p:graphicFrame>
        <p:graphicFrame>
          <p:nvGraphicFramePr>
            <p:cNvPr id="6163" name="Object 19"/>
            <p:cNvGraphicFramePr>
              <a:graphicFrameLocks noChangeAspect="1"/>
            </p:cNvGraphicFramePr>
            <p:nvPr>
              <p:extLst>
                <p:ext uri="{D42A27DB-BD31-4B8C-83A1-F6EECF244321}">
                  <p14:modId xmlns:p14="http://schemas.microsoft.com/office/powerpoint/2010/main" val="951418487"/>
                </p:ext>
              </p:extLst>
            </p:nvPr>
          </p:nvGraphicFramePr>
          <p:xfrm>
            <a:off x="3941" y="2259"/>
            <a:ext cx="1020" cy="289"/>
          </p:xfrm>
          <a:graphic>
            <a:graphicData uri="http://schemas.openxmlformats.org/presentationml/2006/ole">
              <mc:AlternateContent xmlns:mc="http://schemas.openxmlformats.org/markup-compatibility/2006">
                <mc:Choice xmlns:v="urn:schemas-microsoft-com:vml" Requires="v">
                  <p:oleObj spid="_x0000_s180574" name="Equation" r:id="rId18" imgW="850680" imgH="241200" progId="Equation.3">
                    <p:embed/>
                  </p:oleObj>
                </mc:Choice>
                <mc:Fallback>
                  <p:oleObj name="Equation" r:id="rId18" imgW="850680" imgH="241200" progId="Equation.3">
                    <p:embed/>
                    <p:pic>
                      <p:nvPicPr>
                        <p:cNvPr id="6163" name="Object 19"/>
                        <p:cNvPicPr>
                          <a:picLocks noChangeAspect="1" noChangeArrowheads="1"/>
                        </p:cNvPicPr>
                        <p:nvPr/>
                      </p:nvPicPr>
                      <p:blipFill>
                        <a:blip r:embed="rId19"/>
                        <a:srcRect/>
                        <a:stretch>
                          <a:fillRect/>
                        </a:stretch>
                      </p:blipFill>
                      <p:spPr bwMode="auto">
                        <a:xfrm>
                          <a:off x="3941" y="2259"/>
                          <a:ext cx="1020" cy="289"/>
                        </a:xfrm>
                        <a:prstGeom prst="rect">
                          <a:avLst/>
                        </a:prstGeom>
                        <a:solidFill>
                          <a:srgbClr val="DDDDDD"/>
                        </a:solidFill>
                        <a:ln>
                          <a:noFill/>
                        </a:ln>
                        <a:effectLst/>
                        <a:extLst/>
                      </p:spPr>
                    </p:pic>
                  </p:oleObj>
                </mc:Fallback>
              </mc:AlternateContent>
            </a:graphicData>
          </a:graphic>
        </p:graphicFrame>
        <p:sp>
          <p:nvSpPr>
            <p:cNvPr id="6167" name="Line 23"/>
            <p:cNvSpPr>
              <a:spLocks noChangeShapeType="1"/>
            </p:cNvSpPr>
            <p:nvPr/>
          </p:nvSpPr>
          <p:spPr bwMode="auto">
            <a:xfrm flipV="1">
              <a:off x="3038" y="2047"/>
              <a:ext cx="0" cy="92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8" name="Line 24"/>
            <p:cNvSpPr>
              <a:spLocks noChangeShapeType="1"/>
            </p:cNvSpPr>
            <p:nvPr/>
          </p:nvSpPr>
          <p:spPr bwMode="auto">
            <a:xfrm>
              <a:off x="3038" y="2973"/>
              <a:ext cx="1152" cy="0"/>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9" name="Freeform 25"/>
            <p:cNvSpPr>
              <a:spLocks/>
            </p:cNvSpPr>
            <p:nvPr/>
          </p:nvSpPr>
          <p:spPr bwMode="auto">
            <a:xfrm>
              <a:off x="3100" y="2297"/>
              <a:ext cx="926" cy="637"/>
            </a:xfrm>
            <a:custGeom>
              <a:avLst/>
              <a:gdLst>
                <a:gd name="T0" fmla="*/ 0 w 926"/>
                <a:gd name="T1" fmla="*/ 0 h 637"/>
                <a:gd name="T2" fmla="*/ 87 w 926"/>
                <a:gd name="T3" fmla="*/ 276 h 637"/>
                <a:gd name="T4" fmla="*/ 288 w 926"/>
                <a:gd name="T5" fmla="*/ 488 h 637"/>
                <a:gd name="T6" fmla="*/ 701 w 926"/>
                <a:gd name="T7" fmla="*/ 614 h 637"/>
                <a:gd name="T8" fmla="*/ 926 w 926"/>
                <a:gd name="T9" fmla="*/ 626 h 637"/>
              </a:gdLst>
              <a:ahLst/>
              <a:cxnLst>
                <a:cxn ang="0">
                  <a:pos x="T0" y="T1"/>
                </a:cxn>
                <a:cxn ang="0">
                  <a:pos x="T2" y="T3"/>
                </a:cxn>
                <a:cxn ang="0">
                  <a:pos x="T4" y="T5"/>
                </a:cxn>
                <a:cxn ang="0">
                  <a:pos x="T6" y="T7"/>
                </a:cxn>
                <a:cxn ang="0">
                  <a:pos x="T8" y="T9"/>
                </a:cxn>
              </a:cxnLst>
              <a:rect l="0" t="0" r="r" b="b"/>
              <a:pathLst>
                <a:path w="926" h="637">
                  <a:moveTo>
                    <a:pt x="0" y="0"/>
                  </a:moveTo>
                  <a:cubicBezTo>
                    <a:pt x="19" y="97"/>
                    <a:pt x="39" y="195"/>
                    <a:pt x="87" y="276"/>
                  </a:cubicBezTo>
                  <a:cubicBezTo>
                    <a:pt x="135" y="357"/>
                    <a:pt x="186" y="432"/>
                    <a:pt x="288" y="488"/>
                  </a:cubicBezTo>
                  <a:cubicBezTo>
                    <a:pt x="390" y="544"/>
                    <a:pt x="595" y="591"/>
                    <a:pt x="701" y="614"/>
                  </a:cubicBezTo>
                  <a:cubicBezTo>
                    <a:pt x="807" y="637"/>
                    <a:pt x="866" y="631"/>
                    <a:pt x="926" y="626"/>
                  </a:cubicBezTo>
                </a:path>
              </a:pathLst>
            </a:custGeom>
            <a:solidFill>
              <a:srgbClr val="DDDDDD"/>
            </a:solidFill>
            <a:ln w="38100" cmpd="sng">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0" name="Text Box 26"/>
            <p:cNvSpPr txBox="1">
              <a:spLocks noChangeArrowheads="1"/>
            </p:cNvSpPr>
            <p:nvPr/>
          </p:nvSpPr>
          <p:spPr bwMode="auto">
            <a:xfrm>
              <a:off x="3619" y="2980"/>
              <a:ext cx="391" cy="23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dirty="0" smtClean="0"/>
                <a:t>time</a:t>
              </a:r>
              <a:endParaRPr lang="en-US" altLang="en-US" dirty="0"/>
            </a:p>
          </p:txBody>
        </p:sp>
        <p:sp>
          <p:nvSpPr>
            <p:cNvPr id="6171" name="Text Box 27"/>
            <p:cNvSpPr txBox="1">
              <a:spLocks noChangeArrowheads="1"/>
            </p:cNvSpPr>
            <p:nvPr/>
          </p:nvSpPr>
          <p:spPr bwMode="auto">
            <a:xfrm>
              <a:off x="2742" y="2153"/>
              <a:ext cx="292" cy="231"/>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i="1"/>
                <a:t>[A]</a:t>
              </a:r>
              <a:endParaRPr lang="en-US" altLang="en-US" i="1"/>
            </a:p>
          </p:txBody>
        </p:sp>
        <p:sp>
          <p:nvSpPr>
            <p:cNvPr id="6173" name="Line 29"/>
            <p:cNvSpPr>
              <a:spLocks noChangeShapeType="1"/>
            </p:cNvSpPr>
            <p:nvPr/>
          </p:nvSpPr>
          <p:spPr bwMode="auto">
            <a:xfrm flipH="1">
              <a:off x="3363" y="2485"/>
              <a:ext cx="475" cy="18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 name="Titolo 4"/>
          <p:cNvSpPr txBox="1">
            <a:spLocks/>
          </p:cNvSpPr>
          <p:nvPr/>
        </p:nvSpPr>
        <p:spPr>
          <a:xfrm>
            <a:off x="133186" y="-26180"/>
            <a:ext cx="8905875"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First order reactions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23" name="Connettore diritto 9"/>
          <p:cNvCxnSpPr/>
          <p:nvPr/>
        </p:nvCxnSpPr>
        <p:spPr>
          <a:xfrm>
            <a:off x="547949" y="6495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2406650" y="896999"/>
            <a:ext cx="3507782" cy="825731"/>
            <a:chOff x="2406650" y="896999"/>
            <a:chExt cx="3507782" cy="825731"/>
          </a:xfrm>
        </p:grpSpPr>
        <p:graphicFrame>
          <p:nvGraphicFramePr>
            <p:cNvPr id="6150" name="Object 6"/>
            <p:cNvGraphicFramePr>
              <a:graphicFrameLocks noChangeAspect="1"/>
            </p:cNvGraphicFramePr>
            <p:nvPr>
              <p:extLst>
                <p:ext uri="{D42A27DB-BD31-4B8C-83A1-F6EECF244321}">
                  <p14:modId xmlns:p14="http://schemas.microsoft.com/office/powerpoint/2010/main" val="1177240958"/>
                </p:ext>
              </p:extLst>
            </p:nvPr>
          </p:nvGraphicFramePr>
          <p:xfrm>
            <a:off x="3389765" y="896999"/>
            <a:ext cx="1155250" cy="468405"/>
          </p:xfrm>
          <a:graphic>
            <a:graphicData uri="http://schemas.openxmlformats.org/presentationml/2006/ole">
              <mc:AlternateContent xmlns:mc="http://schemas.openxmlformats.org/markup-compatibility/2006">
                <mc:Choice xmlns:v="urn:schemas-microsoft-com:vml" Requires="v">
                  <p:oleObj spid="_x0000_s180575" name="Equation" r:id="rId20" imgW="533160" imgH="215640" progId="Equation.3">
                    <p:embed/>
                  </p:oleObj>
                </mc:Choice>
                <mc:Fallback>
                  <p:oleObj name="Equation" r:id="rId20" imgW="533160" imgH="215640" progId="Equation.3">
                    <p:embed/>
                    <p:pic>
                      <p:nvPicPr>
                        <p:cNvPr id="6150" name="Object 6"/>
                        <p:cNvPicPr>
                          <a:picLocks noChangeAspect="1" noChangeArrowheads="1"/>
                        </p:cNvPicPr>
                        <p:nvPr/>
                      </p:nvPicPr>
                      <p:blipFill>
                        <a:blip r:embed="rId21"/>
                        <a:srcRect/>
                        <a:stretch>
                          <a:fillRect/>
                        </a:stretch>
                      </p:blipFill>
                      <p:spPr bwMode="auto">
                        <a:xfrm>
                          <a:off x="3389765" y="896999"/>
                          <a:ext cx="1155250" cy="468405"/>
                        </a:xfrm>
                        <a:prstGeom prst="rect">
                          <a:avLst/>
                        </a:prstGeom>
                        <a:noFill/>
                        <a:ln>
                          <a:noFill/>
                        </a:ln>
                        <a:effectLst/>
                        <a:extLst/>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3659693"/>
                </p:ext>
              </p:extLst>
            </p:nvPr>
          </p:nvGraphicFramePr>
          <p:xfrm>
            <a:off x="2406650" y="1288236"/>
            <a:ext cx="294986" cy="410101"/>
          </p:xfrm>
          <a:graphic>
            <a:graphicData uri="http://schemas.openxmlformats.org/presentationml/2006/ole">
              <mc:AlternateContent xmlns:mc="http://schemas.openxmlformats.org/markup-compatibility/2006">
                <mc:Choice xmlns:v="urn:schemas-microsoft-com:vml" Requires="v">
                  <p:oleObj spid="_x0000_s180576" name="Equation" r:id="rId22" imgW="126720" imgH="177480" progId="Equation.3">
                    <p:embed/>
                  </p:oleObj>
                </mc:Choice>
                <mc:Fallback>
                  <p:oleObj name="Equation" r:id="rId22" imgW="126720" imgH="177480" progId="Equation.3">
                    <p:embed/>
                    <p:pic>
                      <p:nvPicPr>
                        <p:cNvPr id="6150" name="Object 6"/>
                        <p:cNvPicPr>
                          <a:picLocks noChangeAspect="1" noChangeArrowheads="1"/>
                        </p:cNvPicPr>
                        <p:nvPr/>
                      </p:nvPicPr>
                      <p:blipFill>
                        <a:blip r:embed="rId23"/>
                        <a:srcRect/>
                        <a:stretch>
                          <a:fillRect/>
                        </a:stretch>
                      </p:blipFill>
                      <p:spPr bwMode="auto">
                        <a:xfrm>
                          <a:off x="2406650" y="1288236"/>
                          <a:ext cx="294986" cy="410101"/>
                        </a:xfrm>
                        <a:prstGeom prst="rect">
                          <a:avLst/>
                        </a:prstGeom>
                        <a:noFill/>
                        <a:ln>
                          <a:noFill/>
                        </a:ln>
                        <a:effectLst/>
                        <a:extLst/>
                      </p:spPr>
                    </p:pic>
                  </p:oleObj>
                </mc:Fallback>
              </mc:AlternateContent>
            </a:graphicData>
          </a:graphic>
        </p:graphicFrame>
        <p:sp>
          <p:nvSpPr>
            <p:cNvPr id="25" name="Text Box 5"/>
            <p:cNvSpPr txBox="1">
              <a:spLocks noChangeArrowheads="1"/>
            </p:cNvSpPr>
            <p:nvPr/>
          </p:nvSpPr>
          <p:spPr bwMode="auto">
            <a:xfrm>
              <a:off x="2676814" y="1291843"/>
              <a:ext cx="323761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200" dirty="0" smtClean="0">
                  <a:latin typeface="Tahoma" panose="020B0604030504040204" pitchFamily="34" charset="0"/>
                  <a:ea typeface="Tahoma" panose="020B0604030504040204" pitchFamily="34" charset="0"/>
                  <a:cs typeface="Tahoma" panose="020B0604030504040204" pitchFamily="34" charset="0"/>
                </a:rPr>
                <a:t>units are time</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rPr>
                <a:t>-1</a:t>
              </a:r>
              <a:r>
                <a:rPr lang="it-IT" altLang="en-US" sz="2200" dirty="0" smtClean="0">
                  <a:latin typeface="Tahoma" panose="020B0604030504040204" pitchFamily="34" charset="0"/>
                  <a:ea typeface="Tahoma" panose="020B0604030504040204" pitchFamily="34" charset="0"/>
                  <a:cs typeface="Tahoma" panose="020B0604030504040204" pitchFamily="34" charset="0"/>
                </a:rPr>
                <a:t> (</a:t>
              </a:r>
              <a:r>
                <a:rPr lang="it-IT" altLang="en-US" sz="2200" dirty="0">
                  <a:latin typeface="Tahoma" panose="020B0604030504040204" pitchFamily="34" charset="0"/>
                  <a:ea typeface="Tahoma" panose="020B0604030504040204" pitchFamily="34" charset="0"/>
                  <a:cs typeface="Tahoma" panose="020B0604030504040204" pitchFamily="34" charset="0"/>
                </a:rPr>
                <a:t>e.g. </a:t>
              </a:r>
              <a:r>
                <a:rPr lang="it-IT" altLang="en-US" sz="2200" dirty="0" smtClean="0">
                  <a:latin typeface="Tahoma" panose="020B0604030504040204" pitchFamily="34" charset="0"/>
                  <a:ea typeface="Tahoma" panose="020B0604030504040204" pitchFamily="34" charset="0"/>
                  <a:cs typeface="Tahoma" panose="020B0604030504040204" pitchFamily="34" charset="0"/>
                </a:rPr>
                <a:t>s</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rPr>
                <a:t>-1</a:t>
              </a:r>
              <a:r>
                <a:rPr lang="it-IT" altLang="en-US" sz="2200" dirty="0" smtClean="0">
                  <a:latin typeface="Tahoma" panose="020B0604030504040204" pitchFamily="34" charset="0"/>
                  <a:ea typeface="Tahoma" panose="020B0604030504040204" pitchFamily="34" charset="0"/>
                  <a:cs typeface="Tahoma" panose="020B0604030504040204" pitchFamily="34" charset="0"/>
                </a:rPr>
                <a:t>)</a:t>
              </a:r>
              <a:endParaRPr lang="en-US" altLang="en-US" sz="2200" dirty="0">
                <a:latin typeface="Tahoma" panose="020B0604030504040204" pitchFamily="34" charset="0"/>
                <a:ea typeface="Tahoma" panose="020B0604030504040204" pitchFamily="34" charset="0"/>
                <a:cs typeface="Tahoma" panose="020B0604030504040204" pitchFamily="34" charset="0"/>
              </a:endParaRPr>
            </a:p>
          </p:txBody>
        </p:sp>
      </p:grpSp>
      <p:sp>
        <p:nvSpPr>
          <p:cNvPr id="27" name="Text Box 22"/>
          <p:cNvSpPr txBox="1">
            <a:spLocks noChangeArrowheads="1"/>
          </p:cNvSpPr>
          <p:nvPr/>
        </p:nvSpPr>
        <p:spPr bwMode="auto">
          <a:xfrm>
            <a:off x="257096" y="5777145"/>
            <a:ext cx="433987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Natura lifetime (</a:t>
            </a:r>
            <a:r>
              <a:rPr lang="it-IT" altLang="en-US" sz="2000" i="1" dirty="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altLang="en-US" sz="2000" dirty="0" smtClean="0">
                <a:latin typeface="Tahoma" panose="020B0604030504040204" pitchFamily="34" charset="0"/>
                <a:ea typeface="Tahoma" panose="020B0604030504040204" pitchFamily="34" charset="0"/>
                <a:cs typeface="Tahoma" panose="020B0604030504040204" pitchFamily="34" charset="0"/>
              </a:rPr>
              <a:t>time required for [A] to reduce by a factor 1/</a:t>
            </a:r>
            <a:r>
              <a:rPr lang="it-IT" altLang="en-US" sz="2000" i="1" dirty="0" smtClean="0">
                <a:latin typeface="Tahoma" panose="020B0604030504040204" pitchFamily="34" charset="0"/>
                <a:ea typeface="Tahoma" panose="020B0604030504040204" pitchFamily="34" charset="0"/>
                <a:cs typeface="Tahoma" panose="020B0604030504040204" pitchFamily="34" charset="0"/>
              </a:rPr>
              <a:t>e</a:t>
            </a:r>
            <a:endParaRPr lang="it-IT" altLang="en-US" sz="2000" i="1" dirty="0">
              <a:latin typeface="Tahoma" panose="020B0604030504040204" pitchFamily="34" charset="0"/>
              <a:ea typeface="Tahoma" panose="020B0604030504040204" pitchFamily="34" charset="0"/>
              <a:cs typeface="Tahoma" panose="020B0604030504040204" pitchFamily="34" charset="0"/>
            </a:endParaRPr>
          </a:p>
          <a:p>
            <a:r>
              <a:rPr lang="it-IT" altLang="en-US" sz="2000" dirty="0" smtClean="0">
                <a:latin typeface="Tahoma" panose="020B0604030504040204" pitchFamily="34" charset="0"/>
                <a:ea typeface="Tahoma" panose="020B0604030504040204" pitchFamily="34" charset="0"/>
                <a:cs typeface="Tahoma" panose="020B0604030504040204" pitchFamily="34" charset="0"/>
              </a:rPr>
              <a:t>At </a:t>
            </a:r>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altLang="en-US" sz="2000" dirty="0" smtClean="0">
                <a:latin typeface="Tahoma" panose="020B0604030504040204" pitchFamily="34" charset="0"/>
                <a:ea typeface="Tahoma" panose="020B0604030504040204" pitchFamily="34" charset="0"/>
                <a:cs typeface="Tahoma" panose="020B0604030504040204" pitchFamily="34" charset="0"/>
              </a:rPr>
              <a:t>[</a:t>
            </a:r>
            <a:r>
              <a:rPr lang="it-IT" altLang="en-US" sz="2000" dirty="0">
                <a:latin typeface="Tahoma" panose="020B0604030504040204" pitchFamily="34" charset="0"/>
                <a:ea typeface="Tahoma" panose="020B0604030504040204" pitchFamily="34" charset="0"/>
                <a:cs typeface="Tahoma" panose="020B0604030504040204" pitchFamily="34" charset="0"/>
              </a:rPr>
              <a:t>A]=[</a:t>
            </a:r>
            <a:r>
              <a:rPr lang="it-IT" altLang="en-US" sz="2000" dirty="0" smtClean="0">
                <a:latin typeface="Tahoma" panose="020B0604030504040204" pitchFamily="34" charset="0"/>
                <a:ea typeface="Tahoma" panose="020B0604030504040204" pitchFamily="34" charset="0"/>
                <a:cs typeface="Tahoma" panose="020B0604030504040204" pitchFamily="34" charset="0"/>
              </a:rPr>
              <a:t>A]</a:t>
            </a:r>
            <a:r>
              <a:rPr lang="it-IT" altLang="en-US" sz="2000" baseline="-25000" dirty="0" smtClean="0">
                <a:latin typeface="Tahoma" panose="020B0604030504040204" pitchFamily="34" charset="0"/>
                <a:ea typeface="Tahoma" panose="020B0604030504040204" pitchFamily="34" charset="0"/>
                <a:cs typeface="Tahoma" panose="020B0604030504040204" pitchFamily="34" charset="0"/>
              </a:rPr>
              <a:t>0</a:t>
            </a:r>
            <a:r>
              <a:rPr lang="it-IT" altLang="en-US" sz="2000" dirty="0" smtClean="0">
                <a:latin typeface="Tahoma" panose="020B0604030504040204" pitchFamily="34" charset="0"/>
                <a:ea typeface="Tahoma" panose="020B0604030504040204" pitchFamily="34" charset="0"/>
                <a:cs typeface="Tahoma" panose="020B0604030504040204" pitchFamily="34" charset="0"/>
              </a:rPr>
              <a:t>/</a:t>
            </a:r>
            <a:r>
              <a:rPr lang="it-IT" altLang="en-US" sz="2000" i="1" dirty="0">
                <a:latin typeface="Tahoma" panose="020B0604030504040204" pitchFamily="34" charset="0"/>
                <a:ea typeface="Tahoma" panose="020B0604030504040204" pitchFamily="34" charset="0"/>
                <a:cs typeface="Tahoma" panose="020B0604030504040204" pitchFamily="34" charset="0"/>
              </a:rPr>
              <a:t>e</a:t>
            </a:r>
            <a:endParaRPr lang="en-US" altLang="en-US" sz="2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8" name="Object 20"/>
          <p:cNvGraphicFramePr>
            <a:graphicFrameLocks noChangeAspect="1"/>
          </p:cNvGraphicFramePr>
          <p:nvPr>
            <p:extLst>
              <p:ext uri="{D42A27DB-BD31-4B8C-83A1-F6EECF244321}">
                <p14:modId xmlns:p14="http://schemas.microsoft.com/office/powerpoint/2010/main" val="3899553845"/>
              </p:ext>
            </p:extLst>
          </p:nvPr>
        </p:nvGraphicFramePr>
        <p:xfrm>
          <a:off x="4574162" y="5793062"/>
          <a:ext cx="1803400" cy="693738"/>
        </p:xfrm>
        <a:graphic>
          <a:graphicData uri="http://schemas.openxmlformats.org/presentationml/2006/ole">
            <mc:AlternateContent xmlns:mc="http://schemas.openxmlformats.org/markup-compatibility/2006">
              <mc:Choice xmlns:v="urn:schemas-microsoft-com:vml" Requires="v">
                <p:oleObj spid="_x0000_s180577" name="Equation" r:id="rId24" imgW="1117440" imgH="431640" progId="Equation.3">
                  <p:embed/>
                </p:oleObj>
              </mc:Choice>
              <mc:Fallback>
                <p:oleObj name="Equation" r:id="rId24" imgW="1117440" imgH="431640" progId="Equation.3">
                  <p:embed/>
                  <p:pic>
                    <p:nvPicPr>
                      <p:cNvPr id="6164" name="Object 20"/>
                      <p:cNvPicPr>
                        <a:picLocks noChangeAspect="1" noChangeArrowheads="1"/>
                      </p:cNvPicPr>
                      <p:nvPr/>
                    </p:nvPicPr>
                    <p:blipFill>
                      <a:blip r:embed="rId25"/>
                      <a:srcRect/>
                      <a:stretch>
                        <a:fillRect/>
                      </a:stretch>
                    </p:blipFill>
                    <p:spPr bwMode="auto">
                      <a:xfrm>
                        <a:off x="4574162" y="5793062"/>
                        <a:ext cx="1803400" cy="693738"/>
                      </a:xfrm>
                      <a:prstGeom prst="rect">
                        <a:avLst/>
                      </a:prstGeom>
                      <a:noFill/>
                      <a:ln>
                        <a:noFill/>
                      </a:ln>
                      <a:effectLst/>
                      <a:extLst/>
                    </p:spPr>
                  </p:pic>
                </p:oleObj>
              </mc:Fallback>
            </mc:AlternateContent>
          </a:graphicData>
        </a:graphic>
      </p:graphicFrame>
      <p:graphicFrame>
        <p:nvGraphicFramePr>
          <p:cNvPr id="29" name="Object 21"/>
          <p:cNvGraphicFramePr>
            <a:graphicFrameLocks noChangeAspect="1"/>
          </p:cNvGraphicFramePr>
          <p:nvPr>
            <p:extLst>
              <p:ext uri="{D42A27DB-BD31-4B8C-83A1-F6EECF244321}">
                <p14:modId xmlns:p14="http://schemas.microsoft.com/office/powerpoint/2010/main" val="1111536439"/>
              </p:ext>
            </p:extLst>
          </p:nvPr>
        </p:nvGraphicFramePr>
        <p:xfrm>
          <a:off x="6762458" y="5766666"/>
          <a:ext cx="696913" cy="719138"/>
        </p:xfrm>
        <a:graphic>
          <a:graphicData uri="http://schemas.openxmlformats.org/presentationml/2006/ole">
            <mc:AlternateContent xmlns:mc="http://schemas.openxmlformats.org/markup-compatibility/2006">
              <mc:Choice xmlns:v="urn:schemas-microsoft-com:vml" Requires="v">
                <p:oleObj spid="_x0000_s180578" name="Equation" r:id="rId26" imgW="380880" imgH="393480" progId="Equation.3">
                  <p:embed/>
                </p:oleObj>
              </mc:Choice>
              <mc:Fallback>
                <p:oleObj name="Equation" r:id="rId26" imgW="380880" imgH="393480" progId="Equation.3">
                  <p:embed/>
                  <p:pic>
                    <p:nvPicPr>
                      <p:cNvPr id="6165" name="Object 21"/>
                      <p:cNvPicPr>
                        <a:picLocks noChangeAspect="1" noChangeArrowheads="1"/>
                      </p:cNvPicPr>
                      <p:nvPr/>
                    </p:nvPicPr>
                    <p:blipFill>
                      <a:blip r:embed="rId27"/>
                      <a:srcRect/>
                      <a:stretch>
                        <a:fillRect/>
                      </a:stretch>
                    </p:blipFill>
                    <p:spPr bwMode="auto">
                      <a:xfrm>
                        <a:off x="6762458" y="5766666"/>
                        <a:ext cx="696913" cy="71913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2090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6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16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547949" y="996967"/>
            <a:ext cx="232435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200" dirty="0">
                <a:latin typeface="Tahoma" panose="020B0604030504040204" pitchFamily="34" charset="0"/>
                <a:ea typeface="Tahoma" panose="020B0604030504040204" pitchFamily="34" charset="0"/>
                <a:cs typeface="Tahoma" panose="020B0604030504040204" pitchFamily="34" charset="0"/>
              </a:rPr>
              <a:t>A + </a:t>
            </a:r>
            <a:r>
              <a:rPr lang="it-IT" altLang="en-US" sz="2200" dirty="0" smtClean="0">
                <a:latin typeface="Tahoma" panose="020B0604030504040204" pitchFamily="34" charset="0"/>
                <a:ea typeface="Tahoma" panose="020B0604030504040204" pitchFamily="34" charset="0"/>
                <a:cs typeface="Tahoma" panose="020B0604030504040204" pitchFamily="34" charset="0"/>
              </a:rPr>
              <a:t>A </a:t>
            </a:r>
            <a:r>
              <a:rPr lang="it-IT" altLang="en-US" sz="22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prodotti</a:t>
            </a:r>
            <a:endParaRPr lang="en-US" altLang="en-US" sz="2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175" name="Object 7"/>
          <p:cNvGraphicFramePr>
            <a:graphicFrameLocks noChangeAspect="1"/>
          </p:cNvGraphicFramePr>
          <p:nvPr>
            <p:extLst>
              <p:ext uri="{D42A27DB-BD31-4B8C-83A1-F6EECF244321}">
                <p14:modId xmlns:p14="http://schemas.microsoft.com/office/powerpoint/2010/main" val="178300316"/>
              </p:ext>
            </p:extLst>
          </p:nvPr>
        </p:nvGraphicFramePr>
        <p:xfrm>
          <a:off x="5868881" y="822293"/>
          <a:ext cx="2194464" cy="762330"/>
        </p:xfrm>
        <a:graphic>
          <a:graphicData uri="http://schemas.openxmlformats.org/presentationml/2006/ole">
            <mc:AlternateContent xmlns:mc="http://schemas.openxmlformats.org/markup-compatibility/2006">
              <mc:Choice xmlns:v="urn:schemas-microsoft-com:vml" Requires="v">
                <p:oleObj spid="_x0000_s157597" name="Equation" r:id="rId3" imgW="1130040" imgH="393480" progId="Equation.3">
                  <p:embed/>
                </p:oleObj>
              </mc:Choice>
              <mc:Fallback>
                <p:oleObj name="Equation" r:id="rId3" imgW="1130040" imgH="393480" progId="Equation.3">
                  <p:embed/>
                  <p:pic>
                    <p:nvPicPr>
                      <p:cNvPr id="7175" name="Object 7"/>
                      <p:cNvPicPr>
                        <a:picLocks noChangeAspect="1" noChangeArrowheads="1"/>
                      </p:cNvPicPr>
                      <p:nvPr/>
                    </p:nvPicPr>
                    <p:blipFill>
                      <a:blip r:embed="rId4"/>
                      <a:srcRect/>
                      <a:stretch>
                        <a:fillRect/>
                      </a:stretch>
                    </p:blipFill>
                    <p:spPr bwMode="auto">
                      <a:xfrm>
                        <a:off x="5868881" y="822293"/>
                        <a:ext cx="2194464" cy="762330"/>
                      </a:xfrm>
                      <a:prstGeom prst="rect">
                        <a:avLst/>
                      </a:prstGeom>
                      <a:noFill/>
                      <a:ln>
                        <a:noFill/>
                      </a:ln>
                      <a:effectLst/>
                      <a:extLst/>
                    </p:spPr>
                  </p:pic>
                </p:oleObj>
              </mc:Fallback>
            </mc:AlternateContent>
          </a:graphicData>
        </a:graphic>
      </p:graphicFrame>
      <p:graphicFrame>
        <p:nvGraphicFramePr>
          <p:cNvPr id="7177" name="Object 9"/>
          <p:cNvGraphicFramePr>
            <a:graphicFrameLocks noChangeAspect="1"/>
          </p:cNvGraphicFramePr>
          <p:nvPr>
            <p:extLst>
              <p:ext uri="{D42A27DB-BD31-4B8C-83A1-F6EECF244321}">
                <p14:modId xmlns:p14="http://schemas.microsoft.com/office/powerpoint/2010/main" val="3389249214"/>
              </p:ext>
            </p:extLst>
          </p:nvPr>
        </p:nvGraphicFramePr>
        <p:xfrm>
          <a:off x="753269" y="2061020"/>
          <a:ext cx="1630362" cy="839066"/>
        </p:xfrm>
        <a:graphic>
          <a:graphicData uri="http://schemas.openxmlformats.org/presentationml/2006/ole">
            <mc:AlternateContent xmlns:mc="http://schemas.openxmlformats.org/markup-compatibility/2006">
              <mc:Choice xmlns:v="urn:schemas-microsoft-com:vml" Requires="v">
                <p:oleObj spid="_x0000_s157598" name="Equation" r:id="rId5" imgW="812520" imgH="419040" progId="Equation.3">
                  <p:embed/>
                </p:oleObj>
              </mc:Choice>
              <mc:Fallback>
                <p:oleObj name="Equation" r:id="rId5" imgW="812520" imgH="419040" progId="Equation.3">
                  <p:embed/>
                  <p:pic>
                    <p:nvPicPr>
                      <p:cNvPr id="7177" name="Object 9"/>
                      <p:cNvPicPr>
                        <a:picLocks noChangeAspect="1" noChangeArrowheads="1"/>
                      </p:cNvPicPr>
                      <p:nvPr/>
                    </p:nvPicPr>
                    <p:blipFill>
                      <a:blip r:embed="rId6"/>
                      <a:srcRect/>
                      <a:stretch>
                        <a:fillRect/>
                      </a:stretch>
                    </p:blipFill>
                    <p:spPr bwMode="auto">
                      <a:xfrm>
                        <a:off x="753269" y="2061020"/>
                        <a:ext cx="1630362" cy="839066"/>
                      </a:xfrm>
                      <a:prstGeom prst="rect">
                        <a:avLst/>
                      </a:prstGeom>
                      <a:noFill/>
                      <a:ln>
                        <a:noFill/>
                      </a:ln>
                      <a:effectLst/>
                      <a:extLst/>
                    </p:spPr>
                  </p:pic>
                </p:oleObj>
              </mc:Fallback>
            </mc:AlternateContent>
          </a:graphicData>
        </a:graphic>
      </p:graphicFrame>
      <p:graphicFrame>
        <p:nvGraphicFramePr>
          <p:cNvPr id="7178" name="Object 10"/>
          <p:cNvGraphicFramePr>
            <a:graphicFrameLocks noChangeAspect="1"/>
          </p:cNvGraphicFramePr>
          <p:nvPr>
            <p:extLst>
              <p:ext uri="{D42A27DB-BD31-4B8C-83A1-F6EECF244321}">
                <p14:modId xmlns:p14="http://schemas.microsoft.com/office/powerpoint/2010/main" val="4032591901"/>
              </p:ext>
            </p:extLst>
          </p:nvPr>
        </p:nvGraphicFramePr>
        <p:xfrm>
          <a:off x="2872303" y="1981625"/>
          <a:ext cx="2317500" cy="1060891"/>
        </p:xfrm>
        <a:graphic>
          <a:graphicData uri="http://schemas.openxmlformats.org/presentationml/2006/ole">
            <mc:AlternateContent xmlns:mc="http://schemas.openxmlformats.org/markup-compatibility/2006">
              <mc:Choice xmlns:v="urn:schemas-microsoft-com:vml" Requires="v">
                <p:oleObj spid="_x0000_s157599" name="Equation" r:id="rId7" imgW="1079280" imgH="495000" progId="Equation.3">
                  <p:embed/>
                </p:oleObj>
              </mc:Choice>
              <mc:Fallback>
                <p:oleObj name="Equation" r:id="rId7" imgW="1079280" imgH="495000" progId="Equation.3">
                  <p:embed/>
                  <p:pic>
                    <p:nvPicPr>
                      <p:cNvPr id="7178" name="Object 10"/>
                      <p:cNvPicPr>
                        <a:picLocks noChangeAspect="1" noChangeArrowheads="1"/>
                      </p:cNvPicPr>
                      <p:nvPr/>
                    </p:nvPicPr>
                    <p:blipFill>
                      <a:blip r:embed="rId8"/>
                      <a:srcRect/>
                      <a:stretch>
                        <a:fillRect/>
                      </a:stretch>
                    </p:blipFill>
                    <p:spPr bwMode="auto">
                      <a:xfrm>
                        <a:off x="2872303" y="1981625"/>
                        <a:ext cx="2317500" cy="1060891"/>
                      </a:xfrm>
                      <a:prstGeom prst="rect">
                        <a:avLst/>
                      </a:prstGeom>
                      <a:noFill/>
                      <a:ln>
                        <a:noFill/>
                      </a:ln>
                      <a:effectLst/>
                      <a:extLst/>
                    </p:spPr>
                  </p:pic>
                </p:oleObj>
              </mc:Fallback>
            </mc:AlternateContent>
          </a:graphicData>
        </a:graphic>
      </p:graphicFrame>
      <p:graphicFrame>
        <p:nvGraphicFramePr>
          <p:cNvPr id="7179" name="Object 11"/>
          <p:cNvGraphicFramePr>
            <a:graphicFrameLocks noChangeAspect="1"/>
          </p:cNvGraphicFramePr>
          <p:nvPr>
            <p:extLst>
              <p:ext uri="{D42A27DB-BD31-4B8C-83A1-F6EECF244321}">
                <p14:modId xmlns:p14="http://schemas.microsoft.com/office/powerpoint/2010/main" val="100789667"/>
              </p:ext>
            </p:extLst>
          </p:nvPr>
        </p:nvGraphicFramePr>
        <p:xfrm>
          <a:off x="5765006" y="2060452"/>
          <a:ext cx="2614612" cy="949325"/>
        </p:xfrm>
        <a:graphic>
          <a:graphicData uri="http://schemas.openxmlformats.org/presentationml/2006/ole">
            <mc:AlternateContent xmlns:mc="http://schemas.openxmlformats.org/markup-compatibility/2006">
              <mc:Choice xmlns:v="urn:schemas-microsoft-com:vml" Requires="v">
                <p:oleObj spid="_x0000_s157600" name="Equation" r:id="rId9" imgW="1358640" imgH="495000" progId="Equation.3">
                  <p:embed/>
                </p:oleObj>
              </mc:Choice>
              <mc:Fallback>
                <p:oleObj name="Equation" r:id="rId9" imgW="1358640" imgH="495000" progId="Equation.3">
                  <p:embed/>
                  <p:pic>
                    <p:nvPicPr>
                      <p:cNvPr id="7179" name="Object 11"/>
                      <p:cNvPicPr>
                        <a:picLocks noChangeAspect="1" noChangeArrowheads="1"/>
                      </p:cNvPicPr>
                      <p:nvPr/>
                    </p:nvPicPr>
                    <p:blipFill>
                      <a:blip r:embed="rId10"/>
                      <a:srcRect/>
                      <a:stretch>
                        <a:fillRect/>
                      </a:stretch>
                    </p:blipFill>
                    <p:spPr bwMode="auto">
                      <a:xfrm>
                        <a:off x="5765006" y="2060452"/>
                        <a:ext cx="2614612" cy="949325"/>
                      </a:xfrm>
                      <a:prstGeom prst="rect">
                        <a:avLst/>
                      </a:prstGeom>
                      <a:noFill/>
                      <a:ln>
                        <a:noFill/>
                      </a:ln>
                      <a:effectLst/>
                      <a:extLst/>
                    </p:spPr>
                  </p:pic>
                </p:oleObj>
              </mc:Fallback>
            </mc:AlternateContent>
          </a:graphicData>
        </a:graphic>
      </p:graphicFrame>
      <p:grpSp>
        <p:nvGrpSpPr>
          <p:cNvPr id="7198" name="Group 30"/>
          <p:cNvGrpSpPr>
            <a:grpSpLocks/>
          </p:cNvGrpSpPr>
          <p:nvPr/>
        </p:nvGrpSpPr>
        <p:grpSpPr bwMode="auto">
          <a:xfrm>
            <a:off x="981075" y="3043378"/>
            <a:ext cx="7196138" cy="1947863"/>
            <a:chOff x="618" y="2270"/>
            <a:chExt cx="4533" cy="1227"/>
          </a:xfrm>
        </p:grpSpPr>
        <p:sp>
          <p:nvSpPr>
            <p:cNvPr id="7181" name="Rectangle 13"/>
            <p:cNvSpPr>
              <a:spLocks noChangeArrowheads="1"/>
            </p:cNvSpPr>
            <p:nvPr/>
          </p:nvSpPr>
          <p:spPr bwMode="auto">
            <a:xfrm>
              <a:off x="618" y="2270"/>
              <a:ext cx="4533" cy="1227"/>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ltLang="en-US" i="1"/>
            </a:p>
          </p:txBody>
        </p:sp>
        <p:graphicFrame>
          <p:nvGraphicFramePr>
            <p:cNvPr id="7182" name="Object 14"/>
            <p:cNvGraphicFramePr>
              <a:graphicFrameLocks noChangeAspect="1"/>
            </p:cNvGraphicFramePr>
            <p:nvPr>
              <p:extLst>
                <p:ext uri="{D42A27DB-BD31-4B8C-83A1-F6EECF244321}">
                  <p14:modId xmlns:p14="http://schemas.microsoft.com/office/powerpoint/2010/main" val="1001825026"/>
                </p:ext>
              </p:extLst>
            </p:nvPr>
          </p:nvGraphicFramePr>
          <p:xfrm>
            <a:off x="1043" y="2618"/>
            <a:ext cx="1067" cy="482"/>
          </p:xfrm>
          <a:graphic>
            <a:graphicData uri="http://schemas.openxmlformats.org/presentationml/2006/ole">
              <mc:AlternateContent xmlns:mc="http://schemas.openxmlformats.org/markup-compatibility/2006">
                <mc:Choice xmlns:v="urn:schemas-microsoft-com:vml" Requires="v">
                  <p:oleObj spid="_x0000_s157601" name="Equation" r:id="rId11" imgW="952200" imgH="431640" progId="Equation.3">
                    <p:embed/>
                  </p:oleObj>
                </mc:Choice>
                <mc:Fallback>
                  <p:oleObj name="Equation" r:id="rId11" imgW="952200" imgH="431640" progId="Equation.3">
                    <p:embed/>
                    <p:pic>
                      <p:nvPicPr>
                        <p:cNvPr id="7182" name="Object 14"/>
                        <p:cNvPicPr>
                          <a:picLocks noChangeAspect="1" noChangeArrowheads="1"/>
                        </p:cNvPicPr>
                        <p:nvPr/>
                      </p:nvPicPr>
                      <p:blipFill>
                        <a:blip r:embed="rId12"/>
                        <a:srcRect/>
                        <a:stretch>
                          <a:fillRect/>
                        </a:stretch>
                      </p:blipFill>
                      <p:spPr bwMode="auto">
                        <a:xfrm>
                          <a:off x="1043" y="2618"/>
                          <a:ext cx="1067" cy="482"/>
                        </a:xfrm>
                        <a:prstGeom prst="rect">
                          <a:avLst/>
                        </a:prstGeom>
                        <a:solidFill>
                          <a:srgbClr val="DDDDDD"/>
                        </a:solidFill>
                        <a:ln>
                          <a:noFill/>
                        </a:ln>
                        <a:effectLst/>
                        <a:extLst/>
                      </p:spPr>
                    </p:pic>
                  </p:oleObj>
                </mc:Fallback>
              </mc:AlternateContent>
            </a:graphicData>
          </a:graphic>
        </p:graphicFrame>
        <p:sp>
          <p:nvSpPr>
            <p:cNvPr id="7184" name="Line 16"/>
            <p:cNvSpPr>
              <a:spLocks noChangeShapeType="1"/>
            </p:cNvSpPr>
            <p:nvPr/>
          </p:nvSpPr>
          <p:spPr bwMode="auto">
            <a:xfrm flipV="1">
              <a:off x="2973" y="2320"/>
              <a:ext cx="0" cy="92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5" name="Line 17"/>
            <p:cNvSpPr>
              <a:spLocks noChangeShapeType="1"/>
            </p:cNvSpPr>
            <p:nvPr/>
          </p:nvSpPr>
          <p:spPr bwMode="auto">
            <a:xfrm>
              <a:off x="2973" y="3246"/>
              <a:ext cx="1152" cy="0"/>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7" name="Text Box 19"/>
            <p:cNvSpPr txBox="1">
              <a:spLocks noChangeArrowheads="1"/>
            </p:cNvSpPr>
            <p:nvPr/>
          </p:nvSpPr>
          <p:spPr bwMode="auto">
            <a:xfrm>
              <a:off x="3554" y="3253"/>
              <a:ext cx="391" cy="23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dirty="0" smtClean="0"/>
                <a:t>time</a:t>
              </a:r>
              <a:endParaRPr lang="en-US" altLang="en-US" dirty="0"/>
            </a:p>
          </p:txBody>
        </p:sp>
        <p:sp>
          <p:nvSpPr>
            <p:cNvPr id="7188" name="Text Box 20"/>
            <p:cNvSpPr txBox="1">
              <a:spLocks noChangeArrowheads="1"/>
            </p:cNvSpPr>
            <p:nvPr/>
          </p:nvSpPr>
          <p:spPr bwMode="auto">
            <a:xfrm>
              <a:off x="2560" y="2426"/>
              <a:ext cx="412" cy="231"/>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i="1"/>
                <a:t>1/[A]</a:t>
              </a:r>
              <a:endParaRPr lang="en-US" altLang="en-US" i="1"/>
            </a:p>
          </p:txBody>
        </p:sp>
        <p:sp>
          <p:nvSpPr>
            <p:cNvPr id="7190" name="Line 22"/>
            <p:cNvSpPr>
              <a:spLocks noChangeShapeType="1"/>
            </p:cNvSpPr>
            <p:nvPr/>
          </p:nvSpPr>
          <p:spPr bwMode="auto">
            <a:xfrm flipV="1">
              <a:off x="2980" y="2618"/>
              <a:ext cx="1140" cy="387"/>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1" name="Text Box 23"/>
            <p:cNvSpPr txBox="1">
              <a:spLocks noChangeArrowheads="1"/>
            </p:cNvSpPr>
            <p:nvPr/>
          </p:nvSpPr>
          <p:spPr bwMode="auto">
            <a:xfrm>
              <a:off x="2450" y="2911"/>
              <a:ext cx="465" cy="231"/>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i="1"/>
                <a:t>1/[A]</a:t>
              </a:r>
              <a:r>
                <a:rPr lang="it-IT" altLang="en-US" i="1" baseline="-25000"/>
                <a:t>0</a:t>
              </a:r>
              <a:endParaRPr lang="en-US" altLang="en-US" i="1" baseline="-25000"/>
            </a:p>
          </p:txBody>
        </p:sp>
        <p:sp>
          <p:nvSpPr>
            <p:cNvPr id="7193" name="Rectangle 25"/>
            <p:cNvSpPr>
              <a:spLocks noChangeArrowheads="1"/>
            </p:cNvSpPr>
            <p:nvPr/>
          </p:nvSpPr>
          <p:spPr bwMode="auto">
            <a:xfrm>
              <a:off x="3757" y="2805"/>
              <a:ext cx="72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dirty="0" smtClean="0"/>
                <a:t>slope = </a:t>
              </a:r>
              <a:r>
                <a:rPr lang="it-IT" altLang="en-US" i="1" dirty="0"/>
                <a:t>k</a:t>
              </a:r>
              <a:endParaRPr lang="en-US" altLang="en-US" i="1" dirty="0"/>
            </a:p>
          </p:txBody>
        </p:sp>
        <p:sp>
          <p:nvSpPr>
            <p:cNvPr id="7194" name="Line 26"/>
            <p:cNvSpPr>
              <a:spLocks noChangeShapeType="1"/>
            </p:cNvSpPr>
            <p:nvPr/>
          </p:nvSpPr>
          <p:spPr bwMode="auto">
            <a:xfrm>
              <a:off x="3494" y="2880"/>
              <a:ext cx="275" cy="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7196" name="Object 28"/>
          <p:cNvGraphicFramePr>
            <a:graphicFrameLocks noChangeAspect="1"/>
          </p:cNvGraphicFramePr>
          <p:nvPr>
            <p:extLst>
              <p:ext uri="{D42A27DB-BD31-4B8C-83A1-F6EECF244321}">
                <p14:modId xmlns:p14="http://schemas.microsoft.com/office/powerpoint/2010/main" val="1987745536"/>
              </p:ext>
            </p:extLst>
          </p:nvPr>
        </p:nvGraphicFramePr>
        <p:xfrm>
          <a:off x="6197050" y="5088104"/>
          <a:ext cx="1333014" cy="768833"/>
        </p:xfrm>
        <a:graphic>
          <a:graphicData uri="http://schemas.openxmlformats.org/presentationml/2006/ole">
            <mc:AlternateContent xmlns:mc="http://schemas.openxmlformats.org/markup-compatibility/2006">
              <mc:Choice xmlns:v="urn:schemas-microsoft-com:vml" Requires="v">
                <p:oleObj spid="_x0000_s157602" name="Equation" r:id="rId13" imgW="749160" imgH="431640" progId="Equation.3">
                  <p:embed/>
                </p:oleObj>
              </mc:Choice>
              <mc:Fallback>
                <p:oleObj name="Equation" r:id="rId13" imgW="749160" imgH="431640" progId="Equation.3">
                  <p:embed/>
                  <p:pic>
                    <p:nvPicPr>
                      <p:cNvPr id="7196" name="Object 28"/>
                      <p:cNvPicPr>
                        <a:picLocks noChangeAspect="1" noChangeArrowheads="1"/>
                      </p:cNvPicPr>
                      <p:nvPr/>
                    </p:nvPicPr>
                    <p:blipFill>
                      <a:blip r:embed="rId14"/>
                      <a:srcRect/>
                      <a:stretch>
                        <a:fillRect/>
                      </a:stretch>
                    </p:blipFill>
                    <p:spPr bwMode="auto">
                      <a:xfrm>
                        <a:off x="6197050" y="5088104"/>
                        <a:ext cx="1333014" cy="768833"/>
                      </a:xfrm>
                      <a:prstGeom prst="rect">
                        <a:avLst/>
                      </a:prstGeom>
                      <a:noFill/>
                      <a:ln>
                        <a:noFill/>
                      </a:ln>
                      <a:effectLst/>
                      <a:extLst/>
                    </p:spPr>
                  </p:pic>
                </p:oleObj>
              </mc:Fallback>
            </mc:AlternateContent>
          </a:graphicData>
        </a:graphic>
      </p:graphicFrame>
      <p:sp>
        <p:nvSpPr>
          <p:cNvPr id="23" name="Titolo 4"/>
          <p:cNvSpPr txBox="1">
            <a:spLocks/>
          </p:cNvSpPr>
          <p:nvPr/>
        </p:nvSpPr>
        <p:spPr>
          <a:xfrm>
            <a:off x="133186" y="-26180"/>
            <a:ext cx="8905875"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Second order reactions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24" name="Connettore diritto 9"/>
          <p:cNvCxnSpPr/>
          <p:nvPr/>
        </p:nvCxnSpPr>
        <p:spPr>
          <a:xfrm>
            <a:off x="547949" y="6495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2666495" y="897236"/>
            <a:ext cx="6107844" cy="997313"/>
            <a:chOff x="3034688" y="952859"/>
            <a:chExt cx="6107844" cy="997313"/>
          </a:xfrm>
        </p:grpSpPr>
        <p:graphicFrame>
          <p:nvGraphicFramePr>
            <p:cNvPr id="26" name="Object 6"/>
            <p:cNvGraphicFramePr>
              <a:graphicFrameLocks noChangeAspect="1"/>
            </p:cNvGraphicFramePr>
            <p:nvPr>
              <p:extLst>
                <p:ext uri="{D42A27DB-BD31-4B8C-83A1-F6EECF244321}">
                  <p14:modId xmlns:p14="http://schemas.microsoft.com/office/powerpoint/2010/main" val="1196473464"/>
                </p:ext>
              </p:extLst>
            </p:nvPr>
          </p:nvGraphicFramePr>
          <p:xfrm>
            <a:off x="3678644" y="952859"/>
            <a:ext cx="1266825" cy="523875"/>
          </p:xfrm>
          <a:graphic>
            <a:graphicData uri="http://schemas.openxmlformats.org/presentationml/2006/ole">
              <mc:AlternateContent xmlns:mc="http://schemas.openxmlformats.org/markup-compatibility/2006">
                <mc:Choice xmlns:v="urn:schemas-microsoft-com:vml" Requires="v">
                  <p:oleObj spid="_x0000_s157603" name="Equation" r:id="rId15" imgW="583920" imgH="241200" progId="Equation.3">
                    <p:embed/>
                  </p:oleObj>
                </mc:Choice>
                <mc:Fallback>
                  <p:oleObj name="Equation" r:id="rId15" imgW="583920" imgH="241200" progId="Equation.3">
                    <p:embed/>
                    <p:pic>
                      <p:nvPicPr>
                        <p:cNvPr id="6150" name="Object 6"/>
                        <p:cNvPicPr>
                          <a:picLocks noChangeAspect="1" noChangeArrowheads="1"/>
                        </p:cNvPicPr>
                        <p:nvPr/>
                      </p:nvPicPr>
                      <p:blipFill>
                        <a:blip r:embed="rId16"/>
                        <a:srcRect/>
                        <a:stretch>
                          <a:fillRect/>
                        </a:stretch>
                      </p:blipFill>
                      <p:spPr bwMode="auto">
                        <a:xfrm>
                          <a:off x="3678644" y="952859"/>
                          <a:ext cx="1266825" cy="523875"/>
                        </a:xfrm>
                        <a:prstGeom prst="rect">
                          <a:avLst/>
                        </a:prstGeom>
                        <a:noFill/>
                        <a:ln>
                          <a:noFill/>
                        </a:ln>
                        <a:effectLst/>
                        <a:extLst/>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2357630933"/>
                </p:ext>
              </p:extLst>
            </p:nvPr>
          </p:nvGraphicFramePr>
          <p:xfrm>
            <a:off x="3034688" y="1520219"/>
            <a:ext cx="294986" cy="410101"/>
          </p:xfrm>
          <a:graphic>
            <a:graphicData uri="http://schemas.openxmlformats.org/presentationml/2006/ole">
              <mc:AlternateContent xmlns:mc="http://schemas.openxmlformats.org/markup-compatibility/2006">
                <mc:Choice xmlns:v="urn:schemas-microsoft-com:vml" Requires="v">
                  <p:oleObj spid="_x0000_s157604" name="Equation" r:id="rId17" imgW="126720" imgH="177480" progId="Equation.3">
                    <p:embed/>
                  </p:oleObj>
                </mc:Choice>
                <mc:Fallback>
                  <p:oleObj name="Equation" r:id="rId17" imgW="126720" imgH="177480" progId="Equation.3">
                    <p:embed/>
                    <p:pic>
                      <p:nvPicPr>
                        <p:cNvPr id="24" name="Object 6"/>
                        <p:cNvPicPr>
                          <a:picLocks noChangeAspect="1" noChangeArrowheads="1"/>
                        </p:cNvPicPr>
                        <p:nvPr/>
                      </p:nvPicPr>
                      <p:blipFill>
                        <a:blip r:embed="rId18"/>
                        <a:srcRect/>
                        <a:stretch>
                          <a:fillRect/>
                        </a:stretch>
                      </p:blipFill>
                      <p:spPr bwMode="auto">
                        <a:xfrm>
                          <a:off x="3034688" y="1520219"/>
                          <a:ext cx="294986" cy="410101"/>
                        </a:xfrm>
                        <a:prstGeom prst="rect">
                          <a:avLst/>
                        </a:prstGeom>
                        <a:noFill/>
                        <a:ln>
                          <a:noFill/>
                        </a:ln>
                        <a:effectLst/>
                        <a:extLst/>
                      </p:spPr>
                    </p:pic>
                  </p:oleObj>
                </mc:Fallback>
              </mc:AlternateContent>
            </a:graphicData>
          </a:graphic>
        </p:graphicFrame>
        <p:sp>
          <p:nvSpPr>
            <p:cNvPr id="28" name="Text Box 5"/>
            <p:cNvSpPr txBox="1">
              <a:spLocks noChangeArrowheads="1"/>
            </p:cNvSpPr>
            <p:nvPr/>
          </p:nvSpPr>
          <p:spPr bwMode="auto">
            <a:xfrm>
              <a:off x="3240496" y="1550062"/>
              <a:ext cx="59020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000" dirty="0" smtClean="0">
                  <a:latin typeface="Tahoma" panose="020B0604030504040204" pitchFamily="34" charset="0"/>
                  <a:ea typeface="Tahoma" panose="020B0604030504040204" pitchFamily="34" charset="0"/>
                  <a:cs typeface="Tahoma" panose="020B0604030504040204" pitchFamily="34" charset="0"/>
                </a:rPr>
                <a:t>units are conc</a:t>
              </a:r>
              <a:r>
                <a:rPr lang="it-IT" altLang="en-US" sz="2000" baseline="30000" dirty="0" smtClean="0">
                  <a:latin typeface="Tahoma" panose="020B0604030504040204" pitchFamily="34" charset="0"/>
                  <a:ea typeface="Tahoma" panose="020B0604030504040204" pitchFamily="34" charset="0"/>
                  <a:cs typeface="Tahoma" panose="020B0604030504040204" pitchFamily="34" charset="0"/>
                </a:rPr>
                <a:t>-1</a:t>
              </a:r>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time</a:t>
              </a:r>
              <a:r>
                <a:rPr lang="it-IT" altLang="en-US" sz="20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(eg</a:t>
              </a:r>
              <a:r>
                <a:rPr lang="it-IT" altLang="en-US" sz="2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cm</a:t>
              </a:r>
              <a:r>
                <a:rPr lang="it-IT" altLang="en-US" sz="20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molecules</a:t>
              </a:r>
              <a:r>
                <a:rPr lang="it-IT" altLang="en-US" sz="2000" baseline="30000" dirty="0" smtClean="0">
                  <a:latin typeface="Tahoma" panose="020B0604030504040204" pitchFamily="34" charset="0"/>
                  <a:ea typeface="Tahoma" panose="020B0604030504040204" pitchFamily="34" charset="0"/>
                  <a:cs typeface="Tahoma" panose="020B0604030504040204" pitchFamily="34" charset="0"/>
                </a:rPr>
                <a:t>-1</a:t>
              </a:r>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s</a:t>
              </a:r>
              <a:r>
                <a:rPr lang="it-IT" altLang="en-US" sz="20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endParaRPr lang="en-US" altLang="en-US" sz="2000" dirty="0">
                <a:latin typeface="Tahoma" panose="020B0604030504040204" pitchFamily="34" charset="0"/>
                <a:ea typeface="Tahoma" panose="020B0604030504040204" pitchFamily="34" charset="0"/>
                <a:cs typeface="Tahoma" panose="020B0604030504040204" pitchFamily="34" charset="0"/>
              </a:endParaRPr>
            </a:p>
          </p:txBody>
        </p:sp>
      </p:grpSp>
      <p:sp>
        <p:nvSpPr>
          <p:cNvPr id="29" name="Text Box 22"/>
          <p:cNvSpPr txBox="1">
            <a:spLocks noChangeArrowheads="1"/>
          </p:cNvSpPr>
          <p:nvPr/>
        </p:nvSpPr>
        <p:spPr bwMode="auto">
          <a:xfrm>
            <a:off x="371006" y="5085409"/>
            <a:ext cx="267823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Half-life (</a:t>
            </a:r>
            <a:r>
              <a:rPr lang="it-IT" altLang="en-US" sz="2000" i="1" dirty="0">
                <a:solidFill>
                  <a:srgbClr val="FF0000"/>
                </a:solidFill>
                <a:latin typeface="Tahoma" panose="020B0604030504040204" pitchFamily="34" charset="0"/>
                <a:ea typeface="Tahoma" panose="020B0604030504040204" pitchFamily="34" charset="0"/>
                <a:cs typeface="Tahoma" panose="020B0604030504040204" pitchFamily="34" charset="0"/>
              </a:rPr>
              <a:t>t</a:t>
            </a:r>
            <a:r>
              <a:rPr lang="it-IT" altLang="en-US" sz="2000" i="1" baseline="-25000" dirty="0">
                <a:solidFill>
                  <a:srgbClr val="FF0000"/>
                </a:solidFill>
                <a:latin typeface="Tahoma" panose="020B0604030504040204" pitchFamily="34" charset="0"/>
                <a:ea typeface="Tahoma" panose="020B0604030504040204" pitchFamily="34" charset="0"/>
                <a:cs typeface="Tahoma" panose="020B0604030504040204" pitchFamily="34" charset="0"/>
              </a:rPr>
              <a:t>1/2 </a:t>
            </a:r>
            <a:r>
              <a:rPr lang="it-IT" altLang="en-US"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r>
              <a:rPr lang="it-IT" altLang="en-US" sz="2000" dirty="0" smtClean="0">
                <a:latin typeface="Tahoma" panose="020B0604030504040204" pitchFamily="34" charset="0"/>
                <a:ea typeface="Tahoma" panose="020B0604030504040204" pitchFamily="34" charset="0"/>
                <a:cs typeface="Tahoma" panose="020B0604030504040204" pitchFamily="34" charset="0"/>
              </a:rPr>
              <a:t>:</a:t>
            </a:r>
            <a:r>
              <a:rPr lang="it-IT" altLang="en-US"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p>
          <a:p>
            <a:r>
              <a:rPr lang="it-IT" altLang="en-US" sz="2000" dirty="0" smtClean="0">
                <a:latin typeface="Tahoma" panose="020B0604030504040204" pitchFamily="34" charset="0"/>
                <a:ea typeface="Tahoma" panose="020B0604030504040204" pitchFamily="34" charset="0"/>
                <a:cs typeface="Tahoma" panose="020B0604030504040204" pitchFamily="34" charset="0"/>
              </a:rPr>
              <a:t>At </a:t>
            </a:r>
            <a:r>
              <a:rPr lang="it-IT" altLang="en-US" sz="2000" i="1" dirty="0" smtClean="0">
                <a:latin typeface="Tahoma" panose="020B0604030504040204" pitchFamily="34" charset="0"/>
                <a:ea typeface="Tahoma" panose="020B0604030504040204" pitchFamily="34" charset="0"/>
                <a:cs typeface="Tahoma" panose="020B0604030504040204" pitchFamily="34" charset="0"/>
              </a:rPr>
              <a:t>t</a:t>
            </a:r>
            <a:r>
              <a:rPr lang="it-IT" altLang="en-US" sz="2000" i="1" baseline="-25000" dirty="0" smtClean="0">
                <a:latin typeface="Tahoma" panose="020B0604030504040204" pitchFamily="34" charset="0"/>
                <a:ea typeface="Tahoma" panose="020B0604030504040204" pitchFamily="34" charset="0"/>
                <a:cs typeface="Tahoma" panose="020B0604030504040204" pitchFamily="34" charset="0"/>
              </a:rPr>
              <a:t>1/2</a:t>
            </a:r>
            <a:r>
              <a:rPr lang="it-IT" altLang="en-US" sz="2000" i="1" dirty="0" smtClean="0">
                <a:latin typeface="Tahoma" panose="020B0604030504040204" pitchFamily="34" charset="0"/>
                <a:ea typeface="Tahoma" panose="020B0604030504040204" pitchFamily="34" charset="0"/>
                <a:cs typeface="Tahoma" panose="020B0604030504040204" pitchFamily="34" charset="0"/>
              </a:rPr>
              <a:t> </a:t>
            </a:r>
            <a:r>
              <a:rPr lang="it-IT" altLang="en-US" sz="2000" dirty="0" smtClean="0">
                <a:latin typeface="Tahoma" panose="020B0604030504040204" pitchFamily="34" charset="0"/>
                <a:ea typeface="Tahoma" panose="020B0604030504040204" pitchFamily="34" charset="0"/>
                <a:cs typeface="Tahoma" panose="020B0604030504040204" pitchFamily="34" charset="0"/>
              </a:rPr>
              <a:t>      [</a:t>
            </a:r>
            <a:r>
              <a:rPr lang="it-IT" altLang="en-US" sz="2000" dirty="0">
                <a:latin typeface="Tahoma" panose="020B0604030504040204" pitchFamily="34" charset="0"/>
                <a:ea typeface="Tahoma" panose="020B0604030504040204" pitchFamily="34" charset="0"/>
                <a:cs typeface="Tahoma" panose="020B0604030504040204" pitchFamily="34" charset="0"/>
              </a:rPr>
              <a:t>A]=[A]</a:t>
            </a:r>
            <a:r>
              <a:rPr lang="it-IT" altLang="en-US" sz="2000" baseline="-25000" dirty="0">
                <a:latin typeface="Tahoma" panose="020B0604030504040204" pitchFamily="34" charset="0"/>
                <a:ea typeface="Tahoma" panose="020B0604030504040204" pitchFamily="34" charset="0"/>
                <a:cs typeface="Tahoma" panose="020B0604030504040204" pitchFamily="34" charset="0"/>
              </a:rPr>
              <a:t>0</a:t>
            </a:r>
            <a:r>
              <a:rPr lang="it-IT" altLang="en-US" sz="2000" dirty="0">
                <a:latin typeface="Tahoma" panose="020B0604030504040204" pitchFamily="34" charset="0"/>
                <a:ea typeface="Tahoma" panose="020B0604030504040204" pitchFamily="34" charset="0"/>
                <a:cs typeface="Tahoma" panose="020B0604030504040204" pitchFamily="34" charset="0"/>
              </a:rPr>
              <a:t>/2</a:t>
            </a:r>
            <a:endParaRPr lang="en-US" alt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30" name="Text Box 22"/>
          <p:cNvSpPr txBox="1">
            <a:spLocks noChangeArrowheads="1"/>
          </p:cNvSpPr>
          <p:nvPr/>
        </p:nvSpPr>
        <p:spPr bwMode="auto">
          <a:xfrm>
            <a:off x="327995" y="5948877"/>
            <a:ext cx="27212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Natura lifetime (</a:t>
            </a:r>
            <a:r>
              <a:rPr lang="it-IT" altLang="en-US" sz="2000" i="1" dirty="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it-IT" altLang="en-US" sz="2000" dirty="0" smtClean="0">
              <a:latin typeface="Tahoma" panose="020B0604030504040204" pitchFamily="34" charset="0"/>
              <a:ea typeface="Tahoma" panose="020B0604030504040204" pitchFamily="34" charset="0"/>
              <a:cs typeface="Tahoma" panose="020B0604030504040204" pitchFamily="34" charset="0"/>
            </a:endParaRPr>
          </a:p>
          <a:p>
            <a:r>
              <a:rPr lang="it-IT" altLang="en-US" sz="2000" dirty="0" smtClean="0">
                <a:latin typeface="Tahoma" panose="020B0604030504040204" pitchFamily="34" charset="0"/>
                <a:ea typeface="Tahoma" panose="020B0604030504040204" pitchFamily="34" charset="0"/>
                <a:cs typeface="Tahoma" panose="020B0604030504040204" pitchFamily="34" charset="0"/>
              </a:rPr>
              <a:t>At </a:t>
            </a:r>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altLang="en-US" sz="2000" dirty="0" smtClean="0">
                <a:latin typeface="Tahoma" panose="020B0604030504040204" pitchFamily="34" charset="0"/>
                <a:ea typeface="Tahoma" panose="020B0604030504040204" pitchFamily="34" charset="0"/>
                <a:cs typeface="Tahoma" panose="020B0604030504040204" pitchFamily="34" charset="0"/>
              </a:rPr>
              <a:t>[</a:t>
            </a:r>
            <a:r>
              <a:rPr lang="it-IT" altLang="en-US" sz="2000" dirty="0">
                <a:latin typeface="Tahoma" panose="020B0604030504040204" pitchFamily="34" charset="0"/>
                <a:ea typeface="Tahoma" panose="020B0604030504040204" pitchFamily="34" charset="0"/>
                <a:cs typeface="Tahoma" panose="020B0604030504040204" pitchFamily="34" charset="0"/>
              </a:rPr>
              <a:t>A]=[</a:t>
            </a:r>
            <a:r>
              <a:rPr lang="it-IT" altLang="en-US" sz="2000" dirty="0" smtClean="0">
                <a:latin typeface="Tahoma" panose="020B0604030504040204" pitchFamily="34" charset="0"/>
                <a:ea typeface="Tahoma" panose="020B0604030504040204" pitchFamily="34" charset="0"/>
                <a:cs typeface="Tahoma" panose="020B0604030504040204" pitchFamily="34" charset="0"/>
              </a:rPr>
              <a:t>A]</a:t>
            </a:r>
            <a:r>
              <a:rPr lang="it-IT" altLang="en-US" sz="2000" baseline="-25000" dirty="0" smtClean="0">
                <a:latin typeface="Tahoma" panose="020B0604030504040204" pitchFamily="34" charset="0"/>
                <a:ea typeface="Tahoma" panose="020B0604030504040204" pitchFamily="34" charset="0"/>
                <a:cs typeface="Tahoma" panose="020B0604030504040204" pitchFamily="34" charset="0"/>
              </a:rPr>
              <a:t>0</a:t>
            </a:r>
            <a:r>
              <a:rPr lang="it-IT" altLang="en-US" sz="2000" dirty="0" smtClean="0">
                <a:latin typeface="Tahoma" panose="020B0604030504040204" pitchFamily="34" charset="0"/>
                <a:ea typeface="Tahoma" panose="020B0604030504040204" pitchFamily="34" charset="0"/>
                <a:cs typeface="Tahoma" panose="020B0604030504040204" pitchFamily="34" charset="0"/>
              </a:rPr>
              <a:t>/</a:t>
            </a:r>
            <a:r>
              <a:rPr lang="it-IT" altLang="en-US" sz="2000" i="1" dirty="0">
                <a:latin typeface="Tahoma" panose="020B0604030504040204" pitchFamily="34" charset="0"/>
                <a:ea typeface="Tahoma" panose="020B0604030504040204" pitchFamily="34" charset="0"/>
                <a:cs typeface="Tahoma" panose="020B0604030504040204" pitchFamily="34" charset="0"/>
              </a:rPr>
              <a:t>e</a:t>
            </a:r>
            <a:endParaRPr lang="en-US" altLang="en-US" sz="2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2" name="Object 14"/>
          <p:cNvGraphicFramePr>
            <a:graphicFrameLocks noChangeAspect="1"/>
          </p:cNvGraphicFramePr>
          <p:nvPr>
            <p:extLst>
              <p:ext uri="{D42A27DB-BD31-4B8C-83A1-F6EECF244321}">
                <p14:modId xmlns:p14="http://schemas.microsoft.com/office/powerpoint/2010/main" val="1232814664"/>
              </p:ext>
            </p:extLst>
          </p:nvPr>
        </p:nvGraphicFramePr>
        <p:xfrm>
          <a:off x="3682042" y="5075231"/>
          <a:ext cx="1808162" cy="781050"/>
        </p:xfrm>
        <a:graphic>
          <a:graphicData uri="http://schemas.openxmlformats.org/presentationml/2006/ole">
            <mc:AlternateContent xmlns:mc="http://schemas.openxmlformats.org/markup-compatibility/2006">
              <mc:Choice xmlns:v="urn:schemas-microsoft-com:vml" Requires="v">
                <p:oleObj spid="_x0000_s157605" name="Equation" r:id="rId19" imgW="1015920" imgH="431640" progId="Equation.3">
                  <p:embed/>
                </p:oleObj>
              </mc:Choice>
              <mc:Fallback>
                <p:oleObj name="Equation" r:id="rId19" imgW="1015920" imgH="431640" progId="Equation.3">
                  <p:embed/>
                  <p:pic>
                    <p:nvPicPr>
                      <p:cNvPr id="7182" name="Object 14"/>
                      <p:cNvPicPr>
                        <a:picLocks noChangeAspect="1" noChangeArrowheads="1"/>
                      </p:cNvPicPr>
                      <p:nvPr/>
                    </p:nvPicPr>
                    <p:blipFill>
                      <a:blip r:embed="rId20"/>
                      <a:srcRect/>
                      <a:stretch>
                        <a:fillRect/>
                      </a:stretch>
                    </p:blipFill>
                    <p:spPr bwMode="auto">
                      <a:xfrm>
                        <a:off x="3682042" y="5075231"/>
                        <a:ext cx="1808162" cy="781050"/>
                      </a:xfrm>
                      <a:prstGeom prst="rect">
                        <a:avLst/>
                      </a:prstGeom>
                      <a:noFill/>
                      <a:ln>
                        <a:noFill/>
                      </a:ln>
                      <a:effectLst/>
                      <a:extLst/>
                    </p:spPr>
                  </p:pic>
                </p:oleObj>
              </mc:Fallback>
            </mc:AlternateContent>
          </a:graphicData>
        </a:graphic>
      </p:graphicFrame>
      <p:graphicFrame>
        <p:nvGraphicFramePr>
          <p:cNvPr id="34" name="Object 28"/>
          <p:cNvGraphicFramePr>
            <a:graphicFrameLocks noChangeAspect="1"/>
          </p:cNvGraphicFramePr>
          <p:nvPr>
            <p:extLst>
              <p:ext uri="{D42A27DB-BD31-4B8C-83A1-F6EECF244321}">
                <p14:modId xmlns:p14="http://schemas.microsoft.com/office/powerpoint/2010/main" val="3971215650"/>
              </p:ext>
            </p:extLst>
          </p:nvPr>
        </p:nvGraphicFramePr>
        <p:xfrm>
          <a:off x="5765006" y="6041864"/>
          <a:ext cx="2057400" cy="768350"/>
        </p:xfrm>
        <a:graphic>
          <a:graphicData uri="http://schemas.openxmlformats.org/presentationml/2006/ole">
            <mc:AlternateContent xmlns:mc="http://schemas.openxmlformats.org/markup-compatibility/2006">
              <mc:Choice xmlns:v="urn:schemas-microsoft-com:vml" Requires="v">
                <p:oleObj spid="_x0000_s157606" name="Equation" r:id="rId21" imgW="1155600" imgH="431640" progId="Equation.3">
                  <p:embed/>
                </p:oleObj>
              </mc:Choice>
              <mc:Fallback>
                <p:oleObj name="Equation" r:id="rId21" imgW="1155600" imgH="431640" progId="Equation.3">
                  <p:embed/>
                  <p:pic>
                    <p:nvPicPr>
                      <p:cNvPr id="7196" name="Object 28"/>
                      <p:cNvPicPr>
                        <a:picLocks noChangeAspect="1" noChangeArrowheads="1"/>
                      </p:cNvPicPr>
                      <p:nvPr/>
                    </p:nvPicPr>
                    <p:blipFill>
                      <a:blip r:embed="rId22"/>
                      <a:srcRect/>
                      <a:stretch>
                        <a:fillRect/>
                      </a:stretch>
                    </p:blipFill>
                    <p:spPr bwMode="auto">
                      <a:xfrm>
                        <a:off x="5765006" y="6041864"/>
                        <a:ext cx="2057400" cy="768350"/>
                      </a:xfrm>
                      <a:prstGeom prst="rect">
                        <a:avLst/>
                      </a:prstGeom>
                      <a:noFill/>
                      <a:ln>
                        <a:noFill/>
                      </a:ln>
                      <a:effectLst/>
                      <a:extLst/>
                    </p:spPr>
                  </p:pic>
                </p:oleObj>
              </mc:Fallback>
            </mc:AlternateContent>
          </a:graphicData>
        </a:graphic>
      </p:graphicFrame>
      <p:sp>
        <p:nvSpPr>
          <p:cNvPr id="35" name="Text Box 22"/>
          <p:cNvSpPr txBox="1">
            <a:spLocks noChangeArrowheads="1"/>
          </p:cNvSpPr>
          <p:nvPr/>
        </p:nvSpPr>
        <p:spPr bwMode="auto">
          <a:xfrm>
            <a:off x="506385" y="666826"/>
            <a:ext cx="267823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With single reactants</a:t>
            </a:r>
          </a:p>
        </p:txBody>
      </p:sp>
    </p:spTree>
    <p:extLst>
      <p:ext uri="{BB962C8B-B14F-4D97-AF65-F5344CB8AC3E}">
        <p14:creationId xmlns:p14="http://schemas.microsoft.com/office/powerpoint/2010/main" val="776465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1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9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547949" y="996967"/>
            <a:ext cx="232435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200" dirty="0">
                <a:latin typeface="Tahoma" panose="020B0604030504040204" pitchFamily="34" charset="0"/>
                <a:ea typeface="Tahoma" panose="020B0604030504040204" pitchFamily="34" charset="0"/>
                <a:cs typeface="Tahoma" panose="020B0604030504040204" pitchFamily="34" charset="0"/>
              </a:rPr>
              <a:t>A + </a:t>
            </a:r>
            <a:r>
              <a:rPr lang="it-IT" altLang="en-US" sz="2200" dirty="0" smtClean="0">
                <a:latin typeface="Tahoma" panose="020B0604030504040204" pitchFamily="34" charset="0"/>
                <a:ea typeface="Tahoma" panose="020B0604030504040204" pitchFamily="34" charset="0"/>
                <a:cs typeface="Tahoma" panose="020B0604030504040204" pitchFamily="34" charset="0"/>
              </a:rPr>
              <a:t>B </a:t>
            </a:r>
            <a:r>
              <a:rPr lang="it-IT" altLang="en-US" sz="22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prodotti</a:t>
            </a:r>
            <a:endParaRPr lang="en-US" altLang="en-US" sz="2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175" name="Object 7"/>
          <p:cNvGraphicFramePr>
            <a:graphicFrameLocks noChangeAspect="1"/>
          </p:cNvGraphicFramePr>
          <p:nvPr>
            <p:extLst>
              <p:ext uri="{D42A27DB-BD31-4B8C-83A1-F6EECF244321}">
                <p14:modId xmlns:p14="http://schemas.microsoft.com/office/powerpoint/2010/main" val="1923556820"/>
              </p:ext>
            </p:extLst>
          </p:nvPr>
        </p:nvGraphicFramePr>
        <p:xfrm>
          <a:off x="5721350" y="822325"/>
          <a:ext cx="2490788" cy="762000"/>
        </p:xfrm>
        <a:graphic>
          <a:graphicData uri="http://schemas.openxmlformats.org/presentationml/2006/ole">
            <mc:AlternateContent xmlns:mc="http://schemas.openxmlformats.org/markup-compatibility/2006">
              <mc:Choice xmlns:v="urn:schemas-microsoft-com:vml" Requires="v">
                <p:oleObj spid="_x0000_s184559" name="Equation" r:id="rId4" imgW="1282680" imgH="393480" progId="Equation.3">
                  <p:embed/>
                </p:oleObj>
              </mc:Choice>
              <mc:Fallback>
                <p:oleObj name="Equation" r:id="rId4" imgW="1282680" imgH="393480" progId="Equation.3">
                  <p:embed/>
                  <p:pic>
                    <p:nvPicPr>
                      <p:cNvPr id="7175" name="Object 7"/>
                      <p:cNvPicPr>
                        <a:picLocks noChangeAspect="1" noChangeArrowheads="1"/>
                      </p:cNvPicPr>
                      <p:nvPr/>
                    </p:nvPicPr>
                    <p:blipFill>
                      <a:blip r:embed="rId5"/>
                      <a:srcRect/>
                      <a:stretch>
                        <a:fillRect/>
                      </a:stretch>
                    </p:blipFill>
                    <p:spPr bwMode="auto">
                      <a:xfrm>
                        <a:off x="5721350" y="822325"/>
                        <a:ext cx="2490788" cy="762000"/>
                      </a:xfrm>
                      <a:prstGeom prst="rect">
                        <a:avLst/>
                      </a:prstGeom>
                      <a:noFill/>
                      <a:ln>
                        <a:noFill/>
                      </a:ln>
                      <a:effectLst/>
                      <a:extLst/>
                    </p:spPr>
                  </p:pic>
                </p:oleObj>
              </mc:Fallback>
            </mc:AlternateContent>
          </a:graphicData>
        </a:graphic>
      </p:graphicFrame>
      <p:sp>
        <p:nvSpPr>
          <p:cNvPr id="23" name="Titolo 4"/>
          <p:cNvSpPr txBox="1">
            <a:spLocks/>
          </p:cNvSpPr>
          <p:nvPr/>
        </p:nvSpPr>
        <p:spPr>
          <a:xfrm>
            <a:off x="133186" y="-26180"/>
            <a:ext cx="8905875"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Second order reactions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24" name="Connettore diritto 9"/>
          <p:cNvCxnSpPr/>
          <p:nvPr/>
        </p:nvCxnSpPr>
        <p:spPr>
          <a:xfrm>
            <a:off x="547949" y="6495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2666495" y="896938"/>
            <a:ext cx="6107844" cy="997611"/>
            <a:chOff x="3034688" y="952561"/>
            <a:chExt cx="6107844" cy="997611"/>
          </a:xfrm>
        </p:grpSpPr>
        <p:graphicFrame>
          <p:nvGraphicFramePr>
            <p:cNvPr id="26" name="Object 6"/>
            <p:cNvGraphicFramePr>
              <a:graphicFrameLocks noChangeAspect="1"/>
            </p:cNvGraphicFramePr>
            <p:nvPr>
              <p:extLst>
                <p:ext uri="{D42A27DB-BD31-4B8C-83A1-F6EECF244321}">
                  <p14:modId xmlns:p14="http://schemas.microsoft.com/office/powerpoint/2010/main" val="2698344355"/>
                </p:ext>
              </p:extLst>
            </p:nvPr>
          </p:nvGraphicFramePr>
          <p:xfrm>
            <a:off x="3416193" y="952561"/>
            <a:ext cx="1790700" cy="523875"/>
          </p:xfrm>
          <a:graphic>
            <a:graphicData uri="http://schemas.openxmlformats.org/presentationml/2006/ole">
              <mc:AlternateContent xmlns:mc="http://schemas.openxmlformats.org/markup-compatibility/2006">
                <mc:Choice xmlns:v="urn:schemas-microsoft-com:vml" Requires="v">
                  <p:oleObj spid="_x0000_s184560" name="Equation" r:id="rId6" imgW="825480" imgH="241200" progId="Equation.3">
                    <p:embed/>
                  </p:oleObj>
                </mc:Choice>
                <mc:Fallback>
                  <p:oleObj name="Equation" r:id="rId6" imgW="825480" imgH="241200" progId="Equation.3">
                    <p:embed/>
                    <p:pic>
                      <p:nvPicPr>
                        <p:cNvPr id="26" name="Object 6"/>
                        <p:cNvPicPr>
                          <a:picLocks noChangeAspect="1" noChangeArrowheads="1"/>
                        </p:cNvPicPr>
                        <p:nvPr/>
                      </p:nvPicPr>
                      <p:blipFill>
                        <a:blip r:embed="rId7"/>
                        <a:srcRect/>
                        <a:stretch>
                          <a:fillRect/>
                        </a:stretch>
                      </p:blipFill>
                      <p:spPr bwMode="auto">
                        <a:xfrm>
                          <a:off x="3416193" y="952561"/>
                          <a:ext cx="1790700" cy="523875"/>
                        </a:xfrm>
                        <a:prstGeom prst="rect">
                          <a:avLst/>
                        </a:prstGeom>
                        <a:noFill/>
                        <a:ln>
                          <a:noFill/>
                        </a:ln>
                        <a:effectLst/>
                        <a:extLst/>
                      </p:spPr>
                    </p:pic>
                  </p:oleObj>
                </mc:Fallback>
              </mc:AlternateContent>
            </a:graphicData>
          </a:graphic>
        </p:graphicFrame>
        <p:graphicFrame>
          <p:nvGraphicFramePr>
            <p:cNvPr id="27" name="Object 6"/>
            <p:cNvGraphicFramePr>
              <a:graphicFrameLocks noChangeAspect="1"/>
            </p:cNvGraphicFramePr>
            <p:nvPr/>
          </p:nvGraphicFramePr>
          <p:xfrm>
            <a:off x="3034688" y="1520219"/>
            <a:ext cx="294986" cy="410101"/>
          </p:xfrm>
          <a:graphic>
            <a:graphicData uri="http://schemas.openxmlformats.org/presentationml/2006/ole">
              <mc:AlternateContent xmlns:mc="http://schemas.openxmlformats.org/markup-compatibility/2006">
                <mc:Choice xmlns:v="urn:schemas-microsoft-com:vml" Requires="v">
                  <p:oleObj spid="_x0000_s184561" name="Equation" r:id="rId8" imgW="126720" imgH="177480" progId="Equation.3">
                    <p:embed/>
                  </p:oleObj>
                </mc:Choice>
                <mc:Fallback>
                  <p:oleObj name="Equation" r:id="rId8" imgW="126720" imgH="177480" progId="Equation.3">
                    <p:embed/>
                    <p:pic>
                      <p:nvPicPr>
                        <p:cNvPr id="27" name="Object 6"/>
                        <p:cNvPicPr>
                          <a:picLocks noChangeAspect="1" noChangeArrowheads="1"/>
                        </p:cNvPicPr>
                        <p:nvPr/>
                      </p:nvPicPr>
                      <p:blipFill>
                        <a:blip r:embed="rId9"/>
                        <a:srcRect/>
                        <a:stretch>
                          <a:fillRect/>
                        </a:stretch>
                      </p:blipFill>
                      <p:spPr bwMode="auto">
                        <a:xfrm>
                          <a:off x="3034688" y="1520219"/>
                          <a:ext cx="294986" cy="410101"/>
                        </a:xfrm>
                        <a:prstGeom prst="rect">
                          <a:avLst/>
                        </a:prstGeom>
                        <a:noFill/>
                        <a:ln>
                          <a:noFill/>
                        </a:ln>
                        <a:effectLst/>
                        <a:extLst/>
                      </p:spPr>
                    </p:pic>
                  </p:oleObj>
                </mc:Fallback>
              </mc:AlternateContent>
            </a:graphicData>
          </a:graphic>
        </p:graphicFrame>
        <p:sp>
          <p:nvSpPr>
            <p:cNvPr id="28" name="Text Box 5"/>
            <p:cNvSpPr txBox="1">
              <a:spLocks noChangeArrowheads="1"/>
            </p:cNvSpPr>
            <p:nvPr/>
          </p:nvSpPr>
          <p:spPr bwMode="auto">
            <a:xfrm>
              <a:off x="3240496" y="1550062"/>
              <a:ext cx="59020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000" dirty="0" smtClean="0">
                  <a:latin typeface="Tahoma" panose="020B0604030504040204" pitchFamily="34" charset="0"/>
                  <a:ea typeface="Tahoma" panose="020B0604030504040204" pitchFamily="34" charset="0"/>
                  <a:cs typeface="Tahoma" panose="020B0604030504040204" pitchFamily="34" charset="0"/>
                </a:rPr>
                <a:t>units are conc</a:t>
              </a:r>
              <a:r>
                <a:rPr lang="it-IT" altLang="en-US" sz="2000" baseline="30000" dirty="0" smtClean="0">
                  <a:latin typeface="Tahoma" panose="020B0604030504040204" pitchFamily="34" charset="0"/>
                  <a:ea typeface="Tahoma" panose="020B0604030504040204" pitchFamily="34" charset="0"/>
                  <a:cs typeface="Tahoma" panose="020B0604030504040204" pitchFamily="34" charset="0"/>
                </a:rPr>
                <a:t>-1</a:t>
              </a:r>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time</a:t>
              </a:r>
              <a:r>
                <a:rPr lang="it-IT" altLang="en-US" sz="20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(eg</a:t>
              </a:r>
              <a:r>
                <a:rPr lang="it-IT" altLang="en-US" sz="2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cm</a:t>
              </a:r>
              <a:r>
                <a:rPr lang="it-IT" altLang="en-US" sz="20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molecules</a:t>
              </a:r>
              <a:r>
                <a:rPr lang="it-IT" altLang="en-US" sz="2000" baseline="30000" dirty="0" smtClean="0">
                  <a:latin typeface="Tahoma" panose="020B0604030504040204" pitchFamily="34" charset="0"/>
                  <a:ea typeface="Tahoma" panose="020B0604030504040204" pitchFamily="34" charset="0"/>
                  <a:cs typeface="Tahoma" panose="020B0604030504040204" pitchFamily="34" charset="0"/>
                </a:rPr>
                <a:t>-1</a:t>
              </a:r>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s</a:t>
              </a:r>
              <a:r>
                <a:rPr lang="it-IT" altLang="en-US" sz="20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endParaRPr lang="en-US" altLang="en-US" sz="2000" dirty="0">
                <a:latin typeface="Tahoma" panose="020B0604030504040204" pitchFamily="34" charset="0"/>
                <a:ea typeface="Tahoma" panose="020B0604030504040204" pitchFamily="34" charset="0"/>
                <a:cs typeface="Tahoma" panose="020B0604030504040204" pitchFamily="34" charset="0"/>
              </a:endParaRPr>
            </a:p>
          </p:txBody>
        </p:sp>
      </p:grpSp>
      <p:sp>
        <p:nvSpPr>
          <p:cNvPr id="35" name="Text Box 22"/>
          <p:cNvSpPr txBox="1">
            <a:spLocks noChangeArrowheads="1"/>
          </p:cNvSpPr>
          <p:nvPr/>
        </p:nvSpPr>
        <p:spPr bwMode="auto">
          <a:xfrm>
            <a:off x="506385" y="666826"/>
            <a:ext cx="33829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With different reactants</a:t>
            </a:r>
          </a:p>
        </p:txBody>
      </p:sp>
      <p:sp>
        <p:nvSpPr>
          <p:cNvPr id="31" name="Text Box 22"/>
          <p:cNvSpPr txBox="1">
            <a:spLocks noChangeArrowheads="1"/>
          </p:cNvSpPr>
          <p:nvPr/>
        </p:nvSpPr>
        <p:spPr bwMode="auto">
          <a:xfrm>
            <a:off x="496066" y="1983798"/>
            <a:ext cx="39408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Assuming: </a:t>
            </a:r>
            <a:r>
              <a:rPr lang="it-IT" altLang="en-US" sz="2000" dirty="0" smtClean="0">
                <a:latin typeface="Tahoma" panose="020B0604030504040204" pitchFamily="34" charset="0"/>
                <a:ea typeface="Tahoma" panose="020B0604030504040204" pitchFamily="34" charset="0"/>
                <a:cs typeface="Tahoma" panose="020B0604030504040204" pitchFamily="34" charset="0"/>
              </a:rPr>
              <a:t>different initial values</a:t>
            </a:r>
          </a:p>
        </p:txBody>
      </p:sp>
      <p:graphicFrame>
        <p:nvGraphicFramePr>
          <p:cNvPr id="33" name="Object 6"/>
          <p:cNvGraphicFramePr>
            <a:graphicFrameLocks noChangeAspect="1"/>
          </p:cNvGraphicFramePr>
          <p:nvPr>
            <p:extLst>
              <p:ext uri="{D42A27DB-BD31-4B8C-83A1-F6EECF244321}">
                <p14:modId xmlns:p14="http://schemas.microsoft.com/office/powerpoint/2010/main" val="919060824"/>
              </p:ext>
            </p:extLst>
          </p:nvPr>
        </p:nvGraphicFramePr>
        <p:xfrm>
          <a:off x="4321257" y="2003982"/>
          <a:ext cx="1248270" cy="400261"/>
        </p:xfrm>
        <a:graphic>
          <a:graphicData uri="http://schemas.openxmlformats.org/presentationml/2006/ole">
            <mc:AlternateContent xmlns:mc="http://schemas.openxmlformats.org/markup-compatibility/2006">
              <mc:Choice xmlns:v="urn:schemas-microsoft-com:vml" Requires="v">
                <p:oleObj spid="_x0000_s184562" name="Equation" r:id="rId10" imgW="672840" imgH="215640" progId="Equation.3">
                  <p:embed/>
                </p:oleObj>
              </mc:Choice>
              <mc:Fallback>
                <p:oleObj name="Equation" r:id="rId10" imgW="672840" imgH="215640" progId="Equation.3">
                  <p:embed/>
                  <p:pic>
                    <p:nvPicPr>
                      <p:cNvPr id="26" name="Object 6"/>
                      <p:cNvPicPr>
                        <a:picLocks noChangeAspect="1" noChangeArrowheads="1"/>
                      </p:cNvPicPr>
                      <p:nvPr/>
                    </p:nvPicPr>
                    <p:blipFill>
                      <a:blip r:embed="rId11"/>
                      <a:srcRect/>
                      <a:stretch>
                        <a:fillRect/>
                      </a:stretch>
                    </p:blipFill>
                    <p:spPr bwMode="auto">
                      <a:xfrm>
                        <a:off x="4321257" y="2003982"/>
                        <a:ext cx="1248270" cy="400261"/>
                      </a:xfrm>
                      <a:prstGeom prst="rect">
                        <a:avLst/>
                      </a:prstGeom>
                      <a:noFill/>
                      <a:ln>
                        <a:noFill/>
                      </a:ln>
                      <a:effectLst/>
                      <a:extLst/>
                    </p:spPr>
                  </p:pic>
                </p:oleObj>
              </mc:Fallback>
            </mc:AlternateContent>
          </a:graphicData>
        </a:graphic>
      </p:graphicFrame>
      <p:sp>
        <p:nvSpPr>
          <p:cNvPr id="37" name="Text Box 22"/>
          <p:cNvSpPr txBox="1">
            <a:spLocks noChangeArrowheads="1"/>
          </p:cNvSpPr>
          <p:nvPr/>
        </p:nvSpPr>
        <p:spPr bwMode="auto">
          <a:xfrm>
            <a:off x="469305" y="2400978"/>
            <a:ext cx="62029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000" i="1" dirty="0">
                <a:latin typeface="Tahoma" panose="020B0604030504040204" pitchFamily="34" charset="0"/>
                <a:ea typeface="Tahoma" panose="020B0604030504040204" pitchFamily="34" charset="0"/>
                <a:cs typeface="Tahoma" panose="020B0604030504040204" pitchFamily="34" charset="0"/>
              </a:rPr>
              <a:t>x</a:t>
            </a:r>
            <a:r>
              <a:rPr lang="it-IT" altLang="en-US" sz="2000" dirty="0" smtClean="0">
                <a:latin typeface="Tahoma" panose="020B0604030504040204" pitchFamily="34" charset="0"/>
                <a:ea typeface="Tahoma" panose="020B0604030504040204" pitchFamily="34" charset="0"/>
                <a:cs typeface="Tahoma" panose="020B0604030504040204" pitchFamily="34" charset="0"/>
              </a:rPr>
              <a:t> concentration of each specise reacted at time t</a:t>
            </a:r>
          </a:p>
        </p:txBody>
      </p:sp>
      <p:graphicFrame>
        <p:nvGraphicFramePr>
          <p:cNvPr id="38" name="Object 6"/>
          <p:cNvGraphicFramePr>
            <a:graphicFrameLocks noChangeAspect="1"/>
          </p:cNvGraphicFramePr>
          <p:nvPr>
            <p:extLst>
              <p:ext uri="{D42A27DB-BD31-4B8C-83A1-F6EECF244321}">
                <p14:modId xmlns:p14="http://schemas.microsoft.com/office/powerpoint/2010/main" val="4021054172"/>
              </p:ext>
            </p:extLst>
          </p:nvPr>
        </p:nvGraphicFramePr>
        <p:xfrm>
          <a:off x="6419267" y="2501967"/>
          <a:ext cx="1644650" cy="430117"/>
        </p:xfrm>
        <a:graphic>
          <a:graphicData uri="http://schemas.openxmlformats.org/presentationml/2006/ole">
            <mc:AlternateContent xmlns:mc="http://schemas.openxmlformats.org/markup-compatibility/2006">
              <mc:Choice xmlns:v="urn:schemas-microsoft-com:vml" Requires="v">
                <p:oleObj spid="_x0000_s184563" name="Equation" r:id="rId12" imgW="825480" imgH="215640" progId="Equation.3">
                  <p:embed/>
                </p:oleObj>
              </mc:Choice>
              <mc:Fallback>
                <p:oleObj name="Equation" r:id="rId12" imgW="825480" imgH="215640" progId="Equation.3">
                  <p:embed/>
                  <p:pic>
                    <p:nvPicPr>
                      <p:cNvPr id="36" name="Object 6"/>
                      <p:cNvPicPr>
                        <a:picLocks noChangeAspect="1" noChangeArrowheads="1"/>
                      </p:cNvPicPr>
                      <p:nvPr/>
                    </p:nvPicPr>
                    <p:blipFill>
                      <a:blip r:embed="rId13"/>
                      <a:srcRect/>
                      <a:stretch>
                        <a:fillRect/>
                      </a:stretch>
                    </p:blipFill>
                    <p:spPr bwMode="auto">
                      <a:xfrm>
                        <a:off x="6419267" y="2501967"/>
                        <a:ext cx="1644650" cy="430117"/>
                      </a:xfrm>
                      <a:prstGeom prst="rect">
                        <a:avLst/>
                      </a:prstGeom>
                      <a:noFill/>
                      <a:ln>
                        <a:noFill/>
                      </a:ln>
                      <a:effectLst/>
                      <a:extLst/>
                    </p:spPr>
                  </p:pic>
                </p:oleObj>
              </mc:Fallback>
            </mc:AlternateContent>
          </a:graphicData>
        </a:graphic>
      </p:graphicFrame>
      <p:graphicFrame>
        <p:nvGraphicFramePr>
          <p:cNvPr id="39" name="Object 6"/>
          <p:cNvGraphicFramePr>
            <a:graphicFrameLocks noChangeAspect="1"/>
          </p:cNvGraphicFramePr>
          <p:nvPr>
            <p:extLst>
              <p:ext uri="{D42A27DB-BD31-4B8C-83A1-F6EECF244321}">
                <p14:modId xmlns:p14="http://schemas.microsoft.com/office/powerpoint/2010/main" val="3913495206"/>
              </p:ext>
            </p:extLst>
          </p:nvPr>
        </p:nvGraphicFramePr>
        <p:xfrm>
          <a:off x="6413288" y="2001546"/>
          <a:ext cx="1650629" cy="431681"/>
        </p:xfrm>
        <a:graphic>
          <a:graphicData uri="http://schemas.openxmlformats.org/presentationml/2006/ole">
            <mc:AlternateContent xmlns:mc="http://schemas.openxmlformats.org/markup-compatibility/2006">
              <mc:Choice xmlns:v="urn:schemas-microsoft-com:vml" Requires="v">
                <p:oleObj spid="_x0000_s184564" name="Equation" r:id="rId14" imgW="825480" imgH="215640" progId="Equation.3">
                  <p:embed/>
                </p:oleObj>
              </mc:Choice>
              <mc:Fallback>
                <p:oleObj name="Equation" r:id="rId14" imgW="825480" imgH="215640" progId="Equation.3">
                  <p:embed/>
                  <p:pic>
                    <p:nvPicPr>
                      <p:cNvPr id="38" name="Object 6"/>
                      <p:cNvPicPr>
                        <a:picLocks noChangeAspect="1" noChangeArrowheads="1"/>
                      </p:cNvPicPr>
                      <p:nvPr/>
                    </p:nvPicPr>
                    <p:blipFill>
                      <a:blip r:embed="rId15"/>
                      <a:srcRect/>
                      <a:stretch>
                        <a:fillRect/>
                      </a:stretch>
                    </p:blipFill>
                    <p:spPr bwMode="auto">
                      <a:xfrm>
                        <a:off x="6413288" y="2001546"/>
                        <a:ext cx="1650629" cy="431681"/>
                      </a:xfrm>
                      <a:prstGeom prst="rect">
                        <a:avLst/>
                      </a:prstGeom>
                      <a:noFill/>
                      <a:ln>
                        <a:noFill/>
                      </a:ln>
                      <a:effectLst/>
                      <a:extLst/>
                    </p:spPr>
                  </p:pic>
                </p:oleObj>
              </mc:Fallback>
            </mc:AlternateContent>
          </a:graphicData>
        </a:graphic>
      </p:graphicFrame>
      <p:graphicFrame>
        <p:nvGraphicFramePr>
          <p:cNvPr id="40" name="Object 7"/>
          <p:cNvGraphicFramePr>
            <a:graphicFrameLocks noChangeAspect="1"/>
          </p:cNvGraphicFramePr>
          <p:nvPr>
            <p:extLst>
              <p:ext uri="{D42A27DB-BD31-4B8C-83A1-F6EECF244321}">
                <p14:modId xmlns:p14="http://schemas.microsoft.com/office/powerpoint/2010/main" val="1517043066"/>
              </p:ext>
            </p:extLst>
          </p:nvPr>
        </p:nvGraphicFramePr>
        <p:xfrm>
          <a:off x="212726" y="3196973"/>
          <a:ext cx="2748756" cy="738747"/>
        </p:xfrm>
        <a:graphic>
          <a:graphicData uri="http://schemas.openxmlformats.org/presentationml/2006/ole">
            <mc:AlternateContent xmlns:mc="http://schemas.openxmlformats.org/markup-compatibility/2006">
              <mc:Choice xmlns:v="urn:schemas-microsoft-com:vml" Requires="v">
                <p:oleObj spid="_x0000_s184565" name="Equation" r:id="rId16" imgW="1460160" imgH="393480" progId="Equation.3">
                  <p:embed/>
                </p:oleObj>
              </mc:Choice>
              <mc:Fallback>
                <p:oleObj name="Equation" r:id="rId16" imgW="1460160" imgH="393480" progId="Equation.3">
                  <p:embed/>
                  <p:pic>
                    <p:nvPicPr>
                      <p:cNvPr id="7175" name="Object 7"/>
                      <p:cNvPicPr>
                        <a:picLocks noChangeAspect="1" noChangeArrowheads="1"/>
                      </p:cNvPicPr>
                      <p:nvPr/>
                    </p:nvPicPr>
                    <p:blipFill>
                      <a:blip r:embed="rId17"/>
                      <a:srcRect/>
                      <a:stretch>
                        <a:fillRect/>
                      </a:stretch>
                    </p:blipFill>
                    <p:spPr bwMode="auto">
                      <a:xfrm>
                        <a:off x="212726" y="3196973"/>
                        <a:ext cx="2748756" cy="738747"/>
                      </a:xfrm>
                      <a:prstGeom prst="rect">
                        <a:avLst/>
                      </a:prstGeom>
                      <a:noFill/>
                      <a:ln>
                        <a:noFill/>
                      </a:ln>
                      <a:effectLst/>
                      <a:extLst/>
                    </p:spPr>
                  </p:pic>
                </p:oleObj>
              </mc:Fallback>
            </mc:AlternateContent>
          </a:graphicData>
        </a:graphic>
      </p:graphicFrame>
      <p:graphicFrame>
        <p:nvGraphicFramePr>
          <p:cNvPr id="41" name="Object 7"/>
          <p:cNvGraphicFramePr>
            <a:graphicFrameLocks noChangeAspect="1"/>
          </p:cNvGraphicFramePr>
          <p:nvPr>
            <p:extLst>
              <p:ext uri="{D42A27DB-BD31-4B8C-83A1-F6EECF244321}">
                <p14:modId xmlns:p14="http://schemas.microsoft.com/office/powerpoint/2010/main" val="2512406591"/>
              </p:ext>
            </p:extLst>
          </p:nvPr>
        </p:nvGraphicFramePr>
        <p:xfrm>
          <a:off x="3175863" y="3166111"/>
          <a:ext cx="2670772" cy="800471"/>
        </p:xfrm>
        <a:graphic>
          <a:graphicData uri="http://schemas.openxmlformats.org/presentationml/2006/ole">
            <mc:AlternateContent xmlns:mc="http://schemas.openxmlformats.org/markup-compatibility/2006">
              <mc:Choice xmlns:v="urn:schemas-microsoft-com:vml" Requires="v">
                <p:oleObj spid="_x0000_s184566" name="Equation" r:id="rId18" imgW="1434960" imgH="431640" progId="Equation.3">
                  <p:embed/>
                </p:oleObj>
              </mc:Choice>
              <mc:Fallback>
                <p:oleObj name="Equation" r:id="rId18" imgW="1434960" imgH="431640" progId="Equation.3">
                  <p:embed/>
                  <p:pic>
                    <p:nvPicPr>
                      <p:cNvPr id="40" name="Object 7"/>
                      <p:cNvPicPr>
                        <a:picLocks noChangeAspect="1" noChangeArrowheads="1"/>
                      </p:cNvPicPr>
                      <p:nvPr/>
                    </p:nvPicPr>
                    <p:blipFill>
                      <a:blip r:embed="rId19"/>
                      <a:srcRect/>
                      <a:stretch>
                        <a:fillRect/>
                      </a:stretch>
                    </p:blipFill>
                    <p:spPr bwMode="auto">
                      <a:xfrm>
                        <a:off x="3175863" y="3166111"/>
                        <a:ext cx="2670772" cy="800471"/>
                      </a:xfrm>
                      <a:prstGeom prst="rect">
                        <a:avLst/>
                      </a:prstGeom>
                      <a:noFill/>
                      <a:ln>
                        <a:noFill/>
                      </a:ln>
                      <a:effectLst/>
                      <a:extLst/>
                    </p:spPr>
                  </p:pic>
                </p:oleObj>
              </mc:Fallback>
            </mc:AlternateContent>
          </a:graphicData>
        </a:graphic>
      </p:graphicFrame>
      <p:graphicFrame>
        <p:nvGraphicFramePr>
          <p:cNvPr id="42" name="Object 7"/>
          <p:cNvGraphicFramePr>
            <a:graphicFrameLocks noChangeAspect="1"/>
          </p:cNvGraphicFramePr>
          <p:nvPr>
            <p:extLst>
              <p:ext uri="{D42A27DB-BD31-4B8C-83A1-F6EECF244321}">
                <p14:modId xmlns:p14="http://schemas.microsoft.com/office/powerpoint/2010/main" val="4279392179"/>
              </p:ext>
            </p:extLst>
          </p:nvPr>
        </p:nvGraphicFramePr>
        <p:xfrm>
          <a:off x="6061016" y="3122583"/>
          <a:ext cx="2978045" cy="887527"/>
        </p:xfrm>
        <a:graphic>
          <a:graphicData uri="http://schemas.openxmlformats.org/presentationml/2006/ole">
            <mc:AlternateContent xmlns:mc="http://schemas.openxmlformats.org/markup-compatibility/2006">
              <mc:Choice xmlns:v="urn:schemas-microsoft-com:vml" Requires="v">
                <p:oleObj spid="_x0000_s184567" name="Equation" r:id="rId20" imgW="1612800" imgH="482400" progId="Equation.3">
                  <p:embed/>
                </p:oleObj>
              </mc:Choice>
              <mc:Fallback>
                <p:oleObj name="Equation" r:id="rId20" imgW="1612800" imgH="482400" progId="Equation.3">
                  <p:embed/>
                  <p:pic>
                    <p:nvPicPr>
                      <p:cNvPr id="41" name="Object 7"/>
                      <p:cNvPicPr>
                        <a:picLocks noChangeAspect="1" noChangeArrowheads="1"/>
                      </p:cNvPicPr>
                      <p:nvPr/>
                    </p:nvPicPr>
                    <p:blipFill>
                      <a:blip r:embed="rId21"/>
                      <a:srcRect/>
                      <a:stretch>
                        <a:fillRect/>
                      </a:stretch>
                    </p:blipFill>
                    <p:spPr bwMode="auto">
                      <a:xfrm>
                        <a:off x="6061016" y="3122583"/>
                        <a:ext cx="2978045" cy="887527"/>
                      </a:xfrm>
                      <a:prstGeom prst="rect">
                        <a:avLst/>
                      </a:prstGeom>
                      <a:noFill/>
                      <a:ln>
                        <a:noFill/>
                      </a:ln>
                      <a:effectLst/>
                      <a:extLst/>
                    </p:spPr>
                  </p:pic>
                </p:oleObj>
              </mc:Fallback>
            </mc:AlternateContent>
          </a:graphicData>
        </a:graphic>
      </p:graphicFrame>
      <p:graphicFrame>
        <p:nvGraphicFramePr>
          <p:cNvPr id="43" name="Object 7"/>
          <p:cNvGraphicFramePr>
            <a:graphicFrameLocks noChangeAspect="1"/>
          </p:cNvGraphicFramePr>
          <p:nvPr>
            <p:extLst>
              <p:ext uri="{D42A27DB-BD31-4B8C-83A1-F6EECF244321}">
                <p14:modId xmlns:p14="http://schemas.microsoft.com/office/powerpoint/2010/main" val="1020543544"/>
              </p:ext>
            </p:extLst>
          </p:nvPr>
        </p:nvGraphicFramePr>
        <p:xfrm>
          <a:off x="463550" y="4129331"/>
          <a:ext cx="6959600" cy="887412"/>
        </p:xfrm>
        <a:graphic>
          <a:graphicData uri="http://schemas.openxmlformats.org/presentationml/2006/ole">
            <mc:AlternateContent xmlns:mc="http://schemas.openxmlformats.org/markup-compatibility/2006">
              <mc:Choice xmlns:v="urn:schemas-microsoft-com:vml" Requires="v">
                <p:oleObj spid="_x0000_s184568" name="Equation" r:id="rId22" imgW="3771720" imgH="482400" progId="Equation.3">
                  <p:embed/>
                </p:oleObj>
              </mc:Choice>
              <mc:Fallback>
                <p:oleObj name="Equation" r:id="rId22" imgW="3771720" imgH="482400" progId="Equation.3">
                  <p:embed/>
                  <p:pic>
                    <p:nvPicPr>
                      <p:cNvPr id="42" name="Object 7"/>
                      <p:cNvPicPr>
                        <a:picLocks noChangeAspect="1" noChangeArrowheads="1"/>
                      </p:cNvPicPr>
                      <p:nvPr/>
                    </p:nvPicPr>
                    <p:blipFill>
                      <a:blip r:embed="rId23"/>
                      <a:srcRect/>
                      <a:stretch>
                        <a:fillRect/>
                      </a:stretch>
                    </p:blipFill>
                    <p:spPr bwMode="auto">
                      <a:xfrm>
                        <a:off x="463550" y="4129331"/>
                        <a:ext cx="6959600" cy="887412"/>
                      </a:xfrm>
                      <a:prstGeom prst="rect">
                        <a:avLst/>
                      </a:prstGeom>
                      <a:noFill/>
                      <a:ln>
                        <a:noFill/>
                      </a:ln>
                      <a:effectLst/>
                      <a:extLst/>
                    </p:spPr>
                  </p:pic>
                </p:oleObj>
              </mc:Fallback>
            </mc:AlternateContent>
          </a:graphicData>
        </a:graphic>
      </p:graphicFrame>
      <p:graphicFrame>
        <p:nvGraphicFramePr>
          <p:cNvPr id="44" name="Object 7"/>
          <p:cNvGraphicFramePr>
            <a:graphicFrameLocks noChangeAspect="1"/>
          </p:cNvGraphicFramePr>
          <p:nvPr>
            <p:extLst>
              <p:ext uri="{D42A27DB-BD31-4B8C-83A1-F6EECF244321}">
                <p14:modId xmlns:p14="http://schemas.microsoft.com/office/powerpoint/2010/main" val="4112152180"/>
              </p:ext>
            </p:extLst>
          </p:nvPr>
        </p:nvGraphicFramePr>
        <p:xfrm>
          <a:off x="463550" y="5267477"/>
          <a:ext cx="3024188" cy="795338"/>
        </p:xfrm>
        <a:graphic>
          <a:graphicData uri="http://schemas.openxmlformats.org/presentationml/2006/ole">
            <mc:AlternateContent xmlns:mc="http://schemas.openxmlformats.org/markup-compatibility/2006">
              <mc:Choice xmlns:v="urn:schemas-microsoft-com:vml" Requires="v">
                <p:oleObj spid="_x0000_s184569" name="Equation" r:id="rId24" imgW="1638000" imgH="431640" progId="Equation.3">
                  <p:embed/>
                </p:oleObj>
              </mc:Choice>
              <mc:Fallback>
                <p:oleObj name="Equation" r:id="rId24" imgW="1638000" imgH="431640" progId="Equation.3">
                  <p:embed/>
                  <p:pic>
                    <p:nvPicPr>
                      <p:cNvPr id="43" name="Object 7"/>
                      <p:cNvPicPr>
                        <a:picLocks noChangeAspect="1" noChangeArrowheads="1"/>
                      </p:cNvPicPr>
                      <p:nvPr/>
                    </p:nvPicPr>
                    <p:blipFill>
                      <a:blip r:embed="rId25"/>
                      <a:srcRect/>
                      <a:stretch>
                        <a:fillRect/>
                      </a:stretch>
                    </p:blipFill>
                    <p:spPr bwMode="auto">
                      <a:xfrm>
                        <a:off x="463550" y="5267477"/>
                        <a:ext cx="3024188" cy="795338"/>
                      </a:xfrm>
                      <a:prstGeom prst="rect">
                        <a:avLst/>
                      </a:prstGeom>
                      <a:noFill/>
                      <a:ln>
                        <a:noFill/>
                      </a:ln>
                      <a:effectLst/>
                      <a:extLst/>
                    </p:spPr>
                  </p:pic>
                </p:oleObj>
              </mc:Fallback>
            </mc:AlternateContent>
          </a:graphicData>
        </a:graphic>
      </p:graphicFrame>
      <p:graphicFrame>
        <p:nvGraphicFramePr>
          <p:cNvPr id="45" name="Object 7"/>
          <p:cNvGraphicFramePr>
            <a:graphicFrameLocks noChangeAspect="1"/>
          </p:cNvGraphicFramePr>
          <p:nvPr>
            <p:extLst>
              <p:ext uri="{D42A27DB-BD31-4B8C-83A1-F6EECF244321}">
                <p14:modId xmlns:p14="http://schemas.microsoft.com/office/powerpoint/2010/main" val="1210824426"/>
              </p:ext>
            </p:extLst>
          </p:nvPr>
        </p:nvGraphicFramePr>
        <p:xfrm>
          <a:off x="3867150" y="5345113"/>
          <a:ext cx="3163888" cy="795337"/>
        </p:xfrm>
        <a:graphic>
          <a:graphicData uri="http://schemas.openxmlformats.org/presentationml/2006/ole">
            <mc:AlternateContent xmlns:mc="http://schemas.openxmlformats.org/markup-compatibility/2006">
              <mc:Choice xmlns:v="urn:schemas-microsoft-com:vml" Requires="v">
                <p:oleObj spid="_x0000_s184570" name="Equation" r:id="rId26" imgW="1714320" imgH="431640" progId="Equation.3">
                  <p:embed/>
                </p:oleObj>
              </mc:Choice>
              <mc:Fallback>
                <p:oleObj name="Equation" r:id="rId26" imgW="1714320" imgH="431640" progId="Equation.3">
                  <p:embed/>
                  <p:pic>
                    <p:nvPicPr>
                      <p:cNvPr id="44" name="Object 7"/>
                      <p:cNvPicPr>
                        <a:picLocks noChangeAspect="1" noChangeArrowheads="1"/>
                      </p:cNvPicPr>
                      <p:nvPr/>
                    </p:nvPicPr>
                    <p:blipFill>
                      <a:blip r:embed="rId27"/>
                      <a:srcRect/>
                      <a:stretch>
                        <a:fillRect/>
                      </a:stretch>
                    </p:blipFill>
                    <p:spPr bwMode="auto">
                      <a:xfrm>
                        <a:off x="3867150" y="5345113"/>
                        <a:ext cx="3163888" cy="795337"/>
                      </a:xfrm>
                      <a:prstGeom prst="rect">
                        <a:avLst/>
                      </a:prstGeom>
                      <a:noFill/>
                      <a:ln>
                        <a:noFill/>
                      </a:ln>
                      <a:effectLst/>
                      <a:extLst/>
                    </p:spPr>
                  </p:pic>
                </p:oleObj>
              </mc:Fallback>
            </mc:AlternateContent>
          </a:graphicData>
        </a:graphic>
      </p:graphicFrame>
      <p:sp>
        <p:nvSpPr>
          <p:cNvPr id="46" name="Text Box 3"/>
          <p:cNvSpPr txBox="1">
            <a:spLocks noChangeArrowheads="1"/>
          </p:cNvSpPr>
          <p:nvPr/>
        </p:nvSpPr>
        <p:spPr bwMode="auto">
          <a:xfrm>
            <a:off x="5990829" y="6488668"/>
            <a:ext cx="31184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continue in the next slide</a:t>
            </a: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3361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547949" y="996967"/>
            <a:ext cx="232435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200" dirty="0">
                <a:latin typeface="Tahoma" panose="020B0604030504040204" pitchFamily="34" charset="0"/>
                <a:ea typeface="Tahoma" panose="020B0604030504040204" pitchFamily="34" charset="0"/>
                <a:cs typeface="Tahoma" panose="020B0604030504040204" pitchFamily="34" charset="0"/>
              </a:rPr>
              <a:t>A + </a:t>
            </a:r>
            <a:r>
              <a:rPr lang="it-IT" altLang="en-US" sz="2200" dirty="0" smtClean="0">
                <a:latin typeface="Tahoma" panose="020B0604030504040204" pitchFamily="34" charset="0"/>
                <a:ea typeface="Tahoma" panose="020B0604030504040204" pitchFamily="34" charset="0"/>
                <a:cs typeface="Tahoma" panose="020B0604030504040204" pitchFamily="34" charset="0"/>
              </a:rPr>
              <a:t>B </a:t>
            </a:r>
            <a:r>
              <a:rPr lang="it-IT" altLang="en-US" sz="22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prodotti</a:t>
            </a:r>
            <a:endParaRPr lang="en-US" alt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23" name="Titolo 4"/>
          <p:cNvSpPr txBox="1">
            <a:spLocks/>
          </p:cNvSpPr>
          <p:nvPr/>
        </p:nvSpPr>
        <p:spPr>
          <a:xfrm>
            <a:off x="133186" y="-26180"/>
            <a:ext cx="8905875"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Second order reactions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24" name="Connettore diritto 9"/>
          <p:cNvCxnSpPr/>
          <p:nvPr/>
        </p:nvCxnSpPr>
        <p:spPr>
          <a:xfrm>
            <a:off x="547949" y="6495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26" name="Object 6"/>
          <p:cNvGraphicFramePr>
            <a:graphicFrameLocks noChangeAspect="1"/>
          </p:cNvGraphicFramePr>
          <p:nvPr/>
        </p:nvGraphicFramePr>
        <p:xfrm>
          <a:off x="3048000" y="896938"/>
          <a:ext cx="1790700" cy="523875"/>
        </p:xfrm>
        <a:graphic>
          <a:graphicData uri="http://schemas.openxmlformats.org/presentationml/2006/ole">
            <mc:AlternateContent xmlns:mc="http://schemas.openxmlformats.org/markup-compatibility/2006">
              <mc:Choice xmlns:v="urn:schemas-microsoft-com:vml" Requires="v">
                <p:oleObj spid="_x0000_s106860" name="Equation" r:id="rId4" imgW="825480" imgH="241200" progId="Equation.3">
                  <p:embed/>
                </p:oleObj>
              </mc:Choice>
              <mc:Fallback>
                <p:oleObj name="Equation" r:id="rId4" imgW="825480" imgH="241200" progId="Equation.3">
                  <p:embed/>
                  <p:pic>
                    <p:nvPicPr>
                      <p:cNvPr id="26" name="Object 6"/>
                      <p:cNvPicPr>
                        <a:picLocks noChangeAspect="1" noChangeArrowheads="1"/>
                      </p:cNvPicPr>
                      <p:nvPr/>
                    </p:nvPicPr>
                    <p:blipFill>
                      <a:blip r:embed="rId5"/>
                      <a:srcRect/>
                      <a:stretch>
                        <a:fillRect/>
                      </a:stretch>
                    </p:blipFill>
                    <p:spPr bwMode="auto">
                      <a:xfrm>
                        <a:off x="3048000" y="896938"/>
                        <a:ext cx="1790700" cy="523875"/>
                      </a:xfrm>
                      <a:prstGeom prst="rect">
                        <a:avLst/>
                      </a:prstGeom>
                      <a:noFill/>
                      <a:ln>
                        <a:noFill/>
                      </a:ln>
                      <a:effectLst/>
                      <a:extLst/>
                    </p:spPr>
                  </p:pic>
                </p:oleObj>
              </mc:Fallback>
            </mc:AlternateContent>
          </a:graphicData>
        </a:graphic>
      </p:graphicFrame>
      <p:sp>
        <p:nvSpPr>
          <p:cNvPr id="35" name="Text Box 22"/>
          <p:cNvSpPr txBox="1">
            <a:spLocks noChangeArrowheads="1"/>
          </p:cNvSpPr>
          <p:nvPr/>
        </p:nvSpPr>
        <p:spPr bwMode="auto">
          <a:xfrm>
            <a:off x="506385" y="666826"/>
            <a:ext cx="33829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With different reactants</a:t>
            </a:r>
          </a:p>
        </p:txBody>
      </p:sp>
      <p:pic>
        <p:nvPicPr>
          <p:cNvPr id="103454" name="Picture 30" descr="Picture1.2.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7333" y="1429172"/>
            <a:ext cx="3759495" cy="2038280"/>
          </a:xfrm>
          <a:prstGeom prst="rect">
            <a:avLst/>
          </a:prstGeom>
          <a:solidFill>
            <a:schemeClr val="bg1">
              <a:lumMod val="85000"/>
            </a:schemeClr>
          </a:solidFill>
        </p:spPr>
      </p:pic>
      <p:graphicFrame>
        <p:nvGraphicFramePr>
          <p:cNvPr id="29" name="Object 7"/>
          <p:cNvGraphicFramePr>
            <a:graphicFrameLocks noChangeAspect="1"/>
          </p:cNvGraphicFramePr>
          <p:nvPr>
            <p:extLst/>
          </p:nvPr>
        </p:nvGraphicFramePr>
        <p:xfrm>
          <a:off x="438297" y="2219527"/>
          <a:ext cx="3163888" cy="795337"/>
        </p:xfrm>
        <a:graphic>
          <a:graphicData uri="http://schemas.openxmlformats.org/presentationml/2006/ole">
            <mc:AlternateContent xmlns:mc="http://schemas.openxmlformats.org/markup-compatibility/2006">
              <mc:Choice xmlns:v="urn:schemas-microsoft-com:vml" Requires="v">
                <p:oleObj spid="_x0000_s106861" name="Equation" r:id="rId7" imgW="1714320" imgH="431640" progId="Equation.3">
                  <p:embed/>
                </p:oleObj>
              </mc:Choice>
              <mc:Fallback>
                <p:oleObj name="Equation" r:id="rId7" imgW="1714320" imgH="431640" progId="Equation.3">
                  <p:embed/>
                  <p:pic>
                    <p:nvPicPr>
                      <p:cNvPr id="29" name="Object 7"/>
                      <p:cNvPicPr>
                        <a:picLocks noChangeAspect="1" noChangeArrowheads="1"/>
                      </p:cNvPicPr>
                      <p:nvPr/>
                    </p:nvPicPr>
                    <p:blipFill>
                      <a:blip r:embed="rId8"/>
                      <a:srcRect/>
                      <a:stretch>
                        <a:fillRect/>
                      </a:stretch>
                    </p:blipFill>
                    <p:spPr bwMode="auto">
                      <a:xfrm>
                        <a:off x="438297" y="2219527"/>
                        <a:ext cx="3163888" cy="795337"/>
                      </a:xfrm>
                      <a:prstGeom prst="rect">
                        <a:avLst/>
                      </a:prstGeom>
                      <a:noFill/>
                      <a:ln>
                        <a:noFill/>
                      </a:ln>
                      <a:effectLst/>
                      <a:extLst/>
                    </p:spPr>
                  </p:pic>
                </p:oleObj>
              </mc:Fallback>
            </mc:AlternateContent>
          </a:graphicData>
        </a:graphic>
      </p:graphicFrame>
      <p:sp>
        <p:nvSpPr>
          <p:cNvPr id="30" name="Text Box 3"/>
          <p:cNvSpPr txBox="1">
            <a:spLocks noChangeArrowheads="1"/>
          </p:cNvSpPr>
          <p:nvPr/>
        </p:nvSpPr>
        <p:spPr bwMode="auto">
          <a:xfrm>
            <a:off x="133186" y="1542395"/>
            <a:ext cx="18870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continuation:</a:t>
            </a: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cxnSp>
        <p:nvCxnSpPr>
          <p:cNvPr id="3" name="Straight Connector 2"/>
          <p:cNvCxnSpPr/>
          <p:nvPr/>
        </p:nvCxnSpPr>
        <p:spPr bwMode="auto">
          <a:xfrm>
            <a:off x="133186" y="1470386"/>
            <a:ext cx="8905875"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Text Box 22"/>
          <p:cNvSpPr txBox="1">
            <a:spLocks noChangeArrowheads="1"/>
          </p:cNvSpPr>
          <p:nvPr/>
        </p:nvSpPr>
        <p:spPr bwMode="auto">
          <a:xfrm>
            <a:off x="164359" y="3162518"/>
            <a:ext cx="34431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Half-life and natural lifetime:</a:t>
            </a:r>
            <a:endParaRPr lang="en-US" alt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8" name="Text Box 22"/>
          <p:cNvSpPr txBox="1">
            <a:spLocks noChangeArrowheads="1"/>
          </p:cNvSpPr>
          <p:nvPr/>
        </p:nvSpPr>
        <p:spPr bwMode="auto">
          <a:xfrm>
            <a:off x="164359" y="3475811"/>
            <a:ext cx="9010814"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900" dirty="0" smtClean="0">
                <a:latin typeface="Tahoma" panose="020B0604030504040204" pitchFamily="34" charset="0"/>
                <a:ea typeface="Tahoma" panose="020B0604030504040204" pitchFamily="34" charset="0"/>
                <a:cs typeface="Tahoma" panose="020B0604030504040204" pitchFamily="34" charset="0"/>
              </a:rPr>
              <a:t>Cannot </a:t>
            </a:r>
            <a:r>
              <a:rPr lang="en-US" altLang="en-US" sz="1900" dirty="0">
                <a:latin typeface="Tahoma" panose="020B0604030504040204" pitchFamily="34" charset="0"/>
                <a:ea typeface="Tahoma" panose="020B0604030504040204" pitchFamily="34" charset="0"/>
                <a:cs typeface="Tahoma" panose="020B0604030504040204" pitchFamily="34" charset="0"/>
              </a:rPr>
              <a:t>be easily </a:t>
            </a:r>
            <a:r>
              <a:rPr lang="en-US" altLang="en-US" sz="1900" dirty="0" smtClean="0">
                <a:latin typeface="Tahoma" panose="020B0604030504040204" pitchFamily="34" charset="0"/>
                <a:ea typeface="Tahoma" panose="020B0604030504040204" pitchFamily="34" charset="0"/>
                <a:cs typeface="Tahoma" panose="020B0604030504040204" pitchFamily="34" charset="0"/>
              </a:rPr>
              <a:t>defined: they are different for </a:t>
            </a:r>
            <a:r>
              <a:rPr lang="en-US" altLang="en-US" sz="1900" dirty="0">
                <a:latin typeface="Tahoma" panose="020B0604030504040204" pitchFamily="34" charset="0"/>
                <a:ea typeface="Tahoma" panose="020B0604030504040204" pitchFamily="34" charset="0"/>
                <a:cs typeface="Tahoma" panose="020B0604030504040204" pitchFamily="34" charset="0"/>
              </a:rPr>
              <a:t>A and </a:t>
            </a:r>
            <a:r>
              <a:rPr lang="en-US" altLang="en-US" sz="1900" dirty="0" smtClean="0">
                <a:latin typeface="Tahoma" panose="020B0604030504040204" pitchFamily="34" charset="0"/>
                <a:ea typeface="Tahoma" panose="020B0604030504040204" pitchFamily="34" charset="0"/>
                <a:cs typeface="Tahoma" panose="020B0604030504040204" pitchFamily="34" charset="0"/>
              </a:rPr>
              <a:t>B</a:t>
            </a:r>
          </a:p>
          <a:p>
            <a:pPr algn="ctr"/>
            <a:r>
              <a:rPr lang="it-IT" altLang="en-US" sz="1900" dirty="0" smtClean="0">
                <a:latin typeface="Tahoma" panose="020B0604030504040204" pitchFamily="34" charset="0"/>
                <a:ea typeface="Tahoma" panose="020B0604030504040204" pitchFamily="34" charset="0"/>
                <a:cs typeface="Tahoma" panose="020B0604030504040204" pitchFamily="34" charset="0"/>
              </a:rPr>
              <a:t>BUT</a:t>
            </a:r>
            <a:endParaRPr lang="en-US" altLang="en-US" sz="1900" dirty="0" smtClean="0">
              <a:latin typeface="Tahoma" panose="020B0604030504040204" pitchFamily="34" charset="0"/>
              <a:ea typeface="Tahoma" panose="020B0604030504040204" pitchFamily="34" charset="0"/>
              <a:cs typeface="Tahoma" panose="020B0604030504040204" pitchFamily="34" charset="0"/>
            </a:endParaRPr>
          </a:p>
          <a:p>
            <a:r>
              <a:rPr lang="it-IT" altLang="en-US" sz="1900" dirty="0" smtClean="0">
                <a:latin typeface="Tahoma" panose="020B0604030504040204" pitchFamily="34" charset="0"/>
                <a:ea typeface="Tahoma" panose="020B0604030504040204" pitchFamily="34" charset="0"/>
                <a:cs typeface="Tahoma" panose="020B0604030504040204" pitchFamily="34" charset="0"/>
              </a:rPr>
              <a:t>In the assumption that [B] is constant with time </a:t>
            </a:r>
            <a:r>
              <a:rPr lang="it-IT" altLang="en-US" sz="19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problem reduces to a first order reaction with k’=k[B]</a:t>
            </a:r>
            <a:endParaRPr lang="it-IT" altLang="en-US" sz="1900" dirty="0" smtClean="0">
              <a:latin typeface="Tahoma" panose="020B0604030504040204" pitchFamily="34" charset="0"/>
              <a:ea typeface="Tahoma" panose="020B0604030504040204" pitchFamily="34" charset="0"/>
              <a:cs typeface="Tahoma" panose="020B0604030504040204" pitchFamily="34" charset="0"/>
            </a:endParaRPr>
          </a:p>
        </p:txBody>
      </p:sp>
      <p:grpSp>
        <p:nvGrpSpPr>
          <p:cNvPr id="8" name="Group 7"/>
          <p:cNvGrpSpPr/>
          <p:nvPr/>
        </p:nvGrpSpPr>
        <p:grpSpPr>
          <a:xfrm>
            <a:off x="188884" y="5069750"/>
            <a:ext cx="8572343" cy="1777859"/>
            <a:chOff x="188884" y="4997013"/>
            <a:chExt cx="8572343" cy="1777859"/>
          </a:xfrm>
        </p:grpSpPr>
        <p:pic>
          <p:nvPicPr>
            <p:cNvPr id="6" name="Picture 5"/>
            <p:cNvPicPr>
              <a:picLocks noChangeAspect="1"/>
            </p:cNvPicPr>
            <p:nvPr/>
          </p:nvPicPr>
          <p:blipFill>
            <a:blip r:embed="rId9"/>
            <a:stretch>
              <a:fillRect/>
            </a:stretch>
          </p:blipFill>
          <p:spPr>
            <a:xfrm>
              <a:off x="197223" y="5965847"/>
              <a:ext cx="8564004" cy="809025"/>
            </a:xfrm>
            <a:prstGeom prst="rect">
              <a:avLst/>
            </a:prstGeom>
          </p:spPr>
        </p:pic>
        <p:pic>
          <p:nvPicPr>
            <p:cNvPr id="7" name="Picture 6"/>
            <p:cNvPicPr>
              <a:picLocks noChangeAspect="1"/>
            </p:cNvPicPr>
            <p:nvPr/>
          </p:nvPicPr>
          <p:blipFill>
            <a:blip r:embed="rId10"/>
            <a:stretch>
              <a:fillRect/>
            </a:stretch>
          </p:blipFill>
          <p:spPr>
            <a:xfrm>
              <a:off x="188884" y="4997013"/>
              <a:ext cx="8433090" cy="979225"/>
            </a:xfrm>
            <a:prstGeom prst="rect">
              <a:avLst/>
            </a:prstGeom>
          </p:spPr>
        </p:pic>
      </p:grpSp>
      <p:sp>
        <p:nvSpPr>
          <p:cNvPr id="33" name="Text Box 22"/>
          <p:cNvSpPr txBox="1">
            <a:spLocks noChangeArrowheads="1"/>
          </p:cNvSpPr>
          <p:nvPr/>
        </p:nvSpPr>
        <p:spPr bwMode="auto">
          <a:xfrm>
            <a:off x="4488873" y="4385482"/>
            <a:ext cx="4686301"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1900" dirty="0" smtClean="0">
                <a:solidFill>
                  <a:srgbClr val="FF0000"/>
                </a:solidFill>
                <a:latin typeface="Tahoma" panose="020B0604030504040204" pitchFamily="34" charset="0"/>
                <a:ea typeface="Tahoma" panose="020B0604030504040204" pitchFamily="34" charset="0"/>
                <a:cs typeface="Tahoma" panose="020B0604030504040204" pitchFamily="34" charset="0"/>
              </a:rPr>
              <a:t>Similar assumption for third order reactions: [B] and [C] constants</a:t>
            </a:r>
          </a:p>
        </p:txBody>
      </p:sp>
      <p:sp>
        <p:nvSpPr>
          <p:cNvPr id="12" name="Curved Left Arrow 11"/>
          <p:cNvSpPr/>
          <p:nvPr/>
        </p:nvSpPr>
        <p:spPr bwMode="auto">
          <a:xfrm>
            <a:off x="8447809" y="4744818"/>
            <a:ext cx="539297" cy="1843019"/>
          </a:xfrm>
          <a:prstGeom prst="curvedLeftArrow">
            <a:avLst/>
          </a:prstGeom>
          <a:solidFill>
            <a:srgbClr val="FF33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8" name="Text Box 22"/>
          <p:cNvSpPr txBox="1">
            <a:spLocks noChangeArrowheads="1"/>
          </p:cNvSpPr>
          <p:nvPr/>
        </p:nvSpPr>
        <p:spPr bwMode="auto">
          <a:xfrm>
            <a:off x="1788576" y="4617600"/>
            <a:ext cx="2167454"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1900" dirty="0" smtClean="0">
                <a:solidFill>
                  <a:srgbClr val="0000FF"/>
                </a:solidFill>
                <a:latin typeface="Tahoma" panose="020B0604030504040204" pitchFamily="34" charset="0"/>
                <a:ea typeface="Tahoma" panose="020B0604030504040204" pitchFamily="34" charset="0"/>
                <a:cs typeface="Tahoma" panose="020B0604030504040204" pitchFamily="34" charset="0"/>
              </a:rPr>
              <a:t>pseudo-first order</a:t>
            </a:r>
          </a:p>
        </p:txBody>
      </p:sp>
    </p:spTree>
    <p:extLst>
      <p:ext uri="{BB962C8B-B14F-4D97-AF65-F5344CB8AC3E}">
        <p14:creationId xmlns:p14="http://schemas.microsoft.com/office/powerpoint/2010/main" val="110802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33" grpId="0"/>
      <p:bldP spid="12"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3 -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534988" y="1563033"/>
            <a:ext cx="8162445" cy="2308324"/>
          </a:xfrm>
          <a:prstGeom prst="rect">
            <a:avLst/>
          </a:prstGeom>
        </p:spPr>
        <p:txBody>
          <a:bodyPr wrap="square">
            <a:spAutoFit/>
          </a:bodyPr>
          <a:lstStyle/>
          <a:p>
            <a:pPr algn="just"/>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variation in the partial pressure </a:t>
            </a:r>
            <a:r>
              <a:rPr lang="en-US" sz="2400" i="1" dirty="0" err="1">
                <a:solidFill>
                  <a:srgbClr val="000000"/>
                </a:solidFill>
                <a:latin typeface="Tahoma" panose="020B0604030504040204" pitchFamily="34" charset="0"/>
                <a:ea typeface="Tahoma" panose="020B0604030504040204" pitchFamily="34" charset="0"/>
                <a:cs typeface="Tahoma" panose="020B0604030504040204" pitchFamily="34" charset="0"/>
              </a:rPr>
              <a:t>p</a:t>
            </a:r>
            <a:r>
              <a:rPr lang="en-US" sz="2400" baseline="-25000" dirty="0" err="1">
                <a:solidFill>
                  <a:srgbClr val="000000"/>
                </a:solidFill>
                <a:latin typeface="Tahoma" panose="020B0604030504040204" pitchFamily="34" charset="0"/>
                <a:ea typeface="Tahoma" panose="020B0604030504040204" pitchFamily="34" charset="0"/>
                <a:cs typeface="Tahoma" panose="020B0604030504040204" pitchFamily="34" charset="0"/>
              </a:rPr>
              <a:t>A</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 of </a:t>
            </a:r>
            <a:r>
              <a:rPr lang="en-US" sz="2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azomethane</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(CH</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N</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CH</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with </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time was followed at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T=460 </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K, with the results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given in the Table. </a:t>
            </a:r>
          </a:p>
          <a:p>
            <a:pPr algn="just"/>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Confirm </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that the decomposition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reaction: CH</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N</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CH</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(g</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C</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H</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6(g</a:t>
            </a:r>
            <a:r>
              <a:rPr lang="en-US" sz="24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 + N</a:t>
            </a:r>
            <a:r>
              <a:rPr lang="en-US" sz="24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2(g)</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is </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first-order in CH</a:t>
            </a:r>
            <a:r>
              <a:rPr lang="en-US" sz="24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N</a:t>
            </a:r>
            <a:r>
              <a:rPr lang="en-US" sz="24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CH</a:t>
            </a:r>
            <a:r>
              <a:rPr lang="en-US" sz="24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and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find the </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rate constant at this temperature</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231062817"/>
              </p:ext>
            </p:extLst>
          </p:nvPr>
        </p:nvGraphicFramePr>
        <p:xfrm>
          <a:off x="3313999" y="4055128"/>
          <a:ext cx="2516002" cy="1952267"/>
        </p:xfrm>
        <a:graphic>
          <a:graphicData uri="http://schemas.openxmlformats.org/drawingml/2006/table">
            <a:tbl>
              <a:tblPr firstRow="1" bandRow="1">
                <a:tableStyleId>{073A0DAA-6AF3-43AB-8588-CEC1D06C72B9}</a:tableStyleId>
              </a:tblPr>
              <a:tblGrid>
                <a:gridCol w="899853">
                  <a:extLst>
                    <a:ext uri="{9D8B030D-6E8A-4147-A177-3AD203B41FA5}">
                      <a16:colId xmlns:a16="http://schemas.microsoft.com/office/drawing/2014/main" val="3608395201"/>
                    </a:ext>
                  </a:extLst>
                </a:gridCol>
                <a:gridCol w="1616149">
                  <a:extLst>
                    <a:ext uri="{9D8B030D-6E8A-4147-A177-3AD203B41FA5}">
                      <a16:colId xmlns:a16="http://schemas.microsoft.com/office/drawing/2014/main" val="1973645797"/>
                    </a:ext>
                  </a:extLst>
                </a:gridCol>
              </a:tblGrid>
              <a:tr h="473277">
                <a:tc>
                  <a:txBody>
                    <a:bodyPr/>
                    <a:lstStyle/>
                    <a:p>
                      <a:r>
                        <a:rPr lang="it-IT" sz="1300" dirty="0" smtClean="0">
                          <a:latin typeface="Tahoma" panose="020B0604030504040204" pitchFamily="34" charset="0"/>
                          <a:ea typeface="Tahoma" panose="020B0604030504040204" pitchFamily="34" charset="0"/>
                          <a:cs typeface="Tahoma" panose="020B0604030504040204" pitchFamily="34" charset="0"/>
                        </a:rPr>
                        <a:t>time (s)</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300" dirty="0" smtClean="0">
                          <a:latin typeface="Tahoma" panose="020B0604030504040204" pitchFamily="34" charset="0"/>
                          <a:ea typeface="Tahoma" panose="020B0604030504040204" pitchFamily="34" charset="0"/>
                          <a:cs typeface="Tahoma" panose="020B0604030504040204" pitchFamily="34" charset="0"/>
                        </a:rPr>
                        <a:t>p</a:t>
                      </a:r>
                      <a:r>
                        <a:rPr lang="it-IT" sz="1300" baseline="-25000" dirty="0" smtClean="0">
                          <a:latin typeface="Tahoma" panose="020B0604030504040204" pitchFamily="34" charset="0"/>
                          <a:ea typeface="Tahoma" panose="020B0604030504040204" pitchFamily="34" charset="0"/>
                          <a:cs typeface="Tahoma" panose="020B0604030504040204" pitchFamily="34" charset="0"/>
                        </a:rPr>
                        <a:t>A</a:t>
                      </a:r>
                      <a:r>
                        <a:rPr lang="it-IT" sz="1300" dirty="0" smtClean="0">
                          <a:latin typeface="Tahoma" panose="020B0604030504040204" pitchFamily="34" charset="0"/>
                          <a:ea typeface="Tahoma" panose="020B0604030504040204" pitchFamily="34" charset="0"/>
                          <a:cs typeface="Tahoma" panose="020B0604030504040204" pitchFamily="34" charset="0"/>
                        </a:rPr>
                        <a:t> (10</a:t>
                      </a:r>
                      <a:r>
                        <a:rPr lang="it-IT" sz="1300" baseline="30000" dirty="0" smtClean="0">
                          <a:latin typeface="Tahoma" panose="020B0604030504040204" pitchFamily="34" charset="0"/>
                          <a:ea typeface="Tahoma" panose="020B0604030504040204" pitchFamily="34" charset="0"/>
                          <a:cs typeface="Tahoma" panose="020B0604030504040204" pitchFamily="34" charset="0"/>
                        </a:rPr>
                        <a:t>-2</a:t>
                      </a:r>
                      <a:r>
                        <a:rPr lang="it-IT" sz="1300" dirty="0" smtClean="0">
                          <a:latin typeface="Tahoma" panose="020B0604030504040204" pitchFamily="34" charset="0"/>
                          <a:ea typeface="Tahoma" panose="020B0604030504040204" pitchFamily="34" charset="0"/>
                          <a:cs typeface="Tahoma" panose="020B0604030504040204" pitchFamily="34" charset="0"/>
                        </a:rPr>
                        <a:t> torr)</a:t>
                      </a:r>
                      <a:endParaRPr lang="en-US" sz="1300" dirty="0" smtClean="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671861730"/>
                  </a:ext>
                </a:extLst>
              </a:tr>
              <a:tr h="295798">
                <a:tc>
                  <a:txBody>
                    <a:bodyPr/>
                    <a:lstStyle/>
                    <a:p>
                      <a:r>
                        <a:rPr lang="it-IT" sz="1300" dirty="0" smtClean="0">
                          <a:latin typeface="Tahoma" panose="020B0604030504040204" pitchFamily="34" charset="0"/>
                          <a:ea typeface="Tahoma" panose="020B0604030504040204" pitchFamily="34" charset="0"/>
                          <a:cs typeface="Tahoma" panose="020B0604030504040204" pitchFamily="34" charset="0"/>
                        </a:rPr>
                        <a:t>0</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t-IT" sz="1300" dirty="0" smtClean="0">
                          <a:latin typeface="Tahoma" panose="020B0604030504040204" pitchFamily="34" charset="0"/>
                          <a:ea typeface="Tahoma" panose="020B0604030504040204" pitchFamily="34" charset="0"/>
                          <a:cs typeface="Tahoma" panose="020B0604030504040204" pitchFamily="34" charset="0"/>
                        </a:rPr>
                        <a:t>10.2</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694831517"/>
                  </a:ext>
                </a:extLst>
              </a:tr>
              <a:tr h="295798">
                <a:tc>
                  <a:txBody>
                    <a:bodyPr/>
                    <a:lstStyle/>
                    <a:p>
                      <a:r>
                        <a:rPr lang="it-IT" sz="1300" dirty="0" smtClean="0">
                          <a:latin typeface="Tahoma" panose="020B0604030504040204" pitchFamily="34" charset="0"/>
                          <a:ea typeface="Tahoma" panose="020B0604030504040204" pitchFamily="34" charset="0"/>
                          <a:cs typeface="Tahoma" panose="020B0604030504040204" pitchFamily="34" charset="0"/>
                        </a:rPr>
                        <a:t>1000</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t-IT" sz="1300" dirty="0" smtClean="0">
                          <a:latin typeface="Tahoma" panose="020B0604030504040204" pitchFamily="34" charset="0"/>
                          <a:ea typeface="Tahoma" panose="020B0604030504040204" pitchFamily="34" charset="0"/>
                          <a:cs typeface="Tahoma" panose="020B0604030504040204" pitchFamily="34" charset="0"/>
                        </a:rPr>
                        <a:t>5.72</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613071673"/>
                  </a:ext>
                </a:extLst>
              </a:tr>
              <a:tr h="295798">
                <a:tc>
                  <a:txBody>
                    <a:bodyPr/>
                    <a:lstStyle/>
                    <a:p>
                      <a:r>
                        <a:rPr lang="it-IT" sz="1300" dirty="0" smtClean="0">
                          <a:latin typeface="Tahoma" panose="020B0604030504040204" pitchFamily="34" charset="0"/>
                          <a:ea typeface="Tahoma" panose="020B0604030504040204" pitchFamily="34" charset="0"/>
                          <a:cs typeface="Tahoma" panose="020B0604030504040204" pitchFamily="34" charset="0"/>
                        </a:rPr>
                        <a:t>2000</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t-IT" sz="1300" dirty="0" smtClean="0">
                          <a:latin typeface="Tahoma" panose="020B0604030504040204" pitchFamily="34" charset="0"/>
                          <a:ea typeface="Tahoma" panose="020B0604030504040204" pitchFamily="34" charset="0"/>
                          <a:cs typeface="Tahoma" panose="020B0604030504040204" pitchFamily="34" charset="0"/>
                        </a:rPr>
                        <a:t>3.99</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solidFill>
                      <a:schemeClr val="bg2">
                        <a:lumMod val="40000"/>
                        <a:lumOff val="60000"/>
                      </a:schemeClr>
                    </a:solidFill>
                  </a:tcPr>
                </a:tc>
                <a:extLst>
                  <a:ext uri="{0D108BD9-81ED-4DB2-BD59-A6C34878D82A}">
                    <a16:rowId xmlns:a16="http://schemas.microsoft.com/office/drawing/2014/main" val="2728155454"/>
                  </a:ext>
                </a:extLst>
              </a:tr>
              <a:tr h="295798">
                <a:tc>
                  <a:txBody>
                    <a:bodyPr/>
                    <a:lstStyle/>
                    <a:p>
                      <a:r>
                        <a:rPr lang="it-IT" sz="1300" dirty="0" smtClean="0">
                          <a:latin typeface="Tahoma" panose="020B0604030504040204" pitchFamily="34" charset="0"/>
                          <a:ea typeface="Tahoma" panose="020B0604030504040204" pitchFamily="34" charset="0"/>
                          <a:cs typeface="Tahoma" panose="020B0604030504040204" pitchFamily="34" charset="0"/>
                        </a:rPr>
                        <a:t>3000</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t-IT" sz="1300" dirty="0" smtClean="0">
                          <a:latin typeface="Tahoma" panose="020B0604030504040204" pitchFamily="34" charset="0"/>
                          <a:ea typeface="Tahoma" panose="020B0604030504040204" pitchFamily="34" charset="0"/>
                          <a:cs typeface="Tahoma" panose="020B0604030504040204" pitchFamily="34" charset="0"/>
                        </a:rPr>
                        <a:t>2.78</a:t>
                      </a:r>
                    </a:p>
                  </a:txBody>
                  <a:tcPr/>
                </a:tc>
                <a:extLst>
                  <a:ext uri="{0D108BD9-81ED-4DB2-BD59-A6C34878D82A}">
                    <a16:rowId xmlns:a16="http://schemas.microsoft.com/office/drawing/2014/main" val="2071915903"/>
                  </a:ext>
                </a:extLst>
              </a:tr>
              <a:tr h="295798">
                <a:tc>
                  <a:txBody>
                    <a:bodyPr/>
                    <a:lstStyle/>
                    <a:p>
                      <a:r>
                        <a:rPr lang="it-IT" sz="1300" dirty="0" smtClean="0">
                          <a:latin typeface="Tahoma" panose="020B0604030504040204" pitchFamily="34" charset="0"/>
                          <a:ea typeface="Tahoma" panose="020B0604030504040204" pitchFamily="34" charset="0"/>
                          <a:cs typeface="Tahoma" panose="020B0604030504040204" pitchFamily="34" charset="0"/>
                        </a:rPr>
                        <a:t>4000</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t-IT" sz="1300" dirty="0" smtClean="0">
                          <a:latin typeface="Tahoma" panose="020B0604030504040204" pitchFamily="34" charset="0"/>
                          <a:ea typeface="Tahoma" panose="020B0604030504040204" pitchFamily="34" charset="0"/>
                          <a:cs typeface="Tahoma" panose="020B0604030504040204" pitchFamily="34" charset="0"/>
                        </a:rPr>
                        <a:t>1.94</a:t>
                      </a:r>
                    </a:p>
                  </a:txBody>
                  <a:tcPr/>
                </a:tc>
                <a:extLst>
                  <a:ext uri="{0D108BD9-81ED-4DB2-BD59-A6C34878D82A}">
                    <a16:rowId xmlns:a16="http://schemas.microsoft.com/office/drawing/2014/main" val="226292033"/>
                  </a:ext>
                </a:extLst>
              </a:tr>
            </a:tbl>
          </a:graphicData>
        </a:graphic>
      </p:graphicFrame>
    </p:spTree>
    <p:extLst>
      <p:ext uri="{BB962C8B-B14F-4D97-AF65-F5344CB8AC3E}">
        <p14:creationId xmlns:p14="http://schemas.microsoft.com/office/powerpoint/2010/main" val="32477474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3 -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532319" y="1109380"/>
            <a:ext cx="6103149" cy="2800767"/>
          </a:xfrm>
          <a:prstGeom prst="rect">
            <a:avLst/>
          </a:prstGeom>
        </p:spPr>
        <p:txBody>
          <a:bodyPr wrap="square">
            <a:spAutoFit/>
          </a:bodyPr>
          <a:lstStyle/>
          <a:p>
            <a:pPr algn="just"/>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variation in the partial pressure </a:t>
            </a:r>
            <a:r>
              <a:rPr lang="en-US" sz="2200" i="1" dirty="0" err="1">
                <a:solidFill>
                  <a:srgbClr val="000000"/>
                </a:solidFill>
                <a:latin typeface="Tahoma" panose="020B0604030504040204" pitchFamily="34" charset="0"/>
                <a:ea typeface="Tahoma" panose="020B0604030504040204" pitchFamily="34" charset="0"/>
                <a:cs typeface="Tahoma" panose="020B0604030504040204" pitchFamily="34" charset="0"/>
              </a:rPr>
              <a:t>p</a:t>
            </a:r>
            <a:r>
              <a:rPr lang="en-US" sz="2200" baseline="-25000" dirty="0" err="1">
                <a:solidFill>
                  <a:srgbClr val="000000"/>
                </a:solidFill>
                <a:latin typeface="Tahoma" panose="020B0604030504040204" pitchFamily="34" charset="0"/>
                <a:ea typeface="Tahoma" panose="020B0604030504040204" pitchFamily="34" charset="0"/>
                <a:cs typeface="Tahoma" panose="020B0604030504040204" pitchFamily="34" charset="0"/>
              </a:rPr>
              <a:t>A</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 of </a:t>
            </a:r>
            <a:r>
              <a:rPr lang="en-US" sz="22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azomethane</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(CH</a:t>
            </a:r>
            <a:r>
              <a:rPr lang="en-US" sz="22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N</a:t>
            </a:r>
            <a:r>
              <a:rPr lang="en-US" sz="22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CH</a:t>
            </a:r>
            <a:r>
              <a:rPr lang="en-US" sz="22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with </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time was followed at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T=460 </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K, with the results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given in the Table. </a:t>
            </a:r>
          </a:p>
          <a:p>
            <a:pPr algn="just"/>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Confirm </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that the decomposition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reaction: CH</a:t>
            </a:r>
            <a:r>
              <a:rPr lang="en-US" sz="22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N</a:t>
            </a:r>
            <a:r>
              <a:rPr lang="en-US" sz="22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CH</a:t>
            </a:r>
            <a:r>
              <a:rPr lang="en-US" sz="22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(g</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C</a:t>
            </a:r>
            <a:r>
              <a:rPr lang="en-US" sz="22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H</a:t>
            </a:r>
            <a:r>
              <a:rPr lang="en-US" sz="22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6(g</a:t>
            </a:r>
            <a:r>
              <a:rPr lang="en-US" sz="22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 + N</a:t>
            </a:r>
            <a:r>
              <a:rPr lang="en-US" sz="22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2(g)</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is </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first-order in CH</a:t>
            </a:r>
            <a:r>
              <a:rPr lang="en-US" sz="22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N</a:t>
            </a:r>
            <a:r>
              <a:rPr lang="en-US" sz="22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CH</a:t>
            </a:r>
            <a:r>
              <a:rPr lang="en-US" sz="22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and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find the </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rate constant at this temperature</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59129916"/>
              </p:ext>
            </p:extLst>
          </p:nvPr>
        </p:nvGraphicFramePr>
        <p:xfrm>
          <a:off x="6715634" y="1686397"/>
          <a:ext cx="2257461" cy="1966670"/>
        </p:xfrm>
        <a:graphic>
          <a:graphicData uri="http://schemas.openxmlformats.org/drawingml/2006/table">
            <a:tbl>
              <a:tblPr firstRow="1" bandRow="1">
                <a:tableStyleId>{073A0DAA-6AF3-43AB-8588-CEC1D06C72B9}</a:tableStyleId>
              </a:tblPr>
              <a:tblGrid>
                <a:gridCol w="807385">
                  <a:extLst>
                    <a:ext uri="{9D8B030D-6E8A-4147-A177-3AD203B41FA5}">
                      <a16:colId xmlns:a16="http://schemas.microsoft.com/office/drawing/2014/main" val="3608395201"/>
                    </a:ext>
                  </a:extLst>
                </a:gridCol>
                <a:gridCol w="1450076">
                  <a:extLst>
                    <a:ext uri="{9D8B030D-6E8A-4147-A177-3AD203B41FA5}">
                      <a16:colId xmlns:a16="http://schemas.microsoft.com/office/drawing/2014/main" val="1973645797"/>
                    </a:ext>
                  </a:extLst>
                </a:gridCol>
              </a:tblGrid>
              <a:tr h="473277">
                <a:tc>
                  <a:txBody>
                    <a:bodyPr/>
                    <a:lstStyle/>
                    <a:p>
                      <a:r>
                        <a:rPr lang="it-IT" sz="1300" dirty="0" smtClean="0">
                          <a:latin typeface="Tahoma" panose="020B0604030504040204" pitchFamily="34" charset="0"/>
                          <a:ea typeface="Tahoma" panose="020B0604030504040204" pitchFamily="34" charset="0"/>
                          <a:cs typeface="Tahoma" panose="020B0604030504040204" pitchFamily="34" charset="0"/>
                        </a:rPr>
                        <a:t>time (s)</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300" dirty="0" smtClean="0">
                          <a:latin typeface="Tahoma" panose="020B0604030504040204" pitchFamily="34" charset="0"/>
                          <a:ea typeface="Tahoma" panose="020B0604030504040204" pitchFamily="34" charset="0"/>
                          <a:cs typeface="Tahoma" panose="020B0604030504040204" pitchFamily="34" charset="0"/>
                        </a:rPr>
                        <a:t>p</a:t>
                      </a:r>
                      <a:r>
                        <a:rPr lang="it-IT" sz="1300" baseline="-25000" dirty="0" smtClean="0">
                          <a:latin typeface="Tahoma" panose="020B0604030504040204" pitchFamily="34" charset="0"/>
                          <a:ea typeface="Tahoma" panose="020B0604030504040204" pitchFamily="34" charset="0"/>
                          <a:cs typeface="Tahoma" panose="020B0604030504040204" pitchFamily="34" charset="0"/>
                        </a:rPr>
                        <a:t>A</a:t>
                      </a:r>
                      <a:r>
                        <a:rPr lang="it-IT" sz="1300" dirty="0" smtClean="0">
                          <a:latin typeface="Tahoma" panose="020B0604030504040204" pitchFamily="34" charset="0"/>
                          <a:ea typeface="Tahoma" panose="020B0604030504040204" pitchFamily="34" charset="0"/>
                          <a:cs typeface="Tahoma" panose="020B0604030504040204" pitchFamily="34" charset="0"/>
                        </a:rPr>
                        <a:t> (10</a:t>
                      </a:r>
                      <a:r>
                        <a:rPr lang="it-IT" sz="1300" baseline="30000" dirty="0" smtClean="0">
                          <a:latin typeface="Tahoma" panose="020B0604030504040204" pitchFamily="34" charset="0"/>
                          <a:ea typeface="Tahoma" panose="020B0604030504040204" pitchFamily="34" charset="0"/>
                          <a:cs typeface="Tahoma" panose="020B0604030504040204" pitchFamily="34" charset="0"/>
                        </a:rPr>
                        <a:t>-2</a:t>
                      </a:r>
                      <a:r>
                        <a:rPr lang="it-IT" sz="1300" dirty="0" smtClean="0">
                          <a:latin typeface="Tahoma" panose="020B0604030504040204" pitchFamily="34" charset="0"/>
                          <a:ea typeface="Tahoma" panose="020B0604030504040204" pitchFamily="34" charset="0"/>
                          <a:cs typeface="Tahoma" panose="020B0604030504040204" pitchFamily="34" charset="0"/>
                        </a:rPr>
                        <a:t> torr)</a:t>
                      </a:r>
                      <a:endParaRPr lang="en-US" sz="1300" dirty="0" smtClean="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671861730"/>
                  </a:ext>
                </a:extLst>
              </a:tr>
              <a:tr h="295798">
                <a:tc>
                  <a:txBody>
                    <a:bodyPr/>
                    <a:lstStyle/>
                    <a:p>
                      <a:r>
                        <a:rPr lang="it-IT" sz="1300" dirty="0" smtClean="0">
                          <a:latin typeface="Tahoma" panose="020B0604030504040204" pitchFamily="34" charset="0"/>
                          <a:ea typeface="Tahoma" panose="020B0604030504040204" pitchFamily="34" charset="0"/>
                          <a:cs typeface="Tahoma" panose="020B0604030504040204" pitchFamily="34" charset="0"/>
                        </a:rPr>
                        <a:t>0</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t-IT" sz="1300" dirty="0" smtClean="0">
                          <a:latin typeface="Tahoma" panose="020B0604030504040204" pitchFamily="34" charset="0"/>
                          <a:ea typeface="Tahoma" panose="020B0604030504040204" pitchFamily="34" charset="0"/>
                          <a:cs typeface="Tahoma" panose="020B0604030504040204" pitchFamily="34" charset="0"/>
                        </a:rPr>
                        <a:t>10.2</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694831517"/>
                  </a:ext>
                </a:extLst>
              </a:tr>
              <a:tr h="295798">
                <a:tc>
                  <a:txBody>
                    <a:bodyPr/>
                    <a:lstStyle/>
                    <a:p>
                      <a:r>
                        <a:rPr lang="it-IT" sz="1300" dirty="0" smtClean="0">
                          <a:latin typeface="Tahoma" panose="020B0604030504040204" pitchFamily="34" charset="0"/>
                          <a:ea typeface="Tahoma" panose="020B0604030504040204" pitchFamily="34" charset="0"/>
                          <a:cs typeface="Tahoma" panose="020B0604030504040204" pitchFamily="34" charset="0"/>
                        </a:rPr>
                        <a:t>1000</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t-IT" sz="1300" dirty="0" smtClean="0">
                          <a:latin typeface="Tahoma" panose="020B0604030504040204" pitchFamily="34" charset="0"/>
                          <a:ea typeface="Tahoma" panose="020B0604030504040204" pitchFamily="34" charset="0"/>
                          <a:cs typeface="Tahoma" panose="020B0604030504040204" pitchFamily="34" charset="0"/>
                        </a:rPr>
                        <a:t>5.72</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613071673"/>
                  </a:ext>
                </a:extLst>
              </a:tr>
              <a:tr h="295798">
                <a:tc>
                  <a:txBody>
                    <a:bodyPr/>
                    <a:lstStyle/>
                    <a:p>
                      <a:r>
                        <a:rPr lang="it-IT" sz="1300" dirty="0" smtClean="0">
                          <a:latin typeface="Tahoma" panose="020B0604030504040204" pitchFamily="34" charset="0"/>
                          <a:ea typeface="Tahoma" panose="020B0604030504040204" pitchFamily="34" charset="0"/>
                          <a:cs typeface="Tahoma" panose="020B0604030504040204" pitchFamily="34" charset="0"/>
                        </a:rPr>
                        <a:t>2000</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t-IT" sz="1300" dirty="0" smtClean="0">
                          <a:latin typeface="Tahoma" panose="020B0604030504040204" pitchFamily="34" charset="0"/>
                          <a:ea typeface="Tahoma" panose="020B0604030504040204" pitchFamily="34" charset="0"/>
                          <a:cs typeface="Tahoma" panose="020B0604030504040204" pitchFamily="34" charset="0"/>
                        </a:rPr>
                        <a:t>3.99</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solidFill>
                      <a:schemeClr val="bg2">
                        <a:lumMod val="40000"/>
                        <a:lumOff val="60000"/>
                      </a:schemeClr>
                    </a:solidFill>
                  </a:tcPr>
                </a:tc>
                <a:extLst>
                  <a:ext uri="{0D108BD9-81ED-4DB2-BD59-A6C34878D82A}">
                    <a16:rowId xmlns:a16="http://schemas.microsoft.com/office/drawing/2014/main" val="2728155454"/>
                  </a:ext>
                </a:extLst>
              </a:tr>
              <a:tr h="295798">
                <a:tc>
                  <a:txBody>
                    <a:bodyPr/>
                    <a:lstStyle/>
                    <a:p>
                      <a:r>
                        <a:rPr lang="it-IT" sz="1300" dirty="0" smtClean="0">
                          <a:latin typeface="Tahoma" panose="020B0604030504040204" pitchFamily="34" charset="0"/>
                          <a:ea typeface="Tahoma" panose="020B0604030504040204" pitchFamily="34" charset="0"/>
                          <a:cs typeface="Tahoma" panose="020B0604030504040204" pitchFamily="34" charset="0"/>
                        </a:rPr>
                        <a:t>3000</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t-IT" sz="1300" dirty="0" smtClean="0">
                          <a:latin typeface="Tahoma" panose="020B0604030504040204" pitchFamily="34" charset="0"/>
                          <a:ea typeface="Tahoma" panose="020B0604030504040204" pitchFamily="34" charset="0"/>
                          <a:cs typeface="Tahoma" panose="020B0604030504040204" pitchFamily="34" charset="0"/>
                        </a:rPr>
                        <a:t>2.78</a:t>
                      </a:r>
                    </a:p>
                  </a:txBody>
                  <a:tcPr/>
                </a:tc>
                <a:extLst>
                  <a:ext uri="{0D108BD9-81ED-4DB2-BD59-A6C34878D82A}">
                    <a16:rowId xmlns:a16="http://schemas.microsoft.com/office/drawing/2014/main" val="2071915903"/>
                  </a:ext>
                </a:extLst>
              </a:tr>
              <a:tr h="295798">
                <a:tc>
                  <a:txBody>
                    <a:bodyPr/>
                    <a:lstStyle/>
                    <a:p>
                      <a:r>
                        <a:rPr lang="it-IT" sz="1300" dirty="0" smtClean="0">
                          <a:latin typeface="Tahoma" panose="020B0604030504040204" pitchFamily="34" charset="0"/>
                          <a:ea typeface="Tahoma" panose="020B0604030504040204" pitchFamily="34" charset="0"/>
                          <a:cs typeface="Tahoma" panose="020B0604030504040204" pitchFamily="34" charset="0"/>
                        </a:rPr>
                        <a:t>4000</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t-IT" sz="1300" dirty="0" smtClean="0">
                          <a:latin typeface="Tahoma" panose="020B0604030504040204" pitchFamily="34" charset="0"/>
                          <a:ea typeface="Tahoma" panose="020B0604030504040204" pitchFamily="34" charset="0"/>
                          <a:cs typeface="Tahoma" panose="020B0604030504040204" pitchFamily="34" charset="0"/>
                        </a:rPr>
                        <a:t>1.94</a:t>
                      </a:r>
                    </a:p>
                  </a:txBody>
                  <a:tcPr/>
                </a:tc>
                <a:extLst>
                  <a:ext uri="{0D108BD9-81ED-4DB2-BD59-A6C34878D82A}">
                    <a16:rowId xmlns:a16="http://schemas.microsoft.com/office/drawing/2014/main" val="226292033"/>
                  </a:ext>
                </a:extLst>
              </a:tr>
            </a:tbl>
          </a:graphicData>
        </a:graphic>
      </p:graphicFrame>
      <p:sp>
        <p:nvSpPr>
          <p:cNvPr id="11" name="Rectangle 10"/>
          <p:cNvSpPr/>
          <p:nvPr/>
        </p:nvSpPr>
        <p:spPr>
          <a:xfrm>
            <a:off x="393405" y="4248402"/>
            <a:ext cx="7954850" cy="1785104"/>
          </a:xfrm>
          <a:prstGeom prst="rect">
            <a:avLst/>
          </a:prstGeom>
        </p:spPr>
        <p:txBody>
          <a:bodyPr wrap="square">
            <a:spAutoFit/>
          </a:bodyPr>
          <a:lstStyle/>
          <a:p>
            <a:pPr algn="just"/>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Solution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easiest procedure is to plot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ln(</a:t>
            </a:r>
            <a:r>
              <a:rPr lang="en-US" sz="2200" i="1" dirty="0" err="1">
                <a:solidFill>
                  <a:srgbClr val="000000"/>
                </a:solidFill>
                <a:latin typeface="Tahoma" panose="020B0604030504040204" pitchFamily="34" charset="0"/>
                <a:ea typeface="Tahoma" panose="020B0604030504040204" pitchFamily="34" charset="0"/>
                <a:cs typeface="Tahoma" panose="020B0604030504040204" pitchFamily="34" charset="0"/>
              </a:rPr>
              <a:t>p</a:t>
            </a:r>
            <a:r>
              <a:rPr lang="en-US" sz="2200" baseline="-25000" dirty="0" err="1">
                <a:solidFill>
                  <a:srgbClr val="000000"/>
                </a:solidFill>
                <a:latin typeface="Tahoma" panose="020B0604030504040204" pitchFamily="34" charset="0"/>
                <a:ea typeface="Tahoma" panose="020B0604030504040204" pitchFamily="34" charset="0"/>
                <a:cs typeface="Tahoma" panose="020B0604030504040204" pitchFamily="34" charset="0"/>
              </a:rPr>
              <a:t>A</a:t>
            </a:r>
            <a:r>
              <a:rPr lang="en-US" sz="22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2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Torr</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against </a:t>
            </a:r>
            <a:r>
              <a:rPr lang="en-US" sz="2200" i="1" dirty="0">
                <a:solidFill>
                  <a:srgbClr val="000000"/>
                </a:solidFill>
                <a:latin typeface="Tahoma" panose="020B0604030504040204" pitchFamily="34" charset="0"/>
                <a:ea typeface="Tahoma" panose="020B0604030504040204" pitchFamily="34" charset="0"/>
                <a:cs typeface="Tahoma" panose="020B0604030504040204" pitchFamily="34" charset="0"/>
              </a:rPr>
              <a:t>t</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/s and expect to obtain a straight line. If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graph </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is straight, then the slope is −</a:t>
            </a:r>
            <a:r>
              <a:rPr lang="en-US" sz="2200" i="1" dirty="0" smtClean="0">
                <a:solidFill>
                  <a:srgbClr val="000000"/>
                </a:solidFill>
                <a:latin typeface="Tahoma" panose="020B0604030504040204" pitchFamily="34" charset="0"/>
                <a:ea typeface="Tahoma" panose="020B0604030504040204" pitchFamily="34" charset="0"/>
                <a:cs typeface="Tahoma" panose="020B0604030504040204" pitchFamily="34" charset="0"/>
              </a:rPr>
              <a:t>k</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To determine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slope </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use mathematical software, which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automatically determines </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the best straight line through the data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points and </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calculates the slope. </a:t>
            </a:r>
            <a:endPar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229069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3 -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463655" y="1130657"/>
            <a:ext cx="8424380" cy="1785104"/>
          </a:xfrm>
          <a:prstGeom prst="rect">
            <a:avLst/>
          </a:prstGeom>
        </p:spPr>
        <p:txBody>
          <a:bodyPr wrap="square">
            <a:spAutoFit/>
          </a:bodyPr>
          <a:lstStyle/>
          <a:p>
            <a:pPr algn="just"/>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Solution (continue)</a:t>
            </a:r>
          </a:p>
          <a:p>
            <a:pPr algn="just"/>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We </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draw up the following table:</a:t>
            </a:r>
          </a:p>
          <a:p>
            <a:pPr algn="just"/>
            <a:r>
              <a:rPr lang="en-US" sz="2200" i="1" dirty="0">
                <a:solidFill>
                  <a:srgbClr val="000000"/>
                </a:solidFill>
                <a:latin typeface="Tahoma" panose="020B0604030504040204" pitchFamily="34" charset="0"/>
                <a:ea typeface="Tahoma" panose="020B0604030504040204" pitchFamily="34" charset="0"/>
                <a:cs typeface="Tahoma" panose="020B0604030504040204" pitchFamily="34" charset="0"/>
              </a:rPr>
              <a:t>t</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/s 0 1000 2000 3000 4000</a:t>
            </a:r>
          </a:p>
          <a:p>
            <a:pPr algn="just"/>
            <a:r>
              <a:rPr lang="en-US" sz="2200" i="1" dirty="0" err="1">
                <a:solidFill>
                  <a:srgbClr val="000000"/>
                </a:solidFill>
                <a:latin typeface="Tahoma" panose="020B0604030504040204" pitchFamily="34" charset="0"/>
                <a:ea typeface="Tahoma" panose="020B0604030504040204" pitchFamily="34" charset="0"/>
                <a:cs typeface="Tahoma" panose="020B0604030504040204" pitchFamily="34" charset="0"/>
              </a:rPr>
              <a:t>p</a:t>
            </a:r>
            <a:r>
              <a:rPr lang="en-US" sz="2200" dirty="0" err="1">
                <a:solidFill>
                  <a:srgbClr val="000000"/>
                </a:solidFill>
                <a:latin typeface="Tahoma" panose="020B0604030504040204" pitchFamily="34" charset="0"/>
                <a:ea typeface="Tahoma" panose="020B0604030504040204" pitchFamily="34" charset="0"/>
                <a:cs typeface="Tahoma" panose="020B0604030504040204" pitchFamily="34" charset="0"/>
              </a:rPr>
              <a:t>A</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/(10−2 </a:t>
            </a:r>
            <a:r>
              <a:rPr lang="en-US" sz="2200" dirty="0" err="1">
                <a:solidFill>
                  <a:srgbClr val="000000"/>
                </a:solidFill>
                <a:latin typeface="Tahoma" panose="020B0604030504040204" pitchFamily="34" charset="0"/>
                <a:ea typeface="Tahoma" panose="020B0604030504040204" pitchFamily="34" charset="0"/>
                <a:cs typeface="Tahoma" panose="020B0604030504040204" pitchFamily="34" charset="0"/>
              </a:rPr>
              <a:t>Torr</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 10.20 5.72 3.99 2.78 1.94</a:t>
            </a:r>
          </a:p>
          <a:p>
            <a:pPr algn="just"/>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ln(</a:t>
            </a:r>
            <a:r>
              <a:rPr lang="en-US" sz="2200" i="1" dirty="0" err="1">
                <a:solidFill>
                  <a:srgbClr val="000000"/>
                </a:solidFill>
                <a:latin typeface="Tahoma" panose="020B0604030504040204" pitchFamily="34" charset="0"/>
                <a:ea typeface="Tahoma" panose="020B0604030504040204" pitchFamily="34" charset="0"/>
                <a:cs typeface="Tahoma" panose="020B0604030504040204" pitchFamily="34" charset="0"/>
              </a:rPr>
              <a:t>p</a:t>
            </a:r>
            <a:r>
              <a:rPr lang="en-US" sz="2200" dirty="0" err="1">
                <a:solidFill>
                  <a:srgbClr val="000000"/>
                </a:solidFill>
                <a:latin typeface="Tahoma" panose="020B0604030504040204" pitchFamily="34" charset="0"/>
                <a:ea typeface="Tahoma" panose="020B0604030504040204" pitchFamily="34" charset="0"/>
                <a:cs typeface="Tahoma" panose="020B0604030504040204" pitchFamily="34" charset="0"/>
              </a:rPr>
              <a:t>A</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2200" dirty="0" err="1">
                <a:solidFill>
                  <a:srgbClr val="000000"/>
                </a:solidFill>
                <a:latin typeface="Tahoma" panose="020B0604030504040204" pitchFamily="34" charset="0"/>
                <a:ea typeface="Tahoma" panose="020B0604030504040204" pitchFamily="34" charset="0"/>
                <a:cs typeface="Tahoma" panose="020B0604030504040204" pitchFamily="34" charset="0"/>
              </a:rPr>
              <a:t>Torr</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 −2.28 −2.86 −3.22 −3.58 −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3.94</a:t>
            </a:r>
            <a:endPar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val="3044127658"/>
              </p:ext>
            </p:extLst>
          </p:nvPr>
        </p:nvGraphicFramePr>
        <p:xfrm>
          <a:off x="4316035" y="3382412"/>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463655" y="3595646"/>
            <a:ext cx="3950648" cy="1785104"/>
          </a:xfrm>
          <a:prstGeom prst="rect">
            <a:avLst/>
          </a:prstGeom>
        </p:spPr>
        <p:txBody>
          <a:bodyPr wrap="square">
            <a:spAutoFit/>
          </a:bodyPr>
          <a:lstStyle/>
          <a:p>
            <a:pPr algn="just"/>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plot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is straight</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 confirming a first-order reaction. Its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least-squares best-fit </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slope is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4.04×10</a:t>
            </a:r>
            <a:r>
              <a:rPr lang="en-US" sz="22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−4</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 so </a:t>
            </a:r>
            <a:r>
              <a:rPr lang="en-US" sz="2200" i="1" dirty="0" smtClean="0">
                <a:solidFill>
                  <a:srgbClr val="000000"/>
                </a:solidFill>
                <a:latin typeface="Tahoma" panose="020B0604030504040204" pitchFamily="34" charset="0"/>
                <a:ea typeface="Tahoma" panose="020B0604030504040204" pitchFamily="34" charset="0"/>
                <a:cs typeface="Tahoma" panose="020B0604030504040204" pitchFamily="34" charset="0"/>
              </a:rPr>
              <a:t>k</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4.04×10</a:t>
            </a:r>
            <a:r>
              <a:rPr lang="en-US" sz="22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−4</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 s</a:t>
            </a:r>
            <a:r>
              <a:rPr lang="en-US" sz="22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−1</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17719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4 -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465144" y="1580377"/>
            <a:ext cx="8213711" cy="3046988"/>
          </a:xfrm>
          <a:prstGeom prst="rect">
            <a:avLst/>
          </a:prstGeom>
        </p:spPr>
        <p:txBody>
          <a:bodyPr wrap="square">
            <a:spAutoFit/>
          </a:bodyPr>
          <a:lstStyle/>
          <a:p>
            <a:pPr algn="just"/>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rate constant </a:t>
            </a:r>
            <a:r>
              <a:rPr lang="en-US" sz="2400" i="1" dirty="0" smtClean="0">
                <a:solidFill>
                  <a:srgbClr val="000000"/>
                </a:solidFill>
                <a:latin typeface="Tahoma" panose="020B0604030504040204" pitchFamily="34" charset="0"/>
                <a:ea typeface="Tahoma" panose="020B0604030504040204" pitchFamily="34" charset="0"/>
                <a:cs typeface="Tahoma" panose="020B0604030504040204" pitchFamily="34" charset="0"/>
              </a:rPr>
              <a:t>k</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for the decomposition reaction:</a:t>
            </a:r>
          </a:p>
          <a:p>
            <a:pPr algn="ct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N</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5(g</a:t>
            </a:r>
            <a:r>
              <a:rPr lang="en-US" sz="24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2NO</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2(g</a:t>
            </a:r>
            <a:r>
              <a:rPr lang="en-US" sz="24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 +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1/2O</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2(g</a:t>
            </a:r>
            <a:r>
              <a:rPr lang="en-US" sz="24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ctr"/>
            <a:endPar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is equal to </a:t>
            </a:r>
            <a:r>
              <a:rPr lang="en-US" sz="2400" i="1" dirty="0" smtClean="0">
                <a:solidFill>
                  <a:srgbClr val="000000"/>
                </a:solidFill>
                <a:latin typeface="Tahoma" panose="020B0604030504040204" pitchFamily="34" charset="0"/>
                <a:ea typeface="Tahoma" panose="020B0604030504040204" pitchFamily="34" charset="0"/>
                <a:cs typeface="Tahoma" panose="020B0604030504040204" pitchFamily="34" charset="0"/>
              </a:rPr>
              <a:t>k</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6.76x10</a:t>
            </a:r>
            <a:r>
              <a:rPr lang="en-US" sz="2400" baseline="30000" dirty="0" smtClean="0">
                <a:latin typeface="Tahoma" panose="020B0604030504040204" pitchFamily="34" charset="0"/>
                <a:ea typeface="Tahoma" panose="020B0604030504040204" pitchFamily="34" charset="0"/>
                <a:cs typeface="Tahoma" panose="020B0604030504040204" pitchFamily="34" charset="0"/>
              </a:rPr>
              <a:t>-5</a:t>
            </a:r>
            <a:r>
              <a:rPr lang="en-US" sz="2400" dirty="0" smtClean="0">
                <a:latin typeface="Tahoma" panose="020B0604030504040204" pitchFamily="34" charset="0"/>
                <a:ea typeface="Tahoma" panose="020B0604030504040204" pitchFamily="34" charset="0"/>
                <a:cs typeface="Tahoma" panose="020B0604030504040204" pitchFamily="34" charset="0"/>
              </a:rPr>
              <a:t> s</a:t>
            </a:r>
            <a:r>
              <a:rPr lang="en-US" sz="2400" baseline="30000" dirty="0">
                <a:latin typeface="Tahoma" panose="020B0604030504040204" pitchFamily="34" charset="0"/>
                <a:ea typeface="Tahoma" panose="020B0604030504040204" pitchFamily="34" charset="0"/>
                <a:cs typeface="Tahoma" panose="020B0604030504040204" pitchFamily="34" charset="0"/>
              </a:rPr>
              <a:t>−1</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25</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C and the reaction is first-order in N</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5</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marL="457200" indent="-457200" algn="just">
              <a:buAutoNum type="alphaLcParenR"/>
            </a:pP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Calculate the half-life and the natural lifetime of N</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5</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lgn="just">
              <a:buAutoNum type="alphaLcParenR"/>
            </a:pP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what time do you expect the [N</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5</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to be reduced by a factor 1/8 respect to its initial value? </a:t>
            </a:r>
            <a:endPar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5428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CasellaDiTesto 3"/>
          <p:cNvSpPr txBox="1">
            <a:spLocks noChangeArrowheads="1"/>
          </p:cNvSpPr>
          <p:nvPr/>
        </p:nvSpPr>
        <p:spPr bwMode="auto">
          <a:xfrm>
            <a:off x="533087" y="1303940"/>
            <a:ext cx="8217877" cy="677108"/>
          </a:xfrm>
          <a:prstGeom prst="rect">
            <a:avLst/>
          </a:prstGeom>
          <a:noFill/>
          <a:ln w="9525">
            <a:noFill/>
            <a:miter lim="800000"/>
            <a:headEnd/>
            <a:tailEnd/>
          </a:ln>
        </p:spPr>
        <p:txBody>
          <a:bodyPr wrap="square">
            <a:spAutoFit/>
          </a:bodyPr>
          <a:lstStyle/>
          <a:p>
            <a:r>
              <a:rPr lang="en-US" sz="1900" dirty="0" smtClean="0">
                <a:latin typeface="Tahoma" panose="020B0604030504040204" pitchFamily="34" charset="0"/>
                <a:ea typeface="Tahoma" panose="020B0604030504040204" pitchFamily="34" charset="0"/>
                <a:cs typeface="Tahoma" panose="020B0604030504040204" pitchFamily="34" charset="0"/>
              </a:rPr>
              <a:t>Formaldehyde (H</a:t>
            </a:r>
            <a:r>
              <a:rPr lang="en-US" sz="1900" baseline="-25000" dirty="0" smtClean="0">
                <a:latin typeface="Tahoma" panose="020B0604030504040204" pitchFamily="34" charset="0"/>
                <a:ea typeface="Tahoma" panose="020B0604030504040204" pitchFamily="34" charset="0"/>
                <a:cs typeface="Tahoma" panose="020B0604030504040204" pitchFamily="34" charset="0"/>
              </a:rPr>
              <a:t>2</a:t>
            </a:r>
            <a:r>
              <a:rPr lang="en-US" sz="1900" dirty="0" smtClean="0">
                <a:latin typeface="Tahoma" panose="020B0604030504040204" pitchFamily="34" charset="0"/>
                <a:ea typeface="Tahoma" panose="020B0604030504040204" pitchFamily="34" charset="0"/>
                <a:cs typeface="Tahoma" panose="020B0604030504040204" pitchFamily="34" charset="0"/>
              </a:rPr>
              <a:t>CO) </a:t>
            </a:r>
            <a:r>
              <a:rPr lang="en-US" sz="1900" dirty="0">
                <a:latin typeface="Tahoma" panose="020B0604030504040204" pitchFamily="34" charset="0"/>
                <a:ea typeface="Tahoma" panose="020B0604030504040204" pitchFamily="34" charset="0"/>
                <a:cs typeface="Tahoma" panose="020B0604030504040204" pitchFamily="34" charset="0"/>
              </a:rPr>
              <a:t>can be </a:t>
            </a:r>
            <a:r>
              <a:rPr lang="en-US" sz="1900" dirty="0" err="1">
                <a:solidFill>
                  <a:srgbClr val="FF0000"/>
                </a:solidFill>
                <a:latin typeface="Tahoma" panose="020B0604030504040204" pitchFamily="34" charset="0"/>
                <a:ea typeface="Tahoma" panose="020B0604030504040204" pitchFamily="34" charset="0"/>
                <a:cs typeface="Tahoma" panose="020B0604030504040204" pitchFamily="34" charset="0"/>
              </a:rPr>
              <a:t>photodissociated</a:t>
            </a:r>
            <a:r>
              <a:rPr lang="en-US" sz="1900" dirty="0">
                <a:solidFill>
                  <a:srgbClr val="FF0000"/>
                </a:solidFill>
                <a:latin typeface="Tahoma" panose="020B0604030504040204" pitchFamily="34" charset="0"/>
                <a:ea typeface="Tahoma" panose="020B0604030504040204" pitchFamily="34" charset="0"/>
                <a:cs typeface="Tahoma" panose="020B0604030504040204" pitchFamily="34" charset="0"/>
              </a:rPr>
              <a:t> by UV radiation </a:t>
            </a:r>
            <a:r>
              <a:rPr lang="en-US" sz="1900" dirty="0">
                <a:latin typeface="Tahoma" panose="020B0604030504040204" pitchFamily="34" charset="0"/>
                <a:ea typeface="Tahoma" panose="020B0604030504040204" pitchFamily="34" charset="0"/>
                <a:cs typeface="Tahoma" panose="020B0604030504040204" pitchFamily="34" charset="0"/>
              </a:rPr>
              <a:t>or it can result in </a:t>
            </a:r>
            <a:r>
              <a:rPr lang="en-US" sz="1900" dirty="0">
                <a:solidFill>
                  <a:srgbClr val="FF0000"/>
                </a:solidFill>
                <a:latin typeface="Tahoma" panose="020B0604030504040204" pitchFamily="34" charset="0"/>
                <a:ea typeface="Tahoma" panose="020B0604030504040204" pitchFamily="34" charset="0"/>
                <a:cs typeface="Tahoma" panose="020B0604030504040204" pitchFamily="34" charset="0"/>
              </a:rPr>
              <a:t>chemical reactions </a:t>
            </a:r>
            <a:r>
              <a:rPr lang="en-US" sz="1900" dirty="0">
                <a:latin typeface="Tahoma" panose="020B0604030504040204" pitchFamily="34" charset="0"/>
                <a:ea typeface="Tahoma" panose="020B0604030504040204" pitchFamily="34" charset="0"/>
                <a:cs typeface="Tahoma" panose="020B0604030504040204" pitchFamily="34" charset="0"/>
              </a:rPr>
              <a:t>with oxidizing species</a:t>
            </a:r>
          </a:p>
        </p:txBody>
      </p:sp>
      <p:sp>
        <p:nvSpPr>
          <p:cNvPr id="4" name="Rettangolo 7"/>
          <p:cNvSpPr>
            <a:spLocks noChangeArrowheads="1"/>
          </p:cNvSpPr>
          <p:nvPr/>
        </p:nvSpPr>
        <p:spPr bwMode="auto">
          <a:xfrm>
            <a:off x="450103" y="2289611"/>
            <a:ext cx="5724644" cy="3231654"/>
          </a:xfrm>
          <a:prstGeom prst="rect">
            <a:avLst/>
          </a:prstGeom>
          <a:noFill/>
          <a:ln w="9525">
            <a:noFill/>
            <a:miter lim="800000"/>
            <a:headEnd/>
            <a:tailEnd/>
          </a:ln>
        </p:spPr>
        <p:txBody>
          <a:bodyPr wrap="none">
            <a:spAutoFit/>
          </a:bodyPr>
          <a:lstStyle/>
          <a:p>
            <a:r>
              <a:rPr lang="it-IT" dirty="0">
                <a:latin typeface="Comic Sans MS" pitchFamily="66" charset="0"/>
              </a:rPr>
              <a:t>HCHO + h</a:t>
            </a:r>
            <a:r>
              <a:rPr lang="it-IT" dirty="0">
                <a:latin typeface="Comic Sans MS" pitchFamily="66" charset="0"/>
                <a:sym typeface="Symbol" pitchFamily="18" charset="2"/>
              </a:rPr>
              <a:t>  </a:t>
            </a:r>
            <a:r>
              <a:rPr lang="it-IT" dirty="0" smtClean="0">
                <a:latin typeface="Comic Sans MS" pitchFamily="66" charset="0"/>
                <a:sym typeface="Symbol" pitchFamily="18" charset="2"/>
              </a:rPr>
              <a:t>photolysis products     </a:t>
            </a:r>
            <a:r>
              <a:rPr lang="it-IT" dirty="0">
                <a:latin typeface="Comic Sans MS" pitchFamily="66" charset="0"/>
                <a:sym typeface="Symbol" pitchFamily="18" charset="2"/>
              </a:rPr>
              <a:t>	</a:t>
            </a:r>
            <a:r>
              <a:rPr lang="it-IT" dirty="0" smtClean="0">
                <a:latin typeface="Comic Sans MS" pitchFamily="66" charset="0"/>
                <a:sym typeface="Symbol" pitchFamily="18" charset="2"/>
              </a:rPr>
              <a:t>(1) </a:t>
            </a:r>
            <a:r>
              <a:rPr lang="it-IT" dirty="0">
                <a:latin typeface="Comic Sans MS" pitchFamily="66" charset="0"/>
                <a:sym typeface="Symbol" pitchFamily="18" charset="2"/>
              </a:rPr>
              <a:t>	</a:t>
            </a:r>
            <a:endParaRPr lang="it-IT" dirty="0" smtClean="0">
              <a:latin typeface="Comic Sans MS" pitchFamily="66" charset="0"/>
              <a:sym typeface="Symbol" pitchFamily="18" charset="2"/>
            </a:endParaRPr>
          </a:p>
          <a:p>
            <a:endParaRPr lang="it-IT" dirty="0">
              <a:latin typeface="Comic Sans MS" pitchFamily="66" charset="0"/>
              <a:sym typeface="Symbol" pitchFamily="18" charset="2"/>
            </a:endParaRPr>
          </a:p>
          <a:p>
            <a:r>
              <a:rPr lang="it-IT" dirty="0">
                <a:latin typeface="Comic Sans MS" pitchFamily="66" charset="0"/>
              </a:rPr>
              <a:t>HCHO + OH</a:t>
            </a:r>
            <a:r>
              <a:rPr lang="it-IT" dirty="0">
                <a:latin typeface="Comic Sans MS" pitchFamily="66" charset="0"/>
                <a:sym typeface="Symbol" pitchFamily="18" charset="2"/>
              </a:rPr>
              <a:t>  H</a:t>
            </a:r>
            <a:r>
              <a:rPr lang="it-IT" baseline="-25000" dirty="0">
                <a:latin typeface="Comic Sans MS" pitchFamily="66" charset="0"/>
                <a:sym typeface="Symbol" pitchFamily="18" charset="2"/>
              </a:rPr>
              <a:t>2</a:t>
            </a:r>
            <a:r>
              <a:rPr lang="it-IT" dirty="0">
                <a:latin typeface="Comic Sans MS" pitchFamily="66" charset="0"/>
                <a:sym typeface="Symbol" pitchFamily="18" charset="2"/>
              </a:rPr>
              <a:t>O + HCO      		(2)</a:t>
            </a:r>
          </a:p>
          <a:p>
            <a:endParaRPr lang="it-IT" dirty="0">
              <a:latin typeface="Comic Sans MS" pitchFamily="66" charset="0"/>
              <a:sym typeface="Symbol" pitchFamily="18" charset="2"/>
            </a:endParaRPr>
          </a:p>
          <a:p>
            <a:r>
              <a:rPr lang="it-IT" dirty="0">
                <a:latin typeface="Comic Sans MS" pitchFamily="66" charset="0"/>
              </a:rPr>
              <a:t>HCHO + HO</a:t>
            </a:r>
            <a:r>
              <a:rPr lang="it-IT" baseline="-25000" dirty="0">
                <a:latin typeface="Comic Sans MS" pitchFamily="66" charset="0"/>
              </a:rPr>
              <a:t>2</a:t>
            </a:r>
            <a:r>
              <a:rPr lang="it-IT" dirty="0">
                <a:latin typeface="Comic Sans MS" pitchFamily="66" charset="0"/>
                <a:sym typeface="Symbol" pitchFamily="18" charset="2"/>
              </a:rPr>
              <a:t> + M  HO</a:t>
            </a:r>
            <a:r>
              <a:rPr lang="it-IT" baseline="-25000" dirty="0">
                <a:latin typeface="Comic Sans MS" pitchFamily="66" charset="0"/>
                <a:sym typeface="Symbol" pitchFamily="18" charset="2"/>
              </a:rPr>
              <a:t>2</a:t>
            </a:r>
            <a:r>
              <a:rPr lang="it-IT" dirty="0">
                <a:latin typeface="Comic Sans MS" pitchFamily="66" charset="0"/>
                <a:sym typeface="Symbol" pitchFamily="18" charset="2"/>
              </a:rPr>
              <a:t>CH</a:t>
            </a:r>
            <a:r>
              <a:rPr lang="it-IT" baseline="-25000" dirty="0">
                <a:latin typeface="Comic Sans MS" pitchFamily="66" charset="0"/>
                <a:sym typeface="Symbol" pitchFamily="18" charset="2"/>
              </a:rPr>
              <a:t>2</a:t>
            </a:r>
            <a:r>
              <a:rPr lang="it-IT" dirty="0">
                <a:latin typeface="Comic Sans MS" pitchFamily="66" charset="0"/>
                <a:sym typeface="Symbol" pitchFamily="18" charset="2"/>
              </a:rPr>
              <a:t>O + M      	(3)</a:t>
            </a:r>
          </a:p>
          <a:p>
            <a:endParaRPr lang="it-IT" dirty="0">
              <a:latin typeface="Comic Sans MS" pitchFamily="66" charset="0"/>
              <a:sym typeface="Symbol" pitchFamily="18" charset="2"/>
            </a:endParaRPr>
          </a:p>
          <a:p>
            <a:r>
              <a:rPr lang="it-IT" dirty="0">
                <a:latin typeface="Comic Sans MS" pitchFamily="66" charset="0"/>
              </a:rPr>
              <a:t>HCHO + NO</a:t>
            </a:r>
            <a:r>
              <a:rPr lang="it-IT" baseline="-25000" dirty="0">
                <a:latin typeface="Comic Sans MS" pitchFamily="66" charset="0"/>
              </a:rPr>
              <a:t>3</a:t>
            </a:r>
            <a:r>
              <a:rPr lang="it-IT" dirty="0">
                <a:latin typeface="Comic Sans MS" pitchFamily="66" charset="0"/>
                <a:sym typeface="Symbol" pitchFamily="18" charset="2"/>
              </a:rPr>
              <a:t>  HNO</a:t>
            </a:r>
            <a:r>
              <a:rPr lang="it-IT" baseline="-25000" dirty="0">
                <a:latin typeface="Comic Sans MS" pitchFamily="66" charset="0"/>
                <a:sym typeface="Symbol" pitchFamily="18" charset="2"/>
              </a:rPr>
              <a:t>3</a:t>
            </a:r>
            <a:r>
              <a:rPr lang="it-IT" dirty="0">
                <a:latin typeface="Comic Sans MS" pitchFamily="66" charset="0"/>
                <a:sym typeface="Symbol" pitchFamily="18" charset="2"/>
              </a:rPr>
              <a:t> + HCO      		(4)</a:t>
            </a:r>
          </a:p>
          <a:p>
            <a:endParaRPr lang="it-IT" dirty="0">
              <a:latin typeface="Comic Sans MS" pitchFamily="66" charset="0"/>
              <a:sym typeface="Symbol" pitchFamily="18" charset="2"/>
            </a:endParaRPr>
          </a:p>
          <a:p>
            <a:endParaRPr lang="it-IT" dirty="0">
              <a:latin typeface="Comic Sans MS" pitchFamily="66" charset="0"/>
              <a:sym typeface="Symbol" pitchFamily="18" charset="2"/>
            </a:endParaRPr>
          </a:p>
          <a:p>
            <a:endParaRPr lang="it-IT" dirty="0">
              <a:latin typeface="Comic Sans MS" pitchFamily="66" charset="0"/>
              <a:sym typeface="Symbol" pitchFamily="18" charset="2"/>
            </a:endParaRPr>
          </a:p>
          <a:p>
            <a:endParaRPr lang="it-IT" baseline="-25000" dirty="0">
              <a:latin typeface="Comic Sans MS" pitchFamily="66" charset="0"/>
              <a:sym typeface="Symbol" pitchFamily="18" charset="2"/>
            </a:endParaRPr>
          </a:p>
          <a:p>
            <a:endParaRPr lang="en-US" baseline="-25000" dirty="0"/>
          </a:p>
        </p:txBody>
      </p:sp>
      <p:sp>
        <p:nvSpPr>
          <p:cNvPr id="5" name="CasellaDiTesto 4"/>
          <p:cNvSpPr txBox="1"/>
          <p:nvPr/>
        </p:nvSpPr>
        <p:spPr>
          <a:xfrm>
            <a:off x="533087" y="4689591"/>
            <a:ext cx="7992888" cy="1200329"/>
          </a:xfrm>
          <a:prstGeom prst="rect">
            <a:avLst/>
          </a:prstGeom>
          <a:solidFill>
            <a:srgbClr val="FFC000"/>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dirty="0">
                <a:latin typeface="Tahoma" pitchFamily="34" charset="0"/>
                <a:ea typeface="Tahoma" pitchFamily="34" charset="0"/>
                <a:cs typeface="Tahoma" pitchFamily="34" charset="0"/>
              </a:rPr>
              <a:t>In </a:t>
            </a:r>
            <a:r>
              <a:rPr lang="it-IT" dirty="0" err="1">
                <a:latin typeface="Tahoma" pitchFamily="34" charset="0"/>
                <a:ea typeface="Tahoma" pitchFamily="34" charset="0"/>
                <a:cs typeface="Tahoma" pitchFamily="34" charset="0"/>
              </a:rPr>
              <a:t>polluted</a:t>
            </a:r>
            <a:r>
              <a:rPr lang="it-IT" dirty="0">
                <a:latin typeface="Tahoma" pitchFamily="34" charset="0"/>
                <a:ea typeface="Tahoma" pitchFamily="34" charset="0"/>
                <a:cs typeface="Tahoma" pitchFamily="34" charset="0"/>
              </a:rPr>
              <a:t> </a:t>
            </a:r>
            <a:r>
              <a:rPr lang="it-IT" dirty="0" err="1">
                <a:latin typeface="Tahoma" pitchFamily="34" charset="0"/>
                <a:ea typeface="Tahoma" pitchFamily="34" charset="0"/>
                <a:cs typeface="Tahoma" pitchFamily="34" charset="0"/>
              </a:rPr>
              <a:t>conditions</a:t>
            </a:r>
            <a:r>
              <a:rPr lang="it-IT" dirty="0">
                <a:latin typeface="Tahoma" pitchFamily="34" charset="0"/>
                <a:ea typeface="Tahoma" pitchFamily="34" charset="0"/>
                <a:cs typeface="Tahoma" pitchFamily="34" charset="0"/>
              </a:rPr>
              <a:t>, the OH e HO</a:t>
            </a:r>
            <a:r>
              <a:rPr lang="it-IT" baseline="-25000" dirty="0">
                <a:latin typeface="Tahoma" pitchFamily="34" charset="0"/>
                <a:ea typeface="Tahoma" pitchFamily="34" charset="0"/>
                <a:cs typeface="Tahoma" pitchFamily="34" charset="0"/>
              </a:rPr>
              <a:t>2</a:t>
            </a:r>
            <a:r>
              <a:rPr lang="it-IT" dirty="0">
                <a:latin typeface="Tahoma" pitchFamily="34" charset="0"/>
                <a:ea typeface="Tahoma" pitchFamily="34" charset="0"/>
                <a:cs typeface="Tahoma" pitchFamily="34" charset="0"/>
              </a:rPr>
              <a:t> </a:t>
            </a:r>
            <a:r>
              <a:rPr lang="it-IT" dirty="0" err="1">
                <a:latin typeface="Tahoma" pitchFamily="34" charset="0"/>
                <a:ea typeface="Tahoma" pitchFamily="34" charset="0"/>
                <a:cs typeface="Tahoma" pitchFamily="34" charset="0"/>
              </a:rPr>
              <a:t>concentration</a:t>
            </a:r>
            <a:r>
              <a:rPr lang="it-IT" dirty="0">
                <a:latin typeface="Tahoma" pitchFamily="34" charset="0"/>
                <a:ea typeface="Tahoma" pitchFamily="34" charset="0"/>
                <a:cs typeface="Tahoma" pitchFamily="34" charset="0"/>
              </a:rPr>
              <a:t> </a:t>
            </a:r>
            <a:r>
              <a:rPr lang="it-IT" dirty="0" err="1">
                <a:latin typeface="Tahoma" pitchFamily="34" charset="0"/>
                <a:ea typeface="Tahoma" pitchFamily="34" charset="0"/>
                <a:cs typeface="Tahoma" pitchFamily="34" charset="0"/>
              </a:rPr>
              <a:t>is</a:t>
            </a:r>
            <a:r>
              <a:rPr lang="it-IT" dirty="0">
                <a:latin typeface="Tahoma" pitchFamily="34" charset="0"/>
                <a:ea typeface="Tahoma" pitchFamily="34" charset="0"/>
                <a:cs typeface="Tahoma" pitchFamily="34" charset="0"/>
              </a:rPr>
              <a:t> </a:t>
            </a:r>
            <a:r>
              <a:rPr lang="it-IT" dirty="0" err="1">
                <a:latin typeface="Tahoma" pitchFamily="34" charset="0"/>
                <a:ea typeface="Tahoma" pitchFamily="34" charset="0"/>
                <a:cs typeface="Tahoma" pitchFamily="34" charset="0"/>
              </a:rPr>
              <a:t>such</a:t>
            </a:r>
            <a:r>
              <a:rPr lang="it-IT" dirty="0">
                <a:latin typeface="Tahoma" pitchFamily="34" charset="0"/>
                <a:ea typeface="Tahoma" pitchFamily="34" charset="0"/>
                <a:cs typeface="Tahoma" pitchFamily="34" charset="0"/>
              </a:rPr>
              <a:t> </a:t>
            </a:r>
            <a:r>
              <a:rPr lang="it-IT" dirty="0" err="1">
                <a:latin typeface="Tahoma" pitchFamily="34" charset="0"/>
                <a:ea typeface="Tahoma" pitchFamily="34" charset="0"/>
                <a:cs typeface="Tahoma" pitchFamily="34" charset="0"/>
              </a:rPr>
              <a:t>that</a:t>
            </a:r>
            <a:r>
              <a:rPr lang="it-IT" dirty="0">
                <a:latin typeface="Tahoma" pitchFamily="34" charset="0"/>
                <a:ea typeface="Tahoma" pitchFamily="34" charset="0"/>
                <a:cs typeface="Tahoma" pitchFamily="34" charset="0"/>
              </a:rPr>
              <a:t> </a:t>
            </a:r>
            <a:r>
              <a:rPr lang="it-IT" dirty="0" err="1">
                <a:latin typeface="Tahoma" pitchFamily="34" charset="0"/>
                <a:ea typeface="Tahoma" pitchFamily="34" charset="0"/>
                <a:cs typeface="Tahoma" pitchFamily="34" charset="0"/>
              </a:rPr>
              <a:t>their</a:t>
            </a:r>
            <a:r>
              <a:rPr lang="it-IT" dirty="0">
                <a:latin typeface="Tahoma" pitchFamily="34" charset="0"/>
                <a:ea typeface="Tahoma" pitchFamily="34" charset="0"/>
                <a:cs typeface="Tahoma" pitchFamily="34" charset="0"/>
              </a:rPr>
              <a:t> </a:t>
            </a:r>
            <a:r>
              <a:rPr lang="it-IT" dirty="0" err="1">
                <a:latin typeface="Tahoma" pitchFamily="34" charset="0"/>
                <a:ea typeface="Tahoma" pitchFamily="34" charset="0"/>
                <a:cs typeface="Tahoma" pitchFamily="34" charset="0"/>
              </a:rPr>
              <a:t>reactions</a:t>
            </a:r>
            <a:r>
              <a:rPr lang="it-IT" dirty="0">
                <a:latin typeface="Tahoma" pitchFamily="34" charset="0"/>
                <a:ea typeface="Tahoma" pitchFamily="34" charset="0"/>
                <a:cs typeface="Tahoma" pitchFamily="34" charset="0"/>
              </a:rPr>
              <a:t> are competitive with </a:t>
            </a:r>
            <a:r>
              <a:rPr lang="it-IT" dirty="0" err="1">
                <a:latin typeface="Tahoma" pitchFamily="34" charset="0"/>
                <a:ea typeface="Tahoma" pitchFamily="34" charset="0"/>
                <a:cs typeface="Tahoma" pitchFamily="34" charset="0"/>
              </a:rPr>
              <a:t>photodissociation</a:t>
            </a:r>
            <a:r>
              <a:rPr lang="it-IT" dirty="0">
                <a:latin typeface="Tahoma" pitchFamily="34" charset="0"/>
                <a:ea typeface="Tahoma" pitchFamily="34" charset="0"/>
                <a:cs typeface="Tahoma" pitchFamily="34" charset="0"/>
              </a:rPr>
              <a:t>. In </a:t>
            </a:r>
            <a:r>
              <a:rPr lang="it-IT" dirty="0" err="1">
                <a:latin typeface="Tahoma" pitchFamily="34" charset="0"/>
                <a:ea typeface="Tahoma" pitchFamily="34" charset="0"/>
                <a:cs typeface="Tahoma" pitchFamily="34" charset="0"/>
              </a:rPr>
              <a:t>clean</a:t>
            </a:r>
            <a:r>
              <a:rPr lang="it-IT" dirty="0">
                <a:latin typeface="Tahoma" pitchFamily="34" charset="0"/>
                <a:ea typeface="Tahoma" pitchFamily="34" charset="0"/>
                <a:cs typeface="Tahoma" pitchFamily="34" charset="0"/>
              </a:rPr>
              <a:t> air </a:t>
            </a:r>
            <a:r>
              <a:rPr lang="it-IT" dirty="0" err="1">
                <a:latin typeface="Tahoma" pitchFamily="34" charset="0"/>
                <a:ea typeface="Tahoma" pitchFamily="34" charset="0"/>
                <a:cs typeface="Tahoma" pitchFamily="34" charset="0"/>
              </a:rPr>
              <a:t>conditions</a:t>
            </a:r>
            <a:r>
              <a:rPr lang="it-IT" dirty="0">
                <a:latin typeface="Tahoma" pitchFamily="34" charset="0"/>
                <a:ea typeface="Tahoma" pitchFamily="34" charset="0"/>
                <a:cs typeface="Tahoma" pitchFamily="34" charset="0"/>
              </a:rPr>
              <a:t>, </a:t>
            </a:r>
            <a:r>
              <a:rPr lang="it-IT" dirty="0" err="1">
                <a:latin typeface="Tahoma" pitchFamily="34" charset="0"/>
                <a:ea typeface="Tahoma" pitchFamily="34" charset="0"/>
                <a:cs typeface="Tahoma" pitchFamily="34" charset="0"/>
              </a:rPr>
              <a:t>instead</a:t>
            </a:r>
            <a:r>
              <a:rPr lang="it-IT" dirty="0">
                <a:latin typeface="Tahoma" pitchFamily="34" charset="0"/>
                <a:ea typeface="Tahoma" pitchFamily="34" charset="0"/>
                <a:cs typeface="Tahoma" pitchFamily="34" charset="0"/>
              </a:rPr>
              <a:t>, </a:t>
            </a:r>
            <a:r>
              <a:rPr lang="it-IT" dirty="0" err="1">
                <a:latin typeface="Tahoma" pitchFamily="34" charset="0"/>
                <a:ea typeface="Tahoma" pitchFamily="34" charset="0"/>
                <a:cs typeface="Tahoma" pitchFamily="34" charset="0"/>
              </a:rPr>
              <a:t>photodissociation</a:t>
            </a:r>
            <a:r>
              <a:rPr lang="it-IT" dirty="0">
                <a:latin typeface="Tahoma" pitchFamily="34" charset="0"/>
                <a:ea typeface="Tahoma" pitchFamily="34" charset="0"/>
                <a:cs typeface="Tahoma" pitchFamily="34" charset="0"/>
              </a:rPr>
              <a:t> </a:t>
            </a:r>
            <a:r>
              <a:rPr lang="it-IT" dirty="0" err="1">
                <a:latin typeface="Tahoma" pitchFamily="34" charset="0"/>
                <a:ea typeface="Tahoma" pitchFamily="34" charset="0"/>
                <a:cs typeface="Tahoma" pitchFamily="34" charset="0"/>
              </a:rPr>
              <a:t>prevails</a:t>
            </a:r>
            <a:r>
              <a:rPr lang="it-IT" dirty="0">
                <a:latin typeface="Tahoma" pitchFamily="34" charset="0"/>
                <a:ea typeface="Tahoma" pitchFamily="34" charset="0"/>
                <a:cs typeface="Tahoma" pitchFamily="34" charset="0"/>
              </a:rPr>
              <a:t>. The reaction with the NO</a:t>
            </a:r>
            <a:r>
              <a:rPr lang="it-IT" baseline="-25000" dirty="0">
                <a:latin typeface="Tahoma" pitchFamily="34" charset="0"/>
                <a:ea typeface="Tahoma" pitchFamily="34" charset="0"/>
                <a:cs typeface="Tahoma" pitchFamily="34" charset="0"/>
              </a:rPr>
              <a:t>3</a:t>
            </a:r>
            <a:r>
              <a:rPr lang="it-IT" dirty="0">
                <a:latin typeface="Tahoma" pitchFamily="34" charset="0"/>
                <a:ea typeface="Tahoma" pitchFamily="34" charset="0"/>
                <a:cs typeface="Tahoma" pitchFamily="34" charset="0"/>
              </a:rPr>
              <a:t> radical occurs during the </a:t>
            </a:r>
            <a:r>
              <a:rPr lang="it-IT" dirty="0" smtClean="0">
                <a:latin typeface="Tahoma" pitchFamily="34" charset="0"/>
                <a:ea typeface="Tahoma" pitchFamily="34" charset="0"/>
                <a:cs typeface="Tahoma" pitchFamily="34" charset="0"/>
              </a:rPr>
              <a:t>night</a:t>
            </a:r>
            <a:endParaRPr lang="en-US" dirty="0">
              <a:latin typeface="Tahoma" pitchFamily="34" charset="0"/>
              <a:ea typeface="Tahoma" pitchFamily="34" charset="0"/>
              <a:cs typeface="Tahoma" pitchFamily="34" charset="0"/>
            </a:endParaRPr>
          </a:p>
        </p:txBody>
      </p:sp>
      <p:sp>
        <p:nvSpPr>
          <p:cNvPr id="6" name="CasellaDiTesto 5"/>
          <p:cNvSpPr txBox="1"/>
          <p:nvPr/>
        </p:nvSpPr>
        <p:spPr>
          <a:xfrm>
            <a:off x="5776364" y="2293257"/>
            <a:ext cx="2974600" cy="2031325"/>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All these pathways compete in the removal of formaldehyde. Their contribution varies depending on the presence of pollutants and at night compared to the day.</a:t>
            </a:r>
          </a:p>
        </p:txBody>
      </p:sp>
      <p:sp>
        <p:nvSpPr>
          <p:cNvPr id="7" name="Titolo 4"/>
          <p:cNvSpPr txBox="1">
            <a:spLocks/>
          </p:cNvSpPr>
          <p:nvPr/>
        </p:nvSpPr>
        <p:spPr>
          <a:xfrm>
            <a:off x="0" y="-56736"/>
            <a:ext cx="8905875" cy="1325563"/>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Reactions in atmosphere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8" name="Connettore diritto 9"/>
          <p:cNvCxnSpPr/>
          <p:nvPr/>
        </p:nvCxnSpPr>
        <p:spPr>
          <a:xfrm>
            <a:off x="605014" y="60037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9" name="CasellaDiTesto 3"/>
          <p:cNvSpPr txBox="1">
            <a:spLocks noChangeArrowheads="1"/>
          </p:cNvSpPr>
          <p:nvPr/>
        </p:nvSpPr>
        <p:spPr bwMode="auto">
          <a:xfrm>
            <a:off x="2155706" y="790311"/>
            <a:ext cx="4365082" cy="461665"/>
          </a:xfrm>
          <a:prstGeom prst="rect">
            <a:avLst/>
          </a:prstGeom>
          <a:noFill/>
          <a:ln w="9525">
            <a:noFill/>
            <a:miter lim="800000"/>
            <a:headEnd/>
            <a:tailEnd/>
          </a:ln>
        </p:spPr>
        <p:txBody>
          <a:bodyPr wrap="square">
            <a:spAutoFit/>
          </a:bodyPr>
          <a:lstStyle/>
          <a:p>
            <a:pPr algn="ct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As example:</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6816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4 -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395302" y="970777"/>
            <a:ext cx="8213711" cy="2031325"/>
          </a:xfrm>
          <a:prstGeom prst="rect">
            <a:avLst/>
          </a:prstGeom>
        </p:spPr>
        <p:txBody>
          <a:bodyPr wrap="square">
            <a:spAutoFit/>
          </a:bodyPr>
          <a:lstStyle/>
          <a:p>
            <a:pPr algn="just"/>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rate constant </a:t>
            </a:r>
            <a:r>
              <a:rPr lang="en-US" i="1" dirty="0" smtClean="0">
                <a:solidFill>
                  <a:srgbClr val="000000"/>
                </a:solidFill>
                <a:latin typeface="Tahoma" panose="020B0604030504040204" pitchFamily="34" charset="0"/>
                <a:ea typeface="Tahoma" panose="020B0604030504040204" pitchFamily="34" charset="0"/>
                <a:cs typeface="Tahoma" panose="020B0604030504040204" pitchFamily="34" charset="0"/>
              </a:rPr>
              <a:t>k</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for the decomposition reaction:</a:t>
            </a:r>
          </a:p>
          <a:p>
            <a:pPr algn="ct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N</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5(g</a:t>
            </a:r>
            <a:r>
              <a:rPr lang="en-US"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2NO</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2(g</a:t>
            </a:r>
            <a:r>
              <a:rPr lang="en-US"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1/2O</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2(g</a:t>
            </a:r>
            <a:r>
              <a:rPr lang="en-US"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ctr"/>
            <a:endPar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is equal to </a:t>
            </a:r>
            <a:r>
              <a:rPr lang="en-US" i="1" dirty="0" smtClean="0">
                <a:solidFill>
                  <a:srgbClr val="000000"/>
                </a:solidFill>
                <a:latin typeface="Tahoma" panose="020B0604030504040204" pitchFamily="34" charset="0"/>
                <a:ea typeface="Tahoma" panose="020B0604030504040204" pitchFamily="34" charset="0"/>
                <a:cs typeface="Tahoma" panose="020B0604030504040204" pitchFamily="34" charset="0"/>
              </a:rPr>
              <a:t>k</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6.76x10</a:t>
            </a:r>
            <a:r>
              <a:rPr lang="en-US" baseline="30000" dirty="0" smtClean="0">
                <a:latin typeface="Tahoma" panose="020B0604030504040204" pitchFamily="34" charset="0"/>
                <a:ea typeface="Tahoma" panose="020B0604030504040204" pitchFamily="34" charset="0"/>
                <a:cs typeface="Tahoma" panose="020B0604030504040204" pitchFamily="34" charset="0"/>
              </a:rPr>
              <a:t>-5</a:t>
            </a:r>
            <a:r>
              <a:rPr lang="en-US" dirty="0" smtClean="0">
                <a:latin typeface="Tahoma" panose="020B0604030504040204" pitchFamily="34" charset="0"/>
                <a:ea typeface="Tahoma" panose="020B0604030504040204" pitchFamily="34" charset="0"/>
                <a:cs typeface="Tahoma" panose="020B0604030504040204" pitchFamily="34" charset="0"/>
              </a:rPr>
              <a:t> s</a:t>
            </a:r>
            <a:r>
              <a:rPr lang="en-US" baseline="30000" dirty="0">
                <a:latin typeface="Tahoma" panose="020B0604030504040204" pitchFamily="34" charset="0"/>
                <a:ea typeface="Tahoma" panose="020B0604030504040204" pitchFamily="34" charset="0"/>
                <a:cs typeface="Tahoma" panose="020B0604030504040204" pitchFamily="34" charset="0"/>
              </a:rPr>
              <a:t>−1</a:t>
            </a:r>
            <a:r>
              <a:rPr lang="en-US" dirty="0">
                <a:latin typeface="Tahoma" panose="020B0604030504040204" pitchFamily="34" charset="0"/>
                <a:ea typeface="Tahoma" panose="020B0604030504040204" pitchFamily="34" charset="0"/>
                <a:cs typeface="Tahoma" panose="020B0604030504040204" pitchFamily="34" charset="0"/>
              </a:rPr>
              <a:t>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at 25</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C and the reaction is first-order in N</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5</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marL="457200" indent="-457200" algn="just">
              <a:buAutoNum type="alphaLcParenR"/>
            </a:pP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Calculate the half-life and the natural lifetime of N</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5</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lgn="just">
              <a:buAutoNum type="alphaLcParenR"/>
            </a:pP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at what time do you expect the [N</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5</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to be reduced by a factor 1/8 respect to its initial value? </a:t>
            </a: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273449" y="3232630"/>
            <a:ext cx="8614586" cy="1785104"/>
          </a:xfrm>
          <a:prstGeom prst="rect">
            <a:avLst/>
          </a:prstGeom>
        </p:spPr>
        <p:txBody>
          <a:bodyPr wrap="square">
            <a:spAutoFit/>
          </a:bodyPr>
          <a:lstStyle/>
          <a:p>
            <a:pPr algn="just"/>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Solution</a:t>
            </a:r>
          </a:p>
          <a:p>
            <a:pPr algn="just"/>
            <a:endPar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r>
              <a:rPr lang="en-US" sz="2200" i="1" dirty="0" smtClean="0">
                <a:solidFill>
                  <a:srgbClr val="000000"/>
                </a:solidFill>
                <a:latin typeface="Tahoma" panose="020B0604030504040204" pitchFamily="34" charset="0"/>
                <a:ea typeface="Tahoma" panose="020B0604030504040204" pitchFamily="34" charset="0"/>
                <a:cs typeface="Tahoma" panose="020B0604030504040204" pitchFamily="34" charset="0"/>
              </a:rPr>
              <a:t>a</a:t>
            </a:r>
            <a:r>
              <a:rPr lang="en-US" sz="2200" i="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half-life for a first order reaction is defined as t</a:t>
            </a:r>
            <a:r>
              <a:rPr lang="en-US" sz="22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1/2</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=ln2/k. Hence </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t</a:t>
            </a:r>
            <a:r>
              <a:rPr lang="en-US" sz="22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1/2</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=0.693/</a:t>
            </a:r>
            <a:r>
              <a:rPr lang="en-US" sz="2200" dirty="0" smtClean="0">
                <a:latin typeface="Tahoma" panose="020B0604030504040204" pitchFamily="34" charset="0"/>
                <a:ea typeface="Tahoma" panose="020B0604030504040204" pitchFamily="34" charset="0"/>
                <a:cs typeface="Tahoma" panose="020B0604030504040204" pitchFamily="34" charset="0"/>
              </a:rPr>
              <a:t>6.76x10</a:t>
            </a:r>
            <a:r>
              <a:rPr lang="en-US" sz="2200" baseline="30000" dirty="0" smtClean="0">
                <a:latin typeface="Tahoma" panose="020B0604030504040204" pitchFamily="34" charset="0"/>
                <a:ea typeface="Tahoma" panose="020B0604030504040204" pitchFamily="34" charset="0"/>
                <a:cs typeface="Tahoma" panose="020B0604030504040204" pitchFamily="34" charset="0"/>
              </a:rPr>
              <a:t>-5 </a:t>
            </a:r>
            <a:r>
              <a:rPr lang="en-US" sz="2200" dirty="0" smtClean="0">
                <a:latin typeface="Tahoma" panose="020B0604030504040204" pitchFamily="34" charset="0"/>
                <a:ea typeface="Tahoma" panose="020B0604030504040204" pitchFamily="34" charset="0"/>
                <a:cs typeface="Tahoma" panose="020B0604030504040204" pitchFamily="34" charset="0"/>
              </a:rPr>
              <a:t>s=2.85 h. Natural lifetime </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smtClean="0">
                <a:latin typeface="Tahoma" panose="020B0604030504040204" pitchFamily="34" charset="0"/>
                <a:ea typeface="Tahoma" panose="020B0604030504040204" pitchFamily="34" charset="0"/>
                <a:cs typeface="Tahoma" panose="020B0604030504040204" pitchFamily="34" charset="0"/>
              </a:rPr>
              <a:t>=1/k. Hence </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2200" dirty="0" smtClean="0">
                <a:latin typeface="Tahoma" panose="020B0604030504040204" pitchFamily="34" charset="0"/>
                <a:ea typeface="Tahoma" panose="020B0604030504040204" pitchFamily="34" charset="0"/>
                <a:cs typeface="Tahoma" panose="020B0604030504040204" pitchFamily="34" charset="0"/>
              </a:rPr>
              <a:t>6.76x10</a:t>
            </a:r>
            <a:r>
              <a:rPr lang="en-US" sz="2200" baseline="30000" dirty="0" smtClean="0">
                <a:latin typeface="Tahoma" panose="020B0604030504040204" pitchFamily="34" charset="0"/>
                <a:ea typeface="Tahoma" panose="020B0604030504040204" pitchFamily="34" charset="0"/>
                <a:cs typeface="Tahoma" panose="020B0604030504040204" pitchFamily="34" charset="0"/>
              </a:rPr>
              <a:t>-5 </a:t>
            </a:r>
            <a:r>
              <a:rPr lang="en-US" sz="2200" dirty="0" smtClean="0">
                <a:latin typeface="Tahoma" panose="020B0604030504040204" pitchFamily="34" charset="0"/>
                <a:ea typeface="Tahoma" panose="020B0604030504040204" pitchFamily="34" charset="0"/>
                <a:cs typeface="Tahoma" panose="020B0604030504040204" pitchFamily="34" charset="0"/>
              </a:rPr>
              <a:t>s=4.11 </a:t>
            </a:r>
            <a:r>
              <a:rPr lang="en-US" sz="2200" dirty="0">
                <a:latin typeface="Tahoma" panose="020B0604030504040204" pitchFamily="34" charset="0"/>
                <a:ea typeface="Tahoma" panose="020B0604030504040204" pitchFamily="34" charset="0"/>
                <a:cs typeface="Tahoma" panose="020B0604030504040204" pitchFamily="34" charset="0"/>
              </a:rPr>
              <a:t>h</a:t>
            </a:r>
            <a:r>
              <a:rPr lang="en-US" sz="2200" dirty="0" smtClean="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8850617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4 -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395302" y="970777"/>
            <a:ext cx="8213711" cy="2031325"/>
          </a:xfrm>
          <a:prstGeom prst="rect">
            <a:avLst/>
          </a:prstGeom>
        </p:spPr>
        <p:txBody>
          <a:bodyPr wrap="square">
            <a:spAutoFit/>
          </a:bodyPr>
          <a:lstStyle/>
          <a:p>
            <a:pPr algn="just"/>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rate constant </a:t>
            </a:r>
            <a:r>
              <a:rPr lang="en-US" i="1" dirty="0" smtClean="0">
                <a:solidFill>
                  <a:srgbClr val="000000"/>
                </a:solidFill>
                <a:latin typeface="Tahoma" panose="020B0604030504040204" pitchFamily="34" charset="0"/>
                <a:ea typeface="Tahoma" panose="020B0604030504040204" pitchFamily="34" charset="0"/>
                <a:cs typeface="Tahoma" panose="020B0604030504040204" pitchFamily="34" charset="0"/>
              </a:rPr>
              <a:t>k</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for the decomposition reaction:</a:t>
            </a:r>
          </a:p>
          <a:p>
            <a:pPr algn="ct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N</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5(g</a:t>
            </a:r>
            <a:r>
              <a:rPr lang="en-US"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2NO</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2(g</a:t>
            </a:r>
            <a:r>
              <a:rPr lang="en-US"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1/2O</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2(g</a:t>
            </a:r>
            <a:r>
              <a:rPr lang="en-US"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ctr"/>
            <a:endPar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is equal to </a:t>
            </a:r>
            <a:r>
              <a:rPr lang="en-US" i="1" dirty="0" smtClean="0">
                <a:solidFill>
                  <a:srgbClr val="000000"/>
                </a:solidFill>
                <a:latin typeface="Tahoma" panose="020B0604030504040204" pitchFamily="34" charset="0"/>
                <a:ea typeface="Tahoma" panose="020B0604030504040204" pitchFamily="34" charset="0"/>
                <a:cs typeface="Tahoma" panose="020B0604030504040204" pitchFamily="34" charset="0"/>
              </a:rPr>
              <a:t>k</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6.76x10</a:t>
            </a:r>
            <a:r>
              <a:rPr lang="en-US" baseline="30000" dirty="0" smtClean="0">
                <a:latin typeface="Tahoma" panose="020B0604030504040204" pitchFamily="34" charset="0"/>
                <a:ea typeface="Tahoma" panose="020B0604030504040204" pitchFamily="34" charset="0"/>
                <a:cs typeface="Tahoma" panose="020B0604030504040204" pitchFamily="34" charset="0"/>
              </a:rPr>
              <a:t>-5</a:t>
            </a:r>
            <a:r>
              <a:rPr lang="en-US" dirty="0" smtClean="0">
                <a:latin typeface="Tahoma" panose="020B0604030504040204" pitchFamily="34" charset="0"/>
                <a:ea typeface="Tahoma" panose="020B0604030504040204" pitchFamily="34" charset="0"/>
                <a:cs typeface="Tahoma" panose="020B0604030504040204" pitchFamily="34" charset="0"/>
              </a:rPr>
              <a:t> s</a:t>
            </a:r>
            <a:r>
              <a:rPr lang="en-US" baseline="30000" dirty="0">
                <a:latin typeface="Tahoma" panose="020B0604030504040204" pitchFamily="34" charset="0"/>
                <a:ea typeface="Tahoma" panose="020B0604030504040204" pitchFamily="34" charset="0"/>
                <a:cs typeface="Tahoma" panose="020B0604030504040204" pitchFamily="34" charset="0"/>
              </a:rPr>
              <a:t>−1</a:t>
            </a:r>
            <a:r>
              <a:rPr lang="en-US" dirty="0">
                <a:latin typeface="Tahoma" panose="020B0604030504040204" pitchFamily="34" charset="0"/>
                <a:ea typeface="Tahoma" panose="020B0604030504040204" pitchFamily="34" charset="0"/>
                <a:cs typeface="Tahoma" panose="020B0604030504040204" pitchFamily="34" charset="0"/>
              </a:rPr>
              <a:t>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at 25</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C and the reaction is first-order in N</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5</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marL="457200" indent="-457200" algn="just">
              <a:buAutoNum type="alphaLcParenR"/>
            </a:pP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Calculate the half-life and the natural lifetime of N</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5</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lgn="just">
              <a:buAutoNum type="alphaLcParenR"/>
            </a:pP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at what time do you expect the [N</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5</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to be reduced by a factor 1/8 respect to its initial value? </a:t>
            </a: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273449" y="3110812"/>
            <a:ext cx="5310487" cy="3139321"/>
          </a:xfrm>
          <a:prstGeom prst="rect">
            <a:avLst/>
          </a:prstGeom>
        </p:spPr>
        <p:txBody>
          <a:bodyPr wrap="square">
            <a:spAutoFit/>
          </a:bodyPr>
          <a:lstStyle/>
          <a:p>
            <a:pPr algn="just"/>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Solution</a:t>
            </a:r>
          </a:p>
          <a:p>
            <a:pPr algn="just"/>
            <a:r>
              <a:rPr lang="en-US" sz="2200" i="1" dirty="0" smtClean="0">
                <a:solidFill>
                  <a:srgbClr val="000000"/>
                </a:solidFill>
                <a:latin typeface="Tahoma" panose="020B0604030504040204" pitchFamily="34" charset="0"/>
                <a:ea typeface="Tahoma" panose="020B0604030504040204" pitchFamily="34" charset="0"/>
                <a:cs typeface="Tahoma" panose="020B0604030504040204" pitchFamily="34" charset="0"/>
              </a:rPr>
              <a:t>b)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It can be calculated by substituting [A]/</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a:t>
            </a:r>
            <a:r>
              <a:rPr lang="en-US" sz="22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0</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=1/8=0.125 in the integrated rate law expression to get:</a:t>
            </a:r>
          </a:p>
          <a:p>
            <a:pPr algn="just"/>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ln0.125=-</a:t>
            </a:r>
            <a:r>
              <a:rPr lang="en-US" sz="22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kt</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from which t=</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-ln0.125/k=2.079/</a:t>
            </a:r>
            <a:r>
              <a:rPr lang="en-US" sz="2200" dirty="0">
                <a:latin typeface="Tahoma" panose="020B0604030504040204" pitchFamily="34" charset="0"/>
                <a:ea typeface="Tahoma" panose="020B0604030504040204" pitchFamily="34" charset="0"/>
                <a:cs typeface="Tahoma" panose="020B0604030504040204" pitchFamily="34" charset="0"/>
              </a:rPr>
              <a:t>6.76x10</a:t>
            </a:r>
            <a:r>
              <a:rPr lang="en-US" sz="2200" baseline="30000" dirty="0">
                <a:latin typeface="Tahoma" panose="020B0604030504040204" pitchFamily="34" charset="0"/>
                <a:ea typeface="Tahoma" panose="020B0604030504040204" pitchFamily="34" charset="0"/>
                <a:cs typeface="Tahoma" panose="020B0604030504040204" pitchFamily="34" charset="0"/>
              </a:rPr>
              <a:t>-5 </a:t>
            </a:r>
            <a:r>
              <a:rPr lang="en-US" sz="2200" dirty="0" smtClean="0">
                <a:latin typeface="Tahoma" panose="020B0604030504040204" pitchFamily="34" charset="0"/>
                <a:ea typeface="Tahoma" panose="020B0604030504040204" pitchFamily="34" charset="0"/>
                <a:cs typeface="Tahoma" panose="020B0604030504040204" pitchFamily="34" charset="0"/>
              </a:rPr>
              <a:t>s =8.54 h. It can also be seen as a succession of half-lives (see graph)</a:t>
            </a:r>
            <a:endPar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endPar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4"/>
          <a:stretch>
            <a:fillRect/>
          </a:stretch>
        </p:blipFill>
        <p:spPr>
          <a:xfrm>
            <a:off x="5605880" y="3167925"/>
            <a:ext cx="3282155" cy="3025093"/>
          </a:xfrm>
          <a:prstGeom prst="rect">
            <a:avLst/>
          </a:prstGeom>
        </p:spPr>
      </p:pic>
    </p:spTree>
    <p:extLst>
      <p:ext uri="{BB962C8B-B14F-4D97-AF65-F5344CB8AC3E}">
        <p14:creationId xmlns:p14="http://schemas.microsoft.com/office/powerpoint/2010/main" val="14007091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5 -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563563" y="1766429"/>
            <a:ext cx="8213711" cy="1569660"/>
          </a:xfrm>
          <a:prstGeom prst="rect">
            <a:avLst/>
          </a:prstGeom>
        </p:spPr>
        <p:txBody>
          <a:bodyPr wrap="square">
            <a:spAutoFit/>
          </a:bodyPr>
          <a:lstStyle/>
          <a:p>
            <a:pPr algn="ct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decomposition of species A via the first order </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reaction: A</a:t>
            </a:r>
            <a:r>
              <a:rPr lang="en-US" sz="24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(g)</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 → B</a:t>
            </a:r>
            <a:r>
              <a:rPr lang="en-US" sz="24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(g)</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 + C</a:t>
            </a:r>
            <a:r>
              <a:rPr lang="en-US" sz="24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(g)</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p>
          <a:p>
            <a:pPr algn="just"/>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has a natural lifetime of 7.3 hours. What is the value of the rate coefficient? </a:t>
            </a:r>
            <a:endPar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534988" y="4240451"/>
            <a:ext cx="8466421" cy="1200329"/>
          </a:xfrm>
          <a:prstGeom prst="rect">
            <a:avLst/>
          </a:prstGeom>
        </p:spPr>
        <p:txBody>
          <a:bodyPr wrap="square">
            <a:spAutoFit/>
          </a:bodyPr>
          <a:lstStyle/>
          <a:p>
            <a:pPr algn="just"/>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Solution </a:t>
            </a:r>
            <a:r>
              <a:rPr lang="en-US" sz="2400" dirty="0" smtClean="0">
                <a:latin typeface="Tahoma" panose="020B0604030504040204" pitchFamily="34" charset="0"/>
                <a:ea typeface="Tahoma" panose="020B0604030504040204" pitchFamily="34" charset="0"/>
                <a:cs typeface="Tahoma" panose="020B0604030504040204" pitchFamily="34" charset="0"/>
              </a:rPr>
              <a:t>Natural lifetime </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smtClean="0">
                <a:latin typeface="Tahoma" panose="020B0604030504040204" pitchFamily="34" charset="0"/>
                <a:ea typeface="Tahoma" panose="020B0604030504040204" pitchFamily="34" charset="0"/>
                <a:cs typeface="Tahoma" panose="020B0604030504040204" pitchFamily="34" charset="0"/>
              </a:rPr>
              <a:t>=1/k. </a:t>
            </a:r>
          </a:p>
          <a:p>
            <a:pPr algn="just"/>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7.3 </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hours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7.3x3600 s=26280 s</a:t>
            </a:r>
          </a:p>
          <a:p>
            <a:pPr algn="just"/>
            <a:r>
              <a:rPr lang="en-US" sz="2400" dirty="0" smtClean="0">
                <a:latin typeface="Tahoma" panose="020B0604030504040204" pitchFamily="34" charset="0"/>
                <a:ea typeface="Tahoma" panose="020B0604030504040204" pitchFamily="34" charset="0"/>
                <a:cs typeface="Tahoma" panose="020B0604030504040204" pitchFamily="34" charset="0"/>
              </a:rPr>
              <a:t>Hence </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k=</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/26280 </a:t>
            </a:r>
            <a:r>
              <a:rPr lang="en-US" sz="2400" dirty="0" smtClean="0">
                <a:latin typeface="Tahoma" panose="020B0604030504040204" pitchFamily="34" charset="0"/>
                <a:ea typeface="Tahoma" panose="020B0604030504040204" pitchFamily="34" charset="0"/>
                <a:cs typeface="Tahoma" panose="020B0604030504040204" pitchFamily="34" charset="0"/>
              </a:rPr>
              <a:t>s</a:t>
            </a:r>
            <a:r>
              <a:rPr lang="en-US" sz="2400" baseline="30000" dirty="0" smtClean="0">
                <a:latin typeface="Tahoma" panose="020B0604030504040204" pitchFamily="34" charset="0"/>
                <a:ea typeface="Tahoma" panose="020B0604030504040204" pitchFamily="34" charset="0"/>
                <a:cs typeface="Tahoma" panose="020B0604030504040204" pitchFamily="34" charset="0"/>
              </a:rPr>
              <a:t>-1</a:t>
            </a:r>
            <a:r>
              <a:rPr lang="en-US" sz="2400" dirty="0" smtClean="0">
                <a:latin typeface="Tahoma" panose="020B0604030504040204" pitchFamily="34" charset="0"/>
                <a:ea typeface="Tahoma" panose="020B0604030504040204" pitchFamily="34" charset="0"/>
                <a:cs typeface="Tahoma" panose="020B0604030504040204" pitchFamily="34" charset="0"/>
              </a:rPr>
              <a:t>=3.81x10</a:t>
            </a:r>
            <a:r>
              <a:rPr lang="en-US" sz="2400" baseline="30000" dirty="0" smtClean="0">
                <a:latin typeface="Tahoma" panose="020B0604030504040204" pitchFamily="34" charset="0"/>
                <a:ea typeface="Tahoma" panose="020B0604030504040204" pitchFamily="34" charset="0"/>
                <a:cs typeface="Tahoma" panose="020B0604030504040204" pitchFamily="34" charset="0"/>
              </a:rPr>
              <a:t>-5 </a:t>
            </a:r>
            <a:r>
              <a:rPr lang="en-US" sz="2400" dirty="0" smtClean="0">
                <a:latin typeface="Tahoma" panose="020B0604030504040204" pitchFamily="34" charset="0"/>
                <a:ea typeface="Tahoma" panose="020B0604030504040204" pitchFamily="34" charset="0"/>
                <a:cs typeface="Tahoma" panose="020B0604030504040204" pitchFamily="34" charset="0"/>
              </a:rPr>
              <a:t> s</a:t>
            </a:r>
            <a:r>
              <a:rPr lang="en-US" sz="2400" baseline="30000" dirty="0" smtClean="0">
                <a:latin typeface="Tahoma" panose="020B0604030504040204" pitchFamily="34" charset="0"/>
                <a:ea typeface="Tahoma" panose="020B0604030504040204" pitchFamily="34" charset="0"/>
                <a:cs typeface="Tahoma" panose="020B0604030504040204" pitchFamily="34" charset="0"/>
              </a:rPr>
              <a:t>-1</a:t>
            </a:r>
            <a:endParaRPr lang="en-US" sz="24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9818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asellaDiTesto 4"/>
          <p:cNvSpPr txBox="1">
            <a:spLocks noChangeArrowheads="1"/>
          </p:cNvSpPr>
          <p:nvPr/>
        </p:nvSpPr>
        <p:spPr bwMode="auto">
          <a:xfrm>
            <a:off x="80395" y="1340206"/>
            <a:ext cx="5076825" cy="707886"/>
          </a:xfrm>
          <a:prstGeom prst="rect">
            <a:avLst/>
          </a:prstGeom>
          <a:noFill/>
          <a:ln w="9525">
            <a:noFill/>
            <a:miter lim="800000"/>
            <a:headEnd/>
            <a:tailEnd/>
          </a:ln>
        </p:spPr>
        <p:txBody>
          <a:bodyPr>
            <a:spAutoFit/>
          </a:bodyPr>
          <a:lstStyle/>
          <a:p>
            <a:r>
              <a:rPr lang="it-IT" sz="2000" dirty="0">
                <a:latin typeface="Tahoma" panose="020B0604030504040204" pitchFamily="34" charset="0"/>
                <a:ea typeface="Tahoma" panose="020B0604030504040204" pitchFamily="34" charset="0"/>
                <a:cs typeface="Tahoma" panose="020B0604030504040204" pitchFamily="34" charset="0"/>
              </a:rPr>
              <a:t>The </a:t>
            </a:r>
            <a:r>
              <a:rPr lang="it-IT" sz="2000" dirty="0" err="1">
                <a:latin typeface="Tahoma" panose="020B0604030504040204" pitchFamily="34" charset="0"/>
                <a:ea typeface="Tahoma" panose="020B0604030504040204" pitchFamily="34" charset="0"/>
                <a:cs typeface="Tahoma" panose="020B0604030504040204" pitchFamily="34" charset="0"/>
              </a:rPr>
              <a:t>photodissociatio</a:t>
            </a:r>
            <a:r>
              <a:rPr lang="it-IT" sz="2000" dirty="0">
                <a:latin typeface="Tahoma" panose="020B0604030504040204" pitchFamily="34" charset="0"/>
                <a:ea typeface="Tahoma" panose="020B0604030504040204" pitchFamily="34" charset="0"/>
                <a:cs typeface="Tahoma" panose="020B0604030504040204" pitchFamily="34" charset="0"/>
              </a:rPr>
              <a:t> rate of AB </a:t>
            </a:r>
            <a:r>
              <a:rPr lang="it-IT" sz="2000" dirty="0" err="1">
                <a:latin typeface="Tahoma" panose="020B0604030504040204" pitchFamily="34" charset="0"/>
                <a:ea typeface="Tahoma" panose="020B0604030504040204" pitchFamily="34" charset="0"/>
                <a:cs typeface="Tahoma" panose="020B0604030504040204" pitchFamily="34" charset="0"/>
              </a:rPr>
              <a:t>is</a:t>
            </a:r>
            <a:r>
              <a:rPr lang="it-IT" sz="2000" dirty="0">
                <a:latin typeface="Tahoma" panose="020B0604030504040204" pitchFamily="34" charset="0"/>
                <a:ea typeface="Tahoma" panose="020B0604030504040204" pitchFamily="34" charset="0"/>
                <a:cs typeface="Tahoma" panose="020B0604030504040204" pitchFamily="34" charset="0"/>
              </a:rPr>
              <a:t> </a:t>
            </a:r>
            <a:r>
              <a:rPr lang="it-IT" sz="2000" dirty="0" err="1">
                <a:latin typeface="Tahoma" panose="020B0604030504040204" pitchFamily="34" charset="0"/>
                <a:ea typeface="Tahoma" panose="020B0604030504040204" pitchFamily="34" charset="0"/>
                <a:cs typeface="Tahoma" panose="020B0604030504040204" pitchFamily="34" charset="0"/>
              </a:rPr>
              <a:t>directly</a:t>
            </a:r>
            <a:r>
              <a:rPr lang="it-IT" sz="2000" dirty="0">
                <a:latin typeface="Tahoma" panose="020B0604030504040204" pitchFamily="34" charset="0"/>
                <a:ea typeface="Tahoma" panose="020B0604030504040204" pitchFamily="34" charset="0"/>
                <a:cs typeface="Tahoma" panose="020B0604030504040204" pitchFamily="34" charset="0"/>
              </a:rPr>
              <a:t> </a:t>
            </a:r>
            <a:r>
              <a:rPr lang="it-IT" sz="2000" dirty="0" err="1">
                <a:latin typeface="Tahoma" panose="020B0604030504040204" pitchFamily="34" charset="0"/>
                <a:ea typeface="Tahoma" panose="020B0604030504040204" pitchFamily="34" charset="0"/>
                <a:cs typeface="Tahoma" panose="020B0604030504040204" pitchFamily="34" charset="0"/>
              </a:rPr>
              <a:t>proportional</a:t>
            </a:r>
            <a:r>
              <a:rPr lang="it-IT" sz="2000" dirty="0">
                <a:latin typeface="Tahoma" panose="020B0604030504040204" pitchFamily="34" charset="0"/>
                <a:ea typeface="Tahoma" panose="020B0604030504040204" pitchFamily="34" charset="0"/>
                <a:cs typeface="Tahoma" panose="020B0604030504040204" pitchFamily="34" charset="0"/>
              </a:rPr>
              <a:t> to AB </a:t>
            </a:r>
            <a:r>
              <a:rPr lang="it-IT" sz="2000" dirty="0" err="1">
                <a:latin typeface="Tahoma" panose="020B0604030504040204" pitchFamily="34" charset="0"/>
                <a:ea typeface="Tahoma" panose="020B0604030504040204" pitchFamily="34" charset="0"/>
                <a:cs typeface="Tahoma" panose="020B0604030504040204" pitchFamily="34" charset="0"/>
              </a:rPr>
              <a:t>number</a:t>
            </a:r>
            <a:r>
              <a:rPr lang="it-IT" sz="2000" dirty="0">
                <a:latin typeface="Tahoma" panose="020B0604030504040204" pitchFamily="34" charset="0"/>
                <a:ea typeface="Tahoma" panose="020B0604030504040204" pitchFamily="34" charset="0"/>
                <a:cs typeface="Tahoma" panose="020B0604030504040204" pitchFamily="34" charset="0"/>
              </a:rPr>
              <a:t> </a:t>
            </a:r>
            <a:r>
              <a:rPr lang="it-IT" sz="2000" dirty="0" err="1">
                <a:latin typeface="Tahoma" panose="020B0604030504040204" pitchFamily="34" charset="0"/>
                <a:ea typeface="Tahoma" panose="020B0604030504040204" pitchFamily="34" charset="0"/>
                <a:cs typeface="Tahoma" panose="020B0604030504040204" pitchFamily="34" charset="0"/>
              </a:rPr>
              <a:t>density</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33796" name="CasellaDiTesto 5"/>
          <p:cNvSpPr txBox="1">
            <a:spLocks noChangeArrowheads="1"/>
          </p:cNvSpPr>
          <p:nvPr/>
        </p:nvSpPr>
        <p:spPr bwMode="auto">
          <a:xfrm>
            <a:off x="7524750" y="1555233"/>
            <a:ext cx="1439863" cy="646331"/>
          </a:xfrm>
          <a:prstGeom prst="rect">
            <a:avLst/>
          </a:prstGeom>
          <a:noFill/>
          <a:ln w="9525">
            <a:noFill/>
            <a:miter lim="800000"/>
            <a:headEnd/>
            <a:tailEnd/>
          </a:ln>
        </p:spPr>
        <p:txBody>
          <a:bodyPr>
            <a:spAutoFit/>
          </a:bodyPr>
          <a:lstStyle/>
          <a:p>
            <a:pPr algn="ctr"/>
            <a:r>
              <a:rPr lang="it-IT" b="1" dirty="0">
                <a:solidFill>
                  <a:srgbClr val="FF0000"/>
                </a:solidFill>
              </a:rPr>
              <a:t>first </a:t>
            </a:r>
            <a:r>
              <a:rPr lang="it-IT" b="1" dirty="0" err="1">
                <a:solidFill>
                  <a:srgbClr val="FF0000"/>
                </a:solidFill>
              </a:rPr>
              <a:t>order</a:t>
            </a:r>
            <a:r>
              <a:rPr lang="it-IT" b="1" dirty="0">
                <a:solidFill>
                  <a:srgbClr val="FF0000"/>
                </a:solidFill>
              </a:rPr>
              <a:t> </a:t>
            </a:r>
            <a:r>
              <a:rPr lang="it-IT" b="1" dirty="0" err="1">
                <a:solidFill>
                  <a:srgbClr val="FF0000"/>
                </a:solidFill>
              </a:rPr>
              <a:t>reaction</a:t>
            </a:r>
            <a:endParaRPr lang="en-US" dirty="0">
              <a:solidFill>
                <a:srgbClr val="FF0000"/>
              </a:solidFill>
              <a:latin typeface="Comic Sans MS" pitchFamily="66" charset="0"/>
            </a:endParaRPr>
          </a:p>
        </p:txBody>
      </p:sp>
      <p:pic>
        <p:nvPicPr>
          <p:cNvPr id="33797" name="Picture 4"/>
          <p:cNvPicPr>
            <a:picLocks noChangeAspect="1" noChangeArrowheads="1"/>
          </p:cNvPicPr>
          <p:nvPr/>
        </p:nvPicPr>
        <p:blipFill>
          <a:blip r:embed="rId2" cstate="print"/>
          <a:srcRect/>
          <a:stretch>
            <a:fillRect/>
          </a:stretch>
        </p:blipFill>
        <p:spPr bwMode="auto">
          <a:xfrm>
            <a:off x="5612345" y="3390648"/>
            <a:ext cx="750887" cy="755650"/>
          </a:xfrm>
          <a:prstGeom prst="rect">
            <a:avLst/>
          </a:prstGeom>
          <a:noFill/>
          <a:ln w="9525">
            <a:noFill/>
            <a:miter lim="800000"/>
            <a:headEnd/>
            <a:tailEnd/>
          </a:ln>
        </p:spPr>
      </p:pic>
      <p:sp>
        <p:nvSpPr>
          <p:cNvPr id="33798" name="CasellaDiTesto 7"/>
          <p:cNvSpPr txBox="1">
            <a:spLocks noChangeArrowheads="1"/>
          </p:cNvSpPr>
          <p:nvPr/>
        </p:nvSpPr>
        <p:spPr bwMode="auto">
          <a:xfrm>
            <a:off x="97857" y="2198199"/>
            <a:ext cx="5329238" cy="1631216"/>
          </a:xfrm>
          <a:prstGeom prst="rect">
            <a:avLst/>
          </a:prstGeom>
          <a:noFill/>
          <a:ln w="9525">
            <a:noFill/>
            <a:miter lim="800000"/>
            <a:headEnd/>
            <a:tailEnd/>
          </a:ln>
        </p:spPr>
        <p:txBody>
          <a:bodyPr>
            <a:spAutoFit/>
          </a:bodyPr>
          <a:lstStyle/>
          <a:p>
            <a:r>
              <a:rPr lang="it-IT" sz="2000" i="1" dirty="0">
                <a:latin typeface="Tahoma" panose="020B0604030504040204" pitchFamily="34" charset="0"/>
                <a:ea typeface="Tahoma" panose="020B0604030504040204" pitchFamily="34" charset="0"/>
                <a:cs typeface="Tahoma" panose="020B0604030504040204" pitchFamily="34" charset="0"/>
              </a:rPr>
              <a:t>J</a:t>
            </a:r>
            <a:r>
              <a:rPr lang="it-IT" sz="2000" dirty="0">
                <a:latin typeface="Tahoma" panose="020B0604030504040204" pitchFamily="34" charset="0"/>
                <a:ea typeface="Tahoma" panose="020B0604030504040204" pitchFamily="34" charset="0"/>
                <a:cs typeface="Tahoma" panose="020B0604030504040204" pitchFamily="34" charset="0"/>
              </a:rPr>
              <a:t> (s</a:t>
            </a:r>
            <a:r>
              <a:rPr lang="it-IT" sz="2000" baseline="30000" dirty="0">
                <a:latin typeface="Tahoma" panose="020B0604030504040204" pitchFamily="34" charset="0"/>
                <a:ea typeface="Tahoma" panose="020B0604030504040204" pitchFamily="34" charset="0"/>
                <a:cs typeface="Tahoma" panose="020B0604030504040204" pitchFamily="34" charset="0"/>
              </a:rPr>
              <a:t>-1</a:t>
            </a:r>
            <a:r>
              <a:rPr lang="it-IT" sz="2000" dirty="0">
                <a:latin typeface="Tahoma" panose="020B0604030504040204" pitchFamily="34" charset="0"/>
                <a:ea typeface="Tahoma" panose="020B0604030504040204" pitchFamily="34" charset="0"/>
                <a:cs typeface="Tahoma" panose="020B0604030504040204" pitchFamily="34" charset="0"/>
              </a:rPr>
              <a:t>) </a:t>
            </a:r>
            <a:r>
              <a:rPr lang="it-IT" sz="2000" dirty="0" err="1">
                <a:latin typeface="Tahoma" panose="020B0604030504040204" pitchFamily="34" charset="0"/>
                <a:ea typeface="Tahoma" panose="020B0604030504040204" pitchFamily="34" charset="0"/>
                <a:cs typeface="Tahoma" panose="020B0604030504040204" pitchFamily="34" charset="0"/>
              </a:rPr>
              <a:t>depends</a:t>
            </a:r>
            <a:r>
              <a:rPr lang="it-IT" sz="2000" dirty="0">
                <a:latin typeface="Tahoma" panose="020B0604030504040204" pitchFamily="34" charset="0"/>
                <a:ea typeface="Tahoma" panose="020B0604030504040204" pitchFamily="34" charset="0"/>
                <a:cs typeface="Tahoma" panose="020B0604030504040204" pitchFamily="34" charset="0"/>
              </a:rPr>
              <a:t> on:</a:t>
            </a:r>
          </a:p>
          <a:p>
            <a:pPr lvl="2">
              <a:buFont typeface="Arial" charset="0"/>
              <a:buChar char="•"/>
            </a:pPr>
            <a:r>
              <a:rPr lang="it-IT" sz="2000" dirty="0">
                <a:latin typeface="Tahoma" panose="020B0604030504040204" pitchFamily="34" charset="0"/>
                <a:ea typeface="Tahoma" panose="020B0604030504040204" pitchFamily="34" charset="0"/>
                <a:cs typeface="Tahoma" panose="020B0604030504040204" pitchFamily="34" charset="0"/>
              </a:rPr>
              <a:t> light </a:t>
            </a:r>
            <a:r>
              <a:rPr lang="it-IT" sz="2000" dirty="0" err="1">
                <a:latin typeface="Tahoma" panose="020B0604030504040204" pitchFamily="34" charset="0"/>
                <a:ea typeface="Tahoma" panose="020B0604030504040204" pitchFamily="34" charset="0"/>
                <a:cs typeface="Tahoma" panose="020B0604030504040204" pitchFamily="34" charset="0"/>
              </a:rPr>
              <a:t>intensity</a:t>
            </a:r>
            <a:r>
              <a:rPr lang="it-IT" sz="2000" dirty="0">
                <a:latin typeface="Tahoma" panose="020B0604030504040204" pitchFamily="34" charset="0"/>
                <a:ea typeface="Tahoma" panose="020B0604030504040204" pitchFamily="34" charset="0"/>
                <a:cs typeface="Tahoma" panose="020B0604030504040204" pitchFamily="34" charset="0"/>
              </a:rPr>
              <a:t> (in </a:t>
            </a:r>
            <a:r>
              <a:rPr lang="it-IT" sz="2000" dirty="0" err="1">
                <a:latin typeface="Tahoma" panose="020B0604030504040204" pitchFamily="34" charset="0"/>
                <a:ea typeface="Tahoma" panose="020B0604030504040204" pitchFamily="34" charset="0"/>
                <a:cs typeface="Tahoma" panose="020B0604030504040204" pitchFamily="34" charset="0"/>
              </a:rPr>
              <a:t>all</a:t>
            </a:r>
            <a:r>
              <a:rPr lang="it-IT" sz="2000" dirty="0">
                <a:latin typeface="Tahoma" panose="020B0604030504040204" pitchFamily="34" charset="0"/>
                <a:ea typeface="Tahoma" panose="020B0604030504040204" pitchFamily="34" charset="0"/>
                <a:cs typeface="Tahoma" panose="020B0604030504040204" pitchFamily="34" charset="0"/>
              </a:rPr>
              <a:t> </a:t>
            </a:r>
            <a:r>
              <a:rPr lang="it-IT" sz="2000" dirty="0" err="1">
                <a:latin typeface="Tahoma" panose="020B0604030504040204" pitchFamily="34" charset="0"/>
                <a:ea typeface="Tahoma" panose="020B0604030504040204" pitchFamily="34" charset="0"/>
                <a:cs typeface="Tahoma" panose="020B0604030504040204" pitchFamily="34" charset="0"/>
              </a:rPr>
              <a:t>direction</a:t>
            </a:r>
            <a:r>
              <a:rPr lang="it-IT" sz="2000" dirty="0">
                <a:latin typeface="Tahoma" panose="020B0604030504040204" pitchFamily="34" charset="0"/>
                <a:ea typeface="Tahoma" panose="020B0604030504040204" pitchFamily="34" charset="0"/>
                <a:cs typeface="Tahoma" panose="020B0604030504040204" pitchFamily="34" charset="0"/>
              </a:rPr>
              <a:t>)</a:t>
            </a:r>
          </a:p>
          <a:p>
            <a:pPr lvl="2">
              <a:buFont typeface="Arial" charset="0"/>
              <a:buChar char="•"/>
            </a:pPr>
            <a:r>
              <a:rPr lang="it-IT" sz="2000" dirty="0">
                <a:latin typeface="Tahoma" panose="020B0604030504040204" pitchFamily="34" charset="0"/>
                <a:ea typeface="Tahoma" panose="020B0604030504040204" pitchFamily="34" charset="0"/>
                <a:cs typeface="Tahoma" panose="020B0604030504040204" pitchFamily="34" charset="0"/>
              </a:rPr>
              <a:t> </a:t>
            </a:r>
            <a:r>
              <a:rPr lang="it-IT" sz="2000" dirty="0" err="1">
                <a:latin typeface="Tahoma" panose="020B0604030504040204" pitchFamily="34" charset="0"/>
                <a:ea typeface="Tahoma" panose="020B0604030504040204" pitchFamily="34" charset="0"/>
                <a:cs typeface="Tahoma" panose="020B0604030504040204" pitchFamily="34" charset="0"/>
              </a:rPr>
              <a:t>absorption</a:t>
            </a:r>
            <a:r>
              <a:rPr lang="it-IT" sz="2000" dirty="0">
                <a:latin typeface="Tahoma" panose="020B0604030504040204" pitchFamily="34" charset="0"/>
                <a:ea typeface="Tahoma" panose="020B0604030504040204" pitchFamily="34" charset="0"/>
                <a:cs typeface="Tahoma" panose="020B0604030504040204" pitchFamily="34" charset="0"/>
              </a:rPr>
              <a:t> cross </a:t>
            </a:r>
            <a:r>
              <a:rPr lang="it-IT" sz="2000" dirty="0" err="1">
                <a:latin typeface="Tahoma" panose="020B0604030504040204" pitchFamily="34" charset="0"/>
                <a:ea typeface="Tahoma" panose="020B0604030504040204" pitchFamily="34" charset="0"/>
                <a:cs typeface="Tahoma" panose="020B0604030504040204" pitchFamily="34" charset="0"/>
              </a:rPr>
              <a:t>section</a:t>
            </a:r>
            <a:r>
              <a:rPr lang="it-IT" sz="2000" dirty="0">
                <a:latin typeface="Tahoma" panose="020B0604030504040204" pitchFamily="34" charset="0"/>
                <a:ea typeface="Tahoma" panose="020B0604030504040204" pitchFamily="34" charset="0"/>
                <a:cs typeface="Tahoma" panose="020B0604030504040204" pitchFamily="34" charset="0"/>
              </a:rPr>
              <a:t> </a:t>
            </a:r>
            <a:r>
              <a:rPr lang="it-IT" sz="2000" dirty="0">
                <a:latin typeface="Tahoma" panose="020B0604030504040204" pitchFamily="34" charset="0"/>
                <a:ea typeface="Tahoma" panose="020B0604030504040204" pitchFamily="34" charset="0"/>
                <a:cs typeface="Tahoma" panose="020B0604030504040204" pitchFamily="34" charset="0"/>
                <a:sym typeface="Symbol" pitchFamily="18" charset="2"/>
              </a:rPr>
              <a:t></a:t>
            </a:r>
          </a:p>
          <a:p>
            <a:pPr lvl="2">
              <a:buFont typeface="Arial" charset="0"/>
              <a:buChar char="•"/>
            </a:pPr>
            <a:r>
              <a:rPr lang="it-IT" sz="2000" dirty="0">
                <a:latin typeface="Tahoma" panose="020B0604030504040204" pitchFamily="34" charset="0"/>
                <a:ea typeface="Tahoma" panose="020B0604030504040204" pitchFamily="34" charset="0"/>
                <a:cs typeface="Tahoma" panose="020B0604030504040204" pitchFamily="34" charset="0"/>
                <a:sym typeface="Symbol" pitchFamily="18" charset="2"/>
              </a:rPr>
              <a:t> </a:t>
            </a:r>
            <a:r>
              <a:rPr lang="it-IT" sz="2000" dirty="0" err="1">
                <a:latin typeface="Tahoma" panose="020B0604030504040204" pitchFamily="34" charset="0"/>
                <a:ea typeface="Tahoma" panose="020B0604030504040204" pitchFamily="34" charset="0"/>
                <a:cs typeface="Tahoma" panose="020B0604030504040204" pitchFamily="34" charset="0"/>
                <a:sym typeface="Symbol" pitchFamily="18" charset="2"/>
              </a:rPr>
              <a:t>photodissociation</a:t>
            </a:r>
            <a:r>
              <a:rPr lang="it-IT" sz="2000" dirty="0">
                <a:latin typeface="Tahoma" panose="020B0604030504040204" pitchFamily="34" charset="0"/>
                <a:ea typeface="Tahoma" panose="020B0604030504040204" pitchFamily="34" charset="0"/>
                <a:cs typeface="Tahoma" panose="020B0604030504040204" pitchFamily="34" charset="0"/>
                <a:sym typeface="Symbol" pitchFamily="18" charset="2"/>
              </a:rPr>
              <a:t> quantum </a:t>
            </a:r>
            <a:r>
              <a:rPr lang="it-IT" sz="2000" dirty="0" err="1">
                <a:latin typeface="Tahoma" panose="020B0604030504040204" pitchFamily="34" charset="0"/>
                <a:ea typeface="Tahoma" panose="020B0604030504040204" pitchFamily="34" charset="0"/>
                <a:cs typeface="Tahoma" panose="020B0604030504040204" pitchFamily="34" charset="0"/>
                <a:sym typeface="Symbol" pitchFamily="18" charset="2"/>
              </a:rPr>
              <a:t>yield</a:t>
            </a:r>
            <a:r>
              <a:rPr lang="it-IT" sz="2000" dirty="0">
                <a:latin typeface="Tahoma" panose="020B0604030504040204" pitchFamily="34" charset="0"/>
                <a:ea typeface="Tahoma" panose="020B0604030504040204" pitchFamily="34" charset="0"/>
                <a:cs typeface="Tahoma" panose="020B0604030504040204" pitchFamily="34" charset="0"/>
                <a:sym typeface="Symbol" pitchFamily="18" charset="2"/>
              </a:rPr>
              <a:t> </a:t>
            </a:r>
          </a:p>
          <a:p>
            <a:pPr lvl="2">
              <a:buFont typeface="Arial" charset="0"/>
              <a:buChar char="•"/>
            </a:pPr>
            <a:r>
              <a:rPr lang="it-IT" sz="2000" dirty="0">
                <a:latin typeface="Tahoma" panose="020B0604030504040204" pitchFamily="34" charset="0"/>
                <a:ea typeface="Tahoma" panose="020B0604030504040204" pitchFamily="34" charset="0"/>
                <a:cs typeface="Tahoma" panose="020B0604030504040204" pitchFamily="34" charset="0"/>
                <a:sym typeface="Symbol" pitchFamily="18" charset="2"/>
              </a:rPr>
              <a:t> </a:t>
            </a:r>
            <a:r>
              <a:rPr lang="it-IT" sz="2000" dirty="0" smtClean="0">
                <a:latin typeface="Tahoma" panose="020B0604030504040204" pitchFamily="34" charset="0"/>
                <a:ea typeface="Tahoma" panose="020B0604030504040204" pitchFamily="34" charset="0"/>
                <a:cs typeface="Tahoma" panose="020B0604030504040204" pitchFamily="34" charset="0"/>
                <a:sym typeface="Symbol" pitchFamily="18" charset="2"/>
              </a:rPr>
              <a:t>wavelength</a:t>
            </a:r>
            <a:r>
              <a:rPr lang="it-IT" sz="2000" dirty="0">
                <a:latin typeface="Tahoma" panose="020B0604030504040204" pitchFamily="34" charset="0"/>
                <a:ea typeface="Tahoma" panose="020B0604030504040204" pitchFamily="34" charset="0"/>
                <a:cs typeface="Tahoma" panose="020B0604030504040204" pitchFamily="34" charset="0"/>
              </a:rPr>
              <a:t>	</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33799" name="Picture 14"/>
          <p:cNvPicPr>
            <a:picLocks noChangeAspect="1" noChangeArrowheads="1"/>
          </p:cNvPicPr>
          <p:nvPr/>
        </p:nvPicPr>
        <p:blipFill>
          <a:blip r:embed="rId3" cstate="print"/>
          <a:srcRect l="51222"/>
          <a:stretch>
            <a:fillRect/>
          </a:stretch>
        </p:blipFill>
        <p:spPr bwMode="auto">
          <a:xfrm>
            <a:off x="2917049" y="733333"/>
            <a:ext cx="2654300" cy="447675"/>
          </a:xfrm>
          <a:prstGeom prst="rect">
            <a:avLst/>
          </a:prstGeom>
          <a:noFill/>
          <a:ln w="9525">
            <a:noFill/>
            <a:miter lim="800000"/>
            <a:headEnd/>
            <a:tailEnd/>
          </a:ln>
        </p:spPr>
      </p:pic>
      <p:pic>
        <p:nvPicPr>
          <p:cNvPr id="33800" name="Picture 15"/>
          <p:cNvPicPr>
            <a:picLocks noChangeAspect="1" noChangeArrowheads="1"/>
          </p:cNvPicPr>
          <p:nvPr/>
        </p:nvPicPr>
        <p:blipFill>
          <a:blip r:embed="rId4" cstate="print"/>
          <a:srcRect/>
          <a:stretch>
            <a:fillRect/>
          </a:stretch>
        </p:blipFill>
        <p:spPr bwMode="auto">
          <a:xfrm>
            <a:off x="5076825" y="1555233"/>
            <a:ext cx="2519363" cy="1400175"/>
          </a:xfrm>
          <a:prstGeom prst="rect">
            <a:avLst/>
          </a:prstGeom>
          <a:noFill/>
          <a:ln w="9525">
            <a:noFill/>
            <a:miter lim="800000"/>
            <a:headEnd/>
            <a:tailEnd/>
          </a:ln>
        </p:spPr>
      </p:pic>
      <p:pic>
        <p:nvPicPr>
          <p:cNvPr id="33801" name="Picture 16"/>
          <p:cNvPicPr>
            <a:picLocks noChangeAspect="1" noChangeArrowheads="1"/>
          </p:cNvPicPr>
          <p:nvPr/>
        </p:nvPicPr>
        <p:blipFill>
          <a:blip r:embed="rId5" cstate="print"/>
          <a:srcRect/>
          <a:stretch>
            <a:fillRect/>
          </a:stretch>
        </p:blipFill>
        <p:spPr bwMode="auto">
          <a:xfrm>
            <a:off x="2664845" y="3784202"/>
            <a:ext cx="1898650" cy="852487"/>
          </a:xfrm>
          <a:prstGeom prst="rect">
            <a:avLst/>
          </a:prstGeom>
          <a:noFill/>
          <a:ln w="9525">
            <a:noFill/>
            <a:miter lim="800000"/>
            <a:headEnd/>
            <a:tailEnd/>
          </a:ln>
        </p:spPr>
      </p:pic>
      <p:pic>
        <p:nvPicPr>
          <p:cNvPr id="33802" name="Picture 17"/>
          <p:cNvPicPr>
            <a:picLocks noChangeAspect="1" noChangeArrowheads="1"/>
          </p:cNvPicPr>
          <p:nvPr/>
        </p:nvPicPr>
        <p:blipFill>
          <a:blip r:embed="rId6" cstate="print"/>
          <a:srcRect/>
          <a:stretch>
            <a:fillRect/>
          </a:stretch>
        </p:blipFill>
        <p:spPr bwMode="auto">
          <a:xfrm>
            <a:off x="2591820" y="4792531"/>
            <a:ext cx="2619375" cy="844550"/>
          </a:xfrm>
          <a:prstGeom prst="rect">
            <a:avLst/>
          </a:prstGeom>
          <a:noFill/>
          <a:ln w="9525">
            <a:noFill/>
            <a:miter lim="800000"/>
            <a:headEnd/>
            <a:tailEnd/>
          </a:ln>
        </p:spPr>
      </p:pic>
      <p:pic>
        <p:nvPicPr>
          <p:cNvPr id="33803" name="Picture 18"/>
          <p:cNvPicPr>
            <a:picLocks noChangeAspect="1" noChangeArrowheads="1"/>
          </p:cNvPicPr>
          <p:nvPr/>
        </p:nvPicPr>
        <p:blipFill>
          <a:blip r:embed="rId7" cstate="print"/>
          <a:srcRect/>
          <a:stretch>
            <a:fillRect/>
          </a:stretch>
        </p:blipFill>
        <p:spPr bwMode="auto">
          <a:xfrm>
            <a:off x="2618808" y="5657719"/>
            <a:ext cx="1944687" cy="927100"/>
          </a:xfrm>
          <a:prstGeom prst="rect">
            <a:avLst/>
          </a:prstGeom>
          <a:noFill/>
          <a:ln w="9525">
            <a:noFill/>
            <a:miter lim="800000"/>
            <a:headEnd/>
            <a:tailEnd/>
          </a:ln>
        </p:spPr>
      </p:pic>
      <p:pic>
        <p:nvPicPr>
          <p:cNvPr id="33804" name="Picture 19"/>
          <p:cNvPicPr>
            <a:picLocks noChangeAspect="1" noChangeArrowheads="1"/>
          </p:cNvPicPr>
          <p:nvPr/>
        </p:nvPicPr>
        <p:blipFill>
          <a:blip r:embed="rId8" cstate="print"/>
          <a:srcRect/>
          <a:stretch>
            <a:fillRect/>
          </a:stretch>
        </p:blipFill>
        <p:spPr bwMode="auto">
          <a:xfrm>
            <a:off x="5427095" y="5657719"/>
            <a:ext cx="2871788" cy="995362"/>
          </a:xfrm>
          <a:prstGeom prst="rect">
            <a:avLst/>
          </a:prstGeom>
          <a:noFill/>
          <a:ln w="9525">
            <a:noFill/>
            <a:miter lim="800000"/>
            <a:headEnd/>
            <a:tailEnd/>
          </a:ln>
        </p:spPr>
      </p:pic>
      <p:sp>
        <p:nvSpPr>
          <p:cNvPr id="13" name="Titolo 4"/>
          <p:cNvSpPr txBox="1">
            <a:spLocks/>
          </p:cNvSpPr>
          <p:nvPr/>
        </p:nvSpPr>
        <p:spPr>
          <a:xfrm>
            <a:off x="-207576" y="-54255"/>
            <a:ext cx="8905875"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Photodissociation reaction rates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4" name="Connettore diritto 9"/>
          <p:cNvCxnSpPr/>
          <p:nvPr/>
        </p:nvCxnSpPr>
        <p:spPr>
          <a:xfrm>
            <a:off x="207187" y="62151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4431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8"/>
          <p:cNvPicPr>
            <a:picLocks noChangeAspect="1" noChangeArrowheads="1"/>
          </p:cNvPicPr>
          <p:nvPr/>
        </p:nvPicPr>
        <p:blipFill>
          <a:blip r:embed="rId2" cstate="print"/>
          <a:srcRect/>
          <a:stretch>
            <a:fillRect/>
          </a:stretch>
        </p:blipFill>
        <p:spPr bwMode="auto">
          <a:xfrm>
            <a:off x="1940048" y="2015541"/>
            <a:ext cx="5715000" cy="1771650"/>
          </a:xfrm>
          <a:prstGeom prst="rect">
            <a:avLst/>
          </a:prstGeom>
          <a:noFill/>
          <a:ln w="9525">
            <a:noFill/>
            <a:miter lim="800000"/>
            <a:headEnd/>
            <a:tailEnd/>
          </a:ln>
        </p:spPr>
      </p:pic>
      <p:sp>
        <p:nvSpPr>
          <p:cNvPr id="34823" name="Text Box 9"/>
          <p:cNvSpPr txBox="1">
            <a:spLocks noChangeArrowheads="1"/>
          </p:cNvSpPr>
          <p:nvPr/>
        </p:nvSpPr>
        <p:spPr bwMode="auto">
          <a:xfrm>
            <a:off x="562098" y="960933"/>
            <a:ext cx="8470900" cy="769441"/>
          </a:xfrm>
          <a:prstGeom prst="rect">
            <a:avLst/>
          </a:prstGeom>
          <a:noFill/>
          <a:ln w="9525">
            <a:noFill/>
            <a:miter lim="800000"/>
            <a:headEnd/>
            <a:tailEnd/>
          </a:ln>
        </p:spPr>
        <p:txBody>
          <a:bodyPr wrap="square">
            <a:spAutoFit/>
          </a:bodyPr>
          <a:lstStyle/>
          <a:p>
            <a:pPr>
              <a:spcBef>
                <a:spcPct val="50000"/>
              </a:spcBef>
            </a:pPr>
            <a:r>
              <a:rPr lang="en-US" sz="2200" b="1" dirty="0">
                <a:solidFill>
                  <a:srgbClr val="FF0000"/>
                </a:solidFill>
                <a:latin typeface="Tahoma" panose="020B0604030504040204" pitchFamily="34" charset="0"/>
                <a:ea typeface="Tahoma" panose="020B0604030504040204" pitchFamily="34" charset="0"/>
                <a:cs typeface="Tahoma" panose="020B0604030504040204" pitchFamily="34" charset="0"/>
              </a:rPr>
              <a:t>Life time </a:t>
            </a:r>
            <a:r>
              <a:rPr lang="en-US" sz="2200" dirty="0">
                <a:latin typeface="Tahoma" panose="020B0604030504040204" pitchFamily="34" charset="0"/>
                <a:ea typeface="Tahoma" panose="020B0604030504040204" pitchFamily="34" charset="0"/>
                <a:cs typeface="Tahoma" panose="020B0604030504040204" pitchFamily="34" charset="0"/>
              </a:rPr>
              <a:t>is defined as the time necessary for the initial concentration to be reduced by one factor 1/e</a:t>
            </a:r>
          </a:p>
        </p:txBody>
      </p:sp>
      <p:pic>
        <p:nvPicPr>
          <p:cNvPr id="34824" name="Picture 10"/>
          <p:cNvPicPr>
            <a:picLocks noChangeAspect="1" noChangeArrowheads="1"/>
          </p:cNvPicPr>
          <p:nvPr/>
        </p:nvPicPr>
        <p:blipFill>
          <a:blip r:embed="rId3" cstate="print"/>
          <a:srcRect/>
          <a:stretch>
            <a:fillRect/>
          </a:stretch>
        </p:blipFill>
        <p:spPr bwMode="auto">
          <a:xfrm>
            <a:off x="1800225" y="4114676"/>
            <a:ext cx="5462588" cy="2270125"/>
          </a:xfrm>
          <a:prstGeom prst="rect">
            <a:avLst/>
          </a:prstGeom>
          <a:noFill/>
          <a:ln w="9525">
            <a:noFill/>
            <a:miter lim="800000"/>
            <a:headEnd/>
            <a:tailEnd/>
          </a:ln>
        </p:spPr>
      </p:pic>
      <p:sp>
        <p:nvSpPr>
          <p:cNvPr id="6" name="Titolo 4"/>
          <p:cNvSpPr txBox="1">
            <a:spLocks/>
          </p:cNvSpPr>
          <p:nvPr/>
        </p:nvSpPr>
        <p:spPr>
          <a:xfrm>
            <a:off x="-65534" y="0"/>
            <a:ext cx="8905875"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Photodissociation reaction rates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7" name="Connettore diritto 9"/>
          <p:cNvCxnSpPr/>
          <p:nvPr/>
        </p:nvCxnSpPr>
        <p:spPr>
          <a:xfrm>
            <a:off x="349229" y="67576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9508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olo 4"/>
          <p:cNvSpPr txBox="1">
            <a:spLocks/>
          </p:cNvSpPr>
          <p:nvPr/>
        </p:nvSpPr>
        <p:spPr>
          <a:xfrm>
            <a:off x="133186" y="-26180"/>
            <a:ext cx="8905875"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Pseudo-first order reactions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24" name="Connettore diritto 9"/>
          <p:cNvCxnSpPr/>
          <p:nvPr/>
        </p:nvCxnSpPr>
        <p:spPr>
          <a:xfrm>
            <a:off x="547949" y="6495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Text Box 22"/>
          <p:cNvSpPr txBox="1">
            <a:spLocks noChangeArrowheads="1"/>
          </p:cNvSpPr>
          <p:nvPr/>
        </p:nvSpPr>
        <p:spPr bwMode="auto">
          <a:xfrm>
            <a:off x="547949" y="765007"/>
            <a:ext cx="3443110"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Question:</a:t>
            </a:r>
            <a:endParaRPr lang="en-US" alt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20" name="Text Box 22"/>
          <p:cNvSpPr txBox="1">
            <a:spLocks noChangeArrowheads="1"/>
          </p:cNvSpPr>
          <p:nvPr/>
        </p:nvSpPr>
        <p:spPr bwMode="auto">
          <a:xfrm>
            <a:off x="1225949" y="806659"/>
            <a:ext cx="7167758"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300" dirty="0" smtClean="0">
                <a:latin typeface="Tahoma" panose="020B0604030504040204" pitchFamily="34" charset="0"/>
                <a:ea typeface="Tahoma" panose="020B0604030504040204" pitchFamily="34" charset="0"/>
                <a:cs typeface="Tahoma" panose="020B0604030504040204" pitchFamily="34" charset="0"/>
              </a:rPr>
              <a:t>Among the following reactions occurring in atmosphere which one could be most easily approximated as a pseudo-first order reaction?</a:t>
            </a:r>
          </a:p>
        </p:txBody>
      </p:sp>
      <p:sp>
        <p:nvSpPr>
          <p:cNvPr id="21" name="Text Box 3"/>
          <p:cNvSpPr txBox="1">
            <a:spLocks noChangeArrowheads="1"/>
          </p:cNvSpPr>
          <p:nvPr/>
        </p:nvSpPr>
        <p:spPr bwMode="auto">
          <a:xfrm>
            <a:off x="547950" y="1959502"/>
            <a:ext cx="486703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200" dirty="0" smtClean="0">
                <a:latin typeface="Tahoma" panose="020B0604030504040204" pitchFamily="34" charset="0"/>
                <a:ea typeface="Tahoma" panose="020B0604030504040204" pitchFamily="34" charset="0"/>
                <a:cs typeface="Tahoma" panose="020B0604030504040204" pitchFamily="34" charset="0"/>
              </a:rPr>
              <a:t>1. 	CH</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rPr>
              <a:t>3</a:t>
            </a:r>
            <a:r>
              <a:rPr lang="it-IT" altLang="en-US" sz="2200" dirty="0" smtClean="0">
                <a:latin typeface="Tahoma" panose="020B0604030504040204" pitchFamily="34" charset="0"/>
                <a:ea typeface="Tahoma" panose="020B0604030504040204" pitchFamily="34" charset="0"/>
                <a:cs typeface="Tahoma" panose="020B0604030504040204" pitchFamily="34" charset="0"/>
              </a:rPr>
              <a:t>OO</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200" dirty="0" smtClean="0">
                <a:latin typeface="Tahoma" panose="020B0604030504040204" pitchFamily="34" charset="0"/>
                <a:ea typeface="Tahoma" panose="020B0604030504040204" pitchFamily="34" charset="0"/>
                <a:cs typeface="Tahoma" panose="020B0604030504040204" pitchFamily="34" charset="0"/>
              </a:rPr>
              <a:t> + NO </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it-IT" altLang="en-US" sz="2200" dirty="0" smtClean="0">
                <a:latin typeface="Tahoma" panose="020B0604030504040204" pitchFamily="34" charset="0"/>
                <a:ea typeface="Tahoma" panose="020B0604030504040204" pitchFamily="34" charset="0"/>
                <a:cs typeface="Tahoma" panose="020B0604030504040204" pitchFamily="34" charset="0"/>
              </a:rPr>
              <a:t>CH</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rPr>
              <a:t>3</a:t>
            </a:r>
            <a:r>
              <a:rPr lang="it-IT" altLang="en-US" sz="2200" dirty="0" smtClean="0">
                <a:latin typeface="Tahoma" panose="020B0604030504040204" pitchFamily="34" charset="0"/>
                <a:ea typeface="Tahoma" panose="020B0604030504040204" pitchFamily="34" charset="0"/>
                <a:cs typeface="Tahoma" panose="020B0604030504040204" pitchFamily="34" charset="0"/>
              </a:rPr>
              <a:t>O + NO</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rPr>
              <a:t>2</a:t>
            </a:r>
            <a:endParaRPr lang="en-US" altLang="en-US" sz="2200" baseline="-25000" dirty="0">
              <a:latin typeface="Tahoma" panose="020B0604030504040204" pitchFamily="34" charset="0"/>
              <a:ea typeface="Tahoma" panose="020B0604030504040204" pitchFamily="34" charset="0"/>
              <a:cs typeface="Tahoma" panose="020B0604030504040204" pitchFamily="34" charset="0"/>
            </a:endParaRPr>
          </a:p>
        </p:txBody>
      </p:sp>
      <p:sp>
        <p:nvSpPr>
          <p:cNvPr id="22" name="Text Box 3"/>
          <p:cNvSpPr txBox="1">
            <a:spLocks noChangeArrowheads="1"/>
          </p:cNvSpPr>
          <p:nvPr/>
        </p:nvSpPr>
        <p:spPr bwMode="auto">
          <a:xfrm>
            <a:off x="547950" y="2555480"/>
            <a:ext cx="458170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200" dirty="0" smtClean="0">
                <a:latin typeface="Tahoma" panose="020B0604030504040204" pitchFamily="34" charset="0"/>
                <a:ea typeface="Tahoma" panose="020B0604030504040204" pitchFamily="34" charset="0"/>
                <a:cs typeface="Tahoma" panose="020B0604030504040204" pitchFamily="34" charset="0"/>
              </a:rPr>
              <a:t>2. 	CH</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rPr>
              <a:t>3</a:t>
            </a:r>
            <a:r>
              <a:rPr lang="it-IT" altLang="en-US" sz="2200" dirty="0" smtClean="0">
                <a:latin typeface="Tahoma" panose="020B0604030504040204" pitchFamily="34" charset="0"/>
                <a:ea typeface="Tahoma" panose="020B0604030504040204" pitchFamily="34" charset="0"/>
                <a:cs typeface="Tahoma" panose="020B0604030504040204" pitchFamily="34" charset="0"/>
              </a:rPr>
              <a:t>O</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200" dirty="0" smtClean="0">
                <a:latin typeface="Tahoma" panose="020B0604030504040204" pitchFamily="34" charset="0"/>
                <a:ea typeface="Tahoma" panose="020B0604030504040204" pitchFamily="34" charset="0"/>
                <a:cs typeface="Tahoma" panose="020B0604030504040204" pitchFamily="34" charset="0"/>
              </a:rPr>
              <a:t> + O</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rPr>
              <a:t>2</a:t>
            </a:r>
            <a:r>
              <a:rPr lang="it-IT" altLang="en-US" sz="2200" dirty="0" smtClean="0">
                <a:latin typeface="Tahoma" panose="020B0604030504040204" pitchFamily="34" charset="0"/>
                <a:ea typeface="Tahoma" panose="020B0604030504040204" pitchFamily="34" charset="0"/>
                <a:cs typeface="Tahoma" panose="020B0604030504040204" pitchFamily="34" charset="0"/>
              </a:rPr>
              <a:t> </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it-IT" altLang="en-US" sz="2200" dirty="0" smtClean="0">
                <a:latin typeface="Tahoma" panose="020B0604030504040204" pitchFamily="34" charset="0"/>
                <a:ea typeface="Tahoma" panose="020B0604030504040204" pitchFamily="34" charset="0"/>
                <a:cs typeface="Tahoma" panose="020B0604030504040204" pitchFamily="34" charset="0"/>
              </a:rPr>
              <a:t>CH</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rPr>
              <a:t>2</a:t>
            </a:r>
            <a:r>
              <a:rPr lang="it-IT" altLang="en-US" sz="2200" dirty="0" smtClean="0">
                <a:latin typeface="Tahoma" panose="020B0604030504040204" pitchFamily="34" charset="0"/>
                <a:ea typeface="Tahoma" panose="020B0604030504040204" pitchFamily="34" charset="0"/>
                <a:cs typeface="Tahoma" panose="020B0604030504040204" pitchFamily="34" charset="0"/>
              </a:rPr>
              <a:t>O + HO</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rPr>
              <a:t>2</a:t>
            </a:r>
            <a:endParaRPr lang="en-US" altLang="en-US" sz="2200" baseline="-25000" dirty="0">
              <a:latin typeface="Tahoma" panose="020B0604030504040204" pitchFamily="34" charset="0"/>
              <a:ea typeface="Tahoma" panose="020B0604030504040204" pitchFamily="34" charset="0"/>
              <a:cs typeface="Tahoma" panose="020B0604030504040204" pitchFamily="34" charset="0"/>
            </a:endParaRPr>
          </a:p>
        </p:txBody>
      </p:sp>
      <p:sp>
        <p:nvSpPr>
          <p:cNvPr id="25" name="Text Box 3"/>
          <p:cNvSpPr txBox="1">
            <a:spLocks noChangeArrowheads="1"/>
          </p:cNvSpPr>
          <p:nvPr/>
        </p:nvSpPr>
        <p:spPr bwMode="auto">
          <a:xfrm>
            <a:off x="547949" y="3162688"/>
            <a:ext cx="396775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200" dirty="0" smtClean="0">
                <a:latin typeface="Tahoma" panose="020B0604030504040204" pitchFamily="34" charset="0"/>
                <a:ea typeface="Tahoma" panose="020B0604030504040204" pitchFamily="34" charset="0"/>
                <a:cs typeface="Tahoma" panose="020B0604030504040204" pitchFamily="34" charset="0"/>
              </a:rPr>
              <a:t>3. 	HO</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rPr>
              <a:t>2</a:t>
            </a:r>
            <a:r>
              <a:rPr lang="it-IT" altLang="en-US" sz="2200" dirty="0" smtClean="0">
                <a:latin typeface="Tahoma" panose="020B0604030504040204" pitchFamily="34" charset="0"/>
                <a:ea typeface="Tahoma" panose="020B0604030504040204" pitchFamily="34" charset="0"/>
                <a:cs typeface="Tahoma" panose="020B0604030504040204" pitchFamily="34" charset="0"/>
              </a:rPr>
              <a:t> + O</a:t>
            </a:r>
            <a:r>
              <a:rPr lang="it-IT" altLang="en-US" sz="2200" baseline="-25000" dirty="0">
                <a:latin typeface="Tahoma" panose="020B0604030504040204" pitchFamily="34" charset="0"/>
                <a:ea typeface="Tahoma" panose="020B0604030504040204" pitchFamily="34" charset="0"/>
                <a:cs typeface="Tahoma" panose="020B0604030504040204" pitchFamily="34" charset="0"/>
              </a:rPr>
              <a:t>3</a:t>
            </a:r>
            <a:r>
              <a:rPr lang="it-IT" altLang="en-US" sz="2200" dirty="0" smtClean="0">
                <a:latin typeface="Tahoma" panose="020B0604030504040204" pitchFamily="34" charset="0"/>
                <a:ea typeface="Tahoma" panose="020B0604030504040204" pitchFamily="34" charset="0"/>
                <a:cs typeface="Tahoma" panose="020B0604030504040204" pitchFamily="34" charset="0"/>
              </a:rPr>
              <a:t> </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it-IT" altLang="en-US" sz="2200" dirty="0" smtClean="0">
                <a:latin typeface="Tahoma" panose="020B0604030504040204" pitchFamily="34" charset="0"/>
                <a:ea typeface="Tahoma" panose="020B0604030504040204" pitchFamily="34" charset="0"/>
                <a:cs typeface="Tahoma" panose="020B0604030504040204" pitchFamily="34" charset="0"/>
              </a:rPr>
              <a:t>OH + 2O</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rPr>
              <a:t>2</a:t>
            </a:r>
            <a:endParaRPr lang="en-US" altLang="en-US" sz="2200" baseline="-250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bwMode="auto">
          <a:xfrm>
            <a:off x="547949" y="2459187"/>
            <a:ext cx="4667015" cy="607064"/>
          </a:xfrm>
          <a:prstGeom prst="rect">
            <a:avLst/>
          </a:prstGeom>
          <a:noFill/>
          <a:ln w="5715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7" name="Text Box 22"/>
          <p:cNvSpPr txBox="1">
            <a:spLocks noChangeArrowheads="1"/>
          </p:cNvSpPr>
          <p:nvPr/>
        </p:nvSpPr>
        <p:spPr bwMode="auto">
          <a:xfrm>
            <a:off x="1631085" y="3656564"/>
            <a:ext cx="716775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300" dirty="0" smtClean="0">
                <a:latin typeface="Tahoma" panose="020B0604030504040204" pitchFamily="34" charset="0"/>
                <a:ea typeface="Tahoma" panose="020B0604030504040204" pitchFamily="34" charset="0"/>
                <a:cs typeface="Tahoma" panose="020B0604030504040204" pitchFamily="34" charset="0"/>
              </a:rPr>
              <a:t>Process 2, due to the much larger abundance of O</a:t>
            </a:r>
            <a:r>
              <a:rPr lang="it-IT" altLang="en-US" sz="2300" baseline="-25000" dirty="0" smtClean="0">
                <a:latin typeface="Tahoma" panose="020B0604030504040204" pitchFamily="34" charset="0"/>
                <a:ea typeface="Tahoma" panose="020B0604030504040204" pitchFamily="34" charset="0"/>
                <a:cs typeface="Tahoma" panose="020B0604030504040204" pitchFamily="34" charset="0"/>
              </a:rPr>
              <a:t>2</a:t>
            </a:r>
            <a:r>
              <a:rPr lang="it-IT" altLang="en-US" sz="2300" dirty="0" smtClean="0">
                <a:latin typeface="Tahoma" panose="020B0604030504040204" pitchFamily="34" charset="0"/>
                <a:ea typeface="Tahoma" panose="020B0604030504040204" pitchFamily="34" charset="0"/>
                <a:cs typeface="Tahoma" panose="020B0604030504040204" pitchFamily="34" charset="0"/>
              </a:rPr>
              <a:t> in atmosphere compared to any of the other reagents</a:t>
            </a:r>
          </a:p>
        </p:txBody>
      </p:sp>
      <p:sp>
        <p:nvSpPr>
          <p:cNvPr id="11" name="Text Box 22"/>
          <p:cNvSpPr txBox="1">
            <a:spLocks noChangeArrowheads="1"/>
          </p:cNvSpPr>
          <p:nvPr/>
        </p:nvSpPr>
        <p:spPr bwMode="auto">
          <a:xfrm>
            <a:off x="425390" y="3650819"/>
            <a:ext cx="1255799"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Answer:</a:t>
            </a:r>
            <a:endParaRPr lang="en-US" alt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425390" y="4655816"/>
            <a:ext cx="8250894" cy="1938992"/>
          </a:xfrm>
          <a:prstGeom prst="rect">
            <a:avLst/>
          </a:prstGeom>
          <a:solidFill>
            <a:srgbClr val="FFFF99"/>
          </a:solidFill>
          <a:ln w="38100">
            <a:solidFill>
              <a:srgbClr val="FF0000"/>
            </a:solidFill>
          </a:ln>
        </p:spPr>
        <p:txBody>
          <a:bodyPr wrap="square">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For reactions of </a:t>
            </a:r>
            <a:r>
              <a:rPr lang="en-US" sz="2400" dirty="0" smtClean="0">
                <a:latin typeface="Tahoma" panose="020B0604030504040204" pitchFamily="34" charset="0"/>
                <a:ea typeface="Tahoma" panose="020B0604030504040204" pitchFamily="34" charset="0"/>
                <a:cs typeface="Tahoma" panose="020B0604030504040204" pitchFamily="34" charset="0"/>
              </a:rPr>
              <a:t>interest </a:t>
            </a:r>
            <a:r>
              <a:rPr lang="en-US" sz="2400" dirty="0">
                <a:latin typeface="Tahoma" panose="020B0604030504040204" pitchFamily="34" charset="0"/>
                <a:ea typeface="Tahoma" panose="020B0604030504040204" pitchFamily="34" charset="0"/>
                <a:cs typeface="Tahoma" panose="020B0604030504040204" pitchFamily="34" charset="0"/>
              </a:rPr>
              <a:t>in the atmosphere, </a:t>
            </a:r>
            <a:r>
              <a:rPr lang="en-US" sz="2400" dirty="0" smtClean="0">
                <a:latin typeface="Tahoma" panose="020B0604030504040204" pitchFamily="34" charset="0"/>
                <a:ea typeface="Tahoma" panose="020B0604030504040204" pitchFamily="34" charset="0"/>
                <a:cs typeface="Tahoma" panose="020B0604030504040204" pitchFamily="34" charset="0"/>
              </a:rPr>
              <a:t>the </a:t>
            </a:r>
            <a:r>
              <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pseudo-first order</a:t>
            </a:r>
            <a:r>
              <a:rPr lang="en-US" sz="2400" dirty="0" smtClean="0">
                <a:latin typeface="Tahoma" panose="020B0604030504040204" pitchFamily="34" charset="0"/>
                <a:ea typeface="Tahoma" panose="020B0604030504040204" pitchFamily="34" charset="0"/>
                <a:cs typeface="Tahoma" panose="020B0604030504040204" pitchFamily="34" charset="0"/>
              </a:rPr>
              <a:t> simplification </a:t>
            </a:r>
            <a:r>
              <a:rPr lang="en-US" sz="2400" dirty="0">
                <a:latin typeface="Tahoma" panose="020B0604030504040204" pitchFamily="34" charset="0"/>
                <a:ea typeface="Tahoma" panose="020B0604030504040204" pitchFamily="34" charset="0"/>
                <a:cs typeface="Tahoma" panose="020B0604030504040204" pitchFamily="34" charset="0"/>
              </a:rPr>
              <a:t>can </a:t>
            </a:r>
            <a:r>
              <a:rPr lang="en-US" sz="2400" dirty="0" smtClean="0">
                <a:latin typeface="Tahoma" panose="020B0604030504040204" pitchFamily="34" charset="0"/>
                <a:ea typeface="Tahoma" panose="020B0604030504040204" pitchFamily="34" charset="0"/>
                <a:cs typeface="Tahoma" panose="020B0604030504040204" pitchFamily="34" charset="0"/>
              </a:rPr>
              <a:t>often be </a:t>
            </a:r>
            <a:r>
              <a:rPr lang="en-US" sz="2400" dirty="0">
                <a:latin typeface="Tahoma" panose="020B0604030504040204" pitchFamily="34" charset="0"/>
                <a:ea typeface="Tahoma" panose="020B0604030504040204" pitchFamily="34" charset="0"/>
                <a:cs typeface="Tahoma" panose="020B0604030504040204" pitchFamily="34" charset="0"/>
              </a:rPr>
              <a:t>made in </a:t>
            </a:r>
            <a:r>
              <a:rPr lang="en-US" sz="2400" dirty="0" smtClean="0">
                <a:latin typeface="Tahoma" panose="020B0604030504040204" pitchFamily="34" charset="0"/>
                <a:ea typeface="Tahoma" panose="020B0604030504040204" pitchFamily="34" charset="0"/>
                <a:cs typeface="Tahoma" panose="020B0604030504040204" pitchFamily="34" charset="0"/>
              </a:rPr>
              <a:t>view </a:t>
            </a:r>
            <a:r>
              <a:rPr lang="en-US" sz="2400" dirty="0">
                <a:latin typeface="Tahoma" panose="020B0604030504040204" pitchFamily="34" charset="0"/>
                <a:ea typeface="Tahoma" panose="020B0604030504040204" pitchFamily="34" charset="0"/>
                <a:cs typeface="Tahoma" panose="020B0604030504040204" pitchFamily="34" charset="0"/>
              </a:rPr>
              <a:t>of the fact that reagents are typically one radical (whose concentration is very low) and an abundant molecular </a:t>
            </a:r>
            <a:r>
              <a:rPr lang="en-US" sz="2400" dirty="0" smtClean="0">
                <a:latin typeface="Tahoma" panose="020B0604030504040204" pitchFamily="34" charset="0"/>
                <a:ea typeface="Tahoma" panose="020B0604030504040204" pitchFamily="34" charset="0"/>
                <a:cs typeface="Tahoma" panose="020B0604030504040204" pitchFamily="34" charset="0"/>
              </a:rPr>
              <a:t>partner</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2636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olo 4"/>
          <p:cNvSpPr txBox="1">
            <a:spLocks/>
          </p:cNvSpPr>
          <p:nvPr/>
        </p:nvSpPr>
        <p:spPr>
          <a:xfrm>
            <a:off x="133186" y="-26180"/>
            <a:ext cx="8905875"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Lifetimes in atmospheric chemistry</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24" name="Connettore diritto 9"/>
          <p:cNvCxnSpPr/>
          <p:nvPr/>
        </p:nvCxnSpPr>
        <p:spPr>
          <a:xfrm>
            <a:off x="547949" y="6495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31" name="Object 6"/>
          <p:cNvGraphicFramePr>
            <a:graphicFrameLocks noChangeAspect="1"/>
          </p:cNvGraphicFramePr>
          <p:nvPr>
            <p:extLst>
              <p:ext uri="{D42A27DB-BD31-4B8C-83A1-F6EECF244321}">
                <p14:modId xmlns:p14="http://schemas.microsoft.com/office/powerpoint/2010/main" val="2977503778"/>
              </p:ext>
            </p:extLst>
          </p:nvPr>
        </p:nvGraphicFramePr>
        <p:xfrm>
          <a:off x="525952" y="733041"/>
          <a:ext cx="3443375" cy="492337"/>
        </p:xfrm>
        <a:graphic>
          <a:graphicData uri="http://schemas.openxmlformats.org/presentationml/2006/ole">
            <mc:AlternateContent xmlns:mc="http://schemas.openxmlformats.org/markup-compatibility/2006">
              <mc:Choice xmlns:v="urn:schemas-microsoft-com:vml" Requires="v">
                <p:oleObj spid="_x0000_s185456" name="Equation" r:id="rId4" imgW="1688760" imgH="241200" progId="Equation.3">
                  <p:embed/>
                </p:oleObj>
              </mc:Choice>
              <mc:Fallback>
                <p:oleObj name="Equation" r:id="rId4" imgW="1688760" imgH="241200" progId="Equation.3">
                  <p:embed/>
                  <p:pic>
                    <p:nvPicPr>
                      <p:cNvPr id="26" name="Object 6"/>
                      <p:cNvPicPr>
                        <a:picLocks noChangeAspect="1" noChangeArrowheads="1"/>
                      </p:cNvPicPr>
                      <p:nvPr/>
                    </p:nvPicPr>
                    <p:blipFill>
                      <a:blip r:embed="rId5"/>
                      <a:srcRect/>
                      <a:stretch>
                        <a:fillRect/>
                      </a:stretch>
                    </p:blipFill>
                    <p:spPr bwMode="auto">
                      <a:xfrm>
                        <a:off x="525952" y="733041"/>
                        <a:ext cx="3443375" cy="492337"/>
                      </a:xfrm>
                      <a:prstGeom prst="rect">
                        <a:avLst/>
                      </a:prstGeom>
                      <a:noFill/>
                      <a:ln>
                        <a:noFill/>
                      </a:ln>
                      <a:effectLst/>
                      <a:extLst/>
                    </p:spPr>
                  </p:pic>
                </p:oleObj>
              </mc:Fallback>
            </mc:AlternateContent>
          </a:graphicData>
        </a:graphic>
      </p:graphicFrame>
      <p:graphicFrame>
        <p:nvGraphicFramePr>
          <p:cNvPr id="33" name="Object 6"/>
          <p:cNvGraphicFramePr>
            <a:graphicFrameLocks noChangeAspect="1"/>
          </p:cNvGraphicFramePr>
          <p:nvPr>
            <p:extLst>
              <p:ext uri="{D42A27DB-BD31-4B8C-83A1-F6EECF244321}">
                <p14:modId xmlns:p14="http://schemas.microsoft.com/office/powerpoint/2010/main" val="4236617055"/>
              </p:ext>
            </p:extLst>
          </p:nvPr>
        </p:nvGraphicFramePr>
        <p:xfrm>
          <a:off x="815975" y="1109518"/>
          <a:ext cx="1911350" cy="481013"/>
        </p:xfrm>
        <a:graphic>
          <a:graphicData uri="http://schemas.openxmlformats.org/presentationml/2006/ole">
            <mc:AlternateContent xmlns:mc="http://schemas.openxmlformats.org/markup-compatibility/2006">
              <mc:Choice xmlns:v="urn:schemas-microsoft-com:vml" Requires="v">
                <p:oleObj spid="_x0000_s185457" name="Equation" r:id="rId6" imgW="901440" imgH="228600" progId="Equation.3">
                  <p:embed/>
                </p:oleObj>
              </mc:Choice>
              <mc:Fallback>
                <p:oleObj name="Equation" r:id="rId6" imgW="901440" imgH="228600" progId="Equation.3">
                  <p:embed/>
                  <p:pic>
                    <p:nvPicPr>
                      <p:cNvPr id="27" name="Object 6"/>
                      <p:cNvPicPr>
                        <a:picLocks noChangeAspect="1" noChangeArrowheads="1"/>
                      </p:cNvPicPr>
                      <p:nvPr/>
                    </p:nvPicPr>
                    <p:blipFill>
                      <a:blip r:embed="rId7"/>
                      <a:srcRect/>
                      <a:stretch>
                        <a:fillRect/>
                      </a:stretch>
                    </p:blipFill>
                    <p:spPr bwMode="auto">
                      <a:xfrm>
                        <a:off x="815975" y="1109518"/>
                        <a:ext cx="1911350" cy="481013"/>
                      </a:xfrm>
                      <a:prstGeom prst="rect">
                        <a:avLst/>
                      </a:prstGeom>
                      <a:noFill/>
                      <a:ln>
                        <a:noFill/>
                      </a:ln>
                      <a:effectLst/>
                      <a:extLst/>
                    </p:spPr>
                  </p:pic>
                </p:oleObj>
              </mc:Fallback>
            </mc:AlternateContent>
          </a:graphicData>
        </a:graphic>
      </p:graphicFrame>
      <p:sp>
        <p:nvSpPr>
          <p:cNvPr id="37" name="Text Box 5"/>
          <p:cNvSpPr txBox="1">
            <a:spLocks noChangeArrowheads="1"/>
          </p:cNvSpPr>
          <p:nvPr/>
        </p:nvSpPr>
        <p:spPr bwMode="auto">
          <a:xfrm>
            <a:off x="2997749" y="1150012"/>
            <a:ext cx="44629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cm</a:t>
            </a:r>
            <a:r>
              <a:rPr lang="it-IT" altLang="en-US" sz="20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molecules</a:t>
            </a:r>
            <a:r>
              <a:rPr lang="it-IT" altLang="en-US" sz="2000" baseline="30000" dirty="0" smtClean="0">
                <a:latin typeface="Tahoma" panose="020B0604030504040204" pitchFamily="34" charset="0"/>
                <a:ea typeface="Tahoma" panose="020B0604030504040204" pitchFamily="34" charset="0"/>
                <a:cs typeface="Tahoma" panose="020B0604030504040204" pitchFamily="34" charset="0"/>
              </a:rPr>
              <a:t>-1</a:t>
            </a:r>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s</a:t>
            </a:r>
            <a:r>
              <a:rPr lang="it-IT" altLang="en-US" sz="20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298K)</a:t>
            </a:r>
            <a:endParaRPr lang="en-US" altLang="en-US" sz="2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8" name="Object 6"/>
          <p:cNvGraphicFramePr>
            <a:graphicFrameLocks noChangeAspect="1"/>
          </p:cNvGraphicFramePr>
          <p:nvPr>
            <p:extLst>
              <p:ext uri="{D42A27DB-BD31-4B8C-83A1-F6EECF244321}">
                <p14:modId xmlns:p14="http://schemas.microsoft.com/office/powerpoint/2010/main" val="795511202"/>
              </p:ext>
            </p:extLst>
          </p:nvPr>
        </p:nvGraphicFramePr>
        <p:xfrm>
          <a:off x="525952" y="1685005"/>
          <a:ext cx="3630412" cy="489594"/>
        </p:xfrm>
        <a:graphic>
          <a:graphicData uri="http://schemas.openxmlformats.org/presentationml/2006/ole">
            <mc:AlternateContent xmlns:mc="http://schemas.openxmlformats.org/markup-compatibility/2006">
              <mc:Choice xmlns:v="urn:schemas-microsoft-com:vml" Requires="v">
                <p:oleObj spid="_x0000_s185458" name="Equation" r:id="rId8" imgW="1790640" imgH="241200" progId="Equation.3">
                  <p:embed/>
                </p:oleObj>
              </mc:Choice>
              <mc:Fallback>
                <p:oleObj name="Equation" r:id="rId8" imgW="1790640" imgH="241200" progId="Equation.3">
                  <p:embed/>
                  <p:pic>
                    <p:nvPicPr>
                      <p:cNvPr id="31" name="Object 6"/>
                      <p:cNvPicPr>
                        <a:picLocks noChangeAspect="1" noChangeArrowheads="1"/>
                      </p:cNvPicPr>
                      <p:nvPr/>
                    </p:nvPicPr>
                    <p:blipFill>
                      <a:blip r:embed="rId9"/>
                      <a:srcRect/>
                      <a:stretch>
                        <a:fillRect/>
                      </a:stretch>
                    </p:blipFill>
                    <p:spPr bwMode="auto">
                      <a:xfrm>
                        <a:off x="525952" y="1685005"/>
                        <a:ext cx="3630412" cy="489594"/>
                      </a:xfrm>
                      <a:prstGeom prst="rect">
                        <a:avLst/>
                      </a:prstGeom>
                      <a:noFill/>
                      <a:ln>
                        <a:noFill/>
                      </a:ln>
                      <a:effectLst/>
                      <a:extLst/>
                    </p:spPr>
                  </p:pic>
                </p:oleObj>
              </mc:Fallback>
            </mc:AlternateContent>
          </a:graphicData>
        </a:graphic>
      </p:graphicFrame>
      <p:graphicFrame>
        <p:nvGraphicFramePr>
          <p:cNvPr id="39" name="Object 6"/>
          <p:cNvGraphicFramePr>
            <a:graphicFrameLocks noChangeAspect="1"/>
          </p:cNvGraphicFramePr>
          <p:nvPr>
            <p:extLst>
              <p:ext uri="{D42A27DB-BD31-4B8C-83A1-F6EECF244321}">
                <p14:modId xmlns:p14="http://schemas.microsoft.com/office/powerpoint/2010/main" val="2339224898"/>
              </p:ext>
            </p:extLst>
          </p:nvPr>
        </p:nvGraphicFramePr>
        <p:xfrm>
          <a:off x="795338" y="2146299"/>
          <a:ext cx="1909762" cy="482600"/>
        </p:xfrm>
        <a:graphic>
          <a:graphicData uri="http://schemas.openxmlformats.org/presentationml/2006/ole">
            <mc:AlternateContent xmlns:mc="http://schemas.openxmlformats.org/markup-compatibility/2006">
              <mc:Choice xmlns:v="urn:schemas-microsoft-com:vml" Requires="v">
                <p:oleObj spid="_x0000_s185459" name="Equation" r:id="rId10" imgW="901440" imgH="228600" progId="Equation.3">
                  <p:embed/>
                </p:oleObj>
              </mc:Choice>
              <mc:Fallback>
                <p:oleObj name="Equation" r:id="rId10" imgW="901440" imgH="228600" progId="Equation.3">
                  <p:embed/>
                  <p:pic>
                    <p:nvPicPr>
                      <p:cNvPr id="33" name="Object 6"/>
                      <p:cNvPicPr>
                        <a:picLocks noChangeAspect="1" noChangeArrowheads="1"/>
                      </p:cNvPicPr>
                      <p:nvPr/>
                    </p:nvPicPr>
                    <p:blipFill>
                      <a:blip r:embed="rId11"/>
                      <a:srcRect/>
                      <a:stretch>
                        <a:fillRect/>
                      </a:stretch>
                    </p:blipFill>
                    <p:spPr bwMode="auto">
                      <a:xfrm>
                        <a:off x="795338" y="2146299"/>
                        <a:ext cx="1909762" cy="482600"/>
                      </a:xfrm>
                      <a:prstGeom prst="rect">
                        <a:avLst/>
                      </a:prstGeom>
                      <a:noFill/>
                      <a:ln>
                        <a:noFill/>
                      </a:ln>
                      <a:effectLst/>
                      <a:extLst/>
                    </p:spPr>
                  </p:pic>
                </p:oleObj>
              </mc:Fallback>
            </mc:AlternateContent>
          </a:graphicData>
        </a:graphic>
      </p:graphicFrame>
      <p:sp>
        <p:nvSpPr>
          <p:cNvPr id="41" name="Text Box 5"/>
          <p:cNvSpPr txBox="1">
            <a:spLocks noChangeArrowheads="1"/>
          </p:cNvSpPr>
          <p:nvPr/>
        </p:nvSpPr>
        <p:spPr bwMode="auto">
          <a:xfrm>
            <a:off x="558659" y="2513235"/>
            <a:ext cx="860684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Assuming an average (and constant) daytime concentration </a:t>
            </a:r>
          </a:p>
          <a:p>
            <a:pPr algn="ctr"/>
            <a:r>
              <a:rPr lang="it-IT" alt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[OH]=1x10</a:t>
            </a:r>
            <a:r>
              <a:rPr lang="it-IT" altLang="en-US" sz="23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6</a:t>
            </a:r>
            <a:r>
              <a:rPr lang="it-IT" alt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moleculescm</a:t>
            </a:r>
            <a:r>
              <a:rPr lang="it-IT" altLang="en-US" sz="23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endParaRPr lang="en-US" altLang="en-US" sz="2300"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42" name="Text Box 5"/>
          <p:cNvSpPr txBox="1">
            <a:spLocks noChangeArrowheads="1"/>
          </p:cNvSpPr>
          <p:nvPr/>
        </p:nvSpPr>
        <p:spPr bwMode="auto">
          <a:xfrm>
            <a:off x="5056638" y="689361"/>
            <a:ext cx="3565336"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methane</a:t>
            </a:r>
            <a:endParaRPr lang="en-US" altLang="en-US" sz="2300" baseline="30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3" name="Text Box 5"/>
          <p:cNvSpPr txBox="1">
            <a:spLocks noChangeArrowheads="1"/>
          </p:cNvSpPr>
          <p:nvPr/>
        </p:nvSpPr>
        <p:spPr bwMode="auto">
          <a:xfrm>
            <a:off x="4571999" y="1670259"/>
            <a:ext cx="40499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propane (a non-methane HC)</a:t>
            </a:r>
            <a:endParaRPr lang="en-US" altLang="en-US" sz="2200" baseline="30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4" name="Object 6"/>
          <p:cNvGraphicFramePr>
            <a:graphicFrameLocks noChangeAspect="1"/>
          </p:cNvGraphicFramePr>
          <p:nvPr>
            <p:extLst>
              <p:ext uri="{D42A27DB-BD31-4B8C-83A1-F6EECF244321}">
                <p14:modId xmlns:p14="http://schemas.microsoft.com/office/powerpoint/2010/main" val="297955006"/>
              </p:ext>
            </p:extLst>
          </p:nvPr>
        </p:nvGraphicFramePr>
        <p:xfrm>
          <a:off x="515561" y="3275244"/>
          <a:ext cx="5866385" cy="819063"/>
        </p:xfrm>
        <a:graphic>
          <a:graphicData uri="http://schemas.openxmlformats.org/presentationml/2006/ole">
            <mc:AlternateContent xmlns:mc="http://schemas.openxmlformats.org/markup-compatibility/2006">
              <mc:Choice xmlns:v="urn:schemas-microsoft-com:vml" Requires="v">
                <p:oleObj spid="_x0000_s185460" name="Equation" r:id="rId12" imgW="3073320" imgH="431640" progId="Equation.3">
                  <p:embed/>
                </p:oleObj>
              </mc:Choice>
              <mc:Fallback>
                <p:oleObj name="Equation" r:id="rId12" imgW="3073320" imgH="431640" progId="Equation.3">
                  <p:embed/>
                  <p:pic>
                    <p:nvPicPr>
                      <p:cNvPr id="39" name="Object 6"/>
                      <p:cNvPicPr>
                        <a:picLocks noChangeAspect="1" noChangeArrowheads="1"/>
                      </p:cNvPicPr>
                      <p:nvPr/>
                    </p:nvPicPr>
                    <p:blipFill>
                      <a:blip r:embed="rId13"/>
                      <a:srcRect/>
                      <a:stretch>
                        <a:fillRect/>
                      </a:stretch>
                    </p:blipFill>
                    <p:spPr bwMode="auto">
                      <a:xfrm>
                        <a:off x="515561" y="3275244"/>
                        <a:ext cx="5866385" cy="819063"/>
                      </a:xfrm>
                      <a:prstGeom prst="rect">
                        <a:avLst/>
                      </a:prstGeom>
                      <a:noFill/>
                      <a:ln>
                        <a:noFill/>
                      </a:ln>
                      <a:effectLst/>
                      <a:extLst/>
                    </p:spPr>
                  </p:pic>
                </p:oleObj>
              </mc:Fallback>
            </mc:AlternateContent>
          </a:graphicData>
        </a:graphic>
      </p:graphicFrame>
      <p:sp>
        <p:nvSpPr>
          <p:cNvPr id="45" name="Text Box 5"/>
          <p:cNvSpPr txBox="1">
            <a:spLocks noChangeArrowheads="1"/>
          </p:cNvSpPr>
          <p:nvPr/>
        </p:nvSpPr>
        <p:spPr bwMode="auto">
          <a:xfrm>
            <a:off x="2987358" y="2175135"/>
            <a:ext cx="44629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cm</a:t>
            </a:r>
            <a:r>
              <a:rPr lang="it-IT" altLang="en-US" sz="20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molecules</a:t>
            </a:r>
            <a:r>
              <a:rPr lang="it-IT" altLang="en-US" sz="2000" baseline="30000" dirty="0" smtClean="0">
                <a:latin typeface="Tahoma" panose="020B0604030504040204" pitchFamily="34" charset="0"/>
                <a:ea typeface="Tahoma" panose="020B0604030504040204" pitchFamily="34" charset="0"/>
                <a:cs typeface="Tahoma" panose="020B0604030504040204" pitchFamily="34" charset="0"/>
              </a:rPr>
              <a:t>-1</a:t>
            </a:r>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s</a:t>
            </a:r>
            <a:r>
              <a:rPr lang="it-IT" altLang="en-US" sz="20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298K)</a:t>
            </a:r>
            <a:endParaRPr lang="en-US" altLang="en-US" sz="2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9" name="Object 6"/>
          <p:cNvGraphicFramePr>
            <a:graphicFrameLocks noChangeAspect="1"/>
          </p:cNvGraphicFramePr>
          <p:nvPr>
            <p:extLst>
              <p:ext uri="{D42A27DB-BD31-4B8C-83A1-F6EECF244321}">
                <p14:modId xmlns:p14="http://schemas.microsoft.com/office/powerpoint/2010/main" val="1589178984"/>
              </p:ext>
            </p:extLst>
          </p:nvPr>
        </p:nvGraphicFramePr>
        <p:xfrm>
          <a:off x="666750" y="4098925"/>
          <a:ext cx="5749925" cy="771525"/>
        </p:xfrm>
        <a:graphic>
          <a:graphicData uri="http://schemas.openxmlformats.org/presentationml/2006/ole">
            <mc:AlternateContent xmlns:mc="http://schemas.openxmlformats.org/markup-compatibility/2006">
              <mc:Choice xmlns:v="urn:schemas-microsoft-com:vml" Requires="v">
                <p:oleObj spid="_x0000_s185461" name="Equation" r:id="rId14" imgW="3009600" imgH="406080" progId="Equation.3">
                  <p:embed/>
                </p:oleObj>
              </mc:Choice>
              <mc:Fallback>
                <p:oleObj name="Equation" r:id="rId14" imgW="3009600" imgH="406080" progId="Equation.3">
                  <p:embed/>
                  <p:pic>
                    <p:nvPicPr>
                      <p:cNvPr id="44" name="Object 6"/>
                      <p:cNvPicPr>
                        <a:picLocks noChangeAspect="1" noChangeArrowheads="1"/>
                      </p:cNvPicPr>
                      <p:nvPr/>
                    </p:nvPicPr>
                    <p:blipFill>
                      <a:blip r:embed="rId15"/>
                      <a:srcRect/>
                      <a:stretch>
                        <a:fillRect/>
                      </a:stretch>
                    </p:blipFill>
                    <p:spPr bwMode="auto">
                      <a:xfrm>
                        <a:off x="666750" y="4098925"/>
                        <a:ext cx="5749925" cy="771525"/>
                      </a:xfrm>
                      <a:prstGeom prst="rect">
                        <a:avLst/>
                      </a:prstGeom>
                      <a:noFill/>
                      <a:ln>
                        <a:noFill/>
                      </a:ln>
                      <a:effectLst/>
                      <a:extLst/>
                    </p:spPr>
                  </p:pic>
                </p:oleObj>
              </mc:Fallback>
            </mc:AlternateContent>
          </a:graphicData>
        </a:graphic>
      </p:graphicFrame>
      <p:sp>
        <p:nvSpPr>
          <p:cNvPr id="60" name="Text Box 5"/>
          <p:cNvSpPr txBox="1">
            <a:spLocks noChangeArrowheads="1"/>
          </p:cNvSpPr>
          <p:nvPr/>
        </p:nvSpPr>
        <p:spPr bwMode="auto">
          <a:xfrm>
            <a:off x="6506040" y="3416404"/>
            <a:ext cx="10297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years</a:t>
            </a:r>
            <a:endParaRPr lang="en-US" alt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61" name="Text Box 5"/>
          <p:cNvSpPr txBox="1">
            <a:spLocks noChangeArrowheads="1"/>
          </p:cNvSpPr>
          <p:nvPr/>
        </p:nvSpPr>
        <p:spPr bwMode="auto">
          <a:xfrm>
            <a:off x="6596986" y="4191704"/>
            <a:ext cx="10297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days</a:t>
            </a:r>
            <a:endParaRPr lang="en-US" alt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107545" name="Picture 25" descr="Photochemical ozone formation in the troposphere"/>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5137122" y="4672260"/>
            <a:ext cx="3767571" cy="2383701"/>
          </a:xfrm>
          <a:prstGeom prst="rect">
            <a:avLst/>
          </a:prstGeom>
          <a:noFill/>
          <a:extLst>
            <a:ext uri="{909E8E84-426E-40DD-AFC4-6F175D3DCCD1}">
              <a14:hiddenFill xmlns:a14="http://schemas.microsoft.com/office/drawing/2010/main">
                <a:solidFill>
                  <a:srgbClr val="FFFFFF"/>
                </a:solidFill>
              </a14:hiddenFill>
            </a:ext>
          </a:extLst>
        </p:spPr>
      </p:pic>
      <p:sp>
        <p:nvSpPr>
          <p:cNvPr id="62" name="Text Box 5"/>
          <p:cNvSpPr txBox="1">
            <a:spLocks noChangeArrowheads="1"/>
          </p:cNvSpPr>
          <p:nvPr/>
        </p:nvSpPr>
        <p:spPr bwMode="auto">
          <a:xfrm>
            <a:off x="256427" y="4917044"/>
            <a:ext cx="3982423"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NMHCs reacts much faster then CH</a:t>
            </a:r>
            <a:r>
              <a:rPr lang="it-IT" altLang="en-US" sz="23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4</a:t>
            </a:r>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with OH  they can contribute to O</a:t>
            </a:r>
            <a:r>
              <a:rPr lang="it-IT" altLang="en-US" sz="23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formation and photochemical smog</a:t>
            </a:r>
            <a:endParaRPr lang="en-US" altLang="en-US" sz="2300" baseline="30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5496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75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60" grpId="0"/>
      <p:bldP spid="61" grpId="0"/>
      <p:bldP spid="6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diritto 9"/>
          <p:cNvCxnSpPr/>
          <p:nvPr/>
        </p:nvCxnSpPr>
        <p:spPr>
          <a:xfrm>
            <a:off x="477838" y="66844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Titolo 4"/>
          <p:cNvSpPr txBox="1">
            <a:spLocks/>
          </p:cNvSpPr>
          <p:nvPr/>
        </p:nvSpPr>
        <p:spPr bwMode="auto">
          <a:xfrm>
            <a:off x="0" y="-30392"/>
            <a:ext cx="9143999"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dirty="0" smtClean="0">
                <a:solidFill>
                  <a:srgbClr val="3333FF"/>
                </a:solidFill>
                <a:latin typeface="Tahoma" panose="020B0604030504040204" pitchFamily="34" charset="0"/>
                <a:cs typeface="Tahoma" panose="020B0604030504040204" pitchFamily="34" charset="0"/>
              </a:rPr>
              <a:t>O</a:t>
            </a:r>
            <a:r>
              <a:rPr lang="it-IT" altLang="en-US" sz="3500" baseline="-25000" dirty="0" smtClean="0">
                <a:solidFill>
                  <a:srgbClr val="3333FF"/>
                </a:solidFill>
                <a:latin typeface="Tahoma" panose="020B0604030504040204" pitchFamily="34" charset="0"/>
                <a:cs typeface="Tahoma" panose="020B0604030504040204" pitchFamily="34" charset="0"/>
              </a:rPr>
              <a:t>3</a:t>
            </a:r>
            <a:r>
              <a:rPr lang="it-IT" altLang="en-US" sz="3500" dirty="0" smtClean="0">
                <a:solidFill>
                  <a:srgbClr val="3333FF"/>
                </a:solidFill>
                <a:latin typeface="Tahoma" panose="020B0604030504040204" pitchFamily="34" charset="0"/>
                <a:cs typeface="Tahoma" panose="020B0604030504040204" pitchFamily="34" charset="0"/>
              </a:rPr>
              <a:t> production in the troposphere</a:t>
            </a:r>
            <a:endParaRPr lang="en-GB" altLang="en-US" sz="3500" baseline="-25000" dirty="0">
              <a:solidFill>
                <a:srgbClr val="3333FF"/>
              </a:solidFill>
              <a:latin typeface="Tahoma" panose="020B0604030504040204" pitchFamily="34" charset="0"/>
              <a:cs typeface="Tahoma" panose="020B0604030504040204" pitchFamily="34" charset="0"/>
            </a:endParaRPr>
          </a:p>
        </p:txBody>
      </p:sp>
      <p:pic>
        <p:nvPicPr>
          <p:cNvPr id="14" name="Picture 4" descr="A:\o3_ro2_nox.png"/>
          <p:cNvPicPr>
            <a:picLocks noChangeAspect="1" noChangeArrowheads="1"/>
          </p:cNvPicPr>
          <p:nvPr/>
        </p:nvPicPr>
        <p:blipFill rotWithShape="1">
          <a:blip r:embed="rId3">
            <a:extLst>
              <a:ext uri="{28A0092B-C50C-407E-A947-70E740481C1C}">
                <a14:useLocalDpi xmlns:a14="http://schemas.microsoft.com/office/drawing/2010/main" val="0"/>
              </a:ext>
            </a:extLst>
          </a:blip>
          <a:srcRect l="10631" t="-1" r="15179" b="4100"/>
          <a:stretch/>
        </p:blipFill>
        <p:spPr bwMode="auto">
          <a:xfrm>
            <a:off x="5560311" y="1969419"/>
            <a:ext cx="3017520" cy="292608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bwMode="auto">
          <a:xfrm>
            <a:off x="735739" y="1648861"/>
            <a:ext cx="871539" cy="502701"/>
          </a:xfrm>
          <a:prstGeom prst="ellipse">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 name="Oval 14"/>
          <p:cNvSpPr/>
          <p:nvPr/>
        </p:nvSpPr>
        <p:spPr bwMode="auto">
          <a:xfrm>
            <a:off x="807174" y="2481926"/>
            <a:ext cx="1128715" cy="541174"/>
          </a:xfrm>
          <a:prstGeom prst="ellipse">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3"/>
          <p:cNvSpPr txBox="1">
            <a:spLocks/>
          </p:cNvSpPr>
          <p:nvPr/>
        </p:nvSpPr>
        <p:spPr>
          <a:xfrm>
            <a:off x="294676" y="1648861"/>
            <a:ext cx="8772412" cy="4525963"/>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Font typeface="Arial" panose="020B0604020202020204" pitchFamily="34" charset="0"/>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(1)  CH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4</a:t>
            </a:r>
            <a:r>
              <a:rPr lang="en-US" altLang="en-US" sz="2400" dirty="0" smtClean="0">
                <a:latin typeface="Tahoma" panose="020B0604030504040204" pitchFamily="34" charset="0"/>
                <a:ea typeface="Tahoma" panose="020B0604030504040204" pitchFamily="34" charset="0"/>
                <a:cs typeface="Tahoma" panose="020B0604030504040204" pitchFamily="34" charset="0"/>
              </a:rPr>
              <a:t> + OH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CH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altLang="en-US" sz="2400" dirty="0" smtClean="0">
                <a:latin typeface="Tahoma" panose="020B0604030504040204" pitchFamily="34" charset="0"/>
                <a:ea typeface="Tahoma" panose="020B0604030504040204" pitchFamily="34" charset="0"/>
                <a:cs typeface="Tahoma" panose="020B0604030504040204" pitchFamily="34" charset="0"/>
              </a:rPr>
              <a:t> + 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O</a:t>
            </a:r>
          </a:p>
          <a:p>
            <a:pPr eaLnBrk="1" hangingPunct="1">
              <a:buFont typeface="Arial" panose="020B0604020202020204" pitchFamily="34" charset="0"/>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(2)  CH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altLang="en-US" sz="2400" dirty="0" smtClean="0">
                <a:latin typeface="Tahoma" panose="020B0604030504040204" pitchFamily="34" charset="0"/>
                <a:ea typeface="Tahoma" panose="020B0604030504040204" pitchFamily="34" charset="0"/>
                <a:cs typeface="Tahoma" panose="020B0604030504040204" pitchFamily="34" charset="0"/>
              </a:rPr>
              <a:t> + 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M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CH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altLang="en-US" sz="2400" dirty="0" smtClean="0">
                <a:latin typeface="Tahoma" panose="020B0604030504040204" pitchFamily="34" charset="0"/>
                <a:ea typeface="Tahoma" panose="020B0604030504040204" pitchFamily="34" charset="0"/>
                <a:cs typeface="Tahoma" panose="020B0604030504040204" pitchFamily="34" charset="0"/>
              </a:rPr>
              <a:t>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M</a:t>
            </a:r>
          </a:p>
          <a:p>
            <a:pPr eaLnBrk="1" hangingPunct="1">
              <a:buFont typeface="Arial" panose="020B0604020202020204" pitchFamily="34" charset="0"/>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(3)  CH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altLang="en-US" sz="2400" dirty="0" smtClean="0">
                <a:latin typeface="Tahoma" panose="020B0604030504040204" pitchFamily="34" charset="0"/>
                <a:ea typeface="Tahoma" panose="020B0604030504040204" pitchFamily="34" charset="0"/>
                <a:cs typeface="Tahoma" panose="020B0604030504040204" pitchFamily="34" charset="0"/>
              </a:rPr>
              <a:t>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NO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NO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CH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altLang="en-US" sz="2400" dirty="0" smtClean="0">
                <a:latin typeface="Tahoma" panose="020B0604030504040204" pitchFamily="34" charset="0"/>
                <a:ea typeface="Tahoma" panose="020B0604030504040204" pitchFamily="34" charset="0"/>
                <a:cs typeface="Tahoma" panose="020B0604030504040204" pitchFamily="34" charset="0"/>
              </a:rPr>
              <a:t>O</a:t>
            </a:r>
          </a:p>
          <a:p>
            <a:pPr eaLnBrk="1" hangingPunct="1">
              <a:buFont typeface="Arial" panose="020B0604020202020204" pitchFamily="34" charset="0"/>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(4)  CH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altLang="en-US" sz="2400" dirty="0" smtClean="0">
                <a:latin typeface="Tahoma" panose="020B0604030504040204" pitchFamily="34" charset="0"/>
                <a:ea typeface="Tahoma" panose="020B0604030504040204" pitchFamily="34" charset="0"/>
                <a:cs typeface="Tahoma" panose="020B0604030504040204" pitchFamily="34" charset="0"/>
              </a:rPr>
              <a:t>O + 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CO + HO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buFont typeface="Arial" panose="020B0604020202020204" pitchFamily="34" charset="0"/>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(5)  HO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NO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NO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OH</a:t>
            </a:r>
          </a:p>
          <a:p>
            <a:pPr eaLnBrk="1" hangingPunct="1">
              <a:buFont typeface="Arial" panose="020B0604020202020204" pitchFamily="34" charset="0"/>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(6)  NO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h</a:t>
            </a:r>
            <a:r>
              <a:rPr lang="en-US"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NO + O</a:t>
            </a:r>
          </a:p>
          <a:p>
            <a:pPr eaLnBrk="1" hangingPunct="1">
              <a:buFont typeface="Arial" panose="020B0604020202020204" pitchFamily="34" charset="0"/>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(7)  O + 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M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altLang="en-US" sz="2400" dirty="0" smtClean="0">
                <a:latin typeface="Tahoma" panose="020B0604030504040204" pitchFamily="34" charset="0"/>
                <a:ea typeface="Tahoma" panose="020B0604030504040204" pitchFamily="34" charset="0"/>
                <a:cs typeface="Tahoma" panose="020B0604030504040204" pitchFamily="34" charset="0"/>
              </a:rPr>
              <a:t> + M</a:t>
            </a:r>
          </a:p>
          <a:p>
            <a:pPr eaLnBrk="1" hangingPunct="1">
              <a:buFont typeface="Arial" panose="020B0604020202020204" pitchFamily="34" charset="0"/>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a:t>
            </a:r>
          </a:p>
          <a:p>
            <a:pPr eaLnBrk="1" hangingPunct="1">
              <a:buFont typeface="Arial" panose="020B0604020202020204" pitchFamily="34" charset="0"/>
              <a:buNone/>
            </a:pPr>
            <a:r>
              <a:rPr lang="en-US" altLang="en-US" sz="2400" dirty="0">
                <a:latin typeface="Tahoma" panose="020B0604030504040204" pitchFamily="34" charset="0"/>
                <a:ea typeface="Tahoma" panose="020B0604030504040204" pitchFamily="34" charset="0"/>
                <a:cs typeface="Tahoma" panose="020B0604030504040204" pitchFamily="34" charset="0"/>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1-7) CH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4</a:t>
            </a:r>
            <a:r>
              <a:rPr lang="en-US" altLang="en-US" sz="2400" dirty="0" smtClean="0">
                <a:latin typeface="Tahoma" panose="020B0604030504040204" pitchFamily="34" charset="0"/>
                <a:ea typeface="Tahoma" panose="020B0604030504040204" pitchFamily="34" charset="0"/>
                <a:cs typeface="Tahoma" panose="020B0604030504040204" pitchFamily="34" charset="0"/>
              </a:rPr>
              <a:t> + 4O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h</a:t>
            </a:r>
            <a:r>
              <a:rPr lang="en-US"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2O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altLang="en-US" sz="2400" dirty="0" smtClean="0">
                <a:latin typeface="Tahoma" panose="020B0604030504040204" pitchFamily="34" charset="0"/>
                <a:ea typeface="Tahoma" panose="020B0604030504040204" pitchFamily="34" charset="0"/>
                <a:cs typeface="Tahoma" panose="020B0604030504040204" pitchFamily="34" charset="0"/>
              </a:rPr>
              <a:t> + 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CO + 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O   </a:t>
            </a:r>
            <a:r>
              <a:rPr lang="en-US"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overall reaction</a:t>
            </a:r>
          </a:p>
        </p:txBody>
      </p:sp>
      <p:sp>
        <p:nvSpPr>
          <p:cNvPr id="12" name="Text Box 3"/>
          <p:cNvSpPr txBox="1">
            <a:spLocks noChangeArrowheads="1"/>
          </p:cNvSpPr>
          <p:nvPr/>
        </p:nvSpPr>
        <p:spPr bwMode="auto">
          <a:xfrm>
            <a:off x="950117" y="727764"/>
            <a:ext cx="7243763"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it-IT" sz="2500" dirty="0" smtClean="0">
                <a:latin typeface="Tahoma" panose="020B0604030504040204" pitchFamily="34" charset="0"/>
                <a:ea typeface="Tahoma" panose="020B0604030504040204" pitchFamily="34" charset="0"/>
                <a:cs typeface="Tahoma" panose="020B0604030504040204" pitchFamily="34" charset="0"/>
              </a:rPr>
              <a:t>A similar reaction sequence for methane CH</a:t>
            </a:r>
            <a:r>
              <a:rPr lang="it-IT" sz="2500" baseline="-25000" dirty="0" smtClean="0">
                <a:latin typeface="Tahoma" panose="020B0604030504040204" pitchFamily="34" charset="0"/>
                <a:ea typeface="Tahoma" panose="020B0604030504040204" pitchFamily="34" charset="0"/>
                <a:cs typeface="Tahoma" panose="020B0604030504040204" pitchFamily="34" charset="0"/>
              </a:rPr>
              <a:t>4</a:t>
            </a:r>
            <a:r>
              <a:rPr lang="it-IT" sz="2500" dirty="0" smtClean="0">
                <a:latin typeface="Tahoma" panose="020B0604030504040204" pitchFamily="34" charset="0"/>
                <a:ea typeface="Tahoma" panose="020B0604030504040204" pitchFamily="34" charset="0"/>
                <a:cs typeface="Tahoma" panose="020B0604030504040204" pitchFamily="34" charset="0"/>
              </a:rPr>
              <a:t> or heavier hydrocarbons:</a:t>
            </a:r>
          </a:p>
        </p:txBody>
      </p:sp>
      <p:sp>
        <p:nvSpPr>
          <p:cNvPr id="9" name="Text Box 22"/>
          <p:cNvSpPr txBox="1">
            <a:spLocks noChangeArrowheads="1"/>
          </p:cNvSpPr>
          <p:nvPr/>
        </p:nvSpPr>
        <p:spPr bwMode="auto">
          <a:xfrm>
            <a:off x="807174" y="5951686"/>
            <a:ext cx="7167758"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Eq. (1) to (7) are elementary reactions</a:t>
            </a:r>
          </a:p>
        </p:txBody>
      </p:sp>
    </p:spTree>
    <p:extLst>
      <p:ext uri="{BB962C8B-B14F-4D97-AF65-F5344CB8AC3E}">
        <p14:creationId xmlns:p14="http://schemas.microsoft.com/office/powerpoint/2010/main" val="4160678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olo 4"/>
          <p:cNvSpPr txBox="1">
            <a:spLocks/>
          </p:cNvSpPr>
          <p:nvPr/>
        </p:nvSpPr>
        <p:spPr>
          <a:xfrm>
            <a:off x="133186" y="-26180"/>
            <a:ext cx="8905875"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Lifetimes in atmospheric chemistry</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24" name="Connettore diritto 9"/>
          <p:cNvCxnSpPr/>
          <p:nvPr/>
        </p:nvCxnSpPr>
        <p:spPr>
          <a:xfrm>
            <a:off x="547949" y="6495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Text Box 5"/>
          <p:cNvSpPr txBox="1">
            <a:spLocks noChangeArrowheads="1"/>
          </p:cNvSpPr>
          <p:nvPr/>
        </p:nvSpPr>
        <p:spPr bwMode="auto">
          <a:xfrm>
            <a:off x="281537" y="721594"/>
            <a:ext cx="860684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Lifetimes due to gas phase chemical reactions are always in </a:t>
            </a:r>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competition</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with other processes in which the reactant maybe involved (e.g. transport, photolysis, heterogeneous chemistry, depositions...)</a:t>
            </a:r>
            <a:endParaRPr lang="en-US" altLang="en-US" sz="2200"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21" name="Text Box 5"/>
          <p:cNvSpPr txBox="1">
            <a:spLocks noChangeArrowheads="1"/>
          </p:cNvSpPr>
          <p:nvPr/>
        </p:nvSpPr>
        <p:spPr bwMode="auto">
          <a:xfrm>
            <a:off x="1232934" y="2110600"/>
            <a:ext cx="6704054"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What can happen to CH</a:t>
            </a:r>
            <a:r>
              <a:rPr lang="it-IT" altLang="en-US" sz="22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4</a:t>
            </a:r>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in the troposphere?</a:t>
            </a:r>
            <a:endParaRPr lang="en-US" altLang="en-US" sz="2200" baseline="30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 Box 22"/>
          <p:cNvSpPr txBox="1">
            <a:spLocks noChangeArrowheads="1"/>
          </p:cNvSpPr>
          <p:nvPr/>
        </p:nvSpPr>
        <p:spPr bwMode="auto">
          <a:xfrm>
            <a:off x="207543" y="2611903"/>
            <a:ext cx="841443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100" dirty="0" smtClean="0">
                <a:latin typeface="Tahoma" panose="020B0604030504040204" pitchFamily="34" charset="0"/>
                <a:ea typeface="Tahoma" panose="020B0604030504040204" pitchFamily="34" charset="0"/>
                <a:cs typeface="Tahoma" panose="020B0604030504040204" pitchFamily="34" charset="0"/>
              </a:rPr>
              <a:t>1. Reaction with </a:t>
            </a:r>
            <a:r>
              <a:rPr lang="it-IT" altLang="en-US" sz="2100" dirty="0" smtClean="0">
                <a:solidFill>
                  <a:srgbClr val="0000FF"/>
                </a:solidFill>
                <a:latin typeface="Tahoma" panose="020B0604030504040204" pitchFamily="34" charset="0"/>
                <a:ea typeface="Tahoma" panose="020B0604030504040204" pitchFamily="34" charset="0"/>
                <a:cs typeface="Tahoma" panose="020B0604030504040204" pitchFamily="34" charset="0"/>
              </a:rPr>
              <a:t>OH</a:t>
            </a:r>
            <a:r>
              <a:rPr lang="it-IT" altLang="en-US" sz="2100" dirty="0" smtClean="0">
                <a:latin typeface="Tahoma" panose="020B0604030504040204" pitchFamily="34" charset="0"/>
                <a:ea typeface="Tahoma" panose="020B0604030504040204" pitchFamily="34" charset="0"/>
                <a:cs typeface="Tahoma" panose="020B0604030504040204" pitchFamily="34" charset="0"/>
              </a:rPr>
              <a:t> (see previous slide)	</a:t>
            </a:r>
            <a:r>
              <a:rPr lang="it-IT" altLang="en-US"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1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OH </a:t>
            </a:r>
            <a:r>
              <a:rPr lang="it-IT" altLang="en-US"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5 years</a:t>
            </a:r>
            <a:r>
              <a:rPr lang="it-IT" altLang="en-US" sz="2100" dirty="0" smtClean="0">
                <a:latin typeface="Tahoma" panose="020B0604030504040204" pitchFamily="34" charset="0"/>
                <a:ea typeface="Tahoma" panose="020B0604030504040204" pitchFamily="34" charset="0"/>
                <a:cs typeface="Tahoma" panose="020B0604030504040204" pitchFamily="34" charset="0"/>
              </a:rPr>
              <a:t> </a:t>
            </a:r>
          </a:p>
        </p:txBody>
      </p:sp>
      <p:sp>
        <p:nvSpPr>
          <p:cNvPr id="25" name="Text Box 22"/>
          <p:cNvSpPr txBox="1">
            <a:spLocks noChangeArrowheads="1"/>
          </p:cNvSpPr>
          <p:nvPr/>
        </p:nvSpPr>
        <p:spPr bwMode="auto">
          <a:xfrm>
            <a:off x="207542" y="3014018"/>
            <a:ext cx="841443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100" dirty="0" smtClean="0">
                <a:latin typeface="Tahoma" panose="020B0604030504040204" pitchFamily="34" charset="0"/>
                <a:ea typeface="Tahoma" panose="020B0604030504040204" pitchFamily="34" charset="0"/>
                <a:cs typeface="Tahoma" panose="020B0604030504040204" pitchFamily="34" charset="0"/>
              </a:rPr>
              <a:t>2. </a:t>
            </a:r>
            <a:r>
              <a:rPr lang="it-IT" altLang="en-US" sz="2100" dirty="0" smtClean="0">
                <a:solidFill>
                  <a:srgbClr val="0000FF"/>
                </a:solidFill>
                <a:latin typeface="Tahoma" panose="020B0604030504040204" pitchFamily="34" charset="0"/>
                <a:ea typeface="Tahoma" panose="020B0604030504040204" pitchFamily="34" charset="0"/>
                <a:cs typeface="Tahoma" panose="020B0604030504040204" pitchFamily="34" charset="0"/>
              </a:rPr>
              <a:t>Transport</a:t>
            </a:r>
            <a:r>
              <a:rPr lang="it-IT" altLang="en-US" sz="2100" dirty="0" smtClean="0">
                <a:latin typeface="Tahoma" panose="020B0604030504040204" pitchFamily="34" charset="0"/>
                <a:ea typeface="Tahoma" panose="020B0604030504040204" pitchFamily="34" charset="0"/>
                <a:cs typeface="Tahoma" panose="020B0604030504040204" pitchFamily="34" charset="0"/>
              </a:rPr>
              <a:t> to stratosphere			</a:t>
            </a:r>
            <a:r>
              <a:rPr lang="it-IT" altLang="en-US"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1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trans </a:t>
            </a:r>
            <a:r>
              <a:rPr lang="it-IT" altLang="en-US"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8 years</a:t>
            </a:r>
            <a:r>
              <a:rPr lang="it-IT" altLang="en-US" sz="2100" dirty="0" smtClean="0">
                <a:latin typeface="Tahoma" panose="020B0604030504040204" pitchFamily="34" charset="0"/>
                <a:ea typeface="Tahoma" panose="020B0604030504040204" pitchFamily="34" charset="0"/>
                <a:cs typeface="Tahoma" panose="020B0604030504040204" pitchFamily="34" charset="0"/>
              </a:rPr>
              <a:t> </a:t>
            </a:r>
          </a:p>
        </p:txBody>
      </p:sp>
      <p:sp>
        <p:nvSpPr>
          <p:cNvPr id="26" name="Text Box 22"/>
          <p:cNvSpPr txBox="1">
            <a:spLocks noChangeArrowheads="1"/>
          </p:cNvSpPr>
          <p:nvPr/>
        </p:nvSpPr>
        <p:spPr bwMode="auto">
          <a:xfrm>
            <a:off x="200119" y="3416133"/>
            <a:ext cx="841443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100" dirty="0" smtClean="0">
                <a:latin typeface="Tahoma" panose="020B0604030504040204" pitchFamily="34" charset="0"/>
                <a:ea typeface="Tahoma" panose="020B0604030504040204" pitchFamily="34" charset="0"/>
                <a:cs typeface="Tahoma" panose="020B0604030504040204" pitchFamily="34" charset="0"/>
              </a:rPr>
              <a:t>3. </a:t>
            </a:r>
            <a:r>
              <a:rPr lang="it-IT" altLang="en-US" sz="2100" dirty="0" smtClean="0">
                <a:solidFill>
                  <a:srgbClr val="0000FF"/>
                </a:solidFill>
                <a:latin typeface="Tahoma" panose="020B0604030504040204" pitchFamily="34" charset="0"/>
                <a:ea typeface="Tahoma" panose="020B0604030504040204" pitchFamily="34" charset="0"/>
                <a:cs typeface="Tahoma" panose="020B0604030504040204" pitchFamily="34" charset="0"/>
              </a:rPr>
              <a:t>Loss</a:t>
            </a:r>
            <a:r>
              <a:rPr lang="it-IT" altLang="en-US" sz="2100" dirty="0" smtClean="0">
                <a:latin typeface="Tahoma" panose="020B0604030504040204" pitchFamily="34" charset="0"/>
                <a:ea typeface="Tahoma" panose="020B0604030504040204" pitchFamily="34" charset="0"/>
                <a:cs typeface="Tahoma" panose="020B0604030504040204" pitchFamily="34" charset="0"/>
              </a:rPr>
              <a:t> to soil					</a:t>
            </a:r>
            <a:r>
              <a:rPr lang="it-IT" altLang="en-US"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1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soil </a:t>
            </a:r>
            <a:r>
              <a:rPr lang="it-IT" altLang="en-US"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100 years</a:t>
            </a:r>
            <a:r>
              <a:rPr lang="it-IT" altLang="en-US" sz="2100" dirty="0" smtClean="0">
                <a:latin typeface="Tahoma" panose="020B0604030504040204" pitchFamily="34" charset="0"/>
                <a:ea typeface="Tahoma" panose="020B0604030504040204" pitchFamily="34" charset="0"/>
                <a:cs typeface="Tahoma" panose="020B0604030504040204" pitchFamily="34" charset="0"/>
              </a:rPr>
              <a:t> </a:t>
            </a:r>
          </a:p>
        </p:txBody>
      </p:sp>
      <p:sp>
        <p:nvSpPr>
          <p:cNvPr id="27" name="Text Box 22"/>
          <p:cNvSpPr txBox="1">
            <a:spLocks noChangeArrowheads="1"/>
          </p:cNvSpPr>
          <p:nvPr/>
        </p:nvSpPr>
        <p:spPr bwMode="auto">
          <a:xfrm>
            <a:off x="200118" y="3827142"/>
            <a:ext cx="841443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100" dirty="0" smtClean="0">
                <a:latin typeface="Tahoma" panose="020B0604030504040204" pitchFamily="34" charset="0"/>
                <a:ea typeface="Tahoma" panose="020B0604030504040204" pitchFamily="34" charset="0"/>
                <a:cs typeface="Tahoma" panose="020B0604030504040204" pitchFamily="34" charset="0"/>
              </a:rPr>
              <a:t>4. </a:t>
            </a:r>
            <a:r>
              <a:rPr lang="it-IT" altLang="en-US" sz="2100" dirty="0" smtClean="0">
                <a:solidFill>
                  <a:srgbClr val="0000FF"/>
                </a:solidFill>
                <a:latin typeface="Tahoma" panose="020B0604030504040204" pitchFamily="34" charset="0"/>
                <a:ea typeface="Tahoma" panose="020B0604030504040204" pitchFamily="34" charset="0"/>
                <a:cs typeface="Tahoma" panose="020B0604030504040204" pitchFamily="34" charset="0"/>
              </a:rPr>
              <a:t>Photolysis</a:t>
            </a:r>
            <a:r>
              <a:rPr lang="it-IT" altLang="en-US" sz="2100" dirty="0" smtClean="0">
                <a:latin typeface="Tahoma" panose="020B0604030504040204" pitchFamily="34" charset="0"/>
                <a:ea typeface="Tahoma" panose="020B0604030504040204" pitchFamily="34" charset="0"/>
                <a:cs typeface="Tahoma" panose="020B0604030504040204" pitchFamily="34" charset="0"/>
              </a:rPr>
              <a:t>: CH</a:t>
            </a:r>
            <a:r>
              <a:rPr lang="it-IT" altLang="en-US" sz="2100" baseline="-25000" dirty="0" smtClean="0">
                <a:latin typeface="Tahoma" panose="020B0604030504040204" pitchFamily="34" charset="0"/>
                <a:ea typeface="Tahoma" panose="020B0604030504040204" pitchFamily="34" charset="0"/>
                <a:cs typeface="Tahoma" panose="020B0604030504040204" pitchFamily="34" charset="0"/>
              </a:rPr>
              <a:t>4</a:t>
            </a:r>
            <a:r>
              <a:rPr lang="it-IT" altLang="en-US" sz="2100" dirty="0" smtClean="0">
                <a:latin typeface="Tahoma" panose="020B0604030504040204" pitchFamily="34" charset="0"/>
                <a:ea typeface="Tahoma" panose="020B0604030504040204" pitchFamily="34" charset="0"/>
                <a:cs typeface="Tahoma" panose="020B0604030504040204" pitchFamily="34" charset="0"/>
              </a:rPr>
              <a:t>+h</a:t>
            </a:r>
            <a:r>
              <a:rPr lang="it-IT" altLang="en-US"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CH</a:t>
            </a:r>
            <a:r>
              <a:rPr lang="it-IT" altLang="en-US" sz="21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r>
              <a:rPr lang="it-IT" altLang="en-US"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+H</a:t>
            </a:r>
            <a:r>
              <a:rPr lang="it-IT" altLang="en-US" sz="2100" dirty="0" smtClean="0">
                <a:latin typeface="Tahoma" panose="020B0604030504040204" pitchFamily="34" charset="0"/>
                <a:ea typeface="Tahoma" panose="020B0604030504040204" pitchFamily="34" charset="0"/>
                <a:cs typeface="Tahoma" panose="020B0604030504040204" pitchFamily="34" charset="0"/>
              </a:rPr>
              <a:t>	 (</a:t>
            </a:r>
            <a:r>
              <a:rPr lang="it-IT" altLang="en-US"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&lt;276nm)</a:t>
            </a:r>
            <a:r>
              <a:rPr lang="it-IT" altLang="en-US" sz="2100" dirty="0" smtClean="0">
                <a:latin typeface="Tahoma" panose="020B0604030504040204" pitchFamily="34" charset="0"/>
                <a:ea typeface="Tahoma" panose="020B0604030504040204" pitchFamily="34" charset="0"/>
                <a:cs typeface="Tahoma" panose="020B0604030504040204" pitchFamily="34" charset="0"/>
              </a:rPr>
              <a:t>	</a:t>
            </a:r>
            <a:r>
              <a:rPr lang="it-IT" altLang="en-US"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1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phot </a:t>
            </a:r>
            <a:r>
              <a:rPr lang="it-IT" altLang="en-US"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300 years</a:t>
            </a:r>
            <a:r>
              <a:rPr lang="it-IT" altLang="en-US" sz="2100" dirty="0" smtClean="0">
                <a:latin typeface="Tahoma" panose="020B0604030504040204" pitchFamily="34" charset="0"/>
                <a:ea typeface="Tahoma" panose="020B0604030504040204" pitchFamily="34" charset="0"/>
                <a:cs typeface="Tahoma" panose="020B0604030504040204" pitchFamily="34" charset="0"/>
              </a:rPr>
              <a:t> </a:t>
            </a:r>
          </a:p>
        </p:txBody>
      </p:sp>
      <p:sp>
        <p:nvSpPr>
          <p:cNvPr id="28" name="Text Box 5"/>
          <p:cNvSpPr txBox="1">
            <a:spLocks noChangeArrowheads="1"/>
          </p:cNvSpPr>
          <p:nvPr/>
        </p:nvSpPr>
        <p:spPr bwMode="auto">
          <a:xfrm>
            <a:off x="1232934" y="4178666"/>
            <a:ext cx="42475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16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small absorption cross sections in the UV</a:t>
            </a:r>
            <a:endParaRPr lang="en-US" altLang="en-US" sz="1600"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29" name="Text Box 22"/>
          <p:cNvSpPr txBox="1">
            <a:spLocks noChangeArrowheads="1"/>
          </p:cNvSpPr>
          <p:nvPr/>
        </p:nvSpPr>
        <p:spPr bwMode="auto">
          <a:xfrm>
            <a:off x="200118" y="4505814"/>
            <a:ext cx="841443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100" dirty="0" smtClean="0">
                <a:latin typeface="Tahoma" panose="020B0604030504040204" pitchFamily="34" charset="0"/>
                <a:ea typeface="Tahoma" panose="020B0604030504040204" pitchFamily="34" charset="0"/>
                <a:cs typeface="Tahoma" panose="020B0604030504040204" pitchFamily="34" charset="0"/>
              </a:rPr>
              <a:t>5. Reaction with </a:t>
            </a:r>
            <a:r>
              <a:rPr lang="it-IT" altLang="en-US" sz="2100" dirty="0" smtClean="0">
                <a:solidFill>
                  <a:srgbClr val="0000FF"/>
                </a:solidFill>
                <a:latin typeface="Tahoma" panose="020B0604030504040204" pitchFamily="34" charset="0"/>
                <a:ea typeface="Tahoma" panose="020B0604030504040204" pitchFamily="34" charset="0"/>
                <a:cs typeface="Tahoma" panose="020B0604030504040204" pitchFamily="34" charset="0"/>
              </a:rPr>
              <a:t>NO</a:t>
            </a:r>
            <a:r>
              <a:rPr lang="it-IT" altLang="en-US" sz="2100" baseline="-25000" dirty="0" smtClean="0">
                <a:solidFill>
                  <a:srgbClr val="0000FF"/>
                </a:solidFill>
                <a:latin typeface="Tahoma" panose="020B0604030504040204" pitchFamily="34" charset="0"/>
                <a:ea typeface="Tahoma" panose="020B0604030504040204" pitchFamily="34" charset="0"/>
                <a:cs typeface="Tahoma" panose="020B0604030504040204" pitchFamily="34" charset="0"/>
              </a:rPr>
              <a:t>3</a:t>
            </a:r>
            <a:r>
              <a:rPr lang="it-IT" altLang="en-US" sz="2100" dirty="0" smtClean="0">
                <a:latin typeface="Tahoma" panose="020B0604030504040204" pitchFamily="34" charset="0"/>
                <a:ea typeface="Tahoma" panose="020B0604030504040204" pitchFamily="34" charset="0"/>
                <a:cs typeface="Tahoma" panose="020B0604030504040204" pitchFamily="34" charset="0"/>
              </a:rPr>
              <a:t>: CH</a:t>
            </a:r>
            <a:r>
              <a:rPr lang="it-IT" altLang="en-US" sz="2100" baseline="-25000" dirty="0" smtClean="0">
                <a:latin typeface="Tahoma" panose="020B0604030504040204" pitchFamily="34" charset="0"/>
                <a:ea typeface="Tahoma" panose="020B0604030504040204" pitchFamily="34" charset="0"/>
                <a:cs typeface="Tahoma" panose="020B0604030504040204" pitchFamily="34" charset="0"/>
              </a:rPr>
              <a:t>4</a:t>
            </a:r>
            <a:r>
              <a:rPr lang="it-IT" altLang="en-US" sz="2100" dirty="0" smtClean="0">
                <a:latin typeface="Tahoma" panose="020B0604030504040204" pitchFamily="34" charset="0"/>
                <a:ea typeface="Tahoma" panose="020B0604030504040204" pitchFamily="34" charset="0"/>
                <a:cs typeface="Tahoma" panose="020B0604030504040204" pitchFamily="34" charset="0"/>
              </a:rPr>
              <a:t>+NO</a:t>
            </a:r>
            <a:r>
              <a:rPr lang="it-IT" altLang="en-US" sz="2100" baseline="-25000" dirty="0" smtClean="0">
                <a:latin typeface="Tahoma" panose="020B0604030504040204" pitchFamily="34" charset="0"/>
                <a:ea typeface="Tahoma" panose="020B0604030504040204" pitchFamily="34" charset="0"/>
                <a:cs typeface="Tahoma" panose="020B0604030504040204" pitchFamily="34" charset="0"/>
              </a:rPr>
              <a:t>3</a:t>
            </a:r>
            <a:r>
              <a:rPr lang="it-IT" altLang="en-US" sz="2100" dirty="0">
                <a:latin typeface="Tahoma" panose="020B0604030504040204" pitchFamily="34" charset="0"/>
                <a:ea typeface="Tahoma" panose="020B0604030504040204" pitchFamily="34" charset="0"/>
                <a:cs typeface="Tahoma" panose="020B0604030504040204" pitchFamily="34" charset="0"/>
              </a:rPr>
              <a:t> </a:t>
            </a:r>
            <a:r>
              <a:rPr lang="it-IT" altLang="en-US"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CH</a:t>
            </a:r>
            <a:r>
              <a:rPr lang="it-IT" altLang="en-US" sz="21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r>
              <a:rPr lang="it-IT" altLang="en-US"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+H</a:t>
            </a:r>
            <a:r>
              <a:rPr lang="it-IT" altLang="en-US" sz="2100" dirty="0" smtClean="0">
                <a:latin typeface="Tahoma" panose="020B0604030504040204" pitchFamily="34" charset="0"/>
                <a:ea typeface="Tahoma" panose="020B0604030504040204" pitchFamily="34" charset="0"/>
                <a:cs typeface="Tahoma" panose="020B0604030504040204" pitchFamily="34" charset="0"/>
              </a:rPr>
              <a:t>NO</a:t>
            </a:r>
            <a:r>
              <a:rPr lang="it-IT" altLang="en-US" sz="2100" baseline="-25000" dirty="0" smtClean="0">
                <a:latin typeface="Tahoma" panose="020B0604030504040204" pitchFamily="34" charset="0"/>
                <a:ea typeface="Tahoma" panose="020B0604030504040204" pitchFamily="34" charset="0"/>
                <a:cs typeface="Tahoma" panose="020B0604030504040204" pitchFamily="34" charset="0"/>
              </a:rPr>
              <a:t>3</a:t>
            </a:r>
            <a:r>
              <a:rPr lang="it-IT" altLang="en-US" sz="2100" dirty="0" smtClean="0">
                <a:latin typeface="Tahoma" panose="020B0604030504040204" pitchFamily="34" charset="0"/>
                <a:ea typeface="Tahoma" panose="020B0604030504040204" pitchFamily="34" charset="0"/>
                <a:cs typeface="Tahoma" panose="020B0604030504040204" pitchFamily="34" charset="0"/>
              </a:rPr>
              <a:t>	 </a:t>
            </a:r>
            <a:r>
              <a:rPr lang="it-IT" altLang="en-US"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1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NO3 </a:t>
            </a:r>
            <a:r>
              <a:rPr lang="it-IT" altLang="en-US"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30 years</a:t>
            </a:r>
            <a:r>
              <a:rPr lang="it-IT" altLang="en-US" sz="2100" dirty="0" smtClean="0">
                <a:latin typeface="Tahoma" panose="020B0604030504040204" pitchFamily="34" charset="0"/>
                <a:ea typeface="Tahoma" panose="020B0604030504040204" pitchFamily="34" charset="0"/>
                <a:cs typeface="Tahoma" panose="020B0604030504040204" pitchFamily="34" charset="0"/>
              </a:rPr>
              <a:t> </a:t>
            </a:r>
          </a:p>
        </p:txBody>
      </p:sp>
      <p:sp>
        <p:nvSpPr>
          <p:cNvPr id="30" name="Text Box 22"/>
          <p:cNvSpPr txBox="1">
            <a:spLocks noChangeArrowheads="1"/>
          </p:cNvSpPr>
          <p:nvPr/>
        </p:nvSpPr>
        <p:spPr bwMode="auto">
          <a:xfrm>
            <a:off x="200117" y="4910297"/>
            <a:ext cx="841443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100" dirty="0" smtClean="0">
                <a:latin typeface="Tahoma" panose="020B0604030504040204" pitchFamily="34" charset="0"/>
                <a:ea typeface="Tahoma" panose="020B0604030504040204" pitchFamily="34" charset="0"/>
                <a:cs typeface="Tahoma" panose="020B0604030504040204" pitchFamily="34" charset="0"/>
              </a:rPr>
              <a:t>6. Reaction with </a:t>
            </a:r>
            <a:r>
              <a:rPr lang="it-IT" altLang="en-US" sz="2100" dirty="0" smtClean="0">
                <a:solidFill>
                  <a:srgbClr val="0000FF"/>
                </a:solidFill>
                <a:latin typeface="Tahoma" panose="020B0604030504040204" pitchFamily="34" charset="0"/>
                <a:ea typeface="Tahoma" panose="020B0604030504040204" pitchFamily="34" charset="0"/>
                <a:cs typeface="Tahoma" panose="020B0604030504040204" pitchFamily="34" charset="0"/>
              </a:rPr>
              <a:t>Cl</a:t>
            </a:r>
            <a:r>
              <a:rPr lang="it-IT" altLang="en-US" sz="2100" dirty="0" smtClean="0">
                <a:latin typeface="Tahoma" panose="020B0604030504040204" pitchFamily="34" charset="0"/>
                <a:ea typeface="Tahoma" panose="020B0604030504040204" pitchFamily="34" charset="0"/>
                <a:cs typeface="Tahoma" panose="020B0604030504040204" pitchFamily="34" charset="0"/>
              </a:rPr>
              <a:t>: CH</a:t>
            </a:r>
            <a:r>
              <a:rPr lang="it-IT" altLang="en-US" sz="2100" baseline="-25000" dirty="0" smtClean="0">
                <a:latin typeface="Tahoma" panose="020B0604030504040204" pitchFamily="34" charset="0"/>
                <a:ea typeface="Tahoma" panose="020B0604030504040204" pitchFamily="34" charset="0"/>
                <a:cs typeface="Tahoma" panose="020B0604030504040204" pitchFamily="34" charset="0"/>
              </a:rPr>
              <a:t>4</a:t>
            </a:r>
            <a:r>
              <a:rPr lang="it-IT" altLang="en-US" sz="2100" dirty="0" smtClean="0">
                <a:latin typeface="Tahoma" panose="020B0604030504040204" pitchFamily="34" charset="0"/>
                <a:ea typeface="Tahoma" panose="020B0604030504040204" pitchFamily="34" charset="0"/>
                <a:cs typeface="Tahoma" panose="020B0604030504040204" pitchFamily="34" charset="0"/>
              </a:rPr>
              <a:t>+Cl</a:t>
            </a:r>
            <a:r>
              <a:rPr lang="it-IT" altLang="en-US"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CH</a:t>
            </a:r>
            <a:r>
              <a:rPr lang="it-IT" altLang="en-US" sz="21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r>
              <a:rPr lang="it-IT" altLang="en-US"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+H</a:t>
            </a:r>
            <a:r>
              <a:rPr lang="it-IT" altLang="en-US" sz="2100" dirty="0" smtClean="0">
                <a:latin typeface="Tahoma" panose="020B0604030504040204" pitchFamily="34" charset="0"/>
                <a:ea typeface="Tahoma" panose="020B0604030504040204" pitchFamily="34" charset="0"/>
                <a:cs typeface="Tahoma" panose="020B0604030504040204" pitchFamily="34" charset="0"/>
              </a:rPr>
              <a:t>Cl	 </a:t>
            </a:r>
            <a:r>
              <a:rPr lang="it-IT" altLang="en-US"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1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Cl </a:t>
            </a:r>
            <a:r>
              <a:rPr lang="it-IT" altLang="en-US"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300 years</a:t>
            </a:r>
            <a:r>
              <a:rPr lang="it-IT" altLang="en-US" sz="2100" dirty="0" smtClean="0">
                <a:latin typeface="Tahoma" panose="020B0604030504040204" pitchFamily="34" charset="0"/>
                <a:ea typeface="Tahoma" panose="020B0604030504040204" pitchFamily="34" charset="0"/>
                <a:cs typeface="Tahoma" panose="020B0604030504040204" pitchFamily="34" charset="0"/>
              </a:rPr>
              <a:t> </a:t>
            </a:r>
          </a:p>
        </p:txBody>
      </p:sp>
      <p:sp>
        <p:nvSpPr>
          <p:cNvPr id="32" name="Text Box 22"/>
          <p:cNvSpPr txBox="1">
            <a:spLocks noChangeArrowheads="1"/>
          </p:cNvSpPr>
          <p:nvPr/>
        </p:nvSpPr>
        <p:spPr bwMode="auto">
          <a:xfrm>
            <a:off x="200116" y="5302587"/>
            <a:ext cx="841443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100" dirty="0" smtClean="0">
                <a:latin typeface="Tahoma" panose="020B0604030504040204" pitchFamily="34" charset="0"/>
                <a:ea typeface="Tahoma" panose="020B0604030504040204" pitchFamily="34" charset="0"/>
                <a:cs typeface="Tahoma" panose="020B0604030504040204" pitchFamily="34" charset="0"/>
              </a:rPr>
              <a:t>7. Reaction with </a:t>
            </a:r>
            <a:r>
              <a:rPr lang="it-IT" altLang="en-US" sz="2100" dirty="0" smtClean="0">
                <a:solidFill>
                  <a:srgbClr val="0000FF"/>
                </a:solidFill>
                <a:latin typeface="Tahoma" panose="020B0604030504040204" pitchFamily="34" charset="0"/>
                <a:ea typeface="Tahoma" panose="020B0604030504040204" pitchFamily="34" charset="0"/>
                <a:cs typeface="Tahoma" panose="020B0604030504040204" pitchFamily="34" charset="0"/>
              </a:rPr>
              <a:t>O</a:t>
            </a:r>
            <a:r>
              <a:rPr lang="it-IT" altLang="en-US" sz="2100" baseline="-25000" dirty="0" smtClean="0">
                <a:solidFill>
                  <a:srgbClr val="0000FF"/>
                </a:solidFill>
                <a:latin typeface="Tahoma" panose="020B0604030504040204" pitchFamily="34" charset="0"/>
                <a:ea typeface="Tahoma" panose="020B0604030504040204" pitchFamily="34" charset="0"/>
                <a:cs typeface="Tahoma" panose="020B0604030504040204" pitchFamily="34" charset="0"/>
              </a:rPr>
              <a:t>3</a:t>
            </a:r>
            <a:r>
              <a:rPr lang="it-IT" altLang="en-US" sz="2100" dirty="0" smtClean="0">
                <a:latin typeface="Tahoma" panose="020B0604030504040204" pitchFamily="34" charset="0"/>
                <a:ea typeface="Tahoma" panose="020B0604030504040204" pitchFamily="34" charset="0"/>
                <a:cs typeface="Tahoma" panose="020B0604030504040204" pitchFamily="34" charset="0"/>
              </a:rPr>
              <a:t>: CH</a:t>
            </a:r>
            <a:r>
              <a:rPr lang="it-IT" altLang="en-US" sz="2100" baseline="-25000" dirty="0" smtClean="0">
                <a:latin typeface="Tahoma" panose="020B0604030504040204" pitchFamily="34" charset="0"/>
                <a:ea typeface="Tahoma" panose="020B0604030504040204" pitchFamily="34" charset="0"/>
                <a:cs typeface="Tahoma" panose="020B0604030504040204" pitchFamily="34" charset="0"/>
              </a:rPr>
              <a:t>4</a:t>
            </a:r>
            <a:r>
              <a:rPr lang="it-IT" altLang="en-US" sz="2100" dirty="0" smtClean="0">
                <a:latin typeface="Tahoma" panose="020B0604030504040204" pitchFamily="34" charset="0"/>
                <a:ea typeface="Tahoma" panose="020B0604030504040204" pitchFamily="34" charset="0"/>
                <a:cs typeface="Tahoma" panose="020B0604030504040204" pitchFamily="34" charset="0"/>
              </a:rPr>
              <a:t>+O</a:t>
            </a:r>
            <a:r>
              <a:rPr lang="it-IT" altLang="en-US" sz="2100" baseline="-25000" dirty="0" smtClean="0">
                <a:latin typeface="Tahoma" panose="020B0604030504040204" pitchFamily="34" charset="0"/>
                <a:ea typeface="Tahoma" panose="020B0604030504040204" pitchFamily="34" charset="0"/>
                <a:cs typeface="Tahoma" panose="020B0604030504040204" pitchFamily="34" charset="0"/>
              </a:rPr>
              <a:t>3</a:t>
            </a:r>
            <a:r>
              <a:rPr lang="it-IT" altLang="en-US"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products</a:t>
            </a:r>
            <a:r>
              <a:rPr lang="it-IT" altLang="en-US" sz="2100" dirty="0" smtClean="0">
                <a:latin typeface="Tahoma" panose="020B0604030504040204" pitchFamily="34" charset="0"/>
                <a:ea typeface="Tahoma" panose="020B0604030504040204" pitchFamily="34" charset="0"/>
                <a:cs typeface="Tahoma" panose="020B0604030504040204" pitchFamily="34" charset="0"/>
              </a:rPr>
              <a:t>	 </a:t>
            </a:r>
            <a:r>
              <a:rPr lang="it-IT" altLang="en-US"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1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O3 </a:t>
            </a:r>
            <a:r>
              <a:rPr lang="it-IT" altLang="en-US"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250 years</a:t>
            </a:r>
            <a:r>
              <a:rPr lang="it-IT" altLang="en-US" sz="2100" dirty="0" smtClean="0">
                <a:latin typeface="Tahoma" panose="020B0604030504040204" pitchFamily="34" charset="0"/>
                <a:ea typeface="Tahoma" panose="020B0604030504040204" pitchFamily="34" charset="0"/>
                <a:cs typeface="Tahoma" panose="020B0604030504040204" pitchFamily="34" charset="0"/>
              </a:rPr>
              <a:t> </a:t>
            </a:r>
          </a:p>
        </p:txBody>
      </p:sp>
      <p:sp>
        <p:nvSpPr>
          <p:cNvPr id="34" name="Text Box 22"/>
          <p:cNvSpPr txBox="1">
            <a:spLocks noChangeArrowheads="1"/>
          </p:cNvSpPr>
          <p:nvPr/>
        </p:nvSpPr>
        <p:spPr bwMode="auto">
          <a:xfrm>
            <a:off x="200116" y="5729384"/>
            <a:ext cx="841443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100" dirty="0" smtClean="0">
                <a:latin typeface="Tahoma" panose="020B0604030504040204" pitchFamily="34" charset="0"/>
                <a:ea typeface="Tahoma" panose="020B0604030504040204" pitchFamily="34" charset="0"/>
                <a:cs typeface="Tahoma" panose="020B0604030504040204" pitchFamily="34" charset="0"/>
              </a:rPr>
              <a:t>8. Rainout/particle uptake			 </a:t>
            </a:r>
            <a:r>
              <a:rPr lang="it-IT" altLang="en-US"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1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uptake </a:t>
            </a:r>
            <a:r>
              <a:rPr lang="it-IT" altLang="en-US"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very long</a:t>
            </a:r>
            <a:endParaRPr lang="it-IT" altLang="en-US" sz="2100" dirty="0" smtClean="0">
              <a:latin typeface="Tahoma" panose="020B0604030504040204" pitchFamily="34" charset="0"/>
              <a:ea typeface="Tahoma" panose="020B0604030504040204" pitchFamily="34" charset="0"/>
              <a:cs typeface="Tahoma" panose="020B0604030504040204" pitchFamily="34" charset="0"/>
            </a:endParaRPr>
          </a:p>
        </p:txBody>
      </p:sp>
      <p:sp>
        <p:nvSpPr>
          <p:cNvPr id="35" name="Text Box 5"/>
          <p:cNvSpPr txBox="1">
            <a:spLocks noChangeArrowheads="1"/>
          </p:cNvSpPr>
          <p:nvPr/>
        </p:nvSpPr>
        <p:spPr bwMode="auto">
          <a:xfrm>
            <a:off x="536247" y="6113864"/>
            <a:ext cx="50421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16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CH</a:t>
            </a:r>
            <a:r>
              <a:rPr lang="it-IT" altLang="en-US" sz="16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4</a:t>
            </a:r>
            <a:r>
              <a:rPr lang="it-IT" altLang="en-US" sz="16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is not very soluble in water or sticky to particles</a:t>
            </a:r>
            <a:endParaRPr lang="en-US" altLang="en-US" sz="1600" baseline="30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7378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5" grpId="0"/>
      <p:bldP spid="26" grpId="0"/>
      <p:bldP spid="27" grpId="0"/>
      <p:bldP spid="28" grpId="0"/>
      <p:bldP spid="29" grpId="0"/>
      <p:bldP spid="30" grpId="0"/>
      <p:bldP spid="32" grpId="0"/>
      <p:bldP spid="34" grpId="0"/>
      <p:bldP spid="3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olo 4"/>
          <p:cNvSpPr txBox="1">
            <a:spLocks/>
          </p:cNvSpPr>
          <p:nvPr/>
        </p:nvSpPr>
        <p:spPr>
          <a:xfrm>
            <a:off x="133186" y="-26180"/>
            <a:ext cx="8905875"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Lifetime for multiple loss processes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24" name="Connettore diritto 9"/>
          <p:cNvCxnSpPr/>
          <p:nvPr/>
        </p:nvCxnSpPr>
        <p:spPr>
          <a:xfrm>
            <a:off x="547949" y="6495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1" name="Text Box 5"/>
          <p:cNvSpPr txBox="1">
            <a:spLocks noChangeArrowheads="1"/>
          </p:cNvSpPr>
          <p:nvPr/>
        </p:nvSpPr>
        <p:spPr bwMode="auto">
          <a:xfrm>
            <a:off x="344187" y="647256"/>
            <a:ext cx="850281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How can we estimate the lifetime of CH</a:t>
            </a:r>
            <a:r>
              <a:rPr lang="it-IT" altLang="en-US" sz="23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4</a:t>
            </a:r>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taking into account all the loss processes?</a:t>
            </a:r>
            <a:endParaRPr lang="en-US" altLang="en-US" sz="2300" baseline="30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 Box 22"/>
          <p:cNvSpPr txBox="1">
            <a:spLocks noChangeArrowheads="1"/>
          </p:cNvSpPr>
          <p:nvPr/>
        </p:nvSpPr>
        <p:spPr bwMode="auto">
          <a:xfrm>
            <a:off x="143827" y="1310854"/>
            <a:ext cx="875562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Rate coefficients can be added to get a total loss rate coefficient:</a:t>
            </a:r>
          </a:p>
        </p:txBody>
      </p:sp>
      <p:graphicFrame>
        <p:nvGraphicFramePr>
          <p:cNvPr id="16" name="Object 6"/>
          <p:cNvGraphicFramePr>
            <a:graphicFrameLocks noChangeAspect="1"/>
          </p:cNvGraphicFramePr>
          <p:nvPr>
            <p:extLst>
              <p:ext uri="{D42A27DB-BD31-4B8C-83A1-F6EECF244321}">
                <p14:modId xmlns:p14="http://schemas.microsoft.com/office/powerpoint/2010/main" val="2346597144"/>
              </p:ext>
            </p:extLst>
          </p:nvPr>
        </p:nvGraphicFramePr>
        <p:xfrm>
          <a:off x="2708483" y="1672402"/>
          <a:ext cx="2908594" cy="519199"/>
        </p:xfrm>
        <a:graphic>
          <a:graphicData uri="http://schemas.openxmlformats.org/presentationml/2006/ole">
            <mc:AlternateContent xmlns:mc="http://schemas.openxmlformats.org/markup-compatibility/2006">
              <mc:Choice xmlns:v="urn:schemas-microsoft-com:vml" Requires="v">
                <p:oleObj spid="_x0000_s133793" name="Equation" r:id="rId4" imgW="1346040" imgH="241200" progId="Equation.3">
                  <p:embed/>
                </p:oleObj>
              </mc:Choice>
              <mc:Fallback>
                <p:oleObj name="Equation" r:id="rId4" imgW="1346040" imgH="241200" progId="Equation.3">
                  <p:embed/>
                  <p:pic>
                    <p:nvPicPr>
                      <p:cNvPr id="44" name="Object 6"/>
                      <p:cNvPicPr>
                        <a:picLocks noChangeAspect="1" noChangeArrowheads="1"/>
                      </p:cNvPicPr>
                      <p:nvPr/>
                    </p:nvPicPr>
                    <p:blipFill>
                      <a:blip r:embed="rId5"/>
                      <a:srcRect/>
                      <a:stretch>
                        <a:fillRect/>
                      </a:stretch>
                    </p:blipFill>
                    <p:spPr bwMode="auto">
                      <a:xfrm>
                        <a:off x="2708483" y="1672402"/>
                        <a:ext cx="2908594" cy="519199"/>
                      </a:xfrm>
                      <a:prstGeom prst="rect">
                        <a:avLst/>
                      </a:prstGeom>
                      <a:noFill/>
                      <a:ln>
                        <a:noFill/>
                      </a:ln>
                      <a:effectLst/>
                      <a:extLst/>
                    </p:spPr>
                  </p:pic>
                </p:oleObj>
              </mc:Fallback>
            </mc:AlternateContent>
          </a:graphicData>
        </a:graphic>
      </p:graphicFrame>
      <p:sp>
        <p:nvSpPr>
          <p:cNvPr id="17" name="Text Box 22"/>
          <p:cNvSpPr txBox="1">
            <a:spLocks noChangeArrowheads="1"/>
          </p:cNvSpPr>
          <p:nvPr/>
        </p:nvSpPr>
        <p:spPr bwMode="auto">
          <a:xfrm>
            <a:off x="494702" y="2068002"/>
            <a:ext cx="875562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The </a:t>
            </a:r>
            <a:r>
              <a:rPr lang="it-IT" altLang="en-US" sz="22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k</a:t>
            </a:r>
            <a:r>
              <a:rPr lang="it-IT" altLang="en-US" sz="2200" i="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must have the same units (</a:t>
            </a:r>
            <a:r>
              <a:rPr lang="it-IT" altLang="en-US" sz="22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i.e. </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they must be reduced to pseudo-first order processes, units s</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p>
        </p:txBody>
      </p:sp>
      <p:sp>
        <p:nvSpPr>
          <p:cNvPr id="18" name="Text Box 22"/>
          <p:cNvSpPr txBox="1">
            <a:spLocks noChangeArrowheads="1"/>
          </p:cNvSpPr>
          <p:nvPr/>
        </p:nvSpPr>
        <p:spPr bwMode="auto">
          <a:xfrm>
            <a:off x="143827" y="2840572"/>
            <a:ext cx="63313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Lifetimes adds as equivalent resistor networ:</a:t>
            </a:r>
          </a:p>
        </p:txBody>
      </p:sp>
      <p:pic>
        <p:nvPicPr>
          <p:cNvPr id="2" name="Picture 1"/>
          <p:cNvPicPr>
            <a:picLocks noChangeAspect="1"/>
          </p:cNvPicPr>
          <p:nvPr/>
        </p:nvPicPr>
        <p:blipFill>
          <a:blip r:embed="rId6"/>
          <a:stretch>
            <a:fillRect/>
          </a:stretch>
        </p:blipFill>
        <p:spPr>
          <a:xfrm>
            <a:off x="6158651" y="2576768"/>
            <a:ext cx="2740798" cy="1033589"/>
          </a:xfrm>
          <a:prstGeom prst="rect">
            <a:avLst/>
          </a:prstGeom>
        </p:spPr>
      </p:pic>
      <p:graphicFrame>
        <p:nvGraphicFramePr>
          <p:cNvPr id="20" name="Object 6"/>
          <p:cNvGraphicFramePr>
            <a:graphicFrameLocks noChangeAspect="1"/>
          </p:cNvGraphicFramePr>
          <p:nvPr>
            <p:extLst>
              <p:ext uri="{D42A27DB-BD31-4B8C-83A1-F6EECF244321}">
                <p14:modId xmlns:p14="http://schemas.microsoft.com/office/powerpoint/2010/main" val="3036176267"/>
              </p:ext>
            </p:extLst>
          </p:nvPr>
        </p:nvGraphicFramePr>
        <p:xfrm>
          <a:off x="3008643" y="3309887"/>
          <a:ext cx="2797374" cy="844120"/>
        </p:xfrm>
        <a:graphic>
          <a:graphicData uri="http://schemas.openxmlformats.org/presentationml/2006/ole">
            <mc:AlternateContent xmlns:mc="http://schemas.openxmlformats.org/markup-compatibility/2006">
              <mc:Choice xmlns:v="urn:schemas-microsoft-com:vml" Requires="v">
                <p:oleObj spid="_x0000_s133794" name="Equation" r:id="rId7" imgW="1422360" imgH="431640" progId="Equation.3">
                  <p:embed/>
                </p:oleObj>
              </mc:Choice>
              <mc:Fallback>
                <p:oleObj name="Equation" r:id="rId7" imgW="1422360" imgH="431640" progId="Equation.3">
                  <p:embed/>
                  <p:pic>
                    <p:nvPicPr>
                      <p:cNvPr id="44" name="Object 6"/>
                      <p:cNvPicPr>
                        <a:picLocks noChangeAspect="1" noChangeArrowheads="1"/>
                      </p:cNvPicPr>
                      <p:nvPr/>
                    </p:nvPicPr>
                    <p:blipFill>
                      <a:blip r:embed="rId8"/>
                      <a:srcRect/>
                      <a:stretch>
                        <a:fillRect/>
                      </a:stretch>
                    </p:blipFill>
                    <p:spPr bwMode="auto">
                      <a:xfrm>
                        <a:off x="3008643" y="3309887"/>
                        <a:ext cx="2797374" cy="844120"/>
                      </a:xfrm>
                      <a:prstGeom prst="rect">
                        <a:avLst/>
                      </a:prstGeom>
                      <a:noFill/>
                      <a:ln>
                        <a:noFill/>
                      </a:ln>
                      <a:effectLst/>
                      <a:extLst/>
                    </p:spPr>
                  </p:pic>
                </p:oleObj>
              </mc:Fallback>
            </mc:AlternateContent>
          </a:graphicData>
        </a:graphic>
      </p:graphicFrame>
      <p:sp>
        <p:nvSpPr>
          <p:cNvPr id="31" name="Text Box 5"/>
          <p:cNvSpPr txBox="1">
            <a:spLocks noChangeArrowheads="1"/>
          </p:cNvSpPr>
          <p:nvPr/>
        </p:nvSpPr>
        <p:spPr bwMode="auto">
          <a:xfrm>
            <a:off x="957292" y="4168138"/>
            <a:ext cx="738161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What is the overall lifetime of CH</a:t>
            </a:r>
            <a:r>
              <a:rPr lang="it-IT" altLang="en-US" sz="22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4</a:t>
            </a:r>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(from previous slides)?</a:t>
            </a:r>
            <a:endParaRPr lang="en-US" altLang="en-US" sz="2200" baseline="30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3" name="Object 6"/>
          <p:cNvGraphicFramePr>
            <a:graphicFrameLocks noChangeAspect="1"/>
          </p:cNvGraphicFramePr>
          <p:nvPr>
            <p:extLst>
              <p:ext uri="{D42A27DB-BD31-4B8C-83A1-F6EECF244321}">
                <p14:modId xmlns:p14="http://schemas.microsoft.com/office/powerpoint/2010/main" val="2044280461"/>
              </p:ext>
            </p:extLst>
          </p:nvPr>
        </p:nvGraphicFramePr>
        <p:xfrm>
          <a:off x="457561" y="4589513"/>
          <a:ext cx="6824610" cy="819674"/>
        </p:xfrm>
        <a:graphic>
          <a:graphicData uri="http://schemas.openxmlformats.org/presentationml/2006/ole">
            <mc:AlternateContent xmlns:mc="http://schemas.openxmlformats.org/markup-compatibility/2006">
              <mc:Choice xmlns:v="urn:schemas-microsoft-com:vml" Requires="v">
                <p:oleObj spid="_x0000_s133795" name="Equation" r:id="rId9" imgW="3670200" imgH="444240" progId="Equation.3">
                  <p:embed/>
                </p:oleObj>
              </mc:Choice>
              <mc:Fallback>
                <p:oleObj name="Equation" r:id="rId9" imgW="3670200" imgH="444240" progId="Equation.3">
                  <p:embed/>
                  <p:pic>
                    <p:nvPicPr>
                      <p:cNvPr id="20" name="Object 6"/>
                      <p:cNvPicPr>
                        <a:picLocks noChangeAspect="1" noChangeArrowheads="1"/>
                      </p:cNvPicPr>
                      <p:nvPr/>
                    </p:nvPicPr>
                    <p:blipFill>
                      <a:blip r:embed="rId10"/>
                      <a:srcRect/>
                      <a:stretch>
                        <a:fillRect/>
                      </a:stretch>
                    </p:blipFill>
                    <p:spPr bwMode="auto">
                      <a:xfrm>
                        <a:off x="457561" y="4589513"/>
                        <a:ext cx="6824610" cy="819674"/>
                      </a:xfrm>
                      <a:prstGeom prst="rect">
                        <a:avLst/>
                      </a:prstGeom>
                      <a:noFill/>
                      <a:ln>
                        <a:noFill/>
                      </a:ln>
                      <a:effectLst/>
                      <a:extLst/>
                    </p:spPr>
                  </p:pic>
                </p:oleObj>
              </mc:Fallback>
            </mc:AlternateContent>
          </a:graphicData>
        </a:graphic>
      </p:graphicFrame>
      <p:graphicFrame>
        <p:nvGraphicFramePr>
          <p:cNvPr id="36" name="Object 6"/>
          <p:cNvGraphicFramePr>
            <a:graphicFrameLocks noChangeAspect="1"/>
          </p:cNvGraphicFramePr>
          <p:nvPr>
            <p:extLst>
              <p:ext uri="{D42A27DB-BD31-4B8C-83A1-F6EECF244321}">
                <p14:modId xmlns:p14="http://schemas.microsoft.com/office/powerpoint/2010/main" val="3499728285"/>
              </p:ext>
            </p:extLst>
          </p:nvPr>
        </p:nvGraphicFramePr>
        <p:xfrm>
          <a:off x="457561" y="5512463"/>
          <a:ext cx="6211888" cy="795338"/>
        </p:xfrm>
        <a:graphic>
          <a:graphicData uri="http://schemas.openxmlformats.org/presentationml/2006/ole">
            <mc:AlternateContent xmlns:mc="http://schemas.openxmlformats.org/markup-compatibility/2006">
              <mc:Choice xmlns:v="urn:schemas-microsoft-com:vml" Requires="v">
                <p:oleObj spid="_x0000_s133796" name="Equation" r:id="rId11" imgW="3340080" imgH="431640" progId="Equation.3">
                  <p:embed/>
                </p:oleObj>
              </mc:Choice>
              <mc:Fallback>
                <p:oleObj name="Equation" r:id="rId11" imgW="3340080" imgH="431640" progId="Equation.3">
                  <p:embed/>
                  <p:pic>
                    <p:nvPicPr>
                      <p:cNvPr id="33" name="Object 6"/>
                      <p:cNvPicPr>
                        <a:picLocks noChangeAspect="1" noChangeArrowheads="1"/>
                      </p:cNvPicPr>
                      <p:nvPr/>
                    </p:nvPicPr>
                    <p:blipFill>
                      <a:blip r:embed="rId12"/>
                      <a:srcRect/>
                      <a:stretch>
                        <a:fillRect/>
                      </a:stretch>
                    </p:blipFill>
                    <p:spPr bwMode="auto">
                      <a:xfrm>
                        <a:off x="457561" y="5512463"/>
                        <a:ext cx="6211888" cy="795338"/>
                      </a:xfrm>
                      <a:prstGeom prst="rect">
                        <a:avLst/>
                      </a:prstGeom>
                      <a:noFill/>
                      <a:ln>
                        <a:noFill/>
                      </a:ln>
                      <a:effectLst/>
                      <a:extLst/>
                    </p:spPr>
                  </p:pic>
                </p:oleObj>
              </mc:Fallback>
            </mc:AlternateContent>
          </a:graphicData>
        </a:graphic>
      </p:graphicFrame>
      <p:graphicFrame>
        <p:nvGraphicFramePr>
          <p:cNvPr id="37" name="Object 6"/>
          <p:cNvGraphicFramePr>
            <a:graphicFrameLocks noChangeAspect="1"/>
          </p:cNvGraphicFramePr>
          <p:nvPr>
            <p:extLst>
              <p:ext uri="{D42A27DB-BD31-4B8C-83A1-F6EECF244321}">
                <p14:modId xmlns:p14="http://schemas.microsoft.com/office/powerpoint/2010/main" val="190471034"/>
              </p:ext>
            </p:extLst>
          </p:nvPr>
        </p:nvGraphicFramePr>
        <p:xfrm>
          <a:off x="6950746" y="5646624"/>
          <a:ext cx="2055812" cy="420688"/>
        </p:xfrm>
        <a:graphic>
          <a:graphicData uri="http://schemas.openxmlformats.org/presentationml/2006/ole">
            <mc:AlternateContent xmlns:mc="http://schemas.openxmlformats.org/markup-compatibility/2006">
              <mc:Choice xmlns:v="urn:schemas-microsoft-com:vml" Requires="v">
                <p:oleObj spid="_x0000_s133797" name="Equation" r:id="rId13" imgW="1104840" imgH="228600" progId="Equation.3">
                  <p:embed/>
                </p:oleObj>
              </mc:Choice>
              <mc:Fallback>
                <p:oleObj name="Equation" r:id="rId13" imgW="1104840" imgH="228600" progId="Equation.3">
                  <p:embed/>
                  <p:pic>
                    <p:nvPicPr>
                      <p:cNvPr id="36" name="Object 6"/>
                      <p:cNvPicPr>
                        <a:picLocks noChangeAspect="1" noChangeArrowheads="1"/>
                      </p:cNvPicPr>
                      <p:nvPr/>
                    </p:nvPicPr>
                    <p:blipFill>
                      <a:blip r:embed="rId14"/>
                      <a:srcRect/>
                      <a:stretch>
                        <a:fillRect/>
                      </a:stretch>
                    </p:blipFill>
                    <p:spPr bwMode="auto">
                      <a:xfrm>
                        <a:off x="6950746" y="5646624"/>
                        <a:ext cx="2055812" cy="420688"/>
                      </a:xfrm>
                      <a:prstGeom prst="rect">
                        <a:avLst/>
                      </a:prstGeom>
                      <a:noFill/>
                      <a:ln w="38100">
                        <a:solidFill>
                          <a:srgbClr val="FF0000"/>
                        </a:solidFill>
                      </a:ln>
                      <a:effectLst/>
                      <a:extLst/>
                    </p:spPr>
                  </p:pic>
                </p:oleObj>
              </mc:Fallback>
            </mc:AlternateContent>
          </a:graphicData>
        </a:graphic>
      </p:graphicFrame>
      <p:sp>
        <p:nvSpPr>
          <p:cNvPr id="3" name="Oval 2"/>
          <p:cNvSpPr/>
          <p:nvPr/>
        </p:nvSpPr>
        <p:spPr bwMode="auto">
          <a:xfrm>
            <a:off x="1235413" y="5409187"/>
            <a:ext cx="301557" cy="898614"/>
          </a:xfrm>
          <a:prstGeom prst="ellipse">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8" name="Oval 37"/>
          <p:cNvSpPr/>
          <p:nvPr/>
        </p:nvSpPr>
        <p:spPr bwMode="auto">
          <a:xfrm>
            <a:off x="1667488" y="5421913"/>
            <a:ext cx="301557" cy="898614"/>
          </a:xfrm>
          <a:prstGeom prst="ellipse">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9" name="Oval 38"/>
          <p:cNvSpPr/>
          <p:nvPr/>
        </p:nvSpPr>
        <p:spPr bwMode="auto">
          <a:xfrm>
            <a:off x="3501958" y="5462333"/>
            <a:ext cx="437745" cy="898614"/>
          </a:xfrm>
          <a:prstGeom prst="ellipse">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0" name="Text Box 22"/>
          <p:cNvSpPr txBox="1">
            <a:spLocks noChangeArrowheads="1"/>
          </p:cNvSpPr>
          <p:nvPr/>
        </p:nvSpPr>
        <p:spPr bwMode="auto">
          <a:xfrm>
            <a:off x="1716541" y="6382940"/>
            <a:ext cx="63313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Only processes with short lifetimes are relevant</a:t>
            </a:r>
          </a:p>
        </p:txBody>
      </p:sp>
    </p:spTree>
    <p:extLst>
      <p:ext uri="{BB962C8B-B14F-4D97-AF65-F5344CB8AC3E}">
        <p14:creationId xmlns:p14="http://schemas.microsoft.com/office/powerpoint/2010/main" val="53655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p:bldP spid="3" grpId="0" animBg="1"/>
      <p:bldP spid="38" grpId="0" animBg="1"/>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4"/>
          <p:cNvSpPr txBox="1">
            <a:spLocks/>
          </p:cNvSpPr>
          <p:nvPr/>
        </p:nvSpPr>
        <p:spPr>
          <a:xfrm>
            <a:off x="0" y="-56736"/>
            <a:ext cx="8905875" cy="1325563"/>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Reactions of excited species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8" name="Connettore diritto 9"/>
          <p:cNvCxnSpPr/>
          <p:nvPr/>
        </p:nvCxnSpPr>
        <p:spPr>
          <a:xfrm>
            <a:off x="605014" y="60037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2"/>
          <a:srcRect t="44763" b="35704"/>
          <a:stretch/>
        </p:blipFill>
        <p:spPr>
          <a:xfrm>
            <a:off x="2290439" y="3182056"/>
            <a:ext cx="4703169" cy="1280160"/>
          </a:xfrm>
          <a:prstGeom prst="rect">
            <a:avLst/>
          </a:prstGeom>
        </p:spPr>
      </p:pic>
      <p:sp>
        <p:nvSpPr>
          <p:cNvPr id="11" name="CasellaDiTesto 3"/>
          <p:cNvSpPr txBox="1">
            <a:spLocks noChangeArrowheads="1"/>
          </p:cNvSpPr>
          <p:nvPr/>
        </p:nvSpPr>
        <p:spPr bwMode="auto">
          <a:xfrm>
            <a:off x="271592" y="714486"/>
            <a:ext cx="8740867" cy="461665"/>
          </a:xfrm>
          <a:prstGeom prst="rect">
            <a:avLst/>
          </a:prstGeom>
          <a:noFill/>
          <a:ln w="9525">
            <a:noFill/>
            <a:miter lim="800000"/>
            <a:headEnd/>
            <a:tailEnd/>
          </a:ln>
        </p:spPr>
        <p:txBody>
          <a:bodyPr wrap="square">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If a reactant is excited, this has two impacts on the reaction: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2" name="CasellaDiTesto 3"/>
          <p:cNvSpPr txBox="1">
            <a:spLocks noChangeArrowheads="1"/>
          </p:cNvSpPr>
          <p:nvPr/>
        </p:nvSpPr>
        <p:spPr bwMode="auto">
          <a:xfrm>
            <a:off x="271591" y="1319947"/>
            <a:ext cx="8740867" cy="1569660"/>
          </a:xfrm>
          <a:prstGeom prst="rect">
            <a:avLst/>
          </a:prstGeom>
          <a:noFill/>
          <a:ln w="9525">
            <a:noFill/>
            <a:miter lim="800000"/>
            <a:headEnd/>
            <a:tailEnd/>
          </a:ln>
        </p:spPr>
        <p:txBody>
          <a:bodyPr wrap="square">
            <a:spAutoFit/>
          </a:bodyPr>
          <a:lstStyle/>
          <a:p>
            <a:pPr marL="457200" indent="-457200">
              <a:buAutoNum type="arabicPeriod"/>
            </a:pP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Higher energy </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smtClean="0">
                <a:latin typeface="Tahoma" panose="020B0604030504040204" pitchFamily="34" charset="0"/>
                <a:ea typeface="Tahoma" panose="020B0604030504040204" pitchFamily="34" charset="0"/>
                <a:cs typeface="Tahoma" panose="020B0604030504040204" pitchFamily="34" charset="0"/>
              </a:rPr>
              <a:t> activation barriers can be overcome more readily </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faster reactions</a:t>
            </a:r>
          </a:p>
          <a:p>
            <a:pPr marL="457200" indent="-457200">
              <a:buAutoNum type="arabicPeriod"/>
            </a:pP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Electronic structure is altered</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increased/decreased speed of reaction, depending on details</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rotWithShape="1">
          <a:blip r:embed="rId2"/>
          <a:srcRect l="-1" t="66847" r="4734" b="1064"/>
          <a:stretch/>
        </p:blipFill>
        <p:spPr>
          <a:xfrm>
            <a:off x="2290439" y="4558084"/>
            <a:ext cx="4480560" cy="2103120"/>
          </a:xfrm>
          <a:prstGeom prst="rect">
            <a:avLst/>
          </a:prstGeom>
        </p:spPr>
      </p:pic>
      <p:sp>
        <p:nvSpPr>
          <p:cNvPr id="15" name="CasellaDiTesto 3"/>
          <p:cNvSpPr txBox="1">
            <a:spLocks noChangeArrowheads="1"/>
          </p:cNvSpPr>
          <p:nvPr/>
        </p:nvSpPr>
        <p:spPr bwMode="auto">
          <a:xfrm>
            <a:off x="605014" y="3126349"/>
            <a:ext cx="2164829" cy="400110"/>
          </a:xfrm>
          <a:prstGeom prst="rect">
            <a:avLst/>
          </a:prstGeom>
          <a:noFill/>
          <a:ln w="9525">
            <a:noFill/>
            <a:miter lim="800000"/>
            <a:headEnd/>
            <a:tailEnd/>
          </a:ln>
        </p:spPr>
        <p:txBody>
          <a:bodyPr wrap="square">
            <a:spAutoFit/>
          </a:bodyPr>
          <a:lstStyle/>
          <a:p>
            <a:r>
              <a:rPr lang="en-US"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Example 1:</a:t>
            </a:r>
            <a:endParaRPr lang="en-US" sz="20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16" name="CasellaDiTesto 3"/>
          <p:cNvSpPr txBox="1">
            <a:spLocks noChangeArrowheads="1"/>
          </p:cNvSpPr>
          <p:nvPr/>
        </p:nvSpPr>
        <p:spPr bwMode="auto">
          <a:xfrm>
            <a:off x="605014" y="4558084"/>
            <a:ext cx="2164829" cy="400110"/>
          </a:xfrm>
          <a:prstGeom prst="rect">
            <a:avLst/>
          </a:prstGeom>
          <a:noFill/>
          <a:ln w="9525">
            <a:noFill/>
            <a:miter lim="800000"/>
            <a:headEnd/>
            <a:tailEnd/>
          </a:ln>
        </p:spPr>
        <p:txBody>
          <a:bodyPr wrap="square">
            <a:spAutoFit/>
          </a:bodyPr>
          <a:lstStyle/>
          <a:p>
            <a:r>
              <a:rPr lang="en-US"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Example 2:</a:t>
            </a:r>
            <a:endParaRPr lang="en-US" sz="20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8165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olo 4"/>
          <p:cNvSpPr txBox="1">
            <a:spLocks/>
          </p:cNvSpPr>
          <p:nvPr/>
        </p:nvSpPr>
        <p:spPr>
          <a:xfrm>
            <a:off x="133186" y="-26180"/>
            <a:ext cx="8905875"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Branching ratios in elementary reactions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24" name="Connettore diritto 9"/>
          <p:cNvCxnSpPr/>
          <p:nvPr/>
        </p:nvCxnSpPr>
        <p:spPr>
          <a:xfrm>
            <a:off x="547949" y="6495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4" name="Text Box 5"/>
          <p:cNvSpPr txBox="1">
            <a:spLocks noChangeArrowheads="1"/>
          </p:cNvSpPr>
          <p:nvPr/>
        </p:nvSpPr>
        <p:spPr bwMode="auto">
          <a:xfrm>
            <a:off x="603536" y="698769"/>
            <a:ext cx="796285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Given an elementary reaction between A and B reagents more than one combination of products (also called «channels») is possible:</a:t>
            </a:r>
          </a:p>
        </p:txBody>
      </p:sp>
      <p:sp>
        <p:nvSpPr>
          <p:cNvPr id="15" name="Text Box 5"/>
          <p:cNvSpPr txBox="1">
            <a:spLocks noChangeArrowheads="1"/>
          </p:cNvSpPr>
          <p:nvPr/>
        </p:nvSpPr>
        <p:spPr bwMode="auto">
          <a:xfrm>
            <a:off x="431133" y="3273952"/>
            <a:ext cx="257919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Branching ratio (B.R.)</a:t>
            </a:r>
          </a:p>
        </p:txBody>
      </p:sp>
      <p:graphicFrame>
        <p:nvGraphicFramePr>
          <p:cNvPr id="16" name="Object 6"/>
          <p:cNvGraphicFramePr>
            <a:graphicFrameLocks noChangeAspect="1"/>
          </p:cNvGraphicFramePr>
          <p:nvPr>
            <p:extLst>
              <p:ext uri="{D42A27DB-BD31-4B8C-83A1-F6EECF244321}">
                <p14:modId xmlns:p14="http://schemas.microsoft.com/office/powerpoint/2010/main" val="1716256746"/>
              </p:ext>
            </p:extLst>
          </p:nvPr>
        </p:nvGraphicFramePr>
        <p:xfrm>
          <a:off x="2308771" y="1437790"/>
          <a:ext cx="2692400" cy="1778000"/>
        </p:xfrm>
        <a:graphic>
          <a:graphicData uri="http://schemas.openxmlformats.org/presentationml/2006/ole">
            <mc:AlternateContent xmlns:mc="http://schemas.openxmlformats.org/markup-compatibility/2006">
              <mc:Choice xmlns:v="urn:schemas-microsoft-com:vml" Requires="v">
                <p:oleObj spid="_x0000_s154022" name="Equation" r:id="rId4" imgW="1447560" imgH="965160" progId="Equation.3">
                  <p:embed/>
                </p:oleObj>
              </mc:Choice>
              <mc:Fallback>
                <p:oleObj name="Equation" r:id="rId4" imgW="1447560" imgH="965160" progId="Equation.3">
                  <p:embed/>
                  <p:pic>
                    <p:nvPicPr>
                      <p:cNvPr id="33" name="Object 6"/>
                      <p:cNvPicPr>
                        <a:picLocks noChangeAspect="1" noChangeArrowheads="1"/>
                      </p:cNvPicPr>
                      <p:nvPr/>
                    </p:nvPicPr>
                    <p:blipFill>
                      <a:blip r:embed="rId5"/>
                      <a:srcRect/>
                      <a:stretch>
                        <a:fillRect/>
                      </a:stretch>
                    </p:blipFill>
                    <p:spPr bwMode="auto">
                      <a:xfrm>
                        <a:off x="2308771" y="1437790"/>
                        <a:ext cx="2692400" cy="1778000"/>
                      </a:xfrm>
                      <a:prstGeom prst="rect">
                        <a:avLst/>
                      </a:prstGeom>
                      <a:noFill/>
                      <a:ln>
                        <a:noFill/>
                      </a:ln>
                      <a:effectLst/>
                      <a:extLst/>
                    </p:spPr>
                  </p:pic>
                </p:oleObj>
              </mc:Fallback>
            </mc:AlternateContent>
          </a:graphicData>
        </a:graphic>
      </p:graphicFrame>
      <p:sp>
        <p:nvSpPr>
          <p:cNvPr id="17" name="Text Box 5"/>
          <p:cNvSpPr txBox="1">
            <a:spLocks noChangeArrowheads="1"/>
          </p:cNvSpPr>
          <p:nvPr/>
        </p:nvSpPr>
        <p:spPr bwMode="auto">
          <a:xfrm>
            <a:off x="2691261" y="3269780"/>
            <a:ext cx="6003917" cy="99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is the relative</a:t>
            </a:r>
            <a:r>
              <a:rPr lang="en-US" sz="2200" dirty="0" smtClean="0">
                <a:latin typeface="Tahoma" panose="020B0604030504040204" pitchFamily="34" charset="0"/>
                <a:ea typeface="Tahoma" panose="020B0604030504040204" pitchFamily="34" charset="0"/>
                <a:cs typeface="Tahoma" panose="020B0604030504040204" pitchFamily="34" charset="0"/>
              </a:rPr>
              <a:t> ratio (or % value) of different </a:t>
            </a:r>
            <a:r>
              <a:rPr lang="en-US" sz="2200" dirty="0">
                <a:latin typeface="Tahoma" panose="020B0604030504040204" pitchFamily="34" charset="0"/>
                <a:ea typeface="Tahoma" panose="020B0604030504040204" pitchFamily="34" charset="0"/>
                <a:cs typeface="Tahoma" panose="020B0604030504040204" pitchFamily="34" charset="0"/>
              </a:rPr>
              <a:t>products formed in </a:t>
            </a:r>
            <a:r>
              <a:rPr lang="en-US" sz="2200" dirty="0" smtClean="0">
                <a:latin typeface="Tahoma" panose="020B0604030504040204" pitchFamily="34" charset="0"/>
                <a:ea typeface="Tahoma" panose="020B0604030504040204" pitchFamily="34" charset="0"/>
                <a:cs typeface="Tahoma" panose="020B0604030504040204" pitchFamily="34" charset="0"/>
              </a:rPr>
              <a:t>an elementary reaction</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p>
          <a:p>
            <a:pPr algn="ctr"/>
            <a:endParaRPr lang="en-US" altLang="en-US" sz="2200" baseline="30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2" name="Object 6"/>
          <p:cNvGraphicFramePr>
            <a:graphicFrameLocks noChangeAspect="1"/>
          </p:cNvGraphicFramePr>
          <p:nvPr>
            <p:extLst>
              <p:ext uri="{D42A27DB-BD31-4B8C-83A1-F6EECF244321}">
                <p14:modId xmlns:p14="http://schemas.microsoft.com/office/powerpoint/2010/main" val="2446583998"/>
              </p:ext>
            </p:extLst>
          </p:nvPr>
        </p:nvGraphicFramePr>
        <p:xfrm>
          <a:off x="1557090" y="4167590"/>
          <a:ext cx="2833687" cy="796925"/>
        </p:xfrm>
        <a:graphic>
          <a:graphicData uri="http://schemas.openxmlformats.org/presentationml/2006/ole">
            <mc:AlternateContent xmlns:mc="http://schemas.openxmlformats.org/markup-compatibility/2006">
              <mc:Choice xmlns:v="urn:schemas-microsoft-com:vml" Requires="v">
                <p:oleObj spid="_x0000_s154023" name="Equation" r:id="rId6" imgW="1523880" imgH="431640" progId="Equation.3">
                  <p:embed/>
                </p:oleObj>
              </mc:Choice>
              <mc:Fallback>
                <p:oleObj name="Equation" r:id="rId6" imgW="1523880" imgH="431640" progId="Equation.3">
                  <p:embed/>
                  <p:pic>
                    <p:nvPicPr>
                      <p:cNvPr id="16" name="Object 6"/>
                      <p:cNvPicPr>
                        <a:picLocks noChangeAspect="1" noChangeArrowheads="1"/>
                      </p:cNvPicPr>
                      <p:nvPr/>
                    </p:nvPicPr>
                    <p:blipFill>
                      <a:blip r:embed="rId7"/>
                      <a:srcRect/>
                      <a:stretch>
                        <a:fillRect/>
                      </a:stretch>
                    </p:blipFill>
                    <p:spPr bwMode="auto">
                      <a:xfrm>
                        <a:off x="1557090" y="4167590"/>
                        <a:ext cx="2833687" cy="796925"/>
                      </a:xfrm>
                      <a:prstGeom prst="rect">
                        <a:avLst/>
                      </a:prstGeom>
                      <a:noFill/>
                      <a:ln>
                        <a:noFill/>
                      </a:ln>
                      <a:effectLst/>
                      <a:extLst/>
                    </p:spPr>
                  </p:pic>
                </p:oleObj>
              </mc:Fallback>
            </mc:AlternateContent>
          </a:graphicData>
        </a:graphic>
      </p:graphicFrame>
      <p:graphicFrame>
        <p:nvGraphicFramePr>
          <p:cNvPr id="25" name="Object 6"/>
          <p:cNvGraphicFramePr>
            <a:graphicFrameLocks noChangeAspect="1"/>
          </p:cNvGraphicFramePr>
          <p:nvPr>
            <p:extLst>
              <p:ext uri="{D42A27DB-BD31-4B8C-83A1-F6EECF244321}">
                <p14:modId xmlns:p14="http://schemas.microsoft.com/office/powerpoint/2010/main" val="1388487798"/>
              </p:ext>
            </p:extLst>
          </p:nvPr>
        </p:nvGraphicFramePr>
        <p:xfrm>
          <a:off x="5683324" y="4119708"/>
          <a:ext cx="1935162" cy="796925"/>
        </p:xfrm>
        <a:graphic>
          <a:graphicData uri="http://schemas.openxmlformats.org/presentationml/2006/ole">
            <mc:AlternateContent xmlns:mc="http://schemas.openxmlformats.org/markup-compatibility/2006">
              <mc:Choice xmlns:v="urn:schemas-microsoft-com:vml" Requires="v">
                <p:oleObj spid="_x0000_s154024" name="Equation" r:id="rId8" imgW="1041120" imgH="431640" progId="Equation.3">
                  <p:embed/>
                </p:oleObj>
              </mc:Choice>
              <mc:Fallback>
                <p:oleObj name="Equation" r:id="rId8" imgW="1041120" imgH="431640" progId="Equation.3">
                  <p:embed/>
                  <p:pic>
                    <p:nvPicPr>
                      <p:cNvPr id="22" name="Object 6"/>
                      <p:cNvPicPr>
                        <a:picLocks noChangeAspect="1" noChangeArrowheads="1"/>
                      </p:cNvPicPr>
                      <p:nvPr/>
                    </p:nvPicPr>
                    <p:blipFill>
                      <a:blip r:embed="rId9"/>
                      <a:srcRect/>
                      <a:stretch>
                        <a:fillRect/>
                      </a:stretch>
                    </p:blipFill>
                    <p:spPr bwMode="auto">
                      <a:xfrm>
                        <a:off x="5683324" y="4119708"/>
                        <a:ext cx="1935162" cy="796925"/>
                      </a:xfrm>
                      <a:prstGeom prst="rect">
                        <a:avLst/>
                      </a:prstGeom>
                      <a:noFill/>
                      <a:ln>
                        <a:noFill/>
                      </a:ln>
                      <a:effectLst/>
                      <a:extLst/>
                    </p:spPr>
                  </p:pic>
                </p:oleObj>
              </mc:Fallback>
            </mc:AlternateContent>
          </a:graphicData>
        </a:graphic>
      </p:graphicFrame>
      <p:sp>
        <p:nvSpPr>
          <p:cNvPr id="26" name="Text Box 5"/>
          <p:cNvSpPr txBox="1">
            <a:spLocks noChangeArrowheads="1"/>
          </p:cNvSpPr>
          <p:nvPr/>
        </p:nvSpPr>
        <p:spPr bwMode="auto">
          <a:xfrm>
            <a:off x="234637" y="5122282"/>
            <a:ext cx="8700647" cy="99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Usually it is possible to measure </a:t>
            </a:r>
            <a:r>
              <a:rPr lang="it-IT" altLang="en-US" sz="22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k</a:t>
            </a:r>
            <a:r>
              <a:rPr lang="it-IT" altLang="en-US" sz="2200" i="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tot</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and the various B.R.(i), from which the </a:t>
            </a:r>
            <a:r>
              <a:rPr lang="it-IT" altLang="en-US" sz="22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k</a:t>
            </a:r>
            <a:r>
              <a:rPr lang="it-IT" altLang="en-US" sz="2200" i="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a:t>
            </a:r>
            <a:r>
              <a:rPr lang="it-IT" altLang="en-US" sz="22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can be obtained: </a:t>
            </a:r>
          </a:p>
          <a:p>
            <a:pPr algn="ctr"/>
            <a:endParaRPr lang="en-US" altLang="en-US" sz="2200" baseline="30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7" name="Object 6"/>
          <p:cNvGraphicFramePr>
            <a:graphicFrameLocks noChangeAspect="1"/>
          </p:cNvGraphicFramePr>
          <p:nvPr>
            <p:extLst>
              <p:ext uri="{D42A27DB-BD31-4B8C-83A1-F6EECF244321}">
                <p14:modId xmlns:p14="http://schemas.microsoft.com/office/powerpoint/2010/main" val="79139711"/>
              </p:ext>
            </p:extLst>
          </p:nvPr>
        </p:nvGraphicFramePr>
        <p:xfrm>
          <a:off x="3301540" y="6004669"/>
          <a:ext cx="1911350" cy="420688"/>
        </p:xfrm>
        <a:graphic>
          <a:graphicData uri="http://schemas.openxmlformats.org/presentationml/2006/ole">
            <mc:AlternateContent xmlns:mc="http://schemas.openxmlformats.org/markup-compatibility/2006">
              <mc:Choice xmlns:v="urn:schemas-microsoft-com:vml" Requires="v">
                <p:oleObj spid="_x0000_s154025" name="Equation" r:id="rId10" imgW="1028520" imgH="228600" progId="Equation.3">
                  <p:embed/>
                </p:oleObj>
              </mc:Choice>
              <mc:Fallback>
                <p:oleObj name="Equation" r:id="rId10" imgW="1028520" imgH="228600" progId="Equation.3">
                  <p:embed/>
                  <p:pic>
                    <p:nvPicPr>
                      <p:cNvPr id="25" name="Object 6"/>
                      <p:cNvPicPr>
                        <a:picLocks noChangeAspect="1" noChangeArrowheads="1"/>
                      </p:cNvPicPr>
                      <p:nvPr/>
                    </p:nvPicPr>
                    <p:blipFill>
                      <a:blip r:embed="rId11"/>
                      <a:srcRect/>
                      <a:stretch>
                        <a:fillRect/>
                      </a:stretch>
                    </p:blipFill>
                    <p:spPr bwMode="auto">
                      <a:xfrm>
                        <a:off x="3301540" y="6004669"/>
                        <a:ext cx="1911350" cy="420688"/>
                      </a:xfrm>
                      <a:prstGeom prst="rect">
                        <a:avLst/>
                      </a:prstGeom>
                      <a:noFill/>
                      <a:ln>
                        <a:noFill/>
                      </a:ln>
                      <a:effectLst/>
                      <a:extLst/>
                    </p:spPr>
                  </p:pic>
                </p:oleObj>
              </mc:Fallback>
            </mc:AlternateContent>
          </a:graphicData>
        </a:graphic>
      </p:graphicFrame>
      <p:sp>
        <p:nvSpPr>
          <p:cNvPr id="29" name="Text Box 5"/>
          <p:cNvSpPr txBox="1">
            <a:spLocks noChangeArrowheads="1"/>
          </p:cNvSpPr>
          <p:nvPr/>
        </p:nvSpPr>
        <p:spPr bwMode="auto">
          <a:xfrm>
            <a:off x="4491261" y="4300463"/>
            <a:ext cx="1280268" cy="65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s</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o that</a:t>
            </a:r>
          </a:p>
          <a:p>
            <a:pPr algn="ctr"/>
            <a:endParaRPr lang="en-US" altLang="en-US" sz="2200" baseline="30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6710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6" grpId="0"/>
      <p:bldP spid="2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olo 4"/>
          <p:cNvSpPr txBox="1">
            <a:spLocks/>
          </p:cNvSpPr>
          <p:nvPr/>
        </p:nvSpPr>
        <p:spPr>
          <a:xfrm>
            <a:off x="132023" y="49574"/>
            <a:ext cx="8905875"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Branching ratios: example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24" name="Connettore diritto 9"/>
          <p:cNvCxnSpPr/>
          <p:nvPr/>
        </p:nvCxnSpPr>
        <p:spPr>
          <a:xfrm>
            <a:off x="547949" y="84479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4" name="Text Box 5"/>
          <p:cNvSpPr txBox="1">
            <a:spLocks noChangeArrowheads="1"/>
          </p:cNvSpPr>
          <p:nvPr/>
        </p:nvSpPr>
        <p:spPr bwMode="auto">
          <a:xfrm>
            <a:off x="603536" y="893975"/>
            <a:ext cx="796285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The reaction between the radicals HCO and NO</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results in the followin channels:</a:t>
            </a:r>
          </a:p>
        </p:txBody>
      </p:sp>
      <p:graphicFrame>
        <p:nvGraphicFramePr>
          <p:cNvPr id="16" name="Object 6"/>
          <p:cNvGraphicFramePr>
            <a:graphicFrameLocks noChangeAspect="1"/>
          </p:cNvGraphicFramePr>
          <p:nvPr>
            <p:extLst>
              <p:ext uri="{D42A27DB-BD31-4B8C-83A1-F6EECF244321}">
                <p14:modId xmlns:p14="http://schemas.microsoft.com/office/powerpoint/2010/main" val="295689596"/>
              </p:ext>
            </p:extLst>
          </p:nvPr>
        </p:nvGraphicFramePr>
        <p:xfrm>
          <a:off x="603250" y="1923994"/>
          <a:ext cx="3921125" cy="1824037"/>
        </p:xfrm>
        <a:graphic>
          <a:graphicData uri="http://schemas.openxmlformats.org/presentationml/2006/ole">
            <mc:AlternateContent xmlns:mc="http://schemas.openxmlformats.org/markup-compatibility/2006">
              <mc:Choice xmlns:v="urn:schemas-microsoft-com:vml" Requires="v">
                <p:oleObj spid="_x0000_s154730" name="Equation" r:id="rId4" imgW="2108160" imgH="990360" progId="Equation.3">
                  <p:embed/>
                </p:oleObj>
              </mc:Choice>
              <mc:Fallback>
                <p:oleObj name="Equation" r:id="rId4" imgW="2108160" imgH="990360" progId="Equation.3">
                  <p:embed/>
                  <p:pic>
                    <p:nvPicPr>
                      <p:cNvPr id="16" name="Object 6"/>
                      <p:cNvPicPr>
                        <a:picLocks noChangeAspect="1" noChangeArrowheads="1"/>
                      </p:cNvPicPr>
                      <p:nvPr/>
                    </p:nvPicPr>
                    <p:blipFill>
                      <a:blip r:embed="rId5"/>
                      <a:srcRect/>
                      <a:stretch>
                        <a:fillRect/>
                      </a:stretch>
                    </p:blipFill>
                    <p:spPr bwMode="auto">
                      <a:xfrm>
                        <a:off x="603250" y="1923994"/>
                        <a:ext cx="3921125" cy="1824037"/>
                      </a:xfrm>
                      <a:prstGeom prst="rect">
                        <a:avLst/>
                      </a:prstGeom>
                      <a:noFill/>
                      <a:ln>
                        <a:noFill/>
                      </a:ln>
                      <a:effectLst/>
                      <a:extLst/>
                    </p:spPr>
                  </p:pic>
                </p:oleObj>
              </mc:Fallback>
            </mc:AlternateContent>
          </a:graphicData>
        </a:graphic>
      </p:graphicFrame>
      <p:sp>
        <p:nvSpPr>
          <p:cNvPr id="13" name="Text Box 5"/>
          <p:cNvSpPr txBox="1">
            <a:spLocks noChangeArrowheads="1"/>
          </p:cNvSpPr>
          <p:nvPr/>
        </p:nvSpPr>
        <p:spPr bwMode="auto">
          <a:xfrm>
            <a:off x="4687703" y="1479847"/>
            <a:ext cx="123021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B.R.</a:t>
            </a:r>
          </a:p>
        </p:txBody>
      </p:sp>
      <p:sp>
        <p:nvSpPr>
          <p:cNvPr id="18" name="Text Box 5"/>
          <p:cNvSpPr txBox="1">
            <a:spLocks noChangeArrowheads="1"/>
          </p:cNvSpPr>
          <p:nvPr/>
        </p:nvSpPr>
        <p:spPr bwMode="auto">
          <a:xfrm>
            <a:off x="4970478" y="2384577"/>
            <a:ext cx="128026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0.1</a:t>
            </a:r>
          </a:p>
        </p:txBody>
      </p:sp>
      <p:sp>
        <p:nvSpPr>
          <p:cNvPr id="19" name="Text Box 5"/>
          <p:cNvSpPr txBox="1">
            <a:spLocks noChangeArrowheads="1"/>
          </p:cNvSpPr>
          <p:nvPr/>
        </p:nvSpPr>
        <p:spPr bwMode="auto">
          <a:xfrm>
            <a:off x="4960204" y="1906450"/>
            <a:ext cx="128026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0.42</a:t>
            </a:r>
          </a:p>
        </p:txBody>
      </p:sp>
      <p:sp>
        <p:nvSpPr>
          <p:cNvPr id="20" name="Text Box 5"/>
          <p:cNvSpPr txBox="1">
            <a:spLocks noChangeArrowheads="1"/>
          </p:cNvSpPr>
          <p:nvPr/>
        </p:nvSpPr>
        <p:spPr bwMode="auto">
          <a:xfrm>
            <a:off x="4979409" y="2843054"/>
            <a:ext cx="128026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&lt;0.01</a:t>
            </a:r>
          </a:p>
        </p:txBody>
      </p:sp>
      <p:sp>
        <p:nvSpPr>
          <p:cNvPr id="21" name="Text Box 5"/>
          <p:cNvSpPr txBox="1">
            <a:spLocks noChangeArrowheads="1"/>
          </p:cNvSpPr>
          <p:nvPr/>
        </p:nvSpPr>
        <p:spPr bwMode="auto">
          <a:xfrm>
            <a:off x="4960204" y="3291257"/>
            <a:ext cx="128026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p>
        </p:txBody>
      </p:sp>
      <p:sp>
        <p:nvSpPr>
          <p:cNvPr id="28" name="Text Box 5"/>
          <p:cNvSpPr txBox="1">
            <a:spLocks noChangeArrowheads="1"/>
          </p:cNvSpPr>
          <p:nvPr/>
        </p:nvSpPr>
        <p:spPr bwMode="auto">
          <a:xfrm>
            <a:off x="542950" y="3813216"/>
            <a:ext cx="796285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The total rate coefficient at 296 K is measured to be k</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tot</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=5.7x10</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-11</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cm</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molecule</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s</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p>
        </p:txBody>
      </p:sp>
      <p:sp>
        <p:nvSpPr>
          <p:cNvPr id="30" name="Text Box 5"/>
          <p:cNvSpPr txBox="1">
            <a:spLocks noChangeArrowheads="1"/>
          </p:cNvSpPr>
          <p:nvPr/>
        </p:nvSpPr>
        <p:spPr bwMode="auto">
          <a:xfrm>
            <a:off x="542950" y="4791702"/>
            <a:ext cx="79628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Question: </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determine k</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r>
              <a:rPr lang="it-IT" alt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k</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k</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and k</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4</a:t>
            </a:r>
            <a:endPar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spTree>
    <p:extLst>
      <p:ext uri="{BB962C8B-B14F-4D97-AF65-F5344CB8AC3E}">
        <p14:creationId xmlns:p14="http://schemas.microsoft.com/office/powerpoint/2010/main" val="155320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20" grpId="0"/>
      <p:bldP spid="21" grpId="0"/>
      <p:bldP spid="28" grpId="0"/>
      <p:bldP spid="3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6 -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15392" y="1580448"/>
            <a:ext cx="8713216" cy="4739759"/>
          </a:xfrm>
          <a:prstGeom prst="rect">
            <a:avLst/>
          </a:prstGeom>
        </p:spPr>
        <p:txBody>
          <a:bodyPr wrap="square">
            <a:spAutoFit/>
          </a:bodyPr>
          <a:lstStyle/>
          <a:p>
            <a:pPr algn="just"/>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survival time of CFCs (chlorofluorocarbons) in the troposphere is determined essentially by the lifetime of their reaction with OH radicals. The rate coefficients for the bimolecular reactions of CFC-11 (CFCl</a:t>
            </a:r>
            <a:r>
              <a:rPr lang="en-US" sz="22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and HCFC-21 (CHFCl</a:t>
            </a:r>
            <a:r>
              <a:rPr lang="en-US" sz="22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with OH are:</a:t>
            </a:r>
          </a:p>
          <a:p>
            <a:pPr algn="just"/>
            <a:endPar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r>
              <a:rPr lang="en-US"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CFCl</a:t>
            </a:r>
            <a:r>
              <a:rPr lang="en-US" sz="19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3(g</a:t>
            </a:r>
            <a:r>
              <a:rPr lang="en-US" sz="19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19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 OH</a:t>
            </a:r>
            <a:r>
              <a:rPr lang="en-US" sz="19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(g) </a:t>
            </a:r>
            <a:r>
              <a:rPr lang="en-US"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 CCl</a:t>
            </a:r>
            <a:r>
              <a:rPr lang="en-US" sz="19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F</a:t>
            </a:r>
            <a:r>
              <a:rPr lang="en-US" sz="19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(g</a:t>
            </a:r>
            <a:r>
              <a:rPr lang="en-US" sz="19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1900" dirty="0">
                <a:solidFill>
                  <a:srgbClr val="000000"/>
                </a:solidFill>
                <a:latin typeface="Tahoma" panose="020B0604030504040204" pitchFamily="34" charset="0"/>
                <a:ea typeface="Tahoma" panose="020B0604030504040204" pitchFamily="34" charset="0"/>
                <a:cs typeface="Tahoma" panose="020B0604030504040204" pitchFamily="34" charset="0"/>
              </a:rPr>
              <a:t> + </a:t>
            </a:r>
            <a:r>
              <a:rPr lang="en-US" sz="19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HOCl</a:t>
            </a:r>
            <a:r>
              <a:rPr lang="en-US" sz="19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(g</a:t>
            </a:r>
            <a:r>
              <a:rPr lang="en-US" sz="19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19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	k</a:t>
            </a:r>
            <a:r>
              <a:rPr lang="en-US" sz="19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CFC-11</a:t>
            </a:r>
            <a:r>
              <a:rPr lang="en-US"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=5.2x10</a:t>
            </a:r>
            <a:r>
              <a:rPr lang="en-US" sz="19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-18</a:t>
            </a:r>
            <a:r>
              <a:rPr lang="en-US" sz="1900" dirty="0">
                <a:latin typeface="Tahoma" panose="020B0604030504040204" pitchFamily="34" charset="0"/>
                <a:ea typeface="Tahoma" panose="020B0604030504040204" pitchFamily="34" charset="0"/>
                <a:cs typeface="Tahoma" panose="020B0604030504040204" pitchFamily="34" charset="0"/>
              </a:rPr>
              <a:t> </a:t>
            </a:r>
            <a:r>
              <a:rPr lang="en-US" sz="1900" dirty="0" smtClean="0">
                <a:latin typeface="Tahoma" panose="020B0604030504040204" pitchFamily="34" charset="0"/>
                <a:ea typeface="Tahoma" panose="020B0604030504040204" pitchFamily="34" charset="0"/>
                <a:cs typeface="Tahoma" panose="020B0604030504040204" pitchFamily="34" charset="0"/>
              </a:rPr>
              <a:t>cm</a:t>
            </a:r>
            <a:r>
              <a:rPr lang="en-US" sz="1900" baseline="30000" dirty="0" smtClean="0">
                <a:latin typeface="Tahoma" panose="020B0604030504040204" pitchFamily="34" charset="0"/>
                <a:ea typeface="Tahoma" panose="020B0604030504040204" pitchFamily="34" charset="0"/>
                <a:cs typeface="Tahoma" panose="020B0604030504040204" pitchFamily="34" charset="0"/>
              </a:rPr>
              <a:t>3</a:t>
            </a:r>
            <a:r>
              <a:rPr lang="en-US" sz="19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1900" dirty="0" smtClean="0">
                <a:latin typeface="Tahoma" panose="020B0604030504040204" pitchFamily="34" charset="0"/>
                <a:ea typeface="Tahoma" panose="020B0604030504040204" pitchFamily="34" charset="0"/>
                <a:cs typeface="Tahoma" panose="020B0604030504040204" pitchFamily="34" charset="0"/>
              </a:rPr>
              <a:t>molecule</a:t>
            </a:r>
            <a:r>
              <a:rPr lang="en-US" sz="1900" baseline="30000" dirty="0" smtClean="0">
                <a:latin typeface="Tahoma" panose="020B0604030504040204" pitchFamily="34" charset="0"/>
                <a:ea typeface="Tahoma" panose="020B0604030504040204" pitchFamily="34" charset="0"/>
                <a:cs typeface="Tahoma" panose="020B0604030504040204" pitchFamily="34" charset="0"/>
              </a:rPr>
              <a:t>−1</a:t>
            </a:r>
            <a:r>
              <a:rPr lang="en-US" sz="1900" dirty="0" smtClean="0">
                <a:latin typeface="Tahoma" panose="020B0604030504040204" pitchFamily="34" charset="0"/>
                <a:ea typeface="Tahoma" panose="020B0604030504040204" pitchFamily="34" charset="0"/>
                <a:cs typeface="Tahoma" panose="020B0604030504040204" pitchFamily="34" charset="0"/>
              </a:rPr>
              <a:t>s</a:t>
            </a:r>
            <a:r>
              <a:rPr lang="en-US" sz="1900" baseline="30000" dirty="0">
                <a:latin typeface="Tahoma" panose="020B0604030504040204" pitchFamily="34" charset="0"/>
                <a:ea typeface="Tahoma" panose="020B0604030504040204" pitchFamily="34" charset="0"/>
                <a:cs typeface="Tahoma" panose="020B0604030504040204" pitchFamily="34" charset="0"/>
              </a:rPr>
              <a:t>−1</a:t>
            </a:r>
            <a:r>
              <a:rPr lang="en-US"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algn="just"/>
            <a:r>
              <a:rPr lang="en-US"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CHFCl</a:t>
            </a:r>
            <a:r>
              <a:rPr lang="en-US" sz="19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2(g</a:t>
            </a:r>
            <a:r>
              <a:rPr lang="en-US" sz="19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19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 OH</a:t>
            </a:r>
            <a:r>
              <a:rPr lang="en-US" sz="19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(g</a:t>
            </a:r>
            <a:r>
              <a:rPr lang="en-US" sz="19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9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CCl</a:t>
            </a:r>
            <a:r>
              <a:rPr lang="en-US" sz="19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F</a:t>
            </a:r>
            <a:r>
              <a:rPr lang="en-US" sz="19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(g</a:t>
            </a:r>
            <a:r>
              <a:rPr lang="en-US" sz="19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1900" dirty="0">
                <a:solidFill>
                  <a:srgbClr val="000000"/>
                </a:solidFill>
                <a:latin typeface="Tahoma" panose="020B0604030504040204" pitchFamily="34" charset="0"/>
                <a:ea typeface="Tahoma" panose="020B0604030504040204" pitchFamily="34" charset="0"/>
                <a:cs typeface="Tahoma" panose="020B0604030504040204" pitchFamily="34" charset="0"/>
              </a:rPr>
              <a:t> + </a:t>
            </a:r>
            <a:r>
              <a:rPr lang="en-US"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H</a:t>
            </a:r>
            <a:r>
              <a:rPr lang="en-US" sz="19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US" sz="19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(g</a:t>
            </a:r>
            <a:r>
              <a:rPr lang="en-US" sz="19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19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k</a:t>
            </a:r>
            <a:r>
              <a:rPr lang="en-US" sz="19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HCFC-21</a:t>
            </a:r>
            <a:r>
              <a:rPr lang="en-US"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=2.6x10</a:t>
            </a:r>
            <a:r>
              <a:rPr lang="en-US" sz="19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-14</a:t>
            </a:r>
            <a:r>
              <a:rPr lang="en-US" sz="1900" dirty="0" smtClean="0">
                <a:latin typeface="Tahoma" panose="020B0604030504040204" pitchFamily="34" charset="0"/>
                <a:ea typeface="Tahoma" panose="020B0604030504040204" pitchFamily="34" charset="0"/>
                <a:cs typeface="Tahoma" panose="020B0604030504040204" pitchFamily="34" charset="0"/>
              </a:rPr>
              <a:t> </a:t>
            </a:r>
            <a:r>
              <a:rPr lang="en-US" sz="1900" dirty="0">
                <a:latin typeface="Tahoma" panose="020B0604030504040204" pitchFamily="34" charset="0"/>
                <a:ea typeface="Tahoma" panose="020B0604030504040204" pitchFamily="34" charset="0"/>
                <a:cs typeface="Tahoma" panose="020B0604030504040204" pitchFamily="34" charset="0"/>
              </a:rPr>
              <a:t>cm</a:t>
            </a:r>
            <a:r>
              <a:rPr lang="en-US" sz="1900" baseline="30000" dirty="0">
                <a:latin typeface="Tahoma" panose="020B0604030504040204" pitchFamily="34" charset="0"/>
                <a:ea typeface="Tahoma" panose="020B0604030504040204" pitchFamily="34" charset="0"/>
                <a:cs typeface="Tahoma" panose="020B0604030504040204" pitchFamily="34" charset="0"/>
              </a:rPr>
              <a:t>3</a:t>
            </a:r>
            <a:r>
              <a:rPr lang="en-US" sz="19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1900" dirty="0">
                <a:latin typeface="Tahoma" panose="020B0604030504040204" pitchFamily="34" charset="0"/>
                <a:ea typeface="Tahoma" panose="020B0604030504040204" pitchFamily="34" charset="0"/>
                <a:cs typeface="Tahoma" panose="020B0604030504040204" pitchFamily="34" charset="0"/>
              </a:rPr>
              <a:t>molecule</a:t>
            </a:r>
            <a:r>
              <a:rPr lang="en-US" sz="1900" baseline="30000" dirty="0">
                <a:latin typeface="Tahoma" panose="020B0604030504040204" pitchFamily="34" charset="0"/>
                <a:ea typeface="Tahoma" panose="020B0604030504040204" pitchFamily="34" charset="0"/>
                <a:cs typeface="Tahoma" panose="020B0604030504040204" pitchFamily="34" charset="0"/>
              </a:rPr>
              <a:t>−1</a:t>
            </a:r>
            <a:r>
              <a:rPr lang="en-US" sz="1900" dirty="0">
                <a:latin typeface="Tahoma" panose="020B0604030504040204" pitchFamily="34" charset="0"/>
                <a:ea typeface="Tahoma" panose="020B0604030504040204" pitchFamily="34" charset="0"/>
                <a:cs typeface="Tahoma" panose="020B0604030504040204" pitchFamily="34" charset="0"/>
              </a:rPr>
              <a:t>s</a:t>
            </a:r>
            <a:r>
              <a:rPr lang="en-US" sz="1900" baseline="30000" dirty="0">
                <a:latin typeface="Tahoma" panose="020B0604030504040204" pitchFamily="34" charset="0"/>
                <a:ea typeface="Tahoma" panose="020B0604030504040204" pitchFamily="34" charset="0"/>
                <a:cs typeface="Tahoma" panose="020B0604030504040204" pitchFamily="34" charset="0"/>
              </a:rPr>
              <a:t>−1</a:t>
            </a:r>
            <a:r>
              <a:rPr lang="en-US" sz="1900" dirty="0">
                <a:solidFill>
                  <a:srgbClr val="000000"/>
                </a:solidFill>
                <a:latin typeface="Tahoma" panose="020B0604030504040204" pitchFamily="34" charset="0"/>
                <a:ea typeface="Tahoma" panose="020B0604030504040204" pitchFamily="34" charset="0"/>
                <a:cs typeface="Tahoma" panose="020B0604030504040204" pitchFamily="34" charset="0"/>
              </a:rPr>
              <a:t>  </a:t>
            </a:r>
          </a:p>
          <a:p>
            <a:pPr algn="just"/>
            <a:endPar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Assuming a constant concentration of OH in the troposphere (equal to 10</a:t>
            </a:r>
            <a:r>
              <a:rPr lang="en-US" sz="22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6</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200" dirty="0" smtClean="0">
                <a:latin typeface="Tahoma" panose="020B0604030504040204" pitchFamily="34" charset="0"/>
                <a:ea typeface="Tahoma" panose="020B0604030504040204" pitchFamily="34" charset="0"/>
                <a:cs typeface="Tahoma" panose="020B0604030504040204" pitchFamily="34" charset="0"/>
              </a:rPr>
              <a:t>molecule</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smtClean="0">
                <a:latin typeface="Tahoma" panose="020B0604030504040204" pitchFamily="34" charset="0"/>
                <a:ea typeface="Tahoma" panose="020B0604030504040204" pitchFamily="34" charset="0"/>
                <a:cs typeface="Tahoma" panose="020B0604030504040204" pitchFamily="34" charset="0"/>
              </a:rPr>
              <a:t>cm</a:t>
            </a:r>
            <a:r>
              <a:rPr lang="en-US" sz="2200" baseline="30000" dirty="0" smtClean="0">
                <a:latin typeface="Tahoma" panose="020B0604030504040204" pitchFamily="34" charset="0"/>
                <a:ea typeface="Tahoma" panose="020B0604030504040204" pitchFamily="34" charset="0"/>
                <a:cs typeface="Tahoma" panose="020B0604030504040204" pitchFamily="34" charset="0"/>
              </a:rPr>
              <a:t>-3</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marL="457200" indent="-457200" algn="just">
              <a:buAutoNum type="alphaLcParenR"/>
            </a:pP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determine the natural lifetime of </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CFC-11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and HCFC-21 in the </a:t>
            </a:r>
            <a:r>
              <a:rPr lang="en-US" sz="22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trophosphere</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marL="457200" indent="-457200" algn="just">
              <a:buAutoNum type="alphaLcParenR"/>
            </a:pP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which of the two CFC do you expect to be more effective at destroying stratospheric O</a:t>
            </a:r>
            <a:r>
              <a:rPr lang="en-US" sz="22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and why? </a:t>
            </a:r>
            <a:endPar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963940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6 -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53033" y="25719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15392" y="1311626"/>
            <a:ext cx="8713216" cy="923330"/>
          </a:xfrm>
          <a:prstGeom prst="rect">
            <a:avLst/>
          </a:prstGeom>
        </p:spPr>
        <p:txBody>
          <a:bodyPr wrap="square">
            <a:spAutoFit/>
          </a:bodyPr>
          <a:lstStyle/>
          <a:p>
            <a:pPr algn="just"/>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CFCl</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3(g</a:t>
            </a:r>
            <a:r>
              <a:rPr lang="en-US"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OH</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(g)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CCl</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F</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(g</a:t>
            </a:r>
            <a:r>
              <a:rPr lang="en-US"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 </a:t>
            </a:r>
            <a:r>
              <a:rPr lang="en-US"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HOCl</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(g</a:t>
            </a:r>
            <a:r>
              <a:rPr lang="en-US"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k</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CFC-11</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=5.2x10</a:t>
            </a:r>
            <a:r>
              <a:rPr lang="en-US"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-18</a:t>
            </a:r>
            <a:r>
              <a:rPr lang="en-US" dirty="0" smtClean="0">
                <a:latin typeface="Tahoma" panose="020B0604030504040204" pitchFamily="34" charset="0"/>
                <a:ea typeface="Tahoma" panose="020B0604030504040204" pitchFamily="34" charset="0"/>
                <a:cs typeface="Tahoma" panose="020B0604030504040204" pitchFamily="34" charset="0"/>
              </a:rPr>
              <a:t> cm</a:t>
            </a:r>
            <a:r>
              <a:rPr lang="en-US" baseline="30000" dirty="0" smtClean="0">
                <a:latin typeface="Tahoma" panose="020B0604030504040204" pitchFamily="34" charset="0"/>
                <a:ea typeface="Tahoma" panose="020B0604030504040204" pitchFamily="34" charset="0"/>
                <a:cs typeface="Tahoma" panose="020B0604030504040204" pitchFamily="34" charset="0"/>
              </a:rPr>
              <a:t>3</a:t>
            </a:r>
            <a:r>
              <a:rPr lang="en-US"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smtClean="0">
                <a:latin typeface="Tahoma" panose="020B0604030504040204" pitchFamily="34" charset="0"/>
                <a:ea typeface="Tahoma" panose="020B0604030504040204" pitchFamily="34" charset="0"/>
                <a:cs typeface="Tahoma" panose="020B0604030504040204" pitchFamily="34" charset="0"/>
              </a:rPr>
              <a:t>molecule</a:t>
            </a:r>
            <a:r>
              <a:rPr lang="en-US" baseline="30000" dirty="0" smtClean="0">
                <a:latin typeface="Tahoma" panose="020B0604030504040204" pitchFamily="34" charset="0"/>
                <a:ea typeface="Tahoma" panose="020B0604030504040204" pitchFamily="34" charset="0"/>
                <a:cs typeface="Tahoma" panose="020B0604030504040204" pitchFamily="34" charset="0"/>
              </a:rPr>
              <a:t>−1</a:t>
            </a:r>
            <a:r>
              <a:rPr lang="en-US" dirty="0" smtClean="0">
                <a:latin typeface="Tahoma" panose="020B0604030504040204" pitchFamily="34" charset="0"/>
                <a:ea typeface="Tahoma" panose="020B0604030504040204" pitchFamily="34" charset="0"/>
                <a:cs typeface="Tahoma" panose="020B0604030504040204" pitchFamily="34" charset="0"/>
              </a:rPr>
              <a:t>s</a:t>
            </a:r>
            <a:r>
              <a:rPr lang="en-US" baseline="30000" dirty="0">
                <a:latin typeface="Tahoma" panose="020B0604030504040204" pitchFamily="34" charset="0"/>
                <a:ea typeface="Tahoma" panose="020B0604030504040204" pitchFamily="34" charset="0"/>
                <a:cs typeface="Tahoma" panose="020B0604030504040204" pitchFamily="34" charset="0"/>
              </a:rPr>
              <a:t>−1</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algn="just"/>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CHFCl</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2(g</a:t>
            </a:r>
            <a:r>
              <a:rPr lang="en-US"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OH</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(g</a:t>
            </a:r>
            <a:r>
              <a:rPr lang="en-US"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CCl</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F</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(g</a:t>
            </a:r>
            <a:r>
              <a:rPr lang="en-US"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H</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(g</a:t>
            </a:r>
            <a:r>
              <a:rPr lang="en-US"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k</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HCFC-21</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=2.6x10</a:t>
            </a:r>
            <a:r>
              <a:rPr lang="en-US"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-14</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cm</a:t>
            </a:r>
            <a:r>
              <a:rPr lang="en-US" baseline="30000" dirty="0">
                <a:latin typeface="Tahoma" panose="020B0604030504040204" pitchFamily="34" charset="0"/>
                <a:ea typeface="Tahoma" panose="020B0604030504040204" pitchFamily="34" charset="0"/>
                <a:cs typeface="Tahoma" panose="020B0604030504040204" pitchFamily="34" charset="0"/>
              </a:rPr>
              <a:t>3</a:t>
            </a:r>
            <a:r>
              <a:rPr lang="en-US"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a:latin typeface="Tahoma" panose="020B0604030504040204" pitchFamily="34" charset="0"/>
                <a:ea typeface="Tahoma" panose="020B0604030504040204" pitchFamily="34" charset="0"/>
                <a:cs typeface="Tahoma" panose="020B0604030504040204" pitchFamily="34" charset="0"/>
              </a:rPr>
              <a:t>molecule</a:t>
            </a:r>
            <a:r>
              <a:rPr lang="en-US" baseline="30000" dirty="0">
                <a:latin typeface="Tahoma" panose="020B0604030504040204" pitchFamily="34" charset="0"/>
                <a:ea typeface="Tahoma" panose="020B0604030504040204" pitchFamily="34" charset="0"/>
                <a:cs typeface="Tahoma" panose="020B0604030504040204" pitchFamily="34" charset="0"/>
              </a:rPr>
              <a:t>−1</a:t>
            </a:r>
            <a:r>
              <a:rPr lang="en-US" dirty="0">
                <a:latin typeface="Tahoma" panose="020B0604030504040204" pitchFamily="34" charset="0"/>
                <a:ea typeface="Tahoma" panose="020B0604030504040204" pitchFamily="34" charset="0"/>
                <a:cs typeface="Tahoma" panose="020B0604030504040204" pitchFamily="34" charset="0"/>
              </a:rPr>
              <a:t>s</a:t>
            </a:r>
            <a:r>
              <a:rPr lang="en-US" baseline="30000" dirty="0">
                <a:latin typeface="Tahoma" panose="020B0604030504040204" pitchFamily="34" charset="0"/>
                <a:ea typeface="Tahoma" panose="020B0604030504040204" pitchFamily="34" charset="0"/>
                <a:cs typeface="Tahoma" panose="020B0604030504040204" pitchFamily="34" charset="0"/>
              </a:rPr>
              <a:t>−1</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a:t>
            </a:r>
          </a:p>
          <a:p>
            <a:pPr algn="just"/>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OH] </a:t>
            </a:r>
            <a:r>
              <a:rPr lang="it-IT"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10</a:t>
            </a:r>
            <a:r>
              <a:rPr lang="en-US"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6</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molecule</a:t>
            </a:r>
            <a:r>
              <a:rPr lang="en-US"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smtClean="0">
                <a:latin typeface="Tahoma" panose="020B0604030504040204" pitchFamily="34" charset="0"/>
                <a:ea typeface="Tahoma" panose="020B0604030504040204" pitchFamily="34" charset="0"/>
                <a:cs typeface="Tahoma" panose="020B0604030504040204" pitchFamily="34" charset="0"/>
              </a:rPr>
              <a:t>cm</a:t>
            </a:r>
            <a:r>
              <a:rPr lang="en-US" baseline="30000" dirty="0" smtClean="0">
                <a:latin typeface="Tahoma" panose="020B0604030504040204" pitchFamily="34" charset="0"/>
                <a:ea typeface="Tahoma" panose="020B0604030504040204" pitchFamily="34" charset="0"/>
                <a:cs typeface="Tahoma" panose="020B0604030504040204" pitchFamily="34" charset="0"/>
              </a:rPr>
              <a:t>-3</a:t>
            </a: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113426" y="2371294"/>
            <a:ext cx="8917148" cy="3108543"/>
          </a:xfrm>
          <a:prstGeom prst="rect">
            <a:avLst/>
          </a:prstGeom>
        </p:spPr>
        <p:txBody>
          <a:bodyPr wrap="square">
            <a:spAutoFit/>
          </a:bodyPr>
          <a:lstStyle/>
          <a:p>
            <a:pPr algn="just"/>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Solution </a:t>
            </a:r>
          </a:p>
          <a:p>
            <a:pPr algn="just"/>
            <a:r>
              <a:rPr lang="en-US" sz="2200" dirty="0" smtClean="0">
                <a:latin typeface="Tahoma" panose="020B0604030504040204" pitchFamily="34" charset="0"/>
                <a:ea typeface="Tahoma" panose="020B0604030504040204" pitchFamily="34" charset="0"/>
                <a:cs typeface="Tahoma" panose="020B0604030504040204" pitchFamily="34" charset="0"/>
              </a:rPr>
              <a:t>a) In both cases we apply the pseudo-first order expression for the natural lifetimes</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a:latin typeface="Tahoma" panose="020B0604030504040204" pitchFamily="34" charset="0"/>
                <a:ea typeface="Tahoma" panose="020B0604030504040204" pitchFamily="34" charset="0"/>
                <a:cs typeface="Tahoma" panose="020B0604030504040204" pitchFamily="34" charset="0"/>
              </a:rPr>
              <a:t>=</a:t>
            </a:r>
            <a:r>
              <a:rPr lang="en-US" sz="2200" dirty="0" smtClean="0">
                <a:latin typeface="Tahoma" panose="020B0604030504040204" pitchFamily="34" charset="0"/>
                <a:ea typeface="Tahoma" panose="020B0604030504040204" pitchFamily="34" charset="0"/>
                <a:cs typeface="Tahoma" panose="020B0604030504040204" pitchFamily="34" charset="0"/>
              </a:rPr>
              <a:t>1/k[OH] to get:  </a:t>
            </a:r>
          </a:p>
          <a:p>
            <a:pPr algn="just"/>
            <a:endParaRPr 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a:p>
            <a:pPr algn="just"/>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CFC-11</a:t>
            </a:r>
            <a:r>
              <a:rPr lang="en-US" sz="2200" dirty="0" smtClean="0">
                <a:latin typeface="Tahoma" panose="020B0604030504040204" pitchFamily="34" charset="0"/>
                <a:ea typeface="Tahoma" panose="020B0604030504040204" pitchFamily="34" charset="0"/>
                <a:cs typeface="Tahoma" panose="020B0604030504040204" pitchFamily="34" charset="0"/>
              </a:rPr>
              <a:t>=1/k[OH]=1/(</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5.2x10</a:t>
            </a:r>
            <a:r>
              <a:rPr lang="en-US" sz="22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-18</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10</a:t>
            </a:r>
            <a:r>
              <a:rPr lang="en-US" sz="22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6</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200" dirty="0" smtClean="0">
                <a:latin typeface="Tahoma" panose="020B0604030504040204" pitchFamily="34" charset="0"/>
                <a:ea typeface="Tahoma" panose="020B0604030504040204" pitchFamily="34" charset="0"/>
                <a:cs typeface="Tahoma" panose="020B0604030504040204" pitchFamily="34" charset="0"/>
              </a:rPr>
              <a:t>cm</a:t>
            </a:r>
            <a:r>
              <a:rPr lang="en-US" sz="2200" baseline="30000" dirty="0" smtClean="0">
                <a:latin typeface="Tahoma" panose="020B0604030504040204" pitchFamily="34" charset="0"/>
                <a:ea typeface="Tahoma" panose="020B0604030504040204" pitchFamily="34" charset="0"/>
                <a:cs typeface="Tahoma" panose="020B0604030504040204" pitchFamily="34" charset="0"/>
              </a:rPr>
              <a:t>-3</a:t>
            </a:r>
            <a:r>
              <a:rPr 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smtClean="0">
                <a:latin typeface="Tahoma" panose="020B0604030504040204" pitchFamily="34" charset="0"/>
                <a:ea typeface="Tahoma" panose="020B0604030504040204" pitchFamily="34" charset="0"/>
                <a:cs typeface="Tahoma" panose="020B0604030504040204" pitchFamily="34" charset="0"/>
              </a:rPr>
              <a:t>molecule</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smtClean="0">
                <a:latin typeface="Tahoma" panose="020B0604030504040204" pitchFamily="34" charset="0"/>
                <a:ea typeface="Tahoma" panose="020B0604030504040204" pitchFamily="34" charset="0"/>
                <a:cs typeface="Tahoma" panose="020B0604030504040204" pitchFamily="34" charset="0"/>
              </a:rPr>
              <a:t>s/molecule</a:t>
            </a:r>
            <a:r>
              <a:rPr 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a:latin typeface="Tahoma" panose="020B0604030504040204" pitchFamily="34" charset="0"/>
                <a:ea typeface="Tahoma" panose="020B0604030504040204" pitchFamily="34" charset="0"/>
                <a:cs typeface="Tahoma" panose="020B0604030504040204" pitchFamily="34" charset="0"/>
              </a:rPr>
              <a:t>cm</a:t>
            </a:r>
            <a:r>
              <a:rPr lang="en-US" sz="2200" baseline="30000" dirty="0">
                <a:latin typeface="Tahoma" panose="020B0604030504040204" pitchFamily="34" charset="0"/>
                <a:ea typeface="Tahoma" panose="020B0604030504040204" pitchFamily="34" charset="0"/>
                <a:cs typeface="Tahoma" panose="020B0604030504040204" pitchFamily="34" charset="0"/>
              </a:rPr>
              <a:t>-3</a:t>
            </a:r>
            <a:r>
              <a:rPr lang="en-US" sz="2200" baseline="30000" dirty="0" smtClean="0">
                <a:latin typeface="Tahoma" panose="020B0604030504040204" pitchFamily="34" charset="0"/>
                <a:ea typeface="Tahoma" panose="020B0604030504040204" pitchFamily="34" charset="0"/>
                <a:cs typeface="Tahoma" panose="020B0604030504040204" pitchFamily="34" charset="0"/>
              </a:rPr>
              <a:t>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=1.923x10</a:t>
            </a:r>
            <a:r>
              <a:rPr lang="en-US" sz="22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11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s=6098 years</a:t>
            </a:r>
          </a:p>
          <a:p>
            <a:pPr algn="just"/>
            <a:endPar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HCFC-21</a:t>
            </a:r>
            <a:r>
              <a:rPr lang="en-US" sz="2200" dirty="0" smtClean="0">
                <a:latin typeface="Tahoma" panose="020B0604030504040204" pitchFamily="34" charset="0"/>
                <a:ea typeface="Tahoma" panose="020B0604030504040204" pitchFamily="34" charset="0"/>
                <a:cs typeface="Tahoma" panose="020B0604030504040204" pitchFamily="34" charset="0"/>
              </a:rPr>
              <a:t>=1/k[OH</a:t>
            </a:r>
            <a:r>
              <a:rPr lang="en-US" sz="2200" dirty="0">
                <a:latin typeface="Tahoma" panose="020B0604030504040204" pitchFamily="34" charset="0"/>
                <a:ea typeface="Tahoma" panose="020B0604030504040204" pitchFamily="34" charset="0"/>
                <a:cs typeface="Tahoma" panose="020B0604030504040204" pitchFamily="34" charset="0"/>
              </a:rPr>
              <a:t>]=1</a:t>
            </a:r>
            <a:r>
              <a:rPr lang="en-US" sz="2200" dirty="0" smtClean="0">
                <a:latin typeface="Tahoma" panose="020B0604030504040204" pitchFamily="34" charset="0"/>
                <a:ea typeface="Tahoma" panose="020B0604030504040204" pitchFamily="34" charset="0"/>
                <a:cs typeface="Tahoma" panose="020B0604030504040204" pitchFamily="34" charset="0"/>
              </a:rPr>
              <a:t>/(</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2.6x10</a:t>
            </a:r>
            <a:r>
              <a:rPr lang="en-US" sz="22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-14</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10</a:t>
            </a:r>
            <a:r>
              <a:rPr lang="en-US" sz="22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6</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200" dirty="0">
                <a:latin typeface="Tahoma" panose="020B0604030504040204" pitchFamily="34" charset="0"/>
                <a:ea typeface="Tahoma" panose="020B0604030504040204" pitchFamily="34" charset="0"/>
                <a:cs typeface="Tahoma" panose="020B0604030504040204" pitchFamily="34" charset="0"/>
              </a:rPr>
              <a:t>cm</a:t>
            </a:r>
            <a:r>
              <a:rPr lang="en-US" sz="2200" baseline="30000" dirty="0">
                <a:latin typeface="Tahoma" panose="020B0604030504040204" pitchFamily="34" charset="0"/>
                <a:ea typeface="Tahoma" panose="020B0604030504040204" pitchFamily="34" charset="0"/>
                <a:cs typeface="Tahoma" panose="020B0604030504040204" pitchFamily="34" charset="0"/>
              </a:rPr>
              <a:t>-3</a:t>
            </a:r>
            <a:r>
              <a:rPr 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a:latin typeface="Tahoma" panose="020B0604030504040204" pitchFamily="34" charset="0"/>
                <a:ea typeface="Tahoma" panose="020B0604030504040204" pitchFamily="34" charset="0"/>
                <a:cs typeface="Tahoma" panose="020B0604030504040204" pitchFamily="34" charset="0"/>
              </a:rPr>
              <a:t>molecule</a:t>
            </a:r>
            <a:r>
              <a:rPr 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a:latin typeface="Tahoma" panose="020B0604030504040204" pitchFamily="34" charset="0"/>
                <a:ea typeface="Tahoma" panose="020B0604030504040204" pitchFamily="34" charset="0"/>
                <a:cs typeface="Tahoma" panose="020B0604030504040204" pitchFamily="34" charset="0"/>
              </a:rPr>
              <a:t>s/molecule</a:t>
            </a:r>
            <a:r>
              <a:rPr 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a:latin typeface="Tahoma" panose="020B0604030504040204" pitchFamily="34" charset="0"/>
                <a:ea typeface="Tahoma" panose="020B0604030504040204" pitchFamily="34" charset="0"/>
                <a:cs typeface="Tahoma" panose="020B0604030504040204" pitchFamily="34" charset="0"/>
              </a:rPr>
              <a:t>cm</a:t>
            </a:r>
            <a:r>
              <a:rPr lang="en-US" sz="2200" baseline="30000" dirty="0">
                <a:latin typeface="Tahoma" panose="020B0604030504040204" pitchFamily="34" charset="0"/>
                <a:ea typeface="Tahoma" panose="020B0604030504040204" pitchFamily="34" charset="0"/>
                <a:cs typeface="Tahoma" panose="020B0604030504040204" pitchFamily="34" charset="0"/>
              </a:rPr>
              <a:t>-3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=3.846x10</a:t>
            </a:r>
            <a:r>
              <a:rPr lang="en-US" sz="22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7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s=1.22 years</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616941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6 -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53033" y="25719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15392" y="1311626"/>
            <a:ext cx="8713216" cy="923330"/>
          </a:xfrm>
          <a:prstGeom prst="rect">
            <a:avLst/>
          </a:prstGeom>
        </p:spPr>
        <p:txBody>
          <a:bodyPr wrap="square">
            <a:spAutoFit/>
          </a:bodyPr>
          <a:lstStyle/>
          <a:p>
            <a:pPr algn="just"/>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CFCl</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3(g</a:t>
            </a:r>
            <a:r>
              <a:rPr lang="en-US"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OH</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(g)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CCl</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F</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(g</a:t>
            </a:r>
            <a:r>
              <a:rPr lang="en-US"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 </a:t>
            </a:r>
            <a:r>
              <a:rPr lang="en-US"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HOCl</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(g</a:t>
            </a:r>
            <a:r>
              <a:rPr lang="en-US"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k</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CFC-11</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=5.2x10</a:t>
            </a:r>
            <a:r>
              <a:rPr lang="en-US"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-18</a:t>
            </a:r>
            <a:r>
              <a:rPr lang="en-US" dirty="0" smtClean="0">
                <a:latin typeface="Tahoma" panose="020B0604030504040204" pitchFamily="34" charset="0"/>
                <a:ea typeface="Tahoma" panose="020B0604030504040204" pitchFamily="34" charset="0"/>
                <a:cs typeface="Tahoma" panose="020B0604030504040204" pitchFamily="34" charset="0"/>
              </a:rPr>
              <a:t> cm</a:t>
            </a:r>
            <a:r>
              <a:rPr lang="en-US" baseline="30000" dirty="0" smtClean="0">
                <a:latin typeface="Tahoma" panose="020B0604030504040204" pitchFamily="34" charset="0"/>
                <a:ea typeface="Tahoma" panose="020B0604030504040204" pitchFamily="34" charset="0"/>
                <a:cs typeface="Tahoma" panose="020B0604030504040204" pitchFamily="34" charset="0"/>
              </a:rPr>
              <a:t>3</a:t>
            </a:r>
            <a:r>
              <a:rPr lang="en-US"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smtClean="0">
                <a:latin typeface="Tahoma" panose="020B0604030504040204" pitchFamily="34" charset="0"/>
                <a:ea typeface="Tahoma" panose="020B0604030504040204" pitchFamily="34" charset="0"/>
                <a:cs typeface="Tahoma" panose="020B0604030504040204" pitchFamily="34" charset="0"/>
              </a:rPr>
              <a:t>molecule</a:t>
            </a:r>
            <a:r>
              <a:rPr lang="en-US" baseline="30000" dirty="0" smtClean="0">
                <a:latin typeface="Tahoma" panose="020B0604030504040204" pitchFamily="34" charset="0"/>
                <a:ea typeface="Tahoma" panose="020B0604030504040204" pitchFamily="34" charset="0"/>
                <a:cs typeface="Tahoma" panose="020B0604030504040204" pitchFamily="34" charset="0"/>
              </a:rPr>
              <a:t>−1</a:t>
            </a:r>
            <a:r>
              <a:rPr lang="en-US" dirty="0" smtClean="0">
                <a:latin typeface="Tahoma" panose="020B0604030504040204" pitchFamily="34" charset="0"/>
                <a:ea typeface="Tahoma" panose="020B0604030504040204" pitchFamily="34" charset="0"/>
                <a:cs typeface="Tahoma" panose="020B0604030504040204" pitchFamily="34" charset="0"/>
              </a:rPr>
              <a:t>s</a:t>
            </a:r>
            <a:r>
              <a:rPr lang="en-US" baseline="30000" dirty="0">
                <a:latin typeface="Tahoma" panose="020B0604030504040204" pitchFamily="34" charset="0"/>
                <a:ea typeface="Tahoma" panose="020B0604030504040204" pitchFamily="34" charset="0"/>
                <a:cs typeface="Tahoma" panose="020B0604030504040204" pitchFamily="34" charset="0"/>
              </a:rPr>
              <a:t>−1</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algn="just"/>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CHFCl</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2(g</a:t>
            </a:r>
            <a:r>
              <a:rPr lang="en-US"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OH</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(g</a:t>
            </a:r>
            <a:r>
              <a:rPr lang="en-US"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CCl</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F</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(g</a:t>
            </a:r>
            <a:r>
              <a:rPr lang="en-US"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H</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(g</a:t>
            </a:r>
            <a:r>
              <a:rPr lang="en-US"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k</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HCFC-21</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=2.6x10</a:t>
            </a:r>
            <a:r>
              <a:rPr lang="en-US"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-14</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cm</a:t>
            </a:r>
            <a:r>
              <a:rPr lang="en-US" baseline="30000" dirty="0">
                <a:latin typeface="Tahoma" panose="020B0604030504040204" pitchFamily="34" charset="0"/>
                <a:ea typeface="Tahoma" panose="020B0604030504040204" pitchFamily="34" charset="0"/>
                <a:cs typeface="Tahoma" panose="020B0604030504040204" pitchFamily="34" charset="0"/>
              </a:rPr>
              <a:t>3</a:t>
            </a:r>
            <a:r>
              <a:rPr lang="en-US"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a:latin typeface="Tahoma" panose="020B0604030504040204" pitchFamily="34" charset="0"/>
                <a:ea typeface="Tahoma" panose="020B0604030504040204" pitchFamily="34" charset="0"/>
                <a:cs typeface="Tahoma" panose="020B0604030504040204" pitchFamily="34" charset="0"/>
              </a:rPr>
              <a:t>molecule</a:t>
            </a:r>
            <a:r>
              <a:rPr lang="en-US" baseline="30000" dirty="0">
                <a:latin typeface="Tahoma" panose="020B0604030504040204" pitchFamily="34" charset="0"/>
                <a:ea typeface="Tahoma" panose="020B0604030504040204" pitchFamily="34" charset="0"/>
                <a:cs typeface="Tahoma" panose="020B0604030504040204" pitchFamily="34" charset="0"/>
              </a:rPr>
              <a:t>−1</a:t>
            </a:r>
            <a:r>
              <a:rPr lang="en-US" dirty="0">
                <a:latin typeface="Tahoma" panose="020B0604030504040204" pitchFamily="34" charset="0"/>
                <a:ea typeface="Tahoma" panose="020B0604030504040204" pitchFamily="34" charset="0"/>
                <a:cs typeface="Tahoma" panose="020B0604030504040204" pitchFamily="34" charset="0"/>
              </a:rPr>
              <a:t>s</a:t>
            </a:r>
            <a:r>
              <a:rPr lang="en-US" baseline="30000" dirty="0">
                <a:latin typeface="Tahoma" panose="020B0604030504040204" pitchFamily="34" charset="0"/>
                <a:ea typeface="Tahoma" panose="020B0604030504040204" pitchFamily="34" charset="0"/>
                <a:cs typeface="Tahoma" panose="020B0604030504040204" pitchFamily="34" charset="0"/>
              </a:rPr>
              <a:t>−1</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a:t>
            </a:r>
          </a:p>
          <a:p>
            <a:pPr algn="just"/>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OH] </a:t>
            </a:r>
            <a:r>
              <a:rPr lang="it-IT"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10</a:t>
            </a:r>
            <a:r>
              <a:rPr lang="en-US"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6</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molecule</a:t>
            </a:r>
            <a:r>
              <a:rPr lang="en-US"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smtClean="0">
                <a:latin typeface="Tahoma" panose="020B0604030504040204" pitchFamily="34" charset="0"/>
                <a:ea typeface="Tahoma" panose="020B0604030504040204" pitchFamily="34" charset="0"/>
                <a:cs typeface="Tahoma" panose="020B0604030504040204" pitchFamily="34" charset="0"/>
              </a:rPr>
              <a:t>cm</a:t>
            </a:r>
            <a:r>
              <a:rPr lang="en-US" baseline="30000" dirty="0" smtClean="0">
                <a:latin typeface="Tahoma" panose="020B0604030504040204" pitchFamily="34" charset="0"/>
                <a:ea typeface="Tahoma" panose="020B0604030504040204" pitchFamily="34" charset="0"/>
                <a:cs typeface="Tahoma" panose="020B0604030504040204" pitchFamily="34" charset="0"/>
              </a:rPr>
              <a:t>-3</a:t>
            </a: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251785" y="2521359"/>
            <a:ext cx="8640430" cy="2800767"/>
          </a:xfrm>
          <a:prstGeom prst="rect">
            <a:avLst/>
          </a:prstGeom>
        </p:spPr>
        <p:txBody>
          <a:bodyPr wrap="square">
            <a:spAutoFit/>
          </a:bodyPr>
          <a:lstStyle/>
          <a:p>
            <a:pPr algn="just"/>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Solution </a:t>
            </a:r>
          </a:p>
          <a:p>
            <a:pPr algn="just"/>
            <a:r>
              <a:rPr lang="en-US" sz="2200" dirty="0" smtClean="0">
                <a:latin typeface="Tahoma" panose="020B0604030504040204" pitchFamily="34" charset="0"/>
                <a:ea typeface="Tahoma" panose="020B0604030504040204" pitchFamily="34" charset="0"/>
                <a:cs typeface="Tahoma" panose="020B0604030504040204" pitchFamily="34" charset="0"/>
              </a:rPr>
              <a:t>b) CFC-11 has a much longer lifetime for reaction with OH radicals in the troposphere, hence it will have more chances to be transported to the stratosphere where it can damage O</a:t>
            </a:r>
            <a:r>
              <a:rPr lang="en-US" sz="2200" baseline="-25000" dirty="0" smtClean="0">
                <a:latin typeface="Tahoma" panose="020B0604030504040204" pitchFamily="34" charset="0"/>
                <a:ea typeface="Tahoma" panose="020B0604030504040204" pitchFamily="34" charset="0"/>
                <a:cs typeface="Tahoma" panose="020B0604030504040204" pitchFamily="34" charset="0"/>
              </a:rPr>
              <a:t>3</a:t>
            </a:r>
            <a:r>
              <a:rPr lang="en-US" sz="2200" dirty="0" smtClean="0">
                <a:latin typeface="Tahoma" panose="020B0604030504040204" pitchFamily="34" charset="0"/>
                <a:ea typeface="Tahoma" panose="020B0604030504040204" pitchFamily="34" charset="0"/>
                <a:cs typeface="Tahoma" panose="020B0604030504040204" pitchFamily="34" charset="0"/>
              </a:rPr>
              <a:t>. </a:t>
            </a:r>
          </a:p>
          <a:p>
            <a:pPr algn="just"/>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smtClean="0">
                <a:latin typeface="Tahoma" panose="020B0604030504040204" pitchFamily="34" charset="0"/>
                <a:ea typeface="Tahoma" panose="020B0604030504040204" pitchFamily="34" charset="0"/>
                <a:cs typeface="Tahoma" panose="020B0604030504040204" pitchFamily="34" charset="0"/>
              </a:rPr>
              <a:t>On the other </a:t>
            </a:r>
            <a:r>
              <a:rPr lang="en-US" sz="2200" dirty="0">
                <a:latin typeface="Tahoma" panose="020B0604030504040204" pitchFamily="34" charset="0"/>
                <a:ea typeface="Tahoma" panose="020B0604030504040204" pitchFamily="34" charset="0"/>
                <a:cs typeface="Tahoma" panose="020B0604030504040204" pitchFamily="34" charset="0"/>
              </a:rPr>
              <a:t>hand </a:t>
            </a:r>
            <a:r>
              <a:rPr lang="en-US" sz="2200" dirty="0" smtClean="0">
                <a:latin typeface="Tahoma" panose="020B0604030504040204" pitchFamily="34" charset="0"/>
                <a:ea typeface="Tahoma" panose="020B0604030504040204" pitchFamily="34" charset="0"/>
                <a:cs typeface="Tahoma" panose="020B0604030504040204" pitchFamily="34" charset="0"/>
              </a:rPr>
              <a:t>HCFC-21 reacts much faster with OH, so it is destroyed in the troposphere and it is far less effective at </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destroying stratospheric O</a:t>
            </a:r>
            <a:r>
              <a:rPr lang="en-US" sz="22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3</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775313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573016"/>
            <a:ext cx="6817767"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07538" y="2408805"/>
            <a:ext cx="1441420" cy="461665"/>
          </a:xfrm>
          <a:prstGeom prst="rect">
            <a:avLst/>
          </a:prstGeom>
          <a:noFill/>
        </p:spPr>
        <p:txBody>
          <a:bodyPr wrap="none" rtlCol="0">
            <a:spAutoFit/>
          </a:bodyPr>
          <a:lstStyle/>
          <a:p>
            <a:r>
              <a:rPr lang="it-IT" sz="2400" dirty="0" smtClean="0">
                <a:solidFill>
                  <a:srgbClr val="0000FF"/>
                </a:solidFill>
                <a:latin typeface="Tahoma" panose="020B0604030504040204" pitchFamily="34" charset="0"/>
                <a:ea typeface="Tahoma" panose="020B0604030504040204" pitchFamily="34" charset="0"/>
                <a:cs typeface="Tahoma" panose="020B0604030504040204" pitchFamily="34" charset="0"/>
              </a:rPr>
              <a:t>Example:</a:t>
            </a:r>
            <a:endParaRPr lang="it-IT" sz="24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pic>
        <p:nvPicPr>
          <p:cNvPr id="378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333" y="2870470"/>
            <a:ext cx="6709206" cy="577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olo 4"/>
          <p:cNvSpPr txBox="1">
            <a:spLocks/>
          </p:cNvSpPr>
          <p:nvPr/>
        </p:nvSpPr>
        <p:spPr>
          <a:xfrm>
            <a:off x="2298771" y="-26746"/>
            <a:ext cx="4757312"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Reaction mechanisms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9" name="Connettore diritto 9"/>
          <p:cNvCxnSpPr/>
          <p:nvPr/>
        </p:nvCxnSpPr>
        <p:spPr>
          <a:xfrm>
            <a:off x="547949" y="6495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Text Box 5"/>
          <p:cNvSpPr txBox="1">
            <a:spLocks noChangeArrowheads="1"/>
          </p:cNvSpPr>
          <p:nvPr/>
        </p:nvSpPr>
        <p:spPr bwMode="auto">
          <a:xfrm>
            <a:off x="462335" y="774430"/>
            <a:ext cx="83548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Progress of a reaction can be represented by a series of elementary steps</a:t>
            </a:r>
            <a:endParaRPr lang="en-US" altLang="en-US" sz="2400"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11" name="Text Box 5"/>
          <p:cNvSpPr txBox="1">
            <a:spLocks noChangeArrowheads="1"/>
          </p:cNvSpPr>
          <p:nvPr/>
        </p:nvSpPr>
        <p:spPr bwMode="auto">
          <a:xfrm>
            <a:off x="407538" y="1605427"/>
            <a:ext cx="83548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Reaction mechanism</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the sequence of elementary steps leading to the formation of products</a:t>
            </a:r>
            <a:endParaRPr lang="en-US" altLang="en-US" sz="2400" baseline="30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1016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2" y="908720"/>
            <a:ext cx="879157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olo 4"/>
          <p:cNvSpPr txBox="1">
            <a:spLocks/>
          </p:cNvSpPr>
          <p:nvPr/>
        </p:nvSpPr>
        <p:spPr>
          <a:xfrm>
            <a:off x="2298771" y="-26746"/>
            <a:ext cx="4757312"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Reaction mechanisms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7" name="Connettore diritto 9"/>
          <p:cNvCxnSpPr/>
          <p:nvPr/>
        </p:nvCxnSpPr>
        <p:spPr>
          <a:xfrm>
            <a:off x="547949" y="6495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Text Box 5"/>
          <p:cNvSpPr txBox="1">
            <a:spLocks noChangeArrowheads="1"/>
          </p:cNvSpPr>
          <p:nvPr/>
        </p:nvSpPr>
        <p:spPr bwMode="auto">
          <a:xfrm>
            <a:off x="547949" y="1023452"/>
            <a:ext cx="3606608" cy="477054"/>
          </a:xfrm>
          <a:prstGeom prst="rect">
            <a:avLst/>
          </a:prstGeom>
          <a:solidFill>
            <a:schemeClr val="bg1"/>
          </a:solidFill>
          <a:ln>
            <a:noFill/>
          </a:ln>
          <a:effectLst/>
          <a:extLst/>
        </p:spPr>
        <p:txBody>
          <a:bodyPr wrap="square">
            <a:spAutoFit/>
          </a:bodyPr>
          <a:lstStyle/>
          <a:p>
            <a:r>
              <a:rPr lang="it-IT" altLang="en-US" sz="25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 elementary step:</a:t>
            </a:r>
            <a:endParaRPr lang="en-US" altLang="en-US" sz="2500"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9" name="Text Box 5"/>
          <p:cNvSpPr txBox="1">
            <a:spLocks noChangeArrowheads="1"/>
          </p:cNvSpPr>
          <p:nvPr/>
        </p:nvSpPr>
        <p:spPr bwMode="auto">
          <a:xfrm>
            <a:off x="575556" y="1703655"/>
            <a:ext cx="3606608" cy="477054"/>
          </a:xfrm>
          <a:prstGeom prst="rect">
            <a:avLst/>
          </a:prstGeom>
          <a:solidFill>
            <a:schemeClr val="bg1"/>
          </a:solidFill>
          <a:ln>
            <a:noFill/>
          </a:ln>
          <a:effectLst/>
          <a:extLst/>
        </p:spPr>
        <p:txBody>
          <a:bodyPr wrap="square">
            <a:spAutoFit/>
          </a:bodyPr>
          <a:lstStyle/>
          <a:p>
            <a:r>
              <a:rPr lang="it-IT" altLang="en-US" sz="25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 elementary step:</a:t>
            </a:r>
            <a:endParaRPr lang="en-US" altLang="en-US" sz="2500"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10" name="Text Box 5"/>
          <p:cNvSpPr txBox="1">
            <a:spLocks noChangeArrowheads="1"/>
          </p:cNvSpPr>
          <p:nvPr/>
        </p:nvSpPr>
        <p:spPr bwMode="auto">
          <a:xfrm>
            <a:off x="547949" y="2400796"/>
            <a:ext cx="3258738" cy="477054"/>
          </a:xfrm>
          <a:prstGeom prst="rect">
            <a:avLst/>
          </a:prstGeom>
          <a:solidFill>
            <a:schemeClr val="bg1"/>
          </a:solidFill>
          <a:ln>
            <a:noFill/>
          </a:ln>
          <a:effectLst/>
          <a:extLst/>
        </p:spPr>
        <p:txBody>
          <a:bodyPr wrap="square">
            <a:spAutoFit/>
          </a:bodyPr>
          <a:lstStyle/>
          <a:p>
            <a:r>
              <a:rPr lang="it-IT" altLang="en-US" sz="25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Total reaction:</a:t>
            </a:r>
            <a:endParaRPr lang="en-US" altLang="en-US" sz="2500"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629086" y="3320025"/>
            <a:ext cx="7992888" cy="1631216"/>
          </a:xfrm>
          <a:prstGeom prst="rect">
            <a:avLst/>
          </a:prstGeom>
          <a:noFill/>
        </p:spPr>
        <p:txBody>
          <a:bodyPr wrap="square" rtlCol="0">
            <a:spAutoFit/>
          </a:bodyPr>
          <a:lstStyle/>
          <a:p>
            <a:pPr algn="ctr"/>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Reaction intermediates</a:t>
            </a:r>
            <a:r>
              <a:rPr lang="it-IT" sz="2500" dirty="0" smtClean="0">
                <a:latin typeface="Tahoma" panose="020B0604030504040204" pitchFamily="34" charset="0"/>
                <a:ea typeface="Tahoma" panose="020B0604030504040204" pitchFamily="34" charset="0"/>
                <a:cs typeface="Tahoma" panose="020B0604030504040204" pitchFamily="34" charset="0"/>
              </a:rPr>
              <a:t> are chemical species that </a:t>
            </a:r>
            <a:r>
              <a:rPr lang="it-IT" sz="25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appear</a:t>
            </a:r>
            <a:r>
              <a:rPr lang="it-IT" sz="2500" dirty="0" smtClean="0">
                <a:latin typeface="Tahoma" panose="020B0604030504040204" pitchFamily="34" charset="0"/>
                <a:ea typeface="Tahoma" panose="020B0604030504040204" pitchFamily="34" charset="0"/>
                <a:cs typeface="Tahoma" panose="020B0604030504040204" pitchFamily="34" charset="0"/>
              </a:rPr>
              <a:t> in a reaction mechanism (are produced during a reaction step) but do </a:t>
            </a:r>
            <a:r>
              <a:rPr lang="it-IT" sz="25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NOT appear</a:t>
            </a:r>
            <a:r>
              <a:rPr lang="it-IT" sz="2500" dirty="0" smtClean="0">
                <a:latin typeface="Tahoma" panose="020B0604030504040204" pitchFamily="34" charset="0"/>
                <a:ea typeface="Tahoma" panose="020B0604030504040204" pitchFamily="34" charset="0"/>
                <a:cs typeface="Tahoma" panose="020B0604030504040204" pitchFamily="34" charset="0"/>
              </a:rPr>
              <a:t> in the rate law and in the balance of the overall reaction</a:t>
            </a:r>
          </a:p>
        </p:txBody>
      </p:sp>
      <p:sp>
        <p:nvSpPr>
          <p:cNvPr id="12" name="TextBox 11"/>
          <p:cNvSpPr txBox="1"/>
          <p:nvPr/>
        </p:nvSpPr>
        <p:spPr>
          <a:xfrm>
            <a:off x="680983" y="5255285"/>
            <a:ext cx="7992888" cy="1246495"/>
          </a:xfrm>
          <a:prstGeom prst="rect">
            <a:avLst/>
          </a:prstGeom>
          <a:noFill/>
        </p:spPr>
        <p:txBody>
          <a:bodyPr wrap="square" rtlCol="0">
            <a:spAutoFit/>
          </a:bodyPr>
          <a:lstStyle/>
          <a:p>
            <a:pPr algn="ctr"/>
            <a:r>
              <a:rPr lang="it-IT" sz="2500" dirty="0" smtClean="0">
                <a:latin typeface="Tahoma" panose="020B0604030504040204" pitchFamily="34" charset="0"/>
                <a:ea typeface="Tahoma" panose="020B0604030504040204" pitchFamily="34" charset="0"/>
                <a:cs typeface="Tahoma" panose="020B0604030504040204" pitchFamily="34" charset="0"/>
              </a:rPr>
              <a:t>A </a:t>
            </a:r>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reaction intermediate</a:t>
            </a:r>
            <a:r>
              <a:rPr lang="it-IT" sz="2500" dirty="0" smtClean="0">
                <a:latin typeface="Tahoma" panose="020B0604030504040204" pitchFamily="34" charset="0"/>
                <a:ea typeface="Tahoma" panose="020B0604030504040204" pitchFamily="34" charset="0"/>
                <a:cs typeface="Tahoma" panose="020B0604030504040204" pitchFamily="34" charset="0"/>
              </a:rPr>
              <a:t> is always formed in a preceeding step and it is consumed in a subsequent step</a:t>
            </a:r>
          </a:p>
        </p:txBody>
      </p:sp>
      <p:cxnSp>
        <p:nvCxnSpPr>
          <p:cNvPr id="3" name="Straight Arrow Connector 2"/>
          <p:cNvCxnSpPr/>
          <p:nvPr/>
        </p:nvCxnSpPr>
        <p:spPr bwMode="auto">
          <a:xfrm flipH="1">
            <a:off x="3320508" y="2074488"/>
            <a:ext cx="1295249" cy="1256554"/>
          </a:xfrm>
          <a:prstGeom prst="straightConnector1">
            <a:avLst/>
          </a:prstGeom>
          <a:solidFill>
            <a:schemeClr val="accent1"/>
          </a:solidFill>
          <a:ln w="38100"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546105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4"/>
          <p:cNvSpPr txBox="1">
            <a:spLocks/>
          </p:cNvSpPr>
          <p:nvPr/>
        </p:nvSpPr>
        <p:spPr>
          <a:xfrm>
            <a:off x="788026" y="13010"/>
            <a:ext cx="7680116"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Steady-state approximation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5" name="Connettore diritto 9"/>
          <p:cNvCxnSpPr/>
          <p:nvPr/>
        </p:nvCxnSpPr>
        <p:spPr>
          <a:xfrm>
            <a:off x="547949" y="709219"/>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25052" y="3081708"/>
            <a:ext cx="4835532" cy="1384995"/>
          </a:xfrm>
          <a:prstGeom prst="rect">
            <a:avLst/>
          </a:prstGeom>
        </p:spPr>
        <p:txBody>
          <a:bodyPr wrap="square">
            <a:spAutoFit/>
          </a:bodyPr>
          <a:lstStyle/>
          <a:p>
            <a:pPr algn="ctr"/>
            <a:r>
              <a:rPr lang="en-US" sz="21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Steady-state approximation</a:t>
            </a:r>
            <a:r>
              <a:rPr lang="en-US" sz="21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p>
          <a:p>
            <a:pPr algn="ctr"/>
            <a:r>
              <a:rPr lang="en-US" sz="21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100" dirty="0" smtClean="0">
                <a:solidFill>
                  <a:srgbClr val="000000"/>
                </a:solidFill>
                <a:latin typeface="Tahoma" panose="020B0604030504040204" pitchFamily="34" charset="0"/>
                <a:ea typeface="Tahoma" panose="020B0604030504040204" pitchFamily="34" charset="0"/>
                <a:cs typeface="Tahoma" panose="020B0604030504040204" pitchFamily="34" charset="0"/>
              </a:rPr>
              <a:t>intermediate X is </a:t>
            </a:r>
            <a:r>
              <a:rPr lang="en-US" sz="2100" dirty="0">
                <a:solidFill>
                  <a:srgbClr val="000000"/>
                </a:solidFill>
                <a:latin typeface="Tahoma" panose="020B0604030504040204" pitchFamily="34" charset="0"/>
                <a:ea typeface="Tahoma" panose="020B0604030504040204" pitchFamily="34" charset="0"/>
                <a:cs typeface="Tahoma" panose="020B0604030504040204" pitchFamily="34" charset="0"/>
              </a:rPr>
              <a:t>consumed as quickly as it is generated. </a:t>
            </a:r>
            <a:r>
              <a:rPr lang="en-US" sz="21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[X] is </a:t>
            </a:r>
            <a:r>
              <a:rPr lang="en-US" sz="2100" dirty="0" smtClean="0">
                <a:solidFill>
                  <a:srgbClr val="000000"/>
                </a:solidFill>
                <a:latin typeface="Tahoma" panose="020B0604030504040204" pitchFamily="34" charset="0"/>
                <a:ea typeface="Tahoma" panose="020B0604030504040204" pitchFamily="34" charset="0"/>
                <a:cs typeface="Tahoma" panose="020B0604030504040204" pitchFamily="34" charset="0"/>
              </a:rPr>
              <a:t>constant in </a:t>
            </a:r>
            <a:r>
              <a:rPr lang="en-US" sz="2100" dirty="0">
                <a:solidFill>
                  <a:srgbClr val="000000"/>
                </a:solidFill>
                <a:latin typeface="Tahoma" panose="020B0604030504040204" pitchFamily="34" charset="0"/>
                <a:ea typeface="Tahoma" panose="020B0604030504040204" pitchFamily="34" charset="0"/>
                <a:cs typeface="Tahoma" panose="020B0604030504040204" pitchFamily="34" charset="0"/>
              </a:rPr>
              <a:t>a duration of the </a:t>
            </a:r>
            <a:r>
              <a:rPr lang="en-US" sz="2100" dirty="0" smtClean="0">
                <a:solidFill>
                  <a:srgbClr val="000000"/>
                </a:solidFill>
                <a:latin typeface="Tahoma" panose="020B0604030504040204" pitchFamily="34" charset="0"/>
                <a:ea typeface="Tahoma" panose="020B0604030504040204" pitchFamily="34" charset="0"/>
                <a:cs typeface="Tahoma" panose="020B0604030504040204" pitchFamily="34" charset="0"/>
              </a:rPr>
              <a:t>reaction</a:t>
            </a:r>
            <a:endParaRPr lang="en-US" sz="21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35329" y="738262"/>
            <a:ext cx="8621974" cy="800219"/>
          </a:xfrm>
          <a:prstGeom prst="rect">
            <a:avLst/>
          </a:prstGeom>
          <a:noFill/>
        </p:spPr>
        <p:txBody>
          <a:bodyPr wrap="square" rtlCol="0">
            <a:spAutoFit/>
          </a:bodyPr>
          <a:lstStyle/>
          <a:p>
            <a:r>
              <a:rPr lang="it-IT" sz="2300" dirty="0" smtClean="0">
                <a:latin typeface="Tahoma" panose="020B0604030504040204" pitchFamily="34" charset="0"/>
                <a:ea typeface="Tahoma" panose="020B0604030504040204" pitchFamily="34" charset="0"/>
                <a:cs typeface="Tahoma" panose="020B0604030504040204" pitchFamily="34" charset="0"/>
              </a:rPr>
              <a:t>Method to derive rate laws in the presence of one (or more) </a:t>
            </a: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reaction intermediates</a:t>
            </a:r>
          </a:p>
        </p:txBody>
      </p:sp>
      <p:sp>
        <p:nvSpPr>
          <p:cNvPr id="4" name="Rectangle 3"/>
          <p:cNvSpPr/>
          <p:nvPr/>
        </p:nvSpPr>
        <p:spPr>
          <a:xfrm>
            <a:off x="4307913" y="1512150"/>
            <a:ext cx="4572000" cy="1446550"/>
          </a:xfrm>
          <a:prstGeom prst="rect">
            <a:avLst/>
          </a:prstGeom>
          <a:ln w="38100">
            <a:solidFill>
              <a:srgbClr val="FF3300"/>
            </a:solidFill>
          </a:ln>
        </p:spPr>
        <p:txBody>
          <a:bodyPr wrap="square">
            <a:spAutoFit/>
          </a:bodyPr>
          <a:lstStyle/>
          <a:p>
            <a:pPr algn="ctr"/>
            <a:r>
              <a:rPr lang="en-US"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Reaction intermediate</a:t>
            </a:r>
            <a:r>
              <a:rPr lang="en-US" sz="2200" dirty="0" smtClean="0">
                <a:latin typeface="Tahoma" panose="020B0604030504040204" pitchFamily="34" charset="0"/>
                <a:ea typeface="Tahoma" panose="020B0604030504040204" pitchFamily="34" charset="0"/>
                <a:cs typeface="Tahoma" panose="020B0604030504040204" pitchFamily="34" charset="0"/>
              </a:rPr>
              <a:t>: </a:t>
            </a:r>
          </a:p>
          <a:p>
            <a:pPr algn="ctr"/>
            <a:r>
              <a:rPr lang="en-US" sz="2200" dirty="0" smtClean="0">
                <a:latin typeface="Tahoma" panose="020B0604030504040204" pitchFamily="34" charset="0"/>
                <a:ea typeface="Tahoma" panose="020B0604030504040204" pitchFamily="34" charset="0"/>
                <a:cs typeface="Tahoma" panose="020B0604030504040204" pitchFamily="34" charset="0"/>
              </a:rPr>
              <a:t>Not a reactant, not a product. A species that </a:t>
            </a:r>
            <a:r>
              <a:rPr lang="en-US" sz="22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transiently </a:t>
            </a:r>
            <a:r>
              <a:rPr lang="en-US" sz="2200" i="1" dirty="0">
                <a:solidFill>
                  <a:srgbClr val="FF0000"/>
                </a:solidFill>
                <a:latin typeface="Tahoma" panose="020B0604030504040204" pitchFamily="34" charset="0"/>
                <a:ea typeface="Tahoma" panose="020B0604030504040204" pitchFamily="34" charset="0"/>
                <a:cs typeface="Tahoma" panose="020B0604030504040204" pitchFamily="34" charset="0"/>
              </a:rPr>
              <a:t>exists </a:t>
            </a:r>
            <a:r>
              <a:rPr lang="en-US" sz="2200" dirty="0">
                <a:latin typeface="Tahoma" panose="020B0604030504040204" pitchFamily="34" charset="0"/>
                <a:ea typeface="Tahoma" panose="020B0604030504040204" pitchFamily="34" charset="0"/>
                <a:cs typeface="Tahoma" panose="020B0604030504040204" pitchFamily="34" charset="0"/>
              </a:rPr>
              <a:t>during the course of the </a:t>
            </a:r>
            <a:r>
              <a:rPr lang="en-US" sz="2200" dirty="0" smtClean="0">
                <a:latin typeface="Tahoma" panose="020B0604030504040204" pitchFamily="34" charset="0"/>
                <a:ea typeface="Tahoma" panose="020B0604030504040204" pitchFamily="34" charset="0"/>
                <a:cs typeface="Tahoma" panose="020B0604030504040204" pitchFamily="34" charset="0"/>
              </a:rPr>
              <a:t>reaction</a:t>
            </a:r>
            <a:endParaRPr lang="en-US" sz="2200" dirty="0">
              <a:latin typeface="Tahoma" panose="020B0604030504040204" pitchFamily="34" charset="0"/>
              <a:ea typeface="Tahoma" panose="020B0604030504040204" pitchFamily="34" charset="0"/>
              <a:cs typeface="Tahoma" panose="020B0604030504040204" pitchFamily="34" charset="0"/>
            </a:endParaRPr>
          </a:p>
        </p:txBody>
      </p:sp>
      <p:cxnSp>
        <p:nvCxnSpPr>
          <p:cNvPr id="8" name="Straight Arrow Connector 7"/>
          <p:cNvCxnSpPr/>
          <p:nvPr/>
        </p:nvCxnSpPr>
        <p:spPr bwMode="auto">
          <a:xfrm>
            <a:off x="3566465" y="1389142"/>
            <a:ext cx="741448" cy="526608"/>
          </a:xfrm>
          <a:prstGeom prst="straightConnector1">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 name="Group 10"/>
          <p:cNvGrpSpPr/>
          <p:nvPr/>
        </p:nvGrpSpPr>
        <p:grpSpPr>
          <a:xfrm>
            <a:off x="547949" y="1733686"/>
            <a:ext cx="3119379" cy="2025986"/>
            <a:chOff x="565288" y="2443485"/>
            <a:chExt cx="3119379" cy="2025986"/>
          </a:xfrm>
        </p:grpSpPr>
        <p:pic>
          <p:nvPicPr>
            <p:cNvPr id="134146" name="Picture 2" descr="steadystat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88" y="2558706"/>
              <a:ext cx="3119379" cy="19107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Object 3"/>
            <p:cNvGraphicFramePr>
              <a:graphicFrameLocks noChangeAspect="1"/>
            </p:cNvGraphicFramePr>
            <p:nvPr>
              <p:extLst>
                <p:ext uri="{D42A27DB-BD31-4B8C-83A1-F6EECF244321}">
                  <p14:modId xmlns:p14="http://schemas.microsoft.com/office/powerpoint/2010/main" val="1921904898"/>
                </p:ext>
              </p:extLst>
            </p:nvPr>
          </p:nvGraphicFramePr>
          <p:xfrm>
            <a:off x="1473971" y="2672006"/>
            <a:ext cx="1007547" cy="694346"/>
          </p:xfrm>
          <a:graphic>
            <a:graphicData uri="http://schemas.openxmlformats.org/presentationml/2006/ole">
              <mc:AlternateContent xmlns:mc="http://schemas.openxmlformats.org/markup-compatibility/2006">
                <mc:Choice xmlns:v="urn:schemas-microsoft-com:vml" Requires="v">
                  <p:oleObj spid="_x0000_s134669" name="Equation" r:id="rId5" imgW="571320" imgH="393480" progId="Equation.3">
                    <p:embed/>
                  </p:oleObj>
                </mc:Choice>
                <mc:Fallback>
                  <p:oleObj name="Equation" r:id="rId5" imgW="571320" imgH="393480" progId="Equation.3">
                    <p:embed/>
                    <p:pic>
                      <p:nvPicPr>
                        <p:cNvPr id="5123" name="Object 3"/>
                        <p:cNvPicPr>
                          <a:picLocks noChangeAspect="1" noChangeArrowheads="1"/>
                        </p:cNvPicPr>
                        <p:nvPr/>
                      </p:nvPicPr>
                      <p:blipFill>
                        <a:blip r:embed="rId6"/>
                        <a:srcRect/>
                        <a:stretch>
                          <a:fillRect/>
                        </a:stretch>
                      </p:blipFill>
                      <p:spPr bwMode="auto">
                        <a:xfrm>
                          <a:off x="1473971" y="2672006"/>
                          <a:ext cx="1007547" cy="694346"/>
                        </a:xfrm>
                        <a:prstGeom prst="rect">
                          <a:avLst/>
                        </a:prstGeom>
                        <a:noFill/>
                        <a:ln>
                          <a:noFill/>
                        </a:ln>
                        <a:effectLst/>
                        <a:extLst/>
                      </p:spPr>
                    </p:pic>
                  </p:oleObj>
                </mc:Fallback>
              </mc:AlternateContent>
            </a:graphicData>
          </a:graphic>
        </p:graphicFrame>
        <p:graphicFrame>
          <p:nvGraphicFramePr>
            <p:cNvPr id="16" name="Object 3"/>
            <p:cNvGraphicFramePr>
              <a:graphicFrameLocks noChangeAspect="1"/>
            </p:cNvGraphicFramePr>
            <p:nvPr>
              <p:extLst>
                <p:ext uri="{D42A27DB-BD31-4B8C-83A1-F6EECF244321}">
                  <p14:modId xmlns:p14="http://schemas.microsoft.com/office/powerpoint/2010/main" val="1071483654"/>
                </p:ext>
              </p:extLst>
            </p:nvPr>
          </p:nvGraphicFramePr>
          <p:xfrm>
            <a:off x="608933" y="2443485"/>
            <a:ext cx="494535" cy="415640"/>
          </p:xfrm>
          <a:graphic>
            <a:graphicData uri="http://schemas.openxmlformats.org/presentationml/2006/ole">
              <mc:AlternateContent xmlns:mc="http://schemas.openxmlformats.org/markup-compatibility/2006">
                <mc:Choice xmlns:v="urn:schemas-microsoft-com:vml" Requires="v">
                  <p:oleObj spid="_x0000_s134670" name="Equation" r:id="rId7" imgW="241200" imgH="203040" progId="Equation.3">
                    <p:embed/>
                  </p:oleObj>
                </mc:Choice>
                <mc:Fallback>
                  <p:oleObj name="Equation" r:id="rId7" imgW="241200" imgH="203040" progId="Equation.3">
                    <p:embed/>
                    <p:pic>
                      <p:nvPicPr>
                        <p:cNvPr id="13" name="Object 3"/>
                        <p:cNvPicPr>
                          <a:picLocks noChangeAspect="1" noChangeArrowheads="1"/>
                        </p:cNvPicPr>
                        <p:nvPr/>
                      </p:nvPicPr>
                      <p:blipFill>
                        <a:blip r:embed="rId8"/>
                        <a:srcRect/>
                        <a:stretch>
                          <a:fillRect/>
                        </a:stretch>
                      </p:blipFill>
                      <p:spPr bwMode="auto">
                        <a:xfrm>
                          <a:off x="608933" y="2443485"/>
                          <a:ext cx="494535" cy="415640"/>
                        </a:xfrm>
                        <a:prstGeom prst="rect">
                          <a:avLst/>
                        </a:prstGeom>
                        <a:solidFill>
                          <a:schemeClr val="bg1"/>
                        </a:solidFill>
                        <a:ln>
                          <a:noFill/>
                        </a:ln>
                        <a:effectLst/>
                        <a:extLst/>
                      </p:spPr>
                    </p:pic>
                  </p:oleObj>
                </mc:Fallback>
              </mc:AlternateContent>
            </a:graphicData>
          </a:graphic>
        </p:graphicFrame>
      </p:grpSp>
      <p:graphicFrame>
        <p:nvGraphicFramePr>
          <p:cNvPr id="17" name="Object 3"/>
          <p:cNvGraphicFramePr>
            <a:graphicFrameLocks noChangeAspect="1"/>
          </p:cNvGraphicFramePr>
          <p:nvPr>
            <p:extLst>
              <p:ext uri="{D42A27DB-BD31-4B8C-83A1-F6EECF244321}">
                <p14:modId xmlns:p14="http://schemas.microsoft.com/office/powerpoint/2010/main" val="304458030"/>
              </p:ext>
            </p:extLst>
          </p:nvPr>
        </p:nvGraphicFramePr>
        <p:xfrm>
          <a:off x="633793" y="4174914"/>
          <a:ext cx="3162397" cy="791072"/>
        </p:xfrm>
        <a:graphic>
          <a:graphicData uri="http://schemas.openxmlformats.org/presentationml/2006/ole">
            <mc:AlternateContent xmlns:mc="http://schemas.openxmlformats.org/markup-compatibility/2006">
              <mc:Choice xmlns:v="urn:schemas-microsoft-com:vml" Requires="v">
                <p:oleObj spid="_x0000_s134671" name="Equation" r:id="rId9" imgW="1574640" imgH="393480" progId="Equation.3">
                  <p:embed/>
                </p:oleObj>
              </mc:Choice>
              <mc:Fallback>
                <p:oleObj name="Equation" r:id="rId9" imgW="1574640" imgH="393480" progId="Equation.3">
                  <p:embed/>
                  <p:pic>
                    <p:nvPicPr>
                      <p:cNvPr id="13" name="Object 3"/>
                      <p:cNvPicPr>
                        <a:picLocks noChangeAspect="1" noChangeArrowheads="1"/>
                      </p:cNvPicPr>
                      <p:nvPr/>
                    </p:nvPicPr>
                    <p:blipFill>
                      <a:blip r:embed="rId10"/>
                      <a:srcRect/>
                      <a:stretch>
                        <a:fillRect/>
                      </a:stretch>
                    </p:blipFill>
                    <p:spPr bwMode="auto">
                      <a:xfrm>
                        <a:off x="633793" y="4174914"/>
                        <a:ext cx="3162397" cy="791072"/>
                      </a:xfrm>
                      <a:prstGeom prst="rect">
                        <a:avLst/>
                      </a:prstGeom>
                      <a:noFill/>
                      <a:ln>
                        <a:noFill/>
                      </a:ln>
                      <a:effectLst/>
                      <a:extLst/>
                    </p:spPr>
                  </p:pic>
                </p:oleObj>
              </mc:Fallback>
            </mc:AlternateContent>
          </a:graphicData>
        </a:graphic>
      </p:graphicFrame>
      <p:graphicFrame>
        <p:nvGraphicFramePr>
          <p:cNvPr id="18" name="Object 3"/>
          <p:cNvGraphicFramePr>
            <a:graphicFrameLocks noChangeAspect="1"/>
          </p:cNvGraphicFramePr>
          <p:nvPr>
            <p:extLst>
              <p:ext uri="{D42A27DB-BD31-4B8C-83A1-F6EECF244321}">
                <p14:modId xmlns:p14="http://schemas.microsoft.com/office/powerpoint/2010/main" val="855488526"/>
              </p:ext>
            </p:extLst>
          </p:nvPr>
        </p:nvGraphicFramePr>
        <p:xfrm>
          <a:off x="4307913" y="4285189"/>
          <a:ext cx="1926633" cy="551922"/>
        </p:xfrm>
        <a:graphic>
          <a:graphicData uri="http://schemas.openxmlformats.org/presentationml/2006/ole">
            <mc:AlternateContent xmlns:mc="http://schemas.openxmlformats.org/markup-compatibility/2006">
              <mc:Choice xmlns:v="urn:schemas-microsoft-com:vml" Requires="v">
                <p:oleObj spid="_x0000_s134672" name="Equation" r:id="rId11" imgW="888840" imgH="253800" progId="Equation.3">
                  <p:embed/>
                </p:oleObj>
              </mc:Choice>
              <mc:Fallback>
                <p:oleObj name="Equation" r:id="rId11" imgW="888840" imgH="253800" progId="Equation.3">
                  <p:embed/>
                  <p:pic>
                    <p:nvPicPr>
                      <p:cNvPr id="17" name="Object 3"/>
                      <p:cNvPicPr>
                        <a:picLocks noChangeAspect="1" noChangeArrowheads="1"/>
                      </p:cNvPicPr>
                      <p:nvPr/>
                    </p:nvPicPr>
                    <p:blipFill>
                      <a:blip r:embed="rId12"/>
                      <a:srcRect/>
                      <a:stretch>
                        <a:fillRect/>
                      </a:stretch>
                    </p:blipFill>
                    <p:spPr bwMode="auto">
                      <a:xfrm>
                        <a:off x="4307913" y="4285189"/>
                        <a:ext cx="1926633" cy="551922"/>
                      </a:xfrm>
                      <a:prstGeom prst="rect">
                        <a:avLst/>
                      </a:prstGeom>
                      <a:noFill/>
                      <a:ln>
                        <a:noFill/>
                      </a:ln>
                      <a:effectLst/>
                      <a:extLst/>
                    </p:spPr>
                  </p:pic>
                </p:oleObj>
              </mc:Fallback>
            </mc:AlternateContent>
          </a:graphicData>
        </a:graphic>
      </p:graphicFrame>
      <p:sp>
        <p:nvSpPr>
          <p:cNvPr id="2" name="Rectangle 1"/>
          <p:cNvSpPr/>
          <p:nvPr/>
        </p:nvSpPr>
        <p:spPr>
          <a:xfrm>
            <a:off x="287511" y="4873396"/>
            <a:ext cx="8681145" cy="1015663"/>
          </a:xfrm>
          <a:prstGeom prst="rect">
            <a:avLst/>
          </a:prstGeom>
        </p:spPr>
        <p:txBody>
          <a:bodyPr wrap="square">
            <a:spAutoFit/>
          </a:bodyPr>
          <a:lstStyle/>
          <a:p>
            <a:r>
              <a:rPr lang="en-US" sz="2000" dirty="0" smtClean="0">
                <a:latin typeface="Tahoma" panose="020B0604030504040204" pitchFamily="34" charset="0"/>
                <a:ea typeface="Tahoma" panose="020B0604030504040204" pitchFamily="34" charset="0"/>
                <a:cs typeface="Tahoma" panose="020B0604030504040204" pitchFamily="34" charset="0"/>
              </a:rPr>
              <a:t>A mathematically </a:t>
            </a:r>
            <a:r>
              <a:rPr lang="en-US" sz="2000" dirty="0">
                <a:latin typeface="Tahoma" panose="020B0604030504040204" pitchFamily="34" charset="0"/>
                <a:ea typeface="Tahoma" panose="020B0604030504040204" pitchFamily="34" charset="0"/>
                <a:cs typeface="Tahoma" panose="020B0604030504040204" pitchFamily="34" charset="0"/>
              </a:rPr>
              <a:t>intractable set of coupled differential equations is converted into a </a:t>
            </a: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system of simultaneous algebraic </a:t>
            </a:r>
            <a:r>
              <a:rPr lang="en-US"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equations</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smtClean="0">
                <a:latin typeface="Tahoma" panose="020B0604030504040204" pitchFamily="34" charset="0"/>
                <a:ea typeface="Tahoma" panose="020B0604030504040204" pitchFamily="34" charset="0"/>
                <a:cs typeface="Tahoma" panose="020B0604030504040204" pitchFamily="34" charset="0"/>
              </a:rPr>
              <a:t>(one </a:t>
            </a:r>
            <a:r>
              <a:rPr lang="en-US" sz="2000" dirty="0">
                <a:latin typeface="Tahoma" panose="020B0604030504040204" pitchFamily="34" charset="0"/>
                <a:ea typeface="Tahoma" panose="020B0604030504040204" pitchFamily="34" charset="0"/>
                <a:cs typeface="Tahoma" panose="020B0604030504040204" pitchFamily="34" charset="0"/>
              </a:rPr>
              <a:t>for each species involved in the </a:t>
            </a:r>
            <a:r>
              <a:rPr lang="en-US" sz="2000" dirty="0" smtClean="0">
                <a:latin typeface="Tahoma" panose="020B0604030504040204" pitchFamily="34" charset="0"/>
                <a:ea typeface="Tahoma" panose="020B0604030504040204" pitchFamily="34" charset="0"/>
                <a:cs typeface="Tahoma" panose="020B0604030504040204" pitchFamily="34" charset="0"/>
              </a:rPr>
              <a:t>reaction) </a:t>
            </a:r>
          </a:p>
        </p:txBody>
      </p:sp>
      <p:sp>
        <p:nvSpPr>
          <p:cNvPr id="19" name="Rectangle 18"/>
          <p:cNvSpPr/>
          <p:nvPr/>
        </p:nvSpPr>
        <p:spPr>
          <a:xfrm>
            <a:off x="244388" y="5820155"/>
            <a:ext cx="8681145" cy="1015663"/>
          </a:xfrm>
          <a:prstGeom prst="rect">
            <a:avLst/>
          </a:prstGeom>
        </p:spPr>
        <p:txBody>
          <a:bodyPr wrap="square">
            <a:spAutoFit/>
          </a:bodyPr>
          <a:lstStyle/>
          <a:p>
            <a:r>
              <a:rPr lang="en-US" sz="2000" dirty="0" smtClean="0">
                <a:latin typeface="Tahoma" panose="020B0604030504040204" pitchFamily="34" charset="0"/>
                <a:ea typeface="Tahoma" panose="020B0604030504040204" pitchFamily="34" charset="0"/>
                <a:cs typeface="Tahoma" panose="020B0604030504040204" pitchFamily="34" charset="0"/>
              </a:rPr>
              <a:t>The </a:t>
            </a:r>
            <a:r>
              <a:rPr lang="en-US" sz="2000" dirty="0">
                <a:latin typeface="Tahoma" panose="020B0604030504040204" pitchFamily="34" charset="0"/>
                <a:ea typeface="Tahoma" panose="020B0604030504040204" pitchFamily="34" charset="0"/>
                <a:cs typeface="Tahoma" panose="020B0604030504040204" pitchFamily="34" charset="0"/>
              </a:rPr>
              <a:t>algebraic equations may be </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solved to find the concentrations of the reactive intermediates</a:t>
            </a:r>
            <a:r>
              <a:rPr lang="en-US" sz="2000" dirty="0">
                <a:latin typeface="Tahoma" panose="020B0604030504040204" pitchFamily="34" charset="0"/>
                <a:ea typeface="Tahoma" panose="020B0604030504040204" pitchFamily="34" charset="0"/>
                <a:cs typeface="Tahoma" panose="020B0604030504040204" pitchFamily="34" charset="0"/>
              </a:rPr>
              <a:t>, and these may then be substituted back into the more general equations to obtain an expression for the overall rate </a:t>
            </a:r>
            <a:r>
              <a:rPr lang="en-US" sz="2000" dirty="0" smtClean="0">
                <a:latin typeface="Tahoma" panose="020B0604030504040204" pitchFamily="34" charset="0"/>
                <a:ea typeface="Tahoma" panose="020B0604030504040204" pitchFamily="34" charset="0"/>
                <a:cs typeface="Tahoma" panose="020B0604030504040204" pitchFamily="34" charset="0"/>
              </a:rPr>
              <a:t>law</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114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 grpId="0"/>
      <p:bldP spid="1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4"/>
          <p:cNvSpPr txBox="1">
            <a:spLocks/>
          </p:cNvSpPr>
          <p:nvPr/>
        </p:nvSpPr>
        <p:spPr>
          <a:xfrm>
            <a:off x="447474" y="-6446"/>
            <a:ext cx="8079036"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Steady-state approximation: example 1.</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5" name="Connettore diritto 9"/>
          <p:cNvCxnSpPr/>
          <p:nvPr/>
        </p:nvCxnSpPr>
        <p:spPr>
          <a:xfrm>
            <a:off x="547949" y="709219"/>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27" name="Object 6"/>
          <p:cNvGraphicFramePr>
            <a:graphicFrameLocks noChangeAspect="1"/>
          </p:cNvGraphicFramePr>
          <p:nvPr>
            <p:extLst>
              <p:ext uri="{D42A27DB-BD31-4B8C-83A1-F6EECF244321}">
                <p14:modId xmlns:p14="http://schemas.microsoft.com/office/powerpoint/2010/main" val="3871730384"/>
              </p:ext>
            </p:extLst>
          </p:nvPr>
        </p:nvGraphicFramePr>
        <p:xfrm>
          <a:off x="2711282" y="854765"/>
          <a:ext cx="3509692" cy="490885"/>
        </p:xfrm>
        <a:graphic>
          <a:graphicData uri="http://schemas.openxmlformats.org/presentationml/2006/ole">
            <mc:AlternateContent xmlns:mc="http://schemas.openxmlformats.org/markup-compatibility/2006">
              <mc:Choice xmlns:v="urn:schemas-microsoft-com:vml" Requires="v">
                <p:oleObj spid="_x0000_s135814" name="Equation" r:id="rId4" imgW="1638000" imgH="228600" progId="Equation.3">
                  <p:embed/>
                </p:oleObj>
              </mc:Choice>
              <mc:Fallback>
                <p:oleObj name="Equation" r:id="rId4" imgW="1638000" imgH="228600" progId="Equation.3">
                  <p:embed/>
                  <p:pic>
                    <p:nvPicPr>
                      <p:cNvPr id="3078" name="Object 6"/>
                      <p:cNvPicPr>
                        <a:picLocks noChangeAspect="1" noChangeArrowheads="1"/>
                      </p:cNvPicPr>
                      <p:nvPr/>
                    </p:nvPicPr>
                    <p:blipFill>
                      <a:blip r:embed="rId5"/>
                      <a:srcRect/>
                      <a:stretch>
                        <a:fillRect/>
                      </a:stretch>
                    </p:blipFill>
                    <p:spPr bwMode="auto">
                      <a:xfrm>
                        <a:off x="2711282" y="854765"/>
                        <a:ext cx="3509692" cy="490885"/>
                      </a:xfrm>
                      <a:prstGeom prst="rect">
                        <a:avLst/>
                      </a:prstGeom>
                      <a:noFill/>
                      <a:ln>
                        <a:noFill/>
                      </a:ln>
                      <a:effectLst/>
                      <a:extLst/>
                    </p:spPr>
                  </p:pic>
                </p:oleObj>
              </mc:Fallback>
            </mc:AlternateContent>
          </a:graphicData>
        </a:graphic>
      </p:graphicFrame>
      <p:graphicFrame>
        <p:nvGraphicFramePr>
          <p:cNvPr id="28" name="Object 6"/>
          <p:cNvGraphicFramePr>
            <a:graphicFrameLocks noChangeAspect="1"/>
          </p:cNvGraphicFramePr>
          <p:nvPr>
            <p:extLst>
              <p:ext uri="{D42A27DB-BD31-4B8C-83A1-F6EECF244321}">
                <p14:modId xmlns:p14="http://schemas.microsoft.com/office/powerpoint/2010/main" val="3507638676"/>
              </p:ext>
            </p:extLst>
          </p:nvPr>
        </p:nvGraphicFramePr>
        <p:xfrm>
          <a:off x="2876985" y="1297394"/>
          <a:ext cx="4081462" cy="520700"/>
        </p:xfrm>
        <a:graphic>
          <a:graphicData uri="http://schemas.openxmlformats.org/presentationml/2006/ole">
            <mc:AlternateContent xmlns:mc="http://schemas.openxmlformats.org/markup-compatibility/2006">
              <mc:Choice xmlns:v="urn:schemas-microsoft-com:vml" Requires="v">
                <p:oleObj spid="_x0000_s135815" name="Equation" r:id="rId6" imgW="1904760" imgH="241200" progId="Equation.3">
                  <p:embed/>
                </p:oleObj>
              </mc:Choice>
              <mc:Fallback>
                <p:oleObj name="Equation" r:id="rId6" imgW="1904760" imgH="241200" progId="Equation.3">
                  <p:embed/>
                  <p:pic>
                    <p:nvPicPr>
                      <p:cNvPr id="27" name="Object 6"/>
                      <p:cNvPicPr>
                        <a:picLocks noChangeAspect="1" noChangeArrowheads="1"/>
                      </p:cNvPicPr>
                      <p:nvPr/>
                    </p:nvPicPr>
                    <p:blipFill>
                      <a:blip r:embed="rId7"/>
                      <a:srcRect/>
                      <a:stretch>
                        <a:fillRect/>
                      </a:stretch>
                    </p:blipFill>
                    <p:spPr bwMode="auto">
                      <a:xfrm>
                        <a:off x="2876985" y="1297394"/>
                        <a:ext cx="4081462" cy="520700"/>
                      </a:xfrm>
                      <a:prstGeom prst="rect">
                        <a:avLst/>
                      </a:prstGeom>
                      <a:noFill/>
                      <a:ln>
                        <a:noFill/>
                      </a:ln>
                      <a:effectLst/>
                      <a:extLst/>
                    </p:spPr>
                  </p:pic>
                </p:oleObj>
              </mc:Fallback>
            </mc:AlternateContent>
          </a:graphicData>
        </a:graphic>
      </p:graphicFrame>
      <p:sp>
        <p:nvSpPr>
          <p:cNvPr id="29" name="Text Box 7"/>
          <p:cNvSpPr txBox="1">
            <a:spLocks noChangeArrowheads="1"/>
          </p:cNvSpPr>
          <p:nvPr/>
        </p:nvSpPr>
        <p:spPr bwMode="auto">
          <a:xfrm>
            <a:off x="613250" y="1856521"/>
            <a:ext cx="504978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200" dirty="0" smtClean="0">
                <a:latin typeface="Tahoma" panose="020B0604030504040204" pitchFamily="34" charset="0"/>
                <a:ea typeface="Tahoma" panose="020B0604030504040204" pitchFamily="34" charset="0"/>
                <a:cs typeface="Tahoma" panose="020B0604030504040204" pitchFamily="34" charset="0"/>
              </a:rPr>
              <a:t>Assuming [OH] to be in a steady state:</a:t>
            </a:r>
            <a:endParaRPr lang="en-US" altLang="en-US" sz="2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0" name="Object 3"/>
          <p:cNvGraphicFramePr>
            <a:graphicFrameLocks noChangeAspect="1"/>
          </p:cNvGraphicFramePr>
          <p:nvPr>
            <p:extLst>
              <p:ext uri="{D42A27DB-BD31-4B8C-83A1-F6EECF244321}">
                <p14:modId xmlns:p14="http://schemas.microsoft.com/office/powerpoint/2010/main" val="621033929"/>
              </p:ext>
            </p:extLst>
          </p:nvPr>
        </p:nvGraphicFramePr>
        <p:xfrm>
          <a:off x="2783472" y="2325835"/>
          <a:ext cx="2959100" cy="919163"/>
        </p:xfrm>
        <a:graphic>
          <a:graphicData uri="http://schemas.openxmlformats.org/presentationml/2006/ole">
            <mc:AlternateContent xmlns:mc="http://schemas.openxmlformats.org/markup-compatibility/2006">
              <mc:Choice xmlns:v="urn:schemas-microsoft-com:vml" Requires="v">
                <p:oleObj spid="_x0000_s135816" name="Equation" r:id="rId8" imgW="1473120" imgH="457200" progId="Equation.3">
                  <p:embed/>
                </p:oleObj>
              </mc:Choice>
              <mc:Fallback>
                <p:oleObj name="Equation" r:id="rId8" imgW="1473120" imgH="457200" progId="Equation.3">
                  <p:embed/>
                  <p:pic>
                    <p:nvPicPr>
                      <p:cNvPr id="17" name="Object 3"/>
                      <p:cNvPicPr>
                        <a:picLocks noChangeAspect="1" noChangeArrowheads="1"/>
                      </p:cNvPicPr>
                      <p:nvPr/>
                    </p:nvPicPr>
                    <p:blipFill>
                      <a:blip r:embed="rId9"/>
                      <a:srcRect/>
                      <a:stretch>
                        <a:fillRect/>
                      </a:stretch>
                    </p:blipFill>
                    <p:spPr bwMode="auto">
                      <a:xfrm>
                        <a:off x="2783472" y="2325835"/>
                        <a:ext cx="2959100" cy="919163"/>
                      </a:xfrm>
                      <a:prstGeom prst="rect">
                        <a:avLst/>
                      </a:prstGeom>
                      <a:noFill/>
                      <a:ln>
                        <a:noFill/>
                      </a:ln>
                      <a:effectLst/>
                      <a:extLst/>
                    </p:spPr>
                  </p:pic>
                </p:oleObj>
              </mc:Fallback>
            </mc:AlternateContent>
          </a:graphicData>
        </a:graphic>
      </p:graphicFrame>
      <p:graphicFrame>
        <p:nvGraphicFramePr>
          <p:cNvPr id="31" name="Object 3"/>
          <p:cNvGraphicFramePr>
            <a:graphicFrameLocks noChangeAspect="1"/>
          </p:cNvGraphicFramePr>
          <p:nvPr>
            <p:extLst>
              <p:ext uri="{D42A27DB-BD31-4B8C-83A1-F6EECF244321}">
                <p14:modId xmlns:p14="http://schemas.microsoft.com/office/powerpoint/2010/main" val="2292311199"/>
              </p:ext>
            </p:extLst>
          </p:nvPr>
        </p:nvGraphicFramePr>
        <p:xfrm>
          <a:off x="1610309" y="3431648"/>
          <a:ext cx="5305425" cy="792162"/>
        </p:xfrm>
        <a:graphic>
          <a:graphicData uri="http://schemas.openxmlformats.org/presentationml/2006/ole">
            <mc:AlternateContent xmlns:mc="http://schemas.openxmlformats.org/markup-compatibility/2006">
              <mc:Choice xmlns:v="urn:schemas-microsoft-com:vml" Requires="v">
                <p:oleObj spid="_x0000_s135817" name="Equation" r:id="rId10" imgW="2641320" imgH="393480" progId="Equation.3">
                  <p:embed/>
                </p:oleObj>
              </mc:Choice>
              <mc:Fallback>
                <p:oleObj name="Equation" r:id="rId10" imgW="2641320" imgH="393480" progId="Equation.3">
                  <p:embed/>
                  <p:pic>
                    <p:nvPicPr>
                      <p:cNvPr id="30" name="Object 3"/>
                      <p:cNvPicPr>
                        <a:picLocks noChangeAspect="1" noChangeArrowheads="1"/>
                      </p:cNvPicPr>
                      <p:nvPr/>
                    </p:nvPicPr>
                    <p:blipFill>
                      <a:blip r:embed="rId11"/>
                      <a:srcRect/>
                      <a:stretch>
                        <a:fillRect/>
                      </a:stretch>
                    </p:blipFill>
                    <p:spPr bwMode="auto">
                      <a:xfrm>
                        <a:off x="1610309" y="3431648"/>
                        <a:ext cx="5305425" cy="792162"/>
                      </a:xfrm>
                      <a:prstGeom prst="rect">
                        <a:avLst/>
                      </a:prstGeom>
                      <a:noFill/>
                      <a:ln>
                        <a:noFill/>
                      </a:ln>
                      <a:effectLst/>
                      <a:extLst/>
                    </p:spPr>
                  </p:pic>
                </p:oleObj>
              </mc:Fallback>
            </mc:AlternateContent>
          </a:graphicData>
        </a:graphic>
      </p:graphicFrame>
      <p:sp>
        <p:nvSpPr>
          <p:cNvPr id="32" name="Text Box 7"/>
          <p:cNvSpPr txBox="1">
            <a:spLocks noChangeArrowheads="1"/>
          </p:cNvSpPr>
          <p:nvPr/>
        </p:nvSpPr>
        <p:spPr bwMode="auto">
          <a:xfrm>
            <a:off x="788026" y="4596903"/>
            <a:ext cx="178420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200" dirty="0" smtClean="0">
                <a:latin typeface="Tahoma" panose="020B0604030504040204" pitchFamily="34" charset="0"/>
                <a:ea typeface="Tahoma" panose="020B0604030504040204" pitchFamily="34" charset="0"/>
                <a:cs typeface="Tahoma" panose="020B0604030504040204" pitchFamily="34" charset="0"/>
              </a:rPr>
              <a:t>Rearranging:</a:t>
            </a:r>
            <a:endParaRPr lang="en-US" altLang="en-US" sz="2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3" name="Object 3"/>
          <p:cNvGraphicFramePr>
            <a:graphicFrameLocks noChangeAspect="1"/>
          </p:cNvGraphicFramePr>
          <p:nvPr>
            <p:extLst>
              <p:ext uri="{D42A27DB-BD31-4B8C-83A1-F6EECF244321}">
                <p14:modId xmlns:p14="http://schemas.microsoft.com/office/powerpoint/2010/main" val="3771643952"/>
              </p:ext>
            </p:extLst>
          </p:nvPr>
        </p:nvGraphicFramePr>
        <p:xfrm>
          <a:off x="2911264" y="4445468"/>
          <a:ext cx="2703513" cy="869950"/>
        </p:xfrm>
        <a:graphic>
          <a:graphicData uri="http://schemas.openxmlformats.org/presentationml/2006/ole">
            <mc:AlternateContent xmlns:mc="http://schemas.openxmlformats.org/markup-compatibility/2006">
              <mc:Choice xmlns:v="urn:schemas-microsoft-com:vml" Requires="v">
                <p:oleObj spid="_x0000_s135818" name="Equation" r:id="rId12" imgW="1346040" imgH="431640" progId="Equation.3">
                  <p:embed/>
                </p:oleObj>
              </mc:Choice>
              <mc:Fallback>
                <p:oleObj name="Equation" r:id="rId12" imgW="1346040" imgH="431640" progId="Equation.3">
                  <p:embed/>
                  <p:pic>
                    <p:nvPicPr>
                      <p:cNvPr id="31" name="Object 3"/>
                      <p:cNvPicPr>
                        <a:picLocks noChangeAspect="1" noChangeArrowheads="1"/>
                      </p:cNvPicPr>
                      <p:nvPr/>
                    </p:nvPicPr>
                    <p:blipFill>
                      <a:blip r:embed="rId13"/>
                      <a:srcRect/>
                      <a:stretch>
                        <a:fillRect/>
                      </a:stretch>
                    </p:blipFill>
                    <p:spPr bwMode="auto">
                      <a:xfrm>
                        <a:off x="2911264" y="4445468"/>
                        <a:ext cx="2703513" cy="869950"/>
                      </a:xfrm>
                      <a:prstGeom prst="rect">
                        <a:avLst/>
                      </a:prstGeom>
                      <a:noFill/>
                      <a:ln>
                        <a:noFill/>
                      </a:ln>
                      <a:effectLst/>
                      <a:extLst/>
                    </p:spPr>
                  </p:pic>
                </p:oleObj>
              </mc:Fallback>
            </mc:AlternateContent>
          </a:graphicData>
        </a:graphic>
      </p:graphicFrame>
      <p:sp>
        <p:nvSpPr>
          <p:cNvPr id="34" name="Text Box 7"/>
          <p:cNvSpPr txBox="1">
            <a:spLocks noChangeArrowheads="1"/>
          </p:cNvSpPr>
          <p:nvPr/>
        </p:nvSpPr>
        <p:spPr bwMode="auto">
          <a:xfrm>
            <a:off x="788027" y="5438892"/>
            <a:ext cx="745130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latin typeface="Tahoma" panose="020B0604030504040204" pitchFamily="34" charset="0"/>
                <a:ea typeface="Tahoma" panose="020B0604030504040204" pitchFamily="34" charset="0"/>
                <a:cs typeface="Tahoma" panose="020B0604030504040204" pitchFamily="34" charset="0"/>
              </a:rPr>
              <a:t>Can obtain an approximate value for [OH] without measuring directly</a:t>
            </a:r>
            <a:endParaRPr lang="en-US" alt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929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9268" y="3855776"/>
            <a:ext cx="1494320" cy="477054"/>
          </a:xfrm>
          <a:prstGeom prst="rect">
            <a:avLst/>
          </a:prstGeom>
          <a:noFill/>
        </p:spPr>
        <p:txBody>
          <a:bodyPr wrap="none" rtlCol="0">
            <a:spAutoFit/>
          </a:bodyPr>
          <a:lstStyle/>
          <a:p>
            <a:r>
              <a:rPr lang="it-IT" sz="2500" dirty="0" smtClean="0">
                <a:solidFill>
                  <a:srgbClr val="0000FF"/>
                </a:solidFill>
                <a:latin typeface="Tahoma" panose="020B0604030504040204" pitchFamily="34" charset="0"/>
                <a:ea typeface="Tahoma" panose="020B0604030504040204" pitchFamily="34" charset="0"/>
                <a:cs typeface="Tahoma" panose="020B0604030504040204" pitchFamily="34" charset="0"/>
              </a:rPr>
              <a:t>Example:</a:t>
            </a:r>
            <a:endParaRPr lang="it-IT" sz="25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514123" y="4218654"/>
            <a:ext cx="3905236" cy="477054"/>
          </a:xfrm>
          <a:prstGeom prst="rect">
            <a:avLst/>
          </a:prstGeom>
          <a:solidFill>
            <a:schemeClr val="bg1"/>
          </a:solidFill>
        </p:spPr>
        <p:txBody>
          <a:bodyPr wrap="none" rtlCol="0">
            <a:spAutoFit/>
          </a:bodyPr>
          <a:lstStyle/>
          <a:p>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F</a:t>
            </a:r>
            <a:r>
              <a:rPr lang="it-IT" sz="25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2(g)</a:t>
            </a:r>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 + 2ClO</a:t>
            </a:r>
            <a:r>
              <a:rPr lang="it-IT" sz="25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2(g)</a:t>
            </a:r>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a:rPr>
              <a:t>2FClO</a:t>
            </a:r>
            <a:r>
              <a:rPr lang="it-IT" sz="25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a:rPr>
              <a:t>2(g)</a:t>
            </a:r>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it-IT" sz="25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107504" y="4662115"/>
            <a:ext cx="1874231" cy="477054"/>
          </a:xfrm>
          <a:prstGeom prst="rect">
            <a:avLst/>
          </a:prstGeom>
          <a:noFill/>
        </p:spPr>
        <p:txBody>
          <a:bodyPr wrap="none" rtlCol="0">
            <a:spAutoFit/>
          </a:bodyPr>
          <a:lstStyle/>
          <a:p>
            <a:r>
              <a:rPr lang="it-IT" sz="2500" dirty="0" smtClean="0">
                <a:latin typeface="Tahoma" panose="020B0604030504040204" pitchFamily="34" charset="0"/>
                <a:ea typeface="Tahoma" panose="020B0604030504040204" pitchFamily="34" charset="0"/>
                <a:cs typeface="Tahoma" panose="020B0604030504040204" pitchFamily="34" charset="0"/>
              </a:rPr>
              <a:t>Mechanism:</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1525152" y="5081989"/>
            <a:ext cx="3877985" cy="477054"/>
          </a:xfrm>
          <a:prstGeom prst="rect">
            <a:avLst/>
          </a:prstGeom>
          <a:noFill/>
        </p:spPr>
        <p:txBody>
          <a:bodyPr wrap="none" rtlCol="0">
            <a:spAutoFit/>
          </a:bodyPr>
          <a:lstStyle/>
          <a:p>
            <a:r>
              <a:rPr lang="it-IT" sz="2500" dirty="0" smtClean="0">
                <a:latin typeface="Tahoma" panose="020B0604030504040204" pitchFamily="34" charset="0"/>
                <a:ea typeface="Tahoma" panose="020B0604030504040204" pitchFamily="34" charset="0"/>
                <a:cs typeface="Tahoma" panose="020B0604030504040204" pitchFamily="34" charset="0"/>
              </a:rPr>
              <a:t>1) F</a:t>
            </a:r>
            <a:r>
              <a:rPr lang="it-IT" sz="2500" baseline="-25000" dirty="0" smtClean="0">
                <a:latin typeface="Tahoma" panose="020B0604030504040204" pitchFamily="34" charset="0"/>
                <a:ea typeface="Tahoma" panose="020B0604030504040204" pitchFamily="34" charset="0"/>
                <a:cs typeface="Tahoma" panose="020B0604030504040204" pitchFamily="34" charset="0"/>
              </a:rPr>
              <a:t>2</a:t>
            </a:r>
            <a:r>
              <a:rPr lang="it-IT" sz="2500" dirty="0" smtClean="0">
                <a:latin typeface="Tahoma" panose="020B0604030504040204" pitchFamily="34" charset="0"/>
                <a:ea typeface="Tahoma" panose="020B0604030504040204" pitchFamily="34" charset="0"/>
                <a:cs typeface="Tahoma" panose="020B0604030504040204" pitchFamily="34" charset="0"/>
              </a:rPr>
              <a:t> + ClO</a:t>
            </a:r>
            <a:r>
              <a:rPr lang="it-IT" sz="2500" baseline="-25000" dirty="0" smtClean="0">
                <a:latin typeface="Tahoma" panose="020B0604030504040204" pitchFamily="34" charset="0"/>
                <a:ea typeface="Tahoma" panose="020B0604030504040204" pitchFamily="34" charset="0"/>
                <a:cs typeface="Tahoma" panose="020B0604030504040204" pitchFamily="34" charset="0"/>
              </a:rPr>
              <a:t>2 </a:t>
            </a:r>
            <a:r>
              <a:rPr lang="it-IT" sz="2500" dirty="0" smtClean="0">
                <a:latin typeface="Tahoma" panose="020B0604030504040204" pitchFamily="34" charset="0"/>
                <a:ea typeface="Tahoma" panose="020B0604030504040204" pitchFamily="34" charset="0"/>
                <a:cs typeface="Tahoma" panose="020B0604030504040204" pitchFamily="34" charset="0"/>
                <a:sym typeface="Symbol"/>
              </a:rPr>
              <a:t> FClO</a:t>
            </a:r>
            <a:r>
              <a:rPr lang="it-IT" sz="2500" baseline="-25000" dirty="0" smtClean="0">
                <a:latin typeface="Tahoma" panose="020B0604030504040204" pitchFamily="34" charset="0"/>
                <a:ea typeface="Tahoma" panose="020B0604030504040204" pitchFamily="34" charset="0"/>
                <a:cs typeface="Tahoma" panose="020B0604030504040204" pitchFamily="34" charset="0"/>
                <a:sym typeface="Symbol"/>
              </a:rPr>
              <a:t>2</a:t>
            </a:r>
            <a:r>
              <a:rPr lang="it-IT" sz="2500" dirty="0" smtClean="0">
                <a:latin typeface="Tahoma" panose="020B0604030504040204" pitchFamily="34" charset="0"/>
                <a:ea typeface="Tahoma" panose="020B0604030504040204" pitchFamily="34" charset="0"/>
                <a:cs typeface="Tahoma" panose="020B0604030504040204" pitchFamily="34" charset="0"/>
                <a:sym typeface="Symbol"/>
              </a:rPr>
              <a:t> + F</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1543526" y="5605773"/>
            <a:ext cx="4461478" cy="492443"/>
          </a:xfrm>
          <a:prstGeom prst="rect">
            <a:avLst/>
          </a:prstGeom>
          <a:noFill/>
        </p:spPr>
        <p:txBody>
          <a:bodyPr wrap="none" rtlCol="0">
            <a:spAutoFit/>
          </a:bodyPr>
          <a:lstStyle/>
          <a:p>
            <a:r>
              <a:rPr lang="it-IT" sz="2600" dirty="0" smtClean="0"/>
              <a:t>2) F + ClO</a:t>
            </a:r>
            <a:r>
              <a:rPr lang="it-IT" sz="2600" baseline="-25000" dirty="0" smtClean="0"/>
              <a:t>2 </a:t>
            </a:r>
            <a:r>
              <a:rPr lang="it-IT" sz="2600" dirty="0" smtClean="0"/>
              <a:t>+ M</a:t>
            </a:r>
            <a:r>
              <a:rPr lang="it-IT" sz="2600" dirty="0" smtClean="0">
                <a:sym typeface="Symbol"/>
              </a:rPr>
              <a:t> FClO</a:t>
            </a:r>
            <a:r>
              <a:rPr lang="it-IT" sz="2600" baseline="-25000" dirty="0" smtClean="0">
                <a:sym typeface="Symbol"/>
              </a:rPr>
              <a:t>2</a:t>
            </a:r>
            <a:r>
              <a:rPr lang="it-IT" sz="2600" dirty="0" smtClean="0">
                <a:sym typeface="Symbol"/>
              </a:rPr>
              <a:t> +M</a:t>
            </a:r>
            <a:endParaRPr lang="it-IT" sz="2600" dirty="0"/>
          </a:p>
        </p:txBody>
      </p:sp>
      <p:sp>
        <p:nvSpPr>
          <p:cNvPr id="15" name="TextBox 14"/>
          <p:cNvSpPr txBox="1"/>
          <p:nvPr/>
        </p:nvSpPr>
        <p:spPr>
          <a:xfrm>
            <a:off x="708363" y="6174692"/>
            <a:ext cx="2261196" cy="477054"/>
          </a:xfrm>
          <a:prstGeom prst="rect">
            <a:avLst/>
          </a:prstGeom>
          <a:noFill/>
        </p:spPr>
        <p:txBody>
          <a:bodyPr wrap="none" rtlCol="0">
            <a:spAutoFit/>
          </a:bodyPr>
          <a:lstStyle/>
          <a:p>
            <a:r>
              <a:rPr lang="it-IT" sz="2500" dirty="0" smtClean="0">
                <a:latin typeface="Tahoma" panose="020B0604030504040204" pitchFamily="34" charset="0"/>
                <a:ea typeface="Tahoma" panose="020B0604030504040204" pitchFamily="34" charset="0"/>
                <a:cs typeface="Tahoma" panose="020B0604030504040204" pitchFamily="34" charset="0"/>
              </a:rPr>
              <a:t>with v</a:t>
            </a:r>
            <a:r>
              <a:rPr lang="it-IT" sz="2500" baseline="-25000" dirty="0" smtClean="0">
                <a:latin typeface="Tahoma" panose="020B0604030504040204" pitchFamily="34" charset="0"/>
                <a:ea typeface="Tahoma" panose="020B0604030504040204" pitchFamily="34" charset="0"/>
                <a:cs typeface="Tahoma" panose="020B0604030504040204" pitchFamily="34" charset="0"/>
              </a:rPr>
              <a:t>1</a:t>
            </a:r>
            <a:r>
              <a:rPr lang="it-IT" sz="2500" dirty="0" smtClean="0">
                <a:latin typeface="Tahoma" panose="020B0604030504040204" pitchFamily="34" charset="0"/>
                <a:ea typeface="Tahoma" panose="020B0604030504040204" pitchFamily="34" charset="0"/>
                <a:cs typeface="Tahoma" panose="020B0604030504040204" pitchFamily="34" charset="0"/>
              </a:rPr>
              <a:t> &lt;&lt; v</a:t>
            </a:r>
            <a:r>
              <a:rPr lang="it-IT" sz="2500" baseline="-25000" dirty="0" smtClean="0">
                <a:latin typeface="Tahoma" panose="020B0604030504040204" pitchFamily="34" charset="0"/>
                <a:ea typeface="Tahoma" panose="020B0604030504040204" pitchFamily="34" charset="0"/>
                <a:cs typeface="Tahoma" panose="020B0604030504040204" pitchFamily="34" charset="0"/>
              </a:rPr>
              <a:t>2</a:t>
            </a:r>
            <a:r>
              <a:rPr lang="it-IT" sz="2500" dirty="0" smtClean="0">
                <a:latin typeface="Tahoma" panose="020B0604030504040204" pitchFamily="34" charset="0"/>
                <a:ea typeface="Tahoma" panose="020B0604030504040204" pitchFamily="34" charset="0"/>
                <a:cs typeface="Tahoma" panose="020B0604030504040204" pitchFamily="34" charset="0"/>
              </a:rPr>
              <a:t> </a:t>
            </a:r>
            <a:endParaRPr lang="it-IT" sz="2500" baseline="-25000" dirty="0">
              <a:latin typeface="Tahoma" panose="020B0604030504040204" pitchFamily="34" charset="0"/>
              <a:ea typeface="Tahoma" panose="020B0604030504040204" pitchFamily="34" charset="0"/>
              <a:cs typeface="Tahoma" panose="020B0604030504040204" pitchFamily="34" charset="0"/>
            </a:endParaRPr>
          </a:p>
        </p:txBody>
      </p:sp>
      <p:sp>
        <p:nvSpPr>
          <p:cNvPr id="9" name="Right Arrow 8"/>
          <p:cNvSpPr/>
          <p:nvPr/>
        </p:nvSpPr>
        <p:spPr>
          <a:xfrm>
            <a:off x="2917343" y="6290109"/>
            <a:ext cx="792088" cy="246221"/>
          </a:xfrm>
          <a:prstGeom prst="rightArrow">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50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3786422" y="6174692"/>
            <a:ext cx="4682051" cy="477054"/>
          </a:xfrm>
          <a:prstGeom prst="rect">
            <a:avLst/>
          </a:prstGeom>
          <a:noFill/>
        </p:spPr>
        <p:txBody>
          <a:bodyPr wrap="none" rtlCol="0">
            <a:spAutoFit/>
          </a:bodyPr>
          <a:lstStyle/>
          <a:p>
            <a:r>
              <a:rPr lang="it-IT" sz="2500" dirty="0" smtClean="0">
                <a:latin typeface="Tahoma" panose="020B0604030504040204" pitchFamily="34" charset="0"/>
                <a:ea typeface="Tahoma" panose="020B0604030504040204" pitchFamily="34" charset="0"/>
                <a:cs typeface="Tahoma" panose="020B0604030504040204" pitchFamily="34" charset="0"/>
              </a:rPr>
              <a:t>The rate determining step is 1) </a:t>
            </a:r>
            <a:endParaRPr lang="it-IT" sz="2500" baseline="-25000" dirty="0">
              <a:latin typeface="Tahoma" panose="020B0604030504040204" pitchFamily="34" charset="0"/>
              <a:ea typeface="Tahoma" panose="020B0604030504040204" pitchFamily="34" charset="0"/>
              <a:cs typeface="Tahoma" panose="020B0604030504040204" pitchFamily="34" charset="0"/>
            </a:endParaRPr>
          </a:p>
        </p:txBody>
      </p:sp>
      <p:sp>
        <p:nvSpPr>
          <p:cNvPr id="16" name="Titolo 4"/>
          <p:cNvSpPr txBox="1">
            <a:spLocks/>
          </p:cNvSpPr>
          <p:nvPr/>
        </p:nvSpPr>
        <p:spPr>
          <a:xfrm>
            <a:off x="2298771" y="-26746"/>
            <a:ext cx="4757312"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Reaction mechanisms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8" name="Connettore diritto 9"/>
          <p:cNvCxnSpPr/>
          <p:nvPr/>
        </p:nvCxnSpPr>
        <p:spPr>
          <a:xfrm>
            <a:off x="547949" y="6495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44332" y="727863"/>
            <a:ext cx="8629476" cy="477054"/>
          </a:xfrm>
          <a:prstGeom prst="rect">
            <a:avLst/>
          </a:prstGeom>
          <a:noFill/>
        </p:spPr>
        <p:txBody>
          <a:bodyPr wrap="square" rtlCol="0">
            <a:spAutoFit/>
          </a:bodyPr>
          <a:lstStyle/>
          <a:p>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Plausible reaction mechanisms </a:t>
            </a:r>
            <a:r>
              <a:rPr lang="it-IT" sz="2500" dirty="0" smtClean="0">
                <a:latin typeface="Tahoma" panose="020B0604030504040204" pitchFamily="34" charset="0"/>
                <a:ea typeface="Tahoma" panose="020B0604030504040204" pitchFamily="34" charset="0"/>
                <a:cs typeface="Tahoma" panose="020B0604030504040204" pitchFamily="34" charset="0"/>
              </a:rPr>
              <a:t>must obey the following:</a:t>
            </a:r>
          </a:p>
        </p:txBody>
      </p:sp>
      <p:sp>
        <p:nvSpPr>
          <p:cNvPr id="20" name="TextBox 19"/>
          <p:cNvSpPr txBox="1"/>
          <p:nvPr/>
        </p:nvSpPr>
        <p:spPr>
          <a:xfrm>
            <a:off x="444332" y="1178673"/>
            <a:ext cx="8292164" cy="2015936"/>
          </a:xfrm>
          <a:prstGeom prst="rect">
            <a:avLst/>
          </a:prstGeom>
          <a:noFill/>
        </p:spPr>
        <p:txBody>
          <a:bodyPr wrap="square" rtlCol="0">
            <a:spAutoFit/>
          </a:bodyPr>
          <a:lstStyle/>
          <a:p>
            <a:pPr marL="342900" indent="-342900">
              <a:buFont typeface="Arial" panose="020B0604020202020204" pitchFamily="34" charset="0"/>
              <a:buChar char="•"/>
            </a:pPr>
            <a:r>
              <a:rPr lang="it-IT" sz="2500" dirty="0" smtClean="0">
                <a:latin typeface="Tahoma" panose="020B0604030504040204" pitchFamily="34" charset="0"/>
                <a:ea typeface="Tahoma" panose="020B0604030504040204" pitchFamily="34" charset="0"/>
                <a:cs typeface="Tahoma" panose="020B0604030504040204" pitchFamily="34" charset="0"/>
              </a:rPr>
              <a:t>The sum of the elementary steps MUST give the overall balanced chemical equation</a:t>
            </a:r>
          </a:p>
          <a:p>
            <a:pPr marL="342900" indent="-342900">
              <a:buFont typeface="Arial" panose="020B0604020202020204" pitchFamily="34" charset="0"/>
              <a:buChar char="•"/>
            </a:pPr>
            <a:r>
              <a:rPr lang="it-IT" sz="2500" dirty="0" smtClean="0">
                <a:latin typeface="Tahoma" panose="020B0604030504040204" pitchFamily="34" charset="0"/>
                <a:ea typeface="Tahoma" panose="020B0604030504040204" pitchFamily="34" charset="0"/>
                <a:cs typeface="Tahoma" panose="020B0604030504040204" pitchFamily="34" charset="0"/>
              </a:rPr>
              <a:t>The step that determines the reaction velocity must predict the same rate law that is determined experimentally</a:t>
            </a:r>
          </a:p>
        </p:txBody>
      </p:sp>
      <p:graphicFrame>
        <p:nvGraphicFramePr>
          <p:cNvPr id="21" name="Object 6"/>
          <p:cNvGraphicFramePr>
            <a:graphicFrameLocks noChangeAspect="1"/>
          </p:cNvGraphicFramePr>
          <p:nvPr>
            <p:extLst/>
          </p:nvPr>
        </p:nvGraphicFramePr>
        <p:xfrm>
          <a:off x="5847102" y="4287030"/>
          <a:ext cx="2233613" cy="468312"/>
        </p:xfrm>
        <a:graphic>
          <a:graphicData uri="http://schemas.openxmlformats.org/presentationml/2006/ole">
            <mc:AlternateContent xmlns:mc="http://schemas.openxmlformats.org/markup-compatibility/2006">
              <mc:Choice xmlns:v="urn:schemas-microsoft-com:vml" Requires="v">
                <p:oleObj spid="_x0000_s162025" name="Equation" r:id="rId4" imgW="1028520" imgH="215640" progId="Equation.3">
                  <p:embed/>
                </p:oleObj>
              </mc:Choice>
              <mc:Fallback>
                <p:oleObj name="Equation" r:id="rId4" imgW="1028520" imgH="215640" progId="Equation.3">
                  <p:embed/>
                  <p:pic>
                    <p:nvPicPr>
                      <p:cNvPr id="21" name="Object 6"/>
                      <p:cNvPicPr>
                        <a:picLocks noChangeAspect="1" noChangeArrowheads="1"/>
                      </p:cNvPicPr>
                      <p:nvPr/>
                    </p:nvPicPr>
                    <p:blipFill>
                      <a:blip r:embed="rId5"/>
                      <a:srcRect/>
                      <a:stretch>
                        <a:fillRect/>
                      </a:stretch>
                    </p:blipFill>
                    <p:spPr bwMode="auto">
                      <a:xfrm>
                        <a:off x="5847102" y="4287030"/>
                        <a:ext cx="2233613" cy="468312"/>
                      </a:xfrm>
                      <a:prstGeom prst="rect">
                        <a:avLst/>
                      </a:prstGeom>
                      <a:noFill/>
                      <a:ln>
                        <a:noFill/>
                      </a:ln>
                      <a:effectLst/>
                      <a:extLst/>
                    </p:spPr>
                  </p:pic>
                </p:oleObj>
              </mc:Fallback>
            </mc:AlternateContent>
          </a:graphicData>
        </a:graphic>
      </p:graphicFrame>
      <p:sp>
        <p:nvSpPr>
          <p:cNvPr id="22" name="TextBox 21"/>
          <p:cNvSpPr txBox="1"/>
          <p:nvPr/>
        </p:nvSpPr>
        <p:spPr>
          <a:xfrm>
            <a:off x="502939" y="3120598"/>
            <a:ext cx="7992888" cy="861774"/>
          </a:xfrm>
          <a:prstGeom prst="rect">
            <a:avLst/>
          </a:prstGeom>
          <a:noFill/>
        </p:spPr>
        <p:txBody>
          <a:bodyPr wrap="square" rtlCol="0">
            <a:spAutoFit/>
          </a:bodyPr>
          <a:lstStyle/>
          <a:p>
            <a:pPr algn="ctr"/>
            <a:r>
              <a:rPr lang="it-IT" sz="2500" dirty="0" smtClean="0">
                <a:latin typeface="Tahoma" panose="020B0604030504040204" pitchFamily="34" charset="0"/>
                <a:ea typeface="Tahoma" panose="020B0604030504040204" pitchFamily="34" charset="0"/>
                <a:cs typeface="Tahoma" panose="020B0604030504040204" pitchFamily="34" charset="0"/>
              </a:rPr>
              <a:t>The </a:t>
            </a:r>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step that determins the overall reaction velocity </a:t>
            </a:r>
            <a:r>
              <a:rPr lang="it-IT" sz="2500" dirty="0" smtClean="0">
                <a:latin typeface="Tahoma" panose="020B0604030504040204" pitchFamily="34" charset="0"/>
                <a:ea typeface="Tahoma" panose="020B0604030504040204" pitchFamily="34" charset="0"/>
                <a:cs typeface="Tahoma" panose="020B0604030504040204" pitchFamily="34" charset="0"/>
              </a:rPr>
              <a:t>is the </a:t>
            </a:r>
            <a:r>
              <a:rPr lang="it-IT" sz="25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slowest step </a:t>
            </a:r>
            <a:r>
              <a:rPr lang="it-IT" sz="2500" dirty="0" smtClean="0">
                <a:latin typeface="Tahoma" panose="020B0604030504040204" pitchFamily="34" charset="0"/>
                <a:ea typeface="Tahoma" panose="020B0604030504040204" pitchFamily="34" charset="0"/>
                <a:cs typeface="Tahoma" panose="020B0604030504040204" pitchFamily="34" charset="0"/>
              </a:rPr>
              <a:t>in the mechanism leading to products</a:t>
            </a:r>
          </a:p>
        </p:txBody>
      </p:sp>
      <p:graphicFrame>
        <p:nvGraphicFramePr>
          <p:cNvPr id="23" name="Object 6"/>
          <p:cNvGraphicFramePr>
            <a:graphicFrameLocks noChangeAspect="1"/>
          </p:cNvGraphicFramePr>
          <p:nvPr>
            <p:extLst/>
          </p:nvPr>
        </p:nvGraphicFramePr>
        <p:xfrm>
          <a:off x="6045832" y="5121698"/>
          <a:ext cx="2400300" cy="468313"/>
        </p:xfrm>
        <a:graphic>
          <a:graphicData uri="http://schemas.openxmlformats.org/presentationml/2006/ole">
            <mc:AlternateContent xmlns:mc="http://schemas.openxmlformats.org/markup-compatibility/2006">
              <mc:Choice xmlns:v="urn:schemas-microsoft-com:vml" Requires="v">
                <p:oleObj spid="_x0000_s162026" name="Equation" r:id="rId6" imgW="1104840" imgH="215640" progId="Equation.3">
                  <p:embed/>
                </p:oleObj>
              </mc:Choice>
              <mc:Fallback>
                <p:oleObj name="Equation" r:id="rId6" imgW="1104840" imgH="215640" progId="Equation.3">
                  <p:embed/>
                  <p:pic>
                    <p:nvPicPr>
                      <p:cNvPr id="23" name="Object 6"/>
                      <p:cNvPicPr>
                        <a:picLocks noChangeAspect="1" noChangeArrowheads="1"/>
                      </p:cNvPicPr>
                      <p:nvPr/>
                    </p:nvPicPr>
                    <p:blipFill>
                      <a:blip r:embed="rId7"/>
                      <a:srcRect/>
                      <a:stretch>
                        <a:fillRect/>
                      </a:stretch>
                    </p:blipFill>
                    <p:spPr bwMode="auto">
                      <a:xfrm>
                        <a:off x="6045832" y="5121698"/>
                        <a:ext cx="2400300" cy="468313"/>
                      </a:xfrm>
                      <a:prstGeom prst="rect">
                        <a:avLst/>
                      </a:prstGeom>
                      <a:noFill/>
                      <a:ln>
                        <a:noFill/>
                      </a:ln>
                      <a:effectLst/>
                      <a:extLst/>
                    </p:spPr>
                  </p:pic>
                </p:oleObj>
              </mc:Fallback>
            </mc:AlternateContent>
          </a:graphicData>
        </a:graphic>
      </p:graphicFrame>
      <p:graphicFrame>
        <p:nvGraphicFramePr>
          <p:cNvPr id="24" name="Object 6"/>
          <p:cNvGraphicFramePr>
            <a:graphicFrameLocks noChangeAspect="1"/>
          </p:cNvGraphicFramePr>
          <p:nvPr>
            <p:extLst/>
          </p:nvPr>
        </p:nvGraphicFramePr>
        <p:xfrm>
          <a:off x="6011521" y="5617838"/>
          <a:ext cx="3062287" cy="468312"/>
        </p:xfrm>
        <a:graphic>
          <a:graphicData uri="http://schemas.openxmlformats.org/presentationml/2006/ole">
            <mc:AlternateContent xmlns:mc="http://schemas.openxmlformats.org/markup-compatibility/2006">
              <mc:Choice xmlns:v="urn:schemas-microsoft-com:vml" Requires="v">
                <p:oleObj spid="_x0000_s162027" name="Equation" r:id="rId8" imgW="1409400" imgH="215640" progId="Equation.3">
                  <p:embed/>
                </p:oleObj>
              </mc:Choice>
              <mc:Fallback>
                <p:oleObj name="Equation" r:id="rId8" imgW="1409400" imgH="215640" progId="Equation.3">
                  <p:embed/>
                  <p:pic>
                    <p:nvPicPr>
                      <p:cNvPr id="24" name="Object 6"/>
                      <p:cNvPicPr>
                        <a:picLocks noChangeAspect="1" noChangeArrowheads="1"/>
                      </p:cNvPicPr>
                      <p:nvPr/>
                    </p:nvPicPr>
                    <p:blipFill>
                      <a:blip r:embed="rId9"/>
                      <a:srcRect/>
                      <a:stretch>
                        <a:fillRect/>
                      </a:stretch>
                    </p:blipFill>
                    <p:spPr bwMode="auto">
                      <a:xfrm>
                        <a:off x="6011521" y="5617838"/>
                        <a:ext cx="3062287" cy="46831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28479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12" grpId="0"/>
      <p:bldP spid="13" grpId="0"/>
      <p:bldP spid="14" grpId="0"/>
      <p:bldP spid="15" grpId="0"/>
      <p:bldP spid="9"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103669"/>
            <a:ext cx="8905875" cy="844982"/>
          </a:xfrm>
        </p:spPr>
        <p:txBody>
          <a:bodyPr/>
          <a:lstStyle/>
          <a:p>
            <a:pPr eaLnBrk="1" hangingPunct="1"/>
            <a:r>
              <a:rPr lang="it-IT" altLang="en-US" sz="3500" dirty="0">
                <a:solidFill>
                  <a:srgbClr val="3333FF"/>
                </a:solidFill>
                <a:latin typeface="Tahoma" panose="020B0604030504040204" pitchFamily="34" charset="0"/>
                <a:cs typeface="Tahoma" panose="020B0604030504040204" pitchFamily="34" charset="0"/>
              </a:rPr>
              <a:t>Reactions in </a:t>
            </a:r>
            <a:r>
              <a:rPr lang="it-IT" altLang="en-US" sz="3500" dirty="0" smtClean="0">
                <a:solidFill>
                  <a:srgbClr val="3333FF"/>
                </a:solidFill>
                <a:latin typeface="Tahoma" panose="020B0604030504040204" pitchFamily="34" charset="0"/>
                <a:cs typeface="Tahoma" panose="020B0604030504040204" pitchFamily="34" charset="0"/>
              </a:rPr>
              <a:t>atmosphere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74377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Text Box 3"/>
          <p:cNvSpPr txBox="1">
            <a:spLocks noChangeArrowheads="1"/>
          </p:cNvSpPr>
          <p:nvPr/>
        </p:nvSpPr>
        <p:spPr bwMode="auto">
          <a:xfrm>
            <a:off x="334296" y="846346"/>
            <a:ext cx="869064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smtClean="0">
                <a:latin typeface="Tahoma" panose="020B0604030504040204" pitchFamily="34" charset="0"/>
                <a:ea typeface="Tahoma" panose="020B0604030504040204" pitchFamily="34" charset="0"/>
                <a:cs typeface="Tahoma" panose="020B0604030504040204" pitchFamily="34" charset="0"/>
              </a:rPr>
              <a:t>To </a:t>
            </a:r>
            <a:r>
              <a:rPr lang="en-US" altLang="en-US" sz="2400" dirty="0">
                <a:latin typeface="Tahoma" panose="020B0604030504040204" pitchFamily="34" charset="0"/>
                <a:ea typeface="Tahoma" panose="020B0604030504040204" pitchFamily="34" charset="0"/>
                <a:cs typeface="Tahoma" panose="020B0604030504040204" pitchFamily="34" charset="0"/>
              </a:rPr>
              <a:t>establish the importance of a certain </a:t>
            </a:r>
            <a:r>
              <a:rPr lang="en-US" alt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chemical reaction </a:t>
            </a:r>
            <a:r>
              <a:rPr lang="en-US" altLang="en-US" sz="2400" dirty="0">
                <a:latin typeface="Tahoma" panose="020B0604030504040204" pitchFamily="34" charset="0"/>
                <a:ea typeface="Tahoma" panose="020B0604030504040204" pitchFamily="34" charset="0"/>
                <a:cs typeface="Tahoma" panose="020B0604030504040204" pitchFamily="34" charset="0"/>
              </a:rPr>
              <a:t>we need to know two aspects: </a:t>
            </a: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a:p>
            <a:endParaRPr lang="en-US" altLang="en-US" sz="2400"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r>
              <a:rPr lang="en-US" altLang="en-US" sz="2400" dirty="0" smtClean="0">
                <a:latin typeface="Tahoma" panose="020B0604030504040204" pitchFamily="34" charset="0"/>
                <a:ea typeface="Tahoma" panose="020B0604030504040204" pitchFamily="34" charset="0"/>
                <a:cs typeface="Tahoma" panose="020B0604030504040204" pitchFamily="34" charset="0"/>
              </a:rPr>
              <a:t>can </a:t>
            </a:r>
            <a:r>
              <a:rPr lang="en-US" altLang="en-US" sz="2400" dirty="0">
                <a:latin typeface="Tahoma" panose="020B0604030504040204" pitchFamily="34" charset="0"/>
                <a:ea typeface="Tahoma" panose="020B0604030504040204" pitchFamily="34" charset="0"/>
                <a:cs typeface="Tahoma" panose="020B0604030504040204" pitchFamily="34" charset="0"/>
              </a:rPr>
              <a:t>it </a:t>
            </a:r>
            <a:r>
              <a:rPr lang="en-US" altLang="en-US" sz="2400" dirty="0" smtClean="0">
                <a:latin typeface="Tahoma" panose="020B0604030504040204" pitchFamily="34" charset="0"/>
                <a:ea typeface="Tahoma" panose="020B0604030504040204" pitchFamily="34" charset="0"/>
                <a:cs typeface="Tahoma" panose="020B0604030504040204" pitchFamily="34" charset="0"/>
              </a:rPr>
              <a:t>happen ? </a:t>
            </a:r>
          </a:p>
          <a:p>
            <a:pPr marL="457200" indent="-457200">
              <a:buAutoNum type="arabicPeriod"/>
            </a:pP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r>
              <a:rPr lang="en-US" altLang="en-US" sz="2400" dirty="0" smtClean="0">
                <a:latin typeface="Tahoma" panose="020B0604030504040204" pitchFamily="34" charset="0"/>
                <a:ea typeface="Tahoma" panose="020B0604030504040204" pitchFamily="34" charset="0"/>
                <a:cs typeface="Tahoma" panose="020B0604030504040204" pitchFamily="34" charset="0"/>
              </a:rPr>
              <a:t>How </a:t>
            </a:r>
            <a:r>
              <a:rPr lang="en-US" altLang="en-US" sz="2400" dirty="0">
                <a:latin typeface="Tahoma" panose="020B0604030504040204" pitchFamily="34" charset="0"/>
                <a:ea typeface="Tahoma" panose="020B0604030504040204" pitchFamily="34" charset="0"/>
                <a:cs typeface="Tahoma" panose="020B0604030504040204" pitchFamily="34" charset="0"/>
              </a:rPr>
              <a:t>fast is </a:t>
            </a:r>
            <a:r>
              <a:rPr lang="en-US" altLang="en-US" sz="2400" dirty="0" smtClean="0">
                <a:latin typeface="Tahoma" panose="020B0604030504040204" pitchFamily="34" charset="0"/>
                <a:ea typeface="Tahoma" panose="020B0604030504040204" pitchFamily="34" charset="0"/>
                <a:cs typeface="Tahoma" panose="020B0604030504040204" pitchFamily="34" charset="0"/>
              </a:rPr>
              <a:t>it (compared to </a:t>
            </a:r>
            <a:r>
              <a:rPr lang="en-US" altLang="en-US" sz="2400" dirty="0" err="1" smtClean="0">
                <a:latin typeface="Tahoma" panose="020B0604030504040204" pitchFamily="34" charset="0"/>
                <a:ea typeface="Tahoma" panose="020B0604030504040204" pitchFamily="34" charset="0"/>
                <a:cs typeface="Tahoma" panose="020B0604030504040204" pitchFamily="34" charset="0"/>
              </a:rPr>
              <a:t>photodissociation</a:t>
            </a:r>
            <a:r>
              <a:rPr lang="en-US" altLang="en-US" sz="2400" dirty="0" smtClean="0">
                <a:latin typeface="Tahoma" panose="020B0604030504040204" pitchFamily="34" charset="0"/>
                <a:ea typeface="Tahoma" panose="020B0604030504040204" pitchFamily="34" charset="0"/>
                <a:cs typeface="Tahoma" panose="020B0604030504040204" pitchFamily="34" charset="0"/>
              </a:rPr>
              <a:t>) ?</a:t>
            </a:r>
            <a:endParaRPr lang="en-US" altLang="en-US" sz="2400" dirty="0">
              <a:latin typeface="Tahoma" panose="020B0604030504040204" pitchFamily="34" charset="0"/>
              <a:ea typeface="Tahoma" panose="020B0604030504040204" pitchFamily="34" charset="0"/>
              <a:cs typeface="Tahoma" panose="020B0604030504040204" pitchFamily="34" charset="0"/>
            </a:endParaRPr>
          </a:p>
          <a:p>
            <a:endParaRPr lang="it-IT" altLang="en-US"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16" name="CasellaDiTesto 12"/>
          <p:cNvSpPr txBox="1"/>
          <p:nvPr/>
        </p:nvSpPr>
        <p:spPr>
          <a:xfrm>
            <a:off x="1063340" y="3754808"/>
            <a:ext cx="6768752" cy="461665"/>
          </a:xfrm>
          <a:prstGeom prst="rect">
            <a:avLst/>
          </a:prstGeom>
          <a:solidFill>
            <a:schemeClr val="bg1"/>
          </a:solidFill>
          <a:effectLst>
            <a:glow rad="228600">
              <a:srgbClr val="FF0000">
                <a:alpha val="40000"/>
              </a:srgbClr>
            </a:glow>
          </a:effectLst>
        </p:spPr>
        <p:txBody>
          <a:bodyPr wrap="square" rtlCol="0">
            <a:spAutoFit/>
          </a:bodyPr>
          <a:lstStyle/>
          <a:p>
            <a:pPr algn="ctr"/>
            <a:r>
              <a:rPr lang="it-IT" sz="2400" b="1" dirty="0" smtClean="0">
                <a:latin typeface="Tahoma" pitchFamily="34" charset="0"/>
                <a:ea typeface="Tahoma" pitchFamily="34" charset="0"/>
                <a:cs typeface="Tahoma" pitchFamily="34" charset="0"/>
              </a:rPr>
              <a:t>Answer to Q1: </a:t>
            </a:r>
            <a:r>
              <a:rPr lang="it-IT" sz="2400" b="1" dirty="0" smtClean="0">
                <a:solidFill>
                  <a:srgbClr val="FF0000"/>
                </a:solidFill>
                <a:latin typeface="Tahoma" pitchFamily="34" charset="0"/>
                <a:ea typeface="Tahoma" pitchFamily="34" charset="0"/>
                <a:cs typeface="Tahoma" pitchFamily="34" charset="0"/>
              </a:rPr>
              <a:t>Thermodynamics</a:t>
            </a:r>
          </a:p>
        </p:txBody>
      </p:sp>
      <p:sp>
        <p:nvSpPr>
          <p:cNvPr id="18" name="CasellaDiTesto 12"/>
          <p:cNvSpPr txBox="1"/>
          <p:nvPr/>
        </p:nvSpPr>
        <p:spPr>
          <a:xfrm>
            <a:off x="1063340" y="5501945"/>
            <a:ext cx="6768752" cy="461665"/>
          </a:xfrm>
          <a:prstGeom prst="rect">
            <a:avLst/>
          </a:prstGeom>
          <a:solidFill>
            <a:schemeClr val="bg1"/>
          </a:solidFill>
          <a:effectLst>
            <a:glow rad="228600">
              <a:srgbClr val="FF3300">
                <a:alpha val="40000"/>
              </a:srgbClr>
            </a:glow>
          </a:effectLst>
        </p:spPr>
        <p:txBody>
          <a:bodyPr wrap="square" rtlCol="0">
            <a:spAutoFit/>
          </a:bodyPr>
          <a:lstStyle/>
          <a:p>
            <a:pPr algn="ctr"/>
            <a:r>
              <a:rPr lang="it-IT" sz="2400" b="1" dirty="0" smtClean="0">
                <a:latin typeface="Tahoma" pitchFamily="34" charset="0"/>
                <a:ea typeface="Tahoma" pitchFamily="34" charset="0"/>
                <a:cs typeface="Tahoma" pitchFamily="34" charset="0"/>
              </a:rPr>
              <a:t>Answer to Q2: </a:t>
            </a:r>
            <a:r>
              <a:rPr lang="it-IT" sz="2400" b="1" dirty="0" smtClean="0">
                <a:solidFill>
                  <a:srgbClr val="FF0000"/>
                </a:solidFill>
                <a:latin typeface="Tahoma" pitchFamily="34" charset="0"/>
                <a:ea typeface="Tahoma" pitchFamily="34" charset="0"/>
                <a:cs typeface="Tahoma" pitchFamily="34" charset="0"/>
              </a:rPr>
              <a:t>Chemical </a:t>
            </a:r>
            <a:r>
              <a:rPr lang="it-IT" sz="2400" b="1" dirty="0">
                <a:solidFill>
                  <a:srgbClr val="FF0000"/>
                </a:solidFill>
                <a:latin typeface="Tahoma" pitchFamily="34" charset="0"/>
                <a:ea typeface="Tahoma" pitchFamily="34" charset="0"/>
                <a:cs typeface="Tahoma" pitchFamily="34" charset="0"/>
              </a:rPr>
              <a:t>kinetics</a:t>
            </a:r>
            <a:endParaRPr lang="en-US" sz="2400" b="1" dirty="0">
              <a:solidFill>
                <a:srgbClr val="FF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55610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olo 4"/>
          <p:cNvSpPr txBox="1">
            <a:spLocks/>
          </p:cNvSpPr>
          <p:nvPr/>
        </p:nvSpPr>
        <p:spPr>
          <a:xfrm>
            <a:off x="133186" y="-26180"/>
            <a:ext cx="8905875"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Termolecular processes and P dependence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24" name="Connettore diritto 9"/>
          <p:cNvCxnSpPr/>
          <p:nvPr/>
        </p:nvCxnSpPr>
        <p:spPr>
          <a:xfrm>
            <a:off x="547949" y="6495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31" name="Object 6"/>
          <p:cNvGraphicFramePr>
            <a:graphicFrameLocks noChangeAspect="1"/>
          </p:cNvGraphicFramePr>
          <p:nvPr>
            <p:extLst/>
          </p:nvPr>
        </p:nvGraphicFramePr>
        <p:xfrm>
          <a:off x="830263" y="808038"/>
          <a:ext cx="3286125" cy="465137"/>
        </p:xfrm>
        <a:graphic>
          <a:graphicData uri="http://schemas.openxmlformats.org/presentationml/2006/ole">
            <mc:AlternateContent xmlns:mc="http://schemas.openxmlformats.org/markup-compatibility/2006">
              <mc:Choice xmlns:v="urn:schemas-microsoft-com:vml" Requires="v">
                <p:oleObj spid="_x0000_s174190" name="Equation" r:id="rId4" imgW="1612800" imgH="228600" progId="Equation.3">
                  <p:embed/>
                </p:oleObj>
              </mc:Choice>
              <mc:Fallback>
                <p:oleObj name="Equation" r:id="rId4" imgW="1612800" imgH="228600" progId="Equation.3">
                  <p:embed/>
                  <p:pic>
                    <p:nvPicPr>
                      <p:cNvPr id="31" name="Object 6"/>
                      <p:cNvPicPr>
                        <a:picLocks noChangeAspect="1" noChangeArrowheads="1"/>
                      </p:cNvPicPr>
                      <p:nvPr/>
                    </p:nvPicPr>
                    <p:blipFill>
                      <a:blip r:embed="rId5"/>
                      <a:srcRect/>
                      <a:stretch>
                        <a:fillRect/>
                      </a:stretch>
                    </p:blipFill>
                    <p:spPr bwMode="auto">
                      <a:xfrm>
                        <a:off x="830263" y="808038"/>
                        <a:ext cx="3286125" cy="465137"/>
                      </a:xfrm>
                      <a:prstGeom prst="rect">
                        <a:avLst/>
                      </a:prstGeom>
                      <a:noFill/>
                      <a:ln>
                        <a:noFill/>
                      </a:ln>
                      <a:effectLst/>
                      <a:extLst/>
                    </p:spPr>
                  </p:pic>
                </p:oleObj>
              </mc:Fallback>
            </mc:AlternateContent>
          </a:graphicData>
        </a:graphic>
      </p:graphicFrame>
      <p:grpSp>
        <p:nvGrpSpPr>
          <p:cNvPr id="17" name="Group 16"/>
          <p:cNvGrpSpPr/>
          <p:nvPr/>
        </p:nvGrpSpPr>
        <p:grpSpPr>
          <a:xfrm>
            <a:off x="1638795" y="1311987"/>
            <a:ext cx="5226618" cy="1169551"/>
            <a:chOff x="1638795" y="1311987"/>
            <a:chExt cx="5226618" cy="1169551"/>
          </a:xfrm>
        </p:grpSpPr>
        <p:sp>
          <p:nvSpPr>
            <p:cNvPr id="40" name="Text Box 5"/>
            <p:cNvSpPr txBox="1">
              <a:spLocks noChangeArrowheads="1"/>
            </p:cNvSpPr>
            <p:nvPr/>
          </p:nvSpPr>
          <p:spPr bwMode="auto">
            <a:xfrm>
              <a:off x="2143876" y="1311987"/>
              <a:ext cx="2856749"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Why M is important?</a:t>
              </a:r>
              <a:endParaRPr lang="en-US" altLang="en-US" sz="2300" baseline="-250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46" name="Text Box 5"/>
            <p:cNvSpPr txBox="1">
              <a:spLocks noChangeArrowheads="1"/>
            </p:cNvSpPr>
            <p:nvPr/>
          </p:nvSpPr>
          <p:spPr bwMode="auto">
            <a:xfrm>
              <a:off x="1638795" y="1712097"/>
              <a:ext cx="522661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Bond formation is exothermic. Collisions with M are required to stabilize HOSO</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endParaRPr lang="en-US" altLang="en-US" sz="2200" baseline="-250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p:cNvGrpSpPr/>
          <p:nvPr/>
        </p:nvGrpSpPr>
        <p:grpSpPr>
          <a:xfrm>
            <a:off x="4891573" y="807481"/>
            <a:ext cx="3473033" cy="2140058"/>
            <a:chOff x="4891573" y="807481"/>
            <a:chExt cx="3473033" cy="2140058"/>
          </a:xfrm>
        </p:grpSpPr>
        <p:sp>
          <p:nvSpPr>
            <p:cNvPr id="3" name="Freeform 2"/>
            <p:cNvSpPr/>
            <p:nvPr/>
          </p:nvSpPr>
          <p:spPr bwMode="auto">
            <a:xfrm flipH="1">
              <a:off x="5344998" y="876693"/>
              <a:ext cx="2403836" cy="1670736"/>
            </a:xfrm>
            <a:custGeom>
              <a:avLst/>
              <a:gdLst>
                <a:gd name="connsiteX0" fmla="*/ 1081 w 1999564"/>
                <a:gd name="connsiteY0" fmla="*/ 0 h 1670736"/>
                <a:gd name="connsiteX1" fmla="*/ 38788 w 1999564"/>
                <a:gd name="connsiteY1" fmla="*/ 989814 h 1670736"/>
                <a:gd name="connsiteX2" fmla="*/ 255605 w 1999564"/>
                <a:gd name="connsiteY2" fmla="*/ 1611983 h 1670736"/>
                <a:gd name="connsiteX3" fmla="*/ 500702 w 1999564"/>
                <a:gd name="connsiteY3" fmla="*/ 1574276 h 1670736"/>
                <a:gd name="connsiteX4" fmla="*/ 736372 w 1999564"/>
                <a:gd name="connsiteY4" fmla="*/ 989814 h 1670736"/>
                <a:gd name="connsiteX5" fmla="*/ 1056883 w 1999564"/>
                <a:gd name="connsiteY5" fmla="*/ 650449 h 1670736"/>
                <a:gd name="connsiteX6" fmla="*/ 1603638 w 1999564"/>
                <a:gd name="connsiteY6" fmla="*/ 471340 h 1670736"/>
                <a:gd name="connsiteX7" fmla="*/ 1999564 w 1999564"/>
                <a:gd name="connsiteY7" fmla="*/ 452486 h 167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9564" h="1670736">
                  <a:moveTo>
                    <a:pt x="1081" y="0"/>
                  </a:moveTo>
                  <a:cubicBezTo>
                    <a:pt x="-1276" y="360575"/>
                    <a:pt x="-3633" y="721150"/>
                    <a:pt x="38788" y="989814"/>
                  </a:cubicBezTo>
                  <a:cubicBezTo>
                    <a:pt x="81209" y="1258478"/>
                    <a:pt x="178619" y="1514573"/>
                    <a:pt x="255605" y="1611983"/>
                  </a:cubicBezTo>
                  <a:cubicBezTo>
                    <a:pt x="332591" y="1709393"/>
                    <a:pt x="420574" y="1677971"/>
                    <a:pt x="500702" y="1574276"/>
                  </a:cubicBezTo>
                  <a:cubicBezTo>
                    <a:pt x="580830" y="1470581"/>
                    <a:pt x="643675" y="1143785"/>
                    <a:pt x="736372" y="989814"/>
                  </a:cubicBezTo>
                  <a:cubicBezTo>
                    <a:pt x="829069" y="835843"/>
                    <a:pt x="912339" y="736861"/>
                    <a:pt x="1056883" y="650449"/>
                  </a:cubicBezTo>
                  <a:cubicBezTo>
                    <a:pt x="1201427" y="564037"/>
                    <a:pt x="1446525" y="504334"/>
                    <a:pt x="1603638" y="471340"/>
                  </a:cubicBezTo>
                  <a:cubicBezTo>
                    <a:pt x="1760751" y="438346"/>
                    <a:pt x="1880157" y="445416"/>
                    <a:pt x="1999564" y="452486"/>
                  </a:cubicBezTo>
                </a:path>
              </a:pathLst>
            </a:custGeom>
            <a:no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1" name="Text Box 5"/>
            <p:cNvSpPr txBox="1">
              <a:spLocks noChangeArrowheads="1"/>
            </p:cNvSpPr>
            <p:nvPr/>
          </p:nvSpPr>
          <p:spPr bwMode="auto">
            <a:xfrm>
              <a:off x="4891573" y="876693"/>
              <a:ext cx="15563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OH + SO</a:t>
              </a:r>
              <a:r>
                <a:rPr lang="it-IT" altLang="en-US" sz="20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endParaRPr lang="en-US" altLang="en-US" sz="2000" baseline="-25000" dirty="0">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Arrow Connector 4"/>
            <p:cNvCxnSpPr/>
            <p:nvPr/>
          </p:nvCxnSpPr>
          <p:spPr bwMode="auto">
            <a:xfrm flipV="1">
              <a:off x="7909088" y="807481"/>
              <a:ext cx="0" cy="1879158"/>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 Box 5"/>
            <p:cNvSpPr txBox="1">
              <a:spLocks noChangeArrowheads="1"/>
            </p:cNvSpPr>
            <p:nvPr/>
          </p:nvSpPr>
          <p:spPr bwMode="auto">
            <a:xfrm>
              <a:off x="6806151" y="2547429"/>
              <a:ext cx="11029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HO-SO</a:t>
              </a:r>
              <a:r>
                <a:rPr lang="it-IT" altLang="en-US" sz="20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endParaRPr lang="en-US" altLang="en-US" sz="2000" baseline="-25000" dirty="0">
                <a:latin typeface="Tahoma" panose="020B0604030504040204" pitchFamily="34" charset="0"/>
                <a:ea typeface="Tahoma" panose="020B0604030504040204" pitchFamily="34" charset="0"/>
                <a:cs typeface="Tahoma" panose="020B0604030504040204" pitchFamily="34" charset="0"/>
              </a:endParaRPr>
            </a:p>
          </p:txBody>
        </p:sp>
        <p:sp>
          <p:nvSpPr>
            <p:cNvPr id="26" name="Text Box 5"/>
            <p:cNvSpPr txBox="1">
              <a:spLocks noChangeArrowheads="1"/>
            </p:cNvSpPr>
            <p:nvPr/>
          </p:nvSpPr>
          <p:spPr bwMode="auto">
            <a:xfrm rot="5400000">
              <a:off x="7613082" y="1549714"/>
              <a:ext cx="11029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energy</a:t>
              </a:r>
              <a:endParaRPr lang="en-US" altLang="en-US" sz="2000" baseline="-25000" dirty="0">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Connector 6"/>
            <p:cNvCxnSpPr/>
            <p:nvPr/>
          </p:nvCxnSpPr>
          <p:spPr bwMode="auto">
            <a:xfrm flipV="1">
              <a:off x="5344998" y="1291472"/>
              <a:ext cx="2394408" cy="1"/>
            </a:xfrm>
            <a:prstGeom prst="line">
              <a:avLst/>
            </a:prstGeom>
            <a:solidFill>
              <a:schemeClr val="accent1"/>
            </a:solidFill>
            <a:ln w="1905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7081380" y="2384980"/>
              <a:ext cx="429768" cy="0"/>
            </a:xfrm>
            <a:prstGeom prst="line">
              <a:avLst/>
            </a:prstGeom>
            <a:solidFill>
              <a:schemeClr val="accent1"/>
            </a:solidFill>
            <a:ln w="1905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flipV="1">
              <a:off x="7013542" y="2205871"/>
              <a:ext cx="584462" cy="0"/>
            </a:xfrm>
            <a:prstGeom prst="line">
              <a:avLst/>
            </a:prstGeom>
            <a:solidFill>
              <a:schemeClr val="accent1"/>
            </a:solidFill>
            <a:ln w="1905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p:nvPr/>
          </p:nvCxnSpPr>
          <p:spPr bwMode="auto">
            <a:xfrm>
              <a:off x="6945540" y="2066040"/>
              <a:ext cx="718452" cy="0"/>
            </a:xfrm>
            <a:prstGeom prst="line">
              <a:avLst/>
            </a:prstGeom>
            <a:solidFill>
              <a:schemeClr val="accent1"/>
            </a:solidFill>
            <a:ln w="1905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Down Arrow 14"/>
            <p:cNvSpPr/>
            <p:nvPr/>
          </p:nvSpPr>
          <p:spPr bwMode="auto">
            <a:xfrm>
              <a:off x="7131378" y="1306142"/>
              <a:ext cx="346775" cy="1069411"/>
            </a:xfrm>
            <a:prstGeom prst="down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graphicFrame>
        <p:nvGraphicFramePr>
          <p:cNvPr id="47" name="Object 6"/>
          <p:cNvGraphicFramePr>
            <a:graphicFrameLocks noChangeAspect="1"/>
          </p:cNvGraphicFramePr>
          <p:nvPr>
            <p:extLst>
              <p:ext uri="{D42A27DB-BD31-4B8C-83A1-F6EECF244321}">
                <p14:modId xmlns:p14="http://schemas.microsoft.com/office/powerpoint/2010/main" val="378298211"/>
              </p:ext>
            </p:extLst>
          </p:nvPr>
        </p:nvGraphicFramePr>
        <p:xfrm>
          <a:off x="654050" y="2490932"/>
          <a:ext cx="4741863" cy="854075"/>
        </p:xfrm>
        <a:graphic>
          <a:graphicData uri="http://schemas.openxmlformats.org/presentationml/2006/ole">
            <mc:AlternateContent xmlns:mc="http://schemas.openxmlformats.org/markup-compatibility/2006">
              <mc:Choice xmlns:v="urn:schemas-microsoft-com:vml" Requires="v">
                <p:oleObj spid="_x0000_s174191" name="Equation" r:id="rId6" imgW="2184120" imgH="393480" progId="Equation.3">
                  <p:embed/>
                </p:oleObj>
              </mc:Choice>
              <mc:Fallback>
                <p:oleObj name="Equation" r:id="rId6" imgW="2184120" imgH="393480" progId="Equation.3">
                  <p:embed/>
                  <p:pic>
                    <p:nvPicPr>
                      <p:cNvPr id="47" name="Object 6"/>
                      <p:cNvPicPr>
                        <a:picLocks noChangeAspect="1" noChangeArrowheads="1"/>
                      </p:cNvPicPr>
                      <p:nvPr/>
                    </p:nvPicPr>
                    <p:blipFill>
                      <a:blip r:embed="rId7"/>
                      <a:srcRect/>
                      <a:stretch>
                        <a:fillRect/>
                      </a:stretch>
                    </p:blipFill>
                    <p:spPr bwMode="auto">
                      <a:xfrm>
                        <a:off x="654050" y="2490932"/>
                        <a:ext cx="4741863" cy="854075"/>
                      </a:xfrm>
                      <a:prstGeom prst="rect">
                        <a:avLst/>
                      </a:prstGeom>
                      <a:noFill/>
                      <a:ln>
                        <a:noFill/>
                      </a:ln>
                      <a:effectLst/>
                      <a:extLst/>
                    </p:spPr>
                  </p:pic>
                </p:oleObj>
              </mc:Fallback>
            </mc:AlternateContent>
          </a:graphicData>
        </a:graphic>
      </p:graphicFrame>
      <p:sp>
        <p:nvSpPr>
          <p:cNvPr id="33" name="Text Box 5"/>
          <p:cNvSpPr txBox="1">
            <a:spLocks noChangeArrowheads="1"/>
          </p:cNvSpPr>
          <p:nvPr/>
        </p:nvSpPr>
        <p:spPr bwMode="auto">
          <a:xfrm>
            <a:off x="914400" y="4103715"/>
            <a:ext cx="72501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Rate </a:t>
            </a:r>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increases with [M]</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but only up to an </a:t>
            </a:r>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upper limit</a:t>
            </a:r>
            <a:endParaRPr lang="en-US" altLang="en-US" sz="2200" baseline="-25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5" name="Text Box 5"/>
          <p:cNvSpPr txBox="1">
            <a:spLocks noChangeArrowheads="1"/>
          </p:cNvSpPr>
          <p:nvPr/>
        </p:nvSpPr>
        <p:spPr bwMode="auto">
          <a:xfrm>
            <a:off x="914400" y="5089283"/>
            <a:ext cx="725015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To study experimentally: work under «pseudo-first order» conditions</a:t>
            </a:r>
            <a:endParaRPr lang="en-US" altLang="en-US" sz="2200" baseline="-25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8327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olo 4"/>
          <p:cNvSpPr txBox="1">
            <a:spLocks/>
          </p:cNvSpPr>
          <p:nvPr/>
        </p:nvSpPr>
        <p:spPr>
          <a:xfrm>
            <a:off x="133186" y="-26180"/>
            <a:ext cx="8905875"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Termolecular processes and P dependence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24" name="Connettore diritto 9"/>
          <p:cNvCxnSpPr/>
          <p:nvPr/>
        </p:nvCxnSpPr>
        <p:spPr>
          <a:xfrm>
            <a:off x="547949" y="6495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28" name="Object 6"/>
          <p:cNvGraphicFramePr>
            <a:graphicFrameLocks noChangeAspect="1"/>
          </p:cNvGraphicFramePr>
          <p:nvPr>
            <p:extLst>
              <p:ext uri="{D42A27DB-BD31-4B8C-83A1-F6EECF244321}">
                <p14:modId xmlns:p14="http://schemas.microsoft.com/office/powerpoint/2010/main" val="2101476591"/>
              </p:ext>
            </p:extLst>
          </p:nvPr>
        </p:nvGraphicFramePr>
        <p:xfrm>
          <a:off x="5637760" y="5848118"/>
          <a:ext cx="1836738" cy="481012"/>
        </p:xfrm>
        <a:graphic>
          <a:graphicData uri="http://schemas.openxmlformats.org/presentationml/2006/ole">
            <mc:AlternateContent xmlns:mc="http://schemas.openxmlformats.org/markup-compatibility/2006">
              <mc:Choice xmlns:v="urn:schemas-microsoft-com:vml" Requires="v">
                <p:oleObj spid="_x0000_s175365" name="Equation" r:id="rId4" imgW="876240" imgH="228600" progId="Equation.3">
                  <p:embed/>
                </p:oleObj>
              </mc:Choice>
              <mc:Fallback>
                <p:oleObj name="Equation" r:id="rId4" imgW="876240" imgH="228600" progId="Equation.3">
                  <p:embed/>
                  <p:pic>
                    <p:nvPicPr>
                      <p:cNvPr id="28" name="Object 6"/>
                      <p:cNvPicPr>
                        <a:picLocks noChangeAspect="1" noChangeArrowheads="1"/>
                      </p:cNvPicPr>
                      <p:nvPr/>
                    </p:nvPicPr>
                    <p:blipFill>
                      <a:blip r:embed="rId5"/>
                      <a:srcRect/>
                      <a:stretch>
                        <a:fillRect/>
                      </a:stretch>
                    </p:blipFill>
                    <p:spPr bwMode="auto">
                      <a:xfrm>
                        <a:off x="5637760" y="5848118"/>
                        <a:ext cx="1836738" cy="481012"/>
                      </a:xfrm>
                      <a:prstGeom prst="rect">
                        <a:avLst/>
                      </a:prstGeom>
                      <a:noFill/>
                      <a:ln>
                        <a:noFill/>
                      </a:ln>
                      <a:effectLst/>
                      <a:extLst/>
                    </p:spPr>
                  </p:pic>
                </p:oleObj>
              </mc:Fallback>
            </mc:AlternateContent>
          </a:graphicData>
        </a:graphic>
      </p:graphicFrame>
      <p:sp>
        <p:nvSpPr>
          <p:cNvPr id="30" name="Text Box 5"/>
          <p:cNvSpPr txBox="1">
            <a:spLocks noChangeArrowheads="1"/>
          </p:cNvSpPr>
          <p:nvPr/>
        </p:nvSpPr>
        <p:spPr bwMode="auto">
          <a:xfrm>
            <a:off x="166476" y="3924534"/>
            <a:ext cx="8344886"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 SO</a:t>
            </a:r>
            <a:r>
              <a:rPr lang="it-IT" altLang="en-US" sz="23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r>
              <a:rPr lang="it-IT" alt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in great excess[SO</a:t>
            </a:r>
            <a:r>
              <a:rPr lang="it-IT" altLang="en-US" sz="23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r>
              <a:rPr lang="it-IT" alt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constant=[SO</a:t>
            </a:r>
            <a:r>
              <a:rPr lang="it-IT" altLang="en-US" sz="23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r>
              <a:rPr lang="it-IT" alt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3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0</a:t>
            </a:r>
            <a:r>
              <a:rPr lang="it-IT" alt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altLang="en-US" sz="23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pseudo-first order</a:t>
            </a:r>
            <a:endParaRPr lang="en-US" altLang="en-US" sz="2300" baseline="300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2" name="Object 6"/>
          <p:cNvGraphicFramePr>
            <a:graphicFrameLocks noChangeAspect="1"/>
          </p:cNvGraphicFramePr>
          <p:nvPr>
            <p:extLst>
              <p:ext uri="{D42A27DB-BD31-4B8C-83A1-F6EECF244321}">
                <p14:modId xmlns:p14="http://schemas.microsoft.com/office/powerpoint/2010/main" val="3877188998"/>
              </p:ext>
            </p:extLst>
          </p:nvPr>
        </p:nvGraphicFramePr>
        <p:xfrm>
          <a:off x="2183094" y="4522797"/>
          <a:ext cx="3421062" cy="798513"/>
        </p:xfrm>
        <a:graphic>
          <a:graphicData uri="http://schemas.openxmlformats.org/presentationml/2006/ole">
            <mc:AlternateContent xmlns:mc="http://schemas.openxmlformats.org/markup-compatibility/2006">
              <mc:Choice xmlns:v="urn:schemas-microsoft-com:vml" Requires="v">
                <p:oleObj spid="_x0000_s175366" name="Equation" r:id="rId6" imgW="1688760" imgH="393480" progId="Equation.3">
                  <p:embed/>
                </p:oleObj>
              </mc:Choice>
              <mc:Fallback>
                <p:oleObj name="Equation" r:id="rId6" imgW="1688760" imgH="393480" progId="Equation.3">
                  <p:embed/>
                  <p:pic>
                    <p:nvPicPr>
                      <p:cNvPr id="32" name="Object 6"/>
                      <p:cNvPicPr>
                        <a:picLocks noChangeAspect="1" noChangeArrowheads="1"/>
                      </p:cNvPicPr>
                      <p:nvPr/>
                    </p:nvPicPr>
                    <p:blipFill>
                      <a:blip r:embed="rId7"/>
                      <a:srcRect/>
                      <a:stretch>
                        <a:fillRect/>
                      </a:stretch>
                    </p:blipFill>
                    <p:spPr bwMode="auto">
                      <a:xfrm>
                        <a:off x="2183094" y="4522797"/>
                        <a:ext cx="3421062" cy="798513"/>
                      </a:xfrm>
                      <a:prstGeom prst="rect">
                        <a:avLst/>
                      </a:prstGeom>
                      <a:noFill/>
                      <a:ln>
                        <a:noFill/>
                      </a:ln>
                      <a:effectLst/>
                      <a:extLst/>
                    </p:spPr>
                  </p:pic>
                </p:oleObj>
              </mc:Fallback>
            </mc:AlternateContent>
          </a:graphicData>
        </a:graphic>
      </p:graphicFrame>
      <p:graphicFrame>
        <p:nvGraphicFramePr>
          <p:cNvPr id="33" name="Object 18"/>
          <p:cNvGraphicFramePr>
            <a:graphicFrameLocks noChangeAspect="1"/>
          </p:cNvGraphicFramePr>
          <p:nvPr>
            <p:extLst>
              <p:ext uri="{D42A27DB-BD31-4B8C-83A1-F6EECF244321}">
                <p14:modId xmlns:p14="http://schemas.microsoft.com/office/powerpoint/2010/main" val="3432478045"/>
              </p:ext>
            </p:extLst>
          </p:nvPr>
        </p:nvGraphicFramePr>
        <p:xfrm>
          <a:off x="1474206" y="5723876"/>
          <a:ext cx="3014663" cy="852487"/>
        </p:xfrm>
        <a:graphic>
          <a:graphicData uri="http://schemas.openxmlformats.org/presentationml/2006/ole">
            <mc:AlternateContent xmlns:mc="http://schemas.openxmlformats.org/markup-compatibility/2006">
              <mc:Choice xmlns:v="urn:schemas-microsoft-com:vml" Requires="v">
                <p:oleObj spid="_x0000_s175367" name="Equation" r:id="rId8" imgW="1523880" imgH="431640" progId="Equation.3">
                  <p:embed/>
                </p:oleObj>
              </mc:Choice>
              <mc:Fallback>
                <p:oleObj name="Equation" r:id="rId8" imgW="1523880" imgH="431640" progId="Equation.3">
                  <p:embed/>
                  <p:pic>
                    <p:nvPicPr>
                      <p:cNvPr id="33" name="Object 18"/>
                      <p:cNvPicPr>
                        <a:picLocks noChangeAspect="1" noChangeArrowheads="1"/>
                      </p:cNvPicPr>
                      <p:nvPr/>
                    </p:nvPicPr>
                    <p:blipFill>
                      <a:blip r:embed="rId9"/>
                      <a:srcRect/>
                      <a:stretch>
                        <a:fillRect/>
                      </a:stretch>
                    </p:blipFill>
                    <p:spPr bwMode="auto">
                      <a:xfrm>
                        <a:off x="1474206" y="5723876"/>
                        <a:ext cx="3014663" cy="852487"/>
                      </a:xfrm>
                      <a:prstGeom prst="rect">
                        <a:avLst/>
                      </a:prstGeom>
                      <a:noFill/>
                      <a:ln>
                        <a:noFill/>
                      </a:ln>
                      <a:effectLst/>
                      <a:extLst/>
                    </p:spPr>
                  </p:pic>
                </p:oleObj>
              </mc:Fallback>
            </mc:AlternateContent>
          </a:graphicData>
        </a:graphic>
      </p:graphicFrame>
      <p:sp>
        <p:nvSpPr>
          <p:cNvPr id="4" name="Oval 3"/>
          <p:cNvSpPr/>
          <p:nvPr/>
        </p:nvSpPr>
        <p:spPr bwMode="auto">
          <a:xfrm>
            <a:off x="3023914" y="5748016"/>
            <a:ext cx="1315006" cy="692607"/>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5" name="Text Box 5"/>
          <p:cNvSpPr txBox="1">
            <a:spLocks noChangeArrowheads="1"/>
          </p:cNvSpPr>
          <p:nvPr/>
        </p:nvSpPr>
        <p:spPr bwMode="auto">
          <a:xfrm>
            <a:off x="3548696" y="5295121"/>
            <a:ext cx="1612603"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decay rate</a:t>
            </a:r>
            <a:endParaRPr lang="en-US" altLang="en-US" sz="2300" baseline="-25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8" name="Text Box 5"/>
          <p:cNvSpPr txBox="1">
            <a:spLocks noChangeArrowheads="1"/>
          </p:cNvSpPr>
          <p:nvPr/>
        </p:nvSpPr>
        <p:spPr bwMode="auto">
          <a:xfrm>
            <a:off x="4849016" y="5862057"/>
            <a:ext cx="861793"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with</a:t>
            </a:r>
            <a:endParaRPr lang="en-US" altLang="en-US" sz="2300"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253715" y="788544"/>
            <a:ext cx="8785346" cy="769441"/>
          </a:xfrm>
          <a:prstGeom prst="rect">
            <a:avLst/>
          </a:prstGeom>
        </p:spPr>
        <p:txBody>
          <a:bodyPr wrap="square">
            <a:spAutoFit/>
          </a:bodyPr>
          <a:lstStyle/>
          <a:p>
            <a:r>
              <a:rPr lang="en-US" sz="2200" dirty="0" smtClean="0">
                <a:latin typeface="Tahoma" panose="020B0604030504040204" pitchFamily="34" charset="0"/>
                <a:ea typeface="Tahoma" panose="020B0604030504040204" pitchFamily="34" charset="0"/>
                <a:cs typeface="Tahoma" panose="020B0604030504040204" pitchFamily="34" charset="0"/>
              </a:rPr>
              <a:t>We follow the </a:t>
            </a:r>
            <a:r>
              <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rPr>
              <a:t>decay </a:t>
            </a: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rate of OH </a:t>
            </a:r>
            <a:r>
              <a:rPr lang="en-US" sz="2200" dirty="0" smtClean="0">
                <a:latin typeface="Tahoma" panose="020B0604030504040204" pitchFamily="34" charset="0"/>
                <a:ea typeface="Tahoma" panose="020B0604030504040204" pitchFamily="34" charset="0"/>
                <a:cs typeface="Tahoma" panose="020B0604030504040204" pitchFamily="34" charset="0"/>
              </a:rPr>
              <a:t>in the </a:t>
            </a:r>
            <a:r>
              <a:rPr lang="en-US" sz="2200" dirty="0">
                <a:latin typeface="Tahoma" panose="020B0604030504040204" pitchFamily="34" charset="0"/>
                <a:ea typeface="Tahoma" panose="020B0604030504040204" pitchFamily="34" charset="0"/>
                <a:cs typeface="Tahoma" panose="020B0604030504040204" pitchFamily="34" charset="0"/>
              </a:rPr>
              <a:t>presence of </a:t>
            </a:r>
            <a:r>
              <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rPr>
              <a:t>excess </a:t>
            </a: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a:t>
            </a:r>
            <a:r>
              <a:rPr lang="en-US" sz="22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2</a:t>
            </a: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200" dirty="0" smtClean="0">
                <a:latin typeface="Tahoma" panose="020B0604030504040204" pitchFamily="34" charset="0"/>
                <a:ea typeface="Tahoma" panose="020B0604030504040204" pitchFamily="34" charset="0"/>
                <a:cs typeface="Tahoma" panose="020B0604030504040204" pitchFamily="34" charset="0"/>
              </a:rPr>
              <a:t>and constant third </a:t>
            </a:r>
            <a:r>
              <a:rPr lang="en-US" sz="2200" dirty="0">
                <a:latin typeface="Tahoma" panose="020B0604030504040204" pitchFamily="34" charset="0"/>
                <a:ea typeface="Tahoma" panose="020B0604030504040204" pitchFamily="34" charset="0"/>
                <a:cs typeface="Tahoma" panose="020B0604030504040204" pitchFamily="34" charset="0"/>
              </a:rPr>
              <a:t>body </a:t>
            </a:r>
            <a:r>
              <a:rPr lang="en-US" sz="2200" dirty="0" smtClean="0">
                <a:latin typeface="Tahoma" panose="020B0604030504040204" pitchFamily="34" charset="0"/>
                <a:ea typeface="Tahoma" panose="020B0604030504040204" pitchFamily="34" charset="0"/>
                <a:cs typeface="Tahoma" panose="020B0604030504040204" pitchFamily="34" charset="0"/>
              </a:rPr>
              <a:t>M ("</a:t>
            </a:r>
            <a:r>
              <a:rPr lang="en-US" sz="2200" dirty="0">
                <a:latin typeface="Tahoma" panose="020B0604030504040204" pitchFamily="34" charset="0"/>
                <a:ea typeface="Tahoma" panose="020B0604030504040204" pitchFamily="34" charset="0"/>
                <a:cs typeface="Tahoma" panose="020B0604030504040204" pitchFamily="34" charset="0"/>
              </a:rPr>
              <a:t>bath" </a:t>
            </a:r>
            <a:r>
              <a:rPr lang="en-US" sz="2200" dirty="0" smtClean="0">
                <a:latin typeface="Tahoma" panose="020B0604030504040204" pitchFamily="34" charset="0"/>
                <a:ea typeface="Tahoma" panose="020B0604030504040204" pitchFamily="34" charset="0"/>
                <a:cs typeface="Tahoma" panose="020B0604030504040204" pitchFamily="34" charset="0"/>
              </a:rPr>
              <a:t>gas, e.g. air):</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42" name="Text Box 5"/>
          <p:cNvSpPr txBox="1">
            <a:spLocks noChangeArrowheads="1"/>
          </p:cNvSpPr>
          <p:nvPr/>
        </p:nvSpPr>
        <p:spPr bwMode="auto">
          <a:xfrm>
            <a:off x="133186" y="2736964"/>
            <a:ext cx="4411306"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 Assuming [M] constant it can be combined with k</a:t>
            </a:r>
            <a:r>
              <a:rPr lang="it-IT" altLang="en-US" sz="23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III</a:t>
            </a:r>
            <a:r>
              <a:rPr lang="it-IT" alt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to give:</a:t>
            </a:r>
            <a:endParaRPr lang="en-US" altLang="en-US" sz="2300" baseline="30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3" name="Object 6"/>
          <p:cNvGraphicFramePr>
            <a:graphicFrameLocks noChangeAspect="1"/>
          </p:cNvGraphicFramePr>
          <p:nvPr>
            <p:extLst>
              <p:ext uri="{D42A27DB-BD31-4B8C-83A1-F6EECF244321}">
                <p14:modId xmlns:p14="http://schemas.microsoft.com/office/powerpoint/2010/main" val="96334432"/>
              </p:ext>
            </p:extLst>
          </p:nvPr>
        </p:nvGraphicFramePr>
        <p:xfrm>
          <a:off x="4338918" y="3051817"/>
          <a:ext cx="2530475" cy="479425"/>
        </p:xfrm>
        <a:graphic>
          <a:graphicData uri="http://schemas.openxmlformats.org/presentationml/2006/ole">
            <mc:AlternateContent xmlns:mc="http://schemas.openxmlformats.org/markup-compatibility/2006">
              <mc:Choice xmlns:v="urn:schemas-microsoft-com:vml" Requires="v">
                <p:oleObj spid="_x0000_s175368" name="Equation" r:id="rId10" imgW="1206360" imgH="228600" progId="Equation.3">
                  <p:embed/>
                </p:oleObj>
              </mc:Choice>
              <mc:Fallback>
                <p:oleObj name="Equation" r:id="rId10" imgW="1206360" imgH="228600" progId="Equation.3">
                  <p:embed/>
                  <p:pic>
                    <p:nvPicPr>
                      <p:cNvPr id="43" name="Object 6"/>
                      <p:cNvPicPr>
                        <a:picLocks noChangeAspect="1" noChangeArrowheads="1"/>
                      </p:cNvPicPr>
                      <p:nvPr/>
                    </p:nvPicPr>
                    <p:blipFill>
                      <a:blip r:embed="rId11"/>
                      <a:srcRect/>
                      <a:stretch>
                        <a:fillRect/>
                      </a:stretch>
                    </p:blipFill>
                    <p:spPr bwMode="auto">
                      <a:xfrm>
                        <a:off x="4338918" y="3051817"/>
                        <a:ext cx="2530475" cy="479425"/>
                      </a:xfrm>
                      <a:prstGeom prst="rect">
                        <a:avLst/>
                      </a:prstGeom>
                      <a:noFill/>
                      <a:ln>
                        <a:noFill/>
                      </a:ln>
                      <a:effectLst/>
                      <a:extLst/>
                    </p:spPr>
                  </p:pic>
                </p:oleObj>
              </mc:Fallback>
            </mc:AlternateContent>
          </a:graphicData>
        </a:graphic>
      </p:graphicFrame>
      <p:sp>
        <p:nvSpPr>
          <p:cNvPr id="44" name="Oval 43"/>
          <p:cNvSpPr/>
          <p:nvPr/>
        </p:nvSpPr>
        <p:spPr bwMode="auto">
          <a:xfrm>
            <a:off x="4785529" y="2973676"/>
            <a:ext cx="751539" cy="593640"/>
          </a:xfrm>
          <a:prstGeom prst="ellipse">
            <a:avLst/>
          </a:prstGeom>
          <a:noFill/>
          <a:ln w="381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5" name="Text Box 5"/>
          <p:cNvSpPr txBox="1">
            <a:spLocks noChangeArrowheads="1"/>
          </p:cNvSpPr>
          <p:nvPr/>
        </p:nvSpPr>
        <p:spPr bwMode="auto">
          <a:xfrm>
            <a:off x="4891305" y="2497850"/>
            <a:ext cx="4778520"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pseudo-2nd order rate constant</a:t>
            </a:r>
            <a:endParaRPr lang="en-US" altLang="en-US" sz="2300" baseline="-25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6" name="Object 6"/>
          <p:cNvGraphicFramePr>
            <a:graphicFrameLocks noChangeAspect="1"/>
          </p:cNvGraphicFramePr>
          <p:nvPr>
            <p:extLst>
              <p:ext uri="{D42A27DB-BD31-4B8C-83A1-F6EECF244321}">
                <p14:modId xmlns:p14="http://schemas.microsoft.com/office/powerpoint/2010/main" val="1617370691"/>
              </p:ext>
            </p:extLst>
          </p:nvPr>
        </p:nvGraphicFramePr>
        <p:xfrm>
          <a:off x="1713257" y="1601185"/>
          <a:ext cx="4741863" cy="854075"/>
        </p:xfrm>
        <a:graphic>
          <a:graphicData uri="http://schemas.openxmlformats.org/presentationml/2006/ole">
            <mc:AlternateContent xmlns:mc="http://schemas.openxmlformats.org/markup-compatibility/2006">
              <mc:Choice xmlns:v="urn:schemas-microsoft-com:vml" Requires="v">
                <p:oleObj spid="_x0000_s175369" name="Equation" r:id="rId12" imgW="2184120" imgH="393480" progId="Equation.3">
                  <p:embed/>
                </p:oleObj>
              </mc:Choice>
              <mc:Fallback>
                <p:oleObj name="Equation" r:id="rId12" imgW="2184120" imgH="393480" progId="Equation.3">
                  <p:embed/>
                  <p:pic>
                    <p:nvPicPr>
                      <p:cNvPr id="47" name="Object 6"/>
                      <p:cNvPicPr>
                        <a:picLocks noChangeAspect="1" noChangeArrowheads="1"/>
                      </p:cNvPicPr>
                      <p:nvPr/>
                    </p:nvPicPr>
                    <p:blipFill>
                      <a:blip r:embed="rId13"/>
                      <a:srcRect/>
                      <a:stretch>
                        <a:fillRect/>
                      </a:stretch>
                    </p:blipFill>
                    <p:spPr bwMode="auto">
                      <a:xfrm>
                        <a:off x="1713257" y="1601185"/>
                        <a:ext cx="4741863" cy="8540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65537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animBg="1"/>
      <p:bldP spid="35" grpId="0"/>
      <p:bldP spid="38" grpId="0"/>
      <p:bldP spid="42" grpId="0"/>
      <p:bldP spid="44" grpId="0" animBg="1"/>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olo 4"/>
          <p:cNvSpPr txBox="1">
            <a:spLocks/>
          </p:cNvSpPr>
          <p:nvPr/>
        </p:nvSpPr>
        <p:spPr>
          <a:xfrm>
            <a:off x="133186" y="-26180"/>
            <a:ext cx="8905875"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Termolecular processes and P dependence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24" name="Connettore diritto 9"/>
          <p:cNvCxnSpPr/>
          <p:nvPr/>
        </p:nvCxnSpPr>
        <p:spPr>
          <a:xfrm>
            <a:off x="547949" y="6495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28" name="Object 6"/>
          <p:cNvGraphicFramePr>
            <a:graphicFrameLocks noChangeAspect="1"/>
          </p:cNvGraphicFramePr>
          <p:nvPr>
            <p:extLst/>
          </p:nvPr>
        </p:nvGraphicFramePr>
        <p:xfrm>
          <a:off x="5757680" y="1274591"/>
          <a:ext cx="1836738" cy="481012"/>
        </p:xfrm>
        <a:graphic>
          <a:graphicData uri="http://schemas.openxmlformats.org/presentationml/2006/ole">
            <mc:AlternateContent xmlns:mc="http://schemas.openxmlformats.org/markup-compatibility/2006">
              <mc:Choice xmlns:v="urn:schemas-microsoft-com:vml" Requires="v">
                <p:oleObj spid="_x0000_s176232" name="Equation" r:id="rId4" imgW="876240" imgH="228600" progId="Equation.3">
                  <p:embed/>
                </p:oleObj>
              </mc:Choice>
              <mc:Fallback>
                <p:oleObj name="Equation" r:id="rId4" imgW="876240" imgH="228600" progId="Equation.3">
                  <p:embed/>
                  <p:pic>
                    <p:nvPicPr>
                      <p:cNvPr id="28" name="Object 6"/>
                      <p:cNvPicPr>
                        <a:picLocks noChangeAspect="1" noChangeArrowheads="1"/>
                      </p:cNvPicPr>
                      <p:nvPr/>
                    </p:nvPicPr>
                    <p:blipFill>
                      <a:blip r:embed="rId5"/>
                      <a:srcRect/>
                      <a:stretch>
                        <a:fillRect/>
                      </a:stretch>
                    </p:blipFill>
                    <p:spPr bwMode="auto">
                      <a:xfrm>
                        <a:off x="5757680" y="1274591"/>
                        <a:ext cx="1836738" cy="481012"/>
                      </a:xfrm>
                      <a:prstGeom prst="rect">
                        <a:avLst/>
                      </a:prstGeom>
                      <a:noFill/>
                      <a:ln>
                        <a:noFill/>
                      </a:ln>
                      <a:effectLst/>
                      <a:extLst/>
                    </p:spPr>
                  </p:pic>
                </p:oleObj>
              </mc:Fallback>
            </mc:AlternateContent>
          </a:graphicData>
        </a:graphic>
      </p:graphicFrame>
      <p:graphicFrame>
        <p:nvGraphicFramePr>
          <p:cNvPr id="33" name="Object 18"/>
          <p:cNvGraphicFramePr>
            <a:graphicFrameLocks noChangeAspect="1"/>
          </p:cNvGraphicFramePr>
          <p:nvPr>
            <p:extLst/>
          </p:nvPr>
        </p:nvGraphicFramePr>
        <p:xfrm>
          <a:off x="1570298" y="1121435"/>
          <a:ext cx="3014663" cy="852488"/>
        </p:xfrm>
        <a:graphic>
          <a:graphicData uri="http://schemas.openxmlformats.org/presentationml/2006/ole">
            <mc:AlternateContent xmlns:mc="http://schemas.openxmlformats.org/markup-compatibility/2006">
              <mc:Choice xmlns:v="urn:schemas-microsoft-com:vml" Requires="v">
                <p:oleObj spid="_x0000_s176233" name="Equation" r:id="rId6" imgW="1523880" imgH="431640" progId="Equation.3">
                  <p:embed/>
                </p:oleObj>
              </mc:Choice>
              <mc:Fallback>
                <p:oleObj name="Equation" r:id="rId6" imgW="1523880" imgH="431640" progId="Equation.3">
                  <p:embed/>
                  <p:pic>
                    <p:nvPicPr>
                      <p:cNvPr id="33" name="Object 18"/>
                      <p:cNvPicPr>
                        <a:picLocks noChangeAspect="1" noChangeArrowheads="1"/>
                      </p:cNvPicPr>
                      <p:nvPr/>
                    </p:nvPicPr>
                    <p:blipFill>
                      <a:blip r:embed="rId7"/>
                      <a:srcRect/>
                      <a:stretch>
                        <a:fillRect/>
                      </a:stretch>
                    </p:blipFill>
                    <p:spPr bwMode="auto">
                      <a:xfrm>
                        <a:off x="1570298" y="1121435"/>
                        <a:ext cx="3014663" cy="852488"/>
                      </a:xfrm>
                      <a:prstGeom prst="rect">
                        <a:avLst/>
                      </a:prstGeom>
                      <a:noFill/>
                      <a:ln>
                        <a:noFill/>
                      </a:ln>
                      <a:effectLst/>
                      <a:extLst/>
                    </p:spPr>
                  </p:pic>
                </p:oleObj>
              </mc:Fallback>
            </mc:AlternateContent>
          </a:graphicData>
        </a:graphic>
      </p:graphicFrame>
      <p:sp>
        <p:nvSpPr>
          <p:cNvPr id="4" name="Oval 3"/>
          <p:cNvSpPr/>
          <p:nvPr/>
        </p:nvSpPr>
        <p:spPr bwMode="auto">
          <a:xfrm>
            <a:off x="3143833" y="1174489"/>
            <a:ext cx="1331085" cy="692607"/>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5" name="Text Box 5"/>
          <p:cNvSpPr txBox="1">
            <a:spLocks noChangeArrowheads="1"/>
          </p:cNvSpPr>
          <p:nvPr/>
        </p:nvSpPr>
        <p:spPr bwMode="auto">
          <a:xfrm>
            <a:off x="3668616" y="721594"/>
            <a:ext cx="1612603"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decay rate</a:t>
            </a:r>
            <a:endParaRPr lang="en-US" altLang="en-US" sz="2300" baseline="-25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8"/>
          <a:stretch>
            <a:fillRect/>
          </a:stretch>
        </p:blipFill>
        <p:spPr>
          <a:xfrm>
            <a:off x="244114" y="3361625"/>
            <a:ext cx="4065376" cy="3168000"/>
          </a:xfrm>
          <a:prstGeom prst="rect">
            <a:avLst/>
          </a:prstGeom>
        </p:spPr>
      </p:pic>
      <p:sp>
        <p:nvSpPr>
          <p:cNvPr id="38" name="Text Box 5"/>
          <p:cNvSpPr txBox="1">
            <a:spLocks noChangeArrowheads="1"/>
          </p:cNvSpPr>
          <p:nvPr/>
        </p:nvSpPr>
        <p:spPr bwMode="auto">
          <a:xfrm>
            <a:off x="4968936" y="1288530"/>
            <a:ext cx="861793"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with</a:t>
            </a:r>
            <a:endParaRPr lang="en-US" altLang="en-US" sz="2300" baseline="300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9"/>
          <a:stretch>
            <a:fillRect/>
          </a:stretch>
        </p:blipFill>
        <p:spPr>
          <a:xfrm>
            <a:off x="5281219" y="3111428"/>
            <a:ext cx="3503135" cy="2845778"/>
          </a:xfrm>
          <a:prstGeom prst="rect">
            <a:avLst/>
          </a:prstGeom>
        </p:spPr>
      </p:pic>
      <p:sp>
        <p:nvSpPr>
          <p:cNvPr id="41" name="Text Box 5"/>
          <p:cNvSpPr txBox="1">
            <a:spLocks noChangeArrowheads="1"/>
          </p:cNvSpPr>
          <p:nvPr/>
        </p:nvSpPr>
        <p:spPr bwMode="auto">
          <a:xfrm>
            <a:off x="6153292" y="5860002"/>
            <a:ext cx="16542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pressure of M</a:t>
            </a:r>
            <a:endParaRPr lang="en-US" altLang="en-US"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42" name="Text Box 5"/>
          <p:cNvSpPr txBox="1">
            <a:spLocks noChangeArrowheads="1"/>
          </p:cNvSpPr>
          <p:nvPr/>
        </p:nvSpPr>
        <p:spPr bwMode="auto">
          <a:xfrm>
            <a:off x="6245767" y="2690521"/>
            <a:ext cx="2841509"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3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k</a:t>
            </a:r>
            <a:r>
              <a:rPr lang="en-US" sz="2300" baseline="30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bim</a:t>
            </a:r>
            <a:r>
              <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as a function of pressure of M</a:t>
            </a:r>
            <a:endParaRPr lang="en-US" altLang="en-US" sz="2300" baseline="30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133186" y="2089539"/>
            <a:ext cx="4884283" cy="1154162"/>
          </a:xfrm>
          <a:prstGeom prst="rect">
            <a:avLst/>
          </a:prstGeom>
        </p:spPr>
        <p:txBody>
          <a:bodyPr wrap="square">
            <a:spAutoFit/>
          </a:bodyPr>
          <a:lstStyle/>
          <a:p>
            <a:r>
              <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A plot </a:t>
            </a:r>
            <a:r>
              <a:rPr lang="en-US" sz="2300" dirty="0">
                <a:solidFill>
                  <a:srgbClr val="FF0000"/>
                </a:solidFill>
                <a:latin typeface="Tahoma" panose="020B0604030504040204" pitchFamily="34" charset="0"/>
                <a:ea typeface="Tahoma" panose="020B0604030504040204" pitchFamily="34" charset="0"/>
                <a:cs typeface="Tahoma" panose="020B0604030504040204" pitchFamily="34" charset="0"/>
              </a:rPr>
              <a:t>of </a:t>
            </a:r>
            <a:r>
              <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the OH decay </a:t>
            </a:r>
            <a:r>
              <a:rPr lang="en-US" sz="2300" dirty="0">
                <a:solidFill>
                  <a:srgbClr val="FF0000"/>
                </a:solidFill>
                <a:latin typeface="Tahoma" panose="020B0604030504040204" pitchFamily="34" charset="0"/>
                <a:ea typeface="Tahoma" panose="020B0604030504040204" pitchFamily="34" charset="0"/>
                <a:cs typeface="Tahoma" panose="020B0604030504040204" pitchFamily="34" charset="0"/>
              </a:rPr>
              <a:t>rates against </a:t>
            </a:r>
            <a:r>
              <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a:t>
            </a:r>
            <a:r>
              <a:rPr lang="en-US" sz="23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2</a:t>
            </a:r>
            <a:r>
              <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3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0</a:t>
            </a:r>
            <a:r>
              <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 is linear</a:t>
            </a:r>
            <a:r>
              <a:rPr lang="en-US" sz="2300" dirty="0">
                <a:solidFill>
                  <a:srgbClr val="FF0000"/>
                </a:solidFill>
                <a:latin typeface="Tahoma" panose="020B0604030504040204" pitchFamily="34" charset="0"/>
                <a:ea typeface="Tahoma" panose="020B0604030504040204" pitchFamily="34" charset="0"/>
                <a:cs typeface="Tahoma" panose="020B0604030504040204" pitchFamily="34" charset="0"/>
              </a:rPr>
              <a:t>, with the slopes increasing with </a:t>
            </a:r>
            <a:r>
              <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the pressure of M</a:t>
            </a:r>
            <a:endParaRPr lang="en-US" sz="23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2952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4"/>
          <p:cNvSpPr txBox="1">
            <a:spLocks/>
          </p:cNvSpPr>
          <p:nvPr/>
        </p:nvSpPr>
        <p:spPr>
          <a:xfrm>
            <a:off x="-938343" y="32392"/>
            <a:ext cx="10905370"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Termolecular proc. &amp; steady-state approx.</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5" name="Connettore diritto 9"/>
          <p:cNvCxnSpPr/>
          <p:nvPr/>
        </p:nvCxnSpPr>
        <p:spPr>
          <a:xfrm>
            <a:off x="403583" y="83391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26533" y="1031674"/>
            <a:ext cx="8517467" cy="430887"/>
          </a:xfrm>
          <a:prstGeom prst="rect">
            <a:avLst/>
          </a:prstGeom>
          <a:noFill/>
        </p:spPr>
        <p:txBody>
          <a:bodyPr wrap="square" rtlCol="0">
            <a:spAutoFit/>
          </a:bodyPr>
          <a:lstStyle/>
          <a:p>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Three body reactions </a:t>
            </a:r>
            <a:r>
              <a:rPr lang="it-IT" sz="2200" dirty="0" smtClean="0">
                <a:latin typeface="Tahoma" panose="020B0604030504040204" pitchFamily="34" charset="0"/>
                <a:ea typeface="Tahoma" panose="020B0604030504040204" pitchFamily="34" charset="0"/>
                <a:cs typeface="Tahoma" panose="020B0604030504040204" pitchFamily="34" charset="0"/>
              </a:rPr>
              <a:t>treated using steady state approximation</a:t>
            </a:r>
          </a:p>
        </p:txBody>
      </p:sp>
      <p:graphicFrame>
        <p:nvGraphicFramePr>
          <p:cNvPr id="13" name="Object 6"/>
          <p:cNvGraphicFramePr>
            <a:graphicFrameLocks noChangeAspect="1"/>
          </p:cNvGraphicFramePr>
          <p:nvPr>
            <p:extLst>
              <p:ext uri="{D42A27DB-BD31-4B8C-83A1-F6EECF244321}">
                <p14:modId xmlns:p14="http://schemas.microsoft.com/office/powerpoint/2010/main" val="4101602787"/>
              </p:ext>
            </p:extLst>
          </p:nvPr>
        </p:nvGraphicFramePr>
        <p:xfrm>
          <a:off x="507492" y="1559109"/>
          <a:ext cx="4006850" cy="1362075"/>
        </p:xfrm>
        <a:graphic>
          <a:graphicData uri="http://schemas.openxmlformats.org/presentationml/2006/ole">
            <mc:AlternateContent xmlns:mc="http://schemas.openxmlformats.org/markup-compatibility/2006">
              <mc:Choice xmlns:v="urn:schemas-microsoft-com:vml" Requires="v">
                <p:oleObj spid="_x0000_s137002" name="Equation" r:id="rId4" imgW="2171520" imgH="736560" progId="Equation.3">
                  <p:embed/>
                </p:oleObj>
              </mc:Choice>
              <mc:Fallback>
                <p:oleObj name="Equation" r:id="rId4" imgW="2171520" imgH="736560" progId="Equation.3">
                  <p:embed/>
                  <p:pic>
                    <p:nvPicPr>
                      <p:cNvPr id="27" name="Object 6"/>
                      <p:cNvPicPr>
                        <a:picLocks noChangeAspect="1" noChangeArrowheads="1"/>
                      </p:cNvPicPr>
                      <p:nvPr/>
                    </p:nvPicPr>
                    <p:blipFill>
                      <a:blip r:embed="rId5"/>
                      <a:srcRect/>
                      <a:stretch>
                        <a:fillRect/>
                      </a:stretch>
                    </p:blipFill>
                    <p:spPr bwMode="auto">
                      <a:xfrm>
                        <a:off x="507492" y="1559109"/>
                        <a:ext cx="4006850" cy="1362075"/>
                      </a:xfrm>
                      <a:prstGeom prst="rect">
                        <a:avLst/>
                      </a:prstGeom>
                      <a:noFill/>
                      <a:ln>
                        <a:noFill/>
                      </a:ln>
                      <a:effectLst/>
                      <a:extLst/>
                    </p:spPr>
                  </p:pic>
                </p:oleObj>
              </mc:Fallback>
            </mc:AlternateContent>
          </a:graphicData>
        </a:graphic>
      </p:graphicFrame>
      <p:sp>
        <p:nvSpPr>
          <p:cNvPr id="3" name="Oval 2"/>
          <p:cNvSpPr/>
          <p:nvPr/>
        </p:nvSpPr>
        <p:spPr bwMode="auto">
          <a:xfrm>
            <a:off x="2354092" y="1550115"/>
            <a:ext cx="671209" cy="479508"/>
          </a:xfrm>
          <a:prstGeom prst="ellipse">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 name="Oval 15"/>
          <p:cNvSpPr/>
          <p:nvPr/>
        </p:nvSpPr>
        <p:spPr bwMode="auto">
          <a:xfrm>
            <a:off x="901428" y="2007832"/>
            <a:ext cx="671209" cy="479508"/>
          </a:xfrm>
          <a:prstGeom prst="ellipse">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cxnSp>
        <p:nvCxnSpPr>
          <p:cNvPr id="7" name="Straight Connector 6"/>
          <p:cNvCxnSpPr/>
          <p:nvPr/>
        </p:nvCxnSpPr>
        <p:spPr bwMode="auto">
          <a:xfrm flipV="1">
            <a:off x="901428" y="2953746"/>
            <a:ext cx="3378742"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8" name="Object 6"/>
          <p:cNvGraphicFramePr>
            <a:graphicFrameLocks noChangeAspect="1"/>
          </p:cNvGraphicFramePr>
          <p:nvPr>
            <p:extLst>
              <p:ext uri="{D42A27DB-BD31-4B8C-83A1-F6EECF244321}">
                <p14:modId xmlns:p14="http://schemas.microsoft.com/office/powerpoint/2010/main" val="3137743505"/>
              </p:ext>
            </p:extLst>
          </p:nvPr>
        </p:nvGraphicFramePr>
        <p:xfrm>
          <a:off x="913436" y="3001321"/>
          <a:ext cx="2881312" cy="376238"/>
        </p:xfrm>
        <a:graphic>
          <a:graphicData uri="http://schemas.openxmlformats.org/presentationml/2006/ole">
            <mc:AlternateContent xmlns:mc="http://schemas.openxmlformats.org/markup-compatibility/2006">
              <mc:Choice xmlns:v="urn:schemas-microsoft-com:vml" Requires="v">
                <p:oleObj spid="_x0000_s137003" name="Equation" r:id="rId6" imgW="1562040" imgH="203040" progId="Equation.3">
                  <p:embed/>
                </p:oleObj>
              </mc:Choice>
              <mc:Fallback>
                <p:oleObj name="Equation" r:id="rId6" imgW="1562040" imgH="203040" progId="Equation.3">
                  <p:embed/>
                  <p:pic>
                    <p:nvPicPr>
                      <p:cNvPr id="13" name="Object 6"/>
                      <p:cNvPicPr>
                        <a:picLocks noChangeAspect="1" noChangeArrowheads="1"/>
                      </p:cNvPicPr>
                      <p:nvPr/>
                    </p:nvPicPr>
                    <p:blipFill>
                      <a:blip r:embed="rId7"/>
                      <a:srcRect/>
                      <a:stretch>
                        <a:fillRect/>
                      </a:stretch>
                    </p:blipFill>
                    <p:spPr bwMode="auto">
                      <a:xfrm>
                        <a:off x="913436" y="3001321"/>
                        <a:ext cx="2881312" cy="376238"/>
                      </a:xfrm>
                      <a:prstGeom prst="rect">
                        <a:avLst/>
                      </a:prstGeom>
                      <a:noFill/>
                      <a:ln>
                        <a:noFill/>
                      </a:ln>
                      <a:effectLst/>
                      <a:extLst/>
                    </p:spPr>
                  </p:pic>
                </p:oleObj>
              </mc:Fallback>
            </mc:AlternateContent>
          </a:graphicData>
        </a:graphic>
      </p:graphicFrame>
      <p:sp>
        <p:nvSpPr>
          <p:cNvPr id="17" name="Rectangle 16"/>
          <p:cNvSpPr/>
          <p:nvPr/>
        </p:nvSpPr>
        <p:spPr>
          <a:xfrm>
            <a:off x="1164418" y="3848001"/>
            <a:ext cx="7158625" cy="800219"/>
          </a:xfrm>
          <a:prstGeom prst="rect">
            <a:avLst/>
          </a:prstGeom>
        </p:spPr>
        <p:txBody>
          <a:bodyPr wrap="square">
            <a:spAutoFit/>
          </a:bodyPr>
          <a:lstStyle/>
          <a:p>
            <a:r>
              <a:rPr lang="en-US" sz="2300" dirty="0" smtClean="0">
                <a:latin typeface="Tahoma" panose="020B0604030504040204" pitchFamily="34" charset="0"/>
                <a:ea typeface="Tahoma" panose="020B0604030504040204" pitchFamily="34" charset="0"/>
                <a:cs typeface="Tahoma" panose="020B0604030504040204" pitchFamily="34" charset="0"/>
              </a:rPr>
              <a:t>Association </a:t>
            </a:r>
            <a:r>
              <a:rPr lang="en-US" sz="2300" dirty="0">
                <a:latin typeface="Tahoma" panose="020B0604030504040204" pitchFamily="34" charset="0"/>
                <a:ea typeface="Tahoma" panose="020B0604030504040204" pitchFamily="34" charset="0"/>
                <a:cs typeface="Tahoma" panose="020B0604030504040204" pitchFamily="34" charset="0"/>
              </a:rPr>
              <a:t>reactions </a:t>
            </a:r>
            <a:r>
              <a:rPr lang="en-US" sz="2300" dirty="0" smtClean="0">
                <a:latin typeface="Tahoma" panose="020B0604030504040204" pitchFamily="34" charset="0"/>
                <a:ea typeface="Tahoma" panose="020B0604030504040204" pitchFamily="34" charset="0"/>
                <a:cs typeface="Tahoma" panose="020B0604030504040204" pitchFamily="34" charset="0"/>
              </a:rPr>
              <a:t>can be seen as a </a:t>
            </a:r>
            <a:r>
              <a:rPr lang="en-US" sz="2300" dirty="0">
                <a:latin typeface="Tahoma" panose="020B0604030504040204" pitchFamily="34" charset="0"/>
                <a:ea typeface="Tahoma" panose="020B0604030504040204" pitchFamily="34" charset="0"/>
                <a:cs typeface="Tahoma" panose="020B0604030504040204" pitchFamily="34" charset="0"/>
              </a:rPr>
              <a:t>sequence of </a:t>
            </a:r>
            <a:r>
              <a:rPr lang="en-US" sz="2300" dirty="0" smtClean="0">
                <a:latin typeface="Tahoma" panose="020B0604030504040204" pitchFamily="34" charset="0"/>
                <a:ea typeface="Tahoma" panose="020B0604030504040204" pitchFamily="34" charset="0"/>
                <a:cs typeface="Tahoma" panose="020B0604030504040204" pitchFamily="34" charset="0"/>
              </a:rPr>
              <a:t>two bimolecular </a:t>
            </a:r>
            <a:r>
              <a:rPr lang="en-US" sz="2300" dirty="0">
                <a:latin typeface="Tahoma" panose="020B0604030504040204" pitchFamily="34" charset="0"/>
                <a:ea typeface="Tahoma" panose="020B0604030504040204" pitchFamily="34" charset="0"/>
                <a:cs typeface="Tahoma" panose="020B0604030504040204" pitchFamily="34" charset="0"/>
              </a:rPr>
              <a:t>reactions</a:t>
            </a:r>
          </a:p>
        </p:txBody>
      </p:sp>
      <p:graphicFrame>
        <p:nvGraphicFramePr>
          <p:cNvPr id="18" name="Object 6"/>
          <p:cNvGraphicFramePr>
            <a:graphicFrameLocks noChangeAspect="1"/>
          </p:cNvGraphicFramePr>
          <p:nvPr>
            <p:extLst>
              <p:ext uri="{D42A27DB-BD31-4B8C-83A1-F6EECF244321}">
                <p14:modId xmlns:p14="http://schemas.microsoft.com/office/powerpoint/2010/main" val="2760041619"/>
              </p:ext>
            </p:extLst>
          </p:nvPr>
        </p:nvGraphicFramePr>
        <p:xfrm>
          <a:off x="2017713" y="4737100"/>
          <a:ext cx="3286125" cy="492125"/>
        </p:xfrm>
        <a:graphic>
          <a:graphicData uri="http://schemas.openxmlformats.org/presentationml/2006/ole">
            <mc:AlternateContent xmlns:mc="http://schemas.openxmlformats.org/markup-compatibility/2006">
              <mc:Choice xmlns:v="urn:schemas-microsoft-com:vml" Requires="v">
                <p:oleObj spid="_x0000_s137004" name="Equation" r:id="rId8" imgW="1612800" imgH="241200" progId="Equation.3">
                  <p:embed/>
                </p:oleObj>
              </mc:Choice>
              <mc:Fallback>
                <p:oleObj name="Equation" r:id="rId8" imgW="1612800" imgH="241200" progId="Equation.3">
                  <p:embed/>
                  <p:pic>
                    <p:nvPicPr>
                      <p:cNvPr id="30" name="Object 6"/>
                      <p:cNvPicPr>
                        <a:picLocks noChangeAspect="1" noChangeArrowheads="1"/>
                      </p:cNvPicPr>
                      <p:nvPr/>
                    </p:nvPicPr>
                    <p:blipFill>
                      <a:blip r:embed="rId9"/>
                      <a:srcRect/>
                      <a:stretch>
                        <a:fillRect/>
                      </a:stretch>
                    </p:blipFill>
                    <p:spPr bwMode="auto">
                      <a:xfrm>
                        <a:off x="2017713" y="4737100"/>
                        <a:ext cx="3286125" cy="492125"/>
                      </a:xfrm>
                      <a:prstGeom prst="rect">
                        <a:avLst/>
                      </a:prstGeom>
                      <a:noFill/>
                      <a:ln>
                        <a:noFill/>
                      </a:ln>
                      <a:effectLst/>
                      <a:extLst/>
                    </p:spPr>
                  </p:pic>
                </p:oleObj>
              </mc:Fallback>
            </mc:AlternateContent>
          </a:graphicData>
        </a:graphic>
      </p:graphicFrame>
      <p:graphicFrame>
        <p:nvGraphicFramePr>
          <p:cNvPr id="19" name="Object 6"/>
          <p:cNvGraphicFramePr>
            <a:graphicFrameLocks noChangeAspect="1"/>
          </p:cNvGraphicFramePr>
          <p:nvPr>
            <p:extLst>
              <p:ext uri="{D42A27DB-BD31-4B8C-83A1-F6EECF244321}">
                <p14:modId xmlns:p14="http://schemas.microsoft.com/office/powerpoint/2010/main" val="1990294864"/>
              </p:ext>
            </p:extLst>
          </p:nvPr>
        </p:nvGraphicFramePr>
        <p:xfrm>
          <a:off x="1952625" y="5235575"/>
          <a:ext cx="3441700" cy="490538"/>
        </p:xfrm>
        <a:graphic>
          <a:graphicData uri="http://schemas.openxmlformats.org/presentationml/2006/ole">
            <mc:AlternateContent xmlns:mc="http://schemas.openxmlformats.org/markup-compatibility/2006">
              <mc:Choice xmlns:v="urn:schemas-microsoft-com:vml" Requires="v">
                <p:oleObj spid="_x0000_s137005" name="Equation" r:id="rId10" imgW="1688760" imgH="241200" progId="Equation.3">
                  <p:embed/>
                </p:oleObj>
              </mc:Choice>
              <mc:Fallback>
                <p:oleObj name="Equation" r:id="rId10" imgW="1688760" imgH="241200" progId="Equation.3">
                  <p:embed/>
                  <p:pic>
                    <p:nvPicPr>
                      <p:cNvPr id="32" name="Object 6"/>
                      <p:cNvPicPr>
                        <a:picLocks noChangeAspect="1" noChangeArrowheads="1"/>
                      </p:cNvPicPr>
                      <p:nvPr/>
                    </p:nvPicPr>
                    <p:blipFill>
                      <a:blip r:embed="rId11"/>
                      <a:srcRect/>
                      <a:stretch>
                        <a:fillRect/>
                      </a:stretch>
                    </p:blipFill>
                    <p:spPr bwMode="auto">
                      <a:xfrm>
                        <a:off x="1952625" y="5235575"/>
                        <a:ext cx="3441700" cy="490538"/>
                      </a:xfrm>
                      <a:prstGeom prst="rect">
                        <a:avLst/>
                      </a:prstGeom>
                      <a:noFill/>
                      <a:ln>
                        <a:noFill/>
                      </a:ln>
                      <a:effectLst/>
                      <a:extLst/>
                    </p:spPr>
                  </p:pic>
                </p:oleObj>
              </mc:Fallback>
            </mc:AlternateContent>
          </a:graphicData>
        </a:graphic>
      </p:graphicFrame>
      <p:graphicFrame>
        <p:nvGraphicFramePr>
          <p:cNvPr id="20" name="Object 6"/>
          <p:cNvGraphicFramePr>
            <a:graphicFrameLocks noChangeAspect="1"/>
          </p:cNvGraphicFramePr>
          <p:nvPr>
            <p:extLst>
              <p:ext uri="{D42A27DB-BD31-4B8C-83A1-F6EECF244321}">
                <p14:modId xmlns:p14="http://schemas.microsoft.com/office/powerpoint/2010/main" val="2314738429"/>
              </p:ext>
            </p:extLst>
          </p:nvPr>
        </p:nvGraphicFramePr>
        <p:xfrm>
          <a:off x="1952625" y="5762999"/>
          <a:ext cx="3286125" cy="492125"/>
        </p:xfrm>
        <a:graphic>
          <a:graphicData uri="http://schemas.openxmlformats.org/presentationml/2006/ole">
            <mc:AlternateContent xmlns:mc="http://schemas.openxmlformats.org/markup-compatibility/2006">
              <mc:Choice xmlns:v="urn:schemas-microsoft-com:vml" Requires="v">
                <p:oleObj spid="_x0000_s137006" name="Equation" r:id="rId12" imgW="1612800" imgH="241200" progId="Equation.3">
                  <p:embed/>
                </p:oleObj>
              </mc:Choice>
              <mc:Fallback>
                <p:oleObj name="Equation" r:id="rId12" imgW="1612800" imgH="241200" progId="Equation.3">
                  <p:embed/>
                  <p:pic>
                    <p:nvPicPr>
                      <p:cNvPr id="18" name="Object 6"/>
                      <p:cNvPicPr>
                        <a:picLocks noChangeAspect="1" noChangeArrowheads="1"/>
                      </p:cNvPicPr>
                      <p:nvPr/>
                    </p:nvPicPr>
                    <p:blipFill>
                      <a:blip r:embed="rId13"/>
                      <a:srcRect/>
                      <a:stretch>
                        <a:fillRect/>
                      </a:stretch>
                    </p:blipFill>
                    <p:spPr bwMode="auto">
                      <a:xfrm>
                        <a:off x="1952625" y="5762999"/>
                        <a:ext cx="3286125" cy="49212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03867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4"/>
          <p:cNvSpPr txBox="1">
            <a:spLocks/>
          </p:cNvSpPr>
          <p:nvPr/>
        </p:nvSpPr>
        <p:spPr>
          <a:xfrm>
            <a:off x="-938343" y="32392"/>
            <a:ext cx="10905370"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Termolecular proc. &amp; steady-state approx.</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5" name="Connettore diritto 9"/>
          <p:cNvCxnSpPr/>
          <p:nvPr/>
        </p:nvCxnSpPr>
        <p:spPr>
          <a:xfrm>
            <a:off x="403583" y="693234"/>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2701" y="757796"/>
            <a:ext cx="8517467" cy="430887"/>
          </a:xfrm>
          <a:prstGeom prst="rect">
            <a:avLst/>
          </a:prstGeom>
          <a:noFill/>
        </p:spPr>
        <p:txBody>
          <a:bodyPr wrap="square" rtlCol="0">
            <a:spAutoFit/>
          </a:bodyPr>
          <a:lstStyle/>
          <a:p>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Three body reactions </a:t>
            </a:r>
            <a:r>
              <a:rPr lang="it-IT" sz="2200" dirty="0" smtClean="0">
                <a:latin typeface="Tahoma" panose="020B0604030504040204" pitchFamily="34" charset="0"/>
                <a:ea typeface="Tahoma" panose="020B0604030504040204" pitchFamily="34" charset="0"/>
                <a:cs typeface="Tahoma" panose="020B0604030504040204" pitchFamily="34" charset="0"/>
              </a:rPr>
              <a:t>treated using steady state approximation</a:t>
            </a:r>
          </a:p>
        </p:txBody>
      </p:sp>
      <p:graphicFrame>
        <p:nvGraphicFramePr>
          <p:cNvPr id="13" name="Object 6"/>
          <p:cNvGraphicFramePr>
            <a:graphicFrameLocks noChangeAspect="1"/>
          </p:cNvGraphicFramePr>
          <p:nvPr>
            <p:extLst>
              <p:ext uri="{D42A27DB-BD31-4B8C-83A1-F6EECF244321}">
                <p14:modId xmlns:p14="http://schemas.microsoft.com/office/powerpoint/2010/main" val="2850841705"/>
              </p:ext>
            </p:extLst>
          </p:nvPr>
        </p:nvGraphicFramePr>
        <p:xfrm>
          <a:off x="507492" y="1163456"/>
          <a:ext cx="4006850" cy="1362075"/>
        </p:xfrm>
        <a:graphic>
          <a:graphicData uri="http://schemas.openxmlformats.org/presentationml/2006/ole">
            <mc:AlternateContent xmlns:mc="http://schemas.openxmlformats.org/markup-compatibility/2006">
              <mc:Choice xmlns:v="urn:schemas-microsoft-com:vml" Requires="v">
                <p:oleObj spid="_x0000_s177496" name="Equation" r:id="rId4" imgW="2171520" imgH="736560" progId="Equation.3">
                  <p:embed/>
                </p:oleObj>
              </mc:Choice>
              <mc:Fallback>
                <p:oleObj name="Equation" r:id="rId4" imgW="2171520" imgH="736560" progId="Equation.3">
                  <p:embed/>
                  <p:pic>
                    <p:nvPicPr>
                      <p:cNvPr id="13" name="Object 6"/>
                      <p:cNvPicPr>
                        <a:picLocks noChangeAspect="1" noChangeArrowheads="1"/>
                      </p:cNvPicPr>
                      <p:nvPr/>
                    </p:nvPicPr>
                    <p:blipFill>
                      <a:blip r:embed="rId5"/>
                      <a:srcRect/>
                      <a:stretch>
                        <a:fillRect/>
                      </a:stretch>
                    </p:blipFill>
                    <p:spPr bwMode="auto">
                      <a:xfrm>
                        <a:off x="507492" y="1163456"/>
                        <a:ext cx="4006850" cy="1362075"/>
                      </a:xfrm>
                      <a:prstGeom prst="rect">
                        <a:avLst/>
                      </a:prstGeom>
                      <a:noFill/>
                      <a:ln>
                        <a:noFill/>
                      </a:ln>
                      <a:effectLst/>
                      <a:extLst/>
                    </p:spPr>
                  </p:pic>
                </p:oleObj>
              </mc:Fallback>
            </mc:AlternateContent>
          </a:graphicData>
        </a:graphic>
      </p:graphicFrame>
      <p:sp>
        <p:nvSpPr>
          <p:cNvPr id="3" name="Oval 2"/>
          <p:cNvSpPr/>
          <p:nvPr/>
        </p:nvSpPr>
        <p:spPr bwMode="auto">
          <a:xfrm>
            <a:off x="2354092" y="1154462"/>
            <a:ext cx="671209" cy="479508"/>
          </a:xfrm>
          <a:prstGeom prst="ellipse">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 name="Oval 15"/>
          <p:cNvSpPr/>
          <p:nvPr/>
        </p:nvSpPr>
        <p:spPr bwMode="auto">
          <a:xfrm>
            <a:off x="901428" y="1612179"/>
            <a:ext cx="671209" cy="479508"/>
          </a:xfrm>
          <a:prstGeom prst="ellipse">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cxnSp>
        <p:nvCxnSpPr>
          <p:cNvPr id="7" name="Straight Connector 6"/>
          <p:cNvCxnSpPr/>
          <p:nvPr/>
        </p:nvCxnSpPr>
        <p:spPr bwMode="auto">
          <a:xfrm flipV="1">
            <a:off x="901428" y="2558093"/>
            <a:ext cx="3378742"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8" name="Object 6"/>
          <p:cNvGraphicFramePr>
            <a:graphicFrameLocks noChangeAspect="1"/>
          </p:cNvGraphicFramePr>
          <p:nvPr>
            <p:extLst>
              <p:ext uri="{D42A27DB-BD31-4B8C-83A1-F6EECF244321}">
                <p14:modId xmlns:p14="http://schemas.microsoft.com/office/powerpoint/2010/main" val="3675394540"/>
              </p:ext>
            </p:extLst>
          </p:nvPr>
        </p:nvGraphicFramePr>
        <p:xfrm>
          <a:off x="913436" y="2605668"/>
          <a:ext cx="2881312" cy="376238"/>
        </p:xfrm>
        <a:graphic>
          <a:graphicData uri="http://schemas.openxmlformats.org/presentationml/2006/ole">
            <mc:AlternateContent xmlns:mc="http://schemas.openxmlformats.org/markup-compatibility/2006">
              <mc:Choice xmlns:v="urn:schemas-microsoft-com:vml" Requires="v">
                <p:oleObj spid="_x0000_s177497" name="Equation" r:id="rId6" imgW="1562040" imgH="203040" progId="Equation.3">
                  <p:embed/>
                </p:oleObj>
              </mc:Choice>
              <mc:Fallback>
                <p:oleObj name="Equation" r:id="rId6" imgW="1562040" imgH="203040" progId="Equation.3">
                  <p:embed/>
                  <p:pic>
                    <p:nvPicPr>
                      <p:cNvPr id="28" name="Object 6"/>
                      <p:cNvPicPr>
                        <a:picLocks noChangeAspect="1" noChangeArrowheads="1"/>
                      </p:cNvPicPr>
                      <p:nvPr/>
                    </p:nvPicPr>
                    <p:blipFill>
                      <a:blip r:embed="rId7"/>
                      <a:srcRect/>
                      <a:stretch>
                        <a:fillRect/>
                      </a:stretch>
                    </p:blipFill>
                    <p:spPr bwMode="auto">
                      <a:xfrm>
                        <a:off x="913436" y="2605668"/>
                        <a:ext cx="2881312" cy="376238"/>
                      </a:xfrm>
                      <a:prstGeom prst="rect">
                        <a:avLst/>
                      </a:prstGeom>
                      <a:noFill/>
                      <a:ln>
                        <a:noFill/>
                      </a:ln>
                      <a:effectLst/>
                      <a:extLst/>
                    </p:spPr>
                  </p:pic>
                </p:oleObj>
              </mc:Fallback>
            </mc:AlternateContent>
          </a:graphicData>
        </a:graphic>
      </p:graphicFrame>
      <p:pic>
        <p:nvPicPr>
          <p:cNvPr id="2" name="Picture 1"/>
          <p:cNvPicPr>
            <a:picLocks noChangeAspect="1"/>
          </p:cNvPicPr>
          <p:nvPr/>
        </p:nvPicPr>
        <p:blipFill>
          <a:blip r:embed="rId8"/>
          <a:stretch>
            <a:fillRect/>
          </a:stretch>
        </p:blipFill>
        <p:spPr>
          <a:xfrm>
            <a:off x="4687131" y="1289605"/>
            <a:ext cx="4220100" cy="1611500"/>
          </a:xfrm>
          <a:prstGeom prst="rect">
            <a:avLst/>
          </a:prstGeom>
        </p:spPr>
      </p:pic>
      <p:sp>
        <p:nvSpPr>
          <p:cNvPr id="21" name="TextBox 20"/>
          <p:cNvSpPr txBox="1"/>
          <p:nvPr/>
        </p:nvSpPr>
        <p:spPr>
          <a:xfrm>
            <a:off x="3654017" y="2981906"/>
            <a:ext cx="5489983" cy="400110"/>
          </a:xfrm>
          <a:prstGeom prst="rect">
            <a:avLst/>
          </a:prstGeom>
          <a:noFill/>
        </p:spPr>
        <p:txBody>
          <a:bodyPr wrap="square" rtlCol="0">
            <a:spAutoFit/>
          </a:bodyPr>
          <a:lstStyle/>
          <a:p>
            <a:r>
              <a:rPr lang="it-IT" sz="2000" dirty="0" smtClean="0">
                <a:latin typeface="Tahoma" panose="020B0604030504040204" pitchFamily="34" charset="0"/>
                <a:ea typeface="Tahoma" panose="020B0604030504040204" pitchFamily="34" charset="0"/>
                <a:cs typeface="Tahoma" panose="020B0604030504040204" pitchFamily="34" charset="0"/>
              </a:rPr>
              <a:t>Apply steady-state approximation to [AB*]:</a:t>
            </a:r>
          </a:p>
        </p:txBody>
      </p:sp>
      <p:graphicFrame>
        <p:nvGraphicFramePr>
          <p:cNvPr id="22" name="Object 6"/>
          <p:cNvGraphicFramePr>
            <a:graphicFrameLocks noChangeAspect="1"/>
          </p:cNvGraphicFramePr>
          <p:nvPr>
            <p:extLst>
              <p:ext uri="{D42A27DB-BD31-4B8C-83A1-F6EECF244321}">
                <p14:modId xmlns:p14="http://schemas.microsoft.com/office/powerpoint/2010/main" val="2578305232"/>
              </p:ext>
            </p:extLst>
          </p:nvPr>
        </p:nvGraphicFramePr>
        <p:xfrm>
          <a:off x="1813832" y="3358144"/>
          <a:ext cx="5178065" cy="698712"/>
        </p:xfrm>
        <a:graphic>
          <a:graphicData uri="http://schemas.openxmlformats.org/presentationml/2006/ole">
            <mc:AlternateContent xmlns:mc="http://schemas.openxmlformats.org/markup-compatibility/2006">
              <mc:Choice xmlns:v="urn:schemas-microsoft-com:vml" Requires="v">
                <p:oleObj spid="_x0000_s177498" name="Equation" r:id="rId9" imgW="2933640" imgH="393480" progId="Equation.3">
                  <p:embed/>
                </p:oleObj>
              </mc:Choice>
              <mc:Fallback>
                <p:oleObj name="Equation" r:id="rId9" imgW="2933640" imgH="393480" progId="Equation.3">
                  <p:embed/>
                  <p:pic>
                    <p:nvPicPr>
                      <p:cNvPr id="28" name="Object 6"/>
                      <p:cNvPicPr>
                        <a:picLocks noChangeAspect="1" noChangeArrowheads="1"/>
                      </p:cNvPicPr>
                      <p:nvPr/>
                    </p:nvPicPr>
                    <p:blipFill>
                      <a:blip r:embed="rId10"/>
                      <a:srcRect/>
                      <a:stretch>
                        <a:fillRect/>
                      </a:stretch>
                    </p:blipFill>
                    <p:spPr bwMode="auto">
                      <a:xfrm>
                        <a:off x="1813832" y="3358144"/>
                        <a:ext cx="5178065" cy="698712"/>
                      </a:xfrm>
                      <a:prstGeom prst="rect">
                        <a:avLst/>
                      </a:prstGeom>
                      <a:noFill/>
                      <a:ln>
                        <a:noFill/>
                      </a:ln>
                      <a:effectLst/>
                      <a:extLst/>
                    </p:spPr>
                  </p:pic>
                </p:oleObj>
              </mc:Fallback>
            </mc:AlternateContent>
          </a:graphicData>
        </a:graphic>
      </p:graphicFrame>
      <p:graphicFrame>
        <p:nvGraphicFramePr>
          <p:cNvPr id="23" name="Object 6"/>
          <p:cNvGraphicFramePr>
            <a:graphicFrameLocks noChangeAspect="1"/>
          </p:cNvGraphicFramePr>
          <p:nvPr>
            <p:extLst>
              <p:ext uri="{D42A27DB-BD31-4B8C-83A1-F6EECF244321}">
                <p14:modId xmlns:p14="http://schemas.microsoft.com/office/powerpoint/2010/main" val="3942315659"/>
              </p:ext>
            </p:extLst>
          </p:nvPr>
        </p:nvGraphicFramePr>
        <p:xfrm>
          <a:off x="705577" y="4230688"/>
          <a:ext cx="3697287" cy="404812"/>
        </p:xfrm>
        <a:graphic>
          <a:graphicData uri="http://schemas.openxmlformats.org/presentationml/2006/ole">
            <mc:AlternateContent xmlns:mc="http://schemas.openxmlformats.org/markup-compatibility/2006">
              <mc:Choice xmlns:v="urn:schemas-microsoft-com:vml" Requires="v">
                <p:oleObj spid="_x0000_s177499" name="Equation" r:id="rId11" imgW="2095200" imgH="228600" progId="Equation.3">
                  <p:embed/>
                </p:oleObj>
              </mc:Choice>
              <mc:Fallback>
                <p:oleObj name="Equation" r:id="rId11" imgW="2095200" imgH="228600" progId="Equation.3">
                  <p:embed/>
                  <p:pic>
                    <p:nvPicPr>
                      <p:cNvPr id="22" name="Object 6"/>
                      <p:cNvPicPr>
                        <a:picLocks noChangeAspect="1" noChangeArrowheads="1"/>
                      </p:cNvPicPr>
                      <p:nvPr/>
                    </p:nvPicPr>
                    <p:blipFill>
                      <a:blip r:embed="rId12"/>
                      <a:srcRect/>
                      <a:stretch>
                        <a:fillRect/>
                      </a:stretch>
                    </p:blipFill>
                    <p:spPr bwMode="auto">
                      <a:xfrm>
                        <a:off x="705577" y="4230688"/>
                        <a:ext cx="3697287" cy="404812"/>
                      </a:xfrm>
                      <a:prstGeom prst="rect">
                        <a:avLst/>
                      </a:prstGeom>
                      <a:noFill/>
                      <a:ln>
                        <a:noFill/>
                      </a:ln>
                      <a:effectLst/>
                      <a:extLst/>
                    </p:spPr>
                  </p:pic>
                </p:oleObj>
              </mc:Fallback>
            </mc:AlternateContent>
          </a:graphicData>
        </a:graphic>
      </p:graphicFrame>
      <p:sp>
        <p:nvSpPr>
          <p:cNvPr id="4" name="Right Arrow 3"/>
          <p:cNvSpPr/>
          <p:nvPr/>
        </p:nvSpPr>
        <p:spPr bwMode="auto">
          <a:xfrm>
            <a:off x="4532647" y="4230688"/>
            <a:ext cx="477574" cy="367546"/>
          </a:xfrm>
          <a:prstGeom prst="rightArrow">
            <a:avLst/>
          </a:prstGeom>
          <a:no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4" name="Object 6"/>
          <p:cNvGraphicFramePr>
            <a:graphicFrameLocks noChangeAspect="1"/>
          </p:cNvGraphicFramePr>
          <p:nvPr>
            <p:extLst>
              <p:ext uri="{D42A27DB-BD31-4B8C-83A1-F6EECF244321}">
                <p14:modId xmlns:p14="http://schemas.microsoft.com/office/powerpoint/2010/main" val="4041192677"/>
              </p:ext>
            </p:extLst>
          </p:nvPr>
        </p:nvGraphicFramePr>
        <p:xfrm>
          <a:off x="5568950" y="4030663"/>
          <a:ext cx="2173288" cy="766762"/>
        </p:xfrm>
        <a:graphic>
          <a:graphicData uri="http://schemas.openxmlformats.org/presentationml/2006/ole">
            <mc:AlternateContent xmlns:mc="http://schemas.openxmlformats.org/markup-compatibility/2006">
              <mc:Choice xmlns:v="urn:schemas-microsoft-com:vml" Requires="v">
                <p:oleObj spid="_x0000_s177500" name="Equation" r:id="rId13" imgW="1231560" imgH="431640" progId="Equation.3">
                  <p:embed/>
                </p:oleObj>
              </mc:Choice>
              <mc:Fallback>
                <p:oleObj name="Equation" r:id="rId13" imgW="1231560" imgH="431640" progId="Equation.3">
                  <p:embed/>
                  <p:pic>
                    <p:nvPicPr>
                      <p:cNvPr id="22" name="Object 6"/>
                      <p:cNvPicPr>
                        <a:picLocks noChangeAspect="1" noChangeArrowheads="1"/>
                      </p:cNvPicPr>
                      <p:nvPr/>
                    </p:nvPicPr>
                    <p:blipFill>
                      <a:blip r:embed="rId14"/>
                      <a:srcRect/>
                      <a:stretch>
                        <a:fillRect/>
                      </a:stretch>
                    </p:blipFill>
                    <p:spPr bwMode="auto">
                      <a:xfrm>
                        <a:off x="5568950" y="4030663"/>
                        <a:ext cx="2173288" cy="766762"/>
                      </a:xfrm>
                      <a:prstGeom prst="rect">
                        <a:avLst/>
                      </a:prstGeom>
                      <a:noFill/>
                      <a:ln>
                        <a:noFill/>
                      </a:ln>
                      <a:effectLst/>
                      <a:extLst/>
                    </p:spPr>
                  </p:pic>
                </p:oleObj>
              </mc:Fallback>
            </mc:AlternateContent>
          </a:graphicData>
        </a:graphic>
      </p:graphicFrame>
      <p:sp>
        <p:nvSpPr>
          <p:cNvPr id="25" name="TextBox 24"/>
          <p:cNvSpPr txBox="1"/>
          <p:nvPr/>
        </p:nvSpPr>
        <p:spPr>
          <a:xfrm>
            <a:off x="507492" y="4971674"/>
            <a:ext cx="8399739" cy="400110"/>
          </a:xfrm>
          <a:prstGeom prst="rect">
            <a:avLst/>
          </a:prstGeom>
          <a:noFill/>
        </p:spPr>
        <p:txBody>
          <a:bodyPr wrap="square" rtlCol="0">
            <a:spAutoFit/>
          </a:bodyPr>
          <a:lstStyle/>
          <a:p>
            <a:r>
              <a:rPr lang="it-IT" sz="2000" dirty="0" smtClean="0">
                <a:latin typeface="Tahoma" panose="020B0604030504040204" pitchFamily="34" charset="0"/>
                <a:ea typeface="Tahoma" panose="020B0604030504040204" pitchFamily="34" charset="0"/>
                <a:cs typeface="Tahoma" panose="020B0604030504040204" pitchFamily="34" charset="0"/>
              </a:rPr>
              <a:t>The rate of the 3-body reaction is defined as the formation rate of AB:</a:t>
            </a:r>
          </a:p>
        </p:txBody>
      </p:sp>
      <p:graphicFrame>
        <p:nvGraphicFramePr>
          <p:cNvPr id="26" name="Object 6"/>
          <p:cNvGraphicFramePr>
            <a:graphicFrameLocks noChangeAspect="1"/>
          </p:cNvGraphicFramePr>
          <p:nvPr>
            <p:extLst>
              <p:ext uri="{D42A27DB-BD31-4B8C-83A1-F6EECF244321}">
                <p14:modId xmlns:p14="http://schemas.microsoft.com/office/powerpoint/2010/main" val="753382549"/>
              </p:ext>
            </p:extLst>
          </p:nvPr>
        </p:nvGraphicFramePr>
        <p:xfrm>
          <a:off x="182783" y="5756317"/>
          <a:ext cx="3694625" cy="584340"/>
        </p:xfrm>
        <a:graphic>
          <a:graphicData uri="http://schemas.openxmlformats.org/presentationml/2006/ole">
            <mc:AlternateContent xmlns:mc="http://schemas.openxmlformats.org/markup-compatibility/2006">
              <mc:Choice xmlns:v="urn:schemas-microsoft-com:vml" Requires="v">
                <p:oleObj spid="_x0000_s177501" name="Equation" r:id="rId15" imgW="2501640" imgH="393480" progId="Equation.3">
                  <p:embed/>
                </p:oleObj>
              </mc:Choice>
              <mc:Fallback>
                <p:oleObj name="Equation" r:id="rId15" imgW="2501640" imgH="393480" progId="Equation.3">
                  <p:embed/>
                  <p:pic>
                    <p:nvPicPr>
                      <p:cNvPr id="22" name="Object 6"/>
                      <p:cNvPicPr>
                        <a:picLocks noChangeAspect="1" noChangeArrowheads="1"/>
                      </p:cNvPicPr>
                      <p:nvPr/>
                    </p:nvPicPr>
                    <p:blipFill>
                      <a:blip r:embed="rId16"/>
                      <a:srcRect/>
                      <a:stretch>
                        <a:fillRect/>
                      </a:stretch>
                    </p:blipFill>
                    <p:spPr bwMode="auto">
                      <a:xfrm>
                        <a:off x="182783" y="5756317"/>
                        <a:ext cx="3694625" cy="584340"/>
                      </a:xfrm>
                      <a:prstGeom prst="rect">
                        <a:avLst/>
                      </a:prstGeom>
                      <a:noFill/>
                      <a:ln>
                        <a:noFill/>
                      </a:ln>
                      <a:effectLst/>
                      <a:extLst/>
                    </p:spPr>
                  </p:pic>
                </p:oleObj>
              </mc:Fallback>
            </mc:AlternateContent>
          </a:graphicData>
        </a:graphic>
      </p:graphicFrame>
      <p:sp>
        <p:nvSpPr>
          <p:cNvPr id="27" name="TextBox 26"/>
          <p:cNvSpPr txBox="1"/>
          <p:nvPr/>
        </p:nvSpPr>
        <p:spPr>
          <a:xfrm>
            <a:off x="3727629" y="5545616"/>
            <a:ext cx="2087609" cy="323165"/>
          </a:xfrm>
          <a:prstGeom prst="rect">
            <a:avLst/>
          </a:prstGeom>
          <a:noFill/>
        </p:spPr>
        <p:txBody>
          <a:bodyPr wrap="square" rtlCol="0">
            <a:spAutoFit/>
          </a:bodyPr>
          <a:lstStyle/>
          <a:p>
            <a:r>
              <a:rPr lang="it-IT" sz="1500" dirty="0" smtClean="0">
                <a:latin typeface="Tahoma" panose="020B0604030504040204" pitchFamily="34" charset="0"/>
                <a:ea typeface="Tahoma" panose="020B0604030504040204" pitchFamily="34" charset="0"/>
                <a:cs typeface="Tahoma" panose="020B0604030504040204" pitchFamily="34" charset="0"/>
              </a:rPr>
              <a:t>Substituting [AB*]:</a:t>
            </a:r>
          </a:p>
        </p:txBody>
      </p:sp>
      <p:sp>
        <p:nvSpPr>
          <p:cNvPr id="29" name="Right Arrow 28"/>
          <p:cNvSpPr/>
          <p:nvPr/>
        </p:nvSpPr>
        <p:spPr bwMode="auto">
          <a:xfrm>
            <a:off x="4056113" y="5925760"/>
            <a:ext cx="790209" cy="253368"/>
          </a:xfrm>
          <a:prstGeom prst="rightArrow">
            <a:avLst/>
          </a:prstGeom>
          <a:no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30" name="Object 6"/>
          <p:cNvGraphicFramePr>
            <a:graphicFrameLocks noChangeAspect="1"/>
          </p:cNvGraphicFramePr>
          <p:nvPr>
            <p:extLst>
              <p:ext uri="{D42A27DB-BD31-4B8C-83A1-F6EECF244321}">
                <p14:modId xmlns:p14="http://schemas.microsoft.com/office/powerpoint/2010/main" val="1001993004"/>
              </p:ext>
            </p:extLst>
          </p:nvPr>
        </p:nvGraphicFramePr>
        <p:xfrm>
          <a:off x="5636172" y="5671920"/>
          <a:ext cx="2711450" cy="766763"/>
        </p:xfrm>
        <a:graphic>
          <a:graphicData uri="http://schemas.openxmlformats.org/presentationml/2006/ole">
            <mc:AlternateContent xmlns:mc="http://schemas.openxmlformats.org/markup-compatibility/2006">
              <mc:Choice xmlns:v="urn:schemas-microsoft-com:vml" Requires="v">
                <p:oleObj spid="_x0000_s177502" name="Equation" r:id="rId17" imgW="1536480" imgH="431640" progId="Equation.3">
                  <p:embed/>
                </p:oleObj>
              </mc:Choice>
              <mc:Fallback>
                <p:oleObj name="Equation" r:id="rId17" imgW="1536480" imgH="431640" progId="Equation.3">
                  <p:embed/>
                  <p:pic>
                    <p:nvPicPr>
                      <p:cNvPr id="24" name="Object 6"/>
                      <p:cNvPicPr>
                        <a:picLocks noChangeAspect="1" noChangeArrowheads="1"/>
                      </p:cNvPicPr>
                      <p:nvPr/>
                    </p:nvPicPr>
                    <p:blipFill>
                      <a:blip r:embed="rId18"/>
                      <a:srcRect/>
                      <a:stretch>
                        <a:fillRect/>
                      </a:stretch>
                    </p:blipFill>
                    <p:spPr bwMode="auto">
                      <a:xfrm>
                        <a:off x="5636172" y="5671920"/>
                        <a:ext cx="2711450" cy="76676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64980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animBg="1"/>
      <p:bldP spid="25" grpId="0"/>
      <p:bldP spid="27" grpId="0"/>
      <p:bldP spid="2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4"/>
          <p:cNvSpPr txBox="1">
            <a:spLocks/>
          </p:cNvSpPr>
          <p:nvPr/>
        </p:nvSpPr>
        <p:spPr>
          <a:xfrm>
            <a:off x="96949" y="-6446"/>
            <a:ext cx="8959501"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a:solidFill>
                  <a:srgbClr val="3333FF"/>
                </a:solidFill>
                <a:latin typeface="Tahoma" panose="020B0604030504040204" pitchFamily="34" charset="0"/>
                <a:cs typeface="Tahoma" panose="020B0604030504040204" pitchFamily="34" charset="0"/>
              </a:rPr>
              <a:t>Termolecular proc. &amp; steady-state approx.</a:t>
            </a:r>
            <a:endParaRPr lang="en-GB" altLang="en-US" sz="3500" dirty="0">
              <a:solidFill>
                <a:srgbClr val="3333FF"/>
              </a:solidFill>
              <a:latin typeface="Tahoma" panose="020B0604030504040204" pitchFamily="34" charset="0"/>
              <a:cs typeface="Tahoma" panose="020B0604030504040204" pitchFamily="34" charset="0"/>
            </a:endParaRPr>
          </a:p>
        </p:txBody>
      </p:sp>
      <p:cxnSp>
        <p:nvCxnSpPr>
          <p:cNvPr id="15" name="Connettore diritto 9"/>
          <p:cNvCxnSpPr/>
          <p:nvPr/>
        </p:nvCxnSpPr>
        <p:spPr>
          <a:xfrm>
            <a:off x="547949" y="709219"/>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30" name="Object 3"/>
          <p:cNvGraphicFramePr>
            <a:graphicFrameLocks noChangeAspect="1"/>
          </p:cNvGraphicFramePr>
          <p:nvPr>
            <p:extLst>
              <p:ext uri="{D42A27DB-BD31-4B8C-83A1-F6EECF244321}">
                <p14:modId xmlns:p14="http://schemas.microsoft.com/office/powerpoint/2010/main" val="1750504354"/>
              </p:ext>
            </p:extLst>
          </p:nvPr>
        </p:nvGraphicFramePr>
        <p:xfrm>
          <a:off x="420417" y="831444"/>
          <a:ext cx="4443413" cy="1114425"/>
        </p:xfrm>
        <a:graphic>
          <a:graphicData uri="http://schemas.openxmlformats.org/presentationml/2006/ole">
            <mc:AlternateContent xmlns:mc="http://schemas.openxmlformats.org/markup-compatibility/2006">
              <mc:Choice xmlns:v="urn:schemas-microsoft-com:vml" Requires="v">
                <p:oleObj spid="_x0000_s137761" name="Equation" r:id="rId4" imgW="2489040" imgH="622080" progId="Equation.3">
                  <p:embed/>
                </p:oleObj>
              </mc:Choice>
              <mc:Fallback>
                <p:oleObj name="Equation" r:id="rId4" imgW="2489040" imgH="622080" progId="Equation.3">
                  <p:embed/>
                  <p:pic>
                    <p:nvPicPr>
                      <p:cNvPr id="30" name="Object 3"/>
                      <p:cNvPicPr>
                        <a:picLocks noChangeAspect="1" noChangeArrowheads="1"/>
                      </p:cNvPicPr>
                      <p:nvPr/>
                    </p:nvPicPr>
                    <p:blipFill>
                      <a:blip r:embed="rId5"/>
                      <a:srcRect/>
                      <a:stretch>
                        <a:fillRect/>
                      </a:stretch>
                    </p:blipFill>
                    <p:spPr bwMode="auto">
                      <a:xfrm>
                        <a:off x="420417" y="831444"/>
                        <a:ext cx="4443413" cy="1114425"/>
                      </a:xfrm>
                      <a:prstGeom prst="rect">
                        <a:avLst/>
                      </a:prstGeom>
                      <a:noFill/>
                      <a:ln>
                        <a:noFill/>
                      </a:ln>
                      <a:effectLst/>
                      <a:extLst/>
                    </p:spPr>
                  </p:pic>
                </p:oleObj>
              </mc:Fallback>
            </mc:AlternateContent>
          </a:graphicData>
        </a:graphic>
      </p:graphicFrame>
      <p:sp>
        <p:nvSpPr>
          <p:cNvPr id="23" name="Text Box 7"/>
          <p:cNvSpPr txBox="1">
            <a:spLocks noChangeArrowheads="1"/>
          </p:cNvSpPr>
          <p:nvPr/>
        </p:nvSpPr>
        <p:spPr bwMode="auto">
          <a:xfrm>
            <a:off x="4788374" y="880081"/>
            <a:ext cx="435562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General rate expression for a three-body reaction</a:t>
            </a:r>
            <a:endParaRPr lang="en-US" altLang="en-US"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 Box 7"/>
          <p:cNvSpPr txBox="1">
            <a:spLocks noChangeArrowheads="1"/>
          </p:cNvSpPr>
          <p:nvPr/>
        </p:nvSpPr>
        <p:spPr bwMode="auto">
          <a:xfrm>
            <a:off x="2025719" y="1809912"/>
            <a:ext cx="571986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latin typeface="Tahoma" panose="020B0604030504040204" pitchFamily="34" charset="0"/>
                <a:ea typeface="Tahoma" panose="020B0604030504040204" pitchFamily="34" charset="0"/>
                <a:cs typeface="Tahoma" panose="020B0604030504040204" pitchFamily="34" charset="0"/>
              </a:rPr>
              <a:t>Two interesting limiting values:</a:t>
            </a:r>
            <a:endParaRPr lang="en-US" alt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35" name="Text Box 7"/>
          <p:cNvSpPr txBox="1">
            <a:spLocks noChangeArrowheads="1"/>
          </p:cNvSpPr>
          <p:nvPr/>
        </p:nvSpPr>
        <p:spPr bwMode="auto">
          <a:xfrm>
            <a:off x="96949" y="2362257"/>
            <a:ext cx="290311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solidFill>
                  <a:srgbClr val="0000FF"/>
                </a:solidFill>
                <a:latin typeface="Tahoma" panose="020B0604030504040204" pitchFamily="34" charset="0"/>
                <a:ea typeface="Tahoma" panose="020B0604030504040204" pitchFamily="34" charset="0"/>
                <a:cs typeface="Tahoma" panose="020B0604030504040204" pitchFamily="34" charset="0"/>
              </a:rPr>
              <a:t>1: low-pressure limit:</a:t>
            </a:r>
            <a:endParaRPr lang="en-US" altLang="en-US" sz="22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6" name="Object 3"/>
          <p:cNvGraphicFramePr>
            <a:graphicFrameLocks noChangeAspect="1"/>
          </p:cNvGraphicFramePr>
          <p:nvPr>
            <p:extLst>
              <p:ext uri="{D42A27DB-BD31-4B8C-83A1-F6EECF244321}">
                <p14:modId xmlns:p14="http://schemas.microsoft.com/office/powerpoint/2010/main" val="3867207265"/>
              </p:ext>
            </p:extLst>
          </p:nvPr>
        </p:nvGraphicFramePr>
        <p:xfrm>
          <a:off x="3000068" y="2241169"/>
          <a:ext cx="1223962" cy="773112"/>
        </p:xfrm>
        <a:graphic>
          <a:graphicData uri="http://schemas.openxmlformats.org/presentationml/2006/ole">
            <mc:AlternateContent xmlns:mc="http://schemas.openxmlformats.org/markup-compatibility/2006">
              <mc:Choice xmlns:v="urn:schemas-microsoft-com:vml" Requires="v">
                <p:oleObj spid="_x0000_s137762" name="Equation" r:id="rId6" imgW="685800" imgH="431640" progId="Equation.3">
                  <p:embed/>
                </p:oleObj>
              </mc:Choice>
              <mc:Fallback>
                <p:oleObj name="Equation" r:id="rId6" imgW="685800" imgH="431640" progId="Equation.3">
                  <p:embed/>
                  <p:pic>
                    <p:nvPicPr>
                      <p:cNvPr id="30" name="Object 3"/>
                      <p:cNvPicPr>
                        <a:picLocks noChangeAspect="1" noChangeArrowheads="1"/>
                      </p:cNvPicPr>
                      <p:nvPr/>
                    </p:nvPicPr>
                    <p:blipFill>
                      <a:blip r:embed="rId7"/>
                      <a:srcRect/>
                      <a:stretch>
                        <a:fillRect/>
                      </a:stretch>
                    </p:blipFill>
                    <p:spPr bwMode="auto">
                      <a:xfrm>
                        <a:off x="3000068" y="2241169"/>
                        <a:ext cx="1223962" cy="773112"/>
                      </a:xfrm>
                      <a:prstGeom prst="rect">
                        <a:avLst/>
                      </a:prstGeom>
                      <a:noFill/>
                      <a:ln>
                        <a:noFill/>
                      </a:ln>
                      <a:effectLst/>
                      <a:extLst/>
                    </p:spPr>
                  </p:pic>
                </p:oleObj>
              </mc:Fallback>
            </mc:AlternateContent>
          </a:graphicData>
        </a:graphic>
      </p:graphicFrame>
      <p:graphicFrame>
        <p:nvGraphicFramePr>
          <p:cNvPr id="37" name="Object 3"/>
          <p:cNvGraphicFramePr>
            <a:graphicFrameLocks noChangeAspect="1"/>
          </p:cNvGraphicFramePr>
          <p:nvPr>
            <p:extLst>
              <p:ext uri="{D42A27DB-BD31-4B8C-83A1-F6EECF244321}">
                <p14:modId xmlns:p14="http://schemas.microsoft.com/office/powerpoint/2010/main" val="2165410500"/>
              </p:ext>
            </p:extLst>
          </p:nvPr>
        </p:nvGraphicFramePr>
        <p:xfrm>
          <a:off x="4468171" y="2270827"/>
          <a:ext cx="4465638" cy="1114425"/>
        </p:xfrm>
        <a:graphic>
          <a:graphicData uri="http://schemas.openxmlformats.org/presentationml/2006/ole">
            <mc:AlternateContent xmlns:mc="http://schemas.openxmlformats.org/markup-compatibility/2006">
              <mc:Choice xmlns:v="urn:schemas-microsoft-com:vml" Requires="v">
                <p:oleObj spid="_x0000_s137763" name="Equation" r:id="rId8" imgW="2501640" imgH="622080" progId="Equation.3">
                  <p:embed/>
                </p:oleObj>
              </mc:Choice>
              <mc:Fallback>
                <p:oleObj name="Equation" r:id="rId8" imgW="2501640" imgH="622080" progId="Equation.3">
                  <p:embed/>
                  <p:pic>
                    <p:nvPicPr>
                      <p:cNvPr id="30" name="Object 3"/>
                      <p:cNvPicPr>
                        <a:picLocks noChangeAspect="1" noChangeArrowheads="1"/>
                      </p:cNvPicPr>
                      <p:nvPr/>
                    </p:nvPicPr>
                    <p:blipFill>
                      <a:blip r:embed="rId9"/>
                      <a:srcRect/>
                      <a:stretch>
                        <a:fillRect/>
                      </a:stretch>
                    </p:blipFill>
                    <p:spPr bwMode="auto">
                      <a:xfrm>
                        <a:off x="4468171" y="2270827"/>
                        <a:ext cx="4465638" cy="1114425"/>
                      </a:xfrm>
                      <a:prstGeom prst="rect">
                        <a:avLst/>
                      </a:prstGeom>
                      <a:noFill/>
                      <a:ln>
                        <a:noFill/>
                      </a:ln>
                      <a:effectLst/>
                      <a:extLst/>
                    </p:spPr>
                  </p:pic>
                </p:oleObj>
              </mc:Fallback>
            </mc:AlternateContent>
          </a:graphicData>
        </a:graphic>
      </p:graphicFrame>
      <p:graphicFrame>
        <p:nvGraphicFramePr>
          <p:cNvPr id="39" name="Object 3"/>
          <p:cNvGraphicFramePr>
            <a:graphicFrameLocks noChangeAspect="1"/>
          </p:cNvGraphicFramePr>
          <p:nvPr>
            <p:extLst>
              <p:ext uri="{D42A27DB-BD31-4B8C-83A1-F6EECF244321}">
                <p14:modId xmlns:p14="http://schemas.microsoft.com/office/powerpoint/2010/main" val="1736997104"/>
              </p:ext>
            </p:extLst>
          </p:nvPr>
        </p:nvGraphicFramePr>
        <p:xfrm>
          <a:off x="751362" y="5481651"/>
          <a:ext cx="1065212" cy="773113"/>
        </p:xfrm>
        <a:graphic>
          <a:graphicData uri="http://schemas.openxmlformats.org/presentationml/2006/ole">
            <mc:AlternateContent xmlns:mc="http://schemas.openxmlformats.org/markup-compatibility/2006">
              <mc:Choice xmlns:v="urn:schemas-microsoft-com:vml" Requires="v">
                <p:oleObj spid="_x0000_s137764" name="Equation" r:id="rId10" imgW="596880" imgH="431640" progId="Equation.3">
                  <p:embed/>
                </p:oleObj>
              </mc:Choice>
              <mc:Fallback>
                <p:oleObj name="Equation" r:id="rId10" imgW="596880" imgH="431640" progId="Equation.3">
                  <p:embed/>
                  <p:pic>
                    <p:nvPicPr>
                      <p:cNvPr id="37" name="Object 3"/>
                      <p:cNvPicPr>
                        <a:picLocks noChangeAspect="1" noChangeArrowheads="1"/>
                      </p:cNvPicPr>
                      <p:nvPr/>
                    </p:nvPicPr>
                    <p:blipFill>
                      <a:blip r:embed="rId11"/>
                      <a:srcRect/>
                      <a:stretch>
                        <a:fillRect/>
                      </a:stretch>
                    </p:blipFill>
                    <p:spPr bwMode="auto">
                      <a:xfrm>
                        <a:off x="751362" y="5481651"/>
                        <a:ext cx="1065212" cy="773113"/>
                      </a:xfrm>
                      <a:prstGeom prst="rect">
                        <a:avLst/>
                      </a:prstGeom>
                      <a:noFill/>
                      <a:ln w="38100">
                        <a:solidFill>
                          <a:srgbClr val="FF0000"/>
                        </a:solidFill>
                      </a:ln>
                      <a:effectLst/>
                      <a:extLst/>
                    </p:spPr>
                  </p:pic>
                </p:oleObj>
              </mc:Fallback>
            </mc:AlternateContent>
          </a:graphicData>
        </a:graphic>
      </p:graphicFrame>
      <p:sp>
        <p:nvSpPr>
          <p:cNvPr id="40" name="Text Box 7"/>
          <p:cNvSpPr txBox="1">
            <a:spLocks noChangeArrowheads="1"/>
          </p:cNvSpPr>
          <p:nvPr/>
        </p:nvSpPr>
        <p:spPr bwMode="auto">
          <a:xfrm>
            <a:off x="1928442" y="5618234"/>
            <a:ext cx="571986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low-pressure limit rate constant</a:t>
            </a:r>
            <a:endParaRPr lang="en-US" altLang="en-US" sz="2200"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 Box 7"/>
          <p:cNvSpPr txBox="1">
            <a:spLocks noChangeArrowheads="1"/>
          </p:cNvSpPr>
          <p:nvPr/>
        </p:nvSpPr>
        <p:spPr bwMode="auto">
          <a:xfrm>
            <a:off x="547949" y="3275014"/>
            <a:ext cx="836366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it-IT" altLang="en-US" sz="2200" dirty="0" smtClean="0">
                <a:latin typeface="Tahoma" panose="020B0604030504040204" pitchFamily="34" charset="0"/>
                <a:ea typeface="Tahoma" panose="020B0604030504040204" pitchFamily="34" charset="0"/>
                <a:cs typeface="Tahoma" panose="020B0604030504040204" pitchFamily="34" charset="0"/>
              </a:rPr>
              <a:t>Due to the low pressure, AB* dissociates back to A+B more frequently than it collides with M (to remove excess energy via reaction 3). </a:t>
            </a:r>
            <a:endParaRPr lang="en-US" alt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24" name="Text Box 7"/>
          <p:cNvSpPr txBox="1">
            <a:spLocks noChangeArrowheads="1"/>
          </p:cNvSpPr>
          <p:nvPr/>
        </p:nvSpPr>
        <p:spPr bwMode="auto">
          <a:xfrm>
            <a:off x="546893" y="4498603"/>
            <a:ext cx="836366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it-IT" altLang="en-US" sz="2200" dirty="0" smtClean="0">
                <a:latin typeface="Tahoma" panose="020B0604030504040204" pitchFamily="34" charset="0"/>
                <a:ea typeface="Tahoma" panose="020B0604030504040204" pitchFamily="34" charset="0"/>
                <a:cs typeface="Tahoma" panose="020B0604030504040204" pitchFamily="34" charset="0"/>
              </a:rPr>
              <a:t>The rate limiting step is how often energy is removed from AB* and the overall rate depends </a:t>
            </a:r>
            <a:r>
              <a:rPr lang="it-IT" altLang="en-US" sz="2200" dirty="0">
                <a:latin typeface="Tahoma" panose="020B0604030504040204" pitchFamily="34" charset="0"/>
                <a:ea typeface="Tahoma" panose="020B0604030504040204" pitchFamily="34" charset="0"/>
                <a:cs typeface="Tahoma" panose="020B0604030504040204" pitchFamily="34" charset="0"/>
              </a:rPr>
              <a:t>linearly on [M</a:t>
            </a:r>
            <a:r>
              <a:rPr lang="it-IT" altLang="en-US" sz="2200" dirty="0" smtClean="0">
                <a:latin typeface="Tahoma" panose="020B0604030504040204" pitchFamily="34" charset="0"/>
                <a:ea typeface="Tahoma" panose="020B0604030504040204" pitchFamily="34" charset="0"/>
                <a:cs typeface="Tahoma" panose="020B0604030504040204" pitchFamily="34" charset="0"/>
              </a:rPr>
              <a:t>] </a:t>
            </a:r>
            <a:endParaRPr lang="en-US" alt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4183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0" grpId="0"/>
      <p:bldP spid="22" grpId="0"/>
      <p:bldP spid="2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4"/>
          <p:cNvSpPr txBox="1">
            <a:spLocks/>
          </p:cNvSpPr>
          <p:nvPr/>
        </p:nvSpPr>
        <p:spPr>
          <a:xfrm>
            <a:off x="96949" y="-6446"/>
            <a:ext cx="8959501"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a:solidFill>
                  <a:srgbClr val="3333FF"/>
                </a:solidFill>
                <a:latin typeface="Tahoma" panose="020B0604030504040204" pitchFamily="34" charset="0"/>
                <a:cs typeface="Tahoma" panose="020B0604030504040204" pitchFamily="34" charset="0"/>
              </a:rPr>
              <a:t>Termolecular proc. &amp; steady-state approx.</a:t>
            </a:r>
            <a:endParaRPr lang="en-GB" altLang="en-US" sz="3500" dirty="0">
              <a:solidFill>
                <a:srgbClr val="3333FF"/>
              </a:solidFill>
              <a:latin typeface="Tahoma" panose="020B0604030504040204" pitchFamily="34" charset="0"/>
              <a:cs typeface="Tahoma" panose="020B0604030504040204" pitchFamily="34" charset="0"/>
            </a:endParaRPr>
          </a:p>
        </p:txBody>
      </p:sp>
      <p:cxnSp>
        <p:nvCxnSpPr>
          <p:cNvPr id="15" name="Connettore diritto 9"/>
          <p:cNvCxnSpPr/>
          <p:nvPr/>
        </p:nvCxnSpPr>
        <p:spPr>
          <a:xfrm>
            <a:off x="547949" y="709219"/>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30" name="Object 3"/>
          <p:cNvGraphicFramePr>
            <a:graphicFrameLocks noChangeAspect="1"/>
          </p:cNvGraphicFramePr>
          <p:nvPr>
            <p:extLst/>
          </p:nvPr>
        </p:nvGraphicFramePr>
        <p:xfrm>
          <a:off x="420417" y="831444"/>
          <a:ext cx="4443413" cy="1114425"/>
        </p:xfrm>
        <a:graphic>
          <a:graphicData uri="http://schemas.openxmlformats.org/presentationml/2006/ole">
            <mc:AlternateContent xmlns:mc="http://schemas.openxmlformats.org/markup-compatibility/2006">
              <mc:Choice xmlns:v="urn:schemas-microsoft-com:vml" Requires="v">
                <p:oleObj spid="_x0000_s144890" name="Equation" r:id="rId4" imgW="2489040" imgH="622080" progId="Equation.3">
                  <p:embed/>
                </p:oleObj>
              </mc:Choice>
              <mc:Fallback>
                <p:oleObj name="Equation" r:id="rId4" imgW="2489040" imgH="622080" progId="Equation.3">
                  <p:embed/>
                  <p:pic>
                    <p:nvPicPr>
                      <p:cNvPr id="30" name="Object 3"/>
                      <p:cNvPicPr>
                        <a:picLocks noChangeAspect="1" noChangeArrowheads="1"/>
                      </p:cNvPicPr>
                      <p:nvPr/>
                    </p:nvPicPr>
                    <p:blipFill>
                      <a:blip r:embed="rId5"/>
                      <a:srcRect/>
                      <a:stretch>
                        <a:fillRect/>
                      </a:stretch>
                    </p:blipFill>
                    <p:spPr bwMode="auto">
                      <a:xfrm>
                        <a:off x="420417" y="831444"/>
                        <a:ext cx="4443413" cy="1114425"/>
                      </a:xfrm>
                      <a:prstGeom prst="rect">
                        <a:avLst/>
                      </a:prstGeom>
                      <a:noFill/>
                      <a:ln>
                        <a:noFill/>
                      </a:ln>
                      <a:effectLst/>
                      <a:extLst/>
                    </p:spPr>
                  </p:pic>
                </p:oleObj>
              </mc:Fallback>
            </mc:AlternateContent>
          </a:graphicData>
        </a:graphic>
      </p:graphicFrame>
      <p:sp>
        <p:nvSpPr>
          <p:cNvPr id="23" name="Text Box 7"/>
          <p:cNvSpPr txBox="1">
            <a:spLocks noChangeArrowheads="1"/>
          </p:cNvSpPr>
          <p:nvPr/>
        </p:nvSpPr>
        <p:spPr bwMode="auto">
          <a:xfrm>
            <a:off x="4788374" y="880081"/>
            <a:ext cx="435562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General rate expression for a three-body reaction</a:t>
            </a:r>
            <a:endParaRPr lang="en-US" altLang="en-US"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1" name="Text Box 7"/>
          <p:cNvSpPr txBox="1">
            <a:spLocks noChangeArrowheads="1"/>
          </p:cNvSpPr>
          <p:nvPr/>
        </p:nvSpPr>
        <p:spPr bwMode="auto">
          <a:xfrm>
            <a:off x="242864" y="2066939"/>
            <a:ext cx="301107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solidFill>
                  <a:srgbClr val="0000FF"/>
                </a:solidFill>
                <a:latin typeface="Tahoma" panose="020B0604030504040204" pitchFamily="34" charset="0"/>
                <a:ea typeface="Tahoma" panose="020B0604030504040204" pitchFamily="34" charset="0"/>
                <a:cs typeface="Tahoma" panose="020B0604030504040204" pitchFamily="34" charset="0"/>
              </a:rPr>
              <a:t>2: high-pressure limit:</a:t>
            </a:r>
            <a:endParaRPr lang="en-US" altLang="en-US" sz="22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2" name="Object 3"/>
          <p:cNvGraphicFramePr>
            <a:graphicFrameLocks noChangeAspect="1"/>
          </p:cNvGraphicFramePr>
          <p:nvPr>
            <p:extLst>
              <p:ext uri="{D42A27DB-BD31-4B8C-83A1-F6EECF244321}">
                <p14:modId xmlns:p14="http://schemas.microsoft.com/office/powerpoint/2010/main" val="2256165827"/>
              </p:ext>
            </p:extLst>
          </p:nvPr>
        </p:nvGraphicFramePr>
        <p:xfrm>
          <a:off x="3253937" y="1932292"/>
          <a:ext cx="1223962" cy="773112"/>
        </p:xfrm>
        <a:graphic>
          <a:graphicData uri="http://schemas.openxmlformats.org/presentationml/2006/ole">
            <mc:AlternateContent xmlns:mc="http://schemas.openxmlformats.org/markup-compatibility/2006">
              <mc:Choice xmlns:v="urn:schemas-microsoft-com:vml" Requires="v">
                <p:oleObj spid="_x0000_s144891" name="Equation" r:id="rId6" imgW="685800" imgH="431640" progId="Equation.3">
                  <p:embed/>
                </p:oleObj>
              </mc:Choice>
              <mc:Fallback>
                <p:oleObj name="Equation" r:id="rId6" imgW="685800" imgH="431640" progId="Equation.3">
                  <p:embed/>
                  <p:pic>
                    <p:nvPicPr>
                      <p:cNvPr id="42" name="Object 3"/>
                      <p:cNvPicPr>
                        <a:picLocks noChangeAspect="1" noChangeArrowheads="1"/>
                      </p:cNvPicPr>
                      <p:nvPr/>
                    </p:nvPicPr>
                    <p:blipFill>
                      <a:blip r:embed="rId7"/>
                      <a:srcRect/>
                      <a:stretch>
                        <a:fillRect/>
                      </a:stretch>
                    </p:blipFill>
                    <p:spPr bwMode="auto">
                      <a:xfrm>
                        <a:off x="3253937" y="1932292"/>
                        <a:ext cx="1223962" cy="773112"/>
                      </a:xfrm>
                      <a:prstGeom prst="rect">
                        <a:avLst/>
                      </a:prstGeom>
                      <a:noFill/>
                      <a:ln>
                        <a:noFill/>
                      </a:ln>
                      <a:effectLst/>
                      <a:extLst/>
                    </p:spPr>
                  </p:pic>
                </p:oleObj>
              </mc:Fallback>
            </mc:AlternateContent>
          </a:graphicData>
        </a:graphic>
      </p:graphicFrame>
      <p:graphicFrame>
        <p:nvGraphicFramePr>
          <p:cNvPr id="43" name="Object 3"/>
          <p:cNvGraphicFramePr>
            <a:graphicFrameLocks noChangeAspect="1"/>
          </p:cNvGraphicFramePr>
          <p:nvPr>
            <p:extLst>
              <p:ext uri="{D42A27DB-BD31-4B8C-83A1-F6EECF244321}">
                <p14:modId xmlns:p14="http://schemas.microsoft.com/office/powerpoint/2010/main" val="2154226774"/>
              </p:ext>
            </p:extLst>
          </p:nvPr>
        </p:nvGraphicFramePr>
        <p:xfrm>
          <a:off x="5009745" y="1953132"/>
          <a:ext cx="3717925" cy="750888"/>
        </p:xfrm>
        <a:graphic>
          <a:graphicData uri="http://schemas.openxmlformats.org/presentationml/2006/ole">
            <mc:AlternateContent xmlns:mc="http://schemas.openxmlformats.org/markup-compatibility/2006">
              <mc:Choice xmlns:v="urn:schemas-microsoft-com:vml" Requires="v">
                <p:oleObj spid="_x0000_s144892" name="Equation" r:id="rId8" imgW="2082600" imgH="419040" progId="Equation.3">
                  <p:embed/>
                </p:oleObj>
              </mc:Choice>
              <mc:Fallback>
                <p:oleObj name="Equation" r:id="rId8" imgW="2082600" imgH="419040" progId="Equation.3">
                  <p:embed/>
                  <p:pic>
                    <p:nvPicPr>
                      <p:cNvPr id="43" name="Object 3"/>
                      <p:cNvPicPr>
                        <a:picLocks noChangeAspect="1" noChangeArrowheads="1"/>
                      </p:cNvPicPr>
                      <p:nvPr/>
                    </p:nvPicPr>
                    <p:blipFill>
                      <a:blip r:embed="rId9"/>
                      <a:srcRect/>
                      <a:stretch>
                        <a:fillRect/>
                      </a:stretch>
                    </p:blipFill>
                    <p:spPr bwMode="auto">
                      <a:xfrm>
                        <a:off x="5009745" y="1953132"/>
                        <a:ext cx="3717925" cy="750888"/>
                      </a:xfrm>
                      <a:prstGeom prst="rect">
                        <a:avLst/>
                      </a:prstGeom>
                      <a:noFill/>
                      <a:ln>
                        <a:noFill/>
                      </a:ln>
                      <a:effectLst/>
                      <a:extLst/>
                    </p:spPr>
                  </p:pic>
                </p:oleObj>
              </mc:Fallback>
            </mc:AlternateContent>
          </a:graphicData>
        </a:graphic>
      </p:graphicFrame>
      <p:graphicFrame>
        <p:nvGraphicFramePr>
          <p:cNvPr id="18" name="Object 3"/>
          <p:cNvGraphicFramePr>
            <a:graphicFrameLocks noChangeAspect="1"/>
          </p:cNvGraphicFramePr>
          <p:nvPr>
            <p:extLst>
              <p:ext uri="{D42A27DB-BD31-4B8C-83A1-F6EECF244321}">
                <p14:modId xmlns:p14="http://schemas.microsoft.com/office/powerpoint/2010/main" val="2906341811"/>
              </p:ext>
            </p:extLst>
          </p:nvPr>
        </p:nvGraphicFramePr>
        <p:xfrm>
          <a:off x="742502" y="5431574"/>
          <a:ext cx="815975" cy="387350"/>
        </p:xfrm>
        <a:graphic>
          <a:graphicData uri="http://schemas.openxmlformats.org/presentationml/2006/ole">
            <mc:AlternateContent xmlns:mc="http://schemas.openxmlformats.org/markup-compatibility/2006">
              <mc:Choice xmlns:v="urn:schemas-microsoft-com:vml" Requires="v">
                <p:oleObj spid="_x0000_s144893" name="Equation" r:id="rId10" imgW="457200" imgH="215640" progId="Equation.3">
                  <p:embed/>
                </p:oleObj>
              </mc:Choice>
              <mc:Fallback>
                <p:oleObj name="Equation" r:id="rId10" imgW="457200" imgH="215640" progId="Equation.3">
                  <p:embed/>
                  <p:pic>
                    <p:nvPicPr>
                      <p:cNvPr id="18" name="Object 3"/>
                      <p:cNvPicPr>
                        <a:picLocks noChangeAspect="1" noChangeArrowheads="1"/>
                      </p:cNvPicPr>
                      <p:nvPr/>
                    </p:nvPicPr>
                    <p:blipFill>
                      <a:blip r:embed="rId11"/>
                      <a:srcRect/>
                      <a:stretch>
                        <a:fillRect/>
                      </a:stretch>
                    </p:blipFill>
                    <p:spPr bwMode="auto">
                      <a:xfrm>
                        <a:off x="742502" y="5431574"/>
                        <a:ext cx="815975" cy="387350"/>
                      </a:xfrm>
                      <a:prstGeom prst="rect">
                        <a:avLst/>
                      </a:prstGeom>
                      <a:noFill/>
                      <a:ln w="38100">
                        <a:solidFill>
                          <a:srgbClr val="FF0000"/>
                        </a:solidFill>
                      </a:ln>
                      <a:effectLst/>
                      <a:extLst/>
                    </p:spPr>
                  </p:pic>
                </p:oleObj>
              </mc:Fallback>
            </mc:AlternateContent>
          </a:graphicData>
        </a:graphic>
      </p:graphicFrame>
      <p:sp>
        <p:nvSpPr>
          <p:cNvPr id="19" name="Text Box 7"/>
          <p:cNvSpPr txBox="1">
            <a:spLocks noChangeArrowheads="1"/>
          </p:cNvSpPr>
          <p:nvPr/>
        </p:nvSpPr>
        <p:spPr bwMode="auto">
          <a:xfrm>
            <a:off x="1824836" y="5388037"/>
            <a:ext cx="444950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high-pressure limit rate constant</a:t>
            </a:r>
            <a:endParaRPr lang="en-US" altLang="en-US" sz="2200"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 Box 7"/>
          <p:cNvSpPr txBox="1">
            <a:spLocks noChangeArrowheads="1"/>
          </p:cNvSpPr>
          <p:nvPr/>
        </p:nvSpPr>
        <p:spPr bwMode="auto">
          <a:xfrm>
            <a:off x="704424" y="2977650"/>
            <a:ext cx="6690327"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it-IT" altLang="en-US" sz="2200" dirty="0">
                <a:latin typeface="Tahoma" panose="020B0604030504040204" pitchFamily="34" charset="0"/>
                <a:ea typeface="Tahoma" panose="020B0604030504040204" pitchFamily="34" charset="0"/>
                <a:cs typeface="Tahoma" panose="020B0604030504040204" pitchFamily="34" charset="0"/>
              </a:rPr>
              <a:t>The overall rate is independent of [M]</a:t>
            </a:r>
            <a:endParaRPr lang="en-US" altLang="en-US" sz="22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it-IT" altLang="en-US" sz="2200" dirty="0" smtClean="0">
                <a:latin typeface="Tahoma" panose="020B0604030504040204" pitchFamily="34" charset="0"/>
                <a:ea typeface="Tahoma" panose="020B0604030504040204" pitchFamily="34" charset="0"/>
                <a:cs typeface="Tahoma" panose="020B0604030504040204" pitchFamily="34" charset="0"/>
              </a:rPr>
              <a:t>With lots of M around collisions with M remove energy from AB* more frequently than AB* dissociating back to A + B </a:t>
            </a:r>
          </a:p>
          <a:p>
            <a:pPr marL="342900" indent="-342900">
              <a:buFont typeface="Arial" panose="020B0604020202020204" pitchFamily="34" charset="0"/>
              <a:buChar char="•"/>
            </a:pPr>
            <a:r>
              <a:rPr lang="it-IT" altLang="en-US" sz="2200" dirty="0" smtClean="0">
                <a:latin typeface="Tahoma" panose="020B0604030504040204" pitchFamily="34" charset="0"/>
                <a:ea typeface="Tahoma" panose="020B0604030504040204" pitchFamily="34" charset="0"/>
                <a:cs typeface="Tahoma" panose="020B0604030504040204" pitchFamily="34" charset="0"/>
              </a:rPr>
              <a:t>Step 1 (i.e. formation of AB*) is the rate limiting step </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overall rate coefficient is </a:t>
            </a:r>
            <a:r>
              <a:rPr lang="it-IT" altLang="en-US" sz="22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k</a:t>
            </a:r>
            <a:r>
              <a:rPr lang="it-IT" altLang="en-US" sz="2200" i="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endParaRPr lang="it-IT" altLang="en-US" sz="2200" i="1" baseline="-250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8596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04669" y="3438006"/>
            <a:ext cx="3743408" cy="3421685"/>
            <a:chOff x="315560" y="3438006"/>
            <a:chExt cx="3743408" cy="3421685"/>
          </a:xfrm>
        </p:grpSpPr>
        <p:pic>
          <p:nvPicPr>
            <p:cNvPr id="31" name="Picture 30"/>
            <p:cNvPicPr>
              <a:picLocks noChangeAspect="1"/>
            </p:cNvPicPr>
            <p:nvPr/>
          </p:nvPicPr>
          <p:blipFill>
            <a:blip r:embed="rId4"/>
            <a:stretch>
              <a:fillRect/>
            </a:stretch>
          </p:blipFill>
          <p:spPr>
            <a:xfrm>
              <a:off x="315560" y="3904395"/>
              <a:ext cx="3503135" cy="2845778"/>
            </a:xfrm>
            <a:prstGeom prst="rect">
              <a:avLst/>
            </a:prstGeom>
          </p:spPr>
        </p:pic>
        <p:sp>
          <p:nvSpPr>
            <p:cNvPr id="32" name="Text Box 5"/>
            <p:cNvSpPr txBox="1">
              <a:spLocks noChangeArrowheads="1"/>
            </p:cNvSpPr>
            <p:nvPr/>
          </p:nvSpPr>
          <p:spPr bwMode="auto">
            <a:xfrm>
              <a:off x="1892111" y="5616257"/>
              <a:ext cx="14628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tLang="en-US"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3" name="Object 6"/>
            <p:cNvGraphicFramePr>
              <a:graphicFrameLocks noChangeAspect="1"/>
            </p:cNvGraphicFramePr>
            <p:nvPr>
              <p:extLst>
                <p:ext uri="{D42A27DB-BD31-4B8C-83A1-F6EECF244321}">
                  <p14:modId xmlns:p14="http://schemas.microsoft.com/office/powerpoint/2010/main" val="4046599688"/>
                </p:ext>
              </p:extLst>
            </p:nvPr>
          </p:nvGraphicFramePr>
          <p:xfrm>
            <a:off x="459349" y="3438006"/>
            <a:ext cx="3286125" cy="465137"/>
          </p:xfrm>
          <a:graphic>
            <a:graphicData uri="http://schemas.openxmlformats.org/presentationml/2006/ole">
              <mc:AlternateContent xmlns:mc="http://schemas.openxmlformats.org/markup-compatibility/2006">
                <mc:Choice xmlns:v="urn:schemas-microsoft-com:vml" Requires="v">
                  <p:oleObj spid="_x0000_s187520" name="Equation" r:id="rId5" imgW="1612800" imgH="228600" progId="Equation.3">
                    <p:embed/>
                  </p:oleObj>
                </mc:Choice>
                <mc:Fallback>
                  <p:oleObj name="Equation" r:id="rId5" imgW="1612800" imgH="228600" progId="Equation.3">
                    <p:embed/>
                    <p:pic>
                      <p:nvPicPr>
                        <p:cNvPr id="31" name="Object 6"/>
                        <p:cNvPicPr>
                          <a:picLocks noChangeAspect="1" noChangeArrowheads="1"/>
                        </p:cNvPicPr>
                        <p:nvPr/>
                      </p:nvPicPr>
                      <p:blipFill>
                        <a:blip r:embed="rId6"/>
                        <a:srcRect/>
                        <a:stretch>
                          <a:fillRect/>
                        </a:stretch>
                      </p:blipFill>
                      <p:spPr bwMode="auto">
                        <a:xfrm>
                          <a:off x="459349" y="3438006"/>
                          <a:ext cx="3286125" cy="465137"/>
                        </a:xfrm>
                        <a:prstGeom prst="rect">
                          <a:avLst/>
                        </a:prstGeom>
                        <a:noFill/>
                        <a:ln>
                          <a:noFill/>
                        </a:ln>
                        <a:effectLst/>
                        <a:extLst/>
                      </p:spPr>
                    </p:pic>
                  </p:oleObj>
                </mc:Fallback>
              </mc:AlternateContent>
            </a:graphicData>
          </a:graphic>
        </p:graphicFrame>
        <p:graphicFrame>
          <p:nvGraphicFramePr>
            <p:cNvPr id="45" name="Object 6"/>
            <p:cNvGraphicFramePr>
              <a:graphicFrameLocks noChangeAspect="1"/>
            </p:cNvGraphicFramePr>
            <p:nvPr>
              <p:extLst>
                <p:ext uri="{D42A27DB-BD31-4B8C-83A1-F6EECF244321}">
                  <p14:modId xmlns:p14="http://schemas.microsoft.com/office/powerpoint/2010/main" val="216877653"/>
                </p:ext>
              </p:extLst>
            </p:nvPr>
          </p:nvGraphicFramePr>
          <p:xfrm>
            <a:off x="3578421" y="6526512"/>
            <a:ext cx="480547" cy="333179"/>
          </p:xfrm>
          <a:graphic>
            <a:graphicData uri="http://schemas.openxmlformats.org/presentationml/2006/ole">
              <mc:AlternateContent xmlns:mc="http://schemas.openxmlformats.org/markup-compatibility/2006">
                <mc:Choice xmlns:v="urn:schemas-microsoft-com:vml" Requires="v">
                  <p:oleObj spid="_x0000_s187521" name="Equation" r:id="rId7" imgW="291960" imgH="203040" progId="Equation.3">
                    <p:embed/>
                  </p:oleObj>
                </mc:Choice>
                <mc:Fallback>
                  <p:oleObj name="Equation" r:id="rId7" imgW="291960" imgH="203040" progId="Equation.3">
                    <p:embed/>
                    <p:pic>
                      <p:nvPicPr>
                        <p:cNvPr id="33" name="Object 6"/>
                        <p:cNvPicPr>
                          <a:picLocks noChangeAspect="1" noChangeArrowheads="1"/>
                        </p:cNvPicPr>
                        <p:nvPr/>
                      </p:nvPicPr>
                      <p:blipFill>
                        <a:blip r:embed="rId8"/>
                        <a:srcRect/>
                        <a:stretch>
                          <a:fillRect/>
                        </a:stretch>
                      </p:blipFill>
                      <p:spPr bwMode="auto">
                        <a:xfrm>
                          <a:off x="3578421" y="6526512"/>
                          <a:ext cx="480547" cy="333179"/>
                        </a:xfrm>
                        <a:prstGeom prst="rect">
                          <a:avLst/>
                        </a:prstGeom>
                        <a:noFill/>
                        <a:ln>
                          <a:noFill/>
                        </a:ln>
                        <a:effectLst/>
                        <a:extLst/>
                      </p:spPr>
                    </p:pic>
                  </p:oleObj>
                </mc:Fallback>
              </mc:AlternateContent>
            </a:graphicData>
          </a:graphic>
        </p:graphicFrame>
      </p:grpSp>
      <p:sp>
        <p:nvSpPr>
          <p:cNvPr id="14" name="Titolo 4"/>
          <p:cNvSpPr txBox="1">
            <a:spLocks/>
          </p:cNvSpPr>
          <p:nvPr/>
        </p:nvSpPr>
        <p:spPr>
          <a:xfrm>
            <a:off x="184827" y="-6446"/>
            <a:ext cx="8803530"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a:solidFill>
                  <a:srgbClr val="3333FF"/>
                </a:solidFill>
                <a:latin typeface="Tahoma" panose="020B0604030504040204" pitchFamily="34" charset="0"/>
                <a:cs typeface="Tahoma" panose="020B0604030504040204" pitchFamily="34" charset="0"/>
              </a:rPr>
              <a:t>Termolecular proc. &amp; steady-state approx.</a:t>
            </a:r>
            <a:endParaRPr lang="en-GB" altLang="en-US" sz="3500" dirty="0">
              <a:solidFill>
                <a:srgbClr val="3333FF"/>
              </a:solidFill>
              <a:latin typeface="Tahoma" panose="020B0604030504040204" pitchFamily="34" charset="0"/>
              <a:cs typeface="Tahoma" panose="020B0604030504040204" pitchFamily="34" charset="0"/>
            </a:endParaRPr>
          </a:p>
        </p:txBody>
      </p:sp>
      <p:cxnSp>
        <p:nvCxnSpPr>
          <p:cNvPr id="15" name="Connettore diritto 9"/>
          <p:cNvCxnSpPr/>
          <p:nvPr/>
        </p:nvCxnSpPr>
        <p:spPr>
          <a:xfrm>
            <a:off x="547949" y="709219"/>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547949" y="880081"/>
            <a:ext cx="8002663" cy="1106891"/>
            <a:chOff x="547949" y="880081"/>
            <a:chExt cx="8002663" cy="1106891"/>
          </a:xfrm>
        </p:grpSpPr>
        <p:sp>
          <p:nvSpPr>
            <p:cNvPr id="23" name="Text Box 7"/>
            <p:cNvSpPr txBox="1">
              <a:spLocks noChangeArrowheads="1"/>
            </p:cNvSpPr>
            <p:nvPr/>
          </p:nvSpPr>
          <p:spPr bwMode="auto">
            <a:xfrm>
              <a:off x="547949" y="880081"/>
              <a:ext cx="800266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latin typeface="Tahoma" panose="020B0604030504040204" pitchFamily="34" charset="0"/>
                  <a:ea typeface="Tahoma" panose="020B0604030504040204" pitchFamily="34" charset="0"/>
                  <a:cs typeface="Tahoma" panose="020B0604030504040204" pitchFamily="34" charset="0"/>
                </a:rPr>
                <a:t>Rearranging the general rate expression for a three-body reaction and substituting		 and              one gets:</a:t>
              </a:r>
              <a:endParaRPr lang="en-US" altLang="en-US" sz="2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0" name="Object 3"/>
            <p:cNvGraphicFramePr>
              <a:graphicFrameLocks noChangeAspect="1"/>
            </p:cNvGraphicFramePr>
            <p:nvPr>
              <p:extLst>
                <p:ext uri="{D42A27DB-BD31-4B8C-83A1-F6EECF244321}">
                  <p14:modId xmlns:p14="http://schemas.microsoft.com/office/powerpoint/2010/main" val="3426953227"/>
                </p:ext>
              </p:extLst>
            </p:nvPr>
          </p:nvGraphicFramePr>
          <p:xfrm>
            <a:off x="3939226" y="1213859"/>
            <a:ext cx="1065212" cy="773113"/>
          </p:xfrm>
          <a:graphic>
            <a:graphicData uri="http://schemas.openxmlformats.org/presentationml/2006/ole">
              <mc:AlternateContent xmlns:mc="http://schemas.openxmlformats.org/markup-compatibility/2006">
                <mc:Choice xmlns:v="urn:schemas-microsoft-com:vml" Requires="v">
                  <p:oleObj spid="_x0000_s187522" name="Equation" r:id="rId9" imgW="596880" imgH="431640" progId="Equation.3">
                    <p:embed/>
                  </p:oleObj>
                </mc:Choice>
                <mc:Fallback>
                  <p:oleObj name="Equation" r:id="rId9" imgW="596880" imgH="431640" progId="Equation.3">
                    <p:embed/>
                    <p:pic>
                      <p:nvPicPr>
                        <p:cNvPr id="39" name="Object 3"/>
                        <p:cNvPicPr>
                          <a:picLocks noChangeAspect="1" noChangeArrowheads="1"/>
                        </p:cNvPicPr>
                        <p:nvPr/>
                      </p:nvPicPr>
                      <p:blipFill>
                        <a:blip r:embed="rId10"/>
                        <a:srcRect/>
                        <a:stretch>
                          <a:fillRect/>
                        </a:stretch>
                      </p:blipFill>
                      <p:spPr bwMode="auto">
                        <a:xfrm>
                          <a:off x="3939226" y="1213859"/>
                          <a:ext cx="1065212" cy="773113"/>
                        </a:xfrm>
                        <a:prstGeom prst="rect">
                          <a:avLst/>
                        </a:prstGeom>
                        <a:noFill/>
                        <a:ln w="38100">
                          <a:noFill/>
                        </a:ln>
                        <a:effectLst/>
                        <a:extLst/>
                      </p:spPr>
                    </p:pic>
                  </p:oleObj>
                </mc:Fallback>
              </mc:AlternateContent>
            </a:graphicData>
          </a:graphic>
        </p:graphicFrame>
        <p:graphicFrame>
          <p:nvGraphicFramePr>
            <p:cNvPr id="21" name="Object 3"/>
            <p:cNvGraphicFramePr>
              <a:graphicFrameLocks noChangeAspect="1"/>
            </p:cNvGraphicFramePr>
            <p:nvPr>
              <p:extLst>
                <p:ext uri="{D42A27DB-BD31-4B8C-83A1-F6EECF244321}">
                  <p14:modId xmlns:p14="http://schemas.microsoft.com/office/powerpoint/2010/main" val="3692916636"/>
                </p:ext>
              </p:extLst>
            </p:nvPr>
          </p:nvGraphicFramePr>
          <p:xfrm>
            <a:off x="6047842" y="1272211"/>
            <a:ext cx="815975" cy="387350"/>
          </p:xfrm>
          <a:graphic>
            <a:graphicData uri="http://schemas.openxmlformats.org/presentationml/2006/ole">
              <mc:AlternateContent xmlns:mc="http://schemas.openxmlformats.org/markup-compatibility/2006">
                <mc:Choice xmlns:v="urn:schemas-microsoft-com:vml" Requires="v">
                  <p:oleObj spid="_x0000_s187523" name="Equation" r:id="rId11" imgW="457200" imgH="215640" progId="Equation.3">
                    <p:embed/>
                  </p:oleObj>
                </mc:Choice>
                <mc:Fallback>
                  <p:oleObj name="Equation" r:id="rId11" imgW="457200" imgH="215640" progId="Equation.3">
                    <p:embed/>
                    <p:pic>
                      <p:nvPicPr>
                        <p:cNvPr id="18" name="Object 3"/>
                        <p:cNvPicPr>
                          <a:picLocks noChangeAspect="1" noChangeArrowheads="1"/>
                        </p:cNvPicPr>
                        <p:nvPr/>
                      </p:nvPicPr>
                      <p:blipFill>
                        <a:blip r:embed="rId12"/>
                        <a:srcRect/>
                        <a:stretch>
                          <a:fillRect/>
                        </a:stretch>
                      </p:blipFill>
                      <p:spPr bwMode="auto">
                        <a:xfrm>
                          <a:off x="6047842" y="1272211"/>
                          <a:ext cx="815975" cy="387350"/>
                        </a:xfrm>
                        <a:prstGeom prst="rect">
                          <a:avLst/>
                        </a:prstGeom>
                        <a:noFill/>
                        <a:ln w="38100">
                          <a:noFill/>
                        </a:ln>
                        <a:effectLst/>
                        <a:extLst/>
                      </p:spPr>
                    </p:pic>
                  </p:oleObj>
                </mc:Fallback>
              </mc:AlternateContent>
            </a:graphicData>
          </a:graphic>
        </p:graphicFrame>
      </p:grpSp>
      <p:graphicFrame>
        <p:nvGraphicFramePr>
          <p:cNvPr id="22" name="Object 3"/>
          <p:cNvGraphicFramePr>
            <a:graphicFrameLocks noChangeAspect="1"/>
          </p:cNvGraphicFramePr>
          <p:nvPr>
            <p:extLst>
              <p:ext uri="{D42A27DB-BD31-4B8C-83A1-F6EECF244321}">
                <p14:modId xmlns:p14="http://schemas.microsoft.com/office/powerpoint/2010/main" val="879272154"/>
              </p:ext>
            </p:extLst>
          </p:nvPr>
        </p:nvGraphicFramePr>
        <p:xfrm>
          <a:off x="2306105" y="1788745"/>
          <a:ext cx="4557712" cy="1500188"/>
        </p:xfrm>
        <a:graphic>
          <a:graphicData uri="http://schemas.openxmlformats.org/presentationml/2006/ole">
            <mc:AlternateContent xmlns:mc="http://schemas.openxmlformats.org/markup-compatibility/2006">
              <mc:Choice xmlns:v="urn:schemas-microsoft-com:vml" Requires="v">
                <p:oleObj spid="_x0000_s187524" name="Equation" r:id="rId13" imgW="2552400" imgH="838080" progId="Equation.3">
                  <p:embed/>
                </p:oleObj>
              </mc:Choice>
              <mc:Fallback>
                <p:oleObj name="Equation" r:id="rId13" imgW="2552400" imgH="838080" progId="Equation.3">
                  <p:embed/>
                  <p:pic>
                    <p:nvPicPr>
                      <p:cNvPr id="30" name="Object 3"/>
                      <p:cNvPicPr>
                        <a:picLocks noChangeAspect="1" noChangeArrowheads="1"/>
                      </p:cNvPicPr>
                      <p:nvPr/>
                    </p:nvPicPr>
                    <p:blipFill>
                      <a:blip r:embed="rId14"/>
                      <a:srcRect/>
                      <a:stretch>
                        <a:fillRect/>
                      </a:stretch>
                    </p:blipFill>
                    <p:spPr bwMode="auto">
                      <a:xfrm>
                        <a:off x="2306105" y="1788745"/>
                        <a:ext cx="4557712" cy="1500188"/>
                      </a:xfrm>
                      <a:prstGeom prst="rect">
                        <a:avLst/>
                      </a:prstGeom>
                      <a:noFill/>
                      <a:ln>
                        <a:noFill/>
                      </a:ln>
                      <a:effectLst/>
                      <a:extLst/>
                    </p:spPr>
                  </p:pic>
                </p:oleObj>
              </mc:Fallback>
            </mc:AlternateContent>
          </a:graphicData>
        </a:graphic>
      </p:graphicFrame>
      <p:graphicFrame>
        <p:nvGraphicFramePr>
          <p:cNvPr id="25" name="Object 3"/>
          <p:cNvGraphicFramePr>
            <a:graphicFrameLocks noChangeAspect="1"/>
          </p:cNvGraphicFramePr>
          <p:nvPr>
            <p:extLst>
              <p:ext uri="{D42A27DB-BD31-4B8C-83A1-F6EECF244321}">
                <p14:modId xmlns:p14="http://schemas.microsoft.com/office/powerpoint/2010/main" val="3079230787"/>
              </p:ext>
            </p:extLst>
          </p:nvPr>
        </p:nvGraphicFramePr>
        <p:xfrm>
          <a:off x="4680183" y="3505980"/>
          <a:ext cx="341312" cy="387350"/>
        </p:xfrm>
        <a:graphic>
          <a:graphicData uri="http://schemas.openxmlformats.org/presentationml/2006/ole">
            <mc:AlternateContent xmlns:mc="http://schemas.openxmlformats.org/markup-compatibility/2006">
              <mc:Choice xmlns:v="urn:schemas-microsoft-com:vml" Requires="v">
                <p:oleObj spid="_x0000_s187525" name="Equation" r:id="rId15" imgW="190440" imgH="215640" progId="Equation.3">
                  <p:embed/>
                </p:oleObj>
              </mc:Choice>
              <mc:Fallback>
                <p:oleObj name="Equation" r:id="rId15" imgW="190440" imgH="215640" progId="Equation.3">
                  <p:embed/>
                  <p:pic>
                    <p:nvPicPr>
                      <p:cNvPr id="21" name="Object 3"/>
                      <p:cNvPicPr>
                        <a:picLocks noChangeAspect="1" noChangeArrowheads="1"/>
                      </p:cNvPicPr>
                      <p:nvPr/>
                    </p:nvPicPr>
                    <p:blipFill>
                      <a:blip r:embed="rId16"/>
                      <a:srcRect/>
                      <a:stretch>
                        <a:fillRect/>
                      </a:stretch>
                    </p:blipFill>
                    <p:spPr bwMode="auto">
                      <a:xfrm>
                        <a:off x="4680183" y="3505980"/>
                        <a:ext cx="341312" cy="387350"/>
                      </a:xfrm>
                      <a:prstGeom prst="rect">
                        <a:avLst/>
                      </a:prstGeom>
                      <a:noFill/>
                      <a:ln w="38100">
                        <a:noFill/>
                      </a:ln>
                      <a:effectLst/>
                      <a:extLst/>
                    </p:spPr>
                  </p:pic>
                </p:oleObj>
              </mc:Fallback>
            </mc:AlternateContent>
          </a:graphicData>
        </a:graphic>
      </p:graphicFrame>
      <p:sp>
        <p:nvSpPr>
          <p:cNvPr id="26" name="Text Box 7"/>
          <p:cNvSpPr txBox="1">
            <a:spLocks noChangeArrowheads="1"/>
          </p:cNvSpPr>
          <p:nvPr/>
        </p:nvSpPr>
        <p:spPr bwMode="auto">
          <a:xfrm>
            <a:off x="4989996" y="3466757"/>
            <a:ext cx="413454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latin typeface="Tahoma" panose="020B0604030504040204" pitchFamily="34" charset="0"/>
                <a:ea typeface="Tahoma" panose="020B0604030504040204" pitchFamily="34" charset="0"/>
                <a:cs typeface="Tahoma" panose="020B0604030504040204" pitchFamily="34" charset="0"/>
              </a:rPr>
              <a:t>has the units of a </a:t>
            </a:r>
            <a:r>
              <a:rPr lang="it-IT" altLang="en-US" sz="22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second order reaction</a:t>
            </a:r>
            <a:r>
              <a:rPr lang="it-IT" altLang="en-US" sz="2200" dirty="0" smtClean="0">
                <a:latin typeface="Tahoma" panose="020B0604030504040204" pitchFamily="34" charset="0"/>
                <a:ea typeface="Tahoma" panose="020B0604030504040204" pitchFamily="34" charset="0"/>
                <a:cs typeface="Tahoma" panose="020B0604030504040204" pitchFamily="34" charset="0"/>
              </a:rPr>
              <a:t> (cm</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rPr>
              <a:t>3</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200" dirty="0" smtClean="0">
                <a:latin typeface="Tahoma" panose="020B0604030504040204" pitchFamily="34" charset="0"/>
                <a:ea typeface="Tahoma" panose="020B0604030504040204" pitchFamily="34" charset="0"/>
                <a:cs typeface="Tahoma" panose="020B0604030504040204" pitchFamily="34" charset="0"/>
              </a:rPr>
              <a:t>molecule</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rPr>
              <a:t>-1</a:t>
            </a:r>
            <a:r>
              <a:rPr lang="it-IT" altLang="en-US" sz="2200" dirty="0" smtClean="0">
                <a:latin typeface="Tahoma" panose="020B0604030504040204" pitchFamily="34" charset="0"/>
                <a:ea typeface="Tahoma" panose="020B0604030504040204" pitchFamily="34" charset="0"/>
                <a:cs typeface="Tahoma" panose="020B0604030504040204" pitchFamily="34" charset="0"/>
              </a:rPr>
              <a:t>s</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rPr>
              <a:t>-1</a:t>
            </a:r>
            <a:r>
              <a:rPr lang="it-IT" altLang="en-US" sz="2200" dirty="0" smtClean="0">
                <a:latin typeface="Tahoma" panose="020B0604030504040204" pitchFamily="34" charset="0"/>
                <a:ea typeface="Tahoma" panose="020B0604030504040204" pitchFamily="34" charset="0"/>
                <a:cs typeface="Tahoma" panose="020B0604030504040204" pitchFamily="34" charset="0"/>
              </a:rPr>
              <a:t>)</a:t>
            </a:r>
            <a:endParaRPr lang="en-US" altLang="en-US" sz="2200"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27" name="Text Box 7"/>
          <p:cNvSpPr txBox="1">
            <a:spLocks noChangeArrowheads="1"/>
          </p:cNvSpPr>
          <p:nvPr/>
        </p:nvSpPr>
        <p:spPr bwMode="auto">
          <a:xfrm>
            <a:off x="4982587" y="4223600"/>
            <a:ext cx="410305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latin typeface="Tahoma" panose="020B0604030504040204" pitchFamily="34" charset="0"/>
                <a:ea typeface="Tahoma" panose="020B0604030504040204" pitchFamily="34" charset="0"/>
                <a:cs typeface="Tahoma" panose="020B0604030504040204" pitchFamily="34" charset="0"/>
              </a:rPr>
              <a:t>has the units of a </a:t>
            </a:r>
            <a:r>
              <a:rPr lang="it-IT" altLang="en-US" sz="22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third order reaction</a:t>
            </a:r>
            <a:r>
              <a:rPr lang="it-IT" altLang="en-US" sz="2200" dirty="0" smtClean="0">
                <a:latin typeface="Tahoma" panose="020B0604030504040204" pitchFamily="34" charset="0"/>
                <a:ea typeface="Tahoma" panose="020B0604030504040204" pitchFamily="34" charset="0"/>
                <a:cs typeface="Tahoma" panose="020B0604030504040204" pitchFamily="34" charset="0"/>
              </a:rPr>
              <a:t> (cm</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rPr>
              <a:t>6</a:t>
            </a:r>
            <a:r>
              <a:rPr lang="it-IT"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200" dirty="0" smtClean="0">
                <a:latin typeface="Tahoma" panose="020B0604030504040204" pitchFamily="34" charset="0"/>
                <a:ea typeface="Tahoma" panose="020B0604030504040204" pitchFamily="34" charset="0"/>
                <a:cs typeface="Tahoma" panose="020B0604030504040204" pitchFamily="34" charset="0"/>
              </a:rPr>
              <a:t>molecule</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rPr>
              <a:t>-2</a:t>
            </a:r>
            <a:r>
              <a:rPr lang="it-IT" altLang="en-US" sz="2200" dirty="0" smtClean="0">
                <a:latin typeface="Tahoma" panose="020B0604030504040204" pitchFamily="34" charset="0"/>
                <a:ea typeface="Tahoma" panose="020B0604030504040204" pitchFamily="34" charset="0"/>
                <a:cs typeface="Tahoma" panose="020B0604030504040204" pitchFamily="34" charset="0"/>
              </a:rPr>
              <a:t>s</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rPr>
              <a:t>-1</a:t>
            </a:r>
            <a:r>
              <a:rPr lang="it-IT" altLang="en-US" sz="2200" dirty="0" smtClean="0">
                <a:latin typeface="Tahoma" panose="020B0604030504040204" pitchFamily="34" charset="0"/>
                <a:ea typeface="Tahoma" panose="020B0604030504040204" pitchFamily="34" charset="0"/>
                <a:cs typeface="Tahoma" panose="020B0604030504040204" pitchFamily="34" charset="0"/>
              </a:rPr>
              <a:t>)</a:t>
            </a:r>
            <a:endParaRPr lang="en-US" altLang="en-US" sz="2200" baseline="30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8" name="Object 3"/>
          <p:cNvGraphicFramePr>
            <a:graphicFrameLocks noChangeAspect="1"/>
          </p:cNvGraphicFramePr>
          <p:nvPr>
            <p:extLst>
              <p:ext uri="{D42A27DB-BD31-4B8C-83A1-F6EECF244321}">
                <p14:modId xmlns:p14="http://schemas.microsoft.com/office/powerpoint/2010/main" val="3278599636"/>
              </p:ext>
            </p:extLst>
          </p:nvPr>
        </p:nvGraphicFramePr>
        <p:xfrm>
          <a:off x="4704205" y="4248757"/>
          <a:ext cx="295275" cy="409575"/>
        </p:xfrm>
        <a:graphic>
          <a:graphicData uri="http://schemas.openxmlformats.org/presentationml/2006/ole">
            <mc:AlternateContent xmlns:mc="http://schemas.openxmlformats.org/markup-compatibility/2006">
              <mc:Choice xmlns:v="urn:schemas-microsoft-com:vml" Requires="v">
                <p:oleObj spid="_x0000_s187526" name="Equation" r:id="rId17" imgW="164880" imgH="228600" progId="Equation.3">
                  <p:embed/>
                </p:oleObj>
              </mc:Choice>
              <mc:Fallback>
                <p:oleObj name="Equation" r:id="rId17" imgW="164880" imgH="228600" progId="Equation.3">
                  <p:embed/>
                  <p:pic>
                    <p:nvPicPr>
                      <p:cNvPr id="25" name="Object 3"/>
                      <p:cNvPicPr>
                        <a:picLocks noChangeAspect="1" noChangeArrowheads="1"/>
                      </p:cNvPicPr>
                      <p:nvPr/>
                    </p:nvPicPr>
                    <p:blipFill>
                      <a:blip r:embed="rId18"/>
                      <a:srcRect/>
                      <a:stretch>
                        <a:fillRect/>
                      </a:stretch>
                    </p:blipFill>
                    <p:spPr bwMode="auto">
                      <a:xfrm>
                        <a:off x="4704205" y="4248757"/>
                        <a:ext cx="295275" cy="409575"/>
                      </a:xfrm>
                      <a:prstGeom prst="rect">
                        <a:avLst/>
                      </a:prstGeom>
                      <a:noFill/>
                      <a:ln w="38100">
                        <a:noFill/>
                      </a:ln>
                      <a:effectLst/>
                      <a:extLst/>
                    </p:spPr>
                  </p:pic>
                </p:oleObj>
              </mc:Fallback>
            </mc:AlternateContent>
          </a:graphicData>
        </a:graphic>
      </p:graphicFrame>
      <p:sp>
        <p:nvSpPr>
          <p:cNvPr id="4" name="Rectangle 3"/>
          <p:cNvSpPr/>
          <p:nvPr/>
        </p:nvSpPr>
        <p:spPr bwMode="auto">
          <a:xfrm>
            <a:off x="5184843" y="2101173"/>
            <a:ext cx="1770434" cy="1207216"/>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cxnSp>
        <p:nvCxnSpPr>
          <p:cNvPr id="6" name="Straight Connector 5"/>
          <p:cNvCxnSpPr/>
          <p:nvPr/>
        </p:nvCxnSpPr>
        <p:spPr bwMode="auto">
          <a:xfrm flipV="1">
            <a:off x="1302664" y="4270020"/>
            <a:ext cx="2626468" cy="0"/>
          </a:xfrm>
          <a:prstGeom prst="line">
            <a:avLst/>
          </a:prstGeom>
          <a:solidFill>
            <a:schemeClr val="accent1"/>
          </a:solidFill>
          <a:ln w="28575" cap="flat" cmpd="sng" algn="ctr">
            <a:solidFill>
              <a:srgbClr val="0000FF"/>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46" name="Object 3"/>
          <p:cNvGraphicFramePr>
            <a:graphicFrameLocks noChangeAspect="1"/>
          </p:cNvGraphicFramePr>
          <p:nvPr>
            <p:extLst>
              <p:ext uri="{D42A27DB-BD31-4B8C-83A1-F6EECF244321}">
                <p14:modId xmlns:p14="http://schemas.microsoft.com/office/powerpoint/2010/main" val="20769185"/>
              </p:ext>
            </p:extLst>
          </p:nvPr>
        </p:nvGraphicFramePr>
        <p:xfrm>
          <a:off x="3949816" y="4076345"/>
          <a:ext cx="341312" cy="387350"/>
        </p:xfrm>
        <a:graphic>
          <a:graphicData uri="http://schemas.openxmlformats.org/presentationml/2006/ole">
            <mc:AlternateContent xmlns:mc="http://schemas.openxmlformats.org/markup-compatibility/2006">
              <mc:Choice xmlns:v="urn:schemas-microsoft-com:vml" Requires="v">
                <p:oleObj spid="_x0000_s187527" name="Equation" r:id="rId19" imgW="190440" imgH="215640" progId="Equation.3">
                  <p:embed/>
                </p:oleObj>
              </mc:Choice>
              <mc:Fallback>
                <p:oleObj name="Equation" r:id="rId19" imgW="190440" imgH="215640" progId="Equation.3">
                  <p:embed/>
                  <p:pic>
                    <p:nvPicPr>
                      <p:cNvPr id="25" name="Object 3"/>
                      <p:cNvPicPr>
                        <a:picLocks noChangeAspect="1" noChangeArrowheads="1"/>
                      </p:cNvPicPr>
                      <p:nvPr/>
                    </p:nvPicPr>
                    <p:blipFill>
                      <a:blip r:embed="rId16"/>
                      <a:srcRect/>
                      <a:stretch>
                        <a:fillRect/>
                      </a:stretch>
                    </p:blipFill>
                    <p:spPr bwMode="auto">
                      <a:xfrm>
                        <a:off x="3949816" y="4076345"/>
                        <a:ext cx="341312" cy="387350"/>
                      </a:xfrm>
                      <a:prstGeom prst="rect">
                        <a:avLst/>
                      </a:prstGeom>
                      <a:noFill/>
                      <a:ln w="38100">
                        <a:noFill/>
                      </a:ln>
                      <a:effectLst/>
                      <a:extLst/>
                    </p:spPr>
                  </p:pic>
                </p:oleObj>
              </mc:Fallback>
            </mc:AlternateContent>
          </a:graphicData>
        </a:graphic>
      </p:graphicFrame>
      <p:sp>
        <p:nvSpPr>
          <p:cNvPr id="48" name="Text Box 7"/>
          <p:cNvSpPr txBox="1">
            <a:spLocks noChangeArrowheads="1"/>
          </p:cNvSpPr>
          <p:nvPr/>
        </p:nvSpPr>
        <p:spPr bwMode="auto">
          <a:xfrm>
            <a:off x="5184843" y="5630197"/>
            <a:ext cx="41030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latin typeface="Tahoma" panose="020B0604030504040204" pitchFamily="34" charset="0"/>
                <a:ea typeface="Tahoma" panose="020B0604030504040204" pitchFamily="34" charset="0"/>
                <a:cs typeface="Tahoma" panose="020B0604030504040204" pitchFamily="34" charset="0"/>
              </a:rPr>
              <a:t>Another important reaction:</a:t>
            </a:r>
          </a:p>
        </p:txBody>
      </p:sp>
      <p:graphicFrame>
        <p:nvGraphicFramePr>
          <p:cNvPr id="49" name="Object 6"/>
          <p:cNvGraphicFramePr>
            <a:graphicFrameLocks noChangeAspect="1"/>
          </p:cNvGraphicFramePr>
          <p:nvPr>
            <p:extLst>
              <p:ext uri="{D42A27DB-BD31-4B8C-83A1-F6EECF244321}">
                <p14:modId xmlns:p14="http://schemas.microsoft.com/office/powerpoint/2010/main" val="2362696881"/>
              </p:ext>
            </p:extLst>
          </p:nvPr>
        </p:nvGraphicFramePr>
        <p:xfrm>
          <a:off x="5843233" y="6061084"/>
          <a:ext cx="2224087" cy="490537"/>
        </p:xfrm>
        <a:graphic>
          <a:graphicData uri="http://schemas.openxmlformats.org/presentationml/2006/ole">
            <mc:AlternateContent xmlns:mc="http://schemas.openxmlformats.org/markup-compatibility/2006">
              <mc:Choice xmlns:v="urn:schemas-microsoft-com:vml" Requires="v">
                <p:oleObj spid="_x0000_s187528" name="Equation" r:id="rId20" imgW="1091880" imgH="241200" progId="Equation.3">
                  <p:embed/>
                </p:oleObj>
              </mc:Choice>
              <mc:Fallback>
                <p:oleObj name="Equation" r:id="rId20" imgW="1091880" imgH="241200" progId="Equation.3">
                  <p:embed/>
                  <p:pic>
                    <p:nvPicPr>
                      <p:cNvPr id="33" name="Object 6"/>
                      <p:cNvPicPr>
                        <a:picLocks noChangeAspect="1" noChangeArrowheads="1"/>
                      </p:cNvPicPr>
                      <p:nvPr/>
                    </p:nvPicPr>
                    <p:blipFill>
                      <a:blip r:embed="rId21"/>
                      <a:srcRect/>
                      <a:stretch>
                        <a:fillRect/>
                      </a:stretch>
                    </p:blipFill>
                    <p:spPr bwMode="auto">
                      <a:xfrm>
                        <a:off x="5843233" y="6061084"/>
                        <a:ext cx="2224087" cy="490537"/>
                      </a:xfrm>
                      <a:prstGeom prst="rect">
                        <a:avLst/>
                      </a:prstGeom>
                      <a:noFill/>
                      <a:ln>
                        <a:noFill/>
                      </a:ln>
                      <a:effectLst/>
                      <a:extLst/>
                    </p:spPr>
                  </p:pic>
                </p:oleObj>
              </mc:Fallback>
            </mc:AlternateContent>
          </a:graphicData>
        </a:graphic>
      </p:graphicFrame>
      <p:sp>
        <p:nvSpPr>
          <p:cNvPr id="50" name="Text Box 7"/>
          <p:cNvSpPr txBox="1">
            <a:spLocks noChangeArrowheads="1"/>
          </p:cNvSpPr>
          <p:nvPr/>
        </p:nvSpPr>
        <p:spPr bwMode="auto">
          <a:xfrm>
            <a:off x="2538211" y="4993041"/>
            <a:ext cx="2141972" cy="923330"/>
          </a:xfrm>
          <a:prstGeom prst="rect">
            <a:avLst/>
          </a:prstGeom>
          <a:noFill/>
          <a:ln w="3810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dirty="0" smtClean="0">
                <a:latin typeface="Tahoma" panose="020B0604030504040204" pitchFamily="34" charset="0"/>
                <a:ea typeface="Tahoma" panose="020B0604030504040204" pitchFamily="34" charset="0"/>
                <a:cs typeface="Tahoma" panose="020B0604030504040204" pitchFamily="34" charset="0"/>
              </a:rPr>
              <a:t>Low pressure limit: </a:t>
            </a:r>
          </a:p>
          <a:p>
            <a:r>
              <a:rPr lang="it-IT" altLang="en-US" dirty="0" smtClean="0">
                <a:latin typeface="Tahoma" panose="020B0604030504040204" pitchFamily="34" charset="0"/>
                <a:ea typeface="Tahoma" panose="020B0604030504040204" pitchFamily="34" charset="0"/>
                <a:cs typeface="Tahoma" panose="020B0604030504040204" pitchFamily="34" charset="0"/>
              </a:rPr>
              <a:t>k depends on [M]</a:t>
            </a:r>
          </a:p>
          <a:p>
            <a:r>
              <a:rPr lang="en-US" i="1" dirty="0" err="1">
                <a:latin typeface="Tahoma" panose="020B0604030504040204" pitchFamily="34" charset="0"/>
                <a:ea typeface="Tahoma" panose="020B0604030504040204" pitchFamily="34" charset="0"/>
                <a:cs typeface="Tahoma" panose="020B0604030504040204" pitchFamily="34" charset="0"/>
              </a:rPr>
              <a:t>k</a:t>
            </a:r>
            <a:r>
              <a:rPr lang="en-US" i="1" baseline="30000" dirty="0" err="1">
                <a:latin typeface="Tahoma" panose="020B0604030504040204" pitchFamily="34" charset="0"/>
                <a:ea typeface="Tahoma" panose="020B0604030504040204" pitchFamily="34" charset="0"/>
                <a:cs typeface="Tahoma" panose="020B0604030504040204" pitchFamily="34" charset="0"/>
              </a:rPr>
              <a:t>bim</a:t>
            </a:r>
            <a:r>
              <a:rPr lang="en-US" i="1" dirty="0">
                <a:latin typeface="Tahoma" panose="020B0604030504040204" pitchFamily="34" charset="0"/>
                <a:ea typeface="Tahoma" panose="020B0604030504040204" pitchFamily="34" charset="0"/>
                <a:cs typeface="Tahoma" panose="020B0604030504040204" pitchFamily="34" charset="0"/>
              </a:rPr>
              <a:t>=k</a:t>
            </a:r>
            <a:r>
              <a:rPr lang="en-US" i="1" baseline="-25000" dirty="0">
                <a:latin typeface="Tahoma" panose="020B0604030504040204" pitchFamily="34" charset="0"/>
                <a:ea typeface="Tahoma" panose="020B0604030504040204" pitchFamily="34" charset="0"/>
                <a:cs typeface="Tahoma" panose="020B0604030504040204" pitchFamily="34" charset="0"/>
              </a:rPr>
              <a:t>0 </a:t>
            </a:r>
            <a:r>
              <a:rPr lang="en-US" dirty="0">
                <a:latin typeface="Tahoma" panose="020B0604030504040204" pitchFamily="34" charset="0"/>
                <a:ea typeface="Tahoma" panose="020B0604030504040204" pitchFamily="34" charset="0"/>
                <a:cs typeface="Tahoma" panose="020B0604030504040204" pitchFamily="34" charset="0"/>
              </a:rPr>
              <a:t>[M</a:t>
            </a:r>
            <a:r>
              <a:rPr lang="en-US" dirty="0" smtClean="0">
                <a:latin typeface="Tahoma" panose="020B0604030504040204" pitchFamily="34" charset="0"/>
                <a:ea typeface="Tahoma" panose="020B0604030504040204" pitchFamily="34" charset="0"/>
                <a:cs typeface="Tahoma" panose="020B0604030504040204" pitchFamily="34" charset="0"/>
              </a:rPr>
              <a:t>]</a:t>
            </a: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cxnSp>
        <p:nvCxnSpPr>
          <p:cNvPr id="16" name="Straight Arrow Connector 15"/>
          <p:cNvCxnSpPr/>
          <p:nvPr/>
        </p:nvCxnSpPr>
        <p:spPr bwMode="auto">
          <a:xfrm flipH="1">
            <a:off x="1575882" y="5327284"/>
            <a:ext cx="962329" cy="518356"/>
          </a:xfrm>
          <a:prstGeom prst="straightConnector1">
            <a:avLst/>
          </a:prstGeom>
          <a:solidFill>
            <a:schemeClr val="accent1"/>
          </a:solidFill>
          <a:ln w="38100"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5777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4"/>
          <p:cNvSpPr txBox="1">
            <a:spLocks/>
          </p:cNvSpPr>
          <p:nvPr/>
        </p:nvSpPr>
        <p:spPr>
          <a:xfrm>
            <a:off x="184827" y="-6446"/>
            <a:ext cx="8803530"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Examples of three-body reactions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5" name="Connettore diritto 9"/>
          <p:cNvCxnSpPr/>
          <p:nvPr/>
        </p:nvCxnSpPr>
        <p:spPr>
          <a:xfrm>
            <a:off x="547949" y="709219"/>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25" name="Object 3"/>
          <p:cNvGraphicFramePr>
            <a:graphicFrameLocks noChangeAspect="1"/>
          </p:cNvGraphicFramePr>
          <p:nvPr>
            <p:extLst>
              <p:ext uri="{D42A27DB-BD31-4B8C-83A1-F6EECF244321}">
                <p14:modId xmlns:p14="http://schemas.microsoft.com/office/powerpoint/2010/main" val="2046735727"/>
              </p:ext>
            </p:extLst>
          </p:nvPr>
        </p:nvGraphicFramePr>
        <p:xfrm>
          <a:off x="6091170" y="3032614"/>
          <a:ext cx="254203" cy="409575"/>
        </p:xfrm>
        <a:graphic>
          <a:graphicData uri="http://schemas.openxmlformats.org/presentationml/2006/ole">
            <mc:AlternateContent xmlns:mc="http://schemas.openxmlformats.org/markup-compatibility/2006">
              <mc:Choice xmlns:v="urn:schemas-microsoft-com:vml" Requires="v">
                <p:oleObj spid="_x0000_s146267" name="Equation" r:id="rId4" imgW="164880" imgH="228600" progId="Equation.3">
                  <p:embed/>
                </p:oleObj>
              </mc:Choice>
              <mc:Fallback>
                <p:oleObj name="Equation" r:id="rId4" imgW="164880" imgH="228600" progId="Equation.3">
                  <p:embed/>
                  <p:pic>
                    <p:nvPicPr>
                      <p:cNvPr id="25" name="Object 3"/>
                      <p:cNvPicPr>
                        <a:picLocks noChangeAspect="1" noChangeArrowheads="1"/>
                      </p:cNvPicPr>
                      <p:nvPr/>
                    </p:nvPicPr>
                    <p:blipFill>
                      <a:blip r:embed="rId5"/>
                      <a:srcRect/>
                      <a:stretch>
                        <a:fillRect/>
                      </a:stretch>
                    </p:blipFill>
                    <p:spPr bwMode="auto">
                      <a:xfrm>
                        <a:off x="6091170" y="3032614"/>
                        <a:ext cx="254203" cy="409575"/>
                      </a:xfrm>
                      <a:prstGeom prst="rect">
                        <a:avLst/>
                      </a:prstGeom>
                      <a:noFill/>
                      <a:ln w="38100">
                        <a:noFill/>
                      </a:ln>
                      <a:effectLst/>
                      <a:extLst/>
                    </p:spPr>
                  </p:pic>
                </p:oleObj>
              </mc:Fallback>
            </mc:AlternateContent>
          </a:graphicData>
        </a:graphic>
      </p:graphicFrame>
      <p:graphicFrame>
        <p:nvGraphicFramePr>
          <p:cNvPr id="28" name="Object 3"/>
          <p:cNvGraphicFramePr>
            <a:graphicFrameLocks noChangeAspect="1"/>
          </p:cNvGraphicFramePr>
          <p:nvPr>
            <p:extLst>
              <p:ext uri="{D42A27DB-BD31-4B8C-83A1-F6EECF244321}">
                <p14:modId xmlns:p14="http://schemas.microsoft.com/office/powerpoint/2010/main" val="384923625"/>
              </p:ext>
            </p:extLst>
          </p:nvPr>
        </p:nvGraphicFramePr>
        <p:xfrm>
          <a:off x="7145826" y="976724"/>
          <a:ext cx="1657350" cy="433387"/>
        </p:xfrm>
        <a:graphic>
          <a:graphicData uri="http://schemas.openxmlformats.org/presentationml/2006/ole">
            <mc:AlternateContent xmlns:mc="http://schemas.openxmlformats.org/markup-compatibility/2006">
              <mc:Choice xmlns:v="urn:schemas-microsoft-com:vml" Requires="v">
                <p:oleObj spid="_x0000_s146268" name="Equation" r:id="rId6" imgW="927000" imgH="241200" progId="Equation.3">
                  <p:embed/>
                </p:oleObj>
              </mc:Choice>
              <mc:Fallback>
                <p:oleObj name="Equation" r:id="rId6" imgW="927000" imgH="241200" progId="Equation.3">
                  <p:embed/>
                  <p:pic>
                    <p:nvPicPr>
                      <p:cNvPr id="28" name="Object 3"/>
                      <p:cNvPicPr>
                        <a:picLocks noChangeAspect="1" noChangeArrowheads="1"/>
                      </p:cNvPicPr>
                      <p:nvPr/>
                    </p:nvPicPr>
                    <p:blipFill>
                      <a:blip r:embed="rId7"/>
                      <a:srcRect/>
                      <a:stretch>
                        <a:fillRect/>
                      </a:stretch>
                    </p:blipFill>
                    <p:spPr bwMode="auto">
                      <a:xfrm>
                        <a:off x="7145826" y="976724"/>
                        <a:ext cx="1657350" cy="433387"/>
                      </a:xfrm>
                      <a:prstGeom prst="rect">
                        <a:avLst/>
                      </a:prstGeom>
                      <a:noFill/>
                      <a:ln w="38100">
                        <a:noFill/>
                      </a:ln>
                      <a:effectLst/>
                      <a:extLst/>
                    </p:spPr>
                  </p:pic>
                </p:oleObj>
              </mc:Fallback>
            </mc:AlternateContent>
          </a:graphicData>
        </a:graphic>
      </p:graphicFrame>
      <p:graphicFrame>
        <p:nvGraphicFramePr>
          <p:cNvPr id="49" name="Object 6"/>
          <p:cNvGraphicFramePr>
            <a:graphicFrameLocks noChangeAspect="1"/>
          </p:cNvGraphicFramePr>
          <p:nvPr>
            <p:extLst>
              <p:ext uri="{D42A27DB-BD31-4B8C-83A1-F6EECF244321}">
                <p14:modId xmlns:p14="http://schemas.microsoft.com/office/powerpoint/2010/main" val="2753677060"/>
              </p:ext>
            </p:extLst>
          </p:nvPr>
        </p:nvGraphicFramePr>
        <p:xfrm>
          <a:off x="547949" y="934606"/>
          <a:ext cx="2224087" cy="490537"/>
        </p:xfrm>
        <a:graphic>
          <a:graphicData uri="http://schemas.openxmlformats.org/presentationml/2006/ole">
            <mc:AlternateContent xmlns:mc="http://schemas.openxmlformats.org/markup-compatibility/2006">
              <mc:Choice xmlns:v="urn:schemas-microsoft-com:vml" Requires="v">
                <p:oleObj spid="_x0000_s146269" name="Equation" r:id="rId8" imgW="1091880" imgH="241200" progId="Equation.3">
                  <p:embed/>
                </p:oleObj>
              </mc:Choice>
              <mc:Fallback>
                <p:oleObj name="Equation" r:id="rId8" imgW="1091880" imgH="241200" progId="Equation.3">
                  <p:embed/>
                  <p:pic>
                    <p:nvPicPr>
                      <p:cNvPr id="49" name="Object 6"/>
                      <p:cNvPicPr>
                        <a:picLocks noChangeAspect="1" noChangeArrowheads="1"/>
                      </p:cNvPicPr>
                      <p:nvPr/>
                    </p:nvPicPr>
                    <p:blipFill>
                      <a:blip r:embed="rId9"/>
                      <a:srcRect/>
                      <a:stretch>
                        <a:fillRect/>
                      </a:stretch>
                    </p:blipFill>
                    <p:spPr bwMode="auto">
                      <a:xfrm>
                        <a:off x="547949" y="934606"/>
                        <a:ext cx="2224087" cy="490537"/>
                      </a:xfrm>
                      <a:prstGeom prst="rect">
                        <a:avLst/>
                      </a:prstGeom>
                      <a:noFill/>
                      <a:ln>
                        <a:noFill/>
                      </a:ln>
                      <a:effectLst/>
                      <a:extLst/>
                    </p:spPr>
                  </p:pic>
                </p:oleObj>
              </mc:Fallback>
            </mc:AlternateContent>
          </a:graphicData>
        </a:graphic>
      </p:graphicFrame>
      <p:sp>
        <p:nvSpPr>
          <p:cNvPr id="29" name="Text Box 7"/>
          <p:cNvSpPr txBox="1">
            <a:spLocks noChangeArrowheads="1"/>
          </p:cNvSpPr>
          <p:nvPr/>
        </p:nvSpPr>
        <p:spPr bwMode="auto">
          <a:xfrm>
            <a:off x="6286894" y="3043936"/>
            <a:ext cx="35554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dirty="0" smtClean="0">
                <a:latin typeface="Tahoma" panose="020B0604030504040204" pitchFamily="34" charset="0"/>
                <a:ea typeface="Tahoma" panose="020B0604030504040204" pitchFamily="34" charset="0"/>
                <a:cs typeface="Tahoma" panose="020B0604030504040204" pitchFamily="34" charset="0"/>
              </a:rPr>
              <a:t>units are cm</a:t>
            </a:r>
            <a:r>
              <a:rPr lang="it-IT" altLang="en-US" baseline="30000" dirty="0" smtClean="0">
                <a:latin typeface="Tahoma" panose="020B0604030504040204" pitchFamily="34" charset="0"/>
                <a:ea typeface="Tahoma" panose="020B0604030504040204" pitchFamily="34" charset="0"/>
                <a:cs typeface="Tahoma" panose="020B0604030504040204" pitchFamily="34" charset="0"/>
              </a:rPr>
              <a:t>6</a:t>
            </a:r>
            <a:r>
              <a:rPr lang="it-IT" altLang="en-US"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dirty="0" smtClean="0">
                <a:latin typeface="Tahoma" panose="020B0604030504040204" pitchFamily="34" charset="0"/>
                <a:ea typeface="Tahoma" panose="020B0604030504040204" pitchFamily="34" charset="0"/>
                <a:cs typeface="Tahoma" panose="020B0604030504040204" pitchFamily="34" charset="0"/>
              </a:rPr>
              <a:t>molecule</a:t>
            </a:r>
            <a:r>
              <a:rPr lang="it-IT" altLang="en-US" baseline="30000" dirty="0" smtClean="0">
                <a:latin typeface="Tahoma" panose="020B0604030504040204" pitchFamily="34" charset="0"/>
                <a:ea typeface="Tahoma" panose="020B0604030504040204" pitchFamily="34" charset="0"/>
                <a:cs typeface="Tahoma" panose="020B0604030504040204" pitchFamily="34" charset="0"/>
              </a:rPr>
              <a:t>-2</a:t>
            </a:r>
            <a:r>
              <a:rPr lang="it-IT" altLang="en-US" dirty="0" smtClean="0">
                <a:latin typeface="Tahoma" panose="020B0604030504040204" pitchFamily="34" charset="0"/>
                <a:ea typeface="Tahoma" panose="020B0604030504040204" pitchFamily="34" charset="0"/>
                <a:cs typeface="Tahoma" panose="020B0604030504040204" pitchFamily="34" charset="0"/>
              </a:rPr>
              <a:t>s</a:t>
            </a:r>
            <a:r>
              <a:rPr lang="it-IT" altLang="en-US" baseline="30000" dirty="0" smtClean="0">
                <a:latin typeface="Tahoma" panose="020B0604030504040204" pitchFamily="34" charset="0"/>
                <a:ea typeface="Tahoma" panose="020B0604030504040204" pitchFamily="34" charset="0"/>
                <a:cs typeface="Tahoma" panose="020B0604030504040204" pitchFamily="34" charset="0"/>
              </a:rPr>
              <a:t>-1</a:t>
            </a:r>
            <a:endParaRPr lang="en-US" altLang="en-US" baseline="30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0" name="Object 6"/>
          <p:cNvGraphicFramePr>
            <a:graphicFrameLocks noChangeAspect="1"/>
          </p:cNvGraphicFramePr>
          <p:nvPr>
            <p:extLst>
              <p:ext uri="{D42A27DB-BD31-4B8C-83A1-F6EECF244321}">
                <p14:modId xmlns:p14="http://schemas.microsoft.com/office/powerpoint/2010/main" val="1930888751"/>
              </p:ext>
            </p:extLst>
          </p:nvPr>
        </p:nvGraphicFramePr>
        <p:xfrm>
          <a:off x="547949" y="1635655"/>
          <a:ext cx="3025775" cy="490538"/>
        </p:xfrm>
        <a:graphic>
          <a:graphicData uri="http://schemas.openxmlformats.org/presentationml/2006/ole">
            <mc:AlternateContent xmlns:mc="http://schemas.openxmlformats.org/markup-compatibility/2006">
              <mc:Choice xmlns:v="urn:schemas-microsoft-com:vml" Requires="v">
                <p:oleObj spid="_x0000_s146270" name="Equation" r:id="rId10" imgW="1485720" imgH="241200" progId="Equation.3">
                  <p:embed/>
                </p:oleObj>
              </mc:Choice>
              <mc:Fallback>
                <p:oleObj name="Equation" r:id="rId10" imgW="1485720" imgH="241200" progId="Equation.3">
                  <p:embed/>
                  <p:pic>
                    <p:nvPicPr>
                      <p:cNvPr id="49" name="Object 6"/>
                      <p:cNvPicPr>
                        <a:picLocks noChangeAspect="1" noChangeArrowheads="1"/>
                      </p:cNvPicPr>
                      <p:nvPr/>
                    </p:nvPicPr>
                    <p:blipFill>
                      <a:blip r:embed="rId11"/>
                      <a:srcRect/>
                      <a:stretch>
                        <a:fillRect/>
                      </a:stretch>
                    </p:blipFill>
                    <p:spPr bwMode="auto">
                      <a:xfrm>
                        <a:off x="547949" y="1635655"/>
                        <a:ext cx="3025775" cy="490538"/>
                      </a:xfrm>
                      <a:prstGeom prst="rect">
                        <a:avLst/>
                      </a:prstGeom>
                      <a:noFill/>
                      <a:ln>
                        <a:noFill/>
                      </a:ln>
                      <a:effectLst/>
                      <a:extLst/>
                    </p:spPr>
                  </p:pic>
                </p:oleObj>
              </mc:Fallback>
            </mc:AlternateContent>
          </a:graphicData>
        </a:graphic>
      </p:graphicFrame>
      <p:graphicFrame>
        <p:nvGraphicFramePr>
          <p:cNvPr id="34" name="Object 3"/>
          <p:cNvGraphicFramePr>
            <a:graphicFrameLocks noChangeAspect="1"/>
          </p:cNvGraphicFramePr>
          <p:nvPr>
            <p:extLst>
              <p:ext uri="{D42A27DB-BD31-4B8C-83A1-F6EECF244321}">
                <p14:modId xmlns:p14="http://schemas.microsoft.com/office/powerpoint/2010/main" val="1828269241"/>
              </p:ext>
            </p:extLst>
          </p:nvPr>
        </p:nvGraphicFramePr>
        <p:xfrm>
          <a:off x="7138039" y="1680715"/>
          <a:ext cx="1657350" cy="433387"/>
        </p:xfrm>
        <a:graphic>
          <a:graphicData uri="http://schemas.openxmlformats.org/presentationml/2006/ole">
            <mc:AlternateContent xmlns:mc="http://schemas.openxmlformats.org/markup-compatibility/2006">
              <mc:Choice xmlns:v="urn:schemas-microsoft-com:vml" Requires="v">
                <p:oleObj spid="_x0000_s146271" name="Equation" r:id="rId12" imgW="927000" imgH="241200" progId="Equation.3">
                  <p:embed/>
                </p:oleObj>
              </mc:Choice>
              <mc:Fallback>
                <p:oleObj name="Equation" r:id="rId12" imgW="927000" imgH="241200" progId="Equation.3">
                  <p:embed/>
                  <p:pic>
                    <p:nvPicPr>
                      <p:cNvPr id="28" name="Object 3"/>
                      <p:cNvPicPr>
                        <a:picLocks noChangeAspect="1" noChangeArrowheads="1"/>
                      </p:cNvPicPr>
                      <p:nvPr/>
                    </p:nvPicPr>
                    <p:blipFill>
                      <a:blip r:embed="rId13"/>
                      <a:srcRect/>
                      <a:stretch>
                        <a:fillRect/>
                      </a:stretch>
                    </p:blipFill>
                    <p:spPr bwMode="auto">
                      <a:xfrm>
                        <a:off x="7138039" y="1680715"/>
                        <a:ext cx="1657350" cy="433387"/>
                      </a:xfrm>
                      <a:prstGeom prst="rect">
                        <a:avLst/>
                      </a:prstGeom>
                      <a:noFill/>
                      <a:ln w="38100">
                        <a:noFill/>
                      </a:ln>
                      <a:effectLst/>
                      <a:extLst/>
                    </p:spPr>
                  </p:pic>
                </p:oleObj>
              </mc:Fallback>
            </mc:AlternateContent>
          </a:graphicData>
        </a:graphic>
      </p:graphicFrame>
      <p:graphicFrame>
        <p:nvGraphicFramePr>
          <p:cNvPr id="35" name="Object 6"/>
          <p:cNvGraphicFramePr>
            <a:graphicFrameLocks noChangeAspect="1"/>
          </p:cNvGraphicFramePr>
          <p:nvPr>
            <p:extLst>
              <p:ext uri="{D42A27DB-BD31-4B8C-83A1-F6EECF244321}">
                <p14:modId xmlns:p14="http://schemas.microsoft.com/office/powerpoint/2010/main" val="2509216834"/>
              </p:ext>
            </p:extLst>
          </p:nvPr>
        </p:nvGraphicFramePr>
        <p:xfrm>
          <a:off x="513594" y="2255794"/>
          <a:ext cx="6543676" cy="490538"/>
        </p:xfrm>
        <a:graphic>
          <a:graphicData uri="http://schemas.openxmlformats.org/presentationml/2006/ole">
            <mc:AlternateContent xmlns:mc="http://schemas.openxmlformats.org/markup-compatibility/2006">
              <mc:Choice xmlns:v="urn:schemas-microsoft-com:vml" Requires="v">
                <p:oleObj spid="_x0000_s146272" name="Equation" r:id="rId14" imgW="3213000" imgH="241200" progId="Equation.3">
                  <p:embed/>
                </p:oleObj>
              </mc:Choice>
              <mc:Fallback>
                <p:oleObj name="Equation" r:id="rId14" imgW="3213000" imgH="241200" progId="Equation.3">
                  <p:embed/>
                  <p:pic>
                    <p:nvPicPr>
                      <p:cNvPr id="30" name="Object 6"/>
                      <p:cNvPicPr>
                        <a:picLocks noChangeAspect="1" noChangeArrowheads="1"/>
                      </p:cNvPicPr>
                      <p:nvPr/>
                    </p:nvPicPr>
                    <p:blipFill>
                      <a:blip r:embed="rId15"/>
                      <a:srcRect/>
                      <a:stretch>
                        <a:fillRect/>
                      </a:stretch>
                    </p:blipFill>
                    <p:spPr bwMode="auto">
                      <a:xfrm>
                        <a:off x="513594" y="2255794"/>
                        <a:ext cx="6543676" cy="490538"/>
                      </a:xfrm>
                      <a:prstGeom prst="rect">
                        <a:avLst/>
                      </a:prstGeom>
                      <a:noFill/>
                      <a:ln>
                        <a:noFill/>
                      </a:ln>
                      <a:effectLst/>
                      <a:extLst/>
                    </p:spPr>
                  </p:pic>
                </p:oleObj>
              </mc:Fallback>
            </mc:AlternateContent>
          </a:graphicData>
        </a:graphic>
      </p:graphicFrame>
      <p:sp>
        <p:nvSpPr>
          <p:cNvPr id="36" name="Text Box 7"/>
          <p:cNvSpPr txBox="1">
            <a:spLocks noChangeArrowheads="1"/>
          </p:cNvSpPr>
          <p:nvPr/>
        </p:nvSpPr>
        <p:spPr bwMode="auto">
          <a:xfrm>
            <a:off x="547949" y="2676673"/>
            <a:ext cx="1868128" cy="665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dirty="0" smtClean="0">
                <a:latin typeface="Tahoma" panose="020B0604030504040204" pitchFamily="34" charset="0"/>
                <a:ea typeface="Tahoma" panose="020B0604030504040204" pitchFamily="34" charset="0"/>
                <a:cs typeface="Tahoma" panose="020B0604030504040204" pitchFamily="34" charset="0"/>
              </a:rPr>
              <a:t>peroxypropanoyl radical</a:t>
            </a:r>
            <a:endParaRPr lang="en-US" altLang="en-US"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37" name="Text Box 7"/>
          <p:cNvSpPr txBox="1">
            <a:spLocks noChangeArrowheads="1"/>
          </p:cNvSpPr>
          <p:nvPr/>
        </p:nvSpPr>
        <p:spPr bwMode="auto">
          <a:xfrm>
            <a:off x="4479571" y="2662889"/>
            <a:ext cx="267998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dirty="0" smtClean="0">
                <a:latin typeface="Tahoma" panose="020B0604030504040204" pitchFamily="34" charset="0"/>
                <a:ea typeface="Tahoma" panose="020B0604030504040204" pitchFamily="34" charset="0"/>
                <a:cs typeface="Tahoma" panose="020B0604030504040204" pitchFamily="34" charset="0"/>
              </a:rPr>
              <a:t>PPN: peroxypropanoyl nitrate</a:t>
            </a:r>
            <a:endParaRPr lang="en-US" altLang="en-US" baseline="30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8" name="Object 3"/>
          <p:cNvGraphicFramePr>
            <a:graphicFrameLocks noChangeAspect="1"/>
          </p:cNvGraphicFramePr>
          <p:nvPr>
            <p:extLst>
              <p:ext uri="{D42A27DB-BD31-4B8C-83A1-F6EECF244321}">
                <p14:modId xmlns:p14="http://schemas.microsoft.com/office/powerpoint/2010/main" val="346899770"/>
              </p:ext>
            </p:extLst>
          </p:nvPr>
        </p:nvGraphicFramePr>
        <p:xfrm>
          <a:off x="7169639" y="2284369"/>
          <a:ext cx="1633537" cy="433387"/>
        </p:xfrm>
        <a:graphic>
          <a:graphicData uri="http://schemas.openxmlformats.org/presentationml/2006/ole">
            <mc:AlternateContent xmlns:mc="http://schemas.openxmlformats.org/markup-compatibility/2006">
              <mc:Choice xmlns:v="urn:schemas-microsoft-com:vml" Requires="v">
                <p:oleObj spid="_x0000_s146273" name="Equation" r:id="rId16" imgW="914400" imgH="241200" progId="Equation.3">
                  <p:embed/>
                </p:oleObj>
              </mc:Choice>
              <mc:Fallback>
                <p:oleObj name="Equation" r:id="rId16" imgW="914400" imgH="241200" progId="Equation.3">
                  <p:embed/>
                  <p:pic>
                    <p:nvPicPr>
                      <p:cNvPr id="34" name="Object 3"/>
                      <p:cNvPicPr>
                        <a:picLocks noChangeAspect="1" noChangeArrowheads="1"/>
                      </p:cNvPicPr>
                      <p:nvPr/>
                    </p:nvPicPr>
                    <p:blipFill>
                      <a:blip r:embed="rId17"/>
                      <a:srcRect/>
                      <a:stretch>
                        <a:fillRect/>
                      </a:stretch>
                    </p:blipFill>
                    <p:spPr bwMode="auto">
                      <a:xfrm>
                        <a:off x="7169639" y="2284369"/>
                        <a:ext cx="1633537" cy="433387"/>
                      </a:xfrm>
                      <a:prstGeom prst="rect">
                        <a:avLst/>
                      </a:prstGeom>
                      <a:noFill/>
                      <a:ln w="38100">
                        <a:noFill/>
                      </a:ln>
                      <a:effectLst/>
                      <a:extLst/>
                    </p:spPr>
                  </p:pic>
                </p:oleObj>
              </mc:Fallback>
            </mc:AlternateContent>
          </a:graphicData>
        </a:graphic>
      </p:graphicFrame>
      <p:sp>
        <p:nvSpPr>
          <p:cNvPr id="39" name="Text Box 7"/>
          <p:cNvSpPr txBox="1">
            <a:spLocks noChangeArrowheads="1"/>
          </p:cNvSpPr>
          <p:nvPr/>
        </p:nvSpPr>
        <p:spPr bwMode="auto">
          <a:xfrm>
            <a:off x="1521168" y="3536689"/>
            <a:ext cx="612758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Why such large differences in k</a:t>
            </a:r>
            <a:r>
              <a:rPr lang="it-IT" altLang="en-US" sz="2200" b="1"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0</a:t>
            </a:r>
            <a:r>
              <a:rPr lang="it-IT" altLang="en-US"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values??</a:t>
            </a:r>
            <a:endParaRPr lang="en-US" altLang="en-US" sz="22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16" name="Text Box 7"/>
          <p:cNvSpPr txBox="1">
            <a:spLocks noChangeArrowheads="1"/>
          </p:cNvSpPr>
          <p:nvPr/>
        </p:nvSpPr>
        <p:spPr bwMode="auto">
          <a:xfrm>
            <a:off x="513594" y="4099410"/>
            <a:ext cx="8002663"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Larger molecules have larger termolecular rate coefficients:</a:t>
            </a:r>
          </a:p>
          <a:p>
            <a:r>
              <a:rPr lang="it-IT" altLang="en-US" sz="1200" dirty="0" smtClean="0">
                <a:latin typeface="Tahoma" panose="020B0604030504040204" pitchFamily="34" charset="0"/>
                <a:ea typeface="Tahoma" panose="020B0604030504040204" pitchFamily="34" charset="0"/>
                <a:cs typeface="Tahoma" panose="020B0604030504040204" pitchFamily="34" charset="0"/>
              </a:rPr>
              <a:t> </a:t>
            </a:r>
          </a:p>
          <a:p>
            <a:pPr marL="342900" indent="-342900">
              <a:buFont typeface="Arial" panose="020B0604020202020204" pitchFamily="34" charset="0"/>
              <a:buChar char="•"/>
            </a:pPr>
            <a:r>
              <a:rPr lang="it-IT" altLang="en-US" sz="2300" dirty="0" smtClean="0">
                <a:latin typeface="Tahoma" panose="020B0604030504040204" pitchFamily="34" charset="0"/>
                <a:ea typeface="Tahoma" panose="020B0604030504040204" pitchFamily="34" charset="0"/>
                <a:cs typeface="Tahoma" panose="020B0604030504040204" pitchFamily="34" charset="0"/>
              </a:rPr>
              <a:t>more ways for them to «store» the excess eneregy</a:t>
            </a:r>
          </a:p>
          <a:p>
            <a:pPr marL="342900" indent="-342900">
              <a:buFont typeface="Arial" panose="020B0604020202020204" pitchFamily="34" charset="0"/>
              <a:buChar char="•"/>
            </a:pPr>
            <a:endParaRPr lang="it-IT" altLang="en-US" sz="12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it-IT" altLang="en-US" sz="2300" dirty="0" smtClean="0">
                <a:latin typeface="Tahoma" panose="020B0604030504040204" pitchFamily="34" charset="0"/>
                <a:ea typeface="Tahoma" panose="020B0604030504040204" pitchFamily="34" charset="0"/>
                <a:cs typeface="Tahoma" panose="020B0604030504040204" pitchFamily="34" charset="0"/>
              </a:rPr>
              <a:t>excited complex AB* can live longer and have larger probability to collide with M and stabilize (reaction 3.)</a:t>
            </a:r>
            <a:endParaRPr lang="en-US" altLang="en-US" sz="23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4846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6" grpId="0"/>
      <p:bldP spid="37" grpId="0"/>
      <p:bldP spid="39" grpId="0"/>
      <p:bldP spid="1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7 -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534988" y="1623708"/>
            <a:ext cx="8324533" cy="3859518"/>
          </a:xfrm>
          <a:prstGeom prst="rect">
            <a:avLst/>
          </a:prstGeom>
        </p:spPr>
        <p:txBody>
          <a:bodyPr wrap="square">
            <a:spAutoFit/>
          </a:bodyPr>
          <a:lstStyle/>
          <a:p>
            <a:pPr algn="just"/>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reaction of NO with ozone is studied in the lab and found to be second order with the  following rate law</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d[NO</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2400" dirty="0" err="1">
                <a:solidFill>
                  <a:srgbClr val="000000"/>
                </a:solidFill>
                <a:latin typeface="Tahoma" panose="020B0604030504040204" pitchFamily="34" charset="0"/>
                <a:ea typeface="Tahoma" panose="020B0604030504040204" pitchFamily="34" charset="0"/>
                <a:cs typeface="Tahoma" panose="020B0604030504040204" pitchFamily="34" charset="0"/>
              </a:rPr>
              <a:t>dt</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 = -k[NO][O</a:t>
            </a:r>
            <a:r>
              <a:rPr lang="en-US" sz="24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algn="just"/>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and k=1.9x10</a:t>
            </a:r>
            <a:r>
              <a:rPr lang="en-US" sz="24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-14</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cm</a:t>
            </a:r>
            <a:r>
              <a:rPr lang="en-US" sz="24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a:latin typeface="Tahoma" panose="020B0604030504040204" pitchFamily="34" charset="0"/>
                <a:ea typeface="Tahoma" panose="020B0604030504040204" pitchFamily="34" charset="0"/>
                <a:cs typeface="Tahoma" panose="020B0604030504040204" pitchFamily="34" charset="0"/>
              </a:rPr>
              <a:t>molecule</a:t>
            </a:r>
            <a:r>
              <a:rPr lang="en-US" sz="2400" baseline="30000" dirty="0">
                <a:latin typeface="Tahoma" panose="020B0604030504040204" pitchFamily="34" charset="0"/>
                <a:ea typeface="Tahoma" panose="020B0604030504040204" pitchFamily="34" charset="0"/>
                <a:cs typeface="Tahoma" panose="020B0604030504040204" pitchFamily="34" charset="0"/>
              </a:rPr>
              <a:t>−1</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s</a:t>
            </a:r>
            <a:r>
              <a:rPr lang="en-US" sz="24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298 K. </a:t>
            </a:r>
          </a:p>
          <a:p>
            <a:pPr algn="just"/>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Assuming a constant concentration of [NO] equal to 2.44x10</a:t>
            </a:r>
            <a:r>
              <a:rPr lang="en-US" sz="24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15</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molecule</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cm</a:t>
            </a:r>
            <a:r>
              <a:rPr lang="en-US" sz="24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marL="457200" indent="-457200" algn="just">
              <a:buAutoNum type="alphaLcParenR"/>
            </a:pP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what is the natural lifetime of O</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marL="457200" indent="-457200" algn="just">
              <a:buAutoNum type="alphaLcParenR"/>
            </a:pP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if the initial partial pressure of O</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is 10</a:t>
            </a:r>
            <a:r>
              <a:rPr lang="en-US" sz="24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mbar, what will be its partial pressure 0.06 sec after initiation of the reaction? </a:t>
            </a:r>
            <a:endParaRPr lang="en-US" sz="2400" baseline="30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55246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3"/>
          <p:cNvSpPr txBox="1">
            <a:spLocks noChangeArrowheads="1"/>
          </p:cNvSpPr>
          <p:nvPr/>
        </p:nvSpPr>
        <p:spPr bwMode="auto">
          <a:xfrm>
            <a:off x="1490374" y="3020389"/>
            <a:ext cx="6073401" cy="430887"/>
          </a:xfrm>
          <a:prstGeom prst="rect">
            <a:avLst/>
          </a:prstGeom>
          <a:noFill/>
          <a:ln w="9525">
            <a:noFill/>
            <a:miter lim="800000"/>
            <a:headEnd/>
            <a:tailEnd/>
          </a:ln>
        </p:spPr>
        <p:txBody>
          <a:bodyPr wrap="square">
            <a:spAutoFit/>
          </a:bodyPr>
          <a:lstStyle/>
          <a:p>
            <a:r>
              <a:rPr lang="it-IT" sz="2200" dirty="0">
                <a:latin typeface="Tahoma" panose="020B0604030504040204" pitchFamily="34" charset="0"/>
                <a:ea typeface="Tahoma" panose="020B0604030504040204" pitchFamily="34" charset="0"/>
                <a:cs typeface="Tahoma" panose="020B0604030504040204" pitchFamily="34" charset="0"/>
              </a:rPr>
              <a:t>For bimolecular reactions in the gas </a:t>
            </a:r>
            <a:r>
              <a:rPr lang="it-IT" sz="2200" dirty="0" smtClean="0">
                <a:latin typeface="Tahoma" panose="020B0604030504040204" pitchFamily="34" charset="0"/>
                <a:ea typeface="Tahoma" panose="020B0604030504040204" pitchFamily="34" charset="0"/>
                <a:cs typeface="Tahoma" panose="020B0604030504040204" pitchFamily="34" charset="0"/>
              </a:rPr>
              <a:t>phase: </a:t>
            </a:r>
            <a:endParaRPr lang="it-IT" sz="2200" dirty="0">
              <a:latin typeface="Tahoma" panose="020B0604030504040204" pitchFamily="34" charset="0"/>
              <a:ea typeface="Tahoma" panose="020B0604030504040204" pitchFamily="34" charset="0"/>
              <a:cs typeface="Tahoma" panose="020B0604030504040204" pitchFamily="34" charset="0"/>
            </a:endParaRPr>
          </a:p>
        </p:txBody>
      </p:sp>
      <p:pic>
        <p:nvPicPr>
          <p:cNvPr id="61443" name="Picture 3"/>
          <p:cNvPicPr>
            <a:picLocks noChangeAspect="1" noChangeArrowheads="1"/>
          </p:cNvPicPr>
          <p:nvPr/>
        </p:nvPicPr>
        <p:blipFill>
          <a:blip r:embed="rId3" cstate="print"/>
          <a:srcRect/>
          <a:stretch>
            <a:fillRect/>
          </a:stretch>
        </p:blipFill>
        <p:spPr bwMode="auto">
          <a:xfrm>
            <a:off x="1256963" y="3593387"/>
            <a:ext cx="1333500" cy="466725"/>
          </a:xfrm>
          <a:prstGeom prst="rect">
            <a:avLst/>
          </a:prstGeom>
          <a:noFill/>
          <a:ln w="9525">
            <a:noFill/>
            <a:miter lim="800000"/>
            <a:headEnd/>
            <a:tailEnd/>
          </a:ln>
        </p:spPr>
      </p:pic>
      <p:pic>
        <p:nvPicPr>
          <p:cNvPr id="61444" name="Picture 4"/>
          <p:cNvPicPr>
            <a:picLocks noChangeAspect="1" noChangeArrowheads="1"/>
          </p:cNvPicPr>
          <p:nvPr/>
        </p:nvPicPr>
        <p:blipFill>
          <a:blip r:embed="rId4" cstate="print"/>
          <a:srcRect/>
          <a:stretch>
            <a:fillRect/>
          </a:stretch>
        </p:blipFill>
        <p:spPr bwMode="auto">
          <a:xfrm>
            <a:off x="3590708" y="3562623"/>
            <a:ext cx="2044080" cy="567107"/>
          </a:xfrm>
          <a:prstGeom prst="rect">
            <a:avLst/>
          </a:prstGeom>
          <a:noFill/>
          <a:ln w="9525">
            <a:noFill/>
            <a:miter lim="800000"/>
            <a:headEnd/>
            <a:tailEnd/>
          </a:ln>
        </p:spPr>
      </p:pic>
      <p:pic>
        <p:nvPicPr>
          <p:cNvPr id="61445" name="Picture 5"/>
          <p:cNvPicPr>
            <a:picLocks noChangeAspect="1" noChangeArrowheads="1"/>
          </p:cNvPicPr>
          <p:nvPr/>
        </p:nvPicPr>
        <p:blipFill>
          <a:blip r:embed="rId5" cstate="print"/>
          <a:srcRect/>
          <a:stretch>
            <a:fillRect/>
          </a:stretch>
        </p:blipFill>
        <p:spPr bwMode="auto">
          <a:xfrm>
            <a:off x="1416397" y="4178850"/>
            <a:ext cx="6381378" cy="1798546"/>
          </a:xfrm>
          <a:prstGeom prst="rect">
            <a:avLst/>
          </a:prstGeom>
          <a:noFill/>
          <a:ln w="9525">
            <a:noFill/>
            <a:miter lim="800000"/>
            <a:headEnd/>
            <a:tailEnd/>
          </a:ln>
        </p:spPr>
      </p:pic>
      <p:sp>
        <p:nvSpPr>
          <p:cNvPr id="10" name="CasellaDiTesto 3"/>
          <p:cNvSpPr txBox="1">
            <a:spLocks noChangeArrowheads="1"/>
          </p:cNvSpPr>
          <p:nvPr/>
        </p:nvSpPr>
        <p:spPr bwMode="auto">
          <a:xfrm>
            <a:off x="336277" y="4164747"/>
            <a:ext cx="1401083" cy="369332"/>
          </a:xfrm>
          <a:prstGeom prst="rect">
            <a:avLst/>
          </a:prstGeom>
          <a:noFill/>
          <a:ln w="9525">
            <a:noFill/>
            <a:miter lim="800000"/>
            <a:headEnd/>
            <a:tailEnd/>
          </a:ln>
        </p:spPr>
        <p:txBody>
          <a:bodyPr wrap="square">
            <a:spAutoFit/>
          </a:bodyPr>
          <a:lstStyle/>
          <a:p>
            <a:r>
              <a:rPr lang="it-IT" dirty="0" smtClean="0">
                <a:solidFill>
                  <a:srgbClr val="0000FF"/>
                </a:solidFill>
                <a:latin typeface="Tahoma" panose="020B0604030504040204" pitchFamily="34" charset="0"/>
                <a:ea typeface="Tahoma" panose="020B0604030504040204" pitchFamily="34" charset="0"/>
                <a:cs typeface="Tahoma" panose="020B0604030504040204" pitchFamily="34" charset="0"/>
              </a:rPr>
              <a:t>Example:</a:t>
            </a:r>
            <a:endParaRPr lang="it-IT"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11" name="CasellaDiTesto 3"/>
          <p:cNvSpPr txBox="1">
            <a:spLocks noChangeArrowheads="1"/>
          </p:cNvSpPr>
          <p:nvPr/>
        </p:nvSpPr>
        <p:spPr bwMode="auto">
          <a:xfrm>
            <a:off x="336277" y="6006786"/>
            <a:ext cx="8964613" cy="677108"/>
          </a:xfrm>
          <a:prstGeom prst="rect">
            <a:avLst/>
          </a:prstGeom>
          <a:noFill/>
          <a:ln w="9525">
            <a:noFill/>
            <a:miter lim="800000"/>
            <a:headEnd/>
            <a:tailEnd/>
          </a:ln>
        </p:spPr>
        <p:txBody>
          <a:bodyPr>
            <a:spAutoFit/>
          </a:bodyPr>
          <a:lstStyle/>
          <a:p>
            <a:r>
              <a:rPr lang="it-IT" sz="1900" dirty="0">
                <a:latin typeface="Tahoma" panose="020B0604030504040204" pitchFamily="34" charset="0"/>
                <a:ea typeface="Tahoma" panose="020B0604030504040204" pitchFamily="34" charset="0"/>
                <a:cs typeface="Tahoma" panose="020B0604030504040204" pitchFamily="34" charset="0"/>
              </a:rPr>
              <a:t>A very little contributions (-0.6 kcal/mol) comes from the entropy variation (negligible with respect to </a:t>
            </a:r>
            <a:r>
              <a:rPr lang="it-IT" sz="1900" dirty="0">
                <a:latin typeface="Comic Sans MS" pitchFamily="66" charset="0"/>
                <a:sym typeface="Symbol"/>
              </a:rPr>
              <a:t></a:t>
            </a:r>
            <a:r>
              <a:rPr lang="it-IT" sz="1900" dirty="0" smtClean="0">
                <a:latin typeface="Tahoma" panose="020B0604030504040204" pitchFamily="34" charset="0"/>
                <a:ea typeface="Tahoma" panose="020B0604030504040204" pitchFamily="34" charset="0"/>
                <a:cs typeface="Tahoma" panose="020B0604030504040204" pitchFamily="34" charset="0"/>
                <a:sym typeface="Symbol"/>
              </a:rPr>
              <a:t>H</a:t>
            </a:r>
            <a:r>
              <a:rPr lang="it-IT" sz="1900" baseline="30000" dirty="0" smtClean="0">
                <a:latin typeface="Comic Sans MS" pitchFamily="66" charset="0"/>
                <a:sym typeface="Symbol"/>
              </a:rPr>
              <a:t>0</a:t>
            </a:r>
            <a:r>
              <a:rPr lang="it-IT" sz="1900" dirty="0" smtClean="0">
                <a:latin typeface="Tahoma" panose="020B0604030504040204" pitchFamily="34" charset="0"/>
                <a:ea typeface="Tahoma" panose="020B0604030504040204" pitchFamily="34" charset="0"/>
                <a:cs typeface="Tahoma" panose="020B0604030504040204" pitchFamily="34" charset="0"/>
                <a:sym typeface="Symbol"/>
              </a:rPr>
              <a:t>=-</a:t>
            </a:r>
            <a:r>
              <a:rPr lang="it-IT" sz="1900" dirty="0">
                <a:latin typeface="Tahoma" panose="020B0604030504040204" pitchFamily="34" charset="0"/>
                <a:ea typeface="Tahoma" panose="020B0604030504040204" pitchFamily="34" charset="0"/>
                <a:cs typeface="Tahoma" panose="020B0604030504040204" pitchFamily="34" charset="0"/>
                <a:sym typeface="Symbol"/>
              </a:rPr>
              <a:t>94 kcal/mol</a:t>
            </a:r>
            <a:r>
              <a:rPr lang="it-IT" sz="1900" dirty="0" smtClean="0">
                <a:latin typeface="Tahoma" panose="020B0604030504040204" pitchFamily="34" charset="0"/>
                <a:ea typeface="Tahoma" panose="020B0604030504040204" pitchFamily="34" charset="0"/>
                <a:cs typeface="Tahoma" panose="020B0604030504040204" pitchFamily="34" charset="0"/>
                <a:sym typeface="Symbol"/>
              </a:rPr>
              <a:t>)</a:t>
            </a:r>
            <a:endParaRPr lang="it-IT" sz="1900" dirty="0">
              <a:latin typeface="Tahoma" panose="020B0604030504040204" pitchFamily="34" charset="0"/>
              <a:ea typeface="Tahoma" panose="020B0604030504040204" pitchFamily="34" charset="0"/>
              <a:cs typeface="Tahoma" panose="020B0604030504040204" pitchFamily="34" charset="0"/>
            </a:endParaRPr>
          </a:p>
        </p:txBody>
      </p:sp>
      <p:sp>
        <p:nvSpPr>
          <p:cNvPr id="12" name="Titolo 4"/>
          <p:cNvSpPr txBox="1">
            <a:spLocks/>
          </p:cNvSpPr>
          <p:nvPr/>
        </p:nvSpPr>
        <p:spPr>
          <a:xfrm>
            <a:off x="0" y="-18266"/>
            <a:ext cx="8905875" cy="844982"/>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Thermodynamics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3" name="Connettore diritto 9"/>
          <p:cNvCxnSpPr/>
          <p:nvPr/>
        </p:nvCxnSpPr>
        <p:spPr>
          <a:xfrm>
            <a:off x="534988" y="681624"/>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4" name="Text Box 3"/>
          <p:cNvSpPr txBox="1">
            <a:spLocks noChangeArrowheads="1"/>
          </p:cNvSpPr>
          <p:nvPr/>
        </p:nvSpPr>
        <p:spPr bwMode="auto">
          <a:xfrm>
            <a:off x="336277" y="779586"/>
            <a:ext cx="307274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dirty="0" smtClean="0">
                <a:latin typeface="Tahoma" panose="020B0604030504040204" pitchFamily="34" charset="0"/>
                <a:ea typeface="Tahoma" panose="020B0604030504040204" pitchFamily="34" charset="0"/>
                <a:cs typeface="Tahoma" panose="020B0604030504040204" pitchFamily="34" charset="0"/>
              </a:rPr>
              <a:t>Reactions occur spontaneosly when:</a:t>
            </a:r>
          </a:p>
        </p:txBody>
      </p:sp>
      <p:graphicFrame>
        <p:nvGraphicFramePr>
          <p:cNvPr id="18" name="Object 15"/>
          <p:cNvGraphicFramePr>
            <a:graphicFrameLocks noChangeAspect="1"/>
          </p:cNvGraphicFramePr>
          <p:nvPr>
            <p:extLst>
              <p:ext uri="{D42A27DB-BD31-4B8C-83A1-F6EECF244321}">
                <p14:modId xmlns:p14="http://schemas.microsoft.com/office/powerpoint/2010/main" val="1336530490"/>
              </p:ext>
            </p:extLst>
          </p:nvPr>
        </p:nvGraphicFramePr>
        <p:xfrm>
          <a:off x="2199518" y="2395924"/>
          <a:ext cx="2727325" cy="471487"/>
        </p:xfrm>
        <a:graphic>
          <a:graphicData uri="http://schemas.openxmlformats.org/presentationml/2006/ole">
            <mc:AlternateContent xmlns:mc="http://schemas.openxmlformats.org/markup-compatibility/2006">
              <mc:Choice xmlns:v="urn:schemas-microsoft-com:vml" Requires="v">
                <p:oleObj spid="_x0000_s158974" name="Equation" r:id="rId6" imgW="1396800" imgH="241200" progId="Equation.3">
                  <p:embed/>
                </p:oleObj>
              </mc:Choice>
              <mc:Fallback>
                <p:oleObj name="Equation" r:id="rId6" imgW="1396800" imgH="241200" progId="Equation.3">
                  <p:embed/>
                  <p:pic>
                    <p:nvPicPr>
                      <p:cNvPr id="15" name="Object 15"/>
                      <p:cNvPicPr>
                        <a:picLocks noChangeAspect="1" noChangeArrowheads="1"/>
                      </p:cNvPicPr>
                      <p:nvPr/>
                    </p:nvPicPr>
                    <p:blipFill>
                      <a:blip r:embed="rId7"/>
                      <a:srcRect/>
                      <a:stretch>
                        <a:fillRect/>
                      </a:stretch>
                    </p:blipFill>
                    <p:spPr bwMode="auto">
                      <a:xfrm>
                        <a:off x="2199518" y="2395924"/>
                        <a:ext cx="2727325" cy="471487"/>
                      </a:xfrm>
                      <a:prstGeom prst="rect">
                        <a:avLst/>
                      </a:prstGeom>
                      <a:noFill/>
                      <a:ln>
                        <a:noFill/>
                      </a:ln>
                      <a:effectLst/>
                      <a:extLst/>
                    </p:spPr>
                  </p:pic>
                </p:oleObj>
              </mc:Fallback>
            </mc:AlternateContent>
          </a:graphicData>
        </a:graphic>
      </p:graphicFrame>
      <p:graphicFrame>
        <p:nvGraphicFramePr>
          <p:cNvPr id="20" name="Object 15"/>
          <p:cNvGraphicFramePr>
            <a:graphicFrameLocks noChangeAspect="1"/>
          </p:cNvGraphicFramePr>
          <p:nvPr>
            <p:extLst>
              <p:ext uri="{D42A27DB-BD31-4B8C-83A1-F6EECF244321}">
                <p14:modId xmlns:p14="http://schemas.microsoft.com/office/powerpoint/2010/main" val="1902032045"/>
              </p:ext>
            </p:extLst>
          </p:nvPr>
        </p:nvGraphicFramePr>
        <p:xfrm>
          <a:off x="3572953" y="932615"/>
          <a:ext cx="1353890" cy="524941"/>
        </p:xfrm>
        <a:graphic>
          <a:graphicData uri="http://schemas.openxmlformats.org/presentationml/2006/ole">
            <mc:AlternateContent xmlns:mc="http://schemas.openxmlformats.org/markup-compatibility/2006">
              <mc:Choice xmlns:v="urn:schemas-microsoft-com:vml" Requires="v">
                <p:oleObj spid="_x0000_s158975" name="Equation" r:id="rId8" imgW="622080" imgH="241200" progId="Equation.3">
                  <p:embed/>
                </p:oleObj>
              </mc:Choice>
              <mc:Fallback>
                <p:oleObj name="Equation" r:id="rId8" imgW="622080" imgH="241200" progId="Equation.3">
                  <p:embed/>
                  <p:pic>
                    <p:nvPicPr>
                      <p:cNvPr id="18" name="Object 15"/>
                      <p:cNvPicPr>
                        <a:picLocks noChangeAspect="1" noChangeArrowheads="1"/>
                      </p:cNvPicPr>
                      <p:nvPr/>
                    </p:nvPicPr>
                    <p:blipFill>
                      <a:blip r:embed="rId9"/>
                      <a:srcRect/>
                      <a:stretch>
                        <a:fillRect/>
                      </a:stretch>
                    </p:blipFill>
                    <p:spPr bwMode="auto">
                      <a:xfrm>
                        <a:off x="3572953" y="932615"/>
                        <a:ext cx="1353890" cy="524941"/>
                      </a:xfrm>
                      <a:prstGeom prst="rect">
                        <a:avLst/>
                      </a:prstGeom>
                      <a:noFill/>
                      <a:ln w="38100">
                        <a:solidFill>
                          <a:srgbClr val="FF3300"/>
                        </a:solidFill>
                      </a:ln>
                      <a:effectLst/>
                      <a:extLst/>
                    </p:spPr>
                  </p:pic>
                </p:oleObj>
              </mc:Fallback>
            </mc:AlternateContent>
          </a:graphicData>
        </a:graphic>
      </p:graphicFrame>
      <p:grpSp>
        <p:nvGrpSpPr>
          <p:cNvPr id="7" name="Group 6"/>
          <p:cNvGrpSpPr/>
          <p:nvPr/>
        </p:nvGrpSpPr>
        <p:grpSpPr>
          <a:xfrm>
            <a:off x="3938775" y="826716"/>
            <a:ext cx="5073368" cy="1860169"/>
            <a:chOff x="3938775" y="826716"/>
            <a:chExt cx="5073368" cy="1860169"/>
          </a:xfrm>
        </p:grpSpPr>
        <p:sp>
          <p:nvSpPr>
            <p:cNvPr id="4" name="Rectangle 3"/>
            <p:cNvSpPr/>
            <p:nvPr/>
          </p:nvSpPr>
          <p:spPr bwMode="auto">
            <a:xfrm>
              <a:off x="5252670" y="826716"/>
              <a:ext cx="3759473" cy="1860169"/>
            </a:xfrm>
            <a:prstGeom prst="rect">
              <a:avLst/>
            </a:prstGeom>
            <a:solidFill>
              <a:srgbClr val="FFFFCC"/>
            </a:solid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nvGrpSpPr>
            <p:cNvPr id="3" name="Group 2"/>
            <p:cNvGrpSpPr/>
            <p:nvPr/>
          </p:nvGrpSpPr>
          <p:grpSpPr>
            <a:xfrm>
              <a:off x="5252670" y="826716"/>
              <a:ext cx="3759473" cy="1860169"/>
              <a:chOff x="5384526" y="821919"/>
              <a:chExt cx="3759473" cy="1860169"/>
            </a:xfrm>
          </p:grpSpPr>
          <p:graphicFrame>
            <p:nvGraphicFramePr>
              <p:cNvPr id="15" name="Object 15"/>
              <p:cNvGraphicFramePr>
                <a:graphicFrameLocks noChangeAspect="1"/>
              </p:cNvGraphicFramePr>
              <p:nvPr>
                <p:extLst>
                  <p:ext uri="{D42A27DB-BD31-4B8C-83A1-F6EECF244321}">
                    <p14:modId xmlns:p14="http://schemas.microsoft.com/office/powerpoint/2010/main" val="2373428610"/>
                  </p:ext>
                </p:extLst>
              </p:nvPr>
            </p:nvGraphicFramePr>
            <p:xfrm>
              <a:off x="6323670" y="1173164"/>
              <a:ext cx="1623044" cy="355931"/>
            </p:xfrm>
            <a:graphic>
              <a:graphicData uri="http://schemas.openxmlformats.org/presentationml/2006/ole">
                <mc:AlternateContent xmlns:mc="http://schemas.openxmlformats.org/markup-compatibility/2006">
                  <mc:Choice xmlns:v="urn:schemas-microsoft-com:vml" Requires="v">
                    <p:oleObj spid="_x0000_s158976" name="Equation" r:id="rId10" imgW="927000" imgH="203040" progId="Equation.3">
                      <p:embed/>
                    </p:oleObj>
                  </mc:Choice>
                  <mc:Fallback>
                    <p:oleObj name="Equation" r:id="rId10" imgW="927000" imgH="203040" progId="Equation.3">
                      <p:embed/>
                      <p:pic>
                        <p:nvPicPr>
                          <p:cNvPr id="14" name="Object 15"/>
                          <p:cNvPicPr>
                            <a:picLocks noChangeAspect="1" noChangeArrowheads="1"/>
                          </p:cNvPicPr>
                          <p:nvPr/>
                        </p:nvPicPr>
                        <p:blipFill>
                          <a:blip r:embed="rId11"/>
                          <a:srcRect/>
                          <a:stretch>
                            <a:fillRect/>
                          </a:stretch>
                        </p:blipFill>
                        <p:spPr bwMode="auto">
                          <a:xfrm>
                            <a:off x="6323670" y="1173164"/>
                            <a:ext cx="1623044" cy="355931"/>
                          </a:xfrm>
                          <a:prstGeom prst="rect">
                            <a:avLst/>
                          </a:prstGeom>
                          <a:noFill/>
                          <a:ln>
                            <a:noFill/>
                          </a:ln>
                          <a:effectLst/>
                          <a:extLst/>
                        </p:spPr>
                      </p:pic>
                    </p:oleObj>
                  </mc:Fallback>
                </mc:AlternateContent>
              </a:graphicData>
            </a:graphic>
          </p:graphicFrame>
          <p:sp>
            <p:nvSpPr>
              <p:cNvPr id="16" name="Rectangle 15"/>
              <p:cNvSpPr/>
              <p:nvPr/>
            </p:nvSpPr>
            <p:spPr>
              <a:xfrm>
                <a:off x="5979330" y="821919"/>
                <a:ext cx="3019871" cy="415498"/>
              </a:xfrm>
              <a:prstGeom prst="rect">
                <a:avLst/>
              </a:prstGeom>
            </p:spPr>
            <p:txBody>
              <a:bodyPr wrap="square">
                <a:spAutoFit/>
              </a:bodyPr>
              <a:lstStyle/>
              <a:p>
                <a:r>
                  <a:rPr lang="it-IT"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Gibbs free energy</a:t>
                </a:r>
                <a:endParaRPr lang="it-IT" sz="21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5384526" y="1481759"/>
                <a:ext cx="3759473" cy="1200329"/>
              </a:xfrm>
              <a:prstGeom prst="rect">
                <a:avLst/>
              </a:prstGeom>
            </p:spPr>
            <p:txBody>
              <a:bodyPr wrap="square">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Thermodynamic function defined in terms of H (enthalpy), T (absolute temperature) and S (entropy)</a:t>
                </a:r>
              </a:p>
              <a:p>
                <a:r>
                  <a:rPr lang="it-IT" dirty="0" smtClean="0">
                    <a:latin typeface="+mj-lt"/>
                    <a:ea typeface="Tahoma" panose="020B0604030504040204" pitchFamily="34" charset="0"/>
                    <a:cs typeface="Tahoma" panose="020B0604030504040204" pitchFamily="34" charset="0"/>
                  </a:rPr>
                  <a:t>0</a:t>
                </a:r>
                <a:r>
                  <a:rPr lang="it-IT" dirty="0" smtClean="0">
                    <a:latin typeface="Tahoma" panose="020B0604030504040204" pitchFamily="34" charset="0"/>
                    <a:ea typeface="Tahoma" panose="020B0604030504040204" pitchFamily="34" charset="0"/>
                    <a:cs typeface="Tahoma" panose="020B0604030504040204" pitchFamily="34" charset="0"/>
                  </a:rPr>
                  <a:t>: standart state (1 atm, T=298K)</a:t>
                </a:r>
                <a:endParaRPr lang="en-US" dirty="0">
                  <a:latin typeface="Tahoma" panose="020B0604030504040204" pitchFamily="34" charset="0"/>
                  <a:ea typeface="Tahoma" panose="020B0604030504040204" pitchFamily="34" charset="0"/>
                  <a:cs typeface="Tahoma" panose="020B0604030504040204" pitchFamily="34" charset="0"/>
                </a:endParaRPr>
              </a:p>
            </p:txBody>
          </p:sp>
        </p:grpSp>
        <p:sp>
          <p:nvSpPr>
            <p:cNvPr id="5" name="Bent-Up Arrow 4"/>
            <p:cNvSpPr/>
            <p:nvPr/>
          </p:nvSpPr>
          <p:spPr bwMode="auto">
            <a:xfrm rot="10800000">
              <a:off x="3938775" y="1702454"/>
              <a:ext cx="1313895" cy="561617"/>
            </a:xfrm>
            <a:prstGeom prst="bentUpArrow">
              <a:avLst/>
            </a:prstGeom>
            <a:solidFill>
              <a:srgbClr val="FFFFCC"/>
            </a:solid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sp>
        <p:nvSpPr>
          <p:cNvPr id="8" name="Right Arrow 7"/>
          <p:cNvSpPr/>
          <p:nvPr/>
        </p:nvSpPr>
        <p:spPr bwMode="auto">
          <a:xfrm>
            <a:off x="2671270" y="3637832"/>
            <a:ext cx="656946" cy="348298"/>
          </a:xfrm>
          <a:prstGeom prst="rightArrow">
            <a:avLst/>
          </a:prstGeom>
          <a:solidFill>
            <a:srgbClr val="FFFFCC"/>
          </a:solid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6036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7 -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73341" y="244673"/>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223658" y="984880"/>
            <a:ext cx="8696683" cy="2363724"/>
          </a:xfrm>
          <a:prstGeom prst="rect">
            <a:avLst/>
          </a:prstGeom>
        </p:spPr>
        <p:txBody>
          <a:bodyPr wrap="square">
            <a:spAutoFit/>
          </a:bodyPr>
          <a:lstStyle/>
          <a:p>
            <a:pPr algn="just"/>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reaction of NO with ozone is studied in the lab and found to be second order with the  following rate law</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d[NO</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dirty="0" err="1">
                <a:solidFill>
                  <a:srgbClr val="000000"/>
                </a:solidFill>
                <a:latin typeface="Tahoma" panose="020B0604030504040204" pitchFamily="34" charset="0"/>
                <a:ea typeface="Tahoma" panose="020B0604030504040204" pitchFamily="34" charset="0"/>
                <a:cs typeface="Tahoma" panose="020B0604030504040204" pitchFamily="34" charset="0"/>
              </a:rPr>
              <a:t>dt</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 -k[NO][O</a:t>
            </a:r>
            <a:r>
              <a:rPr lang="en-US"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algn="just"/>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and k=1.9x10</a:t>
            </a:r>
            <a:r>
              <a:rPr lang="en-US"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-14</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cm</a:t>
            </a:r>
            <a:r>
              <a:rPr lang="en-US"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a:latin typeface="Tahoma" panose="020B0604030504040204" pitchFamily="34" charset="0"/>
                <a:ea typeface="Tahoma" panose="020B0604030504040204" pitchFamily="34" charset="0"/>
                <a:cs typeface="Tahoma" panose="020B0604030504040204" pitchFamily="34" charset="0"/>
              </a:rPr>
              <a:t>molecule</a:t>
            </a:r>
            <a:r>
              <a:rPr lang="en-US" baseline="30000" dirty="0">
                <a:latin typeface="Tahoma" panose="020B0604030504040204" pitchFamily="34" charset="0"/>
                <a:ea typeface="Tahoma" panose="020B0604030504040204" pitchFamily="34" charset="0"/>
                <a:cs typeface="Tahoma" panose="020B0604030504040204" pitchFamily="34" charset="0"/>
              </a:rPr>
              <a:t>−1</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s</a:t>
            </a:r>
            <a:r>
              <a:rPr lang="en-US"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298 K. </a:t>
            </a:r>
          </a:p>
          <a:p>
            <a:pPr algn="just"/>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Assuming a constant concentration of [NO] equal to 2.44x10</a:t>
            </a:r>
            <a:r>
              <a:rPr lang="en-US"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15</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molecule</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cm</a:t>
            </a:r>
            <a:r>
              <a:rPr lang="en-US"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marL="457200" indent="-457200" algn="just">
              <a:buAutoNum type="alphaLcParenR"/>
            </a:pP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what is the natural lifetime of O</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marL="457200" indent="-457200" algn="just">
              <a:buAutoNum type="alphaLcParenR"/>
            </a:pP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if the initial partial pressure of O</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is 10</a:t>
            </a:r>
            <a:r>
              <a:rPr lang="en-US"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mbar, what will be its partial pressure 0.06 sec after initiation of the reaction? </a:t>
            </a:r>
            <a:endParaRPr lang="en-US" baseline="30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409732" y="3478788"/>
            <a:ext cx="8324533" cy="2677656"/>
          </a:xfrm>
          <a:prstGeom prst="rect">
            <a:avLst/>
          </a:prstGeom>
        </p:spPr>
        <p:txBody>
          <a:bodyPr wrap="square">
            <a:spAutoFit/>
          </a:bodyPr>
          <a:lstStyle/>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Solution</a:t>
            </a:r>
          </a:p>
          <a:p>
            <a:endPar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a) We apply the pseudo-first order expression for the natural lifetime:</a:t>
            </a:r>
          </a:p>
          <a:p>
            <a:r>
              <a:rPr 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a:latin typeface="Tahoma" panose="020B0604030504040204" pitchFamily="34" charset="0"/>
                <a:ea typeface="Tahoma" panose="020B0604030504040204" pitchFamily="34" charset="0"/>
                <a:cs typeface="Tahoma" panose="020B0604030504040204" pitchFamily="34" charset="0"/>
              </a:rPr>
              <a:t>=</a:t>
            </a:r>
            <a:r>
              <a:rPr lang="en-US" sz="2400" dirty="0" smtClean="0">
                <a:latin typeface="Tahoma" panose="020B0604030504040204" pitchFamily="34" charset="0"/>
                <a:ea typeface="Tahoma" panose="020B0604030504040204" pitchFamily="34" charset="0"/>
                <a:cs typeface="Tahoma" panose="020B0604030504040204" pitchFamily="34" charset="0"/>
              </a:rPr>
              <a:t>1/k[NO] to get  </a:t>
            </a:r>
          </a:p>
          <a:p>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O3</a:t>
            </a:r>
            <a:r>
              <a:rPr lang="en-US" sz="2400" dirty="0" smtClean="0">
                <a:latin typeface="Tahoma" panose="020B0604030504040204" pitchFamily="34" charset="0"/>
                <a:ea typeface="Tahoma" panose="020B0604030504040204" pitchFamily="34" charset="0"/>
                <a:cs typeface="Tahoma" panose="020B0604030504040204" pitchFamily="34" charset="0"/>
              </a:rPr>
              <a:t>=1/k[NO]=1/(</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1.9x10</a:t>
            </a:r>
            <a:r>
              <a:rPr lang="en-US" sz="24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-14</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2.44x10</a:t>
            </a:r>
            <a:r>
              <a:rPr lang="en-US" sz="24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15</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r>
              <a:rPr lang="en-US" sz="2400" dirty="0" smtClean="0">
                <a:latin typeface="Tahoma" panose="020B0604030504040204" pitchFamily="34" charset="0"/>
                <a:ea typeface="Tahoma" panose="020B0604030504040204" pitchFamily="34" charset="0"/>
                <a:cs typeface="Tahoma" panose="020B0604030504040204" pitchFamily="34" charset="0"/>
              </a:rPr>
              <a:t>cm-</a:t>
            </a:r>
            <a:r>
              <a:rPr lang="en-US" sz="2400" baseline="30000" dirty="0" smtClean="0">
                <a:latin typeface="Tahoma" panose="020B0604030504040204" pitchFamily="34" charset="0"/>
                <a:ea typeface="Tahoma" panose="020B0604030504040204" pitchFamily="34" charset="0"/>
                <a:cs typeface="Tahoma" panose="020B0604030504040204" pitchFamily="34" charset="0"/>
              </a:rPr>
              <a:t>3</a:t>
            </a:r>
            <a:r>
              <a:rPr 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smtClean="0">
                <a:latin typeface="Tahoma" panose="020B0604030504040204" pitchFamily="34" charset="0"/>
                <a:ea typeface="Tahoma" panose="020B0604030504040204" pitchFamily="34" charset="0"/>
                <a:cs typeface="Tahoma" panose="020B0604030504040204" pitchFamily="34" charset="0"/>
              </a:rPr>
              <a:t>molecule</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smtClean="0">
                <a:latin typeface="Tahoma" panose="020B0604030504040204" pitchFamily="34" charset="0"/>
                <a:ea typeface="Tahoma" panose="020B0604030504040204" pitchFamily="34" charset="0"/>
                <a:cs typeface="Tahoma" panose="020B0604030504040204" pitchFamily="34" charset="0"/>
              </a:rPr>
              <a:t>s/molecule</a:t>
            </a:r>
            <a:r>
              <a:rPr 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a:latin typeface="Tahoma" panose="020B0604030504040204" pitchFamily="34" charset="0"/>
                <a:ea typeface="Tahoma" panose="020B0604030504040204" pitchFamily="34" charset="0"/>
                <a:cs typeface="Tahoma" panose="020B0604030504040204" pitchFamily="34" charset="0"/>
              </a:rPr>
              <a:t>cm</a:t>
            </a:r>
            <a:r>
              <a:rPr lang="en-US" sz="2400" baseline="30000" dirty="0">
                <a:latin typeface="Tahoma" panose="020B0604030504040204" pitchFamily="34" charset="0"/>
                <a:ea typeface="Tahoma" panose="020B0604030504040204" pitchFamily="34" charset="0"/>
                <a:cs typeface="Tahoma" panose="020B0604030504040204" pitchFamily="34" charset="0"/>
              </a:rPr>
              <a:t>-3</a:t>
            </a:r>
            <a:r>
              <a:rPr lang="en-US" sz="2400" baseline="30000" dirty="0" smtClean="0">
                <a:latin typeface="Tahoma" panose="020B0604030504040204" pitchFamily="34" charset="0"/>
                <a:ea typeface="Tahoma" panose="020B0604030504040204" pitchFamily="34" charset="0"/>
                <a:cs typeface="Tahoma" panose="020B0604030504040204" pitchFamily="34" charset="0"/>
              </a:rPr>
              <a:t>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=0.02157</a:t>
            </a:r>
            <a:r>
              <a:rPr lang="en-US" sz="24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s</a:t>
            </a:r>
          </a:p>
        </p:txBody>
      </p:sp>
    </p:spTree>
    <p:extLst>
      <p:ext uri="{BB962C8B-B14F-4D97-AF65-F5344CB8AC3E}">
        <p14:creationId xmlns:p14="http://schemas.microsoft.com/office/powerpoint/2010/main" val="6013161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7 -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39" t="20759" r="8056" b="21733"/>
          <a:stretch/>
        </p:blipFill>
        <p:spPr bwMode="auto">
          <a:xfrm>
            <a:off x="7173341" y="244673"/>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223658" y="984880"/>
            <a:ext cx="8696683" cy="2086725"/>
          </a:xfrm>
          <a:prstGeom prst="rect">
            <a:avLst/>
          </a:prstGeom>
        </p:spPr>
        <p:txBody>
          <a:bodyPr wrap="square">
            <a:spAutoFit/>
          </a:bodyPr>
          <a:lstStyle/>
          <a:p>
            <a:pPr algn="just"/>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reaction of NO with ozone is studied in the lab and found to be second order with the  following rate law</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d[NO</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dirty="0" err="1">
                <a:solidFill>
                  <a:srgbClr val="000000"/>
                </a:solidFill>
                <a:latin typeface="Tahoma" panose="020B0604030504040204" pitchFamily="34" charset="0"/>
                <a:ea typeface="Tahoma" panose="020B0604030504040204" pitchFamily="34" charset="0"/>
                <a:cs typeface="Tahoma" panose="020B0604030504040204" pitchFamily="34" charset="0"/>
              </a:rPr>
              <a:t>dt</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 -k[NO][O</a:t>
            </a:r>
            <a:r>
              <a:rPr lang="en-US"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algn="just"/>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and k=1.9x10</a:t>
            </a:r>
            <a:r>
              <a:rPr lang="en-US"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-14</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cm</a:t>
            </a:r>
            <a:r>
              <a:rPr lang="en-US"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a:latin typeface="Tahoma" panose="020B0604030504040204" pitchFamily="34" charset="0"/>
                <a:ea typeface="Tahoma" panose="020B0604030504040204" pitchFamily="34" charset="0"/>
                <a:cs typeface="Tahoma" panose="020B0604030504040204" pitchFamily="34" charset="0"/>
              </a:rPr>
              <a:t>molecule</a:t>
            </a:r>
            <a:r>
              <a:rPr lang="en-US" baseline="30000" dirty="0">
                <a:latin typeface="Tahoma" panose="020B0604030504040204" pitchFamily="34" charset="0"/>
                <a:ea typeface="Tahoma" panose="020B0604030504040204" pitchFamily="34" charset="0"/>
                <a:cs typeface="Tahoma" panose="020B0604030504040204" pitchFamily="34" charset="0"/>
              </a:rPr>
              <a:t>−1</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s</a:t>
            </a:r>
            <a:r>
              <a:rPr lang="en-US"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298 K. </a:t>
            </a:r>
          </a:p>
          <a:p>
            <a:pPr algn="just"/>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Assuming a constant concentration of [NO] equal to 2.44x10</a:t>
            </a:r>
            <a:r>
              <a:rPr lang="en-US"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15</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molecule</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cm</a:t>
            </a:r>
            <a:r>
              <a:rPr lang="en-US"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algn="just"/>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b)  if the initial partial pressure of O</a:t>
            </a:r>
            <a:r>
              <a:rPr lang="en-US"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is 10</a:t>
            </a:r>
            <a:r>
              <a:rPr lang="en-US"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mbar, what will be its partial pressure 0.06 sec after initiation of the reaction? </a:t>
            </a:r>
            <a:endParaRPr lang="en-US" baseline="30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700778" y="2984877"/>
            <a:ext cx="1578959" cy="461665"/>
          </a:xfrm>
          <a:prstGeom prst="rect">
            <a:avLst/>
          </a:prstGeom>
        </p:spPr>
        <p:txBody>
          <a:bodyPr wrap="square">
            <a:spAutoFit/>
          </a:bodyPr>
          <a:lstStyle/>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Solution</a:t>
            </a:r>
          </a:p>
        </p:txBody>
      </p:sp>
      <p:graphicFrame>
        <p:nvGraphicFramePr>
          <p:cNvPr id="8" name="Object 7"/>
          <p:cNvGraphicFramePr>
            <a:graphicFrameLocks noChangeAspect="1"/>
          </p:cNvGraphicFramePr>
          <p:nvPr>
            <p:extLst/>
          </p:nvPr>
        </p:nvGraphicFramePr>
        <p:xfrm>
          <a:off x="339284" y="5371730"/>
          <a:ext cx="8465429" cy="754014"/>
        </p:xfrm>
        <a:graphic>
          <a:graphicData uri="http://schemas.openxmlformats.org/presentationml/2006/ole">
            <mc:AlternateContent xmlns:mc="http://schemas.openxmlformats.org/markup-compatibility/2006">
              <mc:Choice xmlns:v="urn:schemas-microsoft-com:vml" Requires="v">
                <p:oleObj spid="_x0000_s199687" name="Equation" r:id="rId5" imgW="4698720" imgH="419040" progId="Equation.3">
                  <p:embed/>
                </p:oleObj>
              </mc:Choice>
              <mc:Fallback>
                <p:oleObj name="Equation" r:id="rId5" imgW="4698720" imgH="419040" progId="Equation.3">
                  <p:embed/>
                  <p:pic>
                    <p:nvPicPr>
                      <p:cNvPr id="8" name="Object 7"/>
                      <p:cNvPicPr>
                        <a:picLocks noChangeAspect="1" noChangeArrowheads="1"/>
                      </p:cNvPicPr>
                      <p:nvPr/>
                    </p:nvPicPr>
                    <p:blipFill>
                      <a:blip r:embed="rId6"/>
                      <a:srcRect/>
                      <a:stretch>
                        <a:fillRect/>
                      </a:stretch>
                    </p:blipFill>
                    <p:spPr bwMode="auto">
                      <a:xfrm>
                        <a:off x="339284" y="5371730"/>
                        <a:ext cx="8465429" cy="754014"/>
                      </a:xfrm>
                      <a:prstGeom prst="rect">
                        <a:avLst/>
                      </a:prstGeom>
                      <a:noFill/>
                      <a:ln>
                        <a:noFill/>
                      </a:ln>
                      <a:effectLst/>
                      <a:extLst/>
                    </p:spPr>
                  </p:pic>
                </p:oleObj>
              </mc:Fallback>
            </mc:AlternateContent>
          </a:graphicData>
        </a:graphic>
      </p:graphicFrame>
      <p:graphicFrame>
        <p:nvGraphicFramePr>
          <p:cNvPr id="9" name="Object 11"/>
          <p:cNvGraphicFramePr>
            <a:graphicFrameLocks noChangeAspect="1"/>
          </p:cNvGraphicFramePr>
          <p:nvPr>
            <p:extLst/>
          </p:nvPr>
        </p:nvGraphicFramePr>
        <p:xfrm>
          <a:off x="84478" y="4020881"/>
          <a:ext cx="8879530" cy="692318"/>
        </p:xfrm>
        <a:graphic>
          <a:graphicData uri="http://schemas.openxmlformats.org/presentationml/2006/ole">
            <mc:AlternateContent xmlns:mc="http://schemas.openxmlformats.org/markup-compatibility/2006">
              <mc:Choice xmlns:v="urn:schemas-microsoft-com:vml" Requires="v">
                <p:oleObj spid="_x0000_s199688" name="Equation" r:id="rId7" imgW="5867280" imgH="457200" progId="Equation.3">
                  <p:embed/>
                </p:oleObj>
              </mc:Choice>
              <mc:Fallback>
                <p:oleObj name="Equation" r:id="rId7" imgW="5867280" imgH="457200" progId="Equation.3">
                  <p:embed/>
                  <p:pic>
                    <p:nvPicPr>
                      <p:cNvPr id="9" name="Object 11"/>
                      <p:cNvPicPr>
                        <a:picLocks noChangeAspect="1" noChangeArrowheads="1"/>
                      </p:cNvPicPr>
                      <p:nvPr/>
                    </p:nvPicPr>
                    <p:blipFill>
                      <a:blip r:embed="rId8"/>
                      <a:srcRect/>
                      <a:stretch>
                        <a:fillRect/>
                      </a:stretch>
                    </p:blipFill>
                    <p:spPr bwMode="auto">
                      <a:xfrm>
                        <a:off x="84478" y="4020881"/>
                        <a:ext cx="8879530" cy="692318"/>
                      </a:xfrm>
                      <a:prstGeom prst="rect">
                        <a:avLst/>
                      </a:prstGeom>
                      <a:noFill/>
                      <a:ln>
                        <a:noFill/>
                      </a:ln>
                      <a:extLst/>
                    </p:spPr>
                  </p:pic>
                </p:oleObj>
              </mc:Fallback>
            </mc:AlternateContent>
          </a:graphicData>
        </a:graphic>
      </p:graphicFrame>
      <p:graphicFrame>
        <p:nvGraphicFramePr>
          <p:cNvPr id="11" name="Object 7"/>
          <p:cNvGraphicFramePr>
            <a:graphicFrameLocks noChangeAspect="1"/>
          </p:cNvGraphicFramePr>
          <p:nvPr>
            <p:extLst/>
          </p:nvPr>
        </p:nvGraphicFramePr>
        <p:xfrm>
          <a:off x="526983" y="5987441"/>
          <a:ext cx="5836195" cy="840262"/>
        </p:xfrm>
        <a:graphic>
          <a:graphicData uri="http://schemas.openxmlformats.org/presentationml/2006/ole">
            <mc:AlternateContent xmlns:mc="http://schemas.openxmlformats.org/markup-compatibility/2006">
              <mc:Choice xmlns:v="urn:schemas-microsoft-com:vml" Requires="v">
                <p:oleObj spid="_x0000_s199689" name="Equation" r:id="rId9" imgW="2908080" imgH="419040" progId="Equation.3">
                  <p:embed/>
                </p:oleObj>
              </mc:Choice>
              <mc:Fallback>
                <p:oleObj name="Equation" r:id="rId9" imgW="2908080" imgH="419040" progId="Equation.3">
                  <p:embed/>
                  <p:pic>
                    <p:nvPicPr>
                      <p:cNvPr id="11" name="Object 7"/>
                      <p:cNvPicPr>
                        <a:picLocks noChangeAspect="1" noChangeArrowheads="1"/>
                      </p:cNvPicPr>
                      <p:nvPr/>
                    </p:nvPicPr>
                    <p:blipFill>
                      <a:blip r:embed="rId10"/>
                      <a:srcRect/>
                      <a:stretch>
                        <a:fillRect/>
                      </a:stretch>
                    </p:blipFill>
                    <p:spPr bwMode="auto">
                      <a:xfrm>
                        <a:off x="526983" y="5987441"/>
                        <a:ext cx="5836195" cy="840262"/>
                      </a:xfrm>
                      <a:prstGeom prst="rect">
                        <a:avLst/>
                      </a:prstGeom>
                      <a:noFill/>
                      <a:ln>
                        <a:noFill/>
                      </a:ln>
                      <a:effectLst/>
                      <a:extLst/>
                    </p:spPr>
                  </p:pic>
                </p:oleObj>
              </mc:Fallback>
            </mc:AlternateContent>
          </a:graphicData>
        </a:graphic>
      </p:graphicFrame>
      <p:graphicFrame>
        <p:nvGraphicFramePr>
          <p:cNvPr id="13" name="Object 7"/>
          <p:cNvGraphicFramePr>
            <a:graphicFrameLocks noChangeAspect="1"/>
          </p:cNvGraphicFramePr>
          <p:nvPr>
            <p:extLst/>
          </p:nvPr>
        </p:nvGraphicFramePr>
        <p:xfrm>
          <a:off x="6055242" y="4713199"/>
          <a:ext cx="2865099" cy="720227"/>
        </p:xfrm>
        <a:graphic>
          <a:graphicData uri="http://schemas.openxmlformats.org/presentationml/2006/ole">
            <mc:AlternateContent xmlns:mc="http://schemas.openxmlformats.org/markup-compatibility/2006">
              <mc:Choice xmlns:v="urn:schemas-microsoft-com:vml" Requires="v">
                <p:oleObj spid="_x0000_s199690" name="Equation" r:id="rId11" imgW="1714320" imgH="431640" progId="Equation.3">
                  <p:embed/>
                </p:oleObj>
              </mc:Choice>
              <mc:Fallback>
                <p:oleObj name="Equation" r:id="rId11" imgW="1714320" imgH="431640" progId="Equation.3">
                  <p:embed/>
                  <p:pic>
                    <p:nvPicPr>
                      <p:cNvPr id="13" name="Object 7"/>
                      <p:cNvPicPr>
                        <a:picLocks noChangeAspect="1" noChangeArrowheads="1"/>
                      </p:cNvPicPr>
                      <p:nvPr/>
                    </p:nvPicPr>
                    <p:blipFill>
                      <a:blip r:embed="rId12"/>
                      <a:srcRect/>
                      <a:stretch>
                        <a:fillRect/>
                      </a:stretch>
                    </p:blipFill>
                    <p:spPr bwMode="auto">
                      <a:xfrm>
                        <a:off x="6055242" y="4713199"/>
                        <a:ext cx="2865099" cy="720227"/>
                      </a:xfrm>
                      <a:prstGeom prst="rect">
                        <a:avLst/>
                      </a:prstGeom>
                      <a:noFill/>
                      <a:ln>
                        <a:noFill/>
                      </a:ln>
                      <a:effectLst/>
                      <a:extLst/>
                    </p:spPr>
                  </p:pic>
                </p:oleObj>
              </mc:Fallback>
            </mc:AlternateContent>
          </a:graphicData>
        </a:graphic>
      </p:graphicFrame>
      <p:sp>
        <p:nvSpPr>
          <p:cNvPr id="14" name="Rectangle 13"/>
          <p:cNvSpPr/>
          <p:nvPr/>
        </p:nvSpPr>
        <p:spPr>
          <a:xfrm>
            <a:off x="84478" y="3100541"/>
            <a:ext cx="498088" cy="707886"/>
          </a:xfrm>
          <a:prstGeom prst="rect">
            <a:avLst/>
          </a:prstGeom>
        </p:spPr>
        <p:txBody>
          <a:bodyPr wrap="square">
            <a:spAutoFit/>
          </a:bodyPr>
          <a:lstStyle/>
          <a:p>
            <a:pPr algn="just"/>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b)</a:t>
            </a:r>
          </a:p>
        </p:txBody>
      </p:sp>
      <p:graphicFrame>
        <p:nvGraphicFramePr>
          <p:cNvPr id="15" name="Object 14"/>
          <p:cNvGraphicFramePr>
            <a:graphicFrameLocks noChangeAspect="1"/>
          </p:cNvGraphicFramePr>
          <p:nvPr>
            <p:extLst/>
          </p:nvPr>
        </p:nvGraphicFramePr>
        <p:xfrm>
          <a:off x="501932" y="3258683"/>
          <a:ext cx="4418400" cy="707812"/>
        </p:xfrm>
        <a:graphic>
          <a:graphicData uri="http://schemas.openxmlformats.org/presentationml/2006/ole">
            <mc:AlternateContent xmlns:mc="http://schemas.openxmlformats.org/markup-compatibility/2006">
              <mc:Choice xmlns:v="urn:schemas-microsoft-com:vml" Requires="v">
                <p:oleObj spid="_x0000_s199691" name="Equation" r:id="rId13" imgW="2616120" imgH="419040" progId="Equation.3">
                  <p:embed/>
                </p:oleObj>
              </mc:Choice>
              <mc:Fallback>
                <p:oleObj name="Equation" r:id="rId13" imgW="2616120" imgH="419040" progId="Equation.3">
                  <p:embed/>
                  <p:pic>
                    <p:nvPicPr>
                      <p:cNvPr id="15" name="Object 14"/>
                      <p:cNvPicPr>
                        <a:picLocks noChangeAspect="1" noChangeArrowheads="1"/>
                      </p:cNvPicPr>
                      <p:nvPr/>
                    </p:nvPicPr>
                    <p:blipFill>
                      <a:blip r:embed="rId14"/>
                      <a:srcRect/>
                      <a:stretch>
                        <a:fillRect/>
                      </a:stretch>
                    </p:blipFill>
                    <p:spPr bwMode="auto">
                      <a:xfrm>
                        <a:off x="501932" y="3258683"/>
                        <a:ext cx="4418400" cy="707812"/>
                      </a:xfrm>
                      <a:prstGeom prst="rect">
                        <a:avLst/>
                      </a:prstGeom>
                      <a:noFill/>
                      <a:ln>
                        <a:noFill/>
                      </a:ln>
                      <a:extLst/>
                    </p:spPr>
                  </p:pic>
                </p:oleObj>
              </mc:Fallback>
            </mc:AlternateContent>
          </a:graphicData>
        </a:graphic>
      </p:graphicFrame>
      <p:sp>
        <p:nvSpPr>
          <p:cNvPr id="16" name="Rectangle 15"/>
          <p:cNvSpPr/>
          <p:nvPr/>
        </p:nvSpPr>
        <p:spPr>
          <a:xfrm>
            <a:off x="4949243" y="3382973"/>
            <a:ext cx="4448195" cy="430887"/>
          </a:xfrm>
          <a:prstGeom prst="rect">
            <a:avLst/>
          </a:prstGeom>
        </p:spPr>
        <p:txBody>
          <a:bodyPr wrap="square">
            <a:spAutoFit/>
          </a:bodyPr>
          <a:lstStyle/>
          <a:p>
            <a:pPr algn="just"/>
            <a:r>
              <a:rPr lang="en-US" sz="2200" dirty="0" smtClean="0">
                <a:latin typeface="Tahoma" panose="020B0604030504040204" pitchFamily="34" charset="0"/>
                <a:ea typeface="Tahoma" panose="020B0604030504040204" pitchFamily="34" charset="0"/>
                <a:cs typeface="Tahoma" panose="020B0604030504040204" pitchFamily="34" charset="0"/>
              </a:rPr>
              <a:t>and the number density of O</a:t>
            </a:r>
            <a:r>
              <a:rPr lang="en-US" sz="2200" baseline="-25000" dirty="0" smtClean="0">
                <a:latin typeface="Tahoma" panose="020B0604030504040204" pitchFamily="34" charset="0"/>
                <a:ea typeface="Tahoma" panose="020B0604030504040204" pitchFamily="34" charset="0"/>
                <a:cs typeface="Tahoma" panose="020B0604030504040204" pitchFamily="34" charset="0"/>
              </a:rPr>
              <a:t>3</a:t>
            </a:r>
            <a:r>
              <a:rPr lang="en-US" sz="2200" dirty="0" smtClean="0">
                <a:latin typeface="Tahoma" panose="020B0604030504040204" pitchFamily="34" charset="0"/>
                <a:ea typeface="Tahoma" panose="020B0604030504040204" pitchFamily="34" charset="0"/>
                <a:cs typeface="Tahoma" panose="020B0604030504040204" pitchFamily="34" charset="0"/>
              </a:rPr>
              <a:t> is:</a:t>
            </a:r>
          </a:p>
        </p:txBody>
      </p:sp>
    </p:spTree>
    <p:extLst>
      <p:ext uri="{BB962C8B-B14F-4D97-AF65-F5344CB8AC3E}">
        <p14:creationId xmlns:p14="http://schemas.microsoft.com/office/powerpoint/2010/main" val="90940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8 -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313564" y="1566013"/>
            <a:ext cx="8617079" cy="3046988"/>
          </a:xfrm>
          <a:prstGeom prst="rect">
            <a:avLst/>
          </a:prstGeom>
        </p:spPr>
        <p:txBody>
          <a:bodyPr wrap="square">
            <a:spAutoFit/>
          </a:bodyPr>
          <a:lstStyle/>
          <a:p>
            <a:pPr algn="just"/>
            <a:r>
              <a:rPr lang="en-US" sz="2400" dirty="0" smtClean="0">
                <a:latin typeface="Tahoma" panose="020B0604030504040204" pitchFamily="34" charset="0"/>
                <a:ea typeface="Tahoma" panose="020B0604030504040204" pitchFamily="34" charset="0"/>
                <a:cs typeface="Tahoma" panose="020B0604030504040204" pitchFamily="34" charset="0"/>
              </a:rPr>
              <a:t>The </a:t>
            </a:r>
            <a:r>
              <a:rPr lang="en-US" sz="2400" dirty="0" err="1" smtClean="0">
                <a:latin typeface="Tahoma" panose="020B0604030504040204" pitchFamily="34" charset="0"/>
                <a:ea typeface="Tahoma" panose="020B0604030504040204" pitchFamily="34" charset="0"/>
                <a:cs typeface="Tahoma" panose="020B0604030504040204" pitchFamily="34" charset="0"/>
              </a:rPr>
              <a:t>termolecular</a:t>
            </a:r>
            <a:r>
              <a:rPr lang="en-US" sz="2400" dirty="0" smtClean="0">
                <a:latin typeface="Tahoma" panose="020B0604030504040204" pitchFamily="34" charset="0"/>
                <a:ea typeface="Tahoma" panose="020B0604030504040204" pitchFamily="34" charset="0"/>
                <a:cs typeface="Tahoma" panose="020B0604030504040204" pitchFamily="34" charset="0"/>
              </a:rPr>
              <a:t> rate coefficient k</a:t>
            </a:r>
            <a:r>
              <a:rPr lang="en-US" sz="2400" baseline="-25000" dirty="0" smtClean="0">
                <a:latin typeface="Tahoma" panose="020B0604030504040204" pitchFamily="34" charset="0"/>
                <a:ea typeface="Tahoma" panose="020B0604030504040204" pitchFamily="34" charset="0"/>
                <a:cs typeface="Tahoma" panose="020B0604030504040204" pitchFamily="34" charset="0"/>
              </a:rPr>
              <a:t>0</a:t>
            </a:r>
            <a:r>
              <a:rPr lang="en-US" sz="2400" dirty="0" smtClean="0">
                <a:latin typeface="Tahoma" panose="020B0604030504040204" pitchFamily="34" charset="0"/>
                <a:ea typeface="Tahoma" panose="020B0604030504040204" pitchFamily="34" charset="0"/>
                <a:cs typeface="Tahoma" panose="020B0604030504040204" pitchFamily="34" charset="0"/>
              </a:rPr>
              <a:t> for the reaction:</a:t>
            </a:r>
          </a:p>
          <a:p>
            <a:pPr algn="ct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O </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 M → O</a:t>
            </a:r>
            <a:r>
              <a:rPr lang="en-US" sz="24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M</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algn="just"/>
            <a:r>
              <a:rPr lang="en-US" sz="2400" dirty="0" smtClean="0">
                <a:latin typeface="Tahoma" panose="020B0604030504040204" pitchFamily="34" charset="0"/>
                <a:ea typeface="Tahoma" panose="020B0604030504040204" pitchFamily="34" charset="0"/>
                <a:cs typeface="Tahoma" panose="020B0604030504040204" pitchFamily="34" charset="0"/>
              </a:rPr>
              <a:t>is </a:t>
            </a:r>
            <a:r>
              <a:rPr lang="en-US" sz="2400" dirty="0">
                <a:latin typeface="Tahoma" panose="020B0604030504040204" pitchFamily="34" charset="0"/>
                <a:ea typeface="Tahoma" panose="020B0604030504040204" pitchFamily="34" charset="0"/>
                <a:cs typeface="Tahoma" panose="020B0604030504040204" pitchFamily="34" charset="0"/>
              </a:rPr>
              <a:t>equal to </a:t>
            </a:r>
            <a:r>
              <a:rPr lang="en-US" sz="2400" dirty="0" smtClean="0">
                <a:latin typeface="Tahoma" panose="020B0604030504040204" pitchFamily="34" charset="0"/>
                <a:ea typeface="Tahoma" panose="020B0604030504040204" pitchFamily="34" charset="0"/>
                <a:cs typeface="Tahoma" panose="020B0604030504040204" pitchFamily="34" charset="0"/>
              </a:rPr>
              <a:t>k</a:t>
            </a:r>
            <a:r>
              <a:rPr lang="en-US" sz="2400" baseline="-25000" dirty="0" smtClean="0">
                <a:latin typeface="Tahoma" panose="020B0604030504040204" pitchFamily="34" charset="0"/>
                <a:ea typeface="Tahoma" panose="020B0604030504040204" pitchFamily="34" charset="0"/>
                <a:cs typeface="Tahoma" panose="020B0604030504040204" pitchFamily="34" charset="0"/>
              </a:rPr>
              <a:t>0</a:t>
            </a:r>
            <a:r>
              <a:rPr lang="en-US" sz="2400" dirty="0" smtClean="0">
                <a:latin typeface="Tahoma" panose="020B0604030504040204" pitchFamily="34" charset="0"/>
                <a:ea typeface="Tahoma" panose="020B0604030504040204" pitchFamily="34" charset="0"/>
                <a:cs typeface="Tahoma" panose="020B0604030504040204" pitchFamily="34" charset="0"/>
              </a:rPr>
              <a:t>=4.8x10</a:t>
            </a:r>
            <a:r>
              <a:rPr lang="en-US" sz="2400" baseline="30000" dirty="0" smtClean="0">
                <a:latin typeface="Tahoma" panose="020B0604030504040204" pitchFamily="34" charset="0"/>
                <a:ea typeface="Tahoma" panose="020B0604030504040204" pitchFamily="34" charset="0"/>
                <a:cs typeface="Tahoma" panose="020B0604030504040204" pitchFamily="34" charset="0"/>
              </a:rPr>
              <a:t>-33 </a:t>
            </a:r>
            <a:r>
              <a:rPr lang="en-US" sz="2400" dirty="0" smtClean="0">
                <a:latin typeface="Tahoma" panose="020B0604030504040204" pitchFamily="34" charset="0"/>
                <a:ea typeface="Tahoma" panose="020B0604030504040204" pitchFamily="34" charset="0"/>
                <a:cs typeface="Tahoma" panose="020B0604030504040204" pitchFamily="34" charset="0"/>
              </a:rPr>
              <a:t>cm</a:t>
            </a:r>
            <a:r>
              <a:rPr lang="en-US" sz="2400" baseline="30000" dirty="0" smtClean="0">
                <a:latin typeface="Tahoma" panose="020B0604030504040204" pitchFamily="34" charset="0"/>
                <a:ea typeface="Tahoma" panose="020B0604030504040204" pitchFamily="34" charset="0"/>
                <a:cs typeface="Tahoma" panose="020B0604030504040204" pitchFamily="34" charset="0"/>
              </a:rPr>
              <a:t>6</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a:latin typeface="Tahoma" panose="020B0604030504040204" pitchFamily="34" charset="0"/>
                <a:ea typeface="Tahoma" panose="020B0604030504040204" pitchFamily="34" charset="0"/>
                <a:cs typeface="Tahoma" panose="020B0604030504040204" pitchFamily="34" charset="0"/>
              </a:rPr>
              <a:t>molecule</a:t>
            </a:r>
            <a:r>
              <a:rPr lang="en-US" sz="2400" baseline="30000" dirty="0">
                <a:latin typeface="Tahoma" panose="020B0604030504040204" pitchFamily="34" charset="0"/>
                <a:ea typeface="Tahoma" panose="020B0604030504040204" pitchFamily="34" charset="0"/>
                <a:cs typeface="Tahoma" panose="020B0604030504040204" pitchFamily="34" charset="0"/>
              </a:rPr>
              <a:t>−1</a:t>
            </a:r>
            <a:r>
              <a:rPr lang="en-US" sz="2400" dirty="0">
                <a:latin typeface="Tahoma" panose="020B0604030504040204" pitchFamily="34" charset="0"/>
                <a:ea typeface="Tahoma" panose="020B0604030504040204" pitchFamily="34" charset="0"/>
                <a:cs typeface="Tahoma" panose="020B0604030504040204" pitchFamily="34" charset="0"/>
              </a:rPr>
              <a:t>s</a:t>
            </a:r>
            <a:r>
              <a:rPr lang="en-US" sz="2400" baseline="30000" dirty="0">
                <a:latin typeface="Tahoma" panose="020B0604030504040204" pitchFamily="34" charset="0"/>
                <a:ea typeface="Tahoma" panose="020B0604030504040204" pitchFamily="34" charset="0"/>
                <a:cs typeface="Tahoma" panose="020B0604030504040204" pitchFamily="34" charset="0"/>
              </a:rPr>
              <a:t>−1 </a:t>
            </a:r>
            <a:r>
              <a:rPr lang="en-US" sz="2400" dirty="0" smtClean="0">
                <a:latin typeface="Tahoma" panose="020B0604030504040204" pitchFamily="34" charset="0"/>
                <a:ea typeface="Tahoma" panose="020B0604030504040204" pitchFamily="34" charset="0"/>
                <a:cs typeface="Tahoma" panose="020B0604030504040204" pitchFamily="34" charset="0"/>
              </a:rPr>
              <a:t>at 288 K. Assuming to be able to apply the steady-state approximation to the concentration of both O</a:t>
            </a:r>
            <a:r>
              <a:rPr 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 and M (M being air), and assuming to be at ground level (total pressure 1000 </a:t>
            </a:r>
            <a:r>
              <a:rPr lang="en-US" sz="2400" dirty="0" err="1" smtClean="0">
                <a:latin typeface="Tahoma" panose="020B0604030504040204" pitchFamily="34" charset="0"/>
                <a:ea typeface="Tahoma" panose="020B0604030504040204" pitchFamily="34" charset="0"/>
                <a:cs typeface="Tahoma" panose="020B0604030504040204" pitchFamily="34" charset="0"/>
              </a:rPr>
              <a:t>hPa</a:t>
            </a:r>
            <a:r>
              <a:rPr lang="en-US" sz="2400" dirty="0" smtClean="0">
                <a:latin typeface="Tahoma" panose="020B0604030504040204" pitchFamily="34" charset="0"/>
                <a:ea typeface="Tahoma" panose="020B0604030504040204" pitchFamily="34" charset="0"/>
                <a:cs typeface="Tahoma" panose="020B0604030504040204" pitchFamily="34" charset="0"/>
              </a:rPr>
              <a:t> and O</a:t>
            </a:r>
            <a:r>
              <a:rPr 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 mixing ratio=0.21), what is the lifetime of O atoms due to the reaction? </a:t>
            </a:r>
          </a:p>
        </p:txBody>
      </p:sp>
      <p:graphicFrame>
        <p:nvGraphicFramePr>
          <p:cNvPr id="7" name="Object 6"/>
          <p:cNvGraphicFramePr>
            <a:graphicFrameLocks noChangeAspect="1"/>
          </p:cNvGraphicFramePr>
          <p:nvPr>
            <p:extLst>
              <p:ext uri="{D42A27DB-BD31-4B8C-83A1-F6EECF244321}">
                <p14:modId xmlns:p14="http://schemas.microsoft.com/office/powerpoint/2010/main" val="2077639884"/>
              </p:ext>
            </p:extLst>
          </p:nvPr>
        </p:nvGraphicFramePr>
        <p:xfrm>
          <a:off x="534987" y="4803355"/>
          <a:ext cx="4381519" cy="646484"/>
        </p:xfrm>
        <a:graphic>
          <a:graphicData uri="http://schemas.openxmlformats.org/presentationml/2006/ole">
            <mc:AlternateContent xmlns:mc="http://schemas.openxmlformats.org/markup-compatibility/2006">
              <mc:Choice xmlns:v="urn:schemas-microsoft-com:vml" Requires="v">
                <p:oleObj spid="_x0000_s198662" name="Equation" r:id="rId5" imgW="2666880" imgH="393480" progId="Equation.3">
                  <p:embed/>
                </p:oleObj>
              </mc:Choice>
              <mc:Fallback>
                <p:oleObj name="Equation" r:id="rId5" imgW="2666880" imgH="393480" progId="Equation.3">
                  <p:embed/>
                  <p:pic>
                    <p:nvPicPr>
                      <p:cNvPr id="13" name="Object 12"/>
                      <p:cNvPicPr>
                        <a:picLocks noChangeAspect="1" noChangeArrowheads="1"/>
                      </p:cNvPicPr>
                      <p:nvPr/>
                    </p:nvPicPr>
                    <p:blipFill>
                      <a:blip r:embed="rId6"/>
                      <a:srcRect/>
                      <a:stretch>
                        <a:fillRect/>
                      </a:stretch>
                    </p:blipFill>
                    <p:spPr bwMode="auto">
                      <a:xfrm>
                        <a:off x="534987" y="4803355"/>
                        <a:ext cx="4381519" cy="646484"/>
                      </a:xfrm>
                      <a:prstGeom prst="rect">
                        <a:avLst/>
                      </a:prstGeom>
                      <a:noFill/>
                      <a:ln>
                        <a:noFill/>
                      </a:ln>
                      <a:extLst/>
                    </p:spPr>
                  </p:pic>
                </p:oleObj>
              </mc:Fallback>
            </mc:AlternateContent>
          </a:graphicData>
        </a:graphic>
      </p:graphicFrame>
      <p:graphicFrame>
        <p:nvGraphicFramePr>
          <p:cNvPr id="8" name="Object 11"/>
          <p:cNvGraphicFramePr>
            <a:graphicFrameLocks noChangeAspect="1"/>
          </p:cNvGraphicFramePr>
          <p:nvPr>
            <p:extLst>
              <p:ext uri="{D42A27DB-BD31-4B8C-83A1-F6EECF244321}">
                <p14:modId xmlns:p14="http://schemas.microsoft.com/office/powerpoint/2010/main" val="2310118123"/>
              </p:ext>
            </p:extLst>
          </p:nvPr>
        </p:nvGraphicFramePr>
        <p:xfrm>
          <a:off x="553640" y="5772840"/>
          <a:ext cx="4314011" cy="440732"/>
        </p:xfrm>
        <a:graphic>
          <a:graphicData uri="http://schemas.openxmlformats.org/presentationml/2006/ole">
            <mc:AlternateContent xmlns:mc="http://schemas.openxmlformats.org/markup-compatibility/2006">
              <mc:Choice xmlns:v="urn:schemas-microsoft-com:vml" Requires="v">
                <p:oleObj spid="_x0000_s198663" name="Equation" r:id="rId7" imgW="2234880" imgH="228600" progId="Equation.3">
                  <p:embed/>
                </p:oleObj>
              </mc:Choice>
              <mc:Fallback>
                <p:oleObj name="Equation" r:id="rId7" imgW="2234880" imgH="228600" progId="Equation.3">
                  <p:embed/>
                  <p:pic>
                    <p:nvPicPr>
                      <p:cNvPr id="11" name="Object 11"/>
                      <p:cNvPicPr>
                        <a:picLocks noChangeAspect="1" noChangeArrowheads="1"/>
                      </p:cNvPicPr>
                      <p:nvPr/>
                    </p:nvPicPr>
                    <p:blipFill>
                      <a:blip r:embed="rId8"/>
                      <a:srcRect/>
                      <a:stretch>
                        <a:fillRect/>
                      </a:stretch>
                    </p:blipFill>
                    <p:spPr bwMode="auto">
                      <a:xfrm>
                        <a:off x="553640" y="5772840"/>
                        <a:ext cx="4314011" cy="44073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69811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8 -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39" t="20759" r="8056" b="21733"/>
          <a:stretch/>
        </p:blipFill>
        <p:spPr bwMode="auto">
          <a:xfrm>
            <a:off x="7200142" y="172513"/>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02105" y="1119768"/>
            <a:ext cx="8617079" cy="1261884"/>
          </a:xfrm>
          <a:prstGeom prst="rect">
            <a:avLst/>
          </a:prstGeom>
        </p:spPr>
        <p:txBody>
          <a:bodyPr wrap="square">
            <a:spAutoFit/>
          </a:bodyPr>
          <a:lstStyle/>
          <a:p>
            <a:r>
              <a:rPr lang="en-US"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O </a:t>
            </a:r>
            <a:r>
              <a:rPr lang="en-US" sz="19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US" sz="19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 + M → O</a:t>
            </a:r>
            <a:r>
              <a:rPr lang="en-US" sz="1900" baseline="-25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9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M</a:t>
            </a:r>
            <a:r>
              <a:rPr lang="en-US" sz="1900" dirty="0">
                <a:latin typeface="Tahoma" panose="020B0604030504040204" pitchFamily="34" charset="0"/>
                <a:ea typeface="Tahoma" panose="020B0604030504040204" pitchFamily="34" charset="0"/>
                <a:cs typeface="Tahoma" panose="020B0604030504040204" pitchFamily="34" charset="0"/>
              </a:rPr>
              <a:t> </a:t>
            </a:r>
            <a:r>
              <a:rPr lang="en-US" sz="1900" dirty="0" smtClean="0">
                <a:latin typeface="Tahoma" panose="020B0604030504040204" pitchFamily="34" charset="0"/>
                <a:ea typeface="Tahoma" panose="020B0604030504040204" pitchFamily="34" charset="0"/>
                <a:cs typeface="Tahoma" panose="020B0604030504040204" pitchFamily="34" charset="0"/>
              </a:rPr>
              <a:t> k</a:t>
            </a:r>
            <a:r>
              <a:rPr lang="en-US" sz="1900" baseline="-25000" dirty="0" smtClean="0">
                <a:latin typeface="Tahoma" panose="020B0604030504040204" pitchFamily="34" charset="0"/>
                <a:ea typeface="Tahoma" panose="020B0604030504040204" pitchFamily="34" charset="0"/>
                <a:cs typeface="Tahoma" panose="020B0604030504040204" pitchFamily="34" charset="0"/>
              </a:rPr>
              <a:t>0</a:t>
            </a:r>
            <a:r>
              <a:rPr lang="en-US" sz="1900" dirty="0" smtClean="0">
                <a:latin typeface="Tahoma" panose="020B0604030504040204" pitchFamily="34" charset="0"/>
                <a:ea typeface="Tahoma" panose="020B0604030504040204" pitchFamily="34" charset="0"/>
                <a:cs typeface="Tahoma" panose="020B0604030504040204" pitchFamily="34" charset="0"/>
              </a:rPr>
              <a:t>=4.8x10</a:t>
            </a:r>
            <a:r>
              <a:rPr lang="en-US" sz="1900" baseline="30000" dirty="0" smtClean="0">
                <a:latin typeface="Tahoma" panose="020B0604030504040204" pitchFamily="34" charset="0"/>
                <a:ea typeface="Tahoma" panose="020B0604030504040204" pitchFamily="34" charset="0"/>
                <a:cs typeface="Tahoma" panose="020B0604030504040204" pitchFamily="34" charset="0"/>
              </a:rPr>
              <a:t>-33 </a:t>
            </a:r>
            <a:r>
              <a:rPr lang="en-US" sz="1900" dirty="0" smtClean="0">
                <a:latin typeface="Tahoma" panose="020B0604030504040204" pitchFamily="34" charset="0"/>
                <a:ea typeface="Tahoma" panose="020B0604030504040204" pitchFamily="34" charset="0"/>
                <a:cs typeface="Tahoma" panose="020B0604030504040204" pitchFamily="34" charset="0"/>
              </a:rPr>
              <a:t>cm</a:t>
            </a:r>
            <a:r>
              <a:rPr lang="en-US" sz="1900" baseline="30000" dirty="0" smtClean="0">
                <a:latin typeface="Tahoma" panose="020B0604030504040204" pitchFamily="34" charset="0"/>
                <a:ea typeface="Tahoma" panose="020B0604030504040204" pitchFamily="34" charset="0"/>
                <a:cs typeface="Tahoma" panose="020B0604030504040204" pitchFamily="34" charset="0"/>
              </a:rPr>
              <a:t>6</a:t>
            </a:r>
            <a:r>
              <a:rPr lang="en-US" sz="19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1900" dirty="0">
                <a:latin typeface="Tahoma" panose="020B0604030504040204" pitchFamily="34" charset="0"/>
                <a:ea typeface="Tahoma" panose="020B0604030504040204" pitchFamily="34" charset="0"/>
                <a:cs typeface="Tahoma" panose="020B0604030504040204" pitchFamily="34" charset="0"/>
              </a:rPr>
              <a:t>molecule</a:t>
            </a:r>
            <a:r>
              <a:rPr lang="en-US" sz="1900" baseline="30000" dirty="0">
                <a:latin typeface="Tahoma" panose="020B0604030504040204" pitchFamily="34" charset="0"/>
                <a:ea typeface="Tahoma" panose="020B0604030504040204" pitchFamily="34" charset="0"/>
                <a:cs typeface="Tahoma" panose="020B0604030504040204" pitchFamily="34" charset="0"/>
              </a:rPr>
              <a:t>−1</a:t>
            </a:r>
            <a:r>
              <a:rPr lang="en-US" sz="1900" dirty="0">
                <a:latin typeface="Tahoma" panose="020B0604030504040204" pitchFamily="34" charset="0"/>
                <a:ea typeface="Tahoma" panose="020B0604030504040204" pitchFamily="34" charset="0"/>
                <a:cs typeface="Tahoma" panose="020B0604030504040204" pitchFamily="34" charset="0"/>
              </a:rPr>
              <a:t>s</a:t>
            </a:r>
            <a:r>
              <a:rPr lang="en-US" sz="1900" baseline="30000" dirty="0">
                <a:latin typeface="Tahoma" panose="020B0604030504040204" pitchFamily="34" charset="0"/>
                <a:ea typeface="Tahoma" panose="020B0604030504040204" pitchFamily="34" charset="0"/>
                <a:cs typeface="Tahoma" panose="020B0604030504040204" pitchFamily="34" charset="0"/>
              </a:rPr>
              <a:t>−1 </a:t>
            </a:r>
            <a:r>
              <a:rPr lang="en-US" sz="1900" dirty="0" smtClean="0">
                <a:latin typeface="Tahoma" panose="020B0604030504040204" pitchFamily="34" charset="0"/>
                <a:ea typeface="Tahoma" panose="020B0604030504040204" pitchFamily="34" charset="0"/>
                <a:cs typeface="Tahoma" panose="020B0604030504040204" pitchFamily="34" charset="0"/>
              </a:rPr>
              <a:t>at 288 K. </a:t>
            </a:r>
          </a:p>
          <a:p>
            <a:r>
              <a:rPr lang="en-US" sz="1900" dirty="0" smtClean="0">
                <a:latin typeface="Tahoma" panose="020B0604030504040204" pitchFamily="34" charset="0"/>
                <a:ea typeface="Tahoma" panose="020B0604030504040204" pitchFamily="34" charset="0"/>
                <a:cs typeface="Tahoma" panose="020B0604030504040204" pitchFamily="34" charset="0"/>
              </a:rPr>
              <a:t>Steady-state approximation to O</a:t>
            </a:r>
            <a:r>
              <a:rPr lang="en-US" sz="1900" baseline="-25000" dirty="0" smtClean="0">
                <a:latin typeface="Tahoma" panose="020B0604030504040204" pitchFamily="34" charset="0"/>
                <a:ea typeface="Tahoma" panose="020B0604030504040204" pitchFamily="34" charset="0"/>
                <a:cs typeface="Tahoma" panose="020B0604030504040204" pitchFamily="34" charset="0"/>
              </a:rPr>
              <a:t>2</a:t>
            </a:r>
            <a:r>
              <a:rPr lang="en-US" sz="1900" dirty="0" smtClean="0">
                <a:latin typeface="Tahoma" panose="020B0604030504040204" pitchFamily="34" charset="0"/>
                <a:ea typeface="Tahoma" panose="020B0604030504040204" pitchFamily="34" charset="0"/>
                <a:cs typeface="Tahoma" panose="020B0604030504040204" pitchFamily="34" charset="0"/>
              </a:rPr>
              <a:t> and M, and assuming to be at ground level (total pressure 1000 </a:t>
            </a:r>
            <a:r>
              <a:rPr lang="en-US" sz="1900" dirty="0" err="1" smtClean="0">
                <a:latin typeface="Tahoma" panose="020B0604030504040204" pitchFamily="34" charset="0"/>
                <a:ea typeface="Tahoma" panose="020B0604030504040204" pitchFamily="34" charset="0"/>
                <a:cs typeface="Tahoma" panose="020B0604030504040204" pitchFamily="34" charset="0"/>
              </a:rPr>
              <a:t>hPa</a:t>
            </a:r>
            <a:r>
              <a:rPr lang="en-US" sz="1900" dirty="0" smtClean="0">
                <a:latin typeface="Tahoma" panose="020B0604030504040204" pitchFamily="34" charset="0"/>
                <a:ea typeface="Tahoma" panose="020B0604030504040204" pitchFamily="34" charset="0"/>
                <a:cs typeface="Tahoma" panose="020B0604030504040204" pitchFamily="34" charset="0"/>
              </a:rPr>
              <a:t> and O</a:t>
            </a:r>
            <a:r>
              <a:rPr lang="en-US" sz="1900" baseline="-25000" dirty="0" smtClean="0">
                <a:latin typeface="Tahoma" panose="020B0604030504040204" pitchFamily="34" charset="0"/>
                <a:ea typeface="Tahoma" panose="020B0604030504040204" pitchFamily="34" charset="0"/>
                <a:cs typeface="Tahoma" panose="020B0604030504040204" pitchFamily="34" charset="0"/>
              </a:rPr>
              <a:t>2</a:t>
            </a:r>
            <a:r>
              <a:rPr lang="en-US" sz="1900" dirty="0" smtClean="0">
                <a:latin typeface="Tahoma" panose="020B0604030504040204" pitchFamily="34" charset="0"/>
                <a:ea typeface="Tahoma" panose="020B0604030504040204" pitchFamily="34" charset="0"/>
                <a:cs typeface="Tahoma" panose="020B0604030504040204" pitchFamily="34" charset="0"/>
              </a:rPr>
              <a:t> mixing ratio=0.21), what is the lifetime of O atoms due to the reaction? </a:t>
            </a:r>
          </a:p>
        </p:txBody>
      </p:sp>
      <p:graphicFrame>
        <p:nvGraphicFramePr>
          <p:cNvPr id="7" name="Object 6"/>
          <p:cNvGraphicFramePr>
            <a:graphicFrameLocks noChangeAspect="1"/>
          </p:cNvGraphicFramePr>
          <p:nvPr>
            <p:extLst>
              <p:ext uri="{D42A27DB-BD31-4B8C-83A1-F6EECF244321}">
                <p14:modId xmlns:p14="http://schemas.microsoft.com/office/powerpoint/2010/main" val="2789523750"/>
              </p:ext>
            </p:extLst>
          </p:nvPr>
        </p:nvGraphicFramePr>
        <p:xfrm>
          <a:off x="6599436" y="3125261"/>
          <a:ext cx="2433610" cy="528511"/>
        </p:xfrm>
        <a:graphic>
          <a:graphicData uri="http://schemas.openxmlformats.org/presentationml/2006/ole">
            <mc:AlternateContent xmlns:mc="http://schemas.openxmlformats.org/markup-compatibility/2006">
              <mc:Choice xmlns:v="urn:schemas-microsoft-com:vml" Requires="v">
                <p:oleObj spid="_x0000_s192568" name="Equation" r:id="rId5" imgW="1168200" imgH="253800" progId="Equation.3">
                  <p:embed/>
                </p:oleObj>
              </mc:Choice>
              <mc:Fallback>
                <p:oleObj name="Equation" r:id="rId5" imgW="1168200" imgH="253800" progId="Equation.3">
                  <p:embed/>
                  <p:pic>
                    <p:nvPicPr>
                      <p:cNvPr id="6" name="Object 6"/>
                      <p:cNvPicPr>
                        <a:picLocks noChangeAspect="1" noChangeArrowheads="1"/>
                      </p:cNvPicPr>
                      <p:nvPr/>
                    </p:nvPicPr>
                    <p:blipFill>
                      <a:blip r:embed="rId6"/>
                      <a:srcRect/>
                      <a:stretch>
                        <a:fillRect/>
                      </a:stretch>
                    </p:blipFill>
                    <p:spPr bwMode="auto">
                      <a:xfrm>
                        <a:off x="6599436" y="3125261"/>
                        <a:ext cx="2433610" cy="528511"/>
                      </a:xfrm>
                      <a:prstGeom prst="rect">
                        <a:avLst/>
                      </a:prstGeom>
                      <a:noFill/>
                      <a:ln>
                        <a:noFill/>
                      </a:ln>
                      <a:effectLst/>
                      <a:extLst/>
                    </p:spPr>
                  </p:pic>
                </p:oleObj>
              </mc:Fallback>
            </mc:AlternateContent>
          </a:graphicData>
        </a:graphic>
      </p:graphicFrame>
      <p:sp>
        <p:nvSpPr>
          <p:cNvPr id="8" name="Rectangle 7"/>
          <p:cNvSpPr/>
          <p:nvPr/>
        </p:nvSpPr>
        <p:spPr>
          <a:xfrm>
            <a:off x="159876" y="2526187"/>
            <a:ext cx="5614624" cy="430887"/>
          </a:xfrm>
          <a:prstGeom prst="rect">
            <a:avLst/>
          </a:prstGeom>
        </p:spPr>
        <p:txBody>
          <a:bodyPr wrap="square">
            <a:spAutoFit/>
          </a:bodyPr>
          <a:lstStyle/>
          <a:p>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Solution </a:t>
            </a:r>
            <a:r>
              <a:rPr lang="en-US" sz="2200" dirty="0" smtClean="0">
                <a:latin typeface="Tahoma" panose="020B0604030504040204" pitchFamily="34" charset="0"/>
                <a:ea typeface="Tahoma" panose="020B0604030504040204" pitchFamily="34" charset="0"/>
                <a:cs typeface="Tahoma" panose="020B0604030504040204" pitchFamily="34" charset="0"/>
              </a:rPr>
              <a:t>We need to assume the following:</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159876" y="3006906"/>
            <a:ext cx="6445678" cy="769441"/>
          </a:xfrm>
          <a:prstGeom prst="rect">
            <a:avLst/>
          </a:prstGeom>
        </p:spPr>
        <p:txBody>
          <a:bodyPr wrap="square">
            <a:spAutoFit/>
          </a:bodyPr>
          <a:lstStyle/>
          <a:p>
            <a:pPr algn="just"/>
            <a:r>
              <a:rPr lang="en-US" sz="2200" dirty="0" smtClean="0">
                <a:latin typeface="Tahoma" panose="020B0604030504040204" pitchFamily="34" charset="0"/>
                <a:ea typeface="Tahoma" panose="020B0604030504040204" pitchFamily="34" charset="0"/>
                <a:cs typeface="Tahoma" panose="020B0604030504040204" pitchFamily="34" charset="0"/>
              </a:rPr>
              <a:t>The reaction can be approximated with a pseudo-first order and the lifetime can be expressed as:</a:t>
            </a:r>
          </a:p>
        </p:txBody>
      </p:sp>
      <p:graphicFrame>
        <p:nvGraphicFramePr>
          <p:cNvPr id="11" name="Object 11"/>
          <p:cNvGraphicFramePr>
            <a:graphicFrameLocks noChangeAspect="1"/>
          </p:cNvGraphicFramePr>
          <p:nvPr>
            <p:extLst>
              <p:ext uri="{D42A27DB-BD31-4B8C-83A1-F6EECF244321}">
                <p14:modId xmlns:p14="http://schemas.microsoft.com/office/powerpoint/2010/main" val="3132741745"/>
              </p:ext>
            </p:extLst>
          </p:nvPr>
        </p:nvGraphicFramePr>
        <p:xfrm>
          <a:off x="311840" y="4657717"/>
          <a:ext cx="8819634" cy="706104"/>
        </p:xfrm>
        <a:graphic>
          <a:graphicData uri="http://schemas.openxmlformats.org/presentationml/2006/ole">
            <mc:AlternateContent xmlns:mc="http://schemas.openxmlformats.org/markup-compatibility/2006">
              <mc:Choice xmlns:v="urn:schemas-microsoft-com:vml" Requires="v">
                <p:oleObj spid="_x0000_s192569" name="Equation" r:id="rId7" imgW="5715000" imgH="457200" progId="Equation.3">
                  <p:embed/>
                </p:oleObj>
              </mc:Choice>
              <mc:Fallback>
                <p:oleObj name="Equation" r:id="rId7" imgW="5715000" imgH="457200" progId="Equation.3">
                  <p:embed/>
                  <p:pic>
                    <p:nvPicPr>
                      <p:cNvPr id="14" name="Object 11"/>
                      <p:cNvPicPr>
                        <a:picLocks noChangeAspect="1" noChangeArrowheads="1"/>
                      </p:cNvPicPr>
                      <p:nvPr/>
                    </p:nvPicPr>
                    <p:blipFill>
                      <a:blip r:embed="rId8"/>
                      <a:srcRect/>
                      <a:stretch>
                        <a:fillRect/>
                      </a:stretch>
                    </p:blipFill>
                    <p:spPr bwMode="auto">
                      <a:xfrm>
                        <a:off x="311840" y="4657717"/>
                        <a:ext cx="8819634" cy="706104"/>
                      </a:xfrm>
                      <a:prstGeom prst="rect">
                        <a:avLst/>
                      </a:prstGeom>
                      <a:noFill/>
                      <a:ln>
                        <a:noFill/>
                      </a:ln>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254866472"/>
              </p:ext>
            </p:extLst>
          </p:nvPr>
        </p:nvGraphicFramePr>
        <p:xfrm>
          <a:off x="5378987" y="3724508"/>
          <a:ext cx="3480056" cy="513475"/>
        </p:xfrm>
        <a:graphic>
          <a:graphicData uri="http://schemas.openxmlformats.org/presentationml/2006/ole">
            <mc:AlternateContent xmlns:mc="http://schemas.openxmlformats.org/markup-compatibility/2006">
              <mc:Choice xmlns:v="urn:schemas-microsoft-com:vml" Requires="v">
                <p:oleObj spid="_x0000_s192570" name="Equation" r:id="rId9" imgW="2666880" imgH="393480" progId="Equation.3">
                  <p:embed/>
                </p:oleObj>
              </mc:Choice>
              <mc:Fallback>
                <p:oleObj name="Equation" r:id="rId9" imgW="2666880" imgH="393480" progId="Equation.3">
                  <p:embed/>
                  <p:pic>
                    <p:nvPicPr>
                      <p:cNvPr id="15" name="Object 14"/>
                      <p:cNvPicPr>
                        <a:picLocks noChangeAspect="1" noChangeArrowheads="1"/>
                      </p:cNvPicPr>
                      <p:nvPr/>
                    </p:nvPicPr>
                    <p:blipFill>
                      <a:blip r:embed="rId10"/>
                      <a:srcRect/>
                      <a:stretch>
                        <a:fillRect/>
                      </a:stretch>
                    </p:blipFill>
                    <p:spPr bwMode="auto">
                      <a:xfrm>
                        <a:off x="5378987" y="3724508"/>
                        <a:ext cx="3480056" cy="513475"/>
                      </a:xfrm>
                      <a:prstGeom prst="rect">
                        <a:avLst/>
                      </a:prstGeom>
                      <a:noFill/>
                      <a:ln>
                        <a:noFill/>
                      </a:ln>
                      <a:extLst/>
                    </p:spPr>
                  </p:pic>
                </p:oleObj>
              </mc:Fallback>
            </mc:AlternateContent>
          </a:graphicData>
        </a:graphic>
      </p:graphicFrame>
      <p:graphicFrame>
        <p:nvGraphicFramePr>
          <p:cNvPr id="14" name="Object 11"/>
          <p:cNvGraphicFramePr>
            <a:graphicFrameLocks noChangeAspect="1"/>
          </p:cNvGraphicFramePr>
          <p:nvPr>
            <p:extLst>
              <p:ext uri="{D42A27DB-BD31-4B8C-83A1-F6EECF244321}">
                <p14:modId xmlns:p14="http://schemas.microsoft.com/office/powerpoint/2010/main" val="775769404"/>
              </p:ext>
            </p:extLst>
          </p:nvPr>
        </p:nvGraphicFramePr>
        <p:xfrm>
          <a:off x="311840" y="5450499"/>
          <a:ext cx="5133020" cy="426635"/>
        </p:xfrm>
        <a:graphic>
          <a:graphicData uri="http://schemas.openxmlformats.org/presentationml/2006/ole">
            <mc:AlternateContent xmlns:mc="http://schemas.openxmlformats.org/markup-compatibility/2006">
              <mc:Choice xmlns:v="urn:schemas-microsoft-com:vml" Requires="v">
                <p:oleObj spid="_x0000_s192571" name="Equation" r:id="rId11" imgW="2895480" imgH="241200" progId="Equation.3">
                  <p:embed/>
                </p:oleObj>
              </mc:Choice>
              <mc:Fallback>
                <p:oleObj name="Equation" r:id="rId11" imgW="2895480" imgH="241200" progId="Equation.3">
                  <p:embed/>
                  <p:pic>
                    <p:nvPicPr>
                      <p:cNvPr id="16" name="Object 11"/>
                      <p:cNvPicPr>
                        <a:picLocks noChangeAspect="1" noChangeArrowheads="1"/>
                      </p:cNvPicPr>
                      <p:nvPr/>
                    </p:nvPicPr>
                    <p:blipFill>
                      <a:blip r:embed="rId12"/>
                      <a:srcRect/>
                      <a:stretch>
                        <a:fillRect/>
                      </a:stretch>
                    </p:blipFill>
                    <p:spPr bwMode="auto">
                      <a:xfrm>
                        <a:off x="311840" y="5450499"/>
                        <a:ext cx="5133020" cy="426635"/>
                      </a:xfrm>
                      <a:prstGeom prst="rect">
                        <a:avLst/>
                      </a:prstGeom>
                      <a:noFill/>
                      <a:ln>
                        <a:noFill/>
                      </a:ln>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1358824858"/>
              </p:ext>
            </p:extLst>
          </p:nvPr>
        </p:nvGraphicFramePr>
        <p:xfrm>
          <a:off x="311840" y="5945467"/>
          <a:ext cx="6937521" cy="422299"/>
        </p:xfrm>
        <a:graphic>
          <a:graphicData uri="http://schemas.openxmlformats.org/presentationml/2006/ole">
            <mc:AlternateContent xmlns:mc="http://schemas.openxmlformats.org/markup-compatibility/2006">
              <mc:Choice xmlns:v="urn:schemas-microsoft-com:vml" Requires="v">
                <p:oleObj spid="_x0000_s192572" name="Equation" r:id="rId13" imgW="4368600" imgH="266400" progId="Equation.3">
                  <p:embed/>
                </p:oleObj>
              </mc:Choice>
              <mc:Fallback>
                <p:oleObj name="Equation" r:id="rId13" imgW="4368600" imgH="266400" progId="Equation.3">
                  <p:embed/>
                  <p:pic>
                    <p:nvPicPr>
                      <p:cNvPr id="17" name="Object 6"/>
                      <p:cNvPicPr>
                        <a:picLocks noChangeAspect="1" noChangeArrowheads="1"/>
                      </p:cNvPicPr>
                      <p:nvPr/>
                    </p:nvPicPr>
                    <p:blipFill>
                      <a:blip r:embed="rId14"/>
                      <a:srcRect/>
                      <a:stretch>
                        <a:fillRect/>
                      </a:stretch>
                    </p:blipFill>
                    <p:spPr bwMode="auto">
                      <a:xfrm>
                        <a:off x="311840" y="5945467"/>
                        <a:ext cx="6937521" cy="422299"/>
                      </a:xfrm>
                      <a:prstGeom prst="rect">
                        <a:avLst/>
                      </a:prstGeom>
                      <a:noFill/>
                      <a:ln>
                        <a:noFill/>
                      </a:ln>
                      <a:effectLst/>
                      <a:extLst/>
                    </p:spPr>
                  </p:pic>
                </p:oleObj>
              </mc:Fallback>
            </mc:AlternateContent>
          </a:graphicData>
        </a:graphic>
      </p:graphicFrame>
      <p:sp>
        <p:nvSpPr>
          <p:cNvPr id="16" name="Rectangle 15"/>
          <p:cNvSpPr/>
          <p:nvPr/>
        </p:nvSpPr>
        <p:spPr>
          <a:xfrm>
            <a:off x="6302770" y="6393032"/>
            <a:ext cx="3570317" cy="430887"/>
          </a:xfrm>
          <a:prstGeom prst="rect">
            <a:avLst/>
          </a:prstGeom>
        </p:spPr>
        <p:txBody>
          <a:bodyPr wrap="square">
            <a:spAutoFit/>
          </a:bodyPr>
          <a:lstStyle/>
          <a:p>
            <a:r>
              <a:rPr lang="en-US" sz="2200" dirty="0" smtClean="0">
                <a:latin typeface="Tahoma" panose="020B0604030504040204" pitchFamily="34" charset="0"/>
                <a:ea typeface="Tahoma" panose="020B0604030504040204" pitchFamily="34" charset="0"/>
                <a:cs typeface="Tahoma" panose="020B0604030504040204" pitchFamily="34" charset="0"/>
              </a:rPr>
              <a:t>Rather short indeed!</a:t>
            </a:r>
          </a:p>
        </p:txBody>
      </p:sp>
      <p:graphicFrame>
        <p:nvGraphicFramePr>
          <p:cNvPr id="18" name="Object 17"/>
          <p:cNvGraphicFramePr>
            <a:graphicFrameLocks noChangeAspect="1"/>
          </p:cNvGraphicFramePr>
          <p:nvPr>
            <p:extLst>
              <p:ext uri="{D42A27DB-BD31-4B8C-83A1-F6EECF244321}">
                <p14:modId xmlns:p14="http://schemas.microsoft.com/office/powerpoint/2010/main" val="547965464"/>
              </p:ext>
            </p:extLst>
          </p:nvPr>
        </p:nvGraphicFramePr>
        <p:xfrm>
          <a:off x="5774500" y="2256521"/>
          <a:ext cx="2041741" cy="689019"/>
        </p:xfrm>
        <a:graphic>
          <a:graphicData uri="http://schemas.openxmlformats.org/presentationml/2006/ole">
            <mc:AlternateContent xmlns:mc="http://schemas.openxmlformats.org/markup-compatibility/2006">
              <mc:Choice xmlns:v="urn:schemas-microsoft-com:vml" Requires="v">
                <p:oleObj spid="_x0000_s192573" name="Equation" r:id="rId15" imgW="1168200" imgH="393480" progId="Equation.3">
                  <p:embed/>
                </p:oleObj>
              </mc:Choice>
              <mc:Fallback>
                <p:oleObj name="Equation" r:id="rId15" imgW="1168200" imgH="393480" progId="Equation.3">
                  <p:embed/>
                  <p:pic>
                    <p:nvPicPr>
                      <p:cNvPr id="12" name="Object 11"/>
                      <p:cNvPicPr>
                        <a:picLocks noChangeAspect="1" noChangeArrowheads="1"/>
                      </p:cNvPicPr>
                      <p:nvPr/>
                    </p:nvPicPr>
                    <p:blipFill>
                      <a:blip r:embed="rId16"/>
                      <a:srcRect/>
                      <a:stretch>
                        <a:fillRect/>
                      </a:stretch>
                    </p:blipFill>
                    <p:spPr bwMode="auto">
                      <a:xfrm>
                        <a:off x="5774500" y="2256521"/>
                        <a:ext cx="2041741" cy="689019"/>
                      </a:xfrm>
                      <a:prstGeom prst="rect">
                        <a:avLst/>
                      </a:prstGeom>
                      <a:noFill/>
                      <a:ln>
                        <a:noFill/>
                      </a:ln>
                      <a:extLst/>
                    </p:spPr>
                  </p:pic>
                </p:oleObj>
              </mc:Fallback>
            </mc:AlternateContent>
          </a:graphicData>
        </a:graphic>
      </p:graphicFrame>
      <p:sp>
        <p:nvSpPr>
          <p:cNvPr id="19" name="Rectangle 18"/>
          <p:cNvSpPr/>
          <p:nvPr/>
        </p:nvSpPr>
        <p:spPr>
          <a:xfrm>
            <a:off x="153758" y="3734199"/>
            <a:ext cx="6445678" cy="430887"/>
          </a:xfrm>
          <a:prstGeom prst="rect">
            <a:avLst/>
          </a:prstGeom>
        </p:spPr>
        <p:txBody>
          <a:bodyPr wrap="square">
            <a:spAutoFit/>
          </a:bodyPr>
          <a:lstStyle/>
          <a:p>
            <a:pPr algn="just"/>
            <a:r>
              <a:rPr lang="en-US" sz="2200" dirty="0" smtClean="0">
                <a:latin typeface="Tahoma" panose="020B0604030504040204" pitchFamily="34" charset="0"/>
                <a:ea typeface="Tahoma" panose="020B0604030504040204" pitchFamily="34" charset="0"/>
                <a:cs typeface="Tahoma" panose="020B0604030504040204" pitchFamily="34" charset="0"/>
              </a:rPr>
              <a:t>We need to calculate [O</a:t>
            </a:r>
            <a:r>
              <a:rPr lang="en-US" sz="2200" baseline="-25000" dirty="0" smtClean="0">
                <a:latin typeface="Tahoma" panose="020B0604030504040204" pitchFamily="34" charset="0"/>
                <a:ea typeface="Tahoma" panose="020B0604030504040204" pitchFamily="34" charset="0"/>
                <a:cs typeface="Tahoma" panose="020B0604030504040204" pitchFamily="34" charset="0"/>
              </a:rPr>
              <a:t>2</a:t>
            </a:r>
            <a:r>
              <a:rPr lang="en-US" sz="2200" dirty="0" smtClean="0">
                <a:latin typeface="Tahoma" panose="020B0604030504040204" pitchFamily="34" charset="0"/>
                <a:ea typeface="Tahoma" panose="020B0604030504040204" pitchFamily="34" charset="0"/>
                <a:cs typeface="Tahoma" panose="020B0604030504040204" pitchFamily="34" charset="0"/>
              </a:rPr>
              <a:t>]</a:t>
            </a:r>
            <a:r>
              <a:rPr lang="en-US" sz="2200" baseline="-25000" dirty="0" smtClean="0">
                <a:latin typeface="Tahoma" panose="020B0604030504040204" pitchFamily="34" charset="0"/>
                <a:ea typeface="Tahoma" panose="020B0604030504040204" pitchFamily="34" charset="0"/>
                <a:cs typeface="Tahoma" panose="020B0604030504040204" pitchFamily="34" charset="0"/>
              </a:rPr>
              <a:t>0</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smtClean="0">
                <a:latin typeface="Tahoma" panose="020B0604030504040204" pitchFamily="34" charset="0"/>
                <a:ea typeface="Tahoma" panose="020B0604030504040204" pitchFamily="34" charset="0"/>
                <a:cs typeface="Tahoma" panose="020B0604030504040204" pitchFamily="34" charset="0"/>
              </a:rPr>
              <a:t>and [M]</a:t>
            </a:r>
            <a:r>
              <a:rPr lang="en-US" sz="2200" baseline="-25000" dirty="0" smtClean="0">
                <a:latin typeface="Tahoma" panose="020B0604030504040204" pitchFamily="34" charset="0"/>
                <a:ea typeface="Tahoma" panose="020B0604030504040204" pitchFamily="34" charset="0"/>
                <a:cs typeface="Tahoma" panose="020B0604030504040204" pitchFamily="34" charset="0"/>
              </a:rPr>
              <a:t>0</a:t>
            </a:r>
            <a:r>
              <a:rPr lang="en-US" sz="2200" dirty="0" smtClean="0">
                <a:latin typeface="Tahoma" panose="020B0604030504040204" pitchFamily="34" charset="0"/>
                <a:ea typeface="Tahoma" panose="020B0604030504040204" pitchFamily="34" charset="0"/>
                <a:cs typeface="Tahoma" panose="020B0604030504040204" pitchFamily="34" charset="0"/>
              </a:rPr>
              <a:t>: </a:t>
            </a:r>
          </a:p>
        </p:txBody>
      </p:sp>
      <p:sp>
        <p:nvSpPr>
          <p:cNvPr id="20" name="Rectangle 19"/>
          <p:cNvSpPr/>
          <p:nvPr/>
        </p:nvSpPr>
        <p:spPr>
          <a:xfrm>
            <a:off x="162183" y="4235047"/>
            <a:ext cx="6445678" cy="430887"/>
          </a:xfrm>
          <a:prstGeom prst="rect">
            <a:avLst/>
          </a:prstGeom>
        </p:spPr>
        <p:txBody>
          <a:bodyPr wrap="square">
            <a:spAutoFit/>
          </a:bodyPr>
          <a:lstStyle/>
          <a:p>
            <a:pPr algn="just"/>
            <a:r>
              <a:rPr lang="en-US" sz="2200" dirty="0" smtClean="0">
                <a:latin typeface="Tahoma" panose="020B0604030504040204" pitchFamily="34" charset="0"/>
                <a:ea typeface="Tahoma" panose="020B0604030504040204" pitchFamily="34" charset="0"/>
                <a:cs typeface="Tahoma" panose="020B0604030504040204" pitchFamily="34" charset="0"/>
              </a:rPr>
              <a:t>What is [M]</a:t>
            </a:r>
            <a:r>
              <a:rPr lang="en-US" sz="2200" baseline="-25000" dirty="0" smtClean="0">
                <a:latin typeface="Tahoma" panose="020B0604030504040204" pitchFamily="34" charset="0"/>
                <a:ea typeface="Tahoma" panose="020B0604030504040204" pitchFamily="34" charset="0"/>
                <a:cs typeface="Tahoma" panose="020B0604030504040204" pitchFamily="34" charset="0"/>
              </a:rPr>
              <a:t>0 </a:t>
            </a:r>
            <a:r>
              <a:rPr lang="en-US" sz="2200" dirty="0" smtClean="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09152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4"/>
          <p:cNvSpPr txBox="1">
            <a:spLocks/>
          </p:cNvSpPr>
          <p:nvPr/>
        </p:nvSpPr>
        <p:spPr>
          <a:xfrm>
            <a:off x="0" y="-26746"/>
            <a:ext cx="9144000" cy="119812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Direct and inverse reactions</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9" name="Connettore diritto 9"/>
          <p:cNvCxnSpPr/>
          <p:nvPr/>
        </p:nvCxnSpPr>
        <p:spPr>
          <a:xfrm>
            <a:off x="547949" y="614417"/>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2932113" y="1730375"/>
            <a:ext cx="3021012" cy="840754"/>
            <a:chOff x="2590590" y="2947104"/>
            <a:chExt cx="3021012" cy="840754"/>
          </a:xfrm>
        </p:grpSpPr>
        <p:graphicFrame>
          <p:nvGraphicFramePr>
            <p:cNvPr id="12" name="Object 6"/>
            <p:cNvGraphicFramePr>
              <a:graphicFrameLocks noChangeAspect="1"/>
            </p:cNvGraphicFramePr>
            <p:nvPr>
              <p:extLst/>
            </p:nvPr>
          </p:nvGraphicFramePr>
          <p:xfrm>
            <a:off x="2590590" y="2947104"/>
            <a:ext cx="3021012" cy="500063"/>
          </p:xfrm>
          <a:graphic>
            <a:graphicData uri="http://schemas.openxmlformats.org/presentationml/2006/ole">
              <mc:AlternateContent xmlns:mc="http://schemas.openxmlformats.org/markup-compatibility/2006">
                <mc:Choice xmlns:v="urn:schemas-microsoft-com:vml" Requires="v">
                  <p:oleObj spid="_x0000_s139758" name="Equation" r:id="rId4" imgW="1231560" imgH="203040" progId="Equation.3">
                    <p:embed/>
                  </p:oleObj>
                </mc:Choice>
                <mc:Fallback>
                  <p:oleObj name="Equation" r:id="rId4" imgW="1231560" imgH="203040" progId="Equation.3">
                    <p:embed/>
                    <p:pic>
                      <p:nvPicPr>
                        <p:cNvPr id="12" name="Object 6"/>
                        <p:cNvPicPr>
                          <a:picLocks noChangeAspect="1" noChangeArrowheads="1"/>
                        </p:cNvPicPr>
                        <p:nvPr/>
                      </p:nvPicPr>
                      <p:blipFill>
                        <a:blip r:embed="rId5"/>
                        <a:srcRect/>
                        <a:stretch>
                          <a:fillRect/>
                        </a:stretch>
                      </p:blipFill>
                      <p:spPr bwMode="auto">
                        <a:xfrm>
                          <a:off x="2590590" y="2947104"/>
                          <a:ext cx="3021012" cy="500063"/>
                        </a:xfrm>
                        <a:prstGeom prst="rect">
                          <a:avLst/>
                        </a:prstGeom>
                        <a:noFill/>
                        <a:ln>
                          <a:noFill/>
                        </a:ln>
                        <a:effectLst/>
                        <a:extLst/>
                      </p:spPr>
                    </p:pic>
                  </p:oleObj>
                </mc:Fallback>
              </mc:AlternateContent>
            </a:graphicData>
          </a:graphic>
        </p:graphicFrame>
        <p:graphicFrame>
          <p:nvGraphicFramePr>
            <p:cNvPr id="13" name="Object 6"/>
            <p:cNvGraphicFramePr>
              <a:graphicFrameLocks noChangeAspect="1"/>
            </p:cNvGraphicFramePr>
            <p:nvPr>
              <p:extLst/>
            </p:nvPr>
          </p:nvGraphicFramePr>
          <p:xfrm>
            <a:off x="3452737" y="3287796"/>
            <a:ext cx="1182687" cy="500062"/>
          </p:xfrm>
          <a:graphic>
            <a:graphicData uri="http://schemas.openxmlformats.org/presentationml/2006/ole">
              <mc:AlternateContent xmlns:mc="http://schemas.openxmlformats.org/markup-compatibility/2006">
                <mc:Choice xmlns:v="urn:schemas-microsoft-com:vml" Requires="v">
                  <p:oleObj spid="_x0000_s139759" name="Equation" r:id="rId6" imgW="482400" imgH="203040" progId="Equation.3">
                    <p:embed/>
                  </p:oleObj>
                </mc:Choice>
                <mc:Fallback>
                  <p:oleObj name="Equation" r:id="rId6" imgW="482400" imgH="203040" progId="Equation.3">
                    <p:embed/>
                    <p:pic>
                      <p:nvPicPr>
                        <p:cNvPr id="13" name="Object 6"/>
                        <p:cNvPicPr>
                          <a:picLocks noChangeAspect="1" noChangeArrowheads="1"/>
                        </p:cNvPicPr>
                        <p:nvPr/>
                      </p:nvPicPr>
                      <p:blipFill>
                        <a:blip r:embed="rId7"/>
                        <a:srcRect/>
                        <a:stretch>
                          <a:fillRect/>
                        </a:stretch>
                      </p:blipFill>
                      <p:spPr bwMode="auto">
                        <a:xfrm>
                          <a:off x="3452737" y="3287796"/>
                          <a:ext cx="1182687" cy="500062"/>
                        </a:xfrm>
                        <a:prstGeom prst="rect">
                          <a:avLst/>
                        </a:prstGeom>
                        <a:noFill/>
                        <a:ln>
                          <a:noFill/>
                        </a:ln>
                        <a:effectLst/>
                        <a:extLst/>
                      </p:spPr>
                    </p:pic>
                  </p:oleObj>
                </mc:Fallback>
              </mc:AlternateContent>
            </a:graphicData>
          </a:graphic>
        </p:graphicFrame>
      </p:grpSp>
      <p:sp>
        <p:nvSpPr>
          <p:cNvPr id="14" name="Text Box 5"/>
          <p:cNvSpPr txBox="1">
            <a:spLocks noChangeArrowheads="1"/>
          </p:cNvSpPr>
          <p:nvPr/>
        </p:nvSpPr>
        <p:spPr bwMode="auto">
          <a:xfrm>
            <a:off x="281537" y="731263"/>
            <a:ext cx="86068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Chemical reactions can occur in </a:t>
            </a: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both directions </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(i.e. products are able to reform reactants) with rate constants </a:t>
            </a:r>
            <a:r>
              <a:rPr lang="it-IT" altLang="en-US" sz="24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k</a:t>
            </a:r>
            <a:r>
              <a:rPr lang="it-IT" altLang="en-US" sz="2400" i="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dir</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and </a:t>
            </a:r>
            <a:r>
              <a:rPr lang="it-IT" altLang="en-US" sz="24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k</a:t>
            </a:r>
            <a:r>
              <a:rPr lang="it-IT" altLang="en-US" sz="2400" i="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inv</a:t>
            </a:r>
            <a:endParaRPr lang="en-US" altLang="en-US" sz="2400"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15" name="Text Box 5"/>
          <p:cNvSpPr txBox="1">
            <a:spLocks noChangeArrowheads="1"/>
          </p:cNvSpPr>
          <p:nvPr/>
        </p:nvSpPr>
        <p:spPr bwMode="auto">
          <a:xfrm>
            <a:off x="6846581" y="1769544"/>
            <a:ext cx="20418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with </a:t>
            </a:r>
            <a:r>
              <a:rPr lang="it-IT" altLang="en-US" sz="24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k</a:t>
            </a:r>
            <a:r>
              <a:rPr lang="it-IT" altLang="en-US" sz="2400" i="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dir  </a:t>
            </a:r>
            <a:r>
              <a:rPr lang="it-IT" altLang="en-US" sz="24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k</a:t>
            </a:r>
            <a:r>
              <a:rPr lang="it-IT" altLang="en-US" sz="2400" i="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inv</a:t>
            </a:r>
            <a:endParaRPr lang="en-US" altLang="en-US" sz="2400"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16" name="Text Box 5"/>
          <p:cNvSpPr txBox="1">
            <a:spLocks noChangeArrowheads="1"/>
          </p:cNvSpPr>
          <p:nvPr/>
        </p:nvSpPr>
        <p:spPr bwMode="auto">
          <a:xfrm>
            <a:off x="389870" y="2571129"/>
            <a:ext cx="86068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The velocity of the </a:t>
            </a: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direct </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and </a:t>
            </a:r>
            <a:r>
              <a:rPr lang="it-IT" altLang="en-US" sz="24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inverse</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reactions are defined as:</a:t>
            </a:r>
          </a:p>
        </p:txBody>
      </p:sp>
      <p:graphicFrame>
        <p:nvGraphicFramePr>
          <p:cNvPr id="18" name="Object 6"/>
          <p:cNvGraphicFramePr>
            <a:graphicFrameLocks noChangeAspect="1"/>
          </p:cNvGraphicFramePr>
          <p:nvPr>
            <p:extLst/>
          </p:nvPr>
        </p:nvGraphicFramePr>
        <p:xfrm>
          <a:off x="585948" y="3032794"/>
          <a:ext cx="3200872" cy="810835"/>
        </p:xfrm>
        <a:graphic>
          <a:graphicData uri="http://schemas.openxmlformats.org/presentationml/2006/ole">
            <mc:AlternateContent xmlns:mc="http://schemas.openxmlformats.org/markup-compatibility/2006">
              <mc:Choice xmlns:v="urn:schemas-microsoft-com:vml" Requires="v">
                <p:oleObj spid="_x0000_s139760" name="Equation" r:id="rId8" imgW="1562040" imgH="393480" progId="Equation.3">
                  <p:embed/>
                </p:oleObj>
              </mc:Choice>
              <mc:Fallback>
                <p:oleObj name="Equation" r:id="rId8" imgW="1562040" imgH="393480" progId="Equation.3">
                  <p:embed/>
                  <p:pic>
                    <p:nvPicPr>
                      <p:cNvPr id="18" name="Object 6"/>
                      <p:cNvPicPr>
                        <a:picLocks noChangeAspect="1" noChangeArrowheads="1"/>
                      </p:cNvPicPr>
                      <p:nvPr/>
                    </p:nvPicPr>
                    <p:blipFill>
                      <a:blip r:embed="rId9"/>
                      <a:srcRect/>
                      <a:stretch>
                        <a:fillRect/>
                      </a:stretch>
                    </p:blipFill>
                    <p:spPr bwMode="auto">
                      <a:xfrm>
                        <a:off x="585948" y="3032794"/>
                        <a:ext cx="3200872" cy="810835"/>
                      </a:xfrm>
                      <a:prstGeom prst="rect">
                        <a:avLst/>
                      </a:prstGeom>
                      <a:noFill/>
                      <a:ln>
                        <a:noFill/>
                      </a:ln>
                      <a:effectLst/>
                      <a:extLst/>
                    </p:spPr>
                  </p:pic>
                </p:oleObj>
              </mc:Fallback>
            </mc:AlternateContent>
          </a:graphicData>
        </a:graphic>
      </p:graphicFrame>
      <p:graphicFrame>
        <p:nvGraphicFramePr>
          <p:cNvPr id="20" name="Object 6"/>
          <p:cNvGraphicFramePr>
            <a:graphicFrameLocks noChangeAspect="1"/>
          </p:cNvGraphicFramePr>
          <p:nvPr>
            <p:extLst/>
          </p:nvPr>
        </p:nvGraphicFramePr>
        <p:xfrm>
          <a:off x="4693294" y="3034004"/>
          <a:ext cx="3254375" cy="809625"/>
        </p:xfrm>
        <a:graphic>
          <a:graphicData uri="http://schemas.openxmlformats.org/presentationml/2006/ole">
            <mc:AlternateContent xmlns:mc="http://schemas.openxmlformats.org/markup-compatibility/2006">
              <mc:Choice xmlns:v="urn:schemas-microsoft-com:vml" Requires="v">
                <p:oleObj spid="_x0000_s139761" name="Equation" r:id="rId10" imgW="1587240" imgH="393480" progId="Equation.3">
                  <p:embed/>
                </p:oleObj>
              </mc:Choice>
              <mc:Fallback>
                <p:oleObj name="Equation" r:id="rId10" imgW="1587240" imgH="393480" progId="Equation.3">
                  <p:embed/>
                  <p:pic>
                    <p:nvPicPr>
                      <p:cNvPr id="20" name="Object 6"/>
                      <p:cNvPicPr>
                        <a:picLocks noChangeAspect="1" noChangeArrowheads="1"/>
                      </p:cNvPicPr>
                      <p:nvPr/>
                    </p:nvPicPr>
                    <p:blipFill>
                      <a:blip r:embed="rId11"/>
                      <a:srcRect/>
                      <a:stretch>
                        <a:fillRect/>
                      </a:stretch>
                    </p:blipFill>
                    <p:spPr bwMode="auto">
                      <a:xfrm>
                        <a:off x="4693294" y="3034004"/>
                        <a:ext cx="3254375" cy="809625"/>
                      </a:xfrm>
                      <a:prstGeom prst="rect">
                        <a:avLst/>
                      </a:prstGeom>
                      <a:noFill/>
                      <a:ln>
                        <a:noFill/>
                      </a:ln>
                      <a:effectLst/>
                      <a:extLst/>
                    </p:spPr>
                  </p:pic>
                </p:oleObj>
              </mc:Fallback>
            </mc:AlternateContent>
          </a:graphicData>
        </a:graphic>
      </p:graphicFrame>
      <p:sp>
        <p:nvSpPr>
          <p:cNvPr id="21" name="Text Box 5"/>
          <p:cNvSpPr txBox="1">
            <a:spLocks noChangeArrowheads="1"/>
          </p:cNvSpPr>
          <p:nvPr/>
        </p:nvSpPr>
        <p:spPr bwMode="auto">
          <a:xfrm>
            <a:off x="11017" y="3721191"/>
            <a:ext cx="87584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400" i="1"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v</a:t>
            </a:r>
            <a:r>
              <a:rPr lang="it-IT" altLang="en-US" sz="2400" i="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dir</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and </a:t>
            </a:r>
            <a:r>
              <a:rPr lang="it-IT" altLang="en-US" sz="24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v</a:t>
            </a:r>
            <a:r>
              <a:rPr lang="it-IT" altLang="en-US" sz="2400" i="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inv</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can differ according to the composition of the starting mixture</a:t>
            </a:r>
            <a:endParaRPr lang="en-US" altLang="en-US" sz="2400" baseline="30000" dirty="0">
              <a:latin typeface="Tahoma" panose="020B0604030504040204" pitchFamily="34" charset="0"/>
              <a:ea typeface="Tahoma" panose="020B0604030504040204" pitchFamily="34" charset="0"/>
              <a:cs typeface="Tahoma" panose="020B0604030504040204" pitchFamily="34" charset="0"/>
            </a:endParaRPr>
          </a:p>
        </p:txBody>
      </p:sp>
      <p:pic>
        <p:nvPicPr>
          <p:cNvPr id="121861" name="Picture 5" descr="https://upload.wikimedia.org/wikipedia/commons/3/33/Dynamic_equilibrium.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83260" y="4432542"/>
            <a:ext cx="2905125" cy="2371726"/>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5"/>
          <p:cNvSpPr txBox="1">
            <a:spLocks noChangeArrowheads="1"/>
          </p:cNvSpPr>
          <p:nvPr/>
        </p:nvSpPr>
        <p:spPr bwMode="auto">
          <a:xfrm>
            <a:off x="243997" y="4730060"/>
            <a:ext cx="537623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When </a:t>
            </a:r>
            <a:r>
              <a:rPr lang="it-IT" altLang="en-US" sz="2400" i="1"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v</a:t>
            </a:r>
            <a:r>
              <a:rPr lang="it-IT" altLang="en-US" sz="2400" i="1" baseline="-25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dir</a:t>
            </a:r>
            <a:r>
              <a:rPr lang="it-IT"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altLang="en-US" sz="2400" i="1"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v</a:t>
            </a:r>
            <a:r>
              <a:rPr lang="it-IT" altLang="en-US" sz="2400" i="1" baseline="-25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inv</a:t>
            </a:r>
            <a:r>
              <a:rPr lang="it-IT"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there is no net change of concentrations [A], [B], [C], [D] with time: the system has reached the </a:t>
            </a: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chemical equilibrium </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between reactants and products </a:t>
            </a:r>
            <a:endParaRPr lang="en-US" altLang="en-US" sz="2400" baseline="30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3840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18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4"/>
          <p:cNvSpPr txBox="1">
            <a:spLocks/>
          </p:cNvSpPr>
          <p:nvPr/>
        </p:nvSpPr>
        <p:spPr>
          <a:xfrm>
            <a:off x="0" y="-26746"/>
            <a:ext cx="9144000" cy="119812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Chemical equilibrium</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9" name="Connettore diritto 9"/>
          <p:cNvCxnSpPr/>
          <p:nvPr/>
        </p:nvCxnSpPr>
        <p:spPr>
          <a:xfrm>
            <a:off x="547949" y="614417"/>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4" name="Text Box 5"/>
          <p:cNvSpPr txBox="1">
            <a:spLocks noChangeArrowheads="1"/>
          </p:cNvSpPr>
          <p:nvPr/>
        </p:nvSpPr>
        <p:spPr bwMode="auto">
          <a:xfrm>
            <a:off x="281537" y="906627"/>
            <a:ext cx="860684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When a system is at </a:t>
            </a: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chemical equilibrium </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it can remain in that state unless an external «perturbation» occurs (e.g. change in T, P, amount of reagents/products)</a:t>
            </a:r>
            <a:endParaRPr lang="en-US" altLang="en-US" sz="2400"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16" name="Text Box 5"/>
          <p:cNvSpPr txBox="1">
            <a:spLocks noChangeArrowheads="1"/>
          </p:cNvSpPr>
          <p:nvPr/>
        </p:nvSpPr>
        <p:spPr bwMode="auto">
          <a:xfrm>
            <a:off x="281537" y="2236244"/>
            <a:ext cx="86068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 system in chemical equilibrium is describe by an </a:t>
            </a: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equilibrium constant K</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(dependent on T)</a:t>
            </a:r>
          </a:p>
        </p:txBody>
      </p:sp>
      <p:graphicFrame>
        <p:nvGraphicFramePr>
          <p:cNvPr id="19" name="Object 6"/>
          <p:cNvGraphicFramePr>
            <a:graphicFrameLocks noChangeAspect="1"/>
          </p:cNvGraphicFramePr>
          <p:nvPr>
            <p:extLst/>
          </p:nvPr>
        </p:nvGraphicFramePr>
        <p:xfrm>
          <a:off x="5120491" y="3268113"/>
          <a:ext cx="2117591" cy="963849"/>
        </p:xfrm>
        <a:graphic>
          <a:graphicData uri="http://schemas.openxmlformats.org/presentationml/2006/ole">
            <mc:AlternateContent xmlns:mc="http://schemas.openxmlformats.org/markup-compatibility/2006">
              <mc:Choice xmlns:v="urn:schemas-microsoft-com:vml" Requires="v">
                <p:oleObj spid="_x0000_s140905" name="Equation" r:id="rId4" imgW="952200" imgH="431640" progId="Equation.3">
                  <p:embed/>
                </p:oleObj>
              </mc:Choice>
              <mc:Fallback>
                <p:oleObj name="Equation" r:id="rId4" imgW="952200" imgH="431640" progId="Equation.3">
                  <p:embed/>
                  <p:pic>
                    <p:nvPicPr>
                      <p:cNvPr id="19" name="Object 6"/>
                      <p:cNvPicPr>
                        <a:picLocks noChangeAspect="1" noChangeArrowheads="1"/>
                      </p:cNvPicPr>
                      <p:nvPr/>
                    </p:nvPicPr>
                    <p:blipFill>
                      <a:blip r:embed="rId5"/>
                      <a:srcRect/>
                      <a:stretch>
                        <a:fillRect/>
                      </a:stretch>
                    </p:blipFill>
                    <p:spPr bwMode="auto">
                      <a:xfrm>
                        <a:off x="5120491" y="3268113"/>
                        <a:ext cx="2117591" cy="963849"/>
                      </a:xfrm>
                      <a:prstGeom prst="rect">
                        <a:avLst/>
                      </a:prstGeom>
                      <a:noFill/>
                      <a:ln>
                        <a:noFill/>
                      </a:ln>
                      <a:effectLst/>
                      <a:extLst/>
                    </p:spPr>
                  </p:pic>
                </p:oleObj>
              </mc:Fallback>
            </mc:AlternateContent>
          </a:graphicData>
        </a:graphic>
      </p:graphicFrame>
      <p:grpSp>
        <p:nvGrpSpPr>
          <p:cNvPr id="3" name="Group 2"/>
          <p:cNvGrpSpPr/>
          <p:nvPr/>
        </p:nvGrpSpPr>
        <p:grpSpPr>
          <a:xfrm>
            <a:off x="1763963" y="3302177"/>
            <a:ext cx="2771775" cy="822285"/>
            <a:chOff x="695325" y="3092644"/>
            <a:chExt cx="2771775" cy="822285"/>
          </a:xfrm>
        </p:grpSpPr>
        <p:grpSp>
          <p:nvGrpSpPr>
            <p:cNvPr id="2" name="Group 1"/>
            <p:cNvGrpSpPr/>
            <p:nvPr/>
          </p:nvGrpSpPr>
          <p:grpSpPr>
            <a:xfrm>
              <a:off x="695325" y="3270483"/>
              <a:ext cx="2771775" cy="644446"/>
              <a:chOff x="1499557" y="1659113"/>
              <a:chExt cx="2771775" cy="644446"/>
            </a:xfrm>
          </p:grpSpPr>
          <p:graphicFrame>
            <p:nvGraphicFramePr>
              <p:cNvPr id="12" name="Object 6"/>
              <p:cNvGraphicFramePr>
                <a:graphicFrameLocks noChangeAspect="1"/>
              </p:cNvGraphicFramePr>
              <p:nvPr>
                <p:extLst/>
              </p:nvPr>
            </p:nvGraphicFramePr>
            <p:xfrm>
              <a:off x="1499557" y="1659113"/>
              <a:ext cx="2771775" cy="500063"/>
            </p:xfrm>
            <a:graphic>
              <a:graphicData uri="http://schemas.openxmlformats.org/presentationml/2006/ole">
                <mc:AlternateContent xmlns:mc="http://schemas.openxmlformats.org/markup-compatibility/2006">
                  <mc:Choice xmlns:v="urn:schemas-microsoft-com:vml" Requires="v">
                    <p:oleObj spid="_x0000_s140906" name="Equation" r:id="rId6" imgW="1130040" imgH="203040" progId="Equation.3">
                      <p:embed/>
                    </p:oleObj>
                  </mc:Choice>
                  <mc:Fallback>
                    <p:oleObj name="Equation" r:id="rId6" imgW="1130040" imgH="203040" progId="Equation.3">
                      <p:embed/>
                      <p:pic>
                        <p:nvPicPr>
                          <p:cNvPr id="12" name="Object 6"/>
                          <p:cNvPicPr>
                            <a:picLocks noChangeAspect="1" noChangeArrowheads="1"/>
                          </p:cNvPicPr>
                          <p:nvPr/>
                        </p:nvPicPr>
                        <p:blipFill>
                          <a:blip r:embed="rId7"/>
                          <a:srcRect/>
                          <a:stretch>
                            <a:fillRect/>
                          </a:stretch>
                        </p:blipFill>
                        <p:spPr bwMode="auto">
                          <a:xfrm>
                            <a:off x="1499557" y="1659113"/>
                            <a:ext cx="2771775" cy="500063"/>
                          </a:xfrm>
                          <a:prstGeom prst="rect">
                            <a:avLst/>
                          </a:prstGeom>
                          <a:noFill/>
                          <a:ln>
                            <a:noFill/>
                          </a:ln>
                          <a:effectLst/>
                          <a:extLst/>
                        </p:spPr>
                      </p:pic>
                    </p:oleObj>
                  </mc:Fallback>
                </mc:AlternateContent>
              </a:graphicData>
            </a:graphic>
          </p:graphicFrame>
          <p:graphicFrame>
            <p:nvGraphicFramePr>
              <p:cNvPr id="13" name="Object 6"/>
              <p:cNvGraphicFramePr>
                <a:graphicFrameLocks noChangeAspect="1"/>
              </p:cNvGraphicFramePr>
              <p:nvPr>
                <p:extLst/>
              </p:nvPr>
            </p:nvGraphicFramePr>
            <p:xfrm>
              <a:off x="2391827" y="1803497"/>
              <a:ext cx="963613" cy="500062"/>
            </p:xfrm>
            <a:graphic>
              <a:graphicData uri="http://schemas.openxmlformats.org/presentationml/2006/ole">
                <mc:AlternateContent xmlns:mc="http://schemas.openxmlformats.org/markup-compatibility/2006">
                  <mc:Choice xmlns:v="urn:schemas-microsoft-com:vml" Requires="v">
                    <p:oleObj spid="_x0000_s140907" name="Equation" r:id="rId8" imgW="393480" imgH="203040" progId="Equation.3">
                      <p:embed/>
                    </p:oleObj>
                  </mc:Choice>
                  <mc:Fallback>
                    <p:oleObj name="Equation" r:id="rId8" imgW="393480" imgH="203040" progId="Equation.3">
                      <p:embed/>
                      <p:pic>
                        <p:nvPicPr>
                          <p:cNvPr id="13" name="Object 6"/>
                          <p:cNvPicPr>
                            <a:picLocks noChangeAspect="1" noChangeArrowheads="1"/>
                          </p:cNvPicPr>
                          <p:nvPr/>
                        </p:nvPicPr>
                        <p:blipFill>
                          <a:blip r:embed="rId9"/>
                          <a:srcRect/>
                          <a:stretch>
                            <a:fillRect/>
                          </a:stretch>
                        </p:blipFill>
                        <p:spPr bwMode="auto">
                          <a:xfrm>
                            <a:off x="2391827" y="1803497"/>
                            <a:ext cx="963613" cy="500062"/>
                          </a:xfrm>
                          <a:prstGeom prst="rect">
                            <a:avLst/>
                          </a:prstGeom>
                          <a:noFill/>
                          <a:ln>
                            <a:noFill/>
                          </a:ln>
                          <a:effectLst/>
                          <a:extLst/>
                        </p:spPr>
                      </p:pic>
                    </p:oleObj>
                  </mc:Fallback>
                </mc:AlternateContent>
              </a:graphicData>
            </a:graphic>
          </p:graphicFrame>
        </p:grpSp>
        <p:graphicFrame>
          <p:nvGraphicFramePr>
            <p:cNvPr id="25" name="Object 6"/>
            <p:cNvGraphicFramePr>
              <a:graphicFrameLocks noChangeAspect="1"/>
            </p:cNvGraphicFramePr>
            <p:nvPr>
              <p:extLst/>
            </p:nvPr>
          </p:nvGraphicFramePr>
          <p:xfrm>
            <a:off x="1586008" y="3092644"/>
            <a:ext cx="965200" cy="500063"/>
          </p:xfrm>
          <a:graphic>
            <a:graphicData uri="http://schemas.openxmlformats.org/presentationml/2006/ole">
              <mc:AlternateContent xmlns:mc="http://schemas.openxmlformats.org/markup-compatibility/2006">
                <mc:Choice xmlns:v="urn:schemas-microsoft-com:vml" Requires="v">
                  <p:oleObj spid="_x0000_s140908" name="Equation" r:id="rId10" imgW="393480" imgH="203040" progId="Equation.3">
                    <p:embed/>
                  </p:oleObj>
                </mc:Choice>
                <mc:Fallback>
                  <p:oleObj name="Equation" r:id="rId10" imgW="393480" imgH="203040" progId="Equation.3">
                    <p:embed/>
                    <p:pic>
                      <p:nvPicPr>
                        <p:cNvPr id="25" name="Object 6"/>
                        <p:cNvPicPr>
                          <a:picLocks noChangeAspect="1" noChangeArrowheads="1"/>
                        </p:cNvPicPr>
                        <p:nvPr/>
                      </p:nvPicPr>
                      <p:blipFill>
                        <a:blip r:embed="rId11"/>
                        <a:srcRect/>
                        <a:stretch>
                          <a:fillRect/>
                        </a:stretch>
                      </p:blipFill>
                      <p:spPr bwMode="auto">
                        <a:xfrm>
                          <a:off x="1586008" y="3092644"/>
                          <a:ext cx="965200" cy="500063"/>
                        </a:xfrm>
                        <a:prstGeom prst="rect">
                          <a:avLst/>
                        </a:prstGeom>
                        <a:noFill/>
                        <a:ln>
                          <a:noFill/>
                        </a:ln>
                        <a:effectLst/>
                        <a:extLst/>
                      </p:spPr>
                    </p:pic>
                  </p:oleObj>
                </mc:Fallback>
              </mc:AlternateContent>
            </a:graphicData>
          </a:graphic>
        </p:graphicFrame>
      </p:grpSp>
      <p:sp>
        <p:nvSpPr>
          <p:cNvPr id="27" name="Text Box 5"/>
          <p:cNvSpPr txBox="1">
            <a:spLocks noChangeArrowheads="1"/>
          </p:cNvSpPr>
          <p:nvPr/>
        </p:nvSpPr>
        <p:spPr bwMode="auto">
          <a:xfrm>
            <a:off x="656910" y="4477905"/>
            <a:ext cx="391509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The </a:t>
            </a: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equilibrium constant K</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defines the composition of the system at equilibrium:</a:t>
            </a:r>
          </a:p>
        </p:txBody>
      </p:sp>
      <p:graphicFrame>
        <p:nvGraphicFramePr>
          <p:cNvPr id="28" name="Object 6"/>
          <p:cNvGraphicFramePr>
            <a:graphicFrameLocks noChangeAspect="1"/>
          </p:cNvGraphicFramePr>
          <p:nvPr>
            <p:extLst/>
          </p:nvPr>
        </p:nvGraphicFramePr>
        <p:xfrm>
          <a:off x="5350376" y="4599953"/>
          <a:ext cx="2231316" cy="912173"/>
        </p:xfrm>
        <a:graphic>
          <a:graphicData uri="http://schemas.openxmlformats.org/presentationml/2006/ole">
            <mc:AlternateContent xmlns:mc="http://schemas.openxmlformats.org/markup-compatibility/2006">
              <mc:Choice xmlns:v="urn:schemas-microsoft-com:vml" Requires="v">
                <p:oleObj spid="_x0000_s140909" name="Equation" r:id="rId12" imgW="1028520" imgH="419040" progId="Equation.3">
                  <p:embed/>
                </p:oleObj>
              </mc:Choice>
              <mc:Fallback>
                <p:oleObj name="Equation" r:id="rId12" imgW="1028520" imgH="419040" progId="Equation.3">
                  <p:embed/>
                  <p:pic>
                    <p:nvPicPr>
                      <p:cNvPr id="28" name="Object 6"/>
                      <p:cNvPicPr>
                        <a:picLocks noChangeAspect="1" noChangeArrowheads="1"/>
                      </p:cNvPicPr>
                      <p:nvPr/>
                    </p:nvPicPr>
                    <p:blipFill>
                      <a:blip r:embed="rId13"/>
                      <a:srcRect/>
                      <a:stretch>
                        <a:fillRect/>
                      </a:stretch>
                    </p:blipFill>
                    <p:spPr bwMode="auto">
                      <a:xfrm>
                        <a:off x="5350376" y="4599953"/>
                        <a:ext cx="2231316" cy="91217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81730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4"/>
          <p:cNvSpPr txBox="1">
            <a:spLocks/>
          </p:cNvSpPr>
          <p:nvPr/>
        </p:nvSpPr>
        <p:spPr>
          <a:xfrm>
            <a:off x="0" y="-26746"/>
            <a:ext cx="9144000" cy="119812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Chemical equilibrium</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9" name="Connettore diritto 9"/>
          <p:cNvCxnSpPr/>
          <p:nvPr/>
        </p:nvCxnSpPr>
        <p:spPr>
          <a:xfrm>
            <a:off x="547949" y="614417"/>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9" name="Text Box 5"/>
          <p:cNvSpPr txBox="1">
            <a:spLocks noChangeArrowheads="1"/>
          </p:cNvSpPr>
          <p:nvPr/>
        </p:nvSpPr>
        <p:spPr bwMode="auto">
          <a:xfrm>
            <a:off x="182385" y="919853"/>
            <a:ext cx="21201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4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Example:</a:t>
            </a:r>
          </a:p>
        </p:txBody>
      </p:sp>
      <p:graphicFrame>
        <p:nvGraphicFramePr>
          <p:cNvPr id="30" name="Object 6"/>
          <p:cNvGraphicFramePr>
            <a:graphicFrameLocks noChangeAspect="1"/>
          </p:cNvGraphicFramePr>
          <p:nvPr>
            <p:extLst/>
          </p:nvPr>
        </p:nvGraphicFramePr>
        <p:xfrm>
          <a:off x="6511573" y="1522004"/>
          <a:ext cx="1514475" cy="498475"/>
        </p:xfrm>
        <a:graphic>
          <a:graphicData uri="http://schemas.openxmlformats.org/presentationml/2006/ole">
            <mc:AlternateContent xmlns:mc="http://schemas.openxmlformats.org/markup-compatibility/2006">
              <mc:Choice xmlns:v="urn:schemas-microsoft-com:vml" Requires="v">
                <p:oleObj spid="_x0000_s189525" name="Equation" r:id="rId4" imgW="698400" imgH="228600" progId="Equation.3">
                  <p:embed/>
                </p:oleObj>
              </mc:Choice>
              <mc:Fallback>
                <p:oleObj name="Equation" r:id="rId4" imgW="698400" imgH="228600" progId="Equation.3">
                  <p:embed/>
                  <p:pic>
                    <p:nvPicPr>
                      <p:cNvPr id="30" name="Object 6"/>
                      <p:cNvPicPr>
                        <a:picLocks noChangeAspect="1" noChangeArrowheads="1"/>
                      </p:cNvPicPr>
                      <p:nvPr/>
                    </p:nvPicPr>
                    <p:blipFill>
                      <a:blip r:embed="rId5"/>
                      <a:srcRect/>
                      <a:stretch>
                        <a:fillRect/>
                      </a:stretch>
                    </p:blipFill>
                    <p:spPr bwMode="auto">
                      <a:xfrm>
                        <a:off x="6511573" y="1522004"/>
                        <a:ext cx="1514475" cy="498475"/>
                      </a:xfrm>
                      <a:prstGeom prst="rect">
                        <a:avLst/>
                      </a:prstGeom>
                      <a:noFill/>
                      <a:ln>
                        <a:noFill/>
                      </a:ln>
                      <a:effectLst/>
                      <a:extLst/>
                    </p:spPr>
                  </p:pic>
                </p:oleObj>
              </mc:Fallback>
            </mc:AlternateContent>
          </a:graphicData>
        </a:graphic>
      </p:graphicFrame>
      <p:grpSp>
        <p:nvGrpSpPr>
          <p:cNvPr id="17" name="Group 16"/>
          <p:cNvGrpSpPr/>
          <p:nvPr/>
        </p:nvGrpSpPr>
        <p:grpSpPr>
          <a:xfrm>
            <a:off x="1156479" y="1285767"/>
            <a:ext cx="4921250" cy="822285"/>
            <a:chOff x="-442692" y="3092644"/>
            <a:chExt cx="4921250" cy="822285"/>
          </a:xfrm>
        </p:grpSpPr>
        <p:grpSp>
          <p:nvGrpSpPr>
            <p:cNvPr id="18" name="Group 17"/>
            <p:cNvGrpSpPr/>
            <p:nvPr/>
          </p:nvGrpSpPr>
          <p:grpSpPr>
            <a:xfrm>
              <a:off x="-442692" y="3224706"/>
              <a:ext cx="4921250" cy="690223"/>
              <a:chOff x="361540" y="1613336"/>
              <a:chExt cx="4921250" cy="690223"/>
            </a:xfrm>
          </p:grpSpPr>
          <p:graphicFrame>
            <p:nvGraphicFramePr>
              <p:cNvPr id="21" name="Object 6"/>
              <p:cNvGraphicFramePr>
                <a:graphicFrameLocks noChangeAspect="1"/>
              </p:cNvGraphicFramePr>
              <p:nvPr>
                <p:extLst/>
              </p:nvPr>
            </p:nvGraphicFramePr>
            <p:xfrm>
              <a:off x="361540" y="1613336"/>
              <a:ext cx="4921250" cy="593725"/>
            </p:xfrm>
            <a:graphic>
              <a:graphicData uri="http://schemas.openxmlformats.org/presentationml/2006/ole">
                <mc:AlternateContent xmlns:mc="http://schemas.openxmlformats.org/markup-compatibility/2006">
                  <mc:Choice xmlns:v="urn:schemas-microsoft-com:vml" Requires="v">
                    <p:oleObj spid="_x0000_s189526" name="Equation" r:id="rId6" imgW="2006280" imgH="241200" progId="Equation.3">
                      <p:embed/>
                    </p:oleObj>
                  </mc:Choice>
                  <mc:Fallback>
                    <p:oleObj name="Equation" r:id="rId6" imgW="2006280" imgH="241200" progId="Equation.3">
                      <p:embed/>
                      <p:pic>
                        <p:nvPicPr>
                          <p:cNvPr id="21" name="Object 6"/>
                          <p:cNvPicPr>
                            <a:picLocks noChangeAspect="1" noChangeArrowheads="1"/>
                          </p:cNvPicPr>
                          <p:nvPr/>
                        </p:nvPicPr>
                        <p:blipFill>
                          <a:blip r:embed="rId7"/>
                          <a:srcRect/>
                          <a:stretch>
                            <a:fillRect/>
                          </a:stretch>
                        </p:blipFill>
                        <p:spPr bwMode="auto">
                          <a:xfrm>
                            <a:off x="361540" y="1613336"/>
                            <a:ext cx="4921250" cy="593725"/>
                          </a:xfrm>
                          <a:prstGeom prst="rect">
                            <a:avLst/>
                          </a:prstGeom>
                          <a:noFill/>
                          <a:ln>
                            <a:noFill/>
                          </a:ln>
                          <a:effectLst/>
                          <a:extLst/>
                        </p:spPr>
                      </p:pic>
                    </p:oleObj>
                  </mc:Fallback>
                </mc:AlternateContent>
              </a:graphicData>
            </a:graphic>
          </p:graphicFrame>
          <p:graphicFrame>
            <p:nvGraphicFramePr>
              <p:cNvPr id="22" name="Object 6"/>
              <p:cNvGraphicFramePr>
                <a:graphicFrameLocks noChangeAspect="1"/>
              </p:cNvGraphicFramePr>
              <p:nvPr>
                <p:extLst/>
              </p:nvPr>
            </p:nvGraphicFramePr>
            <p:xfrm>
              <a:off x="2391827" y="1803497"/>
              <a:ext cx="963613" cy="500062"/>
            </p:xfrm>
            <a:graphic>
              <a:graphicData uri="http://schemas.openxmlformats.org/presentationml/2006/ole">
                <mc:AlternateContent xmlns:mc="http://schemas.openxmlformats.org/markup-compatibility/2006">
                  <mc:Choice xmlns:v="urn:schemas-microsoft-com:vml" Requires="v">
                    <p:oleObj spid="_x0000_s189527" name="Equation" r:id="rId8" imgW="393480" imgH="203040" progId="Equation.3">
                      <p:embed/>
                    </p:oleObj>
                  </mc:Choice>
                  <mc:Fallback>
                    <p:oleObj name="Equation" r:id="rId8" imgW="393480" imgH="203040" progId="Equation.3">
                      <p:embed/>
                      <p:pic>
                        <p:nvPicPr>
                          <p:cNvPr id="22" name="Object 6"/>
                          <p:cNvPicPr>
                            <a:picLocks noChangeAspect="1" noChangeArrowheads="1"/>
                          </p:cNvPicPr>
                          <p:nvPr/>
                        </p:nvPicPr>
                        <p:blipFill>
                          <a:blip r:embed="rId9"/>
                          <a:srcRect/>
                          <a:stretch>
                            <a:fillRect/>
                          </a:stretch>
                        </p:blipFill>
                        <p:spPr bwMode="auto">
                          <a:xfrm>
                            <a:off x="2391827" y="1803497"/>
                            <a:ext cx="963613" cy="500062"/>
                          </a:xfrm>
                          <a:prstGeom prst="rect">
                            <a:avLst/>
                          </a:prstGeom>
                          <a:noFill/>
                          <a:ln>
                            <a:noFill/>
                          </a:ln>
                          <a:effectLst/>
                          <a:extLst/>
                        </p:spPr>
                      </p:pic>
                    </p:oleObj>
                  </mc:Fallback>
                </mc:AlternateContent>
              </a:graphicData>
            </a:graphic>
          </p:graphicFrame>
        </p:grpSp>
        <p:graphicFrame>
          <p:nvGraphicFramePr>
            <p:cNvPr id="20" name="Object 6"/>
            <p:cNvGraphicFramePr>
              <a:graphicFrameLocks noChangeAspect="1"/>
            </p:cNvGraphicFramePr>
            <p:nvPr>
              <p:extLst/>
            </p:nvPr>
          </p:nvGraphicFramePr>
          <p:xfrm>
            <a:off x="1586008" y="3092644"/>
            <a:ext cx="965200" cy="500063"/>
          </p:xfrm>
          <a:graphic>
            <a:graphicData uri="http://schemas.openxmlformats.org/presentationml/2006/ole">
              <mc:AlternateContent xmlns:mc="http://schemas.openxmlformats.org/markup-compatibility/2006">
                <mc:Choice xmlns:v="urn:schemas-microsoft-com:vml" Requires="v">
                  <p:oleObj spid="_x0000_s189528" name="Equation" r:id="rId10" imgW="393480" imgH="203040" progId="Equation.3">
                    <p:embed/>
                  </p:oleObj>
                </mc:Choice>
                <mc:Fallback>
                  <p:oleObj name="Equation" r:id="rId10" imgW="393480" imgH="203040" progId="Equation.3">
                    <p:embed/>
                    <p:pic>
                      <p:nvPicPr>
                        <p:cNvPr id="20" name="Object 6"/>
                        <p:cNvPicPr>
                          <a:picLocks noChangeAspect="1" noChangeArrowheads="1"/>
                        </p:cNvPicPr>
                        <p:nvPr/>
                      </p:nvPicPr>
                      <p:blipFill>
                        <a:blip r:embed="rId11"/>
                        <a:srcRect/>
                        <a:stretch>
                          <a:fillRect/>
                        </a:stretch>
                      </p:blipFill>
                      <p:spPr bwMode="auto">
                        <a:xfrm>
                          <a:off x="1586008" y="3092644"/>
                          <a:ext cx="965200" cy="500063"/>
                        </a:xfrm>
                        <a:prstGeom prst="rect">
                          <a:avLst/>
                        </a:prstGeom>
                        <a:noFill/>
                        <a:ln>
                          <a:noFill/>
                        </a:ln>
                        <a:effectLst/>
                        <a:extLst/>
                      </p:spPr>
                    </p:pic>
                  </p:oleObj>
                </mc:Fallback>
              </mc:AlternateContent>
            </a:graphicData>
          </a:graphic>
        </p:graphicFrame>
      </p:grpSp>
      <p:sp>
        <p:nvSpPr>
          <p:cNvPr id="23" name="Text Box 5"/>
          <p:cNvSpPr txBox="1">
            <a:spLocks noChangeArrowheads="1"/>
          </p:cNvSpPr>
          <p:nvPr/>
        </p:nvSpPr>
        <p:spPr bwMode="auto">
          <a:xfrm>
            <a:off x="90460" y="3152210"/>
            <a:ext cx="89630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a:t>
            </a:r>
            <a:r>
              <a:rPr lang="en-US" altLang="en-US" sz="2400" dirty="0" err="1"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ll</a:t>
            </a:r>
            <a:r>
              <a:rPr lang="en-US"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reactions have an equilibrium constant associated with </a:t>
            </a:r>
            <a:r>
              <a:rPr lang="en-US"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them, but in some cases it can be &gt;&gt;1 and the reaction can be considered </a:t>
            </a:r>
            <a:r>
              <a:rPr lang="en-US"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irreversible</a:t>
            </a:r>
            <a:r>
              <a:rPr lang="en-US"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endPar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graphicFrame>
        <p:nvGraphicFramePr>
          <p:cNvPr id="24" name="Object 6"/>
          <p:cNvGraphicFramePr>
            <a:graphicFrameLocks noChangeAspect="1"/>
          </p:cNvGraphicFramePr>
          <p:nvPr>
            <p:extLst/>
          </p:nvPr>
        </p:nvGraphicFramePr>
        <p:xfrm>
          <a:off x="2828117" y="2131360"/>
          <a:ext cx="3249612" cy="993775"/>
        </p:xfrm>
        <a:graphic>
          <a:graphicData uri="http://schemas.openxmlformats.org/presentationml/2006/ole">
            <mc:AlternateContent xmlns:mc="http://schemas.openxmlformats.org/markup-compatibility/2006">
              <mc:Choice xmlns:v="urn:schemas-microsoft-com:vml" Requires="v">
                <p:oleObj spid="_x0000_s189529" name="Equation" r:id="rId12" imgW="1498320" imgH="457200" progId="Equation.3">
                  <p:embed/>
                </p:oleObj>
              </mc:Choice>
              <mc:Fallback>
                <p:oleObj name="Equation" r:id="rId12" imgW="1498320" imgH="457200" progId="Equation.3">
                  <p:embed/>
                  <p:pic>
                    <p:nvPicPr>
                      <p:cNvPr id="24" name="Object 6"/>
                      <p:cNvPicPr>
                        <a:picLocks noChangeAspect="1" noChangeArrowheads="1"/>
                      </p:cNvPicPr>
                      <p:nvPr/>
                    </p:nvPicPr>
                    <p:blipFill>
                      <a:blip r:embed="rId13"/>
                      <a:srcRect/>
                      <a:stretch>
                        <a:fillRect/>
                      </a:stretch>
                    </p:blipFill>
                    <p:spPr bwMode="auto">
                      <a:xfrm>
                        <a:off x="2828117" y="2131360"/>
                        <a:ext cx="3249612" cy="993775"/>
                      </a:xfrm>
                      <a:prstGeom prst="rect">
                        <a:avLst/>
                      </a:prstGeom>
                      <a:noFill/>
                      <a:ln>
                        <a:noFill/>
                      </a:ln>
                      <a:effectLst/>
                      <a:extLst/>
                    </p:spPr>
                  </p:pic>
                </p:oleObj>
              </mc:Fallback>
            </mc:AlternateContent>
          </a:graphicData>
        </a:graphic>
      </p:graphicFrame>
      <p:sp>
        <p:nvSpPr>
          <p:cNvPr id="26" name="Text Box 5"/>
          <p:cNvSpPr txBox="1">
            <a:spLocks noChangeArrowheads="1"/>
          </p:cNvSpPr>
          <p:nvPr/>
        </p:nvSpPr>
        <p:spPr bwMode="auto">
          <a:xfrm>
            <a:off x="182385" y="4375299"/>
            <a:ext cx="21201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4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Example:</a:t>
            </a:r>
          </a:p>
        </p:txBody>
      </p:sp>
      <p:grpSp>
        <p:nvGrpSpPr>
          <p:cNvPr id="31" name="Group 30"/>
          <p:cNvGrpSpPr/>
          <p:nvPr/>
        </p:nvGrpSpPr>
        <p:grpSpPr>
          <a:xfrm>
            <a:off x="1377810" y="4884776"/>
            <a:ext cx="4579937" cy="822285"/>
            <a:chOff x="-273388" y="3092644"/>
            <a:chExt cx="4579937" cy="822285"/>
          </a:xfrm>
        </p:grpSpPr>
        <p:grpSp>
          <p:nvGrpSpPr>
            <p:cNvPr id="32" name="Group 31"/>
            <p:cNvGrpSpPr/>
            <p:nvPr/>
          </p:nvGrpSpPr>
          <p:grpSpPr>
            <a:xfrm>
              <a:off x="-273388" y="3241177"/>
              <a:ext cx="4579937" cy="673752"/>
              <a:chOff x="530844" y="1629807"/>
              <a:chExt cx="4579937" cy="673752"/>
            </a:xfrm>
          </p:grpSpPr>
          <p:graphicFrame>
            <p:nvGraphicFramePr>
              <p:cNvPr id="34" name="Object 6"/>
              <p:cNvGraphicFramePr>
                <a:graphicFrameLocks noChangeAspect="1"/>
              </p:cNvGraphicFramePr>
              <p:nvPr>
                <p:extLst/>
              </p:nvPr>
            </p:nvGraphicFramePr>
            <p:xfrm>
              <a:off x="530844" y="1629807"/>
              <a:ext cx="4579937" cy="561975"/>
            </p:xfrm>
            <a:graphic>
              <a:graphicData uri="http://schemas.openxmlformats.org/presentationml/2006/ole">
                <mc:AlternateContent xmlns:mc="http://schemas.openxmlformats.org/markup-compatibility/2006">
                  <mc:Choice xmlns:v="urn:schemas-microsoft-com:vml" Requires="v">
                    <p:oleObj spid="_x0000_s189530" name="Equation" r:id="rId14" imgW="1866600" imgH="228600" progId="Equation.3">
                      <p:embed/>
                    </p:oleObj>
                  </mc:Choice>
                  <mc:Fallback>
                    <p:oleObj name="Equation" r:id="rId14" imgW="1866600" imgH="228600" progId="Equation.3">
                      <p:embed/>
                      <p:pic>
                        <p:nvPicPr>
                          <p:cNvPr id="34" name="Object 6"/>
                          <p:cNvPicPr>
                            <a:picLocks noChangeAspect="1" noChangeArrowheads="1"/>
                          </p:cNvPicPr>
                          <p:nvPr/>
                        </p:nvPicPr>
                        <p:blipFill>
                          <a:blip r:embed="rId15"/>
                          <a:srcRect/>
                          <a:stretch>
                            <a:fillRect/>
                          </a:stretch>
                        </p:blipFill>
                        <p:spPr bwMode="auto">
                          <a:xfrm>
                            <a:off x="530844" y="1629807"/>
                            <a:ext cx="4579937" cy="561975"/>
                          </a:xfrm>
                          <a:prstGeom prst="rect">
                            <a:avLst/>
                          </a:prstGeom>
                          <a:noFill/>
                          <a:ln>
                            <a:noFill/>
                          </a:ln>
                          <a:effectLst/>
                          <a:extLst/>
                        </p:spPr>
                      </p:pic>
                    </p:oleObj>
                  </mc:Fallback>
                </mc:AlternateContent>
              </a:graphicData>
            </a:graphic>
          </p:graphicFrame>
          <p:graphicFrame>
            <p:nvGraphicFramePr>
              <p:cNvPr id="35" name="Object 6"/>
              <p:cNvGraphicFramePr>
                <a:graphicFrameLocks noChangeAspect="1"/>
              </p:cNvGraphicFramePr>
              <p:nvPr>
                <p:extLst/>
              </p:nvPr>
            </p:nvGraphicFramePr>
            <p:xfrm>
              <a:off x="2153833" y="1803497"/>
              <a:ext cx="963613" cy="500062"/>
            </p:xfrm>
            <a:graphic>
              <a:graphicData uri="http://schemas.openxmlformats.org/presentationml/2006/ole">
                <mc:AlternateContent xmlns:mc="http://schemas.openxmlformats.org/markup-compatibility/2006">
                  <mc:Choice xmlns:v="urn:schemas-microsoft-com:vml" Requires="v">
                    <p:oleObj spid="_x0000_s189531" name="Equation" r:id="rId8" imgW="393480" imgH="203040" progId="Equation.3">
                      <p:embed/>
                    </p:oleObj>
                  </mc:Choice>
                  <mc:Fallback>
                    <p:oleObj name="Equation" r:id="rId8" imgW="393480" imgH="203040" progId="Equation.3">
                      <p:embed/>
                      <p:pic>
                        <p:nvPicPr>
                          <p:cNvPr id="35" name="Object 6"/>
                          <p:cNvPicPr>
                            <a:picLocks noChangeAspect="1" noChangeArrowheads="1"/>
                          </p:cNvPicPr>
                          <p:nvPr/>
                        </p:nvPicPr>
                        <p:blipFill>
                          <a:blip r:embed="rId9"/>
                          <a:srcRect/>
                          <a:stretch>
                            <a:fillRect/>
                          </a:stretch>
                        </p:blipFill>
                        <p:spPr bwMode="auto">
                          <a:xfrm>
                            <a:off x="2153833" y="1803497"/>
                            <a:ext cx="963613" cy="500062"/>
                          </a:xfrm>
                          <a:prstGeom prst="rect">
                            <a:avLst/>
                          </a:prstGeom>
                          <a:noFill/>
                          <a:ln>
                            <a:noFill/>
                          </a:ln>
                          <a:effectLst/>
                          <a:extLst/>
                        </p:spPr>
                      </p:pic>
                    </p:oleObj>
                  </mc:Fallback>
                </mc:AlternateContent>
              </a:graphicData>
            </a:graphic>
          </p:graphicFrame>
        </p:grpSp>
        <p:graphicFrame>
          <p:nvGraphicFramePr>
            <p:cNvPr id="33" name="Object 6"/>
            <p:cNvGraphicFramePr>
              <a:graphicFrameLocks noChangeAspect="1"/>
            </p:cNvGraphicFramePr>
            <p:nvPr>
              <p:extLst/>
            </p:nvPr>
          </p:nvGraphicFramePr>
          <p:xfrm>
            <a:off x="1398118" y="3092644"/>
            <a:ext cx="965200" cy="500063"/>
          </p:xfrm>
          <a:graphic>
            <a:graphicData uri="http://schemas.openxmlformats.org/presentationml/2006/ole">
              <mc:AlternateContent xmlns:mc="http://schemas.openxmlformats.org/markup-compatibility/2006">
                <mc:Choice xmlns:v="urn:schemas-microsoft-com:vml" Requires="v">
                  <p:oleObj spid="_x0000_s189532" name="Equation" r:id="rId10" imgW="393480" imgH="203040" progId="Equation.3">
                    <p:embed/>
                  </p:oleObj>
                </mc:Choice>
                <mc:Fallback>
                  <p:oleObj name="Equation" r:id="rId10" imgW="393480" imgH="203040" progId="Equation.3">
                    <p:embed/>
                    <p:pic>
                      <p:nvPicPr>
                        <p:cNvPr id="33" name="Object 6"/>
                        <p:cNvPicPr>
                          <a:picLocks noChangeAspect="1" noChangeArrowheads="1"/>
                        </p:cNvPicPr>
                        <p:nvPr/>
                      </p:nvPicPr>
                      <p:blipFill>
                        <a:blip r:embed="rId11"/>
                        <a:srcRect/>
                        <a:stretch>
                          <a:fillRect/>
                        </a:stretch>
                      </p:blipFill>
                      <p:spPr bwMode="auto">
                        <a:xfrm>
                          <a:off x="1398118" y="3092644"/>
                          <a:ext cx="965200" cy="500063"/>
                        </a:xfrm>
                        <a:prstGeom prst="rect">
                          <a:avLst/>
                        </a:prstGeom>
                        <a:noFill/>
                        <a:ln>
                          <a:noFill/>
                        </a:ln>
                        <a:effectLst/>
                        <a:extLst/>
                      </p:spPr>
                    </p:pic>
                  </p:oleObj>
                </mc:Fallback>
              </mc:AlternateContent>
            </a:graphicData>
          </a:graphic>
        </p:graphicFrame>
      </p:grpSp>
      <p:graphicFrame>
        <p:nvGraphicFramePr>
          <p:cNvPr id="36" name="Object 6"/>
          <p:cNvGraphicFramePr>
            <a:graphicFrameLocks noChangeAspect="1"/>
          </p:cNvGraphicFramePr>
          <p:nvPr>
            <p:extLst/>
          </p:nvPr>
        </p:nvGraphicFramePr>
        <p:xfrm>
          <a:off x="6511573" y="5074975"/>
          <a:ext cx="1376362" cy="554037"/>
        </p:xfrm>
        <a:graphic>
          <a:graphicData uri="http://schemas.openxmlformats.org/presentationml/2006/ole">
            <mc:AlternateContent xmlns:mc="http://schemas.openxmlformats.org/markup-compatibility/2006">
              <mc:Choice xmlns:v="urn:schemas-microsoft-com:vml" Requires="v">
                <p:oleObj spid="_x0000_s189533" name="Equation" r:id="rId16" imgW="634680" imgH="253800" progId="Equation.3">
                  <p:embed/>
                </p:oleObj>
              </mc:Choice>
              <mc:Fallback>
                <p:oleObj name="Equation" r:id="rId16" imgW="634680" imgH="253800" progId="Equation.3">
                  <p:embed/>
                  <p:pic>
                    <p:nvPicPr>
                      <p:cNvPr id="36" name="Object 6"/>
                      <p:cNvPicPr>
                        <a:picLocks noChangeAspect="1" noChangeArrowheads="1"/>
                      </p:cNvPicPr>
                      <p:nvPr/>
                    </p:nvPicPr>
                    <p:blipFill>
                      <a:blip r:embed="rId17"/>
                      <a:srcRect/>
                      <a:stretch>
                        <a:fillRect/>
                      </a:stretch>
                    </p:blipFill>
                    <p:spPr bwMode="auto">
                      <a:xfrm>
                        <a:off x="6511573" y="5074975"/>
                        <a:ext cx="1376362" cy="554037"/>
                      </a:xfrm>
                      <a:prstGeom prst="rect">
                        <a:avLst/>
                      </a:prstGeom>
                      <a:noFill/>
                      <a:ln>
                        <a:noFill/>
                      </a:ln>
                      <a:effectLst/>
                      <a:extLst/>
                    </p:spPr>
                  </p:pic>
                </p:oleObj>
              </mc:Fallback>
            </mc:AlternateContent>
          </a:graphicData>
        </a:graphic>
      </p:graphicFrame>
      <p:sp>
        <p:nvSpPr>
          <p:cNvPr id="37" name="Text Box 5"/>
          <p:cNvSpPr txBox="1">
            <a:spLocks noChangeArrowheads="1"/>
          </p:cNvSpPr>
          <p:nvPr/>
        </p:nvSpPr>
        <p:spPr bwMode="auto">
          <a:xfrm>
            <a:off x="90460" y="5811315"/>
            <a:ext cx="89630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Most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gas phase reactions </a:t>
            </a:r>
            <a:r>
              <a:rPr lang="en-US"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are irreversible</a:t>
            </a:r>
            <a:endPar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spTree>
    <p:extLst>
      <p:ext uri="{BB962C8B-B14F-4D97-AF65-F5344CB8AC3E}">
        <p14:creationId xmlns:p14="http://schemas.microsoft.com/office/powerpoint/2010/main" val="28344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3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28166" y="836838"/>
            <a:ext cx="882083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smtClean="0">
                <a:latin typeface="Tahoma" panose="020B0604030504040204" pitchFamily="34" charset="0"/>
                <a:ea typeface="Tahoma" panose="020B0604030504040204" pitchFamily="34" charset="0"/>
                <a:cs typeface="Tahoma" panose="020B0604030504040204" pitchFamily="34" charset="0"/>
              </a:rPr>
              <a:t>One of the most famous mechanism </a:t>
            </a:r>
            <a:r>
              <a:rPr lang="en-US" altLang="en-US" sz="2400" dirty="0">
                <a:latin typeface="Tahoma" panose="020B0604030504040204" pitchFamily="34" charset="0"/>
                <a:ea typeface="Tahoma" panose="020B0604030504040204" pitchFamily="34" charset="0"/>
                <a:cs typeface="Tahoma" panose="020B0604030504040204" pitchFamily="34" charset="0"/>
              </a:rPr>
              <a:t>for </a:t>
            </a:r>
            <a:r>
              <a:rPr lang="en-US" altLang="en-US" sz="2400" dirty="0" smtClean="0">
                <a:latin typeface="Tahoma" panose="020B0604030504040204" pitchFamily="34" charset="0"/>
                <a:ea typeface="Tahoma" panose="020B0604030504040204" pitchFamily="34" charset="0"/>
                <a:cs typeface="Tahoma" panose="020B0604030504040204" pitchFamily="34" charset="0"/>
              </a:rPr>
              <a:t>CH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4</a:t>
            </a:r>
            <a:r>
              <a:rPr lang="en-US" altLang="en-US" sz="2400" dirty="0" smtClean="0">
                <a:latin typeface="Tahoma" panose="020B0604030504040204" pitchFamily="34" charset="0"/>
                <a:ea typeface="Tahoma" panose="020B0604030504040204" pitchFamily="34" charset="0"/>
                <a:cs typeface="Tahoma" panose="020B0604030504040204" pitchFamily="34" charset="0"/>
              </a:rPr>
              <a:t> combustion in air comprises </a:t>
            </a:r>
            <a:r>
              <a:rPr lang="en-US"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325 </a:t>
            </a:r>
            <a:r>
              <a:rPr lang="en-US" alt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reactions </a:t>
            </a:r>
            <a:r>
              <a:rPr lang="en-US" altLang="en-US" sz="2400" dirty="0">
                <a:latin typeface="Tahoma" panose="020B0604030504040204" pitchFamily="34" charset="0"/>
                <a:ea typeface="Tahoma" panose="020B0604030504040204" pitchFamily="34" charset="0"/>
                <a:cs typeface="Tahoma" panose="020B0604030504040204" pitchFamily="34" charset="0"/>
              </a:rPr>
              <a:t>and </a:t>
            </a:r>
            <a:r>
              <a:rPr lang="en-US" alt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53 species</a:t>
            </a:r>
            <a:r>
              <a:rPr lang="en-US" altLang="en-US" sz="2400" dirty="0">
                <a:latin typeface="Tahoma" panose="020B0604030504040204" pitchFamily="34" charset="0"/>
                <a:ea typeface="Tahoma" panose="020B0604030504040204" pitchFamily="34" charset="0"/>
                <a:cs typeface="Tahoma" panose="020B0604030504040204" pitchFamily="34" charset="0"/>
              </a:rPr>
              <a:t>. It is </a:t>
            </a:r>
            <a:r>
              <a:rPr lang="en-US" altLang="en-US" sz="2400" dirty="0" smtClean="0">
                <a:latin typeface="Tahoma" panose="020B0604030504040204" pitchFamily="34" charset="0"/>
                <a:ea typeface="Tahoma" panose="020B0604030504040204" pitchFamily="34" charset="0"/>
                <a:cs typeface="Tahoma" panose="020B0604030504040204" pitchFamily="34" charset="0"/>
              </a:rPr>
              <a:t>proposed to </a:t>
            </a:r>
            <a:r>
              <a:rPr lang="en-US" altLang="en-US" sz="2400" dirty="0">
                <a:latin typeface="Tahoma" panose="020B0604030504040204" pitchFamily="34" charset="0"/>
                <a:ea typeface="Tahoma" panose="020B0604030504040204" pitchFamily="34" charset="0"/>
                <a:cs typeface="Tahoma" panose="020B0604030504040204" pitchFamily="34" charset="0"/>
              </a:rPr>
              <a:t>model natural gas combustion, including </a:t>
            </a:r>
            <a:r>
              <a:rPr lang="en-US" altLang="en-US" sz="2400" dirty="0" smtClean="0">
                <a:latin typeface="Tahoma" panose="020B0604030504040204" pitchFamily="34" charset="0"/>
                <a:ea typeface="Tahoma" panose="020B0604030504040204" pitchFamily="34" charset="0"/>
                <a:cs typeface="Tahoma" panose="020B0604030504040204" pitchFamily="34" charset="0"/>
              </a:rPr>
              <a:t>NO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x</a:t>
            </a:r>
            <a:r>
              <a:rPr lang="en-US" altLang="en-US" sz="2400" dirty="0" smtClean="0">
                <a:latin typeface="Tahoma" panose="020B0604030504040204" pitchFamily="34" charset="0"/>
                <a:ea typeface="Tahoma" panose="020B0604030504040204" pitchFamily="34" charset="0"/>
                <a:cs typeface="Tahoma" panose="020B0604030504040204" pitchFamily="34" charset="0"/>
              </a:rPr>
              <a:t> formation</a:t>
            </a:r>
            <a:endParaRPr lang="en-US" alt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4" name="Titolo 4"/>
          <p:cNvSpPr txBox="1">
            <a:spLocks/>
          </p:cNvSpPr>
          <p:nvPr/>
        </p:nvSpPr>
        <p:spPr>
          <a:xfrm>
            <a:off x="0" y="-22156"/>
            <a:ext cx="9228163"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Reaction mechanisms for CH</a:t>
            </a:r>
            <a:r>
              <a:rPr lang="it-IT" altLang="en-US" sz="3500" baseline="-25000" dirty="0" smtClean="0">
                <a:solidFill>
                  <a:srgbClr val="3333FF"/>
                </a:solidFill>
                <a:latin typeface="Tahoma" panose="020B0604030504040204" pitchFamily="34" charset="0"/>
                <a:cs typeface="Tahoma" panose="020B0604030504040204" pitchFamily="34" charset="0"/>
              </a:rPr>
              <a:t>4</a:t>
            </a:r>
            <a:r>
              <a:rPr lang="it-IT" altLang="en-US" sz="3500" dirty="0" smtClean="0">
                <a:solidFill>
                  <a:srgbClr val="3333FF"/>
                </a:solidFill>
                <a:latin typeface="Tahoma" panose="020B0604030504040204" pitchFamily="34" charset="0"/>
                <a:cs typeface="Tahoma" panose="020B0604030504040204" pitchFamily="34" charset="0"/>
              </a:rPr>
              <a:t> combustion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5" name="Connettore diritto 9"/>
          <p:cNvCxnSpPr/>
          <p:nvPr/>
        </p:nvCxnSpPr>
        <p:spPr>
          <a:xfrm>
            <a:off x="547949" y="709219"/>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81250" name="Picture 2" descr="Mechanism of methane oxidation [2].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6629" y="2389409"/>
            <a:ext cx="7039867" cy="4430976"/>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5"/>
          <p:cNvSpPr txBox="1">
            <a:spLocks noChangeArrowheads="1"/>
          </p:cNvSpPr>
          <p:nvPr/>
        </p:nvSpPr>
        <p:spPr bwMode="auto">
          <a:xfrm>
            <a:off x="228166" y="2164785"/>
            <a:ext cx="315630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Simplified version: </a:t>
            </a:r>
            <a:r>
              <a:rPr lang="it-IT" altLang="en-US" sz="2200" dirty="0" smtClean="0">
                <a:latin typeface="Tahoma" panose="020B0604030504040204" pitchFamily="34" charset="0"/>
                <a:ea typeface="Tahoma" panose="020B0604030504040204" pitchFamily="34" charset="0"/>
                <a:cs typeface="Tahoma" panose="020B0604030504040204" pitchFamily="34" charset="0"/>
              </a:rPr>
              <a:t>CH</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rPr>
              <a:t>4</a:t>
            </a:r>
            <a:r>
              <a:rPr lang="it-IT" altLang="en-US" sz="2200" dirty="0" smtClean="0">
                <a:latin typeface="Tahoma" panose="020B0604030504040204" pitchFamily="34" charset="0"/>
                <a:ea typeface="Tahoma" panose="020B0604030504040204" pitchFamily="34" charset="0"/>
                <a:cs typeface="Tahoma" panose="020B0604030504040204" pitchFamily="34" charset="0"/>
              </a:rPr>
              <a:t> combustion in pure O</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rPr>
              <a:t>2</a:t>
            </a:r>
            <a:endParaRPr lang="it-IT" altLang="en-US" sz="2200" baseline="-25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848681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3" name="Object 3"/>
          <p:cNvGraphicFramePr>
            <a:graphicFrameLocks noChangeAspect="1"/>
          </p:cNvGraphicFramePr>
          <p:nvPr>
            <p:extLst/>
          </p:nvPr>
        </p:nvGraphicFramePr>
        <p:xfrm>
          <a:off x="2611726" y="1698212"/>
          <a:ext cx="3496974" cy="771939"/>
        </p:xfrm>
        <a:graphic>
          <a:graphicData uri="http://schemas.openxmlformats.org/presentationml/2006/ole">
            <mc:AlternateContent xmlns:mc="http://schemas.openxmlformats.org/markup-compatibility/2006">
              <mc:Choice xmlns:v="urn:schemas-microsoft-com:vml" Requires="v">
                <p:oleObj spid="_x0000_s142462" name="Equation" r:id="rId3" imgW="2070000" imgH="457200" progId="Equation.3">
                  <p:embed/>
                </p:oleObj>
              </mc:Choice>
              <mc:Fallback>
                <p:oleObj name="Equation" r:id="rId3" imgW="2070000" imgH="457200" progId="Equation.3">
                  <p:embed/>
                  <p:pic>
                    <p:nvPicPr>
                      <p:cNvPr id="512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726" y="1698212"/>
                        <a:ext cx="3496974" cy="771939"/>
                      </a:xfrm>
                      <a:prstGeom prst="rect">
                        <a:avLst/>
                      </a:prstGeom>
                      <a:noFill/>
                      <a:ln>
                        <a:noFill/>
                      </a:ln>
                      <a:effectLst/>
                      <a:extLst/>
                    </p:spPr>
                  </p:pic>
                </p:oleObj>
              </mc:Fallback>
            </mc:AlternateContent>
          </a:graphicData>
        </a:graphic>
      </p:graphicFrame>
      <p:grpSp>
        <p:nvGrpSpPr>
          <p:cNvPr id="5124" name="Group 4"/>
          <p:cNvGrpSpPr>
            <a:grpSpLocks/>
          </p:cNvGrpSpPr>
          <p:nvPr/>
        </p:nvGrpSpPr>
        <p:grpSpPr bwMode="auto">
          <a:xfrm>
            <a:off x="728871" y="2895600"/>
            <a:ext cx="7486651" cy="2786063"/>
            <a:chOff x="470" y="1559"/>
            <a:chExt cx="4716" cy="1755"/>
          </a:xfrm>
        </p:grpSpPr>
        <p:sp>
          <p:nvSpPr>
            <p:cNvPr id="5125" name="Text Box 5"/>
            <p:cNvSpPr txBox="1">
              <a:spLocks noChangeArrowheads="1"/>
            </p:cNvSpPr>
            <p:nvPr/>
          </p:nvSpPr>
          <p:spPr bwMode="auto">
            <a:xfrm>
              <a:off x="470" y="1559"/>
              <a:ext cx="4522" cy="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Possible mechanism:</a:t>
              </a:r>
              <a:endParaRPr lang="it-IT" altLang="en-US" sz="25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endParaRPr lang="it-IT" altLang="en-US" sz="2500" dirty="0">
                <a:latin typeface="Tahoma" panose="020B0604030504040204" pitchFamily="34" charset="0"/>
                <a:ea typeface="Tahoma" panose="020B0604030504040204" pitchFamily="34" charset="0"/>
                <a:cs typeface="Tahoma" panose="020B0604030504040204" pitchFamily="34" charset="0"/>
              </a:endParaRPr>
            </a:p>
            <a:p>
              <a:r>
                <a:rPr lang="it-IT" altLang="en-US" sz="2500" dirty="0">
                  <a:latin typeface="Tahoma" panose="020B0604030504040204" pitchFamily="34" charset="0"/>
                  <a:ea typeface="Tahoma" panose="020B0604030504040204" pitchFamily="34" charset="0"/>
                  <a:cs typeface="Tahoma" panose="020B0604030504040204" pitchFamily="34" charset="0"/>
                </a:rPr>
                <a:t>	Br</a:t>
              </a:r>
              <a:r>
                <a:rPr lang="it-IT" altLang="en-US" sz="2500" baseline="-25000" dirty="0">
                  <a:latin typeface="Tahoma" panose="020B0604030504040204" pitchFamily="34" charset="0"/>
                  <a:ea typeface="Tahoma" panose="020B0604030504040204" pitchFamily="34" charset="0"/>
                  <a:cs typeface="Tahoma" panose="020B0604030504040204" pitchFamily="34" charset="0"/>
                </a:rPr>
                <a:t>2</a:t>
              </a:r>
              <a:r>
                <a:rPr lang="it-IT" altLang="en-US" sz="2500" dirty="0">
                  <a:latin typeface="Tahoma" panose="020B0604030504040204" pitchFamily="34" charset="0"/>
                  <a:ea typeface="Tahoma" panose="020B0604030504040204" pitchFamily="34" charset="0"/>
                  <a:cs typeface="Tahoma" panose="020B0604030504040204" pitchFamily="34" charset="0"/>
                </a:rPr>
                <a:t> + M </a:t>
              </a:r>
              <a:r>
                <a:rPr lang="it-IT" altLang="en-US" sz="25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2Br + M	</a:t>
              </a:r>
              <a:r>
                <a:rPr lang="it-IT" altLang="en-US" sz="2500" i="1"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k</a:t>
              </a:r>
              <a:r>
                <a:rPr lang="it-IT" altLang="en-US" sz="2500" i="1" baseline="-250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1dir</a:t>
              </a:r>
            </a:p>
            <a:p>
              <a:r>
                <a:rPr lang="it-IT" altLang="en-US" sz="25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2Br + M  Br</a:t>
              </a:r>
              <a:r>
                <a:rPr lang="it-IT" altLang="en-US" sz="2500" baseline="-250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2</a:t>
              </a:r>
              <a:r>
                <a:rPr lang="it-IT" altLang="en-US" sz="25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 M	</a:t>
              </a:r>
              <a:r>
                <a:rPr lang="it-IT" altLang="en-US" sz="2500" i="1"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k</a:t>
              </a:r>
              <a:r>
                <a:rPr lang="it-IT" altLang="en-US" sz="2500" i="1" baseline="-250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1in</a:t>
              </a:r>
              <a:r>
                <a:rPr lang="it-IT" altLang="en-US" sz="2500" baseline="-250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v	</a:t>
              </a:r>
            </a:p>
            <a:p>
              <a:r>
                <a:rPr lang="it-IT" altLang="en-US" sz="25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p>
            <a:p>
              <a:r>
                <a:rPr lang="it-IT" altLang="en-US" sz="25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Br + H</a:t>
              </a:r>
              <a:r>
                <a:rPr lang="it-IT" altLang="en-US" sz="2500" baseline="-250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2</a:t>
              </a:r>
              <a:r>
                <a:rPr lang="it-IT" altLang="en-US" sz="25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 HBr + H	</a:t>
              </a:r>
              <a:r>
                <a:rPr lang="it-IT" altLang="en-US" sz="25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it-IT" altLang="en-US" sz="2500" i="1"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k</a:t>
              </a:r>
              <a:r>
                <a:rPr lang="it-IT" altLang="en-US" sz="2500" i="1" baseline="-250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2</a:t>
              </a:r>
              <a:r>
                <a:rPr lang="it-IT" altLang="en-US" sz="2500" baseline="-250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it-IT" altLang="en-US" sz="25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slow</a:t>
              </a:r>
              <a:endParaRPr lang="it-IT" altLang="en-US" sz="25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a:p>
              <a:r>
                <a:rPr lang="it-IT" altLang="en-US" sz="25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H + Br</a:t>
              </a:r>
              <a:r>
                <a:rPr lang="it-IT" altLang="en-US" sz="2500" baseline="-250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2</a:t>
              </a:r>
              <a:r>
                <a:rPr lang="it-IT" altLang="en-US" sz="25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 HBr + Br	</a:t>
              </a:r>
              <a:r>
                <a:rPr lang="it-IT" altLang="en-US" sz="2500" i="1"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k</a:t>
              </a:r>
              <a:r>
                <a:rPr lang="it-IT" altLang="en-US" sz="2500" i="1" baseline="-250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3</a:t>
              </a:r>
              <a:r>
                <a:rPr lang="it-IT" altLang="en-US" sz="2500" baseline="-250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it-IT" altLang="en-US" sz="25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fast</a:t>
              </a:r>
              <a:endParaRPr lang="en-US" altLang="en-US" sz="2500" dirty="0">
                <a:latin typeface="Tahoma" panose="020B0604030504040204" pitchFamily="34" charset="0"/>
                <a:ea typeface="Tahoma" panose="020B0604030504040204" pitchFamily="34" charset="0"/>
                <a:cs typeface="Tahoma" panose="020B0604030504040204" pitchFamily="34" charset="0"/>
              </a:endParaRPr>
            </a:p>
          </p:txBody>
        </p:sp>
        <p:sp>
          <p:nvSpPr>
            <p:cNvPr id="5126" name="Text Box 6"/>
            <p:cNvSpPr txBox="1">
              <a:spLocks noChangeArrowheads="1"/>
            </p:cNvSpPr>
            <p:nvPr/>
          </p:nvSpPr>
          <p:spPr bwMode="auto">
            <a:xfrm>
              <a:off x="3873" y="2156"/>
              <a:ext cx="1313"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200" dirty="0" smtClean="0"/>
                <a:t>fast equilibrium</a:t>
              </a:r>
              <a:endParaRPr lang="en-US" altLang="en-US" sz="2200" dirty="0"/>
            </a:p>
          </p:txBody>
        </p:sp>
        <p:sp>
          <p:nvSpPr>
            <p:cNvPr id="5127" name="Line 7"/>
            <p:cNvSpPr>
              <a:spLocks noChangeShapeType="1"/>
            </p:cNvSpPr>
            <p:nvPr/>
          </p:nvSpPr>
          <p:spPr bwMode="auto">
            <a:xfrm>
              <a:off x="3210" y="2055"/>
              <a:ext cx="8" cy="4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8" name="Text Box 8"/>
          <p:cNvSpPr txBox="1">
            <a:spLocks noChangeArrowheads="1"/>
          </p:cNvSpPr>
          <p:nvPr/>
        </p:nvSpPr>
        <p:spPr bwMode="auto">
          <a:xfrm>
            <a:off x="2658371" y="911572"/>
            <a:ext cx="3538331"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500" dirty="0">
                <a:latin typeface="Tahoma" panose="020B0604030504040204" pitchFamily="34" charset="0"/>
                <a:ea typeface="Tahoma" panose="020B0604030504040204" pitchFamily="34" charset="0"/>
                <a:cs typeface="Tahoma" panose="020B0604030504040204" pitchFamily="34" charset="0"/>
              </a:rPr>
              <a:t>H</a:t>
            </a:r>
            <a:r>
              <a:rPr lang="it-IT" altLang="en-US" sz="2500" baseline="-25000" dirty="0">
                <a:latin typeface="Tahoma" panose="020B0604030504040204" pitchFamily="34" charset="0"/>
                <a:ea typeface="Tahoma" panose="020B0604030504040204" pitchFamily="34" charset="0"/>
                <a:cs typeface="Tahoma" panose="020B0604030504040204" pitchFamily="34" charset="0"/>
              </a:rPr>
              <a:t>2(g)</a:t>
            </a:r>
            <a:r>
              <a:rPr lang="it-IT" altLang="en-US" sz="2500" dirty="0">
                <a:latin typeface="Tahoma" panose="020B0604030504040204" pitchFamily="34" charset="0"/>
                <a:ea typeface="Tahoma" panose="020B0604030504040204" pitchFamily="34" charset="0"/>
                <a:cs typeface="Tahoma" panose="020B0604030504040204" pitchFamily="34" charset="0"/>
              </a:rPr>
              <a:t> + Br</a:t>
            </a:r>
            <a:r>
              <a:rPr lang="it-IT" altLang="en-US" sz="2500" baseline="-25000" dirty="0">
                <a:latin typeface="Tahoma" panose="020B0604030504040204" pitchFamily="34" charset="0"/>
                <a:ea typeface="Tahoma" panose="020B0604030504040204" pitchFamily="34" charset="0"/>
                <a:cs typeface="Tahoma" panose="020B0604030504040204" pitchFamily="34" charset="0"/>
              </a:rPr>
              <a:t>2(g)</a:t>
            </a:r>
            <a:r>
              <a:rPr lang="it-IT" altLang="en-US" sz="2500" dirty="0">
                <a:latin typeface="Tahoma" panose="020B0604030504040204" pitchFamily="34" charset="0"/>
                <a:ea typeface="Tahoma" panose="020B0604030504040204" pitchFamily="34" charset="0"/>
                <a:cs typeface="Tahoma" panose="020B0604030504040204" pitchFamily="34" charset="0"/>
              </a:rPr>
              <a:t> </a:t>
            </a:r>
            <a:r>
              <a:rPr lang="it-IT" altLang="en-US" sz="25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2 HBr</a:t>
            </a:r>
            <a:r>
              <a:rPr lang="it-IT" altLang="en-US" sz="2500" baseline="-250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(g)</a:t>
            </a:r>
            <a:endParaRPr lang="en-US" altLang="en-US" sz="2500" baseline="-250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p:txBody>
      </p:sp>
      <p:sp>
        <p:nvSpPr>
          <p:cNvPr id="9" name="Titolo 4"/>
          <p:cNvSpPr txBox="1">
            <a:spLocks/>
          </p:cNvSpPr>
          <p:nvPr/>
        </p:nvSpPr>
        <p:spPr>
          <a:xfrm>
            <a:off x="788026" y="-26746"/>
            <a:ext cx="7680116"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Reaction mechanisms. Example 2</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47949" y="6495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597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547949" y="878432"/>
            <a:ext cx="828782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400" dirty="0" smtClean="0">
                <a:latin typeface="Tahoma" panose="020B0604030504040204" pitchFamily="34" charset="0"/>
                <a:ea typeface="Tahoma" panose="020B0604030504040204" pitchFamily="34" charset="0"/>
                <a:cs typeface="Tahoma" panose="020B0604030504040204" pitchFamily="34" charset="0"/>
              </a:rPr>
              <a:t>The slowest state determines the global velocity of the reaction (rate determining step)</a:t>
            </a:r>
            <a:endParaRPr lang="en-US" altLang="en-US" sz="24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075" name="Object 3"/>
          <p:cNvGraphicFramePr>
            <a:graphicFrameLocks noChangeAspect="1"/>
          </p:cNvGraphicFramePr>
          <p:nvPr>
            <p:extLst/>
          </p:nvPr>
        </p:nvGraphicFramePr>
        <p:xfrm>
          <a:off x="5154613" y="1878013"/>
          <a:ext cx="2230437" cy="669925"/>
        </p:xfrm>
        <a:graphic>
          <a:graphicData uri="http://schemas.openxmlformats.org/presentationml/2006/ole">
            <mc:AlternateContent xmlns:mc="http://schemas.openxmlformats.org/markup-compatibility/2006">
              <mc:Choice xmlns:v="urn:schemas-microsoft-com:vml" Requires="v">
                <p:oleObj spid="_x0000_s144106" name="Equation" r:id="rId3" imgW="1307880" imgH="393480" progId="Equation.3">
                  <p:embed/>
                </p:oleObj>
              </mc:Choice>
              <mc:Fallback>
                <p:oleObj name="Equation" r:id="rId3" imgW="1307880" imgH="393480" progId="Equation.3">
                  <p:embed/>
                  <p:pic>
                    <p:nvPicPr>
                      <p:cNvPr id="3075" name="Object 3"/>
                      <p:cNvPicPr>
                        <a:picLocks noChangeAspect="1" noChangeArrowheads="1"/>
                      </p:cNvPicPr>
                      <p:nvPr/>
                    </p:nvPicPr>
                    <p:blipFill>
                      <a:blip r:embed="rId4"/>
                      <a:srcRect/>
                      <a:stretch>
                        <a:fillRect/>
                      </a:stretch>
                    </p:blipFill>
                    <p:spPr bwMode="auto">
                      <a:xfrm>
                        <a:off x="5154613" y="1878013"/>
                        <a:ext cx="2230437" cy="669925"/>
                      </a:xfrm>
                      <a:prstGeom prst="rect">
                        <a:avLst/>
                      </a:prstGeom>
                      <a:noFill/>
                      <a:ln>
                        <a:noFill/>
                      </a:ln>
                      <a:effectLst/>
                      <a:extLst/>
                    </p:spPr>
                  </p:pic>
                </p:oleObj>
              </mc:Fallback>
            </mc:AlternateContent>
          </a:graphicData>
        </a:graphic>
      </p:graphicFrame>
      <p:sp>
        <p:nvSpPr>
          <p:cNvPr id="3076" name="Rectangle 4"/>
          <p:cNvSpPr>
            <a:spLocks noChangeArrowheads="1"/>
          </p:cNvSpPr>
          <p:nvPr/>
        </p:nvSpPr>
        <p:spPr bwMode="auto">
          <a:xfrm>
            <a:off x="701675" y="1924916"/>
            <a:ext cx="416103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5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Br + H</a:t>
            </a:r>
            <a:r>
              <a:rPr lang="it-IT" altLang="en-US" sz="2500" baseline="-250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2</a:t>
            </a:r>
            <a:r>
              <a:rPr lang="it-IT" altLang="en-US" sz="25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 HBr + H     </a:t>
            </a:r>
            <a:r>
              <a:rPr lang="it-IT" altLang="en-US" sz="2500" i="1"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k</a:t>
            </a:r>
            <a:r>
              <a:rPr lang="it-IT" altLang="en-US" sz="2500" i="1" baseline="-250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2</a:t>
            </a:r>
            <a:endParaRPr lang="en-US" altLang="en-US" sz="2500" i="1" baseline="-250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p:txBody>
      </p:sp>
      <p:sp>
        <p:nvSpPr>
          <p:cNvPr id="3077" name="Rectangle 5"/>
          <p:cNvSpPr>
            <a:spLocks noChangeArrowheads="1"/>
          </p:cNvSpPr>
          <p:nvPr/>
        </p:nvSpPr>
        <p:spPr bwMode="auto">
          <a:xfrm>
            <a:off x="701675" y="2851659"/>
            <a:ext cx="2771775"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5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Br</a:t>
            </a:r>
            <a:r>
              <a:rPr lang="it-IT" altLang="en-US" sz="2500" baseline="-250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2</a:t>
            </a:r>
            <a:r>
              <a:rPr lang="it-IT" altLang="en-US" sz="25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it-IT" altLang="en-US" sz="25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5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2Br </a:t>
            </a:r>
            <a:r>
              <a:rPr lang="it-IT" altLang="en-US" sz="25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k</a:t>
            </a:r>
            <a:r>
              <a:rPr lang="it-IT" altLang="en-US" sz="2500" baseline="-250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1</a:t>
            </a:r>
            <a:endParaRPr lang="en-US" altLang="en-US" sz="2500" baseline="-250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p:txBody>
      </p:sp>
      <p:graphicFrame>
        <p:nvGraphicFramePr>
          <p:cNvPr id="3078" name="Object 6"/>
          <p:cNvGraphicFramePr>
            <a:graphicFrameLocks noChangeAspect="1"/>
          </p:cNvGraphicFramePr>
          <p:nvPr>
            <p:extLst/>
          </p:nvPr>
        </p:nvGraphicFramePr>
        <p:xfrm>
          <a:off x="3242211" y="2657206"/>
          <a:ext cx="2543997" cy="1004309"/>
        </p:xfrm>
        <a:graphic>
          <a:graphicData uri="http://schemas.openxmlformats.org/presentationml/2006/ole">
            <mc:AlternateContent xmlns:mc="http://schemas.openxmlformats.org/markup-compatibility/2006">
              <mc:Choice xmlns:v="urn:schemas-microsoft-com:vml" Requires="v">
                <p:oleObj spid="_x0000_s144107" name="Equation" r:id="rId5" imgW="1155600" imgH="457200" progId="Equation.3">
                  <p:embed/>
                </p:oleObj>
              </mc:Choice>
              <mc:Fallback>
                <p:oleObj name="Equation" r:id="rId5" imgW="1155600" imgH="457200" progId="Equation.3">
                  <p:embed/>
                  <p:pic>
                    <p:nvPicPr>
                      <p:cNvPr id="3078" name="Object 6"/>
                      <p:cNvPicPr>
                        <a:picLocks noChangeAspect="1" noChangeArrowheads="1"/>
                      </p:cNvPicPr>
                      <p:nvPr/>
                    </p:nvPicPr>
                    <p:blipFill>
                      <a:blip r:embed="rId6"/>
                      <a:srcRect/>
                      <a:stretch>
                        <a:fillRect/>
                      </a:stretch>
                    </p:blipFill>
                    <p:spPr bwMode="auto">
                      <a:xfrm>
                        <a:off x="3242211" y="2657206"/>
                        <a:ext cx="2543997" cy="1004309"/>
                      </a:xfrm>
                      <a:prstGeom prst="rect">
                        <a:avLst/>
                      </a:prstGeom>
                      <a:noFill/>
                      <a:ln>
                        <a:noFill/>
                      </a:ln>
                      <a:effectLst/>
                      <a:extLst/>
                    </p:spPr>
                  </p:pic>
                </p:oleObj>
              </mc:Fallback>
            </mc:AlternateContent>
          </a:graphicData>
        </a:graphic>
      </p:graphicFrame>
      <p:graphicFrame>
        <p:nvGraphicFramePr>
          <p:cNvPr id="3079" name="Object 7"/>
          <p:cNvGraphicFramePr>
            <a:graphicFrameLocks noChangeAspect="1"/>
          </p:cNvGraphicFramePr>
          <p:nvPr>
            <p:extLst/>
          </p:nvPr>
        </p:nvGraphicFramePr>
        <p:xfrm>
          <a:off x="6786146" y="2837066"/>
          <a:ext cx="2080433" cy="539848"/>
        </p:xfrm>
        <a:graphic>
          <a:graphicData uri="http://schemas.openxmlformats.org/presentationml/2006/ole">
            <mc:AlternateContent xmlns:mc="http://schemas.openxmlformats.org/markup-compatibility/2006">
              <mc:Choice xmlns:v="urn:schemas-microsoft-com:vml" Requires="v">
                <p:oleObj spid="_x0000_s144108" name="Equation" r:id="rId7" imgW="1079280" imgH="279360" progId="Equation.3">
                  <p:embed/>
                </p:oleObj>
              </mc:Choice>
              <mc:Fallback>
                <p:oleObj name="Equation" r:id="rId7" imgW="1079280" imgH="279360" progId="Equation.3">
                  <p:embed/>
                  <p:pic>
                    <p:nvPicPr>
                      <p:cNvPr id="3079" name="Object 7"/>
                      <p:cNvPicPr>
                        <a:picLocks noChangeAspect="1" noChangeArrowheads="1"/>
                      </p:cNvPicPr>
                      <p:nvPr/>
                    </p:nvPicPr>
                    <p:blipFill>
                      <a:blip r:embed="rId8"/>
                      <a:srcRect/>
                      <a:stretch>
                        <a:fillRect/>
                      </a:stretch>
                    </p:blipFill>
                    <p:spPr bwMode="auto">
                      <a:xfrm>
                        <a:off x="6786146" y="2837066"/>
                        <a:ext cx="2080433" cy="539848"/>
                      </a:xfrm>
                      <a:prstGeom prst="rect">
                        <a:avLst/>
                      </a:prstGeom>
                      <a:noFill/>
                      <a:ln>
                        <a:noFill/>
                      </a:ln>
                      <a:effectLst/>
                      <a:extLst/>
                    </p:spPr>
                  </p:pic>
                </p:oleObj>
              </mc:Fallback>
            </mc:AlternateContent>
          </a:graphicData>
        </a:graphic>
      </p:graphicFrame>
      <p:sp>
        <p:nvSpPr>
          <p:cNvPr id="3080" name="Line 8"/>
          <p:cNvSpPr>
            <a:spLocks noChangeShapeType="1"/>
          </p:cNvSpPr>
          <p:nvPr/>
        </p:nvSpPr>
        <p:spPr bwMode="auto">
          <a:xfrm>
            <a:off x="4862708" y="4214987"/>
            <a:ext cx="736460" cy="882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081" name="Object 9"/>
          <p:cNvGraphicFramePr>
            <a:graphicFrameLocks noChangeAspect="1"/>
          </p:cNvGraphicFramePr>
          <p:nvPr>
            <p:extLst/>
          </p:nvPr>
        </p:nvGraphicFramePr>
        <p:xfrm>
          <a:off x="1407909" y="3842739"/>
          <a:ext cx="3283953" cy="754132"/>
        </p:xfrm>
        <a:graphic>
          <a:graphicData uri="http://schemas.openxmlformats.org/presentationml/2006/ole">
            <mc:AlternateContent xmlns:mc="http://schemas.openxmlformats.org/markup-compatibility/2006">
              <mc:Choice xmlns:v="urn:schemas-microsoft-com:vml" Requires="v">
                <p:oleObj spid="_x0000_s144109" name="Equation" r:id="rId9" imgW="1714320" imgH="393480" progId="Equation.3">
                  <p:embed/>
                </p:oleObj>
              </mc:Choice>
              <mc:Fallback>
                <p:oleObj name="Equation" r:id="rId9" imgW="1714320" imgH="393480" progId="Equation.3">
                  <p:embed/>
                  <p:pic>
                    <p:nvPicPr>
                      <p:cNvPr id="3081" name="Object 9"/>
                      <p:cNvPicPr>
                        <a:picLocks noChangeAspect="1" noChangeArrowheads="1"/>
                      </p:cNvPicPr>
                      <p:nvPr/>
                    </p:nvPicPr>
                    <p:blipFill>
                      <a:blip r:embed="rId10"/>
                      <a:srcRect/>
                      <a:stretch>
                        <a:fillRect/>
                      </a:stretch>
                    </p:blipFill>
                    <p:spPr bwMode="auto">
                      <a:xfrm>
                        <a:off x="1407909" y="3842739"/>
                        <a:ext cx="3283953" cy="754132"/>
                      </a:xfrm>
                      <a:prstGeom prst="rect">
                        <a:avLst/>
                      </a:prstGeom>
                      <a:noFill/>
                      <a:ln>
                        <a:noFill/>
                      </a:ln>
                      <a:effectLst/>
                      <a:extLst/>
                    </p:spPr>
                  </p:pic>
                </p:oleObj>
              </mc:Fallback>
            </mc:AlternateContent>
          </a:graphicData>
        </a:graphic>
      </p:graphicFrame>
      <p:graphicFrame>
        <p:nvGraphicFramePr>
          <p:cNvPr id="3082" name="Object 10"/>
          <p:cNvGraphicFramePr>
            <a:graphicFrameLocks noChangeAspect="1"/>
          </p:cNvGraphicFramePr>
          <p:nvPr>
            <p:extLst/>
          </p:nvPr>
        </p:nvGraphicFramePr>
        <p:xfrm>
          <a:off x="2674539" y="5332976"/>
          <a:ext cx="3529446" cy="779107"/>
        </p:xfrm>
        <a:graphic>
          <a:graphicData uri="http://schemas.openxmlformats.org/presentationml/2006/ole">
            <mc:AlternateContent xmlns:mc="http://schemas.openxmlformats.org/markup-compatibility/2006">
              <mc:Choice xmlns:v="urn:schemas-microsoft-com:vml" Requires="v">
                <p:oleObj spid="_x0000_s144110" name="Equation" r:id="rId11" imgW="2070000" imgH="457200" progId="Equation.3">
                  <p:embed/>
                </p:oleObj>
              </mc:Choice>
              <mc:Fallback>
                <p:oleObj name="Equation" r:id="rId11" imgW="2070000" imgH="457200" progId="Equation.3">
                  <p:embed/>
                  <p:pic>
                    <p:nvPicPr>
                      <p:cNvPr id="3082"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74539" y="5332976"/>
                        <a:ext cx="3529446" cy="779107"/>
                      </a:xfrm>
                      <a:prstGeom prst="rect">
                        <a:avLst/>
                      </a:prstGeom>
                      <a:noFill/>
                      <a:ln>
                        <a:noFill/>
                      </a:ln>
                      <a:effectLst/>
                      <a:extLst/>
                    </p:spPr>
                  </p:pic>
                </p:oleObj>
              </mc:Fallback>
            </mc:AlternateContent>
          </a:graphicData>
        </a:graphic>
      </p:graphicFrame>
      <p:graphicFrame>
        <p:nvGraphicFramePr>
          <p:cNvPr id="3083" name="Object 11"/>
          <p:cNvGraphicFramePr>
            <a:graphicFrameLocks noChangeAspect="1"/>
          </p:cNvGraphicFramePr>
          <p:nvPr>
            <p:extLst/>
          </p:nvPr>
        </p:nvGraphicFramePr>
        <p:xfrm>
          <a:off x="5916990" y="3868610"/>
          <a:ext cx="1738312" cy="738188"/>
        </p:xfrm>
        <a:graphic>
          <a:graphicData uri="http://schemas.openxmlformats.org/presentationml/2006/ole">
            <mc:AlternateContent xmlns:mc="http://schemas.openxmlformats.org/markup-compatibility/2006">
              <mc:Choice xmlns:v="urn:schemas-microsoft-com:vml" Requires="v">
                <p:oleObj spid="_x0000_s144111" name="Equation" r:id="rId13" imgW="927000" imgH="393480" progId="Equation.3">
                  <p:embed/>
                </p:oleObj>
              </mc:Choice>
              <mc:Fallback>
                <p:oleObj name="Equation" r:id="rId13" imgW="927000" imgH="393480" progId="Equation.3">
                  <p:embed/>
                  <p:pic>
                    <p:nvPicPr>
                      <p:cNvPr id="3083" name="Object 11"/>
                      <p:cNvPicPr>
                        <a:picLocks noChangeAspect="1" noChangeArrowheads="1"/>
                      </p:cNvPicPr>
                      <p:nvPr/>
                    </p:nvPicPr>
                    <p:blipFill>
                      <a:blip r:embed="rId14"/>
                      <a:srcRect/>
                      <a:stretch>
                        <a:fillRect/>
                      </a:stretch>
                    </p:blipFill>
                    <p:spPr bwMode="auto">
                      <a:xfrm>
                        <a:off x="5916990" y="3868610"/>
                        <a:ext cx="1738312" cy="738188"/>
                      </a:xfrm>
                      <a:prstGeom prst="rect">
                        <a:avLst/>
                      </a:prstGeom>
                      <a:noFill/>
                      <a:ln>
                        <a:noFill/>
                      </a:ln>
                      <a:effectLst/>
                      <a:extLst/>
                    </p:spPr>
                  </p:pic>
                </p:oleObj>
              </mc:Fallback>
            </mc:AlternateContent>
          </a:graphicData>
        </a:graphic>
      </p:graphicFrame>
      <p:sp>
        <p:nvSpPr>
          <p:cNvPr id="14" name="Titolo 4"/>
          <p:cNvSpPr txBox="1">
            <a:spLocks/>
          </p:cNvSpPr>
          <p:nvPr/>
        </p:nvSpPr>
        <p:spPr>
          <a:xfrm>
            <a:off x="788026" y="13010"/>
            <a:ext cx="7680116"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Reaction mechanisms. Example 2</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5" name="Connettore diritto 9"/>
          <p:cNvCxnSpPr/>
          <p:nvPr/>
        </p:nvCxnSpPr>
        <p:spPr>
          <a:xfrm>
            <a:off x="547949" y="709219"/>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7" name="Line 8"/>
          <p:cNvSpPr>
            <a:spLocks noChangeShapeType="1"/>
          </p:cNvSpPr>
          <p:nvPr/>
        </p:nvSpPr>
        <p:spPr bwMode="auto">
          <a:xfrm>
            <a:off x="5907673" y="3119715"/>
            <a:ext cx="736460" cy="882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3931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8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8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80"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a:spLocks noChangeArrowheads="1"/>
          </p:cNvSpPr>
          <p:nvPr/>
        </p:nvSpPr>
        <p:spPr bwMode="auto">
          <a:xfrm>
            <a:off x="240614" y="876501"/>
            <a:ext cx="4908435" cy="384721"/>
          </a:xfrm>
          <a:prstGeom prst="rect">
            <a:avLst/>
          </a:prstGeom>
          <a:noFill/>
          <a:ln w="9525">
            <a:noFill/>
            <a:miter lim="800000"/>
            <a:headEnd/>
            <a:tailEnd/>
          </a:ln>
        </p:spPr>
        <p:txBody>
          <a:bodyPr wrap="square">
            <a:spAutoFit/>
          </a:bodyPr>
          <a:lstStyle/>
          <a:p>
            <a:r>
              <a:rPr lang="it-IT" sz="1900" dirty="0" err="1">
                <a:latin typeface="Tahoma" panose="020B0604030504040204" pitchFamily="34" charset="0"/>
                <a:ea typeface="Tahoma" panose="020B0604030504040204" pitchFamily="34" charset="0"/>
                <a:cs typeface="Tahoma" panose="020B0604030504040204" pitchFamily="34" charset="0"/>
              </a:rPr>
              <a:t>However</a:t>
            </a:r>
            <a:r>
              <a:rPr lang="it-IT" sz="1900" dirty="0">
                <a:latin typeface="Tahoma" panose="020B0604030504040204" pitchFamily="34" charset="0"/>
                <a:ea typeface="Tahoma" panose="020B0604030504040204" pitchFamily="34" charset="0"/>
                <a:cs typeface="Tahoma" panose="020B0604030504040204" pitchFamily="34" charset="0"/>
              </a:rPr>
              <a:t>, </a:t>
            </a:r>
            <a:r>
              <a:rPr lang="it-IT" sz="1900" dirty="0" err="1">
                <a:latin typeface="Tahoma" panose="020B0604030504040204" pitchFamily="34" charset="0"/>
                <a:ea typeface="Tahoma" panose="020B0604030504040204" pitchFamily="34" charset="0"/>
                <a:cs typeface="Tahoma" panose="020B0604030504040204" pitchFamily="34" charset="0"/>
              </a:rPr>
              <a:t>we</a:t>
            </a:r>
            <a:r>
              <a:rPr lang="it-IT" sz="1900" dirty="0">
                <a:latin typeface="Tahoma" panose="020B0604030504040204" pitchFamily="34" charset="0"/>
                <a:ea typeface="Tahoma" panose="020B0604030504040204" pitchFamily="34" charset="0"/>
                <a:cs typeface="Tahoma" panose="020B0604030504040204" pitchFamily="34" charset="0"/>
              </a:rPr>
              <a:t> are </a:t>
            </a:r>
            <a:r>
              <a:rPr lang="it-IT" sz="1900" dirty="0" err="1">
                <a:latin typeface="Tahoma" panose="020B0604030504040204" pitchFamily="34" charset="0"/>
                <a:ea typeface="Tahoma" panose="020B0604030504040204" pitchFamily="34" charset="0"/>
                <a:cs typeface="Tahoma" panose="020B0604030504040204" pitchFamily="34" charset="0"/>
              </a:rPr>
              <a:t>not</a:t>
            </a:r>
            <a:r>
              <a:rPr lang="it-IT" sz="1900" dirty="0">
                <a:latin typeface="Tahoma" panose="020B0604030504040204" pitchFamily="34" charset="0"/>
                <a:ea typeface="Tahoma" panose="020B0604030504040204" pitchFamily="34" charset="0"/>
                <a:cs typeface="Tahoma" panose="020B0604030504040204" pitchFamily="34" charset="0"/>
              </a:rPr>
              <a:t> </a:t>
            </a:r>
            <a:r>
              <a:rPr lang="it-IT" sz="1900" dirty="0" err="1">
                <a:latin typeface="Tahoma" panose="020B0604030504040204" pitchFamily="34" charset="0"/>
                <a:ea typeface="Tahoma" panose="020B0604030504040204" pitchFamily="34" charset="0"/>
                <a:cs typeface="Tahoma" panose="020B0604030504040204" pitchFamily="34" charset="0"/>
              </a:rPr>
              <a:t>at</a:t>
            </a:r>
            <a:r>
              <a:rPr lang="it-IT" sz="1900" dirty="0">
                <a:latin typeface="Tahoma" panose="020B0604030504040204" pitchFamily="34" charset="0"/>
                <a:ea typeface="Tahoma" panose="020B0604030504040204" pitchFamily="34" charset="0"/>
                <a:cs typeface="Tahoma" panose="020B0604030504040204" pitchFamily="34" charset="0"/>
              </a:rPr>
              <a:t> 25°C and 1 atm</a:t>
            </a:r>
          </a:p>
        </p:txBody>
      </p:sp>
      <p:sp>
        <p:nvSpPr>
          <p:cNvPr id="4" name="CasellaDiTesto 3"/>
          <p:cNvSpPr txBox="1">
            <a:spLocks noChangeArrowheads="1"/>
          </p:cNvSpPr>
          <p:nvPr/>
        </p:nvSpPr>
        <p:spPr bwMode="auto">
          <a:xfrm>
            <a:off x="240614" y="1913148"/>
            <a:ext cx="8964613" cy="677108"/>
          </a:xfrm>
          <a:prstGeom prst="rect">
            <a:avLst/>
          </a:prstGeom>
          <a:noFill/>
          <a:ln w="9525">
            <a:noFill/>
            <a:miter lim="800000"/>
            <a:headEnd/>
            <a:tailEnd/>
          </a:ln>
        </p:spPr>
        <p:txBody>
          <a:bodyPr>
            <a:spAutoFit/>
          </a:bodyPr>
          <a:lstStyle/>
          <a:p>
            <a:r>
              <a:rPr lang="it-IT" sz="1900" dirty="0" err="1">
                <a:latin typeface="Tahoma" panose="020B0604030504040204" pitchFamily="34" charset="0"/>
                <a:ea typeface="Tahoma" panose="020B0604030504040204" pitchFamily="34" charset="0"/>
                <a:cs typeface="Tahoma" panose="020B0604030504040204" pitchFamily="34" charset="0"/>
              </a:rPr>
              <a:t>where</a:t>
            </a:r>
            <a:r>
              <a:rPr lang="it-IT" sz="1900" dirty="0">
                <a:latin typeface="Tahoma" panose="020B0604030504040204" pitchFamily="34" charset="0"/>
                <a:ea typeface="Tahoma" panose="020B0604030504040204" pitchFamily="34" charset="0"/>
                <a:cs typeface="Tahoma" panose="020B0604030504040204" pitchFamily="34" charset="0"/>
              </a:rPr>
              <a:t> Q </a:t>
            </a:r>
            <a:r>
              <a:rPr lang="it-IT" sz="1900" dirty="0" err="1">
                <a:latin typeface="Tahoma" panose="020B0604030504040204" pitchFamily="34" charset="0"/>
                <a:ea typeface="Tahoma" panose="020B0604030504040204" pitchFamily="34" charset="0"/>
                <a:cs typeface="Tahoma" panose="020B0604030504040204" pitchFamily="34" charset="0"/>
              </a:rPr>
              <a:t>is</a:t>
            </a:r>
            <a:r>
              <a:rPr lang="it-IT" sz="1900" dirty="0">
                <a:latin typeface="Tahoma" panose="020B0604030504040204" pitchFamily="34" charset="0"/>
                <a:ea typeface="Tahoma" panose="020B0604030504040204" pitchFamily="34" charset="0"/>
                <a:cs typeface="Tahoma" panose="020B0604030504040204" pitchFamily="34" charset="0"/>
              </a:rPr>
              <a:t> the </a:t>
            </a:r>
            <a:r>
              <a:rPr lang="it-IT" sz="1900" dirty="0" err="1">
                <a:latin typeface="Tahoma" panose="020B0604030504040204" pitchFamily="34" charset="0"/>
                <a:ea typeface="Tahoma" panose="020B0604030504040204" pitchFamily="34" charset="0"/>
                <a:cs typeface="Tahoma" panose="020B0604030504040204" pitchFamily="34" charset="0"/>
              </a:rPr>
              <a:t>reaction</a:t>
            </a:r>
            <a:r>
              <a:rPr lang="it-IT" sz="1900" dirty="0">
                <a:latin typeface="Tahoma" panose="020B0604030504040204" pitchFamily="34" charset="0"/>
                <a:ea typeface="Tahoma" panose="020B0604030504040204" pitchFamily="34" charset="0"/>
                <a:cs typeface="Tahoma" panose="020B0604030504040204" pitchFamily="34" charset="0"/>
              </a:rPr>
              <a:t> </a:t>
            </a:r>
            <a:r>
              <a:rPr lang="it-IT" sz="1900" dirty="0" err="1">
                <a:latin typeface="Tahoma" panose="020B0604030504040204" pitchFamily="34" charset="0"/>
                <a:ea typeface="Tahoma" panose="020B0604030504040204" pitchFamily="34" charset="0"/>
                <a:cs typeface="Tahoma" panose="020B0604030504040204" pitchFamily="34" charset="0"/>
              </a:rPr>
              <a:t>quotient</a:t>
            </a:r>
            <a:r>
              <a:rPr lang="it-IT" sz="1900" dirty="0">
                <a:latin typeface="Tahoma" panose="020B0604030504040204" pitchFamily="34" charset="0"/>
                <a:ea typeface="Tahoma" panose="020B0604030504040204" pitchFamily="34" charset="0"/>
                <a:cs typeface="Tahoma" panose="020B0604030504040204" pitchFamily="34" charset="0"/>
              </a:rPr>
              <a:t>. </a:t>
            </a:r>
            <a:r>
              <a:rPr lang="it-IT" sz="1900" dirty="0" err="1">
                <a:latin typeface="Tahoma" panose="020B0604030504040204" pitchFamily="34" charset="0"/>
                <a:ea typeface="Tahoma" panose="020B0604030504040204" pitchFamily="34" charset="0"/>
                <a:cs typeface="Tahoma" panose="020B0604030504040204" pitchFamily="34" charset="0"/>
              </a:rPr>
              <a:t>If</a:t>
            </a:r>
            <a:r>
              <a:rPr lang="it-IT" sz="1900" dirty="0">
                <a:latin typeface="Tahoma" panose="020B0604030504040204" pitchFamily="34" charset="0"/>
                <a:ea typeface="Tahoma" panose="020B0604030504040204" pitchFamily="34" charset="0"/>
                <a:cs typeface="Tahoma" panose="020B0604030504040204" pitchFamily="34" charset="0"/>
              </a:rPr>
              <a:t> </a:t>
            </a:r>
            <a:r>
              <a:rPr lang="it-IT" sz="1900" dirty="0" err="1">
                <a:latin typeface="Tahoma" panose="020B0604030504040204" pitchFamily="34" charset="0"/>
                <a:ea typeface="Tahoma" panose="020B0604030504040204" pitchFamily="34" charset="0"/>
                <a:cs typeface="Tahoma" panose="020B0604030504040204" pitchFamily="34" charset="0"/>
              </a:rPr>
              <a:t>we</a:t>
            </a:r>
            <a:r>
              <a:rPr lang="it-IT" sz="1900" dirty="0">
                <a:latin typeface="Tahoma" panose="020B0604030504040204" pitchFamily="34" charset="0"/>
                <a:ea typeface="Tahoma" panose="020B0604030504040204" pitchFamily="34" charset="0"/>
                <a:cs typeface="Tahoma" panose="020B0604030504040204" pitchFamily="34" charset="0"/>
              </a:rPr>
              <a:t> use the </a:t>
            </a:r>
            <a:r>
              <a:rPr lang="it-IT" sz="1900" dirty="0" err="1">
                <a:latin typeface="Tahoma" panose="020B0604030504040204" pitchFamily="34" charset="0"/>
                <a:ea typeface="Tahoma" panose="020B0604030504040204" pitchFamily="34" charset="0"/>
                <a:cs typeface="Tahoma" panose="020B0604030504040204" pitchFamily="34" charset="0"/>
              </a:rPr>
              <a:t>real</a:t>
            </a:r>
            <a:r>
              <a:rPr lang="it-IT" sz="1900" dirty="0">
                <a:latin typeface="Tahoma" panose="020B0604030504040204" pitchFamily="34" charset="0"/>
                <a:ea typeface="Tahoma" panose="020B0604030504040204" pitchFamily="34" charset="0"/>
                <a:cs typeface="Tahoma" panose="020B0604030504040204" pitchFamily="34" charset="0"/>
              </a:rPr>
              <a:t> </a:t>
            </a:r>
            <a:r>
              <a:rPr lang="it-IT" sz="1900" dirty="0" err="1">
                <a:latin typeface="Tahoma" panose="020B0604030504040204" pitchFamily="34" charset="0"/>
                <a:ea typeface="Tahoma" panose="020B0604030504040204" pitchFamily="34" charset="0"/>
                <a:cs typeface="Tahoma" panose="020B0604030504040204" pitchFamily="34" charset="0"/>
              </a:rPr>
              <a:t>values</a:t>
            </a:r>
            <a:r>
              <a:rPr lang="it-IT" sz="1900" dirty="0">
                <a:latin typeface="Tahoma" panose="020B0604030504040204" pitchFamily="34" charset="0"/>
                <a:ea typeface="Tahoma" panose="020B0604030504040204" pitchFamily="34" charset="0"/>
                <a:cs typeface="Tahoma" panose="020B0604030504040204" pitchFamily="34" charset="0"/>
              </a:rPr>
              <a:t>, by </a:t>
            </a:r>
            <a:r>
              <a:rPr lang="it-IT" sz="1900" dirty="0" err="1">
                <a:latin typeface="Tahoma" panose="020B0604030504040204" pitchFamily="34" charset="0"/>
                <a:ea typeface="Tahoma" panose="020B0604030504040204" pitchFamily="34" charset="0"/>
                <a:cs typeface="Tahoma" panose="020B0604030504040204" pitchFamily="34" charset="0"/>
              </a:rPr>
              <a:t>referring</a:t>
            </a:r>
            <a:r>
              <a:rPr lang="it-IT" sz="1900" dirty="0">
                <a:latin typeface="Tahoma" panose="020B0604030504040204" pitchFamily="34" charset="0"/>
                <a:ea typeface="Tahoma" panose="020B0604030504040204" pitchFamily="34" charset="0"/>
                <a:cs typeface="Tahoma" panose="020B0604030504040204" pitchFamily="34" charset="0"/>
              </a:rPr>
              <a:t> to the </a:t>
            </a:r>
            <a:r>
              <a:rPr lang="it-IT" sz="1900" i="1" dirty="0">
                <a:latin typeface="Tahoma" panose="020B0604030504040204" pitchFamily="34" charset="0"/>
                <a:ea typeface="Tahoma" panose="020B0604030504040204" pitchFamily="34" charset="0"/>
                <a:cs typeface="Tahoma" panose="020B0604030504040204" pitchFamily="34" charset="0"/>
              </a:rPr>
              <a:t>mixing ratio </a:t>
            </a:r>
            <a:r>
              <a:rPr lang="it-IT" sz="1900" dirty="0">
                <a:latin typeface="Tahoma" panose="020B0604030504040204" pitchFamily="34" charset="0"/>
                <a:ea typeface="Tahoma" panose="020B0604030504040204" pitchFamily="34" charset="0"/>
                <a:cs typeface="Tahoma" panose="020B0604030504040204" pitchFamily="34" charset="0"/>
              </a:rPr>
              <a:t>(molar </a:t>
            </a:r>
            <a:r>
              <a:rPr lang="it-IT" sz="1900" dirty="0" err="1">
                <a:latin typeface="Tahoma" panose="020B0604030504040204" pitchFamily="34" charset="0"/>
                <a:ea typeface="Tahoma" panose="020B0604030504040204" pitchFamily="34" charset="0"/>
                <a:cs typeface="Tahoma" panose="020B0604030504040204" pitchFamily="34" charset="0"/>
              </a:rPr>
              <a:t>fraction</a:t>
            </a:r>
            <a:r>
              <a:rPr lang="it-IT" sz="1900" dirty="0">
                <a:latin typeface="Tahoma" panose="020B0604030504040204" pitchFamily="34" charset="0"/>
                <a:ea typeface="Tahoma" panose="020B0604030504040204" pitchFamily="34" charset="0"/>
                <a:cs typeface="Tahoma" panose="020B0604030504040204" pitchFamily="34" charset="0"/>
              </a:rPr>
              <a:t>)</a:t>
            </a:r>
          </a:p>
        </p:txBody>
      </p:sp>
      <p:pic>
        <p:nvPicPr>
          <p:cNvPr id="60418" name="Picture 2"/>
          <p:cNvPicPr>
            <a:picLocks noChangeAspect="1" noChangeArrowheads="1"/>
          </p:cNvPicPr>
          <p:nvPr/>
        </p:nvPicPr>
        <p:blipFill>
          <a:blip r:embed="rId3" cstate="print"/>
          <a:srcRect/>
          <a:stretch>
            <a:fillRect/>
          </a:stretch>
        </p:blipFill>
        <p:spPr bwMode="auto">
          <a:xfrm>
            <a:off x="846329" y="3561861"/>
            <a:ext cx="6600825" cy="1771650"/>
          </a:xfrm>
          <a:prstGeom prst="rect">
            <a:avLst/>
          </a:prstGeom>
          <a:noFill/>
          <a:ln w="9525">
            <a:noFill/>
            <a:miter lim="800000"/>
            <a:headEnd/>
            <a:tailEnd/>
          </a:ln>
        </p:spPr>
      </p:pic>
      <p:sp>
        <p:nvSpPr>
          <p:cNvPr id="604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0421"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05931" y="2667191"/>
            <a:ext cx="1183465" cy="720080"/>
          </a:xfrm>
          <a:prstGeom prst="rect">
            <a:avLst/>
          </a:prstGeom>
          <a:noFill/>
        </p:spPr>
      </p:pic>
      <p:pic>
        <p:nvPicPr>
          <p:cNvPr id="60423" name="Picture 7"/>
          <p:cNvPicPr>
            <a:picLocks noChangeAspect="1" noChangeArrowheads="1"/>
          </p:cNvPicPr>
          <p:nvPr/>
        </p:nvPicPr>
        <p:blipFill>
          <a:blip r:embed="rId5" cstate="print"/>
          <a:srcRect/>
          <a:stretch>
            <a:fillRect/>
          </a:stretch>
        </p:blipFill>
        <p:spPr bwMode="auto">
          <a:xfrm>
            <a:off x="1530650" y="5410446"/>
            <a:ext cx="5534025" cy="1114425"/>
          </a:xfrm>
          <a:prstGeom prst="rect">
            <a:avLst/>
          </a:prstGeom>
          <a:noFill/>
          <a:ln w="9525">
            <a:noFill/>
            <a:miter lim="800000"/>
            <a:headEnd/>
            <a:tailEnd/>
          </a:ln>
        </p:spPr>
      </p:pic>
      <p:sp>
        <p:nvSpPr>
          <p:cNvPr id="9" name="Titolo 4"/>
          <p:cNvSpPr txBox="1">
            <a:spLocks/>
          </p:cNvSpPr>
          <p:nvPr/>
        </p:nvSpPr>
        <p:spPr>
          <a:xfrm>
            <a:off x="0" y="-18266"/>
            <a:ext cx="8905875" cy="844982"/>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Thermodynamics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681624"/>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11" name="Object 15"/>
          <p:cNvGraphicFramePr>
            <a:graphicFrameLocks noChangeAspect="1"/>
          </p:cNvGraphicFramePr>
          <p:nvPr>
            <p:extLst>
              <p:ext uri="{D42A27DB-BD31-4B8C-83A1-F6EECF244321}">
                <p14:modId xmlns:p14="http://schemas.microsoft.com/office/powerpoint/2010/main" val="1764987420"/>
              </p:ext>
            </p:extLst>
          </p:nvPr>
        </p:nvGraphicFramePr>
        <p:xfrm>
          <a:off x="2782393" y="1405106"/>
          <a:ext cx="3030537" cy="493713"/>
        </p:xfrm>
        <a:graphic>
          <a:graphicData uri="http://schemas.openxmlformats.org/presentationml/2006/ole">
            <mc:AlternateContent xmlns:mc="http://schemas.openxmlformats.org/markup-compatibility/2006">
              <mc:Choice xmlns:v="urn:schemas-microsoft-com:vml" Requires="v">
                <p:oleObj spid="_x0000_s159830" name="Equation" r:id="rId6" imgW="1485720" imgH="241200" progId="Equation.3">
                  <p:embed/>
                </p:oleObj>
              </mc:Choice>
              <mc:Fallback>
                <p:oleObj name="Equation" r:id="rId6" imgW="1485720" imgH="241200" progId="Equation.3">
                  <p:embed/>
                  <p:pic>
                    <p:nvPicPr>
                      <p:cNvPr id="18" name="Object 15"/>
                      <p:cNvPicPr>
                        <a:picLocks noChangeAspect="1" noChangeArrowheads="1"/>
                      </p:cNvPicPr>
                      <p:nvPr/>
                    </p:nvPicPr>
                    <p:blipFill>
                      <a:blip r:embed="rId7"/>
                      <a:srcRect/>
                      <a:stretch>
                        <a:fillRect/>
                      </a:stretch>
                    </p:blipFill>
                    <p:spPr bwMode="auto">
                      <a:xfrm>
                        <a:off x="2782393" y="1405106"/>
                        <a:ext cx="3030537" cy="493713"/>
                      </a:xfrm>
                      <a:prstGeom prst="rect">
                        <a:avLst/>
                      </a:prstGeom>
                      <a:noFill/>
                      <a:ln>
                        <a:noFill/>
                      </a:ln>
                      <a:effectLst/>
                      <a:extLst/>
                    </p:spPr>
                  </p:pic>
                </p:oleObj>
              </mc:Fallback>
            </mc:AlternateContent>
          </a:graphicData>
        </a:graphic>
      </p:graphicFrame>
      <p:sp>
        <p:nvSpPr>
          <p:cNvPr id="12" name="Rectangle 11"/>
          <p:cNvSpPr/>
          <p:nvPr/>
        </p:nvSpPr>
        <p:spPr>
          <a:xfrm>
            <a:off x="6024649" y="1463749"/>
            <a:ext cx="2932542" cy="369332"/>
          </a:xfrm>
          <a:prstGeom prst="rect">
            <a:avLst/>
          </a:prstGeom>
        </p:spPr>
        <p:txBody>
          <a:bodyPr wrap="square">
            <a:spAutoFit/>
          </a:bodyPr>
          <a:lstStyle/>
          <a:p>
            <a:r>
              <a:rPr lang="it-IT" dirty="0" smtClean="0">
                <a:latin typeface="Tahoma" panose="020B0604030504040204" pitchFamily="34" charset="0"/>
                <a:ea typeface="Tahoma" panose="020B0604030504040204" pitchFamily="34" charset="0"/>
                <a:cs typeface="Tahoma" panose="020B0604030504040204" pitchFamily="34" charset="0"/>
              </a:rPr>
              <a:t>(R universal gas constant)</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831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4"/>
          <p:cNvSpPr txBox="1">
            <a:spLocks/>
          </p:cNvSpPr>
          <p:nvPr/>
        </p:nvSpPr>
        <p:spPr>
          <a:xfrm>
            <a:off x="1446503" y="-67792"/>
            <a:ext cx="6793036"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Multi-step complex reactions 1.</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9" name="Connettore diritto 9"/>
          <p:cNvCxnSpPr/>
          <p:nvPr/>
        </p:nvCxnSpPr>
        <p:spPr>
          <a:xfrm>
            <a:off x="547949" y="6495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Text Box 5"/>
          <p:cNvSpPr txBox="1">
            <a:spLocks noChangeArrowheads="1"/>
          </p:cNvSpPr>
          <p:nvPr/>
        </p:nvSpPr>
        <p:spPr bwMode="auto">
          <a:xfrm>
            <a:off x="267127" y="1424130"/>
            <a:ext cx="8876873"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The </a:t>
            </a:r>
            <a:r>
              <a:rPr lang="en-US" alt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overall </a:t>
            </a:r>
            <a:r>
              <a:rPr lang="en-US" altLang="en-US" sz="2200" dirty="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atmospheric chemistry </a:t>
            </a:r>
            <a:r>
              <a:rPr lang="en-US" alt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can be seen as a complex reaction case, where a rather </a:t>
            </a:r>
            <a:r>
              <a:rPr lang="en-US" altLang="en-US" sz="2200" dirty="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complex scheme of elementary reactions </a:t>
            </a:r>
            <a:r>
              <a:rPr lang="en-US" alt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(hundreds), which are linked among them (either in in sequence – consecutive - or parallel - competitive) can account for the observed abundances of the various species</a:t>
            </a:r>
            <a:r>
              <a:rPr lang="en-US"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endParaRPr lang="en-US" alt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sp>
        <p:nvSpPr>
          <p:cNvPr id="12" name="Text Box 5"/>
          <p:cNvSpPr txBox="1">
            <a:spLocks noChangeArrowheads="1"/>
          </p:cNvSpPr>
          <p:nvPr/>
        </p:nvSpPr>
        <p:spPr bwMode="auto">
          <a:xfrm>
            <a:off x="267127" y="649585"/>
            <a:ext cx="863566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‘complex </a:t>
            </a:r>
            <a:r>
              <a:rPr lang="en-US" altLang="en-US" sz="2200" dirty="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reaction’ </a:t>
            </a:r>
            <a:r>
              <a:rPr lang="en-US"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(in kinetics) = a </a:t>
            </a:r>
            <a:r>
              <a:rPr lang="en-US" alt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reaction whose mechanism comprises more than one elementary </a:t>
            </a:r>
            <a:r>
              <a:rPr lang="en-US"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step</a:t>
            </a:r>
            <a:endParaRPr lang="en-US" alt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sp>
        <p:nvSpPr>
          <p:cNvPr id="11" name="Text Box 5"/>
          <p:cNvSpPr txBox="1">
            <a:spLocks noChangeArrowheads="1"/>
          </p:cNvSpPr>
          <p:nvPr/>
        </p:nvSpPr>
        <p:spPr bwMode="auto">
          <a:xfrm>
            <a:off x="3395245" y="3253838"/>
            <a:ext cx="237942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An example:</a:t>
            </a:r>
            <a:endParaRPr lang="en-US" altLang="en-US" sz="2200" dirty="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sp>
        <p:nvSpPr>
          <p:cNvPr id="15" name="TextBox 14"/>
          <p:cNvSpPr txBox="1"/>
          <p:nvPr/>
        </p:nvSpPr>
        <p:spPr>
          <a:xfrm>
            <a:off x="800322" y="3695876"/>
            <a:ext cx="5690982" cy="430887"/>
          </a:xfrm>
          <a:prstGeom prst="rect">
            <a:avLst/>
          </a:prstGeom>
          <a:noFill/>
        </p:spPr>
        <p:txBody>
          <a:bodyPr wrap="none" rtlCol="0">
            <a:spAutoFit/>
          </a:bodyPr>
          <a:lstStyle/>
          <a:p>
            <a:pPr marL="457200" indent="-457200">
              <a:buAutoNum type="arabicParenR"/>
            </a:pPr>
            <a:r>
              <a:rPr lang="it-IT" sz="2200" dirty="0" smtClean="0">
                <a:latin typeface="Tahoma" panose="020B0604030504040204" pitchFamily="34" charset="0"/>
                <a:ea typeface="Tahoma" panose="020B0604030504040204" pitchFamily="34" charset="0"/>
                <a:cs typeface="Tahoma" panose="020B0604030504040204" pitchFamily="34" charset="0"/>
              </a:rPr>
              <a:t>NO</a:t>
            </a:r>
            <a:r>
              <a:rPr lang="it-IT"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rPr>
              <a:t> + O</a:t>
            </a:r>
            <a:r>
              <a:rPr lang="it-IT" sz="2200" baseline="-25000" dirty="0" smtClean="0">
                <a:latin typeface="Tahoma" panose="020B0604030504040204" pitchFamily="34" charset="0"/>
                <a:ea typeface="Tahoma" panose="020B0604030504040204" pitchFamily="34" charset="0"/>
                <a:cs typeface="Tahoma" panose="020B0604030504040204" pitchFamily="34" charset="0"/>
              </a:rPr>
              <a:t>3 </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 NO</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2</a:t>
            </a:r>
            <a:r>
              <a:rPr lang="it-IT"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 + O</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2</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  	v</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1</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=k</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1</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[NO][O</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3</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a:t>
            </a:r>
          </a:p>
        </p:txBody>
      </p:sp>
      <p:sp>
        <p:nvSpPr>
          <p:cNvPr id="16" name="TextBox 15"/>
          <p:cNvSpPr txBox="1"/>
          <p:nvPr/>
        </p:nvSpPr>
        <p:spPr>
          <a:xfrm>
            <a:off x="800322" y="4216266"/>
            <a:ext cx="5936240" cy="430887"/>
          </a:xfrm>
          <a:prstGeom prst="rect">
            <a:avLst/>
          </a:prstGeom>
          <a:noFill/>
        </p:spPr>
        <p:txBody>
          <a:bodyPr wrap="none" rtlCol="0">
            <a:spAutoFit/>
          </a:bodyPr>
          <a:lstStyle/>
          <a:p>
            <a:r>
              <a:rPr lang="it-IT" sz="2200" dirty="0" smtClean="0">
                <a:latin typeface="Tahoma" panose="020B0604030504040204" pitchFamily="34" charset="0"/>
                <a:ea typeface="Tahoma" panose="020B0604030504040204" pitchFamily="34" charset="0"/>
                <a:cs typeface="Tahoma" panose="020B0604030504040204" pitchFamily="34" charset="0"/>
              </a:rPr>
              <a:t>2)  O</a:t>
            </a:r>
            <a:r>
              <a:rPr lang="it-IT"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rPr>
              <a:t> + O</a:t>
            </a:r>
            <a:r>
              <a:rPr lang="it-IT" sz="2200" baseline="-25000" dirty="0" smtClean="0">
                <a:latin typeface="Tahoma" panose="020B0604030504040204" pitchFamily="34" charset="0"/>
                <a:ea typeface="Tahoma" panose="020B0604030504040204" pitchFamily="34" charset="0"/>
                <a:cs typeface="Tahoma" panose="020B0604030504040204" pitchFamily="34" charset="0"/>
              </a:rPr>
              <a:t>2 </a:t>
            </a:r>
            <a:r>
              <a:rPr lang="it-IT" sz="2200" dirty="0" smtClean="0">
                <a:latin typeface="Tahoma" panose="020B0604030504040204" pitchFamily="34" charset="0"/>
                <a:ea typeface="Tahoma" panose="020B0604030504040204" pitchFamily="34" charset="0"/>
                <a:cs typeface="Tahoma" panose="020B0604030504040204" pitchFamily="34" charset="0"/>
              </a:rPr>
              <a:t>+M </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 O</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3</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 + M  	v</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2</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=k</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2</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[O][O</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2</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][M]</a:t>
            </a:r>
          </a:p>
        </p:txBody>
      </p:sp>
      <p:sp>
        <p:nvSpPr>
          <p:cNvPr id="17" name="TextBox 16"/>
          <p:cNvSpPr txBox="1"/>
          <p:nvPr/>
        </p:nvSpPr>
        <p:spPr>
          <a:xfrm>
            <a:off x="800322" y="4736656"/>
            <a:ext cx="5155579" cy="430887"/>
          </a:xfrm>
          <a:prstGeom prst="rect">
            <a:avLst/>
          </a:prstGeom>
          <a:noFill/>
        </p:spPr>
        <p:txBody>
          <a:bodyPr wrap="none" rtlCol="0">
            <a:spAutoFit/>
          </a:bodyPr>
          <a:lstStyle/>
          <a:p>
            <a:r>
              <a:rPr lang="it-IT" sz="2200" dirty="0" smtClean="0">
                <a:latin typeface="Tahoma" panose="020B0604030504040204" pitchFamily="34" charset="0"/>
                <a:ea typeface="Tahoma" panose="020B0604030504040204" pitchFamily="34" charset="0"/>
                <a:cs typeface="Tahoma" panose="020B0604030504040204" pitchFamily="34" charset="0"/>
              </a:rPr>
              <a:t>3)  NO</a:t>
            </a:r>
            <a:r>
              <a:rPr lang="it-IT" sz="2200" baseline="-25000" dirty="0" smtClean="0">
                <a:latin typeface="Tahoma" panose="020B0604030504040204" pitchFamily="34" charset="0"/>
                <a:ea typeface="Tahoma" panose="020B0604030504040204" pitchFamily="34" charset="0"/>
                <a:cs typeface="Tahoma" panose="020B0604030504040204" pitchFamily="34" charset="0"/>
              </a:rPr>
              <a:t>2</a:t>
            </a:r>
            <a:r>
              <a:rPr lang="it-IT"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rPr>
              <a:t> + h</a:t>
            </a:r>
            <a:r>
              <a:rPr lang="it-IT" sz="2200" dirty="0" smtClean="0">
                <a:latin typeface="Symbol" panose="05050102010706020507" pitchFamily="18" charset="2"/>
                <a:ea typeface="Tahoma" panose="020B0604030504040204" pitchFamily="34" charset="0"/>
                <a:cs typeface="Tahoma" panose="020B0604030504040204" pitchFamily="34" charset="0"/>
              </a:rPr>
              <a:t>n</a:t>
            </a:r>
            <a:r>
              <a:rPr lang="it-IT" sz="2200" dirty="0" smtClean="0">
                <a:latin typeface="Tahoma" panose="020B0604030504040204" pitchFamily="34" charset="0"/>
                <a:ea typeface="Tahoma" panose="020B0604030504040204" pitchFamily="34" charset="0"/>
                <a:cs typeface="Tahoma" panose="020B0604030504040204" pitchFamily="34" charset="0"/>
              </a:rPr>
              <a:t> </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 NO</a:t>
            </a:r>
            <a:r>
              <a:rPr lang="it-IT"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 + O</a:t>
            </a:r>
            <a:r>
              <a:rPr lang="it-IT"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  	v</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3</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=j</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 </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[NO</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2</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a:t>
            </a:r>
          </a:p>
        </p:txBody>
      </p:sp>
      <p:sp>
        <p:nvSpPr>
          <p:cNvPr id="18" name="TextBox 17"/>
          <p:cNvSpPr txBox="1"/>
          <p:nvPr/>
        </p:nvSpPr>
        <p:spPr>
          <a:xfrm>
            <a:off x="809440" y="5228414"/>
            <a:ext cx="5750292" cy="430887"/>
          </a:xfrm>
          <a:prstGeom prst="rect">
            <a:avLst/>
          </a:prstGeom>
          <a:noFill/>
        </p:spPr>
        <p:txBody>
          <a:bodyPr wrap="none" rtlCol="0">
            <a:spAutoFit/>
          </a:bodyPr>
          <a:lstStyle/>
          <a:p>
            <a:r>
              <a:rPr lang="it-IT" sz="2200" dirty="0" smtClean="0">
                <a:latin typeface="Tahoma" panose="020B0604030504040204" pitchFamily="34" charset="0"/>
                <a:ea typeface="Tahoma" panose="020B0604030504040204" pitchFamily="34" charset="0"/>
                <a:cs typeface="Tahoma" panose="020B0604030504040204" pitchFamily="34" charset="0"/>
              </a:rPr>
              <a:t>4)  NO</a:t>
            </a:r>
            <a:r>
              <a:rPr lang="it-IT" sz="2200" baseline="-25000" dirty="0" smtClean="0">
                <a:latin typeface="Tahoma" panose="020B0604030504040204" pitchFamily="34" charset="0"/>
                <a:ea typeface="Tahoma" panose="020B0604030504040204" pitchFamily="34" charset="0"/>
                <a:cs typeface="Tahoma" panose="020B0604030504040204" pitchFamily="34" charset="0"/>
              </a:rPr>
              <a:t>2</a:t>
            </a:r>
            <a:r>
              <a:rPr lang="it-IT"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rPr>
              <a:t> + </a:t>
            </a:r>
            <a:r>
              <a:rPr lang="it-IT" sz="2200" dirty="0">
                <a:latin typeface="Tahoma" panose="020B0604030504040204" pitchFamily="34" charset="0"/>
                <a:ea typeface="Tahoma" panose="020B0604030504040204" pitchFamily="34" charset="0"/>
                <a:cs typeface="Tahoma" panose="020B0604030504040204" pitchFamily="34" charset="0"/>
              </a:rPr>
              <a:t>O</a:t>
            </a:r>
            <a:r>
              <a:rPr lang="it-IT" sz="22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rPr>
              <a:t> </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 NO</a:t>
            </a:r>
            <a:r>
              <a:rPr lang="it-IT"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 + O</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2</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  	v</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4</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=k</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3 </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[NO</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2</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][O]</a:t>
            </a:r>
          </a:p>
        </p:txBody>
      </p:sp>
    </p:spTree>
    <p:extLst>
      <p:ext uri="{BB962C8B-B14F-4D97-AF65-F5344CB8AC3E}">
        <p14:creationId xmlns:p14="http://schemas.microsoft.com/office/powerpoint/2010/main" val="15463567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4"/>
          <p:cNvSpPr txBox="1">
            <a:spLocks/>
          </p:cNvSpPr>
          <p:nvPr/>
        </p:nvSpPr>
        <p:spPr>
          <a:xfrm>
            <a:off x="1446503" y="-67792"/>
            <a:ext cx="6793036"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Multi-step complex reactions 2.</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9" name="Connettore diritto 9"/>
          <p:cNvCxnSpPr/>
          <p:nvPr/>
        </p:nvCxnSpPr>
        <p:spPr>
          <a:xfrm>
            <a:off x="547949" y="6495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Text Box 5"/>
          <p:cNvSpPr txBox="1">
            <a:spLocks noChangeArrowheads="1"/>
          </p:cNvSpPr>
          <p:nvPr/>
        </p:nvSpPr>
        <p:spPr bwMode="auto">
          <a:xfrm>
            <a:off x="1446503" y="2273854"/>
            <a:ext cx="611200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Time derivatives of  [NO], [</a:t>
            </a:r>
            <a:r>
              <a:rPr lang="it-IT" sz="2200" dirty="0">
                <a:solidFill>
                  <a:srgbClr val="0000FF"/>
                </a:solidFill>
                <a:latin typeface="Tahoma" panose="020B0604030504040204" pitchFamily="34" charset="0"/>
                <a:ea typeface="Tahoma" panose="020B0604030504040204" pitchFamily="34" charset="0"/>
                <a:cs typeface="Tahoma" panose="020B0604030504040204" pitchFamily="34" charset="0"/>
              </a:rPr>
              <a:t>NO</a:t>
            </a:r>
            <a:r>
              <a:rPr lang="it-IT" sz="2200" baseline="-25000" dirty="0">
                <a:solidFill>
                  <a:srgbClr val="0000FF"/>
                </a:solidFill>
                <a:latin typeface="Tahoma" panose="020B0604030504040204" pitchFamily="34" charset="0"/>
                <a:ea typeface="Tahoma" panose="020B0604030504040204" pitchFamily="34" charset="0"/>
                <a:cs typeface="Tahoma" panose="020B0604030504040204" pitchFamily="34" charset="0"/>
              </a:rPr>
              <a:t>2</a:t>
            </a:r>
            <a:r>
              <a:rPr lang="en-US" altLang="en-US" sz="22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],[O] and [</a:t>
            </a:r>
            <a:r>
              <a:rPr lang="it-IT" sz="2200" dirty="0">
                <a:solidFill>
                  <a:srgbClr val="0000FF"/>
                </a:solidFill>
                <a:latin typeface="Tahoma" panose="020B0604030504040204" pitchFamily="34" charset="0"/>
                <a:ea typeface="Tahoma" panose="020B0604030504040204" pitchFamily="34" charset="0"/>
                <a:cs typeface="Tahoma" panose="020B0604030504040204" pitchFamily="34" charset="0"/>
                <a:sym typeface="Symbol"/>
              </a:rPr>
              <a:t>O</a:t>
            </a:r>
            <a:r>
              <a:rPr lang="it-IT" sz="2200" baseline="-25000" dirty="0">
                <a:solidFill>
                  <a:srgbClr val="0000FF"/>
                </a:solidFill>
                <a:latin typeface="Tahoma" panose="020B0604030504040204" pitchFamily="34" charset="0"/>
                <a:ea typeface="Tahoma" panose="020B0604030504040204" pitchFamily="34" charset="0"/>
                <a:cs typeface="Tahoma" panose="020B0604030504040204" pitchFamily="34" charset="0"/>
                <a:sym typeface="Symbol"/>
              </a:rPr>
              <a:t>3</a:t>
            </a:r>
            <a:r>
              <a:rPr lang="en-US" altLang="en-US" sz="22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endParaRPr lang="en-US" altLang="en-US" sz="2200" dirty="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sp>
        <p:nvSpPr>
          <p:cNvPr id="15" name="TextBox 14"/>
          <p:cNvSpPr txBox="1"/>
          <p:nvPr/>
        </p:nvSpPr>
        <p:spPr>
          <a:xfrm>
            <a:off x="1446503" y="665095"/>
            <a:ext cx="5690982" cy="430887"/>
          </a:xfrm>
          <a:prstGeom prst="rect">
            <a:avLst/>
          </a:prstGeom>
          <a:noFill/>
        </p:spPr>
        <p:txBody>
          <a:bodyPr wrap="none" rtlCol="0">
            <a:spAutoFit/>
          </a:bodyPr>
          <a:lstStyle/>
          <a:p>
            <a:pPr marL="457200" indent="-457200">
              <a:buAutoNum type="arabicParenR"/>
            </a:pPr>
            <a:r>
              <a:rPr lang="it-IT" sz="2200" dirty="0" smtClean="0">
                <a:latin typeface="Tahoma" panose="020B0604030504040204" pitchFamily="34" charset="0"/>
                <a:ea typeface="Tahoma" panose="020B0604030504040204" pitchFamily="34" charset="0"/>
                <a:cs typeface="Tahoma" panose="020B0604030504040204" pitchFamily="34" charset="0"/>
              </a:rPr>
              <a:t>NO</a:t>
            </a:r>
            <a:r>
              <a:rPr lang="it-IT"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rPr>
              <a:t> + O</a:t>
            </a:r>
            <a:r>
              <a:rPr lang="it-IT" sz="2200" baseline="-25000" dirty="0" smtClean="0">
                <a:latin typeface="Tahoma" panose="020B0604030504040204" pitchFamily="34" charset="0"/>
                <a:ea typeface="Tahoma" panose="020B0604030504040204" pitchFamily="34" charset="0"/>
                <a:cs typeface="Tahoma" panose="020B0604030504040204" pitchFamily="34" charset="0"/>
              </a:rPr>
              <a:t>3 </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 NO</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2</a:t>
            </a:r>
            <a:r>
              <a:rPr lang="it-IT"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 + O</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2</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  	v</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1</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=k</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1</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[NO][O</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3</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a:t>
            </a:r>
          </a:p>
        </p:txBody>
      </p:sp>
      <p:sp>
        <p:nvSpPr>
          <p:cNvPr id="16" name="TextBox 15"/>
          <p:cNvSpPr txBox="1"/>
          <p:nvPr/>
        </p:nvSpPr>
        <p:spPr>
          <a:xfrm>
            <a:off x="1446503" y="1040521"/>
            <a:ext cx="5936240" cy="430887"/>
          </a:xfrm>
          <a:prstGeom prst="rect">
            <a:avLst/>
          </a:prstGeom>
          <a:noFill/>
        </p:spPr>
        <p:txBody>
          <a:bodyPr wrap="none" rtlCol="0">
            <a:spAutoFit/>
          </a:bodyPr>
          <a:lstStyle/>
          <a:p>
            <a:r>
              <a:rPr lang="it-IT" sz="2200" dirty="0" smtClean="0">
                <a:latin typeface="Tahoma" panose="020B0604030504040204" pitchFamily="34" charset="0"/>
                <a:ea typeface="Tahoma" panose="020B0604030504040204" pitchFamily="34" charset="0"/>
                <a:cs typeface="Tahoma" panose="020B0604030504040204" pitchFamily="34" charset="0"/>
              </a:rPr>
              <a:t>2)  O</a:t>
            </a:r>
            <a:r>
              <a:rPr lang="it-IT"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rPr>
              <a:t> + O</a:t>
            </a:r>
            <a:r>
              <a:rPr lang="it-IT" sz="2200" baseline="-25000" dirty="0" smtClean="0">
                <a:latin typeface="Tahoma" panose="020B0604030504040204" pitchFamily="34" charset="0"/>
                <a:ea typeface="Tahoma" panose="020B0604030504040204" pitchFamily="34" charset="0"/>
                <a:cs typeface="Tahoma" panose="020B0604030504040204" pitchFamily="34" charset="0"/>
              </a:rPr>
              <a:t>2 </a:t>
            </a:r>
            <a:r>
              <a:rPr lang="it-IT" sz="2200" dirty="0" smtClean="0">
                <a:latin typeface="Tahoma" panose="020B0604030504040204" pitchFamily="34" charset="0"/>
                <a:ea typeface="Tahoma" panose="020B0604030504040204" pitchFamily="34" charset="0"/>
                <a:cs typeface="Tahoma" panose="020B0604030504040204" pitchFamily="34" charset="0"/>
              </a:rPr>
              <a:t>+M </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 O</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3</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 + M  	v</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2</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=k</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2</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[O][O</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2</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][M]</a:t>
            </a:r>
          </a:p>
        </p:txBody>
      </p:sp>
      <p:sp>
        <p:nvSpPr>
          <p:cNvPr id="17" name="TextBox 16"/>
          <p:cNvSpPr txBox="1"/>
          <p:nvPr/>
        </p:nvSpPr>
        <p:spPr>
          <a:xfrm>
            <a:off x="1446503" y="1438250"/>
            <a:ext cx="5155579" cy="430887"/>
          </a:xfrm>
          <a:prstGeom prst="rect">
            <a:avLst/>
          </a:prstGeom>
          <a:noFill/>
        </p:spPr>
        <p:txBody>
          <a:bodyPr wrap="none" rtlCol="0">
            <a:spAutoFit/>
          </a:bodyPr>
          <a:lstStyle/>
          <a:p>
            <a:r>
              <a:rPr lang="it-IT" sz="2200" dirty="0" smtClean="0">
                <a:latin typeface="Tahoma" panose="020B0604030504040204" pitchFamily="34" charset="0"/>
                <a:ea typeface="Tahoma" panose="020B0604030504040204" pitchFamily="34" charset="0"/>
                <a:cs typeface="Tahoma" panose="020B0604030504040204" pitchFamily="34" charset="0"/>
              </a:rPr>
              <a:t>3)  NO</a:t>
            </a:r>
            <a:r>
              <a:rPr lang="it-IT" sz="2200" baseline="-25000" dirty="0" smtClean="0">
                <a:latin typeface="Tahoma" panose="020B0604030504040204" pitchFamily="34" charset="0"/>
                <a:ea typeface="Tahoma" panose="020B0604030504040204" pitchFamily="34" charset="0"/>
                <a:cs typeface="Tahoma" panose="020B0604030504040204" pitchFamily="34" charset="0"/>
              </a:rPr>
              <a:t>2</a:t>
            </a:r>
            <a:r>
              <a:rPr lang="it-IT"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rPr>
              <a:t> + h</a:t>
            </a:r>
            <a:r>
              <a:rPr lang="it-IT" sz="2200" dirty="0" smtClean="0">
                <a:latin typeface="Symbol" panose="05050102010706020507" pitchFamily="18" charset="2"/>
                <a:ea typeface="Tahoma" panose="020B0604030504040204" pitchFamily="34" charset="0"/>
                <a:cs typeface="Tahoma" panose="020B0604030504040204" pitchFamily="34" charset="0"/>
              </a:rPr>
              <a:t>n</a:t>
            </a:r>
            <a:r>
              <a:rPr lang="it-IT" sz="2200" dirty="0" smtClean="0">
                <a:latin typeface="Tahoma" panose="020B0604030504040204" pitchFamily="34" charset="0"/>
                <a:ea typeface="Tahoma" panose="020B0604030504040204" pitchFamily="34" charset="0"/>
                <a:cs typeface="Tahoma" panose="020B0604030504040204" pitchFamily="34" charset="0"/>
              </a:rPr>
              <a:t> </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 NO</a:t>
            </a:r>
            <a:r>
              <a:rPr lang="it-IT"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 + O</a:t>
            </a:r>
            <a:r>
              <a:rPr lang="it-IT"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  	v</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3</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=j</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 </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[NO</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2</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a:t>
            </a:r>
          </a:p>
        </p:txBody>
      </p:sp>
      <p:sp>
        <p:nvSpPr>
          <p:cNvPr id="18" name="TextBox 17"/>
          <p:cNvSpPr txBox="1"/>
          <p:nvPr/>
        </p:nvSpPr>
        <p:spPr>
          <a:xfrm>
            <a:off x="1455621" y="1785038"/>
            <a:ext cx="5750292" cy="430887"/>
          </a:xfrm>
          <a:prstGeom prst="rect">
            <a:avLst/>
          </a:prstGeom>
          <a:noFill/>
        </p:spPr>
        <p:txBody>
          <a:bodyPr wrap="none" rtlCol="0">
            <a:spAutoFit/>
          </a:bodyPr>
          <a:lstStyle/>
          <a:p>
            <a:r>
              <a:rPr lang="it-IT" sz="2200" dirty="0" smtClean="0">
                <a:latin typeface="Tahoma" panose="020B0604030504040204" pitchFamily="34" charset="0"/>
                <a:ea typeface="Tahoma" panose="020B0604030504040204" pitchFamily="34" charset="0"/>
                <a:cs typeface="Tahoma" panose="020B0604030504040204" pitchFamily="34" charset="0"/>
              </a:rPr>
              <a:t>4)  NO</a:t>
            </a:r>
            <a:r>
              <a:rPr lang="it-IT" sz="2200" baseline="-25000" dirty="0" smtClean="0">
                <a:latin typeface="Tahoma" panose="020B0604030504040204" pitchFamily="34" charset="0"/>
                <a:ea typeface="Tahoma" panose="020B0604030504040204" pitchFamily="34" charset="0"/>
                <a:cs typeface="Tahoma" panose="020B0604030504040204" pitchFamily="34" charset="0"/>
              </a:rPr>
              <a:t>2</a:t>
            </a:r>
            <a:r>
              <a:rPr lang="it-IT"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rPr>
              <a:t> + </a:t>
            </a:r>
            <a:r>
              <a:rPr lang="it-IT" sz="2200" dirty="0">
                <a:latin typeface="Tahoma" panose="020B0604030504040204" pitchFamily="34" charset="0"/>
                <a:ea typeface="Tahoma" panose="020B0604030504040204" pitchFamily="34" charset="0"/>
                <a:cs typeface="Tahoma" panose="020B0604030504040204" pitchFamily="34" charset="0"/>
              </a:rPr>
              <a:t>O</a:t>
            </a:r>
            <a:r>
              <a:rPr lang="it-IT" sz="22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rPr>
              <a:t> </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 NO</a:t>
            </a:r>
            <a:r>
              <a:rPr lang="it-IT"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 + O</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2</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  	v</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4</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=k</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3 </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[NO</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a:rPr>
              <a:t>2</a:t>
            </a:r>
            <a:r>
              <a:rPr lang="it-IT" sz="2200" dirty="0" smtClean="0">
                <a:latin typeface="Tahoma" panose="020B0604030504040204" pitchFamily="34" charset="0"/>
                <a:ea typeface="Tahoma" panose="020B0604030504040204" pitchFamily="34" charset="0"/>
                <a:cs typeface="Tahoma" panose="020B0604030504040204" pitchFamily="34" charset="0"/>
                <a:sym typeface="Symbol"/>
              </a:rPr>
              <a:t>][O]</a:t>
            </a:r>
          </a:p>
        </p:txBody>
      </p:sp>
      <p:graphicFrame>
        <p:nvGraphicFramePr>
          <p:cNvPr id="13" name="Object 3"/>
          <p:cNvGraphicFramePr>
            <a:graphicFrameLocks noChangeAspect="1"/>
          </p:cNvGraphicFramePr>
          <p:nvPr>
            <p:extLst>
              <p:ext uri="{D42A27DB-BD31-4B8C-83A1-F6EECF244321}">
                <p14:modId xmlns:p14="http://schemas.microsoft.com/office/powerpoint/2010/main" val="3168976123"/>
              </p:ext>
            </p:extLst>
          </p:nvPr>
        </p:nvGraphicFramePr>
        <p:xfrm>
          <a:off x="695325" y="2586737"/>
          <a:ext cx="7983538" cy="712787"/>
        </p:xfrm>
        <a:graphic>
          <a:graphicData uri="http://schemas.openxmlformats.org/presentationml/2006/ole">
            <mc:AlternateContent xmlns:mc="http://schemas.openxmlformats.org/markup-compatibility/2006">
              <mc:Choice xmlns:v="urn:schemas-microsoft-com:vml" Requires="v">
                <p:oleObj spid="_x0000_s181368" name="Equation" r:id="rId3" imgW="4114800" imgH="368280" progId="Equation.3">
                  <p:embed/>
                </p:oleObj>
              </mc:Choice>
              <mc:Fallback>
                <p:oleObj name="Equation" r:id="rId3" imgW="4114800" imgH="368280" progId="Equation.3">
                  <p:embed/>
                  <p:pic>
                    <p:nvPicPr>
                      <p:cNvPr id="3075" name="Object 3"/>
                      <p:cNvPicPr>
                        <a:picLocks noChangeAspect="1" noChangeArrowheads="1"/>
                      </p:cNvPicPr>
                      <p:nvPr/>
                    </p:nvPicPr>
                    <p:blipFill>
                      <a:blip r:embed="rId4"/>
                      <a:srcRect/>
                      <a:stretch>
                        <a:fillRect/>
                      </a:stretch>
                    </p:blipFill>
                    <p:spPr bwMode="auto">
                      <a:xfrm>
                        <a:off x="695325" y="2586737"/>
                        <a:ext cx="7983538" cy="712787"/>
                      </a:xfrm>
                      <a:prstGeom prst="rect">
                        <a:avLst/>
                      </a:prstGeom>
                      <a:noFill/>
                      <a:ln>
                        <a:noFill/>
                      </a:ln>
                      <a:effectLst/>
                      <a:extLst/>
                    </p:spPr>
                  </p:pic>
                </p:oleObj>
              </mc:Fallback>
            </mc:AlternateContent>
          </a:graphicData>
        </a:graphic>
      </p:graphicFrame>
      <p:graphicFrame>
        <p:nvGraphicFramePr>
          <p:cNvPr id="14" name="Object 3"/>
          <p:cNvGraphicFramePr>
            <a:graphicFrameLocks noChangeAspect="1"/>
          </p:cNvGraphicFramePr>
          <p:nvPr>
            <p:extLst>
              <p:ext uri="{D42A27DB-BD31-4B8C-83A1-F6EECF244321}">
                <p14:modId xmlns:p14="http://schemas.microsoft.com/office/powerpoint/2010/main" val="4029383011"/>
              </p:ext>
            </p:extLst>
          </p:nvPr>
        </p:nvGraphicFramePr>
        <p:xfrm>
          <a:off x="609408" y="3358339"/>
          <a:ext cx="8107362" cy="712787"/>
        </p:xfrm>
        <a:graphic>
          <a:graphicData uri="http://schemas.openxmlformats.org/presentationml/2006/ole">
            <mc:AlternateContent xmlns:mc="http://schemas.openxmlformats.org/markup-compatibility/2006">
              <mc:Choice xmlns:v="urn:schemas-microsoft-com:vml" Requires="v">
                <p:oleObj spid="_x0000_s181369" name="Equation" r:id="rId5" imgW="4178160" imgH="368280" progId="Equation.3">
                  <p:embed/>
                </p:oleObj>
              </mc:Choice>
              <mc:Fallback>
                <p:oleObj name="Equation" r:id="rId5" imgW="4178160" imgH="368280" progId="Equation.3">
                  <p:embed/>
                  <p:pic>
                    <p:nvPicPr>
                      <p:cNvPr id="13" name="Object 3"/>
                      <p:cNvPicPr>
                        <a:picLocks noChangeAspect="1" noChangeArrowheads="1"/>
                      </p:cNvPicPr>
                      <p:nvPr/>
                    </p:nvPicPr>
                    <p:blipFill>
                      <a:blip r:embed="rId6"/>
                      <a:srcRect/>
                      <a:stretch>
                        <a:fillRect/>
                      </a:stretch>
                    </p:blipFill>
                    <p:spPr bwMode="auto">
                      <a:xfrm>
                        <a:off x="609408" y="3358339"/>
                        <a:ext cx="8107362" cy="712787"/>
                      </a:xfrm>
                      <a:prstGeom prst="rect">
                        <a:avLst/>
                      </a:prstGeom>
                      <a:noFill/>
                      <a:ln>
                        <a:noFill/>
                      </a:ln>
                      <a:effectLst/>
                      <a:extLst/>
                    </p:spPr>
                  </p:pic>
                </p:oleObj>
              </mc:Fallback>
            </mc:AlternateContent>
          </a:graphicData>
        </a:graphic>
      </p:graphicFrame>
      <p:graphicFrame>
        <p:nvGraphicFramePr>
          <p:cNvPr id="19" name="Object 3"/>
          <p:cNvGraphicFramePr>
            <a:graphicFrameLocks noChangeAspect="1"/>
          </p:cNvGraphicFramePr>
          <p:nvPr>
            <p:extLst>
              <p:ext uri="{D42A27DB-BD31-4B8C-83A1-F6EECF244321}">
                <p14:modId xmlns:p14="http://schemas.microsoft.com/office/powerpoint/2010/main" val="15845700"/>
              </p:ext>
            </p:extLst>
          </p:nvPr>
        </p:nvGraphicFramePr>
        <p:xfrm>
          <a:off x="653896" y="4066171"/>
          <a:ext cx="8032750" cy="712788"/>
        </p:xfrm>
        <a:graphic>
          <a:graphicData uri="http://schemas.openxmlformats.org/presentationml/2006/ole">
            <mc:AlternateContent xmlns:mc="http://schemas.openxmlformats.org/markup-compatibility/2006">
              <mc:Choice xmlns:v="urn:schemas-microsoft-com:vml" Requires="v">
                <p:oleObj spid="_x0000_s181370" name="Equation" r:id="rId7" imgW="4140000" imgH="368280" progId="Equation.3">
                  <p:embed/>
                </p:oleObj>
              </mc:Choice>
              <mc:Fallback>
                <p:oleObj name="Equation" r:id="rId7" imgW="4140000" imgH="368280" progId="Equation.3">
                  <p:embed/>
                  <p:pic>
                    <p:nvPicPr>
                      <p:cNvPr id="14" name="Object 3"/>
                      <p:cNvPicPr>
                        <a:picLocks noChangeAspect="1" noChangeArrowheads="1"/>
                      </p:cNvPicPr>
                      <p:nvPr/>
                    </p:nvPicPr>
                    <p:blipFill>
                      <a:blip r:embed="rId8"/>
                      <a:srcRect/>
                      <a:stretch>
                        <a:fillRect/>
                      </a:stretch>
                    </p:blipFill>
                    <p:spPr bwMode="auto">
                      <a:xfrm>
                        <a:off x="653896" y="4066171"/>
                        <a:ext cx="8032750" cy="712788"/>
                      </a:xfrm>
                      <a:prstGeom prst="rect">
                        <a:avLst/>
                      </a:prstGeom>
                      <a:noFill/>
                      <a:ln>
                        <a:noFill/>
                      </a:ln>
                      <a:effectLst/>
                      <a:extLst/>
                    </p:spPr>
                  </p:pic>
                </p:oleObj>
              </mc:Fallback>
            </mc:AlternateContent>
          </a:graphicData>
        </a:graphic>
      </p:graphicFrame>
      <p:graphicFrame>
        <p:nvGraphicFramePr>
          <p:cNvPr id="20" name="Object 3"/>
          <p:cNvGraphicFramePr>
            <a:graphicFrameLocks noChangeAspect="1"/>
          </p:cNvGraphicFramePr>
          <p:nvPr>
            <p:extLst>
              <p:ext uri="{D42A27DB-BD31-4B8C-83A1-F6EECF244321}">
                <p14:modId xmlns:p14="http://schemas.microsoft.com/office/powerpoint/2010/main" val="201399963"/>
              </p:ext>
            </p:extLst>
          </p:nvPr>
        </p:nvGraphicFramePr>
        <p:xfrm>
          <a:off x="642861" y="4823486"/>
          <a:ext cx="6604000" cy="712787"/>
        </p:xfrm>
        <a:graphic>
          <a:graphicData uri="http://schemas.openxmlformats.org/presentationml/2006/ole">
            <mc:AlternateContent xmlns:mc="http://schemas.openxmlformats.org/markup-compatibility/2006">
              <mc:Choice xmlns:v="urn:schemas-microsoft-com:vml" Requires="v">
                <p:oleObj spid="_x0000_s181371" name="Equation" r:id="rId9" imgW="3403440" imgH="368280" progId="Equation.3">
                  <p:embed/>
                </p:oleObj>
              </mc:Choice>
              <mc:Fallback>
                <p:oleObj name="Equation" r:id="rId9" imgW="3403440" imgH="368280" progId="Equation.3">
                  <p:embed/>
                  <p:pic>
                    <p:nvPicPr>
                      <p:cNvPr id="19" name="Object 3"/>
                      <p:cNvPicPr>
                        <a:picLocks noChangeAspect="1" noChangeArrowheads="1"/>
                      </p:cNvPicPr>
                      <p:nvPr/>
                    </p:nvPicPr>
                    <p:blipFill>
                      <a:blip r:embed="rId10"/>
                      <a:srcRect/>
                      <a:stretch>
                        <a:fillRect/>
                      </a:stretch>
                    </p:blipFill>
                    <p:spPr bwMode="auto">
                      <a:xfrm>
                        <a:off x="642861" y="4823486"/>
                        <a:ext cx="6604000" cy="712787"/>
                      </a:xfrm>
                      <a:prstGeom prst="rect">
                        <a:avLst/>
                      </a:prstGeom>
                      <a:noFill/>
                      <a:ln>
                        <a:noFill/>
                      </a:ln>
                      <a:effectLst/>
                      <a:extLst/>
                    </p:spPr>
                  </p:pic>
                </p:oleObj>
              </mc:Fallback>
            </mc:AlternateContent>
          </a:graphicData>
        </a:graphic>
      </p:graphicFrame>
      <p:sp>
        <p:nvSpPr>
          <p:cNvPr id="21" name="Text Box 5"/>
          <p:cNvSpPr txBox="1">
            <a:spLocks noChangeArrowheads="1"/>
          </p:cNvSpPr>
          <p:nvPr/>
        </p:nvSpPr>
        <p:spPr bwMode="auto">
          <a:xfrm>
            <a:off x="269169" y="5654334"/>
            <a:ext cx="88748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Since [O</a:t>
            </a:r>
            <a:r>
              <a:rPr lang="it-IT" altLang="en-US" sz="20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r>
              <a:rPr lang="it-IT" alt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is not affected by reactions (1)-(4), no expression for its rate of change is needed. Same for [M]  </a:t>
            </a:r>
            <a:endParaRPr lang="en-US" altLang="en-US" sz="2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spTree>
    <p:extLst>
      <p:ext uri="{BB962C8B-B14F-4D97-AF65-F5344CB8AC3E}">
        <p14:creationId xmlns:p14="http://schemas.microsoft.com/office/powerpoint/2010/main" val="211523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4"/>
          <p:cNvSpPr txBox="1">
            <a:spLocks/>
          </p:cNvSpPr>
          <p:nvPr/>
        </p:nvSpPr>
        <p:spPr>
          <a:xfrm>
            <a:off x="1446503" y="-67792"/>
            <a:ext cx="6793036"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Multi-step complex reactions 3.</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9" name="Connettore diritto 9"/>
          <p:cNvCxnSpPr/>
          <p:nvPr/>
        </p:nvCxnSpPr>
        <p:spPr>
          <a:xfrm>
            <a:off x="547949" y="6495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Text Box 5"/>
          <p:cNvSpPr txBox="1">
            <a:spLocks noChangeArrowheads="1"/>
          </p:cNvSpPr>
          <p:nvPr/>
        </p:nvSpPr>
        <p:spPr bwMode="auto">
          <a:xfrm>
            <a:off x="547949" y="3762983"/>
            <a:ext cx="835484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The </a:t>
            </a:r>
            <a:r>
              <a:rPr lang="en-US" alt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rate equations for virtually all complex reaction mechanisms generally comprise a </a:t>
            </a:r>
            <a:r>
              <a:rPr lang="en-US" altLang="en-US" sz="2200" dirty="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complicated system of coupled differential equations</a:t>
            </a:r>
            <a:r>
              <a:rPr lang="en-US" alt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that cannot be solved analytically</a:t>
            </a:r>
            <a:r>
              <a:rPr lang="en-US"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endParaRPr lang="en-US" altLang="en-US" sz="2200" baseline="30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Object 3"/>
          <p:cNvGraphicFramePr>
            <a:graphicFrameLocks noChangeAspect="1"/>
          </p:cNvGraphicFramePr>
          <p:nvPr>
            <p:extLst>
              <p:ext uri="{D42A27DB-BD31-4B8C-83A1-F6EECF244321}">
                <p14:modId xmlns:p14="http://schemas.microsoft.com/office/powerpoint/2010/main" val="388259700"/>
              </p:ext>
            </p:extLst>
          </p:nvPr>
        </p:nvGraphicFramePr>
        <p:xfrm>
          <a:off x="618146" y="1025316"/>
          <a:ext cx="7983538" cy="712787"/>
        </p:xfrm>
        <a:graphic>
          <a:graphicData uri="http://schemas.openxmlformats.org/presentationml/2006/ole">
            <mc:AlternateContent xmlns:mc="http://schemas.openxmlformats.org/markup-compatibility/2006">
              <mc:Choice xmlns:v="urn:schemas-microsoft-com:vml" Requires="v">
                <p:oleObj spid="_x0000_s182386" name="Equation" r:id="rId3" imgW="4114800" imgH="368280" progId="Equation.3">
                  <p:embed/>
                </p:oleObj>
              </mc:Choice>
              <mc:Fallback>
                <p:oleObj name="Equation" r:id="rId3" imgW="4114800" imgH="368280" progId="Equation.3">
                  <p:embed/>
                  <p:pic>
                    <p:nvPicPr>
                      <p:cNvPr id="13" name="Object 3"/>
                      <p:cNvPicPr>
                        <a:picLocks noChangeAspect="1" noChangeArrowheads="1"/>
                      </p:cNvPicPr>
                      <p:nvPr/>
                    </p:nvPicPr>
                    <p:blipFill>
                      <a:blip r:embed="rId4"/>
                      <a:srcRect/>
                      <a:stretch>
                        <a:fillRect/>
                      </a:stretch>
                    </p:blipFill>
                    <p:spPr bwMode="auto">
                      <a:xfrm>
                        <a:off x="618146" y="1025316"/>
                        <a:ext cx="7983538" cy="712787"/>
                      </a:xfrm>
                      <a:prstGeom prst="rect">
                        <a:avLst/>
                      </a:prstGeom>
                      <a:noFill/>
                      <a:ln>
                        <a:noFill/>
                      </a:ln>
                      <a:effectLst/>
                      <a:extLst/>
                    </p:spPr>
                  </p:pic>
                </p:oleObj>
              </mc:Fallback>
            </mc:AlternateContent>
          </a:graphicData>
        </a:graphic>
      </p:graphicFrame>
      <p:graphicFrame>
        <p:nvGraphicFramePr>
          <p:cNvPr id="15" name="Object 3"/>
          <p:cNvGraphicFramePr>
            <a:graphicFrameLocks noChangeAspect="1"/>
          </p:cNvGraphicFramePr>
          <p:nvPr>
            <p:extLst>
              <p:ext uri="{D42A27DB-BD31-4B8C-83A1-F6EECF244321}">
                <p14:modId xmlns:p14="http://schemas.microsoft.com/office/powerpoint/2010/main" val="2182952412"/>
              </p:ext>
            </p:extLst>
          </p:nvPr>
        </p:nvGraphicFramePr>
        <p:xfrm>
          <a:off x="554531" y="1696559"/>
          <a:ext cx="8107362" cy="712787"/>
        </p:xfrm>
        <a:graphic>
          <a:graphicData uri="http://schemas.openxmlformats.org/presentationml/2006/ole">
            <mc:AlternateContent xmlns:mc="http://schemas.openxmlformats.org/markup-compatibility/2006">
              <mc:Choice xmlns:v="urn:schemas-microsoft-com:vml" Requires="v">
                <p:oleObj spid="_x0000_s182387" name="Equation" r:id="rId5" imgW="4178160" imgH="368280" progId="Equation.3">
                  <p:embed/>
                </p:oleObj>
              </mc:Choice>
              <mc:Fallback>
                <p:oleObj name="Equation" r:id="rId5" imgW="4178160" imgH="368280" progId="Equation.3">
                  <p:embed/>
                  <p:pic>
                    <p:nvPicPr>
                      <p:cNvPr id="14" name="Object 3"/>
                      <p:cNvPicPr>
                        <a:picLocks noChangeAspect="1" noChangeArrowheads="1"/>
                      </p:cNvPicPr>
                      <p:nvPr/>
                    </p:nvPicPr>
                    <p:blipFill>
                      <a:blip r:embed="rId6"/>
                      <a:srcRect/>
                      <a:stretch>
                        <a:fillRect/>
                      </a:stretch>
                    </p:blipFill>
                    <p:spPr bwMode="auto">
                      <a:xfrm>
                        <a:off x="554531" y="1696559"/>
                        <a:ext cx="8107362" cy="712787"/>
                      </a:xfrm>
                      <a:prstGeom prst="rect">
                        <a:avLst/>
                      </a:prstGeom>
                      <a:noFill/>
                      <a:ln>
                        <a:noFill/>
                      </a:ln>
                      <a:effectLst/>
                      <a:extLst/>
                    </p:spPr>
                  </p:pic>
                </p:oleObj>
              </mc:Fallback>
            </mc:AlternateContent>
          </a:graphicData>
        </a:graphic>
      </p:graphicFrame>
      <p:graphicFrame>
        <p:nvGraphicFramePr>
          <p:cNvPr id="16" name="Object 3"/>
          <p:cNvGraphicFramePr>
            <a:graphicFrameLocks noChangeAspect="1"/>
          </p:cNvGraphicFramePr>
          <p:nvPr>
            <p:extLst>
              <p:ext uri="{D42A27DB-BD31-4B8C-83A1-F6EECF244321}">
                <p14:modId xmlns:p14="http://schemas.microsoft.com/office/powerpoint/2010/main" val="547285194"/>
              </p:ext>
            </p:extLst>
          </p:nvPr>
        </p:nvGraphicFramePr>
        <p:xfrm>
          <a:off x="576717" y="2359787"/>
          <a:ext cx="8032750" cy="712788"/>
        </p:xfrm>
        <a:graphic>
          <a:graphicData uri="http://schemas.openxmlformats.org/presentationml/2006/ole">
            <mc:AlternateContent xmlns:mc="http://schemas.openxmlformats.org/markup-compatibility/2006">
              <mc:Choice xmlns:v="urn:schemas-microsoft-com:vml" Requires="v">
                <p:oleObj spid="_x0000_s182388" name="Equation" r:id="rId7" imgW="4140000" imgH="368280" progId="Equation.3">
                  <p:embed/>
                </p:oleObj>
              </mc:Choice>
              <mc:Fallback>
                <p:oleObj name="Equation" r:id="rId7" imgW="4140000" imgH="368280" progId="Equation.3">
                  <p:embed/>
                  <p:pic>
                    <p:nvPicPr>
                      <p:cNvPr id="19" name="Object 3"/>
                      <p:cNvPicPr>
                        <a:picLocks noChangeAspect="1" noChangeArrowheads="1"/>
                      </p:cNvPicPr>
                      <p:nvPr/>
                    </p:nvPicPr>
                    <p:blipFill>
                      <a:blip r:embed="rId8"/>
                      <a:srcRect/>
                      <a:stretch>
                        <a:fillRect/>
                      </a:stretch>
                    </p:blipFill>
                    <p:spPr bwMode="auto">
                      <a:xfrm>
                        <a:off x="576717" y="2359787"/>
                        <a:ext cx="8032750" cy="712788"/>
                      </a:xfrm>
                      <a:prstGeom prst="rect">
                        <a:avLst/>
                      </a:prstGeom>
                      <a:noFill/>
                      <a:ln>
                        <a:noFill/>
                      </a:ln>
                      <a:effectLst/>
                      <a:extLst/>
                    </p:spPr>
                  </p:pic>
                </p:oleObj>
              </mc:Fallback>
            </mc:AlternateContent>
          </a:graphicData>
        </a:graphic>
      </p:graphicFrame>
      <p:graphicFrame>
        <p:nvGraphicFramePr>
          <p:cNvPr id="17" name="Object 3"/>
          <p:cNvGraphicFramePr>
            <a:graphicFrameLocks noChangeAspect="1"/>
          </p:cNvGraphicFramePr>
          <p:nvPr>
            <p:extLst>
              <p:ext uri="{D42A27DB-BD31-4B8C-83A1-F6EECF244321}">
                <p14:modId xmlns:p14="http://schemas.microsoft.com/office/powerpoint/2010/main" val="4126016391"/>
              </p:ext>
            </p:extLst>
          </p:nvPr>
        </p:nvGraphicFramePr>
        <p:xfrm>
          <a:off x="565682" y="3050196"/>
          <a:ext cx="6604000" cy="712787"/>
        </p:xfrm>
        <a:graphic>
          <a:graphicData uri="http://schemas.openxmlformats.org/presentationml/2006/ole">
            <mc:AlternateContent xmlns:mc="http://schemas.openxmlformats.org/markup-compatibility/2006">
              <mc:Choice xmlns:v="urn:schemas-microsoft-com:vml" Requires="v">
                <p:oleObj spid="_x0000_s182389" name="Equation" r:id="rId9" imgW="3403440" imgH="368280" progId="Equation.3">
                  <p:embed/>
                </p:oleObj>
              </mc:Choice>
              <mc:Fallback>
                <p:oleObj name="Equation" r:id="rId9" imgW="3403440" imgH="368280" progId="Equation.3">
                  <p:embed/>
                  <p:pic>
                    <p:nvPicPr>
                      <p:cNvPr id="20" name="Object 3"/>
                      <p:cNvPicPr>
                        <a:picLocks noChangeAspect="1" noChangeArrowheads="1"/>
                      </p:cNvPicPr>
                      <p:nvPr/>
                    </p:nvPicPr>
                    <p:blipFill>
                      <a:blip r:embed="rId10"/>
                      <a:srcRect/>
                      <a:stretch>
                        <a:fillRect/>
                      </a:stretch>
                    </p:blipFill>
                    <p:spPr bwMode="auto">
                      <a:xfrm>
                        <a:off x="565682" y="3050196"/>
                        <a:ext cx="6604000" cy="712787"/>
                      </a:xfrm>
                      <a:prstGeom prst="rect">
                        <a:avLst/>
                      </a:prstGeom>
                      <a:noFill/>
                      <a:ln>
                        <a:noFill/>
                      </a:ln>
                      <a:effectLst/>
                      <a:extLst/>
                    </p:spPr>
                  </p:pic>
                </p:oleObj>
              </mc:Fallback>
            </mc:AlternateContent>
          </a:graphicData>
        </a:graphic>
      </p:graphicFrame>
      <p:sp>
        <p:nvSpPr>
          <p:cNvPr id="18" name="Text Box 5"/>
          <p:cNvSpPr txBox="1">
            <a:spLocks noChangeArrowheads="1"/>
          </p:cNvSpPr>
          <p:nvPr/>
        </p:nvSpPr>
        <p:spPr bwMode="auto">
          <a:xfrm>
            <a:off x="1852820" y="696702"/>
            <a:ext cx="835484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 set of 4 coupled </a:t>
            </a:r>
            <a:r>
              <a:rPr lang="en-US" altLang="en-US" sz="2200" dirty="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differential </a:t>
            </a:r>
            <a:r>
              <a:rPr lang="en-US" altLang="en-US" sz="22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equations:</a:t>
            </a:r>
            <a:endParaRPr lang="en-US" altLang="en-US" sz="2200" baseline="300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 Box 5"/>
          <p:cNvSpPr txBox="1">
            <a:spLocks noChangeArrowheads="1"/>
          </p:cNvSpPr>
          <p:nvPr/>
        </p:nvSpPr>
        <p:spPr bwMode="auto">
          <a:xfrm>
            <a:off x="547949" y="5298134"/>
            <a:ext cx="835484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 In </a:t>
            </a:r>
            <a:r>
              <a:rPr lang="en-US" alt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state-of-the-art kinetic modelling studies, fairly sophisticated </a:t>
            </a:r>
            <a:r>
              <a:rPr lang="en-US" altLang="en-US" sz="2200" dirty="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software</a:t>
            </a:r>
            <a:r>
              <a:rPr lang="en-US" alt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is generally used to obtain </a:t>
            </a:r>
            <a:r>
              <a:rPr lang="en-US" altLang="en-US" sz="2200" dirty="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numerical solutions </a:t>
            </a:r>
            <a:r>
              <a:rPr lang="en-US" alt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to the rate equations in order to determine the time-varying concentrations of all species involved in a reaction </a:t>
            </a:r>
            <a:r>
              <a:rPr lang="en-US"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sequence</a:t>
            </a:r>
            <a:endParaRPr lang="en-US" altLang="en-US" sz="2200"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20" name="Text Box 5"/>
          <p:cNvSpPr txBox="1">
            <a:spLocks noChangeArrowheads="1"/>
          </p:cNvSpPr>
          <p:nvPr/>
        </p:nvSpPr>
        <p:spPr bwMode="auto">
          <a:xfrm>
            <a:off x="2620689" y="4884653"/>
            <a:ext cx="392854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And so? What do we do?</a:t>
            </a:r>
            <a:endParaRPr lang="en-US" altLang="en-US" sz="2200" dirty="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spTree>
    <p:extLst>
      <p:ext uri="{BB962C8B-B14F-4D97-AF65-F5344CB8AC3E}">
        <p14:creationId xmlns:p14="http://schemas.microsoft.com/office/powerpoint/2010/main" val="244846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4"/>
          <p:cNvSpPr txBox="1">
            <a:spLocks/>
          </p:cNvSpPr>
          <p:nvPr/>
        </p:nvSpPr>
        <p:spPr>
          <a:xfrm>
            <a:off x="1446503" y="-67792"/>
            <a:ext cx="6793036" cy="60375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Multi-step complex reactions 4.</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9" name="Connettore diritto 9"/>
          <p:cNvCxnSpPr/>
          <p:nvPr/>
        </p:nvCxnSpPr>
        <p:spPr>
          <a:xfrm>
            <a:off x="547949" y="64958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4" name="Text Box 5"/>
          <p:cNvSpPr txBox="1">
            <a:spLocks noChangeArrowheads="1"/>
          </p:cNvSpPr>
          <p:nvPr/>
        </p:nvSpPr>
        <p:spPr bwMode="auto">
          <a:xfrm>
            <a:off x="351135" y="3524363"/>
            <a:ext cx="851415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 In most cases very </a:t>
            </a:r>
            <a:r>
              <a:rPr lang="en-US" alt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good </a:t>
            </a:r>
            <a:r>
              <a:rPr lang="en-US" altLang="en-US" sz="2200" dirty="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approximate solutions </a:t>
            </a:r>
            <a:r>
              <a:rPr lang="en-US" alt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may often be obtained by making simple </a:t>
            </a:r>
            <a:r>
              <a:rPr lang="en-US"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assumptions</a:t>
            </a:r>
            <a:endParaRPr lang="en-US" altLang="en-US" sz="2200" baseline="30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Object 3"/>
          <p:cNvGraphicFramePr>
            <a:graphicFrameLocks noChangeAspect="1"/>
          </p:cNvGraphicFramePr>
          <p:nvPr>
            <p:extLst>
              <p:ext uri="{D42A27DB-BD31-4B8C-83A1-F6EECF244321}">
                <p14:modId xmlns:p14="http://schemas.microsoft.com/office/powerpoint/2010/main" val="4062415771"/>
              </p:ext>
            </p:extLst>
          </p:nvPr>
        </p:nvGraphicFramePr>
        <p:xfrm>
          <a:off x="865864" y="723182"/>
          <a:ext cx="7257762" cy="647988"/>
        </p:xfrm>
        <a:graphic>
          <a:graphicData uri="http://schemas.openxmlformats.org/presentationml/2006/ole">
            <mc:AlternateContent xmlns:mc="http://schemas.openxmlformats.org/markup-compatibility/2006">
              <mc:Choice xmlns:v="urn:schemas-microsoft-com:vml" Requires="v">
                <p:oleObj spid="_x0000_s183497" name="Equation" r:id="rId3" imgW="4114800" imgH="368280" progId="Equation.3">
                  <p:embed/>
                </p:oleObj>
              </mc:Choice>
              <mc:Fallback>
                <p:oleObj name="Equation" r:id="rId3" imgW="4114800" imgH="368280" progId="Equation.3">
                  <p:embed/>
                  <p:pic>
                    <p:nvPicPr>
                      <p:cNvPr id="11" name="Object 3"/>
                      <p:cNvPicPr>
                        <a:picLocks noChangeAspect="1" noChangeArrowheads="1"/>
                      </p:cNvPicPr>
                      <p:nvPr/>
                    </p:nvPicPr>
                    <p:blipFill>
                      <a:blip r:embed="rId4"/>
                      <a:srcRect/>
                      <a:stretch>
                        <a:fillRect/>
                      </a:stretch>
                    </p:blipFill>
                    <p:spPr bwMode="auto">
                      <a:xfrm>
                        <a:off x="865864" y="723182"/>
                        <a:ext cx="7257762" cy="647988"/>
                      </a:xfrm>
                      <a:prstGeom prst="rect">
                        <a:avLst/>
                      </a:prstGeom>
                      <a:noFill/>
                      <a:ln>
                        <a:noFill/>
                      </a:ln>
                      <a:effectLst/>
                      <a:extLst/>
                    </p:spPr>
                  </p:pic>
                </p:oleObj>
              </mc:Fallback>
            </mc:AlternateContent>
          </a:graphicData>
        </a:graphic>
      </p:graphicFrame>
      <p:graphicFrame>
        <p:nvGraphicFramePr>
          <p:cNvPr id="15" name="Object 3"/>
          <p:cNvGraphicFramePr>
            <a:graphicFrameLocks noChangeAspect="1"/>
          </p:cNvGraphicFramePr>
          <p:nvPr>
            <p:extLst>
              <p:ext uri="{D42A27DB-BD31-4B8C-83A1-F6EECF244321}">
                <p14:modId xmlns:p14="http://schemas.microsoft.com/office/powerpoint/2010/main" val="2443070325"/>
              </p:ext>
            </p:extLst>
          </p:nvPr>
        </p:nvGraphicFramePr>
        <p:xfrm>
          <a:off x="865864" y="1345582"/>
          <a:ext cx="7370329" cy="647988"/>
        </p:xfrm>
        <a:graphic>
          <a:graphicData uri="http://schemas.openxmlformats.org/presentationml/2006/ole">
            <mc:AlternateContent xmlns:mc="http://schemas.openxmlformats.org/markup-compatibility/2006">
              <mc:Choice xmlns:v="urn:schemas-microsoft-com:vml" Requires="v">
                <p:oleObj spid="_x0000_s183498" name="Equation" r:id="rId5" imgW="4178160" imgH="368280" progId="Equation.3">
                  <p:embed/>
                </p:oleObj>
              </mc:Choice>
              <mc:Fallback>
                <p:oleObj name="Equation" r:id="rId5" imgW="4178160" imgH="368280" progId="Equation.3">
                  <p:embed/>
                  <p:pic>
                    <p:nvPicPr>
                      <p:cNvPr id="15" name="Object 3"/>
                      <p:cNvPicPr>
                        <a:picLocks noChangeAspect="1" noChangeArrowheads="1"/>
                      </p:cNvPicPr>
                      <p:nvPr/>
                    </p:nvPicPr>
                    <p:blipFill>
                      <a:blip r:embed="rId6"/>
                      <a:srcRect/>
                      <a:stretch>
                        <a:fillRect/>
                      </a:stretch>
                    </p:blipFill>
                    <p:spPr bwMode="auto">
                      <a:xfrm>
                        <a:off x="865864" y="1345582"/>
                        <a:ext cx="7370329" cy="647988"/>
                      </a:xfrm>
                      <a:prstGeom prst="rect">
                        <a:avLst/>
                      </a:prstGeom>
                      <a:noFill/>
                      <a:ln>
                        <a:noFill/>
                      </a:ln>
                      <a:effectLst/>
                      <a:extLst/>
                    </p:spPr>
                  </p:pic>
                </p:oleObj>
              </mc:Fallback>
            </mc:AlternateContent>
          </a:graphicData>
        </a:graphic>
      </p:graphicFrame>
      <p:graphicFrame>
        <p:nvGraphicFramePr>
          <p:cNvPr id="16" name="Object 3"/>
          <p:cNvGraphicFramePr>
            <a:graphicFrameLocks noChangeAspect="1"/>
          </p:cNvGraphicFramePr>
          <p:nvPr>
            <p:extLst>
              <p:ext uri="{D42A27DB-BD31-4B8C-83A1-F6EECF244321}">
                <p14:modId xmlns:p14="http://schemas.microsoft.com/office/powerpoint/2010/main" val="2212646863"/>
              </p:ext>
            </p:extLst>
          </p:nvPr>
        </p:nvGraphicFramePr>
        <p:xfrm>
          <a:off x="865864" y="1972394"/>
          <a:ext cx="7302500" cy="647989"/>
        </p:xfrm>
        <a:graphic>
          <a:graphicData uri="http://schemas.openxmlformats.org/presentationml/2006/ole">
            <mc:AlternateContent xmlns:mc="http://schemas.openxmlformats.org/markup-compatibility/2006">
              <mc:Choice xmlns:v="urn:schemas-microsoft-com:vml" Requires="v">
                <p:oleObj spid="_x0000_s183499" name="Equation" r:id="rId7" imgW="4140000" imgH="368280" progId="Equation.3">
                  <p:embed/>
                </p:oleObj>
              </mc:Choice>
              <mc:Fallback>
                <p:oleObj name="Equation" r:id="rId7" imgW="4140000" imgH="368280" progId="Equation.3">
                  <p:embed/>
                  <p:pic>
                    <p:nvPicPr>
                      <p:cNvPr id="16" name="Object 3"/>
                      <p:cNvPicPr>
                        <a:picLocks noChangeAspect="1" noChangeArrowheads="1"/>
                      </p:cNvPicPr>
                      <p:nvPr/>
                    </p:nvPicPr>
                    <p:blipFill>
                      <a:blip r:embed="rId8"/>
                      <a:srcRect/>
                      <a:stretch>
                        <a:fillRect/>
                      </a:stretch>
                    </p:blipFill>
                    <p:spPr bwMode="auto">
                      <a:xfrm>
                        <a:off x="865864" y="1972394"/>
                        <a:ext cx="7302500" cy="647989"/>
                      </a:xfrm>
                      <a:prstGeom prst="rect">
                        <a:avLst/>
                      </a:prstGeom>
                      <a:noFill/>
                      <a:ln>
                        <a:noFill/>
                      </a:ln>
                      <a:effectLst/>
                      <a:extLst/>
                    </p:spPr>
                  </p:pic>
                </p:oleObj>
              </mc:Fallback>
            </mc:AlternateContent>
          </a:graphicData>
        </a:graphic>
      </p:graphicFrame>
      <p:graphicFrame>
        <p:nvGraphicFramePr>
          <p:cNvPr id="17" name="Object 3"/>
          <p:cNvGraphicFramePr>
            <a:graphicFrameLocks noChangeAspect="1"/>
          </p:cNvGraphicFramePr>
          <p:nvPr>
            <p:extLst>
              <p:ext uri="{D42A27DB-BD31-4B8C-83A1-F6EECF244321}">
                <p14:modId xmlns:p14="http://schemas.microsoft.com/office/powerpoint/2010/main" val="2492321017"/>
              </p:ext>
            </p:extLst>
          </p:nvPr>
        </p:nvGraphicFramePr>
        <p:xfrm>
          <a:off x="865864" y="2570204"/>
          <a:ext cx="6003636" cy="647988"/>
        </p:xfrm>
        <a:graphic>
          <a:graphicData uri="http://schemas.openxmlformats.org/presentationml/2006/ole">
            <mc:AlternateContent xmlns:mc="http://schemas.openxmlformats.org/markup-compatibility/2006">
              <mc:Choice xmlns:v="urn:schemas-microsoft-com:vml" Requires="v">
                <p:oleObj spid="_x0000_s183500" name="Equation" r:id="rId9" imgW="3403440" imgH="368280" progId="Equation.3">
                  <p:embed/>
                </p:oleObj>
              </mc:Choice>
              <mc:Fallback>
                <p:oleObj name="Equation" r:id="rId9" imgW="3403440" imgH="368280" progId="Equation.3">
                  <p:embed/>
                  <p:pic>
                    <p:nvPicPr>
                      <p:cNvPr id="17" name="Object 3"/>
                      <p:cNvPicPr>
                        <a:picLocks noChangeAspect="1" noChangeArrowheads="1"/>
                      </p:cNvPicPr>
                      <p:nvPr/>
                    </p:nvPicPr>
                    <p:blipFill>
                      <a:blip r:embed="rId10"/>
                      <a:srcRect/>
                      <a:stretch>
                        <a:fillRect/>
                      </a:stretch>
                    </p:blipFill>
                    <p:spPr bwMode="auto">
                      <a:xfrm>
                        <a:off x="865864" y="2570204"/>
                        <a:ext cx="6003636" cy="647988"/>
                      </a:xfrm>
                      <a:prstGeom prst="rect">
                        <a:avLst/>
                      </a:prstGeom>
                      <a:noFill/>
                      <a:ln>
                        <a:noFill/>
                      </a:ln>
                      <a:effectLst/>
                      <a:extLst/>
                    </p:spPr>
                  </p:pic>
                </p:oleObj>
              </mc:Fallback>
            </mc:AlternateContent>
          </a:graphicData>
        </a:graphic>
      </p:graphicFrame>
      <p:sp>
        <p:nvSpPr>
          <p:cNvPr id="12" name="Text Box 5"/>
          <p:cNvSpPr txBox="1">
            <a:spLocks noChangeArrowheads="1"/>
          </p:cNvSpPr>
          <p:nvPr/>
        </p:nvSpPr>
        <p:spPr bwMode="auto">
          <a:xfrm>
            <a:off x="2498026" y="3117312"/>
            <a:ext cx="392854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And so? What do we do?</a:t>
            </a:r>
            <a:endParaRPr lang="en-US" altLang="en-US" sz="2200" dirty="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sp>
        <p:nvSpPr>
          <p:cNvPr id="19" name="Text Box 5"/>
          <p:cNvSpPr txBox="1">
            <a:spLocks noChangeArrowheads="1"/>
          </p:cNvSpPr>
          <p:nvPr/>
        </p:nvSpPr>
        <p:spPr bwMode="auto">
          <a:xfrm>
            <a:off x="351135" y="4339475"/>
            <a:ext cx="4675684" cy="443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e.g.: steady steate approx on [O</a:t>
            </a:r>
            <a:r>
              <a:rPr lang="it-IT" altLang="en-US" sz="2200" baseline="-250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r>
              <a:rPr lang="it-IT" altLang="en-US" sz="22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endParaRPr lang="en-US" altLang="en-US" sz="2200" dirty="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graphicFrame>
        <p:nvGraphicFramePr>
          <p:cNvPr id="21" name="Object 3"/>
          <p:cNvGraphicFramePr>
            <a:graphicFrameLocks noChangeAspect="1"/>
          </p:cNvGraphicFramePr>
          <p:nvPr>
            <p:extLst>
              <p:ext uri="{D42A27DB-BD31-4B8C-83A1-F6EECF244321}">
                <p14:modId xmlns:p14="http://schemas.microsoft.com/office/powerpoint/2010/main" val="256757832"/>
              </p:ext>
            </p:extLst>
          </p:nvPr>
        </p:nvGraphicFramePr>
        <p:xfrm>
          <a:off x="5026819" y="4293804"/>
          <a:ext cx="2636838" cy="712787"/>
        </p:xfrm>
        <a:graphic>
          <a:graphicData uri="http://schemas.openxmlformats.org/presentationml/2006/ole">
            <mc:AlternateContent xmlns:mc="http://schemas.openxmlformats.org/markup-compatibility/2006">
              <mc:Choice xmlns:v="urn:schemas-microsoft-com:vml" Requires="v">
                <p:oleObj spid="_x0000_s183501" name="Equation" r:id="rId11" imgW="1358640" imgH="368280" progId="Equation.3">
                  <p:embed/>
                </p:oleObj>
              </mc:Choice>
              <mc:Fallback>
                <p:oleObj name="Equation" r:id="rId11" imgW="1358640" imgH="368280" progId="Equation.3">
                  <p:embed/>
                  <p:pic>
                    <p:nvPicPr>
                      <p:cNvPr id="17" name="Object 3"/>
                      <p:cNvPicPr>
                        <a:picLocks noChangeAspect="1" noChangeArrowheads="1"/>
                      </p:cNvPicPr>
                      <p:nvPr/>
                    </p:nvPicPr>
                    <p:blipFill>
                      <a:blip r:embed="rId12"/>
                      <a:srcRect/>
                      <a:stretch>
                        <a:fillRect/>
                      </a:stretch>
                    </p:blipFill>
                    <p:spPr bwMode="auto">
                      <a:xfrm>
                        <a:off x="5026819" y="4293804"/>
                        <a:ext cx="2636838" cy="712787"/>
                      </a:xfrm>
                      <a:prstGeom prst="rect">
                        <a:avLst/>
                      </a:prstGeom>
                      <a:noFill/>
                      <a:ln>
                        <a:noFill/>
                      </a:ln>
                      <a:effectLst/>
                      <a:extLst/>
                    </p:spPr>
                  </p:pic>
                </p:oleObj>
              </mc:Fallback>
            </mc:AlternateContent>
          </a:graphicData>
        </a:graphic>
      </p:graphicFrame>
      <p:graphicFrame>
        <p:nvGraphicFramePr>
          <p:cNvPr id="22" name="Object 3"/>
          <p:cNvGraphicFramePr>
            <a:graphicFrameLocks noChangeAspect="1"/>
          </p:cNvGraphicFramePr>
          <p:nvPr>
            <p:extLst>
              <p:ext uri="{D42A27DB-BD31-4B8C-83A1-F6EECF244321}">
                <p14:modId xmlns:p14="http://schemas.microsoft.com/office/powerpoint/2010/main" val="1082132283"/>
              </p:ext>
            </p:extLst>
          </p:nvPr>
        </p:nvGraphicFramePr>
        <p:xfrm>
          <a:off x="340137" y="4977685"/>
          <a:ext cx="3178175" cy="393700"/>
        </p:xfrm>
        <a:graphic>
          <a:graphicData uri="http://schemas.openxmlformats.org/presentationml/2006/ole">
            <mc:AlternateContent xmlns:mc="http://schemas.openxmlformats.org/markup-compatibility/2006">
              <mc:Choice xmlns:v="urn:schemas-microsoft-com:vml" Requires="v">
                <p:oleObj spid="_x0000_s183502" name="Equation" r:id="rId13" imgW="1638000" imgH="203040" progId="Equation.3">
                  <p:embed/>
                </p:oleObj>
              </mc:Choice>
              <mc:Fallback>
                <p:oleObj name="Equation" r:id="rId13" imgW="1638000" imgH="203040" progId="Equation.3">
                  <p:embed/>
                  <p:pic>
                    <p:nvPicPr>
                      <p:cNvPr id="17" name="Object 3"/>
                      <p:cNvPicPr>
                        <a:picLocks noChangeAspect="1" noChangeArrowheads="1"/>
                      </p:cNvPicPr>
                      <p:nvPr/>
                    </p:nvPicPr>
                    <p:blipFill>
                      <a:blip r:embed="rId14"/>
                      <a:srcRect/>
                      <a:stretch>
                        <a:fillRect/>
                      </a:stretch>
                    </p:blipFill>
                    <p:spPr bwMode="auto">
                      <a:xfrm>
                        <a:off x="340137" y="4977685"/>
                        <a:ext cx="3178175" cy="393700"/>
                      </a:xfrm>
                      <a:prstGeom prst="rect">
                        <a:avLst/>
                      </a:prstGeom>
                      <a:noFill/>
                      <a:ln>
                        <a:noFill/>
                      </a:ln>
                      <a:effectLst/>
                      <a:extLst/>
                    </p:spPr>
                  </p:pic>
                </p:oleObj>
              </mc:Fallback>
            </mc:AlternateContent>
          </a:graphicData>
        </a:graphic>
      </p:graphicFrame>
      <p:graphicFrame>
        <p:nvGraphicFramePr>
          <p:cNvPr id="23" name="Object 3"/>
          <p:cNvGraphicFramePr>
            <a:graphicFrameLocks noChangeAspect="1"/>
          </p:cNvGraphicFramePr>
          <p:nvPr>
            <p:extLst>
              <p:ext uri="{D42A27DB-BD31-4B8C-83A1-F6EECF244321}">
                <p14:modId xmlns:p14="http://schemas.microsoft.com/office/powerpoint/2010/main" val="494137722"/>
              </p:ext>
            </p:extLst>
          </p:nvPr>
        </p:nvGraphicFramePr>
        <p:xfrm>
          <a:off x="4195056" y="4989958"/>
          <a:ext cx="3302000" cy="393700"/>
        </p:xfrm>
        <a:graphic>
          <a:graphicData uri="http://schemas.openxmlformats.org/presentationml/2006/ole">
            <mc:AlternateContent xmlns:mc="http://schemas.openxmlformats.org/markup-compatibility/2006">
              <mc:Choice xmlns:v="urn:schemas-microsoft-com:vml" Requires="v">
                <p:oleObj spid="_x0000_s183503" name="Equation" r:id="rId15" imgW="1701720" imgH="203040" progId="Equation.3">
                  <p:embed/>
                </p:oleObj>
              </mc:Choice>
              <mc:Fallback>
                <p:oleObj name="Equation" r:id="rId15" imgW="1701720" imgH="203040" progId="Equation.3">
                  <p:embed/>
                  <p:pic>
                    <p:nvPicPr>
                      <p:cNvPr id="22" name="Object 3"/>
                      <p:cNvPicPr>
                        <a:picLocks noChangeAspect="1" noChangeArrowheads="1"/>
                      </p:cNvPicPr>
                      <p:nvPr/>
                    </p:nvPicPr>
                    <p:blipFill>
                      <a:blip r:embed="rId16"/>
                      <a:srcRect/>
                      <a:stretch>
                        <a:fillRect/>
                      </a:stretch>
                    </p:blipFill>
                    <p:spPr bwMode="auto">
                      <a:xfrm>
                        <a:off x="4195056" y="4989958"/>
                        <a:ext cx="3302000" cy="393700"/>
                      </a:xfrm>
                      <a:prstGeom prst="rect">
                        <a:avLst/>
                      </a:prstGeom>
                      <a:noFill/>
                      <a:ln>
                        <a:noFill/>
                      </a:ln>
                      <a:effectLst/>
                      <a:extLst/>
                    </p:spPr>
                  </p:pic>
                </p:oleObj>
              </mc:Fallback>
            </mc:AlternateContent>
          </a:graphicData>
        </a:graphic>
      </p:graphicFrame>
      <p:sp>
        <p:nvSpPr>
          <p:cNvPr id="2" name="Down Arrow 1"/>
          <p:cNvSpPr/>
          <p:nvPr/>
        </p:nvSpPr>
        <p:spPr bwMode="auto">
          <a:xfrm rot="16200000">
            <a:off x="3698755" y="5022698"/>
            <a:ext cx="315858" cy="303674"/>
          </a:xfrm>
          <a:prstGeom prst="downArrow">
            <a:avLst/>
          </a:prstGeom>
          <a:solidFill>
            <a:srgbClr val="0000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4" name="Text Box 5"/>
          <p:cNvSpPr txBox="1">
            <a:spLocks noChangeArrowheads="1"/>
          </p:cNvSpPr>
          <p:nvPr/>
        </p:nvSpPr>
        <p:spPr bwMode="auto">
          <a:xfrm>
            <a:off x="4843021" y="5383658"/>
            <a:ext cx="439587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Reduced by 1 the </a:t>
            </a:r>
            <a:r>
              <a:rPr lang="en-US" altLang="en-US" sz="2200" dirty="0" err="1"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dimentionality</a:t>
            </a:r>
            <a:endParaRPr lang="en-US" altLang="en-US" sz="2200"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25" name="Text Box 5"/>
          <p:cNvSpPr txBox="1">
            <a:spLocks noChangeArrowheads="1"/>
          </p:cNvSpPr>
          <p:nvPr/>
        </p:nvSpPr>
        <p:spPr bwMode="auto">
          <a:xfrm>
            <a:off x="293951" y="5892818"/>
            <a:ext cx="851415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 Limit to </a:t>
            </a:r>
            <a:r>
              <a:rPr lang="en-US"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the most important reactions</a:t>
            </a:r>
            <a:r>
              <a:rPr lang="en-US" alt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200" dirty="0" smtClean="0">
                <a:latin typeface="Tahoma" panose="020B0604030504040204" pitchFamily="34" charset="0"/>
                <a:ea typeface="Tahoma" panose="020B0604030504040204" pitchFamily="34" charset="0"/>
                <a:cs typeface="Tahoma" panose="020B0604030504040204" pitchFamily="34" charset="0"/>
              </a:rPr>
              <a:t>low </a:t>
            </a:r>
            <a:r>
              <a:rPr lang="en-US" sz="2200" dirty="0">
                <a:latin typeface="Tahoma" panose="020B0604030504040204" pitchFamily="34" charset="0"/>
                <a:ea typeface="Tahoma" panose="020B0604030504040204" pitchFamily="34" charset="0"/>
                <a:cs typeface="Tahoma" panose="020B0604030504040204" pitchFamily="34" charset="0"/>
              </a:rPr>
              <a:t>rate </a:t>
            </a:r>
            <a:r>
              <a:rPr lang="en-US" sz="2200" dirty="0" smtClean="0">
                <a:latin typeface="Tahoma" panose="020B0604030504040204" pitchFamily="34" charset="0"/>
                <a:ea typeface="Tahoma" panose="020B0604030504040204" pitchFamily="34" charset="0"/>
                <a:cs typeface="Tahoma" panose="020B0604030504040204" pitchFamily="34" charset="0"/>
              </a:rPr>
              <a:t>coefficients </a:t>
            </a:r>
            <a:r>
              <a:rPr lang="en-US" sz="2200" dirty="0">
                <a:latin typeface="Tahoma" panose="020B0604030504040204" pitchFamily="34" charset="0"/>
                <a:ea typeface="Tahoma" panose="020B0604030504040204" pitchFamily="34" charset="0"/>
                <a:cs typeface="Tahoma" panose="020B0604030504040204" pitchFamily="34" charset="0"/>
              </a:rPr>
              <a:t>and low reactant concentrations </a:t>
            </a:r>
            <a:r>
              <a:rPr lang="en-US" sz="2200" dirty="0" smtClean="0">
                <a:latin typeface="Tahoma" panose="020B0604030504040204" pitchFamily="34" charset="0"/>
                <a:ea typeface="Tahoma" panose="020B0604030504040204" pitchFamily="34" charset="0"/>
                <a:cs typeface="Tahoma" panose="020B0604030504040204" pitchFamily="34" charset="0"/>
              </a:rPr>
              <a:t>render a </a:t>
            </a:r>
            <a:r>
              <a:rPr lang="en-US" sz="2200" dirty="0">
                <a:latin typeface="Tahoma" panose="020B0604030504040204" pitchFamily="34" charset="0"/>
                <a:ea typeface="Tahoma" panose="020B0604030504040204" pitchFamily="34" charset="0"/>
                <a:cs typeface="Tahoma" panose="020B0604030504040204" pitchFamily="34" charset="0"/>
              </a:rPr>
              <a:t>reaction </a:t>
            </a:r>
            <a:r>
              <a:rPr lang="en-US" sz="2200" dirty="0" smtClean="0">
                <a:latin typeface="Tahoma" panose="020B0604030504040204" pitchFamily="34" charset="0"/>
                <a:ea typeface="Tahoma" panose="020B0604030504040204" pitchFamily="34" charset="0"/>
                <a:cs typeface="Tahoma" panose="020B0604030504040204" pitchFamily="34" charset="0"/>
              </a:rPr>
              <a:t>unimportant</a:t>
            </a:r>
            <a:endParaRPr lang="en-US" altLang="en-US" sz="2200" baseline="30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9789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 grpId="0" animBg="1"/>
      <p:bldP spid="24" grpId="0"/>
      <p:bldP spid="2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9 -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76423" y="1766429"/>
            <a:ext cx="8511612" cy="3785652"/>
          </a:xfrm>
          <a:prstGeom prst="rect">
            <a:avLst/>
          </a:prstGeom>
        </p:spPr>
        <p:txBody>
          <a:bodyPr wrap="square">
            <a:spAutoFit/>
          </a:bodyPr>
          <a:lstStyle/>
          <a:p>
            <a:pPr algn="just"/>
            <a:r>
              <a:rPr lang="en-US" sz="2400" dirty="0" smtClean="0">
                <a:latin typeface="Tahoma" panose="020B0604030504040204" pitchFamily="34" charset="0"/>
                <a:ea typeface="Tahoma" panose="020B0604030504040204" pitchFamily="34" charset="0"/>
                <a:cs typeface="Tahoma" panose="020B0604030504040204" pitchFamily="34" charset="0"/>
              </a:rPr>
              <a:t>The </a:t>
            </a:r>
            <a:r>
              <a:rPr lang="en-US" sz="2400" dirty="0">
                <a:latin typeface="Tahoma" panose="020B0604030504040204" pitchFamily="34" charset="0"/>
                <a:ea typeface="Tahoma" panose="020B0604030504040204" pitchFamily="34" charset="0"/>
                <a:cs typeface="Tahoma" panose="020B0604030504040204" pitchFamily="34" charset="0"/>
              </a:rPr>
              <a:t>rate constants for the reactions of </a:t>
            </a:r>
            <a:r>
              <a:rPr lang="en-US" sz="2400" dirty="0" smtClean="0">
                <a:latin typeface="Tahoma" panose="020B0604030504040204" pitchFamily="34" charset="0"/>
                <a:ea typeface="Tahoma" panose="020B0604030504040204" pitchFamily="34" charset="0"/>
                <a:cs typeface="Tahoma" panose="020B0604030504040204" pitchFamily="34" charset="0"/>
              </a:rPr>
              <a:t>propene (C</a:t>
            </a:r>
            <a:r>
              <a:rPr 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sz="2400" dirty="0" smtClean="0">
                <a:latin typeface="Tahoma" panose="020B0604030504040204" pitchFamily="34" charset="0"/>
                <a:ea typeface="Tahoma" panose="020B0604030504040204" pitchFamily="34" charset="0"/>
                <a:cs typeface="Tahoma" panose="020B0604030504040204" pitchFamily="34" charset="0"/>
              </a:rPr>
              <a:t>H</a:t>
            </a:r>
            <a:r>
              <a:rPr lang="en-US" sz="2400" baseline="-25000" dirty="0" smtClean="0">
                <a:latin typeface="Tahoma" panose="020B0604030504040204" pitchFamily="34" charset="0"/>
                <a:ea typeface="Tahoma" panose="020B0604030504040204" pitchFamily="34" charset="0"/>
                <a:cs typeface="Tahoma" panose="020B0604030504040204" pitchFamily="34" charset="0"/>
              </a:rPr>
              <a:t>6</a:t>
            </a:r>
            <a:r>
              <a:rPr lang="en-US" sz="2400" dirty="0" smtClean="0">
                <a:latin typeface="Tahoma" panose="020B0604030504040204" pitchFamily="34" charset="0"/>
                <a:ea typeface="Tahoma" panose="020B0604030504040204" pitchFamily="34" charset="0"/>
                <a:cs typeface="Tahoma" panose="020B0604030504040204" pitchFamily="34" charset="0"/>
              </a:rPr>
              <a:t>) with </a:t>
            </a:r>
            <a:r>
              <a:rPr lang="en-US" sz="2400" dirty="0">
                <a:latin typeface="Tahoma" panose="020B0604030504040204" pitchFamily="34" charset="0"/>
                <a:ea typeface="Tahoma" panose="020B0604030504040204" pitchFamily="34" charset="0"/>
                <a:cs typeface="Tahoma" panose="020B0604030504040204" pitchFamily="34" charset="0"/>
              </a:rPr>
              <a:t>OH, </a:t>
            </a:r>
            <a:r>
              <a:rPr lang="en-US" sz="2400" dirty="0" smtClean="0">
                <a:latin typeface="Tahoma" panose="020B0604030504040204" pitchFamily="34" charset="0"/>
                <a:ea typeface="Tahoma" panose="020B0604030504040204" pitchFamily="34" charset="0"/>
                <a:cs typeface="Tahoma" panose="020B0604030504040204" pitchFamily="34" charset="0"/>
              </a:rPr>
              <a:t>O</a:t>
            </a:r>
            <a:r>
              <a:rPr 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and </a:t>
            </a:r>
            <a:r>
              <a:rPr lang="en-US" sz="2400" dirty="0" smtClean="0">
                <a:latin typeface="Tahoma" panose="020B0604030504040204" pitchFamily="34" charset="0"/>
                <a:ea typeface="Tahoma" panose="020B0604030504040204" pitchFamily="34" charset="0"/>
                <a:cs typeface="Tahoma" panose="020B0604030504040204" pitchFamily="34" charset="0"/>
              </a:rPr>
              <a:t>NO</a:t>
            </a:r>
            <a:r>
              <a:rPr 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at 1 </a:t>
            </a:r>
            <a:r>
              <a:rPr lang="en-US" sz="2400" dirty="0" err="1" smtClean="0">
                <a:latin typeface="Tahoma" panose="020B0604030504040204" pitchFamily="34" charset="0"/>
                <a:ea typeface="Tahoma" panose="020B0604030504040204" pitchFamily="34" charset="0"/>
                <a:cs typeface="Tahoma" panose="020B0604030504040204" pitchFamily="34" charset="0"/>
              </a:rPr>
              <a:t>atm</a:t>
            </a:r>
            <a:r>
              <a:rPr lang="en-US" sz="2400" dirty="0" smtClean="0">
                <a:latin typeface="Tahoma" panose="020B0604030504040204" pitchFamily="34" charset="0"/>
                <a:ea typeface="Tahoma" panose="020B0604030504040204" pitchFamily="34" charset="0"/>
                <a:cs typeface="Tahoma" panose="020B0604030504040204" pitchFamily="34" charset="0"/>
              </a:rPr>
              <a:t> pressure </a:t>
            </a:r>
            <a:r>
              <a:rPr lang="en-US" sz="2400" dirty="0">
                <a:latin typeface="Tahoma" panose="020B0604030504040204" pitchFamily="34" charset="0"/>
                <a:ea typeface="Tahoma" panose="020B0604030504040204" pitchFamily="34" charset="0"/>
                <a:cs typeface="Tahoma" panose="020B0604030504040204" pitchFamily="34" charset="0"/>
              </a:rPr>
              <a:t>and 298 K </a:t>
            </a:r>
            <a:r>
              <a:rPr lang="en-US" sz="2400" dirty="0" smtClean="0">
                <a:latin typeface="Tahoma" panose="020B0604030504040204" pitchFamily="34" charset="0"/>
                <a:ea typeface="Tahoma" panose="020B0604030504040204" pitchFamily="34" charset="0"/>
                <a:cs typeface="Tahoma" panose="020B0604030504040204" pitchFamily="34" charset="0"/>
              </a:rPr>
              <a:t>are 2.6x10</a:t>
            </a:r>
            <a:r>
              <a:rPr lang="en-US" sz="2400" baseline="30000" dirty="0" smtClean="0">
                <a:latin typeface="Tahoma" panose="020B0604030504040204" pitchFamily="34" charset="0"/>
                <a:ea typeface="Tahoma" panose="020B0604030504040204" pitchFamily="34" charset="0"/>
                <a:cs typeface="Tahoma" panose="020B0604030504040204" pitchFamily="34" charset="0"/>
              </a:rPr>
              <a:t>-11</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1.0x10</a:t>
            </a:r>
            <a:r>
              <a:rPr lang="en-US" sz="2400" baseline="30000" dirty="0" smtClean="0">
                <a:latin typeface="Tahoma" panose="020B0604030504040204" pitchFamily="34" charset="0"/>
                <a:ea typeface="Tahoma" panose="020B0604030504040204" pitchFamily="34" charset="0"/>
                <a:cs typeface="Tahoma" panose="020B0604030504040204" pitchFamily="34" charset="0"/>
              </a:rPr>
              <a:t>-17</a:t>
            </a:r>
            <a:r>
              <a:rPr lang="en-US" sz="2400" dirty="0">
                <a:latin typeface="Tahoma" panose="020B0604030504040204" pitchFamily="34" charset="0"/>
                <a:ea typeface="Tahoma" panose="020B0604030504040204" pitchFamily="34" charset="0"/>
                <a:cs typeface="Tahoma" panose="020B0604030504040204" pitchFamily="34" charset="0"/>
              </a:rPr>
              <a:t>, and </a:t>
            </a:r>
            <a:r>
              <a:rPr lang="en-US" sz="2400" dirty="0" smtClean="0">
                <a:latin typeface="Tahoma" panose="020B0604030504040204" pitchFamily="34" charset="0"/>
                <a:ea typeface="Tahoma" panose="020B0604030504040204" pitchFamily="34" charset="0"/>
                <a:cs typeface="Tahoma" panose="020B0604030504040204" pitchFamily="34" charset="0"/>
              </a:rPr>
              <a:t>9.5x10</a:t>
            </a:r>
            <a:r>
              <a:rPr lang="en-US" sz="2400" baseline="30000" dirty="0" smtClean="0">
                <a:latin typeface="Tahoma" panose="020B0604030504040204" pitchFamily="34" charset="0"/>
                <a:ea typeface="Tahoma" panose="020B0604030504040204" pitchFamily="34" charset="0"/>
                <a:cs typeface="Tahoma" panose="020B0604030504040204" pitchFamily="34" charset="0"/>
              </a:rPr>
              <a:t>-15</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cm</a:t>
            </a:r>
            <a:r>
              <a:rPr lang="en-US" sz="2400" baseline="30000" dirty="0">
                <a:latin typeface="Tahoma" panose="020B0604030504040204" pitchFamily="34" charset="0"/>
                <a:ea typeface="Tahoma" panose="020B0604030504040204" pitchFamily="34" charset="0"/>
                <a:cs typeface="Tahoma" panose="020B0604030504040204" pitchFamily="34" charset="0"/>
              </a:rPr>
              <a:t>3</a:t>
            </a:r>
            <a:r>
              <a:rPr 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a:latin typeface="Tahoma" panose="020B0604030504040204" pitchFamily="34" charset="0"/>
                <a:ea typeface="Tahoma" panose="020B0604030504040204" pitchFamily="34" charset="0"/>
                <a:cs typeface="Tahoma" panose="020B0604030504040204" pitchFamily="34" charset="0"/>
              </a:rPr>
              <a:t>molecule</a:t>
            </a:r>
            <a:r>
              <a:rPr lang="en-US" sz="2400" baseline="30000" dirty="0">
                <a:latin typeface="Tahoma" panose="020B0604030504040204" pitchFamily="34" charset="0"/>
                <a:ea typeface="Tahoma" panose="020B0604030504040204" pitchFamily="34" charset="0"/>
                <a:cs typeface="Tahoma" panose="020B0604030504040204" pitchFamily="34" charset="0"/>
              </a:rPr>
              <a:t>−1</a:t>
            </a:r>
            <a:r>
              <a:rPr lang="en-US" sz="2400" dirty="0">
                <a:latin typeface="Tahoma" panose="020B0604030504040204" pitchFamily="34" charset="0"/>
                <a:ea typeface="Tahoma" panose="020B0604030504040204" pitchFamily="34" charset="0"/>
                <a:cs typeface="Tahoma" panose="020B0604030504040204" pitchFamily="34" charset="0"/>
              </a:rPr>
              <a:t>s</a:t>
            </a:r>
            <a:r>
              <a:rPr lang="en-US" sz="2400" baseline="30000" dirty="0">
                <a:latin typeface="Tahoma" panose="020B0604030504040204" pitchFamily="34" charset="0"/>
                <a:ea typeface="Tahoma" panose="020B0604030504040204" pitchFamily="34" charset="0"/>
                <a:cs typeface="Tahoma" panose="020B0604030504040204" pitchFamily="34" charset="0"/>
              </a:rPr>
              <a:t>−</a:t>
            </a:r>
            <a:r>
              <a:rPr lang="en-US" sz="2400" baseline="30000" dirty="0" smtClean="0">
                <a:latin typeface="Tahoma" panose="020B0604030504040204" pitchFamily="34" charset="0"/>
                <a:ea typeface="Tahoma" panose="020B0604030504040204" pitchFamily="34" charset="0"/>
                <a:cs typeface="Tahoma" panose="020B0604030504040204" pitchFamily="34" charset="0"/>
              </a:rPr>
              <a:t>1</a:t>
            </a:r>
            <a:r>
              <a:rPr lang="en-US" sz="2400" dirty="0" smtClean="0">
                <a:latin typeface="Tahoma" panose="020B0604030504040204" pitchFamily="34" charset="0"/>
                <a:ea typeface="Tahoma" panose="020B0604030504040204" pitchFamily="34" charset="0"/>
                <a:cs typeface="Tahoma" panose="020B0604030504040204" pitchFamily="34" charset="0"/>
              </a:rPr>
              <a:t>, respectively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Typical concentrations at the </a:t>
            </a:r>
            <a:r>
              <a:rPr lang="en-US" sz="2400" dirty="0">
                <a:latin typeface="Tahoma" panose="020B0604030504040204" pitchFamily="34" charset="0"/>
                <a:ea typeface="Tahoma" panose="020B0604030504040204" pitchFamily="34" charset="0"/>
                <a:cs typeface="Tahoma" panose="020B0604030504040204" pitchFamily="34" charset="0"/>
              </a:rPr>
              <a:t>surface in a moderately polluted atmosphere </a:t>
            </a:r>
            <a:r>
              <a:rPr lang="en-US" sz="2400" dirty="0" smtClean="0">
                <a:latin typeface="Tahoma" panose="020B0604030504040204" pitchFamily="34" charset="0"/>
                <a:ea typeface="Tahoma" panose="020B0604030504040204" pitchFamily="34" charset="0"/>
                <a:cs typeface="Tahoma" panose="020B0604030504040204" pitchFamily="34" charset="0"/>
              </a:rPr>
              <a:t>are [OH]=5x10</a:t>
            </a:r>
            <a:r>
              <a:rPr lang="en-US" sz="2400" baseline="30000" dirty="0" smtClean="0">
                <a:latin typeface="Tahoma" panose="020B0604030504040204" pitchFamily="34" charset="0"/>
                <a:ea typeface="Tahoma" panose="020B0604030504040204" pitchFamily="34" charset="0"/>
                <a:cs typeface="Tahoma" panose="020B0604030504040204" pitchFamily="34" charset="0"/>
              </a:rPr>
              <a:t>6</a:t>
            </a:r>
            <a:r>
              <a:rPr lang="en-US" sz="2400" dirty="0" smtClean="0">
                <a:latin typeface="Tahoma" panose="020B0604030504040204" pitchFamily="34" charset="0"/>
                <a:ea typeface="Tahoma" panose="020B0604030504040204" pitchFamily="34" charset="0"/>
                <a:cs typeface="Tahoma" panose="020B0604030504040204" pitchFamily="34" charset="0"/>
              </a:rPr>
              <a:t> molecule</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smtClean="0">
                <a:latin typeface="Tahoma" panose="020B0604030504040204" pitchFamily="34" charset="0"/>
                <a:ea typeface="Tahoma" panose="020B0604030504040204" pitchFamily="34" charset="0"/>
                <a:cs typeface="Tahoma" panose="020B0604030504040204" pitchFamily="34" charset="0"/>
              </a:rPr>
              <a:t>cm</a:t>
            </a:r>
            <a:r>
              <a:rPr lang="en-US" sz="2400" baseline="30000" dirty="0" smtClean="0">
                <a:latin typeface="Tahoma" panose="020B0604030504040204" pitchFamily="34" charset="0"/>
                <a:ea typeface="Tahoma" panose="020B0604030504040204" pitchFamily="34" charset="0"/>
                <a:cs typeface="Tahoma" panose="020B0604030504040204" pitchFamily="34" charset="0"/>
              </a:rPr>
              <a:t>-3</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O</a:t>
            </a:r>
            <a:r>
              <a:rPr 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sz="2400" dirty="0" smtClean="0">
                <a:latin typeface="Tahoma" panose="020B0604030504040204" pitchFamily="34" charset="0"/>
                <a:ea typeface="Tahoma" panose="020B0604030504040204" pitchFamily="34" charset="0"/>
                <a:cs typeface="Tahoma" panose="020B0604030504040204" pitchFamily="34" charset="0"/>
              </a:rPr>
              <a:t>]=100 ppb, </a:t>
            </a:r>
            <a:r>
              <a:rPr lang="en-US" sz="2400" dirty="0">
                <a:latin typeface="Tahoma" panose="020B0604030504040204" pitchFamily="34" charset="0"/>
                <a:ea typeface="Tahoma" panose="020B0604030504040204" pitchFamily="34" charset="0"/>
                <a:cs typeface="Tahoma" panose="020B0604030504040204" pitchFamily="34" charset="0"/>
              </a:rPr>
              <a:t>and </a:t>
            </a:r>
            <a:r>
              <a:rPr lang="en-US" sz="2400" dirty="0" smtClean="0">
                <a:latin typeface="Tahoma" panose="020B0604030504040204" pitchFamily="34" charset="0"/>
                <a:ea typeface="Tahoma" panose="020B0604030504040204" pitchFamily="34" charset="0"/>
                <a:cs typeface="Tahoma" panose="020B0604030504040204" pitchFamily="34" charset="0"/>
              </a:rPr>
              <a:t>[NO</a:t>
            </a:r>
            <a:r>
              <a:rPr 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sz="2400" dirty="0" smtClean="0">
                <a:latin typeface="Tahoma" panose="020B0604030504040204" pitchFamily="34" charset="0"/>
                <a:ea typeface="Tahoma" panose="020B0604030504040204" pitchFamily="34" charset="0"/>
                <a:cs typeface="Tahoma" panose="020B0604030504040204" pitchFamily="34" charset="0"/>
              </a:rPr>
              <a:t>]=50 ppt. Assume </a:t>
            </a:r>
            <a:r>
              <a:rPr lang="en-US" sz="2400" dirty="0">
                <a:latin typeface="Tahoma" panose="020B0604030504040204" pitchFamily="34" charset="0"/>
                <a:ea typeface="Tahoma" panose="020B0604030504040204" pitchFamily="34" charset="0"/>
                <a:cs typeface="Tahoma" panose="020B0604030504040204" pitchFamily="34" charset="0"/>
              </a:rPr>
              <a:t>298 K and 1 </a:t>
            </a:r>
            <a:r>
              <a:rPr lang="en-US" sz="2400" dirty="0" err="1">
                <a:latin typeface="Tahoma" panose="020B0604030504040204" pitchFamily="34" charset="0"/>
                <a:ea typeface="Tahoma" panose="020B0604030504040204" pitchFamily="34" charset="0"/>
                <a:cs typeface="Tahoma" panose="020B0604030504040204" pitchFamily="34" charset="0"/>
              </a:rPr>
              <a:t>atm</a:t>
            </a:r>
            <a:r>
              <a:rPr lang="en-US" sz="2400" dirty="0">
                <a:latin typeface="Tahoma" panose="020B0604030504040204" pitchFamily="34" charset="0"/>
                <a:ea typeface="Tahoma" panose="020B0604030504040204" pitchFamily="34" charset="0"/>
                <a:cs typeface="Tahoma" panose="020B0604030504040204" pitchFamily="34" charset="0"/>
              </a:rPr>
              <a:t> pressure. </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457200" indent="-457200" algn="just">
              <a:buAutoNum type="alphaLcParenBoth"/>
            </a:pPr>
            <a:r>
              <a:rPr lang="en-US" sz="2400" dirty="0" smtClean="0">
                <a:latin typeface="Tahoma" panose="020B0604030504040204" pitchFamily="34" charset="0"/>
                <a:ea typeface="Tahoma" panose="020B0604030504040204" pitchFamily="34" charset="0"/>
                <a:cs typeface="Tahoma" panose="020B0604030504040204" pitchFamily="34" charset="0"/>
              </a:rPr>
              <a:t>What </a:t>
            </a:r>
            <a:r>
              <a:rPr lang="en-US" sz="2400" dirty="0">
                <a:latin typeface="Tahoma" panose="020B0604030504040204" pitchFamily="34" charset="0"/>
                <a:ea typeface="Tahoma" panose="020B0604030504040204" pitchFamily="34" charset="0"/>
                <a:cs typeface="Tahoma" panose="020B0604030504040204" pitchFamily="34" charset="0"/>
              </a:rPr>
              <a:t>are </a:t>
            </a:r>
            <a:r>
              <a:rPr lang="en-US" sz="2400" dirty="0" smtClean="0">
                <a:latin typeface="Tahoma" panose="020B0604030504040204" pitchFamily="34" charset="0"/>
                <a:ea typeface="Tahoma" panose="020B0604030504040204" pitchFamily="34" charset="0"/>
                <a:cs typeface="Tahoma" panose="020B0604030504040204" pitchFamily="34" charset="0"/>
              </a:rPr>
              <a:t>the half-lives </a:t>
            </a:r>
            <a:r>
              <a:rPr lang="en-US" sz="2400" dirty="0">
                <a:latin typeface="Tahoma" panose="020B0604030504040204" pitchFamily="34" charset="0"/>
                <a:ea typeface="Tahoma" panose="020B0604030504040204" pitchFamily="34" charset="0"/>
                <a:cs typeface="Tahoma" panose="020B0604030504040204" pitchFamily="34" charset="0"/>
              </a:rPr>
              <a:t>of propene with respect to removal from </a:t>
            </a:r>
            <a:r>
              <a:rPr lang="en-US" sz="2400" dirty="0" smtClean="0">
                <a:latin typeface="Tahoma" panose="020B0604030504040204" pitchFamily="34" charset="0"/>
                <a:ea typeface="Tahoma" panose="020B0604030504040204" pitchFamily="34" charset="0"/>
                <a:cs typeface="Tahoma" panose="020B0604030504040204" pitchFamily="34" charset="0"/>
              </a:rPr>
              <a:t>the atmosphere </a:t>
            </a:r>
            <a:r>
              <a:rPr lang="en-US" sz="2400" dirty="0">
                <a:latin typeface="Tahoma" panose="020B0604030504040204" pitchFamily="34" charset="0"/>
                <a:ea typeface="Tahoma" panose="020B0604030504040204" pitchFamily="34" charset="0"/>
                <a:cs typeface="Tahoma" panose="020B0604030504040204" pitchFamily="34" charset="0"/>
              </a:rPr>
              <a:t>by each of these species? </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457200" indent="-457200" algn="just">
              <a:buAutoNum type="alphaLcParenBoth"/>
            </a:pPr>
            <a:r>
              <a:rPr lang="en-US" sz="2400" dirty="0" smtClean="0">
                <a:latin typeface="Tahoma" panose="020B0604030504040204" pitchFamily="34" charset="0"/>
                <a:ea typeface="Tahoma" panose="020B0604030504040204" pitchFamily="34" charset="0"/>
                <a:cs typeface="Tahoma" panose="020B0604030504040204" pitchFamily="34" charset="0"/>
              </a:rPr>
              <a:t>What </a:t>
            </a:r>
            <a:r>
              <a:rPr lang="en-US" sz="2400" dirty="0">
                <a:latin typeface="Tahoma" panose="020B0604030504040204" pitchFamily="34" charset="0"/>
                <a:ea typeface="Tahoma" panose="020B0604030504040204" pitchFamily="34" charset="0"/>
                <a:cs typeface="Tahoma" panose="020B0604030504040204" pitchFamily="34" charset="0"/>
              </a:rPr>
              <a:t>is </a:t>
            </a:r>
            <a:r>
              <a:rPr lang="en-US" sz="2400" dirty="0" smtClean="0">
                <a:latin typeface="Tahoma" panose="020B0604030504040204" pitchFamily="34" charset="0"/>
                <a:ea typeface="Tahoma" panose="020B0604030504040204" pitchFamily="34" charset="0"/>
                <a:cs typeface="Tahoma" panose="020B0604030504040204" pitchFamily="34" charset="0"/>
              </a:rPr>
              <a:t>the half-life </a:t>
            </a:r>
            <a:r>
              <a:rPr lang="en-US" sz="2400" dirty="0">
                <a:latin typeface="Tahoma" panose="020B0604030504040204" pitchFamily="34" charset="0"/>
                <a:ea typeface="Tahoma" panose="020B0604030504040204" pitchFamily="34" charset="0"/>
                <a:cs typeface="Tahoma" panose="020B0604030504040204" pitchFamily="34" charset="0"/>
              </a:rPr>
              <a:t>of propene with respect to all three </a:t>
            </a:r>
            <a:r>
              <a:rPr lang="en-US" sz="2400" dirty="0" smtClean="0">
                <a:latin typeface="Tahoma" panose="020B0604030504040204" pitchFamily="34" charset="0"/>
                <a:ea typeface="Tahoma" panose="020B0604030504040204" pitchFamily="34" charset="0"/>
                <a:cs typeface="Tahoma" panose="020B0604030504040204" pitchFamily="34" charset="0"/>
              </a:rPr>
              <a:t>acting simultaneously?</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642765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9 -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76423" y="1032389"/>
            <a:ext cx="8511612" cy="1477328"/>
          </a:xfrm>
          <a:prstGeom prst="rect">
            <a:avLst/>
          </a:prstGeom>
        </p:spPr>
        <p:txBody>
          <a:bodyPr wrap="square">
            <a:spAutoFit/>
          </a:bodyPr>
          <a:lstStyle/>
          <a:p>
            <a:pPr algn="just"/>
            <a:r>
              <a:rPr lang="en-US" dirty="0" smtClean="0">
                <a:latin typeface="Tahoma" panose="020B0604030504040204" pitchFamily="34" charset="0"/>
                <a:ea typeface="Tahoma" panose="020B0604030504040204" pitchFamily="34" charset="0"/>
                <a:cs typeface="Tahoma" panose="020B0604030504040204" pitchFamily="34" charset="0"/>
              </a:rPr>
              <a:t>C</a:t>
            </a:r>
            <a:r>
              <a:rPr lang="en-US" baseline="-25000" dirty="0" smtClean="0">
                <a:latin typeface="Tahoma" panose="020B0604030504040204" pitchFamily="34" charset="0"/>
                <a:ea typeface="Tahoma" panose="020B0604030504040204" pitchFamily="34" charset="0"/>
                <a:cs typeface="Tahoma" panose="020B0604030504040204" pitchFamily="34" charset="0"/>
              </a:rPr>
              <a:t>3</a:t>
            </a:r>
            <a:r>
              <a:rPr lang="en-US" dirty="0" smtClean="0">
                <a:latin typeface="Tahoma" panose="020B0604030504040204" pitchFamily="34" charset="0"/>
                <a:ea typeface="Tahoma" panose="020B0604030504040204" pitchFamily="34" charset="0"/>
                <a:cs typeface="Tahoma" panose="020B0604030504040204" pitchFamily="34" charset="0"/>
              </a:rPr>
              <a:t>H</a:t>
            </a:r>
            <a:r>
              <a:rPr lang="en-US" baseline="-25000" dirty="0" smtClean="0">
                <a:latin typeface="Tahoma" panose="020B0604030504040204" pitchFamily="34" charset="0"/>
                <a:ea typeface="Tahoma" panose="020B0604030504040204" pitchFamily="34" charset="0"/>
                <a:cs typeface="Tahoma" panose="020B0604030504040204" pitchFamily="34" charset="0"/>
              </a:rPr>
              <a:t>6 </a:t>
            </a:r>
            <a:r>
              <a:rPr lang="en-US" dirty="0" smtClean="0">
                <a:latin typeface="Tahoma" panose="020B0604030504040204" pitchFamily="34" charset="0"/>
                <a:ea typeface="Tahoma" panose="020B0604030504040204" pitchFamily="34" charset="0"/>
                <a:cs typeface="Tahoma" panose="020B0604030504040204" pitchFamily="34" charset="0"/>
              </a:rPr>
              <a:t>+ OH </a:t>
            </a:r>
            <a:r>
              <a:rPr lang="en-US"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products  	</a:t>
            </a:r>
            <a:r>
              <a:rPr lang="en-US" dirty="0" err="1"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k</a:t>
            </a:r>
            <a:r>
              <a:rPr lang="en-US" baseline="-25000" dirty="0" err="1"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OH</a:t>
            </a:r>
            <a:r>
              <a:rPr lang="en-US"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smtClean="0">
                <a:latin typeface="Tahoma" panose="020B0604030504040204" pitchFamily="34" charset="0"/>
                <a:ea typeface="Tahoma" panose="020B0604030504040204" pitchFamily="34" charset="0"/>
                <a:cs typeface="Tahoma" panose="020B0604030504040204" pitchFamily="34" charset="0"/>
              </a:rPr>
              <a:t> 2.6x10</a:t>
            </a:r>
            <a:r>
              <a:rPr lang="en-US" baseline="30000" dirty="0" smtClean="0">
                <a:latin typeface="Tahoma" panose="020B0604030504040204" pitchFamily="34" charset="0"/>
                <a:ea typeface="Tahoma" panose="020B0604030504040204" pitchFamily="34" charset="0"/>
                <a:cs typeface="Tahoma" panose="020B0604030504040204" pitchFamily="34" charset="0"/>
              </a:rPr>
              <a:t>-11 </a:t>
            </a:r>
            <a:r>
              <a:rPr lang="en-US" dirty="0" smtClean="0">
                <a:latin typeface="Tahoma" panose="020B0604030504040204" pitchFamily="34" charset="0"/>
                <a:ea typeface="Tahoma" panose="020B0604030504040204" pitchFamily="34" charset="0"/>
                <a:cs typeface="Tahoma" panose="020B0604030504040204" pitchFamily="34" charset="0"/>
              </a:rPr>
              <a:t>cm</a:t>
            </a:r>
            <a:r>
              <a:rPr lang="en-US" baseline="30000" dirty="0" smtClean="0">
                <a:latin typeface="Tahoma" panose="020B0604030504040204" pitchFamily="34" charset="0"/>
                <a:ea typeface="Tahoma" panose="020B0604030504040204" pitchFamily="34" charset="0"/>
                <a:cs typeface="Tahoma" panose="020B0604030504040204" pitchFamily="34" charset="0"/>
              </a:rPr>
              <a:t>3</a:t>
            </a:r>
            <a:r>
              <a:rPr lang="en-US"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a:latin typeface="Tahoma" panose="020B0604030504040204" pitchFamily="34" charset="0"/>
                <a:ea typeface="Tahoma" panose="020B0604030504040204" pitchFamily="34" charset="0"/>
                <a:cs typeface="Tahoma" panose="020B0604030504040204" pitchFamily="34" charset="0"/>
              </a:rPr>
              <a:t>molecule</a:t>
            </a:r>
            <a:r>
              <a:rPr lang="en-US" baseline="30000" dirty="0">
                <a:latin typeface="Tahoma" panose="020B0604030504040204" pitchFamily="34" charset="0"/>
                <a:ea typeface="Tahoma" panose="020B0604030504040204" pitchFamily="34" charset="0"/>
                <a:cs typeface="Tahoma" panose="020B0604030504040204" pitchFamily="34" charset="0"/>
              </a:rPr>
              <a:t>−1</a:t>
            </a:r>
            <a:r>
              <a:rPr lang="en-US" dirty="0">
                <a:latin typeface="Tahoma" panose="020B0604030504040204" pitchFamily="34" charset="0"/>
                <a:ea typeface="Tahoma" panose="020B0604030504040204" pitchFamily="34" charset="0"/>
                <a:cs typeface="Tahoma" panose="020B0604030504040204" pitchFamily="34" charset="0"/>
              </a:rPr>
              <a:t>s</a:t>
            </a:r>
            <a:r>
              <a:rPr lang="en-US" baseline="30000" dirty="0">
                <a:latin typeface="Tahoma" panose="020B0604030504040204" pitchFamily="34" charset="0"/>
                <a:ea typeface="Tahoma" panose="020B0604030504040204" pitchFamily="34" charset="0"/>
                <a:cs typeface="Tahoma" panose="020B0604030504040204" pitchFamily="34" charset="0"/>
              </a:rPr>
              <a:t>−</a:t>
            </a:r>
            <a:r>
              <a:rPr lang="en-US" baseline="30000" dirty="0" smtClean="0">
                <a:latin typeface="Tahoma" panose="020B0604030504040204" pitchFamily="34" charset="0"/>
                <a:ea typeface="Tahoma" panose="020B0604030504040204" pitchFamily="34" charset="0"/>
                <a:cs typeface="Tahoma" panose="020B0604030504040204" pitchFamily="34" charset="0"/>
              </a:rPr>
              <a:t>1</a:t>
            </a:r>
          </a:p>
          <a:p>
            <a:pPr algn="just"/>
            <a:r>
              <a:rPr lang="en-US" dirty="0" smtClean="0">
                <a:latin typeface="Tahoma" panose="020B0604030504040204" pitchFamily="34" charset="0"/>
                <a:ea typeface="Tahoma" panose="020B0604030504040204" pitchFamily="34" charset="0"/>
                <a:cs typeface="Tahoma" panose="020B0604030504040204" pitchFamily="34" charset="0"/>
              </a:rPr>
              <a:t>C</a:t>
            </a:r>
            <a:r>
              <a:rPr lang="en-US" baseline="-25000" dirty="0" smtClean="0">
                <a:latin typeface="Tahoma" panose="020B0604030504040204" pitchFamily="34" charset="0"/>
                <a:ea typeface="Tahoma" panose="020B0604030504040204" pitchFamily="34" charset="0"/>
                <a:cs typeface="Tahoma" panose="020B0604030504040204" pitchFamily="34" charset="0"/>
              </a:rPr>
              <a:t>3</a:t>
            </a:r>
            <a:r>
              <a:rPr lang="en-US" dirty="0" smtClean="0">
                <a:latin typeface="Tahoma" panose="020B0604030504040204" pitchFamily="34" charset="0"/>
                <a:ea typeface="Tahoma" panose="020B0604030504040204" pitchFamily="34" charset="0"/>
                <a:cs typeface="Tahoma" panose="020B0604030504040204" pitchFamily="34" charset="0"/>
              </a:rPr>
              <a:t>H</a:t>
            </a:r>
            <a:r>
              <a:rPr lang="en-US" baseline="-25000" dirty="0" smtClean="0">
                <a:latin typeface="Tahoma" panose="020B0604030504040204" pitchFamily="34" charset="0"/>
                <a:ea typeface="Tahoma" panose="020B0604030504040204" pitchFamily="34" charset="0"/>
                <a:cs typeface="Tahoma" panose="020B0604030504040204" pitchFamily="34" charset="0"/>
              </a:rPr>
              <a:t>6 </a:t>
            </a:r>
            <a:r>
              <a:rPr lang="en-US" dirty="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O</a:t>
            </a:r>
            <a:r>
              <a:rPr lang="en-US" baseline="-25000" dirty="0" smtClean="0">
                <a:latin typeface="Tahoma" panose="020B0604030504040204" pitchFamily="34" charset="0"/>
                <a:ea typeface="Tahoma" panose="020B0604030504040204" pitchFamily="34" charset="0"/>
                <a:cs typeface="Tahoma" panose="020B0604030504040204" pitchFamily="34" charset="0"/>
              </a:rPr>
              <a:t>3</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products  </a:t>
            </a:r>
            <a:r>
              <a:rPr lang="en-US"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k</a:t>
            </a:r>
            <a:r>
              <a:rPr lang="en-US"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O3</a:t>
            </a:r>
            <a:r>
              <a:rPr lang="en-US"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smtClean="0">
                <a:latin typeface="Tahoma" panose="020B0604030504040204" pitchFamily="34" charset="0"/>
                <a:ea typeface="Tahoma" panose="020B0604030504040204" pitchFamily="34" charset="0"/>
                <a:cs typeface="Tahoma" panose="020B0604030504040204" pitchFamily="34" charset="0"/>
              </a:rPr>
              <a:t> 1.0x10</a:t>
            </a:r>
            <a:r>
              <a:rPr lang="en-US" baseline="30000" dirty="0" smtClean="0">
                <a:latin typeface="Tahoma" panose="020B0604030504040204" pitchFamily="34" charset="0"/>
                <a:ea typeface="Tahoma" panose="020B0604030504040204" pitchFamily="34" charset="0"/>
                <a:cs typeface="Tahoma" panose="020B0604030504040204" pitchFamily="34" charset="0"/>
              </a:rPr>
              <a:t>-17</a:t>
            </a:r>
            <a:r>
              <a:rPr lang="en-US" dirty="0">
                <a:latin typeface="Tahoma" panose="020B0604030504040204" pitchFamily="34" charset="0"/>
                <a:ea typeface="Tahoma" panose="020B0604030504040204" pitchFamily="34" charset="0"/>
                <a:cs typeface="Tahoma" panose="020B0604030504040204" pitchFamily="34" charset="0"/>
              </a:rPr>
              <a:t> cm</a:t>
            </a:r>
            <a:r>
              <a:rPr lang="en-US" baseline="30000" dirty="0">
                <a:latin typeface="Tahoma" panose="020B0604030504040204" pitchFamily="34" charset="0"/>
                <a:ea typeface="Tahoma" panose="020B0604030504040204" pitchFamily="34" charset="0"/>
                <a:cs typeface="Tahoma" panose="020B0604030504040204" pitchFamily="34" charset="0"/>
              </a:rPr>
              <a:t>3</a:t>
            </a:r>
            <a:r>
              <a:rPr lang="en-US"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a:latin typeface="Tahoma" panose="020B0604030504040204" pitchFamily="34" charset="0"/>
                <a:ea typeface="Tahoma" panose="020B0604030504040204" pitchFamily="34" charset="0"/>
                <a:cs typeface="Tahoma" panose="020B0604030504040204" pitchFamily="34" charset="0"/>
              </a:rPr>
              <a:t>molecule</a:t>
            </a:r>
            <a:r>
              <a:rPr lang="en-US" baseline="30000" dirty="0">
                <a:latin typeface="Tahoma" panose="020B0604030504040204" pitchFamily="34" charset="0"/>
                <a:ea typeface="Tahoma" panose="020B0604030504040204" pitchFamily="34" charset="0"/>
                <a:cs typeface="Tahoma" panose="020B0604030504040204" pitchFamily="34" charset="0"/>
              </a:rPr>
              <a:t>−1</a:t>
            </a:r>
            <a:r>
              <a:rPr lang="en-US" dirty="0">
                <a:latin typeface="Tahoma" panose="020B0604030504040204" pitchFamily="34" charset="0"/>
                <a:ea typeface="Tahoma" panose="020B0604030504040204" pitchFamily="34" charset="0"/>
                <a:cs typeface="Tahoma" panose="020B0604030504040204" pitchFamily="34" charset="0"/>
              </a:rPr>
              <a:t>s</a:t>
            </a:r>
            <a:r>
              <a:rPr lang="en-US" baseline="30000" dirty="0">
                <a:latin typeface="Tahoma" panose="020B0604030504040204" pitchFamily="34" charset="0"/>
                <a:ea typeface="Tahoma" panose="020B0604030504040204" pitchFamily="34" charset="0"/>
                <a:cs typeface="Tahoma" panose="020B0604030504040204" pitchFamily="34" charset="0"/>
              </a:rPr>
              <a:t>−</a:t>
            </a:r>
            <a:r>
              <a:rPr lang="en-US" baseline="30000" dirty="0" smtClean="0">
                <a:latin typeface="Tahoma" panose="020B0604030504040204" pitchFamily="34" charset="0"/>
                <a:ea typeface="Tahoma" panose="020B0604030504040204" pitchFamily="34" charset="0"/>
                <a:cs typeface="Tahoma" panose="020B0604030504040204" pitchFamily="34" charset="0"/>
              </a:rPr>
              <a:t>1</a:t>
            </a:r>
          </a:p>
          <a:p>
            <a:pPr algn="just"/>
            <a:r>
              <a:rPr lang="en-US" dirty="0">
                <a:latin typeface="Tahoma" panose="020B0604030504040204" pitchFamily="34" charset="0"/>
                <a:ea typeface="Tahoma" panose="020B0604030504040204" pitchFamily="34" charset="0"/>
                <a:cs typeface="Tahoma" panose="020B0604030504040204" pitchFamily="34" charset="0"/>
              </a:rPr>
              <a:t>C</a:t>
            </a:r>
            <a:r>
              <a:rPr lang="en-US" baseline="-25000" dirty="0">
                <a:latin typeface="Tahoma" panose="020B0604030504040204" pitchFamily="34" charset="0"/>
                <a:ea typeface="Tahoma" panose="020B0604030504040204" pitchFamily="34" charset="0"/>
                <a:cs typeface="Tahoma" panose="020B0604030504040204" pitchFamily="34" charset="0"/>
              </a:rPr>
              <a:t>3</a:t>
            </a:r>
            <a:r>
              <a:rPr lang="en-US" dirty="0">
                <a:latin typeface="Tahoma" panose="020B0604030504040204" pitchFamily="34" charset="0"/>
                <a:ea typeface="Tahoma" panose="020B0604030504040204" pitchFamily="34" charset="0"/>
                <a:cs typeface="Tahoma" panose="020B0604030504040204" pitchFamily="34" charset="0"/>
              </a:rPr>
              <a:t>H</a:t>
            </a:r>
            <a:r>
              <a:rPr lang="en-US" baseline="-25000" dirty="0">
                <a:latin typeface="Tahoma" panose="020B0604030504040204" pitchFamily="34" charset="0"/>
                <a:ea typeface="Tahoma" panose="020B0604030504040204" pitchFamily="34" charset="0"/>
                <a:cs typeface="Tahoma" panose="020B0604030504040204" pitchFamily="34" charset="0"/>
              </a:rPr>
              <a:t>6 </a:t>
            </a:r>
            <a:r>
              <a:rPr lang="en-US" dirty="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NO</a:t>
            </a:r>
            <a:r>
              <a:rPr lang="en-US" baseline="-25000" dirty="0" smtClean="0">
                <a:latin typeface="Tahoma" panose="020B0604030504040204" pitchFamily="34" charset="0"/>
                <a:ea typeface="Tahoma" panose="020B0604030504040204" pitchFamily="34" charset="0"/>
                <a:cs typeface="Tahoma" panose="020B0604030504040204" pitchFamily="34" charset="0"/>
              </a:rPr>
              <a:t>3</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products  	</a:t>
            </a:r>
            <a:r>
              <a:rPr lang="en-US"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k</a:t>
            </a:r>
            <a:r>
              <a:rPr lang="en-US"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NO3</a:t>
            </a:r>
            <a:r>
              <a:rPr lang="en-US"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dirty="0">
                <a:latin typeface="Tahoma" panose="020B0604030504040204" pitchFamily="34" charset="0"/>
                <a:ea typeface="Tahoma" panose="020B0604030504040204" pitchFamily="34" charset="0"/>
                <a:cs typeface="Tahoma" panose="020B0604030504040204" pitchFamily="34" charset="0"/>
              </a:rPr>
              <a:t>9.5x10</a:t>
            </a:r>
            <a:r>
              <a:rPr lang="en-US" baseline="30000" dirty="0">
                <a:latin typeface="Tahoma" panose="020B0604030504040204" pitchFamily="34" charset="0"/>
                <a:ea typeface="Tahoma" panose="020B0604030504040204" pitchFamily="34" charset="0"/>
                <a:cs typeface="Tahoma" panose="020B0604030504040204" pitchFamily="34" charset="0"/>
              </a:rPr>
              <a:t>-15</a:t>
            </a:r>
            <a:r>
              <a:rPr lang="en-US" dirty="0">
                <a:latin typeface="Tahoma" panose="020B0604030504040204" pitchFamily="34" charset="0"/>
                <a:ea typeface="Tahoma" panose="020B0604030504040204" pitchFamily="34" charset="0"/>
                <a:cs typeface="Tahoma" panose="020B0604030504040204" pitchFamily="34" charset="0"/>
              </a:rPr>
              <a:t> cm</a:t>
            </a:r>
            <a:r>
              <a:rPr lang="en-US" baseline="30000" dirty="0">
                <a:latin typeface="Tahoma" panose="020B0604030504040204" pitchFamily="34" charset="0"/>
                <a:ea typeface="Tahoma" panose="020B0604030504040204" pitchFamily="34" charset="0"/>
                <a:cs typeface="Tahoma" panose="020B0604030504040204" pitchFamily="34" charset="0"/>
              </a:rPr>
              <a:t>3</a:t>
            </a:r>
            <a:r>
              <a:rPr lang="en-US"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a:latin typeface="Tahoma" panose="020B0604030504040204" pitchFamily="34" charset="0"/>
                <a:ea typeface="Tahoma" panose="020B0604030504040204" pitchFamily="34" charset="0"/>
                <a:cs typeface="Tahoma" panose="020B0604030504040204" pitchFamily="34" charset="0"/>
              </a:rPr>
              <a:t>molecule</a:t>
            </a:r>
            <a:r>
              <a:rPr lang="en-US" baseline="30000" dirty="0">
                <a:latin typeface="Tahoma" panose="020B0604030504040204" pitchFamily="34" charset="0"/>
                <a:ea typeface="Tahoma" panose="020B0604030504040204" pitchFamily="34" charset="0"/>
                <a:cs typeface="Tahoma" panose="020B0604030504040204" pitchFamily="34" charset="0"/>
              </a:rPr>
              <a:t>−1</a:t>
            </a:r>
            <a:r>
              <a:rPr lang="en-US" dirty="0">
                <a:latin typeface="Tahoma" panose="020B0604030504040204" pitchFamily="34" charset="0"/>
                <a:ea typeface="Tahoma" panose="020B0604030504040204" pitchFamily="34" charset="0"/>
                <a:cs typeface="Tahoma" panose="020B0604030504040204" pitchFamily="34" charset="0"/>
              </a:rPr>
              <a:t>s</a:t>
            </a:r>
            <a:r>
              <a:rPr lang="en-US" baseline="30000" dirty="0">
                <a:latin typeface="Tahoma" panose="020B0604030504040204" pitchFamily="34" charset="0"/>
                <a:ea typeface="Tahoma" panose="020B0604030504040204" pitchFamily="34" charset="0"/>
                <a:cs typeface="Tahoma" panose="020B0604030504040204" pitchFamily="34" charset="0"/>
              </a:rPr>
              <a:t>−1</a:t>
            </a:r>
            <a:endParaRPr lang="en-US"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a:p>
            <a:pPr algn="just"/>
            <a:r>
              <a:rPr lang="en-US" dirty="0" smtClean="0">
                <a:latin typeface="Tahoma" panose="020B0604030504040204" pitchFamily="34" charset="0"/>
                <a:ea typeface="Tahoma" panose="020B0604030504040204" pitchFamily="34" charset="0"/>
                <a:cs typeface="Tahoma" panose="020B0604030504040204" pitchFamily="34" charset="0"/>
              </a:rPr>
              <a:t>Concentrations: 		[OH]=5x10</a:t>
            </a:r>
            <a:r>
              <a:rPr lang="en-US" baseline="30000" dirty="0" smtClean="0">
                <a:latin typeface="Tahoma" panose="020B0604030504040204" pitchFamily="34" charset="0"/>
                <a:ea typeface="Tahoma" panose="020B0604030504040204" pitchFamily="34" charset="0"/>
                <a:cs typeface="Tahoma" panose="020B0604030504040204" pitchFamily="34" charset="0"/>
              </a:rPr>
              <a:t>6</a:t>
            </a:r>
            <a:r>
              <a:rPr lang="en-US" dirty="0" smtClean="0">
                <a:latin typeface="Tahoma" panose="020B0604030504040204" pitchFamily="34" charset="0"/>
                <a:ea typeface="Tahoma" panose="020B0604030504040204" pitchFamily="34" charset="0"/>
                <a:cs typeface="Tahoma" panose="020B0604030504040204" pitchFamily="34" charset="0"/>
              </a:rPr>
              <a:t> molecule</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smtClean="0">
                <a:latin typeface="Tahoma" panose="020B0604030504040204" pitchFamily="34" charset="0"/>
                <a:ea typeface="Tahoma" panose="020B0604030504040204" pitchFamily="34" charset="0"/>
                <a:cs typeface="Tahoma" panose="020B0604030504040204" pitchFamily="34" charset="0"/>
              </a:rPr>
              <a:t>cm</a:t>
            </a:r>
            <a:r>
              <a:rPr lang="en-US" baseline="30000" dirty="0" smtClean="0">
                <a:latin typeface="Tahoma" panose="020B0604030504040204" pitchFamily="34" charset="0"/>
                <a:ea typeface="Tahoma" panose="020B0604030504040204" pitchFamily="34" charset="0"/>
                <a:cs typeface="Tahoma" panose="020B0604030504040204" pitchFamily="34" charset="0"/>
              </a:rPr>
              <a:t>-3</a:t>
            </a:r>
            <a:endParaRPr lang="en-US" dirty="0">
              <a:latin typeface="Tahoma" panose="020B0604030504040204" pitchFamily="34" charset="0"/>
              <a:ea typeface="Tahoma" panose="020B0604030504040204" pitchFamily="34" charset="0"/>
              <a:cs typeface="Tahoma" panose="020B0604030504040204" pitchFamily="34" charset="0"/>
            </a:endParaRPr>
          </a:p>
          <a:p>
            <a:pPr algn="just"/>
            <a:r>
              <a:rPr lang="en-US" dirty="0" smtClean="0">
                <a:latin typeface="Tahoma" panose="020B0604030504040204" pitchFamily="34" charset="0"/>
                <a:ea typeface="Tahoma" panose="020B0604030504040204" pitchFamily="34" charset="0"/>
                <a:cs typeface="Tahoma" panose="020B0604030504040204" pitchFamily="34" charset="0"/>
              </a:rPr>
              <a:t>		    	[O</a:t>
            </a:r>
            <a:r>
              <a:rPr lang="en-US" baseline="-25000" dirty="0" smtClean="0">
                <a:latin typeface="Tahoma" panose="020B0604030504040204" pitchFamily="34" charset="0"/>
                <a:ea typeface="Tahoma" panose="020B0604030504040204" pitchFamily="34" charset="0"/>
                <a:cs typeface="Tahoma" panose="020B0604030504040204" pitchFamily="34" charset="0"/>
              </a:rPr>
              <a:t>3</a:t>
            </a:r>
            <a:r>
              <a:rPr lang="en-US" dirty="0" smtClean="0">
                <a:latin typeface="Tahoma" panose="020B0604030504040204" pitchFamily="34" charset="0"/>
                <a:ea typeface="Tahoma" panose="020B0604030504040204" pitchFamily="34" charset="0"/>
                <a:cs typeface="Tahoma" panose="020B0604030504040204" pitchFamily="34" charset="0"/>
              </a:rPr>
              <a:t>]=100 ppb     [NO</a:t>
            </a:r>
            <a:r>
              <a:rPr lang="en-US" baseline="-25000" dirty="0" smtClean="0">
                <a:latin typeface="Tahoma" panose="020B0604030504040204" pitchFamily="34" charset="0"/>
                <a:ea typeface="Tahoma" panose="020B0604030504040204" pitchFamily="34" charset="0"/>
                <a:cs typeface="Tahoma" panose="020B0604030504040204" pitchFamily="34" charset="0"/>
              </a:rPr>
              <a:t>3</a:t>
            </a:r>
            <a:r>
              <a:rPr lang="en-US" dirty="0" smtClean="0">
                <a:latin typeface="Tahoma" panose="020B0604030504040204" pitchFamily="34" charset="0"/>
                <a:ea typeface="Tahoma" panose="020B0604030504040204" pitchFamily="34" charset="0"/>
                <a:cs typeface="Tahoma" panose="020B0604030504040204" pitchFamily="34" charset="0"/>
              </a:rPr>
              <a:t>]=50 </a:t>
            </a:r>
            <a:r>
              <a:rPr lang="en-US" dirty="0" err="1" smtClean="0">
                <a:latin typeface="Tahoma" panose="020B0604030504040204" pitchFamily="34" charset="0"/>
                <a:ea typeface="Tahoma" panose="020B0604030504040204" pitchFamily="34" charset="0"/>
                <a:cs typeface="Tahoma" panose="020B0604030504040204" pitchFamily="34" charset="0"/>
              </a:rPr>
              <a:t>ppt</a:t>
            </a:r>
            <a:r>
              <a:rPr lang="en-US" dirty="0" smtClean="0">
                <a:latin typeface="Tahoma" panose="020B0604030504040204" pitchFamily="34" charset="0"/>
                <a:ea typeface="Tahoma" panose="020B0604030504040204" pitchFamily="34" charset="0"/>
                <a:cs typeface="Tahoma" panose="020B0604030504040204" pitchFamily="34" charset="0"/>
              </a:rPr>
              <a:t>      T=298 K, P= 1 </a:t>
            </a:r>
            <a:r>
              <a:rPr lang="en-US" dirty="0" err="1" smtClean="0">
                <a:latin typeface="Tahoma" panose="020B0604030504040204" pitchFamily="34" charset="0"/>
                <a:ea typeface="Tahoma" panose="020B0604030504040204" pitchFamily="34" charset="0"/>
                <a:cs typeface="Tahoma" panose="020B0604030504040204" pitchFamily="34" charset="0"/>
              </a:rPr>
              <a:t>atm</a:t>
            </a:r>
            <a:endParaRPr lang="en-US" dirty="0" smtClean="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257695" y="5804691"/>
            <a:ext cx="9186929" cy="769441"/>
          </a:xfrm>
          <a:prstGeom prst="rect">
            <a:avLst/>
          </a:prstGeom>
        </p:spPr>
        <p:txBody>
          <a:bodyPr wrap="square">
            <a:spAutoFit/>
          </a:bodyPr>
          <a:lstStyle/>
          <a:p>
            <a:r>
              <a:rPr lang="en-US" sz="2200" dirty="0">
                <a:latin typeface="Tahoma" panose="020B0604030504040204" pitchFamily="34" charset="0"/>
                <a:ea typeface="Tahoma" panose="020B0604030504040204" pitchFamily="34" charset="0"/>
                <a:cs typeface="Tahoma" panose="020B0604030504040204" pitchFamily="34" charset="0"/>
              </a:rPr>
              <a:t>100 </a:t>
            </a:r>
            <a:r>
              <a:rPr lang="en-US" sz="2200" dirty="0" smtClean="0">
                <a:latin typeface="Tahoma" panose="020B0604030504040204" pitchFamily="34" charset="0"/>
                <a:ea typeface="Tahoma" panose="020B0604030504040204" pitchFamily="34" charset="0"/>
                <a:cs typeface="Tahoma" panose="020B0604030504040204" pitchFamily="34" charset="0"/>
              </a:rPr>
              <a:t>ppb=0.1ppm=10</a:t>
            </a:r>
            <a:r>
              <a:rPr lang="en-US" sz="2200" baseline="30000" dirty="0" smtClean="0">
                <a:latin typeface="Tahoma" panose="020B0604030504040204" pitchFamily="34" charset="0"/>
                <a:ea typeface="Tahoma" panose="020B0604030504040204" pitchFamily="34" charset="0"/>
                <a:cs typeface="Tahoma" panose="020B0604030504040204" pitchFamily="34" charset="0"/>
              </a:rPr>
              <a:t>-7</a:t>
            </a:r>
            <a:r>
              <a:rPr lang="en-US" sz="2200" dirty="0" smtClean="0">
                <a:latin typeface="Tahoma" panose="020B0604030504040204" pitchFamily="34" charset="0"/>
                <a:ea typeface="Tahoma" panose="020B0604030504040204" pitchFamily="34" charset="0"/>
                <a:cs typeface="Tahoma" panose="020B0604030504040204" pitchFamily="34" charset="0"/>
              </a:rPr>
              <a:t>x2.463x10</a:t>
            </a:r>
            <a:r>
              <a:rPr lang="en-US" sz="2200" baseline="30000" dirty="0" smtClean="0">
                <a:latin typeface="Tahoma" panose="020B0604030504040204" pitchFamily="34" charset="0"/>
                <a:ea typeface="Tahoma" panose="020B0604030504040204" pitchFamily="34" charset="0"/>
                <a:cs typeface="Tahoma" panose="020B0604030504040204" pitchFamily="34" charset="0"/>
              </a:rPr>
              <a:t>19</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smtClean="0">
                <a:latin typeface="Tahoma" panose="020B0604030504040204" pitchFamily="34" charset="0"/>
                <a:ea typeface="Tahoma" panose="020B0604030504040204" pitchFamily="34" charset="0"/>
                <a:cs typeface="Tahoma" panose="020B0604030504040204" pitchFamily="34" charset="0"/>
              </a:rPr>
              <a:t>2.463x10</a:t>
            </a:r>
            <a:r>
              <a:rPr lang="en-US" sz="2200" baseline="30000" dirty="0" smtClean="0">
                <a:latin typeface="Tahoma" panose="020B0604030504040204" pitchFamily="34" charset="0"/>
                <a:ea typeface="Tahoma" panose="020B0604030504040204" pitchFamily="34" charset="0"/>
                <a:cs typeface="Tahoma" panose="020B0604030504040204" pitchFamily="34" charset="0"/>
              </a:rPr>
              <a:t>12 </a:t>
            </a:r>
            <a:r>
              <a:rPr lang="en-US" sz="2200" dirty="0" smtClean="0">
                <a:latin typeface="Tahoma" panose="020B0604030504040204" pitchFamily="34" charset="0"/>
                <a:ea typeface="Tahoma" panose="020B0604030504040204" pitchFamily="34" charset="0"/>
                <a:cs typeface="Tahoma" panose="020B0604030504040204" pitchFamily="34" charset="0"/>
              </a:rPr>
              <a:t>molecule</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smtClean="0">
                <a:latin typeface="Tahoma" panose="020B0604030504040204" pitchFamily="34" charset="0"/>
                <a:ea typeface="Tahoma" panose="020B0604030504040204" pitchFamily="34" charset="0"/>
                <a:cs typeface="Tahoma" panose="020B0604030504040204" pitchFamily="34" charset="0"/>
              </a:rPr>
              <a:t>cm</a:t>
            </a:r>
            <a:r>
              <a:rPr lang="en-US" sz="2200" baseline="30000" dirty="0" smtClean="0">
                <a:latin typeface="Tahoma" panose="020B0604030504040204" pitchFamily="34" charset="0"/>
                <a:ea typeface="Tahoma" panose="020B0604030504040204" pitchFamily="34" charset="0"/>
                <a:cs typeface="Tahoma" panose="020B0604030504040204" pitchFamily="34" charset="0"/>
              </a:rPr>
              <a:t>-3</a:t>
            </a:r>
            <a:r>
              <a:rPr lang="en-US" sz="2200" dirty="0" smtClean="0">
                <a:latin typeface="Tahoma" panose="020B0604030504040204" pitchFamily="34" charset="0"/>
                <a:ea typeface="Tahoma" panose="020B0604030504040204" pitchFamily="34" charset="0"/>
                <a:cs typeface="Tahoma" panose="020B0604030504040204" pitchFamily="34" charset="0"/>
              </a:rPr>
              <a:t> </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smtClean="0">
                <a:latin typeface="Tahoma" panose="020B0604030504040204" pitchFamily="34" charset="0"/>
                <a:ea typeface="Tahoma" panose="020B0604030504040204" pitchFamily="34" charset="0"/>
                <a:cs typeface="Tahoma" panose="020B0604030504040204" pitchFamily="34" charset="0"/>
              </a:rPr>
              <a:t>[O</a:t>
            </a:r>
            <a:r>
              <a:rPr lang="en-US" sz="2200" baseline="-25000" dirty="0" smtClean="0">
                <a:latin typeface="Tahoma" panose="020B0604030504040204" pitchFamily="34" charset="0"/>
                <a:ea typeface="Tahoma" panose="020B0604030504040204" pitchFamily="34" charset="0"/>
                <a:cs typeface="Tahoma" panose="020B0604030504040204" pitchFamily="34" charset="0"/>
              </a:rPr>
              <a:t>3</a:t>
            </a:r>
            <a:r>
              <a:rPr lang="en-US" sz="2200" dirty="0" smtClean="0">
                <a:latin typeface="Tahoma" panose="020B0604030504040204" pitchFamily="34" charset="0"/>
                <a:ea typeface="Tahoma" panose="020B0604030504040204" pitchFamily="34" charset="0"/>
                <a:cs typeface="Tahoma" panose="020B0604030504040204" pitchFamily="34" charset="0"/>
              </a:rPr>
              <a:t>]</a:t>
            </a:r>
          </a:p>
          <a:p>
            <a:r>
              <a:rPr lang="en-US" sz="2200" dirty="0">
                <a:latin typeface="Tahoma" panose="020B0604030504040204" pitchFamily="34" charset="0"/>
                <a:ea typeface="Tahoma" panose="020B0604030504040204" pitchFamily="34" charset="0"/>
                <a:cs typeface="Tahoma" panose="020B0604030504040204" pitchFamily="34" charset="0"/>
              </a:rPr>
              <a:t>50 </a:t>
            </a:r>
            <a:r>
              <a:rPr lang="en-US" sz="2200" dirty="0" err="1" smtClean="0">
                <a:latin typeface="Tahoma" panose="020B0604030504040204" pitchFamily="34" charset="0"/>
                <a:ea typeface="Tahoma" panose="020B0604030504040204" pitchFamily="34" charset="0"/>
                <a:cs typeface="Tahoma" panose="020B0604030504040204" pitchFamily="34" charset="0"/>
              </a:rPr>
              <a:t>ppt</a:t>
            </a:r>
            <a:r>
              <a:rPr lang="en-US" sz="2200" dirty="0" smtClean="0">
                <a:latin typeface="Tahoma" panose="020B0604030504040204" pitchFamily="34" charset="0"/>
                <a:ea typeface="Tahoma" panose="020B0604030504040204" pitchFamily="34" charset="0"/>
                <a:cs typeface="Tahoma" panose="020B0604030504040204" pitchFamily="34" charset="0"/>
              </a:rPr>
              <a:t>=2.463x10</a:t>
            </a:r>
            <a:r>
              <a:rPr lang="en-US" sz="2200" baseline="30000" dirty="0" smtClean="0">
                <a:latin typeface="Tahoma" panose="020B0604030504040204" pitchFamily="34" charset="0"/>
                <a:ea typeface="Tahoma" panose="020B0604030504040204" pitchFamily="34" charset="0"/>
                <a:cs typeface="Tahoma" panose="020B0604030504040204" pitchFamily="34" charset="0"/>
              </a:rPr>
              <a:t>19</a:t>
            </a:r>
            <a:r>
              <a:rPr lang="en-US" sz="2200" dirty="0" smtClean="0">
                <a:latin typeface="Tahoma" panose="020B0604030504040204" pitchFamily="34" charset="0"/>
                <a:ea typeface="Tahoma" panose="020B0604030504040204" pitchFamily="34" charset="0"/>
                <a:cs typeface="Tahoma" panose="020B0604030504040204" pitchFamily="34" charset="0"/>
              </a:rPr>
              <a:t>x50/10</a:t>
            </a:r>
            <a:r>
              <a:rPr lang="en-US" sz="2200" baseline="30000" dirty="0" smtClean="0">
                <a:latin typeface="Tahoma" panose="020B0604030504040204" pitchFamily="34" charset="0"/>
                <a:ea typeface="Tahoma" panose="020B0604030504040204" pitchFamily="34" charset="0"/>
                <a:cs typeface="Tahoma" panose="020B0604030504040204" pitchFamily="34" charset="0"/>
              </a:rPr>
              <a:t>12</a:t>
            </a:r>
            <a:r>
              <a:rPr lang="en-US" sz="2200" dirty="0" smtClean="0">
                <a:latin typeface="Tahoma" panose="020B0604030504040204" pitchFamily="34" charset="0"/>
                <a:ea typeface="Tahoma" panose="020B0604030504040204" pitchFamily="34" charset="0"/>
                <a:cs typeface="Tahoma" panose="020B0604030504040204" pitchFamily="34" charset="0"/>
              </a:rPr>
              <a:t>=1.23x10</a:t>
            </a:r>
            <a:r>
              <a:rPr lang="en-US" sz="2200" baseline="30000" dirty="0" smtClean="0">
                <a:latin typeface="Tahoma" panose="020B0604030504040204" pitchFamily="34" charset="0"/>
                <a:ea typeface="Tahoma" panose="020B0604030504040204" pitchFamily="34" charset="0"/>
                <a:cs typeface="Tahoma" panose="020B0604030504040204" pitchFamily="34" charset="0"/>
              </a:rPr>
              <a:t>9</a:t>
            </a:r>
            <a:r>
              <a:rPr lang="en-US" sz="2200" dirty="0">
                <a:latin typeface="Tahoma" panose="020B0604030504040204" pitchFamily="34" charset="0"/>
                <a:ea typeface="Tahoma" panose="020B0604030504040204" pitchFamily="34" charset="0"/>
                <a:cs typeface="Tahoma" panose="020B0604030504040204" pitchFamily="34" charset="0"/>
              </a:rPr>
              <a:t> molecule</a:t>
            </a:r>
            <a:r>
              <a:rPr 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a:latin typeface="Tahoma" panose="020B0604030504040204" pitchFamily="34" charset="0"/>
                <a:ea typeface="Tahoma" panose="020B0604030504040204" pitchFamily="34" charset="0"/>
                <a:cs typeface="Tahoma" panose="020B0604030504040204" pitchFamily="34" charset="0"/>
              </a:rPr>
              <a:t>cm</a:t>
            </a:r>
            <a:r>
              <a:rPr lang="en-US" sz="2200" baseline="30000" dirty="0">
                <a:latin typeface="Tahoma" panose="020B0604030504040204" pitchFamily="34" charset="0"/>
                <a:ea typeface="Tahoma" panose="020B0604030504040204" pitchFamily="34" charset="0"/>
                <a:cs typeface="Tahoma" panose="020B0604030504040204" pitchFamily="34" charset="0"/>
              </a:rPr>
              <a:t>-3 	</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smtClean="0">
                <a:latin typeface="Tahoma" panose="020B0604030504040204" pitchFamily="34" charset="0"/>
                <a:ea typeface="Tahoma" panose="020B0604030504040204" pitchFamily="34" charset="0"/>
                <a:cs typeface="Tahoma" panose="020B0604030504040204" pitchFamily="34" charset="0"/>
              </a:rPr>
              <a:t>    [NO</a:t>
            </a:r>
            <a:r>
              <a:rPr lang="en-US" sz="2200" baseline="-25000" dirty="0" smtClean="0">
                <a:latin typeface="Tahoma" panose="020B0604030504040204" pitchFamily="34" charset="0"/>
                <a:ea typeface="Tahoma" panose="020B0604030504040204" pitchFamily="34" charset="0"/>
                <a:cs typeface="Tahoma" panose="020B0604030504040204" pitchFamily="34" charset="0"/>
              </a:rPr>
              <a:t>3</a:t>
            </a:r>
            <a:r>
              <a:rPr lang="en-US" sz="2200" dirty="0" smtClean="0">
                <a:latin typeface="Tahoma" panose="020B0604030504040204" pitchFamily="34" charset="0"/>
                <a:ea typeface="Tahoma" panose="020B0604030504040204" pitchFamily="34" charset="0"/>
                <a:cs typeface="Tahoma" panose="020B0604030504040204" pitchFamily="34" charset="0"/>
              </a:rPr>
              <a:t>]</a:t>
            </a:r>
            <a:endParaRPr lang="en-US" sz="2200" baseline="-250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166301" y="2449558"/>
            <a:ext cx="8721734" cy="2308324"/>
          </a:xfrm>
          <a:prstGeom prst="rect">
            <a:avLst/>
          </a:prstGeom>
        </p:spPr>
        <p:txBody>
          <a:bodyPr wrap="square">
            <a:spAutoFit/>
          </a:bodyPr>
          <a:lstStyle/>
          <a:p>
            <a:pPr algn="just"/>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Solution </a:t>
            </a:r>
          </a:p>
          <a:p>
            <a:pPr algn="just"/>
            <a:r>
              <a:rPr lang="en-US" sz="2400" dirty="0" smtClean="0">
                <a:latin typeface="Tahoma" panose="020B0604030504040204" pitchFamily="34" charset="0"/>
                <a:ea typeface="Tahoma" panose="020B0604030504040204" pitchFamily="34" charset="0"/>
                <a:cs typeface="Tahoma" panose="020B0604030504040204" pitchFamily="34" charset="0"/>
              </a:rPr>
              <a:t>a) We apply the pseudo-first order expression for the half-life:           </a:t>
            </a:r>
            <a:r>
              <a:rPr lang="en-US" sz="24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a:t>
            </a:r>
            <a:r>
              <a:rPr lang="en-US" sz="2400" i="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1/2</a:t>
            </a:r>
            <a:r>
              <a:rPr lang="en-US" sz="2400" dirty="0" smtClean="0">
                <a:latin typeface="Tahoma" panose="020B0604030504040204" pitchFamily="34" charset="0"/>
                <a:ea typeface="Tahoma" panose="020B0604030504040204" pitchFamily="34" charset="0"/>
                <a:cs typeface="Tahoma" panose="020B0604030504040204" pitchFamily="34" charset="0"/>
              </a:rPr>
              <a:t>=ln2/k[B]=0.693/k[B] </a:t>
            </a:r>
          </a:p>
          <a:p>
            <a:pPr algn="just"/>
            <a:r>
              <a:rPr lang="en-US" sz="2400" dirty="0" smtClean="0">
                <a:latin typeface="Tahoma" panose="020B0604030504040204" pitchFamily="34" charset="0"/>
                <a:ea typeface="Tahoma" panose="020B0604030504040204" pitchFamily="34" charset="0"/>
                <a:cs typeface="Tahoma" panose="020B0604030504040204" pitchFamily="34" charset="0"/>
              </a:rPr>
              <a:t>But first we need to express mixing ratios (ppb and </a:t>
            </a:r>
            <a:r>
              <a:rPr lang="en-US" sz="2400" dirty="0" err="1" smtClean="0">
                <a:latin typeface="Tahoma" panose="020B0604030504040204" pitchFamily="34" charset="0"/>
                <a:ea typeface="Tahoma" panose="020B0604030504040204" pitchFamily="34" charset="0"/>
                <a:cs typeface="Tahoma" panose="020B0604030504040204" pitchFamily="34" charset="0"/>
              </a:rPr>
              <a:t>ppt</a:t>
            </a:r>
            <a:r>
              <a:rPr lang="en-US" sz="2400" dirty="0" smtClean="0">
                <a:latin typeface="Tahoma" panose="020B0604030504040204" pitchFamily="34" charset="0"/>
                <a:ea typeface="Tahoma" panose="020B0604030504040204" pitchFamily="34" charset="0"/>
                <a:cs typeface="Tahoma" panose="020B0604030504040204" pitchFamily="34" charset="0"/>
              </a:rPr>
              <a:t>) in term of number density. Given the number density of air at </a:t>
            </a:r>
            <a:r>
              <a:rPr lang="en-US" sz="2400" dirty="0">
                <a:latin typeface="Tahoma" panose="020B0604030504040204" pitchFamily="34" charset="0"/>
                <a:ea typeface="Tahoma" panose="020B0604030504040204" pitchFamily="34" charset="0"/>
                <a:cs typeface="Tahoma" panose="020B0604030504040204" pitchFamily="34" charset="0"/>
              </a:rPr>
              <a:t>298 K and 1 </a:t>
            </a:r>
            <a:r>
              <a:rPr lang="en-US" sz="2400" dirty="0" err="1" smtClean="0">
                <a:latin typeface="Tahoma" panose="020B0604030504040204" pitchFamily="34" charset="0"/>
                <a:ea typeface="Tahoma" panose="020B0604030504040204" pitchFamily="34" charset="0"/>
                <a:cs typeface="Tahoma" panose="020B0604030504040204" pitchFamily="34" charset="0"/>
              </a:rPr>
              <a:t>atm</a:t>
            </a:r>
            <a:r>
              <a:rPr lang="en-US" sz="2400" dirty="0" smtClean="0">
                <a:latin typeface="Tahoma" panose="020B0604030504040204" pitchFamily="34" charset="0"/>
                <a:ea typeface="Tahoma" panose="020B0604030504040204" pitchFamily="34" charset="0"/>
                <a:cs typeface="Tahoma" panose="020B0604030504040204" pitchFamily="34" charset="0"/>
              </a:rPr>
              <a:t>:</a:t>
            </a:r>
            <a:endPar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Object 11"/>
          <p:cNvGraphicFramePr>
            <a:graphicFrameLocks noChangeAspect="1"/>
          </p:cNvGraphicFramePr>
          <p:nvPr>
            <p:extLst/>
          </p:nvPr>
        </p:nvGraphicFramePr>
        <p:xfrm>
          <a:off x="101252" y="4910203"/>
          <a:ext cx="9025221" cy="742167"/>
        </p:xfrm>
        <a:graphic>
          <a:graphicData uri="http://schemas.openxmlformats.org/presentationml/2006/ole">
            <mc:AlternateContent xmlns:mc="http://schemas.openxmlformats.org/markup-compatibility/2006">
              <mc:Choice xmlns:v="urn:schemas-microsoft-com:vml" Requires="v">
                <p:oleObj spid="_x0000_s200707" name="Equation" r:id="rId5" imgW="5562360" imgH="457200" progId="Equation.3">
                  <p:embed/>
                </p:oleObj>
              </mc:Choice>
              <mc:Fallback>
                <p:oleObj name="Equation" r:id="rId5" imgW="5562360" imgH="457200" progId="Equation.3">
                  <p:embed/>
                  <p:pic>
                    <p:nvPicPr>
                      <p:cNvPr id="8" name="Object 11"/>
                      <p:cNvPicPr>
                        <a:picLocks noChangeAspect="1" noChangeArrowheads="1"/>
                      </p:cNvPicPr>
                      <p:nvPr/>
                    </p:nvPicPr>
                    <p:blipFill>
                      <a:blip r:embed="rId6"/>
                      <a:srcRect/>
                      <a:stretch>
                        <a:fillRect/>
                      </a:stretch>
                    </p:blipFill>
                    <p:spPr bwMode="auto">
                      <a:xfrm>
                        <a:off x="101252" y="4910203"/>
                        <a:ext cx="9025221" cy="74216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48376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9 -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76423" y="1032389"/>
            <a:ext cx="8511612" cy="1477328"/>
          </a:xfrm>
          <a:prstGeom prst="rect">
            <a:avLst/>
          </a:prstGeom>
        </p:spPr>
        <p:txBody>
          <a:bodyPr wrap="square">
            <a:spAutoFit/>
          </a:bodyPr>
          <a:lstStyle/>
          <a:p>
            <a:pPr algn="just"/>
            <a:r>
              <a:rPr lang="en-US" dirty="0" smtClean="0">
                <a:latin typeface="Tahoma" panose="020B0604030504040204" pitchFamily="34" charset="0"/>
                <a:ea typeface="Tahoma" panose="020B0604030504040204" pitchFamily="34" charset="0"/>
                <a:cs typeface="Tahoma" panose="020B0604030504040204" pitchFamily="34" charset="0"/>
              </a:rPr>
              <a:t>C</a:t>
            </a:r>
            <a:r>
              <a:rPr lang="en-US" baseline="-25000" dirty="0" smtClean="0">
                <a:latin typeface="Tahoma" panose="020B0604030504040204" pitchFamily="34" charset="0"/>
                <a:ea typeface="Tahoma" panose="020B0604030504040204" pitchFamily="34" charset="0"/>
                <a:cs typeface="Tahoma" panose="020B0604030504040204" pitchFamily="34" charset="0"/>
              </a:rPr>
              <a:t>3</a:t>
            </a:r>
            <a:r>
              <a:rPr lang="en-US" dirty="0" smtClean="0">
                <a:latin typeface="Tahoma" panose="020B0604030504040204" pitchFamily="34" charset="0"/>
                <a:ea typeface="Tahoma" panose="020B0604030504040204" pitchFamily="34" charset="0"/>
                <a:cs typeface="Tahoma" panose="020B0604030504040204" pitchFamily="34" charset="0"/>
              </a:rPr>
              <a:t>H</a:t>
            </a:r>
            <a:r>
              <a:rPr lang="en-US" baseline="-25000" dirty="0" smtClean="0">
                <a:latin typeface="Tahoma" panose="020B0604030504040204" pitchFamily="34" charset="0"/>
                <a:ea typeface="Tahoma" panose="020B0604030504040204" pitchFamily="34" charset="0"/>
                <a:cs typeface="Tahoma" panose="020B0604030504040204" pitchFamily="34" charset="0"/>
              </a:rPr>
              <a:t>6 </a:t>
            </a:r>
            <a:r>
              <a:rPr lang="en-US" dirty="0" smtClean="0">
                <a:latin typeface="Tahoma" panose="020B0604030504040204" pitchFamily="34" charset="0"/>
                <a:ea typeface="Tahoma" panose="020B0604030504040204" pitchFamily="34" charset="0"/>
                <a:cs typeface="Tahoma" panose="020B0604030504040204" pitchFamily="34" charset="0"/>
              </a:rPr>
              <a:t>+ OH </a:t>
            </a:r>
            <a:r>
              <a:rPr lang="en-US"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products  	k</a:t>
            </a:r>
            <a:r>
              <a:rPr lang="en-US"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r>
              <a:rPr lang="en-US"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smtClean="0">
                <a:latin typeface="Tahoma" panose="020B0604030504040204" pitchFamily="34" charset="0"/>
                <a:ea typeface="Tahoma" panose="020B0604030504040204" pitchFamily="34" charset="0"/>
                <a:cs typeface="Tahoma" panose="020B0604030504040204" pitchFamily="34" charset="0"/>
              </a:rPr>
              <a:t> 2.6x10</a:t>
            </a:r>
            <a:r>
              <a:rPr lang="en-US" baseline="30000" dirty="0" smtClean="0">
                <a:latin typeface="Tahoma" panose="020B0604030504040204" pitchFamily="34" charset="0"/>
                <a:ea typeface="Tahoma" panose="020B0604030504040204" pitchFamily="34" charset="0"/>
                <a:cs typeface="Tahoma" panose="020B0604030504040204" pitchFamily="34" charset="0"/>
              </a:rPr>
              <a:t>-11 </a:t>
            </a:r>
            <a:r>
              <a:rPr lang="en-US" dirty="0" smtClean="0">
                <a:latin typeface="Tahoma" panose="020B0604030504040204" pitchFamily="34" charset="0"/>
                <a:ea typeface="Tahoma" panose="020B0604030504040204" pitchFamily="34" charset="0"/>
                <a:cs typeface="Tahoma" panose="020B0604030504040204" pitchFamily="34" charset="0"/>
              </a:rPr>
              <a:t>cm</a:t>
            </a:r>
            <a:r>
              <a:rPr lang="en-US" baseline="30000" dirty="0" smtClean="0">
                <a:latin typeface="Tahoma" panose="020B0604030504040204" pitchFamily="34" charset="0"/>
                <a:ea typeface="Tahoma" panose="020B0604030504040204" pitchFamily="34" charset="0"/>
                <a:cs typeface="Tahoma" panose="020B0604030504040204" pitchFamily="34" charset="0"/>
              </a:rPr>
              <a:t>3</a:t>
            </a:r>
            <a:r>
              <a:rPr lang="en-US"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a:latin typeface="Tahoma" panose="020B0604030504040204" pitchFamily="34" charset="0"/>
                <a:ea typeface="Tahoma" panose="020B0604030504040204" pitchFamily="34" charset="0"/>
                <a:cs typeface="Tahoma" panose="020B0604030504040204" pitchFamily="34" charset="0"/>
              </a:rPr>
              <a:t>molecule</a:t>
            </a:r>
            <a:r>
              <a:rPr lang="en-US" baseline="30000" dirty="0">
                <a:latin typeface="Tahoma" panose="020B0604030504040204" pitchFamily="34" charset="0"/>
                <a:ea typeface="Tahoma" panose="020B0604030504040204" pitchFamily="34" charset="0"/>
                <a:cs typeface="Tahoma" panose="020B0604030504040204" pitchFamily="34" charset="0"/>
              </a:rPr>
              <a:t>−1</a:t>
            </a:r>
            <a:r>
              <a:rPr lang="en-US" dirty="0">
                <a:latin typeface="Tahoma" panose="020B0604030504040204" pitchFamily="34" charset="0"/>
                <a:ea typeface="Tahoma" panose="020B0604030504040204" pitchFamily="34" charset="0"/>
                <a:cs typeface="Tahoma" panose="020B0604030504040204" pitchFamily="34" charset="0"/>
              </a:rPr>
              <a:t>s</a:t>
            </a:r>
            <a:r>
              <a:rPr lang="en-US" baseline="30000" dirty="0">
                <a:latin typeface="Tahoma" panose="020B0604030504040204" pitchFamily="34" charset="0"/>
                <a:ea typeface="Tahoma" panose="020B0604030504040204" pitchFamily="34" charset="0"/>
                <a:cs typeface="Tahoma" panose="020B0604030504040204" pitchFamily="34" charset="0"/>
              </a:rPr>
              <a:t>−</a:t>
            </a:r>
            <a:r>
              <a:rPr lang="en-US" baseline="30000" dirty="0" smtClean="0">
                <a:latin typeface="Tahoma" panose="020B0604030504040204" pitchFamily="34" charset="0"/>
                <a:ea typeface="Tahoma" panose="020B0604030504040204" pitchFamily="34" charset="0"/>
                <a:cs typeface="Tahoma" panose="020B0604030504040204" pitchFamily="34" charset="0"/>
              </a:rPr>
              <a:t>1</a:t>
            </a:r>
          </a:p>
          <a:p>
            <a:pPr algn="just"/>
            <a:r>
              <a:rPr lang="en-US" dirty="0" smtClean="0">
                <a:latin typeface="Tahoma" panose="020B0604030504040204" pitchFamily="34" charset="0"/>
                <a:ea typeface="Tahoma" panose="020B0604030504040204" pitchFamily="34" charset="0"/>
                <a:cs typeface="Tahoma" panose="020B0604030504040204" pitchFamily="34" charset="0"/>
              </a:rPr>
              <a:t>C</a:t>
            </a:r>
            <a:r>
              <a:rPr lang="en-US" baseline="-25000" dirty="0" smtClean="0">
                <a:latin typeface="Tahoma" panose="020B0604030504040204" pitchFamily="34" charset="0"/>
                <a:ea typeface="Tahoma" panose="020B0604030504040204" pitchFamily="34" charset="0"/>
                <a:cs typeface="Tahoma" panose="020B0604030504040204" pitchFamily="34" charset="0"/>
              </a:rPr>
              <a:t>3</a:t>
            </a:r>
            <a:r>
              <a:rPr lang="en-US" dirty="0" smtClean="0">
                <a:latin typeface="Tahoma" panose="020B0604030504040204" pitchFamily="34" charset="0"/>
                <a:ea typeface="Tahoma" panose="020B0604030504040204" pitchFamily="34" charset="0"/>
                <a:cs typeface="Tahoma" panose="020B0604030504040204" pitchFamily="34" charset="0"/>
              </a:rPr>
              <a:t>H</a:t>
            </a:r>
            <a:r>
              <a:rPr lang="en-US" baseline="-25000" dirty="0" smtClean="0">
                <a:latin typeface="Tahoma" panose="020B0604030504040204" pitchFamily="34" charset="0"/>
                <a:ea typeface="Tahoma" panose="020B0604030504040204" pitchFamily="34" charset="0"/>
                <a:cs typeface="Tahoma" panose="020B0604030504040204" pitchFamily="34" charset="0"/>
              </a:rPr>
              <a:t>6 </a:t>
            </a:r>
            <a:r>
              <a:rPr lang="en-US" dirty="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O</a:t>
            </a:r>
            <a:r>
              <a:rPr lang="en-US" baseline="-25000" dirty="0" smtClean="0">
                <a:latin typeface="Tahoma" panose="020B0604030504040204" pitchFamily="34" charset="0"/>
                <a:ea typeface="Tahoma" panose="020B0604030504040204" pitchFamily="34" charset="0"/>
                <a:cs typeface="Tahoma" panose="020B0604030504040204" pitchFamily="34" charset="0"/>
              </a:rPr>
              <a:t>3</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products  </a:t>
            </a:r>
            <a:r>
              <a:rPr lang="en-US"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k</a:t>
            </a:r>
            <a:r>
              <a:rPr lang="en-US"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r>
              <a:rPr lang="en-US"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1.0x10</a:t>
            </a:r>
            <a:r>
              <a:rPr lang="en-US" baseline="30000" dirty="0" smtClean="0">
                <a:latin typeface="Tahoma" panose="020B0604030504040204" pitchFamily="34" charset="0"/>
                <a:ea typeface="Tahoma" panose="020B0604030504040204" pitchFamily="34" charset="0"/>
                <a:cs typeface="Tahoma" panose="020B0604030504040204" pitchFamily="34" charset="0"/>
              </a:rPr>
              <a:t>-17</a:t>
            </a:r>
            <a:r>
              <a:rPr lang="en-US" dirty="0">
                <a:latin typeface="Tahoma" panose="020B0604030504040204" pitchFamily="34" charset="0"/>
                <a:ea typeface="Tahoma" panose="020B0604030504040204" pitchFamily="34" charset="0"/>
                <a:cs typeface="Tahoma" panose="020B0604030504040204" pitchFamily="34" charset="0"/>
              </a:rPr>
              <a:t> cm</a:t>
            </a:r>
            <a:r>
              <a:rPr lang="en-US" baseline="30000" dirty="0">
                <a:latin typeface="Tahoma" panose="020B0604030504040204" pitchFamily="34" charset="0"/>
                <a:ea typeface="Tahoma" panose="020B0604030504040204" pitchFamily="34" charset="0"/>
                <a:cs typeface="Tahoma" panose="020B0604030504040204" pitchFamily="34" charset="0"/>
              </a:rPr>
              <a:t>3</a:t>
            </a:r>
            <a:r>
              <a:rPr lang="en-US"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a:latin typeface="Tahoma" panose="020B0604030504040204" pitchFamily="34" charset="0"/>
                <a:ea typeface="Tahoma" panose="020B0604030504040204" pitchFamily="34" charset="0"/>
                <a:cs typeface="Tahoma" panose="020B0604030504040204" pitchFamily="34" charset="0"/>
              </a:rPr>
              <a:t>molecule</a:t>
            </a:r>
            <a:r>
              <a:rPr lang="en-US" baseline="30000" dirty="0">
                <a:latin typeface="Tahoma" panose="020B0604030504040204" pitchFamily="34" charset="0"/>
                <a:ea typeface="Tahoma" panose="020B0604030504040204" pitchFamily="34" charset="0"/>
                <a:cs typeface="Tahoma" panose="020B0604030504040204" pitchFamily="34" charset="0"/>
              </a:rPr>
              <a:t>−1</a:t>
            </a:r>
            <a:r>
              <a:rPr lang="en-US" dirty="0">
                <a:latin typeface="Tahoma" panose="020B0604030504040204" pitchFamily="34" charset="0"/>
                <a:ea typeface="Tahoma" panose="020B0604030504040204" pitchFamily="34" charset="0"/>
                <a:cs typeface="Tahoma" panose="020B0604030504040204" pitchFamily="34" charset="0"/>
              </a:rPr>
              <a:t>s</a:t>
            </a:r>
            <a:r>
              <a:rPr lang="en-US" baseline="30000" dirty="0">
                <a:latin typeface="Tahoma" panose="020B0604030504040204" pitchFamily="34" charset="0"/>
                <a:ea typeface="Tahoma" panose="020B0604030504040204" pitchFamily="34" charset="0"/>
                <a:cs typeface="Tahoma" panose="020B0604030504040204" pitchFamily="34" charset="0"/>
              </a:rPr>
              <a:t>−</a:t>
            </a:r>
            <a:r>
              <a:rPr lang="en-US" baseline="30000" dirty="0" smtClean="0">
                <a:latin typeface="Tahoma" panose="020B0604030504040204" pitchFamily="34" charset="0"/>
                <a:ea typeface="Tahoma" panose="020B0604030504040204" pitchFamily="34" charset="0"/>
                <a:cs typeface="Tahoma" panose="020B0604030504040204" pitchFamily="34" charset="0"/>
              </a:rPr>
              <a:t>1</a:t>
            </a:r>
          </a:p>
          <a:p>
            <a:pPr algn="just"/>
            <a:r>
              <a:rPr lang="en-US" dirty="0">
                <a:latin typeface="Tahoma" panose="020B0604030504040204" pitchFamily="34" charset="0"/>
                <a:ea typeface="Tahoma" panose="020B0604030504040204" pitchFamily="34" charset="0"/>
                <a:cs typeface="Tahoma" panose="020B0604030504040204" pitchFamily="34" charset="0"/>
              </a:rPr>
              <a:t>C</a:t>
            </a:r>
            <a:r>
              <a:rPr lang="en-US" baseline="-25000" dirty="0">
                <a:latin typeface="Tahoma" panose="020B0604030504040204" pitchFamily="34" charset="0"/>
                <a:ea typeface="Tahoma" panose="020B0604030504040204" pitchFamily="34" charset="0"/>
                <a:cs typeface="Tahoma" panose="020B0604030504040204" pitchFamily="34" charset="0"/>
              </a:rPr>
              <a:t>3</a:t>
            </a:r>
            <a:r>
              <a:rPr lang="en-US" dirty="0">
                <a:latin typeface="Tahoma" panose="020B0604030504040204" pitchFamily="34" charset="0"/>
                <a:ea typeface="Tahoma" panose="020B0604030504040204" pitchFamily="34" charset="0"/>
                <a:cs typeface="Tahoma" panose="020B0604030504040204" pitchFamily="34" charset="0"/>
              </a:rPr>
              <a:t>H</a:t>
            </a:r>
            <a:r>
              <a:rPr lang="en-US" baseline="-25000" dirty="0">
                <a:latin typeface="Tahoma" panose="020B0604030504040204" pitchFamily="34" charset="0"/>
                <a:ea typeface="Tahoma" panose="020B0604030504040204" pitchFamily="34" charset="0"/>
                <a:cs typeface="Tahoma" panose="020B0604030504040204" pitchFamily="34" charset="0"/>
              </a:rPr>
              <a:t>6 </a:t>
            </a:r>
            <a:r>
              <a:rPr lang="en-US" dirty="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NO</a:t>
            </a:r>
            <a:r>
              <a:rPr lang="en-US" baseline="-25000" dirty="0" smtClean="0">
                <a:latin typeface="Tahoma" panose="020B0604030504040204" pitchFamily="34" charset="0"/>
                <a:ea typeface="Tahoma" panose="020B0604030504040204" pitchFamily="34" charset="0"/>
                <a:cs typeface="Tahoma" panose="020B0604030504040204" pitchFamily="34" charset="0"/>
              </a:rPr>
              <a:t>3</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products  	</a:t>
            </a:r>
            <a:r>
              <a:rPr lang="en-US"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k</a:t>
            </a:r>
            <a:r>
              <a:rPr lang="en-US"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r>
              <a:rPr lang="en-US"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dirty="0">
                <a:latin typeface="Tahoma" panose="020B0604030504040204" pitchFamily="34" charset="0"/>
                <a:ea typeface="Tahoma" panose="020B0604030504040204" pitchFamily="34" charset="0"/>
                <a:cs typeface="Tahoma" panose="020B0604030504040204" pitchFamily="34" charset="0"/>
              </a:rPr>
              <a:t>9.5x10</a:t>
            </a:r>
            <a:r>
              <a:rPr lang="en-US" baseline="30000" dirty="0">
                <a:latin typeface="Tahoma" panose="020B0604030504040204" pitchFamily="34" charset="0"/>
                <a:ea typeface="Tahoma" panose="020B0604030504040204" pitchFamily="34" charset="0"/>
                <a:cs typeface="Tahoma" panose="020B0604030504040204" pitchFamily="34" charset="0"/>
              </a:rPr>
              <a:t>-15</a:t>
            </a:r>
            <a:r>
              <a:rPr lang="en-US" dirty="0">
                <a:latin typeface="Tahoma" panose="020B0604030504040204" pitchFamily="34" charset="0"/>
                <a:ea typeface="Tahoma" panose="020B0604030504040204" pitchFamily="34" charset="0"/>
                <a:cs typeface="Tahoma" panose="020B0604030504040204" pitchFamily="34" charset="0"/>
              </a:rPr>
              <a:t> cm</a:t>
            </a:r>
            <a:r>
              <a:rPr lang="en-US" baseline="30000" dirty="0">
                <a:latin typeface="Tahoma" panose="020B0604030504040204" pitchFamily="34" charset="0"/>
                <a:ea typeface="Tahoma" panose="020B0604030504040204" pitchFamily="34" charset="0"/>
                <a:cs typeface="Tahoma" panose="020B0604030504040204" pitchFamily="34" charset="0"/>
              </a:rPr>
              <a:t>3</a:t>
            </a:r>
            <a:r>
              <a:rPr lang="en-US"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a:latin typeface="Tahoma" panose="020B0604030504040204" pitchFamily="34" charset="0"/>
                <a:ea typeface="Tahoma" panose="020B0604030504040204" pitchFamily="34" charset="0"/>
                <a:cs typeface="Tahoma" panose="020B0604030504040204" pitchFamily="34" charset="0"/>
              </a:rPr>
              <a:t>molecule</a:t>
            </a:r>
            <a:r>
              <a:rPr lang="en-US" baseline="30000" dirty="0">
                <a:latin typeface="Tahoma" panose="020B0604030504040204" pitchFamily="34" charset="0"/>
                <a:ea typeface="Tahoma" panose="020B0604030504040204" pitchFamily="34" charset="0"/>
                <a:cs typeface="Tahoma" panose="020B0604030504040204" pitchFamily="34" charset="0"/>
              </a:rPr>
              <a:t>−1</a:t>
            </a:r>
            <a:r>
              <a:rPr lang="en-US" dirty="0">
                <a:latin typeface="Tahoma" panose="020B0604030504040204" pitchFamily="34" charset="0"/>
                <a:ea typeface="Tahoma" panose="020B0604030504040204" pitchFamily="34" charset="0"/>
                <a:cs typeface="Tahoma" panose="020B0604030504040204" pitchFamily="34" charset="0"/>
              </a:rPr>
              <a:t>s</a:t>
            </a:r>
            <a:r>
              <a:rPr lang="en-US" baseline="30000" dirty="0">
                <a:latin typeface="Tahoma" panose="020B0604030504040204" pitchFamily="34" charset="0"/>
                <a:ea typeface="Tahoma" panose="020B0604030504040204" pitchFamily="34" charset="0"/>
                <a:cs typeface="Tahoma" panose="020B0604030504040204" pitchFamily="34" charset="0"/>
              </a:rPr>
              <a:t>−1</a:t>
            </a:r>
            <a:endParaRPr lang="en-US"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a:p>
            <a:pPr algn="just"/>
            <a:r>
              <a:rPr lang="en-US" dirty="0" smtClean="0">
                <a:latin typeface="Tahoma" panose="020B0604030504040204" pitchFamily="34" charset="0"/>
                <a:ea typeface="Tahoma" panose="020B0604030504040204" pitchFamily="34" charset="0"/>
                <a:cs typeface="Tahoma" panose="020B0604030504040204" pitchFamily="34" charset="0"/>
              </a:rPr>
              <a:t>Concentrations: 		[OH]=5x10</a:t>
            </a:r>
            <a:r>
              <a:rPr lang="en-US" baseline="30000" dirty="0" smtClean="0">
                <a:latin typeface="Tahoma" panose="020B0604030504040204" pitchFamily="34" charset="0"/>
                <a:ea typeface="Tahoma" panose="020B0604030504040204" pitchFamily="34" charset="0"/>
                <a:cs typeface="Tahoma" panose="020B0604030504040204" pitchFamily="34" charset="0"/>
              </a:rPr>
              <a:t>6</a:t>
            </a:r>
            <a:r>
              <a:rPr lang="en-US" dirty="0" smtClean="0">
                <a:latin typeface="Tahoma" panose="020B0604030504040204" pitchFamily="34" charset="0"/>
                <a:ea typeface="Tahoma" panose="020B0604030504040204" pitchFamily="34" charset="0"/>
                <a:cs typeface="Tahoma" panose="020B0604030504040204" pitchFamily="34" charset="0"/>
              </a:rPr>
              <a:t> molecule</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smtClean="0">
                <a:latin typeface="Tahoma" panose="020B0604030504040204" pitchFamily="34" charset="0"/>
                <a:ea typeface="Tahoma" panose="020B0604030504040204" pitchFamily="34" charset="0"/>
                <a:cs typeface="Tahoma" panose="020B0604030504040204" pitchFamily="34" charset="0"/>
              </a:rPr>
              <a:t>cm</a:t>
            </a:r>
            <a:r>
              <a:rPr lang="en-US" baseline="30000" dirty="0" smtClean="0">
                <a:latin typeface="Tahoma" panose="020B0604030504040204" pitchFamily="34" charset="0"/>
                <a:ea typeface="Tahoma" panose="020B0604030504040204" pitchFamily="34" charset="0"/>
                <a:cs typeface="Tahoma" panose="020B0604030504040204" pitchFamily="34" charset="0"/>
              </a:rPr>
              <a:t>-3</a:t>
            </a:r>
            <a:endParaRPr lang="en-US" dirty="0">
              <a:latin typeface="Tahoma" panose="020B0604030504040204" pitchFamily="34" charset="0"/>
              <a:ea typeface="Tahoma" panose="020B0604030504040204" pitchFamily="34" charset="0"/>
              <a:cs typeface="Tahoma" panose="020B0604030504040204" pitchFamily="34" charset="0"/>
            </a:endParaRPr>
          </a:p>
          <a:p>
            <a:pPr algn="just"/>
            <a:r>
              <a:rPr lang="en-US" dirty="0" smtClean="0">
                <a:latin typeface="Tahoma" panose="020B0604030504040204" pitchFamily="34" charset="0"/>
                <a:ea typeface="Tahoma" panose="020B0604030504040204" pitchFamily="34" charset="0"/>
                <a:cs typeface="Tahoma" panose="020B0604030504040204" pitchFamily="34" charset="0"/>
              </a:rPr>
              <a:t>		    	[O</a:t>
            </a:r>
            <a:r>
              <a:rPr lang="en-US" baseline="-25000" dirty="0" smtClean="0">
                <a:latin typeface="Tahoma" panose="020B0604030504040204" pitchFamily="34" charset="0"/>
                <a:ea typeface="Tahoma" panose="020B0604030504040204" pitchFamily="34" charset="0"/>
                <a:cs typeface="Tahoma" panose="020B0604030504040204" pitchFamily="34" charset="0"/>
              </a:rPr>
              <a:t>3</a:t>
            </a:r>
            <a:r>
              <a:rPr lang="en-US" dirty="0" smtClean="0">
                <a:latin typeface="Tahoma" panose="020B0604030504040204" pitchFamily="34" charset="0"/>
                <a:ea typeface="Tahoma" panose="020B0604030504040204" pitchFamily="34" charset="0"/>
                <a:cs typeface="Tahoma" panose="020B0604030504040204" pitchFamily="34" charset="0"/>
              </a:rPr>
              <a:t>]=100 ppb     [NO</a:t>
            </a:r>
            <a:r>
              <a:rPr lang="en-US" baseline="-25000" dirty="0" smtClean="0">
                <a:latin typeface="Tahoma" panose="020B0604030504040204" pitchFamily="34" charset="0"/>
                <a:ea typeface="Tahoma" panose="020B0604030504040204" pitchFamily="34" charset="0"/>
                <a:cs typeface="Tahoma" panose="020B0604030504040204" pitchFamily="34" charset="0"/>
              </a:rPr>
              <a:t>3</a:t>
            </a:r>
            <a:r>
              <a:rPr lang="en-US" dirty="0" smtClean="0">
                <a:latin typeface="Tahoma" panose="020B0604030504040204" pitchFamily="34" charset="0"/>
                <a:ea typeface="Tahoma" panose="020B0604030504040204" pitchFamily="34" charset="0"/>
                <a:cs typeface="Tahoma" panose="020B0604030504040204" pitchFamily="34" charset="0"/>
              </a:rPr>
              <a:t>]=50 </a:t>
            </a:r>
            <a:r>
              <a:rPr lang="en-US" dirty="0" err="1" smtClean="0">
                <a:latin typeface="Tahoma" panose="020B0604030504040204" pitchFamily="34" charset="0"/>
                <a:ea typeface="Tahoma" panose="020B0604030504040204" pitchFamily="34" charset="0"/>
                <a:cs typeface="Tahoma" panose="020B0604030504040204" pitchFamily="34" charset="0"/>
              </a:rPr>
              <a:t>ppt</a:t>
            </a:r>
            <a:r>
              <a:rPr lang="en-US" dirty="0" smtClean="0">
                <a:latin typeface="Tahoma" panose="020B0604030504040204" pitchFamily="34" charset="0"/>
                <a:ea typeface="Tahoma" panose="020B0604030504040204" pitchFamily="34" charset="0"/>
                <a:cs typeface="Tahoma" panose="020B0604030504040204" pitchFamily="34" charset="0"/>
              </a:rPr>
              <a:t>      T=298 K, P= 1 </a:t>
            </a:r>
            <a:r>
              <a:rPr lang="en-US" dirty="0" err="1" smtClean="0">
                <a:latin typeface="Tahoma" panose="020B0604030504040204" pitchFamily="34" charset="0"/>
                <a:ea typeface="Tahoma" panose="020B0604030504040204" pitchFamily="34" charset="0"/>
                <a:cs typeface="Tahoma" panose="020B0604030504040204" pitchFamily="34" charset="0"/>
              </a:rPr>
              <a:t>atm</a:t>
            </a:r>
            <a:endParaRPr lang="en-US"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270222" y="2179554"/>
            <a:ext cx="8721734" cy="461665"/>
          </a:xfrm>
          <a:prstGeom prst="rect">
            <a:avLst/>
          </a:prstGeom>
        </p:spPr>
        <p:txBody>
          <a:bodyPr wrap="square">
            <a:spAutoFit/>
          </a:bodyPr>
          <a:lstStyle/>
          <a:p>
            <a:pPr algn="just"/>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Solution </a:t>
            </a:r>
          </a:p>
        </p:txBody>
      </p:sp>
      <p:sp>
        <p:nvSpPr>
          <p:cNvPr id="9" name="Rectangle 8"/>
          <p:cNvSpPr/>
          <p:nvPr/>
        </p:nvSpPr>
        <p:spPr>
          <a:xfrm>
            <a:off x="270222" y="2637897"/>
            <a:ext cx="8973986" cy="769441"/>
          </a:xfrm>
          <a:prstGeom prst="rect">
            <a:avLst/>
          </a:prstGeom>
        </p:spPr>
        <p:txBody>
          <a:bodyPr wrap="square">
            <a:spAutoFit/>
          </a:bodyPr>
          <a:lstStyle/>
          <a:p>
            <a:r>
              <a:rPr lang="en-US" sz="2200" dirty="0" smtClean="0">
                <a:latin typeface="Tahoma" panose="020B0604030504040204" pitchFamily="34" charset="0"/>
                <a:ea typeface="Tahoma" panose="020B0604030504040204" pitchFamily="34" charset="0"/>
                <a:cs typeface="Tahoma" panose="020B0604030504040204" pitchFamily="34" charset="0"/>
              </a:rPr>
              <a:t>100 ppb=0.1ppm=2.463x10</a:t>
            </a:r>
            <a:r>
              <a:rPr lang="en-US" sz="2200" baseline="30000" dirty="0" smtClean="0">
                <a:latin typeface="Tahoma" panose="020B0604030504040204" pitchFamily="34" charset="0"/>
                <a:ea typeface="Tahoma" panose="020B0604030504040204" pitchFamily="34" charset="0"/>
                <a:cs typeface="Tahoma" panose="020B0604030504040204" pitchFamily="34" charset="0"/>
              </a:rPr>
              <a:t>12</a:t>
            </a:r>
            <a:r>
              <a:rPr lang="en-US" sz="2200" dirty="0" smtClean="0">
                <a:latin typeface="Tahoma" panose="020B0604030504040204" pitchFamily="34" charset="0"/>
                <a:ea typeface="Tahoma" panose="020B0604030504040204" pitchFamily="34" charset="0"/>
                <a:cs typeface="Tahoma" panose="020B0604030504040204" pitchFamily="34" charset="0"/>
              </a:rPr>
              <a:t> molecule</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smtClean="0">
                <a:latin typeface="Tahoma" panose="020B0604030504040204" pitchFamily="34" charset="0"/>
                <a:ea typeface="Tahoma" panose="020B0604030504040204" pitchFamily="34" charset="0"/>
                <a:cs typeface="Tahoma" panose="020B0604030504040204" pitchFamily="34" charset="0"/>
              </a:rPr>
              <a:t>cm</a:t>
            </a:r>
            <a:r>
              <a:rPr lang="en-US" sz="2200" baseline="30000" dirty="0" smtClean="0">
                <a:latin typeface="Tahoma" panose="020B0604030504040204" pitchFamily="34" charset="0"/>
                <a:ea typeface="Tahoma" panose="020B0604030504040204" pitchFamily="34" charset="0"/>
                <a:cs typeface="Tahoma" panose="020B0604030504040204" pitchFamily="34" charset="0"/>
              </a:rPr>
              <a:t>-3</a:t>
            </a:r>
            <a:r>
              <a:rPr lang="en-US" sz="2200" dirty="0" smtClean="0">
                <a:latin typeface="Tahoma" panose="020B0604030504040204" pitchFamily="34" charset="0"/>
                <a:ea typeface="Tahoma" panose="020B0604030504040204" pitchFamily="34" charset="0"/>
                <a:cs typeface="Tahoma" panose="020B0604030504040204" pitchFamily="34" charset="0"/>
              </a:rPr>
              <a:t> 		for O</a:t>
            </a:r>
            <a:r>
              <a:rPr lang="en-US" sz="2200" baseline="-25000" dirty="0" smtClean="0">
                <a:latin typeface="Tahoma" panose="020B0604030504040204" pitchFamily="34" charset="0"/>
                <a:ea typeface="Tahoma" panose="020B0604030504040204" pitchFamily="34" charset="0"/>
                <a:cs typeface="Tahoma" panose="020B0604030504040204" pitchFamily="34" charset="0"/>
              </a:rPr>
              <a:t>3</a:t>
            </a:r>
          </a:p>
          <a:p>
            <a:r>
              <a:rPr lang="en-US" sz="2200" dirty="0">
                <a:latin typeface="Tahoma" panose="020B0604030504040204" pitchFamily="34" charset="0"/>
                <a:ea typeface="Tahoma" panose="020B0604030504040204" pitchFamily="34" charset="0"/>
                <a:cs typeface="Tahoma" panose="020B0604030504040204" pitchFamily="34" charset="0"/>
              </a:rPr>
              <a:t>50 </a:t>
            </a:r>
            <a:r>
              <a:rPr lang="en-US" sz="2200" dirty="0" err="1" smtClean="0">
                <a:latin typeface="Tahoma" panose="020B0604030504040204" pitchFamily="34" charset="0"/>
                <a:ea typeface="Tahoma" panose="020B0604030504040204" pitchFamily="34" charset="0"/>
                <a:cs typeface="Tahoma" panose="020B0604030504040204" pitchFamily="34" charset="0"/>
              </a:rPr>
              <a:t>ppt</a:t>
            </a:r>
            <a:r>
              <a:rPr lang="en-US" sz="2200" dirty="0" smtClean="0">
                <a:latin typeface="Tahoma" panose="020B0604030504040204" pitchFamily="34" charset="0"/>
                <a:ea typeface="Tahoma" panose="020B0604030504040204" pitchFamily="34" charset="0"/>
                <a:cs typeface="Tahoma" panose="020B0604030504040204" pitchFamily="34" charset="0"/>
              </a:rPr>
              <a:t>=2.463x10</a:t>
            </a:r>
            <a:r>
              <a:rPr lang="en-US" sz="2200" baseline="30000" dirty="0" smtClean="0">
                <a:latin typeface="Tahoma" panose="020B0604030504040204" pitchFamily="34" charset="0"/>
                <a:ea typeface="Tahoma" panose="020B0604030504040204" pitchFamily="34" charset="0"/>
                <a:cs typeface="Tahoma" panose="020B0604030504040204" pitchFamily="34" charset="0"/>
              </a:rPr>
              <a:t>19</a:t>
            </a:r>
            <a:r>
              <a:rPr lang="en-US" sz="2200" dirty="0" smtClean="0">
                <a:latin typeface="Tahoma" panose="020B0604030504040204" pitchFamily="34" charset="0"/>
                <a:ea typeface="Tahoma" panose="020B0604030504040204" pitchFamily="34" charset="0"/>
                <a:cs typeface="Tahoma" panose="020B0604030504040204" pitchFamily="34" charset="0"/>
              </a:rPr>
              <a:t>x50/10</a:t>
            </a:r>
            <a:r>
              <a:rPr lang="en-US" sz="2200" baseline="30000" dirty="0" smtClean="0">
                <a:latin typeface="Tahoma" panose="020B0604030504040204" pitchFamily="34" charset="0"/>
                <a:ea typeface="Tahoma" panose="020B0604030504040204" pitchFamily="34" charset="0"/>
                <a:cs typeface="Tahoma" panose="020B0604030504040204" pitchFamily="34" charset="0"/>
              </a:rPr>
              <a:t>12</a:t>
            </a:r>
            <a:r>
              <a:rPr lang="en-US" sz="2200" dirty="0" smtClean="0">
                <a:latin typeface="Tahoma" panose="020B0604030504040204" pitchFamily="34" charset="0"/>
                <a:ea typeface="Tahoma" panose="020B0604030504040204" pitchFamily="34" charset="0"/>
                <a:cs typeface="Tahoma" panose="020B0604030504040204" pitchFamily="34" charset="0"/>
              </a:rPr>
              <a:t>=1.23x10</a:t>
            </a:r>
            <a:r>
              <a:rPr lang="en-US" sz="2200" baseline="30000" dirty="0" smtClean="0">
                <a:latin typeface="Tahoma" panose="020B0604030504040204" pitchFamily="34" charset="0"/>
                <a:ea typeface="Tahoma" panose="020B0604030504040204" pitchFamily="34" charset="0"/>
                <a:cs typeface="Tahoma" panose="020B0604030504040204" pitchFamily="34" charset="0"/>
              </a:rPr>
              <a:t>9</a:t>
            </a:r>
            <a:r>
              <a:rPr lang="en-US" sz="2200" dirty="0">
                <a:latin typeface="Tahoma" panose="020B0604030504040204" pitchFamily="34" charset="0"/>
                <a:ea typeface="Tahoma" panose="020B0604030504040204" pitchFamily="34" charset="0"/>
                <a:cs typeface="Tahoma" panose="020B0604030504040204" pitchFamily="34" charset="0"/>
              </a:rPr>
              <a:t> molecule</a:t>
            </a:r>
            <a:r>
              <a:rPr 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a:latin typeface="Tahoma" panose="020B0604030504040204" pitchFamily="34" charset="0"/>
                <a:ea typeface="Tahoma" panose="020B0604030504040204" pitchFamily="34" charset="0"/>
                <a:cs typeface="Tahoma" panose="020B0604030504040204" pitchFamily="34" charset="0"/>
              </a:rPr>
              <a:t>cm</a:t>
            </a:r>
            <a:r>
              <a:rPr lang="en-US" sz="2200" baseline="30000" dirty="0">
                <a:latin typeface="Tahoma" panose="020B0604030504040204" pitchFamily="34" charset="0"/>
                <a:ea typeface="Tahoma" panose="020B0604030504040204" pitchFamily="34" charset="0"/>
                <a:cs typeface="Tahoma" panose="020B0604030504040204" pitchFamily="34" charset="0"/>
              </a:rPr>
              <a:t>-3 	</a:t>
            </a:r>
            <a:r>
              <a:rPr lang="en-US" sz="2200" dirty="0" smtClean="0">
                <a:latin typeface="Tahoma" panose="020B0604030504040204" pitchFamily="34" charset="0"/>
                <a:ea typeface="Tahoma" panose="020B0604030504040204" pitchFamily="34" charset="0"/>
                <a:cs typeface="Tahoma" panose="020B0604030504040204" pitchFamily="34" charset="0"/>
              </a:rPr>
              <a:t>for NO</a:t>
            </a:r>
            <a:r>
              <a:rPr lang="en-US" sz="2200" baseline="-25000" dirty="0" smtClean="0">
                <a:latin typeface="Tahoma" panose="020B0604030504040204" pitchFamily="34" charset="0"/>
                <a:ea typeface="Tahoma" panose="020B0604030504040204" pitchFamily="34" charset="0"/>
                <a:cs typeface="Tahoma" panose="020B0604030504040204" pitchFamily="34" charset="0"/>
              </a:rPr>
              <a:t>3</a:t>
            </a:r>
            <a:endParaRPr lang="en-US" sz="2200" baseline="-250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751574" y="3369766"/>
            <a:ext cx="7857439" cy="769441"/>
          </a:xfrm>
          <a:prstGeom prst="rect">
            <a:avLst/>
          </a:prstGeom>
        </p:spPr>
        <p:txBody>
          <a:bodyPr wrap="square">
            <a:spAutoFit/>
          </a:bodyPr>
          <a:lstStyle/>
          <a:p>
            <a:r>
              <a:rPr lang="en-US" sz="22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a:t>
            </a:r>
            <a:r>
              <a:rPr lang="en-US" sz="2200" i="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1/2 </a:t>
            </a:r>
            <a:r>
              <a:rPr lang="en-US" sz="22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OH</a:t>
            </a:r>
            <a:r>
              <a:rPr lang="en-US" sz="2200" dirty="0" smtClean="0">
                <a:latin typeface="Tahoma" panose="020B0604030504040204" pitchFamily="34" charset="0"/>
                <a:ea typeface="Tahoma" panose="020B0604030504040204" pitchFamily="34" charset="0"/>
                <a:cs typeface="Tahoma" panose="020B0604030504040204" pitchFamily="34" charset="0"/>
              </a:rPr>
              <a:t>=0.693/</a:t>
            </a:r>
            <a:r>
              <a:rPr lang="en-US" sz="2200" dirty="0" err="1" smtClean="0">
                <a:latin typeface="Tahoma" panose="020B0604030504040204" pitchFamily="34" charset="0"/>
                <a:ea typeface="Tahoma" panose="020B0604030504040204" pitchFamily="34" charset="0"/>
                <a:cs typeface="Tahoma" panose="020B0604030504040204" pitchFamily="34" charset="0"/>
              </a:rPr>
              <a:t>k</a:t>
            </a:r>
            <a:r>
              <a:rPr lang="en-US" sz="2200" baseline="-25000" dirty="0" err="1" smtClean="0">
                <a:latin typeface="Tahoma" panose="020B0604030504040204" pitchFamily="34" charset="0"/>
                <a:ea typeface="Tahoma" panose="020B0604030504040204" pitchFamily="34" charset="0"/>
                <a:cs typeface="Tahoma" panose="020B0604030504040204" pitchFamily="34" charset="0"/>
              </a:rPr>
              <a:t>OH</a:t>
            </a:r>
            <a:r>
              <a:rPr lang="en-US" sz="2200" dirty="0" smtClean="0">
                <a:latin typeface="Tahoma" panose="020B0604030504040204" pitchFamily="34" charset="0"/>
                <a:ea typeface="Tahoma" panose="020B0604030504040204" pitchFamily="34" charset="0"/>
                <a:cs typeface="Tahoma" panose="020B0604030504040204" pitchFamily="34" charset="0"/>
              </a:rPr>
              <a:t>[OH] = 0.693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2.6x10</a:t>
            </a:r>
            <a:r>
              <a:rPr lang="en-US" sz="22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-11</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5x10</a:t>
            </a:r>
            <a:r>
              <a:rPr lang="en-US" sz="22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6</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r>
              <a:rPr lang="en-US" sz="2200" dirty="0" smtClean="0">
                <a:latin typeface="Tahoma" panose="020B0604030504040204" pitchFamily="34" charset="0"/>
                <a:ea typeface="Tahoma" panose="020B0604030504040204" pitchFamily="34" charset="0"/>
                <a:cs typeface="Tahoma" panose="020B0604030504040204" pitchFamily="34" charset="0"/>
              </a:rPr>
              <a:t>cm</a:t>
            </a:r>
            <a:r>
              <a:rPr lang="en-US" sz="2200" baseline="30000" dirty="0" smtClean="0">
                <a:latin typeface="Tahoma" panose="020B0604030504040204" pitchFamily="34" charset="0"/>
                <a:ea typeface="Tahoma" panose="020B0604030504040204" pitchFamily="34" charset="0"/>
                <a:cs typeface="Tahoma" panose="020B0604030504040204" pitchFamily="34" charset="0"/>
              </a:rPr>
              <a:t>-3</a:t>
            </a:r>
            <a:r>
              <a:rPr 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smtClean="0">
                <a:latin typeface="Tahoma" panose="020B0604030504040204" pitchFamily="34" charset="0"/>
                <a:ea typeface="Tahoma" panose="020B0604030504040204" pitchFamily="34" charset="0"/>
                <a:cs typeface="Tahoma" panose="020B0604030504040204" pitchFamily="34" charset="0"/>
              </a:rPr>
              <a:t>molecule</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smtClean="0">
                <a:latin typeface="Tahoma" panose="020B0604030504040204" pitchFamily="34" charset="0"/>
                <a:ea typeface="Tahoma" panose="020B0604030504040204" pitchFamily="34" charset="0"/>
                <a:cs typeface="Tahoma" panose="020B0604030504040204" pitchFamily="34" charset="0"/>
              </a:rPr>
              <a:t>s/molecule</a:t>
            </a:r>
            <a:r>
              <a:rPr 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a:latin typeface="Tahoma" panose="020B0604030504040204" pitchFamily="34" charset="0"/>
                <a:ea typeface="Tahoma" panose="020B0604030504040204" pitchFamily="34" charset="0"/>
                <a:cs typeface="Tahoma" panose="020B0604030504040204" pitchFamily="34" charset="0"/>
              </a:rPr>
              <a:t>cm</a:t>
            </a:r>
            <a:r>
              <a:rPr lang="en-US" sz="2200" baseline="30000" dirty="0">
                <a:latin typeface="Tahoma" panose="020B0604030504040204" pitchFamily="34" charset="0"/>
                <a:ea typeface="Tahoma" panose="020B0604030504040204" pitchFamily="34" charset="0"/>
                <a:cs typeface="Tahoma" panose="020B0604030504040204" pitchFamily="34" charset="0"/>
              </a:rPr>
              <a:t>-3</a:t>
            </a:r>
            <a:r>
              <a:rPr lang="en-US" sz="2200" baseline="30000" dirty="0" smtClean="0">
                <a:latin typeface="Tahoma" panose="020B0604030504040204" pitchFamily="34" charset="0"/>
                <a:ea typeface="Tahoma" panose="020B0604030504040204" pitchFamily="34" charset="0"/>
                <a:cs typeface="Tahoma" panose="020B0604030504040204" pitchFamily="34" charset="0"/>
              </a:rPr>
              <a:t>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=5.33x10</a:t>
            </a:r>
            <a:r>
              <a:rPr lang="en-US" sz="22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s = </a:t>
            </a: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1.481 h</a:t>
            </a:r>
          </a:p>
        </p:txBody>
      </p:sp>
      <p:sp>
        <p:nvSpPr>
          <p:cNvPr id="13" name="Rectangle 12"/>
          <p:cNvSpPr/>
          <p:nvPr/>
        </p:nvSpPr>
        <p:spPr>
          <a:xfrm>
            <a:off x="751574" y="4103228"/>
            <a:ext cx="7189927" cy="769441"/>
          </a:xfrm>
          <a:prstGeom prst="rect">
            <a:avLst/>
          </a:prstGeom>
        </p:spPr>
        <p:txBody>
          <a:bodyPr wrap="square">
            <a:spAutoFit/>
          </a:bodyPr>
          <a:lstStyle/>
          <a:p>
            <a:r>
              <a:rPr lang="en-US" sz="22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a:t>
            </a:r>
            <a:r>
              <a:rPr lang="en-US" sz="2200" i="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1/2  </a:t>
            </a:r>
            <a:r>
              <a:rPr lang="en-US" sz="22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O3</a:t>
            </a:r>
            <a:r>
              <a:rPr lang="en-US" sz="2200" dirty="0" smtClean="0">
                <a:latin typeface="Tahoma" panose="020B0604030504040204" pitchFamily="34" charset="0"/>
                <a:ea typeface="Tahoma" panose="020B0604030504040204" pitchFamily="34" charset="0"/>
                <a:cs typeface="Tahoma" panose="020B0604030504040204" pitchFamily="34" charset="0"/>
              </a:rPr>
              <a:t>=0.693/k[O3]=0.693/(</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1.0x10</a:t>
            </a:r>
            <a:r>
              <a:rPr lang="en-US" sz="22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-17</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smtClean="0">
                <a:latin typeface="Tahoma" panose="020B0604030504040204" pitchFamily="34" charset="0"/>
                <a:ea typeface="Tahoma" panose="020B0604030504040204" pitchFamily="34" charset="0"/>
                <a:cs typeface="Tahoma" panose="020B0604030504040204" pitchFamily="34" charset="0"/>
              </a:rPr>
              <a:t>2.463x10</a:t>
            </a:r>
            <a:r>
              <a:rPr lang="en-US" sz="2200" baseline="30000" dirty="0" smtClean="0">
                <a:latin typeface="Tahoma" panose="020B0604030504040204" pitchFamily="34" charset="0"/>
                <a:ea typeface="Tahoma" panose="020B0604030504040204" pitchFamily="34" charset="0"/>
                <a:cs typeface="Tahoma" panose="020B0604030504040204" pitchFamily="34" charset="0"/>
              </a:rPr>
              <a:t>12</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r>
              <a:rPr lang="en-US" sz="2200" dirty="0" smtClean="0">
                <a:latin typeface="Tahoma" panose="020B0604030504040204" pitchFamily="34" charset="0"/>
                <a:ea typeface="Tahoma" panose="020B0604030504040204" pitchFamily="34" charset="0"/>
                <a:cs typeface="Tahoma" panose="020B0604030504040204" pitchFamily="34" charset="0"/>
              </a:rPr>
              <a:t>cm</a:t>
            </a:r>
            <a:r>
              <a:rPr lang="en-US" sz="2200" baseline="30000" dirty="0" smtClean="0">
                <a:latin typeface="Tahoma" panose="020B0604030504040204" pitchFamily="34" charset="0"/>
                <a:ea typeface="Tahoma" panose="020B0604030504040204" pitchFamily="34" charset="0"/>
                <a:cs typeface="Tahoma" panose="020B0604030504040204" pitchFamily="34" charset="0"/>
              </a:rPr>
              <a:t>-3</a:t>
            </a:r>
            <a:r>
              <a:rPr 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a:latin typeface="Tahoma" panose="020B0604030504040204" pitchFamily="34" charset="0"/>
                <a:ea typeface="Tahoma" panose="020B0604030504040204" pitchFamily="34" charset="0"/>
                <a:cs typeface="Tahoma" panose="020B0604030504040204" pitchFamily="34" charset="0"/>
              </a:rPr>
              <a:t>molecule</a:t>
            </a:r>
            <a:r>
              <a:rPr 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a:latin typeface="Tahoma" panose="020B0604030504040204" pitchFamily="34" charset="0"/>
                <a:ea typeface="Tahoma" panose="020B0604030504040204" pitchFamily="34" charset="0"/>
                <a:cs typeface="Tahoma" panose="020B0604030504040204" pitchFamily="34" charset="0"/>
              </a:rPr>
              <a:t>s/molecule</a:t>
            </a:r>
            <a:r>
              <a:rPr 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a:latin typeface="Tahoma" panose="020B0604030504040204" pitchFamily="34" charset="0"/>
                <a:ea typeface="Tahoma" panose="020B0604030504040204" pitchFamily="34" charset="0"/>
                <a:cs typeface="Tahoma" panose="020B0604030504040204" pitchFamily="34" charset="0"/>
              </a:rPr>
              <a:t>cm</a:t>
            </a:r>
            <a:r>
              <a:rPr lang="en-US" sz="2200" baseline="30000" dirty="0">
                <a:latin typeface="Tahoma" panose="020B0604030504040204" pitchFamily="34" charset="0"/>
                <a:ea typeface="Tahoma" panose="020B0604030504040204" pitchFamily="34" charset="0"/>
                <a:cs typeface="Tahoma" panose="020B0604030504040204" pitchFamily="34" charset="0"/>
              </a:rPr>
              <a:t>-3 </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2.814x10</a:t>
            </a:r>
            <a:r>
              <a:rPr lang="en-US" sz="22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4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s</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7.82 h</a:t>
            </a:r>
          </a:p>
        </p:txBody>
      </p:sp>
      <p:sp>
        <p:nvSpPr>
          <p:cNvPr id="14" name="Rectangle 13"/>
          <p:cNvSpPr/>
          <p:nvPr/>
        </p:nvSpPr>
        <p:spPr>
          <a:xfrm>
            <a:off x="751574" y="4861742"/>
            <a:ext cx="8707476" cy="769441"/>
          </a:xfrm>
          <a:prstGeom prst="rect">
            <a:avLst/>
          </a:prstGeom>
        </p:spPr>
        <p:txBody>
          <a:bodyPr wrap="square">
            <a:spAutoFit/>
          </a:bodyPr>
          <a:lstStyle/>
          <a:p>
            <a:r>
              <a:rPr lang="en-US" sz="22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a:t>
            </a:r>
            <a:r>
              <a:rPr lang="en-US" sz="2200" i="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1/2 </a:t>
            </a:r>
            <a:r>
              <a:rPr lang="en-US" sz="22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NO3</a:t>
            </a:r>
            <a:r>
              <a:rPr lang="en-US" sz="2200" dirty="0" smtClean="0">
                <a:latin typeface="Tahoma" panose="020B0604030504040204" pitchFamily="34" charset="0"/>
                <a:ea typeface="Tahoma" panose="020B0604030504040204" pitchFamily="34" charset="0"/>
                <a:cs typeface="Tahoma" panose="020B0604030504040204" pitchFamily="34" charset="0"/>
              </a:rPr>
              <a:t>=0.693/k[NO3]=0.693/(</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9.5x10</a:t>
            </a:r>
            <a:r>
              <a:rPr lang="en-US" sz="22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-15</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a:latin typeface="Tahoma" panose="020B0604030504040204" pitchFamily="34" charset="0"/>
                <a:ea typeface="Tahoma" panose="020B0604030504040204" pitchFamily="34" charset="0"/>
                <a:cs typeface="Tahoma" panose="020B0604030504040204" pitchFamily="34" charset="0"/>
              </a:rPr>
              <a:t>1.23x10</a:t>
            </a:r>
            <a:r>
              <a:rPr lang="en-US" sz="2200" baseline="30000" dirty="0">
                <a:latin typeface="Tahoma" panose="020B0604030504040204" pitchFamily="34" charset="0"/>
                <a:ea typeface="Tahoma" panose="020B0604030504040204" pitchFamily="34" charset="0"/>
                <a:cs typeface="Tahoma" panose="020B0604030504040204" pitchFamily="34" charset="0"/>
              </a:rPr>
              <a:t>9</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r>
              <a:rPr lang="en-US" sz="2200" dirty="0" smtClean="0">
                <a:latin typeface="Tahoma" panose="020B0604030504040204" pitchFamily="34" charset="0"/>
                <a:ea typeface="Tahoma" panose="020B0604030504040204" pitchFamily="34" charset="0"/>
                <a:cs typeface="Tahoma" panose="020B0604030504040204" pitchFamily="34" charset="0"/>
              </a:rPr>
              <a:t>cm</a:t>
            </a:r>
            <a:r>
              <a:rPr lang="en-US" sz="2200" baseline="30000" dirty="0" smtClean="0">
                <a:latin typeface="Tahoma" panose="020B0604030504040204" pitchFamily="34" charset="0"/>
                <a:ea typeface="Tahoma" panose="020B0604030504040204" pitchFamily="34" charset="0"/>
                <a:cs typeface="Tahoma" panose="020B0604030504040204" pitchFamily="34" charset="0"/>
              </a:rPr>
              <a:t>-3</a:t>
            </a:r>
            <a:r>
              <a:rPr 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a:latin typeface="Tahoma" panose="020B0604030504040204" pitchFamily="34" charset="0"/>
                <a:ea typeface="Tahoma" panose="020B0604030504040204" pitchFamily="34" charset="0"/>
                <a:cs typeface="Tahoma" panose="020B0604030504040204" pitchFamily="34" charset="0"/>
              </a:rPr>
              <a:t>molecule</a:t>
            </a:r>
            <a:r>
              <a:rPr 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a:latin typeface="Tahoma" panose="020B0604030504040204" pitchFamily="34" charset="0"/>
                <a:ea typeface="Tahoma" panose="020B0604030504040204" pitchFamily="34" charset="0"/>
                <a:cs typeface="Tahoma" panose="020B0604030504040204" pitchFamily="34" charset="0"/>
              </a:rPr>
              <a:t>s/molecule</a:t>
            </a:r>
            <a:r>
              <a:rPr 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a:latin typeface="Tahoma" panose="020B0604030504040204" pitchFamily="34" charset="0"/>
                <a:ea typeface="Tahoma" panose="020B0604030504040204" pitchFamily="34" charset="0"/>
                <a:cs typeface="Tahoma" panose="020B0604030504040204" pitchFamily="34" charset="0"/>
              </a:rPr>
              <a:t>cm</a:t>
            </a:r>
            <a:r>
              <a:rPr lang="en-US" sz="2200" baseline="30000" dirty="0">
                <a:latin typeface="Tahoma" panose="020B0604030504040204" pitchFamily="34" charset="0"/>
                <a:ea typeface="Tahoma" panose="020B0604030504040204" pitchFamily="34" charset="0"/>
                <a:cs typeface="Tahoma" panose="020B0604030504040204" pitchFamily="34" charset="0"/>
              </a:rPr>
              <a:t>-3 </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5.93x10</a:t>
            </a:r>
            <a:r>
              <a:rPr lang="en-US" sz="22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4 </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s </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16.47 h</a:t>
            </a:r>
            <a:endPar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87682" y="5631183"/>
            <a:ext cx="8707476" cy="1107996"/>
          </a:xfrm>
          <a:prstGeom prst="rect">
            <a:avLst/>
          </a:prstGeom>
        </p:spPr>
        <p:txBody>
          <a:bodyPr wrap="square">
            <a:spAutoFit/>
          </a:bodyPr>
          <a:lstStyle/>
          <a:p>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b) 1/</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a:t>
            </a:r>
            <a:r>
              <a:rPr lang="en-US" sz="22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1/2 tot</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r>
              <a:rPr lang="en-US" sz="2200" i="1"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a:t>
            </a:r>
            <a:r>
              <a:rPr lang="en-US" sz="2200" i="1" baseline="-25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1/2 </a:t>
            </a:r>
            <a:r>
              <a:rPr lang="en-US" sz="22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OH</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r>
              <a:rPr lang="en-US" sz="2200" i="1"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a:t>
            </a:r>
            <a:r>
              <a:rPr lang="en-US" sz="2200" i="1" baseline="-25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1/2  </a:t>
            </a:r>
            <a:r>
              <a:rPr lang="en-US" sz="22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O3 </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r>
              <a:rPr lang="en-US" sz="2200" i="1"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a:t>
            </a:r>
            <a:r>
              <a:rPr lang="en-US" sz="2200" i="1" baseline="-25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1/2 </a:t>
            </a:r>
            <a:r>
              <a:rPr lang="en-US" sz="2200" baseline="-25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NO3</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p>
          <a:p>
            <a:r>
              <a:rPr 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1/</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 1.481 </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7.82 </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16.47 </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=0.8638</a:t>
            </a:r>
          </a:p>
          <a:p>
            <a:r>
              <a:rPr 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Hence </a:t>
            </a:r>
            <a:r>
              <a:rPr 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a:t>
            </a:r>
            <a:r>
              <a:rPr lang="en-US" sz="2200" baseline="-25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1/2 </a:t>
            </a:r>
            <a:r>
              <a:rPr lang="en-US" sz="22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tot</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1/0.8638 = </a:t>
            </a: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1.16 h</a:t>
            </a:r>
            <a:endPar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9285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10 -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4988" y="1392268"/>
            <a:ext cx="8869955" cy="2677656"/>
          </a:xfrm>
          <a:prstGeom prst="rect">
            <a:avLst/>
          </a:prstGeom>
          <a:noFill/>
        </p:spPr>
        <p:txBody>
          <a:bodyPr wrap="square" rtlCol="0">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Consider </a:t>
            </a:r>
            <a:r>
              <a:rPr lang="en-US" sz="2400" dirty="0">
                <a:latin typeface="Tahoma" panose="020B0604030504040204" pitchFamily="34" charset="0"/>
                <a:ea typeface="Tahoma" panose="020B0604030504040204" pitchFamily="34" charset="0"/>
                <a:cs typeface="Tahoma" panose="020B0604030504040204" pitchFamily="34" charset="0"/>
              </a:rPr>
              <a:t>the following </a:t>
            </a:r>
            <a:r>
              <a:rPr lang="en-US" sz="2400" dirty="0" smtClean="0">
                <a:latin typeface="Tahoma" panose="020B0604030504040204" pitchFamily="34" charset="0"/>
                <a:ea typeface="Tahoma" panose="020B0604030504040204" pitchFamily="34" charset="0"/>
                <a:cs typeface="Tahoma" panose="020B0604030504040204" pitchFamily="34" charset="0"/>
              </a:rPr>
              <a:t>reaction mechanism:</a:t>
            </a:r>
          </a:p>
          <a:p>
            <a:endParaRPr lang="en-US" sz="2400" dirty="0" smtClean="0">
              <a:latin typeface="Tahoma" panose="020B0604030504040204" pitchFamily="34" charset="0"/>
              <a:ea typeface="Tahoma" panose="020B0604030504040204" pitchFamily="34" charset="0"/>
              <a:cs typeface="Tahoma" panose="020B0604030504040204" pitchFamily="34" charset="0"/>
            </a:endParaRPr>
          </a:p>
          <a:p>
            <a:r>
              <a:rPr lang="en-US" sz="2400" dirty="0" smtClean="0">
                <a:latin typeface="Tahoma" panose="020B0604030504040204" pitchFamily="34" charset="0"/>
                <a:ea typeface="Tahoma" panose="020B0604030504040204" pitchFamily="34" charset="0"/>
                <a:cs typeface="Tahoma" panose="020B0604030504040204" pitchFamily="34" charset="0"/>
              </a:rPr>
              <a:t>A</a:t>
            </a:r>
            <a:r>
              <a:rPr 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 B</a:t>
            </a:r>
            <a:r>
              <a:rPr lang="en-US" sz="2400" baseline="-25000" dirty="0">
                <a:latin typeface="Tahoma" panose="020B0604030504040204" pitchFamily="34" charset="0"/>
                <a:ea typeface="Tahoma" panose="020B0604030504040204" pitchFamily="34" charset="0"/>
                <a:cs typeface="Tahoma" panose="020B0604030504040204" pitchFamily="34" charset="0"/>
              </a:rPr>
              <a:t>2</a:t>
            </a:r>
            <a:r>
              <a:rPr lang="en-US" sz="2400" dirty="0">
                <a:latin typeface="Tahoma" panose="020B0604030504040204" pitchFamily="34" charset="0"/>
                <a:ea typeface="Tahoma" panose="020B0604030504040204" pitchFamily="34" charset="0"/>
                <a:cs typeface="Tahoma" panose="020B0604030504040204" pitchFamily="34" charset="0"/>
              </a:rPr>
              <a:t> → R + C (slow) </a:t>
            </a:r>
            <a:r>
              <a:rPr lang="en-US" sz="2400" dirty="0" smtClean="0">
                <a:latin typeface="Tahoma" panose="020B0604030504040204" pitchFamily="34" charset="0"/>
                <a:ea typeface="Tahoma" panose="020B0604030504040204" pitchFamily="34" charset="0"/>
                <a:cs typeface="Tahoma" panose="020B0604030504040204" pitchFamily="34" charset="0"/>
              </a:rPr>
              <a:t>; A</a:t>
            </a:r>
            <a:r>
              <a:rPr 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 R → C (fast</a:t>
            </a:r>
            <a:r>
              <a:rPr lang="en-US" sz="2400" dirty="0" smtClean="0">
                <a:latin typeface="Tahoma" panose="020B0604030504040204" pitchFamily="34" charset="0"/>
                <a:ea typeface="Tahoma" panose="020B0604030504040204" pitchFamily="34" charset="0"/>
                <a:cs typeface="Tahoma" panose="020B0604030504040204" pitchFamily="34" charset="0"/>
              </a:rPr>
              <a:t>)</a:t>
            </a:r>
          </a:p>
          <a:p>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457200" indent="-457200">
              <a:buAutoNum type="alphaLcParenR"/>
            </a:pPr>
            <a:r>
              <a:rPr lang="en-US" sz="2400" dirty="0" smtClean="0">
                <a:latin typeface="Tahoma" panose="020B0604030504040204" pitchFamily="34" charset="0"/>
                <a:ea typeface="Tahoma" panose="020B0604030504040204" pitchFamily="34" charset="0"/>
                <a:cs typeface="Tahoma" panose="020B0604030504040204" pitchFamily="34" charset="0"/>
              </a:rPr>
              <a:t>Write </a:t>
            </a:r>
            <a:r>
              <a:rPr lang="en-US" sz="2400" dirty="0">
                <a:latin typeface="Tahoma" panose="020B0604030504040204" pitchFamily="34" charset="0"/>
                <a:ea typeface="Tahoma" panose="020B0604030504040204" pitchFamily="34" charset="0"/>
                <a:cs typeface="Tahoma" panose="020B0604030504040204" pitchFamily="34" charset="0"/>
              </a:rPr>
              <a:t>the overall balanced chemical equation. </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457200" indent="-457200">
              <a:buAutoNum type="alphaLcParenR"/>
            </a:pPr>
            <a:r>
              <a:rPr lang="en-US" sz="2400" dirty="0" smtClean="0">
                <a:latin typeface="Tahoma" panose="020B0604030504040204" pitchFamily="34" charset="0"/>
                <a:ea typeface="Tahoma" panose="020B0604030504040204" pitchFamily="34" charset="0"/>
                <a:cs typeface="Tahoma" panose="020B0604030504040204" pitchFamily="34" charset="0"/>
              </a:rPr>
              <a:t>Identify </a:t>
            </a:r>
            <a:r>
              <a:rPr lang="en-US" sz="2400" dirty="0">
                <a:latin typeface="Tahoma" panose="020B0604030504040204" pitchFamily="34" charset="0"/>
                <a:ea typeface="Tahoma" panose="020B0604030504040204" pitchFamily="34" charset="0"/>
                <a:cs typeface="Tahoma" panose="020B0604030504040204" pitchFamily="34" charset="0"/>
              </a:rPr>
              <a:t>any intermediates within the mechanism. </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457200" indent="-457200">
              <a:buAutoNum type="alphaLcParenR"/>
            </a:pPr>
            <a:r>
              <a:rPr lang="en-US" sz="2400" dirty="0" smtClean="0">
                <a:latin typeface="Tahoma" panose="020B0604030504040204" pitchFamily="34" charset="0"/>
                <a:ea typeface="Tahoma" panose="020B0604030504040204" pitchFamily="34" charset="0"/>
                <a:cs typeface="Tahoma" panose="020B0604030504040204" pitchFamily="34" charset="0"/>
              </a:rPr>
              <a:t>What </a:t>
            </a:r>
            <a:r>
              <a:rPr lang="en-US" sz="2400" dirty="0">
                <a:latin typeface="Tahoma" panose="020B0604030504040204" pitchFamily="34" charset="0"/>
                <a:ea typeface="Tahoma" panose="020B0604030504040204" pitchFamily="34" charset="0"/>
                <a:cs typeface="Tahoma" panose="020B0604030504040204" pitchFamily="34" charset="0"/>
              </a:rPr>
              <a:t>is the order with respect to each reactant? </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595848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10 -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4988" y="1392268"/>
            <a:ext cx="8869955" cy="1938992"/>
          </a:xfrm>
          <a:prstGeom prst="rect">
            <a:avLst/>
          </a:prstGeom>
          <a:noFill/>
        </p:spPr>
        <p:txBody>
          <a:bodyPr wrap="square" rtlCol="0">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Consider </a:t>
            </a:r>
            <a:r>
              <a:rPr lang="en-US" sz="2400" dirty="0">
                <a:latin typeface="Tahoma" panose="020B0604030504040204" pitchFamily="34" charset="0"/>
                <a:ea typeface="Tahoma" panose="020B0604030504040204" pitchFamily="34" charset="0"/>
                <a:cs typeface="Tahoma" panose="020B0604030504040204" pitchFamily="34" charset="0"/>
              </a:rPr>
              <a:t>the following </a:t>
            </a:r>
            <a:r>
              <a:rPr lang="en-US" sz="2400" dirty="0" smtClean="0">
                <a:latin typeface="Tahoma" panose="020B0604030504040204" pitchFamily="34" charset="0"/>
                <a:ea typeface="Tahoma" panose="020B0604030504040204" pitchFamily="34" charset="0"/>
                <a:cs typeface="Tahoma" panose="020B0604030504040204" pitchFamily="34" charset="0"/>
              </a:rPr>
              <a:t>reaction mechanism:</a:t>
            </a:r>
          </a:p>
          <a:p>
            <a:r>
              <a:rPr lang="en-US" sz="2400" dirty="0" smtClean="0">
                <a:latin typeface="Tahoma" panose="020B0604030504040204" pitchFamily="34" charset="0"/>
                <a:ea typeface="Tahoma" panose="020B0604030504040204" pitchFamily="34" charset="0"/>
                <a:cs typeface="Tahoma" panose="020B0604030504040204" pitchFamily="34" charset="0"/>
              </a:rPr>
              <a:t>A</a:t>
            </a:r>
            <a:r>
              <a:rPr 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 B</a:t>
            </a:r>
            <a:r>
              <a:rPr lang="en-US" sz="2400" baseline="-25000" dirty="0">
                <a:latin typeface="Tahoma" panose="020B0604030504040204" pitchFamily="34" charset="0"/>
                <a:ea typeface="Tahoma" panose="020B0604030504040204" pitchFamily="34" charset="0"/>
                <a:cs typeface="Tahoma" panose="020B0604030504040204" pitchFamily="34" charset="0"/>
              </a:rPr>
              <a:t>2</a:t>
            </a:r>
            <a:r>
              <a:rPr lang="en-US" sz="2400" dirty="0">
                <a:latin typeface="Tahoma" panose="020B0604030504040204" pitchFamily="34" charset="0"/>
                <a:ea typeface="Tahoma" panose="020B0604030504040204" pitchFamily="34" charset="0"/>
                <a:cs typeface="Tahoma" panose="020B0604030504040204" pitchFamily="34" charset="0"/>
              </a:rPr>
              <a:t> → R + C (slow) </a:t>
            </a:r>
            <a:r>
              <a:rPr lang="en-US" sz="2400" dirty="0" smtClean="0">
                <a:latin typeface="Tahoma" panose="020B0604030504040204" pitchFamily="34" charset="0"/>
                <a:ea typeface="Tahoma" panose="020B0604030504040204" pitchFamily="34" charset="0"/>
                <a:cs typeface="Tahoma" panose="020B0604030504040204" pitchFamily="34" charset="0"/>
              </a:rPr>
              <a:t>; A</a:t>
            </a:r>
            <a:r>
              <a:rPr 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 R → C (fast</a:t>
            </a:r>
            <a:r>
              <a:rPr lang="en-US" sz="2400" dirty="0" smtClean="0">
                <a:latin typeface="Tahoma" panose="020B0604030504040204" pitchFamily="34" charset="0"/>
                <a:ea typeface="Tahoma" panose="020B0604030504040204" pitchFamily="34" charset="0"/>
                <a:cs typeface="Tahoma" panose="020B0604030504040204" pitchFamily="34" charset="0"/>
              </a:rPr>
              <a:t>): </a:t>
            </a:r>
          </a:p>
          <a:p>
            <a:pPr marL="457200" indent="-457200">
              <a:buAutoNum type="alphaLcParenR"/>
            </a:pPr>
            <a:r>
              <a:rPr lang="en-US" sz="2400" dirty="0" smtClean="0">
                <a:latin typeface="Tahoma" panose="020B0604030504040204" pitchFamily="34" charset="0"/>
                <a:ea typeface="Tahoma" panose="020B0604030504040204" pitchFamily="34" charset="0"/>
                <a:cs typeface="Tahoma" panose="020B0604030504040204" pitchFamily="34" charset="0"/>
              </a:rPr>
              <a:t>Write </a:t>
            </a:r>
            <a:r>
              <a:rPr lang="en-US" sz="2400" dirty="0">
                <a:latin typeface="Tahoma" panose="020B0604030504040204" pitchFamily="34" charset="0"/>
                <a:ea typeface="Tahoma" panose="020B0604030504040204" pitchFamily="34" charset="0"/>
                <a:cs typeface="Tahoma" panose="020B0604030504040204" pitchFamily="34" charset="0"/>
              </a:rPr>
              <a:t>the overall balanced chemical equation. </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457200" indent="-457200">
              <a:buAutoNum type="alphaLcParenR"/>
            </a:pPr>
            <a:r>
              <a:rPr lang="en-US" sz="2400" dirty="0" smtClean="0">
                <a:latin typeface="Tahoma" panose="020B0604030504040204" pitchFamily="34" charset="0"/>
                <a:ea typeface="Tahoma" panose="020B0604030504040204" pitchFamily="34" charset="0"/>
                <a:cs typeface="Tahoma" panose="020B0604030504040204" pitchFamily="34" charset="0"/>
              </a:rPr>
              <a:t>Identify </a:t>
            </a:r>
            <a:r>
              <a:rPr lang="en-US" sz="2400" dirty="0">
                <a:latin typeface="Tahoma" panose="020B0604030504040204" pitchFamily="34" charset="0"/>
                <a:ea typeface="Tahoma" panose="020B0604030504040204" pitchFamily="34" charset="0"/>
                <a:cs typeface="Tahoma" panose="020B0604030504040204" pitchFamily="34" charset="0"/>
              </a:rPr>
              <a:t>any intermediates within the mechanism. </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457200" indent="-457200">
              <a:buAutoNum type="alphaLcParenR"/>
            </a:pPr>
            <a:r>
              <a:rPr lang="en-US" sz="2400" dirty="0" smtClean="0">
                <a:latin typeface="Tahoma" panose="020B0604030504040204" pitchFamily="34" charset="0"/>
                <a:ea typeface="Tahoma" panose="020B0604030504040204" pitchFamily="34" charset="0"/>
                <a:cs typeface="Tahoma" panose="020B0604030504040204" pitchFamily="34" charset="0"/>
              </a:rPr>
              <a:t>What </a:t>
            </a:r>
            <a:r>
              <a:rPr lang="en-US" sz="2400" dirty="0">
                <a:latin typeface="Tahoma" panose="020B0604030504040204" pitchFamily="34" charset="0"/>
                <a:ea typeface="Tahoma" panose="020B0604030504040204" pitchFamily="34" charset="0"/>
                <a:cs typeface="Tahoma" panose="020B0604030504040204" pitchFamily="34" charset="0"/>
              </a:rPr>
              <a:t>is the order with respect to each reactant? </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316664" y="3628086"/>
            <a:ext cx="8571371" cy="2677656"/>
          </a:xfrm>
          <a:prstGeom prst="rect">
            <a:avLst/>
          </a:prstGeom>
        </p:spPr>
        <p:txBody>
          <a:bodyPr wrap="square">
            <a:spAutoFit/>
          </a:bodyPr>
          <a:lstStyle/>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Solution </a:t>
            </a:r>
          </a:p>
          <a:p>
            <a:pPr marL="457200" indent="-457200">
              <a:buAutoNum type="alphaLcParenR"/>
            </a:pPr>
            <a:r>
              <a:rPr lang="en-US" sz="2400" dirty="0" smtClean="0">
                <a:latin typeface="Tahoma" panose="020B0604030504040204" pitchFamily="34" charset="0"/>
                <a:ea typeface="Tahoma" panose="020B0604030504040204" pitchFamily="34" charset="0"/>
                <a:cs typeface="Tahoma" panose="020B0604030504040204" pitchFamily="34" charset="0"/>
              </a:rPr>
              <a:t>By summing the two elementary steps we get: </a:t>
            </a:r>
          </a:p>
          <a:p>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		2A</a:t>
            </a:r>
            <a:r>
              <a:rPr 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 B</a:t>
            </a:r>
            <a:r>
              <a:rPr lang="en-US" sz="2400" baseline="-25000" dirty="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2C; </a:t>
            </a:r>
          </a:p>
          <a:p>
            <a:r>
              <a:rPr lang="en-US" sz="2400" dirty="0" smtClean="0">
                <a:latin typeface="Tahoma" panose="020B0604030504040204" pitchFamily="34" charset="0"/>
                <a:ea typeface="Tahoma" panose="020B0604030504040204" pitchFamily="34" charset="0"/>
                <a:cs typeface="Tahoma" panose="020B0604030504040204" pitchFamily="34" charset="0"/>
              </a:rPr>
              <a:t>b) R is the reaction intermediate; </a:t>
            </a:r>
          </a:p>
          <a:p>
            <a:r>
              <a:rPr lang="en-US" sz="2400" dirty="0" smtClean="0">
                <a:latin typeface="Tahoma" panose="020B0604030504040204" pitchFamily="34" charset="0"/>
                <a:ea typeface="Tahoma" panose="020B0604030504040204" pitchFamily="34" charset="0"/>
                <a:cs typeface="Tahoma" panose="020B0604030504040204" pitchFamily="34" charset="0"/>
              </a:rPr>
              <a:t>c) since the first step is the slow one, the overall reaction rate will be given by the first process that is 1</a:t>
            </a:r>
            <a:r>
              <a:rPr lang="en-US" sz="2400" baseline="30000" dirty="0" smtClean="0">
                <a:latin typeface="Tahoma" panose="020B0604030504040204" pitchFamily="34" charset="0"/>
                <a:ea typeface="Tahoma" panose="020B0604030504040204" pitchFamily="34" charset="0"/>
                <a:cs typeface="Tahoma" panose="020B0604030504040204" pitchFamily="34" charset="0"/>
              </a:rPr>
              <a:t>st</a:t>
            </a:r>
            <a:r>
              <a:rPr lang="en-US" sz="2400" dirty="0" smtClean="0">
                <a:latin typeface="Tahoma" panose="020B0604030504040204" pitchFamily="34" charset="0"/>
                <a:ea typeface="Tahoma" panose="020B0604030504040204" pitchFamily="34" charset="0"/>
                <a:cs typeface="Tahoma" panose="020B0604030504040204" pitchFamily="34" charset="0"/>
              </a:rPr>
              <a:t> order in </a:t>
            </a:r>
            <a:r>
              <a:rPr lang="en-US" sz="2400" dirty="0">
                <a:latin typeface="Tahoma" panose="020B0604030504040204" pitchFamily="34" charset="0"/>
                <a:ea typeface="Tahoma" panose="020B0604030504040204" pitchFamily="34" charset="0"/>
                <a:cs typeface="Tahoma" panose="020B0604030504040204" pitchFamily="34" charset="0"/>
              </a:rPr>
              <a:t>A</a:t>
            </a:r>
            <a:r>
              <a:rPr lang="en-US" sz="2400" baseline="-25000" dirty="0">
                <a:latin typeface="Tahoma" panose="020B0604030504040204" pitchFamily="34" charset="0"/>
                <a:ea typeface="Tahoma" panose="020B0604030504040204" pitchFamily="34" charset="0"/>
                <a:cs typeface="Tahoma" panose="020B0604030504040204" pitchFamily="34" charset="0"/>
              </a:rPr>
              <a:t>2 </a:t>
            </a:r>
            <a:r>
              <a:rPr lang="en-US" sz="2400" dirty="0" smtClean="0">
                <a:latin typeface="Tahoma" panose="020B0604030504040204" pitchFamily="34" charset="0"/>
                <a:ea typeface="Tahoma" panose="020B0604030504040204" pitchFamily="34" charset="0"/>
                <a:cs typeface="Tahoma" panose="020B0604030504040204" pitchFamily="34" charset="0"/>
              </a:rPr>
              <a:t>and </a:t>
            </a:r>
            <a:r>
              <a:rPr lang="en-US" sz="2400" dirty="0">
                <a:latin typeface="Tahoma" panose="020B0604030504040204" pitchFamily="34" charset="0"/>
                <a:ea typeface="Tahoma" panose="020B0604030504040204" pitchFamily="34" charset="0"/>
                <a:cs typeface="Tahoma" panose="020B0604030504040204" pitchFamily="34" charset="0"/>
              </a:rPr>
              <a:t>1</a:t>
            </a:r>
            <a:r>
              <a:rPr lang="en-US" sz="2400" baseline="30000" dirty="0">
                <a:latin typeface="Tahoma" panose="020B0604030504040204" pitchFamily="34" charset="0"/>
                <a:ea typeface="Tahoma" panose="020B0604030504040204" pitchFamily="34" charset="0"/>
                <a:cs typeface="Tahoma" panose="020B0604030504040204" pitchFamily="34" charset="0"/>
              </a:rPr>
              <a:t>st</a:t>
            </a:r>
            <a:r>
              <a:rPr lang="en-US" sz="2400" dirty="0">
                <a:latin typeface="Tahoma" panose="020B0604030504040204" pitchFamily="34" charset="0"/>
                <a:ea typeface="Tahoma" panose="020B0604030504040204" pitchFamily="34" charset="0"/>
                <a:cs typeface="Tahoma" panose="020B0604030504040204" pitchFamily="34" charset="0"/>
              </a:rPr>
              <a:t> order </a:t>
            </a:r>
            <a:r>
              <a:rPr lang="en-US" sz="2400" dirty="0" smtClean="0">
                <a:latin typeface="Tahoma" panose="020B0604030504040204" pitchFamily="34" charset="0"/>
                <a:ea typeface="Tahoma" panose="020B0604030504040204" pitchFamily="34" charset="0"/>
                <a:cs typeface="Tahoma" panose="020B0604030504040204" pitchFamily="34" charset="0"/>
              </a:rPr>
              <a:t>in B</a:t>
            </a:r>
            <a:r>
              <a:rPr 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 so v=k</a:t>
            </a:r>
            <a:r>
              <a:rPr lang="en-US" sz="2400" baseline="-25000" dirty="0" smtClean="0">
                <a:latin typeface="Tahoma" panose="020B0604030504040204" pitchFamily="34" charset="0"/>
                <a:ea typeface="Tahoma" panose="020B0604030504040204" pitchFamily="34" charset="0"/>
                <a:cs typeface="Tahoma" panose="020B0604030504040204" pitchFamily="34" charset="0"/>
              </a:rPr>
              <a:t>1</a:t>
            </a:r>
            <a:r>
              <a:rPr lang="en-US" sz="2400" dirty="0" smtClean="0">
                <a:latin typeface="Tahoma" panose="020B0604030504040204" pitchFamily="34" charset="0"/>
                <a:ea typeface="Tahoma" panose="020B0604030504040204" pitchFamily="34" charset="0"/>
                <a:cs typeface="Tahoma" panose="020B0604030504040204" pitchFamily="34" charset="0"/>
              </a:rPr>
              <a:t>[A</a:t>
            </a:r>
            <a:r>
              <a:rPr 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smtClean="0">
                <a:latin typeface="Tahoma" panose="020B0604030504040204" pitchFamily="34" charset="0"/>
                <a:ea typeface="Tahoma" panose="020B0604030504040204" pitchFamily="34" charset="0"/>
                <a:cs typeface="Tahoma" panose="020B0604030504040204" pitchFamily="34" charset="0"/>
              </a:rPr>
              <a:t>[B</a:t>
            </a:r>
            <a:r>
              <a:rPr 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810166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11 -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15637" y="1369720"/>
            <a:ext cx="8728363" cy="2677656"/>
          </a:xfrm>
          <a:prstGeom prst="rect">
            <a:avLst/>
          </a:prstGeom>
        </p:spPr>
        <p:txBody>
          <a:bodyPr wrap="square">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Consider </a:t>
            </a:r>
            <a:r>
              <a:rPr lang="en-US" sz="2400" dirty="0">
                <a:latin typeface="Tahoma" panose="020B0604030504040204" pitchFamily="34" charset="0"/>
                <a:ea typeface="Tahoma" panose="020B0604030504040204" pitchFamily="34" charset="0"/>
                <a:cs typeface="Tahoma" panose="020B0604030504040204" pitchFamily="34" charset="0"/>
              </a:rPr>
              <a:t>the following chain mechanism:</a:t>
            </a:r>
          </a:p>
          <a:p>
            <a:pPr marL="1714500" lvl="3" indent="-342900">
              <a:buAutoNum type="arabicParenBoth"/>
            </a:pPr>
            <a:r>
              <a:rPr lang="en-US" sz="2400" dirty="0" smtClean="0">
                <a:latin typeface="Tahoma" panose="020B0604030504040204" pitchFamily="34" charset="0"/>
                <a:ea typeface="Tahoma" panose="020B0604030504040204" pitchFamily="34" charset="0"/>
                <a:cs typeface="Tahoma" panose="020B0604030504040204" pitchFamily="34" charset="0"/>
              </a:rPr>
              <a:t>  A</a:t>
            </a:r>
            <a:r>
              <a:rPr 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400" dirty="0" smtClean="0">
                <a:latin typeface="Tahoma" panose="020B0604030504040204" pitchFamily="34" charset="0"/>
                <a:ea typeface="Tahoma" panose="020B0604030504040204" pitchFamily="34" charset="0"/>
                <a:cs typeface="Tahoma" panose="020B0604030504040204" pitchFamily="34" charset="0"/>
              </a:rPr>
              <a:t>A</a:t>
            </a:r>
            <a:r>
              <a:rPr lang="en-US" sz="24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A</a:t>
            </a:r>
            <a:r>
              <a:rPr lang="en-US" sz="24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4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k</a:t>
            </a:r>
            <a:r>
              <a:rPr lang="en-US" sz="2400" i="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endParaRPr lang="en-US" sz="2400" i="1" baseline="-25000" dirty="0" smtClean="0">
              <a:latin typeface="Tahoma" panose="020B0604030504040204" pitchFamily="34" charset="0"/>
              <a:ea typeface="Tahoma" panose="020B0604030504040204" pitchFamily="34" charset="0"/>
              <a:cs typeface="Tahoma" panose="020B0604030504040204" pitchFamily="34" charset="0"/>
            </a:endParaRPr>
          </a:p>
          <a:p>
            <a:pPr marL="1714500" lvl="3" indent="-342900">
              <a:buAutoNum type="arabicParenBoth"/>
            </a:pPr>
            <a:r>
              <a:rPr lang="en-US" sz="2400" dirty="0" smtClean="0">
                <a:latin typeface="Tahoma" panose="020B0604030504040204" pitchFamily="34" charset="0"/>
                <a:ea typeface="Tahoma" panose="020B0604030504040204" pitchFamily="34" charset="0"/>
                <a:cs typeface="Tahoma" panose="020B0604030504040204" pitchFamily="34" charset="0"/>
              </a:rPr>
              <a:t>  A</a:t>
            </a:r>
            <a:r>
              <a:rPr lang="en-US" sz="24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400" dirty="0" smtClean="0">
                <a:latin typeface="Tahoma" panose="020B0604030504040204" pitchFamily="34" charset="0"/>
                <a:ea typeface="Tahoma" panose="020B0604030504040204" pitchFamily="34" charset="0"/>
                <a:cs typeface="Tahoma" panose="020B0604030504040204" pitchFamily="34" charset="0"/>
              </a:rPr>
              <a:t>B</a:t>
            </a:r>
            <a:r>
              <a:rPr lang="en-US" sz="24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 C </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k</a:t>
            </a:r>
            <a:r>
              <a:rPr lang="en-US" sz="2400" i="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(slowest step)</a:t>
            </a:r>
            <a:endParaRPr lang="en-US" sz="2400" dirty="0">
              <a:latin typeface="Tahoma" panose="020B0604030504040204" pitchFamily="34" charset="0"/>
              <a:ea typeface="Tahoma" panose="020B0604030504040204" pitchFamily="34" charset="0"/>
              <a:cs typeface="Tahoma" panose="020B0604030504040204" pitchFamily="34" charset="0"/>
            </a:endParaRPr>
          </a:p>
          <a:p>
            <a:pPr marL="1714500" lvl="3" indent="-342900">
              <a:buFontTx/>
              <a:buAutoNum type="arabicParenBoth"/>
            </a:pPr>
            <a:r>
              <a:rPr lang="en-US" sz="2400" dirty="0" smtClean="0">
                <a:latin typeface="Tahoma" panose="020B0604030504040204" pitchFamily="34" charset="0"/>
                <a:ea typeface="Tahoma" panose="020B0604030504040204" pitchFamily="34" charset="0"/>
                <a:cs typeface="Tahoma" panose="020B0604030504040204" pitchFamily="34" charset="0"/>
              </a:rPr>
              <a:t>  A</a:t>
            </a:r>
            <a:r>
              <a:rPr lang="en-US" sz="24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400" dirty="0">
                <a:latin typeface="Tahoma" panose="020B0604030504040204" pitchFamily="34" charset="0"/>
                <a:ea typeface="Tahoma" panose="020B0604030504040204" pitchFamily="34" charset="0"/>
                <a:cs typeface="Tahoma" panose="020B0604030504040204" pitchFamily="34" charset="0"/>
              </a:rPr>
              <a:t>+ P </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400" dirty="0" smtClean="0">
                <a:latin typeface="Tahoma" panose="020B0604030504040204" pitchFamily="34" charset="0"/>
                <a:ea typeface="Tahoma" panose="020B0604030504040204" pitchFamily="34" charset="0"/>
                <a:cs typeface="Tahoma" panose="020B0604030504040204" pitchFamily="34" charset="0"/>
              </a:rPr>
              <a:t>B</a:t>
            </a:r>
            <a:r>
              <a:rPr lang="en-US" sz="24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4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k</a:t>
            </a:r>
            <a:r>
              <a:rPr lang="en-US" sz="2400" i="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endParaRPr lang="en-US" sz="2400" dirty="0">
              <a:latin typeface="Tahoma" panose="020B0604030504040204" pitchFamily="34" charset="0"/>
              <a:ea typeface="Tahoma" panose="020B0604030504040204" pitchFamily="34" charset="0"/>
              <a:cs typeface="Tahoma" panose="020B0604030504040204" pitchFamily="34" charset="0"/>
            </a:endParaRPr>
          </a:p>
          <a:p>
            <a:pPr marL="1714500" lvl="3" indent="-342900">
              <a:buAutoNum type="arabicParenBoth"/>
            </a:pPr>
            <a:r>
              <a:rPr lang="en-US" sz="2400" dirty="0" smtClean="0">
                <a:latin typeface="Tahoma" panose="020B0604030504040204" pitchFamily="34" charset="0"/>
                <a:ea typeface="Tahoma" panose="020B0604030504040204" pitchFamily="34" charset="0"/>
                <a:cs typeface="Tahoma" panose="020B0604030504040204" pitchFamily="34" charset="0"/>
              </a:rPr>
              <a:t>  A</a:t>
            </a:r>
            <a:r>
              <a:rPr lang="en-US" sz="24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 B</a:t>
            </a:r>
            <a:r>
              <a:rPr lang="en-US" sz="24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P	         </a:t>
            </a:r>
            <a:r>
              <a:rPr lang="en-US" sz="24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k</a:t>
            </a:r>
            <a:r>
              <a:rPr lang="en-US" sz="2400" i="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4</a:t>
            </a:r>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Use the steady state approximation to determine the rate law for the overall </a:t>
            </a:r>
            <a:r>
              <a:rPr lang="en-US" sz="2400" dirty="0" smtClean="0">
                <a:latin typeface="Tahoma" panose="020B0604030504040204" pitchFamily="34" charset="0"/>
                <a:ea typeface="Tahoma" panose="020B0604030504040204" pitchFamily="34" charset="0"/>
                <a:cs typeface="Tahoma" panose="020B0604030504040204" pitchFamily="34" charset="0"/>
              </a:rPr>
              <a:t>reaction</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5447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241300"/>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Chemical kinetics: some terminology</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0591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4"/>
          <a:srcRect l="36069" t="44988" r="56161" b="46739"/>
          <a:stretch/>
        </p:blipFill>
        <p:spPr>
          <a:xfrm>
            <a:off x="4160652" y="3224882"/>
            <a:ext cx="822960" cy="548640"/>
          </a:xfrm>
          <a:prstGeom prst="rect">
            <a:avLst/>
          </a:prstGeom>
        </p:spPr>
      </p:pic>
      <p:sp>
        <p:nvSpPr>
          <p:cNvPr id="19" name="Text Box 3"/>
          <p:cNvSpPr txBox="1">
            <a:spLocks noChangeArrowheads="1"/>
          </p:cNvSpPr>
          <p:nvPr/>
        </p:nvSpPr>
        <p:spPr bwMode="auto">
          <a:xfrm>
            <a:off x="334296" y="935123"/>
            <a:ext cx="869064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Reactants: </a:t>
            </a:r>
            <a:r>
              <a:rPr lang="it-IT" altLang="en-US" sz="2400" dirty="0" smtClean="0">
                <a:latin typeface="Tahoma" panose="020B0604030504040204" pitchFamily="34" charset="0"/>
                <a:ea typeface="Tahoma" panose="020B0604030504040204" pitchFamily="34" charset="0"/>
                <a:cs typeface="Tahoma" panose="020B0604030504040204" pitchFamily="34" charset="0"/>
              </a:rPr>
              <a:t>individual chemical species that participate in reactions. Several types are important in atmospheric processes (in addition to neutral species):</a:t>
            </a:r>
          </a:p>
        </p:txBody>
      </p:sp>
      <p:sp>
        <p:nvSpPr>
          <p:cNvPr id="20" name="Text Box 3"/>
          <p:cNvSpPr txBox="1">
            <a:spLocks noChangeArrowheads="1"/>
          </p:cNvSpPr>
          <p:nvPr/>
        </p:nvSpPr>
        <p:spPr bwMode="auto">
          <a:xfrm>
            <a:off x="533417" y="2137434"/>
            <a:ext cx="8075596"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Free radicals:</a:t>
            </a:r>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altLang="en-US" sz="2300" dirty="0" smtClean="0">
                <a:latin typeface="Tahoma" panose="020B0604030504040204" pitchFamily="34" charset="0"/>
                <a:ea typeface="Tahoma" panose="020B0604030504040204" pitchFamily="34" charset="0"/>
                <a:cs typeface="Tahoma" panose="020B0604030504040204" pitchFamily="34" charset="0"/>
              </a:rPr>
              <a:t>neutral compounds containing an odd number of electrons. They are highly reactive. The most important in atmospheric chemistry is the OH radical:</a:t>
            </a:r>
          </a:p>
        </p:txBody>
      </p:sp>
      <p:sp>
        <p:nvSpPr>
          <p:cNvPr id="21" name="Text Box 3"/>
          <p:cNvSpPr txBox="1">
            <a:spLocks noChangeArrowheads="1"/>
          </p:cNvSpPr>
          <p:nvPr/>
        </p:nvSpPr>
        <p:spPr bwMode="auto">
          <a:xfrm>
            <a:off x="533417" y="3730190"/>
            <a:ext cx="8075596"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Ions:</a:t>
            </a:r>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altLang="en-US" sz="2300" dirty="0" smtClean="0">
                <a:latin typeface="Tahoma" panose="020B0604030504040204" pitchFamily="34" charset="0"/>
                <a:ea typeface="Tahoma" panose="020B0604030504040204" pitchFamily="34" charset="0"/>
                <a:cs typeface="Tahoma" panose="020B0604030504040204" pitchFamily="34" charset="0"/>
              </a:rPr>
              <a:t>atom (or molecule) that carries a positive (CATION) or negative (ANION) charge, as a result of having lost or gained one (or more) electrons. Ions are important:</a:t>
            </a:r>
          </a:p>
        </p:txBody>
      </p:sp>
      <p:sp>
        <p:nvSpPr>
          <p:cNvPr id="22" name="Text Box 3"/>
          <p:cNvSpPr txBox="1">
            <a:spLocks noChangeArrowheads="1"/>
          </p:cNvSpPr>
          <p:nvPr/>
        </p:nvSpPr>
        <p:spPr bwMode="auto">
          <a:xfrm>
            <a:off x="532870" y="4767065"/>
            <a:ext cx="861113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it-IT" altLang="en-US" sz="2200" dirty="0" smtClean="0">
                <a:solidFill>
                  <a:srgbClr val="0000FF"/>
                </a:solidFill>
                <a:latin typeface="Tahoma" panose="020B0604030504040204" pitchFamily="34" charset="0"/>
                <a:ea typeface="Tahoma" panose="020B0604030504040204" pitchFamily="34" charset="0"/>
                <a:cs typeface="Tahoma" panose="020B0604030504040204" pitchFamily="34" charset="0"/>
              </a:rPr>
              <a:t>upper atmosphere: </a:t>
            </a:r>
            <a:r>
              <a:rPr lang="it-IT" altLang="en-US" sz="2200" dirty="0" smtClean="0">
                <a:latin typeface="Tahoma" panose="020B0604030504040204" pitchFamily="34" charset="0"/>
                <a:ea typeface="Tahoma" panose="020B0604030504040204" pitchFamily="34" charset="0"/>
                <a:cs typeface="Tahoma" panose="020B0604030504040204" pitchFamily="34" charset="0"/>
              </a:rPr>
              <a:t>(above 6-10 km for cosmic rays)</a:t>
            </a:r>
          </a:p>
          <a:p>
            <a:pPr marL="342900" indent="-342900">
              <a:buFont typeface="Arial" panose="020B0604020202020204" pitchFamily="34" charset="0"/>
              <a:buChar char="•"/>
            </a:pPr>
            <a:r>
              <a:rPr lang="it-IT" altLang="en-US" sz="2200" dirty="0" smtClean="0">
                <a:latin typeface="Tahoma" panose="020B0604030504040204" pitchFamily="34" charset="0"/>
                <a:ea typeface="Tahoma" panose="020B0604030504040204" pitchFamily="34" charset="0"/>
                <a:cs typeface="Tahoma" panose="020B0604030504040204" pitchFamily="34" charset="0"/>
              </a:rPr>
              <a:t>in </a:t>
            </a:r>
            <a:r>
              <a:rPr lang="it-IT" altLang="en-US" sz="2200" dirty="0" smtClean="0">
                <a:solidFill>
                  <a:srgbClr val="0000FF"/>
                </a:solidFill>
                <a:latin typeface="Tahoma" panose="020B0604030504040204" pitchFamily="34" charset="0"/>
                <a:ea typeface="Tahoma" panose="020B0604030504040204" pitchFamily="34" charset="0"/>
                <a:cs typeface="Tahoma" panose="020B0604030504040204" pitchFamily="34" charset="0"/>
              </a:rPr>
              <a:t>clouds </a:t>
            </a:r>
            <a:r>
              <a:rPr lang="it-IT" altLang="en-US" sz="2200" dirty="0" smtClean="0">
                <a:latin typeface="Tahoma" panose="020B0604030504040204" pitchFamily="34" charset="0"/>
                <a:ea typeface="Tahoma" panose="020B0604030504040204" pitchFamily="34" charset="0"/>
                <a:cs typeface="Tahoma" panose="020B0604030504040204" pitchFamily="34" charset="0"/>
              </a:rPr>
              <a:t>(lightning from thunderstorms)</a:t>
            </a:r>
          </a:p>
          <a:p>
            <a:pPr marL="342900" indent="-342900">
              <a:buFont typeface="Arial" panose="020B0604020202020204" pitchFamily="34" charset="0"/>
              <a:buChar char="•"/>
            </a:pPr>
            <a:r>
              <a:rPr lang="it-IT" altLang="en-US" sz="2200" dirty="0">
                <a:solidFill>
                  <a:srgbClr val="0000FF"/>
                </a:solidFill>
                <a:latin typeface="Tahoma" panose="020B0604030504040204" pitchFamily="34" charset="0"/>
                <a:ea typeface="Tahoma" panose="020B0604030504040204" pitchFamily="34" charset="0"/>
                <a:cs typeface="Tahoma" panose="020B0604030504040204" pitchFamily="34" charset="0"/>
              </a:rPr>
              <a:t>l</a:t>
            </a:r>
            <a:r>
              <a:rPr lang="it-IT" altLang="en-US" sz="2200" dirty="0" smtClean="0">
                <a:solidFill>
                  <a:srgbClr val="0000FF"/>
                </a:solidFill>
                <a:latin typeface="Tahoma" panose="020B0604030504040204" pitchFamily="34" charset="0"/>
                <a:ea typeface="Tahoma" panose="020B0604030504040204" pitchFamily="34" charset="0"/>
                <a:cs typeface="Tahoma" panose="020B0604030504040204" pitchFamily="34" charset="0"/>
              </a:rPr>
              <a:t>iquid droplets</a:t>
            </a:r>
            <a:r>
              <a:rPr lang="it-IT" altLang="en-US" sz="2200" dirty="0" smtClean="0">
                <a:latin typeface="Tahoma" panose="020B0604030504040204" pitchFamily="34" charset="0"/>
                <a:ea typeface="Tahoma" panose="020B0604030504040204" pitchFamily="34" charset="0"/>
                <a:cs typeface="Tahoma" panose="020B0604030504040204" pitchFamily="34" charset="0"/>
              </a:rPr>
              <a:t> (aereosols) – e.g. dissolution of nitric acid (HNO</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rPr>
              <a:t>3</a:t>
            </a:r>
            <a:r>
              <a:rPr lang="it-IT" altLang="en-US" sz="2200" dirty="0" smtClean="0">
                <a:latin typeface="Tahoma" panose="020B0604030504040204" pitchFamily="34" charset="0"/>
                <a:ea typeface="Tahoma" panose="020B0604030504040204" pitchFamily="34" charset="0"/>
                <a:cs typeface="Tahoma" panose="020B0604030504040204" pitchFamily="34" charset="0"/>
              </a:rPr>
              <a:t>) in clouds or fog is one of the main contributors (along with H</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rPr>
              <a:t>2</a:t>
            </a:r>
            <a:r>
              <a:rPr lang="it-IT" altLang="en-US" sz="2200" dirty="0" smtClean="0">
                <a:latin typeface="Tahoma" panose="020B0604030504040204" pitchFamily="34" charset="0"/>
                <a:ea typeface="Tahoma" panose="020B0604030504040204" pitchFamily="34" charset="0"/>
                <a:cs typeface="Tahoma" panose="020B0604030504040204" pitchFamily="34" charset="0"/>
              </a:rPr>
              <a:t>SO</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rPr>
              <a:t>4</a:t>
            </a:r>
            <a:r>
              <a:rPr lang="it-IT" altLang="en-US" sz="2200" dirty="0" smtClean="0">
                <a:latin typeface="Tahoma" panose="020B0604030504040204" pitchFamily="34" charset="0"/>
                <a:ea typeface="Tahoma" panose="020B0604030504040204" pitchFamily="34" charset="0"/>
                <a:cs typeface="Tahoma" panose="020B0604030504040204" pitchFamily="34" charset="0"/>
              </a:rPr>
              <a:t>) to «acid rain»</a:t>
            </a:r>
          </a:p>
        </p:txBody>
      </p:sp>
      <p:pic>
        <p:nvPicPr>
          <p:cNvPr id="23" name="Picture 22"/>
          <p:cNvPicPr>
            <a:picLocks noChangeAspect="1"/>
          </p:cNvPicPr>
          <p:nvPr/>
        </p:nvPicPr>
        <p:blipFill rotWithShape="1">
          <a:blip r:embed="rId4"/>
          <a:srcRect l="33968" t="28015" r="53081" b="62332"/>
          <a:stretch/>
        </p:blipFill>
        <p:spPr>
          <a:xfrm>
            <a:off x="1971791" y="3205004"/>
            <a:ext cx="1371600" cy="640080"/>
          </a:xfrm>
          <a:prstGeom prst="rect">
            <a:avLst/>
          </a:prstGeom>
        </p:spPr>
      </p:pic>
      <p:sp>
        <p:nvSpPr>
          <p:cNvPr id="3" name="Right Arrow 2"/>
          <p:cNvSpPr/>
          <p:nvPr/>
        </p:nvSpPr>
        <p:spPr bwMode="auto">
          <a:xfrm>
            <a:off x="3468756" y="3311875"/>
            <a:ext cx="566531" cy="360825"/>
          </a:xfrm>
          <a:prstGeom prst="rightArrow">
            <a:avLst/>
          </a:prstGeom>
          <a:noFill/>
          <a:ln w="28575"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nvGrpSpPr>
          <p:cNvPr id="8" name="Group 7"/>
          <p:cNvGrpSpPr/>
          <p:nvPr/>
        </p:nvGrpSpPr>
        <p:grpSpPr>
          <a:xfrm>
            <a:off x="3915873" y="6215862"/>
            <a:ext cx="3016800" cy="371475"/>
            <a:chOff x="3915873" y="6215862"/>
            <a:chExt cx="3016800" cy="371475"/>
          </a:xfrm>
        </p:grpSpPr>
        <p:graphicFrame>
          <p:nvGraphicFramePr>
            <p:cNvPr id="12" name="Object 10"/>
            <p:cNvGraphicFramePr>
              <a:graphicFrameLocks noChangeAspect="1"/>
            </p:cNvGraphicFramePr>
            <p:nvPr>
              <p:extLst>
                <p:ext uri="{D42A27DB-BD31-4B8C-83A1-F6EECF244321}">
                  <p14:modId xmlns:p14="http://schemas.microsoft.com/office/powerpoint/2010/main" val="701333522"/>
                </p:ext>
              </p:extLst>
            </p:nvPr>
          </p:nvGraphicFramePr>
          <p:xfrm>
            <a:off x="3915873" y="6236500"/>
            <a:ext cx="1304925" cy="350837"/>
          </p:xfrm>
          <a:graphic>
            <a:graphicData uri="http://schemas.openxmlformats.org/presentationml/2006/ole">
              <mc:AlternateContent xmlns:mc="http://schemas.openxmlformats.org/markup-compatibility/2006">
                <mc:Choice xmlns:v="urn:schemas-microsoft-com:vml" Requires="v">
                  <p:oleObj spid="_x0000_s121142" name="Equation" r:id="rId5" imgW="850680" imgH="228600" progId="Equation.3">
                    <p:embed/>
                  </p:oleObj>
                </mc:Choice>
                <mc:Fallback>
                  <p:oleObj name="Equation" r:id="rId5" imgW="850680" imgH="228600" progId="Equation.3">
                    <p:embed/>
                    <p:pic>
                      <p:nvPicPr>
                        <p:cNvPr id="13" name="Object 10"/>
                        <p:cNvPicPr>
                          <a:picLocks noChangeAspect="1" noChangeArrowheads="1"/>
                        </p:cNvPicPr>
                        <p:nvPr/>
                      </p:nvPicPr>
                      <p:blipFill>
                        <a:blip r:embed="rId6"/>
                        <a:srcRect/>
                        <a:stretch>
                          <a:fillRect/>
                        </a:stretch>
                      </p:blipFill>
                      <p:spPr bwMode="auto">
                        <a:xfrm>
                          <a:off x="3915873" y="6236500"/>
                          <a:ext cx="1304925"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0"/>
            <p:cNvGraphicFramePr>
              <a:graphicFrameLocks noChangeAspect="1"/>
            </p:cNvGraphicFramePr>
            <p:nvPr>
              <p:extLst>
                <p:ext uri="{D42A27DB-BD31-4B8C-83A1-F6EECF244321}">
                  <p14:modId xmlns:p14="http://schemas.microsoft.com/office/powerpoint/2010/main" val="1321900978"/>
                </p:ext>
              </p:extLst>
            </p:nvPr>
          </p:nvGraphicFramePr>
          <p:xfrm>
            <a:off x="5667436" y="6215862"/>
            <a:ext cx="1265237" cy="371475"/>
          </p:xfrm>
          <a:graphic>
            <a:graphicData uri="http://schemas.openxmlformats.org/presentationml/2006/ole">
              <mc:AlternateContent xmlns:mc="http://schemas.openxmlformats.org/markup-compatibility/2006">
                <mc:Choice xmlns:v="urn:schemas-microsoft-com:vml" Requires="v">
                  <p:oleObj spid="_x0000_s121143" name="Equation" r:id="rId7" imgW="825480" imgH="241200" progId="Equation.3">
                    <p:embed/>
                  </p:oleObj>
                </mc:Choice>
                <mc:Fallback>
                  <p:oleObj name="Equation" r:id="rId7" imgW="825480" imgH="241200" progId="Equation.3">
                    <p:embed/>
                    <p:pic>
                      <p:nvPicPr>
                        <p:cNvPr id="12" name="Object 10"/>
                        <p:cNvPicPr>
                          <a:picLocks noChangeAspect="1" noChangeArrowheads="1"/>
                        </p:cNvPicPr>
                        <p:nvPr/>
                      </p:nvPicPr>
                      <p:blipFill>
                        <a:blip r:embed="rId8"/>
                        <a:srcRect/>
                        <a:stretch>
                          <a:fillRect/>
                        </a:stretch>
                      </p:blipFill>
                      <p:spPr bwMode="auto">
                        <a:xfrm>
                          <a:off x="5667436" y="6215862"/>
                          <a:ext cx="1265237"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6" name="Straight Arrow Connector 5"/>
            <p:cNvCxnSpPr/>
            <p:nvPr/>
          </p:nvCxnSpPr>
          <p:spPr bwMode="auto">
            <a:xfrm>
              <a:off x="5281959" y="6329186"/>
              <a:ext cx="336325" cy="0"/>
            </a:xfrm>
            <a:prstGeom prst="straightConnector1">
              <a:avLst/>
            </a:prstGeom>
            <a:solidFill>
              <a:schemeClr val="accent1"/>
            </a:solidFill>
            <a:ln w="28575" cap="flat" cmpd="sng" algn="ctr">
              <a:solidFill>
                <a:schemeClr val="tx1"/>
              </a:solidFill>
              <a:prstDash val="solid"/>
              <a:round/>
              <a:headEnd type="none" w="med" len="med"/>
              <a:tailEnd type="arrow"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flipH="1">
              <a:off x="5267306" y="6464002"/>
              <a:ext cx="336325" cy="0"/>
            </a:xfrm>
            <a:prstGeom prst="straightConnector1">
              <a:avLst/>
            </a:prstGeom>
            <a:solidFill>
              <a:schemeClr val="accent1"/>
            </a:solidFill>
            <a:ln w="28575" cap="flat" cmpd="sng" algn="ctr">
              <a:solidFill>
                <a:schemeClr val="tx1"/>
              </a:solidFill>
              <a:prstDash val="solid"/>
              <a:round/>
              <a:headEnd type="none" w="med" len="med"/>
              <a:tailEnd type="arrow"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42911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11 -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225469" y="916242"/>
            <a:ext cx="8918532" cy="1754326"/>
          </a:xfrm>
          <a:prstGeom prst="rect">
            <a:avLst/>
          </a:prstGeom>
        </p:spPr>
        <p:txBody>
          <a:bodyPr wrap="square">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Consider </a:t>
            </a:r>
            <a:r>
              <a:rPr lang="en-US" dirty="0">
                <a:latin typeface="Tahoma" panose="020B0604030504040204" pitchFamily="34" charset="0"/>
                <a:ea typeface="Tahoma" panose="020B0604030504040204" pitchFamily="34" charset="0"/>
                <a:cs typeface="Tahoma" panose="020B0604030504040204" pitchFamily="34" charset="0"/>
              </a:rPr>
              <a:t>the following chain mechanism:</a:t>
            </a:r>
          </a:p>
          <a:p>
            <a:pPr marL="1714500" lvl="3" indent="-342900">
              <a:buAutoNum type="arabicParenBoth"/>
            </a:pPr>
            <a:r>
              <a:rPr lang="en-US" dirty="0" smtClean="0">
                <a:latin typeface="Tahoma" panose="020B0604030504040204" pitchFamily="34" charset="0"/>
                <a:ea typeface="Tahoma" panose="020B0604030504040204" pitchFamily="34" charset="0"/>
                <a:cs typeface="Tahoma" panose="020B0604030504040204" pitchFamily="34" charset="0"/>
              </a:rPr>
              <a:t>  A</a:t>
            </a:r>
            <a:r>
              <a:rPr lang="en-US" baseline="-25000" dirty="0" smtClean="0">
                <a:latin typeface="Tahoma" panose="020B0604030504040204" pitchFamily="34" charset="0"/>
                <a:ea typeface="Tahoma" panose="020B0604030504040204" pitchFamily="34" charset="0"/>
                <a:cs typeface="Tahoma" panose="020B0604030504040204" pitchFamily="34" charset="0"/>
              </a:rPr>
              <a:t>2</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dirty="0" smtClean="0">
                <a:latin typeface="Tahoma" panose="020B0604030504040204" pitchFamily="34" charset="0"/>
                <a:ea typeface="Tahoma" panose="020B0604030504040204" pitchFamily="34" charset="0"/>
                <a:cs typeface="Tahoma" panose="020B0604030504040204" pitchFamily="34" charset="0"/>
              </a:rPr>
              <a:t>A</a:t>
            </a:r>
            <a:r>
              <a:rPr lang="en-US"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A</a:t>
            </a:r>
            <a:r>
              <a:rPr lang="en-US"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k</a:t>
            </a:r>
            <a:r>
              <a:rPr lang="en-US" i="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endParaRPr lang="en-US" i="1" baseline="-25000" dirty="0" smtClean="0">
              <a:latin typeface="Tahoma" panose="020B0604030504040204" pitchFamily="34" charset="0"/>
              <a:ea typeface="Tahoma" panose="020B0604030504040204" pitchFamily="34" charset="0"/>
              <a:cs typeface="Tahoma" panose="020B0604030504040204" pitchFamily="34" charset="0"/>
            </a:endParaRPr>
          </a:p>
          <a:p>
            <a:pPr marL="1714500" lvl="3" indent="-342900">
              <a:buAutoNum type="arabicParenBoth"/>
            </a:pPr>
            <a:r>
              <a:rPr lang="en-US" dirty="0" smtClean="0">
                <a:latin typeface="Tahoma" panose="020B0604030504040204" pitchFamily="34" charset="0"/>
                <a:ea typeface="Tahoma" panose="020B0604030504040204" pitchFamily="34" charset="0"/>
                <a:cs typeface="Tahoma" panose="020B0604030504040204" pitchFamily="34" charset="0"/>
              </a:rPr>
              <a:t>  A</a:t>
            </a:r>
            <a:r>
              <a:rPr lang="en-US"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dirty="0" smtClean="0">
                <a:latin typeface="Tahoma" panose="020B0604030504040204" pitchFamily="34" charset="0"/>
                <a:ea typeface="Tahoma" panose="020B0604030504040204" pitchFamily="34" charset="0"/>
                <a:cs typeface="Tahoma" panose="020B0604030504040204" pitchFamily="34" charset="0"/>
              </a:rPr>
              <a:t>B</a:t>
            </a:r>
            <a:r>
              <a:rPr lang="en-US"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 C </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k</a:t>
            </a:r>
            <a:r>
              <a:rPr lang="en-US" i="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  </a:t>
            </a:r>
            <a:r>
              <a:rPr lang="en-US"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(slowest step)</a:t>
            </a:r>
            <a:endParaRPr lang="en-US" dirty="0">
              <a:latin typeface="Tahoma" panose="020B0604030504040204" pitchFamily="34" charset="0"/>
              <a:ea typeface="Tahoma" panose="020B0604030504040204" pitchFamily="34" charset="0"/>
              <a:cs typeface="Tahoma" panose="020B0604030504040204" pitchFamily="34" charset="0"/>
            </a:endParaRPr>
          </a:p>
          <a:p>
            <a:pPr marL="1714500" lvl="3" indent="-342900">
              <a:buFontTx/>
              <a:buAutoNum type="arabicParenBoth"/>
            </a:pPr>
            <a:r>
              <a:rPr lang="en-US" dirty="0" smtClean="0">
                <a:latin typeface="Tahoma" panose="020B0604030504040204" pitchFamily="34" charset="0"/>
                <a:ea typeface="Tahoma" panose="020B0604030504040204" pitchFamily="34" charset="0"/>
                <a:cs typeface="Tahoma" panose="020B0604030504040204" pitchFamily="34" charset="0"/>
              </a:rPr>
              <a:t>  A</a:t>
            </a:r>
            <a:r>
              <a:rPr lang="en-US"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dirty="0">
                <a:latin typeface="Tahoma" panose="020B0604030504040204" pitchFamily="34" charset="0"/>
                <a:ea typeface="Tahoma" panose="020B0604030504040204" pitchFamily="34" charset="0"/>
                <a:cs typeface="Tahoma" panose="020B0604030504040204" pitchFamily="34" charset="0"/>
              </a:rPr>
              <a:t>+ P </a:t>
            </a:r>
            <a:r>
              <a:rPr lang="en-US"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dirty="0" smtClean="0">
                <a:latin typeface="Tahoma" panose="020B0604030504040204" pitchFamily="34" charset="0"/>
                <a:ea typeface="Tahoma" panose="020B0604030504040204" pitchFamily="34" charset="0"/>
                <a:cs typeface="Tahoma" panose="020B0604030504040204" pitchFamily="34" charset="0"/>
              </a:rPr>
              <a:t>B</a:t>
            </a:r>
            <a:r>
              <a:rPr lang="en-US"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k</a:t>
            </a:r>
            <a:r>
              <a:rPr lang="en-US" i="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endParaRPr lang="en-US" dirty="0">
              <a:latin typeface="Tahoma" panose="020B0604030504040204" pitchFamily="34" charset="0"/>
              <a:ea typeface="Tahoma" panose="020B0604030504040204" pitchFamily="34" charset="0"/>
              <a:cs typeface="Tahoma" panose="020B0604030504040204" pitchFamily="34" charset="0"/>
            </a:endParaRPr>
          </a:p>
          <a:p>
            <a:pPr marL="1714500" lvl="3" indent="-342900">
              <a:buAutoNum type="arabicParenBoth"/>
            </a:pPr>
            <a:r>
              <a:rPr lang="en-US" dirty="0" smtClean="0">
                <a:latin typeface="Tahoma" panose="020B0604030504040204" pitchFamily="34" charset="0"/>
                <a:ea typeface="Tahoma" panose="020B0604030504040204" pitchFamily="34" charset="0"/>
                <a:cs typeface="Tahoma" panose="020B0604030504040204" pitchFamily="34" charset="0"/>
              </a:rPr>
              <a:t>  A</a:t>
            </a:r>
            <a:r>
              <a:rPr lang="en-US"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 B</a:t>
            </a:r>
            <a:r>
              <a:rPr lang="en-US"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P	</a:t>
            </a:r>
            <a:r>
              <a:rPr lang="en-US"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k</a:t>
            </a:r>
            <a:r>
              <a:rPr lang="en-US" i="1"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4</a:t>
            </a: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Use the steady state approximation to </a:t>
            </a:r>
            <a:r>
              <a:rPr lang="en-US" dirty="0" smtClean="0">
                <a:latin typeface="Tahoma" panose="020B0604030504040204" pitchFamily="34" charset="0"/>
                <a:ea typeface="Tahoma" panose="020B0604030504040204" pitchFamily="34" charset="0"/>
                <a:cs typeface="Tahoma" panose="020B0604030504040204" pitchFamily="34" charset="0"/>
              </a:rPr>
              <a:t>determine the </a:t>
            </a:r>
            <a:r>
              <a:rPr lang="en-US" dirty="0">
                <a:latin typeface="Tahoma" panose="020B0604030504040204" pitchFamily="34" charset="0"/>
                <a:ea typeface="Tahoma" panose="020B0604030504040204" pitchFamily="34" charset="0"/>
                <a:cs typeface="Tahoma" panose="020B0604030504040204" pitchFamily="34" charset="0"/>
              </a:rPr>
              <a:t>rate law for the </a:t>
            </a:r>
            <a:r>
              <a:rPr lang="en-US" dirty="0" smtClean="0">
                <a:latin typeface="Tahoma" panose="020B0604030504040204" pitchFamily="34" charset="0"/>
                <a:ea typeface="Tahoma" panose="020B0604030504040204" pitchFamily="34" charset="0"/>
                <a:cs typeface="Tahoma" panose="020B0604030504040204" pitchFamily="34" charset="0"/>
              </a:rPr>
              <a:t>overall reaction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225469" y="2728962"/>
            <a:ext cx="8571371" cy="430887"/>
          </a:xfrm>
          <a:prstGeom prst="rect">
            <a:avLst/>
          </a:prstGeom>
        </p:spPr>
        <p:txBody>
          <a:bodyPr wrap="square">
            <a:spAutoFit/>
          </a:bodyPr>
          <a:lstStyle/>
          <a:p>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Solution </a:t>
            </a:r>
            <a:r>
              <a:rPr lang="en-US" sz="2200" dirty="0" smtClean="0">
                <a:latin typeface="Tahoma" panose="020B0604030504040204" pitchFamily="34" charset="0"/>
                <a:ea typeface="Tahoma" panose="020B0604030504040204" pitchFamily="34" charset="0"/>
                <a:cs typeface="Tahoma" panose="020B0604030504040204" pitchFamily="34" charset="0"/>
              </a:rPr>
              <a:t>The </a:t>
            </a:r>
            <a:r>
              <a:rPr lang="en-US" sz="2200" dirty="0">
                <a:latin typeface="Tahoma" panose="020B0604030504040204" pitchFamily="34" charset="0"/>
                <a:ea typeface="Tahoma" panose="020B0604030504040204" pitchFamily="34" charset="0"/>
                <a:cs typeface="Tahoma" panose="020B0604030504040204" pitchFamily="34" charset="0"/>
              </a:rPr>
              <a:t>rate for consumption of A</a:t>
            </a:r>
            <a:r>
              <a:rPr lang="en-US" sz="2200" baseline="-25000" dirty="0">
                <a:latin typeface="Tahoma" panose="020B0604030504040204" pitchFamily="34" charset="0"/>
                <a:ea typeface="Tahoma" panose="020B0604030504040204" pitchFamily="34" charset="0"/>
                <a:cs typeface="Tahoma" panose="020B0604030504040204" pitchFamily="34" charset="0"/>
              </a:rPr>
              <a:t>2</a:t>
            </a:r>
            <a:r>
              <a:rPr lang="en-US" sz="2200" dirty="0">
                <a:latin typeface="Tahoma" panose="020B0604030504040204" pitchFamily="34" charset="0"/>
                <a:ea typeface="Tahoma" panose="020B0604030504040204" pitchFamily="34" charset="0"/>
                <a:cs typeface="Tahoma" panose="020B0604030504040204" pitchFamily="34" charset="0"/>
              </a:rPr>
              <a:t> can be written as: </a:t>
            </a:r>
          </a:p>
        </p:txBody>
      </p:sp>
      <p:graphicFrame>
        <p:nvGraphicFramePr>
          <p:cNvPr id="8" name="Object 7"/>
          <p:cNvGraphicFramePr>
            <a:graphicFrameLocks noChangeAspect="1"/>
          </p:cNvGraphicFramePr>
          <p:nvPr>
            <p:extLst>
              <p:ext uri="{D42A27DB-BD31-4B8C-83A1-F6EECF244321}">
                <p14:modId xmlns:p14="http://schemas.microsoft.com/office/powerpoint/2010/main" val="884865302"/>
              </p:ext>
            </p:extLst>
          </p:nvPr>
        </p:nvGraphicFramePr>
        <p:xfrm>
          <a:off x="2716488" y="3211339"/>
          <a:ext cx="3308415" cy="822042"/>
        </p:xfrm>
        <a:graphic>
          <a:graphicData uri="http://schemas.openxmlformats.org/presentationml/2006/ole">
            <mc:AlternateContent xmlns:mc="http://schemas.openxmlformats.org/markup-compatibility/2006">
              <mc:Choice xmlns:v="urn:schemas-microsoft-com:vml" Requires="v">
                <p:oleObj spid="_x0000_s193586" name="Equation" r:id="rId5" imgW="1688760" imgH="419040" progId="Equation.3">
                  <p:embed/>
                </p:oleObj>
              </mc:Choice>
              <mc:Fallback>
                <p:oleObj name="Equation" r:id="rId5" imgW="1688760" imgH="419040" progId="Equation.3">
                  <p:embed/>
                  <p:pic>
                    <p:nvPicPr>
                      <p:cNvPr id="14" name="Object 13"/>
                      <p:cNvPicPr>
                        <a:picLocks noChangeAspect="1" noChangeArrowheads="1"/>
                      </p:cNvPicPr>
                      <p:nvPr/>
                    </p:nvPicPr>
                    <p:blipFill>
                      <a:blip r:embed="rId6"/>
                      <a:srcRect/>
                      <a:stretch>
                        <a:fillRect/>
                      </a:stretch>
                    </p:blipFill>
                    <p:spPr bwMode="auto">
                      <a:xfrm>
                        <a:off x="2716488" y="3211339"/>
                        <a:ext cx="3308415" cy="822042"/>
                      </a:xfrm>
                      <a:prstGeom prst="rect">
                        <a:avLst/>
                      </a:prstGeom>
                      <a:noFill/>
                      <a:ln>
                        <a:noFill/>
                      </a:ln>
                      <a:extLst/>
                    </p:spPr>
                  </p:pic>
                </p:oleObj>
              </mc:Fallback>
            </mc:AlternateContent>
          </a:graphicData>
        </a:graphic>
      </p:graphicFrame>
      <p:sp>
        <p:nvSpPr>
          <p:cNvPr id="9" name="Rectangle 8"/>
          <p:cNvSpPr/>
          <p:nvPr/>
        </p:nvSpPr>
        <p:spPr>
          <a:xfrm>
            <a:off x="225469" y="3968882"/>
            <a:ext cx="8728363" cy="430887"/>
          </a:xfrm>
          <a:prstGeom prst="rect">
            <a:avLst/>
          </a:prstGeom>
        </p:spPr>
        <p:txBody>
          <a:bodyPr wrap="square">
            <a:spAutoFit/>
          </a:bodyPr>
          <a:lstStyle/>
          <a:p>
            <a:r>
              <a:rPr lang="en-US" sz="2200" dirty="0" smtClean="0">
                <a:latin typeface="Tahoma" panose="020B0604030504040204" pitchFamily="34" charset="0"/>
                <a:ea typeface="Tahoma" panose="020B0604030504040204" pitchFamily="34" charset="0"/>
                <a:cs typeface="Tahoma" panose="020B0604030504040204" pitchFamily="34" charset="0"/>
              </a:rPr>
              <a:t>The steady state approximation can be used on P:</a:t>
            </a:r>
            <a:endParaRPr lang="en-US" sz="2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159533993"/>
              </p:ext>
            </p:extLst>
          </p:nvPr>
        </p:nvGraphicFramePr>
        <p:xfrm>
          <a:off x="1262313" y="4443220"/>
          <a:ext cx="5595683" cy="830238"/>
        </p:xfrm>
        <a:graphic>
          <a:graphicData uri="http://schemas.openxmlformats.org/presentationml/2006/ole">
            <mc:AlternateContent xmlns:mc="http://schemas.openxmlformats.org/markup-compatibility/2006">
              <mc:Choice xmlns:v="urn:schemas-microsoft-com:vml" Requires="v">
                <p:oleObj spid="_x0000_s193587" name="Equation" r:id="rId7" imgW="2920680" imgH="431640" progId="Equation.3">
                  <p:embed/>
                </p:oleObj>
              </mc:Choice>
              <mc:Fallback>
                <p:oleObj name="Equation" r:id="rId7" imgW="2920680" imgH="431640" progId="Equation.3">
                  <p:embed/>
                  <p:pic>
                    <p:nvPicPr>
                      <p:cNvPr id="15" name="Object 14"/>
                      <p:cNvPicPr>
                        <a:picLocks noChangeAspect="1" noChangeArrowheads="1"/>
                      </p:cNvPicPr>
                      <p:nvPr/>
                    </p:nvPicPr>
                    <p:blipFill>
                      <a:blip r:embed="rId8"/>
                      <a:srcRect/>
                      <a:stretch>
                        <a:fillRect/>
                      </a:stretch>
                    </p:blipFill>
                    <p:spPr bwMode="auto">
                      <a:xfrm>
                        <a:off x="1262313" y="4443220"/>
                        <a:ext cx="5595683" cy="830238"/>
                      </a:xfrm>
                      <a:prstGeom prst="rect">
                        <a:avLst/>
                      </a:prstGeom>
                      <a:noFill/>
                      <a:ln>
                        <a:noFill/>
                      </a:ln>
                      <a:extLst/>
                    </p:spPr>
                  </p:pic>
                </p:oleObj>
              </mc:Fallback>
            </mc:AlternateContent>
          </a:graphicData>
        </a:graphic>
      </p:graphicFrame>
      <p:sp>
        <p:nvSpPr>
          <p:cNvPr id="13" name="Rectangle 12"/>
          <p:cNvSpPr/>
          <p:nvPr/>
        </p:nvSpPr>
        <p:spPr>
          <a:xfrm>
            <a:off x="225469" y="5144326"/>
            <a:ext cx="8728363" cy="430887"/>
          </a:xfrm>
          <a:prstGeom prst="rect">
            <a:avLst/>
          </a:prstGeom>
        </p:spPr>
        <p:txBody>
          <a:bodyPr wrap="square">
            <a:spAutoFit/>
          </a:bodyPr>
          <a:lstStyle/>
          <a:p>
            <a:r>
              <a:rPr lang="en-US" sz="2200" dirty="0" smtClean="0">
                <a:latin typeface="Tahoma" panose="020B0604030504040204" pitchFamily="34" charset="0"/>
                <a:ea typeface="Tahoma" panose="020B0604030504040204" pitchFamily="34" charset="0"/>
                <a:cs typeface="Tahoma" panose="020B0604030504040204" pitchFamily="34" charset="0"/>
              </a:rPr>
              <a:t>Then the  steady state approximation can be used </a:t>
            </a:r>
            <a:r>
              <a:rPr lang="en-US" sz="2200" dirty="0">
                <a:latin typeface="Tahoma" panose="020B0604030504040204" pitchFamily="34" charset="0"/>
                <a:ea typeface="Tahoma" panose="020B0604030504040204" pitchFamily="34" charset="0"/>
                <a:cs typeface="Tahoma" panose="020B0604030504040204" pitchFamily="34" charset="0"/>
              </a:rPr>
              <a:t>on A</a:t>
            </a:r>
            <a:r>
              <a:rPr lang="en-US" sz="22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200" dirty="0" smtClean="0">
                <a:latin typeface="Tahoma" panose="020B0604030504040204" pitchFamily="34" charset="0"/>
                <a:ea typeface="Tahoma" panose="020B0604030504040204" pitchFamily="34" charset="0"/>
                <a:cs typeface="Tahoma" panose="020B0604030504040204" pitchFamily="34" charset="0"/>
              </a:rPr>
              <a:t>:</a:t>
            </a:r>
            <a:endParaRPr lang="en-US" sz="2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4066446784"/>
              </p:ext>
            </p:extLst>
          </p:nvPr>
        </p:nvGraphicFramePr>
        <p:xfrm>
          <a:off x="124496" y="5550845"/>
          <a:ext cx="5687465" cy="733924"/>
        </p:xfrm>
        <a:graphic>
          <a:graphicData uri="http://schemas.openxmlformats.org/presentationml/2006/ole">
            <mc:AlternateContent xmlns:mc="http://schemas.openxmlformats.org/markup-compatibility/2006">
              <mc:Choice xmlns:v="urn:schemas-microsoft-com:vml" Requires="v">
                <p:oleObj spid="_x0000_s193588" name="Equation" r:id="rId9" imgW="3263760" imgH="419040" progId="Equation.3">
                  <p:embed/>
                </p:oleObj>
              </mc:Choice>
              <mc:Fallback>
                <p:oleObj name="Equation" r:id="rId9" imgW="3263760" imgH="419040" progId="Equation.3">
                  <p:embed/>
                  <p:pic>
                    <p:nvPicPr>
                      <p:cNvPr id="17" name="Object 16"/>
                      <p:cNvPicPr>
                        <a:picLocks noChangeAspect="1" noChangeArrowheads="1"/>
                      </p:cNvPicPr>
                      <p:nvPr/>
                    </p:nvPicPr>
                    <p:blipFill>
                      <a:blip r:embed="rId10"/>
                      <a:srcRect/>
                      <a:stretch>
                        <a:fillRect/>
                      </a:stretch>
                    </p:blipFill>
                    <p:spPr bwMode="auto">
                      <a:xfrm>
                        <a:off x="124496" y="5550845"/>
                        <a:ext cx="5687465" cy="733924"/>
                      </a:xfrm>
                      <a:prstGeom prst="rect">
                        <a:avLst/>
                      </a:prstGeom>
                      <a:noFill/>
                      <a:ln>
                        <a:noFill/>
                      </a:ln>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988000994"/>
              </p:ext>
            </p:extLst>
          </p:nvPr>
        </p:nvGraphicFramePr>
        <p:xfrm>
          <a:off x="5110023" y="6250488"/>
          <a:ext cx="3809204" cy="510346"/>
        </p:xfrm>
        <a:graphic>
          <a:graphicData uri="http://schemas.openxmlformats.org/presentationml/2006/ole">
            <mc:AlternateContent xmlns:mc="http://schemas.openxmlformats.org/markup-compatibility/2006">
              <mc:Choice xmlns:v="urn:schemas-microsoft-com:vml" Requires="v">
                <p:oleObj spid="_x0000_s193589" name="Equation" r:id="rId11" imgW="1714320" imgH="228600" progId="Equation.3">
                  <p:embed/>
                </p:oleObj>
              </mc:Choice>
              <mc:Fallback>
                <p:oleObj name="Equation" r:id="rId11" imgW="1714320" imgH="228600" progId="Equation.3">
                  <p:embed/>
                  <p:pic>
                    <p:nvPicPr>
                      <p:cNvPr id="18" name="Object 17"/>
                      <p:cNvPicPr>
                        <a:picLocks noChangeAspect="1" noChangeArrowheads="1"/>
                      </p:cNvPicPr>
                      <p:nvPr/>
                    </p:nvPicPr>
                    <p:blipFill>
                      <a:blip r:embed="rId12"/>
                      <a:srcRect/>
                      <a:stretch>
                        <a:fillRect/>
                      </a:stretch>
                    </p:blipFill>
                    <p:spPr bwMode="auto">
                      <a:xfrm>
                        <a:off x="5110023" y="6250488"/>
                        <a:ext cx="3809204" cy="510346"/>
                      </a:xfrm>
                      <a:prstGeom prst="rect">
                        <a:avLst/>
                      </a:prstGeom>
                      <a:noFill/>
                      <a:ln>
                        <a:noFill/>
                      </a:ln>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210831481"/>
              </p:ext>
            </p:extLst>
          </p:nvPr>
        </p:nvGraphicFramePr>
        <p:xfrm>
          <a:off x="645824" y="7430493"/>
          <a:ext cx="1987550" cy="665162"/>
        </p:xfrm>
        <a:graphic>
          <a:graphicData uri="http://schemas.openxmlformats.org/presentationml/2006/ole">
            <mc:AlternateContent xmlns:mc="http://schemas.openxmlformats.org/markup-compatibility/2006">
              <mc:Choice xmlns:v="urn:schemas-microsoft-com:vml" Requires="v">
                <p:oleObj spid="_x0000_s193590" name="Equation" r:id="rId13" imgW="1295280" imgH="431640" progId="Equation.3">
                  <p:embed/>
                </p:oleObj>
              </mc:Choice>
              <mc:Fallback>
                <p:oleObj name="Equation" r:id="rId13" imgW="1295280" imgH="431640" progId="Equation.3">
                  <p:embed/>
                  <p:pic>
                    <p:nvPicPr>
                      <p:cNvPr id="19" name="Object 18"/>
                      <p:cNvPicPr>
                        <a:picLocks noChangeAspect="1" noChangeArrowheads="1"/>
                      </p:cNvPicPr>
                      <p:nvPr/>
                    </p:nvPicPr>
                    <p:blipFill>
                      <a:blip r:embed="rId14"/>
                      <a:srcRect/>
                      <a:stretch>
                        <a:fillRect/>
                      </a:stretch>
                    </p:blipFill>
                    <p:spPr bwMode="auto">
                      <a:xfrm>
                        <a:off x="645824" y="7430493"/>
                        <a:ext cx="1987550" cy="665162"/>
                      </a:xfrm>
                      <a:prstGeom prst="rect">
                        <a:avLst/>
                      </a:prstGeom>
                      <a:noFill/>
                      <a:ln>
                        <a:noFill/>
                      </a:ln>
                      <a:extLst/>
                    </p:spPr>
                  </p:pic>
                </p:oleObj>
              </mc:Fallback>
            </mc:AlternateContent>
          </a:graphicData>
        </a:graphic>
      </p:graphicFrame>
      <p:sp>
        <p:nvSpPr>
          <p:cNvPr id="17" name="Rectangle 16"/>
          <p:cNvSpPr/>
          <p:nvPr/>
        </p:nvSpPr>
        <p:spPr>
          <a:xfrm>
            <a:off x="2716488" y="7470686"/>
            <a:ext cx="6571686" cy="584775"/>
          </a:xfrm>
          <a:prstGeom prst="rect">
            <a:avLst/>
          </a:prstGeom>
        </p:spPr>
        <p:txBody>
          <a:bodyPr wrap="square">
            <a:spAutoFit/>
          </a:bodyPr>
          <a:lstStyle/>
          <a:p>
            <a:r>
              <a:rPr lang="en-US" sz="1600" dirty="0" smtClean="0">
                <a:latin typeface="Tahoma" panose="020B0604030504040204" pitchFamily="34" charset="0"/>
                <a:ea typeface="Tahoma" panose="020B0604030504040204" pitchFamily="34" charset="0"/>
                <a:cs typeface="Tahoma" panose="020B0604030504040204" pitchFamily="34" charset="0"/>
              </a:rPr>
              <a:t>This could be used, for instance, to determine the rate law of the overall reaction assuming that the slowest step is (2). In this case: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520380241"/>
              </p:ext>
            </p:extLst>
          </p:nvPr>
        </p:nvGraphicFramePr>
        <p:xfrm>
          <a:off x="2800061" y="8109383"/>
          <a:ext cx="2260600" cy="665163"/>
        </p:xfrm>
        <a:graphic>
          <a:graphicData uri="http://schemas.openxmlformats.org/presentationml/2006/ole">
            <mc:AlternateContent xmlns:mc="http://schemas.openxmlformats.org/markup-compatibility/2006">
              <mc:Choice xmlns:v="urn:schemas-microsoft-com:vml" Requires="v">
                <p:oleObj spid="_x0000_s193591" name="Equation" r:id="rId15" imgW="1473120" imgH="431640" progId="Equation.3">
                  <p:embed/>
                </p:oleObj>
              </mc:Choice>
              <mc:Fallback>
                <p:oleObj name="Equation" r:id="rId15" imgW="1473120" imgH="431640" progId="Equation.3">
                  <p:embed/>
                  <p:pic>
                    <p:nvPicPr>
                      <p:cNvPr id="21" name="Object 20"/>
                      <p:cNvPicPr>
                        <a:picLocks noChangeAspect="1" noChangeArrowheads="1"/>
                      </p:cNvPicPr>
                      <p:nvPr/>
                    </p:nvPicPr>
                    <p:blipFill>
                      <a:blip r:embed="rId16"/>
                      <a:srcRect/>
                      <a:stretch>
                        <a:fillRect/>
                      </a:stretch>
                    </p:blipFill>
                    <p:spPr bwMode="auto">
                      <a:xfrm>
                        <a:off x="2800061" y="8109383"/>
                        <a:ext cx="2260600" cy="66516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58219094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11 - Kinetics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534988" y="1425153"/>
            <a:ext cx="8571371" cy="430887"/>
          </a:xfrm>
          <a:prstGeom prst="rect">
            <a:avLst/>
          </a:prstGeom>
        </p:spPr>
        <p:txBody>
          <a:bodyPr wrap="square">
            <a:spAutoFit/>
          </a:bodyPr>
          <a:lstStyle/>
          <a:p>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Solution (</a:t>
            </a:r>
            <a:r>
              <a:rPr lang="en-US" sz="22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cont</a:t>
            </a: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2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2466565114"/>
              </p:ext>
            </p:extLst>
          </p:nvPr>
        </p:nvGraphicFramePr>
        <p:xfrm>
          <a:off x="2800061" y="1981469"/>
          <a:ext cx="3187700" cy="511175"/>
        </p:xfrm>
        <a:graphic>
          <a:graphicData uri="http://schemas.openxmlformats.org/presentationml/2006/ole">
            <mc:AlternateContent xmlns:mc="http://schemas.openxmlformats.org/markup-compatibility/2006">
              <mc:Choice xmlns:v="urn:schemas-microsoft-com:vml" Requires="v">
                <p:oleObj spid="_x0000_s194580" name="Equation" r:id="rId5" imgW="1434960" imgH="228600" progId="Equation.3">
                  <p:embed/>
                </p:oleObj>
              </mc:Choice>
              <mc:Fallback>
                <p:oleObj name="Equation" r:id="rId5" imgW="1434960" imgH="228600" progId="Equation.3">
                  <p:embed/>
                  <p:pic>
                    <p:nvPicPr>
                      <p:cNvPr id="15" name="Object 14"/>
                      <p:cNvPicPr>
                        <a:picLocks noChangeAspect="1" noChangeArrowheads="1"/>
                      </p:cNvPicPr>
                      <p:nvPr/>
                    </p:nvPicPr>
                    <p:blipFill>
                      <a:blip r:embed="rId6"/>
                      <a:srcRect/>
                      <a:stretch>
                        <a:fillRect/>
                      </a:stretch>
                    </p:blipFill>
                    <p:spPr bwMode="auto">
                      <a:xfrm>
                        <a:off x="2800061" y="1981469"/>
                        <a:ext cx="3187700" cy="511175"/>
                      </a:xfrm>
                      <a:prstGeom prst="rect">
                        <a:avLst/>
                      </a:prstGeom>
                      <a:noFill/>
                      <a:ln>
                        <a:noFill/>
                      </a:ln>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38517966"/>
              </p:ext>
            </p:extLst>
          </p:nvPr>
        </p:nvGraphicFramePr>
        <p:xfrm>
          <a:off x="2800061" y="2780778"/>
          <a:ext cx="2582576" cy="864296"/>
        </p:xfrm>
        <a:graphic>
          <a:graphicData uri="http://schemas.openxmlformats.org/presentationml/2006/ole">
            <mc:AlternateContent xmlns:mc="http://schemas.openxmlformats.org/markup-compatibility/2006">
              <mc:Choice xmlns:v="urn:schemas-microsoft-com:vml" Requires="v">
                <p:oleObj spid="_x0000_s194581" name="Equation" r:id="rId7" imgW="1295280" imgH="431640" progId="Equation.3">
                  <p:embed/>
                </p:oleObj>
              </mc:Choice>
              <mc:Fallback>
                <p:oleObj name="Equation" r:id="rId7" imgW="1295280" imgH="431640" progId="Equation.3">
                  <p:embed/>
                  <p:pic>
                    <p:nvPicPr>
                      <p:cNvPr id="16" name="Object 15"/>
                      <p:cNvPicPr>
                        <a:picLocks noChangeAspect="1" noChangeArrowheads="1"/>
                      </p:cNvPicPr>
                      <p:nvPr/>
                    </p:nvPicPr>
                    <p:blipFill>
                      <a:blip r:embed="rId8"/>
                      <a:srcRect/>
                      <a:stretch>
                        <a:fillRect/>
                      </a:stretch>
                    </p:blipFill>
                    <p:spPr bwMode="auto">
                      <a:xfrm>
                        <a:off x="2800061" y="2780778"/>
                        <a:ext cx="2582576" cy="864296"/>
                      </a:xfrm>
                      <a:prstGeom prst="rect">
                        <a:avLst/>
                      </a:prstGeom>
                      <a:noFill/>
                      <a:ln>
                        <a:noFill/>
                      </a:ln>
                      <a:extLst/>
                    </p:spPr>
                  </p:pic>
                </p:oleObj>
              </mc:Fallback>
            </mc:AlternateContent>
          </a:graphicData>
        </a:graphic>
      </p:graphicFrame>
      <p:sp>
        <p:nvSpPr>
          <p:cNvPr id="17" name="Rectangle 16"/>
          <p:cNvSpPr/>
          <p:nvPr/>
        </p:nvSpPr>
        <p:spPr>
          <a:xfrm>
            <a:off x="211282" y="3933208"/>
            <a:ext cx="8018317" cy="769441"/>
          </a:xfrm>
          <a:prstGeom prst="rect">
            <a:avLst/>
          </a:prstGeom>
        </p:spPr>
        <p:txBody>
          <a:bodyPr wrap="square">
            <a:spAutoFit/>
          </a:bodyPr>
          <a:lstStyle/>
          <a:p>
            <a:r>
              <a:rPr lang="en-US" sz="2200" dirty="0" smtClean="0">
                <a:latin typeface="Tahoma" panose="020B0604030504040204" pitchFamily="34" charset="0"/>
                <a:ea typeface="Tahoma" panose="020B0604030504040204" pitchFamily="34" charset="0"/>
                <a:cs typeface="Tahoma" panose="020B0604030504040204" pitchFamily="34" charset="0"/>
              </a:rPr>
              <a:t>This could be used to determine the rate law of the overall reaction, given by the slowest step (2) : </a:t>
            </a:r>
            <a:endParaRPr lang="en-US" sz="2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779578485"/>
              </p:ext>
            </p:extLst>
          </p:nvPr>
        </p:nvGraphicFramePr>
        <p:xfrm>
          <a:off x="2662274" y="5085638"/>
          <a:ext cx="2766844" cy="814121"/>
        </p:xfrm>
        <a:graphic>
          <a:graphicData uri="http://schemas.openxmlformats.org/presentationml/2006/ole">
            <mc:AlternateContent xmlns:mc="http://schemas.openxmlformats.org/markup-compatibility/2006">
              <mc:Choice xmlns:v="urn:schemas-microsoft-com:vml" Requires="v">
                <p:oleObj spid="_x0000_s194582" name="Equation" r:id="rId9" imgW="1473120" imgH="431640" progId="Equation.3">
                  <p:embed/>
                </p:oleObj>
              </mc:Choice>
              <mc:Fallback>
                <p:oleObj name="Equation" r:id="rId9" imgW="1473120" imgH="431640" progId="Equation.3">
                  <p:embed/>
                  <p:pic>
                    <p:nvPicPr>
                      <p:cNvPr id="18" name="Object 17"/>
                      <p:cNvPicPr>
                        <a:picLocks noChangeAspect="1" noChangeArrowheads="1"/>
                      </p:cNvPicPr>
                      <p:nvPr/>
                    </p:nvPicPr>
                    <p:blipFill>
                      <a:blip r:embed="rId10"/>
                      <a:srcRect/>
                      <a:stretch>
                        <a:fillRect/>
                      </a:stretch>
                    </p:blipFill>
                    <p:spPr bwMode="auto">
                      <a:xfrm>
                        <a:off x="2662274" y="5085638"/>
                        <a:ext cx="2766844" cy="814121"/>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199806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241300"/>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Chemical kinetics: reaction velocity</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572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Text Box 5"/>
          <p:cNvSpPr txBox="1">
            <a:spLocks noChangeArrowheads="1"/>
          </p:cNvSpPr>
          <p:nvPr/>
        </p:nvSpPr>
        <p:spPr bwMode="auto">
          <a:xfrm>
            <a:off x="1295194" y="2963536"/>
            <a:ext cx="6492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dirty="0"/>
              <a:t>t=0		[A]</a:t>
            </a:r>
            <a:r>
              <a:rPr lang="it-IT" altLang="en-US" baseline="-25000" dirty="0"/>
              <a:t>0</a:t>
            </a:r>
            <a:r>
              <a:rPr lang="it-IT" altLang="en-US" dirty="0"/>
              <a:t>	   [B]</a:t>
            </a:r>
            <a:r>
              <a:rPr lang="it-IT" altLang="en-US" baseline="-25000" dirty="0"/>
              <a:t>0</a:t>
            </a:r>
            <a:r>
              <a:rPr lang="it-IT" altLang="en-US" dirty="0"/>
              <a:t> 	        [C]</a:t>
            </a:r>
            <a:r>
              <a:rPr lang="it-IT" altLang="en-US" baseline="-25000" dirty="0"/>
              <a:t>0                 </a:t>
            </a:r>
            <a:r>
              <a:rPr lang="it-IT" altLang="en-US" dirty="0"/>
              <a:t> [D]</a:t>
            </a:r>
            <a:r>
              <a:rPr lang="it-IT" altLang="en-US" baseline="-25000" dirty="0"/>
              <a:t>0 </a:t>
            </a:r>
          </a:p>
        </p:txBody>
      </p:sp>
      <p:grpSp>
        <p:nvGrpSpPr>
          <p:cNvPr id="6" name="Group 12"/>
          <p:cNvGrpSpPr>
            <a:grpSpLocks/>
          </p:cNvGrpSpPr>
          <p:nvPr/>
        </p:nvGrpSpPr>
        <p:grpSpPr bwMode="auto">
          <a:xfrm>
            <a:off x="534988" y="5487427"/>
            <a:ext cx="8150226" cy="996950"/>
            <a:chOff x="275" y="3071"/>
            <a:chExt cx="5134" cy="628"/>
          </a:xfrm>
        </p:grpSpPr>
        <p:sp>
          <p:nvSpPr>
            <p:cNvPr id="7" name="Text Box 7"/>
            <p:cNvSpPr txBox="1">
              <a:spLocks noChangeArrowheads="1"/>
            </p:cNvSpPr>
            <p:nvPr/>
          </p:nvSpPr>
          <p:spPr bwMode="auto">
            <a:xfrm>
              <a:off x="275" y="3338"/>
              <a:ext cx="193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instantaneous velocity</a:t>
              </a:r>
              <a:endParaRPr lang="en-US" altLang="en-US" sz="23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 Box 8"/>
            <p:cNvSpPr txBox="1">
              <a:spLocks noChangeArrowheads="1"/>
            </p:cNvSpPr>
            <p:nvPr/>
          </p:nvSpPr>
          <p:spPr bwMode="auto">
            <a:xfrm>
              <a:off x="275" y="3071"/>
              <a:ext cx="1349"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When </a:t>
              </a:r>
              <a:r>
                <a:rPr lang="it-IT" altLang="en-US" sz="23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a:t>
              </a:r>
              <a:r>
                <a:rPr lang="it-IT" altLang="en-US" sz="2300" dirty="0">
                  <a:latin typeface="Tahoma" panose="020B0604030504040204" pitchFamily="34" charset="0"/>
                  <a:ea typeface="Tahoma" panose="020B0604030504040204" pitchFamily="34" charset="0"/>
                  <a:cs typeface="Tahoma" panose="020B0604030504040204" pitchFamily="34" charset="0"/>
                </a:rPr>
                <a:t> </a:t>
              </a:r>
              <a:r>
                <a:rPr lang="it-IT" altLang="en-US" sz="23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0 :</a:t>
              </a:r>
              <a:endParaRPr lang="en-US" altLang="en-US" sz="23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Object 9"/>
            <p:cNvGraphicFramePr>
              <a:graphicFrameLocks noChangeAspect="1"/>
            </p:cNvGraphicFramePr>
            <p:nvPr>
              <p:extLst>
                <p:ext uri="{D42A27DB-BD31-4B8C-83A1-F6EECF244321}">
                  <p14:modId xmlns:p14="http://schemas.microsoft.com/office/powerpoint/2010/main" val="2407556560"/>
                </p:ext>
              </p:extLst>
            </p:nvPr>
          </p:nvGraphicFramePr>
          <p:xfrm>
            <a:off x="2591" y="3258"/>
            <a:ext cx="2818" cy="441"/>
          </p:xfrm>
          <a:graphic>
            <a:graphicData uri="http://schemas.openxmlformats.org/presentationml/2006/ole">
              <mc:AlternateContent xmlns:mc="http://schemas.openxmlformats.org/markup-compatibility/2006">
                <mc:Choice xmlns:v="urn:schemas-microsoft-com:vml" Requires="v">
                  <p:oleObj spid="_x0000_s90506" name="Equation" r:id="rId4" imgW="2920680" imgH="457200" progId="Equation.3">
                    <p:embed/>
                  </p:oleObj>
                </mc:Choice>
                <mc:Fallback>
                  <p:oleObj name="Equation" r:id="rId4" imgW="2920680" imgH="457200" progId="Equation.3">
                    <p:embed/>
                    <p:pic>
                      <p:nvPicPr>
                        <p:cNvPr id="19465"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1" y="3258"/>
                          <a:ext cx="2818" cy="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1" name="Group 11"/>
          <p:cNvGrpSpPr>
            <a:grpSpLocks/>
          </p:cNvGrpSpPr>
          <p:nvPr/>
        </p:nvGrpSpPr>
        <p:grpSpPr bwMode="auto">
          <a:xfrm>
            <a:off x="534988" y="4655580"/>
            <a:ext cx="7948618" cy="603250"/>
            <a:chOff x="275" y="2592"/>
            <a:chExt cx="5007" cy="380"/>
          </a:xfrm>
        </p:grpSpPr>
        <p:sp>
          <p:nvSpPr>
            <p:cNvPr id="12" name="Text Box 6"/>
            <p:cNvSpPr txBox="1">
              <a:spLocks noChangeArrowheads="1"/>
            </p:cNvSpPr>
            <p:nvPr/>
          </p:nvSpPr>
          <p:spPr bwMode="auto">
            <a:xfrm>
              <a:off x="275" y="2618"/>
              <a:ext cx="215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average reaction velocity</a:t>
              </a:r>
              <a:endParaRPr lang="en-US" altLang="en-US" sz="23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Object 10"/>
            <p:cNvGraphicFramePr>
              <a:graphicFrameLocks noChangeAspect="1"/>
            </p:cNvGraphicFramePr>
            <p:nvPr>
              <p:extLst>
                <p:ext uri="{D42A27DB-BD31-4B8C-83A1-F6EECF244321}">
                  <p14:modId xmlns:p14="http://schemas.microsoft.com/office/powerpoint/2010/main" val="940029671"/>
                </p:ext>
              </p:extLst>
            </p:nvPr>
          </p:nvGraphicFramePr>
          <p:xfrm>
            <a:off x="2511" y="2592"/>
            <a:ext cx="2771" cy="380"/>
          </p:xfrm>
          <a:graphic>
            <a:graphicData uri="http://schemas.openxmlformats.org/presentationml/2006/ole">
              <mc:AlternateContent xmlns:mc="http://schemas.openxmlformats.org/markup-compatibility/2006">
                <mc:Choice xmlns:v="urn:schemas-microsoft-com:vml" Requires="v">
                  <p:oleObj spid="_x0000_s90507" name="Equation" r:id="rId6" imgW="2869920" imgH="393480" progId="Equation.3">
                    <p:embed/>
                  </p:oleObj>
                </mc:Choice>
                <mc:Fallback>
                  <p:oleObj name="Equation" r:id="rId6" imgW="2869920" imgH="393480" progId="Equation.3">
                    <p:embed/>
                    <p:pic>
                      <p:nvPicPr>
                        <p:cNvPr id="19466" name="Object 10"/>
                        <p:cNvPicPr>
                          <a:picLocks noChangeAspect="1" noChangeArrowheads="1"/>
                        </p:cNvPicPr>
                        <p:nvPr/>
                      </p:nvPicPr>
                      <p:blipFill>
                        <a:blip r:embed="rId7"/>
                        <a:srcRect/>
                        <a:stretch>
                          <a:fillRect/>
                        </a:stretch>
                      </p:blipFill>
                      <p:spPr bwMode="auto">
                        <a:xfrm>
                          <a:off x="2511" y="2592"/>
                          <a:ext cx="2771" cy="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4" name="Text Box 13"/>
          <p:cNvSpPr txBox="1">
            <a:spLocks noChangeArrowheads="1"/>
          </p:cNvSpPr>
          <p:nvPr/>
        </p:nvSpPr>
        <p:spPr bwMode="auto">
          <a:xfrm>
            <a:off x="1283415" y="3408036"/>
            <a:ext cx="6492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dirty="0"/>
              <a:t>t		 [A]	    [B] 	         [C]              [D] </a:t>
            </a:r>
          </a:p>
        </p:txBody>
      </p:sp>
      <p:sp>
        <p:nvSpPr>
          <p:cNvPr id="15" name="Text Box 14"/>
          <p:cNvSpPr txBox="1">
            <a:spLocks noChangeArrowheads="1"/>
          </p:cNvSpPr>
          <p:nvPr/>
        </p:nvSpPr>
        <p:spPr bwMode="auto">
          <a:xfrm>
            <a:off x="1306513" y="3841783"/>
            <a:ext cx="7378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dirty="0"/>
              <a:t>t + </a:t>
            </a:r>
            <a:r>
              <a:rPr lang="it-IT" altLang="en-US" dirty="0">
                <a:sym typeface="Symbol" panose="05050102010706020507" pitchFamily="18" charset="2"/>
              </a:rPr>
              <a:t>t                   </a:t>
            </a:r>
            <a:r>
              <a:rPr lang="it-IT" altLang="en-US" dirty="0"/>
              <a:t>[A]+</a:t>
            </a:r>
            <a:r>
              <a:rPr lang="it-IT" altLang="en-US" dirty="0">
                <a:sym typeface="Symbol" panose="05050102010706020507" pitchFamily="18" charset="2"/>
              </a:rPr>
              <a:t></a:t>
            </a:r>
            <a:r>
              <a:rPr lang="it-IT" altLang="en-US" dirty="0"/>
              <a:t>[A]      [B]+</a:t>
            </a:r>
            <a:r>
              <a:rPr lang="it-IT" altLang="en-US" dirty="0">
                <a:sym typeface="Symbol" panose="05050102010706020507" pitchFamily="18" charset="2"/>
              </a:rPr>
              <a:t></a:t>
            </a:r>
            <a:r>
              <a:rPr lang="it-IT" altLang="en-US" dirty="0"/>
              <a:t>[B]       [C]+</a:t>
            </a:r>
            <a:r>
              <a:rPr lang="it-IT" altLang="en-US" dirty="0">
                <a:sym typeface="Symbol" panose="05050102010706020507" pitchFamily="18" charset="2"/>
              </a:rPr>
              <a:t></a:t>
            </a:r>
            <a:r>
              <a:rPr lang="it-IT" altLang="en-US" dirty="0"/>
              <a:t>[C]     [D]+</a:t>
            </a:r>
            <a:r>
              <a:rPr lang="it-IT" altLang="en-US" dirty="0">
                <a:sym typeface="Symbol" panose="05050102010706020507" pitchFamily="18" charset="2"/>
              </a:rPr>
              <a:t></a:t>
            </a:r>
            <a:r>
              <a:rPr lang="it-IT" altLang="en-US" dirty="0"/>
              <a:t>[D]</a:t>
            </a:r>
            <a:endParaRPr lang="en-US" altLang="en-US" dirty="0"/>
          </a:p>
        </p:txBody>
      </p:sp>
      <p:sp>
        <p:nvSpPr>
          <p:cNvPr id="16" name="Text Box 3"/>
          <p:cNvSpPr txBox="1">
            <a:spLocks noChangeArrowheads="1"/>
          </p:cNvSpPr>
          <p:nvPr/>
        </p:nvSpPr>
        <p:spPr bwMode="auto">
          <a:xfrm>
            <a:off x="458788" y="977952"/>
            <a:ext cx="4398347"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Given a generic reaction:</a:t>
            </a:r>
          </a:p>
        </p:txBody>
      </p:sp>
      <p:sp>
        <p:nvSpPr>
          <p:cNvPr id="17" name="Text Box 4"/>
          <p:cNvSpPr txBox="1">
            <a:spLocks noChangeArrowheads="1"/>
          </p:cNvSpPr>
          <p:nvPr/>
        </p:nvSpPr>
        <p:spPr bwMode="auto">
          <a:xfrm>
            <a:off x="4349751" y="958148"/>
            <a:ext cx="3036409"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500" dirty="0" smtClean="0">
                <a:latin typeface="Tahoma" panose="020B0604030504040204" pitchFamily="34" charset="0"/>
                <a:ea typeface="Tahoma" panose="020B0604030504040204" pitchFamily="34" charset="0"/>
                <a:cs typeface="Tahoma" panose="020B0604030504040204" pitchFamily="34" charset="0"/>
              </a:rPr>
              <a:t>a</a:t>
            </a: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A</a:t>
            </a:r>
            <a:r>
              <a:rPr lang="it-IT" altLang="en-US" sz="2500" dirty="0" smtClean="0">
                <a:latin typeface="Tahoma" panose="020B0604030504040204" pitchFamily="34" charset="0"/>
                <a:ea typeface="Tahoma" panose="020B0604030504040204" pitchFamily="34" charset="0"/>
                <a:cs typeface="Tahoma" panose="020B0604030504040204" pitchFamily="34" charset="0"/>
              </a:rPr>
              <a:t> + b</a:t>
            </a: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B</a:t>
            </a:r>
            <a:r>
              <a:rPr lang="it-IT" altLang="en-US" sz="2500" dirty="0" smtClean="0">
                <a:latin typeface="Tahoma" panose="020B0604030504040204" pitchFamily="34" charset="0"/>
                <a:ea typeface="Tahoma" panose="020B0604030504040204" pitchFamily="34" charset="0"/>
                <a:cs typeface="Tahoma" panose="020B0604030504040204" pitchFamily="34" charset="0"/>
              </a:rPr>
              <a:t> </a:t>
            </a:r>
            <a:r>
              <a:rPr lang="it-IT" altLang="en-US" sz="25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c</a:t>
            </a: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C</a:t>
            </a:r>
            <a:r>
              <a:rPr lang="it-IT" altLang="en-US" sz="25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 d</a:t>
            </a: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D</a:t>
            </a:r>
            <a:endParaRPr lang="en-US" altLang="en-US" sz="25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 Box 3"/>
          <p:cNvSpPr txBox="1">
            <a:spLocks noChangeArrowheads="1"/>
          </p:cNvSpPr>
          <p:nvPr/>
        </p:nvSpPr>
        <p:spPr bwMode="auto">
          <a:xfrm>
            <a:off x="458788" y="1513436"/>
            <a:ext cx="8475407"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the </a:t>
            </a:r>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reaction velocity </a:t>
            </a:r>
            <a:r>
              <a:rPr lang="it-IT" altLang="en-US" sz="23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v</a:t>
            </a:r>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altLang="en-US" sz="2300" dirty="0" smtClean="0">
                <a:latin typeface="Tahoma" panose="020B0604030504040204" pitchFamily="34" charset="0"/>
                <a:ea typeface="Tahoma" panose="020B0604030504040204" pitchFamily="34" charset="0"/>
                <a:cs typeface="Tahoma" panose="020B0604030504040204" pitchFamily="34" charset="0"/>
              </a:rPr>
              <a:t>is the change in concentration of reagents (</a:t>
            </a:r>
            <a:r>
              <a:rPr lang="it-IT" altLang="en-US" sz="2300" dirty="0" smtClean="0">
                <a:sym typeface="Symbol" panose="05050102010706020507" pitchFamily="18" charset="2"/>
              </a:rPr>
              <a:t></a:t>
            </a:r>
            <a:r>
              <a:rPr lang="it-IT" altLang="en-US" sz="2300" dirty="0"/>
              <a:t>[A] </a:t>
            </a:r>
            <a:r>
              <a:rPr lang="it-IT" altLang="en-US" sz="2300" dirty="0" smtClean="0"/>
              <a:t>or </a:t>
            </a:r>
            <a:r>
              <a:rPr lang="it-IT" altLang="en-US" sz="2300" dirty="0">
                <a:sym typeface="Symbol" panose="05050102010706020507" pitchFamily="18" charset="2"/>
              </a:rPr>
              <a:t></a:t>
            </a:r>
            <a:r>
              <a:rPr lang="it-IT" altLang="en-US" sz="2300" dirty="0" smtClean="0"/>
              <a:t>[B], decreasing) or of products </a:t>
            </a:r>
            <a:r>
              <a:rPr lang="it-IT" altLang="en-US" sz="2300" dirty="0">
                <a:latin typeface="Tahoma" panose="020B0604030504040204" pitchFamily="34" charset="0"/>
                <a:ea typeface="Tahoma" panose="020B0604030504040204" pitchFamily="34" charset="0"/>
                <a:cs typeface="Tahoma" panose="020B0604030504040204" pitchFamily="34" charset="0"/>
              </a:rPr>
              <a:t>(</a:t>
            </a:r>
            <a:r>
              <a:rPr lang="it-IT" altLang="en-US" sz="2300" dirty="0">
                <a:sym typeface="Symbol" panose="05050102010706020507" pitchFamily="18" charset="2"/>
              </a:rPr>
              <a:t></a:t>
            </a:r>
            <a:r>
              <a:rPr lang="it-IT" altLang="en-US" sz="2300" dirty="0" smtClean="0"/>
              <a:t>[C] </a:t>
            </a:r>
            <a:r>
              <a:rPr lang="it-IT" altLang="en-US" sz="2300" dirty="0"/>
              <a:t>or </a:t>
            </a:r>
            <a:r>
              <a:rPr lang="it-IT" altLang="en-US" sz="2300" dirty="0">
                <a:sym typeface="Symbol" panose="05050102010706020507" pitchFamily="18" charset="2"/>
              </a:rPr>
              <a:t></a:t>
            </a:r>
            <a:r>
              <a:rPr lang="it-IT" altLang="en-US" sz="2300" dirty="0" smtClean="0"/>
              <a:t>[D], increasing) in a given time interval </a:t>
            </a:r>
            <a:r>
              <a:rPr lang="it-IT" altLang="en-US" sz="2300" dirty="0" smtClean="0">
                <a:sym typeface="Symbol" panose="05050102010706020507" pitchFamily="18" charset="2"/>
              </a:rPr>
              <a:t>t</a:t>
            </a:r>
            <a:endParaRPr lang="it-IT" altLang="en-US" sz="2300" dirty="0" smtClean="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37044</TotalTime>
  <Words>8631</Words>
  <Application>Microsoft Office PowerPoint</Application>
  <PresentationFormat>On-screen Show (4:3)</PresentationFormat>
  <Paragraphs>907</Paragraphs>
  <Slides>81</Slides>
  <Notes>62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92" baseType="lpstr">
      <vt:lpstr>游ゴシック</vt:lpstr>
      <vt:lpstr>Arial</vt:lpstr>
      <vt:lpstr>Calibri</vt:lpstr>
      <vt:lpstr>Comic Sans MS</vt:lpstr>
      <vt:lpstr>Symbol</vt:lpstr>
      <vt:lpstr>Tahoma</vt:lpstr>
      <vt:lpstr>Times</vt:lpstr>
      <vt:lpstr>Times New Roman</vt:lpstr>
      <vt:lpstr>Wingdings</vt:lpstr>
      <vt:lpstr>Struttura predefinita</vt:lpstr>
      <vt:lpstr>Equation</vt:lpstr>
      <vt:lpstr>University of Trento Master of Science in Environmental Meteorology https://international.unitn.it/environmental-meteorology</vt:lpstr>
      <vt:lpstr>PowerPoint Presentation</vt:lpstr>
      <vt:lpstr>PowerPoint Presentation</vt:lpstr>
      <vt:lpstr>PowerPoint Presentation</vt:lpstr>
      <vt:lpstr>Reactions in atmosphere</vt:lpstr>
      <vt:lpstr>PowerPoint Presentation</vt:lpstr>
      <vt:lpstr>PowerPoint Presentation</vt:lpstr>
      <vt:lpstr>Chemical kinetics: some terminology</vt:lpstr>
      <vt:lpstr>Chemical kinetics: reaction velocity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n. 1 - Kinetics</vt:lpstr>
      <vt:lpstr>Exercise n. 1 - Kinetics</vt:lpstr>
      <vt:lpstr>Exercise n. 2 - Kinetics</vt:lpstr>
      <vt:lpstr>PowerPoint Presentation</vt:lpstr>
      <vt:lpstr>PowerPoint Presentation</vt:lpstr>
      <vt:lpstr>PowerPoint Presentation</vt:lpstr>
      <vt:lpstr>PowerPoint Presentation</vt:lpstr>
      <vt:lpstr>PowerPoint Presentation</vt:lpstr>
      <vt:lpstr>Exercise n. 3 - Kinetics</vt:lpstr>
      <vt:lpstr>Exercise n. 3 - Kinetics</vt:lpstr>
      <vt:lpstr>Exercise n. 3 - Kinetics</vt:lpstr>
      <vt:lpstr>Exercise n. 4 - Kinetics</vt:lpstr>
      <vt:lpstr>Exercise n. 4 - Kinetics</vt:lpstr>
      <vt:lpstr>Exercise n. 4 - Kinetics</vt:lpstr>
      <vt:lpstr>Exercise n. 5 - Kinetics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n. 6 - Kinetics</vt:lpstr>
      <vt:lpstr>Exercise n. 6 - Kinetics</vt:lpstr>
      <vt:lpstr>Exercise n. 6 - Kinetics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n. 7 - Kinetics</vt:lpstr>
      <vt:lpstr>Exercise n. 7 - Kinetics</vt:lpstr>
      <vt:lpstr>Exercise n. 7 - Kinetics</vt:lpstr>
      <vt:lpstr>Exercise n. 8 - Kinetics</vt:lpstr>
      <vt:lpstr>Exercise n. 8 - Kinetics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n. 9 - Kinetics</vt:lpstr>
      <vt:lpstr>Exercise n. 9 - Kinetics</vt:lpstr>
      <vt:lpstr>Exercise n. 9 - Kinetics</vt:lpstr>
      <vt:lpstr>Exercise n. 10 - Kinetics</vt:lpstr>
      <vt:lpstr>Exercise n. 10 - Kinetics</vt:lpstr>
      <vt:lpstr>Exercise n. 11 - Kinetics</vt:lpstr>
      <vt:lpstr>Exercise n. 11 - Kinetics</vt:lpstr>
      <vt:lpstr>Exercise n. 11 - Kinetics</vt:lpstr>
    </vt:vector>
  </TitlesOfParts>
  <Company>Università di Perugia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David Cappelletti</dc:creator>
  <cp:lastModifiedBy>Daniela</cp:lastModifiedBy>
  <cp:revision>809</cp:revision>
  <cp:lastPrinted>2022-11-04T09:25:15Z</cp:lastPrinted>
  <dcterms:created xsi:type="dcterms:W3CDTF">1998-08-05T16:21:57Z</dcterms:created>
  <dcterms:modified xsi:type="dcterms:W3CDTF">2023-10-10T15:19:50Z</dcterms:modified>
</cp:coreProperties>
</file>