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9" r:id="rId1"/>
    <p:sldMasterId id="2147484055" r:id="rId2"/>
  </p:sldMasterIdLst>
  <p:notesMasterIdLst>
    <p:notesMasterId r:id="rId74"/>
  </p:notesMasterIdLst>
  <p:handoutMasterIdLst>
    <p:handoutMasterId r:id="rId75"/>
  </p:handoutMasterIdLst>
  <p:sldIdLst>
    <p:sldId id="426" r:id="rId3"/>
    <p:sldId id="413" r:id="rId4"/>
    <p:sldId id="427" r:id="rId5"/>
    <p:sldId id="428" r:id="rId6"/>
    <p:sldId id="414" r:id="rId7"/>
    <p:sldId id="415" r:id="rId8"/>
    <p:sldId id="419" r:id="rId9"/>
    <p:sldId id="429" r:id="rId10"/>
    <p:sldId id="397" r:id="rId11"/>
    <p:sldId id="461" r:id="rId12"/>
    <p:sldId id="463" r:id="rId13"/>
    <p:sldId id="464" r:id="rId14"/>
    <p:sldId id="503" r:id="rId15"/>
    <p:sldId id="398" r:id="rId16"/>
    <p:sldId id="399" r:id="rId17"/>
    <p:sldId id="483" r:id="rId18"/>
    <p:sldId id="484" r:id="rId19"/>
    <p:sldId id="485" r:id="rId20"/>
    <p:sldId id="486" r:id="rId21"/>
    <p:sldId id="487" r:id="rId22"/>
    <p:sldId id="488" r:id="rId23"/>
    <p:sldId id="489" r:id="rId24"/>
    <p:sldId id="490" r:id="rId25"/>
    <p:sldId id="396" r:id="rId26"/>
    <p:sldId id="431" r:id="rId27"/>
    <p:sldId id="432" r:id="rId28"/>
    <p:sldId id="410" r:id="rId29"/>
    <p:sldId id="404" r:id="rId30"/>
    <p:sldId id="411" r:id="rId31"/>
    <p:sldId id="465" r:id="rId32"/>
    <p:sldId id="420" r:id="rId33"/>
    <p:sldId id="433" r:id="rId34"/>
    <p:sldId id="441" r:id="rId35"/>
    <p:sldId id="434" r:id="rId36"/>
    <p:sldId id="422" r:id="rId37"/>
    <p:sldId id="439" r:id="rId38"/>
    <p:sldId id="499" r:id="rId39"/>
    <p:sldId id="467" r:id="rId40"/>
    <p:sldId id="406" r:id="rId41"/>
    <p:sldId id="481" r:id="rId42"/>
    <p:sldId id="440" r:id="rId43"/>
    <p:sldId id="409" r:id="rId44"/>
    <p:sldId id="457" r:id="rId45"/>
    <p:sldId id="424" r:id="rId46"/>
    <p:sldId id="425" r:id="rId47"/>
    <p:sldId id="472" r:id="rId48"/>
    <p:sldId id="459" r:id="rId49"/>
    <p:sldId id="473" r:id="rId50"/>
    <p:sldId id="470" r:id="rId51"/>
    <p:sldId id="471" r:id="rId52"/>
    <p:sldId id="408" r:id="rId53"/>
    <p:sldId id="423" r:id="rId54"/>
    <p:sldId id="504" r:id="rId55"/>
    <p:sldId id="505" r:id="rId56"/>
    <p:sldId id="500" r:id="rId57"/>
    <p:sldId id="514" r:id="rId58"/>
    <p:sldId id="515" r:id="rId59"/>
    <p:sldId id="507" r:id="rId60"/>
    <p:sldId id="516" r:id="rId61"/>
    <p:sldId id="509" r:id="rId62"/>
    <p:sldId id="517" r:id="rId63"/>
    <p:sldId id="511" r:id="rId64"/>
    <p:sldId id="512" r:id="rId65"/>
    <p:sldId id="513" r:id="rId66"/>
    <p:sldId id="492" r:id="rId67"/>
    <p:sldId id="493" r:id="rId68"/>
    <p:sldId id="495" r:id="rId69"/>
    <p:sldId id="496" r:id="rId70"/>
    <p:sldId id="498" r:id="rId71"/>
    <p:sldId id="497" r:id="rId72"/>
    <p:sldId id="462" r:id="rId7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6699FF"/>
    <a:srgbClr val="FF9933"/>
    <a:srgbClr val="FF33CC"/>
    <a:srgbClr val="FFCC00"/>
    <a:srgbClr val="FF9900"/>
    <a:srgbClr val="0000FF"/>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6143" autoAdjust="0"/>
  </p:normalViewPr>
  <p:slideViewPr>
    <p:cSldViewPr snapToGrid="0">
      <p:cViewPr varScale="1">
        <p:scale>
          <a:sx n="88" d="100"/>
          <a:sy n="88" d="100"/>
        </p:scale>
        <p:origin x="23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4.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7113230-52DE-4643-AAAF-C358AC3A2FE1}" type="datetimeFigureOut">
              <a:rPr lang="en-US" smtClean="0"/>
              <a:t>21/11/23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58D97F2-1F81-41F7-9753-A40974F5C874}" type="slidenum">
              <a:rPr lang="en-US" smtClean="0"/>
              <a:t>‹#›</a:t>
            </a:fld>
            <a:endParaRPr lang="en-US"/>
          </a:p>
        </p:txBody>
      </p:sp>
    </p:spTree>
    <p:extLst>
      <p:ext uri="{BB962C8B-B14F-4D97-AF65-F5344CB8AC3E}">
        <p14:creationId xmlns:p14="http://schemas.microsoft.com/office/powerpoint/2010/main" val="3643164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EDF7EF67-078A-40A2-AC28-1C79CC5DC9F9}" type="datetimeFigureOut">
              <a:rPr lang="en-GB"/>
              <a:pPr>
                <a:defRPr/>
              </a:pPr>
              <a:t>21/11/2023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C8A8EBB5-F8B4-42A4-9CD0-BD99619F897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indows2universe.org/earth/Atmosphere/clouds/cumulonimbus.html&amp;edu=hig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windows2universe.org/earth/Atmosphere/tstorm.html&amp;edu=hig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Carbon_monoxid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scientificamerican.com/article/et-may-be-a-microbe-life" TargetMode="External"/><Relationship Id="rId4" Type="http://schemas.openxmlformats.org/officeDocument/2006/relationships/hyperlink" Target="https://en.wikipedia.org/wiki/Reducing_atmospher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n.wikipedia.org/wiki/Winds"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en.wikipedia.org/wiki/Tropics" TargetMode="External"/><Relationship Id="rId4" Type="http://schemas.openxmlformats.org/officeDocument/2006/relationships/hyperlink" Target="https://en.wikipedia.org/wiki/Sea_surface_temperature"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Whole</a:t>
            </a:r>
            <a:r>
              <a:rPr lang="it-IT" altLang="en-US" baseline="0" dirty="0" smtClean="0"/>
              <a:t> atmosphere has a thickness that is about 2% earth rad, </a:t>
            </a:r>
            <a:r>
              <a:rPr lang="it-IT" altLang="en-US" dirty="0" smtClean="0"/>
              <a:t>but to the top of the stratosphere (50km) is only about less than 0.8% of the radius. It is a fragile shield around our planet, but upon which life as we know it depends on Earth</a:t>
            </a:r>
          </a:p>
          <a:p>
            <a:r>
              <a:rPr lang="en-GB" altLang="en-US" dirty="0" err="1" smtClean="0"/>
              <a:t>Atmosfera</a:t>
            </a:r>
            <a:r>
              <a:rPr lang="en-GB" altLang="en-US" dirty="0" smtClean="0"/>
              <a:t> </a:t>
            </a:r>
            <a:r>
              <a:rPr lang="sv-SE" altLang="en-US" dirty="0" smtClean="0"/>
              <a:t>massa 5.14 x 1018 kg </a:t>
            </a:r>
            <a:r>
              <a:rPr lang="it-IT" altLang="en-US" dirty="0" smtClean="0"/>
              <a:t>spessore ~2 x 102 km</a:t>
            </a:r>
          </a:p>
          <a:p>
            <a:r>
              <a:rPr lang="en-GB" altLang="en-US" dirty="0" err="1" smtClean="0"/>
              <a:t>Troposfera</a:t>
            </a:r>
            <a:r>
              <a:rPr lang="en-GB" altLang="en-US" dirty="0" smtClean="0"/>
              <a:t> ~10-12 km 99,9% </a:t>
            </a:r>
            <a:r>
              <a:rPr lang="en-GB" altLang="en-US" dirty="0" err="1" smtClean="0"/>
              <a:t>massa</a:t>
            </a:r>
            <a:endParaRPr lang="en-GB" altLang="en-US" dirty="0" smtClean="0"/>
          </a:p>
          <a:p>
            <a:r>
              <a:rPr lang="en-GB" altLang="en-US" dirty="0" smtClean="0"/>
              <a:t>Terra </a:t>
            </a:r>
            <a:r>
              <a:rPr lang="sv-SE" altLang="en-US" dirty="0" smtClean="0"/>
              <a:t>massa 5.97 x 1024 kg </a:t>
            </a:r>
            <a:r>
              <a:rPr lang="it-IT" altLang="en-US" dirty="0" smtClean="0"/>
              <a:t>diametro ~1,27 x 104 km</a:t>
            </a:r>
          </a:p>
          <a:p>
            <a:r>
              <a:rPr lang="it-IT" altLang="en-US" dirty="0" smtClean="0"/>
              <a:t>Mass of the atmosphere</a:t>
            </a:r>
            <a:r>
              <a:rPr lang="it-IT" altLang="en-US" baseline="0" dirty="0" smtClean="0"/>
              <a:t> can be estimated by knowing the chemical composition and how the pressure chnages with altitudes</a:t>
            </a:r>
            <a:endParaRPr lang="it-IT" altLang="en-US" dirty="0" smtClean="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253E154-16DA-4ACC-848B-DE18F9CAD467}" type="slidenum">
              <a:rPr lang="en-GB" altLang="en-US" smtClean="0"/>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M</a:t>
            </a:r>
            <a:r>
              <a:rPr lang="it-IT" altLang="en-US" baseline="-25000" dirty="0" smtClean="0"/>
              <a:t>air</a:t>
            </a:r>
            <a:r>
              <a:rPr lang="it-IT" altLang="en-US" dirty="0" smtClean="0"/>
              <a:t> = 28,97 g/mol</a:t>
            </a:r>
          </a:p>
          <a:p>
            <a:r>
              <a:rPr lang="it-IT" altLang="en-US" dirty="0" smtClean="0"/>
              <a:t>R = 8.3144 m</a:t>
            </a:r>
            <a:r>
              <a:rPr lang="it-IT" altLang="en-US" baseline="30000" dirty="0" smtClean="0"/>
              <a:t>3 </a:t>
            </a:r>
            <a:r>
              <a:rPr lang="it-IT" altLang="en-US" dirty="0" smtClean="0"/>
              <a:t>Pa/(K mol)</a:t>
            </a:r>
          </a:p>
          <a:p>
            <a:endParaRPr lang="it-IT" altLang="en-US" dirty="0" smtClean="0"/>
          </a:p>
          <a:p>
            <a:pPr>
              <a:spcBef>
                <a:spcPct val="0"/>
              </a:spcBef>
            </a:pPr>
            <a:r>
              <a:rPr lang="it-IT" altLang="en-US" dirty="0" smtClean="0"/>
              <a:t>H=RT/Mag</a:t>
            </a:r>
          </a:p>
          <a:p>
            <a:pPr>
              <a:spcBef>
                <a:spcPct val="0"/>
              </a:spcBef>
            </a:pPr>
            <a:r>
              <a:rPr lang="it-IT" altLang="en-US" dirty="0" smtClean="0"/>
              <a:t>Con R=8.3144  m^3*Pascal/(K*mol)  con 1Pascal=1kg/(m*s2) e quindi 8.3144 m2kg/(K*s2*mol)</a:t>
            </a:r>
          </a:p>
          <a:p>
            <a:pPr>
              <a:spcBef>
                <a:spcPct val="0"/>
              </a:spcBef>
            </a:pPr>
            <a:r>
              <a:rPr lang="it-IT" altLang="en-US" dirty="0" smtClean="0"/>
              <a:t>T= media tra 288 e 216 K in troposfera (usiamo 268K come media) </a:t>
            </a:r>
          </a:p>
          <a:p>
            <a:pPr>
              <a:spcBef>
                <a:spcPct val="0"/>
              </a:spcBef>
            </a:pPr>
            <a:r>
              <a:rPr lang="it-IT" altLang="en-US" dirty="0" smtClean="0"/>
              <a:t>Ma= 28.97 g/mol = 0.02897 kg/mol average molar mass of dry air</a:t>
            </a:r>
          </a:p>
          <a:p>
            <a:pPr>
              <a:spcBef>
                <a:spcPct val="0"/>
              </a:spcBef>
            </a:pPr>
            <a:r>
              <a:rPr lang="it-IT" altLang="en-US" dirty="0" smtClean="0"/>
              <a:t>g (acceleration) = 9.81 m/s2</a:t>
            </a:r>
          </a:p>
          <a:p>
            <a:pPr>
              <a:spcBef>
                <a:spcPct val="0"/>
              </a:spcBef>
            </a:pPr>
            <a:endParaRPr lang="it-IT" altLang="en-US" dirty="0" smtClean="0"/>
          </a:p>
          <a:p>
            <a:pPr>
              <a:spcBef>
                <a:spcPct val="0"/>
              </a:spcBef>
            </a:pPr>
            <a:r>
              <a:rPr lang="it-IT" altLang="en-US" dirty="0" smtClean="0"/>
              <a:t>Hence H =  8.3144*268/(0.02897*9.81) = 7840 m = circa 8 km e circa 8.5 al suolo con T=288</a:t>
            </a:r>
          </a:p>
          <a:p>
            <a:pPr>
              <a:spcBef>
                <a:spcPct val="0"/>
              </a:spcBef>
            </a:pPr>
            <a:endParaRPr lang="it-IT" altLang="en-US" dirty="0" smtClean="0"/>
          </a:p>
          <a:p>
            <a:pPr>
              <a:spcBef>
                <a:spcPct val="0"/>
              </a:spcBef>
            </a:pPr>
            <a:r>
              <a:rPr lang="it-IT" altLang="en-US" dirty="0" smtClean="0"/>
              <a:t>NB: the acceleration due to gravity changes with the distance from the center of the Earth, but not by much. Calling g0 the gravity on the surface, it can be expressed by the formula:</a:t>
            </a:r>
          </a:p>
          <a:p>
            <a:pPr>
              <a:spcBef>
                <a:spcPct val="0"/>
              </a:spcBef>
            </a:pPr>
            <a:r>
              <a:rPr lang="it-IT" altLang="en-US" dirty="0" smtClean="0"/>
              <a:t>g=g0*[Re/(Re+z)^2 with Re= Earth average radius=6371 km and z at the top of the tropopause being about 11 km</a:t>
            </a:r>
          </a:p>
          <a:p>
            <a:pPr>
              <a:spcBef>
                <a:spcPct val="0"/>
              </a:spcBef>
            </a:pPr>
            <a:r>
              <a:rPr lang="it-IT" altLang="en-US" dirty="0" smtClean="0"/>
              <a:t>so g0=9.8065 m/s2  and g(11km)=9.77 m/s2 </a:t>
            </a:r>
          </a:p>
          <a:p>
            <a:pPr>
              <a:spcBef>
                <a:spcPct val="0"/>
              </a:spcBef>
            </a:pPr>
            <a:endParaRPr lang="it-IT" altLang="en-US" dirty="0" smtClean="0"/>
          </a:p>
          <a:p>
            <a:pPr>
              <a:spcBef>
                <a:spcPct val="0"/>
              </a:spcBef>
            </a:pPr>
            <a:r>
              <a:rPr lang="it-IT" altLang="en-US" dirty="0" smtClean="0"/>
              <a:t>T (troposphere): 288-216 K</a:t>
            </a:r>
          </a:p>
          <a:p>
            <a:pPr>
              <a:spcBef>
                <a:spcPct val="0"/>
              </a:spcBef>
            </a:pPr>
            <a:endParaRPr lang="en-GB" altLang="en-US" dirty="0" smtClean="0"/>
          </a:p>
          <a:p>
            <a:endParaRPr lang="it-IT"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0980F8-0F48-4D9C-9675-D897A4F00329}" type="slidenum">
              <a:rPr lang="en-GB" altLang="en-US" smtClean="0"/>
              <a:pPr/>
              <a:t>11</a:t>
            </a:fld>
            <a:endParaRPr lang="en-GB" altLang="en-US" smtClean="0"/>
          </a:p>
        </p:txBody>
      </p:sp>
    </p:spTree>
    <p:extLst>
      <p:ext uri="{BB962C8B-B14F-4D97-AF65-F5344CB8AC3E}">
        <p14:creationId xmlns:p14="http://schemas.microsoft.com/office/powerpoint/2010/main" val="90692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M</a:t>
            </a:r>
            <a:r>
              <a:rPr lang="it-IT" altLang="en-US" baseline="-25000" dirty="0" smtClean="0"/>
              <a:t>air</a:t>
            </a:r>
            <a:r>
              <a:rPr lang="it-IT" altLang="en-US" dirty="0" smtClean="0"/>
              <a:t> = 28,97 g/mol</a:t>
            </a:r>
          </a:p>
          <a:p>
            <a:r>
              <a:rPr lang="it-IT" altLang="en-US" dirty="0" smtClean="0"/>
              <a:t>R = 8.3144 m</a:t>
            </a:r>
            <a:r>
              <a:rPr lang="it-IT" altLang="en-US" baseline="30000" dirty="0" smtClean="0"/>
              <a:t>3 </a:t>
            </a:r>
            <a:r>
              <a:rPr lang="it-IT" altLang="en-US" dirty="0" smtClean="0"/>
              <a:t>Pa/(K mol)</a:t>
            </a:r>
          </a:p>
          <a:p>
            <a:endParaRPr lang="it-IT" altLang="en-US" dirty="0" smtClean="0"/>
          </a:p>
          <a:p>
            <a:pPr>
              <a:spcBef>
                <a:spcPct val="0"/>
              </a:spcBef>
            </a:pPr>
            <a:r>
              <a:rPr lang="it-IT" altLang="en-US" dirty="0" smtClean="0"/>
              <a:t>H=RT/Mag</a:t>
            </a:r>
          </a:p>
          <a:p>
            <a:pPr>
              <a:spcBef>
                <a:spcPct val="0"/>
              </a:spcBef>
            </a:pPr>
            <a:r>
              <a:rPr lang="it-IT" altLang="en-US" dirty="0" smtClean="0"/>
              <a:t>Con R=8.3144  m^3*Pascal/(K*mol)  con 1Pascal=1kg/(m*s2) e quindi 8.3144 m2kg/(K*s2*mol)</a:t>
            </a:r>
          </a:p>
          <a:p>
            <a:pPr>
              <a:spcBef>
                <a:spcPct val="0"/>
              </a:spcBef>
            </a:pPr>
            <a:r>
              <a:rPr lang="it-IT" altLang="en-US" dirty="0" smtClean="0"/>
              <a:t>T= media tra 288 e 216 K in troposfera (usiamo 268K come media) </a:t>
            </a:r>
          </a:p>
          <a:p>
            <a:pPr>
              <a:spcBef>
                <a:spcPct val="0"/>
              </a:spcBef>
            </a:pPr>
            <a:r>
              <a:rPr lang="it-IT" altLang="en-US" dirty="0" smtClean="0"/>
              <a:t>Ma= 28.97 g/mol = 0.02897 kg/mol average molar mass of dry air</a:t>
            </a:r>
          </a:p>
          <a:p>
            <a:pPr>
              <a:spcBef>
                <a:spcPct val="0"/>
              </a:spcBef>
            </a:pPr>
            <a:r>
              <a:rPr lang="it-IT" altLang="en-US" dirty="0" smtClean="0"/>
              <a:t>g (acceleration) = 9.81 m/s2</a:t>
            </a:r>
          </a:p>
          <a:p>
            <a:pPr>
              <a:spcBef>
                <a:spcPct val="0"/>
              </a:spcBef>
            </a:pPr>
            <a:endParaRPr lang="it-IT" altLang="en-US" dirty="0" smtClean="0"/>
          </a:p>
          <a:p>
            <a:pPr>
              <a:spcBef>
                <a:spcPct val="0"/>
              </a:spcBef>
            </a:pPr>
            <a:r>
              <a:rPr lang="it-IT" altLang="en-US" dirty="0" smtClean="0"/>
              <a:t>Hence H =  8.3144*268/(0.02897*9.81) = 7840 m = circa 8 km e circa 8.5 al suolo con T=288</a:t>
            </a:r>
          </a:p>
          <a:p>
            <a:pPr>
              <a:spcBef>
                <a:spcPct val="0"/>
              </a:spcBef>
            </a:pPr>
            <a:endParaRPr lang="it-IT" altLang="en-US" dirty="0" smtClean="0"/>
          </a:p>
          <a:p>
            <a:pPr>
              <a:spcBef>
                <a:spcPct val="0"/>
              </a:spcBef>
            </a:pPr>
            <a:r>
              <a:rPr lang="it-IT" altLang="en-US" dirty="0" smtClean="0"/>
              <a:t>NB: the acceleration due to gravity changes with the distance from the center of the Earth, but not by much. Calling g0 the gravity on the surface, it can be expressed by the formula:</a:t>
            </a:r>
          </a:p>
          <a:p>
            <a:pPr>
              <a:spcBef>
                <a:spcPct val="0"/>
              </a:spcBef>
            </a:pPr>
            <a:r>
              <a:rPr lang="it-IT" altLang="en-US" dirty="0" smtClean="0"/>
              <a:t>g=g0*[Re/(Re+z)^2 with Re= Earth average radius=6371 km and z at the top of the tropopause being about 11 km</a:t>
            </a:r>
          </a:p>
          <a:p>
            <a:pPr>
              <a:spcBef>
                <a:spcPct val="0"/>
              </a:spcBef>
            </a:pPr>
            <a:r>
              <a:rPr lang="it-IT" altLang="en-US" dirty="0" smtClean="0"/>
              <a:t>so g0=9.8065 m/s2  and g(11km)=9.77 m/s2 </a:t>
            </a:r>
          </a:p>
          <a:p>
            <a:pPr>
              <a:spcBef>
                <a:spcPct val="0"/>
              </a:spcBef>
            </a:pPr>
            <a:endParaRPr lang="it-IT" altLang="en-US" dirty="0" smtClean="0"/>
          </a:p>
          <a:p>
            <a:pPr>
              <a:spcBef>
                <a:spcPct val="0"/>
              </a:spcBef>
            </a:pPr>
            <a:r>
              <a:rPr lang="it-IT" altLang="en-US" dirty="0" smtClean="0"/>
              <a:t>T (troposphere): 288-216 K</a:t>
            </a:r>
          </a:p>
          <a:p>
            <a:pPr>
              <a:spcBef>
                <a:spcPct val="0"/>
              </a:spcBef>
            </a:pPr>
            <a:endParaRPr lang="en-GB" altLang="en-US" dirty="0" smtClean="0"/>
          </a:p>
          <a:p>
            <a:endParaRPr lang="it-IT"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0980F8-0F48-4D9C-9675-D897A4F00329}" type="slidenum">
              <a:rPr lang="en-GB" altLang="en-US" smtClean="0"/>
              <a:pPr/>
              <a:t>12</a:t>
            </a:fld>
            <a:endParaRPr lang="en-GB" altLang="en-US" smtClean="0"/>
          </a:p>
        </p:txBody>
      </p:sp>
    </p:spTree>
    <p:extLst>
      <p:ext uri="{BB962C8B-B14F-4D97-AF65-F5344CB8AC3E}">
        <p14:creationId xmlns:p14="http://schemas.microsoft.com/office/powerpoint/2010/main" val="413739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M</a:t>
            </a:r>
            <a:r>
              <a:rPr lang="it-IT" altLang="en-US" baseline="-25000" dirty="0" smtClean="0"/>
              <a:t>air</a:t>
            </a:r>
            <a:r>
              <a:rPr lang="it-IT" altLang="en-US" dirty="0" smtClean="0"/>
              <a:t> = 28,97 g/mol</a:t>
            </a:r>
          </a:p>
          <a:p>
            <a:r>
              <a:rPr lang="it-IT" altLang="en-US" dirty="0" smtClean="0"/>
              <a:t>R = 8.3144 m</a:t>
            </a:r>
            <a:r>
              <a:rPr lang="it-IT" altLang="en-US" baseline="30000" dirty="0" smtClean="0"/>
              <a:t>3 </a:t>
            </a:r>
            <a:r>
              <a:rPr lang="it-IT" altLang="en-US" dirty="0" smtClean="0"/>
              <a:t>Pa/(K mol)</a:t>
            </a:r>
          </a:p>
          <a:p>
            <a:endParaRPr lang="it-IT" altLang="en-US" dirty="0" smtClean="0"/>
          </a:p>
          <a:p>
            <a:pPr>
              <a:spcBef>
                <a:spcPct val="0"/>
              </a:spcBef>
            </a:pPr>
            <a:r>
              <a:rPr lang="it-IT" altLang="en-US" dirty="0" smtClean="0"/>
              <a:t>H=RT/Mag</a:t>
            </a:r>
          </a:p>
          <a:p>
            <a:pPr>
              <a:spcBef>
                <a:spcPct val="0"/>
              </a:spcBef>
            </a:pPr>
            <a:r>
              <a:rPr lang="it-IT" altLang="en-US" dirty="0" smtClean="0"/>
              <a:t>Con R=8.3144  m^3*Pascal/(K*mol)  con 1Pascal=1kg/(m*s2) e quindi 8.3144 m2kg/(K*s2*mol)</a:t>
            </a:r>
          </a:p>
          <a:p>
            <a:pPr>
              <a:spcBef>
                <a:spcPct val="0"/>
              </a:spcBef>
            </a:pPr>
            <a:r>
              <a:rPr lang="it-IT" altLang="en-US" dirty="0" smtClean="0"/>
              <a:t>T= media tra 288 e 216 K in troposfera (usiamo 268K come media) </a:t>
            </a:r>
          </a:p>
          <a:p>
            <a:pPr>
              <a:spcBef>
                <a:spcPct val="0"/>
              </a:spcBef>
            </a:pPr>
            <a:r>
              <a:rPr lang="it-IT" altLang="en-US" dirty="0" smtClean="0"/>
              <a:t>Ma= 28.97 g/mol = 0.02897 kg/mol average molar mass of dry air</a:t>
            </a:r>
          </a:p>
          <a:p>
            <a:pPr>
              <a:spcBef>
                <a:spcPct val="0"/>
              </a:spcBef>
            </a:pPr>
            <a:r>
              <a:rPr lang="it-IT" altLang="en-US" dirty="0" smtClean="0"/>
              <a:t>g (acceleration) = 9.81 m/s2</a:t>
            </a:r>
          </a:p>
          <a:p>
            <a:pPr>
              <a:spcBef>
                <a:spcPct val="0"/>
              </a:spcBef>
            </a:pPr>
            <a:endParaRPr lang="it-IT" altLang="en-US" dirty="0" smtClean="0"/>
          </a:p>
          <a:p>
            <a:pPr>
              <a:spcBef>
                <a:spcPct val="0"/>
              </a:spcBef>
            </a:pPr>
            <a:r>
              <a:rPr lang="it-IT" altLang="en-US" dirty="0" smtClean="0"/>
              <a:t>Hence H =  8.3144*268/(0.02897*9.81) = 7840 m = circa 8 km e circa 8.5 al suolo con T=288</a:t>
            </a:r>
          </a:p>
          <a:p>
            <a:pPr>
              <a:spcBef>
                <a:spcPct val="0"/>
              </a:spcBef>
            </a:pPr>
            <a:endParaRPr lang="it-IT" altLang="en-US" dirty="0" smtClean="0"/>
          </a:p>
          <a:p>
            <a:pPr>
              <a:spcBef>
                <a:spcPct val="0"/>
              </a:spcBef>
            </a:pPr>
            <a:r>
              <a:rPr lang="it-IT" altLang="en-US" dirty="0" smtClean="0"/>
              <a:t>NB: the acceleration due to gravity changes with the distance from the center of the Earth, but not by much. Calling g0 the gravity on the surface, it can be expressed by the formula:</a:t>
            </a:r>
          </a:p>
          <a:p>
            <a:pPr>
              <a:spcBef>
                <a:spcPct val="0"/>
              </a:spcBef>
            </a:pPr>
            <a:r>
              <a:rPr lang="it-IT" altLang="en-US" dirty="0" smtClean="0"/>
              <a:t>g=g0*[Re/(Re+z)^2 with Re= Earth average radius=6371 km and z at the top of the tropopause being about 11 km</a:t>
            </a:r>
          </a:p>
          <a:p>
            <a:pPr>
              <a:spcBef>
                <a:spcPct val="0"/>
              </a:spcBef>
            </a:pPr>
            <a:r>
              <a:rPr lang="it-IT" altLang="en-US" dirty="0" smtClean="0"/>
              <a:t>so g0=9.8065 m/s2  and g(11km)=9.77 m/s2 </a:t>
            </a:r>
          </a:p>
          <a:p>
            <a:pPr>
              <a:spcBef>
                <a:spcPct val="0"/>
              </a:spcBef>
            </a:pPr>
            <a:endParaRPr lang="it-IT" altLang="en-US" dirty="0" smtClean="0"/>
          </a:p>
          <a:p>
            <a:pPr>
              <a:spcBef>
                <a:spcPct val="0"/>
              </a:spcBef>
            </a:pPr>
            <a:r>
              <a:rPr lang="it-IT" altLang="en-US" dirty="0" smtClean="0"/>
              <a:t>T (troposphere): 288-216 K</a:t>
            </a:r>
          </a:p>
          <a:p>
            <a:pPr>
              <a:spcBef>
                <a:spcPct val="0"/>
              </a:spcBef>
            </a:pPr>
            <a:endParaRPr lang="en-GB" altLang="en-US" dirty="0" smtClean="0"/>
          </a:p>
          <a:p>
            <a:endParaRPr lang="it-IT" altLang="en-US"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D0980F8-0F48-4D9C-9675-D897A4F00329}" type="slidenum">
              <a:rPr lang="en-GB" altLang="en-US" smtClean="0"/>
              <a:pPr/>
              <a:t>13</a:t>
            </a:fld>
            <a:endParaRPr lang="en-GB" altLang="en-US" smtClean="0"/>
          </a:p>
        </p:txBody>
      </p:sp>
    </p:spTree>
    <p:extLst>
      <p:ext uri="{BB962C8B-B14F-4D97-AF65-F5344CB8AC3E}">
        <p14:creationId xmlns:p14="http://schemas.microsoft.com/office/powerpoint/2010/main" val="122473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These </a:t>
            </a:r>
            <a:r>
              <a:rPr lang="en-US" sz="1300" dirty="0"/>
              <a:t>vertical variations in pressure and density are much larger than the corresponding </a:t>
            </a:r>
            <a:r>
              <a:rPr lang="en-US" sz="1300" dirty="0" smtClean="0"/>
              <a:t>horizontal (variations</a:t>
            </a:r>
            <a:r>
              <a:rPr lang="en-US" sz="1300" baseline="0" dirty="0" smtClean="0"/>
              <a:t> that drive the meteorological processes)</a:t>
            </a:r>
            <a:endParaRPr lang="en-US" sz="1300" dirty="0"/>
          </a:p>
          <a:p>
            <a:r>
              <a:rPr lang="en-US" sz="1300" dirty="0"/>
              <a:t>and time variations. Hence it is useful to define a </a:t>
            </a:r>
            <a:r>
              <a:rPr lang="en-US" sz="1300" i="1" dirty="0"/>
              <a:t>standard atmosphere</a:t>
            </a:r>
            <a:r>
              <a:rPr lang="en-US" sz="1300" dirty="0"/>
              <a:t>, which represents the horizontally and temporally averaged structure of</a:t>
            </a:r>
          </a:p>
          <a:p>
            <a:r>
              <a:rPr lang="en-US" sz="1300" dirty="0"/>
              <a:t>the atmosphere as a function of height only, as shown in the Fig. </a:t>
            </a:r>
            <a:endParaRPr lang="en-GB" altLang="en-US" dirty="0" smtClean="0"/>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CF1E52A-660B-428F-A447-671E54D09612}" type="slidenum">
              <a:rPr lang="en-GB" altLang="en-US" smtClean="0"/>
              <a:pPr/>
              <a:t>14</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A1FA39A-F28A-4480-8F97-E140FB898E96}" type="slidenum">
              <a:rPr lang="en-GB" altLang="en-US" smtClean="0"/>
              <a:pPr/>
              <a:t>15</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16</a:t>
            </a:fld>
            <a:endParaRPr lang="en-GB" altLang="en-US" smtClean="0"/>
          </a:p>
        </p:txBody>
      </p:sp>
    </p:spTree>
    <p:extLst>
      <p:ext uri="{BB962C8B-B14F-4D97-AF65-F5344CB8AC3E}">
        <p14:creationId xmlns:p14="http://schemas.microsoft.com/office/powerpoint/2010/main" val="425711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17</a:t>
            </a:fld>
            <a:endParaRPr lang="en-GB" altLang="en-US" smtClean="0"/>
          </a:p>
        </p:txBody>
      </p:sp>
    </p:spTree>
    <p:extLst>
      <p:ext uri="{BB962C8B-B14F-4D97-AF65-F5344CB8AC3E}">
        <p14:creationId xmlns:p14="http://schemas.microsoft.com/office/powerpoint/2010/main" val="282422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18</a:t>
            </a:fld>
            <a:endParaRPr lang="en-GB" altLang="en-US" smtClean="0"/>
          </a:p>
        </p:txBody>
      </p:sp>
    </p:spTree>
    <p:extLst>
      <p:ext uri="{BB962C8B-B14F-4D97-AF65-F5344CB8AC3E}">
        <p14:creationId xmlns:p14="http://schemas.microsoft.com/office/powerpoint/2010/main" val="305807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19</a:t>
            </a:fld>
            <a:endParaRPr lang="en-GB" altLang="en-US" smtClean="0"/>
          </a:p>
        </p:txBody>
      </p:sp>
    </p:spTree>
    <p:extLst>
      <p:ext uri="{BB962C8B-B14F-4D97-AF65-F5344CB8AC3E}">
        <p14:creationId xmlns:p14="http://schemas.microsoft.com/office/powerpoint/2010/main" val="217116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20</a:t>
            </a:fld>
            <a:endParaRPr lang="en-GB" altLang="en-US" smtClean="0"/>
          </a:p>
        </p:txBody>
      </p:sp>
    </p:spTree>
    <p:extLst>
      <p:ext uri="{BB962C8B-B14F-4D97-AF65-F5344CB8AC3E}">
        <p14:creationId xmlns:p14="http://schemas.microsoft.com/office/powerpoint/2010/main" val="425500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Lo stato termodinamico dell’atmosfera è definito da </a:t>
            </a:r>
            <a:r>
              <a:rPr lang="it-IT" altLang="en-US" i="1" dirty="0" smtClean="0"/>
              <a:t>P,T </a:t>
            </a:r>
            <a:r>
              <a:rPr lang="it-IT" altLang="en-US" dirty="0" smtClean="0"/>
              <a:t>e </a:t>
            </a:r>
            <a:r>
              <a:rPr lang="it-IT" altLang="en-US" i="1" dirty="0" smtClean="0"/>
              <a:t>d </a:t>
            </a:r>
            <a:r>
              <a:rPr lang="en-GB" altLang="en-US" dirty="0" smtClean="0"/>
              <a:t>(approx. gas </a:t>
            </a:r>
            <a:r>
              <a:rPr lang="en-GB" altLang="en-US" dirty="0" err="1" smtClean="0"/>
              <a:t>ideale</a:t>
            </a:r>
            <a:r>
              <a:rPr lang="en-GB" altLang="en-US" dirty="0" smtClean="0"/>
              <a:t>). Major</a:t>
            </a:r>
            <a:r>
              <a:rPr lang="en-GB" altLang="en-US" baseline="0" dirty="0" smtClean="0"/>
              <a:t> and minor components of gases.</a:t>
            </a:r>
          </a:p>
          <a:p>
            <a:r>
              <a:rPr lang="en-GB" altLang="en-US" baseline="0" dirty="0" smtClean="0"/>
              <a:t>Here we talk about these two topics</a:t>
            </a:r>
            <a:endParaRPr lang="en-GB" altLang="en-US" dirty="0" smtClean="0"/>
          </a:p>
          <a:p>
            <a:endParaRPr lang="en-GB" altLang="en-US" dirty="0"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A32CA9D-BB73-4736-B489-52D21648FFE6}" type="slidenum">
              <a:rPr lang="en-GB" altLang="en-US" smtClean="0"/>
              <a:pPr/>
              <a:t>3</a:t>
            </a:fld>
            <a:endParaRPr lang="en-GB" altLang="en-US" smtClean="0"/>
          </a:p>
        </p:txBody>
      </p:sp>
    </p:spTree>
    <p:extLst>
      <p:ext uri="{BB962C8B-B14F-4D97-AF65-F5344CB8AC3E}">
        <p14:creationId xmlns:p14="http://schemas.microsoft.com/office/powerpoint/2010/main" val="276907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21</a:t>
            </a:fld>
            <a:endParaRPr lang="en-GB" altLang="en-US" smtClean="0"/>
          </a:p>
        </p:txBody>
      </p:sp>
    </p:spTree>
    <p:extLst>
      <p:ext uri="{BB962C8B-B14F-4D97-AF65-F5344CB8AC3E}">
        <p14:creationId xmlns:p14="http://schemas.microsoft.com/office/powerpoint/2010/main" val="69015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22</a:t>
            </a:fld>
            <a:endParaRPr lang="en-GB" altLang="en-US" smtClean="0"/>
          </a:p>
        </p:txBody>
      </p:sp>
    </p:spTree>
    <p:extLst>
      <p:ext uri="{BB962C8B-B14F-4D97-AF65-F5344CB8AC3E}">
        <p14:creationId xmlns:p14="http://schemas.microsoft.com/office/powerpoint/2010/main" val="103264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23</a:t>
            </a:fld>
            <a:endParaRPr lang="en-GB" altLang="en-US" smtClean="0"/>
          </a:p>
        </p:txBody>
      </p:sp>
    </p:spTree>
    <p:extLst>
      <p:ext uri="{BB962C8B-B14F-4D97-AF65-F5344CB8AC3E}">
        <p14:creationId xmlns:p14="http://schemas.microsoft.com/office/powerpoint/2010/main" val="410909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a:t>
            </a:r>
            <a:r>
              <a:rPr lang="en-GB" altLang="en-US" i="1" dirty="0" err="1" smtClean="0"/>
              <a:t>tropo</a:t>
            </a:r>
            <a:r>
              <a:rPr lang="en-GB" altLang="en-US" dirty="0" smtClean="0"/>
              <a:t>(turning or changing)</a:t>
            </a:r>
            <a:r>
              <a:rPr lang="en-GB" altLang="en-US" i="1" dirty="0" smtClean="0"/>
              <a:t>sphere </a:t>
            </a:r>
            <a:r>
              <a:rPr lang="en-GB" altLang="en-US" dirty="0" smtClean="0"/>
              <a:t>accounts for 80% of the mass of the atmosphere, is relatively well mixed due to the fact that hot air from ground can raise to tropopause in a few days or less.  Most of the meteorological phenomena occurs here. It is continually being cleansed or scavenged of aerosols by cloud droplets and ice particles, some of which subsequently fall to the ground as rain or snow. </a:t>
            </a:r>
            <a:r>
              <a:rPr lang="en-US" sz="1300" dirty="0"/>
              <a:t>Since warm 'parcels' of air are less dense than colder air, warmer air is buoyant and tends to rise up from Earth's surface towards the top of the troposphere. If you've ever watched </a:t>
            </a:r>
            <a:r>
              <a:rPr lang="en-US" sz="1300" dirty="0">
                <a:hlinkClick r:id="rId3"/>
              </a:rPr>
              <a:t>cumulonimbus</a:t>
            </a:r>
            <a:r>
              <a:rPr lang="en-US" sz="1300" dirty="0"/>
              <a:t> </a:t>
            </a:r>
            <a:r>
              <a:rPr lang="en-US" sz="1300" dirty="0">
                <a:hlinkClick r:id="rId4"/>
              </a:rPr>
              <a:t>thunderstorm</a:t>
            </a:r>
            <a:r>
              <a:rPr lang="en-US" sz="1300" dirty="0"/>
              <a:t> clouds form and grow on a hot summer day, you've seen this rising air in action. The air in the troposphere is 'well mixed' because it is constantly churning and 'turning over' as warm air at the surface rises and colder, denser air at altitude descends to take its place. </a:t>
            </a:r>
            <a:r>
              <a:rPr lang="en-GB" altLang="en-US" dirty="0" smtClean="0"/>
              <a:t>Embedded within the troposphere are thin layers in which temperature increases with height (i.e., the lapse rate  is negative). Within these so-called </a:t>
            </a:r>
            <a:r>
              <a:rPr lang="en-GB" altLang="en-US" i="1" dirty="0" smtClean="0"/>
              <a:t>temperature inversions </a:t>
            </a:r>
            <a:r>
              <a:rPr lang="en-GB" altLang="en-US" dirty="0" smtClean="0"/>
              <a:t>it is observed that vertical mixing is strongly inhibited.</a:t>
            </a:r>
          </a:p>
          <a:p>
            <a:endParaRPr lang="en-GB" altLang="en-US" dirty="0" smtClean="0"/>
          </a:p>
          <a:p>
            <a:r>
              <a:rPr lang="en-GB" altLang="en-US" dirty="0" smtClean="0"/>
              <a:t>For dry air lapse rate can be higher (bout 10 degrees per km) due to the presence of water than when T decreases condenses releasing its heat of vaporization and warming slightly the atmosphere</a:t>
            </a:r>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0B87F28-23EC-4670-B2B3-A426DECFE66C}" type="slidenum">
              <a:rPr lang="en-GB" altLang="en-US" smtClean="0"/>
              <a:pPr/>
              <a:t>24</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Within the </a:t>
            </a:r>
            <a:r>
              <a:rPr lang="en-GB" altLang="en-US" i="1" dirty="0" err="1" smtClean="0"/>
              <a:t>strato</a:t>
            </a:r>
            <a:r>
              <a:rPr lang="en-GB" altLang="en-US" dirty="0" smtClean="0"/>
              <a:t>-(layered)-</a:t>
            </a:r>
            <a:r>
              <a:rPr lang="en-GB" altLang="en-US" i="1" dirty="0" smtClean="0"/>
              <a:t>sphere</a:t>
            </a:r>
            <a:r>
              <a:rPr lang="en-GB" altLang="en-US" dirty="0" smtClean="0"/>
              <a:t>, vertical mixing is strongly inhibited by the increase of temperature with height. The characteristic anvil shape created by the spreading of cloud tops generated by intense</a:t>
            </a:r>
            <a:r>
              <a:rPr lang="en-GB" altLang="en-US" baseline="0" dirty="0" smtClean="0"/>
              <a:t> </a:t>
            </a:r>
            <a:r>
              <a:rPr lang="en-GB" altLang="en-US" dirty="0" smtClean="0"/>
              <a:t>thunderstorms and volcanic eruptions when they reach the tropopause level, as illustrated in Fig. 1.10, is due to this strong stratification. Cloud processes in the stratosphere play a much more limited role in removing particles injected by volcanic eruptions and human activities than they do in the troposphere, so residence times of particles tend to be correspondingly longer in the stratosphere.</a:t>
            </a:r>
          </a:p>
          <a:p>
            <a:r>
              <a:rPr lang="en-GB" altLang="en-US" dirty="0" smtClean="0"/>
              <a:t>For example, the hydrogen bomb tests of the 1950s and early 1960s were followed by hazardous radioactive fallout events involving long-lived stratospheric debris that occurred as long as 2 years after the tests.</a:t>
            </a:r>
          </a:p>
          <a:p>
            <a:r>
              <a:rPr lang="en-GB" altLang="en-US" dirty="0" smtClean="0"/>
              <a:t>Stratospheric air is extremely dry and ozone rich. The absorption of solar radiation in the ultraviolet region of the spectrum by this </a:t>
            </a:r>
            <a:r>
              <a:rPr lang="en-GB" altLang="en-US" i="1" dirty="0" smtClean="0"/>
              <a:t>stratospheric ozone layer </a:t>
            </a:r>
            <a:r>
              <a:rPr lang="en-GB" altLang="en-US" dirty="0" smtClean="0"/>
              <a:t>is critical to the habitability of the Earth.</a:t>
            </a:r>
          </a:p>
          <a:p>
            <a:r>
              <a:rPr lang="en-GB" altLang="en-US" dirty="0" smtClean="0"/>
              <a:t>Heating due to the absorption of ultraviolet radiation by ozone molecules is responsible for the temperature maximum 50 km that defines the </a:t>
            </a:r>
            <a:r>
              <a:rPr lang="en-GB" altLang="en-US" dirty="0" err="1" smtClean="0"/>
              <a:t>stratopause</a:t>
            </a:r>
            <a:r>
              <a:rPr lang="en-GB" altLang="en-US" dirty="0" smtClean="0"/>
              <a:t>. </a:t>
            </a:r>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0B87F28-23EC-4670-B2B3-A426DECFE66C}" type="slidenum">
              <a:rPr lang="en-GB" altLang="en-US" smtClean="0"/>
              <a:pPr/>
              <a:t>25</a:t>
            </a:fld>
            <a:endParaRPr lang="en-GB" altLang="en-US" smtClean="0"/>
          </a:p>
        </p:txBody>
      </p:sp>
    </p:spTree>
    <p:extLst>
      <p:ext uri="{BB962C8B-B14F-4D97-AF65-F5344CB8AC3E}">
        <p14:creationId xmlns:p14="http://schemas.microsoft.com/office/powerpoint/2010/main" val="306823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GB" altLang="en-US" dirty="0" err="1" smtClean="0"/>
              <a:t>Arrivata</a:t>
            </a:r>
            <a:r>
              <a:rPr lang="en-GB" altLang="en-US" dirty="0" smtClean="0"/>
              <a:t> qui </a:t>
            </a:r>
            <a:r>
              <a:rPr lang="en-GB" altLang="en-US" dirty="0" err="1" smtClean="0"/>
              <a:t>nelle</a:t>
            </a:r>
            <a:r>
              <a:rPr lang="en-GB" altLang="en-US" baseline="0" dirty="0" smtClean="0"/>
              <a:t> 3 ore di </a:t>
            </a:r>
            <a:r>
              <a:rPr lang="en-GB" altLang="en-US" baseline="0" dirty="0" err="1" smtClean="0"/>
              <a:t>lezione</a:t>
            </a:r>
            <a:r>
              <a:rPr lang="en-GB" altLang="en-US" baseline="0" dirty="0" smtClean="0"/>
              <a:t> del 19 </a:t>
            </a:r>
            <a:r>
              <a:rPr lang="en-GB" altLang="en-US" baseline="0" dirty="0" err="1" smtClean="0"/>
              <a:t>settembre</a:t>
            </a:r>
            <a:r>
              <a:rPr lang="en-GB" altLang="en-US" baseline="0" dirty="0" smtClean="0"/>
              <a:t> 2023</a:t>
            </a:r>
            <a:endParaRPr lang="en-GB" altLang="en-US" dirty="0" smtClean="0"/>
          </a:p>
          <a:p>
            <a:pPr defTabSz="966612">
              <a:defRPr/>
            </a:pPr>
            <a:endParaRPr lang="en-GB" altLang="en-US" dirty="0" smtClean="0"/>
          </a:p>
          <a:p>
            <a:pPr defTabSz="966612">
              <a:defRPr/>
            </a:pPr>
            <a:r>
              <a:rPr lang="en-GB" altLang="en-US" dirty="0" smtClean="0"/>
              <a:t>Above the ozone layer lies the </a:t>
            </a:r>
            <a:r>
              <a:rPr lang="en-GB" altLang="en-US" i="1" dirty="0" smtClean="0"/>
              <a:t>mesosphere </a:t>
            </a:r>
            <a:r>
              <a:rPr lang="en-GB" altLang="en-US" dirty="0" smtClean="0"/>
              <a:t>(</a:t>
            </a:r>
            <a:r>
              <a:rPr lang="en-GB" altLang="en-US" dirty="0" err="1" smtClean="0"/>
              <a:t>meso</a:t>
            </a:r>
            <a:r>
              <a:rPr lang="en-GB" altLang="en-US" dirty="0" smtClean="0"/>
              <a:t> connoting “in between”), in which temperature decreases with height to a minimum that defines the </a:t>
            </a:r>
            <a:r>
              <a:rPr lang="en-GB" altLang="en-US" i="1" dirty="0" err="1" smtClean="0"/>
              <a:t>mesopause</a:t>
            </a:r>
            <a:r>
              <a:rPr lang="en-GB" altLang="en-US" dirty="0" smtClean="0"/>
              <a:t>. </a:t>
            </a:r>
          </a:p>
          <a:p>
            <a:endParaRPr lang="en-GB" altLang="en-US" dirty="0" smtClean="0"/>
          </a:p>
          <a:p>
            <a:r>
              <a:rPr lang="en-GB" altLang="en-US" dirty="0" smtClean="0"/>
              <a:t>The increase of temperature with height within the </a:t>
            </a:r>
            <a:r>
              <a:rPr lang="en-GB" altLang="en-US" i="1" dirty="0" smtClean="0"/>
              <a:t>thermosphere </a:t>
            </a:r>
            <a:r>
              <a:rPr lang="en-GB" altLang="en-US" dirty="0" smtClean="0"/>
              <a:t>is due to the absorption of solar radiation in association with the dissociation of diatomic nitrogen and oxygen molecules and the stripping of electrons from atoms. These processes, referred to as </a:t>
            </a:r>
            <a:r>
              <a:rPr lang="en-GB" altLang="en-US" i="1" dirty="0" err="1" smtClean="0"/>
              <a:t>photodissociation</a:t>
            </a:r>
            <a:r>
              <a:rPr lang="en-GB" altLang="en-US" i="1" dirty="0" smtClean="0"/>
              <a:t> </a:t>
            </a:r>
            <a:r>
              <a:rPr lang="en-GB" altLang="en-US" dirty="0" smtClean="0"/>
              <a:t>and </a:t>
            </a:r>
            <a:r>
              <a:rPr lang="en-GB" altLang="en-US" i="1" dirty="0" smtClean="0"/>
              <a:t>photoionization</a:t>
            </a:r>
            <a:r>
              <a:rPr lang="en-GB" altLang="en-US" dirty="0" smtClean="0"/>
              <a:t>, are discussed in more detail in Section 4.4.3. Temperatures in the Earth’s outer thermosphere vary widely in response to variations in the emission of ultraviolet and x-ray radiation from the sun’s outer atmosphere.</a:t>
            </a:r>
          </a:p>
          <a:p>
            <a:r>
              <a:rPr lang="it-IT" altLang="en-US" dirty="0" smtClean="0"/>
              <a:t>Thermosphere+exosphere and part of the mesosphere are called ionosphere to indicate the presence of ions due to high energy photons from the Sun</a:t>
            </a:r>
            <a:endParaRPr lang="en-GB" altLang="en-US" dirty="0" smtClean="0"/>
          </a:p>
          <a:p>
            <a:endParaRPr lang="en-GB" altLang="en-US" dirty="0"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0B87F28-23EC-4670-B2B3-A426DECFE66C}" type="slidenum">
              <a:rPr lang="en-GB" altLang="en-US" smtClean="0"/>
              <a:pPr/>
              <a:t>26</a:t>
            </a:fld>
            <a:endParaRPr lang="en-GB" altLang="en-US" smtClean="0"/>
          </a:p>
        </p:txBody>
      </p:sp>
    </p:spTree>
    <p:extLst>
      <p:ext uri="{BB962C8B-B14F-4D97-AF65-F5344CB8AC3E}">
        <p14:creationId xmlns:p14="http://schemas.microsoft.com/office/powerpoint/2010/main" val="4208907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Pristine</a:t>
            </a:r>
            <a:r>
              <a:rPr lang="it-IT" altLang="en-US" baseline="0" dirty="0" smtClean="0"/>
              <a:t> atmosphere was different (you will most likely have a lesson on the origin of the Earth’s atmosphere). Atmospheres can modify in geological times </a:t>
            </a:r>
            <a:endParaRPr lang="it-IT" altLang="en-US" dirty="0"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4675452-3301-466B-85FA-FF97D6E80B9E}" type="slidenum">
              <a:rPr lang="en-GB" altLang="en-US" smtClean="0"/>
              <a:pPr/>
              <a:t>27</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atmosphere is composed of a mixture of gases in the proportions here shown, where fractional concentration </a:t>
            </a:r>
            <a:r>
              <a:rPr lang="en-GB" altLang="en-US" i="1" dirty="0" smtClean="0"/>
              <a:t>by volume </a:t>
            </a:r>
            <a:r>
              <a:rPr lang="en-GB" altLang="en-US" dirty="0" smtClean="0"/>
              <a:t>is the same as that based on numbers of molecules, or partial pressures</a:t>
            </a:r>
            <a:r>
              <a:rPr lang="en-GB" altLang="en-US" baseline="0" dirty="0" smtClean="0"/>
              <a:t> </a:t>
            </a:r>
            <a:r>
              <a:rPr lang="en-GB" altLang="en-US" dirty="0" smtClean="0"/>
              <a:t>exerted by the gases. The fractional concentration by mass of a constituent is computed by weighting its fractional concentration </a:t>
            </a:r>
            <a:r>
              <a:rPr lang="en-GB" altLang="en-US" i="1" dirty="0" smtClean="0"/>
              <a:t>by volume </a:t>
            </a:r>
            <a:r>
              <a:rPr lang="en-GB" altLang="en-US" dirty="0" smtClean="0"/>
              <a:t>by its molecular weight.</a:t>
            </a:r>
          </a:p>
          <a:p>
            <a:r>
              <a:rPr lang="en-GB" altLang="en-US" dirty="0" smtClean="0"/>
              <a:t>(N2) and (O2) dominate, and argon (</a:t>
            </a:r>
            <a:r>
              <a:rPr lang="en-GB" altLang="en-US" dirty="0" err="1" smtClean="0"/>
              <a:t>Ar</a:t>
            </a:r>
            <a:r>
              <a:rPr lang="en-GB" altLang="en-US" dirty="0" smtClean="0"/>
              <a:t>) is present in much higher concentrations than the other noble gases (neon, helium, krypton, and xenon). </a:t>
            </a:r>
          </a:p>
          <a:p>
            <a:r>
              <a:rPr lang="en-GB" altLang="en-US" dirty="0" smtClean="0"/>
              <a:t>Water vapour is not indicated because its concentrations can change a lot according to T and latitude, so it is customary to list the percentages of the various constituents in relation to dry air. Ozone concentrations are also highly variable. </a:t>
            </a:r>
          </a:p>
          <a:p>
            <a:endParaRPr lang="it-IT" altLang="en-US" dirty="0" smtClean="0"/>
          </a:p>
          <a:p>
            <a:r>
              <a:rPr lang="en-GB" altLang="en-US" dirty="0" smtClean="0"/>
              <a:t>Among the atmosphere’s trace gaseous constituents are molecules containing carbon, nitrogen, and </a:t>
            </a:r>
            <a:r>
              <a:rPr lang="en-GB" altLang="en-US" dirty="0" err="1" smtClean="0"/>
              <a:t>sulfur</a:t>
            </a:r>
            <a:r>
              <a:rPr lang="en-GB" altLang="en-US" dirty="0" smtClean="0"/>
              <a:t> atoms that were formerly incorporated into the cells of living organisms. These gases enter the atmosphere through the burning of plant matter and fossil fuels, emissions from plants, and the decay of plants and animals. The chemical transformations that remove these chemicals from the atmosphere involve oxidation, with the hydroxyl (OH) radical playing an important role. Some of the nitrogen and </a:t>
            </a:r>
            <a:r>
              <a:rPr lang="en-GB" altLang="en-US" dirty="0" err="1" smtClean="0"/>
              <a:t>sulfur</a:t>
            </a:r>
            <a:r>
              <a:rPr lang="en-GB" altLang="en-US" dirty="0" smtClean="0"/>
              <a:t> compounds are converted into particles that are eventually “scavenged” by raindrops, which contribute to acid deposition at the Earth’s surface.</a:t>
            </a:r>
          </a:p>
          <a:p>
            <a:endParaRPr lang="it-IT" altLang="en-US" dirty="0" smtClean="0"/>
          </a:p>
          <a:p>
            <a:r>
              <a:rPr lang="it-IT" altLang="en-US" dirty="0" smtClean="0"/>
              <a:t>This</a:t>
            </a:r>
            <a:r>
              <a:rPr lang="it-IT" altLang="en-US" baseline="0" dirty="0" smtClean="0"/>
              <a:t> is the actual composition of the Earth’s atmosphere. The primordial atmosphere was different:</a:t>
            </a:r>
          </a:p>
          <a:p>
            <a:r>
              <a:rPr lang="en-US" sz="1200" b="0" i="0" kern="1200" dirty="0" smtClean="0">
                <a:solidFill>
                  <a:schemeClr val="tx1"/>
                </a:solidFill>
                <a:effectLst/>
                <a:latin typeface="+mn-lt"/>
                <a:ea typeface="+mn-ea"/>
                <a:cs typeface="+mn-cs"/>
              </a:rPr>
              <a:t>Essentially N2 and CO2 with trace amounts of H2O, CH4, </a:t>
            </a:r>
            <a:r>
              <a:rPr lang="en-US" sz="1200" b="0" i="0" u="none" strike="noStrike" kern="1200" dirty="0" smtClean="0">
                <a:solidFill>
                  <a:schemeClr val="tx1"/>
                </a:solidFill>
                <a:effectLst/>
                <a:latin typeface="+mn-lt"/>
                <a:ea typeface="+mn-ea"/>
                <a:cs typeface="+mn-cs"/>
                <a:hlinkClick r:id="rId3" tooltip="Carbon monoxide"/>
              </a:rPr>
              <a:t>carbon monoxide</a:t>
            </a:r>
            <a:r>
              <a:rPr lang="en-US" sz="1200" b="0" i="0" kern="1200" dirty="0" smtClean="0">
                <a:solidFill>
                  <a:schemeClr val="tx1"/>
                </a:solidFill>
                <a:effectLst/>
                <a:latin typeface="+mn-lt"/>
                <a:ea typeface="+mn-ea"/>
                <a:cs typeface="+mn-cs"/>
              </a:rPr>
              <a:t> (CO), and hydrogen (H2): a weakly </a:t>
            </a:r>
            <a:r>
              <a:rPr lang="en-US" sz="1200" b="0" i="0" u="none" strike="noStrike" kern="1200" dirty="0" smtClean="0">
                <a:solidFill>
                  <a:schemeClr val="tx1"/>
                </a:solidFill>
                <a:effectLst/>
                <a:latin typeface="+mn-lt"/>
                <a:ea typeface="+mn-ea"/>
                <a:cs typeface="+mn-cs"/>
                <a:hlinkClick r:id="rId4" tooltip="Reducing atmosphere"/>
              </a:rPr>
              <a:t>reducing atmosphere</a:t>
            </a:r>
            <a:r>
              <a:rPr lang="en-US" sz="1200" b="0" i="0" kern="1200" dirty="0" smtClean="0">
                <a:solidFill>
                  <a:schemeClr val="tx1"/>
                </a:solidFill>
                <a:effectLst/>
                <a:latin typeface="+mn-lt"/>
                <a:ea typeface="+mn-ea"/>
                <a:cs typeface="+mn-cs"/>
              </a:rPr>
              <a:t>. </a:t>
            </a:r>
            <a:endParaRPr lang="it-IT" altLang="en-US" baseline="0" dirty="0" smtClean="0"/>
          </a:p>
          <a:p>
            <a:r>
              <a:rPr lang="it-IT" altLang="en-US" baseline="0" dirty="0" smtClean="0"/>
              <a:t>e.g. The amount of O2 was lower – cyanobacteria and photosynthesis. Before theadvent of these type of bacteria, other bacteria existed (which have </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5"/>
              </a:rPr>
              <a:t>extremophile</a:t>
            </a:r>
            <a:r>
              <a:rPr lang="en-US" sz="1200" b="0" i="0" kern="1200" dirty="0" smtClean="0">
                <a:solidFill>
                  <a:schemeClr val="tx1"/>
                </a:solidFill>
                <a:effectLst/>
                <a:latin typeface="+mn-lt"/>
                <a:ea typeface="+mn-ea"/>
                <a:cs typeface="+mn-cs"/>
              </a:rPr>
              <a:t>" descendants today) which thrived in the absence of oxygen, relying on sulfate for their energy needs. When?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About 2.45 billion years.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evidences (</a:t>
            </a:r>
            <a:r>
              <a:rPr lang="en-US" sz="1200" b="0" i="0" kern="1200" dirty="0" smtClean="0">
                <a:solidFill>
                  <a:schemeClr val="tx1"/>
                </a:solidFill>
                <a:effectLst/>
                <a:latin typeface="+mn-lt"/>
                <a:ea typeface="+mn-ea"/>
                <a:cs typeface="+mn-cs"/>
              </a:rPr>
              <a:t>the Great Oxidation Event)</a:t>
            </a:r>
            <a:r>
              <a:rPr lang="en-US" sz="1200" b="0" i="0" kern="1200" baseline="0" dirty="0" smtClean="0">
                <a:solidFill>
                  <a:schemeClr val="tx1"/>
                </a:solidFill>
                <a:effectLst/>
                <a:latin typeface="+mn-lt"/>
                <a:ea typeface="+mn-ea"/>
                <a:cs typeface="+mn-cs"/>
              </a:rPr>
              <a:t>: </a:t>
            </a:r>
          </a:p>
          <a:p>
            <a:pPr marL="228600" indent="-228600">
              <a:buAutoNum type="arabicPeriod"/>
            </a:pPr>
            <a:r>
              <a:rPr lang="en-US" sz="1200" b="0" i="0" kern="1200" dirty="0" smtClean="0">
                <a:solidFill>
                  <a:schemeClr val="tx1"/>
                </a:solidFill>
                <a:effectLst/>
                <a:latin typeface="+mn-lt"/>
                <a:ea typeface="+mn-ea"/>
                <a:cs typeface="+mn-cs"/>
              </a:rPr>
              <a:t>the isotopic ratio of sulfur transformed, indicating that for the first time oxygen was becoming a significant component of Earth's atmosphere</a:t>
            </a:r>
          </a:p>
          <a:p>
            <a:pPr marL="228600" indent="-228600">
              <a:buAutoNum type="arabicPeriod"/>
            </a:pPr>
            <a:r>
              <a:rPr lang="en-US" sz="1200" b="0" i="0" kern="1200" dirty="0" smtClean="0">
                <a:solidFill>
                  <a:schemeClr val="tx1"/>
                </a:solidFill>
                <a:effectLst/>
                <a:latin typeface="+mn-lt"/>
                <a:ea typeface="+mn-ea"/>
                <a:cs typeface="+mn-cs"/>
              </a:rPr>
              <a:t>oxidized iron began to appear in ancient soils and bands of iron were deposited on the seafloor</a:t>
            </a:r>
          </a:p>
          <a:p>
            <a:pPr marL="0" indent="0">
              <a:buNone/>
            </a:pPr>
            <a:r>
              <a:rPr lang="en-US" sz="1200" b="0" i="0" kern="1200" dirty="0" smtClean="0">
                <a:solidFill>
                  <a:schemeClr val="tx1"/>
                </a:solidFill>
                <a:effectLst/>
                <a:latin typeface="+mn-lt"/>
                <a:ea typeface="+mn-ea"/>
                <a:cs typeface="+mn-cs"/>
              </a:rPr>
              <a:t>Other changes: H2 was more abundant</a:t>
            </a:r>
            <a:r>
              <a:rPr lang="en-US" sz="1200" b="0" i="0" kern="1200" baseline="0" dirty="0" smtClean="0">
                <a:solidFill>
                  <a:schemeClr val="tx1"/>
                </a:solidFill>
                <a:effectLst/>
                <a:latin typeface="+mn-lt"/>
                <a:ea typeface="+mn-ea"/>
                <a:cs typeface="+mn-cs"/>
              </a:rPr>
              <a:t> but due to its low mass have an high escape rate. CH4 was more abundant</a:t>
            </a:r>
            <a:endParaRPr lang="en-US" sz="1200" b="0" i="0" kern="1200" dirty="0" smtClean="0">
              <a:solidFill>
                <a:schemeClr val="tx1"/>
              </a:solidFill>
              <a:effectLst/>
              <a:latin typeface="+mn-lt"/>
              <a:ea typeface="+mn-ea"/>
              <a:cs typeface="+mn-cs"/>
            </a:endParaRPr>
          </a:p>
          <a:p>
            <a:pPr marL="228600" indent="-228600">
              <a:buAutoNum type="arabicPeriod"/>
            </a:pPr>
            <a:endParaRPr lang="it-IT" altLang="en-US" dirty="0" smtClean="0"/>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678C7C6-AED3-49C5-B40B-A262E463307A}" type="slidenum">
              <a:rPr lang="en-GB" altLang="en-US" smtClean="0"/>
              <a:pPr/>
              <a:t>28</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The main constituents of the dry atmosphere are nitrogen (78.084% by volume), oxygen (20.946% by volume) and argon (0.934% by volume), but much lower concentrations other noble gases can also be found (Table 1.4).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Based on the quantity, major components and trace gases</a:t>
            </a:r>
            <a:r>
              <a:rPr lang="en-GB" altLang="en-US" baseline="0" dirty="0" smtClean="0"/>
              <a:t> can be defined. Another distinction is on permanent and variable gases</a:t>
            </a:r>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Concentrations of these gases </a:t>
            </a:r>
            <a:r>
              <a:rPr lang="en-GB" altLang="en-US" b="1" dirty="0" smtClean="0"/>
              <a:t>do not vary substantially in time and space </a:t>
            </a:r>
            <a:r>
              <a:rPr lang="en-GB" altLang="en-US" dirty="0" smtClean="0"/>
              <a:t>(in the lower 80 km layer of the atmosphere) and therefore they are called permanent gases.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For rare gases there are no sources (no</a:t>
            </a:r>
            <a:r>
              <a:rPr lang="en-GB" altLang="en-US" baseline="0" dirty="0" smtClean="0"/>
              <a:t> cycles) so this is  </a:t>
            </a:r>
            <a:endParaRPr lang="en-GB" altLang="en-US" dirty="0" smtClean="0"/>
          </a:p>
          <a:p>
            <a:endParaRPr lang="it-IT" altLang="en-US" dirty="0" smtClean="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BB5FB40-7ABB-4DD1-85B3-9DEB9A133147}" type="slidenum">
              <a:rPr lang="en-GB" altLang="en-US" smtClean="0"/>
              <a:pPr/>
              <a:t>29</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residence time (or removal time or lifetime) is an average amount of time that a particle or substance spends in a particular system (as the atmosphere)</a:t>
            </a:r>
          </a:p>
          <a:p>
            <a:r>
              <a:rPr lang="en-GB" altLang="en-US" dirty="0" smtClean="0"/>
              <a:t>Steady-state =when the globally averaged concentration of a trace constituent in atm. does not change significantly over a given time period. In this case, the rate at which the constituent is injected into (and/or produced within) the atmosphere must equal the rate at which it is removed from the atmosphere. Under such steady-state conditions, the </a:t>
            </a:r>
            <a:r>
              <a:rPr lang="en-GB" altLang="en-US" i="1" dirty="0" smtClean="0"/>
              <a:t>residence time is</a:t>
            </a:r>
            <a:r>
              <a:rPr lang="en-GB" altLang="en-US" dirty="0" smtClean="0"/>
              <a:t>:</a:t>
            </a:r>
          </a:p>
          <a:p>
            <a:r>
              <a:rPr lang="en-GB" altLang="en-US" dirty="0" smtClean="0"/>
              <a:t>defined as the amount of the compound in the atmosphere divided by the rate at which this compound removed from the atmosphere. </a:t>
            </a:r>
          </a:p>
          <a:p>
            <a:endParaRPr lang="en-GB" altLang="en-US" dirty="0" smtClean="0"/>
          </a:p>
          <a:p>
            <a:r>
              <a:rPr lang="en-GB" altLang="en-US" dirty="0" smtClean="0"/>
              <a:t>According to residence time, constant and variable (and sometimes highly variable) gases can be distinguished in</a:t>
            </a:r>
            <a:r>
              <a:rPr lang="en-GB" altLang="en-US" baseline="0" dirty="0" smtClean="0"/>
              <a:t> this table</a:t>
            </a:r>
            <a:r>
              <a:rPr lang="en-GB" altLang="en-US" dirty="0" smtClean="0"/>
              <a:t>.</a:t>
            </a:r>
          </a:p>
          <a:p>
            <a:r>
              <a:rPr lang="en-GB" altLang="en-US" dirty="0" smtClean="0"/>
              <a:t>The abundances of constant gases has remained the same over geological timescales, while residence time generally means years in case of variable gases and days in case of highly variable gases</a:t>
            </a:r>
            <a:endParaRPr lang="it-IT" altLang="en-US"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2D391B8-BB29-4C13-8C28-EDB437A4D2E6}" type="slidenum">
              <a:rPr lang="en-GB" altLang="en-US" smtClean="0"/>
              <a:pPr/>
              <a:t>30</a:t>
            </a:fld>
            <a:endParaRPr lang="en-GB" altLang="en-US" smtClean="0"/>
          </a:p>
        </p:txBody>
      </p:sp>
    </p:spTree>
    <p:extLst>
      <p:ext uri="{BB962C8B-B14F-4D97-AF65-F5344CB8AC3E}">
        <p14:creationId xmlns:p14="http://schemas.microsoft.com/office/powerpoint/2010/main" val="27812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A32CA9D-BB73-4736-B489-52D21648FFE6}" type="slidenum">
              <a:rPr lang="en-GB" altLang="en-US" smtClean="0"/>
              <a:pPr/>
              <a:t>4</a:t>
            </a:fld>
            <a:endParaRPr lang="en-GB" altLang="en-US" smtClean="0"/>
          </a:p>
        </p:txBody>
      </p:sp>
    </p:spTree>
    <p:extLst>
      <p:ext uri="{BB962C8B-B14F-4D97-AF65-F5344CB8AC3E}">
        <p14:creationId xmlns:p14="http://schemas.microsoft.com/office/powerpoint/2010/main" val="1255740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r>
              <a:rPr lang="en-US" sz="1200" b="0" i="0" u="none" strike="noStrike" kern="1200" baseline="0" dirty="0" smtClean="0">
                <a:solidFill>
                  <a:schemeClr val="tx1"/>
                </a:solidFill>
                <a:latin typeface="+mn-lt"/>
                <a:ea typeface="+mn-ea"/>
                <a:cs typeface="+mn-cs"/>
              </a:rPr>
              <a:t>The mixing ratio of a gas has the virtue of remaining constant when the air density changes (as happens when the temperature or the pressure changes). Consider a balloon filled with room air and</a:t>
            </a:r>
          </a:p>
          <a:p>
            <a:r>
              <a:rPr lang="en-US" sz="1200" b="0" i="0" u="none" strike="noStrike" kern="1200" baseline="0" dirty="0" smtClean="0">
                <a:solidFill>
                  <a:schemeClr val="tx1"/>
                </a:solidFill>
                <a:latin typeface="+mn-lt"/>
                <a:ea typeface="+mn-ea"/>
                <a:cs typeface="+mn-cs"/>
              </a:rPr>
              <a:t>allowed to rise in the atmosphere. As the balloon rises it expands, so that the number of molecules per unit volume inside the balloon decreases; however, the mixing ratios of the different gases in the</a:t>
            </a:r>
          </a:p>
          <a:p>
            <a:r>
              <a:rPr lang="en-US" sz="1200" b="0" i="0" u="none" strike="noStrike" kern="1200" baseline="0" dirty="0" smtClean="0">
                <a:solidFill>
                  <a:schemeClr val="tx1"/>
                </a:solidFill>
                <a:latin typeface="+mn-lt"/>
                <a:ea typeface="+mn-ea"/>
                <a:cs typeface="+mn-cs"/>
              </a:rPr>
              <a:t>balloon remain constant. The mixing ratio is therefore a robust measure of atmospheric composition.</a:t>
            </a:r>
            <a:endParaRPr lang="en-GB" altLang="en-US" dirty="0"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AA9E44B-8DBD-418D-A5E5-E71A563B9388}" type="slidenum">
              <a:rPr lang="en-GB" altLang="en-US" smtClean="0"/>
              <a:pPr/>
              <a:t>31</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loss rate of X by this reaction is equal to the frequency of collisions between molecules of X and Y multiplied by the probability that a collision will result in chemical reaction. The</a:t>
            </a:r>
          </a:p>
          <a:p>
            <a:r>
              <a:rPr lang="en-US" sz="1200" b="0" i="0" u="none" strike="noStrike" kern="1200" baseline="0" dirty="0" smtClean="0">
                <a:solidFill>
                  <a:schemeClr val="tx1"/>
                </a:solidFill>
                <a:latin typeface="+mn-lt"/>
                <a:ea typeface="+mn-ea"/>
                <a:cs typeface="+mn-cs"/>
              </a:rPr>
              <a:t>collision frequency is proportional to the product of number densities </a:t>
            </a:r>
            <a:r>
              <a:rPr lang="en-US" sz="1200" b="0" i="1" u="none" strike="noStrike" kern="1200" baseline="0" dirty="0" err="1" smtClean="0">
                <a:solidFill>
                  <a:schemeClr val="tx1"/>
                </a:solidFill>
                <a:latin typeface="+mn-lt"/>
                <a:ea typeface="+mn-ea"/>
                <a:cs typeface="+mn-cs"/>
              </a:rPr>
              <a:t>nXnY</a:t>
            </a:r>
            <a:r>
              <a:rPr lang="en-US" sz="1200" b="0" i="0" u="none" strike="noStrike" kern="1200" baseline="0" dirty="0" smtClean="0">
                <a:solidFill>
                  <a:schemeClr val="tx1"/>
                </a:solidFill>
                <a:latin typeface="+mn-lt"/>
                <a:ea typeface="+mn-ea"/>
                <a:cs typeface="+mn-cs"/>
              </a:rPr>
              <a:t>. </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important application of number densities is to measure the absorption or scattering of a light beam by an optically active gas. The degree of absorption or scattering depends on the number</a:t>
            </a:r>
          </a:p>
          <a:p>
            <a:r>
              <a:rPr lang="en-US" sz="1200" b="0" i="0" u="none" strike="noStrike" kern="1200" baseline="0" dirty="0" smtClean="0">
                <a:solidFill>
                  <a:schemeClr val="tx1"/>
                </a:solidFill>
                <a:latin typeface="+mn-lt"/>
                <a:ea typeface="+mn-ea"/>
                <a:cs typeface="+mn-cs"/>
              </a:rPr>
              <a:t>of molecules of gas along the path of the beam and therefore on the number density of the gas.</a:t>
            </a:r>
            <a:endParaRPr lang="en-GB" altLang="en-US" dirty="0"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AA9E44B-8DBD-418D-A5E5-E71A563B9388}" type="slidenum">
              <a:rPr lang="en-GB" altLang="en-US" smtClean="0"/>
              <a:pPr/>
              <a:t>32</a:t>
            </a:fld>
            <a:endParaRPr lang="en-GB" altLang="en-US" smtClean="0"/>
          </a:p>
        </p:txBody>
      </p:sp>
    </p:spTree>
    <p:extLst>
      <p:ext uri="{BB962C8B-B14F-4D97-AF65-F5344CB8AC3E}">
        <p14:creationId xmlns:p14="http://schemas.microsoft.com/office/powerpoint/2010/main" val="22816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a:t>
            </a:r>
            <a:endParaRPr lang="en-GB" altLang="en-US"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AA9E44B-8DBD-418D-A5E5-E71A563B9388}" type="slidenum">
              <a:rPr lang="en-GB" altLang="en-US" smtClean="0"/>
              <a:pPr/>
              <a:t>33</a:t>
            </a:fld>
            <a:endParaRPr lang="en-GB" altLang="en-US" smtClean="0"/>
          </a:p>
        </p:txBody>
      </p:sp>
    </p:spTree>
    <p:extLst>
      <p:ext uri="{BB962C8B-B14F-4D97-AF65-F5344CB8AC3E}">
        <p14:creationId xmlns:p14="http://schemas.microsoft.com/office/powerpoint/2010/main" val="76225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a:t>
            </a:r>
            <a:endParaRPr lang="en-GB" altLang="en-US"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AA9E44B-8DBD-418D-A5E5-E71A563B9388}" type="slidenum">
              <a:rPr lang="en-GB" altLang="en-US" smtClean="0"/>
              <a:pPr/>
              <a:t>34</a:t>
            </a:fld>
            <a:endParaRPr lang="en-GB" altLang="en-US" smtClean="0"/>
          </a:p>
        </p:txBody>
      </p:sp>
    </p:spTree>
    <p:extLst>
      <p:ext uri="{BB962C8B-B14F-4D97-AF65-F5344CB8AC3E}">
        <p14:creationId xmlns:p14="http://schemas.microsoft.com/office/powerpoint/2010/main" val="344888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35</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36</a:t>
            </a:fld>
            <a:endParaRPr lang="en-GB" altLang="en-US" smtClean="0"/>
          </a:p>
        </p:txBody>
      </p:sp>
    </p:spTree>
    <p:extLst>
      <p:ext uri="{BB962C8B-B14F-4D97-AF65-F5344CB8AC3E}">
        <p14:creationId xmlns:p14="http://schemas.microsoft.com/office/powerpoint/2010/main" val="2506484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37</a:t>
            </a:fld>
            <a:endParaRPr lang="en-GB" altLang="en-US" smtClean="0"/>
          </a:p>
        </p:txBody>
      </p:sp>
    </p:spTree>
    <p:extLst>
      <p:ext uri="{BB962C8B-B14F-4D97-AF65-F5344CB8AC3E}">
        <p14:creationId xmlns:p14="http://schemas.microsoft.com/office/powerpoint/2010/main" val="3311910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arrivata qui rivederla </a:t>
            </a:r>
            <a:r>
              <a:rPr lang="it-IT" altLang="en-US" baseline="0" smtClean="0"/>
              <a:t> venerdi 24 settembre</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38</a:t>
            </a:fld>
            <a:endParaRPr lang="en-GB" altLang="en-US" smtClean="0"/>
          </a:p>
        </p:txBody>
      </p:sp>
    </p:spTree>
    <p:extLst>
      <p:ext uri="{BB962C8B-B14F-4D97-AF65-F5344CB8AC3E}">
        <p14:creationId xmlns:p14="http://schemas.microsoft.com/office/powerpoint/2010/main" val="550697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From the phase rule, the number </a:t>
            </a:r>
            <a:r>
              <a:rPr lang="en-US" sz="1300" i="1" dirty="0"/>
              <a:t>n </a:t>
            </a:r>
            <a:r>
              <a:rPr lang="en-US" sz="1300" dirty="0"/>
              <a:t>of independent variables determining the equilibrium of </a:t>
            </a:r>
            <a:r>
              <a:rPr lang="en-US" sz="1300" i="1" dirty="0"/>
              <a:t>c </a:t>
            </a:r>
            <a:r>
              <a:rPr lang="en-US" sz="1300" dirty="0"/>
              <a:t>chemical components between a number </a:t>
            </a:r>
            <a:r>
              <a:rPr lang="en-US" sz="1300" i="1" dirty="0"/>
              <a:t>p </a:t>
            </a:r>
            <a:r>
              <a:rPr lang="en-US" sz="1300" dirty="0"/>
              <a:t>of different phases is</a:t>
            </a:r>
          </a:p>
          <a:p>
            <a:r>
              <a:rPr lang="en-US" sz="1300" dirty="0"/>
              <a:t>given by </a:t>
            </a:r>
            <a:r>
              <a:rPr lang="en-US" sz="1300" i="1" dirty="0"/>
              <a:t>n </a:t>
            </a:r>
            <a:r>
              <a:rPr lang="en-US" sz="1300" dirty="0"/>
              <a:t>= </a:t>
            </a:r>
            <a:r>
              <a:rPr lang="en-US" sz="1300" i="1" dirty="0"/>
              <a:t>c </a:t>
            </a:r>
            <a:r>
              <a:rPr lang="en-US" sz="1300" dirty="0"/>
              <a:t>+ 2 – </a:t>
            </a:r>
            <a:r>
              <a:rPr lang="en-US" sz="1300" i="1" dirty="0"/>
              <a:t>p</a:t>
            </a:r>
          </a:p>
          <a:p>
            <a:r>
              <a:rPr lang="en-US" sz="1300" dirty="0"/>
              <a:t>In the case of the equilibrium of liquid water with its vapor there is only one component and two phases. Thus the equilibrium is determined by one single independent variable; at a given</a:t>
            </a:r>
          </a:p>
          <a:p>
            <a:r>
              <a:rPr lang="en-US" sz="1300" dirty="0"/>
              <a:t>temperature </a:t>
            </a:r>
            <a:r>
              <a:rPr lang="en-US" sz="1300" i="1" dirty="0"/>
              <a:t>T, </a:t>
            </a:r>
            <a:r>
              <a:rPr lang="en-US" sz="1300" dirty="0"/>
              <a:t>there is only one saturation vapor pressure </a:t>
            </a:r>
            <a:r>
              <a:rPr lang="en-US" sz="1300" i="1" dirty="0"/>
              <a:t>PH2O,SAT</a:t>
            </a:r>
            <a:r>
              <a:rPr lang="en-US" sz="1300" dirty="0"/>
              <a:t>(</a:t>
            </a:r>
            <a:r>
              <a:rPr lang="en-US" sz="1300" i="1" dirty="0"/>
              <a:t>T) </a:t>
            </a:r>
            <a:r>
              <a:rPr lang="en-US" sz="1300" dirty="0"/>
              <a:t>for which liquid and gas are in equilibrium.</a:t>
            </a:r>
            <a:endParaRPr lang="en-GB" altLang="en-US" dirty="0" smtClean="0"/>
          </a:p>
          <a:p>
            <a:endParaRPr lang="en-GB" altLang="en-US" dirty="0"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4002C11-CBE3-49E2-B0B4-7F285E23542B}" type="slidenum">
              <a:rPr lang="en-GB" altLang="en-US" smtClean="0"/>
              <a:pPr/>
              <a:t>39</a:t>
            </a:fld>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During condensation, freezing, and solid deposition of a substance, energy is released. During evaporation, melting, and sublimation, energy is absorbed. The</a:t>
            </a:r>
          </a:p>
          <a:p>
            <a:r>
              <a:rPr lang="en-US" sz="1200" b="0" i="0" u="none" strike="noStrike" kern="1200" baseline="0" dirty="0" smtClean="0">
                <a:solidFill>
                  <a:schemeClr val="tx1"/>
                </a:solidFill>
                <a:latin typeface="+mn-lt"/>
                <a:ea typeface="+mn-ea"/>
                <a:cs typeface="+mn-cs"/>
              </a:rPr>
              <a:t>stored energy released or the energy absorbed during such processes is called </a:t>
            </a:r>
            <a:r>
              <a:rPr lang="en-US" sz="1200" b="1" i="0" u="none" strike="noStrike" kern="1200" baseline="0" dirty="0" smtClean="0">
                <a:solidFill>
                  <a:schemeClr val="tx1"/>
                </a:solidFill>
                <a:latin typeface="+mn-lt"/>
                <a:ea typeface="+mn-ea"/>
                <a:cs typeface="+mn-cs"/>
              </a:rPr>
              <a:t>latent heat</a:t>
            </a:r>
            <a:r>
              <a:rPr lang="en-US" sz="1200" b="0" i="0" u="none" strike="noStrike" kern="1200" baseline="0" dirty="0" smtClean="0">
                <a:solidFill>
                  <a:schemeClr val="tx1"/>
                </a:solidFill>
                <a:latin typeface="+mn-lt"/>
                <a:ea typeface="+mn-ea"/>
                <a:cs typeface="+mn-cs"/>
              </a:rPr>
              <a:t>. Latent heat absorbed (released) during evaporation (condensation) is </a:t>
            </a:r>
            <a:r>
              <a:rPr lang="en-US" sz="1200" b="1" i="0" u="none" strike="noStrike" kern="1200" baseline="0" dirty="0" smtClean="0">
                <a:solidFill>
                  <a:schemeClr val="tx1"/>
                </a:solidFill>
                <a:latin typeface="+mn-lt"/>
                <a:ea typeface="+mn-ea"/>
                <a:cs typeface="+mn-cs"/>
              </a:rPr>
              <a:t>latent</a:t>
            </a:r>
          </a:p>
          <a:p>
            <a:r>
              <a:rPr lang="en-US" sz="1200" b="1" i="0" u="none" strike="noStrike" kern="1200" baseline="0" dirty="0" smtClean="0">
                <a:solidFill>
                  <a:schemeClr val="tx1"/>
                </a:solidFill>
                <a:latin typeface="+mn-lt"/>
                <a:ea typeface="+mn-ea"/>
                <a:cs typeface="+mn-cs"/>
              </a:rPr>
              <a:t>heat of evaporation</a:t>
            </a:r>
            <a:r>
              <a:rPr lang="en-US" sz="1200" b="0" i="0" u="none" strike="noStrike" kern="1200" baseline="0" dirty="0" smtClean="0">
                <a:solidFill>
                  <a:schemeClr val="tx1"/>
                </a:solidFill>
                <a:latin typeface="+mn-lt"/>
                <a:ea typeface="+mn-ea"/>
                <a:cs typeface="+mn-cs"/>
              </a:rPr>
              <a:t>. It varies with temperature</a:t>
            </a:r>
          </a:p>
          <a:p>
            <a:endParaRPr lang="it-IT"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Sources </a:t>
            </a:r>
            <a:r>
              <a:rPr lang="en-US" sz="1200" b="0" i="0" u="none" strike="noStrike" kern="1200" baseline="0" dirty="0" smtClean="0">
                <a:solidFill>
                  <a:schemeClr val="tx1"/>
                </a:solidFill>
                <a:latin typeface="+mn-lt"/>
                <a:ea typeface="+mn-ea"/>
                <a:cs typeface="+mn-cs"/>
              </a:rPr>
              <a:t>of liquid water: sea spray emission, volcanos, combustion, condensation of water vapor, and melting of ice crystals</a:t>
            </a:r>
            <a:r>
              <a:rPr lang="en-US" sz="1200" b="1"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Sinks </a:t>
            </a:r>
            <a:r>
              <a:rPr lang="en-US" sz="1200" b="0" i="0" u="none" strike="noStrike" kern="1200" baseline="0" dirty="0" smtClean="0">
                <a:solidFill>
                  <a:schemeClr val="tx1"/>
                </a:solidFill>
                <a:latin typeface="+mn-lt"/>
                <a:ea typeface="+mn-ea"/>
                <a:cs typeface="+mn-cs"/>
              </a:rPr>
              <a:t>of liquid water include evaporation, freezing, and sedimentation to the surface of aerosol particles, fog drops, drizzle, and raindrops.</a:t>
            </a:r>
          </a:p>
          <a:p>
            <a:r>
              <a:rPr lang="en-US" sz="1200" b="0" i="0" u="none" strike="noStrike" kern="1200" baseline="0" dirty="0" smtClean="0">
                <a:solidFill>
                  <a:schemeClr val="tx1"/>
                </a:solidFill>
                <a:latin typeface="+mn-lt"/>
                <a:ea typeface="+mn-ea"/>
                <a:cs typeface="+mn-cs"/>
              </a:rPr>
              <a:t>Ice in the atmosphere forms from freezing of liquid water and solid </a:t>
            </a:r>
            <a:r>
              <a:rPr lang="en-US" sz="1200" b="0" i="0" u="none" strike="noStrike" kern="1200" baseline="0" smtClean="0">
                <a:solidFill>
                  <a:schemeClr val="tx1"/>
                </a:solidFill>
                <a:latin typeface="+mn-lt"/>
                <a:ea typeface="+mn-ea"/>
                <a:cs typeface="+mn-cs"/>
              </a:rPr>
              <a:t>deposition of water </a:t>
            </a:r>
            <a:r>
              <a:rPr lang="en-US" sz="1200" b="0" i="0" u="none" strike="noStrike" kern="1200" baseline="0" dirty="0" smtClean="0">
                <a:solidFill>
                  <a:schemeClr val="tx1"/>
                </a:solidFill>
                <a:latin typeface="+mn-lt"/>
                <a:ea typeface="+mn-ea"/>
                <a:cs typeface="+mn-cs"/>
              </a:rPr>
              <a:t>vapor. Losses of ice occur by sublimation to the gas phase, melting to the</a:t>
            </a:r>
          </a:p>
          <a:p>
            <a:r>
              <a:rPr lang="en-US" sz="1200" b="0" i="0" u="none" strike="noStrike" kern="1200" baseline="0" dirty="0" smtClean="0">
                <a:solidFill>
                  <a:schemeClr val="tx1"/>
                </a:solidFill>
                <a:latin typeface="+mn-lt"/>
                <a:ea typeface="+mn-ea"/>
                <a:cs typeface="+mn-cs"/>
              </a:rPr>
              <a:t>liquid phase, and sedimentation to the surface.</a:t>
            </a:r>
            <a:endParaRPr lang="en-GB" altLang="en-US" dirty="0"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4002C11-CBE3-49E2-B0B4-7F285E23542B}" type="slidenum">
              <a:rPr lang="en-GB" altLang="en-US" smtClean="0"/>
              <a:pPr/>
              <a:t>40</a:t>
            </a:fld>
            <a:endParaRPr lang="en-GB" altLang="en-US" smtClean="0"/>
          </a:p>
        </p:txBody>
      </p:sp>
    </p:spTree>
    <p:extLst>
      <p:ext uri="{BB962C8B-B14F-4D97-AF65-F5344CB8AC3E}">
        <p14:creationId xmlns:p14="http://schemas.microsoft.com/office/powerpoint/2010/main" val="2682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Eq. of states for the </a:t>
            </a:r>
            <a:r>
              <a:rPr lang="en-US" altLang="en-US" dirty="0" err="1" smtClean="0"/>
              <a:t>atm</a:t>
            </a:r>
            <a:r>
              <a:rPr lang="en-US" altLang="en-US" dirty="0" smtClean="0"/>
              <a:t> as a thermodynamic</a:t>
            </a:r>
            <a:r>
              <a:rPr lang="en-US" altLang="en-US" baseline="0" dirty="0" smtClean="0"/>
              <a:t> system the physical variables are: </a:t>
            </a:r>
            <a:r>
              <a:rPr lang="en-US" altLang="en-US" dirty="0" smtClean="0"/>
              <a:t>Because the max pressure that we have is about 1 bar the ideal</a:t>
            </a:r>
            <a:r>
              <a:rPr lang="en-US" altLang="en-US" baseline="0" dirty="0" smtClean="0"/>
              <a:t> approximation is valid at all altitudes</a:t>
            </a:r>
            <a:endParaRPr lang="en-GB" altLang="en-US" dirty="0" smtClean="0"/>
          </a:p>
          <a:p>
            <a:endParaRPr lang="en-GB" altLang="en-US" dirty="0"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A32CA9D-BB73-4736-B489-52D21648FFE6}" type="slidenum">
              <a:rPr lang="en-GB" altLang="en-US" smtClean="0"/>
              <a:pPr/>
              <a:t>5</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Water vapour (0.25% of the mass of the atmosphere) highly variable concentrations ranging from around 10 parts per million by volume</a:t>
            </a:r>
            <a:r>
              <a:rPr lang="en-GB" altLang="en-US" baseline="0" dirty="0" smtClean="0"/>
              <a:t> </a:t>
            </a:r>
            <a:r>
              <a:rPr lang="en-GB" altLang="en-US" dirty="0" smtClean="0"/>
              <a:t>(</a:t>
            </a:r>
            <a:r>
              <a:rPr lang="en-GB" altLang="en-US" dirty="0" err="1" smtClean="0"/>
              <a:t>ppmv</a:t>
            </a:r>
            <a:r>
              <a:rPr lang="en-GB" altLang="en-US" dirty="0" smtClean="0"/>
              <a:t>) in the coldest regions of the Earth’s atmosphere up to as much as 5% by volume in hot, humid air masses; a range of more than three orders of magnitude.</a:t>
            </a:r>
            <a:r>
              <a:rPr lang="en-GB" altLang="en-US" baseline="0" dirty="0" smtClean="0"/>
              <a:t> </a:t>
            </a:r>
            <a:r>
              <a:rPr lang="en-GB" altLang="en-US" dirty="0" smtClean="0"/>
              <a:t>Because of the large variability of water </a:t>
            </a:r>
            <a:r>
              <a:rPr lang="en-GB" altLang="en-US" dirty="0" err="1" smtClean="0"/>
              <a:t>vapor</a:t>
            </a:r>
            <a:r>
              <a:rPr lang="en-GB" altLang="en-US" dirty="0" smtClean="0"/>
              <a:t> concentrations in air, it is customary to list the percentages of the various constituents in relation to dry air. </a:t>
            </a:r>
          </a:p>
          <a:p>
            <a:endParaRPr lang="en-GB" altLang="en-US" dirty="0" smtClean="0"/>
          </a:p>
          <a:p>
            <a:r>
              <a:rPr lang="en-US" sz="1300" dirty="0"/>
              <a:t>Major sources of </a:t>
            </a:r>
            <a:r>
              <a:rPr lang="en-US" sz="1300" b="1" dirty="0"/>
              <a:t>water vapor </a:t>
            </a:r>
            <a:r>
              <a:rPr lang="en-US" sz="1300" dirty="0"/>
              <a:t>to the air are evaporation from soils, lakes, streams, rivers, and oceans, sublimation from glaciers, sea ice, and snow packs, and </a:t>
            </a:r>
            <a:r>
              <a:rPr lang="en-US" sz="1300" b="1" dirty="0" smtClean="0"/>
              <a:t>transpiration</a:t>
            </a:r>
            <a:r>
              <a:rPr lang="en-US" sz="1300" b="1" baseline="0" dirty="0" smtClean="0"/>
              <a:t> </a:t>
            </a:r>
            <a:r>
              <a:rPr lang="en-US" sz="1300" dirty="0" smtClean="0"/>
              <a:t>from </a:t>
            </a:r>
            <a:r>
              <a:rPr lang="en-US" sz="1300" dirty="0"/>
              <a:t>plant leaves. Water vapor is also produced during fuel combustion and many gas-phase chemical reactions. Approximately 85 percent of water in the atmosphere originates from ocean surface evaporation. Sinks of water </a:t>
            </a:r>
            <a:r>
              <a:rPr lang="en-US" sz="1300" dirty="0" smtClean="0"/>
              <a:t>vapor</a:t>
            </a:r>
            <a:r>
              <a:rPr lang="en-US" sz="1300" baseline="0" dirty="0" smtClean="0"/>
              <a:t> </a:t>
            </a:r>
            <a:r>
              <a:rPr lang="en-US" sz="1300" dirty="0" smtClean="0"/>
              <a:t>are </a:t>
            </a:r>
            <a:r>
              <a:rPr lang="en-US" sz="1300" dirty="0"/>
              <a:t>condensation to the liquid phase, ice deposition to the solid phase, transfer to the ocean and other surfaces, and gas-phase chemical reaction. The mixing ratio of water vapor varies with location. When temperatures are low, water </a:t>
            </a:r>
            <a:r>
              <a:rPr lang="en-US" sz="1300" dirty="0" smtClean="0"/>
              <a:t>vapor</a:t>
            </a:r>
            <a:r>
              <a:rPr lang="en-US" sz="1300" baseline="0" dirty="0" smtClean="0"/>
              <a:t> </a:t>
            </a:r>
            <a:r>
              <a:rPr lang="en-US" sz="1300" dirty="0" smtClean="0"/>
              <a:t>readily </a:t>
            </a:r>
            <a:r>
              <a:rPr lang="en-US" sz="1300" dirty="0"/>
              <a:t>condenses as a liquid or deposits as ice, so its gas-phase mixing ratio is low. Over the North and South Poles, water vapor mixing ratios are almost zero. When temperatures are high, liquid water readily evaporates and ice readily</a:t>
            </a:r>
          </a:p>
          <a:p>
            <a:r>
              <a:rPr lang="en-US" sz="1300" dirty="0"/>
              <a:t>sublimates to the gas phase, so water vapor mixing ratios are high. Over equatorial waters, where temperatures are high and evaporation from ocean surfaces occurs readily, the atmosphere contains up to 4 percent or more water vapor </a:t>
            </a:r>
            <a:r>
              <a:rPr lang="en-US" sz="1300" dirty="0" smtClean="0"/>
              <a:t>by</a:t>
            </a:r>
            <a:r>
              <a:rPr lang="en-US" sz="1300" baseline="0" dirty="0" smtClean="0"/>
              <a:t> </a:t>
            </a:r>
            <a:r>
              <a:rPr lang="en-US" sz="1300" dirty="0" smtClean="0"/>
              <a:t>volume</a:t>
            </a:r>
            <a:r>
              <a:rPr lang="en-US" sz="1300" dirty="0"/>
              <a:t>. Water vapor is not only a </a:t>
            </a:r>
            <a:r>
              <a:rPr lang="en-US" sz="1300" b="1" dirty="0"/>
              <a:t>greenhouse gas </a:t>
            </a:r>
            <a:r>
              <a:rPr lang="en-US" sz="1300" dirty="0"/>
              <a:t>(a gas that readily absorbs thermal-infrared radiation), but also a chemical reactant and carrier of latent heat.</a:t>
            </a:r>
            <a:endParaRPr lang="it-IT" altLang="en-US" dirty="0"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4002C11-CBE3-49E2-B0B4-7F285E23542B}" type="slidenum">
              <a:rPr lang="en-GB" altLang="en-US" smtClean="0"/>
              <a:pPr/>
              <a:t>41</a:t>
            </a:fld>
            <a:endParaRPr lang="en-GB" altLang="en-US" smtClean="0"/>
          </a:p>
        </p:txBody>
      </p:sp>
    </p:spTree>
    <p:extLst>
      <p:ext uri="{BB962C8B-B14F-4D97-AF65-F5344CB8AC3E}">
        <p14:creationId xmlns:p14="http://schemas.microsoft.com/office/powerpoint/2010/main" val="1387779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i="1" dirty="0"/>
              <a:t>Emissions. </a:t>
            </a:r>
            <a:r>
              <a:rPr lang="en-US" sz="1300" dirty="0"/>
              <a:t>Chemical species are emitted to the atmosphere by a variety of sources. Some of these sources, such as fossil fuel</a:t>
            </a:r>
          </a:p>
          <a:p>
            <a:r>
              <a:rPr lang="en-US" sz="1300" dirty="0"/>
              <a:t>combustion, originate from human activity and are called </a:t>
            </a:r>
            <a:r>
              <a:rPr lang="en-US" sz="1300" i="1" dirty="0"/>
              <a:t>anthropogenic</a:t>
            </a:r>
            <a:r>
              <a:rPr lang="en-US" sz="1300" dirty="0"/>
              <a:t>. Others, such as photosynthesis of oxygen,</a:t>
            </a:r>
          </a:p>
          <a:p>
            <a:r>
              <a:rPr lang="en-US" sz="1300" dirty="0"/>
              <a:t>originate from natural functions of biological organisms and are called </a:t>
            </a:r>
            <a:r>
              <a:rPr lang="en-US" sz="1300" i="1" dirty="0"/>
              <a:t>biogenic</a:t>
            </a:r>
            <a:r>
              <a:rPr lang="en-US" sz="1300" dirty="0"/>
              <a:t>. Still others, such as volcanoes, originate from</a:t>
            </a:r>
          </a:p>
          <a:p>
            <a:r>
              <a:rPr lang="en-US" sz="1300" dirty="0"/>
              <a:t>non-biogenic natural processes.</a:t>
            </a:r>
          </a:p>
          <a:p>
            <a:endParaRPr lang="en-GB" altLang="en-US" dirty="0" smtClean="0"/>
          </a:p>
          <a:p>
            <a:r>
              <a:rPr lang="en-GB" altLang="en-US" dirty="0" smtClean="0"/>
              <a:t>Among the atmosphere’s trace gaseous constituents are molecules containing carbon, nitrogen, and </a:t>
            </a:r>
            <a:r>
              <a:rPr lang="en-GB" altLang="en-US" dirty="0" err="1" smtClean="0"/>
              <a:t>sulfur</a:t>
            </a:r>
            <a:r>
              <a:rPr lang="en-GB" altLang="en-US" dirty="0" smtClean="0"/>
              <a:t> atoms that were formerly incorporated into the cells of living organisms. These gases enter</a:t>
            </a:r>
            <a:r>
              <a:rPr lang="en-GB" altLang="en-US" baseline="0" dirty="0" smtClean="0"/>
              <a:t> </a:t>
            </a:r>
            <a:r>
              <a:rPr lang="en-GB" altLang="en-US" dirty="0" smtClean="0"/>
              <a:t>the atmosphere through the burning of plant matter and fossil fuels, emissions from plants, and the decay of plants and animals. The chemical transformations that remove these chemicals from the atmosphere</a:t>
            </a:r>
            <a:r>
              <a:rPr lang="en-GB" altLang="en-US" baseline="0" dirty="0" smtClean="0"/>
              <a:t> </a:t>
            </a:r>
            <a:r>
              <a:rPr lang="en-GB" altLang="en-US" dirty="0" smtClean="0"/>
              <a:t>involve oxidation, with the hydroxyl (OH) radical playing an important role. Some of the nitrogen and </a:t>
            </a:r>
            <a:r>
              <a:rPr lang="en-GB" altLang="en-US" dirty="0" err="1" smtClean="0"/>
              <a:t>sulfur</a:t>
            </a:r>
            <a:r>
              <a:rPr lang="en-GB" altLang="en-US" dirty="0" smtClean="0"/>
              <a:t> compounds are converted into particles that are eventually “scavenged” by raindrops, which contribute</a:t>
            </a:r>
            <a:r>
              <a:rPr lang="en-GB" altLang="en-US" baseline="0" dirty="0" smtClean="0"/>
              <a:t> </a:t>
            </a:r>
            <a:r>
              <a:rPr lang="en-GB" altLang="en-US" dirty="0" smtClean="0"/>
              <a:t>to acid deposition at the Earth’s surface.</a:t>
            </a:r>
          </a:p>
          <a:p>
            <a:r>
              <a:rPr lang="en-US" altLang="en-US" dirty="0" smtClean="0"/>
              <a:t>Trace species emitted directly into the atmosphere are termed to have </a:t>
            </a:r>
            <a:r>
              <a:rPr lang="en-US" altLang="en-US" b="1" dirty="0" smtClean="0"/>
              <a:t>primary </a:t>
            </a:r>
            <a:r>
              <a:rPr lang="en-US" altLang="en-US" dirty="0" smtClean="0"/>
              <a:t>sources, e.g. trace gases such as SO2, NO and CO. Those trace species formed as a product of chemical and/or physical</a:t>
            </a:r>
            <a:r>
              <a:rPr lang="en-US" altLang="en-US" baseline="0" dirty="0" smtClean="0"/>
              <a:t> </a:t>
            </a:r>
            <a:r>
              <a:rPr lang="en-US" altLang="en-US" dirty="0" smtClean="0"/>
              <a:t>transformation of primary pollutants in the atmosphere  e.g. ozone, are referred to as having </a:t>
            </a:r>
            <a:r>
              <a:rPr lang="en-US" altLang="en-US" b="1" dirty="0" smtClean="0"/>
              <a:t>secondary </a:t>
            </a:r>
            <a:r>
              <a:rPr lang="en-US" altLang="en-US" dirty="0" smtClean="0"/>
              <a:t>sources or being </a:t>
            </a:r>
            <a:r>
              <a:rPr lang="en-US" altLang="en-US" b="1" dirty="0" smtClean="0"/>
              <a:t>secondary </a:t>
            </a:r>
            <a:r>
              <a:rPr lang="en-US" altLang="en-US" dirty="0" smtClean="0"/>
              <a:t>species</a:t>
            </a:r>
            <a:r>
              <a:rPr lang="en-US" altLang="en-US" i="1" dirty="0" smtClean="0"/>
              <a:t>.</a:t>
            </a:r>
          </a:p>
          <a:p>
            <a:r>
              <a:rPr lang="en-US" altLang="en-US" dirty="0" smtClean="0"/>
              <a:t>Emissions into the atmosphere are often broken down into broad categories of anthropogenic or ‘man-made sources’ and biogenic or natural sources with some gases also having </a:t>
            </a:r>
            <a:r>
              <a:rPr lang="en-US" altLang="en-US" dirty="0" err="1" smtClean="0"/>
              <a:t>geogenic</a:t>
            </a:r>
            <a:r>
              <a:rPr lang="en-US" altLang="en-US" dirty="0" smtClean="0"/>
              <a:t> sources.</a:t>
            </a:r>
            <a:endParaRPr lang="en-GB" altLang="en-US" dirty="0" smtClean="0"/>
          </a:p>
          <a:p>
            <a:r>
              <a:rPr lang="it-IT" altLang="en-US" dirty="0" smtClean="0"/>
              <a:t>See other things not so useful in https://slideplayer.com/slide/6901628/</a:t>
            </a:r>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6BE66D7-4CC0-43FC-A33C-19F60634DB75}" type="slidenum">
              <a:rPr lang="en-GB" altLang="en-US" smtClean="0"/>
              <a:pPr/>
              <a:t>42</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 </a:t>
            </a:r>
            <a:r>
              <a:rPr lang="en-US" sz="1300" i="1" dirty="0"/>
              <a:t>Chemistry. </a:t>
            </a:r>
            <a:r>
              <a:rPr lang="en-US" sz="1300" dirty="0"/>
              <a:t>Reactions in the atmosphere can lead to </a:t>
            </a:r>
            <a:r>
              <a:rPr lang="en-US" sz="1300" dirty="0" smtClean="0"/>
              <a:t>the</a:t>
            </a:r>
            <a:r>
              <a:rPr lang="en-US" sz="1300" baseline="0" dirty="0" smtClean="0"/>
              <a:t> </a:t>
            </a:r>
            <a:r>
              <a:rPr lang="en-US" sz="1300" dirty="0" smtClean="0"/>
              <a:t>formation </a:t>
            </a:r>
            <a:r>
              <a:rPr lang="en-US" sz="1300" dirty="0"/>
              <a:t>and removal of species.</a:t>
            </a:r>
          </a:p>
          <a:p>
            <a:r>
              <a:rPr lang="en-US" sz="1300" dirty="0"/>
              <a:t>• </a:t>
            </a:r>
            <a:r>
              <a:rPr lang="en-US" sz="1300" i="1" dirty="0"/>
              <a:t>Transport. </a:t>
            </a:r>
            <a:r>
              <a:rPr lang="en-US" sz="1300" dirty="0"/>
              <a:t>Winds transport atmospheric species away </a:t>
            </a:r>
            <a:r>
              <a:rPr lang="en-US" sz="1300" dirty="0" smtClean="0"/>
              <a:t>from</a:t>
            </a:r>
            <a:r>
              <a:rPr lang="en-US" sz="1300" baseline="0" dirty="0" smtClean="0"/>
              <a:t> </a:t>
            </a:r>
            <a:r>
              <a:rPr lang="en-US" sz="1300" dirty="0" smtClean="0"/>
              <a:t>their </a:t>
            </a:r>
            <a:r>
              <a:rPr lang="en-US" sz="1300" dirty="0"/>
              <a:t>point of origin.</a:t>
            </a:r>
          </a:p>
          <a:p>
            <a:r>
              <a:rPr lang="en-US" sz="1300" dirty="0"/>
              <a:t>• </a:t>
            </a:r>
            <a:r>
              <a:rPr lang="en-US" sz="1300" i="1" dirty="0"/>
              <a:t>Deposition. </a:t>
            </a:r>
            <a:r>
              <a:rPr lang="en-US" sz="1300" dirty="0"/>
              <a:t>All material in the atmosphere is </a:t>
            </a:r>
            <a:r>
              <a:rPr lang="en-US" sz="1300" dirty="0" smtClean="0"/>
              <a:t>eventually</a:t>
            </a:r>
            <a:r>
              <a:rPr lang="en-US" sz="1300" baseline="0" dirty="0" smtClean="0"/>
              <a:t> </a:t>
            </a:r>
            <a:r>
              <a:rPr lang="en-US" sz="1300" dirty="0" smtClean="0"/>
              <a:t>deposited </a:t>
            </a:r>
            <a:r>
              <a:rPr lang="en-US" sz="1300" dirty="0"/>
              <a:t>back to the Earth’s surface. Escape from </a:t>
            </a:r>
            <a:r>
              <a:rPr lang="en-US" sz="1300" dirty="0" smtClean="0"/>
              <a:t>the</a:t>
            </a:r>
            <a:r>
              <a:rPr lang="en-US" sz="1300" baseline="0" dirty="0" smtClean="0"/>
              <a:t> </a:t>
            </a:r>
            <a:r>
              <a:rPr lang="en-US" sz="1300" dirty="0" smtClean="0"/>
              <a:t>atmosphere </a:t>
            </a:r>
            <a:r>
              <a:rPr lang="en-US" sz="1300" dirty="0"/>
              <a:t>to outer space is negligible because of the Earth’s</a:t>
            </a:r>
          </a:p>
          <a:p>
            <a:r>
              <a:rPr lang="en-US" sz="1300" dirty="0"/>
              <a:t>gravitational pull. Deposition takes two forms: “dry</a:t>
            </a:r>
          </a:p>
          <a:p>
            <a:r>
              <a:rPr lang="en-US" sz="1300" dirty="0"/>
              <a:t>deposition” involving direct reaction or absorption at the</a:t>
            </a:r>
          </a:p>
          <a:p>
            <a:r>
              <a:rPr lang="en-US" sz="1300" dirty="0"/>
              <a:t>Earth’s surface, such as the uptake of CO2 by photosynthesis;</a:t>
            </a:r>
          </a:p>
          <a:p>
            <a:r>
              <a:rPr lang="en-US" sz="1300" dirty="0"/>
              <a:t>and “wet deposition” involving scavenging by precipitation.</a:t>
            </a:r>
            <a:endParaRPr lang="it-IT" altLang="en-US" dirty="0" smtClean="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6BE66D7-4CC0-43FC-A33C-19F60634DB75}" type="slidenum">
              <a:rPr lang="en-GB" altLang="en-US" smtClean="0"/>
              <a:pPr/>
              <a:t>43</a:t>
            </a:fld>
            <a:endParaRPr lang="en-GB" altLang="en-US" smtClean="0"/>
          </a:p>
        </p:txBody>
      </p:sp>
    </p:spTree>
    <p:extLst>
      <p:ext uri="{BB962C8B-B14F-4D97-AF65-F5344CB8AC3E}">
        <p14:creationId xmlns:p14="http://schemas.microsoft.com/office/powerpoint/2010/main" val="3189849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Per </a:t>
            </a:r>
            <a:r>
              <a:rPr lang="en-US" altLang="en-US" dirty="0" err="1" smtClean="0"/>
              <a:t>descrizione</a:t>
            </a:r>
            <a:r>
              <a:rPr lang="en-US" altLang="en-US" dirty="0" smtClean="0"/>
              <a:t> </a:t>
            </a:r>
            <a:r>
              <a:rPr lang="en-US" altLang="en-US" dirty="0" err="1" smtClean="0"/>
              <a:t>vedi</a:t>
            </a:r>
            <a:r>
              <a:rPr lang="en-US" altLang="en-US" dirty="0" smtClean="0"/>
              <a:t> </a:t>
            </a:r>
            <a:r>
              <a:rPr lang="en-US" altLang="en-US" dirty="0" err="1" smtClean="0"/>
              <a:t>Hewitth</a:t>
            </a:r>
            <a:r>
              <a:rPr lang="en-US" altLang="en-US" dirty="0" smtClean="0"/>
              <a:t> </a:t>
            </a:r>
            <a:r>
              <a:rPr lang="en-US" altLang="en-US" dirty="0" err="1" smtClean="0"/>
              <a:t>Kackson</a:t>
            </a:r>
            <a:r>
              <a:rPr lang="en-US" altLang="en-US" dirty="0" smtClean="0"/>
              <a:t> lists a selection of the trace gases and their major sources</a:t>
            </a:r>
          </a:p>
          <a:p>
            <a:endParaRPr lang="it-IT" altLang="en-US" dirty="0" smtClean="0"/>
          </a:p>
          <a:p>
            <a:r>
              <a:rPr lang="en-US" altLang="en-US" dirty="0" smtClean="0"/>
              <a:t>For the individual emission of a primary pollutant there are a number of factors that need to be taken into account in order to estimate the emission strength, these include the range and type of sources and</a:t>
            </a:r>
          </a:p>
          <a:p>
            <a:r>
              <a:rPr lang="en-US" altLang="en-US" dirty="0" smtClean="0"/>
              <a:t>the spatial and temporal distributions of the sources. Often these factors are compiled into </a:t>
            </a:r>
            <a:r>
              <a:rPr lang="en-US" altLang="en-US" dirty="0" err="1" smtClean="0"/>
              <a:t>socalled</a:t>
            </a:r>
            <a:r>
              <a:rPr lang="en-US" altLang="en-US" dirty="0" smtClean="0"/>
              <a:t> emission inventories that combine the rate of emission of various sources with the number and type of each source and the time over which the emissions occur.</a:t>
            </a:r>
            <a:endParaRPr lang="it-IT" altLang="en-US" dirty="0" smtClean="0"/>
          </a:p>
        </p:txBody>
      </p:sp>
      <p:sp>
        <p:nvSpPr>
          <p:cNvPr id="634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1CA3D19-69A7-4711-B61B-9C135F855E9F}" type="slidenum">
              <a:rPr lang="en-GB" altLang="en-US" smtClean="0"/>
              <a:pPr/>
              <a:t>44</a:t>
            </a:fld>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Emission inventories list a selection of the trace gases and their major sources</a:t>
            </a:r>
          </a:p>
          <a:p>
            <a:endParaRPr lang="it-IT" altLang="en-US" dirty="0" smtClean="0"/>
          </a:p>
          <a:p>
            <a:r>
              <a:rPr lang="en-US" altLang="en-US" dirty="0" smtClean="0"/>
              <a:t>For the individual emission of a primary pollutant there are a number of factors that need to be taken into account in order to estimate the emission strength, these include the range and type of sources and</a:t>
            </a:r>
            <a:r>
              <a:rPr lang="en-US" altLang="en-US" baseline="0" dirty="0" smtClean="0"/>
              <a:t> </a:t>
            </a:r>
            <a:r>
              <a:rPr lang="en-US" altLang="en-US" dirty="0" smtClean="0"/>
              <a:t>the spatial and temporal distributions of the sources. Often these factors are compiled into so called emission inventories that combine the rate of emission of various sources with the number and type of each source and the time over which the emissions occur. The graph shows the UK emission inventory for a range of primary pollutants ascribed to different source. </a:t>
            </a:r>
          </a:p>
          <a:p>
            <a:r>
              <a:rPr lang="en-US" altLang="en-US" dirty="0" smtClean="0"/>
              <a:t>For instance SO2 has strong sources from public power generation whereas ammonia has strong sources from agriculture.</a:t>
            </a:r>
          </a:p>
          <a:p>
            <a:endParaRPr lang="en-US" altLang="en-US" dirty="0" smtClean="0"/>
          </a:p>
          <a:p>
            <a:r>
              <a:rPr lang="en-US" altLang="en-US" dirty="0" smtClean="0"/>
              <a:t>Also emission maps Figure 5.3 shows the (2002) 1 km × 1 km emission inventories for SO2 and NO2 for the UK. In essence, the data presented in Fig. 5.2 have</a:t>
            </a:r>
          </a:p>
          <a:p>
            <a:r>
              <a:rPr lang="en-US" altLang="en-US" dirty="0" smtClean="0"/>
              <a:t>been apportioned spatially according to the magnitude of each source category (e.g. road transport, combustion in energy production and</a:t>
            </a:r>
          </a:p>
          <a:p>
            <a:r>
              <a:rPr lang="en-US" altLang="en-US" dirty="0" smtClean="0"/>
              <a:t>transformation, solvent use). For example, in Fig. 5.3a (Plate 3a), the major road routes are clearly visible, showing NO2 has a major automotive source (cf. Fig. 5.2). It is possible to scale the</a:t>
            </a:r>
          </a:p>
          <a:p>
            <a:r>
              <a:rPr lang="en-US" altLang="en-US" dirty="0" smtClean="0"/>
              <a:t>budgets of many trace gases to a global scale</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3E6210D-A8EB-4279-907C-F3CD3E21096D}" type="slidenum">
              <a:rPr lang="en-GB" altLang="en-US" smtClean="0"/>
              <a:pPr/>
              <a:t>45</a:t>
            </a:fld>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 </a:t>
            </a:r>
            <a:r>
              <a:rPr lang="en-US" sz="1300" i="1" dirty="0"/>
              <a:t>Chemistry. </a:t>
            </a:r>
            <a:r>
              <a:rPr lang="en-US" sz="1300" dirty="0"/>
              <a:t>Reactions in the atmosphere can lead to </a:t>
            </a:r>
            <a:r>
              <a:rPr lang="en-US" sz="1300" dirty="0" smtClean="0"/>
              <a:t>the</a:t>
            </a:r>
            <a:r>
              <a:rPr lang="en-US" sz="1300" baseline="0" dirty="0" smtClean="0"/>
              <a:t> </a:t>
            </a:r>
            <a:r>
              <a:rPr lang="en-US" sz="1300" dirty="0" smtClean="0"/>
              <a:t>formation </a:t>
            </a:r>
            <a:r>
              <a:rPr lang="en-US" sz="1300" dirty="0"/>
              <a:t>and removal of species.</a:t>
            </a:r>
          </a:p>
          <a:p>
            <a:r>
              <a:rPr lang="en-US" sz="1300" dirty="0"/>
              <a:t>• </a:t>
            </a:r>
            <a:r>
              <a:rPr lang="en-US" sz="1300" i="1" dirty="0"/>
              <a:t>Transport. </a:t>
            </a:r>
            <a:r>
              <a:rPr lang="en-US" sz="1300" dirty="0"/>
              <a:t>Winds transport atmospheric species away </a:t>
            </a:r>
            <a:r>
              <a:rPr lang="en-US" sz="1300" dirty="0" smtClean="0"/>
              <a:t>from</a:t>
            </a:r>
            <a:r>
              <a:rPr lang="en-US" sz="1300" baseline="0" dirty="0" smtClean="0"/>
              <a:t> </a:t>
            </a:r>
            <a:r>
              <a:rPr lang="en-US" sz="1300" dirty="0" smtClean="0"/>
              <a:t>their </a:t>
            </a:r>
            <a:r>
              <a:rPr lang="en-US" sz="1300" dirty="0"/>
              <a:t>point of origin.</a:t>
            </a:r>
          </a:p>
          <a:p>
            <a:r>
              <a:rPr lang="en-US" sz="1300" dirty="0"/>
              <a:t>• </a:t>
            </a:r>
            <a:r>
              <a:rPr lang="en-US" sz="1300" i="1" dirty="0"/>
              <a:t>Deposition. </a:t>
            </a:r>
            <a:r>
              <a:rPr lang="en-US" sz="1300" dirty="0"/>
              <a:t>All material in the atmosphere is </a:t>
            </a:r>
            <a:r>
              <a:rPr lang="en-US" sz="1300" dirty="0" smtClean="0"/>
              <a:t>eventually</a:t>
            </a:r>
            <a:r>
              <a:rPr lang="en-US" sz="1300" baseline="0" dirty="0" smtClean="0"/>
              <a:t> </a:t>
            </a:r>
            <a:r>
              <a:rPr lang="en-US" sz="1300" dirty="0" smtClean="0"/>
              <a:t>deposited </a:t>
            </a:r>
            <a:r>
              <a:rPr lang="en-US" sz="1300" dirty="0"/>
              <a:t>back to the Earth’s surface. Escape from </a:t>
            </a:r>
            <a:r>
              <a:rPr lang="en-US" sz="1300" dirty="0" smtClean="0"/>
              <a:t>the</a:t>
            </a:r>
            <a:r>
              <a:rPr lang="en-US" sz="1300" baseline="0" dirty="0" smtClean="0"/>
              <a:t> </a:t>
            </a:r>
            <a:r>
              <a:rPr lang="en-US" sz="1300" dirty="0" smtClean="0"/>
              <a:t>atmosphere </a:t>
            </a:r>
            <a:r>
              <a:rPr lang="en-US" sz="1300" dirty="0"/>
              <a:t>to outer space is negligible because of the Earth’s</a:t>
            </a:r>
          </a:p>
          <a:p>
            <a:r>
              <a:rPr lang="en-US" sz="1300" dirty="0"/>
              <a:t>gravitational pull. Deposition takes two forms: “</a:t>
            </a:r>
            <a:r>
              <a:rPr lang="en-US" sz="1300" dirty="0" smtClean="0"/>
              <a:t>dry</a:t>
            </a:r>
            <a:r>
              <a:rPr lang="en-US" sz="1300" baseline="0" dirty="0" smtClean="0"/>
              <a:t> </a:t>
            </a:r>
            <a:r>
              <a:rPr lang="en-US" sz="1300" dirty="0" smtClean="0"/>
              <a:t>deposition</a:t>
            </a:r>
            <a:r>
              <a:rPr lang="en-US" sz="1300" dirty="0"/>
              <a:t>” involving direct reaction or absorption at </a:t>
            </a:r>
            <a:r>
              <a:rPr lang="en-US" sz="1300" dirty="0" smtClean="0"/>
              <a:t>the</a:t>
            </a:r>
            <a:r>
              <a:rPr lang="en-US" sz="1300" baseline="0" dirty="0" smtClean="0"/>
              <a:t> </a:t>
            </a:r>
            <a:r>
              <a:rPr lang="en-US" sz="1300" dirty="0" smtClean="0"/>
              <a:t>Earth’s </a:t>
            </a:r>
            <a:r>
              <a:rPr lang="en-US" sz="1300" dirty="0"/>
              <a:t>surface, such as the uptake of CO2 by </a:t>
            </a:r>
            <a:r>
              <a:rPr lang="en-US" sz="1300" dirty="0" smtClean="0"/>
              <a:t>photosynthesis;</a:t>
            </a:r>
            <a:r>
              <a:rPr lang="en-US" sz="1300" baseline="0" dirty="0" smtClean="0"/>
              <a:t> </a:t>
            </a:r>
            <a:r>
              <a:rPr lang="en-US" sz="1300" dirty="0" smtClean="0"/>
              <a:t>and </a:t>
            </a:r>
            <a:r>
              <a:rPr lang="en-US" sz="1300" dirty="0"/>
              <a:t>“wet deposition” involving scavenging by precipitation.</a:t>
            </a:r>
            <a:endParaRPr lang="it-IT" altLang="en-US" dirty="0" smtClean="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6BE66D7-4CC0-43FC-A33C-19F60634DB75}" type="slidenum">
              <a:rPr lang="en-GB" altLang="en-US" smtClean="0"/>
              <a:pPr/>
              <a:t>47</a:t>
            </a:fld>
            <a:endParaRPr lang="en-GB" altLang="en-US" smtClean="0"/>
          </a:p>
        </p:txBody>
      </p:sp>
    </p:spTree>
    <p:extLst>
      <p:ext uri="{BB962C8B-B14F-4D97-AF65-F5344CB8AC3E}">
        <p14:creationId xmlns:p14="http://schemas.microsoft.com/office/powerpoint/2010/main" val="903770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mn-ea"/>
                <a:cs typeface="+mn-cs"/>
              </a:rPr>
              <a:t>El Niño–Southern Oscillation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ENSO</a:t>
            </a:r>
            <a:r>
              <a:rPr lang="en-US" sz="1200" b="0" i="0" kern="1200" dirty="0" smtClean="0">
                <a:solidFill>
                  <a:schemeClr val="tx1"/>
                </a:solidFill>
                <a:effectLst/>
                <a:latin typeface="+mn-lt"/>
                <a:ea typeface="+mn-ea"/>
                <a:cs typeface="+mn-cs"/>
              </a:rPr>
              <a:t>) is an irregular periodic variation in </a:t>
            </a:r>
            <a:r>
              <a:rPr lang="en-US" sz="1200" b="0" i="0" u="none" strike="noStrike" kern="1200" dirty="0" smtClean="0">
                <a:solidFill>
                  <a:schemeClr val="tx1"/>
                </a:solidFill>
                <a:effectLst/>
                <a:latin typeface="+mn-lt"/>
                <a:ea typeface="+mn-ea"/>
                <a:cs typeface="+mn-cs"/>
                <a:hlinkClick r:id="rId3" tooltip="Winds"/>
              </a:rPr>
              <a:t>winds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tooltip="Sea surface temperature"/>
              </a:rPr>
              <a:t>sea surface temperatures</a:t>
            </a:r>
            <a:r>
              <a:rPr lang="en-US" sz="1200" b="0" i="0" kern="1200" dirty="0" smtClean="0">
                <a:solidFill>
                  <a:schemeClr val="tx1"/>
                </a:solidFill>
                <a:effectLst/>
                <a:latin typeface="+mn-lt"/>
                <a:ea typeface="+mn-ea"/>
                <a:cs typeface="+mn-cs"/>
              </a:rPr>
              <a:t> over the </a:t>
            </a:r>
            <a:r>
              <a:rPr lang="en-US" sz="1200" b="0" i="0" u="none" strike="noStrike" kern="1200" dirty="0" smtClean="0">
                <a:solidFill>
                  <a:schemeClr val="tx1"/>
                </a:solidFill>
                <a:effectLst/>
                <a:latin typeface="+mn-lt"/>
                <a:ea typeface="+mn-ea"/>
                <a:cs typeface="+mn-cs"/>
                <a:hlinkClick r:id="rId5" tooltip="Tropics"/>
              </a:rPr>
              <a:t>tropical</a:t>
            </a:r>
            <a:r>
              <a:rPr lang="en-US" sz="1200" b="0" i="0" kern="1200" dirty="0" smtClean="0">
                <a:solidFill>
                  <a:schemeClr val="tx1"/>
                </a:solidFill>
                <a:effectLst/>
                <a:latin typeface="+mn-lt"/>
                <a:ea typeface="+mn-ea"/>
                <a:cs typeface="+mn-cs"/>
              </a:rPr>
              <a:t> eastern Pacific Ocean, affecting the climate of much of the tropics and subtropics</a:t>
            </a:r>
            <a:endParaRPr lang="it-IT" altLang="en-US" dirty="0" smtClean="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6BE66D7-4CC0-43FC-A33C-19F60634DB75}" type="slidenum">
              <a:rPr lang="en-GB" altLang="en-US" smtClean="0"/>
              <a:pPr/>
              <a:t>48</a:t>
            </a:fld>
            <a:endParaRPr lang="en-GB" altLang="en-US" smtClean="0"/>
          </a:p>
        </p:txBody>
      </p:sp>
    </p:spTree>
    <p:extLst>
      <p:ext uri="{BB962C8B-B14F-4D97-AF65-F5344CB8AC3E}">
        <p14:creationId xmlns:p14="http://schemas.microsoft.com/office/powerpoint/2010/main" val="2288761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A8EBB5-F8B4-42A4-9CD0-BD99619F897D}" type="slidenum">
              <a:rPr lang="en-GB" smtClean="0"/>
              <a:pPr>
                <a:defRPr/>
              </a:pPr>
              <a:t>49</a:t>
            </a:fld>
            <a:endParaRPr lang="en-GB"/>
          </a:p>
        </p:txBody>
      </p:sp>
    </p:spTree>
    <p:extLst>
      <p:ext uri="{BB962C8B-B14F-4D97-AF65-F5344CB8AC3E}">
        <p14:creationId xmlns:p14="http://schemas.microsoft.com/office/powerpoint/2010/main" val="898680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Preso da DOAS book p. 29 – Average lifetimes (residence times)</a:t>
            </a:r>
            <a:r>
              <a:rPr lang="it-IT" baseline="0" dirty="0" smtClean="0"/>
              <a:t> of gases in the atmosphere ramge from seconds to millennia. Accordingly transport can occur on scales reaching from a few meters to the global scale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A8EBB5-F8B4-42A4-9CD0-BD99619F897D}" type="slidenum">
              <a:rPr lang="en-GB" smtClean="0"/>
              <a:pPr>
                <a:defRPr/>
              </a:pPr>
              <a:t>50</a:t>
            </a:fld>
            <a:endParaRPr lang="en-GB"/>
          </a:p>
        </p:txBody>
      </p:sp>
    </p:spTree>
    <p:extLst>
      <p:ext uri="{BB962C8B-B14F-4D97-AF65-F5344CB8AC3E}">
        <p14:creationId xmlns:p14="http://schemas.microsoft.com/office/powerpoint/2010/main" val="1371874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Although aerosols and cloud droplets account for only a minute fraction of the mass of the atmosphere, they mediate the condensation of water vapour in the atmospheric branch of the hydrologic cycle,</a:t>
            </a:r>
          </a:p>
          <a:p>
            <a:r>
              <a:rPr lang="en-GB" altLang="en-US" dirty="0" smtClean="0"/>
              <a:t>they participate in and serve as sites for important chemical reactions, and they give rise to electrical charge separation and a variety of atmospheric optical effects.</a:t>
            </a:r>
          </a:p>
          <a:p>
            <a:endParaRPr lang="it-IT" altLang="en-US" dirty="0"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08B06B2-9FB1-454D-9EB4-3F77755EFBC7}" type="slidenum">
              <a:rPr lang="en-GB" altLang="en-US" smtClean="0"/>
              <a:pPr/>
              <a:t>51</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A2B9E02-2390-4083-AF35-9E0E43B1CE2E}" type="slidenum">
              <a:rPr lang="en-GB" altLang="en-US" smtClean="0"/>
              <a:pPr/>
              <a:t>6</a:t>
            </a:fld>
            <a:endParaRPr lang="en-GB"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1AAC1F5-1392-4759-8E24-B2BB2606B30E}" type="slidenum">
              <a:rPr lang="en-GB" altLang="en-US" smtClean="0"/>
              <a:pPr/>
              <a:t>52</a:t>
            </a:fld>
            <a:endParaRPr lang="en-GB"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53</a:t>
            </a:fld>
            <a:endParaRPr lang="en-GB" altLang="en-US" smtClean="0"/>
          </a:p>
        </p:txBody>
      </p:sp>
    </p:spTree>
    <p:extLst>
      <p:ext uri="{BB962C8B-B14F-4D97-AF65-F5344CB8AC3E}">
        <p14:creationId xmlns:p14="http://schemas.microsoft.com/office/powerpoint/2010/main" val="4164024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54</a:t>
            </a:fld>
            <a:endParaRPr lang="en-GB" altLang="en-US" smtClean="0"/>
          </a:p>
        </p:txBody>
      </p:sp>
    </p:spTree>
    <p:extLst>
      <p:ext uri="{BB962C8B-B14F-4D97-AF65-F5344CB8AC3E}">
        <p14:creationId xmlns:p14="http://schemas.microsoft.com/office/powerpoint/2010/main" val="2514505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55</a:t>
            </a:fld>
            <a:endParaRPr lang="en-GB" altLang="en-US" smtClean="0"/>
          </a:p>
        </p:txBody>
      </p:sp>
    </p:spTree>
    <p:extLst>
      <p:ext uri="{BB962C8B-B14F-4D97-AF65-F5344CB8AC3E}">
        <p14:creationId xmlns:p14="http://schemas.microsoft.com/office/powerpoint/2010/main" val="2448703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56</a:t>
            </a:fld>
            <a:endParaRPr lang="en-GB" altLang="en-US" smtClean="0"/>
          </a:p>
        </p:txBody>
      </p:sp>
    </p:spTree>
    <p:extLst>
      <p:ext uri="{BB962C8B-B14F-4D97-AF65-F5344CB8AC3E}">
        <p14:creationId xmlns:p14="http://schemas.microsoft.com/office/powerpoint/2010/main" val="3279517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57</a:t>
            </a:fld>
            <a:endParaRPr lang="en-GB" altLang="en-US" smtClean="0"/>
          </a:p>
        </p:txBody>
      </p:sp>
    </p:spTree>
    <p:extLst>
      <p:ext uri="{BB962C8B-B14F-4D97-AF65-F5344CB8AC3E}">
        <p14:creationId xmlns:p14="http://schemas.microsoft.com/office/powerpoint/2010/main" val="3993626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58</a:t>
            </a:fld>
            <a:endParaRPr lang="en-GB" altLang="en-US" smtClean="0"/>
          </a:p>
        </p:txBody>
      </p:sp>
    </p:spTree>
    <p:extLst>
      <p:ext uri="{BB962C8B-B14F-4D97-AF65-F5344CB8AC3E}">
        <p14:creationId xmlns:p14="http://schemas.microsoft.com/office/powerpoint/2010/main" val="1463300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59</a:t>
            </a:fld>
            <a:endParaRPr lang="en-GB" altLang="en-US" smtClean="0"/>
          </a:p>
        </p:txBody>
      </p:sp>
    </p:spTree>
    <p:extLst>
      <p:ext uri="{BB962C8B-B14F-4D97-AF65-F5344CB8AC3E}">
        <p14:creationId xmlns:p14="http://schemas.microsoft.com/office/powerpoint/2010/main" val="1654334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60</a:t>
            </a:fld>
            <a:endParaRPr lang="en-GB" altLang="en-US" smtClean="0"/>
          </a:p>
        </p:txBody>
      </p:sp>
    </p:spTree>
    <p:extLst>
      <p:ext uri="{BB962C8B-B14F-4D97-AF65-F5344CB8AC3E}">
        <p14:creationId xmlns:p14="http://schemas.microsoft.com/office/powerpoint/2010/main" val="2351512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Photodissociation, the breaking apart of molecules by solar radiation, plays a fundamental role in the chemistry of the atmosphere. The photodissociation</a:t>
            </a:r>
          </a:p>
          <a:p>
            <a:r>
              <a:rPr lang="en-US" altLang="en-US" smtClean="0"/>
              <a:t>of trace species such as ozone and formaldehyde contributes to their removal from the atmosphere, but probably the most important role played by these photoprocesses is the generation</a:t>
            </a:r>
          </a:p>
          <a:p>
            <a:r>
              <a:rPr lang="en-US" altLang="en-US" smtClean="0"/>
              <a:t>of highly reactive atoms and radicals. </a:t>
            </a:r>
          </a:p>
          <a:p>
            <a:r>
              <a:rPr lang="en-US" altLang="en-US" smtClean="0"/>
              <a:t>Photodissociation of trace species and the subsequent reaction of the photoproducts with other molecules is</a:t>
            </a:r>
          </a:p>
          <a:p>
            <a:r>
              <a:rPr lang="en-US" altLang="en-US" smtClean="0"/>
              <a:t>the prime initiator and driver for the bulk of atmospheric chemistry.</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61</a:t>
            </a:fld>
            <a:endParaRPr lang="en-GB" altLang="en-US" smtClean="0"/>
          </a:p>
        </p:txBody>
      </p:sp>
    </p:spTree>
    <p:extLst>
      <p:ext uri="{BB962C8B-B14F-4D97-AF65-F5344CB8AC3E}">
        <p14:creationId xmlns:p14="http://schemas.microsoft.com/office/powerpoint/2010/main" val="301903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Lo stato termodinamico dell’atmosfera è definito da </a:t>
            </a:r>
            <a:r>
              <a:rPr lang="it-IT" altLang="en-US" i="1" smtClean="0"/>
              <a:t>P,T </a:t>
            </a:r>
            <a:r>
              <a:rPr lang="it-IT" altLang="en-US" smtClean="0"/>
              <a:t>e </a:t>
            </a:r>
            <a:r>
              <a:rPr lang="it-IT" altLang="en-US" i="1" smtClean="0"/>
              <a:t>d </a:t>
            </a:r>
            <a:r>
              <a:rPr lang="en-GB" altLang="en-US" smtClean="0"/>
              <a:t>(approx. gas ideale)</a:t>
            </a:r>
          </a:p>
          <a:p>
            <a:endParaRPr lang="en-GB" altLang="en-US"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E463C6E-4256-45BA-AD20-6D17AEB3B81C}" type="slidenum">
              <a:rPr lang="en-GB" altLang="en-US" smtClean="0"/>
              <a:pPr/>
              <a:t>7</a:t>
            </a:fld>
            <a:endParaRPr lang="en-GB"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62</a:t>
            </a:fld>
            <a:endParaRPr lang="en-GB" altLang="en-US" smtClean="0"/>
          </a:p>
        </p:txBody>
      </p:sp>
    </p:spTree>
    <p:extLst>
      <p:ext uri="{BB962C8B-B14F-4D97-AF65-F5344CB8AC3E}">
        <p14:creationId xmlns:p14="http://schemas.microsoft.com/office/powerpoint/2010/main" val="1457398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63</a:t>
            </a:fld>
            <a:endParaRPr lang="en-GB" altLang="en-US" smtClean="0"/>
          </a:p>
        </p:txBody>
      </p:sp>
    </p:spTree>
    <p:extLst>
      <p:ext uri="{BB962C8B-B14F-4D97-AF65-F5344CB8AC3E}">
        <p14:creationId xmlns:p14="http://schemas.microsoft.com/office/powerpoint/2010/main" val="3434857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63225" indent="-293548">
              <a:defRPr>
                <a:solidFill>
                  <a:schemeClr val="tx1"/>
                </a:solidFill>
                <a:latin typeface="Arial" panose="020B0604020202020204" pitchFamily="34" charset="0"/>
              </a:defRPr>
            </a:lvl2pPr>
            <a:lvl3pPr marL="1174192" indent="-234838">
              <a:defRPr>
                <a:solidFill>
                  <a:schemeClr val="tx1"/>
                </a:solidFill>
                <a:latin typeface="Arial" panose="020B0604020202020204" pitchFamily="34" charset="0"/>
              </a:defRPr>
            </a:lvl3pPr>
            <a:lvl4pPr marL="1643869" indent="-234838">
              <a:defRPr>
                <a:solidFill>
                  <a:schemeClr val="tx1"/>
                </a:solidFill>
                <a:latin typeface="Arial" panose="020B0604020202020204" pitchFamily="34" charset="0"/>
              </a:defRPr>
            </a:lvl4pPr>
            <a:lvl5pPr marL="2113546" indent="-234838">
              <a:defRPr>
                <a:solidFill>
                  <a:schemeClr val="tx1"/>
                </a:solidFill>
                <a:latin typeface="Arial" panose="020B0604020202020204" pitchFamily="34" charset="0"/>
              </a:defRPr>
            </a:lvl5pPr>
            <a:lvl6pPr marL="2583223" indent="-234838" eaLnBrk="0" fontAlgn="base" hangingPunct="0">
              <a:spcBef>
                <a:spcPct val="0"/>
              </a:spcBef>
              <a:spcAft>
                <a:spcPct val="0"/>
              </a:spcAft>
              <a:defRPr>
                <a:solidFill>
                  <a:schemeClr val="tx1"/>
                </a:solidFill>
                <a:latin typeface="Arial" panose="020B0604020202020204" pitchFamily="34" charset="0"/>
              </a:defRPr>
            </a:lvl6pPr>
            <a:lvl7pPr marL="3052900" indent="-234838" eaLnBrk="0" fontAlgn="base" hangingPunct="0">
              <a:spcBef>
                <a:spcPct val="0"/>
              </a:spcBef>
              <a:spcAft>
                <a:spcPct val="0"/>
              </a:spcAft>
              <a:defRPr>
                <a:solidFill>
                  <a:schemeClr val="tx1"/>
                </a:solidFill>
                <a:latin typeface="Arial" panose="020B0604020202020204" pitchFamily="34" charset="0"/>
              </a:defRPr>
            </a:lvl7pPr>
            <a:lvl8pPr marL="3522576" indent="-234838" eaLnBrk="0" fontAlgn="base" hangingPunct="0">
              <a:spcBef>
                <a:spcPct val="0"/>
              </a:spcBef>
              <a:spcAft>
                <a:spcPct val="0"/>
              </a:spcAft>
              <a:defRPr>
                <a:solidFill>
                  <a:schemeClr val="tx1"/>
                </a:solidFill>
                <a:latin typeface="Arial" panose="020B0604020202020204" pitchFamily="34" charset="0"/>
              </a:defRPr>
            </a:lvl8pPr>
            <a:lvl9pPr marL="3992253" indent="-234838" eaLnBrk="0" fontAlgn="base" hangingPunct="0">
              <a:spcBef>
                <a:spcPct val="0"/>
              </a:spcBef>
              <a:spcAft>
                <a:spcPct val="0"/>
              </a:spcAft>
              <a:defRPr>
                <a:solidFill>
                  <a:schemeClr val="tx1"/>
                </a:solidFill>
                <a:latin typeface="Arial" panose="020B0604020202020204" pitchFamily="34" charset="0"/>
              </a:defRPr>
            </a:lvl9pPr>
          </a:lstStyle>
          <a:p>
            <a:fld id="{09873284-6657-49AC-B1F6-18D945673A6F}" type="slidenum">
              <a:rPr lang="en-GB" altLang="en-US" smtClean="0"/>
              <a:pPr/>
              <a:t>64</a:t>
            </a:fld>
            <a:endParaRPr lang="en-GB" altLang="en-US" smtClean="0"/>
          </a:p>
        </p:txBody>
      </p:sp>
    </p:spTree>
    <p:extLst>
      <p:ext uri="{BB962C8B-B14F-4D97-AF65-F5344CB8AC3E}">
        <p14:creationId xmlns:p14="http://schemas.microsoft.com/office/powerpoint/2010/main" val="39952841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a:t>
            </a:r>
            <a:r>
              <a:rPr lang="en-GB" altLang="en-US" baseline="0" dirty="0" smtClean="0"/>
              <a:t> far we have briefly described the present state of Earth’s atmosphere. But have you ever asked yourself: </a:t>
            </a:r>
          </a:p>
          <a:p>
            <a:r>
              <a:rPr lang="en-GB" altLang="en-US" baseline="0" dirty="0" smtClean="0"/>
              <a:t>You did this atmosphere came into existence?</a:t>
            </a:r>
          </a:p>
          <a:p>
            <a:r>
              <a:rPr lang="en-GB" altLang="en-US" baseline="0" dirty="0" smtClean="0"/>
              <a:t>We should start </a:t>
            </a:r>
            <a:endParaRPr lang="en-GB" altLang="en-US" dirty="0"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1AAC1F5-1392-4759-8E24-B2BB2606B30E}" type="slidenum">
              <a:rPr lang="en-GB" altLang="en-US" smtClean="0"/>
              <a:pPr/>
              <a:t>66</a:t>
            </a:fld>
            <a:endParaRPr lang="en-GB" altLang="en-US" smtClean="0"/>
          </a:p>
        </p:txBody>
      </p:sp>
    </p:spTree>
    <p:extLst>
      <p:ext uri="{BB962C8B-B14F-4D97-AF65-F5344CB8AC3E}">
        <p14:creationId xmlns:p14="http://schemas.microsoft.com/office/powerpoint/2010/main" val="4181809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The earliest stage is PRESTELLAR CORES Atoms and molecules in the gas-phase freeze-out onto the cold surfaces of the sub-micron dust grains, forming the so-called icy grain mantles. </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Condensation of molecular cloud material that starts accreting towards the center: T decrease to  </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10 K and n</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increase to 10</a:t>
            </a:r>
            <a:r>
              <a:rPr lang="en-US" b="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5</a:t>
            </a:r>
            <a:r>
              <a:rPr lang="it-IT"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cm</a:t>
            </a:r>
            <a:r>
              <a:rPr lang="it-IT" b="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200" b="0" i="0" u="none" strike="noStrike" kern="1200" baseline="0" dirty="0" smtClean="0">
              <a:solidFill>
                <a:schemeClr val="tx1"/>
              </a:solidFill>
              <a:latin typeface="Times New Roman" pitchFamily="18" charset="0"/>
              <a:ea typeface="+mn-ea"/>
              <a:cs typeface="+mn-cs"/>
            </a:endParaRPr>
          </a:p>
          <a:p>
            <a:pPr marL="0" indent="0" algn="just">
              <a:buFont typeface="Arial" panose="020B0604020202020204" pitchFamily="34" charset="0"/>
              <a:buNone/>
            </a:pPr>
            <a:r>
              <a:rPr lang="en-GB" sz="1200" b="0" i="1" u="none" strike="noStrike" kern="1200" baseline="0" dirty="0" err="1" smtClean="0">
                <a:solidFill>
                  <a:schemeClr val="tx1"/>
                </a:solidFill>
                <a:latin typeface="Times New Roman" pitchFamily="18" charset="0"/>
                <a:ea typeface="+mn-ea"/>
                <a:cs typeface="+mn-cs"/>
              </a:rPr>
              <a:t>Protostellar</a:t>
            </a:r>
            <a:r>
              <a:rPr lang="en-GB" sz="1200" b="0" i="1" u="none" strike="noStrike" kern="1200" baseline="0" dirty="0" smtClean="0">
                <a:solidFill>
                  <a:schemeClr val="tx1"/>
                </a:solidFill>
                <a:latin typeface="Times New Roman" pitchFamily="18" charset="0"/>
                <a:ea typeface="+mn-ea"/>
                <a:cs typeface="+mn-cs"/>
              </a:rPr>
              <a:t> envelopes.</a:t>
            </a:r>
            <a:r>
              <a:rPr lang="en-GB" sz="1200" b="0" i="0" u="none" strike="noStrike" kern="1200" baseline="0" dirty="0" smtClean="0">
                <a:solidFill>
                  <a:schemeClr val="tx1"/>
                </a:solidFill>
                <a:latin typeface="Times New Roman" pitchFamily="18" charset="0"/>
                <a:ea typeface="+mn-ea"/>
                <a:cs typeface="+mn-cs"/>
              </a:rPr>
              <a:t> </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Collapse proceeds, gravitational energy converted into radiation, envelope around central object warms up (hot core/</a:t>
            </a:r>
            <a:r>
              <a:rPr lang="en-US" b="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corinos</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it-IT" b="0" dirty="0" smtClean="0">
                <a:solidFill>
                  <a:schemeClr val="bg1"/>
                </a:solidFill>
                <a:latin typeface="Tahoma" panose="020B0604030504040204" pitchFamily="34" charset="0"/>
                <a:ea typeface="Tahoma" panose="020B0604030504040204" pitchFamily="34" charset="0"/>
                <a:cs typeface="Tahoma" panose="020B0604030504040204" pitchFamily="34" charset="0"/>
              </a:rPr>
              <a:t>Due to angular momentum conservation a fraction of matter is ejected outwards from the poles (supersonic jets/outflows)</a:t>
            </a:r>
            <a:r>
              <a:rPr lang="it-IT" b="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it-IT" b="0" dirty="0" smtClean="0">
                <a:solidFill>
                  <a:schemeClr val="bg1"/>
                </a:solidFill>
                <a:latin typeface="Tahoma" panose="020B0604030504040204" pitchFamily="34" charset="0"/>
                <a:ea typeface="Tahoma" panose="020B0604030504040204" pitchFamily="34" charset="0"/>
                <a:cs typeface="Tahoma" panose="020B0604030504040204" pitchFamily="34" charset="0"/>
              </a:rPr>
              <a:t>Shock regions: where jets encounter the gas of the cloud</a:t>
            </a:r>
            <a:r>
              <a:rPr lang="it-IT" b="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Warm and dense regions: T </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100 K and n</a:t>
            </a: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en-US" b="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7</a:t>
            </a:r>
            <a:r>
              <a:rPr lang="it-IT" b="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cm</a:t>
            </a:r>
            <a:r>
              <a:rPr lang="it-IT" b="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it-IT" b="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1200" b="0" i="0" u="none" strike="noStrike" kern="1200" baseline="0" dirty="0" smtClean="0">
                <a:solidFill>
                  <a:schemeClr val="tx1"/>
                </a:solidFill>
                <a:latin typeface="Times New Roman" pitchFamily="18" charset="0"/>
                <a:ea typeface="+mn-ea"/>
                <a:cs typeface="+mn-cs"/>
              </a:rPr>
              <a:t>Due to the warm up the molecules frozen in grain mantles acquire mobility and form new, more complex species.</a:t>
            </a:r>
          </a:p>
          <a:p>
            <a:r>
              <a:rPr lang="en-GB" sz="1200" b="0" i="0" u="none" strike="noStrike" kern="1200" baseline="0" dirty="0" smtClean="0">
                <a:solidFill>
                  <a:schemeClr val="tx1"/>
                </a:solidFill>
                <a:latin typeface="Times New Roman" pitchFamily="18" charset="0"/>
                <a:ea typeface="+mn-ea"/>
                <a:cs typeface="+mn-cs"/>
              </a:rPr>
              <a:t>When T the mantle sublimation temperature, in the so-called hot </a:t>
            </a:r>
            <a:r>
              <a:rPr lang="en-GB" sz="1200" b="0" i="0" u="none" strike="noStrike" kern="1200" baseline="0" dirty="0" err="1" smtClean="0">
                <a:solidFill>
                  <a:schemeClr val="tx1"/>
                </a:solidFill>
                <a:latin typeface="Times New Roman" pitchFamily="18" charset="0"/>
                <a:ea typeface="+mn-ea"/>
                <a:cs typeface="+mn-cs"/>
              </a:rPr>
              <a:t>corinos</a:t>
            </a:r>
            <a:r>
              <a:rPr lang="en-GB" sz="1200" b="0" i="0" u="none" strike="noStrike" kern="1200" baseline="0" dirty="0" smtClean="0">
                <a:solidFill>
                  <a:schemeClr val="tx1"/>
                </a:solidFill>
                <a:latin typeface="Times New Roman" pitchFamily="18" charset="0"/>
                <a:ea typeface="+mn-ea"/>
                <a:cs typeface="+mn-cs"/>
              </a:rPr>
              <a:t>, the molecules in the mantles sublimate back in the gas</a:t>
            </a:r>
          </a:p>
          <a:p>
            <a:r>
              <a:rPr lang="en-GB" sz="1200" b="0" i="0" u="none" strike="noStrike" kern="1200" baseline="0" dirty="0" smtClean="0">
                <a:solidFill>
                  <a:schemeClr val="tx1"/>
                </a:solidFill>
                <a:latin typeface="Times New Roman" pitchFamily="18" charset="0"/>
                <a:ea typeface="+mn-ea"/>
                <a:cs typeface="+mn-cs"/>
              </a:rPr>
              <a:t>phase, where they react and form new, more complex, molecules. </a:t>
            </a:r>
          </a:p>
          <a:p>
            <a:pPr marL="0" indent="0" algn="just">
              <a:buFont typeface="Arial" panose="020B0604020202020204" pitchFamily="34" charset="0"/>
              <a:buNone/>
            </a:pPr>
            <a:endParaRPr lang="it-IT" sz="1200" b="0" i="0" u="none" strike="noStrike" kern="1200" baseline="0" dirty="0" smtClean="0">
              <a:solidFill>
                <a:schemeClr val="tx1"/>
              </a:solidFill>
              <a:latin typeface="Times New Roman" pitchFamily="18" charset="0"/>
              <a:ea typeface="+mn-ea"/>
              <a:cs typeface="+mn-cs"/>
            </a:endParaRPr>
          </a:p>
          <a:p>
            <a:pPr marL="0" indent="0" algn="just">
              <a:buFont typeface="Arial" panose="020B0604020202020204" pitchFamily="34" charset="0"/>
              <a:buNone/>
            </a:pPr>
            <a:r>
              <a:rPr lang="en-GB" sz="1200" b="0" i="1" u="none" strike="noStrike" kern="1200" baseline="0" dirty="0" smtClean="0">
                <a:solidFill>
                  <a:schemeClr val="tx1"/>
                </a:solidFill>
                <a:latin typeface="Times New Roman" pitchFamily="18" charset="0"/>
                <a:ea typeface="+mn-ea"/>
                <a:cs typeface="+mn-cs"/>
              </a:rPr>
              <a:t>Protoplanetary disks. </a:t>
            </a:r>
            <a:r>
              <a:rPr lang="en-US" sz="12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Conservation of angular momentum causes the rotation to increase as the nebula radius decreases. </a:t>
            </a:r>
          </a:p>
          <a:p>
            <a:pPr marL="0" indent="0" algn="just">
              <a:buFont typeface="Arial" panose="020B0604020202020204" pitchFamily="34" charset="0"/>
              <a:buNone/>
            </a:pPr>
            <a:r>
              <a:rPr lang="en-US" sz="12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envelope dissipates and the rotation causes the cloud to flatten out—much like forming a flat pizza out of dough—and take the form of a disk (</a:t>
            </a:r>
            <a:r>
              <a:rPr lang="it-IT" sz="12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protoplanetary disk).</a:t>
            </a:r>
            <a:r>
              <a:rPr lang="it-IT" sz="1200" b="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it-IT" sz="12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Inner regions hot – outer regions cold</a:t>
            </a:r>
            <a:endParaRPr lang="en-GB" sz="1200" b="0" i="1" u="none" strike="noStrike" kern="1200" baseline="0" dirty="0" smtClean="0">
              <a:solidFill>
                <a:schemeClr val="tx1"/>
              </a:solidFill>
              <a:latin typeface="Times New Roman" pitchFamily="18" charset="0"/>
              <a:ea typeface="+mn-ea"/>
              <a:cs typeface="+mn-cs"/>
            </a:endParaRPr>
          </a:p>
          <a:p>
            <a:r>
              <a:rPr lang="en-GB" sz="1200" b="0" i="0" u="none" strike="noStrike" kern="1200" baseline="0" dirty="0" smtClean="0">
                <a:solidFill>
                  <a:schemeClr val="tx1"/>
                </a:solidFill>
                <a:latin typeface="Times New Roman" pitchFamily="18" charset="0"/>
                <a:ea typeface="+mn-ea"/>
                <a:cs typeface="+mn-cs"/>
              </a:rPr>
              <a:t>In the hot regions, close to the central object, new complex molecules are synthesized by reactions between the species formed in the </a:t>
            </a:r>
            <a:r>
              <a:rPr lang="en-GB" sz="1200" b="0" i="0" u="none" strike="noStrike" kern="1200" baseline="0" dirty="0" err="1" smtClean="0">
                <a:solidFill>
                  <a:schemeClr val="tx1"/>
                </a:solidFill>
                <a:latin typeface="Times New Roman" pitchFamily="18" charset="0"/>
                <a:ea typeface="+mn-ea"/>
                <a:cs typeface="+mn-cs"/>
              </a:rPr>
              <a:t>protostellar</a:t>
            </a:r>
            <a:r>
              <a:rPr lang="en-GB" sz="1200" b="0" i="0" u="none" strike="noStrike" kern="1200" baseline="0" dirty="0" smtClean="0">
                <a:solidFill>
                  <a:schemeClr val="tx1"/>
                </a:solidFill>
                <a:latin typeface="Times New Roman" pitchFamily="18" charset="0"/>
                <a:ea typeface="+mn-ea"/>
                <a:cs typeface="+mn-cs"/>
              </a:rPr>
              <a:t> phase. In the cold regions of the disk, where the vast majority of matter resides, the molecules formed in the </a:t>
            </a:r>
            <a:r>
              <a:rPr lang="en-GB" sz="1200" b="0" i="0" u="none" strike="noStrike" kern="1200" baseline="0" dirty="0" err="1" smtClean="0">
                <a:solidFill>
                  <a:schemeClr val="tx1"/>
                </a:solidFill>
                <a:latin typeface="Times New Roman" pitchFamily="18" charset="0"/>
                <a:ea typeface="+mn-ea"/>
                <a:cs typeface="+mn-cs"/>
              </a:rPr>
              <a:t>protostellar</a:t>
            </a:r>
            <a:r>
              <a:rPr lang="en-GB" sz="1200" b="0" i="0" u="none" strike="noStrike" kern="1200" baseline="0" dirty="0" smtClean="0">
                <a:solidFill>
                  <a:schemeClr val="tx1"/>
                </a:solidFill>
                <a:latin typeface="Times New Roman" pitchFamily="18" charset="0"/>
                <a:ea typeface="+mn-ea"/>
                <a:cs typeface="+mn-cs"/>
              </a:rPr>
              <a:t> phase freeze-out again onto the grain mantles, where part of the ice from the </a:t>
            </a:r>
            <a:r>
              <a:rPr lang="en-GB" sz="1200" b="0" i="0" u="none" strike="noStrike" kern="1200" baseline="0" dirty="0" err="1" smtClean="0">
                <a:solidFill>
                  <a:schemeClr val="tx1"/>
                </a:solidFill>
                <a:latin typeface="Times New Roman" pitchFamily="18" charset="0"/>
                <a:ea typeface="+mn-ea"/>
                <a:cs typeface="+mn-cs"/>
              </a:rPr>
              <a:t>prestellar</a:t>
            </a:r>
            <a:r>
              <a:rPr lang="en-GB" sz="1200" b="0" i="0" u="none" strike="noStrike" kern="1200" baseline="0" dirty="0" smtClean="0">
                <a:solidFill>
                  <a:schemeClr val="tx1"/>
                </a:solidFill>
                <a:latin typeface="Times New Roman" pitchFamily="18" charset="0"/>
                <a:ea typeface="+mn-ea"/>
                <a:cs typeface="+mn-cs"/>
              </a:rPr>
              <a:t> phase may still be present. The process of “conservation and heritage” begins.</a:t>
            </a:r>
          </a:p>
          <a:p>
            <a:endParaRPr lang="it-IT" sz="1200" b="0" i="0" u="none" strike="noStrike" kern="1200" baseline="0" dirty="0" smtClean="0">
              <a:solidFill>
                <a:schemeClr val="tx1"/>
              </a:solidFill>
              <a:latin typeface="Times New Roman" pitchFamily="18" charset="0"/>
              <a:ea typeface="+mn-ea"/>
              <a:cs typeface="+mn-cs"/>
            </a:endParaRPr>
          </a:p>
          <a:p>
            <a:r>
              <a:rPr lang="it-IT" sz="1200" b="0" i="0" u="none" strike="noStrike" kern="1200" baseline="0" dirty="0" smtClean="0">
                <a:solidFill>
                  <a:schemeClr val="tx1"/>
                </a:solidFill>
                <a:latin typeface="Times New Roman" pitchFamily="18" charset="0"/>
                <a:ea typeface="+mn-ea"/>
                <a:cs typeface="+mn-cs"/>
              </a:rPr>
              <a:t>Molecules are astrochemical clocks, they are the observing tools through which astronomers get information about the age of an object but also about its physical conditions. Detection of molecules give information about the formation and evolution of a solar system, </a:t>
            </a: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Immagine del ciclo di formazione di una stella: si parte da nube diffusa (molecole più semplici) </a:t>
            </a:r>
            <a:r>
              <a:rPr lang="it-IT" baseline="0" dirty="0" smtClean="0"/>
              <a:t> </a:t>
            </a:r>
            <a:r>
              <a:rPr lang="it-IT" dirty="0" smtClean="0"/>
              <a:t>per via della bassa densità. Poi il collasso gravitazionale porta ad un aumento di densità molecole più complesse) e continuando ancora si ha formazione di un nucleo centrale attorno a cui</a:t>
            </a:r>
            <a:r>
              <a:rPr lang="it-IT" baseline="0" dirty="0" smtClean="0"/>
              <a:t> </a:t>
            </a:r>
            <a:r>
              <a:rPr lang="it-IT" dirty="0" smtClean="0"/>
              <a:t>ruotano clumps di gas e polveri (protostar), disco di accrescimento che poi evolve in un sistema </a:t>
            </a:r>
            <a:r>
              <a:rPr lang="it-IT" baseline="0" dirty="0" smtClean="0"/>
              <a:t> </a:t>
            </a:r>
            <a:r>
              <a:rPr lang="it-IT" dirty="0" smtClean="0"/>
              <a:t>solare. E'in questa fase che ci si aspetta la formazione delle molecole prebio che possono venire</a:t>
            </a:r>
            <a:r>
              <a:rPr lang="it-IT" baseline="0" dirty="0" smtClean="0"/>
              <a:t> </a:t>
            </a:r>
            <a:r>
              <a:rPr lang="it-IT" dirty="0" smtClean="0"/>
              <a:t>inglobate nei pianeti. Poi la stella muore (supernova o planetary nebula) e la massa persa viena "risputata"</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nello spazio.</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Riciclo costante</a:t>
            </a:r>
            <a:r>
              <a:rPr lang="it-IT" baseline="0" dirty="0" smtClean="0"/>
              <a:t> di materiale tra ISM e le stelle. La composizione chimica dei vari ambienti dell’ISM è determinata dalla storia passata delle stelle vicine </a:t>
            </a:r>
            <a:r>
              <a:rPr lang="en-US" sz="1200" b="0" i="0" u="none" strike="noStrike" kern="1200" baseline="0" dirty="0" err="1" smtClean="0">
                <a:solidFill>
                  <a:schemeClr val="tx1"/>
                </a:solidFill>
                <a:latin typeface="Arial" charset="0"/>
                <a:ea typeface="+mn-ea"/>
                <a:cs typeface="+mn-cs"/>
              </a:rPr>
              <a:t>che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espellono</a:t>
            </a:r>
            <a:r>
              <a:rPr lang="en-US" sz="1200" b="0" i="0" u="none" strike="noStrike" kern="1200" baseline="0" dirty="0" smtClean="0">
                <a:solidFill>
                  <a:schemeClr val="tx1"/>
                </a:solidFill>
                <a:latin typeface="Arial" charset="0"/>
                <a:ea typeface="+mn-ea"/>
                <a:cs typeface="+mn-cs"/>
              </a:rPr>
              <a:t> la </a:t>
            </a:r>
            <a:r>
              <a:rPr lang="en-US" sz="1200" b="0" i="0" u="none" strike="noStrike" kern="1200" baseline="0" dirty="0" err="1" smtClean="0">
                <a:solidFill>
                  <a:schemeClr val="tx1"/>
                </a:solidFill>
                <a:latin typeface="Arial" charset="0"/>
                <a:ea typeface="+mn-ea"/>
                <a:cs typeface="+mn-cs"/>
              </a:rPr>
              <a:t>maggior</a:t>
            </a:r>
            <a:r>
              <a:rPr lang="en-US" sz="1200" b="0" i="0" u="none" strike="noStrike" kern="1200" baseline="0" dirty="0" smtClean="0">
                <a:solidFill>
                  <a:schemeClr val="tx1"/>
                </a:solidFill>
                <a:latin typeface="Arial" charset="0"/>
                <a:ea typeface="+mn-ea"/>
                <a:cs typeface="+mn-cs"/>
              </a:rPr>
              <a:t> parte </a:t>
            </a:r>
            <a:r>
              <a:rPr lang="en-US" sz="1200" b="0" i="0" u="none" strike="noStrike" kern="1200" baseline="0" dirty="0" err="1" smtClean="0">
                <a:solidFill>
                  <a:schemeClr val="tx1"/>
                </a:solidFill>
                <a:latin typeface="Arial" charset="0"/>
                <a:ea typeface="+mn-ea"/>
                <a:cs typeface="+mn-cs"/>
              </a:rPr>
              <a:t>della</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materia</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nucleare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tramite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venti</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stellari</a:t>
            </a:r>
            <a:r>
              <a:rPr lang="en-US" sz="1200" b="0" i="0" u="none" strike="noStrike" kern="1200" baseline="0" dirty="0" smtClean="0">
                <a:solidFill>
                  <a:schemeClr val="tx1"/>
                </a:solidFill>
                <a:latin typeface="Arial" charset="0"/>
                <a:ea typeface="+mn-ea"/>
                <a:cs typeface="+mn-cs"/>
              </a:rPr>
              <a:t> e </a:t>
            </a:r>
            <a:r>
              <a:rPr lang="en-US" sz="1200" b="0" i="0" u="none" strike="noStrike" kern="1200" baseline="0" dirty="0" err="1" smtClean="0">
                <a:solidFill>
                  <a:schemeClr val="tx1"/>
                </a:solidFill>
                <a:latin typeface="Arial" charset="0"/>
                <a:ea typeface="+mn-ea"/>
                <a:cs typeface="+mn-cs"/>
              </a:rPr>
              <a:t>esplosioni</a:t>
            </a:r>
            <a:r>
              <a:rPr lang="en-US" sz="1200" b="0" i="0" u="none" strike="noStrike" kern="1200" baseline="0" dirty="0" smtClean="0">
                <a:solidFill>
                  <a:schemeClr val="tx1"/>
                </a:solidFill>
                <a:latin typeface="Arial" charset="0"/>
                <a:ea typeface="+mn-ea"/>
                <a:cs typeface="+mn-cs"/>
              </a:rPr>
              <a:t> di </a:t>
            </a:r>
            <a:r>
              <a:rPr lang="en-US" sz="1200" b="0" i="0" u="none" strike="noStrike" kern="1200" baseline="0" dirty="0" err="1" smtClean="0">
                <a:solidFill>
                  <a:schemeClr val="tx1"/>
                </a:solidFill>
                <a:latin typeface="Arial" charset="0"/>
                <a:ea typeface="+mn-ea"/>
                <a:cs typeface="+mn-cs"/>
              </a:rPr>
              <a:t>supernove</a:t>
            </a:r>
            <a:r>
              <a:rPr lang="en-US" sz="1200" b="0" i="0" u="none" strike="noStrike" kern="1200" baseline="0" dirty="0" smtClean="0">
                <a:solidFill>
                  <a:schemeClr val="tx1"/>
                </a:solidFill>
                <a:latin typeface="Arial" charset="0"/>
                <a:ea typeface="+mn-ea"/>
                <a:cs typeface="+mn-cs"/>
              </a:rPr>
              <a:t>. La </a:t>
            </a:r>
            <a:r>
              <a:rPr lang="en-US" sz="1200" b="0" i="0" u="none" strike="noStrike" kern="1200" baseline="0" dirty="0" err="1" smtClean="0">
                <a:solidFill>
                  <a:schemeClr val="tx1"/>
                </a:solidFill>
                <a:latin typeface="Arial" charset="0"/>
                <a:ea typeface="+mn-ea"/>
                <a:cs typeface="+mn-cs"/>
              </a:rPr>
              <a:t>composizione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chimica</a:t>
            </a:r>
            <a:r>
              <a:rPr lang="en-US" sz="1200" b="0" i="0" u="none" strike="noStrike" kern="1200" baseline="0" dirty="0" smtClean="0">
                <a:solidFill>
                  <a:schemeClr val="tx1"/>
                </a:solidFill>
                <a:latin typeface="Arial" charset="0"/>
                <a:ea typeface="+mn-ea"/>
                <a:cs typeface="+mn-cs"/>
              </a:rPr>
              <a:t> del mezzo </a:t>
            </a:r>
            <a:r>
              <a:rPr lang="en-US" sz="1200" b="0" i="0" u="none" strike="noStrike" kern="1200" baseline="0" dirty="0" err="1" smtClean="0">
                <a:solidFill>
                  <a:schemeClr val="tx1"/>
                </a:solidFill>
                <a:latin typeface="Arial" charset="0"/>
                <a:ea typeface="+mn-ea"/>
                <a:cs typeface="+mn-cs"/>
              </a:rPr>
              <a:t>interstellare</a:t>
            </a:r>
            <a:r>
              <a:rPr lang="en-US" sz="1200" b="0" i="0" u="none" strike="noStrike" kern="1200" baseline="0" dirty="0" smtClean="0">
                <a:solidFill>
                  <a:schemeClr val="tx1"/>
                </a:solidFill>
                <a:latin typeface="Arial" charset="0"/>
                <a:ea typeface="+mn-ea"/>
                <a:cs typeface="+mn-cs"/>
              </a:rPr>
              <a:t> è un </a:t>
            </a:r>
            <a:r>
              <a:rPr lang="en-US" sz="1200" b="0" i="0" u="none" strike="noStrike" kern="1200" baseline="0" dirty="0" err="1" smtClean="0">
                <a:solidFill>
                  <a:schemeClr val="tx1"/>
                </a:solidFill>
                <a:latin typeface="Arial" charset="0"/>
                <a:ea typeface="+mn-ea"/>
                <a:cs typeface="+mn-cs"/>
              </a:rPr>
              <a:t>bilancio</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tra</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processi</a:t>
            </a:r>
            <a:r>
              <a:rPr lang="en-US" sz="1200" b="0" i="0" u="none" strike="noStrike" kern="1200" baseline="0" dirty="0" smtClean="0">
                <a:solidFill>
                  <a:schemeClr val="tx1"/>
                </a:solidFill>
                <a:latin typeface="Arial" charset="0"/>
                <a:ea typeface="+mn-ea"/>
                <a:cs typeface="+mn-cs"/>
              </a:rPr>
              <a:t> di </a:t>
            </a:r>
            <a:r>
              <a:rPr lang="en-US" sz="1200" b="0" i="0" u="none" strike="noStrike" kern="1200" baseline="0" dirty="0" err="1" smtClean="0">
                <a:solidFill>
                  <a:schemeClr val="tx1"/>
                </a:solidFill>
                <a:latin typeface="Arial" charset="0"/>
                <a:ea typeface="+mn-ea"/>
                <a:cs typeface="+mn-cs"/>
              </a:rPr>
              <a:t>crescita</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reazioni</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chimiche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processi</a:t>
            </a:r>
            <a:r>
              <a:rPr lang="en-US" sz="1200" b="0" i="0" u="none" strike="noStrike" kern="1200" baseline="0" dirty="0" smtClean="0">
                <a:solidFill>
                  <a:schemeClr val="tx1"/>
                </a:solidFill>
                <a:latin typeface="Arial" charset="0"/>
                <a:ea typeface="+mn-ea"/>
                <a:cs typeface="+mn-cs"/>
              </a:rPr>
              <a:t> di </a:t>
            </a:r>
            <a:r>
              <a:rPr lang="en-US" sz="1200" b="0" i="0" u="none" strike="noStrike" kern="1200" baseline="0" dirty="0" err="1" smtClean="0">
                <a:solidFill>
                  <a:schemeClr val="tx1"/>
                </a:solidFill>
                <a:latin typeface="Arial" charset="0"/>
                <a:ea typeface="+mn-ea"/>
                <a:cs typeface="+mn-cs"/>
              </a:rPr>
              <a:t>distruzione</a:t>
            </a:r>
            <a:r>
              <a:rPr lang="en-US" sz="1200" b="0" i="0" u="none" strike="noStrike" kern="1200" baseline="0" dirty="0" smtClean="0">
                <a:solidFill>
                  <a:schemeClr val="tx1"/>
                </a:solidFill>
                <a:latin typeface="Arial" charset="0"/>
                <a:ea typeface="+mn-ea"/>
                <a:cs typeface="+mn-cs"/>
              </a:rPr>
              <a:t> (via UV lights from star, cosmic rays, high T, shock waves…) e </a:t>
            </a:r>
            <a:r>
              <a:rPr lang="en-US" sz="1200" b="0" i="0" u="none" strike="noStrike" kern="1200" baseline="0" dirty="0" err="1" smtClean="0">
                <a:solidFill>
                  <a:schemeClr val="tx1"/>
                </a:solidFill>
                <a:latin typeface="Arial" charset="0"/>
                <a:ea typeface="+mn-ea"/>
                <a:cs typeface="+mn-cs"/>
              </a:rPr>
              <a:t>processi</a:t>
            </a:r>
            <a:r>
              <a:rPr lang="en-US" sz="1200" b="0" i="0" u="none" strike="noStrike" kern="1200" baseline="0" dirty="0" smtClean="0">
                <a:solidFill>
                  <a:schemeClr val="tx1"/>
                </a:solidFill>
                <a:latin typeface="Arial" charset="0"/>
                <a:ea typeface="+mn-ea"/>
                <a:cs typeface="+mn-cs"/>
              </a:rPr>
              <a:t> di </a:t>
            </a:r>
            <a:r>
              <a:rPr lang="en-US" sz="1200" b="0" i="0" u="none" strike="noStrike" kern="1200" baseline="0" dirty="0" err="1" smtClean="0">
                <a:solidFill>
                  <a:schemeClr val="tx1"/>
                </a:solidFill>
                <a:latin typeface="Arial" charset="0"/>
                <a:ea typeface="+mn-ea"/>
                <a:cs typeface="+mn-cs"/>
              </a:rPr>
              <a:t>condensazione</a:t>
            </a:r>
            <a:r>
              <a:rPr lang="en-US" sz="1200" b="0" i="0" u="none" strike="noStrike" kern="1200" baseline="0" dirty="0" smtClean="0">
                <a:solidFill>
                  <a:schemeClr val="tx1"/>
                </a:solidFill>
                <a:latin typeface="Arial" charset="0"/>
                <a:ea typeface="+mn-ea"/>
                <a:cs typeface="+mn-cs"/>
              </a:rPr>
              <a:t> e successive </a:t>
            </a:r>
            <a:r>
              <a:rPr lang="en-US" sz="1200" b="0" i="0" u="none" strike="noStrike" kern="1200" baseline="0" dirty="0" err="1" smtClean="0">
                <a:solidFill>
                  <a:schemeClr val="tx1"/>
                </a:solidFill>
                <a:latin typeface="Arial" charset="0"/>
                <a:ea typeface="+mn-ea"/>
                <a:cs typeface="+mn-cs"/>
              </a:rPr>
              <a:t>reazioni</a:t>
            </a:r>
            <a:r>
              <a:rPr lang="en-US" sz="1200" b="0" i="0" u="none" strike="noStrike" kern="1200" baseline="0" dirty="0" smtClean="0">
                <a:solidFill>
                  <a:schemeClr val="tx1"/>
                </a:solidFill>
                <a:latin typeface="Arial" charset="0"/>
                <a:ea typeface="+mn-ea"/>
                <a:cs typeface="+mn-cs"/>
              </a:rPr>
              <a:t> sui </a:t>
            </a:r>
            <a:r>
              <a:rPr lang="en-US" sz="1200" b="0" i="0" u="none" strike="noStrike" kern="1200" baseline="0" dirty="0" err="1" smtClean="0">
                <a:solidFill>
                  <a:schemeClr val="tx1"/>
                </a:solidFill>
                <a:latin typeface="Arial" charset="0"/>
                <a:ea typeface="+mn-ea"/>
                <a:cs typeface="+mn-cs"/>
              </a:rPr>
              <a:t>grani</a:t>
            </a:r>
            <a:endParaRPr lang="it-IT" dirty="0" smtClean="0"/>
          </a:p>
          <a:p>
            <a:endParaRPr lang="it-IT" sz="1200" b="0" i="0" u="none" strike="noStrike" kern="1200" baseline="0" dirty="0" smtClean="0">
              <a:solidFill>
                <a:schemeClr val="tx1"/>
              </a:solidFill>
              <a:latin typeface="Times New Roman" pitchFamily="18" charset="0"/>
              <a:ea typeface="+mn-ea"/>
              <a:cs typeface="+mn-cs"/>
            </a:endParaRPr>
          </a:p>
          <a:p>
            <a:endParaRPr lang="it-IT" sz="1200" b="0" i="0" u="none" strike="noStrike" kern="1200" baseline="0" dirty="0" smtClean="0">
              <a:solidFill>
                <a:schemeClr val="tx1"/>
              </a:solidFill>
              <a:latin typeface="Times New Roman" pitchFamily="18" charset="0"/>
              <a:ea typeface="+mn-ea"/>
              <a:cs typeface="+mn-cs"/>
            </a:endParaRPr>
          </a:p>
          <a:p>
            <a:r>
              <a:rPr lang="it-IT" sz="1200" b="0" i="0" u="none" strike="noStrike" kern="1200" baseline="0" dirty="0" smtClean="0">
                <a:solidFill>
                  <a:schemeClr val="tx1"/>
                </a:solidFill>
                <a:effectLst/>
                <a:latin typeface="Times New Roman" pitchFamily="18" charset="0"/>
                <a:ea typeface="+mn-ea"/>
                <a:cs typeface="+mn-cs"/>
              </a:rPr>
              <a:t>I</a:t>
            </a:r>
            <a:r>
              <a:rPr lang="en-GB" sz="1200" b="0" i="0" kern="1200" dirty="0" smtClean="0">
                <a:solidFill>
                  <a:schemeClr val="tx1"/>
                </a:solidFill>
                <a:effectLst/>
                <a:latin typeface="Times New Roman" pitchFamily="18" charset="0"/>
                <a:ea typeface="+mn-ea"/>
                <a:cs typeface="+mn-cs"/>
              </a:rPr>
              <a:t>t all starts in a relatively dense (in astrophysical terms) cloud of gas and dust. This cloud condenses forming a pre-stellar core</a:t>
            </a:r>
            <a:r>
              <a:rPr lang="en-GB" sz="1200" b="0" i="0" kern="1200" baseline="0" dirty="0" smtClean="0">
                <a:solidFill>
                  <a:schemeClr val="tx1"/>
                </a:solidFill>
                <a:effectLst/>
                <a:latin typeface="Times New Roman" pitchFamily="18" charset="0"/>
                <a:ea typeface="+mn-ea"/>
                <a:cs typeface="+mn-cs"/>
              </a:rPr>
              <a:t> that evolves into </a:t>
            </a:r>
            <a:r>
              <a:rPr lang="en-GB" sz="1200" b="0" i="0" kern="1200" dirty="0" smtClean="0">
                <a:solidFill>
                  <a:schemeClr val="tx1"/>
                </a:solidFill>
                <a:effectLst/>
                <a:latin typeface="Times New Roman" pitchFamily="18" charset="0"/>
                <a:ea typeface="+mn-ea"/>
                <a:cs typeface="+mn-cs"/>
              </a:rPr>
              <a:t>a </a:t>
            </a:r>
            <a:r>
              <a:rPr lang="en-GB" sz="1200" b="0" i="0" kern="1200" dirty="0" err="1" smtClean="0">
                <a:solidFill>
                  <a:schemeClr val="tx1"/>
                </a:solidFill>
                <a:effectLst/>
                <a:latin typeface="Times New Roman" pitchFamily="18" charset="0"/>
                <a:ea typeface="+mn-ea"/>
                <a:cs typeface="+mn-cs"/>
              </a:rPr>
              <a:t>protostar</a:t>
            </a:r>
            <a:r>
              <a:rPr lang="en-GB" sz="1200" b="0" i="0" kern="1200" dirty="0" smtClean="0">
                <a:solidFill>
                  <a:schemeClr val="tx1"/>
                </a:solidFill>
                <a:effectLst/>
                <a:latin typeface="Times New Roman" pitchFamily="18" charset="0"/>
                <a:ea typeface="+mn-ea"/>
                <a:cs typeface="+mn-cs"/>
              </a:rPr>
              <a:t> and a protoplanetary disk, and ultimately a planetary system is born (molecules are detected in planets but also in the leftover –comets</a:t>
            </a:r>
            <a:r>
              <a:rPr lang="en-GB" sz="1200" b="0" i="0" kern="1200" baseline="0" dirty="0" smtClean="0">
                <a:solidFill>
                  <a:schemeClr val="tx1"/>
                </a:solidFill>
                <a:effectLst/>
                <a:latin typeface="Times New Roman" pitchFamily="18" charset="0"/>
                <a:ea typeface="+mn-ea"/>
                <a:cs typeface="+mn-cs"/>
              </a:rPr>
              <a:t> asteroids, interplanetary dust)</a:t>
            </a:r>
            <a:r>
              <a:rPr lang="en-GB" sz="1200" b="0" i="0" kern="1200" dirty="0" smtClean="0">
                <a:solidFill>
                  <a:schemeClr val="tx1"/>
                </a:solidFill>
                <a:effectLst/>
                <a:latin typeface="Times New Roman" pitchFamily="18" charset="0"/>
                <a:ea typeface="+mn-ea"/>
                <a:cs typeface="+mn-cs"/>
              </a:rPr>
              <a:t>, which might even include a planet in the so-called habitable zone, where liquid water can exist.</a:t>
            </a:r>
            <a:r>
              <a:rPr lang="en-GB" dirty="0" smtClean="0"/>
              <a:t/>
            </a:r>
            <a:br>
              <a:rPr lang="en-GB" dirty="0" smtClean="0"/>
            </a:br>
            <a:r>
              <a:rPr lang="en-GB" sz="1200" b="0" i="0" u="none" strike="noStrike" kern="1200" baseline="0" dirty="0" smtClean="0">
                <a:solidFill>
                  <a:schemeClr val="tx1"/>
                </a:solidFill>
                <a:latin typeface="Times New Roman" pitchFamily="18" charset="0"/>
                <a:ea typeface="+mn-ea"/>
                <a:cs typeface="+mn-cs"/>
              </a:rPr>
              <a:t>Each step is characterised by a specific chemical composition, which depends on the physical status and previous history of the object. </a:t>
            </a:r>
            <a:r>
              <a:rPr lang="en-GB" dirty="0" smtClean="0"/>
              <a:t>To understand</a:t>
            </a:r>
            <a:r>
              <a:rPr lang="en-GB" baseline="0" dirty="0" smtClean="0"/>
              <a:t> o</a:t>
            </a:r>
            <a:r>
              <a:rPr lang="en-GB" sz="1200" b="0" i="0" u="none" strike="noStrike" kern="1200" baseline="0" dirty="0" smtClean="0">
                <a:solidFill>
                  <a:schemeClr val="tx1"/>
                </a:solidFill>
                <a:latin typeface="Times New Roman" pitchFamily="18" charset="0"/>
                <a:ea typeface="+mn-ea"/>
                <a:cs typeface="+mn-cs"/>
              </a:rPr>
              <a:t>ur own origins, we need to understand </a:t>
            </a:r>
            <a:r>
              <a:rPr lang="en-GB" sz="1200" b="1" i="0" u="none" strike="noStrike" kern="1200" baseline="0" dirty="0" smtClean="0">
                <a:solidFill>
                  <a:schemeClr val="tx1"/>
                </a:solidFill>
                <a:latin typeface="Times New Roman" pitchFamily="18" charset="0"/>
                <a:ea typeface="+mn-ea"/>
                <a:cs typeface="+mn-cs"/>
              </a:rPr>
              <a:t>what happened during the earliest phases of the formation of the Solar System. </a:t>
            </a:r>
            <a:r>
              <a:rPr lang="en-GB" sz="1200" b="0" i="0" u="none" strike="noStrike" kern="1200" baseline="0" dirty="0" smtClean="0">
                <a:solidFill>
                  <a:schemeClr val="tx1"/>
                </a:solidFill>
                <a:latin typeface="Times New Roman" pitchFamily="18" charset="0"/>
                <a:ea typeface="+mn-ea"/>
                <a:cs typeface="+mn-cs"/>
              </a:rPr>
              <a:t>To this end, we have, on the one hand, the final products of the formation process of the Solar System, i.e. the Earth, other planets, small bodies and the “leftovers” of the process, namely comets, asteroids</a:t>
            </a:r>
          </a:p>
          <a:p>
            <a:r>
              <a:rPr lang="en-GB" sz="1200" b="0" i="0" u="none" strike="noStrike" kern="1200" baseline="0" dirty="0" smtClean="0">
                <a:solidFill>
                  <a:schemeClr val="tx1"/>
                </a:solidFill>
                <a:latin typeface="Times New Roman" pitchFamily="18" charset="0"/>
                <a:ea typeface="+mn-ea"/>
                <a:cs typeface="+mn-cs"/>
              </a:rPr>
              <a:t>and Interplanetary Dust Particles (IDPs). Traces of the earliest phases of the Solar System formation are hidden in the chemical composition of some material of its most primitive objects:</a:t>
            </a:r>
          </a:p>
          <a:p>
            <a:r>
              <a:rPr lang="en-GB" sz="1200" b="0" i="0" u="none" strike="noStrike" kern="1200" baseline="0" dirty="0" smtClean="0">
                <a:solidFill>
                  <a:schemeClr val="tx1"/>
                </a:solidFill>
                <a:latin typeface="Times New Roman" pitchFamily="18" charset="0"/>
                <a:ea typeface="+mn-ea"/>
                <a:cs typeface="+mn-cs"/>
              </a:rPr>
              <a:t>comets, the unaltered meteorites class of “carbonaceous chondrites” and the IDPs.</a:t>
            </a:r>
          </a:p>
          <a:p>
            <a:r>
              <a:rPr lang="en-GB" sz="1200" b="0" i="0" u="none" strike="noStrike" kern="1200" baseline="0" dirty="0" smtClean="0">
                <a:solidFill>
                  <a:schemeClr val="tx1"/>
                </a:solidFill>
                <a:latin typeface="Times New Roman" pitchFamily="18" charset="0"/>
                <a:ea typeface="+mn-ea"/>
                <a:cs typeface="+mn-cs"/>
              </a:rPr>
              <a:t>On the other hand, we have the possibility to study the earliest phases of the formation of Solar-like planetary systems via observations and physical-chemical models and simulations of their earliest</a:t>
            </a:r>
          </a:p>
          <a:p>
            <a:r>
              <a:rPr lang="en-GB" sz="1200" b="0" i="0" u="none" strike="noStrike" kern="1200" baseline="0" dirty="0" smtClean="0">
                <a:solidFill>
                  <a:schemeClr val="tx1"/>
                </a:solidFill>
                <a:latin typeface="Times New Roman" pitchFamily="18" charset="0"/>
                <a:ea typeface="+mn-ea"/>
                <a:cs typeface="+mn-cs"/>
              </a:rPr>
              <a:t>stages: </a:t>
            </a:r>
            <a:r>
              <a:rPr lang="en-GB" sz="1200" b="0" i="0" u="none" strike="noStrike" kern="1200" baseline="0" dirty="0" err="1" smtClean="0">
                <a:solidFill>
                  <a:schemeClr val="tx1"/>
                </a:solidFill>
                <a:latin typeface="Times New Roman" pitchFamily="18" charset="0"/>
                <a:ea typeface="+mn-ea"/>
                <a:cs typeface="+mn-cs"/>
              </a:rPr>
              <a:t>prestellar</a:t>
            </a:r>
            <a:r>
              <a:rPr lang="en-GB" sz="1200" b="0" i="0" u="none" strike="noStrike" kern="1200" baseline="0" dirty="0" smtClean="0">
                <a:solidFill>
                  <a:schemeClr val="tx1"/>
                </a:solidFill>
                <a:latin typeface="Times New Roman" pitchFamily="18" charset="0"/>
                <a:ea typeface="+mn-ea"/>
                <a:cs typeface="+mn-cs"/>
              </a:rPr>
              <a:t> cores, </a:t>
            </a:r>
            <a:r>
              <a:rPr lang="en-GB" sz="1200" b="0" i="0" u="none" strike="noStrike" kern="1200" baseline="0" dirty="0" err="1" smtClean="0">
                <a:solidFill>
                  <a:schemeClr val="tx1"/>
                </a:solidFill>
                <a:latin typeface="Times New Roman" pitchFamily="18" charset="0"/>
                <a:ea typeface="+mn-ea"/>
                <a:cs typeface="+mn-cs"/>
              </a:rPr>
              <a:t>protostars</a:t>
            </a:r>
            <a:r>
              <a:rPr lang="en-GB" sz="1200" b="0" i="0" u="none" strike="noStrike" kern="1200" baseline="0" dirty="0" smtClean="0">
                <a:solidFill>
                  <a:schemeClr val="tx1"/>
                </a:solidFill>
                <a:latin typeface="Times New Roman" pitchFamily="18" charset="0"/>
                <a:ea typeface="+mn-ea"/>
                <a:cs typeface="+mn-cs"/>
              </a:rPr>
              <a:t> and protoplanetary disks, the three major first steps in the Solar-like star formation process. Each step is characterised by a specific chemical composition, which depends</a:t>
            </a:r>
          </a:p>
          <a:p>
            <a:r>
              <a:rPr lang="en-GB" sz="1200" b="0" i="0" u="none" strike="noStrike" kern="1200" baseline="0" dirty="0" smtClean="0">
                <a:solidFill>
                  <a:schemeClr val="tx1"/>
                </a:solidFill>
                <a:latin typeface="Times New Roman" pitchFamily="18" charset="0"/>
                <a:ea typeface="+mn-ea"/>
                <a:cs typeface="+mn-cs"/>
              </a:rPr>
              <a:t>on the physical status and previous history of the object</a:t>
            </a:r>
            <a:r>
              <a:rPr lang="en-GB" sz="1200" b="0" i="1" u="none" strike="noStrike" kern="1200" baseline="0" dirty="0" smtClean="0">
                <a:solidFill>
                  <a:schemeClr val="tx1"/>
                </a:solidFill>
                <a:latin typeface="Times New Roman" pitchFamily="18" charset="0"/>
                <a:ea typeface="+mn-ea"/>
                <a:cs typeface="+mn-cs"/>
              </a:rPr>
              <a:t>. </a:t>
            </a:r>
            <a:r>
              <a:rPr lang="en-GB" sz="1200" b="0" i="0" u="none" strike="noStrike" kern="1200" baseline="0" dirty="0" smtClean="0">
                <a:solidFill>
                  <a:schemeClr val="tx1"/>
                </a:solidFill>
                <a:latin typeface="Times New Roman" pitchFamily="18" charset="0"/>
                <a:ea typeface="+mn-ea"/>
                <a:cs typeface="+mn-cs"/>
              </a:rPr>
              <a:t>These objects, therefore, provide us with a key to unveil the message hidden in the primitive Solar System objects.</a:t>
            </a:r>
          </a:p>
          <a:p>
            <a:r>
              <a:rPr lang="en-GB" sz="1200" b="1" i="0" u="none" strike="noStrike" kern="1200" baseline="0" dirty="0" smtClean="0">
                <a:solidFill>
                  <a:schemeClr val="tx1"/>
                </a:solidFill>
                <a:latin typeface="Times New Roman" pitchFamily="18" charset="0"/>
                <a:ea typeface="+mn-ea"/>
                <a:cs typeface="+mn-cs"/>
              </a:rPr>
              <a:t>The chemical composition of present Solar-like planetary-forming systems can be used to unveil the history of the nascent Solar System</a:t>
            </a:r>
          </a:p>
        </p:txBody>
      </p:sp>
      <p:sp>
        <p:nvSpPr>
          <p:cNvPr id="4" name="Slide Number Placeholder 3"/>
          <p:cNvSpPr>
            <a:spLocks noGrp="1"/>
          </p:cNvSpPr>
          <p:nvPr>
            <p:ph type="sldNum" sz="quarter" idx="10"/>
          </p:nvPr>
        </p:nvSpPr>
        <p:spPr/>
        <p:txBody>
          <a:bodyPr/>
          <a:lstStyle/>
          <a:p>
            <a:pPr>
              <a:defRPr/>
            </a:pPr>
            <a:fld id="{FFC84271-711D-4325-9476-F1DFCC4C27F0}" type="slidenum">
              <a:rPr lang="it-IT" altLang="it-IT" smtClean="0"/>
              <a:pPr>
                <a:defRPr/>
              </a:pPr>
              <a:t>67</a:t>
            </a:fld>
            <a:endParaRPr lang="it-IT" altLang="it-IT"/>
          </a:p>
        </p:txBody>
      </p:sp>
    </p:spTree>
    <p:extLst>
      <p:ext uri="{BB962C8B-B14F-4D97-AF65-F5344CB8AC3E}">
        <p14:creationId xmlns:p14="http://schemas.microsoft.com/office/powerpoint/2010/main" val="36191018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a:t>
            </a:r>
            <a:r>
              <a:rPr lang="en-GB" altLang="en-US" baseline="0" dirty="0" smtClean="0"/>
              <a:t> far we have briefly described the present state of Earth’s atmosphere. But have you ever asked yourself: </a:t>
            </a:r>
          </a:p>
          <a:p>
            <a:r>
              <a:rPr lang="en-GB" altLang="en-US" baseline="0" dirty="0" smtClean="0"/>
              <a:t>You did this atmosphere came into existence?</a:t>
            </a:r>
          </a:p>
          <a:p>
            <a:r>
              <a:rPr lang="en-GB" altLang="en-US" baseline="0" dirty="0" smtClean="0"/>
              <a:t>We should start </a:t>
            </a:r>
            <a:endParaRPr lang="en-GB" altLang="en-US" dirty="0"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1AAC1F5-1392-4759-8E24-B2BB2606B30E}" type="slidenum">
              <a:rPr lang="en-GB" altLang="en-US" smtClean="0"/>
              <a:pPr/>
              <a:t>68</a:t>
            </a:fld>
            <a:endParaRPr lang="en-GB" altLang="en-US" smtClean="0"/>
          </a:p>
        </p:txBody>
      </p:sp>
    </p:spTree>
    <p:extLst>
      <p:ext uri="{BB962C8B-B14F-4D97-AF65-F5344CB8AC3E}">
        <p14:creationId xmlns:p14="http://schemas.microsoft.com/office/powerpoint/2010/main" val="15401495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a:t>
            </a:r>
            <a:r>
              <a:rPr lang="en-GB" altLang="en-US" baseline="0" dirty="0" smtClean="0"/>
              <a:t> far we have briefly described the present state of Earth’s atmosphere. But have you ever asked yourself: </a:t>
            </a:r>
          </a:p>
          <a:p>
            <a:r>
              <a:rPr lang="en-GB" altLang="en-US" baseline="0" dirty="0" smtClean="0"/>
              <a:t>You did this atmosphere came into existence?</a:t>
            </a:r>
          </a:p>
          <a:p>
            <a:r>
              <a:rPr lang="en-GB" altLang="en-US" baseline="0" dirty="0" smtClean="0"/>
              <a:t>We should start </a:t>
            </a:r>
            <a:endParaRPr lang="en-GB" altLang="en-US" dirty="0"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1AAC1F5-1392-4759-8E24-B2BB2606B30E}" type="slidenum">
              <a:rPr lang="en-GB" altLang="en-US" smtClean="0"/>
              <a:pPr/>
              <a:t>69</a:t>
            </a:fld>
            <a:endParaRPr lang="en-GB" altLang="en-US" smtClean="0"/>
          </a:p>
        </p:txBody>
      </p:sp>
    </p:spTree>
    <p:extLst>
      <p:ext uri="{BB962C8B-B14F-4D97-AF65-F5344CB8AC3E}">
        <p14:creationId xmlns:p14="http://schemas.microsoft.com/office/powerpoint/2010/main" val="6732118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a:t>
            </a:r>
            <a:r>
              <a:rPr lang="en-GB" altLang="en-US" baseline="0" dirty="0" smtClean="0"/>
              <a:t> far we have briefly described the present state of Earth’s atmosphere. But have you ever asked yourself: </a:t>
            </a:r>
          </a:p>
          <a:p>
            <a:r>
              <a:rPr lang="en-GB" altLang="en-US" baseline="0" dirty="0" smtClean="0"/>
              <a:t>You did this atmosphere came into existence?</a:t>
            </a:r>
          </a:p>
          <a:p>
            <a:r>
              <a:rPr lang="en-GB" altLang="en-US" baseline="0" dirty="0" smtClean="0"/>
              <a:t>We should start </a:t>
            </a:r>
            <a:endParaRPr lang="en-GB" altLang="en-US" dirty="0"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1AAC1F5-1392-4759-8E24-B2BB2606B30E}" type="slidenum">
              <a:rPr lang="en-GB" altLang="en-US" smtClean="0"/>
              <a:pPr/>
              <a:t>70</a:t>
            </a:fld>
            <a:endParaRPr lang="en-GB" altLang="en-US" smtClean="0"/>
          </a:p>
        </p:txBody>
      </p:sp>
    </p:spTree>
    <p:extLst>
      <p:ext uri="{BB962C8B-B14F-4D97-AF65-F5344CB8AC3E}">
        <p14:creationId xmlns:p14="http://schemas.microsoft.com/office/powerpoint/2010/main" val="222134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Stevin’s law defines </a:t>
            </a:r>
            <a:endParaRPr lang="en-GB" altLang="en-US" smtClean="0"/>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568AE1F-CB5D-4F8B-922E-650EAA5B1BAF}" type="slidenum">
              <a:rPr lang="en-GB" altLang="en-US" smtClean="0"/>
              <a:pPr/>
              <a:t>71</a:t>
            </a:fld>
            <a:endParaRPr lang="en-GB" altLang="en-US" smtClean="0"/>
          </a:p>
        </p:txBody>
      </p:sp>
    </p:spTree>
    <p:extLst>
      <p:ext uri="{BB962C8B-B14F-4D97-AF65-F5344CB8AC3E}">
        <p14:creationId xmlns:p14="http://schemas.microsoft.com/office/powerpoint/2010/main" val="245527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Before</a:t>
            </a:r>
            <a:r>
              <a:rPr lang="en-GB" altLang="en-US" baseline="0" dirty="0" smtClean="0"/>
              <a:t> going into details of the compositions we need to introduce the general physical characteristics of the atmosphere</a:t>
            </a:r>
            <a:endParaRPr lang="en-GB" altLang="en-US" dirty="0"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A32CA9D-BB73-4736-B489-52D21648FFE6}" type="slidenum">
              <a:rPr lang="en-GB" altLang="en-US" smtClean="0"/>
              <a:pPr/>
              <a:t>8</a:t>
            </a:fld>
            <a:endParaRPr lang="en-GB" altLang="en-US" smtClean="0"/>
          </a:p>
        </p:txBody>
      </p:sp>
    </p:spTree>
    <p:extLst>
      <p:ext uri="{BB962C8B-B14F-4D97-AF65-F5344CB8AC3E}">
        <p14:creationId xmlns:p14="http://schemas.microsoft.com/office/powerpoint/2010/main" val="416815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Air pressure at any height in the atmosphere is due to the force per unit area exerted by the weight of all of the air lying above that height. Consequently, atmospheric pressure decreases with increasing height above the ground (in the same way that the pressure at any level in a stack of foam mattresses depends on how many mattresses lie above that level).</a:t>
            </a:r>
          </a:p>
          <a:p>
            <a:endParaRPr lang="en-GB" altLang="en-US" dirty="0" smtClean="0"/>
          </a:p>
          <a:p>
            <a:r>
              <a:rPr lang="en-GB" altLang="en-US" dirty="0" smtClean="0"/>
              <a:t>At any point on the Earth’s surface, the atmosphere exerts a downward force on the underlying surface due to the Earth’s gravitational </a:t>
            </a:r>
            <a:r>
              <a:rPr lang="en-GB" altLang="en-US" dirty="0" err="1" smtClean="0"/>
              <a:t>attraction.The</a:t>
            </a:r>
            <a:r>
              <a:rPr lang="en-GB" altLang="en-US" dirty="0" smtClean="0"/>
              <a:t> downward</a:t>
            </a:r>
          </a:p>
          <a:p>
            <a:r>
              <a:rPr lang="en-GB" altLang="en-US" dirty="0" smtClean="0"/>
              <a:t>force, (i.e., the </a:t>
            </a:r>
            <a:r>
              <a:rPr lang="en-GB" altLang="en-US" i="1" dirty="0" smtClean="0"/>
              <a:t>weight</a:t>
            </a:r>
            <a:r>
              <a:rPr lang="en-GB" altLang="en-US" dirty="0" smtClean="0"/>
              <a:t>) of a unit volume of air with density  is given by F=mg. </a:t>
            </a:r>
          </a:p>
          <a:p>
            <a:r>
              <a:rPr lang="en-GB" altLang="en-US" dirty="0" smtClean="0"/>
              <a:t>In the lowest 100 km of the atmosphere, the scale height ranges roughly from 7 to 8 km.</a:t>
            </a:r>
          </a:p>
          <a:p>
            <a:endParaRPr lang="en-GB" altLang="en-US" dirty="0"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AC8F408-E259-450E-98B8-BDE616E8A74D}" type="slidenum">
              <a:rPr lang="en-GB" altLang="en-US" smtClean="0"/>
              <a:pPr/>
              <a:t>9</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Derivation</a:t>
            </a:r>
            <a:r>
              <a:rPr lang="en-GB" altLang="en-US" baseline="0" dirty="0" smtClean="0"/>
              <a:t> of the expression for an isothermal atmosphere is from the integration of the Stevin law (hydrostatic balance)</a:t>
            </a:r>
          </a:p>
          <a:p>
            <a:r>
              <a:rPr lang="en-US" dirty="0" smtClean="0"/>
              <a:t>Hydrostatic balance</a:t>
            </a:r>
            <a:r>
              <a:rPr lang="en-US" baseline="0" dirty="0" smtClean="0"/>
              <a:t> equation: when an incremental air column experiences no net force in the vertical direction it is in hydrostatic equilibrium. By balances the forces </a:t>
            </a:r>
            <a:r>
              <a:rPr lang="en-US" baseline="0" dirty="0" err="1" smtClean="0"/>
              <a:t>exterted</a:t>
            </a:r>
            <a:r>
              <a:rPr lang="en-US" baseline="0" dirty="0" smtClean="0"/>
              <a:t> at the top and bottom layer of the infinitesimal air parcel in the </a:t>
            </a:r>
            <a:r>
              <a:rPr lang="en-US" baseline="0" dirty="0" err="1" smtClean="0"/>
              <a:t>volum</a:t>
            </a:r>
            <a:r>
              <a:rPr lang="en-US" baseline="0" dirty="0" smtClean="0"/>
              <a:t> </a:t>
            </a:r>
            <a:r>
              <a:rPr lang="en-US" baseline="0" dirty="0" err="1" smtClean="0"/>
              <a:t>dV</a:t>
            </a:r>
            <a:r>
              <a:rPr lang="en-US" baseline="0" dirty="0" smtClean="0"/>
              <a:t>=</a:t>
            </a:r>
            <a:r>
              <a:rPr lang="en-US" baseline="0" dirty="0" err="1" smtClean="0"/>
              <a:t>dAdz</a:t>
            </a:r>
            <a:r>
              <a:rPr lang="en-US" baseline="0" dirty="0" smtClean="0"/>
              <a:t> we obtain:</a:t>
            </a:r>
          </a:p>
          <a:p>
            <a:endParaRPr lang="en-US" dirty="0" smtClean="0"/>
          </a:p>
          <a:p>
            <a:endParaRPr lang="en-GB" altLang="en-US" dirty="0" smtClean="0"/>
          </a:p>
          <a:p>
            <a:endParaRPr lang="en-GB" altLang="en-US" dirty="0"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AC8F408-E259-450E-98B8-BDE616E8A74D}" type="slidenum">
              <a:rPr lang="en-GB" altLang="en-US" smtClean="0"/>
              <a:pPr/>
              <a:t>10</a:t>
            </a:fld>
            <a:endParaRPr lang="en-GB" altLang="en-US" smtClean="0"/>
          </a:p>
        </p:txBody>
      </p:sp>
    </p:spTree>
    <p:extLst>
      <p:ext uri="{BB962C8B-B14F-4D97-AF65-F5344CB8AC3E}">
        <p14:creationId xmlns:p14="http://schemas.microsoft.com/office/powerpoint/2010/main" val="384849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15A20DE-7DDC-445C-BF1D-D715D4B1B881}" type="slidenum">
              <a:rPr lang="en-US" altLang="en-US"/>
              <a:pPr>
                <a:defRPr/>
              </a:pPr>
              <a:t>‹#›</a:t>
            </a:fld>
            <a:endParaRPr lang="en-US" altLang="en-US"/>
          </a:p>
        </p:txBody>
      </p:sp>
    </p:spTree>
    <p:extLst>
      <p:ext uri="{BB962C8B-B14F-4D97-AF65-F5344CB8AC3E}">
        <p14:creationId xmlns:p14="http://schemas.microsoft.com/office/powerpoint/2010/main" val="34623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1A0E572-4140-4B43-88C1-481A7C63C17E}" type="slidenum">
              <a:rPr lang="en-US" altLang="en-US"/>
              <a:pPr>
                <a:defRPr/>
              </a:pPr>
              <a:t>‹#›</a:t>
            </a:fld>
            <a:endParaRPr lang="en-US" altLang="en-US"/>
          </a:p>
        </p:txBody>
      </p:sp>
    </p:spTree>
    <p:extLst>
      <p:ext uri="{BB962C8B-B14F-4D97-AF65-F5344CB8AC3E}">
        <p14:creationId xmlns:p14="http://schemas.microsoft.com/office/powerpoint/2010/main" val="105549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C47F70F-8954-49ED-80F0-38CBC4129557}" type="slidenum">
              <a:rPr lang="en-US" altLang="en-US"/>
              <a:pPr>
                <a:defRPr/>
              </a:pPr>
              <a:t>‹#›</a:t>
            </a:fld>
            <a:endParaRPr lang="en-US" altLang="en-US"/>
          </a:p>
        </p:txBody>
      </p:sp>
    </p:spTree>
    <p:extLst>
      <p:ext uri="{BB962C8B-B14F-4D97-AF65-F5344CB8AC3E}">
        <p14:creationId xmlns:p14="http://schemas.microsoft.com/office/powerpoint/2010/main" val="397737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5DF3269B-162B-42A2-B0FD-3341CFC5F5D6}" type="slidenum">
              <a:rPr lang="en-US" altLang="en-US"/>
              <a:pPr>
                <a:defRPr/>
              </a:pPr>
              <a:t>‹#›</a:t>
            </a:fld>
            <a:endParaRPr lang="en-US" altLang="en-US"/>
          </a:p>
        </p:txBody>
      </p:sp>
    </p:spTree>
    <p:extLst>
      <p:ext uri="{BB962C8B-B14F-4D97-AF65-F5344CB8AC3E}">
        <p14:creationId xmlns:p14="http://schemas.microsoft.com/office/powerpoint/2010/main" val="215285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6E10C49-1CF7-48E4-AD0B-F3D639BDE85B}" type="slidenum">
              <a:rPr lang="en-US" altLang="en-US"/>
              <a:pPr>
                <a:defRPr/>
              </a:pPr>
              <a:t>‹#›</a:t>
            </a:fld>
            <a:endParaRPr lang="en-US" altLang="en-US"/>
          </a:p>
        </p:txBody>
      </p:sp>
    </p:spTree>
    <p:extLst>
      <p:ext uri="{BB962C8B-B14F-4D97-AF65-F5344CB8AC3E}">
        <p14:creationId xmlns:p14="http://schemas.microsoft.com/office/powerpoint/2010/main" val="2307586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7CF7F98-031F-4B3B-BA40-3CA0FDF5C82C}" type="slidenum">
              <a:rPr lang="en-US" altLang="en-US"/>
              <a:pPr>
                <a:defRPr/>
              </a:pPr>
              <a:t>‹#›</a:t>
            </a:fld>
            <a:endParaRPr lang="en-US" altLang="en-US"/>
          </a:p>
        </p:txBody>
      </p:sp>
    </p:spTree>
    <p:extLst>
      <p:ext uri="{BB962C8B-B14F-4D97-AF65-F5344CB8AC3E}">
        <p14:creationId xmlns:p14="http://schemas.microsoft.com/office/powerpoint/2010/main" val="223964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0586B07F-34FF-44EF-ADCA-9F344C3CC841}" type="slidenum">
              <a:rPr lang="en-US" altLang="en-US"/>
              <a:pPr>
                <a:defRPr/>
              </a:pPr>
              <a:t>‹#›</a:t>
            </a:fld>
            <a:endParaRPr lang="en-US" altLang="en-US"/>
          </a:p>
        </p:txBody>
      </p:sp>
    </p:spTree>
    <p:extLst>
      <p:ext uri="{BB962C8B-B14F-4D97-AF65-F5344CB8AC3E}">
        <p14:creationId xmlns:p14="http://schemas.microsoft.com/office/powerpoint/2010/main" val="305139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3"/>
          <p:cNvSpPr>
            <a:spLocks noGrp="1"/>
          </p:cNvSpPr>
          <p:nvPr>
            <p:ph type="dt" sz="half" idx="10"/>
          </p:nvPr>
        </p:nvSpPr>
        <p:spPr/>
        <p:txBody>
          <a:bodyPr/>
          <a:lstStyle>
            <a:lvl1pPr>
              <a:defRPr/>
            </a:lvl1pPr>
          </a:lstStyle>
          <a:p>
            <a:pPr>
              <a:defRPr/>
            </a:pPr>
            <a:endParaRPr lang="en-US" altLang="en-US"/>
          </a:p>
        </p:txBody>
      </p:sp>
      <p:sp>
        <p:nvSpPr>
          <p:cNvPr id="8" name="Segnaposto piè di pagina 4"/>
          <p:cNvSpPr>
            <a:spLocks noGrp="1"/>
          </p:cNvSpPr>
          <p:nvPr>
            <p:ph type="ftr" sz="quarter" idx="11"/>
          </p:nvPr>
        </p:nvSpPr>
        <p:spPr/>
        <p:txBody>
          <a:bodyPr/>
          <a:lstStyle>
            <a:lvl1pPr>
              <a:defRPr/>
            </a:lvl1pPr>
          </a:lstStyle>
          <a:p>
            <a:pPr>
              <a:defRPr/>
            </a:pPr>
            <a:endParaRPr lang="en-US" altLang="en-US"/>
          </a:p>
        </p:txBody>
      </p:sp>
      <p:sp>
        <p:nvSpPr>
          <p:cNvPr id="9" name="Segnaposto numero diapositiva 5"/>
          <p:cNvSpPr>
            <a:spLocks noGrp="1"/>
          </p:cNvSpPr>
          <p:nvPr>
            <p:ph type="sldNum" sz="quarter" idx="12"/>
          </p:nvPr>
        </p:nvSpPr>
        <p:spPr/>
        <p:txBody>
          <a:bodyPr/>
          <a:lstStyle>
            <a:lvl1pPr>
              <a:defRPr/>
            </a:lvl1pPr>
          </a:lstStyle>
          <a:p>
            <a:pPr>
              <a:defRPr/>
            </a:pPr>
            <a:fld id="{EFC5C7E1-EF44-48F3-97A6-306F193EE444}" type="slidenum">
              <a:rPr lang="en-US" altLang="en-US"/>
              <a:pPr>
                <a:defRPr/>
              </a:pPr>
              <a:t>‹#›</a:t>
            </a:fld>
            <a:endParaRPr lang="en-US" altLang="en-US"/>
          </a:p>
        </p:txBody>
      </p:sp>
    </p:spTree>
    <p:extLst>
      <p:ext uri="{BB962C8B-B14F-4D97-AF65-F5344CB8AC3E}">
        <p14:creationId xmlns:p14="http://schemas.microsoft.com/office/powerpoint/2010/main" val="288693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3"/>
          <p:cNvSpPr>
            <a:spLocks noGrp="1"/>
          </p:cNvSpPr>
          <p:nvPr>
            <p:ph type="dt" sz="half" idx="10"/>
          </p:nvPr>
        </p:nvSpPr>
        <p:spPr/>
        <p:txBody>
          <a:bodyPr/>
          <a:lstStyle>
            <a:lvl1pPr>
              <a:defRPr/>
            </a:lvl1pPr>
          </a:lstStyle>
          <a:p>
            <a:pPr>
              <a:defRPr/>
            </a:pPr>
            <a:endParaRPr lang="en-US" altLang="en-US"/>
          </a:p>
        </p:txBody>
      </p:sp>
      <p:sp>
        <p:nvSpPr>
          <p:cNvPr id="4" name="Segnaposto piè di pagina 4"/>
          <p:cNvSpPr>
            <a:spLocks noGrp="1"/>
          </p:cNvSpPr>
          <p:nvPr>
            <p:ph type="ftr" sz="quarter" idx="11"/>
          </p:nvPr>
        </p:nvSpPr>
        <p:spPr/>
        <p:txBody>
          <a:bodyPr/>
          <a:lstStyle>
            <a:lvl1pPr>
              <a:defRPr/>
            </a:lvl1pPr>
          </a:lstStyle>
          <a:p>
            <a:pPr>
              <a:defRPr/>
            </a:pPr>
            <a:endParaRPr lang="en-US" altLang="en-US"/>
          </a:p>
        </p:txBody>
      </p:sp>
      <p:sp>
        <p:nvSpPr>
          <p:cNvPr id="5" name="Segnaposto numero diapositiva 5"/>
          <p:cNvSpPr>
            <a:spLocks noGrp="1"/>
          </p:cNvSpPr>
          <p:nvPr>
            <p:ph type="sldNum" sz="quarter" idx="12"/>
          </p:nvPr>
        </p:nvSpPr>
        <p:spPr/>
        <p:txBody>
          <a:bodyPr/>
          <a:lstStyle>
            <a:lvl1pPr>
              <a:defRPr/>
            </a:lvl1pPr>
          </a:lstStyle>
          <a:p>
            <a:pPr>
              <a:defRPr/>
            </a:pPr>
            <a:fld id="{32E53DFD-6DA3-4CE7-9E72-CB0A43805254}" type="slidenum">
              <a:rPr lang="en-US" altLang="en-US"/>
              <a:pPr>
                <a:defRPr/>
              </a:pPr>
              <a:t>‹#›</a:t>
            </a:fld>
            <a:endParaRPr lang="en-US" altLang="en-US"/>
          </a:p>
        </p:txBody>
      </p:sp>
    </p:spTree>
    <p:extLst>
      <p:ext uri="{BB962C8B-B14F-4D97-AF65-F5344CB8AC3E}">
        <p14:creationId xmlns:p14="http://schemas.microsoft.com/office/powerpoint/2010/main" val="125265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en-US" altLang="en-US"/>
          </a:p>
        </p:txBody>
      </p:sp>
      <p:sp>
        <p:nvSpPr>
          <p:cNvPr id="3" name="Segnaposto piè di pagina 4"/>
          <p:cNvSpPr>
            <a:spLocks noGrp="1"/>
          </p:cNvSpPr>
          <p:nvPr>
            <p:ph type="ftr" sz="quarter" idx="11"/>
          </p:nvPr>
        </p:nvSpPr>
        <p:spPr/>
        <p:txBody>
          <a:bodyPr/>
          <a:lstStyle>
            <a:lvl1pPr>
              <a:defRPr/>
            </a:lvl1pPr>
          </a:lstStyle>
          <a:p>
            <a:pPr>
              <a:defRPr/>
            </a:pPr>
            <a:endParaRPr lang="en-US" altLang="en-US"/>
          </a:p>
        </p:txBody>
      </p:sp>
      <p:sp>
        <p:nvSpPr>
          <p:cNvPr id="4" name="Segnaposto numero diapositiva 5"/>
          <p:cNvSpPr>
            <a:spLocks noGrp="1"/>
          </p:cNvSpPr>
          <p:nvPr>
            <p:ph type="sldNum" sz="quarter" idx="12"/>
          </p:nvPr>
        </p:nvSpPr>
        <p:spPr/>
        <p:txBody>
          <a:bodyPr/>
          <a:lstStyle>
            <a:lvl1pPr>
              <a:defRPr/>
            </a:lvl1pPr>
          </a:lstStyle>
          <a:p>
            <a:pPr>
              <a:defRPr/>
            </a:pPr>
            <a:fld id="{518CE924-13D3-4B29-806E-2CD7A3372EE1}" type="slidenum">
              <a:rPr lang="en-US" altLang="en-US"/>
              <a:pPr>
                <a:defRPr/>
              </a:pPr>
              <a:t>‹#›</a:t>
            </a:fld>
            <a:endParaRPr lang="en-US" altLang="en-US"/>
          </a:p>
        </p:txBody>
      </p:sp>
    </p:spTree>
    <p:extLst>
      <p:ext uri="{BB962C8B-B14F-4D97-AF65-F5344CB8AC3E}">
        <p14:creationId xmlns:p14="http://schemas.microsoft.com/office/powerpoint/2010/main" val="330876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GB"/>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B4B80ED4-7258-42B4-9FC7-CE768BB9C396}" type="slidenum">
              <a:rPr lang="en-US" altLang="en-US"/>
              <a:pPr>
                <a:defRPr/>
              </a:pPr>
              <a:t>‹#›</a:t>
            </a:fld>
            <a:endParaRPr lang="en-US" altLang="en-US"/>
          </a:p>
        </p:txBody>
      </p:sp>
    </p:spTree>
    <p:extLst>
      <p:ext uri="{BB962C8B-B14F-4D97-AF65-F5344CB8AC3E}">
        <p14:creationId xmlns:p14="http://schemas.microsoft.com/office/powerpoint/2010/main" val="6825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8E178C7-094B-4D30-98B2-741B7C2B2B9B}" type="slidenum">
              <a:rPr lang="en-US" altLang="en-US"/>
              <a:pPr>
                <a:defRPr/>
              </a:pPr>
              <a:t>‹#›</a:t>
            </a:fld>
            <a:endParaRPr lang="en-US" altLang="en-US"/>
          </a:p>
        </p:txBody>
      </p:sp>
    </p:spTree>
    <p:extLst>
      <p:ext uri="{BB962C8B-B14F-4D97-AF65-F5344CB8AC3E}">
        <p14:creationId xmlns:p14="http://schemas.microsoft.com/office/powerpoint/2010/main" val="1739494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64B30B28-D321-42EA-B1F8-2E846517B1BB}" type="slidenum">
              <a:rPr lang="en-US" altLang="en-US"/>
              <a:pPr>
                <a:defRPr/>
              </a:pPr>
              <a:t>‹#›</a:t>
            </a:fld>
            <a:endParaRPr lang="en-US" altLang="en-US"/>
          </a:p>
        </p:txBody>
      </p:sp>
    </p:spTree>
    <p:extLst>
      <p:ext uri="{BB962C8B-B14F-4D97-AF65-F5344CB8AC3E}">
        <p14:creationId xmlns:p14="http://schemas.microsoft.com/office/powerpoint/2010/main" val="204997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DDB807B-10FC-4384-AC18-47FFD24302E4}" type="slidenum">
              <a:rPr lang="en-US" altLang="en-US"/>
              <a:pPr>
                <a:defRPr/>
              </a:pPr>
              <a:t>‹#›</a:t>
            </a:fld>
            <a:endParaRPr lang="en-US" altLang="en-US"/>
          </a:p>
        </p:txBody>
      </p:sp>
    </p:spTree>
    <p:extLst>
      <p:ext uri="{BB962C8B-B14F-4D97-AF65-F5344CB8AC3E}">
        <p14:creationId xmlns:p14="http://schemas.microsoft.com/office/powerpoint/2010/main" val="397781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EC4D7FB3-AB63-47A3-AC16-C1B4E9DB1F04}" type="slidenum">
              <a:rPr lang="en-US" altLang="en-US"/>
              <a:pPr>
                <a:defRPr/>
              </a:pPr>
              <a:t>‹#›</a:t>
            </a:fld>
            <a:endParaRPr lang="en-US" altLang="en-US"/>
          </a:p>
        </p:txBody>
      </p:sp>
    </p:spTree>
    <p:extLst>
      <p:ext uri="{BB962C8B-B14F-4D97-AF65-F5344CB8AC3E}">
        <p14:creationId xmlns:p14="http://schemas.microsoft.com/office/powerpoint/2010/main" val="609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2223DCC-EF98-45FE-8167-0D00D2A692A0}" type="slidenum">
              <a:rPr lang="en-US" altLang="en-US"/>
              <a:pPr>
                <a:defRPr/>
              </a:pPr>
              <a:t>‹#›</a:t>
            </a:fld>
            <a:endParaRPr lang="en-US" altLang="en-US"/>
          </a:p>
        </p:txBody>
      </p:sp>
    </p:spTree>
    <p:extLst>
      <p:ext uri="{BB962C8B-B14F-4D97-AF65-F5344CB8AC3E}">
        <p14:creationId xmlns:p14="http://schemas.microsoft.com/office/powerpoint/2010/main" val="308848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B7FE51-0C1D-48A7-9BF4-C437278459F4}" type="slidenum">
              <a:rPr lang="en-US" altLang="en-US"/>
              <a:pPr>
                <a:defRPr/>
              </a:pPr>
              <a:t>‹#›</a:t>
            </a:fld>
            <a:endParaRPr lang="en-US" altLang="en-US"/>
          </a:p>
        </p:txBody>
      </p:sp>
    </p:spTree>
    <p:extLst>
      <p:ext uri="{BB962C8B-B14F-4D97-AF65-F5344CB8AC3E}">
        <p14:creationId xmlns:p14="http://schemas.microsoft.com/office/powerpoint/2010/main" val="23194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Content Placeholder 3"/>
          <p:cNvSpPr>
            <a:spLocks noGrp="1"/>
          </p:cNvSpPr>
          <p:nvPr>
            <p:ph sz="half" idx="2"/>
          </p:nvPr>
        </p:nvSpPr>
        <p:spPr>
          <a:xfrm>
            <a:off x="633845" y="2507551"/>
            <a:ext cx="3867150"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7551"/>
            <a:ext cx="3886201"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95B0DFB-8FD2-49D2-BB29-DFAF023BAAE9}" type="slidenum">
              <a:rPr lang="en-US" altLang="en-US"/>
              <a:pPr>
                <a:defRPr/>
              </a:pPr>
              <a:t>‹#›</a:t>
            </a:fld>
            <a:endParaRPr lang="en-US" altLang="en-US"/>
          </a:p>
        </p:txBody>
      </p:sp>
    </p:spTree>
    <p:extLst>
      <p:ext uri="{BB962C8B-B14F-4D97-AF65-F5344CB8AC3E}">
        <p14:creationId xmlns:p14="http://schemas.microsoft.com/office/powerpoint/2010/main" val="54560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A805EC7-CFCA-4408-A560-AB9C6EADEF78}" type="slidenum">
              <a:rPr lang="en-US" altLang="en-US"/>
              <a:pPr>
                <a:defRPr/>
              </a:pPr>
              <a:t>‹#›</a:t>
            </a:fld>
            <a:endParaRPr lang="en-US" altLang="en-US"/>
          </a:p>
        </p:txBody>
      </p:sp>
    </p:spTree>
    <p:extLst>
      <p:ext uri="{BB962C8B-B14F-4D97-AF65-F5344CB8AC3E}">
        <p14:creationId xmlns:p14="http://schemas.microsoft.com/office/powerpoint/2010/main" val="43344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BD9A843-C219-49CD-945A-7053D553BA56}" type="slidenum">
              <a:rPr lang="en-US" altLang="en-US"/>
              <a:pPr>
                <a:defRPr/>
              </a:pPr>
              <a:t>‹#›</a:t>
            </a:fld>
            <a:endParaRPr lang="en-US" altLang="en-US"/>
          </a:p>
        </p:txBody>
      </p:sp>
    </p:spTree>
    <p:extLst>
      <p:ext uri="{BB962C8B-B14F-4D97-AF65-F5344CB8AC3E}">
        <p14:creationId xmlns:p14="http://schemas.microsoft.com/office/powerpoint/2010/main" val="187944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A073DF1-569C-4CED-95EC-D2E4D3BFACE4}" type="slidenum">
              <a:rPr lang="en-US" altLang="en-US"/>
              <a:pPr>
                <a:defRPr/>
              </a:pPr>
              <a:t>‹#›</a:t>
            </a:fld>
            <a:endParaRPr lang="en-US" altLang="en-US"/>
          </a:p>
        </p:txBody>
      </p:sp>
    </p:spTree>
    <p:extLst>
      <p:ext uri="{BB962C8B-B14F-4D97-AF65-F5344CB8AC3E}">
        <p14:creationId xmlns:p14="http://schemas.microsoft.com/office/powerpoint/2010/main" val="50591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C0816AB-04FF-42A9-A686-2DBFFE5B1590}" type="slidenum">
              <a:rPr lang="en-US" altLang="en-US"/>
              <a:pPr>
                <a:defRPr/>
              </a:pPr>
              <a:t>‹#›</a:t>
            </a:fld>
            <a:endParaRPr lang="en-US" altLang="en-US"/>
          </a:p>
        </p:txBody>
      </p:sp>
    </p:spTree>
    <p:extLst>
      <p:ext uri="{BB962C8B-B14F-4D97-AF65-F5344CB8AC3E}">
        <p14:creationId xmlns:p14="http://schemas.microsoft.com/office/powerpoint/2010/main" val="350847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endParaRPr lang="en-US" altLang="en-US" smtClean="0"/>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Modifica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0A786378-408C-4893-8680-C1E73FBED2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endParaRPr lang="en-GB" altLang="en-US" smtClean="0"/>
          </a:p>
        </p:txBody>
      </p:sp>
      <p:sp>
        <p:nvSpPr>
          <p:cNvPr id="2051"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Modifica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GB" altLang="en-US" smtClean="0"/>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C42E285-7A75-430E-B85B-BB1E020EC9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6.wmf"/><Relationship Id="rId3" Type="http://schemas.openxmlformats.org/officeDocument/2006/relationships/notesSlide" Target="../notesSlides/notesSlide10.xml"/><Relationship Id="rId7" Type="http://schemas.openxmlformats.org/officeDocument/2006/relationships/image" Target="../media/image23.wmf"/><Relationship Id="rId12" Type="http://schemas.openxmlformats.org/officeDocument/2006/relationships/oleObject" Target="../embeddings/oleObject19.bin"/><Relationship Id="rId17" Type="http://schemas.openxmlformats.org/officeDocument/2006/relationships/image" Target="../media/image28.wmf"/><Relationship Id="rId2" Type="http://schemas.openxmlformats.org/officeDocument/2006/relationships/slideLayout" Target="../slideLayouts/slideLayout13.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4.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6.xml"/><Relationship Id="rId7"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4.wmf"/><Relationship Id="rId4" Type="http://schemas.openxmlformats.org/officeDocument/2006/relationships/oleObject" Target="../embeddings/oleObject24.bin"/><Relationship Id="rId9" Type="http://schemas.openxmlformats.org/officeDocument/2006/relationships/image" Target="../media/image36.wm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7.xml"/><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0.wmf"/><Relationship Id="rId3" Type="http://schemas.openxmlformats.org/officeDocument/2006/relationships/notesSlide" Target="../notesSlides/notesSlide18.xml"/><Relationship Id="rId7" Type="http://schemas.openxmlformats.org/officeDocument/2006/relationships/image" Target="../media/image37.wmf"/><Relationship Id="rId12"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8.bin"/><Relationship Id="rId11" Type="http://schemas.openxmlformats.org/officeDocument/2006/relationships/image" Target="../media/image39.wmf"/><Relationship Id="rId5" Type="http://schemas.openxmlformats.org/officeDocument/2006/relationships/image" Target="../media/image34.wmf"/><Relationship Id="rId15" Type="http://schemas.openxmlformats.org/officeDocument/2006/relationships/image" Target="../media/image41.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8.wmf"/><Relationship Id="rId1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0.xml"/><Relationship Id="rId7" Type="http://schemas.openxmlformats.org/officeDocument/2006/relationships/image" Target="../media/image4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0.wmf"/><Relationship Id="rId3" Type="http://schemas.openxmlformats.org/officeDocument/2006/relationships/notesSlide" Target="../notesSlides/notesSlide22.xml"/><Relationship Id="rId7" Type="http://schemas.openxmlformats.org/officeDocument/2006/relationships/image" Target="../media/image47.wmf"/><Relationship Id="rId12"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8.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8.wmf"/><Relationship Id="rId14"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43.bin"/><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9.xml"/><Relationship Id="rId7" Type="http://schemas.openxmlformats.org/officeDocument/2006/relationships/image" Target="../media/image57.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image" Target="../media/image56.wmf"/><Relationship Id="rId10" Type="http://schemas.openxmlformats.org/officeDocument/2006/relationships/image" Target="../media/image59.png"/><Relationship Id="rId4" Type="http://schemas.openxmlformats.org/officeDocument/2006/relationships/oleObject" Target="../embeddings/oleObject44.bin"/><Relationship Id="rId9" Type="http://schemas.openxmlformats.org/officeDocument/2006/relationships/image" Target="../media/image58.wmf"/></Relationships>
</file>

<file path=ppt/slides/_rels/slide3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33.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380.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0.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61.emf"/><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66.emf"/><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65.emf"/><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35.xml"/><Relationship Id="rId7"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67.wmf"/><Relationship Id="rId5" Type="http://schemas.openxmlformats.org/officeDocument/2006/relationships/oleObject" Target="../embeddings/oleObject47.bin"/><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40.xml"/><Relationship Id="rId7" Type="http://schemas.openxmlformats.org/officeDocument/2006/relationships/image" Target="../media/image73.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50.bin"/><Relationship Id="rId5" Type="http://schemas.openxmlformats.org/officeDocument/2006/relationships/image" Target="../media/image72.wmf"/><Relationship Id="rId4" Type="http://schemas.openxmlformats.org/officeDocument/2006/relationships/oleObject" Target="../embeddings/oleObject49.bin"/><Relationship Id="rId9" Type="http://schemas.openxmlformats.org/officeDocument/2006/relationships/image" Target="../media/image74.wmf"/></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4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Fundamentals/EU%20emission%20inventories%201990-2018.pdf" TargetMode="External"/><Relationship Id="rId2" Type="http://schemas.openxmlformats.org/officeDocument/2006/relationships/hyperlink" Target="../../Fundamentals/ITALY%20emission%20inventories_ISPRA%202022.pdf" TargetMode="External"/><Relationship Id="rId1" Type="http://schemas.openxmlformats.org/officeDocument/2006/relationships/slideLayout" Target="../slideLayouts/slideLayout13.xml"/><Relationship Id="rId5" Type="http://schemas.openxmlformats.org/officeDocument/2006/relationships/image" Target="../media/image83.pn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51.xml"/><Relationship Id="rId7"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7.wmf"/><Relationship Id="rId5" Type="http://schemas.openxmlformats.org/officeDocument/2006/relationships/oleObject" Target="../embeddings/oleObject52.bin"/><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52.xml"/><Relationship Id="rId7" Type="http://schemas.openxmlformats.org/officeDocument/2006/relationships/image" Target="../media/image92.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55.bin"/><Relationship Id="rId5" Type="http://schemas.openxmlformats.org/officeDocument/2006/relationships/image" Target="../media/image91.wmf"/><Relationship Id="rId4" Type="http://schemas.openxmlformats.org/officeDocument/2006/relationships/oleObject" Target="../embeddings/oleObject54.bin"/><Relationship Id="rId9" Type="http://schemas.openxmlformats.org/officeDocument/2006/relationships/image" Target="../media/image93.wmf"/></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54.xml"/><Relationship Id="rId7" Type="http://schemas.openxmlformats.org/officeDocument/2006/relationships/image" Target="../media/image95.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58.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96.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55.xml"/><Relationship Id="rId7" Type="http://schemas.openxmlformats.org/officeDocument/2006/relationships/image" Target="../media/image99.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62.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100.wmf"/></Relationships>
</file>

<file path=ppt/slides/_rels/slide5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56.xml"/><Relationship Id="rId7" Type="http://schemas.openxmlformats.org/officeDocument/2006/relationships/oleObject" Target="../embeddings/oleObject66.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67.wmf"/><Relationship Id="rId5" Type="http://schemas.openxmlformats.org/officeDocument/2006/relationships/oleObject" Target="../embeddings/oleObject65.bin"/><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57.xml"/><Relationship Id="rId7" Type="http://schemas.openxmlformats.org/officeDocument/2006/relationships/image" Target="../media/image103.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oleObject" Target="../embeddings/oleObject68.bin"/><Relationship Id="rId5" Type="http://schemas.openxmlformats.org/officeDocument/2006/relationships/image" Target="../media/image102.wmf"/><Relationship Id="rId4" Type="http://schemas.openxmlformats.org/officeDocument/2006/relationships/oleObject" Target="../embeddings/oleObject67.bin"/><Relationship Id="rId9" Type="http://schemas.openxmlformats.org/officeDocument/2006/relationships/image" Target="../media/image104.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58.xml"/><Relationship Id="rId7" Type="http://schemas.openxmlformats.org/officeDocument/2006/relationships/oleObject" Target="../embeddings/oleObject71.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67.wmf"/><Relationship Id="rId5" Type="http://schemas.openxmlformats.org/officeDocument/2006/relationships/oleObject" Target="../embeddings/oleObject70.bin"/><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09.wmf"/><Relationship Id="rId3" Type="http://schemas.openxmlformats.org/officeDocument/2006/relationships/notesSlide" Target="../notesSlides/notesSlide59.xml"/><Relationship Id="rId7" Type="http://schemas.openxmlformats.org/officeDocument/2006/relationships/image" Target="../media/image106.wmf"/><Relationship Id="rId12" Type="http://schemas.openxmlformats.org/officeDocument/2006/relationships/oleObject" Target="../embeddings/oleObject76.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oleObject" Target="../embeddings/oleObject73.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07.wmf"/><Relationship Id="rId14" Type="http://schemas.openxmlformats.org/officeDocument/2006/relationships/oleObject" Target="../embeddings/oleObject77.bin"/></Relationships>
</file>

<file path=ppt/slides/_rels/slide62.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112.emf"/></Relationships>
</file>

<file path=ppt/slides/_rels/slide63.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114.emf"/></Relationships>
</file>

<file path=ppt/slides/_rels/slide64.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11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6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125.png"/><Relationship Id="rId5" Type="http://schemas.openxmlformats.org/officeDocument/2006/relationships/image" Target="../media/image124.jpeg"/><Relationship Id="rId10" Type="http://schemas.openxmlformats.org/officeDocument/2006/relationships/image" Target="../media/image129.emf"/><Relationship Id="rId4" Type="http://schemas.openxmlformats.org/officeDocument/2006/relationships/image" Target="../media/image123.jpeg"/><Relationship Id="rId9" Type="http://schemas.openxmlformats.org/officeDocument/2006/relationships/image" Target="../media/image128.png"/></Relationships>
</file>

<file path=ppt/slides/_rels/slide6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YKM6xhBK738"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hyperlink" Target="https://www.slideshare.net/KhanImran5975/how-did-atmosphere-form"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131.wmf"/><Relationship Id="rId5" Type="http://schemas.openxmlformats.org/officeDocument/2006/relationships/oleObject" Target="../embeddings/oleObject78.bin"/><Relationship Id="rId4" Type="http://schemas.openxmlformats.org/officeDocument/2006/relationships/image" Target="../media/image13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88012"/>
            <a:ext cx="7772400" cy="1143000"/>
          </a:xfrm>
        </p:spPr>
        <p:txBody>
          <a:bodyPr rtlCol="0">
            <a:normAutofit/>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53041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3917837"/>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Fundamentals</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Tree>
    <p:extLst>
      <p:ext uri="{BB962C8B-B14F-4D97-AF65-F5344CB8AC3E}">
        <p14:creationId xmlns:p14="http://schemas.microsoft.com/office/powerpoint/2010/main" val="215615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Vertical structure: pressure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7" y="10414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4" name="Rettangolo 11"/>
          <p:cNvSpPr>
            <a:spLocks noChangeArrowheads="1"/>
          </p:cNvSpPr>
          <p:nvPr/>
        </p:nvSpPr>
        <p:spPr bwMode="auto">
          <a:xfrm>
            <a:off x="4572000" y="5540375"/>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000">
              <a:latin typeface="Tahoma" panose="020B0604030504040204" pitchFamily="34" charset="0"/>
              <a:cs typeface="Tahoma" panose="020B0604030504040204" pitchFamily="34" charset="0"/>
            </a:endParaRPr>
          </a:p>
        </p:txBody>
      </p:sp>
      <p:sp>
        <p:nvSpPr>
          <p:cNvPr id="9" name="CasellaDiTesto 8"/>
          <p:cNvSpPr txBox="1">
            <a:spLocks noChangeArrowheads="1"/>
          </p:cNvSpPr>
          <p:nvPr/>
        </p:nvSpPr>
        <p:spPr bwMode="auto">
          <a:xfrm>
            <a:off x="3578358" y="1184476"/>
            <a:ext cx="4630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smtClean="0">
                <a:solidFill>
                  <a:srgbClr val="FF0000"/>
                </a:solidFill>
                <a:latin typeface="Tahoma" panose="020B0604030504040204" pitchFamily="34" charset="0"/>
                <a:cs typeface="Tahoma" panose="020B0604030504040204" pitchFamily="34" charset="0"/>
              </a:rPr>
              <a:t>where does it come from?</a:t>
            </a:r>
            <a:endParaRPr lang="en-GB" altLang="en-US" sz="2400" dirty="0">
              <a:solidFill>
                <a:srgbClr val="FF0000"/>
              </a:solidFill>
              <a:latin typeface="Tahoma" panose="020B0604030504040204" pitchFamily="34" charset="0"/>
              <a:cs typeface="Tahoma" panose="020B0604030504040204" pitchFamily="34" charset="0"/>
            </a:endParaRPr>
          </a:p>
        </p:txBody>
      </p:sp>
      <p:sp>
        <p:nvSpPr>
          <p:cNvPr id="11" name="CasellaDiTesto 8"/>
          <p:cNvSpPr txBox="1">
            <a:spLocks noChangeArrowheads="1"/>
          </p:cNvSpPr>
          <p:nvPr/>
        </p:nvSpPr>
        <p:spPr bwMode="auto">
          <a:xfrm>
            <a:off x="3005539" y="1742021"/>
            <a:ext cx="6132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smtClean="0">
                <a:latin typeface="Tahoma" panose="020B0604030504040204" pitchFamily="34" charset="0"/>
                <a:cs typeface="Tahoma" panose="020B0604030504040204" pitchFamily="34" charset="0"/>
              </a:rPr>
              <a:t>integration of the hydrostatic balance equation (Stevin law) in the case of T=cost </a:t>
            </a:r>
            <a:endParaRPr lang="en-GB" altLang="en-US" sz="2400" dirty="0">
              <a:latin typeface="Tahoma" panose="020B0604030504040204" pitchFamily="34" charset="0"/>
              <a:cs typeface="Tahoma" panose="020B060403050404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448975394"/>
              </p:ext>
            </p:extLst>
          </p:nvPr>
        </p:nvGraphicFramePr>
        <p:xfrm>
          <a:off x="200294" y="1399482"/>
          <a:ext cx="2627312" cy="1036637"/>
        </p:xfrm>
        <a:graphic>
          <a:graphicData uri="http://schemas.openxmlformats.org/presentationml/2006/ole">
            <mc:AlternateContent xmlns:mc="http://schemas.openxmlformats.org/markup-compatibility/2006">
              <mc:Choice xmlns:v="urn:schemas-microsoft-com:vml" Requires="v">
                <p:oleObj spid="_x0000_s73812" name="Equation" r:id="rId4" imgW="1091880" imgH="431640" progId="Equation.3">
                  <p:embed/>
                </p:oleObj>
              </mc:Choice>
              <mc:Fallback>
                <p:oleObj name="Equation" r:id="rId4" imgW="1091880" imgH="431640" progId="Equation.3">
                  <p:embed/>
                  <p:pic>
                    <p:nvPicPr>
                      <p:cNvPr id="27656" name="Object 11"/>
                      <p:cNvPicPr>
                        <a:picLocks noChangeAspect="1" noChangeArrowheads="1"/>
                      </p:cNvPicPr>
                      <p:nvPr/>
                    </p:nvPicPr>
                    <p:blipFill>
                      <a:blip r:embed="rId5"/>
                      <a:srcRect/>
                      <a:stretch>
                        <a:fillRect/>
                      </a:stretch>
                    </p:blipFill>
                    <p:spPr bwMode="auto">
                      <a:xfrm>
                        <a:off x="200294" y="1399482"/>
                        <a:ext cx="2627312" cy="1036637"/>
                      </a:xfrm>
                      <a:prstGeom prst="rect">
                        <a:avLst/>
                      </a:prstGeom>
                      <a:noFill/>
                      <a:ln w="38100">
                        <a:solidFill>
                          <a:srgbClr val="FF0000"/>
                        </a:solidFill>
                      </a:ln>
                      <a:extLst/>
                    </p:spPr>
                  </p:pic>
                </p:oleObj>
              </mc:Fallback>
            </mc:AlternateContent>
          </a:graphicData>
        </a:graphic>
      </p:graphicFrame>
      <p:grpSp>
        <p:nvGrpSpPr>
          <p:cNvPr id="13" name="Group 12"/>
          <p:cNvGrpSpPr/>
          <p:nvPr/>
        </p:nvGrpSpPr>
        <p:grpSpPr>
          <a:xfrm>
            <a:off x="440948" y="2531999"/>
            <a:ext cx="8262102" cy="4757025"/>
            <a:chOff x="-1188720" y="428324"/>
            <a:chExt cx="8686800" cy="4937760"/>
          </a:xfrm>
        </p:grpSpPr>
        <p:pic>
          <p:nvPicPr>
            <p:cNvPr id="14" name="Picture 2" descr="Reading Assignments: - ppt video online download"/>
            <p:cNvPicPr>
              <a:picLocks noChangeAspect="1" noChangeArrowheads="1"/>
            </p:cNvPicPr>
            <p:nvPr/>
          </p:nvPicPr>
          <p:blipFill rotWithShape="1">
            <a:blip r:embed="rId6">
              <a:extLst>
                <a:ext uri="{28A0092B-C50C-407E-A947-70E740481C1C}">
                  <a14:useLocalDpi xmlns:a14="http://schemas.microsoft.com/office/drawing/2010/main" val="0"/>
                </a:ext>
              </a:extLst>
            </a:blip>
            <a:srcRect l="4712" t="21758" r="288" b="6240"/>
            <a:stretch/>
          </p:blipFill>
          <p:spPr bwMode="auto">
            <a:xfrm>
              <a:off x="-1188720" y="428324"/>
              <a:ext cx="8686800" cy="49377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46747" y="433137"/>
              <a:ext cx="3657600" cy="30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ttangolo 20"/>
          <p:cNvSpPr>
            <a:spLocks noChangeArrowheads="1"/>
          </p:cNvSpPr>
          <p:nvPr/>
        </p:nvSpPr>
        <p:spPr bwMode="auto">
          <a:xfrm>
            <a:off x="351983" y="6150114"/>
            <a:ext cx="6997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solidFill>
                  <a:srgbClr val="FF0000"/>
                </a:solidFill>
                <a:latin typeface="Tahoma" panose="020B0604030504040204" pitchFamily="34" charset="0"/>
                <a:cs typeface="Tahoma" panose="020B0604030504040204" pitchFamily="34" charset="0"/>
              </a:rPr>
              <a:t>For derivation see </a:t>
            </a:r>
            <a:r>
              <a:rPr lang="en-GB" altLang="en-US" sz="2000" dirty="0" smtClean="0">
                <a:solidFill>
                  <a:srgbClr val="FF0000"/>
                </a:solidFill>
                <a:latin typeface="Tahoma" panose="020B0604030504040204" pitchFamily="34" charset="0"/>
                <a:cs typeface="Tahoma" panose="020B0604030504040204" pitchFamily="34" charset="0"/>
              </a:rPr>
              <a:t>(for instance) Wallace </a:t>
            </a:r>
            <a:r>
              <a:rPr lang="en-GB" altLang="en-US" sz="2000" dirty="0">
                <a:solidFill>
                  <a:srgbClr val="FF0000"/>
                </a:solidFill>
                <a:latin typeface="Tahoma" panose="020B0604030504040204" pitchFamily="34" charset="0"/>
                <a:cs typeface="Tahoma" panose="020B0604030504040204" pitchFamily="34" charset="0"/>
              </a:rPr>
              <a:t>and Hobbs Chapter 3.2 “The hydrostatic equation”</a:t>
            </a:r>
          </a:p>
        </p:txBody>
      </p:sp>
      <p:sp>
        <p:nvSpPr>
          <p:cNvPr id="2" name="Rectangle 1"/>
          <p:cNvSpPr/>
          <p:nvPr/>
        </p:nvSpPr>
        <p:spPr>
          <a:xfrm>
            <a:off x="6845159" y="3793993"/>
            <a:ext cx="2032141" cy="769441"/>
          </a:xfrm>
          <a:prstGeom prst="rect">
            <a:avLst/>
          </a:prstGeom>
        </p:spPr>
        <p:txBody>
          <a:bodyPr wrap="square">
            <a:spAutoFit/>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infinitesimal air parcel</a:t>
            </a:r>
          </a:p>
        </p:txBody>
      </p:sp>
    </p:spTree>
    <p:extLst>
      <p:ext uri="{BB962C8B-B14F-4D97-AF65-F5344CB8AC3E}">
        <p14:creationId xmlns:p14="http://schemas.microsoft.com/office/powerpoint/2010/main" val="32416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Pressure dependence derivation</a:t>
            </a:r>
            <a:endParaRPr lang="en-GB" altLang="en-US" sz="30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50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7892" name="Object 5"/>
          <p:cNvGraphicFramePr>
            <a:graphicFrameLocks noChangeAspect="1"/>
          </p:cNvGraphicFramePr>
          <p:nvPr/>
        </p:nvGraphicFramePr>
        <p:xfrm>
          <a:off x="1673225" y="1277938"/>
          <a:ext cx="2427288" cy="906462"/>
        </p:xfrm>
        <a:graphic>
          <a:graphicData uri="http://schemas.openxmlformats.org/presentationml/2006/ole">
            <mc:AlternateContent xmlns:mc="http://schemas.openxmlformats.org/markup-compatibility/2006">
              <mc:Choice xmlns:v="urn:schemas-microsoft-com:vml" Requires="v">
                <p:oleObj spid="_x0000_s75286" name="Equazione" r:id="rId4" imgW="1054100" imgH="393700" progId="Equation.3">
                  <p:embed/>
                </p:oleObj>
              </mc:Choice>
              <mc:Fallback>
                <p:oleObj name="Equazione" r:id="rId4" imgW="1054100" imgH="393700" progId="Equation.3">
                  <p:embed/>
                  <p:pic>
                    <p:nvPicPr>
                      <p:cNvPr id="3789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225" y="1277938"/>
                        <a:ext cx="2427288"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6"/>
          <p:cNvSpPr txBox="1">
            <a:spLocks noChangeArrowheads="1"/>
          </p:cNvSpPr>
          <p:nvPr/>
        </p:nvSpPr>
        <p:spPr bwMode="auto">
          <a:xfrm>
            <a:off x="4775200" y="1330325"/>
            <a:ext cx="41767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solidFill>
                  <a:srgbClr val="FF0000"/>
                </a:solidFill>
              </a:rPr>
              <a:t>Hydrostatic equation (Stevin’s law)</a:t>
            </a:r>
          </a:p>
          <a:p>
            <a:r>
              <a:rPr lang="it-IT" altLang="en-US" sz="2000" i="1"/>
              <a:t>g </a:t>
            </a:r>
            <a:r>
              <a:rPr lang="it-IT" altLang="en-US" sz="2000"/>
              <a:t>= 9.81 m/s</a:t>
            </a:r>
            <a:r>
              <a:rPr lang="it-IT" altLang="en-US" sz="2000" baseline="30000"/>
              <a:t>2</a:t>
            </a:r>
            <a:r>
              <a:rPr lang="it-IT" altLang="en-US" sz="2000"/>
              <a:t> (at </a:t>
            </a:r>
            <a:r>
              <a:rPr lang="it-IT" altLang="en-US" sz="2000" i="1"/>
              <a:t>z</a:t>
            </a:r>
            <a:r>
              <a:rPr lang="it-IT" altLang="en-US" sz="2000"/>
              <a:t>=0)*</a:t>
            </a:r>
          </a:p>
        </p:txBody>
      </p:sp>
      <p:graphicFrame>
        <p:nvGraphicFramePr>
          <p:cNvPr id="37894" name="Object 7"/>
          <p:cNvGraphicFramePr>
            <a:graphicFrameLocks noChangeAspect="1"/>
          </p:cNvGraphicFramePr>
          <p:nvPr/>
        </p:nvGraphicFramePr>
        <p:xfrm>
          <a:off x="1020763" y="2203450"/>
          <a:ext cx="2479675" cy="941388"/>
        </p:xfrm>
        <a:graphic>
          <a:graphicData uri="http://schemas.openxmlformats.org/presentationml/2006/ole">
            <mc:AlternateContent xmlns:mc="http://schemas.openxmlformats.org/markup-compatibility/2006">
              <mc:Choice xmlns:v="urn:schemas-microsoft-com:vml" Requires="v">
                <p:oleObj spid="_x0000_s75287" name="Equazione" r:id="rId6" imgW="1104900" imgH="419100" progId="Equation.3">
                  <p:embed/>
                </p:oleObj>
              </mc:Choice>
              <mc:Fallback>
                <p:oleObj name="Equazione" r:id="rId6" imgW="1104900" imgH="419100" progId="Equation.3">
                  <p:embed/>
                  <p:pic>
                    <p:nvPicPr>
                      <p:cNvPr id="3789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763" y="2203450"/>
                        <a:ext cx="24796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 Box 10"/>
          <p:cNvSpPr txBox="1">
            <a:spLocks noChangeArrowheads="1"/>
          </p:cNvSpPr>
          <p:nvPr/>
        </p:nvSpPr>
        <p:spPr bwMode="auto">
          <a:xfrm>
            <a:off x="373063" y="3173413"/>
            <a:ext cx="7853362"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dirty="0">
                <a:latin typeface="Tahoma" panose="020B0604030504040204" pitchFamily="34" charset="0"/>
                <a:cs typeface="Tahoma" panose="020B0604030504040204" pitchFamily="34" charset="0"/>
              </a:rPr>
              <a:t>assuming </a:t>
            </a:r>
            <a:r>
              <a:rPr lang="it-IT" altLang="en-US" sz="2200" i="1" dirty="0">
                <a:latin typeface="Tahoma" panose="020B0604030504040204" pitchFamily="34" charset="0"/>
                <a:cs typeface="Tahoma" panose="020B0604030504040204" pitchFamily="34" charset="0"/>
              </a:rPr>
              <a:t>T</a:t>
            </a:r>
            <a:r>
              <a:rPr lang="it-IT" altLang="en-US" sz="2200" dirty="0">
                <a:latin typeface="Tahoma" panose="020B0604030504040204" pitchFamily="34" charset="0"/>
                <a:cs typeface="Tahoma" panose="020B0604030504040204" pitchFamily="34" charset="0"/>
              </a:rPr>
              <a:t>, </a:t>
            </a:r>
            <a:r>
              <a:rPr lang="it-IT" altLang="en-US" sz="2200" i="1" dirty="0">
                <a:latin typeface="Tahoma" panose="020B0604030504040204" pitchFamily="34" charset="0"/>
                <a:cs typeface="Tahoma" panose="020B0604030504040204" pitchFamily="34" charset="0"/>
              </a:rPr>
              <a:t>g</a:t>
            </a:r>
            <a:r>
              <a:rPr lang="it-IT" altLang="en-US" sz="2200" dirty="0">
                <a:latin typeface="Tahoma" panose="020B0604030504040204" pitchFamily="34" charset="0"/>
                <a:cs typeface="Tahoma" panose="020B0604030504040204" pitchFamily="34" charset="0"/>
              </a:rPr>
              <a:t> and </a:t>
            </a:r>
            <a:r>
              <a:rPr lang="it-IT" altLang="en-US" sz="2200" i="1" dirty="0">
                <a:latin typeface="Tahoma" panose="020B0604030504040204" pitchFamily="34" charset="0"/>
                <a:cs typeface="Tahoma" panose="020B0604030504040204" pitchFamily="34" charset="0"/>
              </a:rPr>
              <a:t>MW</a:t>
            </a:r>
            <a:r>
              <a:rPr lang="it-IT" altLang="en-US" sz="2200" i="1" baseline="-25000" dirty="0">
                <a:latin typeface="Tahoma" panose="020B0604030504040204" pitchFamily="34" charset="0"/>
                <a:cs typeface="Tahoma" panose="020B0604030504040204" pitchFamily="34" charset="0"/>
              </a:rPr>
              <a:t>a</a:t>
            </a:r>
            <a:r>
              <a:rPr lang="it-IT" altLang="en-US" sz="2200" dirty="0">
                <a:latin typeface="Tahoma" panose="020B0604030504040204" pitchFamily="34" charset="0"/>
                <a:cs typeface="Tahoma" panose="020B0604030504040204" pitchFamily="34" charset="0"/>
              </a:rPr>
              <a:t> constants with </a:t>
            </a:r>
            <a:r>
              <a:rPr lang="it-IT" altLang="en-US" sz="2200" i="1" dirty="0">
                <a:latin typeface="Tahoma" panose="020B0604030504040204" pitchFamily="34" charset="0"/>
                <a:cs typeface="Tahoma" panose="020B0604030504040204" pitchFamily="34" charset="0"/>
              </a:rPr>
              <a:t>z</a:t>
            </a:r>
            <a:r>
              <a:rPr lang="it-IT" altLang="en-US" sz="2200" dirty="0">
                <a:latin typeface="Tahoma" panose="020B0604030504040204" pitchFamily="34" charset="0"/>
                <a:cs typeface="Tahoma" panose="020B0604030504040204" pitchFamily="34" charset="0"/>
              </a:rPr>
              <a:t> it can be integrated:</a:t>
            </a:r>
          </a:p>
        </p:txBody>
      </p:sp>
      <p:graphicFrame>
        <p:nvGraphicFramePr>
          <p:cNvPr id="37896" name="Object 11"/>
          <p:cNvGraphicFramePr>
            <a:graphicFrameLocks noChangeAspect="1"/>
          </p:cNvGraphicFramePr>
          <p:nvPr/>
        </p:nvGraphicFramePr>
        <p:xfrm>
          <a:off x="7389813" y="3760788"/>
          <a:ext cx="1562100" cy="882650"/>
        </p:xfrm>
        <a:graphic>
          <a:graphicData uri="http://schemas.openxmlformats.org/presentationml/2006/ole">
            <mc:AlternateContent xmlns:mc="http://schemas.openxmlformats.org/markup-compatibility/2006">
              <mc:Choice xmlns:v="urn:schemas-microsoft-com:vml" Requires="v">
                <p:oleObj spid="_x0000_s75288" name="Equazione" r:id="rId8" imgW="761669" imgH="431613" progId="Equation.3">
                  <p:embed/>
                </p:oleObj>
              </mc:Choice>
              <mc:Fallback>
                <p:oleObj name="Equazione" r:id="rId8" imgW="761669" imgH="431613" progId="Equation.3">
                  <p:embed/>
                  <p:pic>
                    <p:nvPicPr>
                      <p:cNvPr id="3789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9813" y="3760788"/>
                        <a:ext cx="15621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7" name="Object 5"/>
          <p:cNvGraphicFramePr>
            <a:graphicFrameLocks noChangeAspect="1"/>
          </p:cNvGraphicFramePr>
          <p:nvPr/>
        </p:nvGraphicFramePr>
        <p:xfrm>
          <a:off x="4572000" y="2203450"/>
          <a:ext cx="2927350" cy="965200"/>
        </p:xfrm>
        <a:graphic>
          <a:graphicData uri="http://schemas.openxmlformats.org/presentationml/2006/ole">
            <mc:AlternateContent xmlns:mc="http://schemas.openxmlformats.org/markup-compatibility/2006">
              <mc:Choice xmlns:v="urn:schemas-microsoft-com:vml" Requires="v">
                <p:oleObj spid="_x0000_s75289" name="Equazione" r:id="rId10" imgW="1270000" imgH="419100" progId="Equation.3">
                  <p:embed/>
                </p:oleObj>
              </mc:Choice>
              <mc:Fallback>
                <p:oleObj name="Equazione" r:id="rId10" imgW="1270000" imgH="419100" progId="Equation.3">
                  <p:embed/>
                  <p:pic>
                    <p:nvPicPr>
                      <p:cNvPr id="3789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203450"/>
                        <a:ext cx="292735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8" name="Text Box 10"/>
          <p:cNvSpPr txBox="1">
            <a:spLocks noChangeArrowheads="1"/>
          </p:cNvSpPr>
          <p:nvPr/>
        </p:nvSpPr>
        <p:spPr bwMode="auto">
          <a:xfrm>
            <a:off x="187325" y="6027003"/>
            <a:ext cx="8769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t>* also </a:t>
            </a:r>
            <a:r>
              <a:rPr lang="it-IT" altLang="en-US" sz="2400" i="1" dirty="0"/>
              <a:t>g</a:t>
            </a:r>
            <a:r>
              <a:rPr lang="it-IT" altLang="en-US" sz="2400" dirty="0"/>
              <a:t> changes with the distance from the center of the Earth, but very little: g=9.77 m/s</a:t>
            </a:r>
            <a:r>
              <a:rPr lang="it-IT" altLang="en-US" sz="2400" baseline="30000" dirty="0"/>
              <a:t>2 </a:t>
            </a:r>
            <a:r>
              <a:rPr lang="it-IT" altLang="en-US" sz="2400" dirty="0"/>
              <a:t>for </a:t>
            </a:r>
            <a:r>
              <a:rPr lang="it-IT" altLang="en-US" sz="2400" i="1" dirty="0"/>
              <a:t>z</a:t>
            </a:r>
            <a:r>
              <a:rPr lang="it-IT" altLang="en-US" sz="2400" dirty="0"/>
              <a:t>=11km</a:t>
            </a:r>
          </a:p>
        </p:txBody>
      </p:sp>
      <p:sp>
        <p:nvSpPr>
          <p:cNvPr id="2" name="Freccia a destra 1"/>
          <p:cNvSpPr/>
          <p:nvPr/>
        </p:nvSpPr>
        <p:spPr>
          <a:xfrm>
            <a:off x="3786188" y="2532063"/>
            <a:ext cx="500062" cy="24447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7900" name="Object 5"/>
          <p:cNvGraphicFramePr>
            <a:graphicFrameLocks noChangeAspect="1"/>
          </p:cNvGraphicFramePr>
          <p:nvPr/>
        </p:nvGraphicFramePr>
        <p:xfrm>
          <a:off x="373063" y="3613150"/>
          <a:ext cx="3367087" cy="1141413"/>
        </p:xfrm>
        <a:graphic>
          <a:graphicData uri="http://schemas.openxmlformats.org/presentationml/2006/ole">
            <mc:AlternateContent xmlns:mc="http://schemas.openxmlformats.org/markup-compatibility/2006">
              <mc:Choice xmlns:v="urn:schemas-microsoft-com:vml" Requires="v">
                <p:oleObj spid="_x0000_s75290" name="Equazione" r:id="rId12" imgW="1459866" imgH="495085" progId="Equation.3">
                  <p:embed/>
                </p:oleObj>
              </mc:Choice>
              <mc:Fallback>
                <p:oleObj name="Equazione" r:id="rId12" imgW="1459866" imgH="495085" progId="Equation.3">
                  <p:embed/>
                  <p:pic>
                    <p:nvPicPr>
                      <p:cNvPr id="3790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063" y="3613150"/>
                        <a:ext cx="3367087"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Freccia a destra 27"/>
          <p:cNvSpPr/>
          <p:nvPr/>
        </p:nvSpPr>
        <p:spPr>
          <a:xfrm>
            <a:off x="3924300" y="4040188"/>
            <a:ext cx="500063" cy="24447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7902" name="Object 5"/>
          <p:cNvGraphicFramePr>
            <a:graphicFrameLocks noChangeAspect="1"/>
          </p:cNvGraphicFramePr>
          <p:nvPr/>
        </p:nvGraphicFramePr>
        <p:xfrm>
          <a:off x="4721225" y="3744913"/>
          <a:ext cx="1755775" cy="995362"/>
        </p:xfrm>
        <a:graphic>
          <a:graphicData uri="http://schemas.openxmlformats.org/presentationml/2006/ole">
            <mc:AlternateContent xmlns:mc="http://schemas.openxmlformats.org/markup-compatibility/2006">
              <mc:Choice xmlns:v="urn:schemas-microsoft-com:vml" Requires="v">
                <p:oleObj spid="_x0000_s75291" name="Equazione" r:id="rId14" imgW="761669" imgH="431613" progId="Equation.3">
                  <p:embed/>
                </p:oleObj>
              </mc:Choice>
              <mc:Fallback>
                <p:oleObj name="Equazione" r:id="rId14" imgW="761669" imgH="431613" progId="Equation.3">
                  <p:embed/>
                  <p:pic>
                    <p:nvPicPr>
                      <p:cNvPr id="37902"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1225" y="3744913"/>
                        <a:ext cx="1755775"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3" name="Text Box 10"/>
          <p:cNvSpPr txBox="1">
            <a:spLocks noChangeArrowheads="1"/>
          </p:cNvSpPr>
          <p:nvPr/>
        </p:nvSpPr>
        <p:spPr bwMode="auto">
          <a:xfrm>
            <a:off x="6626225" y="3967163"/>
            <a:ext cx="71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a:latin typeface="Tahoma" panose="020B0604030504040204" pitchFamily="34" charset="0"/>
                <a:cs typeface="Tahoma" panose="020B0604030504040204" pitchFamily="34" charset="0"/>
              </a:rPr>
              <a:t>with</a:t>
            </a:r>
          </a:p>
        </p:txBody>
      </p:sp>
      <p:graphicFrame>
        <p:nvGraphicFramePr>
          <p:cNvPr id="37904" name="Object 11"/>
          <p:cNvGraphicFramePr>
            <a:graphicFrameLocks noChangeAspect="1"/>
          </p:cNvGraphicFramePr>
          <p:nvPr/>
        </p:nvGraphicFramePr>
        <p:xfrm>
          <a:off x="3462338" y="4826000"/>
          <a:ext cx="2516187" cy="993775"/>
        </p:xfrm>
        <a:graphic>
          <a:graphicData uri="http://schemas.openxmlformats.org/presentationml/2006/ole">
            <mc:AlternateContent xmlns:mc="http://schemas.openxmlformats.org/markup-compatibility/2006">
              <mc:Choice xmlns:v="urn:schemas-microsoft-com:vml" Requires="v">
                <p:oleObj spid="_x0000_s75292" name="Equazione" r:id="rId16" imgW="1091726" imgH="431613" progId="Equation.3">
                  <p:embed/>
                </p:oleObj>
              </mc:Choice>
              <mc:Fallback>
                <p:oleObj name="Equazione" r:id="rId16" imgW="1091726" imgH="431613" progId="Equation.3">
                  <p:embed/>
                  <p:pic>
                    <p:nvPicPr>
                      <p:cNvPr id="37904"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2338" y="4826000"/>
                        <a:ext cx="2516187" cy="993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0"/>
          <p:cNvSpPr txBox="1">
            <a:spLocks noChangeArrowheads="1"/>
          </p:cNvSpPr>
          <p:nvPr/>
        </p:nvSpPr>
        <p:spPr bwMode="auto">
          <a:xfrm>
            <a:off x="6974551" y="4737309"/>
            <a:ext cx="21339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i="1" dirty="0" smtClean="0">
                <a:latin typeface="Tahoma" panose="020B0604030504040204" pitchFamily="34" charset="0"/>
                <a:cs typeface="Tahoma" panose="020B0604030504040204" pitchFamily="34" charset="0"/>
              </a:rPr>
              <a:t>H </a:t>
            </a:r>
            <a:r>
              <a:rPr lang="it-IT" altLang="en-US" sz="2200" dirty="0" smtClean="0">
                <a:latin typeface="Tahoma" panose="020B0604030504040204" pitchFamily="34" charset="0"/>
                <a:cs typeface="Tahoma" panose="020B0604030504040204" pitchFamily="34" charset="0"/>
              </a:rPr>
              <a:t>: scale height</a:t>
            </a:r>
            <a:endParaRPr lang="it-IT" altLang="en-US" sz="22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0190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9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9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2" grpId="0" animBg="1"/>
      <p:bldP spid="28" grpId="0" animBg="1"/>
      <p:bldP spid="3790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Pressure dependence derivation</a:t>
            </a:r>
            <a:endParaRPr lang="en-GB" altLang="en-US" sz="30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50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7896" name="Object 11"/>
          <p:cNvGraphicFramePr>
            <a:graphicFrameLocks noChangeAspect="1"/>
          </p:cNvGraphicFramePr>
          <p:nvPr>
            <p:extLst/>
          </p:nvPr>
        </p:nvGraphicFramePr>
        <p:xfrm>
          <a:off x="563563" y="1154743"/>
          <a:ext cx="2129880" cy="1203469"/>
        </p:xfrm>
        <a:graphic>
          <a:graphicData uri="http://schemas.openxmlformats.org/presentationml/2006/ole">
            <mc:AlternateContent xmlns:mc="http://schemas.openxmlformats.org/markup-compatibility/2006">
              <mc:Choice xmlns:v="urn:schemas-microsoft-com:vml" Requires="v">
                <p:oleObj spid="_x0000_s75856" name="Equazione" r:id="rId4" imgW="761669" imgH="431613" progId="Equation.3">
                  <p:embed/>
                </p:oleObj>
              </mc:Choice>
              <mc:Fallback>
                <p:oleObj name="Equazione" r:id="rId4" imgW="761669" imgH="431613" progId="Equation.3">
                  <p:embed/>
                  <p:pic>
                    <p:nvPicPr>
                      <p:cNvPr id="3789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1154743"/>
                        <a:ext cx="2129880" cy="1203469"/>
                      </a:xfrm>
                      <a:prstGeom prst="rect">
                        <a:avLst/>
                      </a:prstGeom>
                      <a:noFill/>
                      <a:ln>
                        <a:noFill/>
                      </a:ln>
                      <a:extLst/>
                    </p:spPr>
                  </p:pic>
                </p:oleObj>
              </mc:Fallback>
            </mc:AlternateContent>
          </a:graphicData>
        </a:graphic>
      </p:graphicFrame>
      <p:sp>
        <p:nvSpPr>
          <p:cNvPr id="37898" name="Text Box 10"/>
          <p:cNvSpPr txBox="1">
            <a:spLocks noChangeArrowheads="1"/>
          </p:cNvSpPr>
          <p:nvPr/>
        </p:nvSpPr>
        <p:spPr bwMode="auto">
          <a:xfrm>
            <a:off x="3098771" y="1340978"/>
            <a:ext cx="61557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rPr>
              <a:t>What is the numerical value of the scale height (H)?</a:t>
            </a:r>
            <a:endParaRPr lang="it-IT" altLang="en-US" sz="2400" dirty="0">
              <a:solidFill>
                <a:srgbClr val="FF0000"/>
              </a:solidFill>
            </a:endParaRPr>
          </a:p>
        </p:txBody>
      </p:sp>
      <p:sp>
        <p:nvSpPr>
          <p:cNvPr id="18" name="Rettangolo 14"/>
          <p:cNvSpPr/>
          <p:nvPr/>
        </p:nvSpPr>
        <p:spPr>
          <a:xfrm>
            <a:off x="1602612" y="2336934"/>
            <a:ext cx="7650072" cy="446276"/>
          </a:xfrm>
          <a:prstGeom prst="rect">
            <a:avLst/>
          </a:prstGeom>
        </p:spPr>
        <p:txBody>
          <a:bodyPr wrap="square">
            <a:spAutoFit/>
          </a:bodyPr>
          <a:lstStyle/>
          <a:p>
            <a:pPr>
              <a:defRPr/>
            </a:pP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MW</a:t>
            </a:r>
            <a:r>
              <a:rPr lang="it-IT" sz="23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300" dirty="0">
                <a:latin typeface="Tahoma" panose="020B0604030504040204" pitchFamily="34" charset="0"/>
                <a:ea typeface="Tahoma" panose="020B0604030504040204" pitchFamily="34" charset="0"/>
                <a:cs typeface="Tahoma" panose="020B0604030504040204" pitchFamily="34" charset="0"/>
              </a:rPr>
              <a:t>(</a:t>
            </a:r>
            <a:r>
              <a:rPr lang="it-IT" sz="2300" dirty="0" smtClean="0">
                <a:latin typeface="Tahoma" panose="020B0604030504040204" pitchFamily="34" charset="0"/>
                <a:ea typeface="Tahoma" panose="020B0604030504040204" pitchFamily="34" charset="0"/>
                <a:cs typeface="Tahoma" panose="020B0604030504040204" pitchFamily="34" charset="0"/>
              </a:rPr>
              <a:t>average </a:t>
            </a:r>
            <a:r>
              <a:rPr lang="it-IT" sz="2300" dirty="0">
                <a:latin typeface="Tahoma" panose="020B0604030504040204" pitchFamily="34" charset="0"/>
                <a:ea typeface="Tahoma" panose="020B0604030504040204" pitchFamily="34" charset="0"/>
                <a:cs typeface="Tahoma" panose="020B0604030504040204" pitchFamily="34" charset="0"/>
              </a:rPr>
              <a:t>molar mass of dry </a:t>
            </a:r>
            <a:r>
              <a:rPr lang="it-IT" sz="2300" dirty="0" smtClean="0">
                <a:latin typeface="Tahoma" panose="020B0604030504040204" pitchFamily="34" charset="0"/>
                <a:ea typeface="Tahoma" panose="020B0604030504040204" pitchFamily="34" charset="0"/>
                <a:cs typeface="Tahoma" panose="020B0604030504040204" pitchFamily="34" charset="0"/>
              </a:rPr>
              <a:t>air) = 0.02897 kg</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endParaRPr lang="en-GB" sz="2300" dirty="0">
              <a:latin typeface="Tahoma" panose="020B0604030504040204" pitchFamily="34" charset="0"/>
              <a:ea typeface="Tahoma" panose="020B0604030504040204" pitchFamily="34" charset="0"/>
              <a:cs typeface="Tahoma" panose="020B0604030504040204" pitchFamily="34" charset="0"/>
            </a:endParaRPr>
          </a:p>
        </p:txBody>
      </p:sp>
      <p:sp>
        <p:nvSpPr>
          <p:cNvPr id="19" name="Rettangolo 14"/>
          <p:cNvSpPr/>
          <p:nvPr/>
        </p:nvSpPr>
        <p:spPr>
          <a:xfrm>
            <a:off x="1534671" y="3668239"/>
            <a:ext cx="7650072" cy="800219"/>
          </a:xfrm>
          <a:prstGeom prst="rect">
            <a:avLst/>
          </a:prstGeom>
        </p:spPr>
        <p:txBody>
          <a:bodyPr wrap="square">
            <a:spAutoFit/>
          </a:bodyPr>
          <a:lstStyle/>
          <a:p>
            <a:pPr>
              <a:defRPr/>
            </a:pP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 </a:t>
            </a:r>
            <a:r>
              <a:rPr lang="it-IT" sz="2300" dirty="0" smtClean="0">
                <a:latin typeface="Tahoma" panose="020B0604030504040204" pitchFamily="34" charset="0"/>
                <a:ea typeface="Tahoma" panose="020B0604030504040204" pitchFamily="34" charset="0"/>
                <a:cs typeface="Tahoma" panose="020B0604030504040204" pitchFamily="34" charset="0"/>
              </a:rPr>
              <a:t> (temperature in </a:t>
            </a:r>
            <a:r>
              <a:rPr lang="it-IT" sz="2300" dirty="0">
                <a:latin typeface="Tahoma" panose="020B0604030504040204" pitchFamily="34" charset="0"/>
                <a:ea typeface="Tahoma" panose="020B0604030504040204" pitchFamily="34" charset="0"/>
                <a:cs typeface="Tahoma" panose="020B0604030504040204" pitchFamily="34" charset="0"/>
              </a:rPr>
              <a:t>K) = </a:t>
            </a:r>
            <a:r>
              <a:rPr lang="it-IT" sz="2300" dirty="0" smtClean="0">
                <a:latin typeface="Tahoma" panose="020B0604030504040204" pitchFamily="34" charset="0"/>
                <a:ea typeface="Tahoma" panose="020B0604030504040204" pitchFamily="34" charset="0"/>
                <a:cs typeface="Tahoma" panose="020B0604030504040204" pitchFamily="34" charset="0"/>
              </a:rPr>
              <a:t>252 K, an average T for the troposphere between bottom (288 K) and top (216 K)</a:t>
            </a:r>
            <a:endParaRPr 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20" name="Rettangolo 14"/>
          <p:cNvSpPr/>
          <p:nvPr/>
        </p:nvSpPr>
        <p:spPr>
          <a:xfrm>
            <a:off x="1602612" y="2848700"/>
            <a:ext cx="7650072" cy="800219"/>
          </a:xfrm>
          <a:prstGeom prst="rect">
            <a:avLst/>
          </a:prstGeom>
        </p:spPr>
        <p:txBody>
          <a:bodyPr wrap="square">
            <a:spAutoFit/>
          </a:bodyPr>
          <a:lstStyle/>
          <a:p>
            <a:pPr>
              <a:defRPr/>
            </a:pP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 </a:t>
            </a:r>
            <a:r>
              <a:rPr lang="it-IT" sz="2300" dirty="0">
                <a:latin typeface="Tahoma" panose="020B0604030504040204" pitchFamily="34" charset="0"/>
                <a:ea typeface="Tahoma" panose="020B0604030504040204" pitchFamily="34" charset="0"/>
                <a:cs typeface="Tahoma" panose="020B0604030504040204" pitchFamily="34" charset="0"/>
              </a:rPr>
              <a:t>(</a:t>
            </a:r>
            <a:r>
              <a:rPr lang="it-IT" sz="2300" dirty="0" smtClean="0">
                <a:latin typeface="Tahoma" panose="020B0604030504040204" pitchFamily="34" charset="0"/>
                <a:ea typeface="Tahoma" panose="020B0604030504040204" pitchFamily="34" charset="0"/>
                <a:cs typeface="Tahoma" panose="020B0604030504040204" pitchFamily="34" charset="0"/>
              </a:rPr>
              <a:t>universal </a:t>
            </a:r>
            <a:r>
              <a:rPr lang="it-IT" sz="2300" dirty="0">
                <a:latin typeface="Tahoma" panose="020B0604030504040204" pitchFamily="34" charset="0"/>
                <a:ea typeface="Tahoma" panose="020B0604030504040204" pitchFamily="34" charset="0"/>
                <a:cs typeface="Tahoma" panose="020B0604030504040204" pitchFamily="34" charset="0"/>
              </a:rPr>
              <a:t>gas </a:t>
            </a:r>
            <a:r>
              <a:rPr lang="it-IT" sz="2300" dirty="0" smtClean="0">
                <a:latin typeface="Tahoma" panose="020B0604030504040204" pitchFamily="34" charset="0"/>
                <a:ea typeface="Tahoma" panose="020B0604030504040204" pitchFamily="34" charset="0"/>
                <a:cs typeface="Tahoma" panose="020B0604030504040204" pitchFamily="34" charset="0"/>
              </a:rPr>
              <a:t>constant) </a:t>
            </a:r>
            <a:r>
              <a:rPr lang="it-IT" sz="2300" dirty="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rPr>
              <a:t>8.3145 m</a:t>
            </a:r>
            <a:r>
              <a:rPr lang="it-IT" sz="2300" baseline="30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·Pa·K</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 = + = 8.3145 J·K</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endParaRPr 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21" name="Rettangolo 14"/>
          <p:cNvSpPr/>
          <p:nvPr/>
        </p:nvSpPr>
        <p:spPr>
          <a:xfrm>
            <a:off x="1602612" y="4449206"/>
            <a:ext cx="4238542" cy="446276"/>
          </a:xfrm>
          <a:prstGeom prst="rect">
            <a:avLst/>
          </a:prstGeom>
        </p:spPr>
        <p:txBody>
          <a:bodyPr wrap="square">
            <a:spAutoFit/>
          </a:bodyPr>
          <a:lstStyle/>
          <a:p>
            <a:pPr>
              <a:defRPr/>
            </a:pP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g </a:t>
            </a:r>
            <a:r>
              <a:rPr lang="it-IT" sz="2300" dirty="0" smtClean="0">
                <a:latin typeface="Tahoma" panose="020B0604030504040204" pitchFamily="34" charset="0"/>
                <a:ea typeface="Tahoma" panose="020B0604030504040204" pitchFamily="34" charset="0"/>
                <a:cs typeface="Tahoma" panose="020B0604030504040204" pitchFamily="34" charset="0"/>
              </a:rPr>
              <a:t> (acceleration) </a:t>
            </a:r>
            <a:r>
              <a:rPr lang="it-IT" sz="2300" dirty="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rPr>
              <a:t>9.81 m·s</a:t>
            </a:r>
            <a:r>
              <a:rPr lang="it-IT" sz="2300" baseline="30000" dirty="0" smtClean="0">
                <a:latin typeface="Tahoma" panose="020B0604030504040204" pitchFamily="34" charset="0"/>
                <a:ea typeface="Tahoma" panose="020B0604030504040204" pitchFamily="34" charset="0"/>
                <a:cs typeface="Tahoma" panose="020B0604030504040204" pitchFamily="34" charset="0"/>
              </a:rPr>
              <a:t>-2</a:t>
            </a:r>
            <a:endParaRPr lang="it-IT" sz="2300" dirty="0">
              <a:latin typeface="Tahoma" panose="020B0604030504040204" pitchFamily="34" charset="0"/>
              <a:ea typeface="Tahoma" panose="020B0604030504040204" pitchFamily="34" charset="0"/>
              <a:cs typeface="Tahoma" panose="020B0604030504040204" pitchFamily="34" charset="0"/>
            </a:endParaRPr>
          </a:p>
        </p:txBody>
      </p:sp>
      <p:sp>
        <p:nvSpPr>
          <p:cNvPr id="23" name="Rettangolo 14"/>
          <p:cNvSpPr/>
          <p:nvPr/>
        </p:nvSpPr>
        <p:spPr>
          <a:xfrm>
            <a:off x="1224894" y="5020288"/>
            <a:ext cx="4993977" cy="492443"/>
          </a:xfrm>
          <a:prstGeom prst="rect">
            <a:avLst/>
          </a:prstGeom>
        </p:spPr>
        <p:txBody>
          <a:bodyPr wrap="square">
            <a:spAutoFit/>
          </a:bodyPr>
          <a:lstStyle/>
          <a:p>
            <a:pPr>
              <a:defRPr/>
            </a:pPr>
            <a:r>
              <a:rPr lang="it-IT" sz="26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 </a:t>
            </a:r>
            <a:r>
              <a:rPr lang="it-IT" sz="2600" dirty="0" smtClean="0">
                <a:latin typeface="Tahoma" panose="020B0604030504040204" pitchFamily="34" charset="0"/>
                <a:ea typeface="Tahoma" panose="020B0604030504040204" pitchFamily="34" charset="0"/>
                <a:cs typeface="Tahoma" panose="020B0604030504040204" pitchFamily="34" charset="0"/>
              </a:rPr>
              <a:t>= 7373 m</a:t>
            </a:r>
            <a:endParaRPr lang="it-IT" sz="2600" dirty="0">
              <a:latin typeface="Tahoma" panose="020B0604030504040204" pitchFamily="34" charset="0"/>
              <a:ea typeface="Tahoma" panose="020B0604030504040204" pitchFamily="34" charset="0"/>
              <a:cs typeface="Tahoma" panose="020B0604030504040204" pitchFamily="34" charset="0"/>
            </a:endParaRPr>
          </a:p>
        </p:txBody>
      </p:sp>
      <p:sp>
        <p:nvSpPr>
          <p:cNvPr id="24" name="Freccia circolare a destra 26"/>
          <p:cNvSpPr/>
          <p:nvPr/>
        </p:nvSpPr>
        <p:spPr>
          <a:xfrm>
            <a:off x="165545" y="3081926"/>
            <a:ext cx="935398" cy="2266879"/>
          </a:xfrm>
          <a:prstGeom prst="curvedRightArrow">
            <a:avLst>
              <a:gd name="adj1" fmla="val 35228"/>
              <a:gd name="adj2" fmla="val 652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 name="Left Brace 3"/>
          <p:cNvSpPr/>
          <p:nvPr/>
        </p:nvSpPr>
        <p:spPr>
          <a:xfrm>
            <a:off x="1274237" y="2388965"/>
            <a:ext cx="380756" cy="2558548"/>
          </a:xfrm>
          <a:prstGeom prst="leftBrace">
            <a:avLst>
              <a:gd name="adj1" fmla="val 9318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ttangolo 14"/>
          <p:cNvSpPr/>
          <p:nvPr/>
        </p:nvSpPr>
        <p:spPr>
          <a:xfrm>
            <a:off x="165545" y="5512731"/>
            <a:ext cx="9019198" cy="1292662"/>
          </a:xfrm>
          <a:prstGeom prst="rect">
            <a:avLst/>
          </a:prstGeom>
        </p:spPr>
        <p:txBody>
          <a:bodyPr wrap="square">
            <a:spAutoFit/>
          </a:bodyPr>
          <a:lstStyle/>
          <a:p>
            <a:pPr algn="just">
              <a:defRPr/>
            </a:pPr>
            <a:r>
              <a:rPr lang="it-IT" sz="2600" dirty="0" smtClean="0">
                <a:latin typeface="Tahoma" panose="020B0604030504040204" pitchFamily="34" charset="0"/>
                <a:ea typeface="Tahoma" panose="020B0604030504040204" pitchFamily="34" charset="0"/>
                <a:cs typeface="Tahoma" panose="020B0604030504040204" pitchFamily="34" charset="0"/>
              </a:rPr>
              <a:t>For values representative of lower altitudes (e.g. the first 2000 m from sea level an higher average T should be used (e.g. 268K) to get H=7.8 km  </a:t>
            </a:r>
            <a:endParaRPr lang="it-IT"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53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4"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Values of R (universal gas constant)</a:t>
            </a:r>
            <a:endParaRPr lang="en-GB" altLang="en-US" sz="30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50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Rettangolo 14"/>
          <p:cNvSpPr/>
          <p:nvPr/>
        </p:nvSpPr>
        <p:spPr>
          <a:xfrm>
            <a:off x="563563" y="1545994"/>
            <a:ext cx="7650072" cy="800219"/>
          </a:xfrm>
          <a:prstGeom prst="rect">
            <a:avLst/>
          </a:prstGeom>
        </p:spPr>
        <p:txBody>
          <a:bodyPr wrap="square">
            <a:spAutoFit/>
          </a:bodyPr>
          <a:lstStyle/>
          <a:p>
            <a:pPr>
              <a:defRPr/>
            </a:pPr>
            <a:r>
              <a:rPr lang="it-IT"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 </a:t>
            </a:r>
            <a:r>
              <a:rPr lang="it-IT" sz="2300" dirty="0">
                <a:latin typeface="Tahoma" panose="020B0604030504040204" pitchFamily="34" charset="0"/>
                <a:ea typeface="Tahoma" panose="020B0604030504040204" pitchFamily="34" charset="0"/>
                <a:cs typeface="Tahoma" panose="020B0604030504040204" pitchFamily="34" charset="0"/>
              </a:rPr>
              <a:t>(</a:t>
            </a:r>
            <a:r>
              <a:rPr lang="it-IT" sz="2300" dirty="0" smtClean="0">
                <a:latin typeface="Tahoma" panose="020B0604030504040204" pitchFamily="34" charset="0"/>
                <a:ea typeface="Tahoma" panose="020B0604030504040204" pitchFamily="34" charset="0"/>
                <a:cs typeface="Tahoma" panose="020B0604030504040204" pitchFamily="34" charset="0"/>
              </a:rPr>
              <a:t>universal </a:t>
            </a:r>
            <a:r>
              <a:rPr lang="it-IT" sz="2300" dirty="0">
                <a:latin typeface="Tahoma" panose="020B0604030504040204" pitchFamily="34" charset="0"/>
                <a:ea typeface="Tahoma" panose="020B0604030504040204" pitchFamily="34" charset="0"/>
                <a:cs typeface="Tahoma" panose="020B0604030504040204" pitchFamily="34" charset="0"/>
              </a:rPr>
              <a:t>gas </a:t>
            </a:r>
            <a:r>
              <a:rPr lang="it-IT" sz="2300" dirty="0" smtClean="0">
                <a:latin typeface="Tahoma" panose="020B0604030504040204" pitchFamily="34" charset="0"/>
                <a:ea typeface="Tahoma" panose="020B0604030504040204" pitchFamily="34" charset="0"/>
                <a:cs typeface="Tahoma" panose="020B0604030504040204" pitchFamily="34" charset="0"/>
              </a:rPr>
              <a:t>constant) </a:t>
            </a:r>
            <a:r>
              <a:rPr lang="it-IT" sz="2300" dirty="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rPr>
              <a:t>8.3145 m</a:t>
            </a:r>
            <a:r>
              <a:rPr lang="it-IT" sz="2300" baseline="30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·Pa·K</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 = + = 8.3145 m·N·K</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 = </a:t>
            </a:r>
            <a:r>
              <a:rPr lang="it-IT" sz="2300" dirty="0">
                <a:latin typeface="Tahoma" panose="020B0604030504040204" pitchFamily="34" charset="0"/>
                <a:ea typeface="Tahoma" panose="020B0604030504040204" pitchFamily="34" charset="0"/>
                <a:cs typeface="Tahoma" panose="020B0604030504040204" pitchFamily="34" charset="0"/>
              </a:rPr>
              <a:t>8.3145 </a:t>
            </a:r>
            <a:r>
              <a:rPr lang="it-IT" sz="2300" dirty="0" smtClean="0">
                <a:latin typeface="Tahoma" panose="020B0604030504040204" pitchFamily="34" charset="0"/>
                <a:ea typeface="Tahoma" panose="020B0604030504040204" pitchFamily="34" charset="0"/>
                <a:cs typeface="Tahoma" panose="020B0604030504040204" pitchFamily="34" charset="0"/>
              </a:rPr>
              <a:t>J·K</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·mol</a:t>
            </a:r>
            <a:r>
              <a:rPr lang="it-IT" sz="2300" baseline="30000" dirty="0" smtClean="0">
                <a:latin typeface="Tahoma" panose="020B0604030504040204" pitchFamily="34" charset="0"/>
                <a:ea typeface="Tahoma" panose="020B0604030504040204" pitchFamily="34" charset="0"/>
                <a:cs typeface="Tahoma" panose="020B0604030504040204" pitchFamily="34" charset="0"/>
              </a:rPr>
              <a:t>-1</a:t>
            </a:r>
            <a:r>
              <a:rPr lang="it-IT" sz="2300" dirty="0" smtClean="0">
                <a:latin typeface="Tahoma" panose="020B0604030504040204" pitchFamily="34" charset="0"/>
                <a:ea typeface="Tahoma" panose="020B0604030504040204" pitchFamily="34" charset="0"/>
                <a:cs typeface="Tahoma" panose="020B0604030504040204" pitchFamily="34" charset="0"/>
              </a:rPr>
              <a:t> </a:t>
            </a:r>
            <a:endParaRPr lang="it-IT" sz="2300" dirty="0">
              <a:latin typeface="Tahoma" panose="020B0604030504040204" pitchFamily="34" charset="0"/>
              <a:ea typeface="Tahoma" panose="020B0604030504040204" pitchFamily="34" charset="0"/>
              <a:cs typeface="Tahoma" panose="020B0604030504040204" pitchFamily="34" charset="0"/>
            </a:endParaRPr>
          </a:p>
        </p:txBody>
      </p:sp>
      <p:pic>
        <p:nvPicPr>
          <p:cNvPr id="91138" name="Picture 2" descr="What is the value of R (gas constant) in different uni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74" y="2559156"/>
            <a:ext cx="6407249" cy="37038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7133" y="3544866"/>
            <a:ext cx="3269293" cy="977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19305" y="5232034"/>
            <a:ext cx="3177121" cy="605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56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Vertical structure: density</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1748" name="CasellaDiTesto 8"/>
          <p:cNvSpPr txBox="1">
            <a:spLocks noChangeArrowheads="1"/>
          </p:cNvSpPr>
          <p:nvPr/>
        </p:nvSpPr>
        <p:spPr bwMode="auto">
          <a:xfrm>
            <a:off x="4238625" y="1289843"/>
            <a:ext cx="4738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Density (</a:t>
            </a:r>
            <a:r>
              <a:rPr lang="en-GB" altLang="en-US" sz="2400" i="1"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sym typeface="Symbol" panose="05050102010706020507" pitchFamily="18" charset="2"/>
              </a:rPr>
              <a:t>) </a:t>
            </a:r>
            <a:r>
              <a:rPr lang="en-GB" altLang="en-US" sz="2400" dirty="0">
                <a:latin typeface="Tahoma" panose="020B0604030504040204" pitchFamily="34" charset="0"/>
                <a:cs typeface="Tahoma" panose="020B0604030504040204" pitchFamily="34" charset="0"/>
              </a:rPr>
              <a:t>decreases with height in the same manner as pressure </a:t>
            </a:r>
          </a:p>
        </p:txBody>
      </p:sp>
      <p:pic>
        <p:nvPicPr>
          <p:cNvPr id="31749"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58" y="1193532"/>
            <a:ext cx="3987066" cy="428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ttangolo 13"/>
          <p:cNvSpPr>
            <a:spLocks noChangeArrowheads="1"/>
          </p:cNvSpPr>
          <p:nvPr/>
        </p:nvSpPr>
        <p:spPr bwMode="auto">
          <a:xfrm>
            <a:off x="4238625" y="2227951"/>
            <a:ext cx="4656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As already seen the </a:t>
            </a:r>
            <a:r>
              <a:rPr lang="en-GB" altLang="en-US" sz="2400" dirty="0">
                <a:solidFill>
                  <a:srgbClr val="FF0000"/>
                </a:solidFill>
                <a:latin typeface="Tahoma" panose="020B0604030504040204" pitchFamily="34" charset="0"/>
                <a:cs typeface="Tahoma" panose="020B0604030504040204" pitchFamily="34" charset="0"/>
              </a:rPr>
              <a:t>ideal gas</a:t>
            </a:r>
            <a:r>
              <a:rPr lang="en-GB" altLang="en-US" sz="2400" dirty="0">
                <a:latin typeface="Tahoma" panose="020B0604030504040204" pitchFamily="34" charset="0"/>
                <a:cs typeface="Tahoma" panose="020B0604030504040204" pitchFamily="34" charset="0"/>
              </a:rPr>
              <a:t> law for a mixture of gases (air) can be written as:</a:t>
            </a:r>
          </a:p>
        </p:txBody>
      </p:sp>
      <p:sp>
        <p:nvSpPr>
          <p:cNvPr id="15" name="Rettangolo 14"/>
          <p:cNvSpPr/>
          <p:nvPr/>
        </p:nvSpPr>
        <p:spPr>
          <a:xfrm>
            <a:off x="4756150" y="4489145"/>
            <a:ext cx="4387850" cy="1785104"/>
          </a:xfrm>
          <a:prstGeom prst="rect">
            <a:avLst/>
          </a:prstGeom>
        </p:spPr>
        <p:txBody>
          <a:bodyPr>
            <a:spAutoFit/>
          </a:bodyPr>
          <a:lstStyle/>
          <a:p>
            <a:pPr marL="342900" indent="-342900">
              <a:buFont typeface="Symbol" panose="05050102010706020507" pitchFamily="18" charset="2"/>
              <a:buChar char="r"/>
              <a:defRPr/>
            </a:pP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err="1">
                <a:latin typeface="Tahoma" panose="020B0604030504040204" pitchFamily="34" charset="0"/>
                <a:ea typeface="Tahoma" panose="020B0604030504040204" pitchFamily="34" charset="0"/>
                <a:cs typeface="Tahoma" panose="020B0604030504040204" pitchFamily="34" charset="0"/>
              </a:rPr>
              <a:t>density</a:t>
            </a:r>
            <a:r>
              <a:rPr lang="it-IT" sz="2200" dirty="0">
                <a:latin typeface="Tahoma" panose="020B0604030504040204" pitchFamily="34" charset="0"/>
                <a:ea typeface="Tahoma" panose="020B0604030504040204" pitchFamily="34" charset="0"/>
                <a:cs typeface="Tahoma" panose="020B0604030504040204" pitchFamily="34" charset="0"/>
              </a:rPr>
              <a:t> of air</a:t>
            </a:r>
          </a:p>
          <a:p>
            <a:pPr>
              <a:defRPr/>
            </a:pPr>
            <a:r>
              <a:rPr lang="it-IT" sz="2200" i="1" dirty="0" err="1">
                <a:latin typeface="Tahoma" panose="020B0604030504040204" pitchFamily="34" charset="0"/>
                <a:ea typeface="Tahoma" panose="020B0604030504040204" pitchFamily="34" charset="0"/>
                <a:cs typeface="Tahoma" panose="020B0604030504040204" pitchFamily="34" charset="0"/>
              </a:rPr>
              <a:t>MW</a:t>
            </a:r>
            <a:r>
              <a:rPr lang="it-IT" sz="2200" i="1" baseline="-25000" dirty="0" err="1">
                <a:latin typeface="Tahoma" panose="020B0604030504040204" pitchFamily="34" charset="0"/>
                <a:ea typeface="Tahoma" panose="020B0604030504040204" pitchFamily="34" charset="0"/>
                <a:cs typeface="Tahoma" panose="020B0604030504040204" pitchFamily="34" charset="0"/>
              </a:rPr>
              <a:t>a</a:t>
            </a:r>
            <a:r>
              <a:rPr lang="it-IT" sz="2200" i="1" dirty="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err="1">
                <a:latin typeface="Tahoma" panose="020B0604030504040204" pitchFamily="34" charset="0"/>
                <a:ea typeface="Tahoma" panose="020B0604030504040204" pitchFamily="34" charset="0"/>
                <a:cs typeface="Tahoma" panose="020B0604030504040204" pitchFamily="34" charset="0"/>
              </a:rPr>
              <a:t>average</a:t>
            </a:r>
            <a:r>
              <a:rPr lang="it-IT" sz="2200" dirty="0">
                <a:latin typeface="Tahoma" panose="020B0604030504040204" pitchFamily="34" charset="0"/>
                <a:ea typeface="Tahoma" panose="020B0604030504040204" pitchFamily="34" charset="0"/>
                <a:cs typeface="Tahoma" panose="020B0604030504040204" pitchFamily="34" charset="0"/>
              </a:rPr>
              <a:t> molar mass of dry air (28.97 g</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rPr>
              <a:t>mol</a:t>
            </a:r>
            <a:r>
              <a:rPr lang="it-IT" sz="2200" baseline="30000" dirty="0">
                <a:latin typeface="Tahoma" panose="020B0604030504040204" pitchFamily="34" charset="0"/>
                <a:ea typeface="Tahoma" panose="020B0604030504040204" pitchFamily="34" charset="0"/>
                <a:cs typeface="Tahoma" panose="020B0604030504040204" pitchFamily="34" charset="0"/>
              </a:rPr>
              <a:t>-1</a:t>
            </a:r>
            <a:r>
              <a:rPr lang="it-IT" sz="2200" dirty="0">
                <a:latin typeface="Tahoma" panose="020B0604030504040204" pitchFamily="34" charset="0"/>
                <a:ea typeface="Tahoma" panose="020B0604030504040204" pitchFamily="34" charset="0"/>
                <a:cs typeface="Tahoma" panose="020B0604030504040204" pitchFamily="34" charset="0"/>
              </a:rPr>
              <a:t>)</a:t>
            </a:r>
            <a:endParaRPr lang="en-GB" sz="2200" dirty="0">
              <a:latin typeface="Tahoma" panose="020B0604030504040204" pitchFamily="34" charset="0"/>
              <a:ea typeface="Tahoma" panose="020B0604030504040204" pitchFamily="34" charset="0"/>
              <a:cs typeface="Tahoma" panose="020B0604030504040204" pitchFamily="34" charset="0"/>
            </a:endParaRPr>
          </a:p>
          <a:p>
            <a:pPr>
              <a:defRPr/>
            </a:pPr>
            <a:r>
              <a:rPr lang="it-IT" sz="2200" i="1" dirty="0">
                <a:latin typeface="Tahoma" panose="020B0604030504040204" pitchFamily="34" charset="0"/>
                <a:ea typeface="Tahoma" panose="020B0604030504040204" pitchFamily="34" charset="0"/>
                <a:cs typeface="Tahoma" panose="020B0604030504040204" pitchFamily="34" charset="0"/>
              </a:rPr>
              <a:t>R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err="1">
                <a:latin typeface="Tahoma" panose="020B0604030504040204" pitchFamily="34" charset="0"/>
                <a:ea typeface="Tahoma" panose="020B0604030504040204" pitchFamily="34" charset="0"/>
                <a:cs typeface="Tahoma" panose="020B0604030504040204" pitchFamily="34" charset="0"/>
              </a:rPr>
              <a:t>universal</a:t>
            </a:r>
            <a:r>
              <a:rPr lang="it-IT" sz="2200" dirty="0">
                <a:latin typeface="Tahoma" panose="020B0604030504040204" pitchFamily="34" charset="0"/>
                <a:ea typeface="Tahoma" panose="020B0604030504040204" pitchFamily="34" charset="0"/>
                <a:cs typeface="Tahoma" panose="020B0604030504040204" pitchFamily="34" charset="0"/>
              </a:rPr>
              <a:t> gas </a:t>
            </a:r>
            <a:r>
              <a:rPr lang="it-IT" sz="2200" dirty="0" err="1">
                <a:latin typeface="Tahoma" panose="020B0604030504040204" pitchFamily="34" charset="0"/>
                <a:ea typeface="Tahoma" panose="020B0604030504040204" pitchFamily="34" charset="0"/>
                <a:cs typeface="Tahoma" panose="020B0604030504040204" pitchFamily="34" charset="0"/>
              </a:rPr>
              <a:t>constant</a:t>
            </a:r>
            <a:endParaRPr lang="it-IT" sz="2200" dirty="0">
              <a:latin typeface="Tahoma" panose="020B0604030504040204" pitchFamily="34" charset="0"/>
              <a:ea typeface="Tahoma" panose="020B0604030504040204" pitchFamily="34" charset="0"/>
              <a:cs typeface="Tahoma" panose="020B0604030504040204" pitchFamily="34" charset="0"/>
            </a:endParaRPr>
          </a:p>
          <a:p>
            <a:pPr>
              <a:defRPr/>
            </a:pPr>
            <a:r>
              <a:rPr lang="it-IT" sz="2200" i="1" dirty="0">
                <a:latin typeface="Tahoma" panose="020B0604030504040204" pitchFamily="34" charset="0"/>
                <a:ea typeface="Tahoma" panose="020B0604030504040204" pitchFamily="34" charset="0"/>
                <a:cs typeface="Tahoma" panose="020B0604030504040204" pitchFamily="34" charset="0"/>
              </a:rPr>
              <a:t>T </a:t>
            </a:r>
            <a:r>
              <a:rPr lang="it-IT" sz="2200" dirty="0">
                <a:latin typeface="Tahoma" panose="020B0604030504040204" pitchFamily="34" charset="0"/>
                <a:ea typeface="Tahoma" panose="020B0604030504040204" pitchFamily="34" charset="0"/>
                <a:cs typeface="Tahoma" panose="020B0604030504040204" pitchFamily="34" charset="0"/>
              </a:rPr>
              <a:t>: temperature (in K) </a:t>
            </a:r>
            <a:endParaRPr lang="en-GB"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1752" name="Object 11"/>
          <p:cNvGraphicFramePr>
            <a:graphicFrameLocks noChangeAspect="1"/>
          </p:cNvGraphicFramePr>
          <p:nvPr>
            <p:extLst>
              <p:ext uri="{D42A27DB-BD31-4B8C-83A1-F6EECF244321}">
                <p14:modId xmlns:p14="http://schemas.microsoft.com/office/powerpoint/2010/main" val="3464103753"/>
              </p:ext>
            </p:extLst>
          </p:nvPr>
        </p:nvGraphicFramePr>
        <p:xfrm>
          <a:off x="5345112" y="3363933"/>
          <a:ext cx="2443163" cy="1219200"/>
        </p:xfrm>
        <a:graphic>
          <a:graphicData uri="http://schemas.openxmlformats.org/presentationml/2006/ole">
            <mc:AlternateContent xmlns:mc="http://schemas.openxmlformats.org/markup-compatibility/2006">
              <mc:Choice xmlns:v="urn:schemas-microsoft-com:vml" Requires="v">
                <p:oleObj spid="_x0000_s31899" name="Equazione" r:id="rId5" imgW="914400" imgH="457200" progId="Equation.3">
                  <p:embed/>
                </p:oleObj>
              </mc:Choice>
              <mc:Fallback>
                <p:oleObj name="Equazione" r:id="rId5" imgW="914400" imgH="457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112" y="3363933"/>
                        <a:ext cx="2443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 name="Rettangolo 13"/>
          <p:cNvSpPr>
            <a:spLocks noChangeArrowheads="1"/>
          </p:cNvSpPr>
          <p:nvPr/>
        </p:nvSpPr>
        <p:spPr bwMode="auto">
          <a:xfrm>
            <a:off x="234712" y="5574533"/>
            <a:ext cx="46039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latin typeface="Tahoma" panose="020B0604030504040204" pitchFamily="34" charset="0"/>
                <a:cs typeface="Tahoma" panose="020B0604030504040204" pitchFamily="34" charset="0"/>
              </a:rPr>
              <a:t>Vertical variations &gt;&gt; horizontally and temporally</a:t>
            </a:r>
          </a:p>
        </p:txBody>
      </p:sp>
      <p:sp>
        <p:nvSpPr>
          <p:cNvPr id="11" name="Rettangolo 13"/>
          <p:cNvSpPr>
            <a:spLocks noChangeArrowheads="1"/>
          </p:cNvSpPr>
          <p:nvPr/>
        </p:nvSpPr>
        <p:spPr bwMode="auto">
          <a:xfrm>
            <a:off x="251558" y="6318588"/>
            <a:ext cx="649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Standard atmosphere </a:t>
            </a:r>
            <a:r>
              <a:rPr lang="en-GB" altLang="en-US" sz="2400" dirty="0" smtClean="0">
                <a:latin typeface="Tahoma" panose="020B0604030504040204" pitchFamily="34" charset="0"/>
                <a:cs typeface="Tahoma" panose="020B0604030504040204" pitchFamily="34" charset="0"/>
              </a:rPr>
              <a:t>(</a:t>
            </a:r>
            <a:r>
              <a:rPr lang="en-GB" altLang="en-US" sz="2400" dirty="0" err="1" smtClean="0">
                <a:latin typeface="Tahoma" panose="020B0604030504040204" pitchFamily="34" charset="0"/>
                <a:cs typeface="Tahoma" panose="020B0604030504040204" pitchFamily="34" charset="0"/>
              </a:rPr>
              <a:t>horiz+time</a:t>
            </a:r>
            <a:r>
              <a:rPr lang="en-GB" altLang="en-US" sz="2400" dirty="0" smtClean="0">
                <a:latin typeface="Tahoma" panose="020B0604030504040204" pitchFamily="34" charset="0"/>
                <a:cs typeface="Tahoma" panose="020B0604030504040204" pitchFamily="34" charset="0"/>
              </a:rPr>
              <a:t> average)</a:t>
            </a:r>
            <a:endParaRPr lang="en-GB" altLang="en-US" sz="24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Units for pressure and conversions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3796" name="Rettangolo 13"/>
          <p:cNvSpPr>
            <a:spLocks noChangeArrowheads="1"/>
          </p:cNvSpPr>
          <p:nvPr/>
        </p:nvSpPr>
        <p:spPr bwMode="auto">
          <a:xfrm>
            <a:off x="2341563" y="3219568"/>
            <a:ext cx="56070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dirty="0">
                <a:latin typeface="Tahoma" panose="020B0604030504040204" pitchFamily="34" charset="0"/>
                <a:cs typeface="Tahoma" panose="020B0604030504040204" pitchFamily="34" charset="0"/>
              </a:rPr>
              <a:t>1 atm = 760 mmHg =1013.25 </a:t>
            </a:r>
            <a:r>
              <a:rPr lang="it-IT" altLang="en-US" sz="2500" dirty="0" smtClean="0">
                <a:latin typeface="Tahoma" panose="020B0604030504040204" pitchFamily="34" charset="0"/>
                <a:cs typeface="Tahoma" panose="020B0604030504040204" pitchFamily="34" charset="0"/>
              </a:rPr>
              <a:t>mb</a:t>
            </a:r>
          </a:p>
          <a:p>
            <a:r>
              <a:rPr lang="it-IT" altLang="en-US" sz="2500" dirty="0" smtClean="0">
                <a:latin typeface="Tahoma" panose="020B0604030504040204" pitchFamily="34" charset="0"/>
                <a:cs typeface="Tahoma" panose="020B0604030504040204" pitchFamily="34" charset="0"/>
              </a:rPr>
              <a:t>1 Pa = 1 N·m</a:t>
            </a:r>
            <a:r>
              <a:rPr lang="it-IT" altLang="en-US" sz="2500" baseline="30000" dirty="0" smtClean="0">
                <a:latin typeface="Tahoma" panose="020B0604030504040204" pitchFamily="34" charset="0"/>
                <a:cs typeface="Tahoma" panose="020B0604030504040204" pitchFamily="34" charset="0"/>
              </a:rPr>
              <a:t>-2</a:t>
            </a:r>
            <a:r>
              <a:rPr lang="it-IT" altLang="en-US" sz="2500" dirty="0">
                <a:latin typeface="Tahoma" panose="020B0604030504040204" pitchFamily="34" charset="0"/>
                <a:cs typeface="Tahoma" panose="020B0604030504040204" pitchFamily="34" charset="0"/>
              </a:rPr>
              <a:t>= </a:t>
            </a:r>
            <a:r>
              <a:rPr lang="it-IT" altLang="en-US" sz="2500" dirty="0" smtClean="0">
                <a:latin typeface="Tahoma" panose="020B0604030504040204" pitchFamily="34" charset="0"/>
                <a:cs typeface="Tahoma" panose="020B0604030504040204" pitchFamily="34" charset="0"/>
              </a:rPr>
              <a:t>1kg·m</a:t>
            </a:r>
            <a:r>
              <a:rPr lang="it-IT" altLang="en-US" sz="2500" baseline="30000" dirty="0" smtClean="0">
                <a:latin typeface="Tahoma" panose="020B0604030504040204" pitchFamily="34" charset="0"/>
                <a:cs typeface="Tahoma" panose="020B0604030504040204" pitchFamily="34" charset="0"/>
              </a:rPr>
              <a:t>-1</a:t>
            </a:r>
            <a:r>
              <a:rPr lang="it-IT" altLang="en-US" sz="2500" dirty="0" smtClean="0">
                <a:latin typeface="Tahoma" panose="020B0604030504040204" pitchFamily="34" charset="0"/>
                <a:cs typeface="Tahoma" panose="020B0604030504040204" pitchFamily="34" charset="0"/>
              </a:rPr>
              <a:t>·s</a:t>
            </a:r>
            <a:r>
              <a:rPr lang="it-IT" altLang="en-US" sz="2500" baseline="30000" dirty="0" smtClean="0">
                <a:latin typeface="Tahoma" panose="020B0604030504040204" pitchFamily="34" charset="0"/>
                <a:cs typeface="Tahoma" panose="020B0604030504040204" pitchFamily="34" charset="0"/>
              </a:rPr>
              <a:t>-2</a:t>
            </a:r>
          </a:p>
          <a:p>
            <a:r>
              <a:rPr lang="en-GB" altLang="en-US" sz="2500" dirty="0" smtClean="0">
                <a:latin typeface="Tahoma" panose="020B0604030504040204" pitchFamily="34" charset="0"/>
                <a:cs typeface="Tahoma" panose="020B0604030504040204" pitchFamily="34" charset="0"/>
              </a:rPr>
              <a:t>1 </a:t>
            </a:r>
            <a:r>
              <a:rPr lang="en-GB" altLang="en-US" sz="2500" dirty="0" err="1">
                <a:latin typeface="Tahoma" panose="020B0604030504040204" pitchFamily="34" charset="0"/>
                <a:cs typeface="Tahoma" panose="020B0604030504040204" pitchFamily="34" charset="0"/>
              </a:rPr>
              <a:t>hPa</a:t>
            </a:r>
            <a:r>
              <a:rPr lang="en-GB" altLang="en-US" sz="2500" dirty="0">
                <a:latin typeface="Tahoma" panose="020B0604030504040204" pitchFamily="34" charset="0"/>
                <a:cs typeface="Tahoma" panose="020B0604030504040204" pitchFamily="34" charset="0"/>
              </a:rPr>
              <a:t> = 1 </a:t>
            </a:r>
            <a:r>
              <a:rPr lang="en-GB" altLang="en-US" sz="2500" dirty="0" err="1">
                <a:latin typeface="Tahoma" panose="020B0604030504040204" pitchFamily="34" charset="0"/>
                <a:cs typeface="Tahoma" panose="020B0604030504040204" pitchFamily="34" charset="0"/>
              </a:rPr>
              <a:t>mb</a:t>
            </a:r>
            <a:endParaRPr lang="en-GB" altLang="en-US" sz="2500" dirty="0">
              <a:latin typeface="Tahoma" panose="020B0604030504040204" pitchFamily="34" charset="0"/>
              <a:cs typeface="Tahoma" panose="020B0604030504040204" pitchFamily="34" charset="0"/>
            </a:endParaRPr>
          </a:p>
        </p:txBody>
      </p:sp>
      <p:sp>
        <p:nvSpPr>
          <p:cNvPr id="33797" name="Rettangolo 18"/>
          <p:cNvSpPr>
            <a:spLocks noChangeArrowheads="1"/>
          </p:cNvSpPr>
          <p:nvPr/>
        </p:nvSpPr>
        <p:spPr bwMode="auto">
          <a:xfrm>
            <a:off x="365125" y="3517900"/>
            <a:ext cx="217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500">
                <a:solidFill>
                  <a:srgbClr val="FF0000"/>
                </a:solidFill>
                <a:latin typeface="Tahoma" panose="020B0604030504040204" pitchFamily="34" charset="0"/>
                <a:cs typeface="Tahoma" panose="020B0604030504040204" pitchFamily="34" charset="0"/>
              </a:rPr>
              <a:t>Conversions:</a:t>
            </a:r>
          </a:p>
        </p:txBody>
      </p:sp>
      <p:graphicFrame>
        <p:nvGraphicFramePr>
          <p:cNvPr id="6" name="Tabella 5"/>
          <p:cNvGraphicFramePr>
            <a:graphicFrameLocks noGrp="1"/>
          </p:cNvGraphicFramePr>
          <p:nvPr/>
        </p:nvGraphicFramePr>
        <p:xfrm>
          <a:off x="2422525" y="1208088"/>
          <a:ext cx="4029075" cy="2011480"/>
        </p:xfrm>
        <a:graphic>
          <a:graphicData uri="http://schemas.openxmlformats.org/drawingml/2006/table">
            <a:tbl>
              <a:tblPr firstRow="1" bandRow="1">
                <a:tableStyleId>{5C22544A-7EE6-4342-B048-85BDC9FD1C3A}</a:tableStyleId>
              </a:tblPr>
              <a:tblGrid>
                <a:gridCol w="2148463">
                  <a:extLst>
                    <a:ext uri="{9D8B030D-6E8A-4147-A177-3AD203B41FA5}">
                      <a16:colId xmlns:a16="http://schemas.microsoft.com/office/drawing/2014/main" val="1533013574"/>
                    </a:ext>
                  </a:extLst>
                </a:gridCol>
                <a:gridCol w="1880612">
                  <a:extLst>
                    <a:ext uri="{9D8B030D-6E8A-4147-A177-3AD203B41FA5}">
                      <a16:colId xmlns:a16="http://schemas.microsoft.com/office/drawing/2014/main" val="939386439"/>
                    </a:ext>
                  </a:extLst>
                </a:gridCol>
              </a:tblGrid>
              <a:tr h="426655">
                <a:tc>
                  <a:txBody>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Unit</a:t>
                      </a:r>
                      <a:endParaRPr lang="en-GB" sz="22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tc>
                  <a:txBody>
                    <a:bodyPr/>
                    <a:lstStyle/>
                    <a:p>
                      <a:r>
                        <a:rPr lang="it-IT" sz="2200" dirty="0" err="1" smtClean="0">
                          <a:latin typeface="Tahoma" panose="020B0604030504040204" pitchFamily="34" charset="0"/>
                          <a:ea typeface="Tahoma" panose="020B0604030504040204" pitchFamily="34" charset="0"/>
                          <a:cs typeface="Tahoma" panose="020B0604030504040204" pitchFamily="34" charset="0"/>
                        </a:rPr>
                        <a:t>Symbol</a:t>
                      </a:r>
                      <a:endParaRPr lang="en-GB" sz="22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extLst>
                  <a:ext uri="{0D108BD9-81ED-4DB2-BD59-A6C34878D82A}">
                    <a16:rowId xmlns:a16="http://schemas.microsoft.com/office/drawing/2014/main" val="642556966"/>
                  </a:ext>
                </a:extLst>
              </a:tr>
              <a:tr h="396177">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mm of </a:t>
                      </a:r>
                      <a:r>
                        <a:rPr lang="it-IT" sz="2000" dirty="0" err="1" smtClean="0">
                          <a:latin typeface="Tahoma" panose="020B0604030504040204" pitchFamily="34" charset="0"/>
                          <a:ea typeface="Tahoma" panose="020B0604030504040204" pitchFamily="34" charset="0"/>
                          <a:cs typeface="Tahoma" panose="020B0604030504040204" pitchFamily="34" charset="0"/>
                        </a:rPr>
                        <a:t>mercury</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tc>
                  <a:txBody>
                    <a:bodyPr/>
                    <a:lstStyle/>
                    <a:p>
                      <a:r>
                        <a:rPr lang="it-IT" sz="2000" dirty="0" err="1" smtClean="0">
                          <a:latin typeface="Tahoma" panose="020B0604030504040204" pitchFamily="34" charset="0"/>
                          <a:ea typeface="Tahoma" panose="020B0604030504040204" pitchFamily="34" charset="0"/>
                          <a:cs typeface="Tahoma" panose="020B0604030504040204" pitchFamily="34" charset="0"/>
                        </a:rPr>
                        <a:t>mmHg</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extLst>
                  <a:ext uri="{0D108BD9-81ED-4DB2-BD59-A6C34878D82A}">
                    <a16:rowId xmlns:a16="http://schemas.microsoft.com/office/drawing/2014/main" val="3227496950"/>
                  </a:ext>
                </a:extLst>
              </a:tr>
              <a:tr h="39617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t-IT" sz="2000" dirty="0" err="1" smtClean="0">
                          <a:latin typeface="Tahoma" panose="020B0604030504040204" pitchFamily="34" charset="0"/>
                          <a:ea typeface="Tahoma" panose="020B0604030504040204" pitchFamily="34" charset="0"/>
                          <a:cs typeface="Tahoma" panose="020B0604030504040204" pitchFamily="34" charset="0"/>
                        </a:rPr>
                        <a:t>atmospheres</a:t>
                      </a:r>
                      <a:endParaRPr lang="en-GB" sz="2000" dirty="0" smtClean="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atm</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extLst>
                  <a:ext uri="{0D108BD9-81ED-4DB2-BD59-A6C34878D82A}">
                    <a16:rowId xmlns:a16="http://schemas.microsoft.com/office/drawing/2014/main" val="1210261293"/>
                  </a:ext>
                </a:extLst>
              </a:tr>
              <a:tr h="396177">
                <a:tc>
                  <a:txBody>
                    <a:bodyPr/>
                    <a:lstStyle/>
                    <a:p>
                      <a:r>
                        <a:rPr lang="it-IT" sz="2000" dirty="0" err="1" smtClean="0">
                          <a:latin typeface="Tahoma" panose="020B0604030504040204" pitchFamily="34" charset="0"/>
                          <a:ea typeface="Tahoma" panose="020B0604030504040204" pitchFamily="34" charset="0"/>
                          <a:cs typeface="Tahoma" panose="020B0604030504040204" pitchFamily="34" charset="0"/>
                        </a:rPr>
                        <a:t>hectoPascal</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tc>
                  <a:txBody>
                    <a:bodyPr/>
                    <a:lstStyle/>
                    <a:p>
                      <a:r>
                        <a:rPr lang="it-IT" sz="2000" dirty="0" err="1" smtClean="0">
                          <a:latin typeface="Tahoma" panose="020B0604030504040204" pitchFamily="34" charset="0"/>
                          <a:ea typeface="Tahoma" panose="020B0604030504040204" pitchFamily="34" charset="0"/>
                          <a:cs typeface="Tahoma" panose="020B0604030504040204" pitchFamily="34" charset="0"/>
                        </a:rPr>
                        <a:t>hPa</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extLst>
                  <a:ext uri="{0D108BD9-81ED-4DB2-BD59-A6C34878D82A}">
                    <a16:rowId xmlns:a16="http://schemas.microsoft.com/office/drawing/2014/main" val="3107840938"/>
                  </a:ext>
                </a:extLst>
              </a:tr>
              <a:tr h="396177">
                <a:tc>
                  <a:txBody>
                    <a:bodyPr/>
                    <a:lstStyle/>
                    <a:p>
                      <a:r>
                        <a:rPr lang="it-IT" sz="2000" dirty="0" err="1" smtClean="0">
                          <a:latin typeface="Tahoma" panose="020B0604030504040204" pitchFamily="34" charset="0"/>
                          <a:ea typeface="Tahoma" panose="020B0604030504040204" pitchFamily="34" charset="0"/>
                          <a:cs typeface="Tahoma" panose="020B0604030504040204" pitchFamily="34" charset="0"/>
                        </a:rPr>
                        <a:t>millibars</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mb</a:t>
                      </a:r>
                      <a:r>
                        <a:rPr lang="it-IT" sz="2000" baseline="0" dirty="0" smtClean="0">
                          <a:latin typeface="Tahoma" panose="020B0604030504040204" pitchFamily="34" charset="0"/>
                          <a:ea typeface="Tahoma" panose="020B0604030504040204" pitchFamily="34" charset="0"/>
                          <a:cs typeface="Tahoma" panose="020B0604030504040204" pitchFamily="34" charset="0"/>
                        </a:rPr>
                        <a:t>  </a:t>
                      </a:r>
                      <a:r>
                        <a:rPr lang="it-IT" sz="2000" i="1" baseline="0" dirty="0" smtClean="0">
                          <a:latin typeface="Tahoma" panose="020B0604030504040204" pitchFamily="34" charset="0"/>
                          <a:ea typeface="Tahoma" panose="020B0604030504040204" pitchFamily="34" charset="0"/>
                          <a:cs typeface="Tahoma" panose="020B0604030504040204" pitchFamily="34" charset="0"/>
                        </a:rPr>
                        <a:t>or</a:t>
                      </a:r>
                      <a:r>
                        <a:rPr lang="it-IT" sz="2000" baseline="0" dirty="0" smtClean="0">
                          <a:latin typeface="Tahoma" panose="020B0604030504040204" pitchFamily="34" charset="0"/>
                          <a:ea typeface="Tahoma" panose="020B0604030504040204" pitchFamily="34" charset="0"/>
                          <a:cs typeface="Tahoma" panose="020B0604030504040204" pitchFamily="34" charset="0"/>
                        </a:rPr>
                        <a:t> </a:t>
                      </a:r>
                      <a:r>
                        <a:rPr lang="it-IT" sz="2000" baseline="0" dirty="0" err="1" smtClean="0">
                          <a:latin typeface="Tahoma" panose="020B0604030504040204" pitchFamily="34" charset="0"/>
                          <a:ea typeface="Tahoma" panose="020B0604030504040204" pitchFamily="34" charset="0"/>
                          <a:cs typeface="Tahoma" panose="020B0604030504040204" pitchFamily="34" charset="0"/>
                        </a:rPr>
                        <a:t>mbar</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marL="91463" marR="91463" marT="45700" marB="45700"/>
                </a:tc>
                <a:extLst>
                  <a:ext uri="{0D108BD9-81ED-4DB2-BD59-A6C34878D82A}">
                    <a16:rowId xmlns:a16="http://schemas.microsoft.com/office/drawing/2014/main" val="1925093971"/>
                  </a:ext>
                </a:extLst>
              </a:tr>
            </a:tbl>
          </a:graphicData>
        </a:graphic>
      </p:graphicFrame>
      <p:sp>
        <p:nvSpPr>
          <p:cNvPr id="33818" name="Rettangolo 20"/>
          <p:cNvSpPr>
            <a:spLocks noChangeArrowheads="1"/>
          </p:cNvSpPr>
          <p:nvPr/>
        </p:nvSpPr>
        <p:spPr bwMode="auto">
          <a:xfrm>
            <a:off x="365125" y="4387363"/>
            <a:ext cx="758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500" dirty="0">
                <a:solidFill>
                  <a:srgbClr val="FF0000"/>
                </a:solidFill>
                <a:latin typeface="Tahoma" panose="020B0604030504040204" pitchFamily="34" charset="0"/>
                <a:cs typeface="Tahoma" panose="020B0604030504040204" pitchFamily="34" charset="0"/>
              </a:rPr>
              <a:t>Standard sea-level pressure </a:t>
            </a:r>
            <a:r>
              <a:rPr lang="en-GB" altLang="en-US" sz="2500" dirty="0">
                <a:latin typeface="Tahoma" panose="020B0604030504040204" pitchFamily="34" charset="0"/>
                <a:cs typeface="Tahoma" panose="020B0604030504040204" pitchFamily="34" charset="0"/>
              </a:rPr>
              <a:t>=</a:t>
            </a:r>
            <a:r>
              <a:rPr lang="en-GB" altLang="en-US" sz="2500" dirty="0">
                <a:solidFill>
                  <a:srgbClr val="FF0000"/>
                </a:solidFill>
                <a:latin typeface="Tahoma" panose="020B0604030504040204" pitchFamily="34" charset="0"/>
                <a:cs typeface="Tahoma" panose="020B0604030504040204" pitchFamily="34" charset="0"/>
              </a:rPr>
              <a:t> </a:t>
            </a:r>
            <a:r>
              <a:rPr lang="en-GB" altLang="en-US" sz="2500" dirty="0">
                <a:latin typeface="Tahoma" panose="020B0604030504040204" pitchFamily="34" charset="0"/>
                <a:cs typeface="Tahoma" panose="020B0604030504040204" pitchFamily="34" charset="0"/>
              </a:rPr>
              <a:t>1 </a:t>
            </a:r>
            <a:r>
              <a:rPr lang="en-GB" altLang="en-US" sz="2500" dirty="0" err="1">
                <a:latin typeface="Tahoma" panose="020B0604030504040204" pitchFamily="34" charset="0"/>
                <a:cs typeface="Tahoma" panose="020B0604030504040204" pitchFamily="34" charset="0"/>
              </a:rPr>
              <a:t>atm</a:t>
            </a:r>
            <a:r>
              <a:rPr lang="en-GB" altLang="en-US" sz="2500" dirty="0">
                <a:latin typeface="Tahoma" panose="020B0604030504040204" pitchFamily="34" charset="0"/>
                <a:cs typeface="Tahoma" panose="020B0604030504040204" pitchFamily="34" charset="0"/>
              </a:rPr>
              <a:t> = 1013.25 </a:t>
            </a:r>
            <a:r>
              <a:rPr lang="en-GB" altLang="en-US" sz="2500" dirty="0" err="1">
                <a:latin typeface="Tahoma" panose="020B0604030504040204" pitchFamily="34" charset="0"/>
                <a:cs typeface="Tahoma" panose="020B0604030504040204" pitchFamily="34" charset="0"/>
              </a:rPr>
              <a:t>hPa</a:t>
            </a:r>
            <a:endParaRPr lang="en-GB" altLang="en-US" sz="2500" dirty="0">
              <a:latin typeface="Tahoma" panose="020B0604030504040204" pitchFamily="34" charset="0"/>
              <a:cs typeface="Tahoma" panose="020B0604030504040204" pitchFamily="34" charset="0"/>
            </a:endParaRPr>
          </a:p>
        </p:txBody>
      </p:sp>
      <p:sp>
        <p:nvSpPr>
          <p:cNvPr id="22" name="Rettangolo 21"/>
          <p:cNvSpPr>
            <a:spLocks noChangeArrowheads="1"/>
          </p:cNvSpPr>
          <p:nvPr/>
        </p:nvSpPr>
        <p:spPr bwMode="auto">
          <a:xfrm>
            <a:off x="414338" y="4954215"/>
            <a:ext cx="8512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We can calculate density of (dry) air at sea-level (assuming T=288 K =15 °C)</a:t>
            </a:r>
          </a:p>
        </p:txBody>
      </p:sp>
      <p:graphicFrame>
        <p:nvGraphicFramePr>
          <p:cNvPr id="23" name="Object 11"/>
          <p:cNvGraphicFramePr>
            <a:graphicFrameLocks noChangeAspect="1"/>
          </p:cNvGraphicFramePr>
          <p:nvPr>
            <p:extLst>
              <p:ext uri="{D42A27DB-BD31-4B8C-83A1-F6EECF244321}">
                <p14:modId xmlns:p14="http://schemas.microsoft.com/office/powerpoint/2010/main" val="354843828"/>
              </p:ext>
            </p:extLst>
          </p:nvPr>
        </p:nvGraphicFramePr>
        <p:xfrm>
          <a:off x="428193" y="5868342"/>
          <a:ext cx="8471638" cy="860426"/>
        </p:xfrm>
        <a:graphic>
          <a:graphicData uri="http://schemas.openxmlformats.org/presentationml/2006/ole">
            <mc:AlternateContent xmlns:mc="http://schemas.openxmlformats.org/markup-compatibility/2006">
              <mc:Choice xmlns:v="urn:schemas-microsoft-com:vml" Requires="v">
                <p:oleObj spid="_x0000_s33966" name="Equazione" r:id="rId4" imgW="4368800" imgH="444500" progId="Equation.3">
                  <p:embed/>
                </p:oleObj>
              </mc:Choice>
              <mc:Fallback>
                <p:oleObj name="Equazione" r:id="rId4" imgW="4368800" imgH="4445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93" y="5868342"/>
                        <a:ext cx="8471638" cy="860426"/>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467699" y="-302775"/>
            <a:ext cx="7886700" cy="1325563"/>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1</a:t>
            </a: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5"/>
          <p:cNvSpPr txBox="1">
            <a:spLocks noChangeArrowheads="1"/>
          </p:cNvSpPr>
          <p:nvPr/>
        </p:nvSpPr>
        <p:spPr bwMode="auto">
          <a:xfrm>
            <a:off x="507158" y="1851107"/>
            <a:ext cx="81018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rPr>
              <a:t>Calculate at approximately what height above sea level (z) does half the mass of the atmosphere lie above and the other half lie below. </a:t>
            </a:r>
          </a:p>
        </p:txBody>
      </p:sp>
      <p:pic>
        <p:nvPicPr>
          <p:cNvPr id="14"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24986" y="227214"/>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graphicFrame>
        <p:nvGraphicFramePr>
          <p:cNvPr id="20" name="Object 11"/>
          <p:cNvGraphicFramePr>
            <a:graphicFrameLocks noChangeAspect="1"/>
          </p:cNvGraphicFramePr>
          <p:nvPr>
            <p:extLst>
              <p:ext uri="{D42A27DB-BD31-4B8C-83A1-F6EECF244321}">
                <p14:modId xmlns:p14="http://schemas.microsoft.com/office/powerpoint/2010/main" val="3014204747"/>
              </p:ext>
            </p:extLst>
          </p:nvPr>
        </p:nvGraphicFramePr>
        <p:xfrm>
          <a:off x="3462338" y="4826000"/>
          <a:ext cx="2516187" cy="993775"/>
        </p:xfrm>
        <a:graphic>
          <a:graphicData uri="http://schemas.openxmlformats.org/presentationml/2006/ole">
            <mc:AlternateContent xmlns:mc="http://schemas.openxmlformats.org/markup-compatibility/2006">
              <mc:Choice xmlns:v="urn:schemas-microsoft-com:vml" Requires="v">
                <p:oleObj spid="_x0000_s83993" name="Equazione" r:id="rId5" imgW="1091726" imgH="431613" progId="Equation.3">
                  <p:embed/>
                </p:oleObj>
              </mc:Choice>
              <mc:Fallback>
                <p:oleObj name="Equazione" r:id="rId5" imgW="1091726" imgH="431613" progId="Equation.3">
                  <p:embed/>
                  <p:pic>
                    <p:nvPicPr>
                      <p:cNvPr id="3790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338" y="4826000"/>
                        <a:ext cx="2516187" cy="993775"/>
                      </a:xfrm>
                      <a:prstGeom prst="rect">
                        <a:avLst/>
                      </a:prstGeom>
                      <a:noFill/>
                      <a:ln w="38100">
                        <a:solidFill>
                          <a:srgbClr val="FF0000"/>
                        </a:solidFill>
                        <a:miter lim="800000"/>
                        <a:headEnd/>
                        <a:tailEnd/>
                      </a:ln>
                      <a:extLst/>
                    </p:spPr>
                  </p:pic>
                </p:oleObj>
              </mc:Fallback>
            </mc:AlternateContent>
          </a:graphicData>
        </a:graphic>
      </p:graphicFrame>
      <p:sp>
        <p:nvSpPr>
          <p:cNvPr id="21" name="Text Box 5"/>
          <p:cNvSpPr txBox="1">
            <a:spLocks noChangeArrowheads="1"/>
          </p:cNvSpPr>
          <p:nvPr/>
        </p:nvSpPr>
        <p:spPr bwMode="auto">
          <a:xfrm>
            <a:off x="467699" y="3382511"/>
            <a:ext cx="81018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solidFill>
                  <a:srgbClr val="FF0000"/>
                </a:solidFill>
                <a:latin typeface="Tahoma" panose="020B0604030504040204" pitchFamily="34" charset="0"/>
              </a:rPr>
              <a:t>[Hint: use the barometric equation with scale height H= 7.5 km and neglect the small vertical variation of g with height]</a:t>
            </a:r>
            <a:endParaRPr lang="it-IT" altLang="en-US" sz="2400" dirty="0">
              <a:solidFill>
                <a:srgbClr val="FF0000"/>
              </a:solidFill>
              <a:latin typeface="Tahoma" panose="020B0604030504040204" pitchFamily="34" charset="0"/>
            </a:endParaRPr>
          </a:p>
        </p:txBody>
      </p:sp>
    </p:spTree>
    <p:extLst>
      <p:ext uri="{BB962C8B-B14F-4D97-AF65-F5344CB8AC3E}">
        <p14:creationId xmlns:p14="http://schemas.microsoft.com/office/powerpoint/2010/main" val="9526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451248" y="-260649"/>
            <a:ext cx="7886700" cy="1325563"/>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1</a:t>
            </a: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5"/>
          <p:cNvSpPr txBox="1">
            <a:spLocks noChangeArrowheads="1"/>
          </p:cNvSpPr>
          <p:nvPr/>
        </p:nvSpPr>
        <p:spPr bwMode="auto">
          <a:xfrm>
            <a:off x="451248" y="1064914"/>
            <a:ext cx="81018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Calculate at approximately what height above sea level (z) does half the mass of the atmosphere lie above and the other half lie below. [Hint: use the barometric equation with scale height H= 7.5 km and neglect the small vertical variation of g with height]</a:t>
            </a:r>
            <a:endParaRPr lang="it-IT" altLang="en-US" sz="1800" dirty="0">
              <a:latin typeface="Tahoma" panose="020B0604030504040204" pitchFamily="34" charset="0"/>
            </a:endParaRPr>
          </a:p>
        </p:txBody>
      </p:sp>
      <p:sp>
        <p:nvSpPr>
          <p:cNvPr id="13" name="Text Box 5"/>
          <p:cNvSpPr txBox="1">
            <a:spLocks noChangeArrowheads="1"/>
          </p:cNvSpPr>
          <p:nvPr/>
        </p:nvSpPr>
        <p:spPr bwMode="auto">
          <a:xfrm>
            <a:off x="470350" y="2402395"/>
            <a:ext cx="81554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solidFill>
                  <a:srgbClr val="FF0000"/>
                </a:solidFill>
                <a:latin typeface="Tahoma" panose="020B0604030504040204" pitchFamily="34" charset="0"/>
              </a:rPr>
              <a:t>Solution: </a:t>
            </a:r>
            <a:r>
              <a:rPr lang="it-IT" altLang="en-US" sz="1800" dirty="0" smtClean="0">
                <a:latin typeface="Tahoma" panose="020B0604030504040204" pitchFamily="34" charset="0"/>
              </a:rPr>
              <a:t>The pressure at the Earth surface is equal to the weight (per unit area) of the overlying column of air. The same is true for the pressure at any altitude </a:t>
            </a:r>
            <a:r>
              <a:rPr lang="it-IT" altLang="en-US" sz="1800" i="1" dirty="0" smtClean="0">
                <a:latin typeface="Tahoma" panose="020B0604030504040204" pitchFamily="34" charset="0"/>
              </a:rPr>
              <a:t>z</a:t>
            </a:r>
            <a:r>
              <a:rPr lang="it-IT" altLang="en-US" sz="1800" dirty="0" smtClean="0">
                <a:latin typeface="Tahoma" panose="020B0604030504040204" pitchFamily="34" charset="0"/>
              </a:rPr>
              <a:t>. </a:t>
            </a:r>
          </a:p>
        </p:txBody>
      </p:sp>
      <p:graphicFrame>
        <p:nvGraphicFramePr>
          <p:cNvPr id="15" name="Object 5"/>
          <p:cNvGraphicFramePr>
            <a:graphicFrameLocks noChangeAspect="1"/>
          </p:cNvGraphicFramePr>
          <p:nvPr>
            <p:extLst/>
          </p:nvPr>
        </p:nvGraphicFramePr>
        <p:xfrm>
          <a:off x="4834132" y="3216047"/>
          <a:ext cx="2032651" cy="537593"/>
        </p:xfrm>
        <a:graphic>
          <a:graphicData uri="http://schemas.openxmlformats.org/presentationml/2006/ole">
            <mc:AlternateContent xmlns:mc="http://schemas.openxmlformats.org/markup-compatibility/2006">
              <mc:Choice xmlns:v="urn:schemas-microsoft-com:vml" Requires="v">
                <p:oleObj spid="_x0000_s83015" name="Equation" r:id="rId4" imgW="914400" imgH="241200" progId="Equation.3">
                  <p:embed/>
                </p:oleObj>
              </mc:Choice>
              <mc:Fallback>
                <p:oleObj name="Equation" r:id="rId4" imgW="914400" imgH="241200" progId="Equation.3">
                  <p:embed/>
                  <p:pic>
                    <p:nvPicPr>
                      <p:cNvPr id="15" name="Object 5"/>
                      <p:cNvPicPr>
                        <a:picLocks noChangeAspect="1" noChangeArrowheads="1"/>
                      </p:cNvPicPr>
                      <p:nvPr/>
                    </p:nvPicPr>
                    <p:blipFill>
                      <a:blip r:embed="rId5"/>
                      <a:srcRect/>
                      <a:stretch>
                        <a:fillRect/>
                      </a:stretch>
                    </p:blipFill>
                    <p:spPr bwMode="auto">
                      <a:xfrm>
                        <a:off x="4834132" y="3216047"/>
                        <a:ext cx="2032651" cy="537593"/>
                      </a:xfrm>
                      <a:prstGeom prst="rect">
                        <a:avLst/>
                      </a:prstGeom>
                      <a:noFill/>
                      <a:ln>
                        <a:noFill/>
                      </a:ln>
                      <a:extLst/>
                    </p:spPr>
                  </p:pic>
                </p:oleObj>
              </mc:Fallback>
            </mc:AlternateContent>
          </a:graphicData>
        </a:graphic>
      </p:graphicFrame>
      <p:sp>
        <p:nvSpPr>
          <p:cNvPr id="16" name="Text Box 5"/>
          <p:cNvSpPr txBox="1">
            <a:spLocks noChangeArrowheads="1"/>
          </p:cNvSpPr>
          <p:nvPr/>
        </p:nvSpPr>
        <p:spPr bwMode="auto">
          <a:xfrm>
            <a:off x="494281" y="3820844"/>
            <a:ext cx="8063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to calculate at what </a:t>
            </a:r>
            <a:r>
              <a:rPr lang="it-IT" altLang="en-US" sz="1800" i="1" dirty="0" smtClean="0">
                <a:latin typeface="Tahoma" panose="020B0604030504040204" pitchFamily="34" charset="0"/>
              </a:rPr>
              <a:t>z</a:t>
            </a:r>
            <a:r>
              <a:rPr lang="it-IT" altLang="en-US" sz="1800" dirty="0" smtClean="0">
                <a:latin typeface="Tahoma" panose="020B0604030504040204" pitchFamily="34" charset="0"/>
              </a:rPr>
              <a:t> we have P(z)=P</a:t>
            </a:r>
            <a:r>
              <a:rPr lang="it-IT" altLang="en-US" sz="1800" baseline="-25000" dirty="0" smtClean="0">
                <a:latin typeface="Tahoma" panose="020B0604030504040204" pitchFamily="34" charset="0"/>
              </a:rPr>
              <a:t>0</a:t>
            </a:r>
            <a:r>
              <a:rPr lang="it-IT" altLang="en-US" sz="1800" dirty="0" smtClean="0">
                <a:latin typeface="Tahoma" panose="020B0604030504040204" pitchFamily="34" charset="0"/>
              </a:rPr>
              <a:t>/2, i.e. 1013/2=506 hPa. </a:t>
            </a:r>
          </a:p>
          <a:p>
            <a:pPr algn="just" eaLnBrk="1" hangingPunct="1">
              <a:spcBef>
                <a:spcPct val="0"/>
              </a:spcBef>
              <a:buFontTx/>
              <a:buNone/>
            </a:pPr>
            <a:r>
              <a:rPr lang="it-IT" altLang="en-US" sz="1800" dirty="0" smtClean="0">
                <a:latin typeface="Tahoma" panose="020B0604030504040204" pitchFamily="34" charset="0"/>
              </a:rPr>
              <a:t>By substituting in the equation above we have:  </a:t>
            </a:r>
          </a:p>
        </p:txBody>
      </p:sp>
      <p:graphicFrame>
        <p:nvGraphicFramePr>
          <p:cNvPr id="17" name="Object 5"/>
          <p:cNvGraphicFramePr>
            <a:graphicFrameLocks noChangeAspect="1"/>
          </p:cNvGraphicFramePr>
          <p:nvPr>
            <p:extLst/>
          </p:nvPr>
        </p:nvGraphicFramePr>
        <p:xfrm>
          <a:off x="2301687" y="4484017"/>
          <a:ext cx="1178594" cy="777593"/>
        </p:xfrm>
        <a:graphic>
          <a:graphicData uri="http://schemas.openxmlformats.org/presentationml/2006/ole">
            <mc:AlternateContent xmlns:mc="http://schemas.openxmlformats.org/markup-compatibility/2006">
              <mc:Choice xmlns:v="urn:schemas-microsoft-com:vml" Requires="v">
                <p:oleObj spid="_x0000_s83016" name="Equation" r:id="rId6" imgW="596880" imgH="393480" progId="Equation.3">
                  <p:embed/>
                </p:oleObj>
              </mc:Choice>
              <mc:Fallback>
                <p:oleObj name="Equation" r:id="rId6" imgW="596880" imgH="393480" progId="Equation.3">
                  <p:embed/>
                  <p:pic>
                    <p:nvPicPr>
                      <p:cNvPr id="17" name="Object 5"/>
                      <p:cNvPicPr>
                        <a:picLocks noChangeAspect="1" noChangeArrowheads="1"/>
                      </p:cNvPicPr>
                      <p:nvPr/>
                    </p:nvPicPr>
                    <p:blipFill>
                      <a:blip r:embed="rId7"/>
                      <a:srcRect/>
                      <a:stretch>
                        <a:fillRect/>
                      </a:stretch>
                    </p:blipFill>
                    <p:spPr bwMode="auto">
                      <a:xfrm>
                        <a:off x="2301687" y="4484017"/>
                        <a:ext cx="1178594" cy="777593"/>
                      </a:xfrm>
                      <a:prstGeom prst="rect">
                        <a:avLst/>
                      </a:prstGeom>
                      <a:noFill/>
                      <a:ln>
                        <a:noFill/>
                      </a:ln>
                      <a:extLst/>
                    </p:spPr>
                  </p:pic>
                </p:oleObj>
              </mc:Fallback>
            </mc:AlternateContent>
          </a:graphicData>
        </a:graphic>
      </p:graphicFrame>
      <p:graphicFrame>
        <p:nvGraphicFramePr>
          <p:cNvPr id="18" name="Object 5"/>
          <p:cNvGraphicFramePr>
            <a:graphicFrameLocks noChangeAspect="1"/>
          </p:cNvGraphicFramePr>
          <p:nvPr>
            <p:extLst/>
          </p:nvPr>
        </p:nvGraphicFramePr>
        <p:xfrm>
          <a:off x="3928670" y="4690251"/>
          <a:ext cx="3722687" cy="365125"/>
        </p:xfrm>
        <a:graphic>
          <a:graphicData uri="http://schemas.openxmlformats.org/presentationml/2006/ole">
            <mc:AlternateContent xmlns:mc="http://schemas.openxmlformats.org/markup-compatibility/2006">
              <mc:Choice xmlns:v="urn:schemas-microsoft-com:vml" Requires="v">
                <p:oleObj spid="_x0000_s83017" name="Equation" r:id="rId8" imgW="2070000" imgH="203040" progId="Equation.3">
                  <p:embed/>
                </p:oleObj>
              </mc:Choice>
              <mc:Fallback>
                <p:oleObj name="Equation" r:id="rId8" imgW="2070000" imgH="203040" progId="Equation.3">
                  <p:embed/>
                  <p:pic>
                    <p:nvPicPr>
                      <p:cNvPr id="18" name="Object 5"/>
                      <p:cNvPicPr>
                        <a:picLocks noChangeAspect="1" noChangeArrowheads="1"/>
                      </p:cNvPicPr>
                      <p:nvPr/>
                    </p:nvPicPr>
                    <p:blipFill>
                      <a:blip r:embed="rId9"/>
                      <a:srcRect/>
                      <a:stretch>
                        <a:fillRect/>
                      </a:stretch>
                    </p:blipFill>
                    <p:spPr bwMode="auto">
                      <a:xfrm>
                        <a:off x="3928670" y="4690251"/>
                        <a:ext cx="3722687" cy="365125"/>
                      </a:xfrm>
                      <a:prstGeom prst="rect">
                        <a:avLst/>
                      </a:prstGeom>
                      <a:noFill/>
                      <a:ln>
                        <a:noFill/>
                      </a:ln>
                      <a:extLst/>
                    </p:spPr>
                  </p:pic>
                </p:oleObj>
              </mc:Fallback>
            </mc:AlternateContent>
          </a:graphicData>
        </a:graphic>
      </p:graphicFrame>
      <p:cxnSp>
        <p:nvCxnSpPr>
          <p:cNvPr id="8" name="Straight Arrow Connector 7"/>
          <p:cNvCxnSpPr/>
          <p:nvPr/>
        </p:nvCxnSpPr>
        <p:spPr bwMode="auto">
          <a:xfrm>
            <a:off x="3386712" y="4872814"/>
            <a:ext cx="398708"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5"/>
          <p:cNvSpPr txBox="1">
            <a:spLocks noChangeArrowheads="1"/>
          </p:cNvSpPr>
          <p:nvPr/>
        </p:nvSpPr>
        <p:spPr bwMode="auto">
          <a:xfrm>
            <a:off x="451248" y="5525666"/>
            <a:ext cx="80636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Note: </a:t>
            </a:r>
            <a:r>
              <a:rPr lang="it-IT" altLang="en-US" sz="1600" dirty="0" smtClean="0">
                <a:latin typeface="Tahoma" panose="020B0604030504040204" pitchFamily="34" charset="0"/>
              </a:rPr>
              <a:t>Because the pressure at a given height in the atmosphere is a measure of the mass that lies above that level, it is sometimes used as a vertical coordinate instead of height. In terms of mass, the </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500 hPa level, situated at about 5 km above sea level, is roughly halfway up to the top of the atmosphere</a:t>
            </a:r>
          </a:p>
        </p:txBody>
      </p:sp>
      <p:sp>
        <p:nvSpPr>
          <p:cNvPr id="12" name="Text Box 5"/>
          <p:cNvSpPr txBox="1">
            <a:spLocks noChangeArrowheads="1"/>
          </p:cNvSpPr>
          <p:nvPr/>
        </p:nvSpPr>
        <p:spPr bwMode="auto">
          <a:xfrm>
            <a:off x="494281" y="3341183"/>
            <a:ext cx="45072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latin typeface="Tahoma" panose="020B0604030504040204" pitchFamily="34" charset="0"/>
              </a:rPr>
              <a:t>We need to use the barometric equation:</a:t>
            </a:r>
          </a:p>
        </p:txBody>
      </p:sp>
    </p:spTree>
    <p:extLst>
      <p:ext uri="{BB962C8B-B14F-4D97-AF65-F5344CB8AC3E}">
        <p14:creationId xmlns:p14="http://schemas.microsoft.com/office/powerpoint/2010/main" val="17814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5"/>
          <p:cNvSpPr txBox="1">
            <a:spLocks noChangeArrowheads="1"/>
          </p:cNvSpPr>
          <p:nvPr/>
        </p:nvSpPr>
        <p:spPr bwMode="auto">
          <a:xfrm>
            <a:off x="306404" y="1578591"/>
            <a:ext cx="85311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rPr>
              <a:t>Assuming an exponential pressure and density (</a:t>
            </a:r>
            <a:r>
              <a:rPr lang="it-IT" altLang="en-US" sz="2400" dirty="0" smtClean="0">
                <a:latin typeface="Tahoma" panose="020B0604030504040204" pitchFamily="34" charset="0"/>
                <a:sym typeface="Symbol" panose="05050102010706020507" pitchFamily="18" charset="2"/>
              </a:rPr>
              <a:t>)</a:t>
            </a:r>
            <a:r>
              <a:rPr lang="it-IT" altLang="en-US" sz="2400" dirty="0" smtClean="0">
                <a:latin typeface="Tahoma" panose="020B0604030504040204" pitchFamily="34" charset="0"/>
              </a:rPr>
              <a:t> dependence of dry air with scale height H = 7.5 km, estimate: </a:t>
            </a:r>
          </a:p>
          <a:p>
            <a:pPr marL="457200" indent="-457200" algn="just" eaLnBrk="1" hangingPunct="1">
              <a:spcBef>
                <a:spcPct val="0"/>
              </a:spcBef>
              <a:buFontTx/>
              <a:buAutoNum type="alphaLcParenR"/>
            </a:pPr>
            <a:r>
              <a:rPr lang="it-IT" altLang="en-US" sz="2400" dirty="0">
                <a:latin typeface="Tahoma" panose="020B0604030504040204" pitchFamily="34" charset="0"/>
              </a:rPr>
              <a:t>the height </a:t>
            </a:r>
            <a:r>
              <a:rPr lang="it-IT" altLang="en-US" sz="2400" dirty="0" smtClean="0">
                <a:latin typeface="Tahoma" panose="020B0604030504040204" pitchFamily="34" charset="0"/>
              </a:rPr>
              <a:t>in the atmosphere at </a:t>
            </a:r>
            <a:r>
              <a:rPr lang="it-IT" altLang="en-US" sz="2400" dirty="0">
                <a:latin typeface="Tahoma" panose="020B0604030504040204" pitchFamily="34" charset="0"/>
              </a:rPr>
              <a:t>which the pressure is equal to 1 </a:t>
            </a:r>
            <a:r>
              <a:rPr lang="it-IT" altLang="en-US" sz="2400" dirty="0" smtClean="0">
                <a:latin typeface="Tahoma" panose="020B0604030504040204" pitchFamily="34" charset="0"/>
              </a:rPr>
              <a:t>hPa </a:t>
            </a:r>
          </a:p>
          <a:p>
            <a:pPr marL="457200" indent="-457200" algn="just" eaLnBrk="1" hangingPunct="1">
              <a:spcBef>
                <a:spcPct val="0"/>
              </a:spcBef>
              <a:buFontTx/>
              <a:buAutoNum type="alphaLcParenR"/>
            </a:pPr>
            <a:r>
              <a:rPr lang="it-IT" altLang="en-US" sz="2400" dirty="0" smtClean="0">
                <a:latin typeface="Tahoma" panose="020B0604030504040204" pitchFamily="34" charset="0"/>
              </a:rPr>
              <a:t>the height in the atmosphere at which the dry air density is equal to 1 kg</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a:t>
            </a:r>
            <a:r>
              <a:rPr lang="en-GB" altLang="en-US" sz="2400" baseline="30000" dirty="0">
                <a:latin typeface="Tahoma" panose="020B0604030504040204" pitchFamily="34" charset="0"/>
                <a:cs typeface="Tahoma" panose="020B0604030504040204" pitchFamily="34" charset="0"/>
              </a:rPr>
              <a:t>-3</a:t>
            </a:r>
            <a:r>
              <a:rPr lang="it-IT" altLang="en-US" sz="2400" dirty="0" smtClean="0">
                <a:latin typeface="Tahoma" panose="020B0604030504040204" pitchFamily="34" charset="0"/>
              </a:rPr>
              <a:t> and </a:t>
            </a:r>
          </a:p>
          <a:p>
            <a:pPr algn="just" eaLnBrk="1" hangingPunct="1">
              <a:spcBef>
                <a:spcPct val="0"/>
              </a:spcBef>
              <a:buNone/>
            </a:pPr>
            <a:r>
              <a:rPr lang="it-IT" altLang="en-US" sz="2400" dirty="0" smtClean="0">
                <a:latin typeface="Tahoma" panose="020B0604030504040204" pitchFamily="34" charset="0"/>
              </a:rPr>
              <a:t>Other assumptions: assume standard sea level temperature T (15 </a:t>
            </a:r>
            <a:r>
              <a:rPr lang="it-IT" altLang="en-US" sz="2400" dirty="0" smtClean="0">
                <a:latin typeface="Tahoma" panose="020B0604030504040204" pitchFamily="34" charset="0"/>
                <a:sym typeface="Symbol" panose="05050102010706020507" pitchFamily="18" charset="2"/>
              </a:rPr>
              <a:t></a:t>
            </a:r>
            <a:r>
              <a:rPr lang="it-IT" altLang="en-US" sz="2400" dirty="0" smtClean="0">
                <a:latin typeface="Tahoma" panose="020B0604030504040204" pitchFamily="34" charset="0"/>
              </a:rPr>
              <a:t>C) and pressure P (1 atm)</a:t>
            </a:r>
          </a:p>
          <a:p>
            <a:pPr marL="457200" indent="-457200" algn="just" eaLnBrk="1" hangingPunct="1">
              <a:spcBef>
                <a:spcPct val="0"/>
              </a:spcBef>
              <a:buFontTx/>
              <a:buAutoNum type="alphaLcParenR"/>
            </a:pPr>
            <a:endParaRPr lang="it-IT" altLang="en-US" sz="2400" dirty="0">
              <a:latin typeface="Tahoma" panose="020B0604030504040204" pitchFamily="34" charset="0"/>
            </a:endParaRPr>
          </a:p>
        </p:txBody>
      </p:sp>
      <p:sp>
        <p:nvSpPr>
          <p:cNvPr id="17" name="Titolo 4"/>
          <p:cNvSpPr txBox="1">
            <a:spLocks/>
          </p:cNvSpPr>
          <p:nvPr/>
        </p:nvSpPr>
        <p:spPr bwMode="auto">
          <a:xfrm>
            <a:off x="537898" y="-31283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2</a:t>
            </a:r>
          </a:p>
        </p:txBody>
      </p:sp>
      <p:pic>
        <p:nvPicPr>
          <p:cNvPr id="19"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212668" y="159987"/>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graphicFrame>
        <p:nvGraphicFramePr>
          <p:cNvPr id="21" name="Object 11"/>
          <p:cNvGraphicFramePr>
            <a:graphicFrameLocks noChangeAspect="1"/>
          </p:cNvGraphicFramePr>
          <p:nvPr>
            <p:extLst>
              <p:ext uri="{D42A27DB-BD31-4B8C-83A1-F6EECF244321}">
                <p14:modId xmlns:p14="http://schemas.microsoft.com/office/powerpoint/2010/main" val="3779666500"/>
              </p:ext>
            </p:extLst>
          </p:nvPr>
        </p:nvGraphicFramePr>
        <p:xfrm>
          <a:off x="1570908" y="5509550"/>
          <a:ext cx="2516187" cy="993775"/>
        </p:xfrm>
        <a:graphic>
          <a:graphicData uri="http://schemas.openxmlformats.org/presentationml/2006/ole">
            <mc:AlternateContent xmlns:mc="http://schemas.openxmlformats.org/markup-compatibility/2006">
              <mc:Choice xmlns:v="urn:schemas-microsoft-com:vml" Requires="v">
                <p:oleObj spid="_x0000_s86062" name="Equazione" r:id="rId5" imgW="1091726" imgH="431613" progId="Equation.3">
                  <p:embed/>
                </p:oleObj>
              </mc:Choice>
              <mc:Fallback>
                <p:oleObj name="Equazione" r:id="rId5" imgW="1091726" imgH="431613" progId="Equation.3">
                  <p:embed/>
                  <p:pic>
                    <p:nvPicPr>
                      <p:cNvPr id="2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908" y="5509550"/>
                        <a:ext cx="2516187" cy="993775"/>
                      </a:xfrm>
                      <a:prstGeom prst="rect">
                        <a:avLst/>
                      </a:prstGeom>
                      <a:noFill/>
                      <a:ln w="38100">
                        <a:solidFill>
                          <a:srgbClr val="FF0000"/>
                        </a:solidFill>
                        <a:miter lim="800000"/>
                        <a:headEnd/>
                        <a:tailEnd/>
                      </a:ln>
                      <a:extLst/>
                    </p:spPr>
                  </p:pic>
                </p:oleObj>
              </mc:Fallback>
            </mc:AlternateContent>
          </a:graphicData>
        </a:graphic>
      </p:graphicFrame>
      <p:graphicFrame>
        <p:nvGraphicFramePr>
          <p:cNvPr id="32" name="Object 11"/>
          <p:cNvGraphicFramePr>
            <a:graphicFrameLocks noChangeAspect="1"/>
          </p:cNvGraphicFramePr>
          <p:nvPr>
            <p:extLst>
              <p:ext uri="{D42A27DB-BD31-4B8C-83A1-F6EECF244321}">
                <p14:modId xmlns:p14="http://schemas.microsoft.com/office/powerpoint/2010/main" val="2539605796"/>
              </p:ext>
            </p:extLst>
          </p:nvPr>
        </p:nvGraphicFramePr>
        <p:xfrm>
          <a:off x="5370512" y="5509550"/>
          <a:ext cx="2171475" cy="1083621"/>
        </p:xfrm>
        <a:graphic>
          <a:graphicData uri="http://schemas.openxmlformats.org/presentationml/2006/ole">
            <mc:AlternateContent xmlns:mc="http://schemas.openxmlformats.org/markup-compatibility/2006">
              <mc:Choice xmlns:v="urn:schemas-microsoft-com:vml" Requires="v">
                <p:oleObj spid="_x0000_s86063" name="Equazione" r:id="rId7" imgW="914400" imgH="457200" progId="Equation.3">
                  <p:embed/>
                </p:oleObj>
              </mc:Choice>
              <mc:Fallback>
                <p:oleObj name="Equazione" r:id="rId7" imgW="914400" imgH="457200" progId="Equation.3">
                  <p:embed/>
                  <p:pic>
                    <p:nvPicPr>
                      <p:cNvPr id="3175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0512" y="5509550"/>
                        <a:ext cx="2171475" cy="1083621"/>
                      </a:xfrm>
                      <a:prstGeom prst="rect">
                        <a:avLst/>
                      </a:prstGeom>
                      <a:noFill/>
                      <a:ln w="38100">
                        <a:solidFill>
                          <a:srgbClr val="FF0000"/>
                        </a:solidFill>
                      </a:ln>
                      <a:extLst/>
                    </p:spPr>
                  </p:pic>
                </p:oleObj>
              </mc:Fallback>
            </mc:AlternateContent>
          </a:graphicData>
        </a:graphic>
      </p:graphicFrame>
    </p:spTree>
    <p:extLst>
      <p:ext uri="{BB962C8B-B14F-4D97-AF65-F5344CB8AC3E}">
        <p14:creationId xmlns:p14="http://schemas.microsoft.com/office/powerpoint/2010/main" val="32869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453576" y="2503730"/>
            <a:ext cx="815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Solution </a:t>
            </a:r>
            <a:r>
              <a:rPr lang="it-IT" altLang="en-US" sz="1600" dirty="0" smtClean="0">
                <a:latin typeface="Tahoma" panose="020B0604030504040204" pitchFamily="34" charset="0"/>
              </a:rPr>
              <a:t>Pressure and density scale with height in the same manner:</a:t>
            </a:r>
          </a:p>
          <a:p>
            <a:pPr algn="just" eaLnBrk="1" hangingPunct="1">
              <a:spcBef>
                <a:spcPct val="0"/>
              </a:spcBef>
              <a:buFontTx/>
              <a:buNone/>
            </a:pPr>
            <a:endParaRPr lang="it-IT" altLang="en-US" sz="1600" dirty="0">
              <a:latin typeface="Tahoma" panose="020B0604030504040204" pitchFamily="34" charset="0"/>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3599991708"/>
              </p:ext>
            </p:extLst>
          </p:nvPr>
        </p:nvGraphicFramePr>
        <p:xfrm>
          <a:off x="1307358" y="2859943"/>
          <a:ext cx="1538717" cy="406958"/>
        </p:xfrm>
        <a:graphic>
          <a:graphicData uri="http://schemas.openxmlformats.org/presentationml/2006/ole">
            <mc:AlternateContent xmlns:mc="http://schemas.openxmlformats.org/markup-compatibility/2006">
              <mc:Choice xmlns:v="urn:schemas-microsoft-com:vml" Requires="v">
                <p:oleObj spid="_x0000_s85132" name="Equation" r:id="rId4" imgW="914400" imgH="241200" progId="Equation.3">
                  <p:embed/>
                </p:oleObj>
              </mc:Choice>
              <mc:Fallback>
                <p:oleObj name="Equation" r:id="rId4" imgW="914400" imgH="241200" progId="Equation.3">
                  <p:embed/>
                  <p:pic>
                    <p:nvPicPr>
                      <p:cNvPr id="22" name="Object 5"/>
                      <p:cNvPicPr>
                        <a:picLocks noChangeAspect="1" noChangeArrowheads="1"/>
                      </p:cNvPicPr>
                      <p:nvPr/>
                    </p:nvPicPr>
                    <p:blipFill>
                      <a:blip r:embed="rId5"/>
                      <a:srcRect/>
                      <a:stretch>
                        <a:fillRect/>
                      </a:stretch>
                    </p:blipFill>
                    <p:spPr bwMode="auto">
                      <a:xfrm>
                        <a:off x="1307358" y="2859943"/>
                        <a:ext cx="1538717" cy="406958"/>
                      </a:xfrm>
                      <a:prstGeom prst="rect">
                        <a:avLst/>
                      </a:prstGeom>
                      <a:noFill/>
                      <a:ln>
                        <a:noFill/>
                      </a:ln>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1493933267"/>
              </p:ext>
            </p:extLst>
          </p:nvPr>
        </p:nvGraphicFramePr>
        <p:xfrm>
          <a:off x="3478214" y="2875962"/>
          <a:ext cx="1546369" cy="403529"/>
        </p:xfrm>
        <a:graphic>
          <a:graphicData uri="http://schemas.openxmlformats.org/presentationml/2006/ole">
            <mc:AlternateContent xmlns:mc="http://schemas.openxmlformats.org/markup-compatibility/2006">
              <mc:Choice xmlns:v="urn:schemas-microsoft-com:vml" Requires="v">
                <p:oleObj spid="_x0000_s85133" name="Equation" r:id="rId6" imgW="927000" imgH="241200" progId="Equation.3">
                  <p:embed/>
                </p:oleObj>
              </mc:Choice>
              <mc:Fallback>
                <p:oleObj name="Equation" r:id="rId6" imgW="927000" imgH="241200" progId="Equation.3">
                  <p:embed/>
                  <p:pic>
                    <p:nvPicPr>
                      <p:cNvPr id="23" name="Object 5"/>
                      <p:cNvPicPr>
                        <a:picLocks noChangeAspect="1" noChangeArrowheads="1"/>
                      </p:cNvPicPr>
                      <p:nvPr/>
                    </p:nvPicPr>
                    <p:blipFill>
                      <a:blip r:embed="rId7"/>
                      <a:srcRect/>
                      <a:stretch>
                        <a:fillRect/>
                      </a:stretch>
                    </p:blipFill>
                    <p:spPr bwMode="auto">
                      <a:xfrm>
                        <a:off x="3478214" y="2875962"/>
                        <a:ext cx="1546369" cy="403529"/>
                      </a:xfrm>
                      <a:prstGeom prst="rect">
                        <a:avLst/>
                      </a:prstGeom>
                      <a:noFill/>
                      <a:ln>
                        <a:noFill/>
                      </a:ln>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550571815"/>
              </p:ext>
            </p:extLst>
          </p:nvPr>
        </p:nvGraphicFramePr>
        <p:xfrm>
          <a:off x="4054393" y="3163852"/>
          <a:ext cx="2913063" cy="769938"/>
        </p:xfrm>
        <a:graphic>
          <a:graphicData uri="http://schemas.openxmlformats.org/presentationml/2006/ole">
            <mc:AlternateContent xmlns:mc="http://schemas.openxmlformats.org/markup-compatibility/2006">
              <mc:Choice xmlns:v="urn:schemas-microsoft-com:vml" Requires="v">
                <p:oleObj spid="_x0000_s85134" name="Equation" r:id="rId8" imgW="1726920" imgH="457200" progId="Equation.3">
                  <p:embed/>
                </p:oleObj>
              </mc:Choice>
              <mc:Fallback>
                <p:oleObj name="Equation" r:id="rId8" imgW="1726920" imgH="457200" progId="Equation.3">
                  <p:embed/>
                  <p:pic>
                    <p:nvPicPr>
                      <p:cNvPr id="24" name="Object 5"/>
                      <p:cNvPicPr>
                        <a:picLocks noChangeAspect="1" noChangeArrowheads="1"/>
                      </p:cNvPicPr>
                      <p:nvPr/>
                    </p:nvPicPr>
                    <p:blipFill>
                      <a:blip r:embed="rId9"/>
                      <a:srcRect/>
                      <a:stretch>
                        <a:fillRect/>
                      </a:stretch>
                    </p:blipFill>
                    <p:spPr bwMode="auto">
                      <a:xfrm>
                        <a:off x="4054393" y="3163852"/>
                        <a:ext cx="2913063" cy="769938"/>
                      </a:xfrm>
                      <a:prstGeom prst="rect">
                        <a:avLst/>
                      </a:prstGeom>
                      <a:noFill/>
                      <a:ln>
                        <a:noFill/>
                      </a:ln>
                      <a:extLst/>
                    </p:spPr>
                  </p:pic>
                </p:oleObj>
              </mc:Fallback>
            </mc:AlternateContent>
          </a:graphicData>
        </a:graphic>
      </p:graphicFrame>
      <p:sp>
        <p:nvSpPr>
          <p:cNvPr id="25" name="Text Box 5"/>
          <p:cNvSpPr txBox="1">
            <a:spLocks noChangeArrowheads="1"/>
          </p:cNvSpPr>
          <p:nvPr/>
        </p:nvSpPr>
        <p:spPr bwMode="auto">
          <a:xfrm>
            <a:off x="453576" y="3351836"/>
            <a:ext cx="36324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And they can be rearranged to give: </a:t>
            </a:r>
          </a:p>
        </p:txBody>
      </p:sp>
      <p:sp>
        <p:nvSpPr>
          <p:cNvPr id="26" name="Text Box 5"/>
          <p:cNvSpPr txBox="1">
            <a:spLocks noChangeArrowheads="1"/>
          </p:cNvSpPr>
          <p:nvPr/>
        </p:nvSpPr>
        <p:spPr bwMode="auto">
          <a:xfrm>
            <a:off x="453576" y="3896048"/>
            <a:ext cx="51621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Given P</a:t>
            </a:r>
            <a:r>
              <a:rPr lang="it-IT" altLang="en-US" sz="1600" baseline="-25000" dirty="0" smtClean="0">
                <a:latin typeface="Tahoma" panose="020B0604030504040204" pitchFamily="34" charset="0"/>
              </a:rPr>
              <a:t>0</a:t>
            </a:r>
            <a:r>
              <a:rPr lang="it-IT" altLang="en-US" sz="1600" dirty="0" smtClean="0">
                <a:latin typeface="Tahoma" panose="020B0604030504040204" pitchFamily="34" charset="0"/>
              </a:rPr>
              <a:t>=1013 hPa (= 1 atm)  for point </a:t>
            </a:r>
            <a:r>
              <a:rPr lang="it-IT" altLang="en-US" sz="1600" i="1" dirty="0" smtClean="0">
                <a:latin typeface="Tahoma" panose="020B0604030504040204" pitchFamily="34" charset="0"/>
              </a:rPr>
              <a:t>a) </a:t>
            </a:r>
            <a:r>
              <a:rPr lang="it-IT" altLang="en-US" sz="1600" dirty="0" smtClean="0">
                <a:latin typeface="Tahoma" panose="020B0604030504040204" pitchFamily="34" charset="0"/>
              </a:rPr>
              <a:t>one gets:</a:t>
            </a:r>
          </a:p>
        </p:txBody>
      </p:sp>
      <p:graphicFrame>
        <p:nvGraphicFramePr>
          <p:cNvPr id="27" name="Object 5"/>
          <p:cNvGraphicFramePr>
            <a:graphicFrameLocks noChangeAspect="1"/>
          </p:cNvGraphicFramePr>
          <p:nvPr>
            <p:extLst>
              <p:ext uri="{D42A27DB-BD31-4B8C-83A1-F6EECF244321}">
                <p14:modId xmlns:p14="http://schemas.microsoft.com/office/powerpoint/2010/main" val="2992854413"/>
              </p:ext>
            </p:extLst>
          </p:nvPr>
        </p:nvGraphicFramePr>
        <p:xfrm>
          <a:off x="1937500" y="4207247"/>
          <a:ext cx="3678210" cy="686200"/>
        </p:xfrm>
        <a:graphic>
          <a:graphicData uri="http://schemas.openxmlformats.org/presentationml/2006/ole">
            <mc:AlternateContent xmlns:mc="http://schemas.openxmlformats.org/markup-compatibility/2006">
              <mc:Choice xmlns:v="urn:schemas-microsoft-com:vml" Requires="v">
                <p:oleObj spid="_x0000_s85135" name="Equation" r:id="rId10" imgW="2311200" imgH="431640" progId="Equation.3">
                  <p:embed/>
                </p:oleObj>
              </mc:Choice>
              <mc:Fallback>
                <p:oleObj name="Equation" r:id="rId10" imgW="2311200" imgH="431640" progId="Equation.3">
                  <p:embed/>
                  <p:pic>
                    <p:nvPicPr>
                      <p:cNvPr id="27" name="Object 5"/>
                      <p:cNvPicPr>
                        <a:picLocks noChangeAspect="1" noChangeArrowheads="1"/>
                      </p:cNvPicPr>
                      <p:nvPr/>
                    </p:nvPicPr>
                    <p:blipFill>
                      <a:blip r:embed="rId11"/>
                      <a:srcRect/>
                      <a:stretch>
                        <a:fillRect/>
                      </a:stretch>
                    </p:blipFill>
                    <p:spPr bwMode="auto">
                      <a:xfrm>
                        <a:off x="1937500" y="4207247"/>
                        <a:ext cx="3678210" cy="686200"/>
                      </a:xfrm>
                      <a:prstGeom prst="rect">
                        <a:avLst/>
                      </a:prstGeom>
                      <a:noFill/>
                      <a:ln>
                        <a:noFill/>
                      </a:ln>
                      <a:extLst/>
                    </p:spPr>
                  </p:pic>
                </p:oleObj>
              </mc:Fallback>
            </mc:AlternateContent>
          </a:graphicData>
        </a:graphic>
      </p:graphicFrame>
      <p:sp>
        <p:nvSpPr>
          <p:cNvPr id="28" name="Text Box 5"/>
          <p:cNvSpPr txBox="1">
            <a:spLocks noChangeArrowheads="1"/>
          </p:cNvSpPr>
          <p:nvPr/>
        </p:nvSpPr>
        <p:spPr bwMode="auto">
          <a:xfrm>
            <a:off x="5615710" y="4360286"/>
            <a:ext cx="5751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km</a:t>
            </a:r>
          </a:p>
        </p:txBody>
      </p:sp>
      <p:graphicFrame>
        <p:nvGraphicFramePr>
          <p:cNvPr id="29" name="Object 11"/>
          <p:cNvGraphicFramePr>
            <a:graphicFrameLocks noChangeAspect="1"/>
          </p:cNvGraphicFramePr>
          <p:nvPr>
            <p:extLst>
              <p:ext uri="{D42A27DB-BD31-4B8C-83A1-F6EECF244321}">
                <p14:modId xmlns:p14="http://schemas.microsoft.com/office/powerpoint/2010/main" val="559918277"/>
              </p:ext>
            </p:extLst>
          </p:nvPr>
        </p:nvGraphicFramePr>
        <p:xfrm>
          <a:off x="1146031" y="5224617"/>
          <a:ext cx="7147502" cy="711663"/>
        </p:xfrm>
        <a:graphic>
          <a:graphicData uri="http://schemas.openxmlformats.org/presentationml/2006/ole">
            <mc:AlternateContent xmlns:mc="http://schemas.openxmlformats.org/markup-compatibility/2006">
              <mc:Choice xmlns:v="urn:schemas-microsoft-com:vml" Requires="v">
                <p:oleObj spid="_x0000_s85136" name="Equation" r:id="rId12" imgW="4457520" imgH="444240" progId="Equation.3">
                  <p:embed/>
                </p:oleObj>
              </mc:Choice>
              <mc:Fallback>
                <p:oleObj name="Equation" r:id="rId12" imgW="4457520" imgH="444240" progId="Equation.3">
                  <p:embed/>
                  <p:pic>
                    <p:nvPicPr>
                      <p:cNvPr id="29" name="Object 11"/>
                      <p:cNvPicPr>
                        <a:picLocks noChangeAspect="1" noChangeArrowheads="1"/>
                      </p:cNvPicPr>
                      <p:nvPr/>
                    </p:nvPicPr>
                    <p:blipFill>
                      <a:blip r:embed="rId13"/>
                      <a:srcRect/>
                      <a:stretch>
                        <a:fillRect/>
                      </a:stretch>
                    </p:blipFill>
                    <p:spPr bwMode="auto">
                      <a:xfrm>
                        <a:off x="1146031" y="5224617"/>
                        <a:ext cx="7147502" cy="711663"/>
                      </a:xfrm>
                      <a:prstGeom prst="rect">
                        <a:avLst/>
                      </a:prstGeom>
                      <a:noFill/>
                      <a:ln>
                        <a:noFill/>
                      </a:ln>
                      <a:extLst/>
                    </p:spPr>
                  </p:pic>
                </p:oleObj>
              </mc:Fallback>
            </mc:AlternateContent>
          </a:graphicData>
        </a:graphic>
      </p:graphicFrame>
      <p:sp>
        <p:nvSpPr>
          <p:cNvPr id="30" name="Text Box 5"/>
          <p:cNvSpPr txBox="1">
            <a:spLocks noChangeArrowheads="1"/>
          </p:cNvSpPr>
          <p:nvPr/>
        </p:nvSpPr>
        <p:spPr bwMode="auto">
          <a:xfrm>
            <a:off x="453575" y="4824524"/>
            <a:ext cx="82747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sym typeface="Symbol" panose="05050102010706020507" pitchFamily="18" charset="2"/>
              </a:rPr>
              <a:t>For point b), the value for </a:t>
            </a:r>
            <a:r>
              <a:rPr lang="it-IT" altLang="en-US" sz="1600" i="1" dirty="0" smtClean="0">
                <a:latin typeface="Tahoma" panose="020B0604030504040204" pitchFamily="34" charset="0"/>
                <a:sym typeface="Symbol" panose="05050102010706020507" pitchFamily="18" charset="2"/>
              </a:rPr>
              <a:t></a:t>
            </a:r>
            <a:r>
              <a:rPr lang="it-IT" altLang="en-US" sz="1600" baseline="-25000" dirty="0" smtClean="0">
                <a:latin typeface="Tahoma" panose="020B0604030504040204" pitchFamily="34" charset="0"/>
                <a:sym typeface="Symbol" panose="05050102010706020507" pitchFamily="18" charset="2"/>
              </a:rPr>
              <a:t>0</a:t>
            </a:r>
            <a:r>
              <a:rPr lang="it-IT" altLang="en-US" sz="1600" dirty="0" smtClean="0">
                <a:latin typeface="Tahoma" panose="020B0604030504040204" pitchFamily="34" charset="0"/>
                <a:sym typeface="Symbol" panose="05050102010706020507" pitchFamily="18" charset="2"/>
              </a:rPr>
              <a:t> can be obtained from </a:t>
            </a:r>
            <a:r>
              <a:rPr lang="it-IT" altLang="en-US" sz="1600" dirty="0" smtClean="0">
                <a:latin typeface="Tahoma" panose="020B0604030504040204" pitchFamily="34" charset="0"/>
              </a:rPr>
              <a:t>P</a:t>
            </a:r>
            <a:r>
              <a:rPr lang="it-IT" altLang="en-US" sz="1600" baseline="-25000" dirty="0" smtClean="0">
                <a:latin typeface="Tahoma" panose="020B0604030504040204" pitchFamily="34" charset="0"/>
              </a:rPr>
              <a:t>0 </a:t>
            </a:r>
            <a:r>
              <a:rPr lang="it-IT" altLang="en-US" sz="1600" dirty="0" smtClean="0">
                <a:latin typeface="Tahoma" panose="020B0604030504040204" pitchFamily="34" charset="0"/>
              </a:rPr>
              <a:t> assuming an average sea level T of 288K:</a:t>
            </a:r>
          </a:p>
        </p:txBody>
      </p:sp>
      <p:sp>
        <p:nvSpPr>
          <p:cNvPr id="31" name="Text Box 5"/>
          <p:cNvSpPr txBox="1">
            <a:spLocks noChangeArrowheads="1"/>
          </p:cNvSpPr>
          <p:nvPr/>
        </p:nvSpPr>
        <p:spPr bwMode="auto">
          <a:xfrm>
            <a:off x="534989" y="6139971"/>
            <a:ext cx="1329043" cy="35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sym typeface="Symbol" panose="05050102010706020507" pitchFamily="18" charset="2"/>
              </a:rPr>
              <a:t>Hence:</a:t>
            </a:r>
            <a:endParaRPr lang="it-IT" altLang="en-US" sz="1600" dirty="0" smtClean="0">
              <a:latin typeface="Tahoma" panose="020B0604030504040204" pitchFamily="34" charset="0"/>
            </a:endParaRPr>
          </a:p>
        </p:txBody>
      </p:sp>
      <p:graphicFrame>
        <p:nvGraphicFramePr>
          <p:cNvPr id="33" name="Object 5"/>
          <p:cNvGraphicFramePr>
            <a:graphicFrameLocks noChangeAspect="1"/>
          </p:cNvGraphicFramePr>
          <p:nvPr>
            <p:extLst>
              <p:ext uri="{D42A27DB-BD31-4B8C-83A1-F6EECF244321}">
                <p14:modId xmlns:p14="http://schemas.microsoft.com/office/powerpoint/2010/main" val="1594305376"/>
              </p:ext>
            </p:extLst>
          </p:nvPr>
        </p:nvGraphicFramePr>
        <p:xfrm>
          <a:off x="1514927" y="5958355"/>
          <a:ext cx="4089400" cy="769938"/>
        </p:xfrm>
        <a:graphic>
          <a:graphicData uri="http://schemas.openxmlformats.org/presentationml/2006/ole">
            <mc:AlternateContent xmlns:mc="http://schemas.openxmlformats.org/markup-compatibility/2006">
              <mc:Choice xmlns:v="urn:schemas-microsoft-com:vml" Requires="v">
                <p:oleObj spid="_x0000_s85137" name="Equation" r:id="rId14" imgW="2425680" imgH="457200" progId="Equation.3">
                  <p:embed/>
                </p:oleObj>
              </mc:Choice>
              <mc:Fallback>
                <p:oleObj name="Equation" r:id="rId14" imgW="2425680" imgH="457200" progId="Equation.3">
                  <p:embed/>
                  <p:pic>
                    <p:nvPicPr>
                      <p:cNvPr id="33" name="Object 5"/>
                      <p:cNvPicPr>
                        <a:picLocks noChangeAspect="1" noChangeArrowheads="1"/>
                      </p:cNvPicPr>
                      <p:nvPr/>
                    </p:nvPicPr>
                    <p:blipFill>
                      <a:blip r:embed="rId15"/>
                      <a:srcRect/>
                      <a:stretch>
                        <a:fillRect/>
                      </a:stretch>
                    </p:blipFill>
                    <p:spPr bwMode="auto">
                      <a:xfrm>
                        <a:off x="1514927" y="5958355"/>
                        <a:ext cx="4089400" cy="769938"/>
                      </a:xfrm>
                      <a:prstGeom prst="rect">
                        <a:avLst/>
                      </a:prstGeom>
                      <a:noFill/>
                      <a:ln>
                        <a:noFill/>
                      </a:ln>
                      <a:extLst/>
                    </p:spPr>
                  </p:pic>
                </p:oleObj>
              </mc:Fallback>
            </mc:AlternateContent>
          </a:graphicData>
        </a:graphic>
      </p:graphicFrame>
      <p:sp>
        <p:nvSpPr>
          <p:cNvPr id="17" name="Titolo 4"/>
          <p:cNvSpPr txBox="1">
            <a:spLocks/>
          </p:cNvSpPr>
          <p:nvPr/>
        </p:nvSpPr>
        <p:spPr bwMode="auto">
          <a:xfrm>
            <a:off x="537898" y="-31283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2</a:t>
            </a:r>
          </a:p>
        </p:txBody>
      </p:sp>
      <p:sp>
        <p:nvSpPr>
          <p:cNvPr id="18" name="Text Box 5"/>
          <p:cNvSpPr txBox="1">
            <a:spLocks noChangeArrowheads="1"/>
          </p:cNvSpPr>
          <p:nvPr/>
        </p:nvSpPr>
        <p:spPr bwMode="auto">
          <a:xfrm>
            <a:off x="170026" y="915165"/>
            <a:ext cx="87225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Assuming an exponential pressure and density (</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 dependence of dry air with scale height H = 7.5 km, estimate: </a:t>
            </a:r>
          </a:p>
          <a:p>
            <a:pPr marL="457200" indent="-457200" algn="just" eaLnBrk="1" hangingPunct="1">
              <a:spcBef>
                <a:spcPct val="0"/>
              </a:spcBef>
              <a:buFontTx/>
              <a:buAutoNum type="alphaLcParenR"/>
            </a:pPr>
            <a:r>
              <a:rPr lang="it-IT" altLang="en-US" sz="1600" dirty="0">
                <a:latin typeface="Tahoma" panose="020B0604030504040204" pitchFamily="34" charset="0"/>
              </a:rPr>
              <a:t>the height </a:t>
            </a:r>
            <a:r>
              <a:rPr lang="it-IT" altLang="en-US" sz="1600" dirty="0" smtClean="0">
                <a:latin typeface="Tahoma" panose="020B0604030504040204" pitchFamily="34" charset="0"/>
              </a:rPr>
              <a:t>in the atmosphere at </a:t>
            </a:r>
            <a:r>
              <a:rPr lang="it-IT" altLang="en-US" sz="1600" dirty="0">
                <a:latin typeface="Tahoma" panose="020B0604030504040204" pitchFamily="34" charset="0"/>
              </a:rPr>
              <a:t>which the pressure is equal to 1 </a:t>
            </a:r>
            <a:r>
              <a:rPr lang="it-IT" altLang="en-US" sz="1600" dirty="0" smtClean="0">
                <a:latin typeface="Tahoma" panose="020B0604030504040204" pitchFamily="34" charset="0"/>
              </a:rPr>
              <a:t>hPa </a:t>
            </a:r>
          </a:p>
          <a:p>
            <a:pPr marL="457200" indent="-457200" algn="just" eaLnBrk="1" hangingPunct="1">
              <a:spcBef>
                <a:spcPct val="0"/>
              </a:spcBef>
              <a:buFontTx/>
              <a:buAutoNum type="alphaLcParenR"/>
            </a:pPr>
            <a:r>
              <a:rPr lang="it-IT" altLang="en-US" sz="1600" dirty="0" smtClean="0">
                <a:latin typeface="Tahoma" panose="020B0604030504040204" pitchFamily="34" charset="0"/>
              </a:rPr>
              <a:t>the height in the atmosphere at which the dry air density is equal to 1 kg</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a:latin typeface="Tahoma" panose="020B0604030504040204" pitchFamily="34" charset="0"/>
                <a:cs typeface="Tahoma" panose="020B0604030504040204" pitchFamily="34" charset="0"/>
              </a:rPr>
              <a:t>m</a:t>
            </a:r>
            <a:r>
              <a:rPr lang="en-GB" altLang="en-US" sz="1600" baseline="30000" dirty="0">
                <a:latin typeface="Tahoma" panose="020B0604030504040204" pitchFamily="34" charset="0"/>
                <a:cs typeface="Tahoma" panose="020B0604030504040204" pitchFamily="34" charset="0"/>
              </a:rPr>
              <a:t>-3</a:t>
            </a:r>
            <a:r>
              <a:rPr lang="it-IT" altLang="en-US" sz="1600" dirty="0" smtClean="0">
                <a:latin typeface="Tahoma" panose="020B0604030504040204" pitchFamily="34" charset="0"/>
              </a:rPr>
              <a:t> and </a:t>
            </a:r>
          </a:p>
          <a:p>
            <a:pPr algn="just" eaLnBrk="1" hangingPunct="1">
              <a:spcBef>
                <a:spcPct val="0"/>
              </a:spcBef>
              <a:buNone/>
            </a:pPr>
            <a:r>
              <a:rPr lang="it-IT" altLang="en-US" sz="1600" dirty="0" smtClean="0">
                <a:latin typeface="Tahoma" panose="020B0604030504040204" pitchFamily="34" charset="0"/>
              </a:rPr>
              <a:t>Other assumptions: assume standard sea level temperature T (15 </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C) and pressure P (1 atm)</a:t>
            </a:r>
          </a:p>
          <a:p>
            <a:pPr marL="457200" indent="-457200" algn="just" eaLnBrk="1" hangingPunct="1">
              <a:spcBef>
                <a:spcPct val="0"/>
              </a:spcBef>
              <a:buFontTx/>
              <a:buAutoNum type="alphaLcParenR"/>
            </a:pPr>
            <a:endParaRPr lang="it-IT" altLang="en-US" sz="1600" dirty="0">
              <a:latin typeface="Tahoma" panose="020B0604030504040204" pitchFamily="34" charset="0"/>
            </a:endParaRPr>
          </a:p>
        </p:txBody>
      </p:sp>
    </p:spTree>
    <p:extLst>
      <p:ext uri="{BB962C8B-B14F-4D97-AF65-F5344CB8AC3E}">
        <p14:creationId xmlns:p14="http://schemas.microsoft.com/office/powerpoint/2010/main" val="7909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Earth atmosphere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922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508" name="CasellaDiTesto 5"/>
          <p:cNvSpPr txBox="1">
            <a:spLocks noChangeArrowheads="1"/>
          </p:cNvSpPr>
          <p:nvPr/>
        </p:nvSpPr>
        <p:spPr bwMode="auto">
          <a:xfrm>
            <a:off x="4022342" y="1195388"/>
            <a:ext cx="1984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FF0000"/>
                </a:solidFill>
                <a:latin typeface="Tahoma" panose="020B0604030504040204" pitchFamily="34" charset="0"/>
                <a:cs typeface="Tahoma" panose="020B0604030504040204" pitchFamily="34" charset="0"/>
              </a:rPr>
              <a:t>Atmosphere:</a:t>
            </a:r>
          </a:p>
        </p:txBody>
      </p:sp>
      <p:sp>
        <p:nvSpPr>
          <p:cNvPr id="21509" name="CasellaDiTesto 14"/>
          <p:cNvSpPr txBox="1">
            <a:spLocks noChangeArrowheads="1"/>
          </p:cNvSpPr>
          <p:nvPr/>
        </p:nvSpPr>
        <p:spPr bwMode="auto">
          <a:xfrm>
            <a:off x="5997575" y="1176338"/>
            <a:ext cx="31464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mass 	5.3x10</a:t>
            </a:r>
            <a:r>
              <a:rPr lang="en-GB" altLang="en-US" sz="2400" baseline="30000" dirty="0">
                <a:latin typeface="Tahoma" panose="020B0604030504040204" pitchFamily="34" charset="0"/>
                <a:cs typeface="Tahoma" panose="020B0604030504040204" pitchFamily="34" charset="0"/>
              </a:rPr>
              <a:t>18</a:t>
            </a:r>
            <a:r>
              <a:rPr lang="en-GB" altLang="en-US" sz="2400" dirty="0">
                <a:latin typeface="Tahoma" panose="020B0604030504040204" pitchFamily="34" charset="0"/>
                <a:cs typeface="Tahoma" panose="020B0604030504040204" pitchFamily="34" charset="0"/>
              </a:rPr>
              <a:t> kg</a:t>
            </a:r>
          </a:p>
          <a:p>
            <a:r>
              <a:rPr lang="en-GB" altLang="en-US" sz="2400" dirty="0">
                <a:latin typeface="Tahoma" panose="020B0604030504040204" pitchFamily="34" charset="0"/>
                <a:cs typeface="Tahoma" panose="020B0604030504040204" pitchFamily="34" charset="0"/>
              </a:rPr>
              <a:t>thickness </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2x10</a:t>
            </a:r>
            <a:r>
              <a:rPr lang="en-GB" altLang="en-US" sz="2400" baseline="30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rPr>
              <a:t> km</a:t>
            </a:r>
          </a:p>
        </p:txBody>
      </p:sp>
      <p:sp>
        <p:nvSpPr>
          <p:cNvPr id="21510" name="CasellaDiTesto 20"/>
          <p:cNvSpPr txBox="1">
            <a:spLocks noChangeArrowheads="1"/>
          </p:cNvSpPr>
          <p:nvPr/>
        </p:nvSpPr>
        <p:spPr bwMode="auto">
          <a:xfrm>
            <a:off x="4069420" y="2051435"/>
            <a:ext cx="19843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FF0000"/>
                </a:solidFill>
                <a:latin typeface="Tahoma" panose="020B0604030504040204" pitchFamily="34" charset="0"/>
                <a:cs typeface="Tahoma" panose="020B0604030504040204" pitchFamily="34" charset="0"/>
              </a:rPr>
              <a:t>Earth:</a:t>
            </a:r>
          </a:p>
        </p:txBody>
      </p:sp>
      <p:sp>
        <p:nvSpPr>
          <p:cNvPr id="21511" name="CasellaDiTesto 21"/>
          <p:cNvSpPr txBox="1">
            <a:spLocks noChangeArrowheads="1"/>
          </p:cNvSpPr>
          <p:nvPr/>
        </p:nvSpPr>
        <p:spPr bwMode="auto">
          <a:xfrm>
            <a:off x="5280025" y="2047875"/>
            <a:ext cx="36750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mass 5.97x10</a:t>
            </a:r>
            <a:r>
              <a:rPr lang="en-GB" altLang="en-US" sz="2400" baseline="30000" dirty="0">
                <a:latin typeface="Tahoma" panose="020B0604030504040204" pitchFamily="34" charset="0"/>
                <a:cs typeface="Tahoma" panose="020B0604030504040204" pitchFamily="34" charset="0"/>
              </a:rPr>
              <a:t>24</a:t>
            </a:r>
            <a:r>
              <a:rPr lang="en-GB" altLang="en-US" sz="2400" dirty="0">
                <a:latin typeface="Tahoma" panose="020B0604030504040204" pitchFamily="34" charset="0"/>
                <a:cs typeface="Tahoma" panose="020B0604030504040204" pitchFamily="34" charset="0"/>
              </a:rPr>
              <a:t> kg</a:t>
            </a:r>
          </a:p>
          <a:p>
            <a:r>
              <a:rPr lang="en-GB" altLang="en-US" sz="2400" dirty="0">
                <a:latin typeface="Tahoma" panose="020B0604030504040204" pitchFamily="34" charset="0"/>
                <a:cs typeface="Tahoma" panose="020B0604030504040204" pitchFamily="34" charset="0"/>
              </a:rPr>
              <a:t>radius 6.37x10</a:t>
            </a:r>
            <a:r>
              <a:rPr lang="en-GB" altLang="en-US" sz="2400" baseline="30000" dirty="0">
                <a:latin typeface="Tahoma" panose="020B0604030504040204" pitchFamily="34" charset="0"/>
                <a:cs typeface="Tahoma" panose="020B0604030504040204" pitchFamily="34" charset="0"/>
              </a:rPr>
              <a:t>3</a:t>
            </a:r>
            <a:r>
              <a:rPr lang="en-GB" altLang="en-US" sz="2400" dirty="0">
                <a:latin typeface="Tahoma" panose="020B0604030504040204" pitchFamily="34" charset="0"/>
                <a:cs typeface="Tahoma" panose="020B0604030504040204" pitchFamily="34" charset="0"/>
              </a:rPr>
              <a:t> km</a:t>
            </a:r>
          </a:p>
        </p:txBody>
      </p:sp>
      <p:sp>
        <p:nvSpPr>
          <p:cNvPr id="23" name="Rettangolo 22"/>
          <p:cNvSpPr/>
          <p:nvPr/>
        </p:nvSpPr>
        <p:spPr>
          <a:xfrm>
            <a:off x="0" y="2909888"/>
            <a:ext cx="9144000" cy="3948112"/>
          </a:xfrm>
          <a:prstGeom prst="rect">
            <a:avLst/>
          </a:prstGeom>
          <a:gradFill flip="none" rotWithShape="1">
            <a:gsLst>
              <a:gs pos="0">
                <a:srgbClr val="3333FF"/>
              </a:gs>
              <a:gs pos="84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513" name="Group 37"/>
          <p:cNvGrpSpPr>
            <a:grpSpLocks/>
          </p:cNvGrpSpPr>
          <p:nvPr/>
        </p:nvGrpSpPr>
        <p:grpSpPr bwMode="auto">
          <a:xfrm>
            <a:off x="1719263" y="3808413"/>
            <a:ext cx="6072187" cy="3049587"/>
            <a:chOff x="1083" y="2399"/>
            <a:chExt cx="3825" cy="1921"/>
          </a:xfrm>
        </p:grpSpPr>
        <p:sp>
          <p:nvSpPr>
            <p:cNvPr id="21519" name="Arc 12"/>
            <p:cNvSpPr>
              <a:spLocks noChangeAspect="1"/>
            </p:cNvSpPr>
            <p:nvPr/>
          </p:nvSpPr>
          <p:spPr bwMode="auto">
            <a:xfrm>
              <a:off x="1083" y="2399"/>
              <a:ext cx="3825" cy="1921"/>
            </a:xfrm>
            <a:custGeom>
              <a:avLst/>
              <a:gdLst>
                <a:gd name="T0" fmla="*/ 0 w 43200"/>
                <a:gd name="T1" fmla="*/ 0 h 21707"/>
                <a:gd name="T2" fmla="*/ 0 w 43200"/>
                <a:gd name="T3" fmla="*/ 0 h 21707"/>
                <a:gd name="T4" fmla="*/ 0 w 43200"/>
                <a:gd name="T5" fmla="*/ 0 h 21707"/>
                <a:gd name="T6" fmla="*/ 0 60000 65536"/>
                <a:gd name="T7" fmla="*/ 0 60000 65536"/>
                <a:gd name="T8" fmla="*/ 0 60000 65536"/>
              </a:gdLst>
              <a:ahLst/>
              <a:cxnLst>
                <a:cxn ang="T6">
                  <a:pos x="T0" y="T1"/>
                </a:cxn>
                <a:cxn ang="T7">
                  <a:pos x="T2" y="T3"/>
                </a:cxn>
                <a:cxn ang="T8">
                  <a:pos x="T4" y="T5"/>
                </a:cxn>
              </a:cxnLst>
              <a:rect l="0" t="0" r="r" b="b"/>
              <a:pathLst>
                <a:path w="43200" h="21707" fill="none" extrusionOk="0">
                  <a:moveTo>
                    <a:pt x="0" y="21706"/>
                  </a:moveTo>
                  <a:cubicBezTo>
                    <a:pt x="0" y="21671"/>
                    <a:pt x="0" y="21635"/>
                    <a:pt x="0" y="21600"/>
                  </a:cubicBezTo>
                  <a:cubicBezTo>
                    <a:pt x="0" y="9670"/>
                    <a:pt x="9670" y="0"/>
                    <a:pt x="21600" y="0"/>
                  </a:cubicBezTo>
                  <a:cubicBezTo>
                    <a:pt x="33529" y="0"/>
                    <a:pt x="43200" y="9670"/>
                    <a:pt x="43200" y="21600"/>
                  </a:cubicBezTo>
                  <a:cubicBezTo>
                    <a:pt x="43199" y="21615"/>
                    <a:pt x="43199" y="21630"/>
                    <a:pt x="43199" y="21645"/>
                  </a:cubicBezTo>
                </a:path>
                <a:path w="43200" h="21707" stroke="0" extrusionOk="0">
                  <a:moveTo>
                    <a:pt x="0" y="21706"/>
                  </a:moveTo>
                  <a:cubicBezTo>
                    <a:pt x="0" y="21671"/>
                    <a:pt x="0" y="21635"/>
                    <a:pt x="0" y="21600"/>
                  </a:cubicBezTo>
                  <a:cubicBezTo>
                    <a:pt x="0" y="9670"/>
                    <a:pt x="9670" y="0"/>
                    <a:pt x="21600" y="0"/>
                  </a:cubicBezTo>
                  <a:cubicBezTo>
                    <a:pt x="33529" y="0"/>
                    <a:pt x="43200" y="9670"/>
                    <a:pt x="43200" y="21600"/>
                  </a:cubicBezTo>
                  <a:cubicBezTo>
                    <a:pt x="43199" y="21615"/>
                    <a:pt x="43199" y="21630"/>
                    <a:pt x="43199" y="21645"/>
                  </a:cubicBezTo>
                  <a:lnTo>
                    <a:pt x="21600" y="21600"/>
                  </a:lnTo>
                  <a:lnTo>
                    <a:pt x="0" y="21706"/>
                  </a:lnTo>
                  <a:close/>
                </a:path>
              </a:pathLst>
            </a:custGeom>
            <a:solidFill>
              <a:srgbClr val="663300"/>
            </a:solidFill>
            <a:ln w="28575">
              <a:solidFill>
                <a:srgbClr val="CCFFFF"/>
              </a:solidFill>
              <a:round/>
              <a:headEnd/>
              <a:tailEnd/>
            </a:ln>
          </p:spPr>
          <p:txBody>
            <a:bodyPr/>
            <a:lstStyle/>
            <a:p>
              <a:endParaRPr lang="en-US"/>
            </a:p>
          </p:txBody>
        </p:sp>
        <p:sp>
          <p:nvSpPr>
            <p:cNvPr id="21520" name="Arc 29"/>
            <p:cNvSpPr>
              <a:spLocks noChangeAspect="1"/>
            </p:cNvSpPr>
            <p:nvPr/>
          </p:nvSpPr>
          <p:spPr bwMode="auto">
            <a:xfrm>
              <a:off x="1772" y="3091"/>
              <a:ext cx="2447" cy="1229"/>
            </a:xfrm>
            <a:custGeom>
              <a:avLst/>
              <a:gdLst>
                <a:gd name="T0" fmla="*/ 0 w 43200"/>
                <a:gd name="T1" fmla="*/ 0 h 21707"/>
                <a:gd name="T2" fmla="*/ 0 w 43200"/>
                <a:gd name="T3" fmla="*/ 0 h 21707"/>
                <a:gd name="T4" fmla="*/ 0 w 43200"/>
                <a:gd name="T5" fmla="*/ 0 h 21707"/>
                <a:gd name="T6" fmla="*/ 0 60000 65536"/>
                <a:gd name="T7" fmla="*/ 0 60000 65536"/>
                <a:gd name="T8" fmla="*/ 0 60000 65536"/>
              </a:gdLst>
              <a:ahLst/>
              <a:cxnLst>
                <a:cxn ang="T6">
                  <a:pos x="T0" y="T1"/>
                </a:cxn>
                <a:cxn ang="T7">
                  <a:pos x="T2" y="T3"/>
                </a:cxn>
                <a:cxn ang="T8">
                  <a:pos x="T4" y="T5"/>
                </a:cxn>
              </a:cxnLst>
              <a:rect l="0" t="0" r="r" b="b"/>
              <a:pathLst>
                <a:path w="43200" h="21707" fill="none" extrusionOk="0">
                  <a:moveTo>
                    <a:pt x="0" y="21706"/>
                  </a:moveTo>
                  <a:cubicBezTo>
                    <a:pt x="0" y="21671"/>
                    <a:pt x="0" y="21635"/>
                    <a:pt x="0" y="21600"/>
                  </a:cubicBezTo>
                  <a:cubicBezTo>
                    <a:pt x="0" y="9670"/>
                    <a:pt x="9670" y="0"/>
                    <a:pt x="21600" y="0"/>
                  </a:cubicBezTo>
                  <a:cubicBezTo>
                    <a:pt x="33529" y="0"/>
                    <a:pt x="43200" y="9670"/>
                    <a:pt x="43200" y="21600"/>
                  </a:cubicBezTo>
                  <a:cubicBezTo>
                    <a:pt x="43199" y="21615"/>
                    <a:pt x="43199" y="21630"/>
                    <a:pt x="43199" y="21645"/>
                  </a:cubicBezTo>
                </a:path>
                <a:path w="43200" h="21707" stroke="0" extrusionOk="0">
                  <a:moveTo>
                    <a:pt x="0" y="21706"/>
                  </a:moveTo>
                  <a:cubicBezTo>
                    <a:pt x="0" y="21671"/>
                    <a:pt x="0" y="21635"/>
                    <a:pt x="0" y="21600"/>
                  </a:cubicBezTo>
                  <a:cubicBezTo>
                    <a:pt x="0" y="9670"/>
                    <a:pt x="9670" y="0"/>
                    <a:pt x="21600" y="0"/>
                  </a:cubicBezTo>
                  <a:cubicBezTo>
                    <a:pt x="33529" y="0"/>
                    <a:pt x="43200" y="9670"/>
                    <a:pt x="43200" y="21600"/>
                  </a:cubicBezTo>
                  <a:cubicBezTo>
                    <a:pt x="43199" y="21615"/>
                    <a:pt x="43199" y="21630"/>
                    <a:pt x="43199" y="21645"/>
                  </a:cubicBezTo>
                  <a:lnTo>
                    <a:pt x="21600" y="21600"/>
                  </a:lnTo>
                  <a:lnTo>
                    <a:pt x="0" y="21706"/>
                  </a:lnTo>
                  <a:close/>
                </a:path>
              </a:pathLst>
            </a:custGeom>
            <a:solidFill>
              <a:srgbClr val="CC3300"/>
            </a:solidFill>
            <a:ln w="28575">
              <a:solidFill>
                <a:srgbClr val="CC3300"/>
              </a:solidFill>
              <a:round/>
              <a:headEnd/>
              <a:tailEnd/>
            </a:ln>
          </p:spPr>
          <p:txBody>
            <a:bodyPr/>
            <a:lstStyle/>
            <a:p>
              <a:endParaRPr lang="en-US"/>
            </a:p>
          </p:txBody>
        </p:sp>
        <p:sp>
          <p:nvSpPr>
            <p:cNvPr id="27" name="Text Box 34"/>
            <p:cNvSpPr txBox="1">
              <a:spLocks noChangeArrowheads="1"/>
            </p:cNvSpPr>
            <p:nvPr/>
          </p:nvSpPr>
          <p:spPr bwMode="auto">
            <a:xfrm>
              <a:off x="2582" y="2587"/>
              <a:ext cx="8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3600" b="1" dirty="0">
                  <a:solidFill>
                    <a:srgbClr val="FFFF00"/>
                  </a:solidFill>
                  <a:effectLst>
                    <a:outerShdw blurRad="38100" dist="38100" dir="2700000" algn="tl">
                      <a:srgbClr val="000000"/>
                    </a:outerShdw>
                  </a:effectLst>
                </a:rPr>
                <a:t>Earth</a:t>
              </a:r>
            </a:p>
          </p:txBody>
        </p:sp>
      </p:grpSp>
      <p:sp>
        <p:nvSpPr>
          <p:cNvPr id="21514" name="Rectangle 21"/>
          <p:cNvSpPr>
            <a:spLocks noChangeArrowheads="1"/>
          </p:cNvSpPr>
          <p:nvPr/>
        </p:nvSpPr>
        <p:spPr bwMode="auto">
          <a:xfrm rot="1671317">
            <a:off x="2803525" y="5818188"/>
            <a:ext cx="1520825" cy="338137"/>
          </a:xfrm>
          <a:prstGeom prst="rect">
            <a:avLst/>
          </a:prstGeom>
          <a:noFill/>
          <a:ln>
            <a:noFill/>
          </a:ln>
          <a:extLst>
            <a:ext uri="{909E8E84-426E-40DD-AFC4-6F175D3DCCD1}">
              <a14:hiddenFill xmlns:a14="http://schemas.microsoft.com/office/drawing/2010/main">
                <a:solidFill>
                  <a:srgbClr val="996633"/>
                </a:solidFill>
              </a14:hiddenFill>
            </a:ext>
            <a:ext uri="{91240B29-F687-4F45-9708-019B960494DF}">
              <a14:hiddenLine xmlns:a14="http://schemas.microsoft.com/office/drawing/2010/main" w="9525">
                <a:solidFill>
                  <a:srgbClr val="996633"/>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b="1">
                <a:solidFill>
                  <a:srgbClr val="FFFF00"/>
                </a:solidFill>
              </a:rPr>
              <a:t>6,37×</a:t>
            </a:r>
            <a:r>
              <a:rPr lang="it-IT" altLang="en-US" b="1">
                <a:solidFill>
                  <a:srgbClr val="FFFF00"/>
                </a:solidFill>
              </a:rPr>
              <a:t>10</a:t>
            </a:r>
            <a:r>
              <a:rPr lang="it-IT" altLang="en-US" b="1" baseline="30000">
                <a:solidFill>
                  <a:srgbClr val="FFFF00"/>
                </a:solidFill>
              </a:rPr>
              <a:t>3</a:t>
            </a:r>
            <a:r>
              <a:rPr lang="it-IT" altLang="en-US" sz="2200" b="1">
                <a:solidFill>
                  <a:srgbClr val="FFFF00"/>
                </a:solidFill>
                <a:latin typeface="Times New Roman" panose="02020603050405020304" pitchFamily="18" charset="0"/>
              </a:rPr>
              <a:t> km</a:t>
            </a:r>
            <a:endParaRPr lang="it-IT" altLang="en-US" sz="1600">
              <a:latin typeface="Times New Roman" panose="02020603050405020304" pitchFamily="18" charset="0"/>
            </a:endParaRPr>
          </a:p>
        </p:txBody>
      </p:sp>
      <p:sp>
        <p:nvSpPr>
          <p:cNvPr id="21515" name="Line 28"/>
          <p:cNvSpPr>
            <a:spLocks noChangeShapeType="1"/>
          </p:cNvSpPr>
          <p:nvPr/>
        </p:nvSpPr>
        <p:spPr bwMode="auto">
          <a:xfrm flipH="1" flipV="1">
            <a:off x="2073275" y="5511800"/>
            <a:ext cx="2681288" cy="1346200"/>
          </a:xfrm>
          <a:prstGeom prst="line">
            <a:avLst/>
          </a:prstGeom>
          <a:noFill/>
          <a:ln w="28575">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Line 10"/>
          <p:cNvSpPr>
            <a:spLocks noChangeShapeType="1"/>
          </p:cNvSpPr>
          <p:nvPr/>
        </p:nvSpPr>
        <p:spPr bwMode="auto">
          <a:xfrm flipH="1">
            <a:off x="6862763" y="3703638"/>
            <a:ext cx="822325" cy="944562"/>
          </a:xfrm>
          <a:prstGeom prst="line">
            <a:avLst/>
          </a:prstGeom>
          <a:noFill/>
          <a:ln w="3175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CasellaDiTesto 31"/>
          <p:cNvSpPr txBox="1">
            <a:spLocks noChangeArrowheads="1"/>
          </p:cNvSpPr>
          <p:nvPr/>
        </p:nvSpPr>
        <p:spPr bwMode="auto">
          <a:xfrm>
            <a:off x="4162425" y="2936875"/>
            <a:ext cx="5070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latin typeface="Tahoma" panose="020B0604030504040204" pitchFamily="34" charset="0"/>
                <a:cs typeface="Tahoma" panose="020B0604030504040204" pitchFamily="34" charset="0"/>
              </a:rPr>
              <a:t>The atmosphere has a thickness </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 2% of the Earth radius (very thin layer)</a:t>
            </a:r>
          </a:p>
        </p:txBody>
      </p:sp>
      <p:pic>
        <p:nvPicPr>
          <p:cNvPr id="21518" name="Picture 2" descr="Risultati immagini per Earth atmosp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1246188"/>
            <a:ext cx="37846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31"/>
          <p:cNvSpPr txBox="1">
            <a:spLocks noChangeArrowheads="1"/>
          </p:cNvSpPr>
          <p:nvPr/>
        </p:nvSpPr>
        <p:spPr bwMode="auto">
          <a:xfrm>
            <a:off x="57643" y="3581898"/>
            <a:ext cx="3096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smtClean="0">
                <a:solidFill>
                  <a:schemeClr val="bg1"/>
                </a:solidFill>
                <a:latin typeface="Tahoma" panose="020B0604030504040204" pitchFamily="34" charset="0"/>
                <a:cs typeface="Tahoma" panose="020B0604030504040204" pitchFamily="34" charset="0"/>
              </a:rPr>
              <a:t>&gt;99% of the mass in the first 15-20 km </a:t>
            </a:r>
            <a:endParaRPr lang="en-GB" altLang="en-US" sz="2400" dirty="0">
              <a:solidFill>
                <a:schemeClr val="bg1"/>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462973" y="-292742"/>
            <a:ext cx="7886700" cy="1325563"/>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3</a:t>
            </a: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5"/>
          <p:cNvSpPr txBox="1">
            <a:spLocks noChangeArrowheads="1"/>
          </p:cNvSpPr>
          <p:nvPr/>
        </p:nvSpPr>
        <p:spPr bwMode="auto">
          <a:xfrm>
            <a:off x="534988" y="1851959"/>
            <a:ext cx="81554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it-IT" altLang="en-US" sz="2400" dirty="0" smtClean="0">
                <a:latin typeface="Tahoma" panose="020B0604030504040204" pitchFamily="34" charset="0"/>
              </a:rPr>
              <a:t>Assuming a global average for the atmospheric pressure at sea level of 985 hPa, estimate the total mass of the atmosphere and compare it to the mass of the Earth M</a:t>
            </a:r>
            <a:r>
              <a:rPr lang="it-IT" altLang="en-US" sz="2400" baseline="-25000" dirty="0" smtClean="0">
                <a:latin typeface="Tahoma" panose="020B0604030504040204" pitchFamily="34" charset="0"/>
              </a:rPr>
              <a:t>E</a:t>
            </a:r>
            <a:r>
              <a:rPr lang="it-IT" altLang="en-US" sz="2400" dirty="0" smtClean="0">
                <a:latin typeface="Tahoma" panose="020B0604030504040204" pitchFamily="34" charset="0"/>
              </a:rPr>
              <a:t>= 6.0x10</a:t>
            </a:r>
            <a:r>
              <a:rPr lang="it-IT" altLang="en-US" sz="2400" baseline="30000" dirty="0" smtClean="0">
                <a:latin typeface="Tahoma" panose="020B0604030504040204" pitchFamily="34" charset="0"/>
              </a:rPr>
              <a:t>24</a:t>
            </a:r>
            <a:r>
              <a:rPr lang="it-IT" altLang="en-US" sz="2400" dirty="0" smtClean="0">
                <a:latin typeface="Tahoma" panose="020B0604030504040204" pitchFamily="34" charset="0"/>
              </a:rPr>
              <a:t> kg. </a:t>
            </a:r>
          </a:p>
          <a:p>
            <a:pPr algn="just" eaLnBrk="1" hangingPunct="1">
              <a:spcBef>
                <a:spcPct val="0"/>
              </a:spcBef>
              <a:buNone/>
            </a:pPr>
            <a:r>
              <a:rPr lang="it-IT" altLang="en-US" sz="2400" dirty="0" smtClean="0">
                <a:latin typeface="Tahoma" panose="020B0604030504040204" pitchFamily="34" charset="0"/>
              </a:rPr>
              <a:t>Useful constants:</a:t>
            </a:r>
          </a:p>
          <a:p>
            <a:pPr algn="just" eaLnBrk="1" hangingPunct="1">
              <a:spcBef>
                <a:spcPct val="0"/>
              </a:spcBef>
              <a:buNone/>
            </a:pPr>
            <a:r>
              <a:rPr lang="it-IT" altLang="en-US" sz="2400" dirty="0" smtClean="0">
                <a:latin typeface="Tahoma" panose="020B0604030504040204" pitchFamily="34" charset="0"/>
              </a:rPr>
              <a:t>Earth </a:t>
            </a:r>
            <a:r>
              <a:rPr lang="it-IT" altLang="en-US" sz="2400" dirty="0">
                <a:latin typeface="Tahoma" panose="020B0604030504040204" pitchFamily="34" charset="0"/>
              </a:rPr>
              <a:t>radius R</a:t>
            </a:r>
            <a:r>
              <a:rPr lang="it-IT" altLang="en-US" sz="2400" baseline="-25000" dirty="0">
                <a:latin typeface="Tahoma" panose="020B0604030504040204" pitchFamily="34" charset="0"/>
              </a:rPr>
              <a:t>E</a:t>
            </a:r>
            <a:r>
              <a:rPr lang="it-IT" altLang="en-US" sz="2400" dirty="0">
                <a:latin typeface="Tahoma" panose="020B0604030504040204" pitchFamily="34" charset="0"/>
              </a:rPr>
              <a:t>=6.37x10</a:t>
            </a:r>
            <a:r>
              <a:rPr lang="it-IT" altLang="en-US" sz="2400" baseline="30000" dirty="0">
                <a:latin typeface="Tahoma" panose="020B0604030504040204" pitchFamily="34" charset="0"/>
              </a:rPr>
              <a:t>3</a:t>
            </a:r>
            <a:r>
              <a:rPr lang="it-IT" altLang="en-US" sz="2400" dirty="0">
                <a:latin typeface="Tahoma" panose="020B0604030504040204" pitchFamily="34" charset="0"/>
              </a:rPr>
              <a:t> </a:t>
            </a:r>
            <a:r>
              <a:rPr lang="it-IT" altLang="en-US" sz="2400" dirty="0" smtClean="0">
                <a:latin typeface="Tahoma" panose="020B0604030504040204" pitchFamily="34" charset="0"/>
              </a:rPr>
              <a:t>km</a:t>
            </a:r>
          </a:p>
          <a:p>
            <a:pPr algn="just" eaLnBrk="1" hangingPunct="1">
              <a:spcBef>
                <a:spcPct val="0"/>
              </a:spcBef>
              <a:buNone/>
            </a:pPr>
            <a:r>
              <a:rPr lang="it-IT" altLang="en-US" sz="2400" dirty="0" smtClean="0">
                <a:latin typeface="Tahoma" panose="020B0604030504040204" pitchFamily="34" charset="0"/>
              </a:rPr>
              <a:t>g</a:t>
            </a:r>
            <a:r>
              <a:rPr lang="it-IT" altLang="en-US" sz="2400" baseline="-25000" dirty="0" smtClean="0">
                <a:latin typeface="Tahoma" panose="020B0604030504040204" pitchFamily="34" charset="0"/>
              </a:rPr>
              <a:t>0</a:t>
            </a:r>
            <a:r>
              <a:rPr lang="it-IT" altLang="en-US" sz="2400" dirty="0" smtClean="0">
                <a:latin typeface="Tahoma" panose="020B0604030504040204" pitchFamily="34" charset="0"/>
              </a:rPr>
              <a:t>=9.807 </a:t>
            </a:r>
            <a:r>
              <a:rPr lang="it-IT" altLang="en-US" sz="2400" dirty="0">
                <a:latin typeface="Tahoma" panose="020B0604030504040204" pitchFamily="34" charset="0"/>
              </a:rPr>
              <a:t>m</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s</a:t>
            </a:r>
            <a:r>
              <a:rPr lang="en-GB" altLang="en-US" sz="2400" baseline="30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rPr>
              <a:t> gravity acceleration at sea </a:t>
            </a:r>
            <a:r>
              <a:rPr lang="en-GB" altLang="en-US" sz="2400" dirty="0" smtClean="0">
                <a:latin typeface="Tahoma" panose="020B0604030504040204" pitchFamily="34" charset="0"/>
                <a:cs typeface="Tahoma" panose="020B0604030504040204" pitchFamily="34" charset="0"/>
              </a:rPr>
              <a:t>level</a:t>
            </a:r>
            <a:endParaRPr lang="it-IT" altLang="en-US" sz="2400" dirty="0">
              <a:latin typeface="Tahoma" panose="020B0604030504040204" pitchFamily="34" charset="0"/>
            </a:endParaRPr>
          </a:p>
        </p:txBody>
      </p:sp>
      <p:pic>
        <p:nvPicPr>
          <p:cNvPr id="15"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7" name="Text Box 5"/>
          <p:cNvSpPr txBox="1">
            <a:spLocks noChangeArrowheads="1"/>
          </p:cNvSpPr>
          <p:nvPr/>
        </p:nvSpPr>
        <p:spPr bwMode="auto">
          <a:xfrm>
            <a:off x="462973" y="4748588"/>
            <a:ext cx="81018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rPr>
              <a:t>[Hint: use the definition of average atmospheric pressure as force/unit surface]</a:t>
            </a:r>
            <a:endParaRPr lang="it-IT" altLang="en-US" sz="2400" dirty="0">
              <a:latin typeface="Tahoma" panose="020B0604030504040204" pitchFamily="34" charset="0"/>
            </a:endParaRPr>
          </a:p>
        </p:txBody>
      </p:sp>
    </p:spTree>
    <p:extLst>
      <p:ext uri="{BB962C8B-B14F-4D97-AF65-F5344CB8AC3E}">
        <p14:creationId xmlns:p14="http://schemas.microsoft.com/office/powerpoint/2010/main" val="29287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462973" y="-292742"/>
            <a:ext cx="7886700" cy="1325563"/>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3</a:t>
            </a: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5"/>
          <p:cNvSpPr txBox="1">
            <a:spLocks noChangeArrowheads="1"/>
          </p:cNvSpPr>
          <p:nvPr/>
        </p:nvSpPr>
        <p:spPr bwMode="auto">
          <a:xfrm>
            <a:off x="453576" y="987663"/>
            <a:ext cx="81554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it-IT" altLang="en-US" sz="1600" dirty="0" smtClean="0">
                <a:latin typeface="Tahoma" panose="020B0604030504040204" pitchFamily="34" charset="0"/>
              </a:rPr>
              <a:t>Assuming a global average for the atmospheric pressure at sea level of 985 hPa, estimate the total mass of the atmosphere and compare it to the mass of the Earth M</a:t>
            </a:r>
            <a:r>
              <a:rPr lang="it-IT" altLang="en-US" sz="1600" baseline="-25000" dirty="0" smtClean="0">
                <a:latin typeface="Tahoma" panose="020B0604030504040204" pitchFamily="34" charset="0"/>
              </a:rPr>
              <a:t>E</a:t>
            </a:r>
            <a:r>
              <a:rPr lang="it-IT" altLang="en-US" sz="1600" dirty="0" smtClean="0">
                <a:latin typeface="Tahoma" panose="020B0604030504040204" pitchFamily="34" charset="0"/>
              </a:rPr>
              <a:t>= 6.0x10</a:t>
            </a:r>
            <a:r>
              <a:rPr lang="it-IT" altLang="en-US" sz="1600" baseline="30000" dirty="0" smtClean="0">
                <a:latin typeface="Tahoma" panose="020B0604030504040204" pitchFamily="34" charset="0"/>
              </a:rPr>
              <a:t>24</a:t>
            </a:r>
            <a:r>
              <a:rPr lang="it-IT" altLang="en-US" sz="1600" dirty="0" smtClean="0">
                <a:latin typeface="Tahoma" panose="020B0604030504040204" pitchFamily="34" charset="0"/>
              </a:rPr>
              <a:t> </a:t>
            </a:r>
            <a:r>
              <a:rPr lang="it-IT" altLang="en-US" sz="1600" dirty="0">
                <a:latin typeface="Tahoma" panose="020B0604030504040204" pitchFamily="34" charset="0"/>
              </a:rPr>
              <a:t>kg (Earth radius R</a:t>
            </a:r>
            <a:r>
              <a:rPr lang="it-IT" altLang="en-US" sz="1600" baseline="-25000" dirty="0">
                <a:latin typeface="Tahoma" panose="020B0604030504040204" pitchFamily="34" charset="0"/>
              </a:rPr>
              <a:t>E</a:t>
            </a:r>
            <a:r>
              <a:rPr lang="it-IT" altLang="en-US" sz="1600" dirty="0">
                <a:latin typeface="Tahoma" panose="020B0604030504040204" pitchFamily="34" charset="0"/>
              </a:rPr>
              <a:t>=6.37x10</a:t>
            </a:r>
            <a:r>
              <a:rPr lang="it-IT" altLang="en-US" sz="1600" baseline="30000" dirty="0">
                <a:latin typeface="Tahoma" panose="020B0604030504040204" pitchFamily="34" charset="0"/>
              </a:rPr>
              <a:t>3</a:t>
            </a:r>
            <a:r>
              <a:rPr lang="it-IT" altLang="en-US" sz="1600" dirty="0">
                <a:latin typeface="Tahoma" panose="020B0604030504040204" pitchFamily="34" charset="0"/>
              </a:rPr>
              <a:t> </a:t>
            </a:r>
            <a:r>
              <a:rPr lang="it-IT" altLang="en-US" sz="1600" dirty="0" smtClean="0">
                <a:latin typeface="Tahoma" panose="020B0604030504040204" pitchFamily="34" charset="0"/>
              </a:rPr>
              <a:t>km, g</a:t>
            </a:r>
            <a:r>
              <a:rPr lang="it-IT" altLang="en-US" sz="1600" baseline="-25000" dirty="0" smtClean="0">
                <a:latin typeface="Tahoma" panose="020B0604030504040204" pitchFamily="34" charset="0"/>
              </a:rPr>
              <a:t>0</a:t>
            </a:r>
            <a:r>
              <a:rPr lang="it-IT" altLang="en-US" sz="1600" dirty="0" smtClean="0">
                <a:latin typeface="Tahoma" panose="020B0604030504040204" pitchFamily="34" charset="0"/>
              </a:rPr>
              <a:t>=9.807 </a:t>
            </a:r>
            <a:r>
              <a:rPr lang="it-IT" altLang="en-US" sz="1600" dirty="0">
                <a:latin typeface="Tahoma" panose="020B0604030504040204" pitchFamily="34" charset="0"/>
              </a:rPr>
              <a:t>m</a:t>
            </a:r>
            <a:r>
              <a:rPr lang="en-GB" altLang="en-US" sz="1600" dirty="0">
                <a:latin typeface="Tahoma" panose="020B0604030504040204" pitchFamily="34" charset="0"/>
                <a:cs typeface="Tahoma" panose="020B0604030504040204" pitchFamily="34" charset="0"/>
                <a:sym typeface="Symbol" panose="05050102010706020507" pitchFamily="18" charset="2"/>
              </a:rPr>
              <a:t></a:t>
            </a:r>
            <a:r>
              <a:rPr lang="en-GB" altLang="en-US" sz="1600" dirty="0">
                <a:latin typeface="Tahoma" panose="020B0604030504040204" pitchFamily="34" charset="0"/>
                <a:cs typeface="Tahoma" panose="020B0604030504040204" pitchFamily="34" charset="0"/>
              </a:rPr>
              <a:t>s</a:t>
            </a:r>
            <a:r>
              <a:rPr lang="en-GB" altLang="en-US" sz="1600" baseline="30000" dirty="0">
                <a:latin typeface="Tahoma" panose="020B0604030504040204" pitchFamily="34" charset="0"/>
                <a:cs typeface="Tahoma" panose="020B0604030504040204" pitchFamily="34" charset="0"/>
              </a:rPr>
              <a:t>-2</a:t>
            </a:r>
            <a:r>
              <a:rPr lang="en-GB" altLang="en-US" sz="1600" dirty="0">
                <a:latin typeface="Tahoma" panose="020B0604030504040204" pitchFamily="34" charset="0"/>
                <a:cs typeface="Tahoma" panose="020B0604030504040204" pitchFamily="34" charset="0"/>
              </a:rPr>
              <a:t> gravity acceleration at sea level</a:t>
            </a:r>
            <a:r>
              <a:rPr lang="it-IT" altLang="en-US" sz="1600" dirty="0" smtClean="0">
                <a:latin typeface="Tahoma" panose="020B0604030504040204" pitchFamily="34" charset="0"/>
              </a:rPr>
              <a:t>).</a:t>
            </a:r>
            <a:endParaRPr lang="it-IT" altLang="en-US" sz="1600" dirty="0">
              <a:latin typeface="Tahoma" panose="020B0604030504040204" pitchFamily="34" charset="0"/>
            </a:endParaRPr>
          </a:p>
        </p:txBody>
      </p:sp>
      <p:sp>
        <p:nvSpPr>
          <p:cNvPr id="14" name="Text Box 5"/>
          <p:cNvSpPr txBox="1">
            <a:spLocks noChangeArrowheads="1"/>
          </p:cNvSpPr>
          <p:nvPr/>
        </p:nvSpPr>
        <p:spPr bwMode="auto">
          <a:xfrm>
            <a:off x="453576" y="2350171"/>
            <a:ext cx="815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Solution: </a:t>
            </a:r>
            <a:r>
              <a:rPr lang="it-IT" altLang="en-US" sz="1600" dirty="0" smtClean="0">
                <a:latin typeface="Tahoma" panose="020B0604030504040204" pitchFamily="34" charset="0"/>
              </a:rPr>
              <a:t>Given the definition of average atmospheric pressure as the force exerted by a column of air having mass </a:t>
            </a:r>
            <a:r>
              <a:rPr lang="it-IT" altLang="en-US" sz="1600" i="1" dirty="0" smtClean="0">
                <a:latin typeface="Tahoma" panose="020B0604030504040204" pitchFamily="34" charset="0"/>
              </a:rPr>
              <a:t>m</a:t>
            </a:r>
            <a:r>
              <a:rPr lang="it-IT" altLang="en-US" sz="1600" dirty="0" smtClean="0">
                <a:latin typeface="Tahoma" panose="020B0604030504040204" pitchFamily="34" charset="0"/>
              </a:rPr>
              <a:t> over a certain area:</a:t>
            </a:r>
          </a:p>
        </p:txBody>
      </p:sp>
      <p:graphicFrame>
        <p:nvGraphicFramePr>
          <p:cNvPr id="16" name="Object 5"/>
          <p:cNvGraphicFramePr>
            <a:graphicFrameLocks noChangeAspect="1"/>
          </p:cNvGraphicFramePr>
          <p:nvPr>
            <p:extLst>
              <p:ext uri="{D42A27DB-BD31-4B8C-83A1-F6EECF244321}">
                <p14:modId xmlns:p14="http://schemas.microsoft.com/office/powerpoint/2010/main" val="4000362092"/>
              </p:ext>
            </p:extLst>
          </p:nvPr>
        </p:nvGraphicFramePr>
        <p:xfrm>
          <a:off x="5063995" y="2603552"/>
          <a:ext cx="3285678" cy="755120"/>
        </p:xfrm>
        <a:graphic>
          <a:graphicData uri="http://schemas.openxmlformats.org/presentationml/2006/ole">
            <mc:AlternateContent xmlns:mc="http://schemas.openxmlformats.org/markup-compatibility/2006">
              <mc:Choice xmlns:v="urn:schemas-microsoft-com:vml" Requires="v">
                <p:oleObj spid="_x0000_s87130" name="Equation" r:id="rId4" imgW="1879560" imgH="431640" progId="Equation.3">
                  <p:embed/>
                </p:oleObj>
              </mc:Choice>
              <mc:Fallback>
                <p:oleObj name="Equation" r:id="rId4" imgW="1879560" imgH="431640" progId="Equation.3">
                  <p:embed/>
                  <p:pic>
                    <p:nvPicPr>
                      <p:cNvPr id="16" name="Object 5"/>
                      <p:cNvPicPr>
                        <a:picLocks noChangeAspect="1" noChangeArrowheads="1"/>
                      </p:cNvPicPr>
                      <p:nvPr/>
                    </p:nvPicPr>
                    <p:blipFill>
                      <a:blip r:embed="rId5"/>
                      <a:srcRect/>
                      <a:stretch>
                        <a:fillRect/>
                      </a:stretch>
                    </p:blipFill>
                    <p:spPr bwMode="auto">
                      <a:xfrm>
                        <a:off x="5063995" y="2603552"/>
                        <a:ext cx="3285678" cy="755120"/>
                      </a:xfrm>
                      <a:prstGeom prst="rect">
                        <a:avLst/>
                      </a:prstGeom>
                      <a:noFill/>
                      <a:ln>
                        <a:noFill/>
                      </a:ln>
                      <a:extLst/>
                    </p:spPr>
                  </p:pic>
                </p:oleObj>
              </mc:Fallback>
            </mc:AlternateContent>
          </a:graphicData>
        </a:graphic>
      </p:graphicFrame>
      <p:sp>
        <p:nvSpPr>
          <p:cNvPr id="18" name="Text Box 5"/>
          <p:cNvSpPr txBox="1">
            <a:spLocks noChangeArrowheads="1"/>
          </p:cNvSpPr>
          <p:nvPr/>
        </p:nvSpPr>
        <p:spPr bwMode="auto">
          <a:xfrm>
            <a:off x="4117057" y="3630464"/>
            <a:ext cx="4873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with g</a:t>
            </a:r>
            <a:r>
              <a:rPr lang="it-IT" altLang="en-US" sz="1600" baseline="-25000" dirty="0" smtClean="0">
                <a:latin typeface="Tahoma" panose="020B0604030504040204" pitchFamily="34" charset="0"/>
              </a:rPr>
              <a:t>0</a:t>
            </a:r>
            <a:r>
              <a:rPr lang="it-IT" altLang="en-US" sz="1600" dirty="0">
                <a:latin typeface="Tahoma" panose="020B0604030504040204" pitchFamily="34" charset="0"/>
              </a:rPr>
              <a:t>=</a:t>
            </a:r>
            <a:r>
              <a:rPr lang="it-IT" altLang="en-US" sz="1600" dirty="0" smtClean="0">
                <a:latin typeface="Tahoma" panose="020B0604030504040204" pitchFamily="34" charset="0"/>
              </a:rPr>
              <a:t> 9.807 </a:t>
            </a:r>
            <a:r>
              <a:rPr lang="en-US" altLang="en-US" sz="1600" dirty="0" smtClean="0">
                <a:latin typeface="Tahoma" panose="020B0604030504040204" pitchFamily="34" charset="0"/>
              </a:rPr>
              <a:t>m</a:t>
            </a:r>
            <a:r>
              <a:rPr lang="en-US" altLang="en-US" sz="1600" dirty="0" smtClean="0">
                <a:latin typeface="Tahoma" panose="020B0604030504040204" pitchFamily="34" charset="0"/>
                <a:sym typeface="Symbol" panose="05050102010706020507" pitchFamily="18" charset="2"/>
              </a:rPr>
              <a:t>s</a:t>
            </a:r>
            <a:r>
              <a:rPr lang="en-US" altLang="en-US" sz="1600" baseline="30000" dirty="0" smtClean="0">
                <a:latin typeface="Tahoma" panose="020B0604030504040204" pitchFamily="34" charset="0"/>
              </a:rPr>
              <a:t>-2</a:t>
            </a:r>
            <a:r>
              <a:rPr lang="en-US" altLang="en-US" sz="1600" dirty="0" smtClean="0">
                <a:latin typeface="Tahoma" panose="020B0604030504040204" pitchFamily="34" charset="0"/>
              </a:rPr>
              <a:t>, </a:t>
            </a:r>
            <a:r>
              <a:rPr lang="it-IT" altLang="en-US" sz="1600" dirty="0" smtClean="0">
                <a:latin typeface="Tahoma" panose="020B0604030504040204" pitchFamily="34" charset="0"/>
              </a:rPr>
              <a:t>R</a:t>
            </a:r>
            <a:r>
              <a:rPr lang="it-IT" altLang="en-US" sz="1600" baseline="-25000" dirty="0" smtClean="0">
                <a:latin typeface="Tahoma" panose="020B0604030504040204" pitchFamily="34" charset="0"/>
              </a:rPr>
              <a:t>E</a:t>
            </a:r>
            <a:r>
              <a:rPr lang="it-IT" altLang="en-US" sz="1600" dirty="0" smtClean="0">
                <a:latin typeface="Tahoma" panose="020B0604030504040204" pitchFamily="34" charset="0"/>
              </a:rPr>
              <a:t>=6.37x10</a:t>
            </a:r>
            <a:r>
              <a:rPr lang="it-IT" altLang="en-US" sz="1600" baseline="30000" dirty="0" smtClean="0">
                <a:latin typeface="Tahoma" panose="020B0604030504040204" pitchFamily="34" charset="0"/>
              </a:rPr>
              <a:t>6</a:t>
            </a:r>
            <a:r>
              <a:rPr lang="it-IT" altLang="en-US" sz="1600" dirty="0" smtClean="0">
                <a:latin typeface="Tahoma" panose="020B0604030504040204" pitchFamily="34" charset="0"/>
              </a:rPr>
              <a:t> m, P=98500 Pa (N</a:t>
            </a:r>
            <a:r>
              <a:rPr lang="en-US" altLang="en-US" sz="1600" dirty="0" smtClean="0">
                <a:latin typeface="Tahoma" panose="020B0604030504040204" pitchFamily="34" charset="0"/>
                <a:sym typeface="Symbol" panose="05050102010706020507" pitchFamily="18" charset="2"/>
              </a:rPr>
              <a:t>m</a:t>
            </a:r>
            <a:r>
              <a:rPr lang="en-US" altLang="en-US" sz="1600" baseline="30000" dirty="0" smtClean="0">
                <a:latin typeface="Tahoma" panose="020B0604030504040204" pitchFamily="34" charset="0"/>
              </a:rPr>
              <a:t>-2 </a:t>
            </a:r>
            <a:r>
              <a:rPr lang="it-IT" altLang="en-US" sz="1600" dirty="0" smtClean="0">
                <a:latin typeface="Tahoma" panose="020B0604030504040204" pitchFamily="34" charset="0"/>
              </a:rPr>
              <a:t>=kg</a:t>
            </a:r>
            <a:r>
              <a:rPr lang="en-US" altLang="en-US" sz="1600" dirty="0" smtClean="0">
                <a:latin typeface="Tahoma" panose="020B0604030504040204" pitchFamily="34" charset="0"/>
                <a:sym typeface="Symbol" panose="05050102010706020507" pitchFamily="18" charset="2"/>
              </a:rPr>
              <a:t>s</a:t>
            </a:r>
            <a:r>
              <a:rPr lang="en-US" altLang="en-US" sz="1600" baseline="30000" dirty="0" smtClean="0">
                <a:latin typeface="Tahoma" panose="020B0604030504040204" pitchFamily="34" charset="0"/>
              </a:rPr>
              <a:t>-2</a:t>
            </a:r>
            <a:r>
              <a:rPr lang="en-US" altLang="en-US" sz="1600" dirty="0" smtClean="0">
                <a:latin typeface="Tahoma" panose="020B0604030504040204" pitchFamily="34" charset="0"/>
                <a:sym typeface="Symbol" panose="05050102010706020507" pitchFamily="18" charset="2"/>
              </a:rPr>
              <a:t>m</a:t>
            </a:r>
            <a:r>
              <a:rPr lang="en-US" altLang="en-US" sz="1600" baseline="30000" dirty="0" smtClean="0">
                <a:latin typeface="Tahoma" panose="020B0604030504040204" pitchFamily="34" charset="0"/>
              </a:rPr>
              <a:t>-1</a:t>
            </a:r>
            <a:r>
              <a:rPr lang="it-IT" altLang="en-US" sz="1600" dirty="0" smtClean="0">
                <a:latin typeface="Tahoma" panose="020B0604030504040204" pitchFamily="34" charset="0"/>
              </a:rPr>
              <a:t>)</a:t>
            </a:r>
            <a:r>
              <a:rPr lang="en-US" altLang="en-US" sz="1600" dirty="0" smtClean="0">
                <a:latin typeface="Tahoma" panose="020B0604030504040204" pitchFamily="34" charset="0"/>
              </a:rPr>
              <a:t> </a:t>
            </a:r>
            <a:r>
              <a:rPr lang="it-IT" altLang="en-US" sz="1600" dirty="0" smtClean="0">
                <a:latin typeface="Tahoma" panose="020B0604030504040204" pitchFamily="34" charset="0"/>
              </a:rPr>
              <a:t> c</a:t>
            </a:r>
          </a:p>
        </p:txBody>
      </p:sp>
      <p:graphicFrame>
        <p:nvGraphicFramePr>
          <p:cNvPr id="19" name="Object 5"/>
          <p:cNvGraphicFramePr>
            <a:graphicFrameLocks noChangeAspect="1"/>
          </p:cNvGraphicFramePr>
          <p:nvPr>
            <p:extLst/>
          </p:nvPr>
        </p:nvGraphicFramePr>
        <p:xfrm>
          <a:off x="2515262" y="3439096"/>
          <a:ext cx="1508125" cy="823912"/>
        </p:xfrm>
        <a:graphic>
          <a:graphicData uri="http://schemas.openxmlformats.org/presentationml/2006/ole">
            <mc:AlternateContent xmlns:mc="http://schemas.openxmlformats.org/markup-compatibility/2006">
              <mc:Choice xmlns:v="urn:schemas-microsoft-com:vml" Requires="v">
                <p:oleObj spid="_x0000_s87131" name="Equation" r:id="rId6" imgW="838080" imgH="457200" progId="Equation.3">
                  <p:embed/>
                </p:oleObj>
              </mc:Choice>
              <mc:Fallback>
                <p:oleObj name="Equation" r:id="rId6" imgW="838080" imgH="457200" progId="Equation.3">
                  <p:embed/>
                  <p:pic>
                    <p:nvPicPr>
                      <p:cNvPr id="19" name="Object 5"/>
                      <p:cNvPicPr>
                        <a:picLocks noChangeAspect="1" noChangeArrowheads="1"/>
                      </p:cNvPicPr>
                      <p:nvPr/>
                    </p:nvPicPr>
                    <p:blipFill>
                      <a:blip r:embed="rId7"/>
                      <a:srcRect/>
                      <a:stretch>
                        <a:fillRect/>
                      </a:stretch>
                    </p:blipFill>
                    <p:spPr bwMode="auto">
                      <a:xfrm>
                        <a:off x="2515262" y="3439096"/>
                        <a:ext cx="1508125" cy="823912"/>
                      </a:xfrm>
                      <a:prstGeom prst="rect">
                        <a:avLst/>
                      </a:prstGeom>
                      <a:noFill/>
                      <a:ln>
                        <a:noFill/>
                      </a:ln>
                      <a:extLst/>
                    </p:spPr>
                  </p:pic>
                </p:oleObj>
              </mc:Fallback>
            </mc:AlternateContent>
          </a:graphicData>
        </a:graphic>
      </p:graphicFrame>
      <p:sp>
        <p:nvSpPr>
          <p:cNvPr id="20" name="Text Box 5"/>
          <p:cNvSpPr txBox="1">
            <a:spLocks noChangeArrowheads="1"/>
          </p:cNvSpPr>
          <p:nvPr/>
        </p:nvSpPr>
        <p:spPr bwMode="auto">
          <a:xfrm>
            <a:off x="534989" y="3630464"/>
            <a:ext cx="19802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From which we get:</a:t>
            </a:r>
          </a:p>
        </p:txBody>
      </p:sp>
      <p:graphicFrame>
        <p:nvGraphicFramePr>
          <p:cNvPr id="21" name="Object 5"/>
          <p:cNvGraphicFramePr>
            <a:graphicFrameLocks noChangeAspect="1"/>
          </p:cNvGraphicFramePr>
          <p:nvPr>
            <p:extLst/>
          </p:nvPr>
        </p:nvGraphicFramePr>
        <p:xfrm>
          <a:off x="534988" y="4345557"/>
          <a:ext cx="6834188" cy="754062"/>
        </p:xfrm>
        <a:graphic>
          <a:graphicData uri="http://schemas.openxmlformats.org/presentationml/2006/ole">
            <mc:AlternateContent xmlns:mc="http://schemas.openxmlformats.org/markup-compatibility/2006">
              <mc:Choice xmlns:v="urn:schemas-microsoft-com:vml" Requires="v">
                <p:oleObj spid="_x0000_s87132" name="Equation" r:id="rId8" imgW="3797280" imgH="419040" progId="Equation.3">
                  <p:embed/>
                </p:oleObj>
              </mc:Choice>
              <mc:Fallback>
                <p:oleObj name="Equation" r:id="rId8" imgW="3797280" imgH="419040" progId="Equation.3">
                  <p:embed/>
                  <p:pic>
                    <p:nvPicPr>
                      <p:cNvPr id="21" name="Object 5"/>
                      <p:cNvPicPr>
                        <a:picLocks noChangeAspect="1" noChangeArrowheads="1"/>
                      </p:cNvPicPr>
                      <p:nvPr/>
                    </p:nvPicPr>
                    <p:blipFill>
                      <a:blip r:embed="rId9"/>
                      <a:srcRect/>
                      <a:stretch>
                        <a:fillRect/>
                      </a:stretch>
                    </p:blipFill>
                    <p:spPr bwMode="auto">
                      <a:xfrm>
                        <a:off x="534988" y="4345557"/>
                        <a:ext cx="6834188" cy="754062"/>
                      </a:xfrm>
                      <a:prstGeom prst="rect">
                        <a:avLst/>
                      </a:prstGeom>
                      <a:noFill/>
                      <a:ln>
                        <a:noFill/>
                      </a:ln>
                      <a:extLst/>
                    </p:spPr>
                  </p:pic>
                </p:oleObj>
              </mc:Fallback>
            </mc:AlternateContent>
          </a:graphicData>
        </a:graphic>
      </p:graphicFrame>
      <p:sp>
        <p:nvSpPr>
          <p:cNvPr id="22" name="Text Box 5"/>
          <p:cNvSpPr txBox="1">
            <a:spLocks noChangeArrowheads="1"/>
          </p:cNvSpPr>
          <p:nvPr/>
        </p:nvSpPr>
        <p:spPr bwMode="auto">
          <a:xfrm>
            <a:off x="7284956" y="4590770"/>
            <a:ext cx="5751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kg</a:t>
            </a:r>
          </a:p>
        </p:txBody>
      </p:sp>
      <p:sp>
        <p:nvSpPr>
          <p:cNvPr id="23" name="Text Box 5"/>
          <p:cNvSpPr txBox="1">
            <a:spLocks noChangeArrowheads="1"/>
          </p:cNvSpPr>
          <p:nvPr/>
        </p:nvSpPr>
        <p:spPr bwMode="auto">
          <a:xfrm>
            <a:off x="534988" y="5229937"/>
            <a:ext cx="7685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Ratio between mass of the atmosphere (</a:t>
            </a:r>
            <a:r>
              <a:rPr lang="it-IT" altLang="en-US" sz="1600" i="1" dirty="0" smtClean="0">
                <a:latin typeface="Tahoma" panose="020B0604030504040204" pitchFamily="34" charset="0"/>
              </a:rPr>
              <a:t>m</a:t>
            </a:r>
            <a:r>
              <a:rPr lang="it-IT" altLang="en-US" sz="1600" dirty="0" smtClean="0">
                <a:latin typeface="Tahoma" panose="020B0604030504040204" pitchFamily="34" charset="0"/>
              </a:rPr>
              <a:t>)  and of the Earth (in %) is:</a:t>
            </a:r>
          </a:p>
        </p:txBody>
      </p:sp>
      <p:graphicFrame>
        <p:nvGraphicFramePr>
          <p:cNvPr id="24" name="Object 5"/>
          <p:cNvGraphicFramePr>
            <a:graphicFrameLocks noChangeAspect="1"/>
          </p:cNvGraphicFramePr>
          <p:nvPr>
            <p:extLst/>
          </p:nvPr>
        </p:nvGraphicFramePr>
        <p:xfrm>
          <a:off x="1262063" y="5568950"/>
          <a:ext cx="5711825" cy="822325"/>
        </p:xfrm>
        <a:graphic>
          <a:graphicData uri="http://schemas.openxmlformats.org/presentationml/2006/ole">
            <mc:AlternateContent xmlns:mc="http://schemas.openxmlformats.org/markup-compatibility/2006">
              <mc:Choice xmlns:v="urn:schemas-microsoft-com:vml" Requires="v">
                <p:oleObj spid="_x0000_s87133" name="Equation" r:id="rId10" imgW="3174840" imgH="457200" progId="Equation.3">
                  <p:embed/>
                </p:oleObj>
              </mc:Choice>
              <mc:Fallback>
                <p:oleObj name="Equation" r:id="rId10" imgW="3174840" imgH="457200" progId="Equation.3">
                  <p:embed/>
                  <p:pic>
                    <p:nvPicPr>
                      <p:cNvPr id="24" name="Object 5"/>
                      <p:cNvPicPr>
                        <a:picLocks noChangeAspect="1" noChangeArrowheads="1"/>
                      </p:cNvPicPr>
                      <p:nvPr/>
                    </p:nvPicPr>
                    <p:blipFill>
                      <a:blip r:embed="rId11"/>
                      <a:srcRect/>
                      <a:stretch>
                        <a:fillRect/>
                      </a:stretch>
                    </p:blipFill>
                    <p:spPr bwMode="auto">
                      <a:xfrm>
                        <a:off x="1262063" y="5568950"/>
                        <a:ext cx="5711825" cy="822325"/>
                      </a:xfrm>
                      <a:prstGeom prst="rect">
                        <a:avLst/>
                      </a:prstGeom>
                      <a:noFill/>
                      <a:ln>
                        <a:noFill/>
                      </a:ln>
                      <a:extLst/>
                    </p:spPr>
                  </p:pic>
                </p:oleObj>
              </mc:Fallback>
            </mc:AlternateContent>
          </a:graphicData>
        </a:graphic>
      </p:graphicFrame>
      <p:sp>
        <p:nvSpPr>
          <p:cNvPr id="25" name="Text Box 5"/>
          <p:cNvSpPr txBox="1">
            <a:spLocks noChangeArrowheads="1"/>
          </p:cNvSpPr>
          <p:nvPr/>
        </p:nvSpPr>
        <p:spPr bwMode="auto">
          <a:xfrm>
            <a:off x="6973888" y="5810835"/>
            <a:ext cx="20164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in ppm (by mass)</a:t>
            </a:r>
          </a:p>
        </p:txBody>
      </p:sp>
    </p:spTree>
    <p:extLst>
      <p:ext uri="{BB962C8B-B14F-4D97-AF65-F5344CB8AC3E}">
        <p14:creationId xmlns:p14="http://schemas.microsoft.com/office/powerpoint/2010/main" val="37797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5"/>
          <p:cNvSpPr txBox="1">
            <a:spLocks noChangeArrowheads="1"/>
          </p:cNvSpPr>
          <p:nvPr/>
        </p:nvSpPr>
        <p:spPr bwMode="auto">
          <a:xfrm>
            <a:off x="494281" y="1652425"/>
            <a:ext cx="81554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If at 0 </a:t>
            </a:r>
            <a:r>
              <a:rPr lang="en-US" altLang="en-US" sz="2400" dirty="0" smtClean="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C the density of dry air (</a:t>
            </a:r>
            <a:r>
              <a:rPr lang="it-IT" altLang="en-US" sz="2400" dirty="0" smtClean="0">
                <a:latin typeface="Tahoma" panose="020B0604030504040204" pitchFamily="34" charset="0"/>
              </a:rPr>
              <a:t>MW=28.97 </a:t>
            </a:r>
            <a:r>
              <a:rPr lang="it-IT" altLang="en-US" sz="2400" dirty="0">
                <a:latin typeface="Tahoma" panose="020B0604030504040204" pitchFamily="34" charset="0"/>
              </a:rPr>
              <a:t>g</a:t>
            </a:r>
            <a:r>
              <a:rPr lang="it-IT" altLang="en-US" sz="2400" dirty="0">
                <a:latin typeface="Tahoma" panose="020B0604030504040204" pitchFamily="34" charset="0"/>
                <a:sym typeface="Symbol" panose="05050102010706020507" pitchFamily="18" charset="2"/>
              </a:rPr>
              <a:t></a:t>
            </a:r>
            <a:r>
              <a:rPr lang="it-IT" altLang="en-US" sz="2400" dirty="0">
                <a:latin typeface="Tahoma" panose="020B0604030504040204" pitchFamily="34" charset="0"/>
              </a:rPr>
              <a:t>mol</a:t>
            </a:r>
            <a:r>
              <a:rPr lang="it-IT" altLang="en-US" sz="2400" baseline="30000" dirty="0">
                <a:latin typeface="Tahoma" panose="020B0604030504040204" pitchFamily="34" charset="0"/>
              </a:rPr>
              <a:t>-1</a:t>
            </a:r>
            <a:r>
              <a:rPr lang="it-IT" altLang="en-US" sz="2400" dirty="0">
                <a:latin typeface="Tahoma" panose="020B0604030504040204" pitchFamily="34" charset="0"/>
              </a:rPr>
              <a:t>) </a:t>
            </a:r>
            <a:r>
              <a:rPr lang="en-US" altLang="en-US" sz="2400" dirty="0" smtClean="0">
                <a:latin typeface="Tahoma" panose="020B0604030504040204" pitchFamily="34" charset="0"/>
              </a:rPr>
              <a:t>alone is 1.275 </a:t>
            </a:r>
            <a:r>
              <a:rPr lang="it-IT" altLang="en-US" sz="2400" dirty="0">
                <a:latin typeface="Tahoma" panose="020B0604030504040204" pitchFamily="34" charset="0"/>
              </a:rPr>
              <a:t>kg</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a:t>
            </a:r>
            <a:r>
              <a:rPr lang="en-GB" altLang="en-US" sz="2400" baseline="30000" dirty="0" smtClean="0">
                <a:latin typeface="Tahoma" panose="020B0604030504040204" pitchFamily="34" charset="0"/>
                <a:cs typeface="Tahoma" panose="020B0604030504040204" pitchFamily="34" charset="0"/>
              </a:rPr>
              <a:t>-3 </a:t>
            </a:r>
            <a:r>
              <a:rPr lang="en-GB" altLang="en-US" sz="2400" dirty="0" smtClean="0">
                <a:latin typeface="Tahoma" panose="020B0604030504040204" pitchFamily="34" charset="0"/>
                <a:cs typeface="Tahoma" panose="020B0604030504040204" pitchFamily="34" charset="0"/>
              </a:rPr>
              <a:t>and the density of water vapour alone is </a:t>
            </a:r>
            <a:r>
              <a:rPr lang="en-US" altLang="en-US" sz="2400" dirty="0" smtClean="0">
                <a:latin typeface="Tahoma" panose="020B0604030504040204" pitchFamily="34" charset="0"/>
              </a:rPr>
              <a:t>4.770x10</a:t>
            </a:r>
            <a:r>
              <a:rPr lang="en-US" altLang="en-US" sz="2400" baseline="30000" dirty="0" smtClean="0">
                <a:latin typeface="Tahoma" panose="020B0604030504040204" pitchFamily="34" charset="0"/>
              </a:rPr>
              <a:t>-3</a:t>
            </a:r>
            <a:r>
              <a:rPr lang="en-US" altLang="en-US" sz="2400" dirty="0" smtClean="0">
                <a:latin typeface="Tahoma" panose="020B0604030504040204" pitchFamily="34" charset="0"/>
              </a:rPr>
              <a:t> </a:t>
            </a:r>
            <a:r>
              <a:rPr lang="it-IT" altLang="en-US" sz="2400" dirty="0">
                <a:latin typeface="Tahoma" panose="020B0604030504040204" pitchFamily="34" charset="0"/>
              </a:rPr>
              <a:t>kg</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a:t>
            </a:r>
            <a:r>
              <a:rPr lang="en-GB" altLang="en-US" sz="2400" baseline="30000" dirty="0" smtClean="0">
                <a:latin typeface="Tahoma" panose="020B0604030504040204" pitchFamily="34" charset="0"/>
                <a:cs typeface="Tahoma" panose="020B0604030504040204" pitchFamily="34" charset="0"/>
              </a:rPr>
              <a:t>-3</a:t>
            </a:r>
            <a:r>
              <a:rPr lang="en-US" altLang="en-US" sz="2400" dirty="0" smtClean="0">
                <a:latin typeface="Tahoma" panose="020B0604030504040204" pitchFamily="34" charset="0"/>
              </a:rPr>
              <a:t>, what is the total pressure exerted by a mixture of the dry air and water </a:t>
            </a:r>
            <a:r>
              <a:rPr lang="en-US" altLang="en-US" sz="2400" dirty="0" err="1" smtClean="0">
                <a:latin typeface="Tahoma" panose="020B0604030504040204" pitchFamily="34" charset="0"/>
              </a:rPr>
              <a:t>vapour</a:t>
            </a:r>
            <a:r>
              <a:rPr lang="en-US" altLang="en-US" sz="2400" dirty="0" smtClean="0">
                <a:latin typeface="Tahoma" panose="020B0604030504040204" pitchFamily="34" charset="0"/>
              </a:rPr>
              <a:t> at </a:t>
            </a:r>
            <a:r>
              <a:rPr lang="en-US" altLang="en-US" sz="2400" dirty="0">
                <a:latin typeface="Tahoma" panose="020B0604030504040204" pitchFamily="34" charset="0"/>
              </a:rPr>
              <a:t>0 </a:t>
            </a:r>
            <a:r>
              <a:rPr lang="en-US" altLang="en-US" sz="2400" dirty="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C?</a:t>
            </a:r>
            <a:endParaRPr lang="it-IT" altLang="en-US" sz="2400" dirty="0">
              <a:latin typeface="Tahoma" panose="020B0604030504040204" pitchFamily="34" charset="0"/>
            </a:endParaRPr>
          </a:p>
        </p:txBody>
      </p:sp>
      <p:sp>
        <p:nvSpPr>
          <p:cNvPr id="15" name="Titolo 4"/>
          <p:cNvSpPr>
            <a:spLocks noGrp="1"/>
          </p:cNvSpPr>
          <p:nvPr>
            <p:ph type="title"/>
          </p:nvPr>
        </p:nvSpPr>
        <p:spPr>
          <a:xfrm>
            <a:off x="453575" y="50301"/>
            <a:ext cx="7886700" cy="602961"/>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4</a:t>
            </a:r>
          </a:p>
        </p:txBody>
      </p:sp>
      <p:pic>
        <p:nvPicPr>
          <p:cNvPr id="26"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00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5"/>
          <p:cNvSpPr txBox="1">
            <a:spLocks noChangeArrowheads="1"/>
          </p:cNvSpPr>
          <p:nvPr/>
        </p:nvSpPr>
        <p:spPr bwMode="auto">
          <a:xfrm>
            <a:off x="494281" y="1053709"/>
            <a:ext cx="8155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600" dirty="0" smtClean="0">
                <a:latin typeface="Tahoma" panose="020B0604030504040204" pitchFamily="34" charset="0"/>
              </a:rPr>
              <a:t>If at 0 </a:t>
            </a:r>
            <a:r>
              <a:rPr lang="en-US" altLang="en-US" sz="1600" dirty="0" smtClean="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C the density of dry air (</a:t>
            </a:r>
            <a:r>
              <a:rPr lang="it-IT" altLang="en-US" sz="1600" dirty="0" smtClean="0">
                <a:latin typeface="Tahoma" panose="020B0604030504040204" pitchFamily="34" charset="0"/>
              </a:rPr>
              <a:t>MW=28.97 </a:t>
            </a:r>
            <a:r>
              <a:rPr lang="it-IT" altLang="en-US" sz="1600" dirty="0">
                <a:latin typeface="Tahoma" panose="020B0604030504040204" pitchFamily="34" charset="0"/>
              </a:rPr>
              <a:t>g</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mol</a:t>
            </a:r>
            <a:r>
              <a:rPr lang="it-IT" altLang="en-US" sz="1600" baseline="30000" dirty="0">
                <a:latin typeface="Tahoma" panose="020B0604030504040204" pitchFamily="34" charset="0"/>
              </a:rPr>
              <a:t>-1</a:t>
            </a:r>
            <a:r>
              <a:rPr lang="it-IT" altLang="en-US" sz="1600" dirty="0">
                <a:latin typeface="Tahoma" panose="020B0604030504040204" pitchFamily="34" charset="0"/>
              </a:rPr>
              <a:t>) </a:t>
            </a:r>
            <a:r>
              <a:rPr lang="en-US" altLang="en-US" sz="1600" dirty="0" smtClean="0">
                <a:latin typeface="Tahoma" panose="020B0604030504040204" pitchFamily="34" charset="0"/>
              </a:rPr>
              <a:t>alone is 1.275 </a:t>
            </a:r>
            <a:r>
              <a:rPr lang="it-IT" altLang="en-US" sz="1600" dirty="0">
                <a:latin typeface="Tahoma" panose="020B0604030504040204" pitchFamily="34" charset="0"/>
              </a:rPr>
              <a:t>kg</a:t>
            </a:r>
            <a:r>
              <a:rPr lang="en-GB" altLang="en-US" sz="1600" dirty="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m</a:t>
            </a:r>
            <a:r>
              <a:rPr lang="en-GB" altLang="en-US" sz="1600" baseline="30000" dirty="0" smtClean="0">
                <a:latin typeface="Tahoma" panose="020B0604030504040204" pitchFamily="34" charset="0"/>
                <a:cs typeface="Tahoma" panose="020B0604030504040204" pitchFamily="34" charset="0"/>
              </a:rPr>
              <a:t>-3 </a:t>
            </a:r>
            <a:r>
              <a:rPr lang="en-GB" altLang="en-US" sz="1600" dirty="0" smtClean="0">
                <a:latin typeface="Tahoma" panose="020B0604030504040204" pitchFamily="34" charset="0"/>
                <a:cs typeface="Tahoma" panose="020B0604030504040204" pitchFamily="34" charset="0"/>
              </a:rPr>
              <a:t>and the density of water vapour alone is </a:t>
            </a:r>
            <a:r>
              <a:rPr lang="en-US" altLang="en-US" sz="1600" dirty="0" smtClean="0">
                <a:latin typeface="Tahoma" panose="020B0604030504040204" pitchFamily="34" charset="0"/>
              </a:rPr>
              <a:t>4.770x10</a:t>
            </a:r>
            <a:r>
              <a:rPr lang="en-US" altLang="en-US" sz="1600" baseline="30000" dirty="0" smtClean="0">
                <a:latin typeface="Tahoma" panose="020B0604030504040204" pitchFamily="34" charset="0"/>
              </a:rPr>
              <a:t>-3</a:t>
            </a:r>
            <a:r>
              <a:rPr lang="en-US" altLang="en-US" sz="1600" dirty="0" smtClean="0">
                <a:latin typeface="Tahoma" panose="020B0604030504040204" pitchFamily="34" charset="0"/>
              </a:rPr>
              <a:t> </a:t>
            </a:r>
            <a:r>
              <a:rPr lang="it-IT" altLang="en-US" sz="1600" dirty="0">
                <a:latin typeface="Tahoma" panose="020B0604030504040204" pitchFamily="34" charset="0"/>
              </a:rPr>
              <a:t>kg</a:t>
            </a:r>
            <a:r>
              <a:rPr lang="en-GB" altLang="en-US" sz="1600" dirty="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m</a:t>
            </a:r>
            <a:r>
              <a:rPr lang="en-GB" altLang="en-US" sz="1600" baseline="30000" dirty="0" smtClean="0">
                <a:latin typeface="Tahoma" panose="020B0604030504040204" pitchFamily="34" charset="0"/>
                <a:cs typeface="Tahoma" panose="020B0604030504040204" pitchFamily="34" charset="0"/>
              </a:rPr>
              <a:t>-3</a:t>
            </a:r>
            <a:r>
              <a:rPr lang="en-US" altLang="en-US" sz="1600" dirty="0" smtClean="0">
                <a:latin typeface="Tahoma" panose="020B0604030504040204" pitchFamily="34" charset="0"/>
              </a:rPr>
              <a:t>, what is the total pressure exerted by a mixture of the dry air and water </a:t>
            </a:r>
            <a:r>
              <a:rPr lang="en-US" altLang="en-US" sz="1600" dirty="0" err="1" smtClean="0">
                <a:latin typeface="Tahoma" panose="020B0604030504040204" pitchFamily="34" charset="0"/>
              </a:rPr>
              <a:t>vapour</a:t>
            </a:r>
            <a:r>
              <a:rPr lang="en-US" altLang="en-US" sz="1600" dirty="0" smtClean="0">
                <a:latin typeface="Tahoma" panose="020B0604030504040204" pitchFamily="34" charset="0"/>
              </a:rPr>
              <a:t> at </a:t>
            </a:r>
            <a:r>
              <a:rPr lang="en-US" altLang="en-US" sz="1600" dirty="0">
                <a:latin typeface="Tahoma" panose="020B0604030504040204" pitchFamily="34" charset="0"/>
              </a:rPr>
              <a:t>0 </a:t>
            </a:r>
            <a:r>
              <a:rPr lang="en-US" altLang="en-US" sz="1600" dirty="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C?</a:t>
            </a:r>
            <a:endParaRPr lang="it-IT" altLang="en-US" sz="1600" dirty="0">
              <a:latin typeface="Tahoma" panose="020B0604030504040204" pitchFamily="34" charset="0"/>
            </a:endParaRPr>
          </a:p>
        </p:txBody>
      </p:sp>
      <p:sp>
        <p:nvSpPr>
          <p:cNvPr id="16" name="Text Box 5"/>
          <p:cNvSpPr txBox="1">
            <a:spLocks noChangeArrowheads="1"/>
          </p:cNvSpPr>
          <p:nvPr/>
        </p:nvSpPr>
        <p:spPr bwMode="auto">
          <a:xfrm>
            <a:off x="453575" y="2067598"/>
            <a:ext cx="81554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Solution. </a:t>
            </a:r>
            <a:r>
              <a:rPr lang="it-IT" altLang="en-US" sz="1600" dirty="0" smtClean="0">
                <a:latin typeface="Tahoma" panose="020B0604030504040204" pitchFamily="34" charset="0"/>
              </a:rPr>
              <a:t>From Dalton’s law of partial pressures the total pressure exerted by a mixture of dry air and water vapour is given by the sum of their partial pressures. Given the densities, partial pressures can be obtained using:</a:t>
            </a:r>
          </a:p>
          <a:p>
            <a:pPr algn="just" eaLnBrk="1" hangingPunct="1">
              <a:spcBef>
                <a:spcPct val="0"/>
              </a:spcBef>
              <a:buFontTx/>
              <a:buNone/>
            </a:pPr>
            <a:endParaRPr lang="it-IT" altLang="en-US" sz="1600" dirty="0">
              <a:latin typeface="Tahoma" panose="020B0604030504040204" pitchFamily="34" charset="0"/>
            </a:endParaRPr>
          </a:p>
        </p:txBody>
      </p:sp>
      <p:graphicFrame>
        <p:nvGraphicFramePr>
          <p:cNvPr id="17" name="Object 11"/>
          <p:cNvGraphicFramePr>
            <a:graphicFrameLocks noChangeAspect="1"/>
          </p:cNvGraphicFramePr>
          <p:nvPr>
            <p:extLst>
              <p:ext uri="{D42A27DB-BD31-4B8C-83A1-F6EECF244321}">
                <p14:modId xmlns:p14="http://schemas.microsoft.com/office/powerpoint/2010/main" val="1098779073"/>
              </p:ext>
            </p:extLst>
          </p:nvPr>
        </p:nvGraphicFramePr>
        <p:xfrm>
          <a:off x="5226355" y="2625895"/>
          <a:ext cx="1139825" cy="630238"/>
        </p:xfrm>
        <a:graphic>
          <a:graphicData uri="http://schemas.openxmlformats.org/presentationml/2006/ole">
            <mc:AlternateContent xmlns:mc="http://schemas.openxmlformats.org/markup-compatibility/2006">
              <mc:Choice xmlns:v="urn:schemas-microsoft-com:vml" Requires="v">
                <p:oleObj spid="_x0000_s88192" name="Equation" r:id="rId4" imgW="711000" imgH="393480" progId="Equation.3">
                  <p:embed/>
                </p:oleObj>
              </mc:Choice>
              <mc:Fallback>
                <p:oleObj name="Equation" r:id="rId4" imgW="711000" imgH="393480" progId="Equation.3">
                  <p:embed/>
                  <p:pic>
                    <p:nvPicPr>
                      <p:cNvPr id="17" name="Object 11"/>
                      <p:cNvPicPr>
                        <a:picLocks noChangeAspect="1" noChangeArrowheads="1"/>
                      </p:cNvPicPr>
                      <p:nvPr/>
                    </p:nvPicPr>
                    <p:blipFill>
                      <a:blip r:embed="rId5"/>
                      <a:srcRect/>
                      <a:stretch>
                        <a:fillRect/>
                      </a:stretch>
                    </p:blipFill>
                    <p:spPr bwMode="auto">
                      <a:xfrm>
                        <a:off x="5226355" y="2625895"/>
                        <a:ext cx="1139825" cy="630238"/>
                      </a:xfrm>
                      <a:prstGeom prst="rect">
                        <a:avLst/>
                      </a:prstGeom>
                      <a:noFill/>
                      <a:ln>
                        <a:noFill/>
                      </a:ln>
                      <a:extLst/>
                    </p:spPr>
                  </p:pic>
                </p:oleObj>
              </mc:Fallback>
            </mc:AlternateContent>
          </a:graphicData>
        </a:graphic>
      </p:graphicFrame>
      <p:sp>
        <p:nvSpPr>
          <p:cNvPr id="18" name="Text Box 5"/>
          <p:cNvSpPr txBox="1">
            <a:spLocks noChangeArrowheads="1"/>
          </p:cNvSpPr>
          <p:nvPr/>
        </p:nvSpPr>
        <p:spPr bwMode="auto">
          <a:xfrm>
            <a:off x="494281" y="3247556"/>
            <a:ext cx="815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For dry air (MW=28.97 g</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mol</a:t>
            </a:r>
            <a:r>
              <a:rPr lang="it-IT" altLang="en-US" sz="1600" baseline="30000" dirty="0" smtClean="0">
                <a:latin typeface="Tahoma" panose="020B0604030504040204" pitchFamily="34" charset="0"/>
              </a:rPr>
              <a:t>-1</a:t>
            </a:r>
            <a:r>
              <a:rPr lang="it-IT" altLang="en-US" sz="1600" dirty="0" smtClean="0">
                <a:latin typeface="Tahoma" panose="020B0604030504040204" pitchFamily="34" charset="0"/>
              </a:rPr>
              <a:t>) and density </a:t>
            </a:r>
            <a:r>
              <a:rPr lang="it-IT" altLang="en-US" sz="1600" dirty="0">
                <a:latin typeface="Tahoma" panose="020B0604030504040204" pitchFamily="34" charset="0"/>
              </a:rPr>
              <a:t>1.275 g</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L</a:t>
            </a:r>
            <a:r>
              <a:rPr lang="it-IT" altLang="en-US" sz="1600" baseline="30000" dirty="0" smtClean="0">
                <a:latin typeface="Tahoma" panose="020B0604030504040204" pitchFamily="34" charset="0"/>
              </a:rPr>
              <a:t>-1</a:t>
            </a:r>
            <a:r>
              <a:rPr lang="it-IT" altLang="en-US" sz="1600" baseline="-25000" dirty="0" smtClean="0">
                <a:latin typeface="Tahoma" panose="020B0604030504040204" pitchFamily="34" charset="0"/>
              </a:rPr>
              <a:t> </a:t>
            </a:r>
            <a:r>
              <a:rPr lang="it-IT" altLang="en-US" sz="1600" dirty="0" smtClean="0">
                <a:latin typeface="Tahoma" panose="020B0604030504040204" pitchFamily="34" charset="0"/>
              </a:rPr>
              <a:t>hence:</a:t>
            </a:r>
          </a:p>
          <a:p>
            <a:pPr algn="just" eaLnBrk="1" hangingPunct="1">
              <a:spcBef>
                <a:spcPct val="0"/>
              </a:spcBef>
              <a:buFontTx/>
              <a:buNone/>
            </a:pPr>
            <a:endParaRPr lang="it-IT" altLang="en-US" sz="1600" dirty="0">
              <a:latin typeface="Tahoma" panose="020B0604030504040204" pitchFamily="34" charset="0"/>
            </a:endParaRPr>
          </a:p>
        </p:txBody>
      </p:sp>
      <p:graphicFrame>
        <p:nvGraphicFramePr>
          <p:cNvPr id="19" name="Object 11"/>
          <p:cNvGraphicFramePr>
            <a:graphicFrameLocks noChangeAspect="1"/>
          </p:cNvGraphicFramePr>
          <p:nvPr>
            <p:extLst/>
          </p:nvPr>
        </p:nvGraphicFramePr>
        <p:xfrm>
          <a:off x="534988" y="3717056"/>
          <a:ext cx="6824663" cy="731838"/>
        </p:xfrm>
        <a:graphic>
          <a:graphicData uri="http://schemas.openxmlformats.org/presentationml/2006/ole">
            <mc:AlternateContent xmlns:mc="http://schemas.openxmlformats.org/markup-compatibility/2006">
              <mc:Choice xmlns:v="urn:schemas-microsoft-com:vml" Requires="v">
                <p:oleObj spid="_x0000_s88193" name="Equation" r:id="rId6" imgW="4254480" imgH="457200" progId="Equation.3">
                  <p:embed/>
                </p:oleObj>
              </mc:Choice>
              <mc:Fallback>
                <p:oleObj name="Equation" r:id="rId6" imgW="4254480" imgH="457200" progId="Equation.3">
                  <p:embed/>
                  <p:pic>
                    <p:nvPicPr>
                      <p:cNvPr id="19" name="Object 11"/>
                      <p:cNvPicPr>
                        <a:picLocks noChangeAspect="1" noChangeArrowheads="1"/>
                      </p:cNvPicPr>
                      <p:nvPr/>
                    </p:nvPicPr>
                    <p:blipFill>
                      <a:blip r:embed="rId7"/>
                      <a:srcRect/>
                      <a:stretch>
                        <a:fillRect/>
                      </a:stretch>
                    </p:blipFill>
                    <p:spPr bwMode="auto">
                      <a:xfrm>
                        <a:off x="534988" y="3717056"/>
                        <a:ext cx="6824663" cy="731838"/>
                      </a:xfrm>
                      <a:prstGeom prst="rect">
                        <a:avLst/>
                      </a:prstGeom>
                      <a:noFill/>
                      <a:ln>
                        <a:noFill/>
                      </a:ln>
                      <a:extLst/>
                    </p:spPr>
                  </p:pic>
                </p:oleObj>
              </mc:Fallback>
            </mc:AlternateContent>
          </a:graphicData>
        </a:graphic>
      </p:graphicFrame>
      <p:graphicFrame>
        <p:nvGraphicFramePr>
          <p:cNvPr id="20" name="Object 11"/>
          <p:cNvGraphicFramePr>
            <a:graphicFrameLocks noChangeAspect="1"/>
          </p:cNvGraphicFramePr>
          <p:nvPr>
            <p:extLst/>
          </p:nvPr>
        </p:nvGraphicFramePr>
        <p:xfrm>
          <a:off x="6002780" y="4189137"/>
          <a:ext cx="2832100" cy="325438"/>
        </p:xfrm>
        <a:graphic>
          <a:graphicData uri="http://schemas.openxmlformats.org/presentationml/2006/ole">
            <mc:AlternateContent xmlns:mc="http://schemas.openxmlformats.org/markup-compatibility/2006">
              <mc:Choice xmlns:v="urn:schemas-microsoft-com:vml" Requires="v">
                <p:oleObj spid="_x0000_s88194" name="Equation" r:id="rId8" imgW="1765080" imgH="203040" progId="Equation.3">
                  <p:embed/>
                </p:oleObj>
              </mc:Choice>
              <mc:Fallback>
                <p:oleObj name="Equation" r:id="rId8" imgW="1765080" imgH="203040" progId="Equation.3">
                  <p:embed/>
                  <p:pic>
                    <p:nvPicPr>
                      <p:cNvPr id="20" name="Object 11"/>
                      <p:cNvPicPr>
                        <a:picLocks noChangeAspect="1" noChangeArrowheads="1"/>
                      </p:cNvPicPr>
                      <p:nvPr/>
                    </p:nvPicPr>
                    <p:blipFill>
                      <a:blip r:embed="rId9"/>
                      <a:srcRect/>
                      <a:stretch>
                        <a:fillRect/>
                      </a:stretch>
                    </p:blipFill>
                    <p:spPr bwMode="auto">
                      <a:xfrm>
                        <a:off x="6002780" y="4189137"/>
                        <a:ext cx="2832100" cy="325438"/>
                      </a:xfrm>
                      <a:prstGeom prst="rect">
                        <a:avLst/>
                      </a:prstGeom>
                      <a:noFill/>
                      <a:ln>
                        <a:noFill/>
                      </a:ln>
                      <a:extLst/>
                    </p:spPr>
                  </p:pic>
                </p:oleObj>
              </mc:Fallback>
            </mc:AlternateContent>
          </a:graphicData>
        </a:graphic>
      </p:graphicFrame>
      <p:sp>
        <p:nvSpPr>
          <p:cNvPr id="21" name="Text Box 5"/>
          <p:cNvSpPr txBox="1">
            <a:spLocks noChangeArrowheads="1"/>
          </p:cNvSpPr>
          <p:nvPr/>
        </p:nvSpPr>
        <p:spPr bwMode="auto">
          <a:xfrm>
            <a:off x="494281" y="4577651"/>
            <a:ext cx="815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For water vapour (MW=18.0 g</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mol</a:t>
            </a:r>
            <a:r>
              <a:rPr lang="it-IT" altLang="en-US" sz="1600" baseline="30000" dirty="0" smtClean="0">
                <a:latin typeface="Tahoma" panose="020B0604030504040204" pitchFamily="34" charset="0"/>
              </a:rPr>
              <a:t>-1</a:t>
            </a:r>
            <a:r>
              <a:rPr lang="it-IT" altLang="en-US" sz="1600" dirty="0" smtClean="0">
                <a:latin typeface="Tahoma" panose="020B0604030504040204" pitchFamily="34" charset="0"/>
              </a:rPr>
              <a:t>) and density 4.770</a:t>
            </a:r>
            <a:r>
              <a:rPr lang="en-US" altLang="en-US" sz="1600" dirty="0">
                <a:latin typeface="Tahoma" panose="020B0604030504040204" pitchFamily="34" charset="0"/>
              </a:rPr>
              <a:t>x10</a:t>
            </a:r>
            <a:r>
              <a:rPr lang="en-US" altLang="en-US" sz="1600" baseline="30000" dirty="0">
                <a:latin typeface="Tahoma" panose="020B0604030504040204" pitchFamily="34" charset="0"/>
              </a:rPr>
              <a:t>-3</a:t>
            </a:r>
            <a:r>
              <a:rPr lang="it-IT" altLang="en-US" sz="1600" dirty="0" smtClean="0">
                <a:latin typeface="Tahoma" panose="020B0604030504040204" pitchFamily="34" charset="0"/>
              </a:rPr>
              <a:t> </a:t>
            </a:r>
            <a:r>
              <a:rPr lang="it-IT" altLang="en-US" sz="1600" dirty="0">
                <a:latin typeface="Tahoma" panose="020B0604030504040204" pitchFamily="34" charset="0"/>
              </a:rPr>
              <a:t>g</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L</a:t>
            </a:r>
            <a:r>
              <a:rPr lang="it-IT" altLang="en-US" sz="1600" baseline="30000" dirty="0" smtClean="0">
                <a:latin typeface="Tahoma" panose="020B0604030504040204" pitchFamily="34" charset="0"/>
              </a:rPr>
              <a:t>-1</a:t>
            </a:r>
            <a:r>
              <a:rPr lang="it-IT" altLang="en-US" sz="1600" baseline="-25000" dirty="0" smtClean="0">
                <a:latin typeface="Tahoma" panose="020B0604030504040204" pitchFamily="34" charset="0"/>
              </a:rPr>
              <a:t> </a:t>
            </a:r>
            <a:r>
              <a:rPr lang="it-IT" altLang="en-US" sz="1600" dirty="0" smtClean="0">
                <a:latin typeface="Tahoma" panose="020B0604030504040204" pitchFamily="34" charset="0"/>
              </a:rPr>
              <a:t>we have:</a:t>
            </a:r>
          </a:p>
          <a:p>
            <a:pPr algn="just" eaLnBrk="1" hangingPunct="1">
              <a:spcBef>
                <a:spcPct val="0"/>
              </a:spcBef>
              <a:buFontTx/>
              <a:buNone/>
            </a:pPr>
            <a:endParaRPr lang="it-IT" altLang="en-US" sz="1600" dirty="0">
              <a:latin typeface="Tahoma" panose="020B0604030504040204" pitchFamily="34" charset="0"/>
            </a:endParaRPr>
          </a:p>
        </p:txBody>
      </p:sp>
      <p:graphicFrame>
        <p:nvGraphicFramePr>
          <p:cNvPr id="22" name="Object 11"/>
          <p:cNvGraphicFramePr>
            <a:graphicFrameLocks noChangeAspect="1"/>
          </p:cNvGraphicFramePr>
          <p:nvPr>
            <p:extLst/>
          </p:nvPr>
        </p:nvGraphicFramePr>
        <p:xfrm>
          <a:off x="433388" y="4891088"/>
          <a:ext cx="7823200" cy="731837"/>
        </p:xfrm>
        <a:graphic>
          <a:graphicData uri="http://schemas.openxmlformats.org/presentationml/2006/ole">
            <mc:AlternateContent xmlns:mc="http://schemas.openxmlformats.org/markup-compatibility/2006">
              <mc:Choice xmlns:v="urn:schemas-microsoft-com:vml" Requires="v">
                <p:oleObj spid="_x0000_s88195" name="Equation" r:id="rId10" imgW="4876560" imgH="457200" progId="Equation.3">
                  <p:embed/>
                </p:oleObj>
              </mc:Choice>
              <mc:Fallback>
                <p:oleObj name="Equation" r:id="rId10" imgW="4876560" imgH="457200" progId="Equation.3">
                  <p:embed/>
                  <p:pic>
                    <p:nvPicPr>
                      <p:cNvPr id="22" name="Object 11"/>
                      <p:cNvPicPr>
                        <a:picLocks noChangeAspect="1" noChangeArrowheads="1"/>
                      </p:cNvPicPr>
                      <p:nvPr/>
                    </p:nvPicPr>
                    <p:blipFill>
                      <a:blip r:embed="rId11"/>
                      <a:srcRect/>
                      <a:stretch>
                        <a:fillRect/>
                      </a:stretch>
                    </p:blipFill>
                    <p:spPr bwMode="auto">
                      <a:xfrm>
                        <a:off x="433388" y="4891088"/>
                        <a:ext cx="7823200" cy="731837"/>
                      </a:xfrm>
                      <a:prstGeom prst="rect">
                        <a:avLst/>
                      </a:prstGeom>
                      <a:noFill/>
                      <a:ln>
                        <a:noFill/>
                      </a:ln>
                      <a:extLst/>
                    </p:spPr>
                  </p:pic>
                </p:oleObj>
              </mc:Fallback>
            </mc:AlternateContent>
          </a:graphicData>
        </a:graphic>
      </p:graphicFrame>
      <p:graphicFrame>
        <p:nvGraphicFramePr>
          <p:cNvPr id="23" name="Object 11"/>
          <p:cNvGraphicFramePr>
            <a:graphicFrameLocks noChangeAspect="1"/>
          </p:cNvGraphicFramePr>
          <p:nvPr>
            <p:extLst/>
          </p:nvPr>
        </p:nvGraphicFramePr>
        <p:xfrm>
          <a:off x="6040438" y="5476875"/>
          <a:ext cx="3055937" cy="325438"/>
        </p:xfrm>
        <a:graphic>
          <a:graphicData uri="http://schemas.openxmlformats.org/presentationml/2006/ole">
            <mc:AlternateContent xmlns:mc="http://schemas.openxmlformats.org/markup-compatibility/2006">
              <mc:Choice xmlns:v="urn:schemas-microsoft-com:vml" Requires="v">
                <p:oleObj spid="_x0000_s88196" name="Equation" r:id="rId12" imgW="1904760" imgH="203040" progId="Equation.3">
                  <p:embed/>
                </p:oleObj>
              </mc:Choice>
              <mc:Fallback>
                <p:oleObj name="Equation" r:id="rId12" imgW="1904760" imgH="203040" progId="Equation.3">
                  <p:embed/>
                  <p:pic>
                    <p:nvPicPr>
                      <p:cNvPr id="23" name="Object 11"/>
                      <p:cNvPicPr>
                        <a:picLocks noChangeAspect="1" noChangeArrowheads="1"/>
                      </p:cNvPicPr>
                      <p:nvPr/>
                    </p:nvPicPr>
                    <p:blipFill>
                      <a:blip r:embed="rId13"/>
                      <a:srcRect/>
                      <a:stretch>
                        <a:fillRect/>
                      </a:stretch>
                    </p:blipFill>
                    <p:spPr bwMode="auto">
                      <a:xfrm>
                        <a:off x="6040438" y="5476875"/>
                        <a:ext cx="3055937" cy="325438"/>
                      </a:xfrm>
                      <a:prstGeom prst="rect">
                        <a:avLst/>
                      </a:prstGeom>
                      <a:noFill/>
                      <a:ln>
                        <a:noFill/>
                      </a:ln>
                      <a:extLst/>
                    </p:spPr>
                  </p:pic>
                </p:oleObj>
              </mc:Fallback>
            </mc:AlternateContent>
          </a:graphicData>
        </a:graphic>
      </p:graphicFrame>
      <p:sp>
        <p:nvSpPr>
          <p:cNvPr id="24" name="Text Box 5"/>
          <p:cNvSpPr txBox="1">
            <a:spLocks noChangeArrowheads="1"/>
          </p:cNvSpPr>
          <p:nvPr/>
        </p:nvSpPr>
        <p:spPr bwMode="auto">
          <a:xfrm>
            <a:off x="494281" y="5768483"/>
            <a:ext cx="81554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Hence the total pressure exerted by the mixture is:</a:t>
            </a:r>
          </a:p>
        </p:txBody>
      </p:sp>
      <p:graphicFrame>
        <p:nvGraphicFramePr>
          <p:cNvPr id="25" name="Object 11"/>
          <p:cNvGraphicFramePr>
            <a:graphicFrameLocks noChangeAspect="1"/>
          </p:cNvGraphicFramePr>
          <p:nvPr>
            <p:extLst/>
          </p:nvPr>
        </p:nvGraphicFramePr>
        <p:xfrm>
          <a:off x="1585913" y="6116638"/>
          <a:ext cx="5726112" cy="366712"/>
        </p:xfrm>
        <a:graphic>
          <a:graphicData uri="http://schemas.openxmlformats.org/presentationml/2006/ole">
            <mc:AlternateContent xmlns:mc="http://schemas.openxmlformats.org/markup-compatibility/2006">
              <mc:Choice xmlns:v="urn:schemas-microsoft-com:vml" Requires="v">
                <p:oleObj spid="_x0000_s88197" name="Equation" r:id="rId14" imgW="3568680" imgH="228600" progId="Equation.3">
                  <p:embed/>
                </p:oleObj>
              </mc:Choice>
              <mc:Fallback>
                <p:oleObj name="Equation" r:id="rId14" imgW="3568680" imgH="228600" progId="Equation.3">
                  <p:embed/>
                  <p:pic>
                    <p:nvPicPr>
                      <p:cNvPr id="25" name="Object 11"/>
                      <p:cNvPicPr>
                        <a:picLocks noChangeAspect="1" noChangeArrowheads="1"/>
                      </p:cNvPicPr>
                      <p:nvPr/>
                    </p:nvPicPr>
                    <p:blipFill>
                      <a:blip r:embed="rId15"/>
                      <a:srcRect/>
                      <a:stretch>
                        <a:fillRect/>
                      </a:stretch>
                    </p:blipFill>
                    <p:spPr bwMode="auto">
                      <a:xfrm>
                        <a:off x="1585913" y="6116638"/>
                        <a:ext cx="5726112" cy="366712"/>
                      </a:xfrm>
                      <a:prstGeom prst="rect">
                        <a:avLst/>
                      </a:prstGeom>
                      <a:noFill/>
                      <a:ln>
                        <a:noFill/>
                      </a:ln>
                      <a:extLst/>
                    </p:spPr>
                  </p:pic>
                </p:oleObj>
              </mc:Fallback>
            </mc:AlternateContent>
          </a:graphicData>
        </a:graphic>
      </p:graphicFrame>
      <p:sp>
        <p:nvSpPr>
          <p:cNvPr id="15" name="Titolo 4"/>
          <p:cNvSpPr>
            <a:spLocks noGrp="1"/>
          </p:cNvSpPr>
          <p:nvPr>
            <p:ph type="title"/>
          </p:nvPr>
        </p:nvSpPr>
        <p:spPr>
          <a:xfrm>
            <a:off x="453575" y="50301"/>
            <a:ext cx="7886700" cy="602961"/>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4</a:t>
            </a:r>
          </a:p>
        </p:txBody>
      </p:sp>
    </p:spTree>
    <p:extLst>
      <p:ext uri="{BB962C8B-B14F-4D97-AF65-F5344CB8AC3E}">
        <p14:creationId xmlns:p14="http://schemas.microsoft.com/office/powerpoint/2010/main" val="20127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Vertical structure: temperature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9940" name="Picture 94" descr="LT1-14"/>
          <p:cNvPicPr>
            <a:picLocks noChangeAspect="1" noChangeArrowheads="1"/>
          </p:cNvPicPr>
          <p:nvPr/>
        </p:nvPicPr>
        <p:blipFill rotWithShape="1">
          <a:blip r:embed="rId4">
            <a:extLst>
              <a:ext uri="{28A0092B-C50C-407E-A947-70E740481C1C}">
                <a14:useLocalDpi xmlns:a14="http://schemas.microsoft.com/office/drawing/2010/main" val="0"/>
              </a:ext>
            </a:extLst>
          </a:blip>
          <a:srcRect l="1" r="29778"/>
          <a:stretch/>
        </p:blipFill>
        <p:spPr bwMode="auto">
          <a:xfrm>
            <a:off x="160852" y="1255700"/>
            <a:ext cx="356616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a:spLocks noChangeArrowheads="1"/>
          </p:cNvSpPr>
          <p:nvPr/>
        </p:nvSpPr>
        <p:spPr bwMode="auto">
          <a:xfrm>
            <a:off x="3886752" y="1210072"/>
            <a:ext cx="5202238" cy="708025"/>
          </a:xfrm>
          <a:prstGeom prst="rect">
            <a:avLst/>
          </a:prstGeom>
          <a:solidFill>
            <a:schemeClr val="bg1"/>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solidFill>
                  <a:srgbClr val="FF0000"/>
                </a:solidFill>
                <a:latin typeface="Tahoma" panose="020B0604030504040204" pitchFamily="34" charset="0"/>
                <a:cs typeface="Tahoma" panose="020B0604030504040204" pitchFamily="34" charset="0"/>
              </a:rPr>
              <a:t>Troposphere</a:t>
            </a:r>
            <a:r>
              <a:rPr lang="en-GB" altLang="en-US" sz="2000" dirty="0" smtClean="0">
                <a:solidFill>
                  <a:srgbClr val="FF0000"/>
                </a:solidFill>
                <a:latin typeface="Tahoma" panose="020B0604030504040204" pitchFamily="34" charset="0"/>
                <a:cs typeface="Tahoma" panose="020B0604030504040204" pitchFamily="34" charset="0"/>
              </a:rPr>
              <a:t>: </a:t>
            </a:r>
            <a:r>
              <a:rPr lang="en-GB" altLang="en-US" sz="2000" dirty="0" smtClean="0">
                <a:latin typeface="Tahoma" panose="020B0604030504040204" pitchFamily="34" charset="0"/>
                <a:cs typeface="Tahoma" panose="020B0604030504040204" pitchFamily="34" charset="0"/>
              </a:rPr>
              <a:t>T </a:t>
            </a:r>
            <a:r>
              <a:rPr lang="en-GB" altLang="en-US" sz="2000" dirty="0">
                <a:latin typeface="Tahoma" panose="020B0604030504040204" pitchFamily="34" charset="0"/>
                <a:cs typeface="Tahoma" panose="020B0604030504040204" pitchFamily="34" charset="0"/>
              </a:rPr>
              <a:t>decrease with height (</a:t>
            </a:r>
            <a:r>
              <a:rPr lang="en-GB" altLang="en-US" sz="2000" i="1" dirty="0">
                <a:latin typeface="Tahoma" panose="020B0604030504040204" pitchFamily="34" charset="0"/>
                <a:cs typeface="Tahoma" panose="020B0604030504040204" pitchFamily="34" charset="0"/>
              </a:rPr>
              <a:t>z</a:t>
            </a:r>
            <a:r>
              <a:rPr lang="en-GB" altLang="en-US" sz="2000" dirty="0">
                <a:latin typeface="Tahoma" panose="020B0604030504040204" pitchFamily="34" charset="0"/>
                <a:cs typeface="Tahoma" panose="020B0604030504040204" pitchFamily="34" charset="0"/>
              </a:rPr>
              <a:t>) (heating from the </a:t>
            </a:r>
            <a:r>
              <a:rPr lang="en-GB" altLang="en-US" sz="2000" dirty="0" err="1">
                <a:latin typeface="Tahoma" panose="020B0604030504040204" pitchFamily="34" charset="0"/>
                <a:cs typeface="Tahoma" panose="020B0604030504040204" pitchFamily="34" charset="0"/>
              </a:rPr>
              <a:t>surface+adiabatic</a:t>
            </a:r>
            <a:r>
              <a:rPr lang="en-GB" altLang="en-US" sz="2000" dirty="0">
                <a:latin typeface="Tahoma" panose="020B0604030504040204" pitchFamily="34" charset="0"/>
                <a:cs typeface="Tahoma" panose="020B0604030504040204" pitchFamily="34" charset="0"/>
              </a:rPr>
              <a:t> rise)</a:t>
            </a:r>
          </a:p>
        </p:txBody>
      </p:sp>
      <p:graphicFrame>
        <p:nvGraphicFramePr>
          <p:cNvPr id="39950" name="Object 5"/>
          <p:cNvGraphicFramePr>
            <a:graphicFrameLocks noChangeAspect="1"/>
          </p:cNvGraphicFramePr>
          <p:nvPr>
            <p:extLst>
              <p:ext uri="{D42A27DB-BD31-4B8C-83A1-F6EECF244321}">
                <p14:modId xmlns:p14="http://schemas.microsoft.com/office/powerpoint/2010/main" val="581881305"/>
              </p:ext>
            </p:extLst>
          </p:nvPr>
        </p:nvGraphicFramePr>
        <p:xfrm>
          <a:off x="5789169" y="1940402"/>
          <a:ext cx="1095173" cy="340641"/>
        </p:xfrm>
        <a:graphic>
          <a:graphicData uri="http://schemas.openxmlformats.org/presentationml/2006/ole">
            <mc:AlternateContent xmlns:mc="http://schemas.openxmlformats.org/markup-compatibility/2006">
              <mc:Choice xmlns:v="urn:schemas-microsoft-com:vml" Requires="v">
                <p:oleObj spid="_x0000_s40101" name="Equazione" r:id="rId5" imgW="571004" imgH="177646" progId="Equation.3">
                  <p:embed/>
                </p:oleObj>
              </mc:Choice>
              <mc:Fallback>
                <p:oleObj name="Equazione" r:id="rId5" imgW="571004" imgH="17764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9169" y="1940402"/>
                        <a:ext cx="1095173" cy="3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1" name="CasellaDiTesto 23"/>
          <p:cNvSpPr txBox="1">
            <a:spLocks noChangeArrowheads="1"/>
          </p:cNvSpPr>
          <p:nvPr/>
        </p:nvSpPr>
        <p:spPr bwMode="auto">
          <a:xfrm>
            <a:off x="4155282" y="1918097"/>
            <a:ext cx="1807277"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dirty="0" smtClean="0">
                <a:solidFill>
                  <a:srgbClr val="3333FF"/>
                </a:solidFill>
                <a:latin typeface="Tahoma" panose="020B0604030504040204" pitchFamily="34" charset="0"/>
                <a:cs typeface="Tahoma" panose="020B0604030504040204" pitchFamily="34" charset="0"/>
              </a:rPr>
              <a:t>Lapse rate </a:t>
            </a:r>
            <a:r>
              <a:rPr lang="en-GB" altLang="en-US" sz="2000" dirty="0" smtClean="0">
                <a:solidFill>
                  <a:srgbClr val="3333FF"/>
                </a:solidFill>
                <a:latin typeface="Symbol" panose="05050102010706020507" pitchFamily="18" charset="2"/>
                <a:cs typeface="Tahoma" panose="020B0604030504040204" pitchFamily="34" charset="0"/>
              </a:rPr>
              <a:t>G</a:t>
            </a:r>
            <a:endParaRPr lang="en-GB" altLang="en-US" sz="2000" dirty="0">
              <a:solidFill>
                <a:srgbClr val="3333FF"/>
              </a:solidFill>
              <a:latin typeface="Symbol" panose="05050102010706020507" pitchFamily="18" charset="2"/>
              <a:cs typeface="Tahoma" panose="020B0604030504040204" pitchFamily="34" charset="0"/>
            </a:endParaRPr>
          </a:p>
        </p:txBody>
      </p:sp>
      <p:sp>
        <p:nvSpPr>
          <p:cNvPr id="39952" name="CasellaDiTesto 24"/>
          <p:cNvSpPr txBox="1">
            <a:spLocks noChangeArrowheads="1"/>
          </p:cNvSpPr>
          <p:nvPr/>
        </p:nvSpPr>
        <p:spPr bwMode="auto">
          <a:xfrm>
            <a:off x="6348734" y="1927100"/>
            <a:ext cx="27743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dirty="0" smtClean="0">
                <a:latin typeface="Tahoma" panose="020B0604030504040204" pitchFamily="34" charset="0"/>
                <a:cs typeface="Tahoma" panose="020B0604030504040204" pitchFamily="34" charset="0"/>
              </a:rPr>
              <a:t>    </a:t>
            </a:r>
            <a:r>
              <a:rPr lang="en-GB" altLang="en-US" sz="2000" dirty="0">
                <a:latin typeface="Tahoma" panose="020B0604030504040204" pitchFamily="34" charset="0"/>
                <a:cs typeface="Tahoma" panose="020B0604030504040204" pitchFamily="34" charset="0"/>
              </a:rPr>
              <a:t>=6.5 °C</a:t>
            </a:r>
            <a:r>
              <a:rPr lang="en-GB" altLang="en-US" sz="2000" dirty="0">
                <a:latin typeface="Tahoma" panose="020B0604030504040204" pitchFamily="34" charset="0"/>
                <a:cs typeface="Tahoma" panose="020B0604030504040204" pitchFamily="34" charset="0"/>
                <a:sym typeface="Symbol" panose="05050102010706020507" pitchFamily="18" charset="2"/>
              </a:rPr>
              <a:t></a:t>
            </a:r>
            <a:r>
              <a:rPr lang="en-GB" altLang="en-US" sz="2000" dirty="0" smtClean="0">
                <a:latin typeface="Tahoma" panose="020B0604030504040204" pitchFamily="34" charset="0"/>
                <a:cs typeface="Tahoma" panose="020B0604030504040204" pitchFamily="34" charset="0"/>
              </a:rPr>
              <a:t>km</a:t>
            </a:r>
            <a:r>
              <a:rPr lang="en-GB" altLang="en-US" sz="2000" baseline="30000" dirty="0" smtClean="0">
                <a:latin typeface="Tahoma" panose="020B0604030504040204" pitchFamily="34" charset="0"/>
                <a:cs typeface="Tahoma" panose="020B0604030504040204" pitchFamily="34" charset="0"/>
              </a:rPr>
              <a:t>-1</a:t>
            </a:r>
            <a:endParaRPr lang="en-GB" altLang="en-US" sz="2000" baseline="30000" dirty="0">
              <a:latin typeface="Tahoma" panose="020B0604030504040204" pitchFamily="34" charset="0"/>
              <a:cs typeface="Tahoma" panose="020B0604030504040204" pitchFamily="34" charset="0"/>
            </a:endParaRPr>
          </a:p>
        </p:txBody>
      </p:sp>
      <p:sp>
        <p:nvSpPr>
          <p:cNvPr id="39953" name="CasellaDiTesto 25"/>
          <p:cNvSpPr txBox="1">
            <a:spLocks noChangeArrowheads="1"/>
          </p:cNvSpPr>
          <p:nvPr/>
        </p:nvSpPr>
        <p:spPr bwMode="auto">
          <a:xfrm>
            <a:off x="4178025" y="3472301"/>
            <a:ext cx="4945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dirty="0" smtClean="0">
                <a:latin typeface="Tahoma" panose="020B0604030504040204" pitchFamily="34" charset="0"/>
                <a:cs typeface="Tahoma" panose="020B0604030504040204" pitchFamily="34" charset="0"/>
              </a:rPr>
              <a:t>(positive, T inversions: sign change of </a:t>
            </a:r>
            <a:r>
              <a:rPr lang="en-GB" altLang="en-US" sz="2000" dirty="0" smtClean="0">
                <a:latin typeface="Symbol" panose="05050102010706020507" pitchFamily="18" charset="2"/>
                <a:cs typeface="Tahoma" panose="020B0604030504040204" pitchFamily="34" charset="0"/>
              </a:rPr>
              <a:t>G</a:t>
            </a:r>
            <a:r>
              <a:rPr lang="en-GB" altLang="en-US" sz="2000" dirty="0" smtClean="0">
                <a:latin typeface="Tahoma" panose="020B0604030504040204" pitchFamily="34" charset="0"/>
                <a:cs typeface="Tahoma" panose="020B0604030504040204" pitchFamily="34" charset="0"/>
              </a:rPr>
              <a:t>)</a:t>
            </a:r>
            <a:endParaRPr lang="en-GB" altLang="en-US" sz="2000" baseline="30000" dirty="0">
              <a:latin typeface="Tahoma" panose="020B0604030504040204" pitchFamily="34" charset="0"/>
              <a:cs typeface="Tahoma" panose="020B0604030504040204" pitchFamily="34" charset="0"/>
            </a:endParaRPr>
          </a:p>
        </p:txBody>
      </p:sp>
      <p:sp>
        <p:nvSpPr>
          <p:cNvPr id="5" name="Rectangle 4"/>
          <p:cNvSpPr/>
          <p:nvPr/>
        </p:nvSpPr>
        <p:spPr>
          <a:xfrm>
            <a:off x="4285817" y="2238036"/>
            <a:ext cx="5196674" cy="1323439"/>
          </a:xfrm>
          <a:prstGeom prst="rect">
            <a:avLst/>
          </a:prstGeom>
        </p:spPr>
        <p:txBody>
          <a:bodyPr wrap="square">
            <a:spAutoFit/>
          </a:bodyPr>
          <a:lstStyle/>
          <a:p>
            <a:r>
              <a:rPr lang="en-GB" altLang="en-US" sz="2000" dirty="0" smtClean="0">
                <a:latin typeface="Tahoma" panose="020B0604030504040204" pitchFamily="34" charset="0"/>
                <a:cs typeface="Tahoma" panose="020B0604030504040204" pitchFamily="34" charset="0"/>
              </a:rPr>
              <a:t>for </a:t>
            </a:r>
            <a:r>
              <a:rPr lang="en-GB" altLang="en-US" sz="2000" dirty="0">
                <a:latin typeface="Tahoma" panose="020B0604030504040204" pitchFamily="34" charset="0"/>
                <a:cs typeface="Tahoma" panose="020B0604030504040204" pitchFamily="34" charset="0"/>
              </a:rPr>
              <a:t>humid </a:t>
            </a:r>
            <a:r>
              <a:rPr lang="en-GB" altLang="en-US" sz="2000" dirty="0" smtClean="0">
                <a:latin typeface="Tahoma" panose="020B0604030504040204" pitchFamily="34" charset="0"/>
                <a:cs typeface="Tahoma" panose="020B0604030504040204" pitchFamily="34" charset="0"/>
              </a:rPr>
              <a:t>air.  </a:t>
            </a:r>
            <a:r>
              <a:rPr lang="en-GB" altLang="en-US" sz="2000" dirty="0" smtClean="0">
                <a:latin typeface="Symbol" panose="05050102010706020507" pitchFamily="18" charset="2"/>
                <a:cs typeface="Tahoma" panose="020B0604030504040204" pitchFamily="34" charset="0"/>
              </a:rPr>
              <a:t>G</a:t>
            </a:r>
            <a:r>
              <a:rPr lang="en-GB" altLang="en-US" sz="2000" dirty="0" smtClean="0">
                <a:latin typeface="Tahoma" panose="020B0604030504040204" pitchFamily="34" charset="0"/>
                <a:cs typeface="Tahoma" panose="020B0604030504040204" pitchFamily="34" charset="0"/>
              </a:rPr>
              <a:t> </a:t>
            </a:r>
            <a:r>
              <a:rPr lang="en-US" sz="2000" dirty="0" smtClean="0"/>
              <a:t>for </a:t>
            </a:r>
            <a:r>
              <a:rPr lang="en-US" sz="2000" dirty="0"/>
              <a:t>dry air  </a:t>
            </a:r>
            <a:r>
              <a:rPr lang="en-US" sz="2000" dirty="0" smtClean="0">
                <a:sym typeface="Symbol" panose="05050102010706020507" pitchFamily="18" charset="2"/>
              </a:rPr>
              <a:t></a:t>
            </a:r>
            <a:r>
              <a:rPr lang="en-US" sz="2000" dirty="0" smtClean="0"/>
              <a:t>10 </a:t>
            </a:r>
            <a:r>
              <a:rPr lang="en-GB" altLang="en-US" sz="2000" dirty="0">
                <a:latin typeface="Tahoma" panose="020B0604030504040204" pitchFamily="34" charset="0"/>
                <a:cs typeface="Tahoma" panose="020B0604030504040204" pitchFamily="34" charset="0"/>
              </a:rPr>
              <a:t>°C</a:t>
            </a:r>
            <a:r>
              <a:rPr lang="en-GB" altLang="en-US" sz="2000" dirty="0">
                <a:latin typeface="Tahoma" panose="020B0604030504040204" pitchFamily="34" charset="0"/>
                <a:cs typeface="Tahoma" panose="020B0604030504040204" pitchFamily="34" charset="0"/>
                <a:sym typeface="Symbol" panose="05050102010706020507" pitchFamily="18" charset="2"/>
              </a:rPr>
              <a:t></a:t>
            </a:r>
            <a:r>
              <a:rPr lang="en-GB" altLang="en-US" sz="2000" dirty="0">
                <a:latin typeface="Tahoma" panose="020B0604030504040204" pitchFamily="34" charset="0"/>
                <a:cs typeface="Tahoma" panose="020B0604030504040204" pitchFamily="34" charset="0"/>
              </a:rPr>
              <a:t>km</a:t>
            </a:r>
            <a:r>
              <a:rPr lang="en-GB" altLang="en-US" sz="2000" baseline="30000" dirty="0">
                <a:latin typeface="Tahoma" panose="020B0604030504040204" pitchFamily="34" charset="0"/>
                <a:cs typeface="Tahoma" panose="020B0604030504040204" pitchFamily="34" charset="0"/>
              </a:rPr>
              <a:t>-1</a:t>
            </a:r>
            <a:r>
              <a:rPr lang="en-GB" altLang="en-US" sz="2000" dirty="0">
                <a:latin typeface="Tahoma" panose="020B0604030504040204" pitchFamily="34" charset="0"/>
                <a:cs typeface="Tahoma" panose="020B0604030504040204" pitchFamily="34" charset="0"/>
              </a:rPr>
              <a:t> </a:t>
            </a:r>
            <a:endParaRPr lang="en-US" altLang="en-US" sz="2000" dirty="0"/>
          </a:p>
          <a:p>
            <a:r>
              <a:rPr lang="en-US" sz="2000" dirty="0" smtClean="0"/>
              <a:t>(water condensation releases heat of vaporization thus warming </a:t>
            </a:r>
            <a:r>
              <a:rPr lang="en-US" sz="2000" dirty="0"/>
              <a:t>slightly the </a:t>
            </a:r>
            <a:r>
              <a:rPr lang="en-US" sz="2000" dirty="0" smtClean="0"/>
              <a:t>atmosphere) </a:t>
            </a:r>
            <a:endParaRPr lang="en-US" sz="2000" dirty="0"/>
          </a:p>
        </p:txBody>
      </p:sp>
      <p:sp>
        <p:nvSpPr>
          <p:cNvPr id="23" name="Text Box 4"/>
          <p:cNvSpPr txBox="1">
            <a:spLocks noChangeArrowheads="1"/>
          </p:cNvSpPr>
          <p:nvPr/>
        </p:nvSpPr>
        <p:spPr bwMode="auto">
          <a:xfrm>
            <a:off x="3762994" y="3881414"/>
            <a:ext cx="5449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342900" indent="-3429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3">
              <a:buFont typeface="Arial" panose="020B0604020202020204" pitchFamily="34" charset="0"/>
              <a:buChar char="•"/>
            </a:pPr>
            <a:r>
              <a:rPr lang="it-IT" altLang="en-US" sz="2000" dirty="0" smtClean="0"/>
              <a:t>T decreases with altitude </a:t>
            </a:r>
            <a:r>
              <a:rPr lang="it-IT" altLang="en-US" sz="2000" dirty="0" smtClean="0">
                <a:solidFill>
                  <a:srgbClr val="FF0000"/>
                </a:solidFill>
                <a:sym typeface="Symbol" panose="05050102010706020507" pitchFamily="18" charset="2"/>
              </a:rPr>
              <a:t> </a:t>
            </a:r>
            <a:r>
              <a:rPr lang="it-IT" altLang="en-US" sz="2000" dirty="0" smtClean="0">
                <a:solidFill>
                  <a:srgbClr val="FF0000"/>
                </a:solidFill>
              </a:rPr>
              <a:t>rapid </a:t>
            </a:r>
            <a:r>
              <a:rPr lang="it-IT" altLang="en-US" sz="2000" dirty="0">
                <a:solidFill>
                  <a:srgbClr val="FF0000"/>
                </a:solidFill>
              </a:rPr>
              <a:t>vertical </a:t>
            </a:r>
            <a:r>
              <a:rPr lang="it-IT" altLang="en-US" sz="2000" dirty="0" smtClean="0">
                <a:solidFill>
                  <a:srgbClr val="FF0000"/>
                </a:solidFill>
              </a:rPr>
              <a:t>mixing</a:t>
            </a:r>
          </a:p>
          <a:p>
            <a:pPr lvl="3">
              <a:buFont typeface="Arial" panose="020B0604020202020204" pitchFamily="34" charset="0"/>
              <a:buChar char="•"/>
            </a:pPr>
            <a:r>
              <a:rPr lang="it-IT" altLang="en-US" sz="2000" dirty="0"/>
              <a:t>up to </a:t>
            </a:r>
            <a:r>
              <a:rPr lang="it-IT" altLang="en-US" sz="2000" dirty="0">
                <a:solidFill>
                  <a:srgbClr val="FF0000"/>
                </a:solidFill>
              </a:rPr>
              <a:t>10 - 15 km </a:t>
            </a:r>
            <a:r>
              <a:rPr lang="it-IT" altLang="en-US" sz="2000" dirty="0"/>
              <a:t>(according to latitudine)</a:t>
            </a:r>
          </a:p>
          <a:p>
            <a:pPr lvl="3">
              <a:buFont typeface="Arial" panose="020B0604020202020204" pitchFamily="34" charset="0"/>
              <a:buChar char="•"/>
            </a:pPr>
            <a:r>
              <a:rPr lang="it-IT" altLang="en-US" sz="2000" dirty="0"/>
              <a:t>accounts for </a:t>
            </a:r>
            <a:r>
              <a:rPr lang="it-IT" altLang="en-US" sz="2000" dirty="0">
                <a:solidFill>
                  <a:srgbClr val="FF0000"/>
                </a:solidFill>
              </a:rPr>
              <a:t>80% of the mass </a:t>
            </a:r>
            <a:r>
              <a:rPr lang="it-IT" altLang="en-US" sz="2000" dirty="0"/>
              <a:t>of the </a:t>
            </a:r>
            <a:r>
              <a:rPr lang="it-IT" altLang="en-US" sz="2000" dirty="0" smtClean="0"/>
              <a:t>atmosphere</a:t>
            </a:r>
            <a:endParaRPr lang="it-IT" altLang="en-US" sz="2000" dirty="0"/>
          </a:p>
          <a:p>
            <a:pPr lvl="3">
              <a:buFont typeface="Arial" panose="020B0604020202020204" pitchFamily="34" charset="0"/>
              <a:buChar char="•"/>
            </a:pPr>
            <a:r>
              <a:rPr lang="it-IT" altLang="en-US" sz="2000" dirty="0"/>
              <a:t>most </a:t>
            </a:r>
            <a:r>
              <a:rPr lang="it-IT" altLang="en-US" sz="2000" dirty="0">
                <a:solidFill>
                  <a:srgbClr val="FF0000"/>
                </a:solidFill>
              </a:rPr>
              <a:t>meteorological phenomena </a:t>
            </a:r>
            <a:r>
              <a:rPr lang="it-IT" altLang="en-US" sz="2000" dirty="0"/>
              <a:t>occurs here</a:t>
            </a:r>
          </a:p>
          <a:p>
            <a:pPr lvl="3">
              <a:buFont typeface="Arial" panose="020B0604020202020204" pitchFamily="34" charset="0"/>
              <a:buChar char="•"/>
            </a:pPr>
            <a:r>
              <a:rPr lang="it-IT" altLang="en-US" sz="2000" dirty="0"/>
              <a:t>particles/pollutants emitted are cleansed by precipitations </a:t>
            </a:r>
            <a:r>
              <a:rPr lang="it-IT" altLang="en-US" sz="2000" dirty="0">
                <a:sym typeface="Symbol" panose="05050102010706020507" pitchFamily="18" charset="2"/>
              </a:rPr>
              <a:t> short residence times </a:t>
            </a:r>
            <a:endParaRPr lang="it-IT" altLang="en-US" sz="2000" dirty="0"/>
          </a:p>
        </p:txBody>
      </p:sp>
      <p:sp>
        <p:nvSpPr>
          <p:cNvPr id="7" name="Rounded Rectangle 6"/>
          <p:cNvSpPr/>
          <p:nvPr/>
        </p:nvSpPr>
        <p:spPr>
          <a:xfrm>
            <a:off x="423512" y="5534526"/>
            <a:ext cx="3060833" cy="654518"/>
          </a:xfrm>
          <a:prstGeom prst="roundRect">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4" descr="LT1-14"/>
          <p:cNvPicPr>
            <a:picLocks noChangeAspect="1" noChangeArrowheads="1"/>
          </p:cNvPicPr>
          <p:nvPr/>
        </p:nvPicPr>
        <p:blipFill rotWithShape="1">
          <a:blip r:embed="rId3">
            <a:extLst>
              <a:ext uri="{28A0092B-C50C-407E-A947-70E740481C1C}">
                <a14:useLocalDpi xmlns:a14="http://schemas.microsoft.com/office/drawing/2010/main" val="0"/>
              </a:ext>
            </a:extLst>
          </a:blip>
          <a:srcRect l="1" r="29778"/>
          <a:stretch/>
        </p:blipFill>
        <p:spPr bwMode="auto">
          <a:xfrm>
            <a:off x="180103" y="1178543"/>
            <a:ext cx="356616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Vertical structure: temperature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Text Box 89"/>
          <p:cNvSpPr txBox="1">
            <a:spLocks noChangeArrowheads="1"/>
          </p:cNvSpPr>
          <p:nvPr/>
        </p:nvSpPr>
        <p:spPr bwMode="auto">
          <a:xfrm>
            <a:off x="4926514" y="1994488"/>
            <a:ext cx="31582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a:t>O</a:t>
            </a:r>
            <a:r>
              <a:rPr lang="it-IT" altLang="en-US" sz="2000" baseline="-25000" dirty="0"/>
              <a:t>3 </a:t>
            </a:r>
            <a:r>
              <a:rPr lang="it-IT" altLang="en-US" sz="2000" dirty="0"/>
              <a:t>+ light </a:t>
            </a:r>
            <a:r>
              <a:rPr lang="it-IT" altLang="en-US" sz="2000" dirty="0">
                <a:sym typeface="Wingdings" panose="05000000000000000000" pitchFamily="2" charset="2"/>
              </a:rPr>
              <a:t> O</a:t>
            </a:r>
            <a:r>
              <a:rPr lang="it-IT" altLang="en-US" sz="2000" baseline="-25000" dirty="0">
                <a:sym typeface="Wingdings" panose="05000000000000000000" pitchFamily="2" charset="2"/>
              </a:rPr>
              <a:t>2 </a:t>
            </a:r>
            <a:r>
              <a:rPr lang="it-IT" altLang="en-US" sz="2000" dirty="0">
                <a:sym typeface="Wingdings" panose="05000000000000000000" pitchFamily="2" charset="2"/>
              </a:rPr>
              <a:t>+ O + heat</a:t>
            </a:r>
            <a:endParaRPr lang="it-IT" altLang="en-US" sz="2000" dirty="0"/>
          </a:p>
        </p:txBody>
      </p:sp>
      <p:sp>
        <p:nvSpPr>
          <p:cNvPr id="27" name="CasellaDiTesto 26"/>
          <p:cNvSpPr txBox="1">
            <a:spLocks noChangeArrowheads="1"/>
          </p:cNvSpPr>
          <p:nvPr/>
        </p:nvSpPr>
        <p:spPr bwMode="auto">
          <a:xfrm>
            <a:off x="3857208" y="1178543"/>
            <a:ext cx="5094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solidFill>
                  <a:srgbClr val="FF0000"/>
                </a:solidFill>
                <a:latin typeface="Tahoma" panose="020B0604030504040204" pitchFamily="34" charset="0"/>
                <a:cs typeface="Tahoma" panose="020B0604030504040204" pitchFamily="34" charset="0"/>
              </a:rPr>
              <a:t>Stratosphere</a:t>
            </a:r>
            <a:r>
              <a:rPr lang="en-GB" altLang="en-US" sz="2000" dirty="0" smtClean="0">
                <a:solidFill>
                  <a:srgbClr val="FF0000"/>
                </a:solidFill>
                <a:latin typeface="Tahoma" panose="020B0604030504040204" pitchFamily="34" charset="0"/>
                <a:cs typeface="Tahoma" panose="020B0604030504040204" pitchFamily="34" charset="0"/>
              </a:rPr>
              <a:t>: </a:t>
            </a:r>
            <a:r>
              <a:rPr lang="en-GB" altLang="en-US" sz="2000" dirty="0" smtClean="0">
                <a:latin typeface="Tahoma" panose="020B0604030504040204" pitchFamily="34" charset="0"/>
                <a:cs typeface="Tahoma" panose="020B0604030504040204" pitchFamily="34" charset="0"/>
              </a:rPr>
              <a:t>T increase </a:t>
            </a:r>
            <a:r>
              <a:rPr lang="en-GB" altLang="en-US" sz="2000" dirty="0">
                <a:latin typeface="Tahoma" panose="020B0604030504040204" pitchFamily="34" charset="0"/>
                <a:cs typeface="Tahoma" panose="020B0604030504040204" pitchFamily="34" charset="0"/>
              </a:rPr>
              <a:t>with </a:t>
            </a:r>
            <a:r>
              <a:rPr lang="en-GB" altLang="en-US" sz="2000" i="1" dirty="0">
                <a:latin typeface="Tahoma" panose="020B0604030504040204" pitchFamily="34" charset="0"/>
                <a:cs typeface="Tahoma" panose="020B0604030504040204" pitchFamily="34" charset="0"/>
              </a:rPr>
              <a:t>z</a:t>
            </a:r>
            <a:r>
              <a:rPr lang="en-GB" altLang="en-US" sz="2000" dirty="0">
                <a:latin typeface="Tahoma" panose="020B0604030504040204" pitchFamily="34" charset="0"/>
                <a:cs typeface="Tahoma" panose="020B0604030504040204" pitchFamily="34" charset="0"/>
              </a:rPr>
              <a:t> due to heat released by reactions involving light, O</a:t>
            </a:r>
            <a:r>
              <a:rPr lang="en-GB" altLang="en-US" sz="2000" baseline="-25000" dirty="0">
                <a:latin typeface="Tahoma" panose="020B0604030504040204" pitchFamily="34" charset="0"/>
                <a:cs typeface="Tahoma" panose="020B0604030504040204" pitchFamily="34" charset="0"/>
              </a:rPr>
              <a:t>3</a:t>
            </a:r>
            <a:r>
              <a:rPr lang="en-GB" altLang="en-US" sz="2000" dirty="0">
                <a:latin typeface="Tahoma" panose="020B0604030504040204" pitchFamily="34" charset="0"/>
                <a:cs typeface="Tahoma" panose="020B0604030504040204" pitchFamily="34" charset="0"/>
              </a:rPr>
              <a:t> and O</a:t>
            </a:r>
            <a:r>
              <a:rPr lang="en-GB" altLang="en-US" sz="2000" baseline="-25000" dirty="0">
                <a:latin typeface="Tahoma" panose="020B0604030504040204" pitchFamily="34" charset="0"/>
                <a:cs typeface="Tahoma" panose="020B0604030504040204" pitchFamily="34" charset="0"/>
              </a:rPr>
              <a:t>2</a:t>
            </a:r>
          </a:p>
        </p:txBody>
      </p:sp>
      <p:sp>
        <p:nvSpPr>
          <p:cNvPr id="4" name="Rettangolo 3"/>
          <p:cNvSpPr>
            <a:spLocks noChangeArrowheads="1"/>
          </p:cNvSpPr>
          <p:nvPr/>
        </p:nvSpPr>
        <p:spPr bwMode="auto">
          <a:xfrm>
            <a:off x="4926514" y="2377075"/>
            <a:ext cx="3309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a:t>O + O</a:t>
            </a:r>
            <a:r>
              <a:rPr lang="it-IT" altLang="en-US" sz="2000" baseline="-25000" dirty="0"/>
              <a:t>2 </a:t>
            </a:r>
            <a:r>
              <a:rPr lang="it-IT" altLang="en-US" sz="2000" dirty="0"/>
              <a:t>+ M </a:t>
            </a:r>
            <a:r>
              <a:rPr lang="it-IT" altLang="en-US" sz="2000" dirty="0">
                <a:sym typeface="Wingdings" panose="05000000000000000000" pitchFamily="2" charset="2"/>
              </a:rPr>
              <a:t> O</a:t>
            </a:r>
            <a:r>
              <a:rPr lang="it-IT" altLang="en-US" sz="2000" baseline="-25000" dirty="0">
                <a:sym typeface="Wingdings" panose="05000000000000000000" pitchFamily="2" charset="2"/>
              </a:rPr>
              <a:t>3 </a:t>
            </a:r>
            <a:r>
              <a:rPr lang="it-IT" altLang="en-US" sz="2000" dirty="0">
                <a:sym typeface="Wingdings" panose="05000000000000000000" pitchFamily="2" charset="2"/>
              </a:rPr>
              <a:t>+ M*</a:t>
            </a:r>
            <a:endParaRPr lang="it-IT" altLang="en-US" sz="2000" dirty="0"/>
          </a:p>
        </p:txBody>
      </p:sp>
      <p:sp>
        <p:nvSpPr>
          <p:cNvPr id="18" name="Rounded Rectangle 17"/>
          <p:cNvSpPr/>
          <p:nvPr/>
        </p:nvSpPr>
        <p:spPr>
          <a:xfrm>
            <a:off x="355764" y="3821229"/>
            <a:ext cx="3244084" cy="1819173"/>
          </a:xfrm>
          <a:prstGeom prst="roundRect">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p:cNvSpPr txBox="1">
            <a:spLocks noChangeArrowheads="1"/>
          </p:cNvSpPr>
          <p:nvPr/>
        </p:nvSpPr>
        <p:spPr bwMode="auto">
          <a:xfrm>
            <a:off x="3862236" y="2959717"/>
            <a:ext cx="528679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342900" indent="-3429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3">
              <a:buFont typeface="Arial" panose="020B0604020202020204" pitchFamily="34" charset="0"/>
              <a:buChar char="•"/>
            </a:pPr>
            <a:r>
              <a:rPr lang="it-IT" altLang="en-US" sz="2000" dirty="0"/>
              <a:t>up to 45 - 50 km</a:t>
            </a:r>
          </a:p>
          <a:p>
            <a:pPr lvl="3">
              <a:buFont typeface="Arial" panose="020B0604020202020204" pitchFamily="34" charset="0"/>
              <a:buChar char="•"/>
            </a:pPr>
            <a:r>
              <a:rPr lang="it-IT" altLang="en-US" sz="2000" dirty="0"/>
              <a:t>T increses with altitude </a:t>
            </a:r>
            <a:r>
              <a:rPr lang="it-IT" altLang="en-US" sz="2000" dirty="0">
                <a:sym typeface="Symbol" panose="05050102010706020507" pitchFamily="18" charset="2"/>
              </a:rPr>
              <a:t> </a:t>
            </a:r>
            <a:r>
              <a:rPr lang="it-IT" altLang="en-US" sz="2000" dirty="0"/>
              <a:t>slow vertical mixing («strato» = layered)</a:t>
            </a:r>
          </a:p>
          <a:p>
            <a:pPr lvl="3">
              <a:buFont typeface="Arial" panose="020B0604020202020204" pitchFamily="34" charset="0"/>
              <a:buChar char="•"/>
            </a:pPr>
            <a:r>
              <a:rPr lang="it-IT" altLang="en-US" sz="2000" dirty="0"/>
              <a:t>particles removal by precipitations strongly inhibitied </a:t>
            </a:r>
            <a:r>
              <a:rPr lang="it-IT" altLang="en-US" sz="2000" dirty="0">
                <a:sym typeface="Symbol" panose="05050102010706020507" pitchFamily="18" charset="2"/>
              </a:rPr>
              <a:t> long residence times </a:t>
            </a:r>
            <a:endParaRPr lang="it-IT" altLang="en-US" sz="2000" dirty="0"/>
          </a:p>
        </p:txBody>
      </p:sp>
      <p:pic>
        <p:nvPicPr>
          <p:cNvPr id="78850" name="Picture 2" descr="A Classic Anvil Cloud Over Eur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267" y="4787031"/>
            <a:ext cx="2672879" cy="1785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1146" y="5018297"/>
            <a:ext cx="2176154" cy="1323439"/>
          </a:xfrm>
          <a:prstGeom prst="rect">
            <a:avLst/>
          </a:prstGeom>
        </p:spPr>
        <p:txBody>
          <a:bodyPr wrap="square">
            <a:spAutoFit/>
          </a:bodyPr>
          <a:lstStyle/>
          <a:p>
            <a:pPr algn="ctr"/>
            <a:r>
              <a:rPr lang="en-GB" altLang="en-US" sz="2000" dirty="0" smtClean="0"/>
              <a:t>anvil </a:t>
            </a:r>
            <a:r>
              <a:rPr lang="en-GB" altLang="en-US" sz="2000" dirty="0"/>
              <a:t>shape </a:t>
            </a:r>
            <a:r>
              <a:rPr lang="en-GB" altLang="en-US" sz="2000" dirty="0" smtClean="0"/>
              <a:t>of cloud tops at the tropopause due to stratification</a:t>
            </a:r>
            <a:endParaRPr lang="en-US" sz="2000" dirty="0"/>
          </a:p>
        </p:txBody>
      </p:sp>
    </p:spTree>
    <p:extLst>
      <p:ext uri="{BB962C8B-B14F-4D97-AF65-F5344CB8AC3E}">
        <p14:creationId xmlns:p14="http://schemas.microsoft.com/office/powerpoint/2010/main" val="42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Vertical structure: temperature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CasellaDiTesto 27"/>
          <p:cNvSpPr txBox="1">
            <a:spLocks noChangeArrowheads="1"/>
          </p:cNvSpPr>
          <p:nvPr/>
        </p:nvSpPr>
        <p:spPr bwMode="auto">
          <a:xfrm>
            <a:off x="4129723" y="5411859"/>
            <a:ext cx="50927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err="1">
                <a:solidFill>
                  <a:srgbClr val="FF0000"/>
                </a:solidFill>
                <a:latin typeface="Tahoma" panose="020B0604030504040204" pitchFamily="34" charset="0"/>
                <a:cs typeface="Tahoma" panose="020B0604030504040204" pitchFamily="34" charset="0"/>
              </a:rPr>
              <a:t>Mesosphere:</a:t>
            </a:r>
            <a:r>
              <a:rPr lang="en-GB" altLang="en-US" sz="2000" dirty="0" err="1">
                <a:latin typeface="Tahoma" panose="020B0604030504040204" pitchFamily="34" charset="0"/>
                <a:cs typeface="Tahoma" panose="020B0604030504040204" pitchFamily="34" charset="0"/>
              </a:rPr>
              <a:t>T</a:t>
            </a:r>
            <a:r>
              <a:rPr lang="en-GB" altLang="en-US" sz="2000" dirty="0">
                <a:latin typeface="Tahoma" panose="020B0604030504040204" pitchFamily="34" charset="0"/>
                <a:cs typeface="Tahoma" panose="020B0604030504040204" pitchFamily="34" charset="0"/>
              </a:rPr>
              <a:t> </a:t>
            </a:r>
            <a:r>
              <a:rPr lang="en-GB" altLang="en-US" sz="2000" dirty="0" err="1">
                <a:latin typeface="Tahoma" panose="020B0604030504040204" pitchFamily="34" charset="0"/>
                <a:cs typeface="Tahoma" panose="020B0604030504040204" pitchFamily="34" charset="0"/>
              </a:rPr>
              <a:t>decrese</a:t>
            </a:r>
            <a:r>
              <a:rPr lang="en-GB" altLang="en-US" sz="2000" dirty="0">
                <a:latin typeface="Tahoma" panose="020B0604030504040204" pitchFamily="34" charset="0"/>
                <a:cs typeface="Tahoma" panose="020B0604030504040204" pitchFamily="34" charset="0"/>
              </a:rPr>
              <a:t> with </a:t>
            </a:r>
            <a:r>
              <a:rPr lang="en-GB" altLang="en-US" sz="2000" i="1" dirty="0">
                <a:latin typeface="Tahoma" panose="020B0604030504040204" pitchFamily="34" charset="0"/>
                <a:cs typeface="Tahoma" panose="020B0604030504040204" pitchFamily="34" charset="0"/>
              </a:rPr>
              <a:t>z</a:t>
            </a:r>
            <a:r>
              <a:rPr lang="en-GB" altLang="en-US" sz="2000" dirty="0">
                <a:latin typeface="Tahoma" panose="020B0604030504040204" pitchFamily="34" charset="0"/>
                <a:cs typeface="Tahoma" panose="020B0604030504040204" pitchFamily="34" charset="0"/>
              </a:rPr>
              <a:t> due decreasing O</a:t>
            </a:r>
            <a:r>
              <a:rPr lang="en-GB" altLang="en-US" sz="2000" baseline="-25000" dirty="0">
                <a:latin typeface="Tahoma" panose="020B0604030504040204" pitchFamily="34" charset="0"/>
                <a:cs typeface="Tahoma" panose="020B0604030504040204" pitchFamily="34" charset="0"/>
              </a:rPr>
              <a:t>3</a:t>
            </a:r>
            <a:r>
              <a:rPr lang="en-GB" altLang="en-US" sz="2000" dirty="0">
                <a:latin typeface="Tahoma" panose="020B0604030504040204" pitchFamily="34" charset="0"/>
                <a:cs typeface="Tahoma" panose="020B0604030504040204" pitchFamily="34" charset="0"/>
              </a:rPr>
              <a:t> concentration at higher altitudes</a:t>
            </a:r>
            <a:endParaRPr lang="en-GB" altLang="en-US" sz="2000" baseline="-25000" dirty="0">
              <a:latin typeface="Tahoma" panose="020B0604030504040204" pitchFamily="34" charset="0"/>
              <a:cs typeface="Tahoma" panose="020B0604030504040204" pitchFamily="34" charset="0"/>
            </a:endParaRPr>
          </a:p>
        </p:txBody>
      </p:sp>
      <p:pic>
        <p:nvPicPr>
          <p:cNvPr id="18" name="Picture 94" descr="LT1-14"/>
          <p:cNvPicPr>
            <a:picLocks noChangeAspect="1" noChangeArrowheads="1"/>
          </p:cNvPicPr>
          <p:nvPr/>
        </p:nvPicPr>
        <p:blipFill rotWithShape="1">
          <a:blip r:embed="rId3">
            <a:extLst>
              <a:ext uri="{28A0092B-C50C-407E-A947-70E740481C1C}">
                <a14:useLocalDpi xmlns:a14="http://schemas.microsoft.com/office/drawing/2010/main" val="0"/>
              </a:ext>
            </a:extLst>
          </a:blip>
          <a:srcRect l="1" r="29778"/>
          <a:stretch/>
        </p:blipFill>
        <p:spPr bwMode="auto">
          <a:xfrm>
            <a:off x="337820" y="1392453"/>
            <a:ext cx="356616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563562" y="2772074"/>
            <a:ext cx="3223262" cy="1434164"/>
          </a:xfrm>
          <a:prstGeom prst="roundRect">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p:cNvSpPr txBox="1">
            <a:spLocks noChangeArrowheads="1"/>
          </p:cNvSpPr>
          <p:nvPr/>
        </p:nvSpPr>
        <p:spPr bwMode="auto">
          <a:xfrm>
            <a:off x="4208146" y="6334180"/>
            <a:ext cx="48890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342900" indent="-3429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3">
              <a:buFont typeface="Arial" panose="020B0604020202020204" pitchFamily="34" charset="0"/>
              <a:buChar char="•"/>
            </a:pPr>
            <a:r>
              <a:rPr lang="it-IT" altLang="en-US" sz="2000" dirty="0"/>
              <a:t>up to 80 - 90 </a:t>
            </a:r>
            <a:r>
              <a:rPr lang="it-IT" altLang="en-US" sz="2000" dirty="0" smtClean="0"/>
              <a:t>km</a:t>
            </a:r>
            <a:endParaRPr lang="it-IT" altLang="en-US" sz="2000" dirty="0"/>
          </a:p>
        </p:txBody>
      </p:sp>
      <p:sp>
        <p:nvSpPr>
          <p:cNvPr id="24" name="Text Box 90"/>
          <p:cNvSpPr txBox="1">
            <a:spLocks noChangeArrowheads="1"/>
          </p:cNvSpPr>
          <p:nvPr/>
        </p:nvSpPr>
        <p:spPr bwMode="auto">
          <a:xfrm>
            <a:off x="4779010" y="3725441"/>
            <a:ext cx="27815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a:t>O</a:t>
            </a:r>
            <a:r>
              <a:rPr lang="it-IT" altLang="en-US" sz="2000" baseline="-25000" dirty="0"/>
              <a:t>2</a:t>
            </a:r>
            <a:r>
              <a:rPr lang="it-IT" altLang="en-US" sz="2000" dirty="0"/>
              <a:t>+light </a:t>
            </a:r>
            <a:r>
              <a:rPr lang="it-IT" altLang="en-US" sz="2000" dirty="0">
                <a:sym typeface="Wingdings" panose="05000000000000000000" pitchFamily="2" charset="2"/>
              </a:rPr>
              <a:t> O</a:t>
            </a:r>
            <a:r>
              <a:rPr lang="it-IT" altLang="en-US" sz="2000" baseline="-25000" dirty="0">
                <a:sym typeface="Wingdings" panose="05000000000000000000" pitchFamily="2" charset="2"/>
              </a:rPr>
              <a:t>2</a:t>
            </a:r>
            <a:r>
              <a:rPr lang="it-IT" altLang="en-US" sz="2000" baseline="30000" dirty="0">
                <a:sym typeface="Wingdings" panose="05000000000000000000" pitchFamily="2" charset="2"/>
              </a:rPr>
              <a:t>+</a:t>
            </a:r>
            <a:r>
              <a:rPr lang="it-IT" altLang="en-US" sz="2000" dirty="0">
                <a:sym typeface="Wingdings" panose="05000000000000000000" pitchFamily="2" charset="2"/>
              </a:rPr>
              <a:t>,O</a:t>
            </a:r>
            <a:r>
              <a:rPr lang="it-IT" altLang="en-US" sz="2000" baseline="30000" dirty="0">
                <a:sym typeface="Wingdings" panose="05000000000000000000" pitchFamily="2" charset="2"/>
              </a:rPr>
              <a:t>+</a:t>
            </a:r>
            <a:r>
              <a:rPr lang="it-IT" altLang="en-US" sz="2000" dirty="0">
                <a:sym typeface="Wingdings" panose="05000000000000000000" pitchFamily="2" charset="2"/>
              </a:rPr>
              <a:t>,</a:t>
            </a:r>
            <a:r>
              <a:rPr lang="it-IT" altLang="en-US" sz="2000" baseline="30000" dirty="0">
                <a:sym typeface="Wingdings" panose="05000000000000000000" pitchFamily="2" charset="2"/>
              </a:rPr>
              <a:t> </a:t>
            </a:r>
            <a:r>
              <a:rPr lang="it-IT" altLang="en-US" sz="2000" dirty="0">
                <a:sym typeface="Wingdings" panose="05000000000000000000" pitchFamily="2" charset="2"/>
              </a:rPr>
              <a:t>O,..</a:t>
            </a:r>
          </a:p>
        </p:txBody>
      </p:sp>
      <p:sp>
        <p:nvSpPr>
          <p:cNvPr id="25" name="CasellaDiTesto 28"/>
          <p:cNvSpPr txBox="1">
            <a:spLocks noChangeArrowheads="1"/>
          </p:cNvSpPr>
          <p:nvPr/>
        </p:nvSpPr>
        <p:spPr bwMode="auto">
          <a:xfrm>
            <a:off x="4129723" y="2737040"/>
            <a:ext cx="4900612"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err="1">
                <a:solidFill>
                  <a:srgbClr val="FF0000"/>
                </a:solidFill>
                <a:latin typeface="Tahoma" panose="020B0604030504040204" pitchFamily="34" charset="0"/>
                <a:cs typeface="Tahoma" panose="020B0604030504040204" pitchFamily="34" charset="0"/>
              </a:rPr>
              <a:t>Thermosphere:</a:t>
            </a:r>
            <a:r>
              <a:rPr lang="en-GB" altLang="en-US" sz="2000" dirty="0" err="1">
                <a:latin typeface="Tahoma" panose="020B0604030504040204" pitchFamily="34" charset="0"/>
                <a:cs typeface="Tahoma" panose="020B0604030504040204" pitchFamily="34" charset="0"/>
              </a:rPr>
              <a:t>T</a:t>
            </a:r>
            <a:r>
              <a:rPr lang="en-GB" altLang="en-US" sz="2000" dirty="0">
                <a:latin typeface="Tahoma" panose="020B0604030504040204" pitchFamily="34" charset="0"/>
                <a:cs typeface="Tahoma" panose="020B0604030504040204" pitchFamily="34" charset="0"/>
              </a:rPr>
              <a:t> increase with </a:t>
            </a:r>
            <a:r>
              <a:rPr lang="en-GB" altLang="en-US" sz="2000" i="1" dirty="0">
                <a:latin typeface="Tahoma" panose="020B0604030504040204" pitchFamily="34" charset="0"/>
                <a:cs typeface="Tahoma" panose="020B0604030504040204" pitchFamily="34" charset="0"/>
              </a:rPr>
              <a:t>z </a:t>
            </a:r>
            <a:r>
              <a:rPr lang="en-GB" altLang="en-US" sz="2000" dirty="0">
                <a:latin typeface="Tahoma" panose="020B0604030504040204" pitchFamily="34" charset="0"/>
                <a:cs typeface="Tahoma" panose="020B0604030504040204" pitchFamily="34" charset="0"/>
              </a:rPr>
              <a:t>due to absorption of light (and release as heat</a:t>
            </a:r>
            <a:r>
              <a:rPr lang="en-GB" altLang="en-US" sz="2000" dirty="0" smtClean="0">
                <a:latin typeface="Tahoma" panose="020B0604030504040204" pitchFamily="34" charset="0"/>
                <a:cs typeface="Tahoma" panose="020B0604030504040204" pitchFamily="34" charset="0"/>
              </a:rPr>
              <a:t>) during </a:t>
            </a:r>
            <a:r>
              <a:rPr lang="it-IT" altLang="en-US" sz="2000" dirty="0"/>
              <a:t>photodissociation+photoionization</a:t>
            </a:r>
            <a:endParaRPr lang="en-GB" altLang="en-US" sz="2000" baseline="-25000" dirty="0">
              <a:latin typeface="Tahoma" panose="020B0604030504040204" pitchFamily="34" charset="0"/>
              <a:cs typeface="Tahoma" panose="020B0604030504040204" pitchFamily="34" charset="0"/>
            </a:endParaRPr>
          </a:p>
        </p:txBody>
      </p:sp>
      <p:sp>
        <p:nvSpPr>
          <p:cNvPr id="26" name="Text Box 90"/>
          <p:cNvSpPr txBox="1">
            <a:spLocks noChangeArrowheads="1"/>
          </p:cNvSpPr>
          <p:nvPr/>
        </p:nvSpPr>
        <p:spPr bwMode="auto">
          <a:xfrm>
            <a:off x="4785360" y="4012320"/>
            <a:ext cx="2730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a:t>N</a:t>
            </a:r>
            <a:r>
              <a:rPr lang="it-IT" altLang="en-US" sz="2000" baseline="-25000" dirty="0"/>
              <a:t>2</a:t>
            </a:r>
            <a:r>
              <a:rPr lang="it-IT" altLang="en-US" sz="2000" dirty="0"/>
              <a:t>+light </a:t>
            </a:r>
            <a:r>
              <a:rPr lang="it-IT" altLang="en-US" sz="2000" dirty="0">
                <a:sym typeface="Wingdings" panose="05000000000000000000" pitchFamily="2" charset="2"/>
              </a:rPr>
              <a:t> N</a:t>
            </a:r>
            <a:r>
              <a:rPr lang="it-IT" altLang="en-US" sz="2000" baseline="-25000" dirty="0">
                <a:sym typeface="Wingdings" panose="05000000000000000000" pitchFamily="2" charset="2"/>
              </a:rPr>
              <a:t>2</a:t>
            </a:r>
            <a:r>
              <a:rPr lang="it-IT" altLang="en-US" sz="2000" baseline="30000" dirty="0">
                <a:sym typeface="Wingdings" panose="05000000000000000000" pitchFamily="2" charset="2"/>
              </a:rPr>
              <a:t>+</a:t>
            </a:r>
            <a:r>
              <a:rPr lang="it-IT" altLang="en-US" sz="2000" dirty="0">
                <a:sym typeface="Wingdings" panose="05000000000000000000" pitchFamily="2" charset="2"/>
              </a:rPr>
              <a:t>,N</a:t>
            </a:r>
            <a:r>
              <a:rPr lang="it-IT" altLang="en-US" sz="2000" baseline="30000" dirty="0">
                <a:sym typeface="Wingdings" panose="05000000000000000000" pitchFamily="2" charset="2"/>
              </a:rPr>
              <a:t>+</a:t>
            </a:r>
            <a:r>
              <a:rPr lang="it-IT" altLang="en-US" sz="2000" dirty="0">
                <a:sym typeface="Wingdings" panose="05000000000000000000" pitchFamily="2" charset="2"/>
              </a:rPr>
              <a:t>,</a:t>
            </a:r>
            <a:r>
              <a:rPr lang="it-IT" altLang="en-US" sz="2000" baseline="30000" dirty="0">
                <a:sym typeface="Wingdings" panose="05000000000000000000" pitchFamily="2" charset="2"/>
              </a:rPr>
              <a:t> </a:t>
            </a:r>
            <a:r>
              <a:rPr lang="it-IT" altLang="en-US" sz="2000" dirty="0">
                <a:sym typeface="Wingdings" panose="05000000000000000000" pitchFamily="2" charset="2"/>
              </a:rPr>
              <a:t>N,..</a:t>
            </a:r>
          </a:p>
        </p:txBody>
      </p:sp>
      <p:sp>
        <p:nvSpPr>
          <p:cNvPr id="31" name="Text Box 4"/>
          <p:cNvSpPr txBox="1">
            <a:spLocks noChangeArrowheads="1"/>
          </p:cNvSpPr>
          <p:nvPr/>
        </p:nvSpPr>
        <p:spPr bwMode="auto">
          <a:xfrm>
            <a:off x="4275556" y="4361538"/>
            <a:ext cx="447928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342900" indent="-3429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3">
              <a:buFont typeface="Arial" panose="020B0604020202020204" pitchFamily="34" charset="0"/>
              <a:buChar char="•"/>
            </a:pPr>
            <a:r>
              <a:rPr lang="it-IT" altLang="en-US" sz="2000" dirty="0"/>
              <a:t>up to 120-130 km</a:t>
            </a:r>
          </a:p>
          <a:p>
            <a:pPr lvl="3">
              <a:buFont typeface="Arial" panose="020B0604020202020204" pitchFamily="34" charset="0"/>
              <a:buChar char="•"/>
            </a:pPr>
            <a:r>
              <a:rPr lang="it-IT" altLang="en-US" sz="2000" dirty="0" smtClean="0"/>
              <a:t>T </a:t>
            </a:r>
            <a:r>
              <a:rPr lang="it-IT" altLang="en-US" sz="2000" dirty="0"/>
              <a:t>changes (500-2000K) with solar emissions</a:t>
            </a:r>
          </a:p>
        </p:txBody>
      </p:sp>
      <p:sp>
        <p:nvSpPr>
          <p:cNvPr id="32" name="CasellaDiTesto 25"/>
          <p:cNvSpPr txBox="1">
            <a:spLocks noChangeArrowheads="1"/>
          </p:cNvSpPr>
          <p:nvPr/>
        </p:nvSpPr>
        <p:spPr bwMode="auto">
          <a:xfrm>
            <a:off x="4176220" y="1412742"/>
            <a:ext cx="200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solidFill>
                  <a:srgbClr val="FF0000"/>
                </a:solidFill>
                <a:latin typeface="Tahoma" panose="020B0604030504040204" pitchFamily="34" charset="0"/>
                <a:cs typeface="Tahoma" panose="020B0604030504040204" pitchFamily="34" charset="0"/>
              </a:rPr>
              <a:t>Exosphere</a:t>
            </a:r>
            <a:endParaRPr lang="en-GB" altLang="en-US" sz="2000" dirty="0">
              <a:latin typeface="Tahoma" panose="020B0604030504040204" pitchFamily="34" charset="0"/>
              <a:cs typeface="Tahoma" panose="020B0604030504040204" pitchFamily="34" charset="0"/>
            </a:endParaRPr>
          </a:p>
        </p:txBody>
      </p:sp>
      <p:sp>
        <p:nvSpPr>
          <p:cNvPr id="33" name="Text Box 4"/>
          <p:cNvSpPr txBox="1">
            <a:spLocks noChangeArrowheads="1"/>
          </p:cNvSpPr>
          <p:nvPr/>
        </p:nvSpPr>
        <p:spPr bwMode="auto">
          <a:xfrm>
            <a:off x="4254643" y="1750245"/>
            <a:ext cx="44008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342900" indent="-3429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3">
              <a:buFont typeface="Arial" panose="020B0604020202020204" pitchFamily="34" charset="0"/>
              <a:buChar char="•"/>
            </a:pPr>
            <a:r>
              <a:rPr lang="it-IT" altLang="en-US" sz="2000" dirty="0"/>
              <a:t>interface with space</a:t>
            </a:r>
          </a:p>
          <a:p>
            <a:pPr lvl="3">
              <a:buFont typeface="Arial" panose="020B0604020202020204" pitchFamily="34" charset="0"/>
              <a:buChar char="•"/>
            </a:pPr>
            <a:r>
              <a:rPr lang="it-IT" altLang="en-US" sz="2000" dirty="0"/>
              <a:t>very low densities escape of light particles</a:t>
            </a:r>
          </a:p>
        </p:txBody>
      </p:sp>
      <p:sp>
        <p:nvSpPr>
          <p:cNvPr id="34" name="Rounded Rectangle 33"/>
          <p:cNvSpPr/>
          <p:nvPr/>
        </p:nvSpPr>
        <p:spPr>
          <a:xfrm>
            <a:off x="579024" y="1610549"/>
            <a:ext cx="3192338" cy="110488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714828" y="4116305"/>
            <a:ext cx="579143" cy="1295554"/>
          </a:xfrm>
          <a:prstGeom prst="straightConnector1">
            <a:avLst/>
          </a:prstGeom>
          <a:ln w="47625">
            <a:solidFill>
              <a:srgbClr val="FF33CC"/>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71362" y="2015278"/>
            <a:ext cx="504194" cy="721762"/>
          </a:xfrm>
          <a:prstGeom prst="straightConnector1">
            <a:avLst/>
          </a:prstGeom>
          <a:ln w="47625">
            <a:solidFill>
              <a:srgbClr val="FF9933"/>
            </a:solidFill>
            <a:tailEnd type="stealt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61868" y="1194213"/>
            <a:ext cx="3792775" cy="821065"/>
            <a:chOff x="461868" y="1194213"/>
            <a:chExt cx="3792775" cy="821065"/>
          </a:xfrm>
        </p:grpSpPr>
        <p:sp>
          <p:nvSpPr>
            <p:cNvPr id="12" name="Rounded Rectangle 11"/>
            <p:cNvSpPr/>
            <p:nvPr/>
          </p:nvSpPr>
          <p:spPr>
            <a:xfrm>
              <a:off x="579024" y="1194213"/>
              <a:ext cx="3207800" cy="3596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61868" y="1207421"/>
              <a:ext cx="3442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3"/>
            </p:cNvCxnSpPr>
            <p:nvPr/>
          </p:nvCxnSpPr>
          <p:spPr>
            <a:xfrm>
              <a:off x="3786824" y="1374061"/>
              <a:ext cx="467819" cy="641217"/>
            </a:xfrm>
            <a:prstGeom prst="straightConnector1">
              <a:avLst/>
            </a:prstGeom>
            <a:ln w="47625">
              <a:solidFill>
                <a:srgbClr val="00B050"/>
              </a:solidFill>
              <a:tailEnd type="stealth"/>
            </a:ln>
          </p:spPr>
          <p:style>
            <a:lnRef idx="1">
              <a:schemeClr val="accent1"/>
            </a:lnRef>
            <a:fillRef idx="0">
              <a:schemeClr val="accent1"/>
            </a:fillRef>
            <a:effectRef idx="0">
              <a:schemeClr val="accent1"/>
            </a:effectRef>
            <a:fontRef idx="minor">
              <a:schemeClr val="tx1"/>
            </a:fontRef>
          </p:style>
        </p:cxnSp>
      </p:grpSp>
      <p:sp>
        <p:nvSpPr>
          <p:cNvPr id="21" name="CasellaDiTesto 25"/>
          <p:cNvSpPr txBox="1">
            <a:spLocks noChangeArrowheads="1"/>
          </p:cNvSpPr>
          <p:nvPr/>
        </p:nvSpPr>
        <p:spPr bwMode="auto">
          <a:xfrm>
            <a:off x="5874168" y="1130740"/>
            <a:ext cx="3085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err="1" smtClean="0">
                <a:latin typeface="Tahoma" panose="020B0604030504040204" pitchFamily="34" charset="0"/>
                <a:cs typeface="Tahoma" panose="020B0604030504040204" pitchFamily="34" charset="0"/>
              </a:rPr>
              <a:t>Thermo+Exo</a:t>
            </a:r>
            <a:r>
              <a:rPr lang="en-GB" altLang="en-US" sz="2000" dirty="0" smtClean="0">
                <a:latin typeface="Tahoma" panose="020B0604030504040204" pitchFamily="34" charset="0"/>
                <a:cs typeface="Tahoma" panose="020B0604030504040204" pitchFamily="34" charset="0"/>
              </a:rPr>
              <a:t>=</a:t>
            </a:r>
            <a:r>
              <a:rPr lang="en-GB" altLang="en-US" sz="2000" dirty="0" smtClean="0">
                <a:solidFill>
                  <a:srgbClr val="FF0000"/>
                </a:solidFill>
                <a:latin typeface="Tahoma" panose="020B0604030504040204" pitchFamily="34" charset="0"/>
                <a:cs typeface="Tahoma" panose="020B0604030504040204" pitchFamily="34" charset="0"/>
              </a:rPr>
              <a:t>ionosphere</a:t>
            </a:r>
            <a:endParaRPr lang="en-GB" alt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53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animBg="1"/>
      <p:bldP spid="23" grpId="0"/>
      <p:bldP spid="24" grpId="0"/>
      <p:bldP spid="25" grpId="0" animBg="1"/>
      <p:bldP spid="26" grpId="0"/>
      <p:bldP spid="31" grpId="0"/>
      <p:bldP spid="32" grpId="0"/>
      <p:bldP spid="33" grpId="0"/>
      <p:bldP spid="34"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Composition of the atmosphere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4036" name="CasellaDiTesto 34"/>
          <p:cNvSpPr txBox="1">
            <a:spLocks noChangeArrowheads="1"/>
          </p:cNvSpPr>
          <p:nvPr/>
        </p:nvSpPr>
        <p:spPr bwMode="auto">
          <a:xfrm>
            <a:off x="563563" y="1620838"/>
            <a:ext cx="6329362"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latin typeface="Tahoma" panose="020B0604030504040204" pitchFamily="34" charset="0"/>
                <a:cs typeface="Tahoma" panose="020B0604030504040204" pitchFamily="34" charset="0"/>
              </a:rPr>
              <a:t>Today’s atmosphere contains:</a:t>
            </a:r>
            <a:endParaRPr lang="en-GB" altLang="en-US" sz="2800" baseline="-25000">
              <a:latin typeface="Tahoma" panose="020B0604030504040204" pitchFamily="34" charset="0"/>
              <a:cs typeface="Tahoma" panose="020B0604030504040204" pitchFamily="34" charset="0"/>
            </a:endParaRPr>
          </a:p>
        </p:txBody>
      </p:sp>
      <p:sp>
        <p:nvSpPr>
          <p:cNvPr id="44037" name="CasellaDiTesto 10"/>
          <p:cNvSpPr txBox="1">
            <a:spLocks noChangeArrowheads="1"/>
          </p:cNvSpPr>
          <p:nvPr/>
        </p:nvSpPr>
        <p:spPr bwMode="auto">
          <a:xfrm>
            <a:off x="1190625" y="2503488"/>
            <a:ext cx="7418388" cy="382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sz="2800">
                <a:latin typeface="Tahoma" panose="020B0604030504040204" pitchFamily="34" charset="0"/>
                <a:cs typeface="Tahoma" panose="020B0604030504040204" pitchFamily="34" charset="0"/>
              </a:rPr>
              <a:t>Gases</a:t>
            </a:r>
          </a:p>
          <a:p>
            <a:pPr>
              <a:buFont typeface="Arial" panose="020B0604020202020204" pitchFamily="34" charset="0"/>
              <a:buChar char="•"/>
            </a:pPr>
            <a:endParaRPr lang="it-IT" altLang="en-US" sz="2800">
              <a:latin typeface="Tahoma" panose="020B0604030504040204" pitchFamily="34" charset="0"/>
              <a:cs typeface="Tahoma" panose="020B0604030504040204" pitchFamily="34" charset="0"/>
            </a:endParaRPr>
          </a:p>
          <a:p>
            <a:pPr>
              <a:buFont typeface="Arial" panose="020B0604020202020204" pitchFamily="34" charset="0"/>
              <a:buChar char="•"/>
            </a:pPr>
            <a:r>
              <a:rPr lang="it-IT" altLang="en-US" sz="2800">
                <a:latin typeface="Tahoma" panose="020B0604030504040204" pitchFamily="34" charset="0"/>
                <a:cs typeface="Tahoma" panose="020B0604030504040204" pitchFamily="34" charset="0"/>
              </a:rPr>
              <a:t>Water in condensed form (clouds/precipitation)</a:t>
            </a:r>
          </a:p>
          <a:p>
            <a:pPr>
              <a:buFont typeface="Arial" panose="020B0604020202020204" pitchFamily="34" charset="0"/>
              <a:buChar char="•"/>
            </a:pPr>
            <a:endParaRPr lang="it-IT" altLang="en-US" sz="2800">
              <a:latin typeface="Tahoma" panose="020B0604030504040204" pitchFamily="34" charset="0"/>
              <a:cs typeface="Tahoma" panose="020B0604030504040204" pitchFamily="34" charset="0"/>
            </a:endParaRPr>
          </a:p>
          <a:p>
            <a:pPr>
              <a:buFont typeface="Arial" panose="020B0604020202020204" pitchFamily="34" charset="0"/>
              <a:buChar char="•"/>
            </a:pPr>
            <a:r>
              <a:rPr lang="it-IT" altLang="en-US" sz="2800">
                <a:latin typeface="Tahoma" panose="020B0604030504040204" pitchFamily="34" charset="0"/>
                <a:cs typeface="Tahoma" panose="020B0604030504040204" pitchFamily="34" charset="0"/>
              </a:rPr>
              <a:t>Microscopic solid particles (particulate/aerosols)</a:t>
            </a:r>
          </a:p>
          <a:p>
            <a:pPr>
              <a:buFont typeface="Arial" panose="020B0604020202020204" pitchFamily="34" charset="0"/>
              <a:buChar char="•"/>
            </a:pPr>
            <a:endParaRPr lang="en-GB" altLang="en-US" sz="2800">
              <a:latin typeface="Tahoma" panose="020B0604030504040204" pitchFamily="34" charset="0"/>
              <a:cs typeface="Tahoma" panose="020B0604030504040204" pitchFamily="34" charset="0"/>
            </a:endParaRPr>
          </a:p>
          <a:p>
            <a:pPr>
              <a:buFont typeface="Arial" panose="020B0604020202020204" pitchFamily="34" charset="0"/>
              <a:buChar char="•"/>
            </a:pPr>
            <a:endParaRPr lang="en-GB" altLang="en-US" sz="2800" baseline="-250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Chemical composition of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6084" name="Text Box 3"/>
          <p:cNvSpPr txBox="1">
            <a:spLocks noChangeArrowheads="1"/>
          </p:cNvSpPr>
          <p:nvPr/>
        </p:nvSpPr>
        <p:spPr bwMode="auto">
          <a:xfrm>
            <a:off x="947738" y="1701800"/>
            <a:ext cx="60356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3333FF"/>
                </a:solidFill>
              </a:rPr>
              <a:t>Nitrogen		N</a:t>
            </a:r>
            <a:r>
              <a:rPr lang="it-IT" altLang="en-US" sz="2000" b="1" baseline="-25000" dirty="0">
                <a:solidFill>
                  <a:srgbClr val="3333FF"/>
                </a:solidFill>
              </a:rPr>
              <a:t>2</a:t>
            </a:r>
            <a:r>
              <a:rPr lang="it-IT" altLang="en-US" sz="2000" b="1" dirty="0">
                <a:solidFill>
                  <a:srgbClr val="3333FF"/>
                </a:solidFill>
              </a:rPr>
              <a:t>		78,08</a:t>
            </a:r>
          </a:p>
          <a:p>
            <a:r>
              <a:rPr lang="it-IT" altLang="en-US" sz="2000" b="1" dirty="0">
                <a:solidFill>
                  <a:srgbClr val="3333FF"/>
                </a:solidFill>
              </a:rPr>
              <a:t>Oxygen		O</a:t>
            </a:r>
            <a:r>
              <a:rPr lang="it-IT" altLang="en-US" sz="2000" b="1" baseline="-25000" dirty="0">
                <a:solidFill>
                  <a:srgbClr val="3333FF"/>
                </a:solidFill>
              </a:rPr>
              <a:t>2</a:t>
            </a:r>
            <a:r>
              <a:rPr lang="it-IT" altLang="en-US" sz="2000" b="1" dirty="0">
                <a:solidFill>
                  <a:srgbClr val="3333FF"/>
                </a:solidFill>
              </a:rPr>
              <a:t>		20,95</a:t>
            </a:r>
          </a:p>
          <a:p>
            <a:r>
              <a:rPr lang="it-IT" altLang="en-US" sz="2000" b="1" dirty="0">
                <a:solidFill>
                  <a:srgbClr val="3333FF"/>
                </a:solidFill>
              </a:rPr>
              <a:t>Argon			Ar		0,934</a:t>
            </a:r>
          </a:p>
          <a:p>
            <a:r>
              <a:rPr lang="it-IT" altLang="en-US" sz="2000" b="1" dirty="0"/>
              <a:t>Carbon dioxide	CO</a:t>
            </a:r>
            <a:r>
              <a:rPr lang="it-IT" altLang="en-US" sz="2000" b="1" baseline="-25000" dirty="0"/>
              <a:t>2</a:t>
            </a:r>
            <a:r>
              <a:rPr lang="it-IT" altLang="en-US" sz="2000" b="1" dirty="0"/>
              <a:t>		0,035</a:t>
            </a:r>
          </a:p>
          <a:p>
            <a:r>
              <a:rPr lang="it-IT" altLang="en-US" sz="2000" b="1" dirty="0"/>
              <a:t>Neon			Ne		0,0018</a:t>
            </a:r>
          </a:p>
          <a:p>
            <a:r>
              <a:rPr lang="it-IT" altLang="en-US" sz="2000" b="1" dirty="0"/>
              <a:t>Helium			He		0,0005</a:t>
            </a:r>
          </a:p>
          <a:p>
            <a:r>
              <a:rPr lang="it-IT" altLang="en-US" sz="2000" b="1" dirty="0"/>
              <a:t>Methane		CH</a:t>
            </a:r>
            <a:r>
              <a:rPr lang="it-IT" altLang="en-US" sz="2000" b="1" baseline="-25000" dirty="0"/>
              <a:t>4</a:t>
            </a:r>
            <a:r>
              <a:rPr lang="it-IT" altLang="en-US" sz="2000" b="1" dirty="0"/>
              <a:t>		0,0002</a:t>
            </a:r>
          </a:p>
          <a:p>
            <a:r>
              <a:rPr lang="it-IT" altLang="en-US" sz="2000" b="1" dirty="0"/>
              <a:t>Kripton			Kr		0,0001</a:t>
            </a:r>
          </a:p>
          <a:p>
            <a:r>
              <a:rPr lang="it-IT" altLang="en-US" sz="2000" b="1" dirty="0"/>
              <a:t>Hydrogen		H</a:t>
            </a:r>
            <a:r>
              <a:rPr lang="it-IT" altLang="en-US" sz="2000" b="1" baseline="-25000" dirty="0"/>
              <a:t>2</a:t>
            </a:r>
            <a:r>
              <a:rPr lang="it-IT" altLang="en-US" sz="2000" b="1" dirty="0"/>
              <a:t>		0,00005</a:t>
            </a:r>
          </a:p>
          <a:p>
            <a:r>
              <a:rPr lang="it-IT" altLang="en-US" sz="2000" b="1" dirty="0"/>
              <a:t>Nitrous oxide		N</a:t>
            </a:r>
            <a:r>
              <a:rPr lang="it-IT" altLang="en-US" sz="2000" b="1" baseline="-25000" dirty="0"/>
              <a:t>2</a:t>
            </a:r>
            <a:r>
              <a:rPr lang="it-IT" altLang="en-US" sz="2000" b="1" dirty="0"/>
              <a:t>O		0,00003</a:t>
            </a:r>
          </a:p>
          <a:p>
            <a:r>
              <a:rPr lang="it-IT" altLang="en-US" sz="2000" b="1" dirty="0"/>
              <a:t>Carbon monoxide	CO		0.00001</a:t>
            </a:r>
          </a:p>
          <a:p>
            <a:r>
              <a:rPr lang="it-IT" altLang="en-US" sz="2000" b="1" dirty="0"/>
              <a:t>Xenon			Xe		0,00001</a:t>
            </a:r>
          </a:p>
          <a:p>
            <a:r>
              <a:rPr lang="it-IT" altLang="en-US" sz="2000" b="1" dirty="0"/>
              <a:t>Ozone			O</a:t>
            </a:r>
            <a:r>
              <a:rPr lang="it-IT" altLang="en-US" sz="2000" b="1" baseline="-25000" dirty="0"/>
              <a:t>3</a:t>
            </a:r>
            <a:r>
              <a:rPr lang="it-IT" altLang="en-US" sz="2000" b="1" dirty="0"/>
              <a:t>		1-10 x 10</a:t>
            </a:r>
            <a:r>
              <a:rPr lang="it-IT" altLang="en-US" sz="2000" b="1" baseline="30000" dirty="0"/>
              <a:t>-6</a:t>
            </a:r>
          </a:p>
          <a:p>
            <a:r>
              <a:rPr lang="it-IT" altLang="en-US" sz="2000" b="1" dirty="0"/>
              <a:t>Nitrogen dioxide	NO</a:t>
            </a:r>
            <a:r>
              <a:rPr lang="it-IT" altLang="en-US" sz="2000" b="1" baseline="-25000" dirty="0"/>
              <a:t>2</a:t>
            </a:r>
            <a:r>
              <a:rPr lang="it-IT" altLang="en-US" sz="2000" b="1" dirty="0"/>
              <a:t>		 2 x 10</a:t>
            </a:r>
            <a:r>
              <a:rPr lang="it-IT" altLang="en-US" sz="2000" b="1" baseline="30000" dirty="0"/>
              <a:t>-6</a:t>
            </a:r>
          </a:p>
          <a:p>
            <a:r>
              <a:rPr lang="it-IT" altLang="en-US" sz="2000" b="1" dirty="0"/>
              <a:t>Ammonia		NH</a:t>
            </a:r>
            <a:r>
              <a:rPr lang="it-IT" altLang="en-US" sz="2000" b="1" baseline="-25000" dirty="0"/>
              <a:t>3</a:t>
            </a:r>
            <a:r>
              <a:rPr lang="it-IT" altLang="en-US" sz="2000" b="1" dirty="0"/>
              <a:t>		6 x 10</a:t>
            </a:r>
            <a:r>
              <a:rPr lang="it-IT" altLang="en-US" sz="2000" b="1" baseline="30000" dirty="0"/>
              <a:t>-7</a:t>
            </a:r>
          </a:p>
          <a:p>
            <a:r>
              <a:rPr lang="it-IT" altLang="en-US" sz="2000" b="1" dirty="0"/>
              <a:t>Sulphur dioxide	SO</a:t>
            </a:r>
            <a:r>
              <a:rPr lang="it-IT" altLang="en-US" sz="2000" b="1" baseline="-25000" dirty="0"/>
              <a:t>2</a:t>
            </a:r>
            <a:r>
              <a:rPr lang="it-IT" altLang="en-US" sz="2000" b="1" dirty="0"/>
              <a:t>		2 x 10</a:t>
            </a:r>
            <a:r>
              <a:rPr lang="it-IT" altLang="en-US" sz="2000" b="1" baseline="30000" dirty="0"/>
              <a:t>-7</a:t>
            </a:r>
          </a:p>
        </p:txBody>
      </p:sp>
      <p:sp>
        <p:nvSpPr>
          <p:cNvPr id="46085" name="Text Box 3131"/>
          <p:cNvSpPr txBox="1">
            <a:spLocks noChangeArrowheads="1"/>
          </p:cNvSpPr>
          <p:nvPr/>
        </p:nvSpPr>
        <p:spPr bwMode="auto">
          <a:xfrm>
            <a:off x="6994525" y="1833563"/>
            <a:ext cx="15811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a:solidFill>
                  <a:srgbClr val="3333FF"/>
                </a:solidFill>
              </a:rPr>
              <a:t>Principal </a:t>
            </a:r>
          </a:p>
          <a:p>
            <a:r>
              <a:rPr lang="it-IT" altLang="en-US" sz="2000" dirty="0">
                <a:solidFill>
                  <a:srgbClr val="3333FF"/>
                </a:solidFill>
              </a:rPr>
              <a:t>components</a:t>
            </a:r>
          </a:p>
        </p:txBody>
      </p:sp>
      <p:sp>
        <p:nvSpPr>
          <p:cNvPr id="46086" name="Text Box 3132"/>
          <p:cNvSpPr txBox="1">
            <a:spLocks noChangeArrowheads="1"/>
          </p:cNvSpPr>
          <p:nvPr/>
        </p:nvSpPr>
        <p:spPr bwMode="auto">
          <a:xfrm>
            <a:off x="7204075" y="3852863"/>
            <a:ext cx="15859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t>Trace gases</a:t>
            </a:r>
          </a:p>
        </p:txBody>
      </p:sp>
      <p:sp>
        <p:nvSpPr>
          <p:cNvPr id="46087" name="Line 3133"/>
          <p:cNvSpPr>
            <a:spLocks noChangeShapeType="1"/>
          </p:cNvSpPr>
          <p:nvPr/>
        </p:nvSpPr>
        <p:spPr bwMode="auto">
          <a:xfrm>
            <a:off x="6915150" y="1784350"/>
            <a:ext cx="0" cy="81915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3134"/>
          <p:cNvSpPr>
            <a:spLocks noChangeShapeType="1"/>
          </p:cNvSpPr>
          <p:nvPr/>
        </p:nvSpPr>
        <p:spPr bwMode="auto">
          <a:xfrm>
            <a:off x="7124700" y="2794000"/>
            <a:ext cx="0" cy="37719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CasellaDiTesto 34"/>
          <p:cNvSpPr txBox="1">
            <a:spLocks noChangeArrowheads="1"/>
          </p:cNvSpPr>
          <p:nvPr/>
        </p:nvSpPr>
        <p:spPr bwMode="auto">
          <a:xfrm>
            <a:off x="173038" y="1116013"/>
            <a:ext cx="8890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Average composition of dry air at ground level (in % by volume)</a:t>
            </a:r>
            <a:endParaRPr lang="en-GB" altLang="en-US" sz="2400" baseline="-25000">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Chemical composition of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8132" name="CasellaDiTesto 34"/>
          <p:cNvSpPr txBox="1">
            <a:spLocks noChangeArrowheads="1"/>
          </p:cNvSpPr>
          <p:nvPr/>
        </p:nvSpPr>
        <p:spPr bwMode="auto">
          <a:xfrm>
            <a:off x="155575" y="1182688"/>
            <a:ext cx="8875713"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500">
                <a:solidFill>
                  <a:srgbClr val="FF0000"/>
                </a:solidFill>
                <a:latin typeface="Tahoma" panose="020B0604030504040204" pitchFamily="34" charset="0"/>
                <a:cs typeface="Tahoma" panose="020B0604030504040204" pitchFamily="34" charset="0"/>
              </a:rPr>
              <a:t>Permanent gases: </a:t>
            </a:r>
            <a:r>
              <a:rPr lang="en-GB" altLang="en-US" sz="2500">
                <a:latin typeface="Tahoma" panose="020B0604030504040204" pitchFamily="34" charset="0"/>
                <a:cs typeface="Tahoma" panose="020B0604030504040204" pitchFamily="34" charset="0"/>
              </a:rPr>
              <a:t>form a constant proportion of the atmosphere and have long residence times (10</a:t>
            </a:r>
            <a:r>
              <a:rPr lang="en-GB" altLang="en-US" sz="2500" baseline="30000">
                <a:latin typeface="Tahoma" panose="020B0604030504040204" pitchFamily="34" charset="0"/>
                <a:cs typeface="Tahoma" panose="020B0604030504040204" pitchFamily="34" charset="0"/>
              </a:rPr>
              <a:t>3</a:t>
            </a:r>
            <a:r>
              <a:rPr lang="en-GB" altLang="en-US" sz="2500">
                <a:latin typeface="Tahoma" panose="020B0604030504040204" pitchFamily="34" charset="0"/>
                <a:cs typeface="Tahoma" panose="020B0604030504040204" pitchFamily="34" charset="0"/>
              </a:rPr>
              <a:t>-10</a:t>
            </a:r>
            <a:r>
              <a:rPr lang="en-GB" altLang="en-US" sz="2500" baseline="30000">
                <a:latin typeface="Tahoma" panose="020B0604030504040204" pitchFamily="34" charset="0"/>
                <a:cs typeface="Tahoma" panose="020B0604030504040204" pitchFamily="34" charset="0"/>
              </a:rPr>
              <a:t>6</a:t>
            </a:r>
            <a:r>
              <a:rPr lang="en-GB" altLang="en-US" sz="2500">
                <a:latin typeface="Tahoma" panose="020B0604030504040204" pitchFamily="34" charset="0"/>
                <a:cs typeface="Tahoma" panose="020B0604030504040204" pitchFamily="34" charset="0"/>
              </a:rPr>
              <a:t> years)</a:t>
            </a:r>
            <a:endParaRPr lang="en-GB" altLang="en-US" sz="2500" baseline="-25000">
              <a:latin typeface="Tahoma" panose="020B0604030504040204" pitchFamily="34" charset="0"/>
              <a:cs typeface="Tahoma" panose="020B0604030504040204" pitchFamily="34" charset="0"/>
            </a:endParaRPr>
          </a:p>
        </p:txBody>
      </p:sp>
      <p:pic>
        <p:nvPicPr>
          <p:cNvPr id="48133" name="Picture 2" descr="Aguado_Table_0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2170113"/>
            <a:ext cx="56197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CasellaDiTesto 10"/>
          <p:cNvSpPr txBox="1">
            <a:spLocks noChangeArrowheads="1"/>
          </p:cNvSpPr>
          <p:nvPr/>
        </p:nvSpPr>
        <p:spPr bwMode="auto">
          <a:xfrm>
            <a:off x="168275" y="5233988"/>
            <a:ext cx="8874125"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500">
                <a:solidFill>
                  <a:srgbClr val="FF0000"/>
                </a:solidFill>
                <a:latin typeface="Tahoma" panose="020B0604030504040204" pitchFamily="34" charset="0"/>
                <a:cs typeface="Tahoma" panose="020B0604030504040204" pitchFamily="34" charset="0"/>
              </a:rPr>
              <a:t>Variable gases: </a:t>
            </a:r>
            <a:r>
              <a:rPr lang="en-GB" altLang="en-US" sz="2500">
                <a:latin typeface="Tahoma" panose="020B0604030504040204" pitchFamily="34" charset="0"/>
                <a:cs typeface="Tahoma" panose="020B0604030504040204" pitchFamily="34" charset="0"/>
              </a:rPr>
              <a:t>vary in concentration in time and space</a:t>
            </a:r>
            <a:endParaRPr lang="en-GB" altLang="en-US" sz="2500" baseline="-25000">
              <a:latin typeface="Tahoma" panose="020B0604030504040204" pitchFamily="34" charset="0"/>
              <a:cs typeface="Tahoma" panose="020B0604030504040204" pitchFamily="34" charset="0"/>
            </a:endParaRPr>
          </a:p>
        </p:txBody>
      </p:sp>
      <p:sp>
        <p:nvSpPr>
          <p:cNvPr id="48135" name="Text Box 3"/>
          <p:cNvSpPr txBox="1">
            <a:spLocks noChangeArrowheads="1"/>
          </p:cNvSpPr>
          <p:nvPr/>
        </p:nvSpPr>
        <p:spPr bwMode="auto">
          <a:xfrm>
            <a:off x="509588" y="5870575"/>
            <a:ext cx="80994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400">
                <a:solidFill>
                  <a:srgbClr val="FF0000"/>
                </a:solidFill>
                <a:latin typeface="Tahoma" panose="020B0604030504040204" pitchFamily="34" charset="0"/>
                <a:cs typeface="Tahoma" panose="020B0604030504040204" pitchFamily="34" charset="0"/>
              </a:rPr>
              <a:t>H</a:t>
            </a:r>
            <a:r>
              <a:rPr lang="it-IT" altLang="en-US" sz="2400" baseline="-25000">
                <a:solidFill>
                  <a:srgbClr val="FF0000"/>
                </a:solidFill>
                <a:latin typeface="Tahoma" panose="020B0604030504040204" pitchFamily="34" charset="0"/>
                <a:cs typeface="Tahoma" panose="020B0604030504040204" pitchFamily="34" charset="0"/>
              </a:rPr>
              <a:t>2</a:t>
            </a:r>
            <a:r>
              <a:rPr lang="it-IT" altLang="en-US" sz="2400">
                <a:solidFill>
                  <a:srgbClr val="FF0000"/>
                </a:solidFill>
                <a:latin typeface="Tahoma" panose="020B0604030504040204" pitchFamily="34" charset="0"/>
                <a:cs typeface="Tahoma" panose="020B0604030504040204" pitchFamily="34" charset="0"/>
              </a:rPr>
              <a:t>O</a:t>
            </a:r>
            <a:r>
              <a:rPr lang="it-IT" altLang="en-US" sz="2400">
                <a:latin typeface="Tahoma" panose="020B0604030504040204" pitchFamily="34" charset="0"/>
                <a:cs typeface="Tahoma" panose="020B0604030504040204" pitchFamily="34" charset="0"/>
              </a:rPr>
              <a:t> but also </a:t>
            </a:r>
            <a:r>
              <a:rPr lang="it-IT" altLang="en-US" sz="2400">
                <a:solidFill>
                  <a:srgbClr val="FF0000"/>
                </a:solidFill>
                <a:latin typeface="Tahoma" panose="020B0604030504040204" pitchFamily="34" charset="0"/>
                <a:cs typeface="Tahoma" panose="020B0604030504040204" pitchFamily="34" charset="0"/>
              </a:rPr>
              <a:t>CO</a:t>
            </a:r>
            <a:r>
              <a:rPr lang="it-IT" altLang="en-US" sz="2400" baseline="-25000">
                <a:solidFill>
                  <a:srgbClr val="FF0000"/>
                </a:solidFill>
                <a:latin typeface="Tahoma" panose="020B0604030504040204" pitchFamily="34" charset="0"/>
                <a:cs typeface="Tahoma" panose="020B0604030504040204" pitchFamily="34" charset="0"/>
              </a:rPr>
              <a:t>2</a:t>
            </a:r>
            <a:r>
              <a:rPr lang="it-IT" altLang="en-US" sz="2400">
                <a:latin typeface="Tahoma" panose="020B0604030504040204" pitchFamily="34" charset="0"/>
                <a:cs typeface="Tahoma" panose="020B0604030504040204" pitchFamily="34" charset="0"/>
              </a:rPr>
              <a:t>, </a:t>
            </a:r>
            <a:r>
              <a:rPr lang="it-IT" altLang="en-US" sz="2400">
                <a:solidFill>
                  <a:srgbClr val="FF0000"/>
                </a:solidFill>
                <a:latin typeface="Tahoma" panose="020B0604030504040204" pitchFamily="34" charset="0"/>
                <a:cs typeface="Tahoma" panose="020B0604030504040204" pitchFamily="34" charset="0"/>
              </a:rPr>
              <a:t>O</a:t>
            </a:r>
            <a:r>
              <a:rPr lang="it-IT" altLang="en-US" sz="2400" baseline="-25000">
                <a:solidFill>
                  <a:srgbClr val="FF0000"/>
                </a:solidFill>
                <a:latin typeface="Tahoma" panose="020B0604030504040204" pitchFamily="34" charset="0"/>
                <a:cs typeface="Tahoma" panose="020B0604030504040204" pitchFamily="34" charset="0"/>
              </a:rPr>
              <a:t>3</a:t>
            </a:r>
            <a:r>
              <a:rPr lang="it-IT" altLang="en-US" sz="2400" baseline="-25000">
                <a:latin typeface="Tahoma" panose="020B0604030504040204" pitchFamily="34" charset="0"/>
                <a:cs typeface="Tahoma" panose="020B0604030504040204" pitchFamily="34" charset="0"/>
              </a:rPr>
              <a:t> </a:t>
            </a:r>
            <a:r>
              <a:rPr lang="it-IT" altLang="en-US" sz="2400">
                <a:latin typeface="Tahoma" panose="020B0604030504040204" pitchFamily="34" charset="0"/>
                <a:cs typeface="Tahoma" panose="020B0604030504040204" pitchFamily="34" charset="0"/>
              </a:rPr>
              <a:t>and </a:t>
            </a:r>
            <a:r>
              <a:rPr lang="it-IT" altLang="en-US" sz="2400">
                <a:solidFill>
                  <a:srgbClr val="FF0000"/>
                </a:solidFill>
                <a:latin typeface="Tahoma" panose="020B0604030504040204" pitchFamily="34" charset="0"/>
                <a:cs typeface="Tahoma" panose="020B0604030504040204" pitchFamily="34" charset="0"/>
              </a:rPr>
              <a:t>trace gases </a:t>
            </a:r>
            <a:r>
              <a:rPr lang="it-IT" altLang="en-US" sz="2400">
                <a:latin typeface="Tahoma" panose="020B0604030504040204" pitchFamily="34" charset="0"/>
                <a:cs typeface="Tahoma" panose="020B0604030504040204" pitchFamily="34" charset="0"/>
              </a:rPr>
              <a:t>from natural and anthropogenic emissions </a:t>
            </a:r>
            <a:endParaRPr lang="it-IT" altLang="en-US" sz="20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How (and where) do we start?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3556" name="CasellaDiTesto 8"/>
          <p:cNvSpPr txBox="1">
            <a:spLocks noChangeArrowheads="1"/>
          </p:cNvSpPr>
          <p:nvPr/>
        </p:nvSpPr>
        <p:spPr bwMode="auto">
          <a:xfrm>
            <a:off x="387930" y="1188173"/>
            <a:ext cx="914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700" dirty="0" smtClean="0">
                <a:latin typeface="Tahoma" panose="020B0604030504040204" pitchFamily="34" charset="0"/>
                <a:cs typeface="Tahoma" panose="020B0604030504040204" pitchFamily="34" charset="0"/>
              </a:rPr>
              <a:t>Describe the general physical characteristics</a:t>
            </a:r>
            <a:endParaRPr lang="en-GB" altLang="en-US" sz="2700" dirty="0">
              <a:latin typeface="Tahoma" panose="020B0604030504040204" pitchFamily="34" charset="0"/>
              <a:cs typeface="Tahoma" panose="020B0604030504040204" pitchFamily="34" charset="0"/>
            </a:endParaRPr>
          </a:p>
        </p:txBody>
      </p:sp>
      <p:sp>
        <p:nvSpPr>
          <p:cNvPr id="18" name="CasellaDiTesto 18"/>
          <p:cNvSpPr txBox="1">
            <a:spLocks noChangeArrowheads="1"/>
          </p:cNvSpPr>
          <p:nvPr/>
        </p:nvSpPr>
        <p:spPr bwMode="auto">
          <a:xfrm>
            <a:off x="845133" y="1615486"/>
            <a:ext cx="74447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solidFill>
                  <a:srgbClr val="FF0000"/>
                </a:solidFill>
                <a:latin typeface="Tahoma" panose="020B0604030504040204" pitchFamily="34" charset="0"/>
                <a:cs typeface="Tahoma" panose="020B0604030504040204" pitchFamily="34" charset="0"/>
              </a:rPr>
              <a:t>mass, temperature, vertical extent, motions</a:t>
            </a:r>
            <a:endParaRPr lang="en-GB" altLang="en-US" sz="2600" dirty="0">
              <a:latin typeface="Tahoma" panose="020B0604030504040204" pitchFamily="34" charset="0"/>
              <a:cs typeface="Tahoma" panose="020B0604030504040204" pitchFamily="34" charset="0"/>
            </a:endParaRPr>
          </a:p>
        </p:txBody>
      </p:sp>
      <p:sp>
        <p:nvSpPr>
          <p:cNvPr id="19" name="CasellaDiTesto 8"/>
          <p:cNvSpPr txBox="1">
            <a:spLocks noChangeArrowheads="1"/>
          </p:cNvSpPr>
          <p:nvPr/>
        </p:nvSpPr>
        <p:spPr bwMode="auto">
          <a:xfrm>
            <a:off x="387930" y="2314456"/>
            <a:ext cx="914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700" dirty="0" smtClean="0">
                <a:latin typeface="Tahoma" panose="020B0604030504040204" pitchFamily="34" charset="0"/>
                <a:cs typeface="Tahoma" panose="020B0604030504040204" pitchFamily="34" charset="0"/>
              </a:rPr>
              <a:t>Describe the major and minor components</a:t>
            </a:r>
            <a:endParaRPr lang="en-GB" altLang="en-US" sz="2700" dirty="0">
              <a:latin typeface="Tahoma" panose="020B0604030504040204" pitchFamily="34" charset="0"/>
              <a:cs typeface="Tahoma" panose="020B0604030504040204" pitchFamily="34" charset="0"/>
            </a:endParaRPr>
          </a:p>
        </p:txBody>
      </p:sp>
      <p:sp>
        <p:nvSpPr>
          <p:cNvPr id="20" name="CasellaDiTesto 18"/>
          <p:cNvSpPr txBox="1">
            <a:spLocks noChangeArrowheads="1"/>
          </p:cNvSpPr>
          <p:nvPr/>
        </p:nvSpPr>
        <p:spPr bwMode="auto">
          <a:xfrm>
            <a:off x="845133" y="2797197"/>
            <a:ext cx="74447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solidFill>
                  <a:srgbClr val="FF0000"/>
                </a:solidFill>
                <a:latin typeface="Tahoma" panose="020B0604030504040204" pitchFamily="34" charset="0"/>
                <a:cs typeface="Tahoma" panose="020B0604030504040204" pitchFamily="34" charset="0"/>
              </a:rPr>
              <a:t>concentrations (absolute and relative amounts)</a:t>
            </a:r>
            <a:endParaRPr lang="en-GB" altLang="en-US" sz="2600" dirty="0">
              <a:latin typeface="Tahoma" panose="020B0604030504040204" pitchFamily="34" charset="0"/>
              <a:cs typeface="Tahoma" panose="020B0604030504040204" pitchFamily="34" charset="0"/>
            </a:endParaRPr>
          </a:p>
        </p:txBody>
      </p:sp>
      <p:sp>
        <p:nvSpPr>
          <p:cNvPr id="21" name="CasellaDiTesto 8"/>
          <p:cNvSpPr txBox="1">
            <a:spLocks noChangeArrowheads="1"/>
          </p:cNvSpPr>
          <p:nvPr/>
        </p:nvSpPr>
        <p:spPr bwMode="auto">
          <a:xfrm>
            <a:off x="387930" y="3482308"/>
            <a:ext cx="914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700" dirty="0" smtClean="0">
                <a:latin typeface="Tahoma" panose="020B0604030504040204" pitchFamily="34" charset="0"/>
                <a:cs typeface="Tahoma" panose="020B0604030504040204" pitchFamily="34" charset="0"/>
              </a:rPr>
              <a:t>Develop a </a:t>
            </a:r>
            <a:r>
              <a:rPr lang="en-GB" altLang="en-US" sz="2700" dirty="0" err="1" smtClean="0">
                <a:latin typeface="Tahoma" panose="020B0604030504040204" pitchFamily="34" charset="0"/>
                <a:cs typeface="Tahoma" panose="020B0604030504040204" pitchFamily="34" charset="0"/>
              </a:rPr>
              <a:t>physico</a:t>
            </a:r>
            <a:r>
              <a:rPr lang="en-GB" altLang="en-US" sz="2700" dirty="0" smtClean="0">
                <a:latin typeface="Tahoma" panose="020B0604030504040204" pitchFamily="34" charset="0"/>
                <a:cs typeface="Tahoma" panose="020B0604030504040204" pitchFamily="34" charset="0"/>
              </a:rPr>
              <a:t>-chemical framework to:</a:t>
            </a:r>
            <a:endParaRPr lang="en-GB" altLang="en-US" sz="2700" dirty="0">
              <a:latin typeface="Tahoma" panose="020B0604030504040204" pitchFamily="34" charset="0"/>
              <a:cs typeface="Tahoma" panose="020B0604030504040204" pitchFamily="34" charset="0"/>
            </a:endParaRPr>
          </a:p>
        </p:txBody>
      </p:sp>
      <p:sp>
        <p:nvSpPr>
          <p:cNvPr id="22" name="CasellaDiTesto 18"/>
          <p:cNvSpPr txBox="1">
            <a:spLocks noChangeArrowheads="1"/>
          </p:cNvSpPr>
          <p:nvPr/>
        </p:nvSpPr>
        <p:spPr bwMode="auto">
          <a:xfrm>
            <a:off x="845133" y="3958072"/>
            <a:ext cx="74447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solidFill>
                  <a:srgbClr val="FF0000"/>
                </a:solidFill>
                <a:latin typeface="Tahoma" panose="020B0604030504040204" pitchFamily="34" charset="0"/>
                <a:cs typeface="Tahoma" panose="020B0604030504040204" pitchFamily="34" charset="0"/>
              </a:rPr>
              <a:t>Predict how a species evolves in time and space</a:t>
            </a:r>
            <a:endParaRPr lang="en-GB" altLang="en-US" sz="2600" dirty="0">
              <a:latin typeface="Tahoma" panose="020B0604030504040204" pitchFamily="34" charset="0"/>
              <a:cs typeface="Tahoma" panose="020B0604030504040204" pitchFamily="34" charset="0"/>
            </a:endParaRPr>
          </a:p>
        </p:txBody>
      </p:sp>
      <p:sp>
        <p:nvSpPr>
          <p:cNvPr id="23" name="CasellaDiTesto 8"/>
          <p:cNvSpPr txBox="1">
            <a:spLocks noChangeArrowheads="1"/>
          </p:cNvSpPr>
          <p:nvPr/>
        </p:nvSpPr>
        <p:spPr bwMode="auto">
          <a:xfrm>
            <a:off x="387930" y="4636310"/>
            <a:ext cx="9144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700" dirty="0" smtClean="0">
                <a:latin typeface="Tahoma" panose="020B0604030504040204" pitchFamily="34" charset="0"/>
                <a:cs typeface="Tahoma" panose="020B0604030504040204" pitchFamily="34" charset="0"/>
              </a:rPr>
              <a:t>Apply this framework to give answers to topic questions:</a:t>
            </a:r>
            <a:endParaRPr lang="en-GB" altLang="en-US" sz="2700" dirty="0">
              <a:latin typeface="Tahoma" panose="020B0604030504040204" pitchFamily="34" charset="0"/>
              <a:cs typeface="Tahoma" panose="020B0604030504040204" pitchFamily="34" charset="0"/>
            </a:endParaRPr>
          </a:p>
        </p:txBody>
      </p:sp>
      <p:sp>
        <p:nvSpPr>
          <p:cNvPr id="24" name="CasellaDiTesto 18"/>
          <p:cNvSpPr txBox="1">
            <a:spLocks noChangeArrowheads="1"/>
          </p:cNvSpPr>
          <p:nvPr/>
        </p:nvSpPr>
        <p:spPr bwMode="auto">
          <a:xfrm>
            <a:off x="845133" y="5155497"/>
            <a:ext cx="790646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solidFill>
                  <a:srgbClr val="FF0000"/>
                </a:solidFill>
                <a:latin typeface="Tahoma" panose="020B0604030504040204" pitchFamily="34" charset="0"/>
                <a:cs typeface="Tahoma" panose="020B0604030504040204" pitchFamily="34" charset="0"/>
              </a:rPr>
              <a:t>Why is the atmosphere mainly N</a:t>
            </a:r>
            <a:r>
              <a:rPr lang="it-IT" altLang="en-US" sz="2600" baseline="-25000" dirty="0" smtClean="0">
                <a:solidFill>
                  <a:srgbClr val="FF0000"/>
                </a:solidFill>
                <a:latin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cs typeface="Tahoma" panose="020B0604030504040204" pitchFamily="34" charset="0"/>
              </a:rPr>
              <a:t>, O</a:t>
            </a:r>
            <a:r>
              <a:rPr lang="it-IT" altLang="en-US" sz="2600" baseline="-25000" dirty="0" smtClean="0">
                <a:solidFill>
                  <a:srgbClr val="FF0000"/>
                </a:solidFill>
                <a:latin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cs typeface="Tahoma" panose="020B0604030504040204" pitchFamily="34" charset="0"/>
              </a:rPr>
              <a:t>, H</a:t>
            </a:r>
            <a:r>
              <a:rPr lang="it-IT" altLang="en-US" sz="2600" baseline="-25000" dirty="0" smtClean="0">
                <a:solidFill>
                  <a:srgbClr val="FF0000"/>
                </a:solidFill>
                <a:latin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cs typeface="Tahoma" panose="020B0604030504040204" pitchFamily="34" charset="0"/>
              </a:rPr>
              <a:t>O and CO</a:t>
            </a:r>
            <a:r>
              <a:rPr lang="it-IT" altLang="en-US" sz="2600" baseline="-25000" dirty="0" smtClean="0">
                <a:solidFill>
                  <a:srgbClr val="FF0000"/>
                </a:solidFill>
                <a:latin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cs typeface="Tahoma" panose="020B0604030504040204" pitchFamily="34" charset="0"/>
              </a:rPr>
              <a:t>?</a:t>
            </a:r>
          </a:p>
          <a:p>
            <a:r>
              <a:rPr lang="it-IT" altLang="en-US" sz="2600" dirty="0" smtClean="0">
                <a:solidFill>
                  <a:srgbClr val="FF0000"/>
                </a:solidFill>
                <a:latin typeface="Tahoma" panose="020B0604030504040204" pitchFamily="34" charset="0"/>
                <a:cs typeface="Tahoma" panose="020B0604030504040204" pitchFamily="34" charset="0"/>
              </a:rPr>
              <a:t>How are humans affecting this composition?</a:t>
            </a:r>
          </a:p>
          <a:p>
            <a:r>
              <a:rPr lang="it-IT" altLang="en-US" sz="2600" dirty="0" smtClean="0">
                <a:solidFill>
                  <a:srgbClr val="FF0000"/>
                </a:solidFill>
                <a:latin typeface="Tahoma" panose="020B0604030504040204" pitchFamily="34" charset="0"/>
                <a:cs typeface="Tahoma" panose="020B0604030504040204" pitchFamily="34" charset="0"/>
              </a:rPr>
              <a:t>What are the implications of such changes?</a:t>
            </a:r>
          </a:p>
          <a:p>
            <a:r>
              <a:rPr lang="it-IT" altLang="en-US" sz="2600" dirty="0" smtClean="0">
                <a:solidFill>
                  <a:srgbClr val="FF0000"/>
                </a:solidFill>
                <a:latin typeface="Tahoma" panose="020B0604030504040204" pitchFamily="34" charset="0"/>
                <a:cs typeface="Tahoma" panose="020B0604030504040204" pitchFamily="34" charset="0"/>
              </a:rPr>
              <a:t>...</a:t>
            </a:r>
            <a:endParaRPr lang="en-GB" altLang="en-US" sz="2600" dirty="0">
              <a:latin typeface="Tahoma" panose="020B0604030504040204" pitchFamily="34" charset="0"/>
              <a:cs typeface="Tahoma" panose="020B0604030504040204" pitchFamily="34" charset="0"/>
            </a:endParaRPr>
          </a:p>
        </p:txBody>
      </p:sp>
      <p:sp>
        <p:nvSpPr>
          <p:cNvPr id="2" name="Rounded Rectangle 1"/>
          <p:cNvSpPr/>
          <p:nvPr/>
        </p:nvSpPr>
        <p:spPr>
          <a:xfrm>
            <a:off x="387930" y="1188173"/>
            <a:ext cx="7204361" cy="962853"/>
          </a:xfrm>
          <a:prstGeom prst="roundRect">
            <a:avLst/>
          </a:prstGeom>
          <a:no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87929" y="2339097"/>
            <a:ext cx="7730835" cy="1101642"/>
          </a:xfrm>
          <a:prstGeom prst="roundRect">
            <a:avLst/>
          </a:prstGeom>
          <a:no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5400000">
            <a:off x="7804137" y="1265616"/>
            <a:ext cx="584563" cy="765126"/>
          </a:xfrm>
          <a:prstGeom prst="downArrow">
            <a:avLst/>
          </a:prstGeom>
          <a:solidFill>
            <a:srgbClr val="FFCC00"/>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5400000">
            <a:off x="8331838" y="2486675"/>
            <a:ext cx="584563" cy="790377"/>
          </a:xfrm>
          <a:prstGeom prst="downArrow">
            <a:avLst/>
          </a:prstGeom>
          <a:solidFill>
            <a:srgbClr val="FFCC00"/>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 grpId="0" animBg="1"/>
      <p:bldP spid="26" grpId="0" animBg="1"/>
      <p:bldP spid="5"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Residence time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6324" name="CasellaDiTesto 7"/>
          <p:cNvSpPr txBox="1">
            <a:spLocks noChangeArrowheads="1"/>
          </p:cNvSpPr>
          <p:nvPr/>
        </p:nvSpPr>
        <p:spPr bwMode="auto">
          <a:xfrm>
            <a:off x="155575" y="1182688"/>
            <a:ext cx="8875713"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latin typeface="Tahoma" panose="020B0604030504040204" pitchFamily="34" charset="0"/>
                <a:cs typeface="Tahoma" panose="020B0604030504040204" pitchFamily="34" charset="0"/>
              </a:rPr>
              <a:t>Under steady-state conditions (i.e. slow changes in globally averaged concentrations) the rate of injection equals the rate of removal</a:t>
            </a:r>
            <a:endParaRPr lang="en-GB" altLang="en-US" sz="2200" baseline="-25000" dirty="0">
              <a:latin typeface="Tahoma" panose="020B0604030504040204" pitchFamily="34" charset="0"/>
              <a:cs typeface="Tahoma" panose="020B0604030504040204" pitchFamily="34" charset="0"/>
            </a:endParaRPr>
          </a:p>
        </p:txBody>
      </p:sp>
      <p:sp>
        <p:nvSpPr>
          <p:cNvPr id="9" name="CasellaDiTesto 8"/>
          <p:cNvSpPr txBox="1">
            <a:spLocks noChangeArrowheads="1"/>
          </p:cNvSpPr>
          <p:nvPr/>
        </p:nvSpPr>
        <p:spPr bwMode="auto">
          <a:xfrm>
            <a:off x="158749" y="1914525"/>
            <a:ext cx="7911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FF0000"/>
                </a:solidFill>
                <a:latin typeface="Tahoma" panose="020B0604030504040204" pitchFamily="34" charset="0"/>
                <a:cs typeface="Tahoma" panose="020B0604030504040204" pitchFamily="34" charset="0"/>
              </a:rPr>
              <a:t>Residence time (or turn over, or lifetime</a:t>
            </a:r>
            <a:r>
              <a:rPr lang="en-GB" altLang="en-US" sz="2400" dirty="0" smtClean="0">
                <a:solidFill>
                  <a:srgbClr val="FF0000"/>
                </a:solidFill>
                <a:latin typeface="Tahoma" panose="020B0604030504040204" pitchFamily="34" charset="0"/>
                <a:cs typeface="Tahoma" panose="020B0604030504040204" pitchFamily="34" charset="0"/>
              </a:rPr>
              <a:t>): </a:t>
            </a:r>
            <a:endParaRPr lang="en-GB" altLang="en-US" sz="2400" dirty="0">
              <a:latin typeface="Tahoma" panose="020B0604030504040204" pitchFamily="34" charset="0"/>
              <a:cs typeface="Tahoma" panose="020B0604030504040204" pitchFamily="34" charset="0"/>
            </a:endParaRPr>
          </a:p>
        </p:txBody>
      </p:sp>
      <p:graphicFrame>
        <p:nvGraphicFramePr>
          <p:cNvPr id="56326" name="Object 11"/>
          <p:cNvGraphicFramePr>
            <a:graphicFrameLocks noChangeAspect="1"/>
          </p:cNvGraphicFramePr>
          <p:nvPr>
            <p:extLst/>
          </p:nvPr>
        </p:nvGraphicFramePr>
        <p:xfrm>
          <a:off x="971664" y="2475409"/>
          <a:ext cx="1052512" cy="906462"/>
        </p:xfrm>
        <a:graphic>
          <a:graphicData uri="http://schemas.openxmlformats.org/presentationml/2006/ole">
            <mc:AlternateContent xmlns:mc="http://schemas.openxmlformats.org/markup-compatibility/2006">
              <mc:Choice xmlns:v="urn:schemas-microsoft-com:vml" Requires="v">
                <p:oleObj spid="_x0000_s78036" name="Equazione" r:id="rId4" imgW="457002" imgH="393529" progId="Equation.3">
                  <p:embed/>
                </p:oleObj>
              </mc:Choice>
              <mc:Fallback>
                <p:oleObj name="Equazione" r:id="rId4" imgW="457002" imgH="393529" progId="Equation.3">
                  <p:embed/>
                  <p:pic>
                    <p:nvPicPr>
                      <p:cNvPr id="5632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64" y="2475409"/>
                        <a:ext cx="105251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6327" name="Object 11"/>
          <p:cNvGraphicFramePr>
            <a:graphicFrameLocks noChangeAspect="1"/>
          </p:cNvGraphicFramePr>
          <p:nvPr>
            <p:extLst/>
          </p:nvPr>
        </p:nvGraphicFramePr>
        <p:xfrm>
          <a:off x="289832" y="3427908"/>
          <a:ext cx="382588" cy="311150"/>
        </p:xfrm>
        <a:graphic>
          <a:graphicData uri="http://schemas.openxmlformats.org/presentationml/2006/ole">
            <mc:AlternateContent xmlns:mc="http://schemas.openxmlformats.org/markup-compatibility/2006">
              <mc:Choice xmlns:v="urn:schemas-microsoft-com:vml" Requires="v">
                <p:oleObj spid="_x0000_s78037" name="Equazione" r:id="rId6" imgW="203024" imgH="164957" progId="Equation.3">
                  <p:embed/>
                </p:oleObj>
              </mc:Choice>
              <mc:Fallback>
                <p:oleObj name="Equazione" r:id="rId6" imgW="203024" imgH="164957" progId="Equation.3">
                  <p:embed/>
                  <p:pic>
                    <p:nvPicPr>
                      <p:cNvPr id="563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832" y="3427908"/>
                        <a:ext cx="382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6328" name="Object 11"/>
          <p:cNvGraphicFramePr>
            <a:graphicFrameLocks noChangeAspect="1"/>
          </p:cNvGraphicFramePr>
          <p:nvPr>
            <p:extLst/>
          </p:nvPr>
        </p:nvGraphicFramePr>
        <p:xfrm>
          <a:off x="245042" y="4482605"/>
          <a:ext cx="311150" cy="311150"/>
        </p:xfrm>
        <a:graphic>
          <a:graphicData uri="http://schemas.openxmlformats.org/presentationml/2006/ole">
            <mc:AlternateContent xmlns:mc="http://schemas.openxmlformats.org/markup-compatibility/2006">
              <mc:Choice xmlns:v="urn:schemas-microsoft-com:vml" Requires="v">
                <p:oleObj spid="_x0000_s78038" name="Equazione" r:id="rId8" imgW="164885" imgH="164885" progId="Equation.3">
                  <p:embed/>
                </p:oleObj>
              </mc:Choice>
              <mc:Fallback>
                <p:oleObj name="Equazione" r:id="rId8" imgW="164885" imgH="164885" progId="Equation.3">
                  <p:embed/>
                  <p:pic>
                    <p:nvPicPr>
                      <p:cNvPr id="56328"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042" y="4482605"/>
                        <a:ext cx="311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6329" name="Rettangolo 1"/>
          <p:cNvSpPr>
            <a:spLocks noChangeArrowheads="1"/>
          </p:cNvSpPr>
          <p:nvPr/>
        </p:nvSpPr>
        <p:spPr bwMode="auto">
          <a:xfrm>
            <a:off x="585107" y="3381871"/>
            <a:ext cx="28781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latin typeface="Tahoma" panose="020B0604030504040204" pitchFamily="34" charset="0"/>
                <a:cs typeface="Tahoma" panose="020B0604030504040204" pitchFamily="34" charset="0"/>
              </a:rPr>
              <a:t>: amount of the constituent in the atmosphere (in kg)</a:t>
            </a:r>
          </a:p>
        </p:txBody>
      </p:sp>
      <p:sp>
        <p:nvSpPr>
          <p:cNvPr id="56330" name="Rettangolo 2"/>
          <p:cNvSpPr>
            <a:spLocks noChangeArrowheads="1"/>
          </p:cNvSpPr>
          <p:nvPr/>
        </p:nvSpPr>
        <p:spPr bwMode="auto">
          <a:xfrm>
            <a:off x="495867" y="4423868"/>
            <a:ext cx="27686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latin typeface="Tahoma" panose="020B0604030504040204" pitchFamily="34" charset="0"/>
                <a:cs typeface="Tahoma" panose="020B0604030504040204" pitchFamily="34" charset="0"/>
              </a:rPr>
              <a:t>: the rate of removal (in kg</a:t>
            </a:r>
            <a:r>
              <a:rPr lang="en-GB" altLang="en-US" sz="2000" dirty="0">
                <a:latin typeface="Tahoma" panose="020B0604030504040204" pitchFamily="34" charset="0"/>
                <a:cs typeface="Tahoma" panose="020B0604030504040204" pitchFamily="34" charset="0"/>
                <a:sym typeface="Symbol" panose="05050102010706020507" pitchFamily="18" charset="2"/>
              </a:rPr>
              <a:t></a:t>
            </a:r>
            <a:r>
              <a:rPr lang="en-GB" altLang="en-US" sz="2000" dirty="0">
                <a:latin typeface="Tahoma" panose="020B0604030504040204" pitchFamily="34" charset="0"/>
                <a:cs typeface="Tahoma" panose="020B0604030504040204" pitchFamily="34" charset="0"/>
              </a:rPr>
              <a:t>s</a:t>
            </a:r>
            <a:r>
              <a:rPr lang="en-GB" altLang="en-US" sz="2000" baseline="30000" dirty="0">
                <a:latin typeface="Tahoma" panose="020B0604030504040204" pitchFamily="34" charset="0"/>
                <a:cs typeface="Tahoma" panose="020B0604030504040204" pitchFamily="34" charset="0"/>
              </a:rPr>
              <a:t>-1</a:t>
            </a:r>
            <a:r>
              <a:rPr lang="en-GB" altLang="en-US" sz="2000" dirty="0">
                <a:latin typeface="Tahoma" panose="020B0604030504040204" pitchFamily="34" charset="0"/>
                <a:cs typeface="Tahoma" panose="020B0604030504040204" pitchFamily="34" charset="0"/>
              </a:rPr>
              <a:t>) from the atmosphere</a:t>
            </a:r>
          </a:p>
        </p:txBody>
      </p:sp>
      <p:pic>
        <p:nvPicPr>
          <p:cNvPr id="56331" name="Picture 2" descr="http://elte.prompt.hu/sites/default/files/tananyagok/AtmosphericChemistry/images/621c6b6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4179" y="2389442"/>
            <a:ext cx="6040559" cy="43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56621" y="5714569"/>
            <a:ext cx="2650218" cy="1076509"/>
            <a:chOff x="356621" y="5714569"/>
            <a:chExt cx="2650218" cy="1076509"/>
          </a:xfrm>
        </p:grpSpPr>
        <p:sp>
          <p:nvSpPr>
            <p:cNvPr id="2" name="Rectangle 1"/>
            <p:cNvSpPr/>
            <p:nvPr/>
          </p:nvSpPr>
          <p:spPr>
            <a:xfrm>
              <a:off x="356961" y="5887129"/>
              <a:ext cx="620713" cy="1499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
            <p:cNvSpPr>
              <a:spLocks noChangeArrowheads="1"/>
            </p:cNvSpPr>
            <p:nvPr/>
          </p:nvSpPr>
          <p:spPr bwMode="auto">
            <a:xfrm>
              <a:off x="993322" y="5714569"/>
              <a:ext cx="1965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constant gases</a:t>
              </a:r>
              <a:endParaRPr lang="en-GB" altLang="en-US" sz="2000" dirty="0">
                <a:latin typeface="Tahoma" panose="020B0604030504040204" pitchFamily="34" charset="0"/>
                <a:cs typeface="Tahoma" panose="020B0604030504040204" pitchFamily="34" charset="0"/>
              </a:endParaRPr>
            </a:p>
          </p:txBody>
        </p:sp>
        <p:sp>
          <p:nvSpPr>
            <p:cNvPr id="14" name="Rectangle 13"/>
            <p:cNvSpPr/>
            <p:nvPr/>
          </p:nvSpPr>
          <p:spPr>
            <a:xfrm>
              <a:off x="356621" y="6208370"/>
              <a:ext cx="620713" cy="149906"/>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
            <p:cNvSpPr>
              <a:spLocks noChangeArrowheads="1"/>
            </p:cNvSpPr>
            <p:nvPr/>
          </p:nvSpPr>
          <p:spPr bwMode="auto">
            <a:xfrm>
              <a:off x="1023484" y="6022521"/>
              <a:ext cx="1965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variable gases</a:t>
              </a:r>
              <a:endParaRPr lang="en-GB" altLang="en-US" sz="2000" dirty="0">
                <a:latin typeface="Tahoma" panose="020B0604030504040204" pitchFamily="34" charset="0"/>
                <a:cs typeface="Tahoma" panose="020B0604030504040204" pitchFamily="34" charset="0"/>
              </a:endParaRPr>
            </a:p>
          </p:txBody>
        </p:sp>
        <p:sp>
          <p:nvSpPr>
            <p:cNvPr id="16" name="Rectangle 15"/>
            <p:cNvSpPr/>
            <p:nvPr/>
          </p:nvSpPr>
          <p:spPr>
            <a:xfrm>
              <a:off x="356960" y="6531767"/>
              <a:ext cx="620713" cy="1499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
            <p:cNvSpPr>
              <a:spLocks noChangeArrowheads="1"/>
            </p:cNvSpPr>
            <p:nvPr/>
          </p:nvSpPr>
          <p:spPr bwMode="auto">
            <a:xfrm>
              <a:off x="1041514" y="6390968"/>
              <a:ext cx="1965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latin typeface="Tahoma" panose="020B0604030504040204" pitchFamily="34" charset="0"/>
                  <a:cs typeface="Tahoma" panose="020B0604030504040204" pitchFamily="34" charset="0"/>
                </a:rPr>
                <a:t>h</a:t>
              </a:r>
              <a:r>
                <a:rPr lang="en-GB" altLang="en-US" sz="2000" dirty="0" smtClean="0">
                  <a:latin typeface="Tahoma" panose="020B0604030504040204" pitchFamily="34" charset="0"/>
                  <a:cs typeface="Tahoma" panose="020B0604030504040204" pitchFamily="34" charset="0"/>
                </a:rPr>
                <a:t>ighly variable</a:t>
              </a:r>
              <a:endParaRPr lang="en-GB" altLang="en-US" sz="2000" dirty="0">
                <a:latin typeface="Tahoma" panose="020B0604030504040204" pitchFamily="34" charset="0"/>
                <a:cs typeface="Tahoma" panose="020B0604030504040204" pitchFamily="34" charset="0"/>
              </a:endParaRPr>
            </a:p>
          </p:txBody>
        </p:sp>
      </p:grpSp>
      <p:sp>
        <p:nvSpPr>
          <p:cNvPr id="19" name="CasellaDiTesto 7"/>
          <p:cNvSpPr txBox="1">
            <a:spLocks noChangeArrowheads="1"/>
          </p:cNvSpPr>
          <p:nvPr/>
        </p:nvSpPr>
        <p:spPr bwMode="auto">
          <a:xfrm>
            <a:off x="3264467" y="93366"/>
            <a:ext cx="6191526" cy="769441"/>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200" dirty="0" smtClean="0">
                <a:solidFill>
                  <a:srgbClr val="FF0000"/>
                </a:solidFill>
                <a:latin typeface="Tahoma" panose="020B0604030504040204" pitchFamily="34" charset="0"/>
                <a:cs typeface="Tahoma" panose="020B0604030504040204" pitchFamily="34" charset="0"/>
              </a:rPr>
              <a:t>=average time spent by a particle in atmosphere</a:t>
            </a:r>
            <a:endParaRPr lang="en-GB" altLang="en-US" sz="2200" baseline="-25000"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7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3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6329" grpId="0"/>
      <p:bldP spid="563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Units of concentration and conversions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0180" name="CasellaDiTesto 5"/>
          <p:cNvSpPr txBox="1">
            <a:spLocks noChangeArrowheads="1"/>
          </p:cNvSpPr>
          <p:nvPr/>
        </p:nvSpPr>
        <p:spPr bwMode="auto">
          <a:xfrm>
            <a:off x="387456" y="1280016"/>
            <a:ext cx="86108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Mixing </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ratio (</a:t>
            </a:r>
            <a:r>
              <a:rPr lang="en-GB" altLang="en-US" sz="2200" dirty="0" err="1"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a:t>
            </a:r>
            <a:r>
              <a:rPr lang="en-GB" altLang="en-US" sz="2200" baseline="-25000" dirty="0" err="1"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x</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r>
              <a:rPr lang="en-GB" altLang="en-US" sz="2200" dirty="0" smtClean="0">
                <a:solidFill>
                  <a:srgbClr val="FF0000"/>
                </a:solidFill>
                <a:latin typeface="Tahoma" panose="020B0604030504040204" pitchFamily="34" charset="0"/>
                <a:cs typeface="Tahoma" panose="020B0604030504040204" pitchFamily="34" charset="0"/>
              </a:rPr>
              <a:t>: </a:t>
            </a:r>
            <a:r>
              <a:rPr lang="en-GB" altLang="en-US" sz="2200" dirty="0" smtClean="0">
                <a:latin typeface="Tahoma" panose="020B0604030504040204" pitchFamily="34" charset="0"/>
                <a:cs typeface="Tahoma" panose="020B0604030504040204" pitchFamily="34" charset="0"/>
              </a:rPr>
              <a:t>is a mole fraction, </a:t>
            </a:r>
            <a:r>
              <a:rPr lang="en-GB" altLang="en-US" sz="2200" dirty="0">
                <a:latin typeface="Tahoma" panose="020B0604030504040204" pitchFamily="34" charset="0"/>
                <a:cs typeface="Tahoma" panose="020B0604030504040204" pitchFamily="34" charset="0"/>
              </a:rPr>
              <a:t>i.e.</a:t>
            </a:r>
            <a:r>
              <a:rPr lang="en-GB" altLang="en-US" sz="2200" dirty="0">
                <a:solidFill>
                  <a:srgbClr val="FF0000"/>
                </a:solidFill>
                <a:latin typeface="Tahoma" panose="020B0604030504040204" pitchFamily="34" charset="0"/>
                <a:cs typeface="Tahoma" panose="020B0604030504040204" pitchFamily="34" charset="0"/>
              </a:rPr>
              <a:t> </a:t>
            </a:r>
            <a:r>
              <a:rPr lang="en-GB" altLang="en-US" sz="2200" dirty="0" smtClean="0">
                <a:latin typeface="Tahoma" panose="020B0604030504040204" pitchFamily="34" charset="0"/>
                <a:cs typeface="Tahoma" panose="020B0604030504040204" pitchFamily="34" charset="0"/>
              </a:rPr>
              <a:t>molecules (or moles) </a:t>
            </a:r>
            <a:r>
              <a:rPr lang="en-GB" altLang="en-US" sz="2200" dirty="0">
                <a:latin typeface="Tahoma" panose="020B0604030504040204" pitchFamily="34" charset="0"/>
                <a:cs typeface="Tahoma" panose="020B0604030504040204" pitchFamily="34" charset="0"/>
              </a:rPr>
              <a:t>of a given species/total n. molecules </a:t>
            </a:r>
            <a:r>
              <a:rPr lang="en-GB" altLang="en-US" sz="2200" dirty="0" smtClean="0">
                <a:latin typeface="Tahoma" panose="020B0604030504040204" pitchFamily="34" charset="0"/>
                <a:cs typeface="Tahoma" panose="020B0604030504040204" pitchFamily="34" charset="0"/>
              </a:rPr>
              <a:t>(or moles). Pure </a:t>
            </a:r>
            <a:r>
              <a:rPr lang="en-GB" altLang="en-US" sz="2200" dirty="0">
                <a:latin typeface="Tahoma" panose="020B0604030504040204" pitchFamily="34" charset="0"/>
                <a:cs typeface="Tahoma" panose="020B0604030504040204" pitchFamily="34" charset="0"/>
              </a:rPr>
              <a:t>number, no </a:t>
            </a:r>
            <a:r>
              <a:rPr lang="en-GB" altLang="en-US" sz="2200" dirty="0" smtClean="0">
                <a:latin typeface="Tahoma" panose="020B0604030504040204" pitchFamily="34" charset="0"/>
                <a:cs typeface="Tahoma" panose="020B0604030504040204" pitchFamily="34" charset="0"/>
              </a:rPr>
              <a:t>unit </a:t>
            </a:r>
            <a:endParaRPr lang="en-GB" altLang="en-US" sz="2200" baseline="-25000" dirty="0">
              <a:latin typeface="Tahoma" panose="020B0604030504040204" pitchFamily="34" charset="0"/>
              <a:cs typeface="Tahoma" panose="020B0604030504040204" pitchFamily="34" charset="0"/>
            </a:endParaRPr>
          </a:p>
        </p:txBody>
      </p:sp>
      <p:sp>
        <p:nvSpPr>
          <p:cNvPr id="50181" name="CasellaDiTesto 6"/>
          <p:cNvSpPr txBox="1">
            <a:spLocks noChangeArrowheads="1"/>
          </p:cNvSpPr>
          <p:nvPr/>
        </p:nvSpPr>
        <p:spPr bwMode="auto">
          <a:xfrm>
            <a:off x="387456" y="4552377"/>
            <a:ext cx="4029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latin typeface="Tahoma" panose="020B0604030504040204" pitchFamily="34" charset="0"/>
                <a:cs typeface="Tahoma" panose="020B0604030504040204" pitchFamily="34" charset="0"/>
              </a:rPr>
              <a:t>ppm = part per million (1/10</a:t>
            </a:r>
            <a:r>
              <a:rPr lang="en-GB" altLang="en-US" sz="2200" baseline="30000" dirty="0">
                <a:latin typeface="Tahoma" panose="020B0604030504040204" pitchFamily="34" charset="0"/>
                <a:cs typeface="Tahoma" panose="020B0604030504040204" pitchFamily="34" charset="0"/>
              </a:rPr>
              <a:t>6</a:t>
            </a:r>
            <a:r>
              <a:rPr lang="en-GB" altLang="en-US" sz="2200" dirty="0">
                <a:latin typeface="Tahoma" panose="020B0604030504040204" pitchFamily="34" charset="0"/>
                <a:cs typeface="Tahoma" panose="020B0604030504040204" pitchFamily="34" charset="0"/>
              </a:rPr>
              <a:t>)</a:t>
            </a:r>
          </a:p>
          <a:p>
            <a:r>
              <a:rPr lang="en-GB" altLang="en-US" sz="2200" dirty="0">
                <a:latin typeface="Tahoma" panose="020B0604030504040204" pitchFamily="34" charset="0"/>
                <a:cs typeface="Tahoma" panose="020B0604030504040204" pitchFamily="34" charset="0"/>
              </a:rPr>
              <a:t>ppb = part per billion (1/10</a:t>
            </a:r>
            <a:r>
              <a:rPr lang="en-GB" altLang="en-US" sz="2200" baseline="30000" dirty="0">
                <a:latin typeface="Tahoma" panose="020B0604030504040204" pitchFamily="34" charset="0"/>
                <a:cs typeface="Tahoma" panose="020B0604030504040204" pitchFamily="34" charset="0"/>
              </a:rPr>
              <a:t>9</a:t>
            </a:r>
            <a:r>
              <a:rPr lang="en-GB" altLang="en-US" sz="2200" dirty="0">
                <a:latin typeface="Tahoma" panose="020B0604030504040204" pitchFamily="34" charset="0"/>
                <a:cs typeface="Tahoma" panose="020B0604030504040204" pitchFamily="34" charset="0"/>
              </a:rPr>
              <a:t>)</a:t>
            </a:r>
            <a:endParaRPr lang="en-GB" altLang="en-US" sz="2200" baseline="-25000" dirty="0">
              <a:latin typeface="Tahoma" panose="020B0604030504040204" pitchFamily="34" charset="0"/>
              <a:cs typeface="Tahoma" panose="020B0604030504040204" pitchFamily="34" charset="0"/>
            </a:endParaRPr>
          </a:p>
          <a:p>
            <a:r>
              <a:rPr lang="en-GB" altLang="en-US" sz="2200" dirty="0" err="1">
                <a:latin typeface="Tahoma" panose="020B0604030504040204" pitchFamily="34" charset="0"/>
                <a:cs typeface="Tahoma" panose="020B0604030504040204" pitchFamily="34" charset="0"/>
              </a:rPr>
              <a:t>ppt</a:t>
            </a:r>
            <a:r>
              <a:rPr lang="en-GB" altLang="en-US" sz="2200" dirty="0">
                <a:latin typeface="Tahoma" panose="020B0604030504040204" pitchFamily="34" charset="0"/>
                <a:cs typeface="Tahoma" panose="020B0604030504040204" pitchFamily="34" charset="0"/>
              </a:rPr>
              <a:t> = part per trillion (1/10</a:t>
            </a:r>
            <a:r>
              <a:rPr lang="en-GB" altLang="en-US" sz="2200" baseline="30000" dirty="0">
                <a:latin typeface="Tahoma" panose="020B0604030504040204" pitchFamily="34" charset="0"/>
                <a:cs typeface="Tahoma" panose="020B0604030504040204" pitchFamily="34" charset="0"/>
              </a:rPr>
              <a:t>12</a:t>
            </a:r>
            <a:r>
              <a:rPr lang="en-GB" altLang="en-US" sz="2200" dirty="0">
                <a:latin typeface="Tahoma" panose="020B0604030504040204" pitchFamily="34" charset="0"/>
                <a:cs typeface="Tahoma" panose="020B0604030504040204" pitchFamily="34" charset="0"/>
              </a:rPr>
              <a:t>)</a:t>
            </a:r>
            <a:endParaRPr lang="en-GB" altLang="en-US" sz="2200" baseline="-25000" dirty="0">
              <a:latin typeface="Tahoma" panose="020B0604030504040204" pitchFamily="34" charset="0"/>
              <a:cs typeface="Tahoma" panose="020B0604030504040204" pitchFamily="34" charset="0"/>
            </a:endParaRPr>
          </a:p>
        </p:txBody>
      </p:sp>
      <p:sp>
        <p:nvSpPr>
          <p:cNvPr id="11" name="CasellaDiTesto 6"/>
          <p:cNvSpPr txBox="1">
            <a:spLocks noChangeArrowheads="1"/>
          </p:cNvSpPr>
          <p:nvPr/>
        </p:nvSpPr>
        <p:spPr bwMode="auto">
          <a:xfrm>
            <a:off x="387456" y="3820042"/>
            <a:ext cx="6112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solidFill>
                  <a:srgbClr val="3333FF"/>
                </a:solidFill>
                <a:latin typeface="Tahoma" panose="020B0604030504040204" pitchFamily="34" charset="0"/>
                <a:cs typeface="Tahoma" panose="020B0604030504040204" pitchFamily="34" charset="0"/>
              </a:rPr>
              <a:t>Example: </a:t>
            </a:r>
            <a:r>
              <a:rPr lang="en-GB" altLang="en-US" sz="2000" dirty="0" smtClean="0">
                <a:latin typeface="Tahoma" panose="020B0604030504040204" pitchFamily="34" charset="0"/>
                <a:cs typeface="Tahoma" panose="020B0604030504040204" pitchFamily="34" charset="0"/>
              </a:rPr>
              <a:t>mixing ratio of N</a:t>
            </a:r>
            <a:r>
              <a:rPr lang="en-GB" altLang="en-US" sz="2000" baseline="-25000" dirty="0" smtClean="0">
                <a:latin typeface="Tahoma" panose="020B0604030504040204" pitchFamily="34" charset="0"/>
                <a:cs typeface="Tahoma" panose="020B0604030504040204" pitchFamily="34" charset="0"/>
              </a:rPr>
              <a:t>2</a:t>
            </a:r>
            <a:r>
              <a:rPr lang="en-GB" altLang="en-US" sz="2000" dirty="0" smtClean="0">
                <a:latin typeface="Tahoma" panose="020B0604030504040204" pitchFamily="34" charset="0"/>
                <a:cs typeface="Tahoma" panose="020B0604030504040204" pitchFamily="34" charset="0"/>
              </a:rPr>
              <a:t> in dry air C</a:t>
            </a:r>
            <a:r>
              <a:rPr lang="en-GB" altLang="en-US" sz="2000" baseline="-25000" dirty="0" smtClean="0">
                <a:latin typeface="Tahoma" panose="020B0604030504040204" pitchFamily="34" charset="0"/>
                <a:cs typeface="Tahoma" panose="020B0604030504040204" pitchFamily="34" charset="0"/>
              </a:rPr>
              <a:t>N2</a:t>
            </a:r>
            <a:r>
              <a:rPr lang="en-GB" altLang="en-US" sz="2000" dirty="0" smtClean="0">
                <a:latin typeface="Tahoma" panose="020B0604030504040204" pitchFamily="34" charset="0"/>
                <a:cs typeface="Tahoma" panose="020B0604030504040204" pitchFamily="34" charset="0"/>
              </a:rPr>
              <a:t> = 0.78</a:t>
            </a:r>
            <a:endParaRPr lang="en-GB" altLang="en-US" sz="2000" baseline="-25000" dirty="0">
              <a:latin typeface="Tahoma" panose="020B0604030504040204" pitchFamily="34" charset="0"/>
              <a:cs typeface="Tahoma" panose="020B0604030504040204" pitchFamily="34" charset="0"/>
            </a:endParaRPr>
          </a:p>
        </p:txBody>
      </p:sp>
      <p:sp>
        <p:nvSpPr>
          <p:cNvPr id="2" name="Right Brace 1"/>
          <p:cNvSpPr/>
          <p:nvPr/>
        </p:nvSpPr>
        <p:spPr>
          <a:xfrm>
            <a:off x="4186343" y="4552377"/>
            <a:ext cx="230188" cy="1108075"/>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asellaDiTesto 5"/>
          <p:cNvSpPr txBox="1">
            <a:spLocks noChangeArrowheads="1"/>
          </p:cNvSpPr>
          <p:nvPr/>
        </p:nvSpPr>
        <p:spPr bwMode="auto">
          <a:xfrm>
            <a:off x="4526670" y="4756631"/>
            <a:ext cx="45684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solidFill>
                  <a:srgbClr val="FF0000"/>
                </a:solidFill>
                <a:latin typeface="Tahoma" panose="020B0604030504040204" pitchFamily="34" charset="0"/>
                <a:cs typeface="Tahoma" panose="020B0604030504040204" pitchFamily="34" charset="0"/>
              </a:rPr>
              <a:t>for trace gases</a:t>
            </a:r>
            <a:endParaRPr lang="en-GB" altLang="en-US" sz="2200" dirty="0">
              <a:latin typeface="Tahoma" panose="020B0604030504040204" pitchFamily="34" charset="0"/>
              <a:cs typeface="Tahoma" panose="020B0604030504040204" pitchFamily="34" charset="0"/>
            </a:endParaRPr>
          </a:p>
          <a:p>
            <a:r>
              <a:rPr lang="en-GB" altLang="en-US" sz="2000" dirty="0" smtClean="0">
                <a:solidFill>
                  <a:srgbClr val="3333FF"/>
                </a:solidFill>
                <a:latin typeface="Tahoma" panose="020B0604030504040204" pitchFamily="34" charset="0"/>
                <a:cs typeface="Tahoma" panose="020B0604030504040204" pitchFamily="34" charset="0"/>
              </a:rPr>
              <a:t>Example:</a:t>
            </a:r>
            <a:r>
              <a:rPr lang="en-GB" altLang="en-US" sz="2000" dirty="0" smtClean="0">
                <a:latin typeface="Tahoma" panose="020B0604030504040204" pitchFamily="34" charset="0"/>
                <a:cs typeface="Tahoma" panose="020B0604030504040204" pitchFamily="34" charset="0"/>
              </a:rPr>
              <a:t> O</a:t>
            </a:r>
            <a:r>
              <a:rPr lang="en-GB" altLang="en-US" sz="2000" baseline="-25000" dirty="0" smtClean="0">
                <a:latin typeface="Tahoma" panose="020B0604030504040204" pitchFamily="34" charset="0"/>
                <a:cs typeface="Tahoma" panose="020B0604030504040204" pitchFamily="34" charset="0"/>
              </a:rPr>
              <a:t>3</a:t>
            </a:r>
            <a:r>
              <a:rPr lang="en-GB" altLang="en-US" sz="2000" dirty="0" smtClean="0">
                <a:latin typeface="Tahoma" panose="020B0604030504040204" pitchFamily="34" charset="0"/>
                <a:cs typeface="Tahoma" panose="020B0604030504040204" pitchFamily="34" charset="0"/>
              </a:rPr>
              <a:t> mixing ratio 1-10ppm</a:t>
            </a:r>
            <a:endParaRPr lang="en-GB" altLang="en-US" sz="2000" baseline="-25000" dirty="0">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2837541" y="2044289"/>
            <a:ext cx="3328830" cy="950891"/>
          </a:xfrm>
          <a:prstGeom prst="rect">
            <a:avLst/>
          </a:prstGeom>
        </p:spPr>
      </p:pic>
      <p:sp>
        <p:nvSpPr>
          <p:cNvPr id="14" name="CasellaDiTesto 5"/>
          <p:cNvSpPr txBox="1">
            <a:spLocks noChangeArrowheads="1"/>
          </p:cNvSpPr>
          <p:nvPr/>
        </p:nvSpPr>
        <p:spPr bwMode="auto">
          <a:xfrm>
            <a:off x="387456" y="2962273"/>
            <a:ext cx="86108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latin typeface="Tahoma" panose="020B0604030504040204" pitchFamily="34" charset="0"/>
                <a:cs typeface="Tahoma" panose="020B0604030504040204" pitchFamily="34" charset="0"/>
              </a:rPr>
              <a:t>It can also be expressed in terms of </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volume</a:t>
            </a:r>
            <a:r>
              <a:rPr lang="en-GB" altLang="en-US" sz="2200" dirty="0" smtClean="0">
                <a:latin typeface="Tahoma" panose="020B0604030504040204" pitchFamily="34" charset="0"/>
                <a:cs typeface="Tahoma" panose="020B0604030504040204" pitchFamily="34" charset="0"/>
              </a:rPr>
              <a:t> of gas/total volume of air (since volume of ideal gas is proportional to number of moles)</a:t>
            </a:r>
            <a:endParaRPr lang="en-GB" altLang="en-US" sz="2200" baseline="-25000" dirty="0">
              <a:latin typeface="Tahoma" panose="020B0604030504040204" pitchFamily="34" charset="0"/>
              <a:cs typeface="Tahoma" panose="020B0604030504040204" pitchFamily="34" charset="0"/>
            </a:endParaRPr>
          </a:p>
        </p:txBody>
      </p:sp>
      <p:sp>
        <p:nvSpPr>
          <p:cNvPr id="15" name="CasellaDiTesto 5"/>
          <p:cNvSpPr txBox="1">
            <a:spLocks noChangeArrowheads="1"/>
          </p:cNvSpPr>
          <p:nvPr/>
        </p:nvSpPr>
        <p:spPr bwMode="auto">
          <a:xfrm>
            <a:off x="387456" y="5915928"/>
            <a:ext cx="68510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err="1" smtClean="0">
                <a:solidFill>
                  <a:srgbClr val="FF0000"/>
                </a:solidFill>
                <a:latin typeface="Tahoma" panose="020B0604030504040204" pitchFamily="34" charset="0"/>
                <a:cs typeface="Tahoma" panose="020B0604030504040204" pitchFamily="34" charset="0"/>
              </a:rPr>
              <a:t>C</a:t>
            </a:r>
            <a:r>
              <a:rPr lang="en-GB" altLang="en-US" sz="2200" baseline="-25000" dirty="0" err="1" smtClean="0">
                <a:solidFill>
                  <a:srgbClr val="FF0000"/>
                </a:solidFill>
                <a:latin typeface="Tahoma" panose="020B0604030504040204" pitchFamily="34" charset="0"/>
                <a:cs typeface="Tahoma" panose="020B0604030504040204" pitchFamily="34" charset="0"/>
              </a:rPr>
              <a:t>x</a:t>
            </a:r>
            <a:r>
              <a:rPr lang="en-GB" altLang="en-US" sz="2200" dirty="0">
                <a:solidFill>
                  <a:srgbClr val="FF0000"/>
                </a:solidFill>
                <a:latin typeface="Tahoma" panose="020B0604030504040204" pitchFamily="34" charset="0"/>
                <a:cs typeface="Tahoma" panose="020B0604030504040204" pitchFamily="34" charset="0"/>
              </a:rPr>
              <a:t> </a:t>
            </a:r>
            <a:r>
              <a:rPr lang="en-GB" altLang="en-US" sz="2200" dirty="0" smtClean="0">
                <a:latin typeface="Tahoma" panose="020B0604030504040204" pitchFamily="34" charset="0"/>
                <a:cs typeface="Tahoma" panose="020B0604030504040204" pitchFamily="34" charset="0"/>
              </a:rPr>
              <a:t>is constant with respect to changes in air density</a:t>
            </a:r>
            <a:endParaRPr lang="en-GB" altLang="en-US" sz="2200" baseline="-250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Units of concentration and conversions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0182" name="CasellaDiTesto 7"/>
          <p:cNvSpPr txBox="1">
            <a:spLocks noChangeArrowheads="1"/>
          </p:cNvSpPr>
          <p:nvPr/>
        </p:nvSpPr>
        <p:spPr bwMode="auto">
          <a:xfrm>
            <a:off x="377697" y="1213594"/>
            <a:ext cx="859644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Number </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density (</a:t>
            </a:r>
            <a:r>
              <a:rPr lang="en-GB" altLang="en-US" sz="2200" dirty="0" err="1"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a:t>
            </a:r>
            <a:r>
              <a:rPr lang="en-GB" altLang="en-US" sz="2200" baseline="-25000" dirty="0" err="1"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x</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r>
              <a:rPr lang="en-GB" altLang="en-US" sz="2200" dirty="0" smtClean="0">
                <a:solidFill>
                  <a:srgbClr val="FF0000"/>
                </a:solidFill>
                <a:latin typeface="Tahoma" panose="020B0604030504040204" pitchFamily="34" charset="0"/>
                <a:cs typeface="Tahoma" panose="020B0604030504040204" pitchFamily="34" charset="0"/>
              </a:rPr>
              <a:t>: </a:t>
            </a:r>
            <a:r>
              <a:rPr lang="en-GB" altLang="en-US" sz="2200" dirty="0">
                <a:latin typeface="Tahoma" panose="020B0604030504040204" pitchFamily="34" charset="0"/>
                <a:cs typeface="Tahoma" panose="020B0604030504040204" pitchFamily="34" charset="0"/>
              </a:rPr>
              <a:t>n. molecule of a species in a given volume of air (usually 1 cm</a:t>
            </a:r>
            <a:r>
              <a:rPr lang="en-GB" altLang="en-US" sz="2200" baseline="30000" dirty="0">
                <a:latin typeface="Tahoma" panose="020B0604030504040204" pitchFamily="34" charset="0"/>
                <a:cs typeface="Tahoma" panose="020B0604030504040204" pitchFamily="34" charset="0"/>
              </a:rPr>
              <a:t>3</a:t>
            </a:r>
            <a:r>
              <a:rPr lang="en-GB" altLang="en-US" sz="2200" dirty="0">
                <a:latin typeface="Tahoma" panose="020B0604030504040204" pitchFamily="34" charset="0"/>
                <a:cs typeface="Tahoma" panose="020B0604030504040204" pitchFamily="34" charset="0"/>
              </a:rPr>
              <a:t>). Unit is </a:t>
            </a:r>
            <a:r>
              <a:rPr lang="en-GB" altLang="en-US" sz="2200" i="1" dirty="0">
                <a:latin typeface="Tahoma" panose="020B0604030504040204" pitchFamily="34" charset="0"/>
                <a:cs typeface="Tahoma" panose="020B0604030504040204" pitchFamily="34" charset="0"/>
              </a:rPr>
              <a:t>molecules</a:t>
            </a:r>
            <a:r>
              <a:rPr lang="en-GB" altLang="en-US" sz="2200" i="1" dirty="0">
                <a:latin typeface="Tahoma" panose="020B0604030504040204" pitchFamily="34" charset="0"/>
                <a:cs typeface="Tahoma" panose="020B0604030504040204" pitchFamily="34" charset="0"/>
                <a:sym typeface="Symbol" panose="05050102010706020507" pitchFamily="18" charset="2"/>
              </a:rPr>
              <a:t></a:t>
            </a:r>
            <a:r>
              <a:rPr lang="en-GB" altLang="en-US" sz="2200" i="1" dirty="0">
                <a:latin typeface="Tahoma" panose="020B0604030504040204" pitchFamily="34" charset="0"/>
                <a:cs typeface="Tahoma" panose="020B0604030504040204" pitchFamily="34" charset="0"/>
              </a:rPr>
              <a:t>cm</a:t>
            </a:r>
            <a:r>
              <a:rPr lang="en-GB" altLang="en-US" sz="2200" i="1" baseline="30000" dirty="0">
                <a:latin typeface="Tahoma" panose="020B0604030504040204" pitchFamily="34" charset="0"/>
                <a:cs typeface="Tahoma" panose="020B0604030504040204" pitchFamily="34" charset="0"/>
              </a:rPr>
              <a:t>-3</a:t>
            </a:r>
          </a:p>
        </p:txBody>
      </p:sp>
      <p:pic>
        <p:nvPicPr>
          <p:cNvPr id="3" name="Picture 2"/>
          <p:cNvPicPr>
            <a:picLocks noChangeAspect="1"/>
          </p:cNvPicPr>
          <p:nvPr/>
        </p:nvPicPr>
        <p:blipFill>
          <a:blip r:embed="rId3"/>
          <a:stretch>
            <a:fillRect/>
          </a:stretch>
        </p:blipFill>
        <p:spPr>
          <a:xfrm>
            <a:off x="2880866" y="1942625"/>
            <a:ext cx="3151367" cy="804613"/>
          </a:xfrm>
          <a:prstGeom prst="rect">
            <a:avLst/>
          </a:prstGeom>
        </p:spPr>
      </p:pic>
      <p:sp>
        <p:nvSpPr>
          <p:cNvPr id="14" name="CasellaDiTesto 5"/>
          <p:cNvSpPr txBox="1">
            <a:spLocks noChangeArrowheads="1"/>
          </p:cNvSpPr>
          <p:nvPr/>
        </p:nvSpPr>
        <p:spPr bwMode="auto">
          <a:xfrm>
            <a:off x="534988" y="2666269"/>
            <a:ext cx="71990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err="1" smtClean="0">
                <a:solidFill>
                  <a:srgbClr val="FF0000"/>
                </a:solidFill>
                <a:latin typeface="Tahoma" panose="020B0604030504040204" pitchFamily="34" charset="0"/>
                <a:cs typeface="Tahoma" panose="020B0604030504040204" pitchFamily="34" charset="0"/>
              </a:rPr>
              <a:t>N</a:t>
            </a:r>
            <a:r>
              <a:rPr lang="en-GB" altLang="en-US" sz="2200" baseline="-25000" dirty="0" err="1" smtClean="0">
                <a:solidFill>
                  <a:srgbClr val="FF0000"/>
                </a:solidFill>
                <a:latin typeface="Tahoma" panose="020B0604030504040204" pitchFamily="34" charset="0"/>
                <a:cs typeface="Tahoma" panose="020B0604030504040204" pitchFamily="34" charset="0"/>
              </a:rPr>
              <a:t>x</a:t>
            </a:r>
            <a:r>
              <a:rPr lang="en-GB" altLang="en-US" sz="2200" dirty="0" smtClean="0">
                <a:solidFill>
                  <a:srgbClr val="FF0000"/>
                </a:solidFill>
                <a:latin typeface="Tahoma" panose="020B0604030504040204" pitchFamily="34" charset="0"/>
                <a:cs typeface="Tahoma" panose="020B0604030504040204" pitchFamily="34" charset="0"/>
              </a:rPr>
              <a:t> </a:t>
            </a:r>
            <a:r>
              <a:rPr lang="en-GB" altLang="en-US" sz="2200" dirty="0" smtClean="0">
                <a:latin typeface="Tahoma" panose="020B0604030504040204" pitchFamily="34" charset="0"/>
                <a:cs typeface="Tahoma" panose="020B0604030504040204" pitchFamily="34" charset="0"/>
              </a:rPr>
              <a:t>is the proper measure for</a:t>
            </a:r>
          </a:p>
          <a:p>
            <a:pPr marL="342900" indent="-342900">
              <a:buFont typeface="Arial" panose="020B0604020202020204" pitchFamily="34" charset="0"/>
              <a:buChar char="•"/>
            </a:pPr>
            <a:r>
              <a:rPr lang="en-GB" altLang="en-US" sz="2200" dirty="0" smtClean="0">
                <a:latin typeface="Tahoma" panose="020B0604030504040204" pitchFamily="34" charset="0"/>
                <a:cs typeface="Tahoma" panose="020B0604030504040204" pitchFamily="34" charset="0"/>
              </a:rPr>
              <a:t>calculation of reaction rates</a:t>
            </a:r>
          </a:p>
          <a:p>
            <a:pPr marL="342900" indent="-342900">
              <a:buFont typeface="Arial" panose="020B0604020202020204" pitchFamily="34" charset="0"/>
              <a:buChar char="•"/>
            </a:pPr>
            <a:r>
              <a:rPr lang="en-GB" altLang="en-US" sz="2200" dirty="0" smtClean="0">
                <a:latin typeface="Tahoma" panose="020B0604030504040204" pitchFamily="34" charset="0"/>
                <a:cs typeface="Tahoma" panose="020B0604030504040204" pitchFamily="34" charset="0"/>
              </a:rPr>
              <a:t>optical properties of the atmosphere</a:t>
            </a:r>
            <a:endParaRPr lang="en-GB" altLang="en-US" sz="2200" dirty="0">
              <a:latin typeface="Tahoma" panose="020B0604030504040204" pitchFamily="34" charset="0"/>
              <a:cs typeface="Tahoma" panose="020B0604030504040204" pitchFamily="34" charset="0"/>
            </a:endParaRPr>
          </a:p>
        </p:txBody>
      </p:sp>
      <p:pic>
        <p:nvPicPr>
          <p:cNvPr id="2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988" y="4853495"/>
            <a:ext cx="44291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sellaDiTesto 11"/>
          <p:cNvSpPr txBox="1">
            <a:spLocks noChangeArrowheads="1"/>
          </p:cNvSpPr>
          <p:nvPr/>
        </p:nvSpPr>
        <p:spPr bwMode="auto">
          <a:xfrm>
            <a:off x="4964113" y="5043487"/>
            <a:ext cx="382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solidFill>
                  <a:srgbClr val="FF0000"/>
                </a:solidFill>
                <a:latin typeface="Tahoma" panose="020B0604030504040204" pitchFamily="34" charset="0"/>
                <a:cs typeface="Tahoma" panose="020B0604030504040204" pitchFamily="34" charset="0"/>
              </a:rPr>
              <a:t>Example: </a:t>
            </a:r>
            <a:r>
              <a:rPr lang="en-GB" altLang="en-US" sz="2000" dirty="0">
                <a:latin typeface="Tahoma" panose="020B0604030504040204" pitchFamily="34" charset="0"/>
                <a:cs typeface="Tahoma" panose="020B0604030504040204" pitchFamily="34" charset="0"/>
              </a:rPr>
              <a:t>O</a:t>
            </a:r>
            <a:r>
              <a:rPr lang="en-GB" altLang="en-US" sz="2000" baseline="-25000" dirty="0">
                <a:latin typeface="Tahoma" panose="020B0604030504040204" pitchFamily="34" charset="0"/>
                <a:cs typeface="Tahoma" panose="020B0604030504040204" pitchFamily="34" charset="0"/>
              </a:rPr>
              <a:t>3</a:t>
            </a:r>
            <a:r>
              <a:rPr lang="en-GB" altLang="en-US" sz="2000" dirty="0">
                <a:latin typeface="Tahoma" panose="020B0604030504040204" pitchFamily="34" charset="0"/>
                <a:cs typeface="Tahoma" panose="020B0604030504040204" pitchFamily="34" charset="0"/>
              </a:rPr>
              <a:t> concentrations as a function of altitude expressed in number density and mixing ratio</a:t>
            </a:r>
            <a:endParaRPr lang="en-GB" altLang="en-US" sz="2000" i="1" baseline="30000" dirty="0">
              <a:latin typeface="Tahoma" panose="020B0604030504040204" pitchFamily="34" charset="0"/>
              <a:cs typeface="Tahoma" panose="020B0604030504040204" pitchFamily="34" charset="0"/>
            </a:endParaRPr>
          </a:p>
        </p:txBody>
      </p:sp>
      <p:sp>
        <p:nvSpPr>
          <p:cNvPr id="25" name="CasellaDiTesto 5"/>
          <p:cNvSpPr txBox="1">
            <a:spLocks noChangeArrowheads="1"/>
          </p:cNvSpPr>
          <p:nvPr/>
        </p:nvSpPr>
        <p:spPr bwMode="auto">
          <a:xfrm>
            <a:off x="215900" y="3826468"/>
            <a:ext cx="90090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solidFill>
                  <a:srgbClr val="FF0000"/>
                </a:solidFill>
                <a:latin typeface="Tahoma" panose="020B0604030504040204" pitchFamily="34" charset="0"/>
                <a:cs typeface="Tahoma" panose="020B0604030504040204" pitchFamily="34" charset="0"/>
              </a:rPr>
              <a:t>Mixing ratios </a:t>
            </a:r>
            <a:r>
              <a:rPr lang="en-GB" altLang="en-US" sz="2200" dirty="0" smtClean="0">
                <a:latin typeface="Tahoma" panose="020B0604030504040204" pitchFamily="34" charset="0"/>
                <a:cs typeface="Tahoma" panose="020B0604030504040204" pitchFamily="34" charset="0"/>
              </a:rPr>
              <a:t>can </a:t>
            </a:r>
            <a:r>
              <a:rPr lang="en-GB" altLang="en-US" sz="2200" dirty="0">
                <a:latin typeface="Tahoma" panose="020B0604030504040204" pitchFamily="34" charset="0"/>
                <a:cs typeface="Tahoma" panose="020B0604030504040204" pitchFamily="34" charset="0"/>
              </a:rPr>
              <a:t>be converted in</a:t>
            </a:r>
            <a:r>
              <a:rPr lang="en-GB" altLang="en-US" sz="2200" dirty="0">
                <a:solidFill>
                  <a:srgbClr val="FF0000"/>
                </a:solidFill>
                <a:latin typeface="Tahoma" panose="020B0604030504040204" pitchFamily="34" charset="0"/>
                <a:cs typeface="Tahoma" panose="020B0604030504040204" pitchFamily="34" charset="0"/>
              </a:rPr>
              <a:t> number density </a:t>
            </a:r>
            <a:r>
              <a:rPr lang="en-GB" altLang="en-US" sz="2200" dirty="0">
                <a:latin typeface="Tahoma" panose="020B0604030504040204" pitchFamily="34" charset="0"/>
                <a:cs typeface="Tahoma" panose="020B0604030504040204" pitchFamily="34" charset="0"/>
              </a:rPr>
              <a:t>by applying ideal gas law and N</a:t>
            </a:r>
            <a:r>
              <a:rPr lang="en-GB" altLang="en-US" sz="2200" baseline="-25000" dirty="0">
                <a:latin typeface="Tahoma" panose="020B0604030504040204" pitchFamily="34" charset="0"/>
                <a:cs typeface="Tahoma" panose="020B0604030504040204" pitchFamily="34" charset="0"/>
              </a:rPr>
              <a:t>a</a:t>
            </a:r>
            <a:r>
              <a:rPr lang="en-GB" altLang="en-US" sz="2200" dirty="0">
                <a:latin typeface="Tahoma" panose="020B0604030504040204" pitchFamily="34" charset="0"/>
                <a:cs typeface="Tahoma" panose="020B0604030504040204" pitchFamily="34" charset="0"/>
              </a:rPr>
              <a:t> (Avogadro’s number=6.0221x10</a:t>
            </a:r>
            <a:r>
              <a:rPr lang="en-GB" altLang="en-US" sz="2200" baseline="30000" dirty="0">
                <a:latin typeface="Tahoma" panose="020B0604030504040204" pitchFamily="34" charset="0"/>
                <a:cs typeface="Tahoma" panose="020B0604030504040204" pitchFamily="34" charset="0"/>
              </a:rPr>
              <a:t>23 </a:t>
            </a:r>
            <a:r>
              <a:rPr lang="en-GB" altLang="en-US" sz="2200" dirty="0">
                <a:latin typeface="Tahoma" panose="020B0604030504040204" pitchFamily="34" charset="0"/>
                <a:cs typeface="Tahoma" panose="020B0604030504040204" pitchFamily="34" charset="0"/>
              </a:rPr>
              <a:t>molecules/mole)</a:t>
            </a:r>
            <a:endParaRPr lang="en-GB" altLang="en-US" sz="2200" baseline="-25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0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563563" y="-73027"/>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Units of concentration and conversions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4118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CasellaDiTesto 5"/>
          <p:cNvSpPr txBox="1">
            <a:spLocks noChangeArrowheads="1"/>
          </p:cNvSpPr>
          <p:nvPr/>
        </p:nvSpPr>
        <p:spPr bwMode="auto">
          <a:xfrm>
            <a:off x="306212" y="771091"/>
            <a:ext cx="6147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solidFill>
                  <a:srgbClr val="FF0000"/>
                </a:solidFill>
                <a:latin typeface="Tahoma" panose="020B0604030504040204" pitchFamily="34" charset="0"/>
                <a:cs typeface="Tahoma" panose="020B0604030504040204" pitchFamily="34" charset="0"/>
              </a:rPr>
              <a:t>Mixing ratios </a:t>
            </a:r>
            <a:r>
              <a:rPr lang="en-GB" altLang="en-US" sz="2200" dirty="0" smtClean="0">
                <a:latin typeface="Tahoma" panose="020B0604030504040204" pitchFamily="34" charset="0"/>
                <a:cs typeface="Tahoma" panose="020B0604030504040204" pitchFamily="34" charset="0"/>
              </a:rPr>
              <a:t>conversion to</a:t>
            </a:r>
            <a:r>
              <a:rPr lang="en-GB" altLang="en-US" sz="2200" dirty="0" smtClean="0">
                <a:solidFill>
                  <a:srgbClr val="FF0000"/>
                </a:solidFill>
                <a:latin typeface="Tahoma" panose="020B0604030504040204" pitchFamily="34" charset="0"/>
                <a:cs typeface="Tahoma" panose="020B0604030504040204" pitchFamily="34" charset="0"/>
              </a:rPr>
              <a:t> </a:t>
            </a:r>
            <a:r>
              <a:rPr lang="en-GB" altLang="en-US" sz="2200" dirty="0">
                <a:solidFill>
                  <a:srgbClr val="FF0000"/>
                </a:solidFill>
                <a:latin typeface="Tahoma" panose="020B0604030504040204" pitchFamily="34" charset="0"/>
                <a:cs typeface="Tahoma" panose="020B0604030504040204" pitchFamily="34" charset="0"/>
              </a:rPr>
              <a:t>number density </a:t>
            </a:r>
            <a:r>
              <a:rPr lang="en-GB" altLang="en-US" sz="2200" dirty="0" smtClean="0">
                <a:solidFill>
                  <a:srgbClr val="FF0000"/>
                </a:solidFill>
                <a:latin typeface="Tahoma" panose="020B0604030504040204" pitchFamily="34" charset="0"/>
                <a:cs typeface="Tahoma" panose="020B0604030504040204" pitchFamily="34" charset="0"/>
              </a:rPr>
              <a:t>:</a:t>
            </a:r>
            <a:endParaRPr lang="it-IT" altLang="en-US" sz="2200" dirty="0" smtClean="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620532" y="1181041"/>
                <a:ext cx="5300328" cy="3487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200" i="1" smtClean="0">
                          <a:latin typeface="Cambria Math" panose="02040503050406030204" pitchFamily="18" charset="0"/>
                          <a:ea typeface="Cambria Math" panose="02040503050406030204" pitchFamily="18" charset="0"/>
                        </a:rPr>
                        <m:t>⋕</m:t>
                      </m:r>
                      <m:r>
                        <a:rPr lang="it-IT" sz="2200" i="1" smtClean="0">
                          <a:latin typeface="Cambria Math" panose="02040503050406030204" pitchFamily="18" charset="0"/>
                          <a:ea typeface="Cambria Math" panose="02040503050406030204" pitchFamily="18" charset="0"/>
                        </a:rPr>
                        <m:t>𝑚𝑜𝑙𝑒𝑐𝑢𝑙𝑒𝑠</m:t>
                      </m:r>
                      <m:r>
                        <a:rPr lang="it-IT" sz="2200" i="1" smtClean="0">
                          <a:latin typeface="Cambria Math" panose="02040503050406030204" pitchFamily="18" charset="0"/>
                          <a:ea typeface="Cambria Math" panose="02040503050406030204" pitchFamily="18" charset="0"/>
                        </a:rPr>
                        <m:t> </m:t>
                      </m:r>
                      <m:r>
                        <a:rPr lang="it-IT" sz="2200" i="1" smtClean="0">
                          <a:latin typeface="Cambria Math" panose="02040503050406030204" pitchFamily="18" charset="0"/>
                          <a:ea typeface="Cambria Math" panose="02040503050406030204" pitchFamily="18" charset="0"/>
                        </a:rPr>
                        <m:t>𝑋</m:t>
                      </m:r>
                      <m:r>
                        <m:rPr>
                          <m:nor/>
                        </m:rPr>
                        <a:rPr lang="en-US" sz="2200" dirty="0"/>
                        <m:t> </m:t>
                      </m:r>
                      <m:r>
                        <a:rPr lang="it-IT" sz="2200" b="0" i="1" dirty="0" smtClean="0">
                          <a:latin typeface="Cambria Math" panose="02040503050406030204" pitchFamily="18" charset="0"/>
                        </a:rPr>
                        <m:t>=</m:t>
                      </m:r>
                      <m:sSub>
                        <m:sSubPr>
                          <m:ctrlPr>
                            <a:rPr lang="it-IT" sz="2200" b="0" i="1" dirty="0" smtClean="0">
                              <a:latin typeface="Cambria Math" panose="02040503050406030204" pitchFamily="18" charset="0"/>
                            </a:rPr>
                          </m:ctrlPr>
                        </m:sSubPr>
                        <m:e>
                          <m:r>
                            <a:rPr lang="it-IT" sz="2200" b="0" i="1" dirty="0" smtClean="0">
                              <a:latin typeface="Cambria Math" panose="02040503050406030204" pitchFamily="18" charset="0"/>
                            </a:rPr>
                            <m:t>𝐶</m:t>
                          </m:r>
                        </m:e>
                        <m:sub>
                          <m:r>
                            <a:rPr lang="it-IT" sz="2200" b="0" i="1" dirty="0" smtClean="0">
                              <a:latin typeface="Cambria Math" panose="02040503050406030204" pitchFamily="18" charset="0"/>
                            </a:rPr>
                            <m:t>𝑋</m:t>
                          </m:r>
                        </m:sub>
                      </m:sSub>
                      <m:r>
                        <a:rPr lang="it-IT" sz="2200" b="0" i="1" dirty="0" smtClean="0">
                          <a:latin typeface="Cambria Math" panose="02040503050406030204" pitchFamily="18" charset="0"/>
                          <a:ea typeface="Cambria Math" panose="02040503050406030204" pitchFamily="18" charset="0"/>
                        </a:rPr>
                        <m:t>∙</m:t>
                      </m:r>
                      <m:r>
                        <a:rPr lang="it-IT" sz="2200" b="0" i="1" dirty="0" smtClean="0">
                          <a:latin typeface="Cambria Math" panose="02040503050406030204" pitchFamily="18" charset="0"/>
                          <a:ea typeface="Cambria Math" panose="02040503050406030204" pitchFamily="18" charset="0"/>
                        </a:rPr>
                        <m:t>𝑚𝑜𝑙𝑒𝑠</m:t>
                      </m:r>
                      <m:r>
                        <a:rPr lang="it-IT" sz="2200" b="0" i="1" dirty="0" smtClean="0">
                          <a:latin typeface="Cambria Math" panose="02040503050406030204" pitchFamily="18" charset="0"/>
                          <a:ea typeface="Cambria Math" panose="02040503050406030204" pitchFamily="18" charset="0"/>
                        </a:rPr>
                        <m:t> </m:t>
                      </m:r>
                      <m:r>
                        <a:rPr lang="it-IT" sz="2200" b="0" i="1" dirty="0" smtClean="0">
                          <a:latin typeface="Cambria Math" panose="02040503050406030204" pitchFamily="18" charset="0"/>
                          <a:ea typeface="Cambria Math" panose="02040503050406030204" pitchFamily="18" charset="0"/>
                        </a:rPr>
                        <m:t>𝑜𝑓</m:t>
                      </m:r>
                      <m:r>
                        <a:rPr lang="it-IT" sz="2200" b="0" i="1" dirty="0" smtClean="0">
                          <a:latin typeface="Cambria Math" panose="02040503050406030204" pitchFamily="18" charset="0"/>
                          <a:ea typeface="Cambria Math" panose="02040503050406030204" pitchFamily="18" charset="0"/>
                        </a:rPr>
                        <m:t> </m:t>
                      </m:r>
                      <m:r>
                        <a:rPr lang="it-IT" sz="2200" b="0" i="1" dirty="0" smtClean="0">
                          <a:latin typeface="Cambria Math" panose="02040503050406030204" pitchFamily="18" charset="0"/>
                          <a:ea typeface="Cambria Math" panose="02040503050406030204" pitchFamily="18" charset="0"/>
                        </a:rPr>
                        <m:t>𝑎𝑖𝑟</m:t>
                      </m:r>
                      <m:r>
                        <a:rPr lang="it-IT" sz="2200" i="1" dirty="0">
                          <a:latin typeface="Cambria Math" panose="02040503050406030204" pitchFamily="18" charset="0"/>
                          <a:ea typeface="Cambria Math" panose="02040503050406030204" pitchFamily="18" charset="0"/>
                        </a:rPr>
                        <m:t>∙</m:t>
                      </m:r>
                      <m:sSub>
                        <m:sSubPr>
                          <m:ctrlPr>
                            <a:rPr lang="it-IT" sz="2200" i="1" dirty="0" smtClean="0">
                              <a:latin typeface="Cambria Math" panose="02040503050406030204" pitchFamily="18" charset="0"/>
                              <a:ea typeface="Cambria Math" panose="02040503050406030204" pitchFamily="18" charset="0"/>
                            </a:rPr>
                          </m:ctrlPr>
                        </m:sSubPr>
                        <m:e>
                          <m:r>
                            <a:rPr lang="it-IT" sz="2200" b="0" i="1" dirty="0" smtClean="0">
                              <a:latin typeface="Cambria Math" panose="02040503050406030204" pitchFamily="18" charset="0"/>
                              <a:ea typeface="Cambria Math" panose="02040503050406030204" pitchFamily="18" charset="0"/>
                            </a:rPr>
                            <m:t>𝑁</m:t>
                          </m:r>
                        </m:e>
                        <m:sub>
                          <m:r>
                            <a:rPr lang="it-IT" sz="2200" b="0" i="1" dirty="0" smtClean="0">
                              <a:latin typeface="Cambria Math" panose="02040503050406030204" pitchFamily="18" charset="0"/>
                              <a:ea typeface="Cambria Math" panose="02040503050406030204" pitchFamily="18" charset="0"/>
                            </a:rPr>
                            <m:t>𝑎</m:t>
                          </m:r>
                        </m:sub>
                      </m:sSub>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1620532" y="1181041"/>
                <a:ext cx="5300328" cy="348798"/>
              </a:xfrm>
              <a:prstGeom prst="rect">
                <a:avLst/>
              </a:prstGeom>
              <a:blipFill>
                <a:blip r:embed="rId3"/>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94959" y="1564412"/>
                <a:ext cx="5772818" cy="7246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𝑁</m:t>
                          </m:r>
                        </m:e>
                        <m:sub>
                          <m:r>
                            <a:rPr lang="it-IT" sz="2200" b="0" i="1" smtClean="0">
                              <a:latin typeface="Cambria Math" panose="02040503050406030204" pitchFamily="18" charset="0"/>
                              <a:ea typeface="Cambria Math" panose="02040503050406030204" pitchFamily="18" charset="0"/>
                            </a:rPr>
                            <m:t>𝑋</m:t>
                          </m:r>
                        </m:sub>
                      </m:sSub>
                      <m:r>
                        <a:rPr lang="it-IT" sz="2200" b="0" i="1" smtClean="0">
                          <a:latin typeface="Cambria Math" panose="02040503050406030204" pitchFamily="18" charset="0"/>
                          <a:ea typeface="Cambria Math" panose="02040503050406030204" pitchFamily="18" charset="0"/>
                        </a:rPr>
                        <m:t>=</m:t>
                      </m:r>
                      <m:f>
                        <m:fPr>
                          <m:ctrlPr>
                            <a:rPr lang="it-IT" sz="2200" b="0" i="1" smtClean="0">
                              <a:latin typeface="Cambria Math" panose="02040503050406030204" pitchFamily="18" charset="0"/>
                              <a:ea typeface="Cambria Math" panose="02040503050406030204" pitchFamily="18" charset="0"/>
                            </a:rPr>
                          </m:ctrlPr>
                        </m:fPr>
                        <m:num>
                          <m:sSub>
                            <m:sSubPr>
                              <m:ctrlPr>
                                <a:rPr lang="it-IT" sz="2200" i="1" dirty="0">
                                  <a:latin typeface="Cambria Math" panose="02040503050406030204" pitchFamily="18" charset="0"/>
                                </a:rPr>
                              </m:ctrlPr>
                            </m:sSubPr>
                            <m:e>
                              <m:r>
                                <a:rPr lang="it-IT" sz="2200" i="1" dirty="0">
                                  <a:latin typeface="Cambria Math" panose="02040503050406030204" pitchFamily="18" charset="0"/>
                                </a:rPr>
                                <m:t>𝐶</m:t>
                              </m:r>
                            </m:e>
                            <m:sub>
                              <m:r>
                                <a:rPr lang="it-IT" sz="2200" i="1" dirty="0">
                                  <a:latin typeface="Cambria Math" panose="02040503050406030204" pitchFamily="18" charset="0"/>
                                </a:rPr>
                                <m:t>𝑋</m:t>
                              </m:r>
                            </m:sub>
                          </m:sSub>
                          <m:r>
                            <a:rPr lang="it-IT" sz="2200" i="1" dirty="0">
                              <a:latin typeface="Cambria Math" panose="02040503050406030204" pitchFamily="18" charset="0"/>
                              <a:ea typeface="Cambria Math" panose="02040503050406030204" pitchFamily="18" charset="0"/>
                            </a:rPr>
                            <m:t>∙</m:t>
                          </m:r>
                          <m:r>
                            <a:rPr lang="it-IT" sz="2200" i="1" dirty="0">
                              <a:latin typeface="Cambria Math" panose="02040503050406030204" pitchFamily="18" charset="0"/>
                              <a:ea typeface="Cambria Math" panose="02040503050406030204" pitchFamily="18" charset="0"/>
                            </a:rPr>
                            <m:t>𝑚𝑜𝑙𝑒𝑠</m:t>
                          </m:r>
                          <m:r>
                            <a:rPr lang="it-IT" sz="2200" i="1" dirty="0">
                              <a:latin typeface="Cambria Math" panose="02040503050406030204" pitchFamily="18" charset="0"/>
                              <a:ea typeface="Cambria Math" panose="02040503050406030204" pitchFamily="18" charset="0"/>
                            </a:rPr>
                            <m:t> </m:t>
                          </m:r>
                          <m:r>
                            <a:rPr lang="it-IT" sz="2200" i="1" dirty="0">
                              <a:latin typeface="Cambria Math" panose="02040503050406030204" pitchFamily="18" charset="0"/>
                              <a:ea typeface="Cambria Math" panose="02040503050406030204" pitchFamily="18" charset="0"/>
                            </a:rPr>
                            <m:t>𝑜𝑓</m:t>
                          </m:r>
                          <m:r>
                            <a:rPr lang="it-IT" sz="2200" i="1" dirty="0">
                              <a:latin typeface="Cambria Math" panose="02040503050406030204" pitchFamily="18" charset="0"/>
                              <a:ea typeface="Cambria Math" panose="02040503050406030204" pitchFamily="18" charset="0"/>
                            </a:rPr>
                            <m:t> </m:t>
                          </m:r>
                          <m:r>
                            <a:rPr lang="it-IT" sz="2200" i="1" dirty="0">
                              <a:latin typeface="Cambria Math" panose="02040503050406030204" pitchFamily="18" charset="0"/>
                              <a:ea typeface="Cambria Math" panose="02040503050406030204" pitchFamily="18" charset="0"/>
                            </a:rPr>
                            <m:t>𝑎𝑖𝑟</m:t>
                          </m:r>
                          <m:r>
                            <a:rPr lang="it-IT" sz="2200" i="1" dirty="0">
                              <a:latin typeface="Cambria Math" panose="02040503050406030204" pitchFamily="18" charset="0"/>
                              <a:ea typeface="Cambria Math" panose="02040503050406030204" pitchFamily="18" charset="0"/>
                            </a:rPr>
                            <m:t>∙</m:t>
                          </m:r>
                          <m:sSub>
                            <m:sSubPr>
                              <m:ctrlPr>
                                <a:rPr lang="it-IT" sz="2200" i="1" dirty="0">
                                  <a:latin typeface="Cambria Math" panose="02040503050406030204" pitchFamily="18" charset="0"/>
                                  <a:ea typeface="Cambria Math" panose="02040503050406030204" pitchFamily="18" charset="0"/>
                                </a:rPr>
                              </m:ctrlPr>
                            </m:sSubPr>
                            <m:e>
                              <m:r>
                                <a:rPr lang="it-IT" sz="2200" i="1" dirty="0">
                                  <a:latin typeface="Cambria Math" panose="02040503050406030204" pitchFamily="18" charset="0"/>
                                  <a:ea typeface="Cambria Math" panose="02040503050406030204" pitchFamily="18" charset="0"/>
                                </a:rPr>
                                <m:t>𝑁</m:t>
                              </m:r>
                            </m:e>
                            <m:sub>
                              <m:r>
                                <a:rPr lang="it-IT" sz="2200" i="1" dirty="0">
                                  <a:latin typeface="Cambria Math" panose="02040503050406030204" pitchFamily="18" charset="0"/>
                                  <a:ea typeface="Cambria Math" panose="02040503050406030204" pitchFamily="18" charset="0"/>
                                </a:rPr>
                                <m:t>𝑎</m:t>
                              </m:r>
                            </m:sub>
                          </m:sSub>
                        </m:num>
                        <m:den>
                          <m:r>
                            <a:rPr lang="it-IT" sz="2200" b="0" i="1" smtClean="0">
                              <a:latin typeface="Cambria Math" panose="02040503050406030204" pitchFamily="18" charset="0"/>
                              <a:ea typeface="Cambria Math" panose="02040503050406030204" pitchFamily="18" charset="0"/>
                            </a:rPr>
                            <m:t>𝑢𝑛𝑖𝑡</m:t>
                          </m:r>
                          <m:r>
                            <a:rPr lang="it-IT" sz="2200" b="0" i="1" smtClean="0">
                              <a:latin typeface="Cambria Math" panose="02040503050406030204" pitchFamily="18" charset="0"/>
                              <a:ea typeface="Cambria Math" panose="02040503050406030204" pitchFamily="18" charset="0"/>
                            </a:rPr>
                            <m:t> </m:t>
                          </m:r>
                          <m:r>
                            <a:rPr lang="it-IT" sz="2200" b="0" i="1" smtClean="0">
                              <a:latin typeface="Cambria Math" panose="02040503050406030204" pitchFamily="18" charset="0"/>
                              <a:ea typeface="Cambria Math" panose="02040503050406030204" pitchFamily="18" charset="0"/>
                            </a:rPr>
                            <m:t>𝑣𝑜𝑙</m:t>
                          </m:r>
                          <m:r>
                            <a:rPr lang="it-IT" sz="2200" b="0" i="1" smtClean="0">
                              <a:latin typeface="Cambria Math" panose="02040503050406030204" pitchFamily="18" charset="0"/>
                              <a:ea typeface="Cambria Math" panose="02040503050406030204" pitchFamily="18" charset="0"/>
                            </a:rPr>
                            <m:t> </m:t>
                          </m:r>
                          <m:r>
                            <a:rPr lang="it-IT" sz="2200" b="0" i="1" smtClean="0">
                              <a:latin typeface="Cambria Math" panose="02040503050406030204" pitchFamily="18" charset="0"/>
                              <a:ea typeface="Cambria Math" panose="02040503050406030204" pitchFamily="18" charset="0"/>
                            </a:rPr>
                            <m:t>𝑜𝑓</m:t>
                          </m:r>
                          <m:r>
                            <a:rPr lang="it-IT" sz="2200" b="0" i="1" smtClean="0">
                              <a:latin typeface="Cambria Math" panose="02040503050406030204" pitchFamily="18" charset="0"/>
                              <a:ea typeface="Cambria Math" panose="02040503050406030204" pitchFamily="18" charset="0"/>
                            </a:rPr>
                            <m:t> </m:t>
                          </m:r>
                          <m:r>
                            <a:rPr lang="it-IT" sz="2200" b="0" i="1" smtClean="0">
                              <a:latin typeface="Cambria Math" panose="02040503050406030204" pitchFamily="18" charset="0"/>
                              <a:ea typeface="Cambria Math" panose="02040503050406030204" pitchFamily="18" charset="0"/>
                            </a:rPr>
                            <m:t>𝑎𝑖𝑟</m:t>
                          </m:r>
                        </m:den>
                      </m:f>
                      <m:r>
                        <a:rPr lang="it-IT" sz="2200" b="0" i="1" smtClean="0">
                          <a:latin typeface="Cambria Math" panose="02040503050406030204" pitchFamily="18" charset="0"/>
                          <a:ea typeface="Cambria Math" panose="02040503050406030204" pitchFamily="18" charset="0"/>
                        </a:rPr>
                        <m:t>=</m:t>
                      </m:r>
                      <m:f>
                        <m:fPr>
                          <m:ctrlPr>
                            <a:rPr lang="it-IT" sz="2200" i="1">
                              <a:latin typeface="Cambria Math" panose="02040503050406030204" pitchFamily="18" charset="0"/>
                              <a:ea typeface="Cambria Math" panose="02040503050406030204" pitchFamily="18" charset="0"/>
                            </a:rPr>
                          </m:ctrlPr>
                        </m:fPr>
                        <m:num>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𝑃</m:t>
                              </m:r>
                            </m:e>
                            <m:sub>
                              <m:r>
                                <a:rPr lang="it-IT" sz="2200" b="0" i="1" smtClean="0">
                                  <a:latin typeface="Cambria Math" panose="02040503050406030204" pitchFamily="18" charset="0"/>
                                  <a:ea typeface="Cambria Math" panose="02040503050406030204" pitchFamily="18" charset="0"/>
                                </a:rPr>
                                <m:t>𝑎𝑖𝑟</m:t>
                              </m:r>
                            </m:sub>
                          </m:sSub>
                          <m:r>
                            <a:rPr lang="it-IT" sz="2200" i="1" dirty="0">
                              <a:latin typeface="Cambria Math" panose="02040503050406030204" pitchFamily="18" charset="0"/>
                              <a:ea typeface="Cambria Math" panose="02040503050406030204" pitchFamily="18" charset="0"/>
                            </a:rPr>
                            <m:t>∙</m:t>
                          </m:r>
                          <m:sSub>
                            <m:sSubPr>
                              <m:ctrlPr>
                                <a:rPr lang="it-IT" sz="2200" i="1" dirty="0">
                                  <a:latin typeface="Cambria Math" panose="02040503050406030204" pitchFamily="18" charset="0"/>
                                  <a:ea typeface="Cambria Math" panose="02040503050406030204" pitchFamily="18" charset="0"/>
                                </a:rPr>
                              </m:ctrlPr>
                            </m:sSubPr>
                            <m:e>
                              <m:r>
                                <a:rPr lang="it-IT" sz="2200" i="1" dirty="0">
                                  <a:latin typeface="Cambria Math" panose="02040503050406030204" pitchFamily="18" charset="0"/>
                                  <a:ea typeface="Cambria Math" panose="02040503050406030204" pitchFamily="18" charset="0"/>
                                </a:rPr>
                                <m:t>𝑁</m:t>
                              </m:r>
                            </m:e>
                            <m:sub>
                              <m:r>
                                <a:rPr lang="it-IT" sz="2200" i="1" dirty="0">
                                  <a:latin typeface="Cambria Math" panose="02040503050406030204" pitchFamily="18" charset="0"/>
                                  <a:ea typeface="Cambria Math" panose="02040503050406030204" pitchFamily="18" charset="0"/>
                                </a:rPr>
                                <m:t>𝑎</m:t>
                              </m:r>
                            </m:sub>
                          </m:sSub>
                        </m:num>
                        <m:den>
                          <m:r>
                            <a:rPr lang="it-IT" sz="2200" b="0" i="1" smtClean="0">
                              <a:latin typeface="Cambria Math" panose="02040503050406030204" pitchFamily="18" charset="0"/>
                              <a:ea typeface="Cambria Math" panose="02040503050406030204" pitchFamily="18" charset="0"/>
                            </a:rPr>
                            <m:t>𝑅𝑇</m:t>
                          </m:r>
                        </m:den>
                      </m:f>
                      <m:sSub>
                        <m:sSubPr>
                          <m:ctrlPr>
                            <a:rPr lang="it-IT" sz="2200" i="1" dirty="0">
                              <a:latin typeface="Cambria Math" panose="02040503050406030204" pitchFamily="18" charset="0"/>
                            </a:rPr>
                          </m:ctrlPr>
                        </m:sSubPr>
                        <m:e>
                          <m:r>
                            <a:rPr lang="it-IT" sz="2200" i="1" dirty="0">
                              <a:latin typeface="Cambria Math" panose="02040503050406030204" pitchFamily="18" charset="0"/>
                            </a:rPr>
                            <m:t>𝐶</m:t>
                          </m:r>
                        </m:e>
                        <m:sub>
                          <m:r>
                            <a:rPr lang="it-IT" sz="2200" i="1" dirty="0">
                              <a:latin typeface="Cambria Math" panose="02040503050406030204" pitchFamily="18" charset="0"/>
                            </a:rPr>
                            <m:t>𝑋</m:t>
                          </m:r>
                        </m:sub>
                      </m:sSub>
                    </m:oMath>
                  </m:oMathPara>
                </a14:m>
                <a:endParaRPr lang="en-US" sz="2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94959" y="1564412"/>
                <a:ext cx="5772818" cy="724622"/>
              </a:xfrm>
              <a:prstGeom prst="rect">
                <a:avLst/>
              </a:prstGeom>
              <a:blipFill>
                <a:blip r:embed="rId4"/>
                <a:stretch>
                  <a:fillRect/>
                </a:stretch>
              </a:blipFill>
            </p:spPr>
            <p:txBody>
              <a:bodyPr/>
              <a:lstStyle/>
              <a:p>
                <a:r>
                  <a:rPr lang="en-US">
                    <a:noFill/>
                  </a:rPr>
                  <a:t> </a:t>
                </a:r>
              </a:p>
            </p:txBody>
          </p:sp>
        </mc:Fallback>
      </mc:AlternateContent>
      <p:sp>
        <p:nvSpPr>
          <p:cNvPr id="13" name="CasellaDiTesto 12"/>
          <p:cNvSpPr txBox="1">
            <a:spLocks noChangeArrowheads="1"/>
          </p:cNvSpPr>
          <p:nvPr/>
        </p:nvSpPr>
        <p:spPr bwMode="auto">
          <a:xfrm>
            <a:off x="97876" y="2367165"/>
            <a:ext cx="8779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Assuming air at </a:t>
            </a:r>
            <a:r>
              <a:rPr lang="en-GB" altLang="en-US" sz="2000" dirty="0">
                <a:latin typeface="Tahoma" panose="020B0604030504040204" pitchFamily="34" charset="0"/>
                <a:cs typeface="Tahoma" panose="020B0604030504040204" pitchFamily="34" charset="0"/>
              </a:rPr>
              <a:t>P=1atm and </a:t>
            </a:r>
            <a:r>
              <a:rPr lang="en-GB" altLang="en-US" sz="2000" dirty="0" smtClean="0">
                <a:latin typeface="Tahoma" panose="020B0604030504040204" pitchFamily="34" charset="0"/>
                <a:cs typeface="Tahoma" panose="020B0604030504040204" pitchFamily="34" charset="0"/>
              </a:rPr>
              <a:t>T=298K and expressing volumes in cm</a:t>
            </a:r>
            <a:r>
              <a:rPr lang="en-GB" altLang="en-US" sz="2000" baseline="30000" dirty="0" smtClean="0">
                <a:latin typeface="Tahoma" panose="020B0604030504040204" pitchFamily="34" charset="0"/>
                <a:cs typeface="Tahoma" panose="020B0604030504040204" pitchFamily="34" charset="0"/>
              </a:rPr>
              <a:t>3</a:t>
            </a:r>
            <a:r>
              <a:rPr lang="en-GB" altLang="en-US" sz="2000" dirty="0" smtClean="0">
                <a:latin typeface="Tahoma" panose="020B0604030504040204" pitchFamily="34" charset="0"/>
                <a:cs typeface="Tahoma" panose="020B0604030504040204" pitchFamily="34" charset="0"/>
              </a:rPr>
              <a:t>: </a:t>
            </a:r>
            <a:endParaRPr lang="en-GB" altLang="en-US" sz="2000" baseline="-250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210249" y="2812776"/>
                <a:ext cx="7532902" cy="6794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200" i="1" smtClean="0">
                              <a:latin typeface="Cambria Math" panose="02040503050406030204" pitchFamily="18" charset="0"/>
                              <a:ea typeface="Cambria Math" panose="02040503050406030204" pitchFamily="18" charset="0"/>
                            </a:rPr>
                          </m:ctrlPr>
                        </m:fPr>
                        <m:num>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𝑃</m:t>
                              </m:r>
                            </m:e>
                            <m:sub>
                              <m:r>
                                <a:rPr lang="it-IT" sz="2200" b="0" i="1" smtClean="0">
                                  <a:latin typeface="Cambria Math" panose="02040503050406030204" pitchFamily="18" charset="0"/>
                                  <a:ea typeface="Cambria Math" panose="02040503050406030204" pitchFamily="18" charset="0"/>
                                </a:rPr>
                                <m:t>𝑎𝑖𝑟</m:t>
                              </m:r>
                            </m:sub>
                          </m:sSub>
                          <m:r>
                            <a:rPr lang="it-IT" sz="2200" i="1">
                              <a:latin typeface="Cambria Math" panose="02040503050406030204" pitchFamily="18" charset="0"/>
                              <a:ea typeface="Cambria Math" panose="02040503050406030204" pitchFamily="18" charset="0"/>
                            </a:rPr>
                            <m:t>∙</m:t>
                          </m:r>
                          <m:sSub>
                            <m:sSubPr>
                              <m:ctrlPr>
                                <a:rPr lang="it-IT" sz="2200" i="1" dirty="0">
                                  <a:latin typeface="Cambria Math" panose="02040503050406030204" pitchFamily="18" charset="0"/>
                                  <a:ea typeface="Cambria Math" panose="02040503050406030204" pitchFamily="18" charset="0"/>
                                </a:rPr>
                              </m:ctrlPr>
                            </m:sSubPr>
                            <m:e>
                              <m:r>
                                <a:rPr lang="it-IT" sz="2200" i="1" dirty="0">
                                  <a:latin typeface="Cambria Math" panose="02040503050406030204" pitchFamily="18" charset="0"/>
                                  <a:ea typeface="Cambria Math" panose="02040503050406030204" pitchFamily="18" charset="0"/>
                                </a:rPr>
                                <m:t>𝑁</m:t>
                              </m:r>
                            </m:e>
                            <m:sub>
                              <m:r>
                                <a:rPr lang="it-IT" sz="2200" i="1" dirty="0">
                                  <a:latin typeface="Cambria Math" panose="02040503050406030204" pitchFamily="18" charset="0"/>
                                  <a:ea typeface="Cambria Math" panose="02040503050406030204" pitchFamily="18" charset="0"/>
                                </a:rPr>
                                <m:t>𝑎</m:t>
                              </m:r>
                            </m:sub>
                          </m:sSub>
                        </m:num>
                        <m:den>
                          <m:r>
                            <a:rPr lang="it-IT" sz="2200" b="0" i="1" smtClean="0">
                              <a:latin typeface="Cambria Math" panose="02040503050406030204" pitchFamily="18" charset="0"/>
                              <a:ea typeface="Cambria Math" panose="02040503050406030204" pitchFamily="18" charset="0"/>
                            </a:rPr>
                            <m:t>𝑅𝑇</m:t>
                          </m:r>
                        </m:den>
                      </m:f>
                      <m:r>
                        <a:rPr lang="it-IT" sz="2200" b="0" i="1" smtClean="0">
                          <a:latin typeface="Cambria Math" panose="02040503050406030204" pitchFamily="18" charset="0"/>
                          <a:ea typeface="Cambria Math" panose="02040503050406030204" pitchFamily="18" charset="0"/>
                        </a:rPr>
                        <m:t>=</m:t>
                      </m:r>
                      <m:f>
                        <m:fPr>
                          <m:ctrlPr>
                            <a:rPr lang="it-IT" sz="2200" i="1" smtClean="0">
                              <a:latin typeface="Cambria Math" panose="02040503050406030204" pitchFamily="18" charset="0"/>
                              <a:ea typeface="Cambria Math" panose="02040503050406030204" pitchFamily="18" charset="0"/>
                            </a:rPr>
                          </m:ctrlPr>
                        </m:fPr>
                        <m:num>
                          <m:r>
                            <a:rPr lang="it-IT" sz="2200" b="0" i="1" dirty="0" smtClean="0">
                              <a:latin typeface="Cambria Math" panose="02040503050406030204" pitchFamily="18" charset="0"/>
                              <a:ea typeface="Cambria Math" panose="02040503050406030204" pitchFamily="18" charset="0"/>
                            </a:rPr>
                            <m:t>1</m:t>
                          </m:r>
                          <m:r>
                            <a:rPr lang="it-IT" sz="2200" b="0" i="1" dirty="0" smtClean="0">
                              <a:latin typeface="Cambria Math" panose="02040503050406030204" pitchFamily="18" charset="0"/>
                              <a:ea typeface="Cambria Math" panose="02040503050406030204" pitchFamily="18" charset="0"/>
                            </a:rPr>
                            <m:t>𝑎𝑡𝑚</m:t>
                          </m:r>
                          <m:r>
                            <a:rPr lang="it-IT" sz="2200" i="1" smtClean="0">
                              <a:latin typeface="Cambria Math" panose="02040503050406030204" pitchFamily="18" charset="0"/>
                              <a:ea typeface="Cambria Math" panose="02040503050406030204" pitchFamily="18" charset="0"/>
                            </a:rPr>
                            <m:t>∙6</m:t>
                          </m:r>
                          <m:r>
                            <a:rPr lang="it-IT" sz="2200" b="0" i="1" smtClean="0">
                              <a:latin typeface="Cambria Math" panose="02040503050406030204" pitchFamily="18" charset="0"/>
                              <a:ea typeface="Cambria Math" panose="02040503050406030204" pitchFamily="18" charset="0"/>
                            </a:rPr>
                            <m:t>.0221</m:t>
                          </m:r>
                          <m:r>
                            <a:rPr lang="it-IT" sz="2200" i="1">
                              <a:latin typeface="Cambria Math" panose="02040503050406030204" pitchFamily="18" charset="0"/>
                              <a:ea typeface="Cambria Math" panose="02040503050406030204" pitchFamily="18" charset="0"/>
                            </a:rPr>
                            <m:t>∙</m:t>
                          </m:r>
                          <m:sSup>
                            <m:sSupPr>
                              <m:ctrlPr>
                                <a:rPr lang="it-IT" sz="220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23</m:t>
                              </m:r>
                            </m:sup>
                          </m:sSup>
                          <m:r>
                            <a:rPr lang="it-IT" sz="2200" b="0" i="1" smtClean="0">
                              <a:latin typeface="Cambria Math" panose="02040503050406030204" pitchFamily="18" charset="0"/>
                              <a:ea typeface="Cambria Math" panose="02040503050406030204" pitchFamily="18" charset="0"/>
                            </a:rPr>
                            <m:t>𝑚𝑜𝑙𝑒𝑐𝑢𝑙𝑒𝑠</m:t>
                          </m:r>
                          <m:r>
                            <a:rPr lang="it-IT" sz="2200" i="1">
                              <a:latin typeface="Cambria Math" panose="02040503050406030204" pitchFamily="18" charset="0"/>
                              <a:ea typeface="Cambria Math" panose="02040503050406030204" pitchFamily="18" charset="0"/>
                            </a:rPr>
                            <m:t>∙</m:t>
                          </m:r>
                          <m:sSup>
                            <m:sSupPr>
                              <m:ctrlPr>
                                <a:rPr lang="it-IT" sz="220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𝑚𝑜𝑙</m:t>
                              </m:r>
                            </m:e>
                            <m:sup>
                              <m:r>
                                <a:rPr lang="it-IT" sz="2200" b="0" i="1" smtClean="0">
                                  <a:latin typeface="Cambria Math" panose="02040503050406030204" pitchFamily="18" charset="0"/>
                                  <a:ea typeface="Cambria Math" panose="02040503050406030204" pitchFamily="18" charset="0"/>
                                </a:rPr>
                                <m:t>−1</m:t>
                              </m:r>
                            </m:sup>
                          </m:sSup>
                        </m:num>
                        <m:den>
                          <m:r>
                            <a:rPr lang="it-IT" sz="2200" b="0" i="1" smtClean="0">
                              <a:latin typeface="Cambria Math" panose="02040503050406030204" pitchFamily="18" charset="0"/>
                              <a:ea typeface="Cambria Math" panose="02040503050406030204" pitchFamily="18" charset="0"/>
                            </a:rPr>
                            <m:t>0.08206∙</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3</m:t>
                              </m:r>
                            </m:sup>
                          </m:sSup>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𝑐𝑚</m:t>
                              </m:r>
                            </m:e>
                            <m:sup>
                              <m:r>
                                <a:rPr lang="it-IT" sz="2200" b="0" i="1" smtClean="0">
                                  <a:latin typeface="Cambria Math" panose="02040503050406030204" pitchFamily="18" charset="0"/>
                                  <a:ea typeface="Cambria Math" panose="02040503050406030204" pitchFamily="18" charset="0"/>
                                </a:rPr>
                                <m:t>3</m:t>
                              </m:r>
                            </m:sup>
                          </m:sSup>
                          <m:r>
                            <a:rPr lang="it-IT" sz="2200" b="0" i="1" smtClean="0">
                              <a:latin typeface="Cambria Math" panose="02040503050406030204" pitchFamily="18" charset="0"/>
                              <a:ea typeface="Cambria Math" panose="02040503050406030204" pitchFamily="18" charset="0"/>
                            </a:rPr>
                            <m:t>𝑎𝑡𝑚</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𝐾</m:t>
                              </m:r>
                            </m:e>
                            <m:sup>
                              <m:r>
                                <a:rPr lang="it-IT" sz="2200" b="0" i="1" smtClean="0">
                                  <a:latin typeface="Cambria Math" panose="02040503050406030204" pitchFamily="18" charset="0"/>
                                  <a:ea typeface="Cambria Math" panose="02040503050406030204" pitchFamily="18" charset="0"/>
                                </a:rPr>
                                <m:t>−1</m:t>
                              </m:r>
                            </m:sup>
                          </m:sSup>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𝑚𝑜𝑙</m:t>
                              </m:r>
                            </m:e>
                            <m:sup>
                              <m:r>
                                <a:rPr lang="it-IT" sz="2200" b="0" i="1" smtClean="0">
                                  <a:latin typeface="Cambria Math" panose="02040503050406030204" pitchFamily="18" charset="0"/>
                                  <a:ea typeface="Cambria Math" panose="02040503050406030204" pitchFamily="18" charset="0"/>
                                </a:rPr>
                                <m:t>−1</m:t>
                              </m:r>
                            </m:sup>
                          </m:sSup>
                          <m:r>
                            <a:rPr lang="it-IT" sz="2200" b="0" i="1" smtClean="0">
                              <a:latin typeface="Cambria Math" panose="02040503050406030204" pitchFamily="18" charset="0"/>
                              <a:ea typeface="Cambria Math" panose="02040503050406030204" pitchFamily="18" charset="0"/>
                            </a:rPr>
                            <m:t>298</m:t>
                          </m:r>
                          <m:r>
                            <a:rPr lang="it-IT" sz="2200" b="0" i="1" smtClean="0">
                              <a:latin typeface="Cambria Math" panose="02040503050406030204" pitchFamily="18" charset="0"/>
                              <a:ea typeface="Cambria Math" panose="02040503050406030204" pitchFamily="18" charset="0"/>
                            </a:rPr>
                            <m:t>𝐾</m:t>
                          </m:r>
                        </m:den>
                      </m:f>
                      <m:r>
                        <a:rPr lang="it-IT" sz="2200" b="0" i="1" smtClean="0">
                          <a:latin typeface="Cambria Math" panose="02040503050406030204" pitchFamily="18" charset="0"/>
                          <a:ea typeface="Cambria Math" panose="02040503050406030204" pitchFamily="18" charset="0"/>
                        </a:rPr>
                        <m:t>=</m:t>
                      </m:r>
                    </m:oMath>
                  </m:oMathPara>
                </a14:m>
                <a:endParaRPr lang="it-IT" sz="2200" b="0" i="1" dirty="0" smtClean="0">
                  <a:latin typeface="Cambria Math" panose="02040503050406030204" pitchFamily="18"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10249" y="2812776"/>
                <a:ext cx="7532902" cy="6794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84197" y="3576461"/>
                <a:ext cx="4396646" cy="338554"/>
              </a:xfrm>
              <a:prstGeom prst="rect">
                <a:avLst/>
              </a:prstGeom>
              <a:noFill/>
            </p:spPr>
            <p:txBody>
              <a:bodyPr wrap="square" lIns="0" tIns="0" rIns="0" bIns="0" rtlCol="0">
                <a:spAutoFit/>
              </a:bodyPr>
              <a:lstStyle/>
              <a:p>
                <a:r>
                  <a:rPr lang="it-IT" sz="2200" b="0" dirty="0" smtClean="0">
                    <a:ea typeface="Cambria Math" panose="02040503050406030204" pitchFamily="18" charset="0"/>
                  </a:rPr>
                  <a:t>= </a:t>
                </a:r>
                <a14:m>
                  <m:oMath xmlns:m="http://schemas.openxmlformats.org/officeDocument/2006/math">
                    <m:r>
                      <a:rPr lang="it-IT" sz="2200" b="0" i="1" smtClean="0">
                        <a:latin typeface="Cambria Math" panose="02040503050406030204" pitchFamily="18" charset="0"/>
                        <a:ea typeface="Cambria Math" panose="02040503050406030204" pitchFamily="18" charset="0"/>
                      </a:rPr>
                      <m:t>2.46∙</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19</m:t>
                        </m:r>
                      </m:sup>
                    </m:sSup>
                  </m:oMath>
                </a14:m>
                <a:r>
                  <a:rPr lang="en-US" sz="2200" dirty="0" smtClean="0"/>
                  <a:t> molecules·cm</a:t>
                </a:r>
                <a:r>
                  <a:rPr lang="en-US" sz="2200" baseline="30000" dirty="0" smtClean="0"/>
                  <a:t>-3</a:t>
                </a:r>
                <a:endParaRPr lang="en-US" sz="2200" baseline="30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84197" y="3576461"/>
                <a:ext cx="4396646" cy="338554"/>
              </a:xfrm>
              <a:prstGeom prst="rect">
                <a:avLst/>
              </a:prstGeom>
              <a:blipFill>
                <a:blip r:embed="rId6"/>
                <a:stretch>
                  <a:fillRect l="-3878" t="-25455" b="-5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50635" y="3939268"/>
                <a:ext cx="5263770" cy="338554"/>
              </a:xfrm>
              <a:prstGeom prst="rect">
                <a:avLst/>
              </a:prstGeom>
              <a:noFill/>
            </p:spPr>
            <p:txBody>
              <a:bodyPr wrap="square" lIns="0" tIns="0" rIns="0" bIns="0" rtlCol="0">
                <a:spAutoFit/>
              </a:bodyPr>
              <a:lstStyle/>
              <a:p>
                <a14:m>
                  <m:oMath xmlns:m="http://schemas.openxmlformats.org/officeDocument/2006/math">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𝑁</m:t>
                        </m:r>
                      </m:e>
                      <m:sub>
                        <m:r>
                          <a:rPr lang="it-IT" sz="2200" b="0" i="1" smtClean="0">
                            <a:latin typeface="Cambria Math" panose="02040503050406030204" pitchFamily="18" charset="0"/>
                            <a:ea typeface="Cambria Math" panose="02040503050406030204" pitchFamily="18" charset="0"/>
                          </a:rPr>
                          <m:t>𝑋</m:t>
                        </m:r>
                      </m:sub>
                    </m:sSub>
                    <m:r>
                      <a:rPr lang="it-IT" sz="2200" b="0" i="1" smtClean="0">
                        <a:latin typeface="Cambria Math" panose="02040503050406030204" pitchFamily="18" charset="0"/>
                        <a:ea typeface="Cambria Math" panose="02040503050406030204" pitchFamily="18" charset="0"/>
                      </a:rPr>
                      <m:t>=</m:t>
                    </m:r>
                    <m:r>
                      <a:rPr lang="it-IT" sz="2200" i="1">
                        <a:latin typeface="Cambria Math" panose="02040503050406030204" pitchFamily="18" charset="0"/>
                        <a:ea typeface="Cambria Math" panose="02040503050406030204" pitchFamily="18" charset="0"/>
                      </a:rPr>
                      <m:t>2.46∙</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i="1">
                            <a:latin typeface="Cambria Math" panose="02040503050406030204" pitchFamily="18" charset="0"/>
                            <a:ea typeface="Cambria Math" panose="02040503050406030204" pitchFamily="18" charset="0"/>
                          </a:rPr>
                          <m:t>19</m:t>
                        </m:r>
                      </m:sup>
                    </m:sSup>
                    <m:r>
                      <a:rPr lang="it-IT" sz="2200" i="1" dirty="0">
                        <a:latin typeface="Cambria Math" panose="02040503050406030204" pitchFamily="18" charset="0"/>
                        <a:ea typeface="Cambria Math" panose="02040503050406030204" pitchFamily="18" charset="0"/>
                      </a:rPr>
                      <m:t>∙</m:t>
                    </m:r>
                    <m:sSub>
                      <m:sSubPr>
                        <m:ctrlPr>
                          <a:rPr lang="it-IT" sz="2200" i="1" dirty="0">
                            <a:latin typeface="Cambria Math" panose="02040503050406030204" pitchFamily="18" charset="0"/>
                          </a:rPr>
                        </m:ctrlPr>
                      </m:sSubPr>
                      <m:e>
                        <m:r>
                          <a:rPr lang="it-IT" sz="2200" i="1" dirty="0">
                            <a:latin typeface="Cambria Math" panose="02040503050406030204" pitchFamily="18" charset="0"/>
                          </a:rPr>
                          <m:t>𝐶</m:t>
                        </m:r>
                      </m:e>
                      <m:sub>
                        <m:r>
                          <a:rPr lang="it-IT" sz="2200" i="1" dirty="0">
                            <a:latin typeface="Cambria Math" panose="02040503050406030204" pitchFamily="18" charset="0"/>
                          </a:rPr>
                          <m:t>𝑋</m:t>
                        </m:r>
                      </m:sub>
                    </m:sSub>
                  </m:oMath>
                </a14:m>
                <a:r>
                  <a:rPr lang="en-US" sz="2200" dirty="0" smtClean="0"/>
                  <a:t>   molecules·cm</a:t>
                </a:r>
                <a:r>
                  <a:rPr lang="en-US" sz="2200" baseline="30000" dirty="0" smtClean="0"/>
                  <a:t>-3</a:t>
                </a:r>
                <a:endParaRPr lang="en-US" sz="2200" baseline="30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50635" y="3939268"/>
                <a:ext cx="5263770" cy="338554"/>
              </a:xfrm>
              <a:prstGeom prst="rect">
                <a:avLst/>
              </a:prstGeom>
              <a:blipFill>
                <a:blip r:embed="rId7"/>
                <a:stretch>
                  <a:fillRect l="-1852" t="-23214" b="-50000"/>
                </a:stretch>
              </a:blipFill>
            </p:spPr>
            <p:txBody>
              <a:bodyPr/>
              <a:lstStyle/>
              <a:p>
                <a:r>
                  <a:rPr lang="en-US">
                    <a:noFill/>
                  </a:rPr>
                  <a:t> </a:t>
                </a:r>
              </a:p>
            </p:txBody>
          </p:sp>
        </mc:Fallback>
      </mc:AlternateContent>
      <p:sp>
        <p:nvSpPr>
          <p:cNvPr id="19" name="Rectangle 18"/>
          <p:cNvSpPr/>
          <p:nvPr/>
        </p:nvSpPr>
        <p:spPr>
          <a:xfrm>
            <a:off x="5880843" y="3526801"/>
            <a:ext cx="3305725" cy="769441"/>
          </a:xfrm>
          <a:prstGeom prst="rect">
            <a:avLst/>
          </a:prstGeom>
        </p:spPr>
        <p:txBody>
          <a:bodyPr wrap="square">
            <a:spAutoFit/>
          </a:bodyPr>
          <a:lstStyle/>
          <a:p>
            <a:pPr algn="ct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X</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rPr>
              <a:t>is not conserved when P or T </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changes!!</a:t>
            </a:r>
            <a:endPar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Immagin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6162" y="4360863"/>
            <a:ext cx="4287838"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19"/>
          <p:cNvSpPr txBox="1">
            <a:spLocks noChangeArrowheads="1"/>
          </p:cNvSpPr>
          <p:nvPr/>
        </p:nvSpPr>
        <p:spPr bwMode="auto">
          <a:xfrm>
            <a:off x="97876" y="4471352"/>
            <a:ext cx="4880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solidFill>
                  <a:srgbClr val="3333FF"/>
                </a:solidFill>
                <a:latin typeface="Tahoma" panose="020B0604030504040204" pitchFamily="34" charset="0"/>
                <a:cs typeface="Tahoma" panose="020B0604030504040204" pitchFamily="34" charset="0"/>
              </a:rPr>
              <a:t>Example: </a:t>
            </a:r>
          </a:p>
          <a:p>
            <a:r>
              <a:rPr lang="en-GB" altLang="en-US" sz="2000" dirty="0" err="1" smtClean="0">
                <a:latin typeface="Tahoma" panose="020B0604030504040204" pitchFamily="34" charset="0"/>
                <a:cs typeface="Tahoma" panose="020B0604030504040204" pitchFamily="34" charset="0"/>
              </a:rPr>
              <a:t>C</a:t>
            </a:r>
            <a:r>
              <a:rPr lang="en-GB" altLang="en-US" sz="2000" baseline="-25000" dirty="0" err="1" smtClean="0">
                <a:latin typeface="Tahoma" panose="020B0604030504040204" pitchFamily="34" charset="0"/>
                <a:cs typeface="Tahoma" panose="020B0604030504040204" pitchFamily="34" charset="0"/>
              </a:rPr>
              <a:t>x</a:t>
            </a:r>
            <a:r>
              <a:rPr lang="en-GB" altLang="en-US" sz="2000" dirty="0" smtClean="0">
                <a:latin typeface="Tahoma" panose="020B0604030504040204" pitchFamily="34" charset="0"/>
                <a:cs typeface="Tahoma" panose="020B0604030504040204" pitchFamily="34" charset="0"/>
              </a:rPr>
              <a:t>= 1ppm =10</a:t>
            </a:r>
            <a:r>
              <a:rPr lang="en-GB" altLang="en-US" sz="2000" baseline="30000" dirty="0" smtClean="0">
                <a:latin typeface="Tahoma" panose="020B0604030504040204" pitchFamily="34" charset="0"/>
                <a:cs typeface="Tahoma" panose="020B0604030504040204" pitchFamily="34" charset="0"/>
              </a:rPr>
              <a:t>-6</a:t>
            </a:r>
            <a:r>
              <a:rPr lang="en-GB" altLang="en-US" sz="2000" dirty="0" smtClean="0">
                <a:latin typeface="Tahoma" panose="020B0604030504040204" pitchFamily="34" charset="0"/>
                <a:cs typeface="Tahoma" panose="020B0604030504040204" pitchFamily="34" charset="0"/>
              </a:rPr>
              <a:t> </a:t>
            </a:r>
            <a:r>
              <a:rPr lang="en-GB" altLang="en-US" sz="2000" dirty="0">
                <a:latin typeface="Tahoma" panose="020B0604030504040204" pitchFamily="34" charset="0"/>
                <a:cs typeface="Tahoma" panose="020B0604030504040204" pitchFamily="34" charset="0"/>
              </a:rPr>
              <a:t>corresponds to</a:t>
            </a:r>
            <a:endParaRPr lang="en-GB" altLang="en-US" sz="2000" baseline="-250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TextBox 24"/>
              <p:cNvSpPr txBox="1"/>
              <p:nvPr/>
            </p:nvSpPr>
            <p:spPr>
              <a:xfrm>
                <a:off x="118592" y="5227744"/>
                <a:ext cx="5050266" cy="338554"/>
              </a:xfrm>
              <a:prstGeom prst="rect">
                <a:avLst/>
              </a:prstGeom>
              <a:noFill/>
            </p:spPr>
            <p:txBody>
              <a:bodyPr wrap="square" lIns="0" tIns="0" rIns="0" bIns="0" rtlCol="0">
                <a:spAutoFit/>
              </a:bodyPr>
              <a:lstStyle/>
              <a:p>
                <a14:m>
                  <m:oMath xmlns:m="http://schemas.openxmlformats.org/officeDocument/2006/math">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𝑁</m:t>
                        </m:r>
                      </m:e>
                      <m:sub>
                        <m:r>
                          <a:rPr lang="it-IT" sz="2200" b="0" i="1" smtClean="0">
                            <a:latin typeface="Cambria Math" panose="02040503050406030204" pitchFamily="18" charset="0"/>
                            <a:ea typeface="Cambria Math" panose="02040503050406030204" pitchFamily="18" charset="0"/>
                          </a:rPr>
                          <m:t>𝑋</m:t>
                        </m:r>
                      </m:sub>
                    </m:sSub>
                    <m:r>
                      <a:rPr lang="it-IT" sz="2200" b="0" i="1" smtClean="0">
                        <a:latin typeface="Cambria Math" panose="02040503050406030204" pitchFamily="18" charset="0"/>
                        <a:ea typeface="Cambria Math" panose="02040503050406030204" pitchFamily="18" charset="0"/>
                      </a:rPr>
                      <m:t>=</m:t>
                    </m:r>
                    <m:r>
                      <a:rPr lang="it-IT" sz="2200" i="1">
                        <a:latin typeface="Cambria Math" panose="02040503050406030204" pitchFamily="18" charset="0"/>
                        <a:ea typeface="Cambria Math" panose="02040503050406030204" pitchFamily="18" charset="0"/>
                      </a:rPr>
                      <m:t>2.46∙</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i="1">
                            <a:latin typeface="Cambria Math" panose="02040503050406030204" pitchFamily="18" charset="0"/>
                            <a:ea typeface="Cambria Math" panose="02040503050406030204" pitchFamily="18" charset="0"/>
                          </a:rPr>
                          <m:t>19</m:t>
                        </m:r>
                      </m:sup>
                    </m:sSup>
                    <m:r>
                      <a:rPr lang="it-IT" sz="2200" i="1" dirty="0">
                        <a:latin typeface="Cambria Math" panose="02040503050406030204" pitchFamily="18" charset="0"/>
                        <a:ea typeface="Cambria Math" panose="02040503050406030204" pitchFamily="18" charset="0"/>
                      </a:rPr>
                      <m:t>∙</m:t>
                    </m:r>
                    <m:sSup>
                      <m:sSupPr>
                        <m:ctrlPr>
                          <a:rPr lang="it-IT" sz="2200" i="1" dirty="0" smtClean="0">
                            <a:latin typeface="Cambria Math" panose="02040503050406030204" pitchFamily="18" charset="0"/>
                            <a:ea typeface="Cambria Math" panose="02040503050406030204" pitchFamily="18" charset="0"/>
                          </a:rPr>
                        </m:ctrlPr>
                      </m:sSupPr>
                      <m:e>
                        <m:r>
                          <a:rPr lang="it-IT" sz="2200" b="0" i="1" dirty="0" smtClean="0">
                            <a:latin typeface="Cambria Math" panose="02040503050406030204" pitchFamily="18" charset="0"/>
                            <a:ea typeface="Cambria Math" panose="02040503050406030204" pitchFamily="18" charset="0"/>
                          </a:rPr>
                          <m:t>10</m:t>
                        </m:r>
                      </m:e>
                      <m:sup>
                        <m:r>
                          <a:rPr lang="it-IT" sz="2200" b="0" i="1" dirty="0" smtClean="0">
                            <a:latin typeface="Cambria Math" panose="02040503050406030204" pitchFamily="18" charset="0"/>
                            <a:ea typeface="Cambria Math" panose="02040503050406030204" pitchFamily="18" charset="0"/>
                          </a:rPr>
                          <m:t>−6</m:t>
                        </m:r>
                      </m:sup>
                    </m:sSup>
                  </m:oMath>
                </a14:m>
                <a:r>
                  <a:rPr lang="en-US" sz="2200" dirty="0" smtClean="0"/>
                  <a:t> molecules·cm</a:t>
                </a:r>
                <a:r>
                  <a:rPr lang="en-US" sz="2200" baseline="30000" dirty="0" smtClean="0"/>
                  <a:t>-3</a:t>
                </a:r>
                <a:endParaRPr lang="en-US" sz="2200" baseline="30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18592" y="5227744"/>
                <a:ext cx="5050266" cy="338554"/>
              </a:xfrm>
              <a:prstGeom prst="rect">
                <a:avLst/>
              </a:prstGeom>
              <a:blipFill>
                <a:blip r:embed="rId9"/>
                <a:stretch>
                  <a:fillRect l="-1930" t="-25455" b="-5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34366" y="5655812"/>
                <a:ext cx="4174112" cy="677108"/>
              </a:xfrm>
              <a:prstGeom prst="rect">
                <a:avLst/>
              </a:prstGeom>
              <a:noFill/>
            </p:spPr>
            <p:txBody>
              <a:bodyPr wrap="square" lIns="0" tIns="0" rIns="0" bIns="0" rtlCol="0">
                <a:spAutoFit/>
              </a:bodyPr>
              <a:lstStyle/>
              <a:p>
                <a14:m>
                  <m:oMath xmlns:m="http://schemas.openxmlformats.org/officeDocument/2006/math">
                    <m:r>
                      <a:rPr lang="it-IT" sz="2200" b="0" i="1" dirty="0" smtClean="0">
                        <a:latin typeface="Cambria Math" panose="02040503050406030204" pitchFamily="18" charset="0"/>
                        <a:ea typeface="Cambria Math" panose="02040503050406030204" pitchFamily="18" charset="0"/>
                      </a:rPr>
                      <m:t>=2.462</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i="1">
                            <a:latin typeface="Cambria Math" panose="02040503050406030204" pitchFamily="18" charset="0"/>
                            <a:ea typeface="Cambria Math" panose="02040503050406030204" pitchFamily="18" charset="0"/>
                          </a:rPr>
                          <m:t>1</m:t>
                        </m:r>
                        <m:r>
                          <a:rPr lang="it-IT" sz="2200" b="0" i="1" smtClean="0">
                            <a:latin typeface="Cambria Math" panose="02040503050406030204" pitchFamily="18" charset="0"/>
                            <a:ea typeface="Cambria Math" panose="02040503050406030204" pitchFamily="18" charset="0"/>
                          </a:rPr>
                          <m:t>3</m:t>
                        </m:r>
                      </m:sup>
                    </m:sSup>
                  </m:oMath>
                </a14:m>
                <a:r>
                  <a:rPr lang="en-US" sz="2200" dirty="0" smtClean="0"/>
                  <a:t> molecules·cm</a:t>
                </a:r>
                <a:r>
                  <a:rPr lang="en-US" sz="2200" baseline="30000" dirty="0" smtClean="0"/>
                  <a:t>-3</a:t>
                </a:r>
              </a:p>
              <a:p>
                <a:r>
                  <a:rPr lang="it-IT" sz="2200" dirty="0" smtClean="0"/>
                  <a:t>but only at T=298 K and P=1 atm</a:t>
                </a:r>
                <a:endParaRPr lang="it-IT" sz="2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34366" y="5655812"/>
                <a:ext cx="4174112" cy="677108"/>
              </a:xfrm>
              <a:prstGeom prst="rect">
                <a:avLst/>
              </a:prstGeom>
              <a:blipFill>
                <a:blip r:embed="rId10"/>
                <a:stretch>
                  <a:fillRect l="-4094" t="-11712" r="-2485" b="-25225"/>
                </a:stretch>
              </a:blipFill>
            </p:spPr>
            <p:txBody>
              <a:bodyPr/>
              <a:lstStyle/>
              <a:p>
                <a:r>
                  <a:rPr lang="en-US">
                    <a:noFill/>
                  </a:rPr>
                  <a:t> </a:t>
                </a:r>
              </a:p>
            </p:txBody>
          </p:sp>
        </mc:Fallback>
      </mc:AlternateContent>
      <p:sp>
        <p:nvSpPr>
          <p:cNvPr id="3" name="Rounded Rectangle 2"/>
          <p:cNvSpPr/>
          <p:nvPr/>
        </p:nvSpPr>
        <p:spPr>
          <a:xfrm>
            <a:off x="5354054" y="1564382"/>
            <a:ext cx="1099921" cy="8027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54015" y="999709"/>
            <a:ext cx="2432553" cy="707886"/>
          </a:xfrm>
          <a:prstGeom prst="rect">
            <a:avLst/>
          </a:prstGeom>
        </p:spPr>
        <p:txBody>
          <a:bodyPr wrap="square">
            <a:spAutoFit/>
          </a:bodyPr>
          <a:lstStyle/>
          <a:p>
            <a:pPr algn="ct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number density of air (at P</a:t>
            </a:r>
            <a:r>
              <a:rPr lang="en-US" sz="20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air</a:t>
            </a: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flipV="1">
            <a:off x="6453975" y="1500710"/>
            <a:ext cx="466885" cy="148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13" grpId="0"/>
      <p:bldP spid="16" grpId="0"/>
      <p:bldP spid="17" grpId="0"/>
      <p:bldP spid="18" grpId="0"/>
      <p:bldP spid="19" grpId="0"/>
      <p:bldP spid="21" grpId="0"/>
      <p:bldP spid="25" grpId="0"/>
      <p:bldP spid="26" grpId="0"/>
      <p:bldP spid="3" grpId="0"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563563" y="-44483"/>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Units of concentration and conversions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2097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0183" name="CasellaDiTesto 10"/>
          <p:cNvSpPr txBox="1">
            <a:spLocks noChangeArrowheads="1"/>
          </p:cNvSpPr>
          <p:nvPr/>
        </p:nvSpPr>
        <p:spPr bwMode="auto">
          <a:xfrm>
            <a:off x="386217" y="933814"/>
            <a:ext cx="862284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Mass per </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volume (</a:t>
            </a:r>
            <a:r>
              <a:rPr lang="en-GB" altLang="en-US" sz="2200" i="1"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a:t>
            </a:r>
            <a:r>
              <a:rPr lang="en-GB" altLang="en-US" sz="2200" baseline="-250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X</a:t>
            </a:r>
            <a:r>
              <a:rPr lang="en-GB"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a:t>
            </a:r>
            <a:r>
              <a:rPr lang="en-GB" altLang="en-US" sz="2200" dirty="0" smtClean="0">
                <a:solidFill>
                  <a:srgbClr val="FF0000"/>
                </a:solidFill>
                <a:latin typeface="Tahoma" panose="020B0604030504040204" pitchFamily="34" charset="0"/>
                <a:cs typeface="Tahoma" panose="020B0604030504040204" pitchFamily="34" charset="0"/>
              </a:rPr>
              <a:t>: </a:t>
            </a:r>
            <a:r>
              <a:rPr lang="en-GB" altLang="en-US" sz="2200" dirty="0">
                <a:latin typeface="Tahoma" panose="020B0604030504040204" pitchFamily="34" charset="0"/>
                <a:cs typeface="Tahoma" panose="020B0604030504040204" pitchFamily="34" charset="0"/>
              </a:rPr>
              <a:t>mass of a species </a:t>
            </a:r>
            <a:r>
              <a:rPr lang="en-GB" altLang="en-US" sz="2200" dirty="0" smtClean="0">
                <a:latin typeface="Tahoma" panose="020B0604030504040204" pitchFamily="34" charset="0"/>
                <a:cs typeface="Tahoma" panose="020B0604030504040204" pitchFamily="34" charset="0"/>
              </a:rPr>
              <a:t>(in g or </a:t>
            </a:r>
            <a:r>
              <a:rPr lang="en-GB" altLang="en-US" sz="2200" dirty="0">
                <a:latin typeface="Tahoma" panose="020B0604030504040204" pitchFamily="34" charset="0"/>
                <a:cs typeface="Tahoma" panose="020B0604030504040204" pitchFamily="34" charset="0"/>
                <a:sym typeface="Symbol" panose="05050102010706020507" pitchFamily="18" charset="2"/>
              </a:rPr>
              <a:t>g=</a:t>
            </a:r>
            <a:r>
              <a:rPr lang="en-GB" altLang="en-US" sz="2200" dirty="0">
                <a:latin typeface="Tahoma" panose="020B0604030504040204" pitchFamily="34" charset="0"/>
                <a:cs typeface="Tahoma" panose="020B0604030504040204" pitchFamily="34" charset="0"/>
              </a:rPr>
              <a:t>10</a:t>
            </a:r>
            <a:r>
              <a:rPr lang="en-GB" altLang="en-US" sz="2200" baseline="30000" dirty="0">
                <a:latin typeface="Tahoma" panose="020B0604030504040204" pitchFamily="34" charset="0"/>
                <a:cs typeface="Tahoma" panose="020B0604030504040204" pitchFamily="34" charset="0"/>
              </a:rPr>
              <a:t>-6</a:t>
            </a:r>
            <a:r>
              <a:rPr lang="en-GB" altLang="en-US" sz="2200" dirty="0">
                <a:latin typeface="Tahoma" panose="020B0604030504040204" pitchFamily="34" charset="0"/>
                <a:cs typeface="Tahoma" panose="020B0604030504040204" pitchFamily="34" charset="0"/>
              </a:rPr>
              <a:t>g) in a unit volume </a:t>
            </a:r>
            <a:r>
              <a:rPr lang="en-GB" altLang="en-US" sz="2200" dirty="0" smtClean="0">
                <a:latin typeface="Tahoma" panose="020B0604030504040204" pitchFamily="34" charset="0"/>
                <a:cs typeface="Tahoma" panose="020B0604030504040204" pitchFamily="34" charset="0"/>
              </a:rPr>
              <a:t>(either cm</a:t>
            </a:r>
            <a:r>
              <a:rPr lang="en-GB" altLang="en-US" sz="2200" baseline="30000" dirty="0" smtClean="0">
                <a:latin typeface="Tahoma" panose="020B0604030504040204" pitchFamily="34" charset="0"/>
                <a:cs typeface="Tahoma" panose="020B0604030504040204" pitchFamily="34" charset="0"/>
              </a:rPr>
              <a:t>3 </a:t>
            </a:r>
            <a:r>
              <a:rPr lang="en-GB" altLang="en-US" sz="2200" dirty="0" smtClean="0">
                <a:latin typeface="Tahoma" panose="020B0604030504040204" pitchFamily="34" charset="0"/>
                <a:cs typeface="Tahoma" panose="020B0604030504040204" pitchFamily="34" charset="0"/>
              </a:rPr>
              <a:t>or m</a:t>
            </a:r>
            <a:r>
              <a:rPr lang="en-GB" altLang="en-US" sz="2200" baseline="30000" dirty="0" smtClean="0">
                <a:latin typeface="Tahoma" panose="020B0604030504040204" pitchFamily="34" charset="0"/>
                <a:cs typeface="Tahoma" panose="020B0604030504040204" pitchFamily="34" charset="0"/>
              </a:rPr>
              <a:t>3</a:t>
            </a:r>
            <a:r>
              <a:rPr lang="en-GB" altLang="en-US" sz="2200" dirty="0" smtClean="0">
                <a:latin typeface="Tahoma" panose="020B0604030504040204" pitchFamily="34" charset="0"/>
                <a:cs typeface="Tahoma" panose="020B0604030504040204" pitchFamily="34" charset="0"/>
              </a:rPr>
              <a:t>) of air. Units can </a:t>
            </a:r>
            <a:r>
              <a:rPr lang="en-GB" altLang="en-US" sz="2200" dirty="0">
                <a:latin typeface="Tahoma" panose="020B0604030504040204" pitchFamily="34" charset="0"/>
                <a:cs typeface="Tahoma" panose="020B0604030504040204" pitchFamily="34" charset="0"/>
              </a:rPr>
              <a:t>be  </a:t>
            </a:r>
            <a:r>
              <a:rPr lang="en-GB" altLang="en-US" sz="2200" dirty="0" smtClean="0">
                <a:latin typeface="Tahoma" panose="020B0604030504040204" pitchFamily="34" charset="0"/>
                <a:cs typeface="Tahoma" panose="020B0604030504040204" pitchFamily="34" charset="0"/>
                <a:sym typeface="Symbol" panose="05050102010706020507" pitchFamily="18" charset="2"/>
              </a:rPr>
              <a:t>g</a:t>
            </a:r>
            <a:r>
              <a:rPr lang="en-GB" altLang="en-US" sz="2200" i="1" dirty="0" smtClean="0">
                <a:latin typeface="Tahoma" panose="020B0604030504040204" pitchFamily="34" charset="0"/>
                <a:cs typeface="Tahoma" panose="020B0604030504040204" pitchFamily="34" charset="0"/>
                <a:sym typeface="Symbol" panose="05050102010706020507" pitchFamily="18" charset="2"/>
              </a:rPr>
              <a:t>c</a:t>
            </a:r>
            <a:r>
              <a:rPr lang="en-GB" altLang="en-US" sz="2200" i="1" dirty="0" smtClean="0">
                <a:latin typeface="Tahoma" panose="020B0604030504040204" pitchFamily="34" charset="0"/>
                <a:cs typeface="Tahoma" panose="020B0604030504040204" pitchFamily="34" charset="0"/>
              </a:rPr>
              <a:t>m</a:t>
            </a:r>
            <a:r>
              <a:rPr lang="en-GB" altLang="en-US" sz="2200" i="1" baseline="30000" dirty="0" smtClean="0">
                <a:latin typeface="Tahoma" panose="020B0604030504040204" pitchFamily="34" charset="0"/>
                <a:cs typeface="Tahoma" panose="020B0604030504040204" pitchFamily="34" charset="0"/>
              </a:rPr>
              <a:t>-3</a:t>
            </a:r>
            <a:r>
              <a:rPr lang="en-GB" altLang="en-US" sz="2200" dirty="0" smtClean="0">
                <a:latin typeface="Tahoma" panose="020B0604030504040204" pitchFamily="34" charset="0"/>
                <a:cs typeface="Tahoma" panose="020B0604030504040204" pitchFamily="34" charset="0"/>
              </a:rPr>
              <a:t> or </a:t>
            </a:r>
            <a:r>
              <a:rPr lang="en-GB" altLang="en-US" sz="2200" dirty="0" smtClean="0">
                <a:latin typeface="Tahoma" panose="020B0604030504040204" pitchFamily="34" charset="0"/>
                <a:cs typeface="Tahoma" panose="020B0604030504040204" pitchFamily="34" charset="0"/>
                <a:sym typeface="Symbol" panose="05050102010706020507" pitchFamily="18" charset="2"/>
              </a:rPr>
              <a:t></a:t>
            </a:r>
            <a:r>
              <a:rPr lang="en-GB" altLang="en-US" sz="2200" dirty="0">
                <a:latin typeface="Tahoma" panose="020B0604030504040204" pitchFamily="34" charset="0"/>
                <a:cs typeface="Tahoma" panose="020B0604030504040204" pitchFamily="34" charset="0"/>
                <a:sym typeface="Symbol" panose="05050102010706020507" pitchFamily="18" charset="2"/>
              </a:rPr>
              <a:t>g</a:t>
            </a:r>
            <a:r>
              <a:rPr lang="en-GB" altLang="en-US" sz="2200" i="1" dirty="0">
                <a:latin typeface="Tahoma" panose="020B0604030504040204" pitchFamily="34" charset="0"/>
                <a:cs typeface="Tahoma" panose="020B0604030504040204" pitchFamily="34" charset="0"/>
                <a:sym typeface="Symbol" panose="05050102010706020507" pitchFamily="18" charset="2"/>
              </a:rPr>
              <a:t></a:t>
            </a:r>
            <a:r>
              <a:rPr lang="en-GB" altLang="en-US" sz="2200" i="1" dirty="0">
                <a:latin typeface="Tahoma" panose="020B0604030504040204" pitchFamily="34" charset="0"/>
                <a:cs typeface="Tahoma" panose="020B0604030504040204" pitchFamily="34" charset="0"/>
              </a:rPr>
              <a:t>m</a:t>
            </a:r>
            <a:r>
              <a:rPr lang="en-GB" altLang="en-US" sz="2200" i="1" baseline="30000" dirty="0">
                <a:latin typeface="Tahoma" panose="020B0604030504040204" pitchFamily="34" charset="0"/>
                <a:cs typeface="Tahoma" panose="020B0604030504040204" pitchFamily="34" charset="0"/>
              </a:rPr>
              <a:t>-3</a:t>
            </a:r>
          </a:p>
        </p:txBody>
      </p:sp>
      <p:sp>
        <p:nvSpPr>
          <p:cNvPr id="9" name="CasellaDiTesto 5"/>
          <p:cNvSpPr txBox="1">
            <a:spLocks noChangeArrowheads="1"/>
          </p:cNvSpPr>
          <p:nvPr/>
        </p:nvSpPr>
        <p:spPr bwMode="auto">
          <a:xfrm>
            <a:off x="355134" y="3244951"/>
            <a:ext cx="856421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a:solidFill>
                  <a:srgbClr val="FF0000"/>
                </a:solidFill>
                <a:latin typeface="Tahoma" panose="020B0604030504040204" pitchFamily="34" charset="0"/>
                <a:cs typeface="Tahoma" panose="020B0604030504040204" pitchFamily="34" charset="0"/>
              </a:rPr>
              <a:t>Number density </a:t>
            </a:r>
            <a:r>
              <a:rPr lang="en-GB" altLang="en-US" sz="2200" dirty="0">
                <a:latin typeface="Tahoma" panose="020B0604030504040204" pitchFamily="34" charset="0"/>
                <a:cs typeface="Tahoma" panose="020B0604030504040204" pitchFamily="34" charset="0"/>
              </a:rPr>
              <a:t>(</a:t>
            </a:r>
            <a:r>
              <a:rPr lang="en-GB" altLang="en-US" sz="2200" i="1" dirty="0">
                <a:latin typeface="Tahoma" panose="020B0604030504040204" pitchFamily="34" charset="0"/>
                <a:cs typeface="Tahoma" panose="020B0604030504040204" pitchFamily="34" charset="0"/>
              </a:rPr>
              <a:t>molecules</a:t>
            </a:r>
            <a:r>
              <a:rPr lang="en-GB" altLang="en-US" sz="2200" i="1" dirty="0">
                <a:latin typeface="Tahoma" panose="020B0604030504040204" pitchFamily="34" charset="0"/>
                <a:cs typeface="Tahoma" panose="020B0604030504040204" pitchFamily="34" charset="0"/>
                <a:sym typeface="Symbol" panose="05050102010706020507" pitchFamily="18" charset="2"/>
              </a:rPr>
              <a:t></a:t>
            </a:r>
            <a:r>
              <a:rPr lang="en-GB" altLang="en-US" sz="2200" i="1" dirty="0" smtClean="0">
                <a:latin typeface="Tahoma" panose="020B0604030504040204" pitchFamily="34" charset="0"/>
                <a:cs typeface="Tahoma" panose="020B0604030504040204" pitchFamily="34" charset="0"/>
              </a:rPr>
              <a:t>cm</a:t>
            </a:r>
            <a:r>
              <a:rPr lang="en-GB" altLang="en-US" sz="2200" i="1" baseline="30000" dirty="0" smtClean="0">
                <a:latin typeface="Tahoma" panose="020B0604030504040204" pitchFamily="34" charset="0"/>
                <a:cs typeface="Tahoma" panose="020B0604030504040204" pitchFamily="34" charset="0"/>
              </a:rPr>
              <a:t>-3 </a:t>
            </a:r>
            <a:r>
              <a:rPr lang="en-GB" altLang="en-US" sz="2200" dirty="0" smtClean="0">
                <a:latin typeface="Tahoma" panose="020B0604030504040204" pitchFamily="34" charset="0"/>
                <a:cs typeface="Tahoma" panose="020B0604030504040204" pitchFamily="34" charset="0"/>
              </a:rPr>
              <a:t>) </a:t>
            </a:r>
            <a:r>
              <a:rPr lang="en-GB" altLang="en-US" sz="2200" dirty="0">
                <a:latin typeface="Tahoma" panose="020B0604030504040204" pitchFamily="34" charset="0"/>
                <a:cs typeface="Tahoma" panose="020B0604030504040204" pitchFamily="34" charset="0"/>
              </a:rPr>
              <a:t>can be converted in </a:t>
            </a:r>
            <a:r>
              <a:rPr lang="en-GB" altLang="en-US" sz="2200" dirty="0">
                <a:solidFill>
                  <a:srgbClr val="FF0000"/>
                </a:solidFill>
                <a:latin typeface="Tahoma" panose="020B0604030504040204" pitchFamily="34" charset="0"/>
                <a:cs typeface="Tahoma" panose="020B0604030504040204" pitchFamily="34" charset="0"/>
              </a:rPr>
              <a:t>mass per volume </a:t>
            </a:r>
            <a:r>
              <a:rPr lang="en-GB" altLang="en-US" sz="2200" dirty="0" smtClean="0">
                <a:latin typeface="Tahoma" panose="020B0604030504040204" pitchFamily="34" charset="0"/>
                <a:cs typeface="Tahoma" panose="020B0604030504040204" pitchFamily="34" charset="0"/>
              </a:rPr>
              <a:t>(</a:t>
            </a:r>
            <a:r>
              <a:rPr lang="en-GB" altLang="en-US" sz="2200" dirty="0" smtClean="0">
                <a:latin typeface="Tahoma" panose="020B0604030504040204" pitchFamily="34" charset="0"/>
                <a:cs typeface="Tahoma" panose="020B0604030504040204" pitchFamily="34" charset="0"/>
                <a:sym typeface="Symbol" panose="05050102010706020507" pitchFamily="18" charset="2"/>
              </a:rPr>
              <a:t>g</a:t>
            </a:r>
            <a:r>
              <a:rPr lang="en-GB" altLang="en-US" sz="2200" i="1" dirty="0" smtClean="0">
                <a:latin typeface="Tahoma" panose="020B0604030504040204" pitchFamily="34" charset="0"/>
                <a:cs typeface="Tahoma" panose="020B0604030504040204" pitchFamily="34" charset="0"/>
                <a:sym typeface="Symbol" panose="05050102010706020507" pitchFamily="18" charset="2"/>
              </a:rPr>
              <a:t>c</a:t>
            </a:r>
            <a:r>
              <a:rPr lang="en-GB" altLang="en-US" sz="2200" i="1" dirty="0" smtClean="0">
                <a:latin typeface="Tahoma" panose="020B0604030504040204" pitchFamily="34" charset="0"/>
                <a:cs typeface="Tahoma" panose="020B0604030504040204" pitchFamily="34" charset="0"/>
              </a:rPr>
              <a:t>m</a:t>
            </a:r>
            <a:r>
              <a:rPr lang="en-GB" altLang="en-US" sz="2200" i="1" baseline="30000" dirty="0" smtClean="0">
                <a:latin typeface="Tahoma" panose="020B0604030504040204" pitchFamily="34" charset="0"/>
                <a:cs typeface="Tahoma" panose="020B0604030504040204" pitchFamily="34" charset="0"/>
              </a:rPr>
              <a:t>-3</a:t>
            </a:r>
            <a:r>
              <a:rPr lang="en-GB" altLang="en-US" sz="2200" dirty="0">
                <a:latin typeface="Tahoma" panose="020B0604030504040204" pitchFamily="34" charset="0"/>
                <a:cs typeface="Tahoma" panose="020B0604030504040204" pitchFamily="34" charset="0"/>
              </a:rPr>
              <a:t>) using the </a:t>
            </a:r>
            <a:r>
              <a:rPr lang="en-GB" altLang="en-US" sz="2200" dirty="0" smtClean="0">
                <a:latin typeface="Tahoma" panose="020B0604030504040204" pitchFamily="34" charset="0"/>
                <a:cs typeface="Tahoma" panose="020B0604030504040204" pitchFamily="34" charset="0"/>
              </a:rPr>
              <a:t>molar masses (</a:t>
            </a:r>
            <a:r>
              <a:rPr lang="en-GB" altLang="en-US" sz="2200" i="1" dirty="0" smtClean="0">
                <a:latin typeface="Tahoma" panose="020B0604030504040204" pitchFamily="34" charset="0"/>
                <a:cs typeface="Tahoma" panose="020B0604030504040204" pitchFamily="34" charset="0"/>
              </a:rPr>
              <a:t>M</a:t>
            </a:r>
            <a:r>
              <a:rPr lang="en-GB" altLang="en-US" sz="2200" i="1" baseline="-25000" dirty="0" smtClean="0">
                <a:latin typeface="Tahoma" panose="020B0604030504040204" pitchFamily="34" charset="0"/>
                <a:cs typeface="Tahoma" panose="020B0604030504040204" pitchFamily="34" charset="0"/>
              </a:rPr>
              <a:t>X</a:t>
            </a:r>
            <a:r>
              <a:rPr lang="en-GB" altLang="en-US" sz="2200" dirty="0" smtClean="0">
                <a:latin typeface="Tahoma" panose="020B0604030504040204" pitchFamily="34" charset="0"/>
                <a:cs typeface="Tahoma" panose="020B0604030504040204" pitchFamily="34" charset="0"/>
              </a:rPr>
              <a:t>) </a:t>
            </a:r>
            <a:r>
              <a:rPr lang="en-GB" altLang="en-US" sz="2200" dirty="0">
                <a:latin typeface="Tahoma" panose="020B0604030504040204" pitchFamily="34" charset="0"/>
                <a:cs typeface="Tahoma" panose="020B0604030504040204" pitchFamily="34" charset="0"/>
              </a:rPr>
              <a:t>of the species</a:t>
            </a:r>
            <a:endParaRPr lang="en-GB" altLang="en-US" sz="2200" baseline="-25000" dirty="0">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2891923" y="1660794"/>
            <a:ext cx="3077363" cy="900101"/>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57318" y="4144767"/>
                <a:ext cx="5300328" cy="7224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200" i="1" smtClean="0">
                          <a:latin typeface="Cambria Math" panose="02040503050406030204" pitchFamily="18" charset="0"/>
                          <a:ea typeface="Cambria Math" panose="02040503050406030204" pitchFamily="18" charset="0"/>
                        </a:rPr>
                        <m:t>𝑚</m:t>
                      </m:r>
                      <m:r>
                        <a:rPr lang="it-IT" sz="2200" b="0" i="1" smtClean="0">
                          <a:latin typeface="Cambria Math" panose="02040503050406030204" pitchFamily="18" charset="0"/>
                          <a:ea typeface="Cambria Math" panose="02040503050406030204" pitchFamily="18" charset="0"/>
                        </a:rPr>
                        <m:t>𝑎𝑠𝑠</m:t>
                      </m:r>
                      <m:r>
                        <a:rPr lang="it-IT" sz="2200" b="0" i="1" smtClean="0">
                          <a:latin typeface="Cambria Math" panose="02040503050406030204" pitchFamily="18" charset="0"/>
                          <a:ea typeface="Cambria Math" panose="02040503050406030204" pitchFamily="18" charset="0"/>
                        </a:rPr>
                        <m:t> </m:t>
                      </m:r>
                      <m:r>
                        <a:rPr lang="it-IT" sz="2200" b="0" i="1" smtClean="0">
                          <a:latin typeface="Cambria Math" panose="02040503050406030204" pitchFamily="18" charset="0"/>
                          <a:ea typeface="Cambria Math" panose="02040503050406030204" pitchFamily="18" charset="0"/>
                        </a:rPr>
                        <m:t>𝑜𝑓</m:t>
                      </m:r>
                      <m:r>
                        <a:rPr lang="it-IT" sz="2200" i="1" smtClean="0">
                          <a:latin typeface="Cambria Math" panose="02040503050406030204" pitchFamily="18" charset="0"/>
                          <a:ea typeface="Cambria Math" panose="02040503050406030204" pitchFamily="18" charset="0"/>
                        </a:rPr>
                        <m:t> </m:t>
                      </m:r>
                      <m:r>
                        <a:rPr lang="it-IT" sz="2200" i="1" smtClean="0">
                          <a:latin typeface="Cambria Math" panose="02040503050406030204" pitchFamily="18" charset="0"/>
                          <a:ea typeface="Cambria Math" panose="02040503050406030204" pitchFamily="18" charset="0"/>
                        </a:rPr>
                        <m:t>𝑋</m:t>
                      </m:r>
                      <m:r>
                        <m:rPr>
                          <m:nor/>
                        </m:rPr>
                        <a:rPr lang="en-US" sz="2200" dirty="0"/>
                        <m:t> </m:t>
                      </m:r>
                      <m:r>
                        <a:rPr lang="it-IT" sz="2200" b="0" i="1" dirty="0" smtClean="0">
                          <a:latin typeface="Cambria Math" panose="02040503050406030204" pitchFamily="18" charset="0"/>
                        </a:rPr>
                        <m:t>=</m:t>
                      </m:r>
                      <m:f>
                        <m:fPr>
                          <m:ctrlPr>
                            <a:rPr lang="it-IT" sz="2200" b="0" i="1" dirty="0" smtClean="0">
                              <a:latin typeface="Cambria Math" panose="02040503050406030204" pitchFamily="18" charset="0"/>
                            </a:rPr>
                          </m:ctrlPr>
                        </m:fPr>
                        <m:num>
                          <m:r>
                            <a:rPr lang="it-IT" sz="2200" i="1">
                              <a:latin typeface="Cambria Math" panose="02040503050406030204" pitchFamily="18" charset="0"/>
                              <a:ea typeface="Cambria Math" panose="02040503050406030204" pitchFamily="18" charset="0"/>
                            </a:rPr>
                            <m:t>⋕</m:t>
                          </m:r>
                          <m:r>
                            <a:rPr lang="it-IT" sz="2200" i="1">
                              <a:latin typeface="Cambria Math" panose="02040503050406030204" pitchFamily="18" charset="0"/>
                              <a:ea typeface="Cambria Math" panose="02040503050406030204" pitchFamily="18" charset="0"/>
                            </a:rPr>
                            <m:t>𝑚𝑜𝑙𝑒𝑐𝑢𝑙𝑒𝑠</m:t>
                          </m:r>
                          <m:r>
                            <a:rPr lang="it-IT" sz="2200" i="1">
                              <a:latin typeface="Cambria Math" panose="02040503050406030204" pitchFamily="18" charset="0"/>
                              <a:ea typeface="Cambria Math" panose="02040503050406030204" pitchFamily="18" charset="0"/>
                            </a:rPr>
                            <m:t> </m:t>
                          </m:r>
                          <m:r>
                            <a:rPr lang="it-IT" sz="2200" i="1">
                              <a:latin typeface="Cambria Math" panose="02040503050406030204" pitchFamily="18" charset="0"/>
                              <a:ea typeface="Cambria Math" panose="02040503050406030204" pitchFamily="18" charset="0"/>
                            </a:rPr>
                            <m:t>𝑜𝑓𝑋</m:t>
                          </m:r>
                          <m:r>
                            <a:rPr lang="it-IT" sz="2200" i="1" smtClean="0">
                              <a:latin typeface="Cambria Math" panose="02040503050406030204" pitchFamily="18" charset="0"/>
                              <a:ea typeface="Cambria Math" panose="02040503050406030204" pitchFamily="18" charset="0"/>
                            </a:rPr>
                            <m:t>∙</m:t>
                          </m:r>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𝑀</m:t>
                              </m:r>
                            </m:e>
                            <m:sub>
                              <m:r>
                                <a:rPr lang="it-IT" sz="2200" b="0" i="1" smtClean="0">
                                  <a:latin typeface="Cambria Math" panose="02040503050406030204" pitchFamily="18" charset="0"/>
                                  <a:ea typeface="Cambria Math" panose="02040503050406030204" pitchFamily="18" charset="0"/>
                                </a:rPr>
                                <m:t>𝑋</m:t>
                              </m:r>
                            </m:sub>
                          </m:sSub>
                        </m:num>
                        <m:den>
                          <m:sSub>
                            <m:sSubPr>
                              <m:ctrlPr>
                                <a:rPr lang="it-IT" sz="2200" b="0" i="1" dirty="0" smtClean="0">
                                  <a:latin typeface="Cambria Math" panose="02040503050406030204" pitchFamily="18" charset="0"/>
                                </a:rPr>
                              </m:ctrlPr>
                            </m:sSubPr>
                            <m:e>
                              <m:r>
                                <a:rPr lang="it-IT" sz="2200" b="0" i="1" dirty="0" smtClean="0">
                                  <a:latin typeface="Cambria Math" panose="02040503050406030204" pitchFamily="18" charset="0"/>
                                </a:rPr>
                                <m:t>𝑁</m:t>
                              </m:r>
                            </m:e>
                            <m:sub>
                              <m:r>
                                <a:rPr lang="it-IT" sz="2200" b="0" i="1" dirty="0" smtClean="0">
                                  <a:latin typeface="Cambria Math" panose="02040503050406030204" pitchFamily="18" charset="0"/>
                                </a:rPr>
                                <m:t>𝑎</m:t>
                              </m:r>
                            </m:sub>
                          </m:sSub>
                        </m:den>
                      </m:f>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57318" y="4144767"/>
                <a:ext cx="5300328" cy="722442"/>
              </a:xfrm>
              <a:prstGeom prst="rect">
                <a:avLst/>
              </a:prstGeom>
              <a:blipFill>
                <a:blip r:embed="rId4"/>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5457646" y="4103682"/>
            <a:ext cx="3151367" cy="804613"/>
          </a:xfrm>
          <a:prstGeom prst="rect">
            <a:avLst/>
          </a:prstGeom>
        </p:spPr>
      </p:pic>
      <p:sp>
        <p:nvSpPr>
          <p:cNvPr id="4" name="Rectangle 3"/>
          <p:cNvSpPr/>
          <p:nvPr/>
        </p:nvSpPr>
        <p:spPr>
          <a:xfrm>
            <a:off x="386217" y="2537065"/>
            <a:ext cx="8502055" cy="707886"/>
          </a:xfrm>
          <a:prstGeom prst="rect">
            <a:avLst/>
          </a:prstGeom>
        </p:spPr>
        <p:txBody>
          <a:bodyPr wrap="square">
            <a:spAutoFit/>
          </a:bodyPr>
          <a:lstStyle/>
          <a:p>
            <a:r>
              <a:rPr lang="en-GB" altLang="en-US" sz="2000" i="1"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a:t>
            </a:r>
            <a:r>
              <a:rPr lang="en-GB" altLang="en-US" sz="2000" baseline="-250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X</a:t>
            </a:r>
            <a:r>
              <a:rPr lang="en-GB" altLang="en-US" sz="2000" dirty="0" smtClean="0">
                <a:latin typeface="Tahoma" panose="020B0604030504040204" pitchFamily="34" charset="0"/>
                <a:cs typeface="Tahoma" panose="020B0604030504040204" pitchFamily="34" charset="0"/>
                <a:sym typeface="Symbol" panose="05050102010706020507" pitchFamily="18" charset="2"/>
              </a:rPr>
              <a:t> should not be confused with the density of a substance, i.e. weight per volume of substance</a:t>
            </a:r>
            <a:endParaRPr lang="en-US" sz="2000" dirty="0"/>
          </a:p>
        </p:txBody>
      </p:sp>
      <mc:AlternateContent xmlns:mc="http://schemas.openxmlformats.org/markup-compatibility/2006" xmlns:a14="http://schemas.microsoft.com/office/drawing/2010/main">
        <mc:Choice Requires="a14">
          <p:sp>
            <p:nvSpPr>
              <p:cNvPr id="14" name="TextBox 13"/>
              <p:cNvSpPr txBox="1"/>
              <p:nvPr/>
            </p:nvSpPr>
            <p:spPr>
              <a:xfrm>
                <a:off x="664548" y="4931064"/>
                <a:ext cx="8066181" cy="1154611"/>
              </a:xfrm>
              <a:prstGeom prst="rect">
                <a:avLst/>
              </a:prstGeom>
              <a:noFill/>
            </p:spPr>
            <p:txBody>
              <a:bodyPr wrap="square" lIns="0" tIns="0" rIns="0" bIns="0" rtlCol="0">
                <a:spAutoFit/>
              </a:bodyPr>
              <a:lstStyle/>
              <a:p>
                <a14:m>
                  <m:oMath xmlns:m="http://schemas.openxmlformats.org/officeDocument/2006/math">
                    <m:sSub>
                      <m:sSubPr>
                        <m:ctrlPr>
                          <a:rPr lang="it-IT" sz="2400" i="1" smtClean="0">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𝜌</m:t>
                        </m:r>
                      </m:e>
                      <m:sub>
                        <m:r>
                          <a:rPr lang="it-IT" sz="2400" b="0" i="1" smtClean="0">
                            <a:latin typeface="Cambria Math" panose="02040503050406030204" pitchFamily="18" charset="0"/>
                            <a:ea typeface="Cambria Math" panose="02040503050406030204" pitchFamily="18" charset="0"/>
                          </a:rPr>
                          <m:t>𝑋</m:t>
                        </m:r>
                      </m:sub>
                    </m:sSub>
                    <m:r>
                      <m:rPr>
                        <m:nor/>
                      </m:rPr>
                      <a:rPr lang="en-US" sz="2400" dirty="0">
                        <a:latin typeface="Cambria Math" panose="02040503050406030204" pitchFamily="18" charset="0"/>
                        <a:ea typeface="Cambria Math" panose="02040503050406030204" pitchFamily="18" charset="0"/>
                      </a:rPr>
                      <m:t> </m:t>
                    </m:r>
                    <m:r>
                      <a:rPr lang="it-IT" sz="2400" b="0" i="1" dirty="0" smtClean="0">
                        <a:latin typeface="Cambria Math" panose="02040503050406030204" pitchFamily="18" charset="0"/>
                        <a:ea typeface="Cambria Math" panose="02040503050406030204" pitchFamily="18" charset="0"/>
                      </a:rPr>
                      <m:t>=</m:t>
                    </m:r>
                    <m:f>
                      <m:fPr>
                        <m:ctrlPr>
                          <a:rPr lang="it-IT" sz="2400" b="0" i="1" dirty="0" smtClean="0">
                            <a:latin typeface="Cambria Math" panose="02040503050406030204" pitchFamily="18" charset="0"/>
                            <a:ea typeface="Cambria Math" panose="02040503050406030204" pitchFamily="18" charset="0"/>
                          </a:rPr>
                        </m:ctrlPr>
                      </m:fPr>
                      <m:num>
                        <m:sSub>
                          <m:sSubPr>
                            <m:ctrlPr>
                              <a:rPr lang="it-IT" sz="240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𝑀</m:t>
                            </m:r>
                          </m:e>
                          <m:sub>
                            <m:r>
                              <a:rPr lang="it-IT" sz="2400" b="0" i="1" smtClean="0">
                                <a:latin typeface="Cambria Math" panose="02040503050406030204" pitchFamily="18" charset="0"/>
                                <a:ea typeface="Cambria Math" panose="02040503050406030204" pitchFamily="18" charset="0"/>
                              </a:rPr>
                              <m:t>𝑋</m:t>
                            </m:r>
                          </m:sub>
                        </m:sSub>
                      </m:num>
                      <m:den>
                        <m:sSub>
                          <m:sSubPr>
                            <m:ctrlPr>
                              <a:rPr lang="it-IT" sz="2400" b="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𝑁</m:t>
                            </m:r>
                          </m:e>
                          <m:sub>
                            <m:r>
                              <a:rPr lang="it-IT" sz="2400" b="0" i="1" dirty="0" smtClean="0">
                                <a:latin typeface="Cambria Math" panose="02040503050406030204" pitchFamily="18" charset="0"/>
                                <a:ea typeface="Cambria Math" panose="02040503050406030204" pitchFamily="18" charset="0"/>
                              </a:rPr>
                              <m:t>𝑎</m:t>
                            </m:r>
                          </m:sub>
                        </m:sSub>
                      </m:den>
                    </m:f>
                  </m:oMath>
                </a14:m>
                <a:r>
                  <a:rPr lang="it-IT" sz="2400" dirty="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𝑁</m:t>
                        </m:r>
                      </m:e>
                      <m:sub>
                        <m:r>
                          <a:rPr lang="it-IT" sz="2400" b="0" i="1" smtClean="0">
                            <a:latin typeface="Cambria Math" panose="02040503050406030204" pitchFamily="18" charset="0"/>
                            <a:ea typeface="Cambria Math" panose="02040503050406030204" pitchFamily="18" charset="0"/>
                          </a:rPr>
                          <m:t>𝑋</m:t>
                        </m:r>
                      </m:sub>
                    </m:sSub>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𝑔</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𝑚𝑜𝑙</m:t>
                        </m:r>
                      </m:num>
                      <m:den>
                        <m:r>
                          <a:rPr lang="it-IT" sz="2400" b="0" i="1" smtClean="0">
                            <a:latin typeface="Cambria Math" panose="02040503050406030204" pitchFamily="18" charset="0"/>
                            <a:ea typeface="Cambria Math" panose="02040503050406030204" pitchFamily="18" charset="0"/>
                          </a:rPr>
                          <m:t>𝑚𝑜𝑙𝑒𝑐</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𝑚𝑜𝑙</m:t>
                        </m:r>
                      </m:den>
                    </m:f>
                  </m:oMath>
                </a14:m>
                <a:r>
                  <a:rPr lang="it-IT" sz="2400" dirty="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𝑚𝑜𝑙𝑒𝑐</m:t>
                    </m:r>
                  </m:oMath>
                </a14:m>
                <a:r>
                  <a:rPr lang="en-US" sz="2400" dirty="0" smtClean="0">
                    <a:latin typeface="Cambria Math" panose="02040503050406030204" pitchFamily="18" charset="0"/>
                    <a:ea typeface="Cambria Math" panose="02040503050406030204" pitchFamily="18" charset="0"/>
                  </a:rPr>
                  <a:t>/</a:t>
                </a:r>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it-IT" sz="2400" b="0" i="1" dirty="0" smtClean="0">
                            <a:latin typeface="Cambria Math" panose="02040503050406030204" pitchFamily="18" charset="0"/>
                            <a:ea typeface="Cambria Math" panose="02040503050406030204" pitchFamily="18" charset="0"/>
                          </a:rPr>
                          <m:t>𝑐𝑚</m:t>
                        </m:r>
                      </m:e>
                      <m:sup>
                        <m:r>
                          <a:rPr lang="it-IT" sz="2400" b="0" i="1" dirty="0" smtClean="0">
                            <a:latin typeface="Cambria Math" panose="02040503050406030204" pitchFamily="18" charset="0"/>
                            <a:ea typeface="Cambria Math" panose="02040503050406030204" pitchFamily="18" charset="0"/>
                          </a:rPr>
                          <m:t>3</m:t>
                        </m:r>
                      </m:sup>
                    </m:sSup>
                    <m:r>
                      <a:rPr lang="it-IT" sz="2400" b="0" i="1" dirty="0" smtClean="0">
                        <a:latin typeface="Cambria Math" panose="02040503050406030204" pitchFamily="18" charset="0"/>
                        <a:ea typeface="Cambria Math" panose="02040503050406030204" pitchFamily="18" charset="0"/>
                      </a:rPr>
                      <m:t>=</m:t>
                    </m:r>
                  </m:oMath>
                </a14:m>
                <a:endParaRPr lang="it-IT" sz="2400" b="0" i="1" dirty="0" smtClean="0">
                  <a:latin typeface="Cambria Math" panose="02040503050406030204" pitchFamily="18" charset="0"/>
                  <a:ea typeface="Cambria Math" panose="02040503050406030204" pitchFamily="18" charset="0"/>
                </a:endParaRPr>
              </a:p>
              <a:p>
                <a:r>
                  <a:rPr lang="it-IT" sz="2400" b="0" dirty="0" smtClean="0">
                    <a:ea typeface="Cambria Math" panose="02040503050406030204" pitchFamily="18" charset="0"/>
                  </a:rPr>
                  <a:t>      </a:t>
                </a:r>
                <a14:m>
                  <m:oMath xmlns:m="http://schemas.openxmlformats.org/officeDocument/2006/math">
                    <m:r>
                      <a:rPr lang="it-IT" sz="2400" b="0" i="1" dirty="0" smtClean="0">
                        <a:latin typeface="Cambria Math" panose="02040503050406030204" pitchFamily="18" charset="0"/>
                        <a:ea typeface="Cambria Math" panose="02040503050406030204" pitchFamily="18" charset="0"/>
                      </a:rPr>
                      <m:t>=</m:t>
                    </m:r>
                    <m:f>
                      <m:fPr>
                        <m:ctrlPr>
                          <a:rPr lang="it-IT" sz="2400" i="1" dirty="0">
                            <a:latin typeface="Cambria Math" panose="02040503050406030204" pitchFamily="18" charset="0"/>
                            <a:ea typeface="Cambria Math" panose="02040503050406030204" pitchFamily="18" charset="0"/>
                          </a:rPr>
                        </m:ctrlPr>
                      </m:fPr>
                      <m:num>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num>
                      <m:den>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𝑁</m:t>
                            </m:r>
                          </m:e>
                          <m:sub>
                            <m:r>
                              <a:rPr lang="it-IT" sz="2400" i="1" dirty="0">
                                <a:latin typeface="Cambria Math" panose="02040503050406030204" pitchFamily="18" charset="0"/>
                                <a:ea typeface="Cambria Math" panose="02040503050406030204" pitchFamily="18" charset="0"/>
                              </a:rPr>
                              <m:t>𝑎</m:t>
                            </m:r>
                          </m:sub>
                        </m:sSub>
                      </m:den>
                    </m:f>
                    <m:r>
                      <m:rPr>
                        <m:nor/>
                      </m:rPr>
                      <a:rPr lang="it-IT" sz="2400" dirty="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𝑁</m:t>
                        </m:r>
                      </m:e>
                      <m:sub>
                        <m:r>
                          <a:rPr lang="it-IT" sz="2400" i="1">
                            <a:latin typeface="Cambria Math" panose="02040503050406030204" pitchFamily="18" charset="0"/>
                            <a:ea typeface="Cambria Math" panose="02040503050406030204" pitchFamily="18" charset="0"/>
                          </a:rPr>
                          <m:t>𝑋</m:t>
                        </m:r>
                      </m:sub>
                    </m:sSub>
                  </m:oMath>
                </a14:m>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it-IT" sz="2400" b="0" i="0" smtClean="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𝑔</m:t>
                    </m:r>
                  </m:oMath>
                </a14:m>
                <a:r>
                  <a:rPr lang="en-US" sz="2400" dirty="0">
                    <a:latin typeface="Cambria Math" panose="02040503050406030204" pitchFamily="18" charset="0"/>
                    <a:ea typeface="Cambria Math" panose="02040503050406030204" pitchFamily="18" charset="0"/>
                  </a:rPr>
                  <a:t>/</a:t>
                </a:r>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𝑐𝑚</m:t>
                        </m:r>
                      </m:e>
                      <m:sup>
                        <m:r>
                          <a:rPr lang="it-IT" sz="2400" i="1" dirty="0">
                            <a:latin typeface="Cambria Math" panose="02040503050406030204" pitchFamily="18" charset="0"/>
                            <a:ea typeface="Cambria Math" panose="02040503050406030204" pitchFamily="18" charset="0"/>
                          </a:rPr>
                          <m:t>3</m:t>
                        </m:r>
                      </m:sup>
                    </m:sSup>
                  </m:oMath>
                </a14:m>
                <a:r>
                  <a:rPr lang="en-US" sz="2400" dirty="0" smtClean="0">
                    <a:latin typeface="Cambria Math" panose="02040503050406030204" pitchFamily="18" charset="0"/>
                    <a:ea typeface="Cambria Math" panose="02040503050406030204" pitchFamily="18" charset="0"/>
                  </a:rPr>
                  <a:t>= </a:t>
                </a:r>
                <a14:m>
                  <m:oMath xmlns:m="http://schemas.openxmlformats.org/officeDocument/2006/math">
                    <m:f>
                      <m:fPr>
                        <m:ctrlPr>
                          <a:rPr lang="it-IT" sz="2400" i="1" dirty="0">
                            <a:latin typeface="Cambria Math" panose="02040503050406030204" pitchFamily="18" charset="0"/>
                            <a:ea typeface="Cambria Math" panose="02040503050406030204" pitchFamily="18" charset="0"/>
                          </a:rPr>
                        </m:ctrlPr>
                      </m:fPr>
                      <m:num>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num>
                      <m:den>
                        <m:r>
                          <a:rPr lang="it-IT" sz="2400" i="1">
                            <a:latin typeface="Cambria Math" panose="02040503050406030204" pitchFamily="18" charset="0"/>
                            <a:ea typeface="Cambria Math" panose="02040503050406030204" pitchFamily="18" charset="0"/>
                          </a:rPr>
                          <m:t>6.0221∙</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i="1">
                                <a:latin typeface="Cambria Math" panose="02040503050406030204" pitchFamily="18" charset="0"/>
                                <a:ea typeface="Cambria Math" panose="02040503050406030204" pitchFamily="18" charset="0"/>
                              </a:rPr>
                              <m:t>23</m:t>
                            </m:r>
                          </m:sup>
                        </m:sSup>
                      </m:den>
                    </m:f>
                  </m:oMath>
                </a14:m>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rPr>
                      <m:t>∙2.46∙</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i="1">
                            <a:latin typeface="Cambria Math" panose="02040503050406030204" pitchFamily="18" charset="0"/>
                            <a:ea typeface="Cambria Math" panose="02040503050406030204" pitchFamily="18" charset="0"/>
                          </a:rPr>
                          <m:t>19</m:t>
                        </m:r>
                      </m:sup>
                    </m:sSup>
                    <m:r>
                      <a:rPr lang="it-IT" sz="2400"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rPr>
                        </m:ctrlPr>
                      </m:sSubPr>
                      <m:e>
                        <m:r>
                          <a:rPr lang="it-IT" sz="2400" i="1" dirty="0">
                            <a:latin typeface="Cambria Math" panose="02040503050406030204" pitchFamily="18" charset="0"/>
                          </a:rPr>
                          <m:t>𝐶</m:t>
                        </m:r>
                      </m:e>
                      <m:sub>
                        <m:r>
                          <a:rPr lang="it-IT" sz="2400" i="1" dirty="0">
                            <a:latin typeface="Cambria Math" panose="02040503050406030204" pitchFamily="18" charset="0"/>
                          </a:rPr>
                          <m:t>𝑋</m:t>
                        </m:r>
                      </m:sub>
                    </m:sSub>
                    <m:r>
                      <a:rPr lang="it-IT" sz="2400" b="0" i="1" dirty="0" smtClean="0">
                        <a:latin typeface="Cambria Math" panose="02040503050406030204" pitchFamily="18" charset="0"/>
                      </a:rPr>
                      <m:t>   </m:t>
                    </m:r>
                    <m:r>
                      <a:rPr lang="it-IT" sz="2400" i="1">
                        <a:latin typeface="Cambria Math" panose="02040503050406030204" pitchFamily="18" charset="0"/>
                        <a:ea typeface="Cambria Math" panose="02040503050406030204" pitchFamily="18" charset="0"/>
                      </a:rPr>
                      <m:t>𝑔</m:t>
                    </m:r>
                  </m:oMath>
                </a14:m>
                <a:r>
                  <a:rPr lang="en-US" sz="2400" dirty="0">
                    <a:latin typeface="Cambria Math" panose="02040503050406030204" pitchFamily="18" charset="0"/>
                    <a:ea typeface="Cambria Math" panose="02040503050406030204" pitchFamily="18" charset="0"/>
                  </a:rPr>
                  <a:t>/</a:t>
                </a:r>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𝑐𝑚</m:t>
                        </m:r>
                      </m:e>
                      <m:sup>
                        <m:r>
                          <a:rPr lang="it-IT" sz="2400" i="1" dirty="0">
                            <a:latin typeface="Cambria Math" panose="02040503050406030204" pitchFamily="18" charset="0"/>
                            <a:ea typeface="Cambria Math" panose="02040503050406030204" pitchFamily="18" charset="0"/>
                          </a:rPr>
                          <m:t>3</m:t>
                        </m:r>
                      </m:sup>
                    </m:sSup>
                  </m:oMath>
                </a14:m>
                <a:endParaRPr lang="en-US" sz="2400" dirty="0">
                  <a:latin typeface="Cambria Math" panose="02040503050406030204" pitchFamily="18" charset="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64548" y="4931064"/>
                <a:ext cx="8066181" cy="1154611"/>
              </a:xfrm>
              <a:prstGeom prst="rect">
                <a:avLst/>
              </a:prstGeom>
              <a:blipFill>
                <a:blip r:embed="rId6"/>
                <a:stretch>
                  <a:fillRect t="-1587"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98704" y="6235178"/>
                <a:ext cx="4258942" cy="373500"/>
              </a:xfrm>
              <a:prstGeom prst="rect">
                <a:avLst/>
              </a:prstGeom>
              <a:noFill/>
            </p:spPr>
            <p:txBody>
              <a:bodyPr wrap="square" lIns="0" tIns="0" rIns="0" bIns="0" rtlCol="0">
                <a:spAutoFit/>
              </a:bodyPr>
              <a:lstStyle/>
              <a:p>
                <a14:m>
                  <m:oMath xmlns:m="http://schemas.openxmlformats.org/officeDocument/2006/math">
                    <m:r>
                      <a:rPr lang="it-IT" sz="2400" b="0" i="1" dirty="0"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oMath>
                </a14:m>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rPr>
                      <m:t>∙</m:t>
                    </m:r>
                    <m:r>
                      <a:rPr lang="it-IT" sz="2400" b="0" i="0" smtClean="0">
                        <a:latin typeface="Cambria Math" panose="02040503050406030204" pitchFamily="18" charset="0"/>
                        <a:ea typeface="Cambria Math" panose="02040503050406030204" pitchFamily="18" charset="0"/>
                      </a:rPr>
                      <m:t>4.0</m:t>
                    </m:r>
                    <m:r>
                      <a:rPr lang="it-IT" sz="2400" b="0" i="1" smtClean="0">
                        <a:latin typeface="Cambria Math" panose="02040503050406030204" pitchFamily="18" charset="0"/>
                        <a:ea typeface="Cambria Math" panose="02040503050406030204" pitchFamily="18" charset="0"/>
                      </a:rPr>
                      <m:t>9</m:t>
                    </m:r>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b="0" i="1" smtClean="0">
                            <a:latin typeface="Cambria Math" panose="02040503050406030204" pitchFamily="18" charset="0"/>
                            <a:ea typeface="Cambria Math" panose="02040503050406030204" pitchFamily="18" charset="0"/>
                          </a:rPr>
                          <m:t>−5</m:t>
                        </m:r>
                      </m:sup>
                    </m:sSup>
                    <m:r>
                      <a:rPr lang="it-IT" sz="2400"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rPr>
                        </m:ctrlPr>
                      </m:sSubPr>
                      <m:e>
                        <m:r>
                          <a:rPr lang="it-IT" sz="2400" i="1" dirty="0">
                            <a:latin typeface="Cambria Math" panose="02040503050406030204" pitchFamily="18" charset="0"/>
                          </a:rPr>
                          <m:t>𝐶</m:t>
                        </m:r>
                      </m:e>
                      <m:sub>
                        <m:r>
                          <a:rPr lang="it-IT" sz="2400" i="1" dirty="0">
                            <a:latin typeface="Cambria Math" panose="02040503050406030204" pitchFamily="18" charset="0"/>
                          </a:rPr>
                          <m:t>𝑋</m:t>
                        </m:r>
                      </m:sub>
                    </m:sSub>
                    <m:r>
                      <a:rPr lang="it-IT" sz="2400" b="0" i="1" dirty="0" smtClean="0">
                        <a:latin typeface="Cambria Math" panose="02040503050406030204" pitchFamily="18" charset="0"/>
                      </a:rPr>
                      <m:t>   </m:t>
                    </m:r>
                    <m:r>
                      <a:rPr lang="it-IT" sz="2400" i="1">
                        <a:latin typeface="Cambria Math" panose="02040503050406030204" pitchFamily="18" charset="0"/>
                        <a:ea typeface="Cambria Math" panose="02040503050406030204" pitchFamily="18" charset="0"/>
                      </a:rPr>
                      <m:t>𝑔</m:t>
                    </m:r>
                  </m:oMath>
                </a14:m>
                <a:r>
                  <a:rPr lang="en-US" sz="2400" dirty="0">
                    <a:latin typeface="Cambria Math" panose="02040503050406030204" pitchFamily="18" charset="0"/>
                    <a:ea typeface="Cambria Math" panose="02040503050406030204" pitchFamily="18" charset="0"/>
                  </a:rPr>
                  <a:t>/</a:t>
                </a:r>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𝑐𝑚</m:t>
                        </m:r>
                      </m:e>
                      <m:sup>
                        <m:r>
                          <a:rPr lang="it-IT" sz="2400" i="1" dirty="0">
                            <a:latin typeface="Cambria Math" panose="02040503050406030204" pitchFamily="18" charset="0"/>
                            <a:ea typeface="Cambria Math" panose="02040503050406030204" pitchFamily="18" charset="0"/>
                          </a:rPr>
                          <m:t>3</m:t>
                        </m:r>
                      </m:sup>
                    </m:sSup>
                  </m:oMath>
                </a14:m>
                <a:endParaRPr lang="en-US" sz="2400" dirty="0">
                  <a:latin typeface="Cambria Math" panose="02040503050406030204" pitchFamily="18"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98704" y="6235178"/>
                <a:ext cx="4258942" cy="373500"/>
              </a:xfrm>
              <a:prstGeom prst="rect">
                <a:avLst/>
              </a:prstGeom>
              <a:blipFill>
                <a:blip r:embed="rId7"/>
                <a:stretch>
                  <a:fillRect l="-1576" t="-26230" b="-47541"/>
                </a:stretch>
              </a:blipFill>
            </p:spPr>
            <p:txBody>
              <a:bodyPr/>
              <a:lstStyle/>
              <a:p>
                <a:r>
                  <a:rPr lang="en-US">
                    <a:noFill/>
                  </a:rPr>
                  <a:t> </a:t>
                </a:r>
              </a:p>
            </p:txBody>
          </p:sp>
        </mc:Fallback>
      </mc:AlternateContent>
      <p:sp>
        <p:nvSpPr>
          <p:cNvPr id="17" name="Rectangle 16"/>
          <p:cNvSpPr/>
          <p:nvPr/>
        </p:nvSpPr>
        <p:spPr>
          <a:xfrm>
            <a:off x="5838275" y="6037207"/>
            <a:ext cx="3305725" cy="769441"/>
          </a:xfrm>
          <a:prstGeom prst="rect">
            <a:avLst/>
          </a:prstGeom>
        </p:spPr>
        <p:txBody>
          <a:bodyPr wrap="square">
            <a:spAutoFit/>
          </a:bodyPr>
          <a:lstStyle/>
          <a:p>
            <a:pPr algn="ctr"/>
            <a:r>
              <a:rPr lang="en-US" sz="2200" dirty="0" err="1" smtClean="0">
                <a:solidFill>
                  <a:srgbClr val="00B050"/>
                </a:solidFill>
                <a:latin typeface="Symbol" panose="05050102010706020507" pitchFamily="18" charset="2"/>
                <a:ea typeface="Tahoma" panose="020B0604030504040204" pitchFamily="34" charset="0"/>
                <a:cs typeface="Tahoma" panose="020B0604030504040204" pitchFamily="34" charset="0"/>
              </a:rPr>
              <a:t>r</a:t>
            </a:r>
            <a:r>
              <a:rPr lang="en-US" sz="2200" baseline="-25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X</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rPr>
              <a:t>is </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also not </a:t>
            </a:r>
            <a:r>
              <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rPr>
              <a:t>conserved when P or T </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changes!!</a:t>
            </a:r>
            <a:endPar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3" name="CasellaDiTesto 12"/>
          <p:cNvSpPr txBox="1">
            <a:spLocks noChangeArrowheads="1"/>
          </p:cNvSpPr>
          <p:nvPr/>
        </p:nvSpPr>
        <p:spPr bwMode="auto">
          <a:xfrm>
            <a:off x="6543634" y="4983967"/>
            <a:ext cx="2465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at P=1atm, T=298K</a:t>
            </a:r>
            <a:endParaRPr lang="en-GB" altLang="en-US" sz="2000" baseline="-25000" dirty="0">
              <a:latin typeface="Tahoma" panose="020B0604030504040204" pitchFamily="34" charset="0"/>
              <a:cs typeface="Tahoma" panose="020B0604030504040204" pitchFamily="34" charset="0"/>
            </a:endParaRPr>
          </a:p>
        </p:txBody>
      </p:sp>
      <p:sp>
        <p:nvSpPr>
          <p:cNvPr id="3" name="Oval 2"/>
          <p:cNvSpPr/>
          <p:nvPr/>
        </p:nvSpPr>
        <p:spPr>
          <a:xfrm>
            <a:off x="5284270" y="5436980"/>
            <a:ext cx="1662432" cy="6002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Accent Bar) 17"/>
          <p:cNvSpPr/>
          <p:nvPr/>
        </p:nvSpPr>
        <p:spPr>
          <a:xfrm>
            <a:off x="6689558" y="5072514"/>
            <a:ext cx="1143861" cy="313639"/>
          </a:xfrm>
          <a:prstGeom prst="accentCallout1">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17" grpId="0"/>
      <p:bldP spid="13" grpId="0"/>
      <p:bldP spid="3"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37709"/>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Units of concentration and conversions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CasellaDiTesto 19"/>
          <p:cNvSpPr txBox="1">
            <a:spLocks noChangeArrowheads="1"/>
          </p:cNvSpPr>
          <p:nvPr/>
        </p:nvSpPr>
        <p:spPr bwMode="auto">
          <a:xfrm>
            <a:off x="534988" y="1607038"/>
            <a:ext cx="66651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solidFill>
                  <a:srgbClr val="3333FF"/>
                </a:solidFill>
                <a:latin typeface="Tahoma" panose="020B0604030504040204" pitchFamily="34" charset="0"/>
                <a:cs typeface="Tahoma" panose="020B0604030504040204" pitchFamily="34" charset="0"/>
              </a:rPr>
              <a:t>Example: </a:t>
            </a:r>
            <a:r>
              <a:rPr lang="en-GB" altLang="en-US" sz="2200" dirty="0" err="1" smtClean="0">
                <a:latin typeface="Tahoma" panose="020B0604030504040204" pitchFamily="34" charset="0"/>
                <a:cs typeface="Tahoma" panose="020B0604030504040204" pitchFamily="34" charset="0"/>
              </a:rPr>
              <a:t>C</a:t>
            </a:r>
            <a:r>
              <a:rPr lang="en-GB" altLang="en-US" sz="2200" baseline="-25000" dirty="0" err="1" smtClean="0">
                <a:latin typeface="Tahoma" panose="020B0604030504040204" pitchFamily="34" charset="0"/>
                <a:cs typeface="Tahoma" panose="020B0604030504040204" pitchFamily="34" charset="0"/>
              </a:rPr>
              <a:t>x</a:t>
            </a:r>
            <a:r>
              <a:rPr lang="en-GB" altLang="en-US" sz="2200" dirty="0" smtClean="0">
                <a:latin typeface="Tahoma" panose="020B0604030504040204" pitchFamily="34" charset="0"/>
                <a:cs typeface="Tahoma" panose="020B0604030504040204" pitchFamily="34" charset="0"/>
              </a:rPr>
              <a:t>= 1ppm =10</a:t>
            </a:r>
            <a:r>
              <a:rPr lang="en-GB" altLang="en-US" sz="2200" baseline="30000" dirty="0" smtClean="0">
                <a:latin typeface="Tahoma" panose="020B0604030504040204" pitchFamily="34" charset="0"/>
                <a:cs typeface="Tahoma" panose="020B0604030504040204" pitchFamily="34" charset="0"/>
              </a:rPr>
              <a:t>-6</a:t>
            </a:r>
            <a:r>
              <a:rPr lang="en-GB" altLang="en-US" sz="2200" dirty="0" smtClean="0">
                <a:latin typeface="Tahoma" panose="020B0604030504040204" pitchFamily="34" charset="0"/>
                <a:cs typeface="Tahoma" panose="020B0604030504040204" pitchFamily="34" charset="0"/>
              </a:rPr>
              <a:t> </a:t>
            </a:r>
            <a:r>
              <a:rPr lang="en-GB" altLang="en-US" sz="2200" dirty="0">
                <a:latin typeface="Tahoma" panose="020B0604030504040204" pitchFamily="34" charset="0"/>
                <a:cs typeface="Tahoma" panose="020B0604030504040204" pitchFamily="34" charset="0"/>
              </a:rPr>
              <a:t>corresponds to</a:t>
            </a:r>
            <a:endParaRPr lang="en-GB" altLang="en-US" sz="2200" baseline="-250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78572" y="2878948"/>
                <a:ext cx="4026902" cy="3682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i="1" dirty="0"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r>
                        <a:rPr lang="it-IT" sz="2400" i="1">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4.09</m:t>
                      </m:r>
                      <m:r>
                        <a:rPr lang="it-IT" sz="2400" i="1">
                          <a:latin typeface="Cambria Math" panose="02040503050406030204" pitchFamily="18" charset="0"/>
                          <a:ea typeface="Cambria Math" panose="02040503050406030204" pitchFamily="18" charset="0"/>
                        </a:rPr>
                        <m:t>∙</m:t>
                      </m:r>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10</m:t>
                          </m:r>
                        </m:e>
                        <m:sup>
                          <m:r>
                            <a:rPr lang="it-IT" sz="2400" b="0" i="1" smtClean="0">
                              <a:latin typeface="Cambria Math" panose="02040503050406030204" pitchFamily="18" charset="0"/>
                              <a:ea typeface="Cambria Math" panose="02040503050406030204" pitchFamily="18" charset="0"/>
                            </a:rPr>
                            <m:t>−11</m:t>
                          </m:r>
                        </m:sup>
                      </m:sSup>
                      <m:r>
                        <a:rPr lang="it-IT" sz="2400" b="0" i="1" smtClean="0">
                          <a:latin typeface="Cambria Math" panose="02040503050406030204" pitchFamily="18" charset="0"/>
                          <a:ea typeface="Cambria Math" panose="02040503050406030204" pitchFamily="18" charset="0"/>
                        </a:rPr>
                        <m:t>𝑔</m:t>
                      </m:r>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𝑐𝑚</m:t>
                          </m:r>
                        </m:e>
                        <m:sup>
                          <m:r>
                            <a:rPr lang="it-IT"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3</m:t>
                          </m:r>
                        </m:sup>
                      </m:sSup>
                    </m:oMath>
                  </m:oMathPara>
                </a14:m>
                <a:endParaRPr lang="en-US" sz="2400" baseline="30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78572" y="2878948"/>
                <a:ext cx="4026902" cy="368242"/>
              </a:xfrm>
              <a:prstGeom prst="rect">
                <a:avLst/>
              </a:prstGeom>
              <a:blipFill>
                <a:blip r:embed="rId3"/>
                <a:stretch>
                  <a:fillRect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96739" y="3674603"/>
                <a:ext cx="4843709" cy="528414"/>
              </a:xfrm>
              <a:prstGeom prst="rect">
                <a:avLst/>
              </a:prstGeom>
              <a:noFill/>
            </p:spPr>
            <p:txBody>
              <a:bodyPr wrap="square" lIns="0" tIns="0" rIns="0" bIns="0" rtlCol="0">
                <a:spAutoFit/>
              </a:bodyPr>
              <a:lstStyle/>
              <a:p>
                <a14:m>
                  <m:oMath xmlns:m="http://schemas.openxmlformats.org/officeDocument/2006/math">
                    <m:r>
                      <a:rPr lang="it-IT" sz="2200" b="0" i="1" dirty="0" smtClean="0">
                        <a:latin typeface="Cambria Math" panose="02040503050406030204" pitchFamily="18" charset="0"/>
                        <a:ea typeface="Cambria Math" panose="02040503050406030204" pitchFamily="18" charset="0"/>
                      </a:rPr>
                      <m:t>1 </m:t>
                    </m:r>
                    <m:r>
                      <a:rPr lang="it-IT" sz="2200" b="0" i="1" smtClean="0">
                        <a:latin typeface="Cambria Math" panose="02040503050406030204" pitchFamily="18" charset="0"/>
                        <a:ea typeface="Cambria Math" panose="02040503050406030204" pitchFamily="18" charset="0"/>
                      </a:rPr>
                      <m:t>𝑔</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𝑐𝑚</m:t>
                        </m:r>
                      </m:e>
                      <m:sup>
                        <m:r>
                          <a:rPr lang="it-IT" sz="2200" i="1">
                            <a:latin typeface="Cambria Math" panose="02040503050406030204" pitchFamily="18" charset="0"/>
                            <a:ea typeface="Cambria Math" panose="02040503050406030204" pitchFamily="18" charset="0"/>
                          </a:rPr>
                          <m:t>−</m:t>
                        </m:r>
                        <m:r>
                          <a:rPr lang="it-IT" sz="2200" b="0" i="1" smtClean="0">
                            <a:latin typeface="Cambria Math" panose="02040503050406030204" pitchFamily="18" charset="0"/>
                            <a:ea typeface="Cambria Math" panose="02040503050406030204" pitchFamily="18" charset="0"/>
                          </a:rPr>
                          <m:t>3</m:t>
                        </m:r>
                      </m:sup>
                    </m:sSup>
                    <m:r>
                      <a:rPr lang="it-IT" sz="2200" b="0" i="0" smtClean="0">
                        <a:latin typeface="Cambria Math" panose="02040503050406030204" pitchFamily="18" charset="0"/>
                        <a:ea typeface="Cambria Math" panose="02040503050406030204" pitchFamily="18" charset="0"/>
                      </a:rPr>
                      <m:t>=</m:t>
                    </m:r>
                    <m:f>
                      <m:fPr>
                        <m:ctrlPr>
                          <a:rPr lang="it-IT" sz="2200" b="0" i="1" smtClean="0">
                            <a:latin typeface="Cambria Math" panose="02040503050406030204" pitchFamily="18" charset="0"/>
                            <a:ea typeface="Cambria Math" panose="02040503050406030204" pitchFamily="18" charset="0"/>
                          </a:rPr>
                        </m:ctrlPr>
                      </m:fPr>
                      <m:num>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6</m:t>
                            </m:r>
                          </m:sup>
                        </m:sSup>
                        <m:r>
                          <a:rPr lang="it-IT" sz="2200" b="0" i="1" smtClean="0">
                            <a:latin typeface="Cambria Math" panose="02040503050406030204" pitchFamily="18" charset="0"/>
                            <a:ea typeface="Cambria Math" panose="02040503050406030204" pitchFamily="18" charset="0"/>
                          </a:rPr>
                          <m:t> </m:t>
                        </m:r>
                        <m:r>
                          <a:rPr lang="it-IT" sz="2200" b="0" i="1" smtClean="0">
                            <a:latin typeface="Cambria Math" panose="02040503050406030204" pitchFamily="18" charset="0"/>
                            <a:ea typeface="Cambria Math" panose="02040503050406030204" pitchFamily="18" charset="0"/>
                          </a:rPr>
                          <m:t>𝜇</m:t>
                        </m:r>
                        <m:r>
                          <a:rPr lang="it-IT" sz="2200" b="0" i="1" smtClean="0">
                            <a:latin typeface="Cambria Math" panose="02040503050406030204" pitchFamily="18" charset="0"/>
                            <a:ea typeface="Cambria Math" panose="02040503050406030204" pitchFamily="18" charset="0"/>
                          </a:rPr>
                          <m:t>𝑔</m:t>
                        </m:r>
                      </m:num>
                      <m:den>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−6</m:t>
                            </m:r>
                          </m:sup>
                        </m:sSup>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𝑚</m:t>
                            </m:r>
                          </m:e>
                          <m:sup>
                            <m:r>
                              <a:rPr lang="it-IT" sz="2200" b="0" i="1" smtClean="0">
                                <a:latin typeface="Cambria Math" panose="02040503050406030204" pitchFamily="18" charset="0"/>
                                <a:ea typeface="Cambria Math" panose="02040503050406030204" pitchFamily="18" charset="0"/>
                              </a:rPr>
                              <m:t>3</m:t>
                            </m:r>
                          </m:sup>
                        </m:sSup>
                      </m:den>
                    </m:f>
                    <m:r>
                      <a:rPr lang="it-IT" sz="2200" b="0" i="1" smtClean="0">
                        <a:latin typeface="Cambria Math" panose="02040503050406030204" pitchFamily="18" charset="0"/>
                        <a:ea typeface="Cambria Math" panose="02040503050406030204" pitchFamily="18" charset="0"/>
                      </a:rPr>
                      <m:t>=</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12</m:t>
                        </m:r>
                      </m:sup>
                    </m:sSup>
                  </m:oMath>
                </a14:m>
                <a:r>
                  <a:rPr lang="it-IT" sz="2200" dirty="0">
                    <a:ea typeface="Cambria Math" panose="02040503050406030204" pitchFamily="18" charset="0"/>
                  </a:rPr>
                  <a:t> </a:t>
                </a:r>
                <a14:m>
                  <m:oMath xmlns:m="http://schemas.openxmlformats.org/officeDocument/2006/math">
                    <m:r>
                      <a:rPr lang="it-IT" sz="2200" i="1">
                        <a:latin typeface="Cambria Math" panose="02040503050406030204" pitchFamily="18" charset="0"/>
                        <a:ea typeface="Cambria Math" panose="02040503050406030204" pitchFamily="18" charset="0"/>
                      </a:rPr>
                      <m:t>𝜇</m:t>
                    </m:r>
                    <m:r>
                      <a:rPr lang="it-IT" sz="2200" i="1">
                        <a:latin typeface="Cambria Math" panose="02040503050406030204" pitchFamily="18" charset="0"/>
                        <a:ea typeface="Cambria Math" panose="02040503050406030204" pitchFamily="18" charset="0"/>
                      </a:rPr>
                      <m:t>𝑔</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𝑚</m:t>
                        </m:r>
                      </m:e>
                      <m:sup>
                        <m:r>
                          <a:rPr lang="it-IT" sz="2200" i="1">
                            <a:latin typeface="Cambria Math" panose="02040503050406030204" pitchFamily="18" charset="0"/>
                            <a:ea typeface="Cambria Math" panose="02040503050406030204" pitchFamily="18" charset="0"/>
                          </a:rPr>
                          <m:t>−3</m:t>
                        </m:r>
                      </m:sup>
                    </m:sSup>
                  </m:oMath>
                </a14:m>
                <a:endParaRPr lang="en-US" sz="22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896739" y="3674603"/>
                <a:ext cx="4843709" cy="528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7300" y="4383227"/>
                <a:ext cx="7418581" cy="3682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𝜌</m:t>
                          </m:r>
                        </m:e>
                        <m:sub>
                          <m:r>
                            <a:rPr lang="it-IT" sz="2400" i="1">
                              <a:latin typeface="Cambria Math" panose="02040503050406030204" pitchFamily="18" charset="0"/>
                              <a:ea typeface="Cambria Math" panose="02040503050406030204" pitchFamily="18" charset="0"/>
                            </a:rPr>
                            <m:t>𝑋</m:t>
                          </m:r>
                        </m:sub>
                      </m:sSub>
                      <m:r>
                        <a:rPr lang="it-IT" sz="2400" i="1" dirty="0"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r>
                        <a:rPr lang="it-IT" sz="2400" i="1">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4.09</m:t>
                      </m:r>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i="1">
                              <a:latin typeface="Cambria Math" panose="02040503050406030204" pitchFamily="18" charset="0"/>
                              <a:ea typeface="Cambria Math" panose="02040503050406030204" pitchFamily="18" charset="0"/>
                            </a:rPr>
                            <m:t>−11</m:t>
                          </m:r>
                        </m:sup>
                      </m:sSup>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b="0" i="1" smtClean="0">
                              <a:latin typeface="Cambria Math" panose="02040503050406030204" pitchFamily="18" charset="0"/>
                              <a:ea typeface="Cambria Math" panose="02040503050406030204" pitchFamily="18" charset="0"/>
                            </a:rPr>
                            <m:t>12</m:t>
                          </m:r>
                        </m:sup>
                      </m:sSup>
                      <m:r>
                        <a:rPr lang="it-IT" sz="2400" b="0" i="1"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r>
                        <a:rPr lang="it-IT" sz="2400" i="1">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40.9  </m:t>
                      </m:r>
                      <m:r>
                        <a:rPr lang="it-IT" sz="2400" i="1">
                          <a:latin typeface="Cambria Math" panose="02040503050406030204" pitchFamily="18" charset="0"/>
                          <a:ea typeface="Cambria Math" panose="02040503050406030204" pitchFamily="18" charset="0"/>
                        </a:rPr>
                        <m:t>𝜇</m:t>
                      </m:r>
                      <m:r>
                        <a:rPr lang="it-IT" sz="2400" b="0" i="1" smtClean="0">
                          <a:latin typeface="Cambria Math" panose="02040503050406030204" pitchFamily="18" charset="0"/>
                          <a:ea typeface="Cambria Math" panose="02040503050406030204" pitchFamily="18" charset="0"/>
                        </a:rPr>
                        <m:t>𝑔</m:t>
                      </m:r>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𝑚</m:t>
                          </m:r>
                        </m:e>
                        <m:sup>
                          <m:r>
                            <a:rPr lang="it-IT"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3</m:t>
                          </m:r>
                        </m:sup>
                      </m:sSup>
                    </m:oMath>
                  </m:oMathPara>
                </a14:m>
                <a:endParaRPr lang="en-US" sz="2400" baseline="30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7300" y="4383227"/>
                <a:ext cx="7418581" cy="368242"/>
              </a:xfrm>
              <a:prstGeom prst="rect">
                <a:avLst/>
              </a:prstGeom>
              <a:blipFill>
                <a:blip r:embed="rId5"/>
                <a:stretch>
                  <a:fillRect b="-30000"/>
                </a:stretch>
              </a:blipFill>
            </p:spPr>
            <p:txBody>
              <a:bodyPr/>
              <a:lstStyle/>
              <a:p>
                <a:r>
                  <a:rPr lang="en-US">
                    <a:noFill/>
                  </a:rPr>
                  <a:t> </a:t>
                </a:r>
              </a:p>
            </p:txBody>
          </p:sp>
        </mc:Fallback>
      </mc:AlternateContent>
      <p:pic>
        <p:nvPicPr>
          <p:cNvPr id="21"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7348" y="5292863"/>
            <a:ext cx="331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6036" y="5673863"/>
            <a:ext cx="29146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asellaDiTesto 19"/>
          <p:cNvSpPr txBox="1">
            <a:spLocks noChangeArrowheads="1"/>
          </p:cNvSpPr>
          <p:nvPr/>
        </p:nvSpPr>
        <p:spPr bwMode="auto">
          <a:xfrm>
            <a:off x="534988" y="5239837"/>
            <a:ext cx="38937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dirty="0">
                <a:latin typeface="Tahoma" panose="020B0604030504040204" pitchFamily="34" charset="0"/>
                <a:cs typeface="Tahoma" panose="020B0604030504040204" pitchFamily="34" charset="0"/>
              </a:rPr>
              <a:t>The conversion between </a:t>
            </a:r>
            <a:r>
              <a:rPr lang="en-GB" altLang="en-US" sz="2200" dirty="0">
                <a:latin typeface="Tahoma" panose="020B0604030504040204" pitchFamily="34" charset="0"/>
                <a:cs typeface="Tahoma" panose="020B0604030504040204" pitchFamily="34" charset="0"/>
                <a:sym typeface="Symbol" panose="05050102010706020507" pitchFamily="18" charset="2"/>
              </a:rPr>
              <a:t>g</a:t>
            </a:r>
            <a:r>
              <a:rPr lang="en-GB" altLang="en-US" sz="2200" i="1" dirty="0">
                <a:latin typeface="Tahoma" panose="020B0604030504040204" pitchFamily="34" charset="0"/>
                <a:cs typeface="Tahoma" panose="020B0604030504040204" pitchFamily="34" charset="0"/>
                <a:sym typeface="Symbol" panose="05050102010706020507" pitchFamily="18" charset="2"/>
              </a:rPr>
              <a:t></a:t>
            </a:r>
            <a:r>
              <a:rPr lang="en-GB" altLang="en-US" sz="2200" i="1" dirty="0">
                <a:latin typeface="Tahoma" panose="020B0604030504040204" pitchFamily="34" charset="0"/>
                <a:cs typeface="Tahoma" panose="020B0604030504040204" pitchFamily="34" charset="0"/>
              </a:rPr>
              <a:t>m</a:t>
            </a:r>
            <a:r>
              <a:rPr lang="en-GB" altLang="en-US" sz="2200" i="1" baseline="30000" dirty="0">
                <a:latin typeface="Tahoma" panose="020B0604030504040204" pitchFamily="34" charset="0"/>
                <a:cs typeface="Tahoma" panose="020B0604030504040204" pitchFamily="34" charset="0"/>
              </a:rPr>
              <a:t>-3</a:t>
            </a:r>
            <a:r>
              <a:rPr lang="en-GB" altLang="en-US" sz="2200" dirty="0">
                <a:latin typeface="Tahoma" panose="020B0604030504040204" pitchFamily="34" charset="0"/>
                <a:cs typeface="Tahoma" panose="020B0604030504040204" pitchFamily="34" charset="0"/>
              </a:rPr>
              <a:t> and mixing ratios can be summarized as:</a:t>
            </a:r>
            <a:r>
              <a:rPr lang="it-IT" altLang="en-US" sz="2200" dirty="0">
                <a:latin typeface="Tahoma" panose="020B0604030504040204" pitchFamily="34" charset="0"/>
                <a:cs typeface="Tahoma" panose="020B0604030504040204" pitchFamily="34" charset="0"/>
              </a:rPr>
              <a:t> </a:t>
            </a:r>
            <a:endParaRPr lang="en-GB" altLang="en-US" sz="2200" baseline="-25000" dirty="0">
              <a:latin typeface="Tahoma" panose="020B0604030504040204" pitchFamily="34" charset="0"/>
              <a:cs typeface="Tahoma" panose="020B0604030504040204" pitchFamily="34" charset="0"/>
            </a:endParaRPr>
          </a:p>
        </p:txBody>
      </p:sp>
      <p:sp>
        <p:nvSpPr>
          <p:cNvPr id="24" name="CasellaDiTesto 19"/>
          <p:cNvSpPr txBox="1">
            <a:spLocks noChangeArrowheads="1"/>
          </p:cNvSpPr>
          <p:nvPr/>
        </p:nvSpPr>
        <p:spPr bwMode="auto">
          <a:xfrm>
            <a:off x="3796025" y="3312634"/>
            <a:ext cx="18488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latin typeface="Tahoma" panose="020B0604030504040204" pitchFamily="34" charset="0"/>
                <a:cs typeface="Tahoma" panose="020B0604030504040204" pitchFamily="34" charset="0"/>
              </a:rPr>
              <a:t>given that:</a:t>
            </a:r>
            <a:endParaRPr lang="en-GB" altLang="en-US" sz="2200" baseline="-25000" dirty="0">
              <a:latin typeface="Tahoma" panose="020B0604030504040204" pitchFamily="34" charset="0"/>
              <a:cs typeface="Tahoma" panose="020B0604030504040204" pitchFamily="34" charset="0"/>
            </a:endParaRPr>
          </a:p>
        </p:txBody>
      </p:sp>
      <p:sp>
        <p:nvSpPr>
          <p:cNvPr id="25" name="CasellaDiTesto 5"/>
          <p:cNvSpPr txBox="1">
            <a:spLocks noChangeArrowheads="1"/>
          </p:cNvSpPr>
          <p:nvPr/>
        </p:nvSpPr>
        <p:spPr bwMode="auto">
          <a:xfrm>
            <a:off x="1498118" y="1001669"/>
            <a:ext cx="6147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200" dirty="0" smtClean="0">
                <a:solidFill>
                  <a:srgbClr val="FF0000"/>
                </a:solidFill>
                <a:latin typeface="Tahoma" panose="020B0604030504040204" pitchFamily="34" charset="0"/>
                <a:cs typeface="Tahoma" panose="020B0604030504040204" pitchFamily="34" charset="0"/>
              </a:rPr>
              <a:t>Mixing ratios </a:t>
            </a:r>
            <a:r>
              <a:rPr lang="en-GB" altLang="en-US" sz="2200" dirty="0" smtClean="0">
                <a:latin typeface="Tahoma" panose="020B0604030504040204" pitchFamily="34" charset="0"/>
                <a:cs typeface="Tahoma" panose="020B0604030504040204" pitchFamily="34" charset="0"/>
              </a:rPr>
              <a:t>conversion to</a:t>
            </a:r>
            <a:r>
              <a:rPr lang="en-GB" altLang="en-US" sz="2200" dirty="0" smtClean="0">
                <a:solidFill>
                  <a:srgbClr val="FF0000"/>
                </a:solidFill>
                <a:latin typeface="Tahoma" panose="020B0604030504040204" pitchFamily="34" charset="0"/>
                <a:cs typeface="Tahoma" panose="020B0604030504040204" pitchFamily="34" charset="0"/>
              </a:rPr>
              <a:t> mass per volume:</a:t>
            </a:r>
            <a:endParaRPr lang="it-IT" altLang="en-US" sz="2200" dirty="0" smtClean="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69894" y="2264764"/>
                <a:ext cx="5224130" cy="373500"/>
              </a:xfrm>
              <a:prstGeom prst="rect">
                <a:avLst/>
              </a:prstGeom>
              <a:noFill/>
            </p:spPr>
            <p:txBody>
              <a:bodyPr wrap="square" lIns="0" tIns="0" rIns="0" bIns="0" rtlCol="0">
                <a:spAutoFit/>
              </a:bodyPr>
              <a:lstStyle/>
              <a:p>
                <a14:m>
                  <m:oMath xmlns:m="http://schemas.openxmlformats.org/officeDocument/2006/math">
                    <m:sSub>
                      <m:sSubPr>
                        <m:ctrlPr>
                          <a:rPr lang="it-IT" sz="2400" i="1" smtClean="0">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𝜌</m:t>
                        </m:r>
                      </m:e>
                      <m:sub>
                        <m:r>
                          <a:rPr lang="it-IT" sz="2400" i="1">
                            <a:latin typeface="Cambria Math" panose="02040503050406030204" pitchFamily="18" charset="0"/>
                            <a:ea typeface="Cambria Math" panose="02040503050406030204" pitchFamily="18" charset="0"/>
                          </a:rPr>
                          <m:t>𝑋</m:t>
                        </m:r>
                      </m:sub>
                    </m:sSub>
                    <m:r>
                      <a:rPr lang="it-IT" sz="2400" b="0" i="1" dirty="0"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𝑀</m:t>
                        </m:r>
                      </m:e>
                      <m:sub>
                        <m:r>
                          <a:rPr lang="it-IT" sz="2400" i="1">
                            <a:latin typeface="Cambria Math" panose="02040503050406030204" pitchFamily="18" charset="0"/>
                            <a:ea typeface="Cambria Math" panose="02040503050406030204" pitchFamily="18" charset="0"/>
                          </a:rPr>
                          <m:t>𝑋</m:t>
                        </m:r>
                      </m:sub>
                    </m:sSub>
                  </m:oMath>
                </a14:m>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rPr>
                      <m:t>∙</m:t>
                    </m:r>
                    <m:r>
                      <a:rPr lang="it-IT" sz="2400" b="0" i="0" smtClean="0">
                        <a:latin typeface="Cambria Math" panose="02040503050406030204" pitchFamily="18" charset="0"/>
                        <a:ea typeface="Cambria Math" panose="02040503050406030204" pitchFamily="18" charset="0"/>
                      </a:rPr>
                      <m:t>4.0</m:t>
                    </m:r>
                    <m:r>
                      <a:rPr lang="it-IT" sz="2400" b="0" i="1" smtClean="0">
                        <a:latin typeface="Cambria Math" panose="02040503050406030204" pitchFamily="18" charset="0"/>
                        <a:ea typeface="Cambria Math" panose="02040503050406030204" pitchFamily="18" charset="0"/>
                      </a:rPr>
                      <m:t>9</m:t>
                    </m:r>
                    <m:r>
                      <a:rPr lang="it-IT" sz="2400" i="1">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b="0" i="1" smtClean="0">
                            <a:latin typeface="Cambria Math" panose="02040503050406030204" pitchFamily="18" charset="0"/>
                            <a:ea typeface="Cambria Math" panose="02040503050406030204" pitchFamily="18" charset="0"/>
                          </a:rPr>
                          <m:t>−5</m:t>
                        </m:r>
                      </m:sup>
                    </m:sSup>
                    <m:r>
                      <a:rPr lang="it-IT" sz="2400" i="1" dirty="0">
                        <a:latin typeface="Cambria Math" panose="02040503050406030204" pitchFamily="18" charset="0"/>
                        <a:ea typeface="Cambria Math" panose="02040503050406030204" pitchFamily="18" charset="0"/>
                      </a:rPr>
                      <m:t>∙</m:t>
                    </m:r>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10</m:t>
                        </m:r>
                      </m:e>
                      <m:sup>
                        <m:r>
                          <a:rPr lang="it-IT"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6</m:t>
                        </m:r>
                      </m:sup>
                    </m:sSup>
                    <m:r>
                      <a:rPr lang="it-IT" sz="2400" b="0" i="1" smtClean="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𝑔</m:t>
                    </m:r>
                  </m:oMath>
                </a14:m>
                <a:r>
                  <a:rPr lang="en-US" sz="2400" dirty="0">
                    <a:latin typeface="Cambria Math" panose="02040503050406030204" pitchFamily="18" charset="0"/>
                    <a:ea typeface="Cambria Math" panose="02040503050406030204" pitchFamily="18" charset="0"/>
                  </a:rPr>
                  <a:t>/</a:t>
                </a:r>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𝑐𝑚</m:t>
                        </m:r>
                      </m:e>
                      <m:sup>
                        <m:r>
                          <a:rPr lang="it-IT" sz="2400" i="1" dirty="0">
                            <a:latin typeface="Cambria Math" panose="02040503050406030204" pitchFamily="18" charset="0"/>
                            <a:ea typeface="Cambria Math" panose="02040503050406030204" pitchFamily="18" charset="0"/>
                          </a:rPr>
                          <m:t>3</m:t>
                        </m:r>
                      </m:sup>
                    </m:sSup>
                  </m:oMath>
                </a14:m>
                <a:endParaRPr lang="en-US" sz="2400"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9894" y="2264764"/>
                <a:ext cx="5224130" cy="373500"/>
              </a:xfrm>
              <a:prstGeom prst="rect">
                <a:avLst/>
              </a:prstGeom>
              <a:blipFill>
                <a:blip r:embed="rId8"/>
                <a:stretch>
                  <a:fillRect l="-2100" t="-26230" b="-4754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37709"/>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Exercise n. 5</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563563" y="1921486"/>
            <a:ext cx="82031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latin typeface="Tahoma" panose="020B0604030504040204" pitchFamily="34" charset="0"/>
                <a:cs typeface="Tahoma" panose="020B0604030504040204" pitchFamily="34" charset="0"/>
              </a:rPr>
              <a:t>The mixing ratio of CO</a:t>
            </a:r>
            <a:r>
              <a:rPr lang="it-IT" altLang="en-US" sz="2400" baseline="-25000" dirty="0">
                <a:latin typeface="Tahoma" panose="020B0604030504040204" pitchFamily="34" charset="0"/>
                <a:cs typeface="Tahoma" panose="020B0604030504040204" pitchFamily="34" charset="0"/>
              </a:rPr>
              <a:t>2</a:t>
            </a:r>
            <a:r>
              <a:rPr lang="it-IT" altLang="en-US" sz="2400" dirty="0">
                <a:latin typeface="Tahoma" panose="020B0604030504040204" pitchFamily="34" charset="0"/>
                <a:cs typeface="Tahoma" panose="020B0604030504040204" pitchFamily="34" charset="0"/>
              </a:rPr>
              <a:t> is currently about </a:t>
            </a:r>
            <a:r>
              <a:rPr lang="it-IT" altLang="en-US" sz="2400" dirty="0" smtClean="0">
                <a:latin typeface="Tahoma" panose="020B0604030504040204" pitchFamily="34" charset="0"/>
                <a:cs typeface="Tahoma" panose="020B0604030504040204" pitchFamily="34" charset="0"/>
              </a:rPr>
              <a:t>418 </a:t>
            </a:r>
            <a:r>
              <a:rPr lang="it-IT" altLang="en-US" sz="2400" dirty="0">
                <a:latin typeface="Tahoma" panose="020B0604030504040204" pitchFamily="34" charset="0"/>
                <a:cs typeface="Tahoma" panose="020B0604030504040204" pitchFamily="34" charset="0"/>
              </a:rPr>
              <a:t>ppm throughout the atmosphere. Calculate </a:t>
            </a:r>
            <a:r>
              <a:rPr lang="it-IT" altLang="en-US" sz="2400" dirty="0" smtClean="0">
                <a:latin typeface="Tahoma" panose="020B0604030504040204" pitchFamily="34" charset="0"/>
                <a:cs typeface="Tahoma" panose="020B0604030504040204" pitchFamily="34" charset="0"/>
              </a:rPr>
              <a:t>the number density of </a:t>
            </a:r>
            <a:r>
              <a:rPr lang="it-IT" altLang="en-US" sz="2400" dirty="0">
                <a:latin typeface="Tahoma" panose="020B0604030504040204" pitchFamily="34" charset="0"/>
                <a:cs typeface="Tahoma" panose="020B0604030504040204" pitchFamily="34" charset="0"/>
              </a:rPr>
              <a:t>air and of CO</a:t>
            </a:r>
            <a:r>
              <a:rPr lang="it-IT" altLang="en-US" sz="2400" baseline="-25000" dirty="0">
                <a:latin typeface="Tahoma" panose="020B0604030504040204" pitchFamily="34" charset="0"/>
                <a:cs typeface="Tahoma" panose="020B0604030504040204" pitchFamily="34" charset="0"/>
              </a:rPr>
              <a:t>2</a:t>
            </a:r>
            <a:r>
              <a:rPr lang="it-IT" altLang="en-US" sz="2400" dirty="0">
                <a:latin typeface="Tahoma" panose="020B0604030504040204" pitchFamily="34" charset="0"/>
                <a:cs typeface="Tahoma" panose="020B0604030504040204" pitchFamily="34" charset="0"/>
              </a:rPr>
              <a:t> </a:t>
            </a:r>
            <a:r>
              <a:rPr lang="en-GB" altLang="en-US" sz="2400" baseline="-25000" dirty="0" smtClean="0">
                <a:latin typeface="Tahoma" panose="020B0604030504040204" pitchFamily="34" charset="0"/>
                <a:cs typeface="Tahoma" panose="020B0604030504040204" pitchFamily="34" charset="0"/>
              </a:rPr>
              <a:t> </a:t>
            </a:r>
            <a:r>
              <a:rPr lang="it-IT" altLang="en-US" sz="2400" dirty="0" smtClean="0">
                <a:latin typeface="Tahoma" panose="020B0604030504040204" pitchFamily="34" charset="0"/>
                <a:cs typeface="Tahoma" panose="020B0604030504040204" pitchFamily="34" charset="0"/>
              </a:rPr>
              <a:t>at sea level, assuming a P</a:t>
            </a:r>
            <a:r>
              <a:rPr lang="it-IT" altLang="en-US" sz="2400" baseline="-25000" dirty="0" smtClean="0">
                <a:latin typeface="Tahoma" panose="020B0604030504040204" pitchFamily="34" charset="0"/>
                <a:cs typeface="Tahoma" panose="020B0604030504040204" pitchFamily="34" charset="0"/>
              </a:rPr>
              <a:t>air</a:t>
            </a:r>
            <a:r>
              <a:rPr lang="it-IT" altLang="en-US" sz="2400" dirty="0" smtClean="0">
                <a:latin typeface="Tahoma" panose="020B0604030504040204" pitchFamily="34" charset="0"/>
                <a:cs typeface="Tahoma" panose="020B0604030504040204" pitchFamily="34" charset="0"/>
              </a:rPr>
              <a:t>=1013 hPa and T=0 </a:t>
            </a:r>
            <a:r>
              <a:rPr lang="it-IT" altLang="en-US" sz="2400" dirty="0" smtClean="0">
                <a:latin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cs typeface="Tahoma" panose="020B0604030504040204" pitchFamily="34" charset="0"/>
              </a:rPr>
              <a:t>C</a:t>
            </a:r>
            <a:endParaRPr lang="en-GB" altLang="en-US" sz="2400" baseline="-25000" dirty="0">
              <a:latin typeface="Tahoma" panose="020B0604030504040204" pitchFamily="34" charset="0"/>
              <a:cs typeface="Tahoma" panose="020B0604030504040204" pitchFamily="34" charset="0"/>
            </a:endParaRPr>
          </a:p>
        </p:txBody>
      </p: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11647" y="6221900"/>
            <a:ext cx="2362634" cy="369332"/>
          </a:xfrm>
          <a:prstGeom prst="rect">
            <a:avLst/>
          </a:prstGeom>
        </p:spPr>
        <p:txBody>
          <a:bodyPr wrap="none">
            <a:spAutoFit/>
          </a:bodyPr>
          <a:lstStyle/>
          <a:p>
            <a:r>
              <a:rPr lang="en-GB" altLang="en-US" dirty="0">
                <a:latin typeface="Tahoma" panose="020B0604030504040204" pitchFamily="34" charset="0"/>
                <a:cs typeface="Tahoma" panose="020B0604030504040204" pitchFamily="34" charset="0"/>
              </a:rPr>
              <a:t>1 </a:t>
            </a:r>
            <a:r>
              <a:rPr lang="en-GB" altLang="en-US" dirty="0" err="1">
                <a:latin typeface="Tahoma" panose="020B0604030504040204" pitchFamily="34" charset="0"/>
                <a:cs typeface="Tahoma" panose="020B0604030504040204" pitchFamily="34" charset="0"/>
              </a:rPr>
              <a:t>atm</a:t>
            </a:r>
            <a:r>
              <a:rPr lang="en-GB" altLang="en-US" dirty="0">
                <a:latin typeface="Tahoma" panose="020B0604030504040204" pitchFamily="34" charset="0"/>
                <a:cs typeface="Tahoma" panose="020B0604030504040204" pitchFamily="34" charset="0"/>
              </a:rPr>
              <a:t> = 1013.25 </a:t>
            </a:r>
            <a:r>
              <a:rPr lang="en-GB" altLang="en-US" dirty="0" err="1">
                <a:latin typeface="Tahoma" panose="020B0604030504040204" pitchFamily="34" charset="0"/>
                <a:cs typeface="Tahoma" panose="020B0604030504040204" pitchFamily="34" charset="0"/>
              </a:rPr>
              <a:t>hPa</a:t>
            </a:r>
            <a:endParaRPr lang="en-US" dirty="0"/>
          </a:p>
        </p:txBody>
      </p:sp>
      <p:sp>
        <p:nvSpPr>
          <p:cNvPr id="7" name="TextBox 6"/>
          <p:cNvSpPr txBox="1"/>
          <p:nvPr/>
        </p:nvSpPr>
        <p:spPr>
          <a:xfrm>
            <a:off x="615871" y="5864925"/>
            <a:ext cx="1967205" cy="369332"/>
          </a:xfrm>
          <a:prstGeom prst="rect">
            <a:avLst/>
          </a:prstGeom>
          <a:noFill/>
        </p:spPr>
        <p:txBody>
          <a:bodyPr wrap="none" rtlCol="0">
            <a:spAutoFit/>
          </a:bodyPr>
          <a:lstStyle/>
          <a:p>
            <a:r>
              <a:rPr lang="en-US" dirty="0" smtClean="0">
                <a:solidFill>
                  <a:srgbClr val="FF0000"/>
                </a:solidFill>
              </a:rPr>
              <a:t>Conversion units:</a:t>
            </a:r>
            <a:endParaRPr lang="en-US" dirty="0">
              <a:solidFill>
                <a:srgbClr val="FF0000"/>
              </a:solidFill>
            </a:endParaRPr>
          </a:p>
        </p:txBody>
      </p:sp>
      <p:graphicFrame>
        <p:nvGraphicFramePr>
          <p:cNvPr id="8" name="Object 11"/>
          <p:cNvGraphicFramePr>
            <a:graphicFrameLocks noChangeAspect="1"/>
          </p:cNvGraphicFramePr>
          <p:nvPr>
            <p:extLst>
              <p:ext uri="{D42A27DB-BD31-4B8C-83A1-F6EECF244321}">
                <p14:modId xmlns:p14="http://schemas.microsoft.com/office/powerpoint/2010/main" val="2063983214"/>
              </p:ext>
            </p:extLst>
          </p:nvPr>
        </p:nvGraphicFramePr>
        <p:xfrm>
          <a:off x="615871" y="5022054"/>
          <a:ext cx="4184136" cy="432067"/>
        </p:xfrm>
        <a:graphic>
          <a:graphicData uri="http://schemas.openxmlformats.org/presentationml/2006/ole">
            <mc:AlternateContent xmlns:mc="http://schemas.openxmlformats.org/markup-compatibility/2006">
              <mc:Choice xmlns:v="urn:schemas-microsoft-com:vml" Requires="v">
                <p:oleObj spid="_x0000_s95250" name="Equation" r:id="rId5" imgW="2209680" imgH="228600" progId="Equation.3">
                  <p:embed/>
                </p:oleObj>
              </mc:Choice>
              <mc:Fallback>
                <p:oleObj name="Equation" r:id="rId5" imgW="2209680" imgH="228600" progId="Equation.3">
                  <p:embed/>
                  <p:pic>
                    <p:nvPicPr>
                      <p:cNvPr id="7" name="Object 11"/>
                      <p:cNvPicPr>
                        <a:picLocks noChangeAspect="1" noChangeArrowheads="1"/>
                      </p:cNvPicPr>
                      <p:nvPr/>
                    </p:nvPicPr>
                    <p:blipFill>
                      <a:blip r:embed="rId6"/>
                      <a:srcRect/>
                      <a:stretch>
                        <a:fillRect/>
                      </a:stretch>
                    </p:blipFill>
                    <p:spPr bwMode="auto">
                      <a:xfrm>
                        <a:off x="615871" y="5022054"/>
                        <a:ext cx="4184136" cy="432067"/>
                      </a:xfrm>
                      <a:prstGeom prst="rect">
                        <a:avLst/>
                      </a:prstGeom>
                      <a:noFill/>
                      <a:ln>
                        <a:noFill/>
                      </a:ln>
                      <a:extLst/>
                    </p:spPr>
                  </p:pic>
                </p:oleObj>
              </mc:Fallback>
            </mc:AlternateContent>
          </a:graphicData>
        </a:graphic>
      </p:graphicFrame>
      <p:sp>
        <p:nvSpPr>
          <p:cNvPr id="9" name="TextBox 8"/>
          <p:cNvSpPr txBox="1"/>
          <p:nvPr/>
        </p:nvSpPr>
        <p:spPr>
          <a:xfrm>
            <a:off x="563563" y="4652722"/>
            <a:ext cx="2024913" cy="369332"/>
          </a:xfrm>
          <a:prstGeom prst="rect">
            <a:avLst/>
          </a:prstGeom>
          <a:noFill/>
        </p:spPr>
        <p:txBody>
          <a:bodyPr wrap="none" rtlCol="0">
            <a:spAutoFit/>
          </a:bodyPr>
          <a:lstStyle/>
          <a:p>
            <a:r>
              <a:rPr lang="en-US" dirty="0" smtClean="0">
                <a:solidFill>
                  <a:srgbClr val="FF0000"/>
                </a:solidFill>
              </a:rPr>
              <a:t>Useful constants:</a:t>
            </a:r>
            <a:endParaRPr lang="en-US" dirty="0">
              <a:solidFill>
                <a:srgbClr val="FF0000"/>
              </a:solidFill>
            </a:endParaRPr>
          </a:p>
        </p:txBody>
      </p:sp>
      <p:graphicFrame>
        <p:nvGraphicFramePr>
          <p:cNvPr id="11" name="Object 11"/>
          <p:cNvGraphicFramePr>
            <a:graphicFrameLocks noChangeAspect="1"/>
          </p:cNvGraphicFramePr>
          <p:nvPr>
            <p:extLst>
              <p:ext uri="{D42A27DB-BD31-4B8C-83A1-F6EECF244321}">
                <p14:modId xmlns:p14="http://schemas.microsoft.com/office/powerpoint/2010/main" val="3986822319"/>
              </p:ext>
            </p:extLst>
          </p:nvPr>
        </p:nvGraphicFramePr>
        <p:xfrm>
          <a:off x="664181" y="5453762"/>
          <a:ext cx="3578225" cy="411163"/>
        </p:xfrm>
        <a:graphic>
          <a:graphicData uri="http://schemas.openxmlformats.org/presentationml/2006/ole">
            <mc:AlternateContent xmlns:mc="http://schemas.openxmlformats.org/markup-compatibility/2006">
              <mc:Choice xmlns:v="urn:schemas-microsoft-com:vml" Requires="v">
                <p:oleObj spid="_x0000_s95251" name="Equation" r:id="rId7" imgW="1993680" imgH="228600" progId="Equation.3">
                  <p:embed/>
                </p:oleObj>
              </mc:Choice>
              <mc:Fallback>
                <p:oleObj name="Equation" r:id="rId7" imgW="1993680" imgH="228600" progId="Equation.3">
                  <p:embed/>
                  <p:pic>
                    <p:nvPicPr>
                      <p:cNvPr id="8" name="Object 11"/>
                      <p:cNvPicPr>
                        <a:picLocks noChangeAspect="1" noChangeArrowheads="1"/>
                      </p:cNvPicPr>
                      <p:nvPr/>
                    </p:nvPicPr>
                    <p:blipFill>
                      <a:blip r:embed="rId8"/>
                      <a:srcRect/>
                      <a:stretch>
                        <a:fillRect/>
                      </a:stretch>
                    </p:blipFill>
                    <p:spPr bwMode="auto">
                      <a:xfrm>
                        <a:off x="664181" y="5453762"/>
                        <a:ext cx="3578225" cy="411163"/>
                      </a:xfrm>
                      <a:prstGeom prst="rect">
                        <a:avLst/>
                      </a:prstGeom>
                      <a:noFill/>
                      <a:ln>
                        <a:noFill/>
                      </a:ln>
                      <a:extLst/>
                    </p:spPr>
                  </p:pic>
                </p:oleObj>
              </mc:Fallback>
            </mc:AlternateContent>
          </a:graphicData>
        </a:graphic>
      </p:graphicFrame>
      <p:sp>
        <p:nvSpPr>
          <p:cNvPr id="13" name="TextBox 12"/>
          <p:cNvSpPr txBox="1"/>
          <p:nvPr/>
        </p:nvSpPr>
        <p:spPr>
          <a:xfrm>
            <a:off x="5202620" y="5084789"/>
            <a:ext cx="2176878" cy="369332"/>
          </a:xfrm>
          <a:prstGeom prst="rect">
            <a:avLst/>
          </a:prstGeom>
          <a:noFill/>
        </p:spPr>
        <p:txBody>
          <a:bodyPr wrap="none" rtlCol="0">
            <a:spAutoFit/>
          </a:bodyPr>
          <a:lstStyle/>
          <a:p>
            <a:r>
              <a:rPr lang="en-US" dirty="0" smtClean="0"/>
              <a:t>Avogadro’s number</a:t>
            </a:r>
            <a:endParaRPr lang="en-US" dirty="0"/>
          </a:p>
        </p:txBody>
      </p:sp>
      <p:sp>
        <p:nvSpPr>
          <p:cNvPr id="14" name="TextBox 13"/>
          <p:cNvSpPr txBox="1"/>
          <p:nvPr/>
        </p:nvSpPr>
        <p:spPr>
          <a:xfrm>
            <a:off x="5202620" y="5496095"/>
            <a:ext cx="2518638" cy="369332"/>
          </a:xfrm>
          <a:prstGeom prst="rect">
            <a:avLst/>
          </a:prstGeom>
          <a:noFill/>
        </p:spPr>
        <p:txBody>
          <a:bodyPr wrap="none" rtlCol="0">
            <a:spAutoFit/>
          </a:bodyPr>
          <a:lstStyle/>
          <a:p>
            <a:r>
              <a:rPr lang="en-US" dirty="0" smtClean="0"/>
              <a:t>Universal gas constant</a:t>
            </a:r>
            <a:endParaRPr lang="en-US" dirty="0"/>
          </a:p>
        </p:txBody>
      </p:sp>
    </p:spTree>
    <p:extLst>
      <p:ext uri="{BB962C8B-B14F-4D97-AF65-F5344CB8AC3E}">
        <p14:creationId xmlns:p14="http://schemas.microsoft.com/office/powerpoint/2010/main" val="154459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37709"/>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Exercise n. 5</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405830" y="1061950"/>
            <a:ext cx="820318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100" dirty="0">
                <a:latin typeface="Tahoma" panose="020B0604030504040204" pitchFamily="34" charset="0"/>
                <a:cs typeface="Tahoma" panose="020B0604030504040204" pitchFamily="34" charset="0"/>
              </a:rPr>
              <a:t>The mixing ratio of CO</a:t>
            </a:r>
            <a:r>
              <a:rPr lang="it-IT" altLang="en-US" sz="2100" baseline="-25000" dirty="0">
                <a:latin typeface="Tahoma" panose="020B0604030504040204" pitchFamily="34" charset="0"/>
                <a:cs typeface="Tahoma" panose="020B0604030504040204" pitchFamily="34" charset="0"/>
              </a:rPr>
              <a:t>2</a:t>
            </a:r>
            <a:r>
              <a:rPr lang="it-IT" altLang="en-US" sz="2100" dirty="0">
                <a:latin typeface="Tahoma" panose="020B0604030504040204" pitchFamily="34" charset="0"/>
                <a:cs typeface="Tahoma" panose="020B0604030504040204" pitchFamily="34" charset="0"/>
              </a:rPr>
              <a:t> is currently about </a:t>
            </a:r>
            <a:r>
              <a:rPr lang="it-IT" altLang="en-US" sz="2100" dirty="0" smtClean="0">
                <a:latin typeface="Tahoma" panose="020B0604030504040204" pitchFamily="34" charset="0"/>
                <a:cs typeface="Tahoma" panose="020B0604030504040204" pitchFamily="34" charset="0"/>
              </a:rPr>
              <a:t>418 </a:t>
            </a:r>
            <a:r>
              <a:rPr lang="it-IT" altLang="en-US" sz="2100" dirty="0">
                <a:latin typeface="Tahoma" panose="020B0604030504040204" pitchFamily="34" charset="0"/>
                <a:cs typeface="Tahoma" panose="020B0604030504040204" pitchFamily="34" charset="0"/>
              </a:rPr>
              <a:t>ppm throughout the atmosphere. Calculate </a:t>
            </a:r>
            <a:r>
              <a:rPr lang="it-IT" altLang="en-US" sz="2100" dirty="0" smtClean="0">
                <a:latin typeface="Tahoma" panose="020B0604030504040204" pitchFamily="34" charset="0"/>
                <a:cs typeface="Tahoma" panose="020B0604030504040204" pitchFamily="34" charset="0"/>
              </a:rPr>
              <a:t>the number density of </a:t>
            </a:r>
            <a:r>
              <a:rPr lang="it-IT" altLang="en-US" sz="2100" dirty="0">
                <a:latin typeface="Tahoma" panose="020B0604030504040204" pitchFamily="34" charset="0"/>
                <a:cs typeface="Tahoma" panose="020B0604030504040204" pitchFamily="34" charset="0"/>
              </a:rPr>
              <a:t>air and of CO</a:t>
            </a:r>
            <a:r>
              <a:rPr lang="it-IT" altLang="en-US" sz="2100" baseline="-25000" dirty="0">
                <a:latin typeface="Tahoma" panose="020B0604030504040204" pitchFamily="34" charset="0"/>
                <a:cs typeface="Tahoma" panose="020B0604030504040204" pitchFamily="34" charset="0"/>
              </a:rPr>
              <a:t>2</a:t>
            </a:r>
            <a:r>
              <a:rPr lang="it-IT" altLang="en-US" sz="2100" dirty="0">
                <a:latin typeface="Tahoma" panose="020B0604030504040204" pitchFamily="34" charset="0"/>
                <a:cs typeface="Tahoma" panose="020B0604030504040204" pitchFamily="34" charset="0"/>
              </a:rPr>
              <a:t> </a:t>
            </a:r>
            <a:r>
              <a:rPr lang="en-GB" altLang="en-US" sz="2100" baseline="-25000" dirty="0" smtClean="0">
                <a:latin typeface="Tahoma" panose="020B0604030504040204" pitchFamily="34" charset="0"/>
                <a:cs typeface="Tahoma" panose="020B0604030504040204" pitchFamily="34" charset="0"/>
              </a:rPr>
              <a:t> </a:t>
            </a:r>
            <a:r>
              <a:rPr lang="it-IT" altLang="en-US" sz="2100" dirty="0" smtClean="0">
                <a:latin typeface="Tahoma" panose="020B0604030504040204" pitchFamily="34" charset="0"/>
                <a:cs typeface="Tahoma" panose="020B0604030504040204" pitchFamily="34" charset="0"/>
              </a:rPr>
              <a:t>at sea level, assuming a P</a:t>
            </a:r>
            <a:r>
              <a:rPr lang="it-IT" altLang="en-US" sz="2100" baseline="-25000" dirty="0" smtClean="0">
                <a:latin typeface="Tahoma" panose="020B0604030504040204" pitchFamily="34" charset="0"/>
                <a:cs typeface="Tahoma" panose="020B0604030504040204" pitchFamily="34" charset="0"/>
              </a:rPr>
              <a:t>air</a:t>
            </a:r>
            <a:r>
              <a:rPr lang="it-IT" altLang="en-US" sz="2100" dirty="0" smtClean="0">
                <a:latin typeface="Tahoma" panose="020B0604030504040204" pitchFamily="34" charset="0"/>
                <a:cs typeface="Tahoma" panose="020B0604030504040204" pitchFamily="34" charset="0"/>
              </a:rPr>
              <a:t>=1013 hPa and T=0 </a:t>
            </a:r>
            <a:r>
              <a:rPr lang="it-IT" altLang="en-US" sz="2100" dirty="0" smtClean="0">
                <a:latin typeface="Tahoma" panose="020B0604030504040204" pitchFamily="34" charset="0"/>
                <a:cs typeface="Tahoma" panose="020B0604030504040204" pitchFamily="34" charset="0"/>
                <a:sym typeface="Symbol" panose="05050102010706020507" pitchFamily="18" charset="2"/>
              </a:rPr>
              <a:t></a:t>
            </a:r>
            <a:r>
              <a:rPr lang="it-IT" altLang="en-US" sz="2100" dirty="0">
                <a:latin typeface="Tahoma" panose="020B0604030504040204" pitchFamily="34" charset="0"/>
                <a:cs typeface="Tahoma" panose="020B0604030504040204" pitchFamily="34" charset="0"/>
              </a:rPr>
              <a:t>C . </a:t>
            </a:r>
            <a:endParaRPr lang="en-GB" altLang="en-US" sz="2100" baseline="-25000" dirty="0">
              <a:latin typeface="Tahoma" panose="020B0604030504040204" pitchFamily="34" charset="0"/>
              <a:cs typeface="Tahoma" panose="020B0604030504040204" pitchFamily="34" charset="0"/>
            </a:endParaRPr>
          </a:p>
        </p:txBody>
      </p:sp>
      <p:sp>
        <p:nvSpPr>
          <p:cNvPr id="4" name="TextBox 3"/>
          <p:cNvSpPr txBox="1"/>
          <p:nvPr/>
        </p:nvSpPr>
        <p:spPr>
          <a:xfrm>
            <a:off x="452062" y="2231500"/>
            <a:ext cx="4119938" cy="461665"/>
          </a:xfrm>
          <a:prstGeom prst="rect">
            <a:avLst/>
          </a:prstGeom>
          <a:noFill/>
        </p:spPr>
        <p:txBody>
          <a:bodyPr wrap="square" rtlCol="0">
            <a:spAutoFit/>
          </a:bodyPr>
          <a:lstStyle/>
          <a:p>
            <a:r>
              <a:rPr lang="it-IT" sz="2400" dirty="0" smtClean="0">
                <a:solidFill>
                  <a:srgbClr val="FF0000"/>
                </a:solidFill>
              </a:rPr>
              <a:t>Solution:</a:t>
            </a:r>
            <a:endParaRPr lang="en-US" sz="2400" dirty="0">
              <a:solidFill>
                <a:srgbClr val="FF0000"/>
              </a:solidFill>
            </a:endParaRPr>
          </a:p>
        </p:txBody>
      </p:sp>
      <p:sp>
        <p:nvSpPr>
          <p:cNvPr id="6" name="CasellaDiTesto 12"/>
          <p:cNvSpPr txBox="1">
            <a:spLocks noChangeArrowheads="1"/>
          </p:cNvSpPr>
          <p:nvPr/>
        </p:nvSpPr>
        <p:spPr bwMode="auto">
          <a:xfrm>
            <a:off x="452062" y="2721203"/>
            <a:ext cx="8779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P</a:t>
            </a:r>
            <a:r>
              <a:rPr lang="en-GB" altLang="en-US" sz="2000" baseline="-25000" dirty="0" smtClean="0">
                <a:latin typeface="Tahoma" panose="020B0604030504040204" pitchFamily="34" charset="0"/>
                <a:cs typeface="Tahoma" panose="020B0604030504040204" pitchFamily="34" charset="0"/>
              </a:rPr>
              <a:t>air</a:t>
            </a:r>
            <a:r>
              <a:rPr lang="en-GB" altLang="en-US" sz="2000" dirty="0" smtClean="0">
                <a:latin typeface="Tahoma" panose="020B0604030504040204" pitchFamily="34" charset="0"/>
                <a:cs typeface="Tahoma" panose="020B0604030504040204" pitchFamily="34" charset="0"/>
              </a:rPr>
              <a:t>=1013 hPa</a:t>
            </a:r>
            <a:r>
              <a:rPr lang="en-GB" altLang="en-US" sz="2000" dirty="0">
                <a:latin typeface="Tahoma" panose="020B0604030504040204" pitchFamily="34" charset="0"/>
                <a:cs typeface="Tahoma" panose="020B0604030504040204" pitchFamily="34" charset="0"/>
                <a:sym typeface="Symbol" panose="05050102010706020507" pitchFamily="18" charset="2"/>
              </a:rPr>
              <a:t></a:t>
            </a:r>
            <a:r>
              <a:rPr lang="en-GB" altLang="en-US" sz="2000" dirty="0" smtClean="0">
                <a:latin typeface="Tahoma" panose="020B0604030504040204" pitchFamily="34" charset="0"/>
                <a:cs typeface="Tahoma" panose="020B0604030504040204" pitchFamily="34" charset="0"/>
              </a:rPr>
              <a:t>1 </a:t>
            </a:r>
            <a:r>
              <a:rPr lang="en-GB" altLang="en-US" sz="2000" dirty="0" err="1" smtClean="0">
                <a:latin typeface="Tahoma" panose="020B0604030504040204" pitchFamily="34" charset="0"/>
                <a:cs typeface="Tahoma" panose="020B0604030504040204" pitchFamily="34" charset="0"/>
              </a:rPr>
              <a:t>atm</a:t>
            </a:r>
            <a:r>
              <a:rPr lang="en-GB" altLang="en-US" sz="2000" dirty="0" smtClean="0">
                <a:latin typeface="Tahoma" panose="020B0604030504040204" pitchFamily="34" charset="0"/>
                <a:cs typeface="Tahoma" panose="020B0604030504040204" pitchFamily="34" charset="0"/>
              </a:rPr>
              <a:t> T=273K, hence the number density of air is: </a:t>
            </a:r>
            <a:endParaRPr lang="en-GB" altLang="en-US" sz="2000" baseline="-250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0" y="3120126"/>
                <a:ext cx="7532902" cy="6794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200" i="1" smtClean="0">
                              <a:latin typeface="Cambria Math" panose="02040503050406030204" pitchFamily="18" charset="0"/>
                              <a:ea typeface="Cambria Math" panose="02040503050406030204" pitchFamily="18" charset="0"/>
                            </a:rPr>
                          </m:ctrlPr>
                        </m:fPr>
                        <m:num>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𝑃</m:t>
                              </m:r>
                            </m:e>
                            <m:sub>
                              <m:r>
                                <a:rPr lang="it-IT" sz="2200" b="0" i="1" smtClean="0">
                                  <a:latin typeface="Cambria Math" panose="02040503050406030204" pitchFamily="18" charset="0"/>
                                  <a:ea typeface="Cambria Math" panose="02040503050406030204" pitchFamily="18" charset="0"/>
                                </a:rPr>
                                <m:t>𝑎𝑖𝑟</m:t>
                              </m:r>
                            </m:sub>
                          </m:sSub>
                          <m:r>
                            <a:rPr lang="it-IT" sz="2200" i="1">
                              <a:latin typeface="Cambria Math" panose="02040503050406030204" pitchFamily="18" charset="0"/>
                              <a:ea typeface="Cambria Math" panose="02040503050406030204" pitchFamily="18" charset="0"/>
                            </a:rPr>
                            <m:t>∙</m:t>
                          </m:r>
                          <m:sSub>
                            <m:sSubPr>
                              <m:ctrlPr>
                                <a:rPr lang="it-IT" sz="2200" i="1" dirty="0">
                                  <a:latin typeface="Cambria Math" panose="02040503050406030204" pitchFamily="18" charset="0"/>
                                  <a:ea typeface="Cambria Math" panose="02040503050406030204" pitchFamily="18" charset="0"/>
                                </a:rPr>
                              </m:ctrlPr>
                            </m:sSubPr>
                            <m:e>
                              <m:r>
                                <a:rPr lang="it-IT" sz="2200" i="1" dirty="0">
                                  <a:latin typeface="Cambria Math" panose="02040503050406030204" pitchFamily="18" charset="0"/>
                                  <a:ea typeface="Cambria Math" panose="02040503050406030204" pitchFamily="18" charset="0"/>
                                </a:rPr>
                                <m:t>𝑁</m:t>
                              </m:r>
                            </m:e>
                            <m:sub>
                              <m:r>
                                <a:rPr lang="it-IT" sz="2200" i="1" dirty="0">
                                  <a:latin typeface="Cambria Math" panose="02040503050406030204" pitchFamily="18" charset="0"/>
                                  <a:ea typeface="Cambria Math" panose="02040503050406030204" pitchFamily="18" charset="0"/>
                                </a:rPr>
                                <m:t>𝑎</m:t>
                              </m:r>
                            </m:sub>
                          </m:sSub>
                        </m:num>
                        <m:den>
                          <m:r>
                            <a:rPr lang="it-IT" sz="2200" b="0" i="1" smtClean="0">
                              <a:latin typeface="Cambria Math" panose="02040503050406030204" pitchFamily="18" charset="0"/>
                              <a:ea typeface="Cambria Math" panose="02040503050406030204" pitchFamily="18" charset="0"/>
                            </a:rPr>
                            <m:t>𝑅𝑇</m:t>
                          </m:r>
                        </m:den>
                      </m:f>
                      <m:r>
                        <a:rPr lang="it-IT" sz="2200" b="0" i="1" smtClean="0">
                          <a:latin typeface="Cambria Math" panose="02040503050406030204" pitchFamily="18" charset="0"/>
                          <a:ea typeface="Cambria Math" panose="02040503050406030204" pitchFamily="18" charset="0"/>
                        </a:rPr>
                        <m:t>=</m:t>
                      </m:r>
                      <m:f>
                        <m:fPr>
                          <m:ctrlPr>
                            <a:rPr lang="it-IT" sz="2200" i="1" smtClean="0">
                              <a:latin typeface="Cambria Math" panose="02040503050406030204" pitchFamily="18" charset="0"/>
                              <a:ea typeface="Cambria Math" panose="02040503050406030204" pitchFamily="18" charset="0"/>
                            </a:rPr>
                          </m:ctrlPr>
                        </m:fPr>
                        <m:num>
                          <m:r>
                            <a:rPr lang="it-IT" sz="2200" b="0" i="1" dirty="0" smtClean="0">
                              <a:latin typeface="Cambria Math" panose="02040503050406030204" pitchFamily="18" charset="0"/>
                              <a:ea typeface="Cambria Math" panose="02040503050406030204" pitchFamily="18" charset="0"/>
                            </a:rPr>
                            <m:t>1</m:t>
                          </m:r>
                          <m:r>
                            <a:rPr lang="it-IT" sz="2200" b="0" i="1" dirty="0" smtClean="0">
                              <a:latin typeface="Cambria Math" panose="02040503050406030204" pitchFamily="18" charset="0"/>
                              <a:ea typeface="Cambria Math" panose="02040503050406030204" pitchFamily="18" charset="0"/>
                            </a:rPr>
                            <m:t>𝑎𝑡𝑚</m:t>
                          </m:r>
                          <m:r>
                            <a:rPr lang="it-IT" sz="2200" i="1" smtClean="0">
                              <a:latin typeface="Cambria Math" panose="02040503050406030204" pitchFamily="18" charset="0"/>
                              <a:ea typeface="Cambria Math" panose="02040503050406030204" pitchFamily="18" charset="0"/>
                            </a:rPr>
                            <m:t>∙6</m:t>
                          </m:r>
                          <m:r>
                            <a:rPr lang="it-IT" sz="2200" b="0" i="1" smtClean="0">
                              <a:latin typeface="Cambria Math" panose="02040503050406030204" pitchFamily="18" charset="0"/>
                              <a:ea typeface="Cambria Math" panose="02040503050406030204" pitchFamily="18" charset="0"/>
                            </a:rPr>
                            <m:t>.0221</m:t>
                          </m:r>
                          <m:r>
                            <a:rPr lang="it-IT" sz="2200" i="1">
                              <a:latin typeface="Cambria Math" panose="02040503050406030204" pitchFamily="18" charset="0"/>
                              <a:ea typeface="Cambria Math" panose="02040503050406030204" pitchFamily="18" charset="0"/>
                            </a:rPr>
                            <m:t>∙</m:t>
                          </m:r>
                          <m:sSup>
                            <m:sSupPr>
                              <m:ctrlPr>
                                <a:rPr lang="it-IT" sz="220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23</m:t>
                              </m:r>
                            </m:sup>
                          </m:sSup>
                          <m:r>
                            <a:rPr lang="it-IT" sz="2200" b="0" i="1" smtClean="0">
                              <a:latin typeface="Cambria Math" panose="02040503050406030204" pitchFamily="18" charset="0"/>
                              <a:ea typeface="Cambria Math" panose="02040503050406030204" pitchFamily="18" charset="0"/>
                            </a:rPr>
                            <m:t>𝑚𝑜𝑙𝑒𝑐𝑢𝑙𝑒𝑠</m:t>
                          </m:r>
                          <m:r>
                            <a:rPr lang="it-IT" sz="2200" i="1">
                              <a:latin typeface="Cambria Math" panose="02040503050406030204" pitchFamily="18" charset="0"/>
                              <a:ea typeface="Cambria Math" panose="02040503050406030204" pitchFamily="18" charset="0"/>
                            </a:rPr>
                            <m:t>∙</m:t>
                          </m:r>
                          <m:sSup>
                            <m:sSupPr>
                              <m:ctrlPr>
                                <a:rPr lang="it-IT" sz="220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𝑚𝑜𝑙</m:t>
                              </m:r>
                            </m:e>
                            <m:sup>
                              <m:r>
                                <a:rPr lang="it-IT" sz="2200" b="0" i="1" smtClean="0">
                                  <a:latin typeface="Cambria Math" panose="02040503050406030204" pitchFamily="18" charset="0"/>
                                  <a:ea typeface="Cambria Math" panose="02040503050406030204" pitchFamily="18" charset="0"/>
                                </a:rPr>
                                <m:t>−1</m:t>
                              </m:r>
                            </m:sup>
                          </m:sSup>
                        </m:num>
                        <m:den>
                          <m:r>
                            <a:rPr lang="it-IT" sz="2200" b="0" i="1" smtClean="0">
                              <a:latin typeface="Cambria Math" panose="02040503050406030204" pitchFamily="18" charset="0"/>
                              <a:ea typeface="Cambria Math" panose="02040503050406030204" pitchFamily="18" charset="0"/>
                            </a:rPr>
                            <m:t>0.08206∙</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3</m:t>
                              </m:r>
                            </m:sup>
                          </m:sSup>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𝑐𝑚</m:t>
                              </m:r>
                            </m:e>
                            <m:sup>
                              <m:r>
                                <a:rPr lang="it-IT" sz="2200" b="0" i="1" smtClean="0">
                                  <a:latin typeface="Cambria Math" panose="02040503050406030204" pitchFamily="18" charset="0"/>
                                  <a:ea typeface="Cambria Math" panose="02040503050406030204" pitchFamily="18" charset="0"/>
                                </a:rPr>
                                <m:t>3</m:t>
                              </m:r>
                            </m:sup>
                          </m:sSup>
                          <m:r>
                            <a:rPr lang="it-IT" sz="2200" b="0" i="1" smtClean="0">
                              <a:latin typeface="Cambria Math" panose="02040503050406030204" pitchFamily="18" charset="0"/>
                              <a:ea typeface="Cambria Math" panose="02040503050406030204" pitchFamily="18" charset="0"/>
                            </a:rPr>
                            <m:t>𝑎𝑡𝑚</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𝐾</m:t>
                              </m:r>
                            </m:e>
                            <m:sup>
                              <m:r>
                                <a:rPr lang="it-IT" sz="2200" b="0" i="1" smtClean="0">
                                  <a:latin typeface="Cambria Math" panose="02040503050406030204" pitchFamily="18" charset="0"/>
                                  <a:ea typeface="Cambria Math" panose="02040503050406030204" pitchFamily="18" charset="0"/>
                                </a:rPr>
                                <m:t>−1</m:t>
                              </m:r>
                            </m:sup>
                          </m:sSup>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𝑚𝑜𝑙</m:t>
                              </m:r>
                            </m:e>
                            <m:sup>
                              <m:r>
                                <a:rPr lang="it-IT" sz="2200" b="0" i="1" smtClean="0">
                                  <a:latin typeface="Cambria Math" panose="02040503050406030204" pitchFamily="18" charset="0"/>
                                  <a:ea typeface="Cambria Math" panose="02040503050406030204" pitchFamily="18" charset="0"/>
                                </a:rPr>
                                <m:t>−1</m:t>
                              </m:r>
                            </m:sup>
                          </m:sSup>
                          <m:r>
                            <a:rPr lang="it-IT" sz="2200" b="0" i="1" smtClean="0">
                              <a:latin typeface="Cambria Math" panose="02040503050406030204" pitchFamily="18" charset="0"/>
                              <a:ea typeface="Cambria Math" panose="02040503050406030204" pitchFamily="18" charset="0"/>
                            </a:rPr>
                            <m:t>273</m:t>
                          </m:r>
                          <m:r>
                            <a:rPr lang="it-IT" sz="2200" b="0" i="1" smtClean="0">
                              <a:latin typeface="Cambria Math" panose="02040503050406030204" pitchFamily="18" charset="0"/>
                              <a:ea typeface="Cambria Math" panose="02040503050406030204" pitchFamily="18" charset="0"/>
                            </a:rPr>
                            <m:t>𝐾</m:t>
                          </m:r>
                        </m:den>
                      </m:f>
                      <m:r>
                        <a:rPr lang="it-IT" sz="2200" b="0" i="1" smtClean="0">
                          <a:latin typeface="Cambria Math" panose="02040503050406030204" pitchFamily="18" charset="0"/>
                          <a:ea typeface="Cambria Math" panose="02040503050406030204" pitchFamily="18" charset="0"/>
                        </a:rPr>
                        <m:t>=</m:t>
                      </m:r>
                    </m:oMath>
                  </m:oMathPara>
                </a14:m>
                <a:endParaRPr lang="it-IT" sz="2200" b="0" i="1" dirty="0" smtClean="0">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3120126"/>
                <a:ext cx="7532902" cy="679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37585" y="3947658"/>
                <a:ext cx="4396646" cy="338554"/>
              </a:xfrm>
              <a:prstGeom prst="rect">
                <a:avLst/>
              </a:prstGeom>
              <a:noFill/>
            </p:spPr>
            <p:txBody>
              <a:bodyPr wrap="square" lIns="0" tIns="0" rIns="0" bIns="0" rtlCol="0">
                <a:spAutoFit/>
              </a:bodyPr>
              <a:lstStyle/>
              <a:p>
                <a:r>
                  <a:rPr lang="it-IT" sz="2200" b="0" dirty="0" smtClean="0">
                    <a:ea typeface="Cambria Math" panose="02040503050406030204" pitchFamily="18" charset="0"/>
                  </a:rPr>
                  <a:t>= </a:t>
                </a:r>
                <a14:m>
                  <m:oMath xmlns:m="http://schemas.openxmlformats.org/officeDocument/2006/math">
                    <m:r>
                      <a:rPr lang="it-IT" sz="2200" b="0" i="1" smtClean="0">
                        <a:latin typeface="Cambria Math" panose="02040503050406030204" pitchFamily="18" charset="0"/>
                        <a:ea typeface="Cambria Math" panose="02040503050406030204" pitchFamily="18" charset="0"/>
                      </a:rPr>
                      <m:t>2. 69∙</m:t>
                    </m:r>
                    <m:sSup>
                      <m:sSupPr>
                        <m:ctrlPr>
                          <a:rPr lang="it-IT" sz="2200" b="0" i="1" smtClean="0">
                            <a:latin typeface="Cambria Math" panose="02040503050406030204" pitchFamily="18" charset="0"/>
                            <a:ea typeface="Cambria Math" panose="02040503050406030204" pitchFamily="18" charset="0"/>
                          </a:rPr>
                        </m:ctrlPr>
                      </m:sSupPr>
                      <m:e>
                        <m:r>
                          <a:rPr lang="it-IT" sz="2200" b="0" i="1" smtClean="0">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19</m:t>
                        </m:r>
                      </m:sup>
                    </m:sSup>
                  </m:oMath>
                </a14:m>
                <a:r>
                  <a:rPr lang="en-US" sz="2200" dirty="0" smtClean="0"/>
                  <a:t> molecules·cm</a:t>
                </a:r>
                <a:r>
                  <a:rPr lang="en-US" sz="2200" baseline="30000" dirty="0" smtClean="0"/>
                  <a:t>-3</a:t>
                </a:r>
                <a:endParaRPr lang="en-US" sz="2200" baseline="30000" dirty="0"/>
              </a:p>
            </p:txBody>
          </p:sp>
        </mc:Choice>
        <mc:Fallback xmlns="">
          <p:sp>
            <p:nvSpPr>
              <p:cNvPr id="8" name="TextBox 7"/>
              <p:cNvSpPr txBox="1">
                <a:spLocks noRot="1" noChangeAspect="1" noMove="1" noResize="1" noEditPoints="1" noAdjustHandles="1" noChangeArrowheads="1" noChangeShapeType="1" noTextEdit="1"/>
              </p:cNvSpPr>
              <p:nvPr/>
            </p:nvSpPr>
            <p:spPr>
              <a:xfrm>
                <a:off x="1737585" y="3947658"/>
                <a:ext cx="4396646" cy="338554"/>
              </a:xfrm>
              <a:prstGeom prst="rect">
                <a:avLst/>
              </a:prstGeom>
              <a:blipFill>
                <a:blip r:embed="rId4"/>
                <a:stretch>
                  <a:fillRect l="-3883" t="-25455" b="-5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3563" y="4999388"/>
                <a:ext cx="7716141" cy="338554"/>
              </a:xfrm>
              <a:prstGeom prst="rect">
                <a:avLst/>
              </a:prstGeom>
              <a:noFill/>
            </p:spPr>
            <p:txBody>
              <a:bodyPr wrap="square" lIns="0" tIns="0" rIns="0" bIns="0" rtlCol="0">
                <a:spAutoFit/>
              </a:bodyPr>
              <a:lstStyle/>
              <a:p>
                <a14:m>
                  <m:oMath xmlns:m="http://schemas.openxmlformats.org/officeDocument/2006/math">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𝑁</m:t>
                        </m:r>
                      </m:e>
                      <m:sub>
                        <m:r>
                          <a:rPr lang="it-IT" sz="2200" b="0" i="1" smtClean="0">
                            <a:latin typeface="Cambria Math" panose="02040503050406030204" pitchFamily="18" charset="0"/>
                            <a:ea typeface="Cambria Math" panose="02040503050406030204" pitchFamily="18" charset="0"/>
                          </a:rPr>
                          <m:t>𝐶𝑂</m:t>
                        </m:r>
                        <m:r>
                          <a:rPr lang="it-IT" sz="2200" b="0" i="1" smtClean="0">
                            <a:latin typeface="Cambria Math" panose="02040503050406030204" pitchFamily="18" charset="0"/>
                            <a:ea typeface="Cambria Math" panose="02040503050406030204" pitchFamily="18" charset="0"/>
                          </a:rPr>
                          <m:t>2</m:t>
                        </m:r>
                      </m:sub>
                    </m:sSub>
                    <m:r>
                      <a:rPr lang="it-IT" sz="2200" b="0" i="1" smtClean="0">
                        <a:latin typeface="Cambria Math" panose="02040503050406030204" pitchFamily="18" charset="0"/>
                        <a:ea typeface="Cambria Math" panose="02040503050406030204" pitchFamily="18" charset="0"/>
                      </a:rPr>
                      <m:t>=</m:t>
                    </m:r>
                    <m:r>
                      <a:rPr lang="it-IT" sz="2200" i="1">
                        <a:latin typeface="Cambria Math" panose="02040503050406030204" pitchFamily="18" charset="0"/>
                        <a:ea typeface="Cambria Math" panose="02040503050406030204" pitchFamily="18" charset="0"/>
                      </a:rPr>
                      <m:t>2.</m:t>
                    </m:r>
                    <m:r>
                      <a:rPr lang="it-IT" sz="2200" b="0" i="1" smtClean="0">
                        <a:latin typeface="Cambria Math" panose="02040503050406030204" pitchFamily="18" charset="0"/>
                        <a:ea typeface="Cambria Math" panose="02040503050406030204" pitchFamily="18" charset="0"/>
                      </a:rPr>
                      <m:t>69</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i="1">
                            <a:latin typeface="Cambria Math" panose="02040503050406030204" pitchFamily="18" charset="0"/>
                            <a:ea typeface="Cambria Math" panose="02040503050406030204" pitchFamily="18" charset="0"/>
                          </a:rPr>
                          <m:t>19</m:t>
                        </m:r>
                      </m:sup>
                    </m:sSup>
                    <m:r>
                      <a:rPr lang="it-IT" sz="2200" i="1" dirty="0">
                        <a:latin typeface="Cambria Math" panose="02040503050406030204" pitchFamily="18" charset="0"/>
                        <a:ea typeface="Cambria Math" panose="02040503050406030204" pitchFamily="18" charset="0"/>
                      </a:rPr>
                      <m:t>∙</m:t>
                    </m:r>
                    <m:r>
                      <a:rPr lang="it-IT" sz="2200" b="0" i="1" smtClean="0">
                        <a:latin typeface="Cambria Math" panose="02040503050406030204" pitchFamily="18" charset="0"/>
                        <a:ea typeface="Cambria Math" panose="02040503050406030204" pitchFamily="18" charset="0"/>
                      </a:rPr>
                      <m:t>4</m:t>
                    </m:r>
                    <m:r>
                      <a:rPr lang="it-IT" sz="2200" i="1">
                        <a:latin typeface="Cambria Math" panose="02040503050406030204" pitchFamily="18" charset="0"/>
                        <a:ea typeface="Cambria Math" panose="02040503050406030204" pitchFamily="18" charset="0"/>
                      </a:rPr>
                      <m:t>.</m:t>
                    </m:r>
                    <m:r>
                      <a:rPr lang="it-IT" sz="2200" b="0" i="1" smtClean="0">
                        <a:latin typeface="Cambria Math" panose="02040503050406030204" pitchFamily="18" charset="0"/>
                        <a:ea typeface="Cambria Math" panose="02040503050406030204" pitchFamily="18" charset="0"/>
                      </a:rPr>
                      <m:t>18</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−4</m:t>
                        </m:r>
                      </m:sup>
                    </m:sSup>
                    <m:r>
                      <a:rPr lang="it-IT" sz="2200" b="0" i="1" smtClean="0">
                        <a:latin typeface="Cambria Math" panose="02040503050406030204" pitchFamily="18" charset="0"/>
                        <a:ea typeface="Cambria Math" panose="02040503050406030204" pitchFamily="18" charset="0"/>
                      </a:rPr>
                      <m:t>=1.124</m:t>
                    </m:r>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r>
                          <a:rPr lang="it-IT" sz="2200" i="1">
                            <a:latin typeface="Cambria Math" panose="02040503050406030204" pitchFamily="18" charset="0"/>
                            <a:ea typeface="Cambria Math" panose="02040503050406030204" pitchFamily="18" charset="0"/>
                          </a:rPr>
                          <m:t>10</m:t>
                        </m:r>
                      </m:e>
                      <m:sup>
                        <m:r>
                          <a:rPr lang="it-IT" sz="2200" b="0" i="1" smtClean="0">
                            <a:latin typeface="Cambria Math" panose="02040503050406030204" pitchFamily="18" charset="0"/>
                            <a:ea typeface="Cambria Math" panose="02040503050406030204" pitchFamily="18" charset="0"/>
                          </a:rPr>
                          <m:t>16</m:t>
                        </m:r>
                      </m:sup>
                    </m:sSup>
                  </m:oMath>
                </a14:m>
                <a:r>
                  <a:rPr lang="en-US" sz="2200" dirty="0" smtClean="0"/>
                  <a:t> molecules·cm</a:t>
                </a:r>
                <a:r>
                  <a:rPr lang="en-US" sz="2200" baseline="30000" dirty="0" smtClean="0"/>
                  <a:t>-3</a:t>
                </a:r>
                <a:endParaRPr lang="en-US" sz="22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563563" y="4999388"/>
                <a:ext cx="7716141" cy="338554"/>
              </a:xfrm>
              <a:prstGeom prst="rect">
                <a:avLst/>
              </a:prstGeom>
              <a:blipFill>
                <a:blip r:embed="rId5"/>
                <a:stretch>
                  <a:fillRect l="-1264" t="-23214" b="-50000"/>
                </a:stretch>
              </a:blipFill>
            </p:spPr>
            <p:txBody>
              <a:bodyPr/>
              <a:lstStyle/>
              <a:p>
                <a:r>
                  <a:rPr lang="en-US">
                    <a:noFill/>
                  </a:rPr>
                  <a:t> </a:t>
                </a:r>
              </a:p>
            </p:txBody>
          </p:sp>
        </mc:Fallback>
      </mc:AlternateContent>
      <p:sp>
        <p:nvSpPr>
          <p:cNvPr id="11" name="CasellaDiTesto 12"/>
          <p:cNvSpPr txBox="1">
            <a:spLocks noChangeArrowheads="1"/>
          </p:cNvSpPr>
          <p:nvPr/>
        </p:nvSpPr>
        <p:spPr bwMode="auto">
          <a:xfrm>
            <a:off x="452062" y="4512783"/>
            <a:ext cx="6863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smtClean="0">
                <a:latin typeface="Tahoma" panose="020B0604030504040204" pitchFamily="34" charset="0"/>
                <a:cs typeface="Tahoma" panose="020B0604030504040204" pitchFamily="34" charset="0"/>
              </a:rPr>
              <a:t>The mixing ratio of CO</a:t>
            </a:r>
            <a:r>
              <a:rPr lang="en-GB" altLang="en-US" sz="2000" baseline="-25000" dirty="0" smtClean="0">
                <a:latin typeface="Tahoma" panose="020B0604030504040204" pitchFamily="34" charset="0"/>
                <a:cs typeface="Tahoma" panose="020B0604030504040204" pitchFamily="34" charset="0"/>
              </a:rPr>
              <a:t>2</a:t>
            </a:r>
            <a:r>
              <a:rPr lang="en-GB" altLang="en-US" sz="2000" dirty="0" smtClean="0">
                <a:latin typeface="Tahoma" panose="020B0604030504040204" pitchFamily="34" charset="0"/>
                <a:cs typeface="Tahoma" panose="020B0604030504040204" pitchFamily="34" charset="0"/>
              </a:rPr>
              <a:t> is C</a:t>
            </a:r>
            <a:r>
              <a:rPr lang="en-GB" altLang="en-US" sz="2000" baseline="-25000" dirty="0" smtClean="0">
                <a:latin typeface="Tahoma" panose="020B0604030504040204" pitchFamily="34" charset="0"/>
                <a:cs typeface="Tahoma" panose="020B0604030504040204" pitchFamily="34" charset="0"/>
              </a:rPr>
              <a:t>CO2</a:t>
            </a:r>
            <a:r>
              <a:rPr lang="en-GB" altLang="en-US" sz="2000" dirty="0" smtClean="0">
                <a:latin typeface="Tahoma" panose="020B0604030504040204" pitchFamily="34" charset="0"/>
                <a:cs typeface="Tahoma" panose="020B0604030504040204" pitchFamily="34" charset="0"/>
              </a:rPr>
              <a:t>=418·10</a:t>
            </a:r>
            <a:r>
              <a:rPr lang="en-GB" altLang="en-US" sz="2000" baseline="30000" dirty="0" smtClean="0">
                <a:latin typeface="Tahoma" panose="020B0604030504040204" pitchFamily="34" charset="0"/>
                <a:cs typeface="Tahoma" panose="020B0604030504040204" pitchFamily="34" charset="0"/>
              </a:rPr>
              <a:t>-6</a:t>
            </a:r>
            <a:r>
              <a:rPr lang="en-GB" altLang="en-US" sz="2000" dirty="0" smtClean="0">
                <a:latin typeface="Tahoma" panose="020B0604030504040204" pitchFamily="34" charset="0"/>
                <a:cs typeface="Tahoma" panose="020B0604030504040204" pitchFamily="34" charset="0"/>
              </a:rPr>
              <a:t>=4.18·10</a:t>
            </a:r>
            <a:r>
              <a:rPr lang="en-GB" altLang="en-US" sz="2000" baseline="30000" dirty="0" smtClean="0">
                <a:latin typeface="Tahoma" panose="020B0604030504040204" pitchFamily="34" charset="0"/>
                <a:cs typeface="Tahoma" panose="020B0604030504040204" pitchFamily="34" charset="0"/>
              </a:rPr>
              <a:t>-4</a:t>
            </a:r>
            <a:r>
              <a:rPr lang="en-GB" altLang="en-US" sz="2000" dirty="0" smtClean="0">
                <a:latin typeface="Tahoma" panose="020B0604030504040204" pitchFamily="34" charset="0"/>
                <a:cs typeface="Tahoma" panose="020B0604030504040204" pitchFamily="34" charset="0"/>
              </a:rPr>
              <a:t>, hence:</a:t>
            </a:r>
          </a:p>
        </p:txBody>
      </p:sp>
    </p:spTree>
    <p:extLst>
      <p:ext uri="{BB962C8B-B14F-4D97-AF65-F5344CB8AC3E}">
        <p14:creationId xmlns:p14="http://schemas.microsoft.com/office/powerpoint/2010/main" val="450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34988" y="-49159"/>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Examples: abundances of trace gases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158233" y="948934"/>
            <a:ext cx="6564601" cy="4346167"/>
          </a:xfrm>
          <a:prstGeom prst="rect">
            <a:avLst/>
          </a:prstGeom>
        </p:spPr>
      </p:pic>
      <p:sp>
        <p:nvSpPr>
          <p:cNvPr id="3" name="Rectangle 2"/>
          <p:cNvSpPr/>
          <p:nvPr/>
        </p:nvSpPr>
        <p:spPr>
          <a:xfrm>
            <a:off x="166796" y="5295101"/>
            <a:ext cx="8810408" cy="1323439"/>
          </a:xfrm>
          <a:prstGeom prst="rect">
            <a:avLst/>
          </a:prstGeom>
        </p:spPr>
        <p:txBody>
          <a:bodyPr wrap="square">
            <a:spAutoFit/>
          </a:bodyPr>
          <a:lstStyle/>
          <a:p>
            <a:pPr algn="just"/>
            <a:r>
              <a:rPr lang="en-US" sz="2000" dirty="0" smtClean="0">
                <a:solidFill>
                  <a:srgbClr val="FF0000"/>
                </a:solidFill>
              </a:rPr>
              <a:t>Mixing ratios </a:t>
            </a:r>
            <a:r>
              <a:rPr lang="en-US" sz="2000" dirty="0" smtClean="0"/>
              <a:t>independent on T and P (</a:t>
            </a:r>
            <a:r>
              <a:rPr lang="en-US" sz="2000" dirty="0">
                <a:sym typeface="Symbol" panose="05050102010706020507" pitchFamily="18" charset="2"/>
              </a:rPr>
              <a:t></a:t>
            </a:r>
            <a:r>
              <a:rPr lang="en-US" sz="2000" dirty="0" smtClean="0"/>
              <a:t>conserved during vertical transport)</a:t>
            </a:r>
          </a:p>
          <a:p>
            <a:pPr algn="just"/>
            <a:r>
              <a:rPr lang="en-US" sz="2000" dirty="0" smtClean="0">
                <a:solidFill>
                  <a:srgbClr val="FF0000"/>
                </a:solidFill>
              </a:rPr>
              <a:t>Concentrations/number densities:</a:t>
            </a:r>
            <a:r>
              <a:rPr lang="en-US" sz="2000" dirty="0" smtClean="0"/>
              <a:t> relevant for calculation </a:t>
            </a:r>
            <a:r>
              <a:rPr lang="en-US" sz="2000" dirty="0"/>
              <a:t>of chemical reaction rates and </a:t>
            </a:r>
            <a:r>
              <a:rPr lang="en-US" sz="2000" dirty="0" smtClean="0"/>
              <a:t>radiative properties. Spectroscopic measurement techniques give </a:t>
            </a:r>
            <a:r>
              <a:rPr lang="en-US" sz="2000" dirty="0"/>
              <a:t>results in number </a:t>
            </a:r>
            <a:r>
              <a:rPr lang="en-US" sz="2000" dirty="0" smtClean="0"/>
              <a:t>density/</a:t>
            </a:r>
            <a:r>
              <a:rPr lang="en-US" sz="2000" dirty="0" err="1" smtClean="0"/>
              <a:t>conc’s</a:t>
            </a:r>
            <a:r>
              <a:rPr lang="en-US" sz="2000" dirty="0" smtClean="0"/>
              <a:t>, </a:t>
            </a:r>
            <a:r>
              <a:rPr lang="en-US" sz="2000" dirty="0"/>
              <a:t>not mixing ratios.</a:t>
            </a:r>
          </a:p>
        </p:txBody>
      </p:sp>
    </p:spTree>
    <p:extLst>
      <p:ext uri="{BB962C8B-B14F-4D97-AF65-F5344CB8AC3E}">
        <p14:creationId xmlns:p14="http://schemas.microsoft.com/office/powerpoint/2010/main" val="2394345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4"/>
          <p:cNvSpPr>
            <a:spLocks noGrp="1"/>
          </p:cNvSpPr>
          <p:nvPr>
            <p:ph type="title"/>
          </p:nvPr>
        </p:nvSpPr>
        <p:spPr>
          <a:xfrm>
            <a:off x="542131" y="25142"/>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Water in the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9202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8374" name="Rettangolo 15"/>
          <p:cNvSpPr>
            <a:spLocks noChangeArrowheads="1"/>
          </p:cNvSpPr>
          <p:nvPr/>
        </p:nvSpPr>
        <p:spPr bwMode="auto">
          <a:xfrm>
            <a:off x="450850" y="1007447"/>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latin typeface="Tahoma" panose="020B0604030504040204" pitchFamily="34" charset="0"/>
                <a:cs typeface="Tahoma" panose="020B0604030504040204" pitchFamily="34" charset="0"/>
              </a:rPr>
              <a:t>Water</a:t>
            </a:r>
            <a:r>
              <a:rPr lang="en-GB" altLang="en-US" sz="2400" dirty="0" smtClean="0">
                <a:latin typeface="Tahoma" panose="020B0604030504040204" pitchFamily="34" charset="0"/>
                <a:cs typeface="Tahoma" panose="020B0604030504040204" pitchFamily="34" charset="0"/>
                <a:sym typeface="Symbol" panose="05050102010706020507" pitchFamily="18" charset="2"/>
              </a:rPr>
              <a:t> </a:t>
            </a:r>
            <a:r>
              <a:rPr lang="en-GB" altLang="en-US" sz="2400" dirty="0" smtClean="0">
                <a:latin typeface="Tahoma" panose="020B0604030504040204" pitchFamily="34" charset="0"/>
                <a:cs typeface="Tahoma" panose="020B0604030504040204" pitchFamily="34" charset="0"/>
              </a:rPr>
              <a:t>is </a:t>
            </a:r>
            <a:r>
              <a:rPr lang="en-GB" altLang="en-US" sz="2400" dirty="0">
                <a:latin typeface="Tahoma" panose="020B0604030504040204" pitchFamily="34" charset="0"/>
                <a:cs typeface="Tahoma" panose="020B0604030504040204" pitchFamily="34" charset="0"/>
              </a:rPr>
              <a:t>the only substance that can be present in any of its three phases (solid, liquid, gas)</a:t>
            </a:r>
          </a:p>
        </p:txBody>
      </p:sp>
      <p:pic>
        <p:nvPicPr>
          <p:cNvPr id="2" name="Picture 1"/>
          <p:cNvPicPr>
            <a:picLocks noChangeAspect="1"/>
          </p:cNvPicPr>
          <p:nvPr/>
        </p:nvPicPr>
        <p:blipFill>
          <a:blip r:embed="rId3"/>
          <a:stretch>
            <a:fillRect/>
          </a:stretch>
        </p:blipFill>
        <p:spPr>
          <a:xfrm>
            <a:off x="329665" y="1953870"/>
            <a:ext cx="5279881" cy="4445267"/>
          </a:xfrm>
          <a:prstGeom prst="rect">
            <a:avLst/>
          </a:prstGeom>
        </p:spPr>
      </p:pic>
      <p:sp>
        <p:nvSpPr>
          <p:cNvPr id="18" name="Rettangolo 15"/>
          <p:cNvSpPr>
            <a:spLocks noChangeArrowheads="1"/>
          </p:cNvSpPr>
          <p:nvPr/>
        </p:nvSpPr>
        <p:spPr bwMode="auto">
          <a:xfrm>
            <a:off x="5569159" y="2175399"/>
            <a:ext cx="3448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latin typeface="Tahoma" panose="020B0604030504040204" pitchFamily="34" charset="0"/>
                <a:cs typeface="Tahoma" panose="020B0604030504040204" pitchFamily="34" charset="0"/>
              </a:rPr>
              <a:t>Phase diagram</a:t>
            </a:r>
            <a:r>
              <a:rPr lang="en-GB" altLang="en-US" sz="2400" dirty="0" smtClean="0">
                <a:solidFill>
                  <a:srgbClr val="FF0000"/>
                </a:solidFill>
                <a:latin typeface="Tahoma" panose="020B0604030504040204" pitchFamily="34" charset="0"/>
                <a:cs typeface="Tahoma" panose="020B0604030504040204" pitchFamily="34" charset="0"/>
                <a:sym typeface="Symbol" panose="05050102010706020507" pitchFamily="18" charset="2"/>
              </a:rPr>
              <a:t> </a:t>
            </a:r>
            <a:r>
              <a:rPr lang="en-GB" altLang="en-US" sz="2400" dirty="0" smtClean="0">
                <a:solidFill>
                  <a:srgbClr val="FF0000"/>
                </a:solidFill>
                <a:latin typeface="Tahoma" panose="020B0604030504040204" pitchFamily="34" charset="0"/>
                <a:cs typeface="Tahoma" panose="020B0604030504040204" pitchFamily="34" charset="0"/>
              </a:rPr>
              <a:t>of H</a:t>
            </a:r>
            <a:r>
              <a:rPr lang="en-GB" altLang="en-US" sz="2400" baseline="-25000" dirty="0" smtClean="0">
                <a:solidFill>
                  <a:srgbClr val="FF0000"/>
                </a:solidFill>
                <a:latin typeface="Tahoma" panose="020B0604030504040204" pitchFamily="34" charset="0"/>
                <a:cs typeface="Tahoma" panose="020B0604030504040204" pitchFamily="34" charset="0"/>
              </a:rPr>
              <a:t>2</a:t>
            </a:r>
            <a:r>
              <a:rPr lang="en-GB" altLang="en-US" sz="2400" dirty="0" smtClean="0">
                <a:solidFill>
                  <a:srgbClr val="FF0000"/>
                </a:solidFill>
                <a:latin typeface="Tahoma" panose="020B0604030504040204" pitchFamily="34" charset="0"/>
                <a:cs typeface="Tahoma" panose="020B0604030504040204" pitchFamily="34" charset="0"/>
              </a:rPr>
              <a:t>O</a:t>
            </a:r>
            <a:endParaRPr lang="en-GB" altLang="en-US" sz="2400" dirty="0">
              <a:solidFill>
                <a:srgbClr val="FF0000"/>
              </a:solidFill>
              <a:latin typeface="Tahoma" panose="020B0604030504040204" pitchFamily="34" charset="0"/>
              <a:cs typeface="Tahoma" panose="020B0604030504040204" pitchFamily="34" charset="0"/>
            </a:endParaRPr>
          </a:p>
        </p:txBody>
      </p:sp>
      <p:sp>
        <p:nvSpPr>
          <p:cNvPr id="19" name="Rettangolo 15"/>
          <p:cNvSpPr>
            <a:spLocks noChangeArrowheads="1"/>
          </p:cNvSpPr>
          <p:nvPr/>
        </p:nvSpPr>
        <p:spPr bwMode="auto">
          <a:xfrm>
            <a:off x="5609546" y="3022341"/>
            <a:ext cx="31251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smtClean="0">
                <a:latin typeface="Tahoma" panose="020B0604030504040204" pitchFamily="34" charset="0"/>
                <a:cs typeface="Tahoma" panose="020B0604030504040204" pitchFamily="34" charset="0"/>
              </a:rPr>
              <a:t>Importance to determine how the state of water in atmosphere depends on environmental variables </a:t>
            </a:r>
            <a:endParaRPr lang="en-GB" altLang="en-US" sz="24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Measures of atmospheric composition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CasellaDiTesto 8"/>
          <p:cNvSpPr txBox="1">
            <a:spLocks noChangeArrowheads="1"/>
          </p:cNvSpPr>
          <p:nvPr/>
        </p:nvSpPr>
        <p:spPr bwMode="auto">
          <a:xfrm>
            <a:off x="0" y="1224017"/>
            <a:ext cx="517255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600" dirty="0" smtClean="0">
                <a:latin typeface="Tahoma" panose="020B0604030504040204" pitchFamily="34" charset="0"/>
                <a:cs typeface="Tahoma" panose="020B0604030504040204" pitchFamily="34" charset="0"/>
              </a:rPr>
              <a:t>How do we describe the amounts of chemicals in the atmosphere?</a:t>
            </a:r>
            <a:endParaRPr lang="en-GB" altLang="en-US" sz="2600" dirty="0">
              <a:latin typeface="Tahoma" panose="020B0604030504040204" pitchFamily="34" charset="0"/>
              <a:cs typeface="Tahoma" panose="020B0604030504040204" pitchFamily="34" charset="0"/>
            </a:endParaRPr>
          </a:p>
        </p:txBody>
      </p:sp>
      <p:pic>
        <p:nvPicPr>
          <p:cNvPr id="59394" name="Picture 2" descr="Immagine correla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0" r="20352"/>
          <a:stretch/>
        </p:blipFill>
        <p:spPr bwMode="auto">
          <a:xfrm>
            <a:off x="5212080" y="1224017"/>
            <a:ext cx="3840480" cy="324755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8"/>
          <p:cNvSpPr txBox="1">
            <a:spLocks noChangeArrowheads="1"/>
          </p:cNvSpPr>
          <p:nvPr/>
        </p:nvSpPr>
        <p:spPr bwMode="auto">
          <a:xfrm>
            <a:off x="0" y="2433168"/>
            <a:ext cx="525430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600" dirty="0" smtClean="0">
                <a:latin typeface="Tahoma" panose="020B0604030504040204" pitchFamily="34" charset="0"/>
                <a:cs typeface="Tahoma" panose="020B0604030504040204" pitchFamily="34" charset="0"/>
              </a:rPr>
              <a:t>The atmosphere contains </a:t>
            </a:r>
            <a:r>
              <a:rPr lang="it-IT" altLang="en-US" sz="2600" b="1" dirty="0" smtClean="0">
                <a:solidFill>
                  <a:srgbClr val="FF0000"/>
                </a:solidFill>
                <a:latin typeface="Tahoma" panose="020B0604030504040204" pitchFamily="34" charset="0"/>
                <a:cs typeface="Tahoma" panose="020B0604030504040204" pitchFamily="34" charset="0"/>
              </a:rPr>
              <a:t>gases </a:t>
            </a:r>
            <a:r>
              <a:rPr lang="it-IT" altLang="en-US" sz="2600" dirty="0" smtClean="0">
                <a:latin typeface="Tahoma" panose="020B0604030504040204" pitchFamily="34" charset="0"/>
                <a:cs typeface="Tahoma" panose="020B0604030504040204" pitchFamily="34" charset="0"/>
              </a:rPr>
              <a:t>(mostly) + some </a:t>
            </a:r>
            <a:r>
              <a:rPr lang="it-IT" altLang="en-US" sz="2600" b="1" dirty="0" smtClean="0">
                <a:solidFill>
                  <a:srgbClr val="FF0000"/>
                </a:solidFill>
                <a:latin typeface="Tahoma" panose="020B0604030504040204" pitchFamily="34" charset="0"/>
                <a:cs typeface="Tahoma" panose="020B0604030504040204" pitchFamily="34" charset="0"/>
              </a:rPr>
              <a:t>liquids/solids</a:t>
            </a:r>
            <a:r>
              <a:rPr lang="it-IT" altLang="en-US" sz="2600" dirty="0" smtClean="0">
                <a:latin typeface="Tahoma" panose="020B0604030504040204" pitchFamily="34" charset="0"/>
                <a:cs typeface="Tahoma" panose="020B0604030504040204" pitchFamily="34" charset="0"/>
              </a:rPr>
              <a:t> (aerosols and clouds)</a:t>
            </a:r>
          </a:p>
        </p:txBody>
      </p:sp>
      <p:sp>
        <p:nvSpPr>
          <p:cNvPr id="15" name="CasellaDiTesto 18"/>
          <p:cNvSpPr txBox="1">
            <a:spLocks noChangeArrowheads="1"/>
          </p:cNvSpPr>
          <p:nvPr/>
        </p:nvSpPr>
        <p:spPr bwMode="auto">
          <a:xfrm>
            <a:off x="425591" y="4483745"/>
            <a:ext cx="1952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b="1" dirty="0" smtClean="0">
                <a:solidFill>
                  <a:srgbClr val="FF0000"/>
                </a:solidFill>
                <a:latin typeface="Tahoma" panose="020B0604030504040204" pitchFamily="34" charset="0"/>
                <a:cs typeface="Tahoma" panose="020B0604030504040204" pitchFamily="34" charset="0"/>
              </a:rPr>
              <a:t>Gases:</a:t>
            </a:r>
            <a:endParaRPr lang="it-IT" altLang="en-US" sz="2600" dirty="0" smtClean="0">
              <a:latin typeface="Tahoma" panose="020B0604030504040204" pitchFamily="34" charset="0"/>
              <a:cs typeface="Tahoma" panose="020B0604030504040204" pitchFamily="34" charset="0"/>
            </a:endParaRPr>
          </a:p>
        </p:txBody>
      </p:sp>
      <p:sp>
        <p:nvSpPr>
          <p:cNvPr id="16" name="CasellaDiTesto 18"/>
          <p:cNvSpPr txBox="1">
            <a:spLocks noChangeArrowheads="1"/>
          </p:cNvSpPr>
          <p:nvPr/>
        </p:nvSpPr>
        <p:spPr bwMode="auto">
          <a:xfrm>
            <a:off x="2891964" y="4476673"/>
            <a:ext cx="28612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latin typeface="Tahoma" panose="020B0604030504040204" pitchFamily="34" charset="0"/>
                <a:cs typeface="Tahoma" panose="020B0604030504040204" pitchFamily="34" charset="0"/>
              </a:rPr>
              <a:t>ideal gas law</a:t>
            </a:r>
          </a:p>
        </p:txBody>
      </p:sp>
      <p:sp>
        <p:nvSpPr>
          <p:cNvPr id="17" name="CasellaDiTesto 18"/>
          <p:cNvSpPr txBox="1">
            <a:spLocks noChangeArrowheads="1"/>
          </p:cNvSpPr>
          <p:nvPr/>
        </p:nvSpPr>
        <p:spPr bwMode="auto">
          <a:xfrm>
            <a:off x="425591" y="5174385"/>
            <a:ext cx="27649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b="1" dirty="0" smtClean="0">
                <a:solidFill>
                  <a:srgbClr val="FF0000"/>
                </a:solidFill>
                <a:latin typeface="Tahoma" panose="020B0604030504040204" pitchFamily="34" charset="0"/>
                <a:cs typeface="Tahoma" panose="020B0604030504040204" pitchFamily="34" charset="0"/>
              </a:rPr>
              <a:t>Aerosols and clouds:</a:t>
            </a:r>
            <a:endParaRPr lang="it-IT" altLang="en-US" sz="2600" dirty="0" smtClean="0">
              <a:latin typeface="Tahoma" panose="020B0604030504040204" pitchFamily="34" charset="0"/>
              <a:cs typeface="Tahoma" panose="020B0604030504040204" pitchFamily="34" charset="0"/>
            </a:endParaRPr>
          </a:p>
        </p:txBody>
      </p:sp>
      <p:sp>
        <p:nvSpPr>
          <p:cNvPr id="25" name="CasellaDiTesto 18"/>
          <p:cNvSpPr txBox="1">
            <a:spLocks noChangeArrowheads="1"/>
          </p:cNvSpPr>
          <p:nvPr/>
        </p:nvSpPr>
        <p:spPr bwMode="auto">
          <a:xfrm>
            <a:off x="2891964" y="5193381"/>
            <a:ext cx="63717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latin typeface="Tahoma" panose="020B0604030504040204" pitchFamily="34" charset="0"/>
                <a:cs typeface="Tahoma" panose="020B0604030504040204" pitchFamily="34" charset="0"/>
              </a:rPr>
              <a:t>size, number, composition, phase state</a:t>
            </a:r>
          </a:p>
          <a:p>
            <a:endParaRPr lang="it-IT" altLang="en-US" sz="1200" dirty="0">
              <a:latin typeface="Tahoma" panose="020B0604030504040204" pitchFamily="34" charset="0"/>
              <a:cs typeface="Tahoma" panose="020B0604030504040204" pitchFamily="34" charset="0"/>
            </a:endParaRPr>
          </a:p>
          <a:p>
            <a:r>
              <a:rPr lang="it-IT" altLang="en-US" sz="2600" dirty="0">
                <a:latin typeface="Tahoma" panose="020B0604030504040204" pitchFamily="34" charset="0"/>
                <a:cs typeface="Tahoma" panose="020B0604030504040204" pitchFamily="34" charset="0"/>
              </a:rPr>
              <a:t>m</a:t>
            </a:r>
            <a:r>
              <a:rPr lang="it-IT" altLang="en-US" sz="2600" dirty="0" smtClean="0">
                <a:latin typeface="Tahoma" panose="020B0604030504040204" pitchFamily="34" charset="0"/>
                <a:cs typeface="Tahoma" panose="020B0604030504040204" pitchFamily="34" charset="0"/>
              </a:rPr>
              <a:t>ass and volume of particles per volume of air</a:t>
            </a:r>
          </a:p>
        </p:txBody>
      </p:sp>
    </p:spTree>
    <p:extLst>
      <p:ext uri="{BB962C8B-B14F-4D97-AF65-F5344CB8AC3E}">
        <p14:creationId xmlns:p14="http://schemas.microsoft.com/office/powerpoint/2010/main" val="28712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4"/>
          <p:cNvSpPr>
            <a:spLocks noGrp="1"/>
          </p:cNvSpPr>
          <p:nvPr>
            <p:ph type="title"/>
          </p:nvPr>
        </p:nvSpPr>
        <p:spPr>
          <a:xfrm>
            <a:off x="335654" y="62837"/>
            <a:ext cx="8808346"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Water in the atmosphere: </a:t>
            </a:r>
            <a:br>
              <a:rPr lang="it-IT" altLang="en-US" sz="3500" dirty="0" smtClean="0">
                <a:solidFill>
                  <a:srgbClr val="3333FF"/>
                </a:solidFill>
                <a:latin typeface="Tahoma" panose="020B0604030504040204" pitchFamily="34" charset="0"/>
                <a:cs typeface="Tahoma" panose="020B0604030504040204" pitchFamily="34" charset="0"/>
              </a:rPr>
            </a:br>
            <a:r>
              <a:rPr lang="it-IT" altLang="en-US" sz="3500" dirty="0" smtClean="0">
                <a:solidFill>
                  <a:srgbClr val="3333FF"/>
                </a:solidFill>
                <a:latin typeface="Tahoma" panose="020B0604030504040204" pitchFamily="34" charset="0"/>
                <a:cs typeface="Tahoma" panose="020B0604030504040204" pitchFamily="34" charset="0"/>
              </a:rPr>
              <a:t>phase changes of H</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279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76" y="1235543"/>
            <a:ext cx="8535330" cy="2332265"/>
          </a:xfrm>
          <a:prstGeom prst="rect">
            <a:avLst/>
          </a:prstGeom>
        </p:spPr>
      </p:pic>
      <p:sp>
        <p:nvSpPr>
          <p:cNvPr id="4" name="Rectangle 3"/>
          <p:cNvSpPr/>
          <p:nvPr/>
        </p:nvSpPr>
        <p:spPr>
          <a:xfrm>
            <a:off x="300029" y="4793617"/>
            <a:ext cx="8961882" cy="430887"/>
          </a:xfrm>
          <a:prstGeom prst="rect">
            <a:avLst/>
          </a:prstGeom>
        </p:spPr>
        <p:txBody>
          <a:bodyPr wrap="square">
            <a:spAutoFit/>
          </a:bodyPr>
          <a:lstStyle/>
          <a:p>
            <a:r>
              <a:rPr lang="en-US" sz="2200" dirty="0">
                <a:solidFill>
                  <a:srgbClr val="FF0000"/>
                </a:solidFill>
              </a:rPr>
              <a:t>Freezing</a:t>
            </a:r>
            <a:r>
              <a:rPr lang="en-US" sz="2200" dirty="0"/>
              <a:t> </a:t>
            </a:r>
            <a:r>
              <a:rPr lang="en-US" sz="2200" dirty="0" smtClean="0"/>
              <a:t> (</a:t>
            </a:r>
            <a:r>
              <a:rPr lang="en-US" sz="2200" dirty="0" smtClean="0">
                <a:solidFill>
                  <a:srgbClr val="3333FF"/>
                </a:solidFill>
              </a:rPr>
              <a:t>melting</a:t>
            </a:r>
            <a:r>
              <a:rPr lang="en-US" sz="2200" dirty="0" smtClean="0"/>
              <a:t>) at </a:t>
            </a:r>
            <a:r>
              <a:rPr lang="en-US" sz="2200" dirty="0"/>
              <a:t>0 ◦C </a:t>
            </a:r>
            <a:r>
              <a:rPr lang="en-US" sz="2200" dirty="0" smtClean="0"/>
              <a:t> </a:t>
            </a:r>
            <a:r>
              <a:rPr lang="en-US" sz="2200" dirty="0" smtClean="0">
                <a:solidFill>
                  <a:srgbClr val="FF0000"/>
                </a:solidFill>
              </a:rPr>
              <a:t>releases </a:t>
            </a:r>
            <a:r>
              <a:rPr lang="en-US" sz="2200" dirty="0"/>
              <a:t>(</a:t>
            </a:r>
            <a:r>
              <a:rPr lang="en-US" sz="2200" dirty="0">
                <a:solidFill>
                  <a:srgbClr val="3333FF"/>
                </a:solidFill>
              </a:rPr>
              <a:t>absorbs</a:t>
            </a:r>
            <a:r>
              <a:rPr lang="en-US" sz="2200" dirty="0"/>
              <a:t>)</a:t>
            </a:r>
            <a:r>
              <a:rPr lang="en-US" sz="2200" dirty="0" smtClean="0"/>
              <a:t> energy </a:t>
            </a:r>
            <a:r>
              <a:rPr lang="en-US" sz="2200" dirty="0" smtClean="0">
                <a:sym typeface="Symbol" panose="05050102010706020507" pitchFamily="18" charset="2"/>
              </a:rPr>
              <a:t></a:t>
            </a:r>
            <a:r>
              <a:rPr lang="en-US" sz="2200" dirty="0" smtClean="0"/>
              <a:t>333.5 J </a:t>
            </a:r>
            <a:r>
              <a:rPr lang="en-US" sz="2200" dirty="0"/>
              <a:t>g</a:t>
            </a:r>
            <a:r>
              <a:rPr lang="en-US" sz="2200" baseline="30000" dirty="0"/>
              <a:t>−</a:t>
            </a:r>
            <a:r>
              <a:rPr lang="en-US" sz="2200" baseline="30000" dirty="0" smtClean="0"/>
              <a:t>1</a:t>
            </a:r>
            <a:endParaRPr lang="en-US" sz="2200" dirty="0" smtClean="0"/>
          </a:p>
        </p:txBody>
      </p:sp>
      <p:sp>
        <p:nvSpPr>
          <p:cNvPr id="11" name="Rectangle 10"/>
          <p:cNvSpPr/>
          <p:nvPr/>
        </p:nvSpPr>
        <p:spPr>
          <a:xfrm>
            <a:off x="300029" y="5429549"/>
            <a:ext cx="8214852" cy="430887"/>
          </a:xfrm>
          <a:prstGeom prst="rect">
            <a:avLst/>
          </a:prstGeom>
        </p:spPr>
        <p:txBody>
          <a:bodyPr wrap="square">
            <a:spAutoFit/>
          </a:bodyPr>
          <a:lstStyle/>
          <a:p>
            <a:r>
              <a:rPr lang="en-US" sz="2200" dirty="0" smtClean="0">
                <a:solidFill>
                  <a:srgbClr val="FF0000"/>
                </a:solidFill>
              </a:rPr>
              <a:t>Deposition</a:t>
            </a:r>
            <a:r>
              <a:rPr lang="en-US" sz="2200" dirty="0" smtClean="0"/>
              <a:t> </a:t>
            </a:r>
            <a:r>
              <a:rPr lang="en-US" sz="2200" dirty="0"/>
              <a:t>(</a:t>
            </a:r>
            <a:r>
              <a:rPr lang="en-US" sz="2200" dirty="0">
                <a:solidFill>
                  <a:srgbClr val="3333FF"/>
                </a:solidFill>
              </a:rPr>
              <a:t>sublimation</a:t>
            </a:r>
            <a:r>
              <a:rPr lang="en-US" sz="2200" dirty="0"/>
              <a:t>) at 0 ◦C </a:t>
            </a:r>
            <a:r>
              <a:rPr lang="en-US" sz="2200" dirty="0">
                <a:solidFill>
                  <a:srgbClr val="FF0000"/>
                </a:solidFill>
              </a:rPr>
              <a:t>releases</a:t>
            </a:r>
            <a:r>
              <a:rPr lang="en-US" sz="2200" dirty="0"/>
              <a:t> (</a:t>
            </a:r>
            <a:r>
              <a:rPr lang="en-US" sz="2200" dirty="0">
                <a:solidFill>
                  <a:srgbClr val="3333FF"/>
                </a:solidFill>
              </a:rPr>
              <a:t>absorbs</a:t>
            </a:r>
            <a:r>
              <a:rPr lang="en-US" sz="2200" dirty="0"/>
              <a:t>) </a:t>
            </a:r>
            <a:r>
              <a:rPr lang="en-US" sz="2200" dirty="0" smtClean="0">
                <a:sym typeface="Symbol" panose="05050102010706020507" pitchFamily="18" charset="2"/>
              </a:rPr>
              <a:t></a:t>
            </a:r>
            <a:r>
              <a:rPr lang="en-US" sz="2200" dirty="0" smtClean="0"/>
              <a:t>2835 </a:t>
            </a:r>
            <a:r>
              <a:rPr lang="en-US" sz="2200" dirty="0"/>
              <a:t>J g</a:t>
            </a:r>
            <a:r>
              <a:rPr lang="en-US" sz="2200" baseline="30000" dirty="0"/>
              <a:t>−</a:t>
            </a:r>
            <a:r>
              <a:rPr lang="en-US" sz="2200" baseline="30000" dirty="0" smtClean="0"/>
              <a:t>1</a:t>
            </a:r>
            <a:endParaRPr lang="en-US" sz="2200" dirty="0"/>
          </a:p>
        </p:txBody>
      </p:sp>
      <p:sp>
        <p:nvSpPr>
          <p:cNvPr id="12" name="Rectangle 11"/>
          <p:cNvSpPr/>
          <p:nvPr/>
        </p:nvSpPr>
        <p:spPr>
          <a:xfrm>
            <a:off x="300029" y="6016839"/>
            <a:ext cx="8214852" cy="769441"/>
          </a:xfrm>
          <a:prstGeom prst="rect">
            <a:avLst/>
          </a:prstGeom>
        </p:spPr>
        <p:txBody>
          <a:bodyPr wrap="square">
            <a:spAutoFit/>
          </a:bodyPr>
          <a:lstStyle/>
          <a:p>
            <a:r>
              <a:rPr lang="en-US" sz="2200" dirty="0" smtClean="0">
                <a:solidFill>
                  <a:srgbClr val="FF0000"/>
                </a:solidFill>
              </a:rPr>
              <a:t>Condensation</a:t>
            </a:r>
            <a:r>
              <a:rPr lang="en-US" sz="2200" dirty="0" smtClean="0"/>
              <a:t> </a:t>
            </a:r>
            <a:r>
              <a:rPr lang="en-US" sz="2200" dirty="0"/>
              <a:t>(</a:t>
            </a:r>
            <a:r>
              <a:rPr lang="en-US" sz="2200" dirty="0">
                <a:solidFill>
                  <a:srgbClr val="3333FF"/>
                </a:solidFill>
              </a:rPr>
              <a:t>evaporation</a:t>
            </a:r>
            <a:r>
              <a:rPr lang="en-US" sz="2200" dirty="0"/>
              <a:t>) </a:t>
            </a:r>
            <a:r>
              <a:rPr lang="en-US" sz="2200" dirty="0">
                <a:solidFill>
                  <a:srgbClr val="FF0000"/>
                </a:solidFill>
              </a:rPr>
              <a:t>releases</a:t>
            </a:r>
            <a:r>
              <a:rPr lang="en-US" sz="2200" dirty="0"/>
              <a:t> (</a:t>
            </a:r>
            <a:r>
              <a:rPr lang="en-US" sz="2200" dirty="0">
                <a:solidFill>
                  <a:srgbClr val="3333FF"/>
                </a:solidFill>
              </a:rPr>
              <a:t>absorbs</a:t>
            </a:r>
            <a:r>
              <a:rPr lang="en-US" sz="2200" dirty="0"/>
              <a:t>) 2510 J g</a:t>
            </a:r>
            <a:r>
              <a:rPr lang="en-US" sz="2200" baseline="30000" dirty="0"/>
              <a:t>−1 </a:t>
            </a:r>
            <a:r>
              <a:rPr lang="en-US" sz="2200" dirty="0"/>
              <a:t>at </a:t>
            </a:r>
            <a:r>
              <a:rPr lang="en-US" sz="2200" dirty="0" smtClean="0"/>
              <a:t>0◦</a:t>
            </a:r>
            <a:r>
              <a:rPr lang="en-US" sz="2200" dirty="0"/>
              <a:t>C </a:t>
            </a:r>
            <a:r>
              <a:rPr lang="en-US" sz="2200" dirty="0" smtClean="0"/>
              <a:t>and 2259 </a:t>
            </a:r>
            <a:r>
              <a:rPr lang="en-US" sz="2200" dirty="0"/>
              <a:t>J g</a:t>
            </a:r>
            <a:r>
              <a:rPr lang="en-US" sz="2200" baseline="30000" dirty="0"/>
              <a:t>−1</a:t>
            </a:r>
            <a:r>
              <a:rPr lang="en-US" sz="2200" dirty="0"/>
              <a:t> at 100 ◦</a:t>
            </a:r>
            <a:r>
              <a:rPr lang="en-US" sz="2200" dirty="0" smtClean="0"/>
              <a:t>C</a:t>
            </a:r>
            <a:endParaRPr lang="en-US" sz="2200" dirty="0"/>
          </a:p>
        </p:txBody>
      </p:sp>
      <p:sp>
        <p:nvSpPr>
          <p:cNvPr id="13" name="Rectangle 12"/>
          <p:cNvSpPr/>
          <p:nvPr/>
        </p:nvSpPr>
        <p:spPr>
          <a:xfrm>
            <a:off x="1327990" y="3515333"/>
            <a:ext cx="2008975" cy="707886"/>
          </a:xfrm>
          <a:prstGeom prst="rect">
            <a:avLst/>
          </a:prstGeom>
        </p:spPr>
        <p:txBody>
          <a:bodyPr wrap="square">
            <a:spAutoFit/>
          </a:bodyPr>
          <a:lstStyle/>
          <a:p>
            <a:r>
              <a:rPr lang="en-US" sz="2000" dirty="0" smtClean="0">
                <a:solidFill>
                  <a:srgbClr val="FF0000"/>
                </a:solidFill>
              </a:rPr>
              <a:t>Energy is released</a:t>
            </a:r>
            <a:endParaRPr lang="en-US" sz="2000" dirty="0"/>
          </a:p>
        </p:txBody>
      </p:sp>
      <p:cxnSp>
        <p:nvCxnSpPr>
          <p:cNvPr id="6" name="Straight Arrow Connector 5"/>
          <p:cNvCxnSpPr/>
          <p:nvPr/>
        </p:nvCxnSpPr>
        <p:spPr>
          <a:xfrm flipH="1">
            <a:off x="266106" y="3869276"/>
            <a:ext cx="106188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84669" y="3899105"/>
            <a:ext cx="1170809" cy="10159"/>
          </a:xfrm>
          <a:prstGeom prst="straightConnector1">
            <a:avLst/>
          </a:prstGeom>
          <a:ln w="571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555478" y="3550195"/>
            <a:ext cx="2107070" cy="707886"/>
          </a:xfrm>
          <a:prstGeom prst="rect">
            <a:avLst/>
          </a:prstGeom>
        </p:spPr>
        <p:txBody>
          <a:bodyPr wrap="square">
            <a:spAutoFit/>
          </a:bodyPr>
          <a:lstStyle/>
          <a:p>
            <a:r>
              <a:rPr lang="en-US" sz="2000" dirty="0" smtClean="0">
                <a:solidFill>
                  <a:srgbClr val="3333FF"/>
                </a:solidFill>
              </a:rPr>
              <a:t>Energy is absorbed</a:t>
            </a:r>
            <a:endParaRPr lang="en-US" sz="2000" dirty="0">
              <a:solidFill>
                <a:srgbClr val="3333FF"/>
              </a:solidFill>
            </a:endParaRPr>
          </a:p>
        </p:txBody>
      </p:sp>
      <p:sp>
        <p:nvSpPr>
          <p:cNvPr id="14" name="Rectangle 13"/>
          <p:cNvSpPr/>
          <p:nvPr/>
        </p:nvSpPr>
        <p:spPr>
          <a:xfrm>
            <a:off x="3067891" y="3615076"/>
            <a:ext cx="2879766" cy="1107996"/>
          </a:xfrm>
          <a:prstGeom prst="rect">
            <a:avLst/>
          </a:prstGeom>
          <a:ln w="38100">
            <a:solidFill>
              <a:schemeClr val="tx1"/>
            </a:solidFill>
          </a:ln>
        </p:spPr>
        <p:txBody>
          <a:bodyPr wrap="square">
            <a:spAutoFit/>
          </a:bodyPr>
          <a:lstStyle/>
          <a:p>
            <a:pPr algn="ctr"/>
            <a:r>
              <a:rPr lang="en-US" sz="2200" dirty="0"/>
              <a:t>the </a:t>
            </a:r>
            <a:r>
              <a:rPr lang="en-US" sz="2200" dirty="0" smtClean="0"/>
              <a:t>energy released/absorbed is </a:t>
            </a:r>
            <a:r>
              <a:rPr lang="en-US" sz="2200" dirty="0"/>
              <a:t>called latent </a:t>
            </a:r>
            <a:r>
              <a:rPr lang="en-US" sz="2200" dirty="0" smtClean="0"/>
              <a:t>heat</a:t>
            </a:r>
            <a:endParaRPr lang="en-US" sz="2200" dirty="0"/>
          </a:p>
        </p:txBody>
      </p:sp>
    </p:spTree>
    <p:extLst>
      <p:ext uri="{BB962C8B-B14F-4D97-AF65-F5344CB8AC3E}">
        <p14:creationId xmlns:p14="http://schemas.microsoft.com/office/powerpoint/2010/main" val="157520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20"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4"/>
          <p:cNvSpPr>
            <a:spLocks noGrp="1"/>
          </p:cNvSpPr>
          <p:nvPr>
            <p:ph type="title"/>
          </p:nvPr>
        </p:nvSpPr>
        <p:spPr>
          <a:xfrm>
            <a:off x="542131" y="25142"/>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Water in the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8372" name="Text Box 8"/>
          <p:cNvSpPr txBox="1">
            <a:spLocks noChangeArrowheads="1"/>
          </p:cNvSpPr>
          <p:nvPr/>
        </p:nvSpPr>
        <p:spPr bwMode="auto">
          <a:xfrm>
            <a:off x="3446463" y="3173483"/>
            <a:ext cx="55435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Tahoma" panose="020B0604030504040204" pitchFamily="34" charset="0"/>
                <a:cs typeface="Tahoma" panose="020B0604030504040204" pitchFamily="34" charset="0"/>
              </a:rPr>
              <a:t>partial pressure of water vapour in air at a certain temperature T</a:t>
            </a:r>
          </a:p>
        </p:txBody>
      </p:sp>
      <p:sp>
        <p:nvSpPr>
          <p:cNvPr id="58373" name="Text Box 9"/>
          <p:cNvSpPr txBox="1">
            <a:spLocks noChangeArrowheads="1"/>
          </p:cNvSpPr>
          <p:nvPr/>
        </p:nvSpPr>
        <p:spPr bwMode="auto">
          <a:xfrm>
            <a:off x="87313" y="4575161"/>
            <a:ext cx="20748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solidFill>
                  <a:srgbClr val="FF0000"/>
                </a:solidFill>
                <a:latin typeface="Tahoma" panose="020B0604030504040204" pitchFamily="34" charset="0"/>
                <a:cs typeface="Tahoma" panose="020B0604030504040204" pitchFamily="34" charset="0"/>
              </a:rPr>
              <a:t>At the tropics</a:t>
            </a:r>
            <a:endParaRPr lang="en-US" altLang="en-US" sz="2400" dirty="0">
              <a:solidFill>
                <a:srgbClr val="FF0000"/>
              </a:solidFill>
              <a:latin typeface="Tahoma" panose="020B0604030504040204" pitchFamily="34" charset="0"/>
              <a:cs typeface="Tahoma" panose="020B0604030504040204" pitchFamily="34" charset="0"/>
              <a:sym typeface="Wingdings" panose="05000000000000000000" pitchFamily="2" charset="2"/>
            </a:endParaRPr>
          </a:p>
        </p:txBody>
      </p:sp>
      <p:sp>
        <p:nvSpPr>
          <p:cNvPr id="58375" name="Rettangolo 16"/>
          <p:cNvSpPr>
            <a:spLocks noChangeArrowheads="1"/>
          </p:cNvSpPr>
          <p:nvPr/>
        </p:nvSpPr>
        <p:spPr bwMode="auto">
          <a:xfrm>
            <a:off x="378619" y="1341937"/>
            <a:ext cx="890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FF0000"/>
                </a:solidFill>
                <a:latin typeface="Tahoma" panose="020B0604030504040204" pitchFamily="34" charset="0"/>
                <a:cs typeface="Tahoma" panose="020B0604030504040204" pitchFamily="34" charset="0"/>
              </a:rPr>
              <a:t>Water</a:t>
            </a:r>
            <a:r>
              <a:rPr lang="en-GB" altLang="en-US" sz="2400" dirty="0">
                <a:latin typeface="Tahoma" panose="020B0604030504040204" pitchFamily="34" charset="0"/>
                <a:cs typeface="Tahoma" panose="020B0604030504040204" pitchFamily="34" charset="0"/>
              </a:rPr>
              <a:t> vapour (</a:t>
            </a:r>
            <a:r>
              <a:rPr lang="en-GB" altLang="en-US" sz="2400" dirty="0">
                <a:latin typeface="Tahoma" panose="020B0604030504040204" pitchFamily="34" charset="0"/>
                <a:cs typeface="Tahoma" panose="020B0604030504040204" pitchFamily="34" charset="0"/>
                <a:sym typeface="Symbol" panose="05050102010706020507" pitchFamily="18" charset="2"/>
              </a:rPr>
              <a:t> 0.25% of the mass of the atmosphere)</a:t>
            </a:r>
            <a:r>
              <a:rPr lang="en-GB" altLang="en-US" sz="2400" dirty="0" smtClean="0">
                <a:latin typeface="Tahoma" panose="020B0604030504040204" pitchFamily="34" charset="0"/>
                <a:cs typeface="Tahoma" panose="020B0604030504040204" pitchFamily="34" charset="0"/>
              </a:rPr>
              <a:t> </a:t>
            </a:r>
            <a:r>
              <a:rPr lang="en-GB" altLang="en-US" sz="2400" dirty="0">
                <a:latin typeface="Tahoma" panose="020B0604030504040204" pitchFamily="34" charset="0"/>
                <a:cs typeface="Tahoma" panose="020B0604030504040204" pitchFamily="34" charset="0"/>
              </a:rPr>
              <a:t>concentrations are highly variable (T, latitude, time of day)</a:t>
            </a:r>
          </a:p>
        </p:txBody>
      </p:sp>
      <p:graphicFrame>
        <p:nvGraphicFramePr>
          <p:cNvPr id="58376" name="Object 5"/>
          <p:cNvGraphicFramePr>
            <a:graphicFrameLocks noChangeAspect="1"/>
          </p:cNvGraphicFramePr>
          <p:nvPr>
            <p:extLst>
              <p:ext uri="{D42A27DB-BD31-4B8C-83A1-F6EECF244321}">
                <p14:modId xmlns:p14="http://schemas.microsoft.com/office/powerpoint/2010/main" val="2768000294"/>
              </p:ext>
            </p:extLst>
          </p:nvPr>
        </p:nvGraphicFramePr>
        <p:xfrm>
          <a:off x="4221163" y="2376195"/>
          <a:ext cx="2927350" cy="857250"/>
        </p:xfrm>
        <a:graphic>
          <a:graphicData uri="http://schemas.openxmlformats.org/presentationml/2006/ole">
            <mc:AlternateContent xmlns:mc="http://schemas.openxmlformats.org/markup-compatibility/2006">
              <mc:Choice xmlns:v="urn:schemas-microsoft-com:vml" Requires="v">
                <p:oleObj spid="_x0000_s63811" name="Equation" r:id="rId4" imgW="1473120" imgH="431640" progId="Equation.3">
                  <p:embed/>
                </p:oleObj>
              </mc:Choice>
              <mc:Fallback>
                <p:oleObj name="Equation" r:id="rId4" imgW="1473120" imgH="431640" progId="Equation.3">
                  <p:embed/>
                  <p:pic>
                    <p:nvPicPr>
                      <p:cNvPr id="58376" name="Object 5"/>
                      <p:cNvPicPr>
                        <a:picLocks noChangeAspect="1" noChangeArrowheads="1"/>
                      </p:cNvPicPr>
                      <p:nvPr/>
                    </p:nvPicPr>
                    <p:blipFill>
                      <a:blip r:embed="rId5"/>
                      <a:srcRect/>
                      <a:stretch>
                        <a:fillRect/>
                      </a:stretch>
                    </p:blipFill>
                    <p:spPr bwMode="auto">
                      <a:xfrm>
                        <a:off x="4221163" y="2376195"/>
                        <a:ext cx="2927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7" name="Rettangolo 20"/>
          <p:cNvSpPr>
            <a:spLocks noChangeArrowheads="1"/>
          </p:cNvSpPr>
          <p:nvPr/>
        </p:nvSpPr>
        <p:spPr bwMode="auto">
          <a:xfrm>
            <a:off x="735013" y="2508320"/>
            <a:ext cx="355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Relative Humidity (RH)</a:t>
            </a:r>
            <a:endParaRPr lang="en-GB" altLang="en-US" sz="2400">
              <a:latin typeface="Tahoma" panose="020B0604030504040204" pitchFamily="34" charset="0"/>
              <a:cs typeface="Tahoma" panose="020B0604030504040204" pitchFamily="34" charset="0"/>
            </a:endParaRPr>
          </a:p>
        </p:txBody>
      </p:sp>
      <p:graphicFrame>
        <p:nvGraphicFramePr>
          <p:cNvPr id="58378" name="Object 5"/>
          <p:cNvGraphicFramePr>
            <a:graphicFrameLocks noChangeAspect="1"/>
          </p:cNvGraphicFramePr>
          <p:nvPr>
            <p:extLst>
              <p:ext uri="{D42A27DB-BD31-4B8C-83A1-F6EECF244321}">
                <p14:modId xmlns:p14="http://schemas.microsoft.com/office/powerpoint/2010/main" val="1683536031"/>
              </p:ext>
            </p:extLst>
          </p:nvPr>
        </p:nvGraphicFramePr>
        <p:xfrm>
          <a:off x="2205038" y="3227458"/>
          <a:ext cx="1085850" cy="428625"/>
        </p:xfrm>
        <a:graphic>
          <a:graphicData uri="http://schemas.openxmlformats.org/presentationml/2006/ole">
            <mc:AlternateContent xmlns:mc="http://schemas.openxmlformats.org/markup-compatibility/2006">
              <mc:Choice xmlns:v="urn:schemas-microsoft-com:vml" Requires="v">
                <p:oleObj spid="_x0000_s63812" name="Equazione" r:id="rId6" imgW="545626" imgH="215713" progId="Equation.3">
                  <p:embed/>
                </p:oleObj>
              </mc:Choice>
              <mc:Fallback>
                <p:oleObj name="Equazione" r:id="rId6" imgW="545626" imgH="215713" progId="Equation.3">
                  <p:embed/>
                  <p:pic>
                    <p:nvPicPr>
                      <p:cNvPr id="5837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038" y="3227458"/>
                        <a:ext cx="1085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9" name="Text Box 8"/>
          <p:cNvSpPr txBox="1">
            <a:spLocks noChangeArrowheads="1"/>
          </p:cNvSpPr>
          <p:nvPr/>
        </p:nvSpPr>
        <p:spPr bwMode="auto">
          <a:xfrm>
            <a:off x="3446463" y="3876745"/>
            <a:ext cx="4786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Tahoma" panose="020B0604030504040204" pitchFamily="34" charset="0"/>
                <a:cs typeface="Tahoma" panose="020B0604030504040204" pitchFamily="34" charset="0"/>
              </a:rPr>
              <a:t>saturated vapour pressure of water at T</a:t>
            </a:r>
          </a:p>
        </p:txBody>
      </p:sp>
      <p:graphicFrame>
        <p:nvGraphicFramePr>
          <p:cNvPr id="58380" name="Object 5"/>
          <p:cNvGraphicFramePr>
            <a:graphicFrameLocks noChangeAspect="1"/>
          </p:cNvGraphicFramePr>
          <p:nvPr>
            <p:extLst>
              <p:ext uri="{D42A27DB-BD31-4B8C-83A1-F6EECF244321}">
                <p14:modId xmlns:p14="http://schemas.microsoft.com/office/powerpoint/2010/main" val="2302465513"/>
              </p:ext>
            </p:extLst>
          </p:nvPr>
        </p:nvGraphicFramePr>
        <p:xfrm>
          <a:off x="2205038" y="3856108"/>
          <a:ext cx="1211263" cy="454025"/>
        </p:xfrm>
        <a:graphic>
          <a:graphicData uri="http://schemas.openxmlformats.org/presentationml/2006/ole">
            <mc:AlternateContent xmlns:mc="http://schemas.openxmlformats.org/markup-compatibility/2006">
              <mc:Choice xmlns:v="urn:schemas-microsoft-com:vml" Requires="v">
                <p:oleObj spid="_x0000_s63813" name="Equazione" r:id="rId8" imgW="609600" imgH="228600" progId="Equation.3">
                  <p:embed/>
                </p:oleObj>
              </mc:Choice>
              <mc:Fallback>
                <p:oleObj name="Equazione" r:id="rId8" imgW="609600" imgH="228600" progId="Equation.3">
                  <p:embed/>
                  <p:pic>
                    <p:nvPicPr>
                      <p:cNvPr id="5838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5038" y="3856108"/>
                        <a:ext cx="1211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1" name="Text Box 9"/>
          <p:cNvSpPr txBox="1">
            <a:spLocks noChangeArrowheads="1"/>
          </p:cNvSpPr>
          <p:nvPr/>
        </p:nvSpPr>
        <p:spPr bwMode="auto">
          <a:xfrm>
            <a:off x="2102798" y="5535249"/>
            <a:ext cx="69183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latin typeface="Tahoma" panose="020B0604030504040204" pitchFamily="34" charset="0"/>
                <a:cs typeface="Tahoma" panose="020B0604030504040204" pitchFamily="34" charset="0"/>
                <a:sym typeface="Wingdings" panose="05000000000000000000" pitchFamily="2" charset="2"/>
              </a:rPr>
              <a:t>50% RH and </a:t>
            </a:r>
            <a:r>
              <a:rPr lang="en-US" altLang="en-US" sz="2200" dirty="0" smtClean="0">
                <a:latin typeface="Tahoma" panose="020B0604030504040204" pitchFamily="34" charset="0"/>
                <a:cs typeface="Tahoma" panose="020B0604030504040204" pitchFamily="34" charset="0"/>
                <a:sym typeface="Wingdings" panose="05000000000000000000" pitchFamily="2" charset="2"/>
              </a:rPr>
              <a:t>T = -</a:t>
            </a:r>
            <a:r>
              <a:rPr lang="en-US" altLang="en-US" sz="2200" dirty="0">
                <a:latin typeface="Tahoma" panose="020B0604030504040204" pitchFamily="34" charset="0"/>
                <a:cs typeface="Tahoma" panose="020B0604030504040204" pitchFamily="34" charset="0"/>
                <a:sym typeface="Wingdings" panose="05000000000000000000" pitchFamily="2" charset="2"/>
              </a:rPr>
              <a:t>20 </a:t>
            </a:r>
            <a:r>
              <a:rPr lang="en-US" altLang="en-US" sz="2200" dirty="0">
                <a:latin typeface="Tahoma" panose="020B0604030504040204" pitchFamily="34" charset="0"/>
                <a:cs typeface="Tahoma" panose="020B0604030504040204" pitchFamily="34" charset="0"/>
              </a:rPr>
              <a:t>ºC </a:t>
            </a:r>
            <a:r>
              <a:rPr lang="en-US" altLang="en-US" sz="2200" dirty="0">
                <a:latin typeface="Tahoma" panose="020B0604030504040204" pitchFamily="34" charset="0"/>
                <a:cs typeface="Tahoma" panose="020B0604030504040204" pitchFamily="34" charset="0"/>
                <a:sym typeface="Wingdings" panose="05000000000000000000" pitchFamily="2" charset="2"/>
              </a:rPr>
              <a:t> </a:t>
            </a:r>
            <a:endParaRPr lang="en-US" altLang="en-US" sz="2200" dirty="0" smtClean="0">
              <a:latin typeface="Tahoma" panose="020B0604030504040204" pitchFamily="34" charset="0"/>
              <a:cs typeface="Tahoma" panose="020B0604030504040204" pitchFamily="34" charset="0"/>
              <a:sym typeface="Wingdings" panose="05000000000000000000" pitchFamily="2" charset="2"/>
            </a:endParaRPr>
          </a:p>
          <a:p>
            <a:r>
              <a:rPr lang="en-US" altLang="en-US" sz="2200" dirty="0" smtClean="0">
                <a:latin typeface="Tahoma" panose="020B0604030504040204" pitchFamily="34" charset="0"/>
                <a:cs typeface="Tahoma" panose="020B0604030504040204" pitchFamily="34" charset="0"/>
                <a:sym typeface="Wingdings" panose="05000000000000000000" pitchFamily="2" charset="2"/>
              </a:rPr>
              <a:t>H</a:t>
            </a:r>
            <a:r>
              <a:rPr lang="en-US" altLang="en-US" sz="2200" baseline="-25000" dirty="0" smtClean="0">
                <a:latin typeface="Tahoma" panose="020B0604030504040204" pitchFamily="34" charset="0"/>
                <a:cs typeface="Tahoma" panose="020B0604030504040204" pitchFamily="34" charset="0"/>
                <a:sym typeface="Wingdings" panose="05000000000000000000" pitchFamily="2" charset="2"/>
              </a:rPr>
              <a:t>2</a:t>
            </a:r>
            <a:r>
              <a:rPr lang="en-US" altLang="en-US" sz="2200" dirty="0">
                <a:latin typeface="Tahoma" panose="020B0604030504040204" pitchFamily="34" charset="0"/>
                <a:cs typeface="Tahoma" panose="020B0604030504040204" pitchFamily="34" charset="0"/>
                <a:sym typeface="Wingdings" panose="05000000000000000000" pitchFamily="2" charset="2"/>
              </a:rPr>
              <a:t>O mixing ratio (C</a:t>
            </a:r>
            <a:r>
              <a:rPr lang="en-US" altLang="en-US" sz="2200" baseline="-25000" dirty="0">
                <a:latin typeface="Tahoma" panose="020B0604030504040204" pitchFamily="34" charset="0"/>
                <a:cs typeface="Tahoma" panose="020B0604030504040204" pitchFamily="34" charset="0"/>
                <a:sym typeface="Wingdings" panose="05000000000000000000" pitchFamily="2" charset="2"/>
              </a:rPr>
              <a:t>H2O</a:t>
            </a:r>
            <a:r>
              <a:rPr lang="en-US" altLang="en-US" sz="2200" dirty="0">
                <a:latin typeface="Tahoma" panose="020B0604030504040204" pitchFamily="34" charset="0"/>
                <a:cs typeface="Tahoma" panose="020B0604030504040204" pitchFamily="34" charset="0"/>
                <a:sym typeface="Wingdings" panose="05000000000000000000" pitchFamily="2" charset="2"/>
              </a:rPr>
              <a:t>) = 0.1 %</a:t>
            </a:r>
          </a:p>
        </p:txBody>
      </p:sp>
      <p:sp>
        <p:nvSpPr>
          <p:cNvPr id="58382" name="Text Box 9"/>
          <p:cNvSpPr txBox="1">
            <a:spLocks noChangeArrowheads="1"/>
          </p:cNvSpPr>
          <p:nvPr/>
        </p:nvSpPr>
        <p:spPr bwMode="auto">
          <a:xfrm>
            <a:off x="2071687" y="4614944"/>
            <a:ext cx="69183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dirty="0">
                <a:latin typeface="Tahoma" panose="020B0604030504040204" pitchFamily="34" charset="0"/>
                <a:cs typeface="Tahoma" panose="020B0604030504040204" pitchFamily="34" charset="0"/>
              </a:rPr>
              <a:t>100% RH and </a:t>
            </a:r>
            <a:r>
              <a:rPr lang="it-IT" altLang="en-US" sz="2200" dirty="0" smtClean="0">
                <a:latin typeface="Tahoma" panose="020B0604030504040204" pitchFamily="34" charset="0"/>
                <a:cs typeface="Tahoma" panose="020B0604030504040204" pitchFamily="34" charset="0"/>
              </a:rPr>
              <a:t>T = 30</a:t>
            </a:r>
            <a:r>
              <a:rPr lang="en-US" altLang="en-US" sz="2200" dirty="0">
                <a:latin typeface="Tahoma" panose="020B0604030504040204" pitchFamily="34" charset="0"/>
                <a:cs typeface="Tahoma" panose="020B0604030504040204" pitchFamily="34" charset="0"/>
              </a:rPr>
              <a:t>ºC </a:t>
            </a:r>
            <a:r>
              <a:rPr lang="en-US" altLang="en-US" sz="2200" dirty="0">
                <a:latin typeface="Tahoma" panose="020B0604030504040204" pitchFamily="34" charset="0"/>
                <a:cs typeface="Tahoma" panose="020B0604030504040204" pitchFamily="34" charset="0"/>
                <a:sym typeface="Wingdings" panose="05000000000000000000" pitchFamily="2" charset="2"/>
              </a:rPr>
              <a:t> </a:t>
            </a:r>
            <a:endParaRPr lang="en-US" altLang="en-US" sz="2200" dirty="0" smtClean="0">
              <a:latin typeface="Tahoma" panose="020B0604030504040204" pitchFamily="34" charset="0"/>
              <a:cs typeface="Tahoma" panose="020B0604030504040204" pitchFamily="34" charset="0"/>
              <a:sym typeface="Wingdings" panose="05000000000000000000" pitchFamily="2" charset="2"/>
            </a:endParaRPr>
          </a:p>
          <a:p>
            <a:r>
              <a:rPr lang="en-US" altLang="en-US" sz="2200" dirty="0" smtClean="0">
                <a:latin typeface="Tahoma" panose="020B0604030504040204" pitchFamily="34" charset="0"/>
                <a:cs typeface="Tahoma" panose="020B0604030504040204" pitchFamily="34" charset="0"/>
                <a:sym typeface="Wingdings" panose="05000000000000000000" pitchFamily="2" charset="2"/>
              </a:rPr>
              <a:t>H</a:t>
            </a:r>
            <a:r>
              <a:rPr lang="en-US" altLang="en-US" sz="2200" baseline="-25000" dirty="0" smtClean="0">
                <a:latin typeface="Tahoma" panose="020B0604030504040204" pitchFamily="34" charset="0"/>
                <a:cs typeface="Tahoma" panose="020B0604030504040204" pitchFamily="34" charset="0"/>
                <a:sym typeface="Wingdings" panose="05000000000000000000" pitchFamily="2" charset="2"/>
              </a:rPr>
              <a:t>2</a:t>
            </a:r>
            <a:r>
              <a:rPr lang="en-US" altLang="en-US" sz="2200" dirty="0" smtClean="0">
                <a:latin typeface="Tahoma" panose="020B0604030504040204" pitchFamily="34" charset="0"/>
                <a:cs typeface="Tahoma" panose="020B0604030504040204" pitchFamily="34" charset="0"/>
                <a:sym typeface="Wingdings" panose="05000000000000000000" pitchFamily="2" charset="2"/>
              </a:rPr>
              <a:t>O mixing ratio (C</a:t>
            </a:r>
            <a:r>
              <a:rPr lang="en-US" altLang="en-US" sz="2200" baseline="-25000" dirty="0" smtClean="0">
                <a:latin typeface="Tahoma" panose="020B0604030504040204" pitchFamily="34" charset="0"/>
                <a:cs typeface="Tahoma" panose="020B0604030504040204" pitchFamily="34" charset="0"/>
                <a:sym typeface="Wingdings" panose="05000000000000000000" pitchFamily="2" charset="2"/>
              </a:rPr>
              <a:t>H2O</a:t>
            </a:r>
            <a:r>
              <a:rPr lang="en-US" altLang="en-US" sz="2200" dirty="0" smtClean="0">
                <a:latin typeface="Tahoma" panose="020B0604030504040204" pitchFamily="34" charset="0"/>
                <a:cs typeface="Tahoma" panose="020B0604030504040204" pitchFamily="34" charset="0"/>
                <a:sym typeface="Wingdings" panose="05000000000000000000" pitchFamily="2" charset="2"/>
              </a:rPr>
              <a:t>) = </a:t>
            </a:r>
            <a:r>
              <a:rPr lang="en-US" altLang="en-US" sz="2200" dirty="0">
                <a:latin typeface="Tahoma" panose="020B0604030504040204" pitchFamily="34" charset="0"/>
                <a:cs typeface="Tahoma" panose="020B0604030504040204" pitchFamily="34" charset="0"/>
                <a:sym typeface="Wingdings" panose="05000000000000000000" pitchFamily="2" charset="2"/>
              </a:rPr>
              <a:t>4.3 %</a:t>
            </a:r>
          </a:p>
        </p:txBody>
      </p:sp>
      <p:sp>
        <p:nvSpPr>
          <p:cNvPr id="58383" name="Text Box 9"/>
          <p:cNvSpPr txBox="1">
            <a:spLocks noChangeArrowheads="1"/>
          </p:cNvSpPr>
          <p:nvPr/>
        </p:nvSpPr>
        <p:spPr bwMode="auto">
          <a:xfrm>
            <a:off x="87313" y="5468236"/>
            <a:ext cx="20748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solidFill>
                  <a:srgbClr val="FF0000"/>
                </a:solidFill>
                <a:latin typeface="Tahoma" panose="020B0604030504040204" pitchFamily="34" charset="0"/>
                <a:cs typeface="Tahoma" panose="020B0604030504040204" pitchFamily="34" charset="0"/>
              </a:rPr>
              <a:t>At the </a:t>
            </a:r>
            <a:r>
              <a:rPr lang="it-IT" altLang="en-US" sz="2400" dirty="0" smtClean="0">
                <a:solidFill>
                  <a:srgbClr val="FF0000"/>
                </a:solidFill>
                <a:latin typeface="Tahoma" panose="020B0604030504040204" pitchFamily="34" charset="0"/>
                <a:cs typeface="Tahoma" panose="020B0604030504040204" pitchFamily="34" charset="0"/>
              </a:rPr>
              <a:t>Poles</a:t>
            </a:r>
            <a:endParaRPr lang="en-US" altLang="en-US" sz="2400" dirty="0">
              <a:solidFill>
                <a:srgbClr val="FF0000"/>
              </a:solidFill>
              <a:latin typeface="Tahoma" panose="020B0604030504040204" pitchFamily="34" charset="0"/>
              <a:cs typeface="Tahoma" panose="020B0604030504040204" pitchFamily="34" charset="0"/>
              <a:sym typeface="Wingdings" panose="05000000000000000000" pitchFamily="2" charset="2"/>
            </a:endParaRPr>
          </a:p>
        </p:txBody>
      </p:sp>
      <p:sp>
        <p:nvSpPr>
          <p:cNvPr id="58384" name="Text Box 9"/>
          <p:cNvSpPr txBox="1">
            <a:spLocks noChangeArrowheads="1"/>
          </p:cNvSpPr>
          <p:nvPr/>
        </p:nvSpPr>
        <p:spPr bwMode="auto">
          <a:xfrm>
            <a:off x="2898775" y="6395869"/>
            <a:ext cx="42497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latin typeface="Tahoma" panose="020B0604030504040204" pitchFamily="34" charset="0"/>
                <a:cs typeface="Tahoma" panose="020B0604030504040204" pitchFamily="34" charset="0"/>
                <a:sym typeface="Wingdings" panose="05000000000000000000" pitchFamily="2" charset="2"/>
              </a:rPr>
              <a:t>average H</a:t>
            </a:r>
            <a:r>
              <a:rPr lang="en-US" altLang="en-US" sz="2200" baseline="-25000" dirty="0">
                <a:latin typeface="Tahoma" panose="020B0604030504040204" pitchFamily="34" charset="0"/>
                <a:cs typeface="Tahoma" panose="020B0604030504040204" pitchFamily="34" charset="0"/>
                <a:sym typeface="Wingdings" panose="05000000000000000000" pitchFamily="2" charset="2"/>
              </a:rPr>
              <a:t>2</a:t>
            </a:r>
            <a:r>
              <a:rPr lang="en-US" altLang="en-US" sz="2200" dirty="0">
                <a:latin typeface="Tahoma" panose="020B0604030504040204" pitchFamily="34" charset="0"/>
                <a:cs typeface="Tahoma" panose="020B0604030504040204" pitchFamily="34" charset="0"/>
                <a:sym typeface="Wingdings" panose="05000000000000000000" pitchFamily="2" charset="2"/>
              </a:rPr>
              <a:t>O concentration </a:t>
            </a:r>
            <a:r>
              <a:rPr lang="en-US" altLang="en-US" sz="2200" dirty="0">
                <a:latin typeface="Tahoma" panose="020B0604030504040204" pitchFamily="34" charset="0"/>
                <a:cs typeface="Tahoma" panose="020B0604030504040204" pitchFamily="34" charset="0"/>
                <a:sym typeface="Symbol" panose="05050102010706020507" pitchFamily="18" charset="2"/>
              </a:rPr>
              <a:t></a:t>
            </a:r>
            <a:r>
              <a:rPr lang="en-US" altLang="en-US" sz="2200" dirty="0">
                <a:latin typeface="Tahoma" panose="020B0604030504040204" pitchFamily="34" charset="0"/>
                <a:cs typeface="Tahoma" panose="020B0604030504040204" pitchFamily="34" charset="0"/>
                <a:sym typeface="Wingdings" panose="05000000000000000000" pitchFamily="2" charset="2"/>
              </a:rPr>
              <a:t>1 %</a:t>
            </a:r>
          </a:p>
        </p:txBody>
      </p:sp>
    </p:spTree>
    <p:extLst>
      <p:ext uri="{BB962C8B-B14F-4D97-AF65-F5344CB8AC3E}">
        <p14:creationId xmlns:p14="http://schemas.microsoft.com/office/powerpoint/2010/main" val="137804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3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3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7" grpId="0"/>
      <p:bldP spid="58379" grpId="0"/>
      <p:bldP spid="58381" grpId="0"/>
      <p:bldP spid="58382" grpId="0"/>
      <p:bldP spid="58383" grpId="0"/>
      <p:bldP spid="5838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4"/>
          <p:cNvSpPr>
            <a:spLocks noGrp="1"/>
          </p:cNvSpPr>
          <p:nvPr>
            <p:ph type="title"/>
          </p:nvPr>
        </p:nvSpPr>
        <p:spPr>
          <a:xfrm>
            <a:off x="534988" y="111964"/>
            <a:ext cx="8313737" cy="606766"/>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Gaseous chemicals</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079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0423" name="Rettangolo 13"/>
          <p:cNvSpPr>
            <a:spLocks noChangeArrowheads="1"/>
          </p:cNvSpPr>
          <p:nvPr/>
        </p:nvSpPr>
        <p:spPr bwMode="auto">
          <a:xfrm>
            <a:off x="242888" y="1066146"/>
            <a:ext cx="3822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solidFill>
                  <a:srgbClr val="FF0000"/>
                </a:solidFill>
                <a:latin typeface="Tahoma" panose="020B0604030504040204" pitchFamily="34" charset="0"/>
                <a:cs typeface="Tahoma" panose="020B0604030504040204" pitchFamily="34" charset="0"/>
              </a:rPr>
              <a:t>Primary species: </a:t>
            </a:r>
            <a:r>
              <a:rPr lang="en-GB" altLang="en-US" sz="2400" dirty="0">
                <a:latin typeface="Tahoma" panose="020B0604030504040204" pitchFamily="34" charset="0"/>
                <a:cs typeface="Tahoma" panose="020B0604030504040204" pitchFamily="34" charset="0"/>
              </a:rPr>
              <a:t>species directly emitted into the atmosphere (e.g. CO</a:t>
            </a:r>
            <a:r>
              <a:rPr lang="en-GB" altLang="en-US" sz="2400" baseline="-25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rPr>
              <a:t>, SO</a:t>
            </a:r>
            <a:r>
              <a:rPr lang="en-GB" altLang="en-US" sz="2400" baseline="-25000" dirty="0">
                <a:latin typeface="Tahoma" panose="020B0604030504040204" pitchFamily="34" charset="0"/>
                <a:cs typeface="Tahoma" panose="020B0604030504040204" pitchFamily="34" charset="0"/>
              </a:rPr>
              <a:t>2</a:t>
            </a:r>
            <a:r>
              <a:rPr lang="en-GB" altLang="en-US" sz="2400" dirty="0">
                <a:latin typeface="Tahoma" panose="020B0604030504040204" pitchFamily="34" charset="0"/>
                <a:cs typeface="Tahoma" panose="020B0604030504040204" pitchFamily="34" charset="0"/>
              </a:rPr>
              <a:t>, NO, CO)</a:t>
            </a:r>
          </a:p>
        </p:txBody>
      </p:sp>
      <p:sp>
        <p:nvSpPr>
          <p:cNvPr id="60424" name="Rettangolo 13"/>
          <p:cNvSpPr>
            <a:spLocks noChangeArrowheads="1"/>
          </p:cNvSpPr>
          <p:nvPr/>
        </p:nvSpPr>
        <p:spPr bwMode="auto">
          <a:xfrm>
            <a:off x="4233863" y="1066146"/>
            <a:ext cx="4787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rgbClr val="FF0000"/>
                </a:solidFill>
                <a:latin typeface="Tahoma" panose="020B0604030504040204" pitchFamily="34" charset="0"/>
                <a:cs typeface="Tahoma" panose="020B0604030504040204" pitchFamily="34" charset="0"/>
              </a:rPr>
              <a:t>Secondary species: </a:t>
            </a:r>
            <a:r>
              <a:rPr lang="en-GB" altLang="en-US" sz="2400">
                <a:latin typeface="Tahoma" panose="020B0604030504040204" pitchFamily="34" charset="0"/>
                <a:cs typeface="Tahoma" panose="020B0604030504040204" pitchFamily="34" charset="0"/>
              </a:rPr>
              <a:t>species formed as products of chemical/physical transformation of primary components (e.g. O</a:t>
            </a:r>
            <a:r>
              <a:rPr lang="en-GB" altLang="en-US" sz="2400" baseline="-25000">
                <a:latin typeface="Tahoma" panose="020B0604030504040204" pitchFamily="34" charset="0"/>
                <a:cs typeface="Tahoma" panose="020B0604030504040204" pitchFamily="34" charset="0"/>
              </a:rPr>
              <a:t>3</a:t>
            </a:r>
            <a:r>
              <a:rPr lang="en-GB" altLang="en-US" sz="2400">
                <a:latin typeface="Tahoma" panose="020B0604030504040204" pitchFamily="34" charset="0"/>
                <a:cs typeface="Tahoma" panose="020B0604030504040204" pitchFamily="34" charset="0"/>
              </a:rPr>
              <a:t>)</a:t>
            </a:r>
          </a:p>
        </p:txBody>
      </p:sp>
      <p:sp>
        <p:nvSpPr>
          <p:cNvPr id="60425" name="Rettangolo 13"/>
          <p:cNvSpPr>
            <a:spLocks noChangeArrowheads="1"/>
          </p:cNvSpPr>
          <p:nvPr/>
        </p:nvSpPr>
        <p:spPr bwMode="auto">
          <a:xfrm>
            <a:off x="2967104" y="2842146"/>
            <a:ext cx="3506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800" dirty="0" smtClean="0">
                <a:solidFill>
                  <a:srgbClr val="3333FF"/>
                </a:solidFill>
                <a:latin typeface="Tahoma" panose="020B0604030504040204" pitchFamily="34" charset="0"/>
                <a:cs typeface="Tahoma" panose="020B0604030504040204" pitchFamily="34" charset="0"/>
              </a:rPr>
              <a:t>Emission sources</a:t>
            </a:r>
            <a:endParaRPr lang="en-GB" altLang="en-US" sz="2800" dirty="0">
              <a:solidFill>
                <a:srgbClr val="3333FF"/>
              </a:solidFill>
              <a:latin typeface="Tahoma" panose="020B0604030504040204" pitchFamily="34" charset="0"/>
              <a:cs typeface="Tahoma" panose="020B0604030504040204" pitchFamily="34" charset="0"/>
            </a:endParaRPr>
          </a:p>
        </p:txBody>
      </p:sp>
      <p:pic>
        <p:nvPicPr>
          <p:cNvPr id="72706" name="Picture 2" descr="Risultati immagini per emission sources anthropoge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 y="3346445"/>
            <a:ext cx="3396915" cy="2123072"/>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20"/>
          <p:cNvSpPr>
            <a:spLocks noChangeArrowheads="1"/>
          </p:cNvSpPr>
          <p:nvPr/>
        </p:nvSpPr>
        <p:spPr bwMode="auto">
          <a:xfrm>
            <a:off x="490432" y="2903701"/>
            <a:ext cx="2151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latin typeface="Tahoma" panose="020B0604030504040204" pitchFamily="34" charset="0"/>
                <a:cs typeface="Tahoma" panose="020B0604030504040204" pitchFamily="34" charset="0"/>
              </a:rPr>
              <a:t>anthropogenic</a:t>
            </a:r>
            <a:endParaRPr lang="en-GB" altLang="en-US" sz="2400" dirty="0">
              <a:latin typeface="Tahoma" panose="020B0604030504040204" pitchFamily="34" charset="0"/>
              <a:cs typeface="Tahoma" panose="020B0604030504040204" pitchFamily="34" charset="0"/>
            </a:endParaRPr>
          </a:p>
        </p:txBody>
      </p:sp>
      <p:sp>
        <p:nvSpPr>
          <p:cNvPr id="15" name="Rettangolo 20"/>
          <p:cNvSpPr>
            <a:spLocks noChangeArrowheads="1"/>
          </p:cNvSpPr>
          <p:nvPr/>
        </p:nvSpPr>
        <p:spPr bwMode="auto">
          <a:xfrm>
            <a:off x="3831333" y="4330377"/>
            <a:ext cx="21920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latin typeface="Tahoma" panose="020B0604030504040204" pitchFamily="34" charset="0"/>
                <a:cs typeface="Tahoma" panose="020B0604030504040204" pitchFamily="34" charset="0"/>
              </a:rPr>
              <a:t>biogenic</a:t>
            </a:r>
            <a:endParaRPr lang="en-GB" altLang="en-US" sz="2400" dirty="0">
              <a:latin typeface="Tahoma" panose="020B0604030504040204" pitchFamily="34" charset="0"/>
              <a:cs typeface="Tahoma" panose="020B0604030504040204" pitchFamily="34" charset="0"/>
            </a:endParaRPr>
          </a:p>
        </p:txBody>
      </p:sp>
      <p:sp>
        <p:nvSpPr>
          <p:cNvPr id="16" name="Rettangolo 20"/>
          <p:cNvSpPr>
            <a:spLocks noChangeArrowheads="1"/>
          </p:cNvSpPr>
          <p:nvPr/>
        </p:nvSpPr>
        <p:spPr bwMode="auto">
          <a:xfrm>
            <a:off x="6860203" y="3077221"/>
            <a:ext cx="12817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smtClean="0">
                <a:solidFill>
                  <a:srgbClr val="FF0000"/>
                </a:solidFill>
                <a:latin typeface="Tahoma" panose="020B0604030504040204" pitchFamily="34" charset="0"/>
                <a:cs typeface="Tahoma" panose="020B0604030504040204" pitchFamily="34" charset="0"/>
              </a:rPr>
              <a:t>natural</a:t>
            </a:r>
            <a:endParaRPr lang="en-GB" altLang="en-US" sz="2400" dirty="0">
              <a:latin typeface="Tahoma" panose="020B0604030504040204" pitchFamily="34" charset="0"/>
              <a:cs typeface="Tahoma" panose="020B0604030504040204" pitchFamily="34" charset="0"/>
            </a:endParaRPr>
          </a:p>
        </p:txBody>
      </p:sp>
      <p:pic>
        <p:nvPicPr>
          <p:cNvPr id="72708" name="Picture 4" descr="Risultati immagini per emission sources biogenic"/>
          <p:cNvPicPr>
            <a:picLocks noChangeAspect="1" noChangeArrowheads="1"/>
          </p:cNvPicPr>
          <p:nvPr/>
        </p:nvPicPr>
        <p:blipFill rotWithShape="1">
          <a:blip r:embed="rId4">
            <a:extLst>
              <a:ext uri="{28A0092B-C50C-407E-A947-70E740481C1C}">
                <a14:useLocalDpi xmlns:a14="http://schemas.microsoft.com/office/drawing/2010/main" val="0"/>
              </a:ext>
            </a:extLst>
          </a:blip>
          <a:srcRect l="5738" t="23732" r="23864" b="23465"/>
          <a:stretch/>
        </p:blipFill>
        <p:spPr bwMode="auto">
          <a:xfrm>
            <a:off x="2137881" y="4806627"/>
            <a:ext cx="402336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Risultati immagini per emission sources volcan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794" y="3540402"/>
            <a:ext cx="2923969" cy="1842101"/>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Risultati immagini per pine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5736" y="4816871"/>
            <a:ext cx="887023" cy="1065813"/>
          </a:xfrm>
          <a:prstGeom prst="rect">
            <a:avLst/>
          </a:prstGeom>
          <a:solidFill>
            <a:schemeClr val="bg1"/>
          </a:solidFill>
        </p:spPr>
      </p:pic>
      <p:sp>
        <p:nvSpPr>
          <p:cNvPr id="6" name="Rectangle 5"/>
          <p:cNvSpPr/>
          <p:nvPr/>
        </p:nvSpPr>
        <p:spPr>
          <a:xfrm>
            <a:off x="5600210" y="5917848"/>
            <a:ext cx="3421553" cy="923330"/>
          </a:xfrm>
          <a:prstGeom prst="rect">
            <a:avLst/>
          </a:prstGeom>
          <a:solidFill>
            <a:schemeClr val="bg1"/>
          </a:solidFill>
        </p:spPr>
        <p:txBody>
          <a:bodyPr wrap="square">
            <a:spAutoFit/>
          </a:bodyPr>
          <a:lstStyle/>
          <a:p>
            <a:pPr algn="ctr"/>
            <a:r>
              <a:rPr lang="en-GB" altLang="en-US" dirty="0" smtClean="0">
                <a:latin typeface="Tahoma" panose="020B0604030504040204" pitchFamily="34" charset="0"/>
                <a:cs typeface="Tahoma" panose="020B0604030504040204" pitchFamily="34" charset="0"/>
              </a:rPr>
              <a:t>e.g. O</a:t>
            </a:r>
            <a:r>
              <a:rPr lang="en-GB" altLang="en-US" baseline="-25000" dirty="0" smtClean="0">
                <a:latin typeface="Tahoma" panose="020B0604030504040204" pitchFamily="34" charset="0"/>
                <a:cs typeface="Tahoma" panose="020B0604030504040204" pitchFamily="34" charset="0"/>
              </a:rPr>
              <a:t>2</a:t>
            </a:r>
            <a:r>
              <a:rPr lang="en-GB" altLang="en-US" dirty="0" smtClean="0">
                <a:latin typeface="Tahoma" panose="020B0604030504040204" pitchFamily="34" charset="0"/>
                <a:cs typeface="Tahoma" panose="020B0604030504040204" pitchFamily="34" charset="0"/>
              </a:rPr>
              <a:t> and VOCs from plants, decays </a:t>
            </a:r>
            <a:r>
              <a:rPr lang="en-GB" altLang="en-US" dirty="0">
                <a:latin typeface="Tahoma" panose="020B0604030504040204" pitchFamily="34" charset="0"/>
                <a:cs typeface="Tahoma" panose="020B0604030504040204" pitchFamily="34" charset="0"/>
              </a:rPr>
              <a:t>of material incorporated in living </a:t>
            </a:r>
            <a:r>
              <a:rPr lang="en-GB" altLang="en-US" dirty="0" smtClean="0">
                <a:latin typeface="Tahoma" panose="020B0604030504040204" pitchFamily="34" charset="0"/>
                <a:cs typeface="Tahoma" panose="020B0604030504040204" pitchFamily="34" charset="0"/>
              </a:rPr>
              <a:t>organisms</a:t>
            </a:r>
            <a:endParaRPr lang="en-GB" altLang="en-US"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4"/>
          <p:cNvSpPr>
            <a:spLocks noGrp="1"/>
          </p:cNvSpPr>
          <p:nvPr>
            <p:ph type="title"/>
          </p:nvPr>
        </p:nvSpPr>
        <p:spPr>
          <a:xfrm>
            <a:off x="563563" y="-101182"/>
            <a:ext cx="8313737" cy="911225"/>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Types of sources</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27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744576" y="949182"/>
            <a:ext cx="8102353" cy="5557125"/>
          </a:xfrm>
          <a:prstGeom prst="rect">
            <a:avLst/>
          </a:prstGeom>
        </p:spPr>
      </p:pic>
    </p:spTree>
    <p:extLst>
      <p:ext uri="{BB962C8B-B14F-4D97-AF65-F5344CB8AC3E}">
        <p14:creationId xmlns:p14="http://schemas.microsoft.com/office/powerpoint/2010/main" val="4061420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1089025"/>
            <a:ext cx="9056687"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olo 4"/>
          <p:cNvSpPr txBox="1">
            <a:spLocks/>
          </p:cNvSpPr>
          <p:nvPr/>
        </p:nvSpPr>
        <p:spPr bwMode="auto">
          <a:xfrm>
            <a:off x="401638" y="-63500"/>
            <a:ext cx="83137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eaLnBrk="1" hangingPunct="1">
              <a:spcBef>
                <a:spcPct val="0"/>
              </a:spcBef>
              <a:buFontTx/>
              <a:buNone/>
            </a:pPr>
            <a:r>
              <a:rPr lang="it-IT" altLang="en-US" sz="3400">
                <a:solidFill>
                  <a:srgbClr val="3333FF"/>
                </a:solidFill>
                <a:latin typeface="Tahoma" panose="020B0604030504040204" pitchFamily="34" charset="0"/>
                <a:cs typeface="Tahoma" panose="020B0604030504040204" pitchFamily="34" charset="0"/>
              </a:rPr>
              <a:t>Sources of some trace gases</a:t>
            </a:r>
            <a:endParaRPr lang="en-GB" altLang="en-US" sz="3400">
              <a:solidFill>
                <a:srgbClr val="3333FF"/>
              </a:solidFill>
              <a:latin typeface="Tahoma" panose="020B0604030504040204" pitchFamily="34" charset="0"/>
              <a:cs typeface="Tahoma" panose="020B0604030504040204" pitchFamily="34" charset="0"/>
            </a:endParaRPr>
          </a:p>
        </p:txBody>
      </p:sp>
      <p:cxnSp>
        <p:nvCxnSpPr>
          <p:cNvPr id="13" name="Connettore diritto 9"/>
          <p:cNvCxnSpPr/>
          <p:nvPr/>
        </p:nvCxnSpPr>
        <p:spPr>
          <a:xfrm>
            <a:off x="520700" y="7524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4"/>
          <p:cNvSpPr txBox="1">
            <a:spLocks/>
          </p:cNvSpPr>
          <p:nvPr/>
        </p:nvSpPr>
        <p:spPr bwMode="auto">
          <a:xfrm>
            <a:off x="401638" y="-120650"/>
            <a:ext cx="83137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eaLnBrk="1" hangingPunct="1">
              <a:spcBef>
                <a:spcPct val="0"/>
              </a:spcBef>
              <a:buFontTx/>
              <a:buNone/>
            </a:pPr>
            <a:r>
              <a:rPr lang="it-IT" altLang="en-US" sz="3400" dirty="0">
                <a:solidFill>
                  <a:srgbClr val="3333FF"/>
                </a:solidFill>
                <a:latin typeface="Tahoma" panose="020B0604030504040204" pitchFamily="34" charset="0"/>
                <a:cs typeface="Tahoma" panose="020B0604030504040204" pitchFamily="34" charset="0"/>
              </a:rPr>
              <a:t>Primary trace gases</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13" name="Connettore diritto 9"/>
          <p:cNvCxnSpPr/>
          <p:nvPr/>
        </p:nvCxnSpPr>
        <p:spPr>
          <a:xfrm>
            <a:off x="520700" y="7524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4516" name="Rettangolo 13"/>
          <p:cNvSpPr>
            <a:spLocks noChangeArrowheads="1"/>
          </p:cNvSpPr>
          <p:nvPr/>
        </p:nvSpPr>
        <p:spPr bwMode="auto">
          <a:xfrm>
            <a:off x="-185738" y="1384300"/>
            <a:ext cx="3236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rgbClr val="FF0000"/>
                </a:solidFill>
                <a:latin typeface="Tahoma" panose="020B0604030504040204" pitchFamily="34" charset="0"/>
                <a:cs typeface="Tahoma" panose="020B0604030504040204" pitchFamily="34" charset="0"/>
              </a:rPr>
              <a:t>Emission strength </a:t>
            </a:r>
            <a:r>
              <a:rPr lang="en-GB" altLang="en-US" sz="2400">
                <a:latin typeface="Tahoma" panose="020B0604030504040204" pitchFamily="34" charset="0"/>
                <a:cs typeface="Tahoma" panose="020B0604030504040204" pitchFamily="34" charset="0"/>
              </a:rPr>
              <a:t>depends on:</a:t>
            </a:r>
          </a:p>
        </p:txBody>
      </p:sp>
      <p:sp>
        <p:nvSpPr>
          <p:cNvPr id="64517" name="Text Box 9"/>
          <p:cNvSpPr txBox="1">
            <a:spLocks noChangeArrowheads="1"/>
          </p:cNvSpPr>
          <p:nvPr/>
        </p:nvSpPr>
        <p:spPr bwMode="auto">
          <a:xfrm>
            <a:off x="109538" y="2192338"/>
            <a:ext cx="285432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it-IT" altLang="en-US" sz="2200" dirty="0">
                <a:latin typeface="Tahoma" panose="020B0604030504040204" pitchFamily="34" charset="0"/>
                <a:cs typeface="Tahoma" panose="020B0604030504040204" pitchFamily="34" charset="0"/>
              </a:rPr>
              <a:t>range and type of sources</a:t>
            </a:r>
          </a:p>
          <a:p>
            <a:pPr>
              <a:buFont typeface="Arial" panose="020B0604020202020204" pitchFamily="34" charset="0"/>
              <a:buChar char="•"/>
            </a:pPr>
            <a:r>
              <a:rPr lang="it-IT" altLang="en-US" sz="2200" dirty="0">
                <a:latin typeface="Tahoma" panose="020B0604030504040204" pitchFamily="34" charset="0"/>
                <a:cs typeface="Tahoma" panose="020B0604030504040204" pitchFamily="34" charset="0"/>
                <a:sym typeface="Wingdings" panose="05000000000000000000" pitchFamily="2" charset="2"/>
              </a:rPr>
              <a:t>spatial/temporal distribution of sources</a:t>
            </a:r>
            <a:endParaRPr lang="en-US" altLang="en-US" sz="2200" dirty="0">
              <a:latin typeface="Tahoma" panose="020B0604030504040204" pitchFamily="34" charset="0"/>
              <a:cs typeface="Tahoma" panose="020B0604030504040204" pitchFamily="34" charset="0"/>
              <a:sym typeface="Wingdings" panose="05000000000000000000" pitchFamily="2" charset="2"/>
            </a:endParaRPr>
          </a:p>
        </p:txBody>
      </p:sp>
      <p:pic>
        <p:nvPicPr>
          <p:cNvPr id="645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889000"/>
            <a:ext cx="61341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ttangolo 13"/>
          <p:cNvSpPr>
            <a:spLocks noChangeArrowheads="1"/>
          </p:cNvSpPr>
          <p:nvPr/>
        </p:nvSpPr>
        <p:spPr bwMode="auto">
          <a:xfrm>
            <a:off x="4846638" y="6280150"/>
            <a:ext cx="43195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500">
                <a:latin typeface="Tahoma" panose="020B0604030504040204" pitchFamily="34" charset="0"/>
                <a:cs typeface="Tahoma" panose="020B0604030504040204" pitchFamily="34" charset="0"/>
              </a:rPr>
              <a:t>UK emission statistics by UNECE (United Nations Economic Commission of Europe) 2002</a:t>
            </a:r>
          </a:p>
        </p:txBody>
      </p:sp>
      <p:sp>
        <p:nvSpPr>
          <p:cNvPr id="5" name="Down Arrow 4"/>
          <p:cNvSpPr/>
          <p:nvPr/>
        </p:nvSpPr>
        <p:spPr>
          <a:xfrm>
            <a:off x="1311275" y="4037013"/>
            <a:ext cx="638175" cy="682625"/>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21" name="Rettangolo 13"/>
          <p:cNvSpPr>
            <a:spLocks noChangeArrowheads="1"/>
          </p:cNvSpPr>
          <p:nvPr/>
        </p:nvSpPr>
        <p:spPr bwMode="auto">
          <a:xfrm>
            <a:off x="98425" y="4759325"/>
            <a:ext cx="32385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rgbClr val="FF0000"/>
                </a:solidFill>
                <a:latin typeface="Tahoma" panose="020B0604030504040204" pitchFamily="34" charset="0"/>
                <a:cs typeface="Tahoma" panose="020B0604030504040204" pitchFamily="34" charset="0"/>
              </a:rPr>
              <a:t>emission inventories </a:t>
            </a:r>
            <a:r>
              <a:rPr lang="en-GB" altLang="en-US" sz="2400">
                <a:latin typeface="Tahoma" panose="020B0604030504040204" pitchFamily="34" charset="0"/>
                <a:cs typeface="Tahoma" panose="020B0604030504040204" pitchFamily="34" charset="0"/>
              </a:rPr>
              <a:t>(see an example for the UK in the graph, but available also at global scale)</a:t>
            </a:r>
          </a:p>
        </p:txBody>
      </p:sp>
      <p:sp>
        <p:nvSpPr>
          <p:cNvPr id="9" name="Rectangle 8"/>
          <p:cNvSpPr/>
          <p:nvPr/>
        </p:nvSpPr>
        <p:spPr>
          <a:xfrm>
            <a:off x="3438525" y="2276475"/>
            <a:ext cx="371475"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933825" y="4443413"/>
            <a:ext cx="1628775" cy="414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048250" y="2276475"/>
            <a:ext cx="371475" cy="2762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085013" y="4443413"/>
            <a:ext cx="1039812" cy="2762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581775" y="2271713"/>
            <a:ext cx="676275" cy="276225"/>
          </a:xfrm>
          <a:prstGeom prst="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8172450" y="2271713"/>
            <a:ext cx="481013" cy="276225"/>
          </a:xfrm>
          <a:prstGeom prst="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7085013" y="5221288"/>
            <a:ext cx="1363662" cy="436562"/>
          </a:xfrm>
          <a:prstGeom prst="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048250" y="4065588"/>
            <a:ext cx="371475" cy="2762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618288" y="4060825"/>
            <a:ext cx="371475" cy="276225"/>
          </a:xfrm>
          <a:prstGeom prst="rect">
            <a:avLst/>
          </a:prstGeom>
          <a:no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8278813" y="4065588"/>
            <a:ext cx="371475" cy="276225"/>
          </a:xfrm>
          <a:prstGeom prst="rect">
            <a:avLst/>
          </a:prstGeom>
          <a:no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085013" y="5648325"/>
            <a:ext cx="896937" cy="276225"/>
          </a:xfrm>
          <a:prstGeom prst="rect">
            <a:avLst/>
          </a:prstGeom>
          <a:no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3430588" y="4037013"/>
            <a:ext cx="371475"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938588" y="6419850"/>
            <a:ext cx="836612" cy="276225"/>
          </a:xfrm>
          <a:prstGeom prst="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35" name="Rettangolo 13"/>
          <p:cNvSpPr>
            <a:spLocks noChangeArrowheads="1"/>
          </p:cNvSpPr>
          <p:nvPr/>
        </p:nvSpPr>
        <p:spPr bwMode="auto">
          <a:xfrm>
            <a:off x="6053138" y="2489200"/>
            <a:ext cx="1733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000">
                <a:latin typeface="Tahoma" panose="020B0604030504040204" pitchFamily="34" charset="0"/>
                <a:cs typeface="Tahoma" panose="020B0604030504040204" pitchFamily="34" charset="0"/>
              </a:rPr>
              <a:t>NM=non methane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bwMode="auto">
          <a:xfrm>
            <a:off x="401638" y="-120650"/>
            <a:ext cx="83137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Emission inventories</a:t>
            </a:r>
            <a:endParaRPr lang="en-GB" altLang="en-US" sz="3400" dirty="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20700" y="7524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91283" y="1903314"/>
            <a:ext cx="5792932"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hlinkClick r:id="rId2" action="ppaction://hlinkfile"/>
              </a:rPr>
              <a:t>ITALY emission inventories_ISPRA 2022</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991283" y="4017664"/>
            <a:ext cx="5155066"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hlinkClick r:id="rId3" action="ppaction://hlinkfile"/>
              </a:rPr>
              <a:t>EU emission inventories 1990-2018</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78852" name="Picture 4" descr="Flag of Europ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83" y="3636819"/>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Flag of Italy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83" y="1488101"/>
            <a:ext cx="2176787" cy="145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54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4"/>
          <p:cNvSpPr>
            <a:spLocks noGrp="1"/>
          </p:cNvSpPr>
          <p:nvPr>
            <p:ph type="title"/>
          </p:nvPr>
        </p:nvSpPr>
        <p:spPr>
          <a:xfrm>
            <a:off x="563563" y="-101182"/>
            <a:ext cx="8313737" cy="911225"/>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Types of sinks</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27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4754" name="Picture 2" descr="Risultati immagini per wet deposition"/>
          <p:cNvPicPr>
            <a:picLocks noChangeAspect="1" noChangeArrowheads="1"/>
          </p:cNvPicPr>
          <p:nvPr/>
        </p:nvPicPr>
        <p:blipFill rotWithShape="1">
          <a:blip r:embed="rId3">
            <a:extLst>
              <a:ext uri="{28A0092B-C50C-407E-A947-70E740481C1C}">
                <a14:useLocalDpi xmlns:a14="http://schemas.microsoft.com/office/drawing/2010/main" val="0"/>
              </a:ext>
            </a:extLst>
          </a:blip>
          <a:srcRect t="20662" b="3337"/>
          <a:stretch/>
        </p:blipFill>
        <p:spPr bwMode="auto">
          <a:xfrm>
            <a:off x="0" y="3290284"/>
            <a:ext cx="6054432" cy="345102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13"/>
          <p:cNvSpPr>
            <a:spLocks noChangeArrowheads="1"/>
          </p:cNvSpPr>
          <p:nvPr/>
        </p:nvSpPr>
        <p:spPr bwMode="auto">
          <a:xfrm>
            <a:off x="97923" y="787741"/>
            <a:ext cx="433518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smtClean="0">
                <a:solidFill>
                  <a:srgbClr val="FF0000"/>
                </a:solidFill>
                <a:latin typeface="Tahoma" panose="020B0604030504040204" pitchFamily="34" charset="0"/>
                <a:cs typeface="Tahoma" panose="020B0604030504040204" pitchFamily="34" charset="0"/>
              </a:rPr>
              <a:t>Wet deposition:</a:t>
            </a:r>
            <a:r>
              <a:rPr lang="en-GB" altLang="en-US" sz="2100" dirty="0" smtClean="0">
                <a:latin typeface="Tahoma" panose="020B0604030504040204" pitchFamily="34" charset="0"/>
                <a:cs typeface="Tahoma" panose="020B0604030504040204" pitchFamily="34" charset="0"/>
              </a:rPr>
              <a:t> falling hydrometeors (rain, snow) carry trace species to the surface</a:t>
            </a:r>
            <a:r>
              <a:rPr lang="en-GB" altLang="en-US" sz="2100" dirty="0" smtClean="0">
                <a:solidFill>
                  <a:srgbClr val="FF0000"/>
                </a:solidFill>
                <a:latin typeface="Tahoma" panose="020B0604030504040204" pitchFamily="34" charset="0"/>
                <a:cs typeface="Tahoma" panose="020B0604030504040204" pitchFamily="34" charset="0"/>
              </a:rPr>
              <a:t> </a:t>
            </a:r>
            <a:endParaRPr lang="en-GB" altLang="en-US" sz="21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stretch>
            <a:fillRect/>
          </a:stretch>
        </p:blipFill>
        <p:spPr>
          <a:xfrm>
            <a:off x="4311365" y="974990"/>
            <a:ext cx="4872869" cy="598657"/>
          </a:xfrm>
          <a:prstGeom prst="rect">
            <a:avLst/>
          </a:prstGeom>
        </p:spPr>
      </p:pic>
      <p:sp>
        <p:nvSpPr>
          <p:cNvPr id="9" name="Rettangolo 13"/>
          <p:cNvSpPr>
            <a:spLocks noChangeArrowheads="1"/>
          </p:cNvSpPr>
          <p:nvPr/>
        </p:nvSpPr>
        <p:spPr bwMode="auto">
          <a:xfrm>
            <a:off x="91327" y="1873117"/>
            <a:ext cx="43351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smtClean="0">
                <a:solidFill>
                  <a:srgbClr val="FF0000"/>
                </a:solidFill>
                <a:latin typeface="Tahoma" panose="020B0604030504040204" pitchFamily="34" charset="0"/>
                <a:cs typeface="Tahoma" panose="020B0604030504040204" pitchFamily="34" charset="0"/>
              </a:rPr>
              <a:t>Dry deposition:</a:t>
            </a:r>
            <a:r>
              <a:rPr lang="en-GB" altLang="en-US" sz="2100" dirty="0" smtClean="0">
                <a:latin typeface="Tahoma" panose="020B0604030504040204" pitchFamily="34" charset="0"/>
                <a:cs typeface="Tahoma" panose="020B0604030504040204" pitchFamily="34" charset="0"/>
              </a:rPr>
              <a:t> gravitational settling, turbulent transport</a:t>
            </a:r>
            <a:endParaRPr lang="en-GB" altLang="en-US" sz="2100" dirty="0">
              <a:latin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a:stretch>
            <a:fillRect/>
          </a:stretch>
        </p:blipFill>
        <p:spPr>
          <a:xfrm>
            <a:off x="4101819" y="1974463"/>
            <a:ext cx="4507194" cy="621186"/>
          </a:xfrm>
          <a:prstGeom prst="rect">
            <a:avLst/>
          </a:prstGeom>
        </p:spPr>
      </p:pic>
      <p:sp>
        <p:nvSpPr>
          <p:cNvPr id="11" name="Rettangolo 13"/>
          <p:cNvSpPr>
            <a:spLocks noChangeArrowheads="1"/>
          </p:cNvSpPr>
          <p:nvPr/>
        </p:nvSpPr>
        <p:spPr bwMode="auto">
          <a:xfrm>
            <a:off x="91326" y="2629198"/>
            <a:ext cx="87859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smtClean="0">
                <a:solidFill>
                  <a:srgbClr val="FF0000"/>
                </a:solidFill>
                <a:latin typeface="Tahoma" panose="020B0604030504040204" pitchFamily="34" charset="0"/>
                <a:cs typeface="Tahoma" panose="020B0604030504040204" pitchFamily="34" charset="0"/>
              </a:rPr>
              <a:t>In situ removal:</a:t>
            </a:r>
            <a:r>
              <a:rPr lang="en-GB" altLang="en-US" sz="2100" dirty="0" smtClean="0">
                <a:latin typeface="Tahoma" panose="020B0604030504040204" pitchFamily="34" charset="0"/>
                <a:cs typeface="Tahoma" panose="020B0604030504040204" pitchFamily="34" charset="0"/>
              </a:rPr>
              <a:t> chemical transformations within the atmosphere</a:t>
            </a:r>
            <a:endParaRPr lang="en-GB" altLang="en-US" sz="2100" dirty="0">
              <a:latin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6"/>
          <a:stretch>
            <a:fillRect/>
          </a:stretch>
        </p:blipFill>
        <p:spPr>
          <a:xfrm>
            <a:off x="4903190" y="3078245"/>
            <a:ext cx="4240810" cy="458644"/>
          </a:xfrm>
          <a:prstGeom prst="rect">
            <a:avLst/>
          </a:prstGeom>
        </p:spPr>
      </p:pic>
      <p:sp>
        <p:nvSpPr>
          <p:cNvPr id="12" name="Rettangolo 13"/>
          <p:cNvSpPr>
            <a:spLocks noChangeArrowheads="1"/>
          </p:cNvSpPr>
          <p:nvPr/>
        </p:nvSpPr>
        <p:spPr bwMode="auto">
          <a:xfrm>
            <a:off x="5986914" y="3723199"/>
            <a:ext cx="31570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smtClean="0">
                <a:solidFill>
                  <a:srgbClr val="FF0000"/>
                </a:solidFill>
                <a:latin typeface="Tahoma" panose="020B0604030504040204" pitchFamily="34" charset="0"/>
                <a:cs typeface="Tahoma" panose="020B0604030504040204" pitchFamily="34" charset="0"/>
              </a:rPr>
              <a:t>Atmospheric transport:</a:t>
            </a:r>
            <a:r>
              <a:rPr lang="en-GB" altLang="en-US" sz="2100" dirty="0" smtClean="0">
                <a:latin typeface="Tahoma" panose="020B0604030504040204" pitchFamily="34" charset="0"/>
                <a:cs typeface="Tahoma" panose="020B0604030504040204" pitchFamily="34" charset="0"/>
              </a:rPr>
              <a:t> winds transport species away from their point of origin</a:t>
            </a:r>
            <a:endParaRPr lang="en-GB" altLang="en-US" sz="21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53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4"/>
          <p:cNvSpPr>
            <a:spLocks noGrp="1"/>
          </p:cNvSpPr>
          <p:nvPr>
            <p:ph type="title"/>
          </p:nvPr>
        </p:nvSpPr>
        <p:spPr>
          <a:xfrm>
            <a:off x="955448" y="-169149"/>
            <a:ext cx="8313737" cy="911225"/>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Timescales of atmospheric processes</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27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7618" y="1169453"/>
            <a:ext cx="9119073" cy="4832092"/>
          </a:xfrm>
          <a:prstGeom prst="rect">
            <a:avLst/>
          </a:prstGeom>
        </p:spPr>
        <p:txBody>
          <a:bodyPr wrap="square">
            <a:spAutoFit/>
          </a:bodyPr>
          <a:lstStyle/>
          <a:p>
            <a:r>
              <a:rPr lang="en-US" sz="2200" b="1" i="1" dirty="0">
                <a:solidFill>
                  <a:srgbClr val="FF0000"/>
                </a:solidFill>
              </a:rPr>
              <a:t>time scale </a:t>
            </a:r>
            <a:r>
              <a:rPr lang="en-US" sz="2200" b="1" i="1" dirty="0" smtClean="0"/>
              <a:t>	</a:t>
            </a:r>
            <a:r>
              <a:rPr lang="en-US" sz="2200" b="1" i="1" dirty="0" smtClean="0">
                <a:solidFill>
                  <a:srgbClr val="FF0000"/>
                </a:solidFill>
              </a:rPr>
              <a:t>processes</a:t>
            </a:r>
            <a:r>
              <a:rPr lang="en-US" sz="2200" b="1" i="1" dirty="0" smtClean="0"/>
              <a:t> 		    </a:t>
            </a:r>
            <a:r>
              <a:rPr lang="en-US" sz="2200" b="1" i="1" dirty="0" smtClean="0">
                <a:solidFill>
                  <a:srgbClr val="FF0000"/>
                </a:solidFill>
              </a:rPr>
              <a:t>measurement </a:t>
            </a:r>
            <a:r>
              <a:rPr lang="en-US" sz="2200" b="1" i="1" dirty="0">
                <a:solidFill>
                  <a:srgbClr val="FF0000"/>
                </a:solidFill>
              </a:rPr>
              <a:t>techniques</a:t>
            </a:r>
          </a:p>
          <a:p>
            <a:endParaRPr lang="en-US" sz="2200" dirty="0" smtClean="0"/>
          </a:p>
          <a:p>
            <a:r>
              <a:rPr lang="en-US" sz="2200" dirty="0" smtClean="0"/>
              <a:t>1/10 </a:t>
            </a:r>
            <a:r>
              <a:rPr lang="en-US" sz="2200" dirty="0"/>
              <a:t>s </a:t>
            </a:r>
            <a:r>
              <a:rPr lang="en-US" sz="2200" dirty="0" smtClean="0"/>
              <a:t>		turbulence 		    Eddy </a:t>
            </a:r>
            <a:r>
              <a:rPr lang="en-US" sz="2200" dirty="0"/>
              <a:t>flux</a:t>
            </a:r>
          </a:p>
          <a:p>
            <a:r>
              <a:rPr lang="en-US" sz="2200" dirty="0"/>
              <a:t>1 s </a:t>
            </a:r>
            <a:r>
              <a:rPr lang="en-US" sz="2200" dirty="0" smtClean="0"/>
              <a:t>		OH </a:t>
            </a:r>
            <a:r>
              <a:rPr lang="en-US" sz="2200" dirty="0"/>
              <a:t>radical chemistry </a:t>
            </a:r>
            <a:r>
              <a:rPr lang="en-US" sz="2200" dirty="0" smtClean="0"/>
              <a:t>	    Laser-induced </a:t>
            </a:r>
            <a:r>
              <a:rPr lang="en-US" sz="2200" dirty="0"/>
              <a:t>fluorescence</a:t>
            </a:r>
          </a:p>
          <a:p>
            <a:r>
              <a:rPr lang="en-US" sz="2200" dirty="0"/>
              <a:t>1 min </a:t>
            </a:r>
            <a:r>
              <a:rPr lang="en-US" sz="2200" dirty="0" smtClean="0"/>
              <a:t>		NO</a:t>
            </a:r>
            <a:r>
              <a:rPr lang="en-US" sz="2200" baseline="-25000" dirty="0" smtClean="0"/>
              <a:t>x</a:t>
            </a:r>
            <a:r>
              <a:rPr lang="en-US" sz="2200" dirty="0" smtClean="0"/>
              <a:t> </a:t>
            </a:r>
            <a:r>
              <a:rPr lang="en-US" sz="2200" dirty="0"/>
              <a:t>chemistry </a:t>
            </a:r>
            <a:r>
              <a:rPr lang="en-US" sz="2200" dirty="0" smtClean="0"/>
              <a:t>	    </a:t>
            </a:r>
            <a:r>
              <a:rPr lang="en-US" sz="2200" dirty="0" err="1" smtClean="0"/>
              <a:t>chemiluminescence</a:t>
            </a:r>
            <a:endParaRPr lang="en-US" sz="2200" dirty="0"/>
          </a:p>
          <a:p>
            <a:r>
              <a:rPr lang="en-US" sz="2200" dirty="0"/>
              <a:t>1 h </a:t>
            </a:r>
            <a:r>
              <a:rPr lang="en-US" sz="2200" dirty="0" smtClean="0"/>
              <a:t>		ozone formation	    gas </a:t>
            </a:r>
            <a:r>
              <a:rPr lang="en-US" sz="2200" dirty="0"/>
              <a:t>chromatography</a:t>
            </a:r>
          </a:p>
          <a:p>
            <a:r>
              <a:rPr lang="en-US" sz="2200" dirty="0"/>
              <a:t>1 </a:t>
            </a:r>
            <a:r>
              <a:rPr lang="en-US" sz="2200" dirty="0" smtClean="0"/>
              <a:t>day 		CH</a:t>
            </a:r>
            <a:r>
              <a:rPr lang="en-US" sz="2200" baseline="-25000" dirty="0" smtClean="0"/>
              <a:t>2</a:t>
            </a:r>
            <a:r>
              <a:rPr lang="en-US" sz="2200" dirty="0" smtClean="0"/>
              <a:t>O </a:t>
            </a:r>
            <a:r>
              <a:rPr lang="en-US" sz="2200" dirty="0"/>
              <a:t>lifetime </a:t>
            </a:r>
            <a:r>
              <a:rPr lang="en-US" sz="2200" dirty="0" smtClean="0"/>
              <a:t>		    flask/filter </a:t>
            </a:r>
            <a:r>
              <a:rPr lang="en-US" sz="2200" dirty="0"/>
              <a:t>samples</a:t>
            </a:r>
            <a:endParaRPr lang="en-US" sz="2200" dirty="0">
              <a:solidFill>
                <a:srgbClr val="000000"/>
              </a:solidFill>
              <a:latin typeface="ArialMT"/>
            </a:endParaRPr>
          </a:p>
          <a:p>
            <a:r>
              <a:rPr lang="en-US" sz="2200" dirty="0">
                <a:solidFill>
                  <a:srgbClr val="000000"/>
                </a:solidFill>
                <a:latin typeface="ArialMT"/>
              </a:rPr>
              <a:t>1 week </a:t>
            </a:r>
            <a:r>
              <a:rPr lang="en-US" sz="2200" dirty="0" smtClean="0">
                <a:solidFill>
                  <a:srgbClr val="000000"/>
                </a:solidFill>
                <a:latin typeface="ArialMT"/>
              </a:rPr>
              <a:t>	synoptic </a:t>
            </a:r>
            <a:r>
              <a:rPr lang="en-US" sz="2200" dirty="0">
                <a:solidFill>
                  <a:srgbClr val="000000"/>
                </a:solidFill>
                <a:latin typeface="ArialMT"/>
              </a:rPr>
              <a:t>events</a:t>
            </a:r>
          </a:p>
          <a:p>
            <a:r>
              <a:rPr lang="en-US" sz="2200" dirty="0" smtClean="0">
                <a:solidFill>
                  <a:srgbClr val="000000"/>
                </a:solidFill>
                <a:latin typeface="ArialMT"/>
              </a:rPr>
              <a:t>1 month 	CO lifetime, </a:t>
            </a:r>
          </a:p>
          <a:p>
            <a:r>
              <a:rPr lang="en-US" sz="2200" dirty="0">
                <a:solidFill>
                  <a:srgbClr val="000000"/>
                </a:solidFill>
                <a:latin typeface="ArialMT"/>
              </a:rPr>
              <a:t>	</a:t>
            </a:r>
            <a:r>
              <a:rPr lang="en-US" sz="2200" dirty="0" smtClean="0">
                <a:solidFill>
                  <a:srgbClr val="000000"/>
                </a:solidFill>
                <a:latin typeface="ArialMT"/>
              </a:rPr>
              <a:t>	O</a:t>
            </a:r>
            <a:r>
              <a:rPr lang="en-US" sz="2200" baseline="-25000" dirty="0" smtClean="0">
                <a:solidFill>
                  <a:srgbClr val="000000"/>
                </a:solidFill>
                <a:latin typeface="ArialMT"/>
              </a:rPr>
              <a:t>3</a:t>
            </a:r>
            <a:r>
              <a:rPr lang="en-US" sz="2200" dirty="0" smtClean="0">
                <a:solidFill>
                  <a:srgbClr val="000000"/>
                </a:solidFill>
                <a:latin typeface="ArialMT"/>
              </a:rPr>
              <a:t> tropospheric </a:t>
            </a:r>
            <a:r>
              <a:rPr lang="en-US" sz="2200" dirty="0">
                <a:solidFill>
                  <a:srgbClr val="000000"/>
                </a:solidFill>
                <a:latin typeface="ArialMT"/>
              </a:rPr>
              <a:t>lifetime</a:t>
            </a:r>
          </a:p>
          <a:p>
            <a:r>
              <a:rPr lang="es-ES" sz="2200" dirty="0">
                <a:solidFill>
                  <a:srgbClr val="000000"/>
                </a:solidFill>
                <a:latin typeface="ArialMT"/>
              </a:rPr>
              <a:t>1 </a:t>
            </a:r>
            <a:r>
              <a:rPr lang="es-ES" sz="2200" dirty="0" err="1">
                <a:solidFill>
                  <a:srgbClr val="000000"/>
                </a:solidFill>
                <a:latin typeface="ArialMT"/>
              </a:rPr>
              <a:t>year</a:t>
            </a:r>
            <a:r>
              <a:rPr lang="es-ES" sz="2200" dirty="0">
                <a:solidFill>
                  <a:srgbClr val="000000"/>
                </a:solidFill>
                <a:latin typeface="ArialMT"/>
              </a:rPr>
              <a:t> </a:t>
            </a:r>
            <a:r>
              <a:rPr lang="es-ES" sz="2200" dirty="0" smtClean="0">
                <a:solidFill>
                  <a:srgbClr val="000000"/>
                </a:solidFill>
                <a:latin typeface="ArialMT"/>
              </a:rPr>
              <a:t>		ENSO </a:t>
            </a:r>
            <a:r>
              <a:rPr lang="es-ES" sz="2200" dirty="0">
                <a:solidFill>
                  <a:srgbClr val="000000"/>
                </a:solidFill>
                <a:latin typeface="ArialMT"/>
              </a:rPr>
              <a:t>(“El Nino“)</a:t>
            </a:r>
          </a:p>
          <a:p>
            <a:r>
              <a:rPr lang="en-US" sz="2200" dirty="0"/>
              <a:t>10 years </a:t>
            </a:r>
            <a:r>
              <a:rPr lang="en-US" sz="2200" dirty="0" smtClean="0"/>
              <a:t>	CH</a:t>
            </a:r>
            <a:r>
              <a:rPr lang="en-US" sz="2200" baseline="-25000" dirty="0" smtClean="0"/>
              <a:t>4</a:t>
            </a:r>
            <a:r>
              <a:rPr lang="en-US" sz="2200" dirty="0" smtClean="0"/>
              <a:t> </a:t>
            </a:r>
            <a:r>
              <a:rPr lang="en-US" sz="2200" dirty="0"/>
              <a:t>lifetime </a:t>
            </a:r>
            <a:r>
              <a:rPr lang="en-US" sz="2200" dirty="0" smtClean="0"/>
              <a:t>		    snow </a:t>
            </a:r>
            <a:r>
              <a:rPr lang="en-US" sz="2200" dirty="0"/>
              <a:t>profiles</a:t>
            </a:r>
          </a:p>
          <a:p>
            <a:r>
              <a:rPr lang="en-US" sz="2200" dirty="0">
                <a:solidFill>
                  <a:srgbClr val="000000"/>
                </a:solidFill>
                <a:latin typeface="ArialMT"/>
              </a:rPr>
              <a:t>100 years </a:t>
            </a:r>
            <a:r>
              <a:rPr lang="en-US" sz="2200" dirty="0" smtClean="0">
                <a:solidFill>
                  <a:srgbClr val="000000"/>
                </a:solidFill>
                <a:latin typeface="ArialMT"/>
              </a:rPr>
              <a:t>	CFC </a:t>
            </a:r>
            <a:r>
              <a:rPr lang="en-US" sz="2200" dirty="0">
                <a:solidFill>
                  <a:srgbClr val="000000"/>
                </a:solidFill>
                <a:latin typeface="ArialMT"/>
              </a:rPr>
              <a:t>lifetime</a:t>
            </a:r>
          </a:p>
          <a:p>
            <a:r>
              <a:rPr lang="en-US" sz="2200" dirty="0"/>
              <a:t>&gt; 100 years </a:t>
            </a:r>
            <a:r>
              <a:rPr lang="en-US" sz="2200" dirty="0" smtClean="0"/>
              <a:t>	ecosystem </a:t>
            </a:r>
            <a:r>
              <a:rPr lang="en-US" sz="2200" dirty="0"/>
              <a:t>changes </a:t>
            </a:r>
            <a:r>
              <a:rPr lang="en-US" sz="2200" dirty="0" smtClean="0"/>
              <a:t>	    ice cores</a:t>
            </a:r>
            <a:endParaRPr lang="en-US" sz="2200" dirty="0"/>
          </a:p>
        </p:txBody>
      </p:sp>
      <p:sp>
        <p:nvSpPr>
          <p:cNvPr id="3" name="Rectangle 2"/>
          <p:cNvSpPr/>
          <p:nvPr/>
        </p:nvSpPr>
        <p:spPr>
          <a:xfrm>
            <a:off x="308007" y="2194560"/>
            <a:ext cx="8537609" cy="1386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3195" y="3912686"/>
            <a:ext cx="8537609" cy="693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3195" y="4937793"/>
            <a:ext cx="8537609" cy="693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2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266353" y="93028"/>
            <a:ext cx="861129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a:lstStyle>
          <a:p>
            <a:pPr algn="ctr" eaLnBrk="1" hangingPunct="1"/>
            <a:r>
              <a:rPr lang="it-IT" altLang="en-US" sz="3200" dirty="0" smtClean="0">
                <a:solidFill>
                  <a:srgbClr val="3333FF"/>
                </a:solidFill>
                <a:latin typeface="Tahoma" panose="020B0604030504040204" pitchFamily="34" charset="0"/>
                <a:cs typeface="Tahoma" panose="020B0604030504040204" pitchFamily="34" charset="0"/>
              </a:rPr>
              <a:t>Links between temporal (lifetimes) and spatial scales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106508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619" r="26983"/>
          <a:stretch/>
        </p:blipFill>
        <p:spPr>
          <a:xfrm>
            <a:off x="182880" y="1175801"/>
            <a:ext cx="5486400" cy="5582291"/>
          </a:xfrm>
          <a:prstGeom prst="rect">
            <a:avLst/>
          </a:prstGeom>
        </p:spPr>
      </p:pic>
      <p:sp>
        <p:nvSpPr>
          <p:cNvPr id="2" name="Rectangle 1"/>
          <p:cNvSpPr/>
          <p:nvPr/>
        </p:nvSpPr>
        <p:spPr>
          <a:xfrm>
            <a:off x="5798127" y="1377595"/>
            <a:ext cx="3345873" cy="2031325"/>
          </a:xfrm>
          <a:prstGeom prst="rect">
            <a:avLst/>
          </a:prstGeom>
          <a:solidFill>
            <a:schemeClr val="bg1"/>
          </a:solidFill>
        </p:spPr>
        <p:txBody>
          <a:bodyPr wrap="square">
            <a:sp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A trace gas is </a:t>
            </a:r>
            <a:r>
              <a:rPr lang="en-US" sz="2100" dirty="0" smtClean="0">
                <a:latin typeface="Tahoma" panose="020B0604030504040204" pitchFamily="34" charset="0"/>
                <a:ea typeface="Tahoma" panose="020B0604030504040204" pitchFamily="34" charset="0"/>
                <a:cs typeface="Tahoma" panose="020B0604030504040204" pitchFamily="34" charset="0"/>
              </a:rPr>
              <a:t>only susceptible </a:t>
            </a:r>
            <a:r>
              <a:rPr lang="en-US" sz="2100" dirty="0">
                <a:latin typeface="Tahoma" panose="020B0604030504040204" pitchFamily="34" charset="0"/>
                <a:ea typeface="Tahoma" panose="020B0604030504040204" pitchFamily="34" charset="0"/>
                <a:cs typeface="Tahoma" panose="020B0604030504040204" pitchFamily="34" charset="0"/>
              </a:rPr>
              <a:t>to a </a:t>
            </a:r>
            <a:r>
              <a:rPr lang="en-US" sz="2100" dirty="0" smtClean="0">
                <a:latin typeface="Tahoma" panose="020B0604030504040204" pitchFamily="34" charset="0"/>
                <a:ea typeface="Tahoma" panose="020B0604030504040204" pitchFamily="34" charset="0"/>
                <a:cs typeface="Tahoma" panose="020B0604030504040204" pitchFamily="34" charset="0"/>
              </a:rPr>
              <a:t>given transport </a:t>
            </a:r>
            <a:r>
              <a:rPr lang="en-US" sz="2100" dirty="0">
                <a:latin typeface="Tahoma" panose="020B0604030504040204" pitchFamily="34" charset="0"/>
                <a:ea typeface="Tahoma" panose="020B0604030504040204" pitchFamily="34" charset="0"/>
                <a:cs typeface="Tahoma" panose="020B0604030504040204" pitchFamily="34" charset="0"/>
              </a:rPr>
              <a:t>process, if </a:t>
            </a:r>
            <a:r>
              <a:rPr lang="en-US" sz="2100" dirty="0" smtClean="0">
                <a:latin typeface="Tahoma" panose="020B0604030504040204" pitchFamily="34" charset="0"/>
                <a:ea typeface="Tahoma" panose="020B0604030504040204" pitchFamily="34" charset="0"/>
                <a:cs typeface="Tahoma" panose="020B0604030504040204" pitchFamily="34" charset="0"/>
              </a:rPr>
              <a:t>its </a:t>
            </a:r>
            <a:r>
              <a:rPr 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a:t>
            </a:r>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lifetime </a:t>
            </a:r>
            <a:r>
              <a:rPr lang="en-US" sz="2100" dirty="0" smtClean="0">
                <a:latin typeface="Tahoma" panose="020B0604030504040204" pitchFamily="34" charset="0"/>
                <a:ea typeface="Tahoma" panose="020B0604030504040204" pitchFamily="34" charset="0"/>
                <a:cs typeface="Tahoma" panose="020B0604030504040204" pitchFamily="34" charset="0"/>
              </a:rPr>
              <a:t>is longer </a:t>
            </a:r>
            <a:r>
              <a:rPr lang="en-US" sz="2100" dirty="0">
                <a:latin typeface="Tahoma" panose="020B0604030504040204" pitchFamily="34" charset="0"/>
                <a:ea typeface="Tahoma" panose="020B0604030504040204" pitchFamily="34" charset="0"/>
                <a:cs typeface="Tahoma" panose="020B0604030504040204" pitchFamily="34" charset="0"/>
              </a:rPr>
              <a:t>than the timescale of </a:t>
            </a:r>
            <a:r>
              <a:rPr lang="en-US" sz="2100" dirty="0" smtClean="0">
                <a:latin typeface="Tahoma" panose="020B0604030504040204" pitchFamily="34" charset="0"/>
                <a:ea typeface="Tahoma" panose="020B0604030504040204" pitchFamily="34" charset="0"/>
                <a:cs typeface="Tahoma" panose="020B0604030504040204" pitchFamily="34" charset="0"/>
              </a:rPr>
              <a:t>the transport process</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893129" y="3782262"/>
            <a:ext cx="2820987" cy="1384995"/>
          </a:xfrm>
          <a:prstGeom prst="rect">
            <a:avLst/>
          </a:prstGeom>
        </p:spPr>
        <p:txBody>
          <a:bodyPr wrap="square">
            <a:spAutoFit/>
          </a:bodyPr>
          <a:lstStyle/>
          <a:p>
            <a:pPr algn="ctr"/>
            <a:r>
              <a:rPr 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Temporal</a:t>
            </a:r>
            <a:r>
              <a:rPr lang="en-US" sz="2100" dirty="0" smtClean="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(lifetime) and </a:t>
            </a:r>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spatial </a:t>
            </a:r>
            <a:r>
              <a:rPr lang="en-US" sz="2100" dirty="0">
                <a:latin typeface="Tahoma" panose="020B0604030504040204" pitchFamily="34" charset="0"/>
                <a:ea typeface="Tahoma" panose="020B0604030504040204" pitchFamily="34" charset="0"/>
                <a:cs typeface="Tahoma" panose="020B0604030504040204" pitchFamily="34" charset="0"/>
              </a:rPr>
              <a:t>scales </a:t>
            </a:r>
            <a:r>
              <a:rPr lang="en-US" sz="2100" dirty="0" smtClean="0">
                <a:latin typeface="Tahoma" panose="020B0604030504040204" pitchFamily="34" charset="0"/>
                <a:ea typeface="Tahoma" panose="020B0604030504040204" pitchFamily="34" charset="0"/>
                <a:cs typeface="Tahoma" panose="020B0604030504040204" pitchFamily="34" charset="0"/>
              </a:rPr>
              <a:t>of trace </a:t>
            </a:r>
            <a:r>
              <a:rPr lang="en-US" sz="2100" dirty="0">
                <a:latin typeface="Tahoma" panose="020B0604030504040204" pitchFamily="34" charset="0"/>
                <a:ea typeface="Tahoma" panose="020B0604030504040204" pitchFamily="34" charset="0"/>
                <a:cs typeface="Tahoma" panose="020B0604030504040204" pitchFamily="34" charset="0"/>
              </a:rPr>
              <a:t>gases are </a:t>
            </a:r>
            <a:r>
              <a:rPr lang="en-US" sz="2100" dirty="0" smtClean="0">
                <a:latin typeface="Tahoma" panose="020B0604030504040204" pitchFamily="34" charset="0"/>
                <a:ea typeface="Tahoma" panose="020B0604030504040204" pitchFamily="34" charset="0"/>
                <a:cs typeface="Tahoma" panose="020B0604030504040204" pitchFamily="34" charset="0"/>
              </a:rPr>
              <a:t>tightly linked (see diagram)</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33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Thermodynamics of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3556" name="CasellaDiTesto 8"/>
          <p:cNvSpPr txBox="1">
            <a:spLocks noChangeArrowheads="1"/>
          </p:cNvSpPr>
          <p:nvPr/>
        </p:nvSpPr>
        <p:spPr bwMode="auto">
          <a:xfrm>
            <a:off x="182562" y="1132753"/>
            <a:ext cx="896143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a:latin typeface="Tahoma" panose="020B0604030504040204" pitchFamily="34" charset="0"/>
                <a:cs typeface="Tahoma" panose="020B0604030504040204" pitchFamily="34" charset="0"/>
              </a:rPr>
              <a:t>Thermodynamic state of the atmosphere (</a:t>
            </a:r>
            <a:r>
              <a:rPr lang="en-GB" altLang="en-US" sz="2500" dirty="0">
                <a:solidFill>
                  <a:srgbClr val="FF0000"/>
                </a:solidFill>
                <a:latin typeface="Tahoma" panose="020B0604030504040204" pitchFamily="34" charset="0"/>
                <a:cs typeface="Tahoma" panose="020B0604030504040204" pitchFamily="34" charset="0"/>
              </a:rPr>
              <a:t>mixture of </a:t>
            </a:r>
            <a:r>
              <a:rPr lang="en-GB" altLang="en-US" sz="2500" b="1" dirty="0">
                <a:solidFill>
                  <a:srgbClr val="FF0000"/>
                </a:solidFill>
                <a:latin typeface="Tahoma" panose="020B0604030504040204" pitchFamily="34" charset="0"/>
                <a:cs typeface="Tahoma" panose="020B0604030504040204" pitchFamily="34" charset="0"/>
              </a:rPr>
              <a:t>ideal</a:t>
            </a:r>
            <a:r>
              <a:rPr lang="en-GB" altLang="en-US" sz="2500" dirty="0">
                <a:solidFill>
                  <a:srgbClr val="FF0000"/>
                </a:solidFill>
                <a:latin typeface="Tahoma" panose="020B0604030504040204" pitchFamily="34" charset="0"/>
                <a:cs typeface="Tahoma" panose="020B0604030504040204" pitchFamily="34" charset="0"/>
              </a:rPr>
              <a:t> gases</a:t>
            </a:r>
            <a:r>
              <a:rPr lang="en-GB" altLang="en-US" sz="2500" dirty="0">
                <a:latin typeface="Tahoma" panose="020B0604030504040204" pitchFamily="34" charset="0"/>
                <a:cs typeface="Tahoma" panose="020B0604030504040204" pitchFamily="34" charset="0"/>
              </a:rPr>
              <a:t>) is defined by </a:t>
            </a:r>
            <a:r>
              <a:rPr lang="en-GB" altLang="en-US" sz="2500" i="1" dirty="0">
                <a:latin typeface="Tahoma" panose="020B0604030504040204" pitchFamily="34" charset="0"/>
                <a:cs typeface="Tahoma" panose="020B0604030504040204" pitchFamily="34" charset="0"/>
              </a:rPr>
              <a:t>P</a:t>
            </a:r>
            <a:r>
              <a:rPr lang="en-GB" altLang="en-US" sz="2500" dirty="0">
                <a:latin typeface="Tahoma" panose="020B0604030504040204" pitchFamily="34" charset="0"/>
                <a:cs typeface="Tahoma" panose="020B0604030504040204" pitchFamily="34" charset="0"/>
              </a:rPr>
              <a:t> (pressure), </a:t>
            </a:r>
            <a:r>
              <a:rPr lang="en-GB" altLang="en-US" sz="2500" i="1" dirty="0">
                <a:latin typeface="Tahoma" panose="020B0604030504040204" pitchFamily="34" charset="0"/>
                <a:cs typeface="Tahoma" panose="020B0604030504040204" pitchFamily="34" charset="0"/>
              </a:rPr>
              <a:t>T</a:t>
            </a:r>
            <a:r>
              <a:rPr lang="en-GB" altLang="en-US" sz="2500" dirty="0">
                <a:latin typeface="Tahoma" panose="020B0604030504040204" pitchFamily="34" charset="0"/>
                <a:cs typeface="Tahoma" panose="020B0604030504040204" pitchFamily="34" charset="0"/>
              </a:rPr>
              <a:t> (temperature), </a:t>
            </a:r>
            <a:r>
              <a:rPr lang="en-GB" altLang="en-US" sz="2500" i="1" dirty="0">
                <a:latin typeface="Tahoma" panose="020B0604030504040204" pitchFamily="34" charset="0"/>
                <a:cs typeface="Tahoma" panose="020B0604030504040204" pitchFamily="34" charset="0"/>
              </a:rPr>
              <a:t>V</a:t>
            </a:r>
            <a:r>
              <a:rPr lang="en-GB" altLang="en-US" sz="2500" dirty="0">
                <a:latin typeface="Tahoma" panose="020B0604030504040204" pitchFamily="34" charset="0"/>
                <a:cs typeface="Tahoma" panose="020B0604030504040204" pitchFamily="34" charset="0"/>
              </a:rPr>
              <a:t> (volume) and </a:t>
            </a:r>
            <a:r>
              <a:rPr lang="en-GB" altLang="en-US" sz="2500" i="1" dirty="0">
                <a:latin typeface="Tahoma" panose="020B0604030504040204" pitchFamily="34" charset="0"/>
                <a:cs typeface="Tahoma" panose="020B0604030504040204" pitchFamily="34" charset="0"/>
              </a:rPr>
              <a:t>n</a:t>
            </a:r>
            <a:r>
              <a:rPr lang="en-GB" altLang="en-US" sz="2500" dirty="0">
                <a:latin typeface="Tahoma" panose="020B0604030504040204" pitchFamily="34" charset="0"/>
                <a:cs typeface="Tahoma" panose="020B0604030504040204" pitchFamily="34" charset="0"/>
              </a:rPr>
              <a:t> (mole numbers)</a:t>
            </a:r>
          </a:p>
        </p:txBody>
      </p:sp>
      <p:graphicFrame>
        <p:nvGraphicFramePr>
          <p:cNvPr id="23557" name="Object 11"/>
          <p:cNvGraphicFramePr>
            <a:graphicFrameLocks noChangeAspect="1"/>
          </p:cNvGraphicFramePr>
          <p:nvPr/>
        </p:nvGraphicFramePr>
        <p:xfrm>
          <a:off x="1116013" y="2438400"/>
          <a:ext cx="2306637" cy="596900"/>
        </p:xfrm>
        <a:graphic>
          <a:graphicData uri="http://schemas.openxmlformats.org/presentationml/2006/ole">
            <mc:AlternateContent xmlns:mc="http://schemas.openxmlformats.org/markup-compatibility/2006">
              <mc:Choice xmlns:v="urn:schemas-microsoft-com:vml" Requires="v">
                <p:oleObj spid="_x0000_s24285" name="Equazione" r:id="rId4" imgW="685502" imgH="177723" progId="Equation.3">
                  <p:embed/>
                </p:oleObj>
              </mc:Choice>
              <mc:Fallback>
                <p:oleObj name="Equazione" r:id="rId4" imgW="685502" imgH="177723"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438400"/>
                        <a:ext cx="23066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558" name="CasellaDiTesto 13"/>
          <p:cNvSpPr txBox="1">
            <a:spLocks noChangeArrowheads="1"/>
          </p:cNvSpPr>
          <p:nvPr/>
        </p:nvSpPr>
        <p:spPr bwMode="auto">
          <a:xfrm>
            <a:off x="3228975" y="2513013"/>
            <a:ext cx="5053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rgbClr val="FF0000"/>
                </a:solidFill>
                <a:latin typeface="Tahoma" panose="020B0604030504040204" pitchFamily="34" charset="0"/>
                <a:cs typeface="Tahoma" panose="020B0604030504040204" pitchFamily="34" charset="0"/>
              </a:rPr>
              <a:t>equation of state for an ideal gas</a:t>
            </a:r>
            <a:endParaRPr lang="en-GB" altLang="en-US" sz="2400">
              <a:latin typeface="Tahoma" panose="020B0604030504040204" pitchFamily="34" charset="0"/>
              <a:cs typeface="Tahoma" panose="020B0604030504040204" pitchFamily="34" charset="0"/>
            </a:endParaRPr>
          </a:p>
        </p:txBody>
      </p:sp>
      <p:graphicFrame>
        <p:nvGraphicFramePr>
          <p:cNvPr id="23559" name="Object 11"/>
          <p:cNvGraphicFramePr>
            <a:graphicFrameLocks noChangeAspect="1"/>
          </p:cNvGraphicFramePr>
          <p:nvPr/>
        </p:nvGraphicFramePr>
        <p:xfrm>
          <a:off x="2273300" y="3089275"/>
          <a:ext cx="4560888" cy="958850"/>
        </p:xfrm>
        <a:graphic>
          <a:graphicData uri="http://schemas.openxmlformats.org/presentationml/2006/ole">
            <mc:AlternateContent xmlns:mc="http://schemas.openxmlformats.org/markup-compatibility/2006">
              <mc:Choice xmlns:v="urn:schemas-microsoft-com:vml" Requires="v">
                <p:oleObj spid="_x0000_s24286" name="Equazione" r:id="rId6" imgW="2057400" imgH="431800" progId="Equation.3">
                  <p:embed/>
                </p:oleObj>
              </mc:Choice>
              <mc:Fallback>
                <p:oleObj name="Equazione" r:id="rId6" imgW="2057400" imgH="4318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300" y="3089275"/>
                        <a:ext cx="45608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560" name="CasellaDiTesto 15"/>
          <p:cNvSpPr txBox="1">
            <a:spLocks noChangeArrowheads="1"/>
          </p:cNvSpPr>
          <p:nvPr/>
        </p:nvSpPr>
        <p:spPr bwMode="auto">
          <a:xfrm>
            <a:off x="600075" y="3289300"/>
            <a:ext cx="143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latin typeface="Tahoma" panose="020B0604030504040204" pitchFamily="34" charset="0"/>
                <a:cs typeface="Tahoma" panose="020B0604030504040204" pitchFamily="34" charset="0"/>
              </a:rPr>
              <a:t>n. moles</a:t>
            </a:r>
          </a:p>
        </p:txBody>
      </p:sp>
      <p:graphicFrame>
        <p:nvGraphicFramePr>
          <p:cNvPr id="23561" name="Object 11"/>
          <p:cNvGraphicFramePr>
            <a:graphicFrameLocks noChangeAspect="1"/>
          </p:cNvGraphicFramePr>
          <p:nvPr/>
        </p:nvGraphicFramePr>
        <p:xfrm>
          <a:off x="2220913" y="3935413"/>
          <a:ext cx="984250" cy="873125"/>
        </p:xfrm>
        <a:graphic>
          <a:graphicData uri="http://schemas.openxmlformats.org/presentationml/2006/ole">
            <mc:AlternateContent xmlns:mc="http://schemas.openxmlformats.org/markup-compatibility/2006">
              <mc:Choice xmlns:v="urn:schemas-microsoft-com:vml" Requires="v">
                <p:oleObj spid="_x0000_s24287" name="Equazione" r:id="rId8" imgW="444307" imgH="393529" progId="Equation.3">
                  <p:embed/>
                </p:oleObj>
              </mc:Choice>
              <mc:Fallback>
                <p:oleObj name="Equazione" r:id="rId8" imgW="444307" imgH="393529"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0913" y="3935413"/>
                        <a:ext cx="9842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562" name="CasellaDiTesto 17"/>
          <p:cNvSpPr txBox="1">
            <a:spLocks noChangeArrowheads="1"/>
          </p:cNvSpPr>
          <p:nvPr/>
        </p:nvSpPr>
        <p:spPr bwMode="auto">
          <a:xfrm>
            <a:off x="534988" y="4133850"/>
            <a:ext cx="143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latin typeface="Tahoma" panose="020B0604030504040204" pitchFamily="34" charset="0"/>
                <a:cs typeface="Tahoma" panose="020B0604030504040204" pitchFamily="34" charset="0"/>
              </a:rPr>
              <a:t>density</a:t>
            </a:r>
          </a:p>
        </p:txBody>
      </p:sp>
      <p:sp>
        <p:nvSpPr>
          <p:cNvPr id="23563" name="CasellaDiTesto 18"/>
          <p:cNvSpPr txBox="1">
            <a:spLocks noChangeArrowheads="1"/>
          </p:cNvSpPr>
          <p:nvPr/>
        </p:nvSpPr>
        <p:spPr bwMode="auto">
          <a:xfrm>
            <a:off x="5208588" y="4017963"/>
            <a:ext cx="396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dirty="0">
                <a:latin typeface="Tahoma" panose="020B0604030504040204" pitchFamily="34" charset="0"/>
                <a:cs typeface="Tahoma" panose="020B0604030504040204" pitchFamily="34" charset="0"/>
              </a:rPr>
              <a:t>numerically equal to the molecular </a:t>
            </a:r>
            <a:r>
              <a:rPr lang="en-GB" altLang="en-US" sz="2000" dirty="0" smtClean="0">
                <a:latin typeface="Tahoma" panose="020B0604030504040204" pitchFamily="34" charset="0"/>
                <a:cs typeface="Tahoma" panose="020B0604030504040204" pitchFamily="34" charset="0"/>
              </a:rPr>
              <a:t>mass </a:t>
            </a:r>
            <a:r>
              <a:rPr lang="en-GB" altLang="en-US" sz="2000" i="1" dirty="0">
                <a:latin typeface="Tahoma" panose="020B0604030504040204" pitchFamily="34" charset="0"/>
                <a:cs typeface="Tahoma" panose="020B0604030504040204" pitchFamily="34" charset="0"/>
              </a:rPr>
              <a:t>MW</a:t>
            </a:r>
            <a:r>
              <a:rPr lang="en-GB" altLang="en-US" sz="2000" dirty="0">
                <a:latin typeface="Tahoma" panose="020B0604030504040204" pitchFamily="34" charset="0"/>
                <a:cs typeface="Tahoma" panose="020B0604030504040204" pitchFamily="34" charset="0"/>
              </a:rPr>
              <a:t> (in </a:t>
            </a:r>
            <a:r>
              <a:rPr lang="en-GB" altLang="en-US" sz="2000" dirty="0" err="1">
                <a:latin typeface="Tahoma" panose="020B0604030504040204" pitchFamily="34" charset="0"/>
                <a:cs typeface="Tahoma" panose="020B0604030504040204" pitchFamily="34" charset="0"/>
              </a:rPr>
              <a:t>a.m.u</a:t>
            </a:r>
            <a:r>
              <a:rPr lang="en-GB" altLang="en-US" sz="2000" dirty="0">
                <a:latin typeface="Tahoma" panose="020B0604030504040204" pitchFamily="34" charset="0"/>
                <a:cs typeface="Tahoma" panose="020B0604030504040204" pitchFamily="34" charset="0"/>
              </a:rPr>
              <a:t>.)</a:t>
            </a:r>
          </a:p>
        </p:txBody>
      </p:sp>
      <p:cxnSp>
        <p:nvCxnSpPr>
          <p:cNvPr id="6" name="Connettore 2 5"/>
          <p:cNvCxnSpPr/>
          <p:nvPr/>
        </p:nvCxnSpPr>
        <p:spPr>
          <a:xfrm>
            <a:off x="4241800" y="4017963"/>
            <a:ext cx="1204913" cy="3206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565" name="Object 11"/>
          <p:cNvGraphicFramePr>
            <a:graphicFrameLocks noChangeAspect="1"/>
          </p:cNvGraphicFramePr>
          <p:nvPr>
            <p:extLst>
              <p:ext uri="{D42A27DB-BD31-4B8C-83A1-F6EECF244321}">
                <p14:modId xmlns:p14="http://schemas.microsoft.com/office/powerpoint/2010/main" val="1102906555"/>
              </p:ext>
            </p:extLst>
          </p:nvPr>
        </p:nvGraphicFramePr>
        <p:xfrm>
          <a:off x="969963" y="5517350"/>
          <a:ext cx="2667000" cy="1373188"/>
        </p:xfrm>
        <a:graphic>
          <a:graphicData uri="http://schemas.openxmlformats.org/presentationml/2006/ole">
            <mc:AlternateContent xmlns:mc="http://schemas.openxmlformats.org/markup-compatibility/2006">
              <mc:Choice xmlns:v="urn:schemas-microsoft-com:vml" Requires="v">
                <p:oleObj spid="_x0000_s24288" name="Equazione" r:id="rId10" imgW="863225" imgH="444307" progId="Equation.3">
                  <p:embed/>
                </p:oleObj>
              </mc:Choice>
              <mc:Fallback>
                <p:oleObj name="Equazione" r:id="rId10" imgW="863225" imgH="444307"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963" y="5517350"/>
                        <a:ext cx="266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 name="Freccia circolare a destra 26"/>
          <p:cNvSpPr/>
          <p:nvPr/>
        </p:nvSpPr>
        <p:spPr>
          <a:xfrm>
            <a:off x="182563" y="2743200"/>
            <a:ext cx="742950" cy="35369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aphicFrame>
        <p:nvGraphicFramePr>
          <p:cNvPr id="23567" name="Object 11"/>
          <p:cNvGraphicFramePr>
            <a:graphicFrameLocks noChangeAspect="1"/>
          </p:cNvGraphicFramePr>
          <p:nvPr>
            <p:extLst>
              <p:ext uri="{D42A27DB-BD31-4B8C-83A1-F6EECF244321}">
                <p14:modId xmlns:p14="http://schemas.microsoft.com/office/powerpoint/2010/main" val="58941729"/>
              </p:ext>
            </p:extLst>
          </p:nvPr>
        </p:nvGraphicFramePr>
        <p:xfrm>
          <a:off x="468413" y="4728160"/>
          <a:ext cx="466725" cy="506412"/>
        </p:xfrm>
        <a:graphic>
          <a:graphicData uri="http://schemas.openxmlformats.org/presentationml/2006/ole">
            <mc:AlternateContent xmlns:mc="http://schemas.openxmlformats.org/markup-compatibility/2006">
              <mc:Choice xmlns:v="urn:schemas-microsoft-com:vml" Requires="v">
                <p:oleObj spid="_x0000_s24289" name="Equazione" r:id="rId12" imgW="152268" imgH="164957" progId="Equation.3">
                  <p:embed/>
                </p:oleObj>
              </mc:Choice>
              <mc:Fallback>
                <p:oleObj name="Equazione" r:id="rId12" imgW="152268" imgH="164957"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413" y="4728160"/>
                        <a:ext cx="4667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568" name="CasellaDiTesto 33"/>
          <p:cNvSpPr txBox="1">
            <a:spLocks noChangeArrowheads="1"/>
          </p:cNvSpPr>
          <p:nvPr/>
        </p:nvSpPr>
        <p:spPr bwMode="auto">
          <a:xfrm>
            <a:off x="740869" y="4782134"/>
            <a:ext cx="538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latin typeface="Tahoma" panose="020B0604030504040204" pitchFamily="34" charset="0"/>
                <a:cs typeface="Tahoma" panose="020B0604030504040204" pitchFamily="34" charset="0"/>
              </a:rPr>
              <a:t>=8.3145 J</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K</a:t>
            </a:r>
            <a:r>
              <a:rPr lang="en-GB" altLang="en-US" sz="2400" baseline="30000" dirty="0">
                <a:latin typeface="Tahoma" panose="020B0604030504040204" pitchFamily="34" charset="0"/>
                <a:cs typeface="Tahoma" panose="020B0604030504040204" pitchFamily="34" charset="0"/>
              </a:rPr>
              <a:t>-1</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mol</a:t>
            </a:r>
            <a:r>
              <a:rPr lang="en-GB" altLang="en-US" sz="2400" baseline="30000" dirty="0" smtClean="0">
                <a:latin typeface="Tahoma" panose="020B0604030504040204" pitchFamily="34" charset="0"/>
                <a:cs typeface="Tahoma" panose="020B0604030504040204" pitchFamily="34" charset="0"/>
              </a:rPr>
              <a:t>-1</a:t>
            </a:r>
            <a:r>
              <a:rPr lang="en-GB" altLang="en-US" sz="2400" dirty="0" smtClean="0">
                <a:latin typeface="Tahoma" panose="020B0604030504040204" pitchFamily="34" charset="0"/>
                <a:cs typeface="Tahoma" panose="020B0604030504040204" pitchFamily="34" charset="0"/>
              </a:rPr>
              <a:t> </a:t>
            </a:r>
            <a:r>
              <a:rPr lang="en-GB" altLang="en-US" sz="2400" dirty="0">
                <a:latin typeface="Tahoma" panose="020B0604030504040204" pitchFamily="34" charset="0"/>
                <a:cs typeface="Tahoma" panose="020B0604030504040204" pitchFamily="34" charset="0"/>
              </a:rPr>
              <a:t>or </a:t>
            </a:r>
            <a:r>
              <a:rPr lang="en-GB" altLang="en-US" sz="2400" dirty="0" smtClean="0">
                <a:latin typeface="Tahoma" panose="020B0604030504040204" pitchFamily="34" charset="0"/>
                <a:cs typeface="Tahoma" panose="020B0604030504040204" pitchFamily="34" charset="0"/>
              </a:rPr>
              <a:t>Pa</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a:t>
            </a:r>
            <a:r>
              <a:rPr lang="en-GB" altLang="en-US" sz="2400" baseline="30000" dirty="0" smtClean="0">
                <a:latin typeface="Tahoma" panose="020B0604030504040204" pitchFamily="34" charset="0"/>
                <a:cs typeface="Tahoma" panose="020B0604030504040204" pitchFamily="34" charset="0"/>
              </a:rPr>
              <a:t>3</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K</a:t>
            </a:r>
            <a:r>
              <a:rPr lang="en-GB" altLang="en-US" sz="2400" baseline="30000" dirty="0">
                <a:latin typeface="Tahoma" panose="020B0604030504040204" pitchFamily="34" charset="0"/>
                <a:cs typeface="Tahoma" panose="020B0604030504040204" pitchFamily="34" charset="0"/>
              </a:rPr>
              <a:t>-1</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mol</a:t>
            </a:r>
            <a:r>
              <a:rPr lang="en-GB" altLang="en-US" sz="2400" baseline="30000" dirty="0">
                <a:latin typeface="Tahoma" panose="020B0604030504040204" pitchFamily="34" charset="0"/>
                <a:cs typeface="Tahoma" panose="020B0604030504040204" pitchFamily="34" charset="0"/>
              </a:rPr>
              <a:t>-1</a:t>
            </a:r>
            <a:endParaRPr lang="en-GB" altLang="en-US" sz="2400" dirty="0" smtClean="0">
              <a:latin typeface="Tahoma" panose="020B0604030504040204" pitchFamily="34" charset="0"/>
              <a:cs typeface="Tahoma" panose="020B0604030504040204" pitchFamily="34" charset="0"/>
            </a:endParaRPr>
          </a:p>
          <a:p>
            <a:pPr algn="ctr"/>
            <a:r>
              <a:rPr lang="en-GB" altLang="en-US" sz="2400" dirty="0" smtClean="0">
                <a:latin typeface="Tahoma" panose="020B0604030504040204" pitchFamily="34" charset="0"/>
                <a:cs typeface="Tahoma" panose="020B0604030504040204" pitchFamily="34" charset="0"/>
              </a:rPr>
              <a:t>= 0.082058 </a:t>
            </a:r>
            <a:r>
              <a:rPr lang="en-GB" altLang="en-US" sz="2400" dirty="0">
                <a:latin typeface="Tahoma" panose="020B0604030504040204" pitchFamily="34" charset="0"/>
                <a:cs typeface="Tahoma" panose="020B0604030504040204" pitchFamily="34" charset="0"/>
              </a:rPr>
              <a:t>L</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atm</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K</a:t>
            </a:r>
            <a:r>
              <a:rPr lang="en-GB" altLang="en-US" sz="2400" baseline="30000" dirty="0">
                <a:latin typeface="Tahoma" panose="020B0604030504040204" pitchFamily="34" charset="0"/>
                <a:cs typeface="Tahoma" panose="020B0604030504040204" pitchFamily="34" charset="0"/>
              </a:rPr>
              <a:t>-1</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a:latin typeface="Tahoma" panose="020B0604030504040204" pitchFamily="34" charset="0"/>
                <a:cs typeface="Tahoma" panose="020B0604030504040204" pitchFamily="34" charset="0"/>
              </a:rPr>
              <a:t>mol</a:t>
            </a:r>
            <a:r>
              <a:rPr lang="en-GB" altLang="en-US" sz="2400" baseline="30000" dirty="0">
                <a:latin typeface="Tahoma" panose="020B0604030504040204" pitchFamily="34" charset="0"/>
                <a:cs typeface="Tahoma" panose="020B0604030504040204" pitchFamily="34" charset="0"/>
              </a:rPr>
              <a:t>-1</a:t>
            </a:r>
          </a:p>
        </p:txBody>
      </p:sp>
      <p:sp>
        <p:nvSpPr>
          <p:cNvPr id="23569" name="CasellaDiTesto 34"/>
          <p:cNvSpPr txBox="1">
            <a:spLocks noChangeArrowheads="1"/>
          </p:cNvSpPr>
          <p:nvPr/>
        </p:nvSpPr>
        <p:spPr bwMode="auto">
          <a:xfrm>
            <a:off x="6999288" y="4830763"/>
            <a:ext cx="217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universal gas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2" grpId="0"/>
      <p:bldP spid="23563" grpId="0"/>
      <p:bldP spid="27" grpId="0" animBg="1"/>
      <p:bldP spid="23568" grpId="0"/>
      <p:bldP spid="235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266353" y="93028"/>
            <a:ext cx="861129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a:lstStyle>
          <a:p>
            <a:pPr algn="ctr" eaLnBrk="1" hangingPunct="1"/>
            <a:r>
              <a:rPr lang="it-IT" altLang="en-US" sz="3200" dirty="0" smtClean="0">
                <a:solidFill>
                  <a:srgbClr val="3333FF"/>
                </a:solidFill>
                <a:latin typeface="Tahoma" panose="020B0604030504040204" pitchFamily="34" charset="0"/>
                <a:cs typeface="Tahoma" panose="020B0604030504040204" pitchFamily="34" charset="0"/>
              </a:rPr>
              <a:t>Links between temporal (lifetimes) and spatial scales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106508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619" r="26983"/>
          <a:stretch/>
        </p:blipFill>
        <p:spPr>
          <a:xfrm>
            <a:off x="182880" y="1275709"/>
            <a:ext cx="5486400" cy="5582291"/>
          </a:xfrm>
          <a:prstGeom prst="rect">
            <a:avLst/>
          </a:prstGeom>
        </p:spPr>
      </p:pic>
      <p:sp>
        <p:nvSpPr>
          <p:cNvPr id="2" name="Rectangle 1"/>
          <p:cNvSpPr/>
          <p:nvPr/>
        </p:nvSpPr>
        <p:spPr>
          <a:xfrm>
            <a:off x="6292734" y="1579029"/>
            <a:ext cx="2241468" cy="415498"/>
          </a:xfrm>
          <a:prstGeom prst="rect">
            <a:avLst/>
          </a:prstGeom>
          <a:solidFill>
            <a:schemeClr val="bg1"/>
          </a:solidFill>
        </p:spPr>
        <p:txBody>
          <a:bodyPr wrap="square">
            <a:spAutoFit/>
          </a:bodyPr>
          <a:lstStyle/>
          <a:p>
            <a:pPr algn="ctr"/>
            <a:r>
              <a:rPr lang="en-US"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Example:</a:t>
            </a:r>
            <a:endPar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669280" y="2297846"/>
            <a:ext cx="3488377" cy="3970318"/>
          </a:xfrm>
          <a:prstGeom prst="rect">
            <a:avLst/>
          </a:prstGeom>
        </p:spPr>
        <p:txBody>
          <a:bodyPr wrap="square">
            <a:spAutoFit/>
          </a:bodyPr>
          <a:lstStyle/>
          <a:p>
            <a:pPr algn="ctr"/>
            <a:r>
              <a:rPr lang="en-US" sz="2100" dirty="0" smtClean="0">
                <a:latin typeface="Tahoma" panose="020B0604030504040204" pitchFamily="34" charset="0"/>
                <a:ea typeface="Tahoma" panose="020B0604030504040204" pitchFamily="34" charset="0"/>
                <a:cs typeface="Tahoma" panose="020B0604030504040204" pitchFamily="34" charset="0"/>
              </a:rPr>
              <a:t>The </a:t>
            </a:r>
            <a:r>
              <a:rPr lang="en-US" sz="2100" dirty="0">
                <a:latin typeface="Tahoma" panose="020B0604030504040204" pitchFamily="34" charset="0"/>
                <a:ea typeface="Tahoma" panose="020B0604030504040204" pitchFamily="34" charset="0"/>
                <a:cs typeface="Tahoma" panose="020B0604030504040204" pitchFamily="34" charset="0"/>
              </a:rPr>
              <a:t>lifetime of </a:t>
            </a:r>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CH</a:t>
            </a:r>
            <a:r>
              <a:rPr lang="en-US" sz="21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en-US" sz="2100" dirty="0">
                <a:latin typeface="Tahoma" panose="020B0604030504040204" pitchFamily="34" charset="0"/>
                <a:ea typeface="Tahoma" panose="020B0604030504040204" pitchFamily="34" charset="0"/>
                <a:cs typeface="Tahoma" panose="020B0604030504040204" pitchFamily="34" charset="0"/>
              </a:rPr>
              <a:t> is about </a:t>
            </a:r>
            <a:r>
              <a:rPr lang="en-US" sz="2100" dirty="0" smtClean="0">
                <a:latin typeface="Tahoma" panose="020B0604030504040204" pitchFamily="34" charset="0"/>
                <a:ea typeface="Tahoma" panose="020B0604030504040204" pitchFamily="34" charset="0"/>
                <a:cs typeface="Tahoma" panose="020B0604030504040204" pitchFamily="34" charset="0"/>
              </a:rPr>
              <a:t>8-10 years. CH</a:t>
            </a:r>
            <a:r>
              <a:rPr lang="en-US" sz="2100" baseline="-25000" dirty="0" smtClean="0">
                <a:latin typeface="Tahoma" panose="020B0604030504040204" pitchFamily="34" charset="0"/>
                <a:ea typeface="Tahoma" panose="020B0604030504040204" pitchFamily="34" charset="0"/>
                <a:cs typeface="Tahoma" panose="020B0604030504040204" pitchFamily="34" charset="0"/>
              </a:rPr>
              <a:t>4</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smtClean="0">
                <a:latin typeface="Tahoma" panose="020B0604030504040204" pitchFamily="34" charset="0"/>
                <a:ea typeface="Tahoma" panose="020B0604030504040204" pitchFamily="34" charset="0"/>
                <a:cs typeface="Tahoma" panose="020B0604030504040204" pitchFamily="34" charset="0"/>
              </a:rPr>
              <a:t>mixes efficiently between the northern (NH) and southern hemisphere (SH), because the time </a:t>
            </a:r>
            <a:r>
              <a:rPr lang="en-US" sz="2100" dirty="0">
                <a:latin typeface="Tahoma" panose="020B0604030504040204" pitchFamily="34" charset="0"/>
                <a:ea typeface="Tahoma" panose="020B0604030504040204" pitchFamily="34" charset="0"/>
                <a:cs typeface="Tahoma" panose="020B0604030504040204" pitchFamily="34" charset="0"/>
              </a:rPr>
              <a:t>scale </a:t>
            </a:r>
            <a:r>
              <a:rPr lang="en-US" sz="2100" dirty="0" smtClean="0">
                <a:latin typeface="Tahoma" panose="020B0604030504040204" pitchFamily="34" charset="0"/>
                <a:ea typeface="Tahoma" panose="020B0604030504040204" pitchFamily="34" charset="0"/>
                <a:cs typeface="Tahoma" panose="020B0604030504040204" pitchFamily="34" charset="0"/>
              </a:rPr>
              <a:t>of interhemispheric mixing is </a:t>
            </a:r>
            <a:r>
              <a:rPr lang="en-US" sz="2100" dirty="0">
                <a:latin typeface="Tahoma" panose="020B0604030504040204" pitchFamily="34" charset="0"/>
                <a:ea typeface="Tahoma" panose="020B0604030504040204" pitchFamily="34" charset="0"/>
                <a:cs typeface="Tahoma" panose="020B0604030504040204" pitchFamily="34" charset="0"/>
              </a:rPr>
              <a:t>only about 1.7 years</a:t>
            </a:r>
            <a:r>
              <a:rPr lang="en-US" sz="2100" dirty="0" smtClean="0">
                <a:latin typeface="Tahoma" panose="020B0604030504040204" pitchFamily="34" charset="0"/>
                <a:ea typeface="Tahoma" panose="020B0604030504040204" pitchFamily="34" charset="0"/>
                <a:cs typeface="Tahoma" panose="020B0604030504040204" pitchFamily="34" charset="0"/>
              </a:rPr>
              <a:t>.</a:t>
            </a:r>
          </a:p>
          <a:p>
            <a:pPr algn="ctr"/>
            <a:endParaRPr lang="en-US" sz="2100" dirty="0">
              <a:latin typeface="Tahoma" panose="020B0604030504040204" pitchFamily="34" charset="0"/>
              <a:ea typeface="Tahoma" panose="020B0604030504040204" pitchFamily="34" charset="0"/>
              <a:cs typeface="Tahoma" panose="020B0604030504040204" pitchFamily="34" charset="0"/>
            </a:endParaRPr>
          </a:p>
          <a:p>
            <a:pPr algn="ctr"/>
            <a:r>
              <a:rPr lang="en-US" sz="2100" dirty="0">
                <a:latin typeface="Tahoma" panose="020B0604030504040204" pitchFamily="34" charset="0"/>
                <a:ea typeface="Tahoma" panose="020B0604030504040204" pitchFamily="34" charset="0"/>
                <a:cs typeface="Tahoma" panose="020B0604030504040204" pitchFamily="34" charset="0"/>
              </a:rPr>
              <a:t>NO</a:t>
            </a:r>
            <a:r>
              <a:rPr lang="en-US" sz="2100" baseline="-25000" dirty="0">
                <a:latin typeface="Tahoma" panose="020B0604030504040204" pitchFamily="34" charset="0"/>
                <a:ea typeface="Tahoma" panose="020B0604030504040204" pitchFamily="34" charset="0"/>
                <a:cs typeface="Tahoma" panose="020B0604030504040204" pitchFamily="34" charset="0"/>
              </a:rPr>
              <a:t>x</a:t>
            </a:r>
            <a:r>
              <a:rPr lang="en-US" sz="2100" dirty="0">
                <a:latin typeface="Tahoma" panose="020B0604030504040204" pitchFamily="34" charset="0"/>
                <a:ea typeface="Tahoma" panose="020B0604030504040204" pitchFamily="34" charset="0"/>
                <a:cs typeface="Tahoma" panose="020B0604030504040204" pitchFamily="34" charset="0"/>
              </a:rPr>
              <a:t> emitted in the NH, </a:t>
            </a:r>
            <a:r>
              <a:rPr lang="en-US" sz="2100" dirty="0" smtClean="0">
                <a:latin typeface="Tahoma" panose="020B0604030504040204" pitchFamily="34" charset="0"/>
                <a:ea typeface="Tahoma" panose="020B0604030504040204" pitchFamily="34" charset="0"/>
                <a:cs typeface="Tahoma" panose="020B0604030504040204" pitchFamily="34" charset="0"/>
              </a:rPr>
              <a:t>on the </a:t>
            </a:r>
            <a:r>
              <a:rPr lang="en-US" sz="2100" dirty="0">
                <a:latin typeface="Tahoma" panose="020B0604030504040204" pitchFamily="34" charset="0"/>
                <a:ea typeface="Tahoma" panose="020B0604030504040204" pitchFamily="34" charset="0"/>
                <a:cs typeface="Tahoma" panose="020B0604030504040204" pitchFamily="34" charset="0"/>
              </a:rPr>
              <a:t>other </a:t>
            </a:r>
            <a:r>
              <a:rPr lang="en-US" sz="2100" dirty="0" smtClean="0">
                <a:latin typeface="Tahoma" panose="020B0604030504040204" pitchFamily="34" charset="0"/>
                <a:ea typeface="Tahoma" panose="020B0604030504040204" pitchFamily="34" charset="0"/>
                <a:cs typeface="Tahoma" panose="020B0604030504040204" pitchFamily="34" charset="0"/>
              </a:rPr>
              <a:t>hand, is </a:t>
            </a:r>
            <a:r>
              <a:rPr lang="en-US" sz="2100" dirty="0">
                <a:latin typeface="Tahoma" panose="020B0604030504040204" pitchFamily="34" charset="0"/>
                <a:ea typeface="Tahoma" panose="020B0604030504040204" pitchFamily="34" charset="0"/>
                <a:cs typeface="Tahoma" panose="020B0604030504040204" pitchFamily="34" charset="0"/>
              </a:rPr>
              <a:t>not transported into the SH.</a:t>
            </a:r>
          </a:p>
        </p:txBody>
      </p:sp>
    </p:spTree>
    <p:extLst>
      <p:ext uri="{BB962C8B-B14F-4D97-AF65-F5344CB8AC3E}">
        <p14:creationId xmlns:p14="http://schemas.microsoft.com/office/powerpoint/2010/main" val="2644239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4"/>
          <p:cNvSpPr>
            <a:spLocks noGrp="1"/>
          </p:cNvSpPr>
          <p:nvPr>
            <p:ph type="title"/>
          </p:nvPr>
        </p:nvSpPr>
        <p:spPr>
          <a:xfrm>
            <a:off x="563563" y="130175"/>
            <a:ext cx="8313737" cy="911225"/>
          </a:xfrm>
        </p:spPr>
        <p:txBody>
          <a:bodyPr/>
          <a:lstStyle/>
          <a:p>
            <a:pPr eaLnBrk="1" hangingPunct="1"/>
            <a:r>
              <a:rPr lang="it-IT" altLang="en-US" sz="3400" smtClean="0">
                <a:solidFill>
                  <a:srgbClr val="3333FF"/>
                </a:solidFill>
                <a:latin typeface="Tahoma" panose="020B0604030504040204" pitchFamily="34" charset="0"/>
                <a:cs typeface="Tahoma" panose="020B0604030504040204" pitchFamily="34" charset="0"/>
              </a:rPr>
              <a:t>Particulate matter (atmospheric aerosols)</a:t>
            </a:r>
            <a:endParaRPr lang="en-GB" altLang="en-US" sz="34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6564" name="Rettangolo 15"/>
          <p:cNvSpPr>
            <a:spLocks noChangeArrowheads="1"/>
          </p:cNvSpPr>
          <p:nvPr/>
        </p:nvSpPr>
        <p:spPr bwMode="auto">
          <a:xfrm>
            <a:off x="125413" y="1103313"/>
            <a:ext cx="543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FF0000"/>
                </a:solidFill>
                <a:latin typeface="Tahoma" panose="020B0604030504040204" pitchFamily="34" charset="0"/>
                <a:cs typeface="Tahoma" panose="020B0604030504040204" pitchFamily="34" charset="0"/>
              </a:rPr>
              <a:t>Non gaseous matter </a:t>
            </a:r>
            <a:r>
              <a:rPr lang="en-GB" altLang="en-US" sz="2400" dirty="0">
                <a:latin typeface="Tahoma" panose="020B0604030504040204" pitchFamily="34" charset="0"/>
                <a:cs typeface="Tahoma" panose="020B0604030504040204" pitchFamily="34" charset="0"/>
              </a:rPr>
              <a:t>present in the form of particles of various dimensions</a:t>
            </a:r>
          </a:p>
        </p:txBody>
      </p:sp>
      <p:pic>
        <p:nvPicPr>
          <p:cNvPr id="6656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7513" y="1249363"/>
            <a:ext cx="34750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ttangolo 31"/>
          <p:cNvSpPr>
            <a:spLocks noChangeArrowheads="1"/>
          </p:cNvSpPr>
          <p:nvPr/>
        </p:nvSpPr>
        <p:spPr bwMode="auto">
          <a:xfrm>
            <a:off x="0" y="2998788"/>
            <a:ext cx="877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a:solidFill>
                  <a:srgbClr val="FF0000"/>
                </a:solidFill>
                <a:latin typeface="Tahoma" panose="020B0604030504040204" pitchFamily="34" charset="0"/>
                <a:cs typeface="Tahoma" panose="020B0604030504040204" pitchFamily="34" charset="0"/>
              </a:rPr>
              <a:t>Dimensions: </a:t>
            </a:r>
            <a:r>
              <a:rPr lang="en-GB" altLang="en-US" sz="2400">
                <a:latin typeface="Tahoma" panose="020B0604030504040204" pitchFamily="34" charset="0"/>
                <a:cs typeface="Tahoma" panose="020B0604030504040204" pitchFamily="34" charset="0"/>
              </a:rPr>
              <a:t>from nanometers (10</a:t>
            </a:r>
            <a:r>
              <a:rPr lang="en-GB" altLang="en-US" sz="2400" baseline="30000">
                <a:latin typeface="Tahoma" panose="020B0604030504040204" pitchFamily="34" charset="0"/>
                <a:cs typeface="Tahoma" panose="020B0604030504040204" pitchFamily="34" charset="0"/>
              </a:rPr>
              <a:t>-9</a:t>
            </a:r>
            <a:r>
              <a:rPr lang="en-GB" altLang="en-US" sz="2400">
                <a:latin typeface="Tahoma" panose="020B0604030504040204" pitchFamily="34" charset="0"/>
                <a:cs typeface="Tahoma" panose="020B0604030504040204" pitchFamily="34" charset="0"/>
              </a:rPr>
              <a:t> m) to 10-100 </a:t>
            </a:r>
            <a:r>
              <a:rPr lang="en-GB" altLang="en-US" sz="2400">
                <a:latin typeface="Tahoma" panose="020B0604030504040204" pitchFamily="34" charset="0"/>
                <a:cs typeface="Tahoma" panose="020B0604030504040204" pitchFamily="34" charset="0"/>
                <a:sym typeface="Symbol" panose="05050102010706020507" pitchFamily="18" charset="2"/>
              </a:rPr>
              <a:t></a:t>
            </a:r>
            <a:r>
              <a:rPr lang="en-GB" altLang="en-US" sz="2400">
                <a:latin typeface="Tahoma" panose="020B0604030504040204" pitchFamily="34" charset="0"/>
                <a:cs typeface="Tahoma" panose="020B0604030504040204" pitchFamily="34" charset="0"/>
              </a:rPr>
              <a:t>m (10</a:t>
            </a:r>
            <a:r>
              <a:rPr lang="en-GB" altLang="en-US" sz="2400" baseline="30000">
                <a:latin typeface="Tahoma" panose="020B0604030504040204" pitchFamily="34" charset="0"/>
                <a:cs typeface="Tahoma" panose="020B0604030504040204" pitchFamily="34" charset="0"/>
              </a:rPr>
              <a:t>-6</a:t>
            </a:r>
            <a:r>
              <a:rPr lang="en-GB" altLang="en-US" sz="2400">
                <a:latin typeface="Tahoma" panose="020B0604030504040204" pitchFamily="34" charset="0"/>
                <a:cs typeface="Tahoma" panose="020B0604030504040204" pitchFamily="34" charset="0"/>
              </a:rPr>
              <a:t> m) </a:t>
            </a:r>
          </a:p>
        </p:txBody>
      </p:sp>
      <p:sp>
        <p:nvSpPr>
          <p:cNvPr id="66567" name="Rettangolo 32"/>
          <p:cNvSpPr>
            <a:spLocks noChangeArrowheads="1"/>
          </p:cNvSpPr>
          <p:nvPr/>
        </p:nvSpPr>
        <p:spPr bwMode="auto">
          <a:xfrm>
            <a:off x="125413" y="1882775"/>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Sources: </a:t>
            </a:r>
            <a:r>
              <a:rPr lang="en-GB" altLang="en-US" sz="2400">
                <a:latin typeface="Tahoma" panose="020B0604030504040204" pitchFamily="34" charset="0"/>
                <a:cs typeface="Tahoma" panose="020B0604030504040204" pitchFamily="34" charset="0"/>
              </a:rPr>
              <a:t>both natural and anthropogenic (dust, smoke, sea spray, volcanic ash)</a:t>
            </a:r>
          </a:p>
        </p:txBody>
      </p:sp>
      <p:sp>
        <p:nvSpPr>
          <p:cNvPr id="66568" name="Rettangolo 33"/>
          <p:cNvSpPr>
            <a:spLocks noChangeArrowheads="1"/>
          </p:cNvSpPr>
          <p:nvPr/>
        </p:nvSpPr>
        <p:spPr bwMode="auto">
          <a:xfrm>
            <a:off x="115888" y="3497263"/>
            <a:ext cx="8751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Residence times: </a:t>
            </a:r>
            <a:r>
              <a:rPr lang="en-GB" altLang="en-US" sz="2400">
                <a:latin typeface="Tahoma" panose="020B0604030504040204" pitchFamily="34" charset="0"/>
                <a:cs typeface="Tahoma" panose="020B0604030504040204" pitchFamily="34" charset="0"/>
              </a:rPr>
              <a:t>from few days (troposphere) to months/years (stratosphere) </a:t>
            </a:r>
          </a:p>
        </p:txBody>
      </p:sp>
      <p:sp>
        <p:nvSpPr>
          <p:cNvPr id="36" name="Rettangolo 35"/>
          <p:cNvSpPr/>
          <p:nvPr/>
        </p:nvSpPr>
        <p:spPr>
          <a:xfrm>
            <a:off x="177800" y="4411663"/>
            <a:ext cx="8788400" cy="2308225"/>
          </a:xfrm>
          <a:prstGeom prst="rect">
            <a:avLst/>
          </a:prstGeom>
        </p:spPr>
        <p:txBody>
          <a:bodyPr>
            <a:spAutoFit/>
          </a:bodyPr>
          <a:lstStyle/>
          <a:p>
            <a:pPr>
              <a:defRPr/>
            </a:pPr>
            <a:r>
              <a:rPr lang="en-GB" sz="2400" dirty="0">
                <a:latin typeface="Tahoma" panose="020B0604030504040204" pitchFamily="34" charset="0"/>
                <a:ea typeface="Tahoma" panose="020B0604030504040204" pitchFamily="34" charset="0"/>
                <a:cs typeface="Tahoma" panose="020B0604030504040204" pitchFamily="34" charset="0"/>
              </a:rPr>
              <a:t>Aerosols can influence:</a:t>
            </a:r>
          </a:p>
          <a:p>
            <a:pPr marL="342900" indent="-342900">
              <a:buFont typeface="Arial" panose="020B0604020202020204" pitchFamily="34" charset="0"/>
              <a:buChar char="•"/>
              <a:defRPr/>
            </a:pP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visibility</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a:latin typeface="Tahoma" panose="020B0604030504040204" pitchFamily="34" charset="0"/>
                <a:ea typeface="Tahoma" panose="020B0604030504040204" pitchFamily="34" charset="0"/>
                <a:cs typeface="Tahoma" panose="020B0604030504040204" pitchFamily="34" charset="0"/>
              </a:rPr>
              <a:t>(light </a:t>
            </a:r>
            <a:r>
              <a:rPr lang="it-IT" sz="2400" dirty="0" err="1">
                <a:latin typeface="Tahoma" panose="020B0604030504040204" pitchFamily="34" charset="0"/>
                <a:ea typeface="Tahoma" panose="020B0604030504040204" pitchFamily="34" charset="0"/>
                <a:cs typeface="Tahoma" panose="020B0604030504040204" pitchFamily="34" charset="0"/>
              </a:rPr>
              <a:t>scattering</a:t>
            </a:r>
            <a:r>
              <a:rPr lang="it-IT" sz="2400" dirty="0">
                <a:latin typeface="Tahoma" panose="020B0604030504040204" pitchFamily="34" charset="0"/>
                <a:ea typeface="Tahoma" panose="020B0604030504040204" pitchFamily="34" charset="0"/>
                <a:cs typeface="Tahoma" panose="020B0604030504040204" pitchFamily="34" charset="0"/>
              </a:rPr>
              <a:t> and </a:t>
            </a:r>
            <a:r>
              <a:rPr lang="it-IT" sz="2400" dirty="0" err="1">
                <a:latin typeface="Tahoma" panose="020B0604030504040204" pitchFamily="34" charset="0"/>
                <a:ea typeface="Tahoma" panose="020B0604030504040204" pitchFamily="34" charset="0"/>
                <a:cs typeface="Tahoma" panose="020B0604030504040204" pitchFamily="34" charset="0"/>
              </a:rPr>
              <a:t>absorption</a:t>
            </a:r>
            <a:r>
              <a:rPr lang="it-IT" sz="24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defRPr/>
            </a:pP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climate</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change</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a:latin typeface="Tahoma" panose="020B0604030504040204" pitchFamily="34" charset="0"/>
                <a:ea typeface="Tahoma" panose="020B0604030504040204" pitchFamily="34" charset="0"/>
                <a:cs typeface="Tahoma" panose="020B0604030504040204" pitchFamily="34" charset="0"/>
              </a:rPr>
              <a:t>(light </a:t>
            </a:r>
            <a:r>
              <a:rPr lang="it-IT" sz="2400" dirty="0" err="1">
                <a:latin typeface="Tahoma" panose="020B0604030504040204" pitchFamily="34" charset="0"/>
                <a:ea typeface="Tahoma" panose="020B0604030504040204" pitchFamily="34" charset="0"/>
                <a:cs typeface="Tahoma" panose="020B0604030504040204" pitchFamily="34" charset="0"/>
              </a:rPr>
              <a:t>scattering</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alters</a:t>
            </a:r>
            <a:r>
              <a:rPr lang="it-IT" sz="2400" dirty="0">
                <a:latin typeface="Tahoma" panose="020B0604030504040204" pitchFamily="34" charset="0"/>
                <a:ea typeface="Tahoma" panose="020B0604030504040204" pitchFamily="34" charset="0"/>
                <a:cs typeface="Tahoma" panose="020B0604030504040204" pitchFamily="34" charset="0"/>
              </a:rPr>
              <a:t> the </a:t>
            </a:r>
            <a:r>
              <a:rPr lang="it-IT" sz="2400" dirty="0" err="1">
                <a:latin typeface="Tahoma" panose="020B0604030504040204" pitchFamily="34" charset="0"/>
                <a:ea typeface="Tahoma" panose="020B0604030504040204" pitchFamily="34" charset="0"/>
                <a:cs typeface="Tahoma" panose="020B0604030504040204" pitchFamily="34" charset="0"/>
              </a:rPr>
              <a:t>amount</a:t>
            </a:r>
            <a:r>
              <a:rPr lang="it-IT" sz="2400" dirty="0">
                <a:latin typeface="Tahoma" panose="020B0604030504040204" pitchFamily="34" charset="0"/>
                <a:ea typeface="Tahoma" panose="020B0604030504040204" pitchFamily="34" charset="0"/>
                <a:cs typeface="Tahoma" panose="020B0604030504040204" pitchFamily="34" charset="0"/>
              </a:rPr>
              <a:t> of solar </a:t>
            </a:r>
            <a:r>
              <a:rPr lang="it-IT" sz="2400" dirty="0" err="1">
                <a:latin typeface="Tahoma" panose="020B0604030504040204" pitchFamily="34" charset="0"/>
                <a:ea typeface="Tahoma" panose="020B0604030504040204" pitchFamily="34" charset="0"/>
                <a:cs typeface="Tahoma" panose="020B0604030504040204" pitchFamily="34" charset="0"/>
              </a:rPr>
              <a:t>radiation</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reaching</a:t>
            </a:r>
            <a:r>
              <a:rPr lang="it-IT" sz="2400" dirty="0">
                <a:latin typeface="Tahoma" panose="020B0604030504040204" pitchFamily="34" charset="0"/>
                <a:ea typeface="Tahoma" panose="020B0604030504040204" pitchFamily="34" charset="0"/>
                <a:cs typeface="Tahoma" panose="020B0604030504040204" pitchFamily="34" charset="0"/>
              </a:rPr>
              <a:t> the </a:t>
            </a:r>
            <a:r>
              <a:rPr lang="it-IT" sz="2400" dirty="0" err="1">
                <a:latin typeface="Tahoma" panose="020B0604030504040204" pitchFamily="34" charset="0"/>
                <a:ea typeface="Tahoma" panose="020B0604030504040204" pitchFamily="34" charset="0"/>
                <a:cs typeface="Tahoma" panose="020B0604030504040204" pitchFamily="34" charset="0"/>
              </a:rPr>
              <a:t>surface</a:t>
            </a:r>
            <a:r>
              <a:rPr lang="it-IT" sz="24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defRPr/>
            </a:pP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health</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a:latin typeface="Tahoma" panose="020B0604030504040204" pitchFamily="34" charset="0"/>
                <a:ea typeface="Tahoma" panose="020B0604030504040204" pitchFamily="34" charset="0"/>
                <a:cs typeface="Tahoma" panose="020B0604030504040204" pitchFamily="34" charset="0"/>
              </a:rPr>
              <a:t>(fine </a:t>
            </a:r>
            <a:r>
              <a:rPr lang="it-IT" sz="2400" dirty="0" err="1">
                <a:latin typeface="Tahoma" panose="020B0604030504040204" pitchFamily="34" charset="0"/>
                <a:ea typeface="Tahoma" panose="020B0604030504040204" pitchFamily="34" charset="0"/>
                <a:cs typeface="Tahoma" panose="020B0604030504040204" pitchFamily="34" charset="0"/>
              </a:rPr>
              <a:t>particles</a:t>
            </a:r>
            <a:r>
              <a:rPr lang="it-IT" sz="2400" dirty="0">
                <a:latin typeface="Tahoma" panose="020B0604030504040204" pitchFamily="34" charset="0"/>
                <a:ea typeface="Tahoma" panose="020B0604030504040204" pitchFamily="34" charset="0"/>
                <a:cs typeface="Tahoma" panose="020B0604030504040204" pitchFamily="34" charset="0"/>
              </a:rPr>
              <a:t> &lt;2.5-10</a:t>
            </a:r>
            <a:r>
              <a:rPr lang="en-GB"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GB" sz="2400" dirty="0">
                <a:latin typeface="Tahoma" panose="020B0604030504040204" pitchFamily="34" charset="0"/>
                <a:ea typeface="Tahoma" panose="020B0604030504040204" pitchFamily="34" charset="0"/>
                <a:cs typeface="Tahoma" panose="020B0604030504040204" pitchFamily="34" charset="0"/>
              </a:rPr>
              <a:t>m induce severe pulmonary diseases)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563563" y="130175"/>
            <a:ext cx="8313737" cy="911225"/>
          </a:xfrm>
        </p:spPr>
        <p:txBody>
          <a:bodyPr/>
          <a:lstStyle/>
          <a:p>
            <a:pPr algn="ctr" eaLnBrk="1" hangingPunct="1"/>
            <a:r>
              <a:rPr lang="it-IT" altLang="en-US" sz="3500" smtClean="0">
                <a:solidFill>
                  <a:srgbClr val="3333FF"/>
                </a:solidFill>
                <a:latin typeface="Tahoma" panose="020B0604030504040204" pitchFamily="34" charset="0"/>
                <a:cs typeface="Tahoma" panose="020B0604030504040204" pitchFamily="34" charset="0"/>
              </a:rPr>
              <a:t>Summary: vertical structure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9810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86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041400"/>
            <a:ext cx="3668712"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ttangolo 15"/>
          <p:cNvSpPr>
            <a:spLocks noChangeArrowheads="1"/>
          </p:cNvSpPr>
          <p:nvPr/>
        </p:nvSpPr>
        <p:spPr bwMode="auto">
          <a:xfrm>
            <a:off x="4572000" y="5929313"/>
            <a:ext cx="478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a:latin typeface="Tahoma" panose="020B0604030504040204" pitchFamily="34" charset="0"/>
                <a:cs typeface="Tahoma" panose="020B0604030504040204" pitchFamily="34" charset="0"/>
              </a:rPr>
              <a:t>from Hewitt-Jackson-”Atmospheric Science For Environmental Scientists”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6839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itolo 4"/>
          <p:cNvSpPr txBox="1">
            <a:spLocks/>
          </p:cNvSpPr>
          <p:nvPr/>
        </p:nvSpPr>
        <p:spPr bwMode="auto">
          <a:xfrm>
            <a:off x="344382" y="32326"/>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6</a:t>
            </a:r>
          </a:p>
        </p:txBody>
      </p:sp>
      <p:pic>
        <p:nvPicPr>
          <p:cNvPr id="5"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534988" y="1716167"/>
            <a:ext cx="82998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rPr>
              <a:t>A typical concentration of OH radicals in the lower troposphere is 5x10</a:t>
            </a:r>
            <a:r>
              <a:rPr lang="it-IT" altLang="en-US" sz="2400" baseline="30000" dirty="0" smtClean="0">
                <a:latin typeface="Tahoma" panose="020B0604030504040204" pitchFamily="34" charset="0"/>
              </a:rPr>
              <a:t>5</a:t>
            </a:r>
            <a:r>
              <a:rPr lang="it-IT" altLang="en-US" sz="2400" dirty="0" smtClean="0">
                <a:latin typeface="Tahoma" panose="020B0604030504040204" pitchFamily="34" charset="0"/>
              </a:rPr>
              <a:t> molecules</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cm</a:t>
            </a:r>
            <a:r>
              <a:rPr lang="en-GB" altLang="en-US" sz="2400" baseline="30000" dirty="0" smtClean="0">
                <a:latin typeface="Tahoma" panose="020B0604030504040204" pitchFamily="34" charset="0"/>
                <a:cs typeface="Tahoma" panose="020B0604030504040204" pitchFamily="34" charset="0"/>
              </a:rPr>
              <a:t>-3</a:t>
            </a:r>
            <a:r>
              <a:rPr lang="it-IT" altLang="en-US" sz="2400" dirty="0" smtClean="0">
                <a:latin typeface="Tahoma" panose="020B0604030504040204" pitchFamily="34" charset="0"/>
              </a:rPr>
              <a:t>. Express this concentration in terms of the mixing ratio unit ppt, assuming T=25 </a:t>
            </a:r>
            <a:r>
              <a:rPr lang="en-US" altLang="en-US" sz="2400" dirty="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C and P=1 </a:t>
            </a:r>
            <a:r>
              <a:rPr lang="en-US" altLang="en-US" sz="2400" dirty="0" err="1" smtClean="0">
                <a:latin typeface="Tahoma" panose="020B0604030504040204" pitchFamily="34" charset="0"/>
              </a:rPr>
              <a:t>atm</a:t>
            </a:r>
            <a:endParaRPr lang="en-US" altLang="en-US" sz="2400" dirty="0">
              <a:latin typeface="Tahoma" panose="020B0604030504040204" pitchFamily="34" charset="0"/>
            </a:endParaRPr>
          </a:p>
        </p:txBody>
      </p:sp>
      <p:graphicFrame>
        <p:nvGraphicFramePr>
          <p:cNvPr id="7" name="Object 11"/>
          <p:cNvGraphicFramePr>
            <a:graphicFrameLocks noChangeAspect="1"/>
          </p:cNvGraphicFramePr>
          <p:nvPr>
            <p:extLst>
              <p:ext uri="{D42A27DB-BD31-4B8C-83A1-F6EECF244321}">
                <p14:modId xmlns:p14="http://schemas.microsoft.com/office/powerpoint/2010/main" val="2507225187"/>
              </p:ext>
            </p:extLst>
          </p:nvPr>
        </p:nvGraphicFramePr>
        <p:xfrm>
          <a:off x="500798" y="4318092"/>
          <a:ext cx="4184136" cy="432067"/>
        </p:xfrm>
        <a:graphic>
          <a:graphicData uri="http://schemas.openxmlformats.org/presentationml/2006/ole">
            <mc:AlternateContent xmlns:mc="http://schemas.openxmlformats.org/markup-compatibility/2006">
              <mc:Choice xmlns:v="urn:schemas-microsoft-com:vml" Requires="v">
                <p:oleObj spid="_x0000_s93204" name="Equation" r:id="rId5" imgW="2209680" imgH="228600" progId="Equation.3">
                  <p:embed/>
                </p:oleObj>
              </mc:Choice>
              <mc:Fallback>
                <p:oleObj name="Equation" r:id="rId5" imgW="2209680" imgH="228600" progId="Equation.3">
                  <p:embed/>
                  <p:pic>
                    <p:nvPicPr>
                      <p:cNvPr id="26" name="Object 11"/>
                      <p:cNvPicPr>
                        <a:picLocks noChangeAspect="1" noChangeArrowheads="1"/>
                      </p:cNvPicPr>
                      <p:nvPr/>
                    </p:nvPicPr>
                    <p:blipFill>
                      <a:blip r:embed="rId6"/>
                      <a:srcRect/>
                      <a:stretch>
                        <a:fillRect/>
                      </a:stretch>
                    </p:blipFill>
                    <p:spPr bwMode="auto">
                      <a:xfrm>
                        <a:off x="500798" y="4318092"/>
                        <a:ext cx="4184136" cy="432067"/>
                      </a:xfrm>
                      <a:prstGeom prst="rect">
                        <a:avLst/>
                      </a:prstGeom>
                      <a:noFill/>
                      <a:ln>
                        <a:noFill/>
                      </a:ln>
                      <a:extLst/>
                    </p:spPr>
                  </p:pic>
                </p:oleObj>
              </mc:Fallback>
            </mc:AlternateContent>
          </a:graphicData>
        </a:graphic>
      </p:graphicFrame>
      <p:sp>
        <p:nvSpPr>
          <p:cNvPr id="2" name="TextBox 1"/>
          <p:cNvSpPr txBox="1"/>
          <p:nvPr/>
        </p:nvSpPr>
        <p:spPr>
          <a:xfrm>
            <a:off x="448490" y="3948760"/>
            <a:ext cx="2024913" cy="369332"/>
          </a:xfrm>
          <a:prstGeom prst="rect">
            <a:avLst/>
          </a:prstGeom>
          <a:noFill/>
        </p:spPr>
        <p:txBody>
          <a:bodyPr wrap="none" rtlCol="0">
            <a:spAutoFit/>
          </a:bodyPr>
          <a:lstStyle/>
          <a:p>
            <a:r>
              <a:rPr lang="en-US" dirty="0" smtClean="0">
                <a:solidFill>
                  <a:srgbClr val="FF0000"/>
                </a:solidFill>
              </a:rPr>
              <a:t>Useful constants:</a:t>
            </a:r>
            <a:endParaRPr lang="en-US" dirty="0">
              <a:solidFill>
                <a:srgbClr val="FF0000"/>
              </a:solidFill>
            </a:endParaRPr>
          </a:p>
        </p:txBody>
      </p:sp>
      <p:graphicFrame>
        <p:nvGraphicFramePr>
          <p:cNvPr id="8" name="Object 11"/>
          <p:cNvGraphicFramePr>
            <a:graphicFrameLocks noChangeAspect="1"/>
          </p:cNvGraphicFramePr>
          <p:nvPr>
            <p:extLst>
              <p:ext uri="{D42A27DB-BD31-4B8C-83A1-F6EECF244321}">
                <p14:modId xmlns:p14="http://schemas.microsoft.com/office/powerpoint/2010/main" val="886205331"/>
              </p:ext>
            </p:extLst>
          </p:nvPr>
        </p:nvGraphicFramePr>
        <p:xfrm>
          <a:off x="549108" y="4749800"/>
          <a:ext cx="3578225" cy="411163"/>
        </p:xfrm>
        <a:graphic>
          <a:graphicData uri="http://schemas.openxmlformats.org/presentationml/2006/ole">
            <mc:AlternateContent xmlns:mc="http://schemas.openxmlformats.org/markup-compatibility/2006">
              <mc:Choice xmlns:v="urn:schemas-microsoft-com:vml" Requires="v">
                <p:oleObj spid="_x0000_s93205" name="Equation" r:id="rId7" imgW="1993680" imgH="228600" progId="Equation.3">
                  <p:embed/>
                </p:oleObj>
              </mc:Choice>
              <mc:Fallback>
                <p:oleObj name="Equation" r:id="rId7" imgW="1993680" imgH="228600" progId="Equation.3">
                  <p:embed/>
                  <p:pic>
                    <p:nvPicPr>
                      <p:cNvPr id="7" name="Object 11"/>
                      <p:cNvPicPr>
                        <a:picLocks noChangeAspect="1" noChangeArrowheads="1"/>
                      </p:cNvPicPr>
                      <p:nvPr/>
                    </p:nvPicPr>
                    <p:blipFill>
                      <a:blip r:embed="rId8"/>
                      <a:srcRect/>
                      <a:stretch>
                        <a:fillRect/>
                      </a:stretch>
                    </p:blipFill>
                    <p:spPr bwMode="auto">
                      <a:xfrm>
                        <a:off x="549108" y="4749800"/>
                        <a:ext cx="3578225" cy="411163"/>
                      </a:xfrm>
                      <a:prstGeom prst="rect">
                        <a:avLst/>
                      </a:prstGeom>
                      <a:noFill/>
                      <a:ln>
                        <a:noFill/>
                      </a:ln>
                      <a:extLst/>
                    </p:spPr>
                  </p:pic>
                </p:oleObj>
              </mc:Fallback>
            </mc:AlternateContent>
          </a:graphicData>
        </a:graphic>
      </p:graphicFrame>
      <p:sp>
        <p:nvSpPr>
          <p:cNvPr id="9" name="TextBox 8"/>
          <p:cNvSpPr txBox="1"/>
          <p:nvPr/>
        </p:nvSpPr>
        <p:spPr>
          <a:xfrm>
            <a:off x="5087547" y="4380827"/>
            <a:ext cx="2176878" cy="369332"/>
          </a:xfrm>
          <a:prstGeom prst="rect">
            <a:avLst/>
          </a:prstGeom>
          <a:noFill/>
        </p:spPr>
        <p:txBody>
          <a:bodyPr wrap="none" rtlCol="0">
            <a:spAutoFit/>
          </a:bodyPr>
          <a:lstStyle/>
          <a:p>
            <a:r>
              <a:rPr lang="en-US" dirty="0" smtClean="0"/>
              <a:t>Avogadro’s number</a:t>
            </a:r>
            <a:endParaRPr lang="en-US" dirty="0"/>
          </a:p>
        </p:txBody>
      </p:sp>
      <p:sp>
        <p:nvSpPr>
          <p:cNvPr id="11" name="TextBox 10"/>
          <p:cNvSpPr txBox="1"/>
          <p:nvPr/>
        </p:nvSpPr>
        <p:spPr>
          <a:xfrm>
            <a:off x="5087547" y="4792133"/>
            <a:ext cx="2518638" cy="369332"/>
          </a:xfrm>
          <a:prstGeom prst="rect">
            <a:avLst/>
          </a:prstGeom>
          <a:noFill/>
        </p:spPr>
        <p:txBody>
          <a:bodyPr wrap="none" rtlCol="0">
            <a:spAutoFit/>
          </a:bodyPr>
          <a:lstStyle/>
          <a:p>
            <a:r>
              <a:rPr lang="en-US" dirty="0" smtClean="0"/>
              <a:t>Universal gas constant</a:t>
            </a:r>
            <a:endParaRPr lang="en-US" dirty="0"/>
          </a:p>
        </p:txBody>
      </p:sp>
    </p:spTree>
    <p:extLst>
      <p:ext uri="{BB962C8B-B14F-4D97-AF65-F5344CB8AC3E}">
        <p14:creationId xmlns:p14="http://schemas.microsoft.com/office/powerpoint/2010/main" val="2125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417044" y="1150425"/>
            <a:ext cx="84178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A typical concentration of OH radicals in the lower troposphere is 5x10</a:t>
            </a:r>
            <a:r>
              <a:rPr lang="it-IT" altLang="en-US" sz="1600" baseline="30000" dirty="0" smtClean="0">
                <a:latin typeface="Tahoma" panose="020B0604030504040204" pitchFamily="34" charset="0"/>
              </a:rPr>
              <a:t>5</a:t>
            </a:r>
            <a:r>
              <a:rPr lang="it-IT" altLang="en-US" sz="1600" dirty="0" smtClean="0">
                <a:latin typeface="Tahoma" panose="020B0604030504040204" pitchFamily="34" charset="0"/>
              </a:rPr>
              <a:t> molecules</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cm</a:t>
            </a:r>
            <a:r>
              <a:rPr lang="en-GB" altLang="en-US" sz="1600" baseline="30000" dirty="0" smtClean="0">
                <a:latin typeface="Tahoma" panose="020B0604030504040204" pitchFamily="34" charset="0"/>
                <a:cs typeface="Tahoma" panose="020B0604030504040204" pitchFamily="34" charset="0"/>
              </a:rPr>
              <a:t>-3</a:t>
            </a:r>
            <a:r>
              <a:rPr lang="it-IT" altLang="en-US" sz="1600" dirty="0" smtClean="0">
                <a:latin typeface="Tahoma" panose="020B0604030504040204" pitchFamily="34" charset="0"/>
              </a:rPr>
              <a:t>. Express this concentration in terms of the mixing ratio unit ppt, assuming T=25 </a:t>
            </a:r>
            <a:r>
              <a:rPr lang="en-US" altLang="en-US" sz="1600" dirty="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C and P=1 atm.</a:t>
            </a:r>
            <a:endParaRPr lang="en-US" altLang="en-US" sz="1600" dirty="0">
              <a:latin typeface="Tahoma" panose="020B0604030504040204" pitchFamily="34" charset="0"/>
            </a:endParaRPr>
          </a:p>
        </p:txBody>
      </p:sp>
      <p:graphicFrame>
        <p:nvGraphicFramePr>
          <p:cNvPr id="26" name="Object 11"/>
          <p:cNvGraphicFramePr>
            <a:graphicFrameLocks noChangeAspect="1"/>
          </p:cNvGraphicFramePr>
          <p:nvPr>
            <p:extLst/>
          </p:nvPr>
        </p:nvGraphicFramePr>
        <p:xfrm>
          <a:off x="220663" y="2599283"/>
          <a:ext cx="8388350" cy="735012"/>
        </p:xfrm>
        <a:graphic>
          <a:graphicData uri="http://schemas.openxmlformats.org/presentationml/2006/ole">
            <mc:AlternateContent xmlns:mc="http://schemas.openxmlformats.org/markup-compatibility/2006">
              <mc:Choice xmlns:v="urn:schemas-microsoft-com:vml" Requires="v">
                <p:oleObj spid="_x0000_s94234" name="Equation" r:id="rId4" imgW="5219640" imgH="457200" progId="Equation.3">
                  <p:embed/>
                </p:oleObj>
              </mc:Choice>
              <mc:Fallback>
                <p:oleObj name="Equation" r:id="rId4" imgW="5219640" imgH="457200" progId="Equation.3">
                  <p:embed/>
                  <p:pic>
                    <p:nvPicPr>
                      <p:cNvPr id="26" name="Object 11"/>
                      <p:cNvPicPr>
                        <a:picLocks noChangeAspect="1" noChangeArrowheads="1"/>
                      </p:cNvPicPr>
                      <p:nvPr/>
                    </p:nvPicPr>
                    <p:blipFill>
                      <a:blip r:embed="rId5"/>
                      <a:srcRect/>
                      <a:stretch>
                        <a:fillRect/>
                      </a:stretch>
                    </p:blipFill>
                    <p:spPr bwMode="auto">
                      <a:xfrm>
                        <a:off x="220663" y="2599283"/>
                        <a:ext cx="8388350" cy="735012"/>
                      </a:xfrm>
                      <a:prstGeom prst="rect">
                        <a:avLst/>
                      </a:prstGeom>
                      <a:noFill/>
                      <a:ln>
                        <a:noFill/>
                      </a:ln>
                      <a:extLst/>
                    </p:spPr>
                  </p:pic>
                </p:oleObj>
              </mc:Fallback>
            </mc:AlternateContent>
          </a:graphicData>
        </a:graphic>
      </p:graphicFrame>
      <p:graphicFrame>
        <p:nvGraphicFramePr>
          <p:cNvPr id="27" name="Object 11"/>
          <p:cNvGraphicFramePr>
            <a:graphicFrameLocks noChangeAspect="1"/>
          </p:cNvGraphicFramePr>
          <p:nvPr>
            <p:extLst/>
          </p:nvPr>
        </p:nvGraphicFramePr>
        <p:xfrm>
          <a:off x="2803403" y="3371164"/>
          <a:ext cx="5343250" cy="647616"/>
        </p:xfrm>
        <a:graphic>
          <a:graphicData uri="http://schemas.openxmlformats.org/presentationml/2006/ole">
            <mc:AlternateContent xmlns:mc="http://schemas.openxmlformats.org/markup-compatibility/2006">
              <mc:Choice xmlns:v="urn:schemas-microsoft-com:vml" Requires="v">
                <p:oleObj spid="_x0000_s94235" name="Equation" r:id="rId6" imgW="3263760" imgH="393480" progId="Equation.3">
                  <p:embed/>
                </p:oleObj>
              </mc:Choice>
              <mc:Fallback>
                <p:oleObj name="Equation" r:id="rId6" imgW="3263760" imgH="393480" progId="Equation.3">
                  <p:embed/>
                  <p:pic>
                    <p:nvPicPr>
                      <p:cNvPr id="27" name="Object 11"/>
                      <p:cNvPicPr>
                        <a:picLocks noChangeAspect="1" noChangeArrowheads="1"/>
                      </p:cNvPicPr>
                      <p:nvPr/>
                    </p:nvPicPr>
                    <p:blipFill>
                      <a:blip r:embed="rId7"/>
                      <a:srcRect/>
                      <a:stretch>
                        <a:fillRect/>
                      </a:stretch>
                    </p:blipFill>
                    <p:spPr bwMode="auto">
                      <a:xfrm>
                        <a:off x="2803403" y="3371164"/>
                        <a:ext cx="5343250" cy="647616"/>
                      </a:xfrm>
                      <a:prstGeom prst="rect">
                        <a:avLst/>
                      </a:prstGeom>
                      <a:noFill/>
                      <a:ln>
                        <a:noFill/>
                      </a:ln>
                      <a:extLst/>
                    </p:spPr>
                  </p:pic>
                </p:oleObj>
              </mc:Fallback>
            </mc:AlternateContent>
          </a:graphicData>
        </a:graphic>
      </p:graphicFrame>
      <p:graphicFrame>
        <p:nvGraphicFramePr>
          <p:cNvPr id="28" name="Object 11"/>
          <p:cNvGraphicFramePr>
            <a:graphicFrameLocks noChangeAspect="1"/>
          </p:cNvGraphicFramePr>
          <p:nvPr>
            <p:extLst/>
          </p:nvPr>
        </p:nvGraphicFramePr>
        <p:xfrm>
          <a:off x="2328849" y="4521647"/>
          <a:ext cx="4594225" cy="673100"/>
        </p:xfrm>
        <a:graphic>
          <a:graphicData uri="http://schemas.openxmlformats.org/presentationml/2006/ole">
            <mc:AlternateContent xmlns:mc="http://schemas.openxmlformats.org/markup-compatibility/2006">
              <mc:Choice xmlns:v="urn:schemas-microsoft-com:vml" Requires="v">
                <p:oleObj spid="_x0000_s94236" name="Equation" r:id="rId8" imgW="2857320" imgH="419040" progId="Equation.3">
                  <p:embed/>
                </p:oleObj>
              </mc:Choice>
              <mc:Fallback>
                <p:oleObj name="Equation" r:id="rId8" imgW="2857320" imgH="419040" progId="Equation.3">
                  <p:embed/>
                  <p:pic>
                    <p:nvPicPr>
                      <p:cNvPr id="28" name="Object 11"/>
                      <p:cNvPicPr>
                        <a:picLocks noChangeAspect="1" noChangeArrowheads="1"/>
                      </p:cNvPicPr>
                      <p:nvPr/>
                    </p:nvPicPr>
                    <p:blipFill>
                      <a:blip r:embed="rId9"/>
                      <a:srcRect/>
                      <a:stretch>
                        <a:fillRect/>
                      </a:stretch>
                    </p:blipFill>
                    <p:spPr bwMode="auto">
                      <a:xfrm>
                        <a:off x="2328849" y="4521647"/>
                        <a:ext cx="4594225" cy="673100"/>
                      </a:xfrm>
                      <a:prstGeom prst="rect">
                        <a:avLst/>
                      </a:prstGeom>
                      <a:noFill/>
                      <a:ln>
                        <a:noFill/>
                      </a:ln>
                      <a:extLst/>
                    </p:spPr>
                  </p:pic>
                </p:oleObj>
              </mc:Fallback>
            </mc:AlternateContent>
          </a:graphicData>
        </a:graphic>
      </p:graphicFrame>
      <p:sp>
        <p:nvSpPr>
          <p:cNvPr id="29" name="Text Box 5"/>
          <p:cNvSpPr txBox="1">
            <a:spLocks noChangeArrowheads="1"/>
          </p:cNvSpPr>
          <p:nvPr/>
        </p:nvSpPr>
        <p:spPr bwMode="auto">
          <a:xfrm>
            <a:off x="417044" y="4030336"/>
            <a:ext cx="4234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The mixing ratio in ppt is given by:</a:t>
            </a:r>
          </a:p>
          <a:p>
            <a:pPr algn="just" eaLnBrk="1" hangingPunct="1">
              <a:spcBef>
                <a:spcPct val="0"/>
              </a:spcBef>
              <a:buFontTx/>
              <a:buNone/>
            </a:pPr>
            <a:endParaRPr lang="it-IT" altLang="en-US" sz="1600" dirty="0">
              <a:latin typeface="Tahoma" panose="020B0604030504040204" pitchFamily="34" charset="0"/>
            </a:endParaRPr>
          </a:p>
        </p:txBody>
      </p:sp>
      <p:sp>
        <p:nvSpPr>
          <p:cNvPr id="31" name="Text Box 5"/>
          <p:cNvSpPr txBox="1">
            <a:spLocks noChangeArrowheads="1"/>
          </p:cNvSpPr>
          <p:nvPr/>
        </p:nvSpPr>
        <p:spPr bwMode="auto">
          <a:xfrm>
            <a:off x="494281" y="2091517"/>
            <a:ext cx="815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Solution  </a:t>
            </a:r>
            <a:r>
              <a:rPr lang="it-IT" altLang="en-US" sz="1600" dirty="0" smtClean="0">
                <a:latin typeface="Tahoma" panose="020B0604030504040204" pitchFamily="34" charset="0"/>
              </a:rPr>
              <a:t>At the given P and T the number density of air is given by:</a:t>
            </a:r>
          </a:p>
          <a:p>
            <a:pPr algn="just" eaLnBrk="1" hangingPunct="1">
              <a:spcBef>
                <a:spcPct val="0"/>
              </a:spcBef>
              <a:buFontTx/>
              <a:buNone/>
            </a:pPr>
            <a:endParaRPr lang="it-IT" altLang="en-US" sz="1600" dirty="0">
              <a:latin typeface="Tahoma" panose="020B0604030504040204" pitchFamily="34" charset="0"/>
            </a:endParaRPr>
          </a:p>
        </p:txBody>
      </p:sp>
      <p:sp>
        <p:nvSpPr>
          <p:cNvPr id="11" name="Titolo 4"/>
          <p:cNvSpPr txBox="1">
            <a:spLocks/>
          </p:cNvSpPr>
          <p:nvPr/>
        </p:nvSpPr>
        <p:spPr bwMode="auto">
          <a:xfrm>
            <a:off x="417044" y="25493"/>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6</a:t>
            </a:r>
          </a:p>
        </p:txBody>
      </p:sp>
    </p:spTree>
    <p:extLst>
      <p:ext uri="{BB962C8B-B14F-4D97-AF65-F5344CB8AC3E}">
        <p14:creationId xmlns:p14="http://schemas.microsoft.com/office/powerpoint/2010/main" val="22559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6839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itolo 4"/>
          <p:cNvSpPr txBox="1">
            <a:spLocks/>
          </p:cNvSpPr>
          <p:nvPr/>
        </p:nvSpPr>
        <p:spPr bwMode="auto">
          <a:xfrm>
            <a:off x="344382" y="32326"/>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7</a:t>
            </a:r>
          </a:p>
        </p:txBody>
      </p:sp>
      <p:sp>
        <p:nvSpPr>
          <p:cNvPr id="13" name="Text Box 5"/>
          <p:cNvSpPr txBox="1">
            <a:spLocks noChangeArrowheads="1"/>
          </p:cNvSpPr>
          <p:nvPr/>
        </p:nvSpPr>
        <p:spPr bwMode="auto">
          <a:xfrm>
            <a:off x="551569" y="1639047"/>
            <a:ext cx="804086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N</a:t>
            </a:r>
            <a:r>
              <a:rPr lang="en-US" altLang="en-US" sz="2400" baseline="-25000" dirty="0" smtClean="0">
                <a:latin typeface="Tahoma" panose="020B0604030504040204" pitchFamily="34" charset="0"/>
              </a:rPr>
              <a:t>2</a:t>
            </a:r>
            <a:r>
              <a:rPr lang="en-US" altLang="en-US" sz="2400" dirty="0" smtClean="0">
                <a:latin typeface="Tahoma" panose="020B0604030504040204" pitchFamily="34" charset="0"/>
              </a:rPr>
              <a:t>O (nitrous oxide) is a trace atmospheric gas with a fractional concentration (by volume) </a:t>
            </a:r>
            <a:r>
              <a:rPr lang="en-US" altLang="en-US" sz="2400" dirty="0">
                <a:latin typeface="Tahoma" panose="020B0604030504040204" pitchFamily="34" charset="0"/>
              </a:rPr>
              <a:t>equal </a:t>
            </a:r>
            <a:r>
              <a:rPr lang="en-US" altLang="en-US" sz="2400" dirty="0" smtClean="0">
                <a:latin typeface="Tahoma" panose="020B0604030504040204" pitchFamily="34" charset="0"/>
              </a:rPr>
              <a:t>to 0.00003% (assumed to be independent of altitude). </a:t>
            </a:r>
          </a:p>
          <a:p>
            <a:pPr marL="342900" indent="-342900" algn="just" eaLnBrk="1" hangingPunct="1">
              <a:spcBef>
                <a:spcPct val="0"/>
              </a:spcBef>
              <a:buFontTx/>
              <a:buAutoNum type="alphaLcParenR"/>
            </a:pPr>
            <a:r>
              <a:rPr lang="en-US" altLang="en-US" sz="2400" dirty="0" smtClean="0">
                <a:latin typeface="Tahoma" panose="020B0604030504040204" pitchFamily="34" charset="0"/>
              </a:rPr>
              <a:t>Calculate its mixing ratio (in ppm and ppb). </a:t>
            </a:r>
          </a:p>
          <a:p>
            <a:pPr marL="342900" indent="-342900" algn="just" eaLnBrk="1" hangingPunct="1">
              <a:spcBef>
                <a:spcPct val="0"/>
              </a:spcBef>
              <a:buFontTx/>
              <a:buAutoNum type="alphaLcParenR"/>
            </a:pPr>
            <a:r>
              <a:rPr lang="en-US" altLang="en-US" sz="2400" dirty="0" smtClean="0">
                <a:latin typeface="Tahoma" panose="020B0604030504040204" pitchFamily="34" charset="0"/>
              </a:rPr>
              <a:t>Calculate its number density </a:t>
            </a:r>
            <a:r>
              <a:rPr lang="en-US" altLang="en-US" sz="2400" dirty="0" smtClean="0">
                <a:solidFill>
                  <a:srgbClr val="FF0000"/>
                </a:solidFill>
                <a:latin typeface="Tahoma" panose="020B0604030504040204" pitchFamily="34" charset="0"/>
              </a:rPr>
              <a:t>at sea level </a:t>
            </a:r>
            <a:r>
              <a:rPr lang="en-US" altLang="en-US" sz="2400" dirty="0" smtClean="0">
                <a:latin typeface="Tahoma" panose="020B0604030504040204" pitchFamily="34" charset="0"/>
              </a:rPr>
              <a:t>(assuming air pressure=1000 </a:t>
            </a:r>
            <a:r>
              <a:rPr lang="en-US" altLang="en-US" sz="2400" dirty="0" err="1" smtClean="0">
                <a:latin typeface="Tahoma" panose="020B0604030504040204" pitchFamily="34" charset="0"/>
              </a:rPr>
              <a:t>hPa</a:t>
            </a:r>
            <a:r>
              <a:rPr lang="en-US" altLang="en-US" sz="2400" dirty="0" smtClean="0">
                <a:latin typeface="Tahoma" panose="020B0604030504040204" pitchFamily="34" charset="0"/>
              </a:rPr>
              <a:t> and temperature T=15 </a:t>
            </a:r>
            <a:r>
              <a:rPr lang="en-US" altLang="en-US" sz="2400" dirty="0" smtClean="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C) and </a:t>
            </a:r>
          </a:p>
          <a:p>
            <a:pPr marL="342900" indent="-342900" algn="just" eaLnBrk="1" hangingPunct="1">
              <a:spcBef>
                <a:spcPct val="0"/>
              </a:spcBef>
              <a:buFontTx/>
              <a:buAutoNum type="alphaLcParenR"/>
            </a:pPr>
            <a:r>
              <a:rPr lang="en-US" altLang="en-US" sz="2400" dirty="0" smtClean="0">
                <a:latin typeface="Tahoma" panose="020B0604030504040204" pitchFamily="34" charset="0"/>
              </a:rPr>
              <a:t>at an altitude </a:t>
            </a:r>
            <a:r>
              <a:rPr lang="en-US" altLang="en-US" sz="2400" dirty="0" smtClean="0">
                <a:solidFill>
                  <a:srgbClr val="FF0000"/>
                </a:solidFill>
                <a:latin typeface="Tahoma" panose="020B0604030504040204" pitchFamily="34" charset="0"/>
              </a:rPr>
              <a:t>at of 2 km </a:t>
            </a:r>
            <a:r>
              <a:rPr lang="en-US" altLang="en-US" sz="2400" dirty="0">
                <a:solidFill>
                  <a:srgbClr val="FF0000"/>
                </a:solidFill>
                <a:latin typeface="Tahoma" panose="020B0604030504040204" pitchFamily="34" charset="0"/>
              </a:rPr>
              <a:t> </a:t>
            </a:r>
            <a:r>
              <a:rPr lang="en-US" altLang="en-US" sz="2400" dirty="0" smtClean="0">
                <a:solidFill>
                  <a:srgbClr val="FF0000"/>
                </a:solidFill>
                <a:latin typeface="Tahoma" panose="020B0604030504040204" pitchFamily="34" charset="0"/>
              </a:rPr>
              <a:t>          </a:t>
            </a:r>
          </a:p>
          <a:p>
            <a:pPr algn="just" eaLnBrk="1" hangingPunct="1">
              <a:spcBef>
                <a:spcPct val="0"/>
              </a:spcBef>
              <a:buNone/>
            </a:pPr>
            <a:endParaRPr lang="en-US" altLang="en-US" sz="2400" dirty="0">
              <a:solidFill>
                <a:srgbClr val="FF0000"/>
              </a:solidFill>
              <a:latin typeface="Tahoma" panose="020B0604030504040204" pitchFamily="34" charset="0"/>
            </a:endParaRPr>
          </a:p>
          <a:p>
            <a:pPr algn="just" eaLnBrk="1" hangingPunct="1">
              <a:spcBef>
                <a:spcPct val="0"/>
              </a:spcBef>
              <a:buNone/>
            </a:pPr>
            <a:r>
              <a:rPr lang="en-US" altLang="en-US" sz="2400" dirty="0" smtClean="0">
                <a:latin typeface="Tahoma" panose="020B0604030504040204" pitchFamily="34" charset="0"/>
              </a:rPr>
              <a:t>(Hint: assume a lapse rate in T of 6.5 </a:t>
            </a:r>
            <a:r>
              <a:rPr lang="en-GB" altLang="en-US" sz="2400" dirty="0">
                <a:latin typeface="Tahoma" panose="020B0604030504040204" pitchFamily="34" charset="0"/>
                <a:cs typeface="Tahoma" panose="020B0604030504040204" pitchFamily="34" charset="0"/>
              </a:rPr>
              <a:t>°C</a:t>
            </a:r>
            <a:r>
              <a:rPr lang="en-GB" altLang="en-US" sz="2400" dirty="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km</a:t>
            </a:r>
            <a:r>
              <a:rPr lang="en-GB" altLang="en-US" sz="2400" baseline="30000" dirty="0" smtClean="0">
                <a:latin typeface="Tahoma" panose="020B0604030504040204" pitchFamily="34" charset="0"/>
                <a:cs typeface="Tahoma" panose="020B0604030504040204" pitchFamily="34" charset="0"/>
              </a:rPr>
              <a:t>-1</a:t>
            </a:r>
            <a:r>
              <a:rPr lang="en-US" altLang="en-US" sz="2400" dirty="0" smtClean="0">
                <a:latin typeface="Tahoma" panose="020B0604030504040204" pitchFamily="34" charset="0"/>
              </a:rPr>
              <a:t>) </a:t>
            </a:r>
            <a:endParaRPr lang="en-US" altLang="en-US" sz="2400" dirty="0">
              <a:latin typeface="Tahoma" panose="020B0604030504040204" pitchFamily="34" charset="0"/>
            </a:endParaRPr>
          </a:p>
        </p:txBody>
      </p:sp>
      <p:pic>
        <p:nvPicPr>
          <p:cNvPr id="5"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47345" y="5694444"/>
            <a:ext cx="2362634" cy="369332"/>
          </a:xfrm>
          <a:prstGeom prst="rect">
            <a:avLst/>
          </a:prstGeom>
        </p:spPr>
        <p:txBody>
          <a:bodyPr wrap="none">
            <a:spAutoFit/>
          </a:bodyPr>
          <a:lstStyle/>
          <a:p>
            <a:r>
              <a:rPr lang="en-GB" altLang="en-US" dirty="0">
                <a:latin typeface="Tahoma" panose="020B0604030504040204" pitchFamily="34" charset="0"/>
                <a:cs typeface="Tahoma" panose="020B0604030504040204" pitchFamily="34" charset="0"/>
              </a:rPr>
              <a:t>1 </a:t>
            </a:r>
            <a:r>
              <a:rPr lang="en-GB" altLang="en-US" dirty="0" err="1">
                <a:latin typeface="Tahoma" panose="020B0604030504040204" pitchFamily="34" charset="0"/>
                <a:cs typeface="Tahoma" panose="020B0604030504040204" pitchFamily="34" charset="0"/>
              </a:rPr>
              <a:t>atm</a:t>
            </a:r>
            <a:r>
              <a:rPr lang="en-GB" altLang="en-US" dirty="0">
                <a:latin typeface="Tahoma" panose="020B0604030504040204" pitchFamily="34" charset="0"/>
                <a:cs typeface="Tahoma" panose="020B0604030504040204" pitchFamily="34" charset="0"/>
              </a:rPr>
              <a:t> = 1013.25 </a:t>
            </a:r>
            <a:r>
              <a:rPr lang="en-GB" altLang="en-US" dirty="0" err="1">
                <a:latin typeface="Tahoma" panose="020B0604030504040204" pitchFamily="34" charset="0"/>
                <a:cs typeface="Tahoma" panose="020B0604030504040204" pitchFamily="34" charset="0"/>
              </a:rPr>
              <a:t>hPa</a:t>
            </a:r>
            <a:endParaRPr lang="en-US" dirty="0"/>
          </a:p>
        </p:txBody>
      </p:sp>
      <p:sp>
        <p:nvSpPr>
          <p:cNvPr id="7" name="TextBox 6"/>
          <p:cNvSpPr txBox="1"/>
          <p:nvPr/>
        </p:nvSpPr>
        <p:spPr>
          <a:xfrm>
            <a:off x="551569" y="5337469"/>
            <a:ext cx="1967205" cy="369332"/>
          </a:xfrm>
          <a:prstGeom prst="rect">
            <a:avLst/>
          </a:prstGeom>
          <a:noFill/>
        </p:spPr>
        <p:txBody>
          <a:bodyPr wrap="none" rtlCol="0">
            <a:spAutoFit/>
          </a:bodyPr>
          <a:lstStyle/>
          <a:p>
            <a:r>
              <a:rPr lang="en-US" dirty="0" smtClean="0">
                <a:solidFill>
                  <a:srgbClr val="FF0000"/>
                </a:solidFill>
              </a:rPr>
              <a:t>Conversion units:</a:t>
            </a:r>
            <a:endParaRPr lang="en-US" dirty="0">
              <a:solidFill>
                <a:srgbClr val="FF0000"/>
              </a:solidFill>
            </a:endParaRPr>
          </a:p>
        </p:txBody>
      </p:sp>
    </p:spTree>
    <p:extLst>
      <p:ext uri="{BB962C8B-B14F-4D97-AF65-F5344CB8AC3E}">
        <p14:creationId xmlns:p14="http://schemas.microsoft.com/office/powerpoint/2010/main" val="470608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6839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itolo 4"/>
          <p:cNvSpPr txBox="1">
            <a:spLocks/>
          </p:cNvSpPr>
          <p:nvPr/>
        </p:nvSpPr>
        <p:spPr bwMode="auto">
          <a:xfrm>
            <a:off x="344382" y="32326"/>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7</a:t>
            </a:r>
          </a:p>
        </p:txBody>
      </p:sp>
      <p:sp>
        <p:nvSpPr>
          <p:cNvPr id="13" name="Text Box 5"/>
          <p:cNvSpPr txBox="1">
            <a:spLocks noChangeArrowheads="1"/>
          </p:cNvSpPr>
          <p:nvPr/>
        </p:nvSpPr>
        <p:spPr bwMode="auto">
          <a:xfrm>
            <a:off x="285007" y="791008"/>
            <a:ext cx="85895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latin typeface="Tahoma" panose="020B0604030504040204" pitchFamily="34" charset="0"/>
              </a:rPr>
              <a:t>N</a:t>
            </a:r>
            <a:r>
              <a:rPr lang="en-US" altLang="en-US" sz="1800" baseline="-25000" dirty="0" smtClean="0">
                <a:latin typeface="Tahoma" panose="020B0604030504040204" pitchFamily="34" charset="0"/>
              </a:rPr>
              <a:t>2</a:t>
            </a:r>
            <a:r>
              <a:rPr lang="en-US" altLang="en-US" sz="1800" dirty="0" smtClean="0">
                <a:latin typeface="Tahoma" panose="020B0604030504040204" pitchFamily="34" charset="0"/>
              </a:rPr>
              <a:t>O (nitrous oxide) is a trace atmospheric gas with a fractional concentration (by volume) </a:t>
            </a:r>
            <a:r>
              <a:rPr lang="en-US" altLang="en-US" sz="1800" dirty="0">
                <a:latin typeface="Tahoma" panose="020B0604030504040204" pitchFamily="34" charset="0"/>
              </a:rPr>
              <a:t>equal </a:t>
            </a:r>
            <a:r>
              <a:rPr lang="en-US" altLang="en-US" sz="1800" dirty="0" smtClean="0">
                <a:latin typeface="Tahoma" panose="020B0604030504040204" pitchFamily="34" charset="0"/>
              </a:rPr>
              <a:t>to 0.00003% (assumed to be independent of altitude). </a:t>
            </a:r>
          </a:p>
          <a:p>
            <a:pPr marL="342900" indent="-342900" algn="just" eaLnBrk="1" hangingPunct="1">
              <a:spcBef>
                <a:spcPct val="0"/>
              </a:spcBef>
              <a:buFontTx/>
              <a:buAutoNum type="alphaLcParenR"/>
            </a:pPr>
            <a:r>
              <a:rPr lang="en-US" altLang="en-US" sz="1800" dirty="0" smtClean="0">
                <a:latin typeface="Tahoma" panose="020B0604030504040204" pitchFamily="34" charset="0"/>
              </a:rPr>
              <a:t>Calculate its mixing ratio (in ppm and ppb). </a:t>
            </a:r>
          </a:p>
          <a:p>
            <a:pPr marL="342900" indent="-342900" algn="just" eaLnBrk="1" hangingPunct="1">
              <a:spcBef>
                <a:spcPct val="0"/>
              </a:spcBef>
              <a:buFontTx/>
              <a:buAutoNum type="alphaLcParenR"/>
            </a:pPr>
            <a:r>
              <a:rPr lang="en-US" altLang="en-US" sz="1800" dirty="0" smtClean="0">
                <a:latin typeface="Tahoma" panose="020B0604030504040204" pitchFamily="34" charset="0"/>
              </a:rPr>
              <a:t>Calculate its number density </a:t>
            </a:r>
            <a:r>
              <a:rPr lang="en-US" altLang="en-US" sz="1800" dirty="0" smtClean="0">
                <a:solidFill>
                  <a:srgbClr val="FF0000"/>
                </a:solidFill>
                <a:latin typeface="Tahoma" panose="020B0604030504040204" pitchFamily="34" charset="0"/>
              </a:rPr>
              <a:t>at sea level </a:t>
            </a:r>
            <a:r>
              <a:rPr lang="en-US" altLang="en-US" sz="1800" dirty="0" smtClean="0">
                <a:latin typeface="Tahoma" panose="020B0604030504040204" pitchFamily="34" charset="0"/>
              </a:rPr>
              <a:t>(assuming air pressure=1000 </a:t>
            </a:r>
            <a:r>
              <a:rPr lang="en-US" altLang="en-US" sz="1800" dirty="0" err="1" smtClean="0">
                <a:latin typeface="Tahoma" panose="020B0604030504040204" pitchFamily="34" charset="0"/>
              </a:rPr>
              <a:t>hPa</a:t>
            </a:r>
            <a:r>
              <a:rPr lang="en-US" altLang="en-US" sz="1800" dirty="0" smtClean="0">
                <a:latin typeface="Tahoma" panose="020B0604030504040204" pitchFamily="34" charset="0"/>
              </a:rPr>
              <a:t> and temperature T=15 </a:t>
            </a:r>
            <a:r>
              <a:rPr lang="en-US" altLang="en-US" sz="1800" dirty="0" smtClean="0">
                <a:latin typeface="Tahoma" panose="020B0604030504040204" pitchFamily="34" charset="0"/>
                <a:sym typeface="Symbol" panose="05050102010706020507" pitchFamily="18" charset="2"/>
              </a:rPr>
              <a:t></a:t>
            </a:r>
            <a:r>
              <a:rPr lang="en-US" altLang="en-US" sz="1800" dirty="0" smtClean="0">
                <a:latin typeface="Tahoma" panose="020B0604030504040204" pitchFamily="34" charset="0"/>
              </a:rPr>
              <a:t>C) and </a:t>
            </a:r>
          </a:p>
          <a:p>
            <a:pPr marL="342900" indent="-342900" algn="just" eaLnBrk="1" hangingPunct="1">
              <a:spcBef>
                <a:spcPct val="0"/>
              </a:spcBef>
              <a:buFontTx/>
              <a:buAutoNum type="alphaLcParenR"/>
            </a:pPr>
            <a:r>
              <a:rPr lang="en-US" altLang="en-US" sz="1800" dirty="0" smtClean="0">
                <a:latin typeface="Tahoma" panose="020B0604030504040204" pitchFamily="34" charset="0"/>
              </a:rPr>
              <a:t>at an altitude </a:t>
            </a:r>
            <a:r>
              <a:rPr lang="en-US" altLang="en-US" sz="1800" dirty="0" smtClean="0">
                <a:solidFill>
                  <a:srgbClr val="FF0000"/>
                </a:solidFill>
                <a:latin typeface="Tahoma" panose="020B0604030504040204" pitchFamily="34" charset="0"/>
              </a:rPr>
              <a:t>at of 2 km </a:t>
            </a:r>
            <a:r>
              <a:rPr lang="en-US" altLang="en-US" sz="1800" dirty="0">
                <a:solidFill>
                  <a:srgbClr val="FF0000"/>
                </a:solidFill>
                <a:latin typeface="Tahoma" panose="020B0604030504040204" pitchFamily="34" charset="0"/>
              </a:rPr>
              <a:t> </a:t>
            </a:r>
            <a:r>
              <a:rPr lang="en-US" altLang="en-US" sz="1800" dirty="0" smtClean="0">
                <a:solidFill>
                  <a:srgbClr val="FF0000"/>
                </a:solidFill>
                <a:latin typeface="Tahoma" panose="020B0604030504040204" pitchFamily="34" charset="0"/>
              </a:rPr>
              <a:t>          </a:t>
            </a:r>
            <a:r>
              <a:rPr lang="en-US" altLang="en-US" sz="1800" dirty="0" smtClean="0">
                <a:latin typeface="Tahoma" panose="020B0604030504040204" pitchFamily="34" charset="0"/>
              </a:rPr>
              <a:t>(Hint: assume a lapse rate in T of 6.5 </a:t>
            </a:r>
            <a:r>
              <a:rPr lang="en-GB" altLang="en-US" sz="1800" dirty="0">
                <a:latin typeface="Tahoma" panose="020B0604030504040204" pitchFamily="34" charset="0"/>
                <a:cs typeface="Tahoma" panose="020B0604030504040204" pitchFamily="34" charset="0"/>
              </a:rPr>
              <a:t>°C</a:t>
            </a:r>
            <a:r>
              <a:rPr lang="en-GB" altLang="en-US" sz="1800" dirty="0">
                <a:latin typeface="Tahoma" panose="020B0604030504040204" pitchFamily="34" charset="0"/>
                <a:cs typeface="Tahoma" panose="020B0604030504040204" pitchFamily="34" charset="0"/>
                <a:sym typeface="Symbol" panose="05050102010706020507" pitchFamily="18" charset="2"/>
              </a:rPr>
              <a:t></a:t>
            </a:r>
            <a:r>
              <a:rPr lang="en-GB" altLang="en-US" sz="1800" dirty="0" smtClean="0">
                <a:latin typeface="Tahoma" panose="020B0604030504040204" pitchFamily="34" charset="0"/>
                <a:cs typeface="Tahoma" panose="020B0604030504040204" pitchFamily="34" charset="0"/>
              </a:rPr>
              <a:t>km</a:t>
            </a:r>
            <a:r>
              <a:rPr lang="en-GB" altLang="en-US" sz="1800" baseline="30000" dirty="0" smtClean="0">
                <a:latin typeface="Tahoma" panose="020B0604030504040204" pitchFamily="34" charset="0"/>
                <a:cs typeface="Tahoma" panose="020B0604030504040204" pitchFamily="34" charset="0"/>
              </a:rPr>
              <a:t>-1</a:t>
            </a:r>
            <a:r>
              <a:rPr lang="en-US" altLang="en-US" sz="1800" dirty="0" smtClean="0">
                <a:latin typeface="Tahoma" panose="020B0604030504040204" pitchFamily="34" charset="0"/>
              </a:rPr>
              <a:t>) </a:t>
            </a:r>
            <a:endParaRPr lang="en-US" altLang="en-US" sz="1800" dirty="0">
              <a:latin typeface="Tahoma" panose="020B0604030504040204" pitchFamily="34" charset="0"/>
            </a:endParaRPr>
          </a:p>
        </p:txBody>
      </p:sp>
      <p:sp>
        <p:nvSpPr>
          <p:cNvPr id="21" name="Text Box 5"/>
          <p:cNvSpPr txBox="1">
            <a:spLocks noChangeArrowheads="1"/>
          </p:cNvSpPr>
          <p:nvPr/>
        </p:nvSpPr>
        <p:spPr bwMode="auto">
          <a:xfrm>
            <a:off x="285007" y="2577485"/>
            <a:ext cx="81554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800" dirty="0" smtClean="0">
                <a:solidFill>
                  <a:srgbClr val="FF0000"/>
                </a:solidFill>
                <a:latin typeface="Tahoma" panose="020B0604030504040204" pitchFamily="34" charset="0"/>
              </a:rPr>
              <a:t>Solution: </a:t>
            </a:r>
            <a:r>
              <a:rPr lang="en-US" altLang="en-US" sz="1800" dirty="0" smtClean="0">
                <a:latin typeface="Tahoma" panose="020B0604030504040204" pitchFamily="34" charset="0"/>
              </a:rPr>
              <a:t>0.00003</a:t>
            </a:r>
            <a:r>
              <a:rPr lang="en-US" altLang="en-US" sz="1800" dirty="0">
                <a:latin typeface="Tahoma" panose="020B0604030504040204" pitchFamily="34" charset="0"/>
              </a:rPr>
              <a:t>% </a:t>
            </a:r>
            <a:r>
              <a:rPr lang="en-US" altLang="en-US" sz="1800" dirty="0" smtClean="0">
                <a:latin typeface="Tahoma" panose="020B0604030504040204" pitchFamily="34" charset="0"/>
              </a:rPr>
              <a:t>= 3x10</a:t>
            </a:r>
            <a:r>
              <a:rPr lang="en-US" altLang="en-US" sz="1800" baseline="30000" dirty="0" smtClean="0">
                <a:latin typeface="Tahoma" panose="020B0604030504040204" pitchFamily="34" charset="0"/>
              </a:rPr>
              <a:t>-7</a:t>
            </a:r>
            <a:r>
              <a:rPr lang="en-US" altLang="en-US" sz="1800" dirty="0" smtClean="0">
                <a:latin typeface="Tahoma" panose="020B0604030504040204" pitchFamily="34" charset="0"/>
              </a:rPr>
              <a:t>= </a:t>
            </a:r>
            <a:r>
              <a:rPr lang="en-US" altLang="en-US" sz="1800" dirty="0">
                <a:latin typeface="Tahoma" panose="020B0604030504040204" pitchFamily="34" charset="0"/>
              </a:rPr>
              <a:t>mole </a:t>
            </a:r>
            <a:r>
              <a:rPr lang="en-US" altLang="en-US" sz="1800" dirty="0" smtClean="0">
                <a:latin typeface="Tahoma" panose="020B0604030504040204" pitchFamily="34" charset="0"/>
              </a:rPr>
              <a:t>N</a:t>
            </a:r>
            <a:r>
              <a:rPr lang="en-US" altLang="en-US" sz="1800" baseline="-25000" dirty="0" smtClean="0">
                <a:latin typeface="Tahoma" panose="020B0604030504040204" pitchFamily="34" charset="0"/>
              </a:rPr>
              <a:t>2</a:t>
            </a:r>
            <a:r>
              <a:rPr lang="en-US" altLang="en-US" sz="1800" dirty="0" smtClean="0">
                <a:latin typeface="Tahoma" panose="020B0604030504040204" pitchFamily="34" charset="0"/>
              </a:rPr>
              <a:t>O/moles air = C</a:t>
            </a:r>
            <a:r>
              <a:rPr lang="en-US" altLang="en-US" sz="1800" baseline="-25000" dirty="0" smtClean="0">
                <a:latin typeface="Tahoma" panose="020B0604030504040204" pitchFamily="34" charset="0"/>
              </a:rPr>
              <a:t>N2O</a:t>
            </a:r>
          </a:p>
          <a:p>
            <a:pPr marL="342900" indent="-342900" algn="just" eaLnBrk="1" hangingPunct="1">
              <a:spcBef>
                <a:spcPct val="0"/>
              </a:spcBef>
              <a:buFontTx/>
              <a:buAutoNum type="alphaLcParenR"/>
            </a:pPr>
            <a:r>
              <a:rPr lang="it-IT" altLang="en-US" sz="1800" dirty="0" smtClean="0">
                <a:latin typeface="Tahoma" panose="020B0604030504040204" pitchFamily="34" charset="0"/>
              </a:rPr>
              <a:t>C</a:t>
            </a:r>
            <a:r>
              <a:rPr lang="it-IT" altLang="en-US" sz="1800" baseline="-25000" dirty="0" smtClean="0">
                <a:latin typeface="Tahoma" panose="020B0604030504040204" pitchFamily="34" charset="0"/>
              </a:rPr>
              <a:t>N2O </a:t>
            </a:r>
            <a:r>
              <a:rPr lang="it-IT" altLang="en-US" sz="1800" dirty="0" smtClean="0">
                <a:latin typeface="Tahoma" panose="020B0604030504040204" pitchFamily="34" charset="0"/>
              </a:rPr>
              <a:t>in ppm =</a:t>
            </a:r>
            <a:r>
              <a:rPr lang="en-US" altLang="en-US" sz="1800" dirty="0">
                <a:latin typeface="Tahoma" panose="020B0604030504040204" pitchFamily="34" charset="0"/>
              </a:rPr>
              <a:t> </a:t>
            </a:r>
            <a:r>
              <a:rPr lang="en-US" altLang="en-US" sz="1800" dirty="0" smtClean="0">
                <a:latin typeface="Tahoma" panose="020B0604030504040204" pitchFamily="34" charset="0"/>
              </a:rPr>
              <a:t>3x10</a:t>
            </a:r>
            <a:r>
              <a:rPr lang="en-US" altLang="en-US" sz="1800" baseline="30000" dirty="0" smtClean="0">
                <a:latin typeface="Tahoma" panose="020B0604030504040204" pitchFamily="34" charset="0"/>
              </a:rPr>
              <a:t>-7</a:t>
            </a:r>
            <a:r>
              <a:rPr lang="en-US" altLang="en-US" sz="1800" dirty="0" smtClean="0">
                <a:latin typeface="Tahoma" panose="020B0604030504040204" pitchFamily="34" charset="0"/>
              </a:rPr>
              <a:t>x10</a:t>
            </a:r>
            <a:r>
              <a:rPr lang="en-US" altLang="en-US" sz="1800" baseline="30000" dirty="0" smtClean="0">
                <a:latin typeface="Tahoma" panose="020B0604030504040204" pitchFamily="34" charset="0"/>
              </a:rPr>
              <a:t>6 </a:t>
            </a:r>
            <a:r>
              <a:rPr lang="en-US" altLang="en-US" sz="1800" dirty="0" smtClean="0">
                <a:latin typeface="Tahoma" panose="020B0604030504040204" pitchFamily="34" charset="0"/>
              </a:rPr>
              <a:t>= 0.3 ppm     </a:t>
            </a:r>
          </a:p>
          <a:p>
            <a:pPr algn="just" eaLnBrk="1" hangingPunct="1">
              <a:spcBef>
                <a:spcPct val="0"/>
              </a:spcBef>
              <a:buNone/>
            </a:pPr>
            <a:r>
              <a:rPr lang="en-US" altLang="en-US" sz="1800" dirty="0" smtClean="0">
                <a:latin typeface="Tahoma" panose="020B0604030504040204" pitchFamily="34" charset="0"/>
              </a:rPr>
              <a:t>     </a:t>
            </a:r>
            <a:r>
              <a:rPr lang="it-IT" altLang="en-US" sz="1800" dirty="0" smtClean="0">
                <a:latin typeface="Tahoma" panose="020B0604030504040204" pitchFamily="34" charset="0"/>
              </a:rPr>
              <a:t>C</a:t>
            </a:r>
            <a:r>
              <a:rPr lang="it-IT" altLang="en-US" sz="1800" baseline="-25000" dirty="0" smtClean="0">
                <a:latin typeface="Tahoma" panose="020B0604030504040204" pitchFamily="34" charset="0"/>
              </a:rPr>
              <a:t>N2O </a:t>
            </a:r>
            <a:r>
              <a:rPr lang="it-IT" altLang="en-US" sz="1800" dirty="0">
                <a:latin typeface="Tahoma" panose="020B0604030504040204" pitchFamily="34" charset="0"/>
              </a:rPr>
              <a:t>in </a:t>
            </a:r>
            <a:r>
              <a:rPr lang="it-IT" altLang="en-US" sz="1800" dirty="0" smtClean="0">
                <a:latin typeface="Tahoma" panose="020B0604030504040204" pitchFamily="34" charset="0"/>
              </a:rPr>
              <a:t>ppb </a:t>
            </a:r>
            <a:r>
              <a:rPr lang="en-US" altLang="en-US" sz="1800" dirty="0" smtClean="0">
                <a:latin typeface="Tahoma" panose="020B0604030504040204" pitchFamily="34" charset="0"/>
              </a:rPr>
              <a:t>= 0.3x1000 = 300 ppb</a:t>
            </a:r>
          </a:p>
        </p:txBody>
      </p:sp>
      <p:sp>
        <p:nvSpPr>
          <p:cNvPr id="22" name="Text Box 5"/>
          <p:cNvSpPr txBox="1">
            <a:spLocks noChangeArrowheads="1"/>
          </p:cNvSpPr>
          <p:nvPr/>
        </p:nvSpPr>
        <p:spPr bwMode="auto">
          <a:xfrm>
            <a:off x="285007" y="3601275"/>
            <a:ext cx="8155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1800" dirty="0" smtClean="0">
                <a:latin typeface="Tahoma" panose="020B0604030504040204" pitchFamily="34" charset="0"/>
              </a:rPr>
              <a:t>b) </a:t>
            </a:r>
            <a:r>
              <a:rPr lang="it-IT" altLang="en-US" sz="1800" dirty="0" smtClean="0">
                <a:latin typeface="Tahoma" panose="020B0604030504040204" pitchFamily="34" charset="0"/>
              </a:rPr>
              <a:t>We need to calculate the density of air (N</a:t>
            </a:r>
            <a:r>
              <a:rPr lang="it-IT" altLang="en-US" sz="1800" baseline="-25000" dirty="0" smtClean="0">
                <a:latin typeface="Tahoma" panose="020B0604030504040204" pitchFamily="34" charset="0"/>
              </a:rPr>
              <a:t>air </a:t>
            </a:r>
            <a:r>
              <a:rPr lang="it-IT" altLang="en-US" sz="1800" dirty="0" smtClean="0">
                <a:latin typeface="Tahoma" panose="020B0604030504040204" pitchFamily="34" charset="0"/>
              </a:rPr>
              <a:t>in number of molecules per litre) at </a:t>
            </a:r>
            <a:r>
              <a:rPr lang="en-US" altLang="en-US" sz="1800" dirty="0">
                <a:latin typeface="Tahoma" panose="020B0604030504040204" pitchFamily="34" charset="0"/>
              </a:rPr>
              <a:t>pressure=1000 </a:t>
            </a:r>
            <a:r>
              <a:rPr lang="en-US" altLang="en-US" sz="1800" dirty="0" err="1">
                <a:latin typeface="Tahoma" panose="020B0604030504040204" pitchFamily="34" charset="0"/>
              </a:rPr>
              <a:t>hPa</a:t>
            </a:r>
            <a:r>
              <a:rPr lang="en-US" altLang="en-US" sz="1800" dirty="0">
                <a:latin typeface="Tahoma" panose="020B0604030504040204" pitchFamily="34" charset="0"/>
              </a:rPr>
              <a:t> and temperature T=15 </a:t>
            </a:r>
            <a:r>
              <a:rPr lang="en-US" altLang="en-US" sz="1800" dirty="0">
                <a:latin typeface="Tahoma" panose="020B0604030504040204" pitchFamily="34" charset="0"/>
                <a:sym typeface="Symbol" panose="05050102010706020507" pitchFamily="18" charset="2"/>
              </a:rPr>
              <a:t></a:t>
            </a:r>
            <a:r>
              <a:rPr lang="en-US" altLang="en-US" sz="1800" dirty="0" smtClean="0">
                <a:latin typeface="Tahoma" panose="020B0604030504040204" pitchFamily="34" charset="0"/>
              </a:rPr>
              <a:t>C at sea level</a:t>
            </a:r>
            <a:r>
              <a:rPr lang="it-IT" altLang="en-US" sz="1800" dirty="0" smtClean="0">
                <a:latin typeface="Tahoma" panose="020B0604030504040204" pitchFamily="34" charset="0"/>
              </a:rPr>
              <a:t> </a:t>
            </a:r>
          </a:p>
        </p:txBody>
      </p:sp>
      <p:graphicFrame>
        <p:nvGraphicFramePr>
          <p:cNvPr id="24" name="Object 11"/>
          <p:cNvGraphicFramePr>
            <a:graphicFrameLocks noChangeAspect="1"/>
          </p:cNvGraphicFramePr>
          <p:nvPr>
            <p:extLst/>
          </p:nvPr>
        </p:nvGraphicFramePr>
        <p:xfrm>
          <a:off x="414338" y="4963886"/>
          <a:ext cx="8543262" cy="643807"/>
        </p:xfrm>
        <a:graphic>
          <a:graphicData uri="http://schemas.openxmlformats.org/presentationml/2006/ole">
            <mc:AlternateContent xmlns:mc="http://schemas.openxmlformats.org/markup-compatibility/2006">
              <mc:Choice xmlns:v="urn:schemas-microsoft-com:vml" Requires="v">
                <p:oleObj spid="_x0000_s101378" name="Equation" r:id="rId4" imgW="6070320" imgH="457200" progId="Equation.3">
                  <p:embed/>
                </p:oleObj>
              </mc:Choice>
              <mc:Fallback>
                <p:oleObj name="Equation" r:id="rId4" imgW="6070320" imgH="457200" progId="Equation.3">
                  <p:embed/>
                  <p:pic>
                    <p:nvPicPr>
                      <p:cNvPr id="24" name="Object 11"/>
                      <p:cNvPicPr>
                        <a:picLocks noChangeAspect="1" noChangeArrowheads="1"/>
                      </p:cNvPicPr>
                      <p:nvPr/>
                    </p:nvPicPr>
                    <p:blipFill>
                      <a:blip r:embed="rId5"/>
                      <a:srcRect/>
                      <a:stretch>
                        <a:fillRect/>
                      </a:stretch>
                    </p:blipFill>
                    <p:spPr bwMode="auto">
                      <a:xfrm>
                        <a:off x="414338" y="4963886"/>
                        <a:ext cx="8543262" cy="643807"/>
                      </a:xfrm>
                      <a:prstGeom prst="rect">
                        <a:avLst/>
                      </a:prstGeom>
                      <a:noFill/>
                      <a:ln>
                        <a:noFill/>
                      </a:ln>
                      <a:extLst/>
                    </p:spPr>
                  </p:pic>
                </p:oleObj>
              </mc:Fallback>
            </mc:AlternateContent>
          </a:graphicData>
        </a:graphic>
      </p:graphicFrame>
      <p:graphicFrame>
        <p:nvGraphicFramePr>
          <p:cNvPr id="27" name="Object 11"/>
          <p:cNvGraphicFramePr>
            <a:graphicFrameLocks noChangeAspect="1"/>
          </p:cNvGraphicFramePr>
          <p:nvPr>
            <p:extLst/>
          </p:nvPr>
        </p:nvGraphicFramePr>
        <p:xfrm>
          <a:off x="414338" y="4176248"/>
          <a:ext cx="4678115" cy="639235"/>
        </p:xfrm>
        <a:graphic>
          <a:graphicData uri="http://schemas.openxmlformats.org/presentationml/2006/ole">
            <mc:AlternateContent xmlns:mc="http://schemas.openxmlformats.org/markup-compatibility/2006">
              <mc:Choice xmlns:v="urn:schemas-microsoft-com:vml" Requires="v">
                <p:oleObj spid="_x0000_s101379" name="Equation" r:id="rId6" imgW="2882880" imgH="393480" progId="Equation.3">
                  <p:embed/>
                </p:oleObj>
              </mc:Choice>
              <mc:Fallback>
                <p:oleObj name="Equation" r:id="rId6" imgW="2882880" imgH="393480" progId="Equation.3">
                  <p:embed/>
                  <p:pic>
                    <p:nvPicPr>
                      <p:cNvPr id="27" name="Object 11"/>
                      <p:cNvPicPr>
                        <a:picLocks noChangeAspect="1" noChangeArrowheads="1"/>
                      </p:cNvPicPr>
                      <p:nvPr/>
                    </p:nvPicPr>
                    <p:blipFill>
                      <a:blip r:embed="rId7"/>
                      <a:srcRect/>
                      <a:stretch>
                        <a:fillRect/>
                      </a:stretch>
                    </p:blipFill>
                    <p:spPr bwMode="auto">
                      <a:xfrm>
                        <a:off x="414338" y="4176248"/>
                        <a:ext cx="4678115" cy="639235"/>
                      </a:xfrm>
                      <a:prstGeom prst="rect">
                        <a:avLst/>
                      </a:prstGeom>
                      <a:noFill/>
                      <a:ln>
                        <a:noFill/>
                      </a:ln>
                      <a:extLst/>
                    </p:spPr>
                  </p:pic>
                </p:oleObj>
              </mc:Fallback>
            </mc:AlternateContent>
          </a:graphicData>
        </a:graphic>
      </p:graphicFrame>
      <p:graphicFrame>
        <p:nvGraphicFramePr>
          <p:cNvPr id="28" name="Object 11"/>
          <p:cNvGraphicFramePr>
            <a:graphicFrameLocks noChangeAspect="1"/>
          </p:cNvGraphicFramePr>
          <p:nvPr>
            <p:extLst/>
          </p:nvPr>
        </p:nvGraphicFramePr>
        <p:xfrm>
          <a:off x="5711682" y="4277550"/>
          <a:ext cx="2992932" cy="436630"/>
        </p:xfrm>
        <a:graphic>
          <a:graphicData uri="http://schemas.openxmlformats.org/presentationml/2006/ole">
            <mc:AlternateContent xmlns:mc="http://schemas.openxmlformats.org/markup-compatibility/2006">
              <mc:Choice xmlns:v="urn:schemas-microsoft-com:vml" Requires="v">
                <p:oleObj spid="_x0000_s101380" name="Equation" r:id="rId8" imgW="1562040" imgH="228600" progId="Equation.3">
                  <p:embed/>
                </p:oleObj>
              </mc:Choice>
              <mc:Fallback>
                <p:oleObj name="Equation" r:id="rId8" imgW="1562040" imgH="228600" progId="Equation.3">
                  <p:embed/>
                  <p:pic>
                    <p:nvPicPr>
                      <p:cNvPr id="28" name="Object 11"/>
                      <p:cNvPicPr>
                        <a:picLocks noChangeAspect="1" noChangeArrowheads="1"/>
                      </p:cNvPicPr>
                      <p:nvPr/>
                    </p:nvPicPr>
                    <p:blipFill>
                      <a:blip r:embed="rId9"/>
                      <a:srcRect/>
                      <a:stretch>
                        <a:fillRect/>
                      </a:stretch>
                    </p:blipFill>
                    <p:spPr bwMode="auto">
                      <a:xfrm>
                        <a:off x="5711682" y="4277550"/>
                        <a:ext cx="2992932" cy="436630"/>
                      </a:xfrm>
                      <a:prstGeom prst="rect">
                        <a:avLst/>
                      </a:prstGeom>
                      <a:noFill/>
                      <a:ln>
                        <a:noFill/>
                      </a:ln>
                      <a:extLst/>
                    </p:spPr>
                  </p:pic>
                </p:oleObj>
              </mc:Fallback>
            </mc:AlternateContent>
          </a:graphicData>
        </a:graphic>
      </p:graphicFrame>
      <p:sp>
        <p:nvSpPr>
          <p:cNvPr id="30" name="CasellaDiTesto 17"/>
          <p:cNvSpPr txBox="1">
            <a:spLocks noChangeArrowheads="1"/>
          </p:cNvSpPr>
          <p:nvPr/>
        </p:nvSpPr>
        <p:spPr bwMode="auto">
          <a:xfrm>
            <a:off x="285007" y="5734701"/>
            <a:ext cx="8637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smtClean="0">
                <a:latin typeface="Tahoma" panose="020B0604030504040204" pitchFamily="34" charset="0"/>
                <a:cs typeface="Tahoma" panose="020B0604030504040204" pitchFamily="34" charset="0"/>
              </a:rPr>
              <a:t>Hence the number density of </a:t>
            </a:r>
            <a:r>
              <a:rPr lang="en-US" altLang="en-US" dirty="0" smtClean="0">
                <a:latin typeface="Tahoma" panose="020B0604030504040204" pitchFamily="34" charset="0"/>
              </a:rPr>
              <a:t>N</a:t>
            </a:r>
            <a:r>
              <a:rPr lang="en-US" altLang="en-US" baseline="-25000" dirty="0" smtClean="0">
                <a:latin typeface="Tahoma" panose="020B0604030504040204" pitchFamily="34" charset="0"/>
              </a:rPr>
              <a:t>2</a:t>
            </a:r>
            <a:r>
              <a:rPr lang="en-US" altLang="en-US" dirty="0" smtClean="0">
                <a:latin typeface="Tahoma" panose="020B0604030504040204" pitchFamily="34" charset="0"/>
              </a:rPr>
              <a:t>O (N</a:t>
            </a:r>
            <a:r>
              <a:rPr lang="en-US" altLang="en-US" baseline="-25000" dirty="0" smtClean="0">
                <a:latin typeface="Tahoma" panose="020B0604030504040204" pitchFamily="34" charset="0"/>
              </a:rPr>
              <a:t>N2O</a:t>
            </a:r>
            <a:r>
              <a:rPr lang="en-US" altLang="en-US" dirty="0" smtClean="0">
                <a:latin typeface="Tahoma" panose="020B0604030504040204" pitchFamily="34" charset="0"/>
              </a:rPr>
              <a:t>) at sea level will be:</a:t>
            </a:r>
            <a:endParaRPr lang="en-GB" altLang="en-US" baseline="-25000" dirty="0">
              <a:latin typeface="Tahoma" panose="020B0604030504040204" pitchFamily="34" charset="0"/>
              <a:cs typeface="Tahoma" panose="020B0604030504040204" pitchFamily="34" charset="0"/>
            </a:endParaRPr>
          </a:p>
        </p:txBody>
      </p:sp>
      <p:graphicFrame>
        <p:nvGraphicFramePr>
          <p:cNvPr id="33" name="Object 11"/>
          <p:cNvGraphicFramePr>
            <a:graphicFrameLocks noChangeAspect="1"/>
          </p:cNvGraphicFramePr>
          <p:nvPr>
            <p:extLst/>
          </p:nvPr>
        </p:nvGraphicFramePr>
        <p:xfrm>
          <a:off x="344382" y="6115908"/>
          <a:ext cx="7552921" cy="629700"/>
        </p:xfrm>
        <a:graphic>
          <a:graphicData uri="http://schemas.openxmlformats.org/presentationml/2006/ole">
            <mc:AlternateContent xmlns:mc="http://schemas.openxmlformats.org/markup-compatibility/2006">
              <mc:Choice xmlns:v="urn:schemas-microsoft-com:vml" Requires="v">
                <p:oleObj spid="_x0000_s101381" name="Equation" r:id="rId10" imgW="5486400" imgH="457200" progId="Equation.3">
                  <p:embed/>
                </p:oleObj>
              </mc:Choice>
              <mc:Fallback>
                <p:oleObj name="Equation" r:id="rId10" imgW="5486400" imgH="457200" progId="Equation.3">
                  <p:embed/>
                  <p:pic>
                    <p:nvPicPr>
                      <p:cNvPr id="33" name="Object 11"/>
                      <p:cNvPicPr>
                        <a:picLocks noChangeAspect="1" noChangeArrowheads="1"/>
                      </p:cNvPicPr>
                      <p:nvPr/>
                    </p:nvPicPr>
                    <p:blipFill>
                      <a:blip r:embed="rId11"/>
                      <a:srcRect/>
                      <a:stretch>
                        <a:fillRect/>
                      </a:stretch>
                    </p:blipFill>
                    <p:spPr bwMode="auto">
                      <a:xfrm>
                        <a:off x="344382" y="6115908"/>
                        <a:ext cx="7552921" cy="6297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5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6839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370876" y="921637"/>
            <a:ext cx="85895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800" dirty="0" smtClean="0">
                <a:latin typeface="Tahoma" panose="020B0604030504040204" pitchFamily="34" charset="0"/>
              </a:rPr>
              <a:t>c) And at an altitude at of 2 km ?</a:t>
            </a:r>
          </a:p>
        </p:txBody>
      </p:sp>
      <p:sp>
        <p:nvSpPr>
          <p:cNvPr id="14" name="CasellaDiTesto 17"/>
          <p:cNvSpPr txBox="1">
            <a:spLocks noChangeArrowheads="1"/>
          </p:cNvSpPr>
          <p:nvPr/>
        </p:nvSpPr>
        <p:spPr bwMode="auto">
          <a:xfrm>
            <a:off x="370876" y="1569491"/>
            <a:ext cx="747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smtClean="0">
                <a:latin typeface="Tahoma" panose="020B0604030504040204" pitchFamily="34" charset="0"/>
                <a:cs typeface="Tahoma" panose="020B0604030504040204" pitchFamily="34" charset="0"/>
              </a:rPr>
              <a:t>We need to calculate the density of air at z=2 km, using the ideal gas law (we need to estimate a T and a P at this altitude)</a:t>
            </a:r>
            <a:endParaRPr lang="en-GB" altLang="en-US" baseline="-25000" dirty="0">
              <a:latin typeface="Tahoma" panose="020B0604030504040204" pitchFamily="34" charset="0"/>
              <a:cs typeface="Tahoma" panose="020B0604030504040204" pitchFamily="34" charset="0"/>
            </a:endParaRPr>
          </a:p>
        </p:txBody>
      </p:sp>
      <p:graphicFrame>
        <p:nvGraphicFramePr>
          <p:cNvPr id="15" name="Object 11"/>
          <p:cNvGraphicFramePr>
            <a:graphicFrameLocks noChangeAspect="1"/>
          </p:cNvGraphicFramePr>
          <p:nvPr>
            <p:extLst/>
          </p:nvPr>
        </p:nvGraphicFramePr>
        <p:xfrm>
          <a:off x="404359" y="2358918"/>
          <a:ext cx="2889493" cy="384791"/>
        </p:xfrm>
        <a:graphic>
          <a:graphicData uri="http://schemas.openxmlformats.org/presentationml/2006/ole">
            <mc:AlternateContent xmlns:mc="http://schemas.openxmlformats.org/markup-compatibility/2006">
              <mc:Choice xmlns:v="urn:schemas-microsoft-com:vml" Requires="v">
                <p:oleObj spid="_x0000_s102402" name="Equation" r:id="rId4" imgW="1714320" imgH="228600" progId="Equation.3">
                  <p:embed/>
                </p:oleObj>
              </mc:Choice>
              <mc:Fallback>
                <p:oleObj name="Equation" r:id="rId4" imgW="1714320" imgH="228600" progId="Equation.3">
                  <p:embed/>
                  <p:pic>
                    <p:nvPicPr>
                      <p:cNvPr id="15" name="Object 11"/>
                      <p:cNvPicPr>
                        <a:picLocks noChangeAspect="1" noChangeArrowheads="1"/>
                      </p:cNvPicPr>
                      <p:nvPr/>
                    </p:nvPicPr>
                    <p:blipFill>
                      <a:blip r:embed="rId5"/>
                      <a:srcRect/>
                      <a:stretch>
                        <a:fillRect/>
                      </a:stretch>
                    </p:blipFill>
                    <p:spPr bwMode="auto">
                      <a:xfrm>
                        <a:off x="404359" y="2358918"/>
                        <a:ext cx="2889493" cy="384791"/>
                      </a:xfrm>
                      <a:prstGeom prst="rect">
                        <a:avLst/>
                      </a:prstGeom>
                      <a:noFill/>
                      <a:ln>
                        <a:noFill/>
                      </a:ln>
                      <a:extLst/>
                    </p:spPr>
                  </p:pic>
                </p:oleObj>
              </mc:Fallback>
            </mc:AlternateContent>
          </a:graphicData>
        </a:graphic>
      </p:graphicFrame>
      <p:graphicFrame>
        <p:nvGraphicFramePr>
          <p:cNvPr id="16" name="Object 5"/>
          <p:cNvGraphicFramePr>
            <a:graphicFrameLocks noChangeAspect="1"/>
          </p:cNvGraphicFramePr>
          <p:nvPr>
            <p:extLst/>
          </p:nvPr>
        </p:nvGraphicFramePr>
        <p:xfrm>
          <a:off x="4126494" y="2333032"/>
          <a:ext cx="4886877" cy="402765"/>
        </p:xfrm>
        <a:graphic>
          <a:graphicData uri="http://schemas.openxmlformats.org/presentationml/2006/ole">
            <mc:AlternateContent xmlns:mc="http://schemas.openxmlformats.org/markup-compatibility/2006">
              <mc:Choice xmlns:v="urn:schemas-microsoft-com:vml" Requires="v">
                <p:oleObj spid="_x0000_s102403" name="Equation" r:id="rId6" imgW="2920680" imgH="241200" progId="Equation.3">
                  <p:embed/>
                </p:oleObj>
              </mc:Choice>
              <mc:Fallback>
                <p:oleObj name="Equation" r:id="rId6" imgW="2920680" imgH="241200" progId="Equation.3">
                  <p:embed/>
                  <p:pic>
                    <p:nvPicPr>
                      <p:cNvPr id="16" name="Object 5"/>
                      <p:cNvPicPr>
                        <a:picLocks noChangeAspect="1" noChangeArrowheads="1"/>
                      </p:cNvPicPr>
                      <p:nvPr/>
                    </p:nvPicPr>
                    <p:blipFill>
                      <a:blip r:embed="rId7"/>
                      <a:srcRect/>
                      <a:stretch>
                        <a:fillRect/>
                      </a:stretch>
                    </p:blipFill>
                    <p:spPr bwMode="auto">
                      <a:xfrm>
                        <a:off x="4126494" y="2333032"/>
                        <a:ext cx="4886877" cy="402765"/>
                      </a:xfrm>
                      <a:prstGeom prst="rect">
                        <a:avLst/>
                      </a:prstGeom>
                      <a:noFill/>
                      <a:ln>
                        <a:noFill/>
                      </a:ln>
                      <a:extLst/>
                    </p:spPr>
                  </p:pic>
                </p:oleObj>
              </mc:Fallback>
            </mc:AlternateContent>
          </a:graphicData>
        </a:graphic>
      </p:graphicFrame>
      <p:sp>
        <p:nvSpPr>
          <p:cNvPr id="17" name="CasellaDiTesto 17"/>
          <p:cNvSpPr txBox="1">
            <a:spLocks noChangeArrowheads="1"/>
          </p:cNvSpPr>
          <p:nvPr/>
        </p:nvSpPr>
        <p:spPr bwMode="auto">
          <a:xfrm>
            <a:off x="370877" y="3051459"/>
            <a:ext cx="3062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smtClean="0">
                <a:latin typeface="Tahoma" panose="020B0604030504040204" pitchFamily="34" charset="0"/>
                <a:cs typeface="Tahoma" panose="020B0604030504040204" pitchFamily="34" charset="0"/>
              </a:rPr>
              <a:t>Hence density of air:</a:t>
            </a:r>
            <a:endParaRPr lang="en-GB" altLang="en-US" baseline="-25000" dirty="0">
              <a:latin typeface="Tahoma" panose="020B0604030504040204" pitchFamily="34" charset="0"/>
              <a:cs typeface="Tahoma" panose="020B0604030504040204" pitchFamily="34" charset="0"/>
            </a:endParaRPr>
          </a:p>
        </p:txBody>
      </p:sp>
      <p:sp>
        <p:nvSpPr>
          <p:cNvPr id="18" name="CasellaDiTesto 17"/>
          <p:cNvSpPr txBox="1">
            <a:spLocks noChangeArrowheads="1"/>
          </p:cNvSpPr>
          <p:nvPr/>
        </p:nvSpPr>
        <p:spPr bwMode="auto">
          <a:xfrm>
            <a:off x="3433323" y="2314628"/>
            <a:ext cx="1008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smtClean="0">
                <a:latin typeface="Tahoma" panose="020B0604030504040204" pitchFamily="34" charset="0"/>
                <a:cs typeface="Tahoma" panose="020B0604030504040204" pitchFamily="34" charset="0"/>
              </a:rPr>
              <a:t>and</a:t>
            </a:r>
            <a:endParaRPr lang="en-GB" altLang="en-US" baseline="-25000" dirty="0">
              <a:latin typeface="Tahoma" panose="020B0604030504040204" pitchFamily="34" charset="0"/>
              <a:cs typeface="Tahoma" panose="020B0604030504040204" pitchFamily="34" charset="0"/>
            </a:endParaRPr>
          </a:p>
        </p:txBody>
      </p:sp>
      <p:sp>
        <p:nvSpPr>
          <p:cNvPr id="19" name="CasellaDiTesto 17"/>
          <p:cNvSpPr txBox="1">
            <a:spLocks noChangeArrowheads="1"/>
          </p:cNvSpPr>
          <p:nvPr/>
        </p:nvSpPr>
        <p:spPr bwMode="auto">
          <a:xfrm>
            <a:off x="448691" y="4812046"/>
            <a:ext cx="4343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smtClean="0">
                <a:latin typeface="Tahoma" panose="020B0604030504040204" pitchFamily="34" charset="0"/>
                <a:cs typeface="Tahoma" panose="020B0604030504040204" pitchFamily="34" charset="0"/>
              </a:rPr>
              <a:t>And the number density of </a:t>
            </a:r>
            <a:r>
              <a:rPr lang="en-US" altLang="en-US" dirty="0" smtClean="0">
                <a:latin typeface="Tahoma" panose="020B0604030504040204" pitchFamily="34" charset="0"/>
              </a:rPr>
              <a:t>N</a:t>
            </a:r>
            <a:r>
              <a:rPr lang="en-US" altLang="en-US" baseline="-25000" dirty="0" smtClean="0">
                <a:latin typeface="Tahoma" panose="020B0604030504040204" pitchFamily="34" charset="0"/>
              </a:rPr>
              <a:t>2</a:t>
            </a:r>
            <a:r>
              <a:rPr lang="en-US" altLang="en-US" dirty="0" smtClean="0">
                <a:latin typeface="Tahoma" panose="020B0604030504040204" pitchFamily="34" charset="0"/>
              </a:rPr>
              <a:t>O at 2 km:</a:t>
            </a:r>
            <a:endParaRPr lang="en-GB" altLang="en-US" baseline="-25000" dirty="0">
              <a:latin typeface="Tahoma" panose="020B0604030504040204" pitchFamily="34" charset="0"/>
              <a:cs typeface="Tahoma" panose="020B0604030504040204" pitchFamily="34" charset="0"/>
            </a:endParaRPr>
          </a:p>
        </p:txBody>
      </p:sp>
      <p:graphicFrame>
        <p:nvGraphicFramePr>
          <p:cNvPr id="20" name="Object 11"/>
          <p:cNvGraphicFramePr>
            <a:graphicFrameLocks noChangeAspect="1"/>
          </p:cNvGraphicFramePr>
          <p:nvPr>
            <p:extLst/>
          </p:nvPr>
        </p:nvGraphicFramePr>
        <p:xfrm>
          <a:off x="448691" y="5361622"/>
          <a:ext cx="8508046" cy="679462"/>
        </p:xfrm>
        <a:graphic>
          <a:graphicData uri="http://schemas.openxmlformats.org/presentationml/2006/ole">
            <mc:AlternateContent xmlns:mc="http://schemas.openxmlformats.org/markup-compatibility/2006">
              <mc:Choice xmlns:v="urn:schemas-microsoft-com:vml" Requires="v">
                <p:oleObj spid="_x0000_s102404" name="Equation" r:id="rId8" imgW="5422680" imgH="431640" progId="Equation.3">
                  <p:embed/>
                </p:oleObj>
              </mc:Choice>
              <mc:Fallback>
                <p:oleObj name="Equation" r:id="rId8" imgW="5422680" imgH="431640" progId="Equation.3">
                  <p:embed/>
                  <p:pic>
                    <p:nvPicPr>
                      <p:cNvPr id="20" name="Object 11"/>
                      <p:cNvPicPr>
                        <a:picLocks noChangeAspect="1" noChangeArrowheads="1"/>
                      </p:cNvPicPr>
                      <p:nvPr/>
                    </p:nvPicPr>
                    <p:blipFill>
                      <a:blip r:embed="rId9"/>
                      <a:srcRect/>
                      <a:stretch>
                        <a:fillRect/>
                      </a:stretch>
                    </p:blipFill>
                    <p:spPr bwMode="auto">
                      <a:xfrm>
                        <a:off x="448691" y="5361622"/>
                        <a:ext cx="8508046" cy="679462"/>
                      </a:xfrm>
                      <a:prstGeom prst="rect">
                        <a:avLst/>
                      </a:prstGeom>
                      <a:noFill/>
                      <a:ln>
                        <a:noFill/>
                      </a:ln>
                      <a:extLst/>
                    </p:spPr>
                  </p:pic>
                </p:oleObj>
              </mc:Fallback>
            </mc:AlternateContent>
          </a:graphicData>
        </a:graphic>
      </p:graphicFrame>
      <p:graphicFrame>
        <p:nvGraphicFramePr>
          <p:cNvPr id="23" name="Object 11"/>
          <p:cNvGraphicFramePr>
            <a:graphicFrameLocks noChangeAspect="1"/>
          </p:cNvGraphicFramePr>
          <p:nvPr>
            <p:extLst/>
          </p:nvPr>
        </p:nvGraphicFramePr>
        <p:xfrm>
          <a:off x="448691" y="3630752"/>
          <a:ext cx="7141158" cy="661319"/>
        </p:xfrm>
        <a:graphic>
          <a:graphicData uri="http://schemas.openxmlformats.org/presentationml/2006/ole">
            <mc:AlternateContent xmlns:mc="http://schemas.openxmlformats.org/markup-compatibility/2006">
              <mc:Choice xmlns:v="urn:schemas-microsoft-com:vml" Requires="v">
                <p:oleObj spid="_x0000_s102405" name="Equation" r:id="rId10" imgW="4660560" imgH="431640" progId="Equation.3">
                  <p:embed/>
                </p:oleObj>
              </mc:Choice>
              <mc:Fallback>
                <p:oleObj name="Equation" r:id="rId10" imgW="4660560" imgH="431640" progId="Equation.3">
                  <p:embed/>
                  <p:pic>
                    <p:nvPicPr>
                      <p:cNvPr id="23" name="Object 11"/>
                      <p:cNvPicPr>
                        <a:picLocks noChangeAspect="1" noChangeArrowheads="1"/>
                      </p:cNvPicPr>
                      <p:nvPr/>
                    </p:nvPicPr>
                    <p:blipFill>
                      <a:blip r:embed="rId11"/>
                      <a:srcRect/>
                      <a:stretch>
                        <a:fillRect/>
                      </a:stretch>
                    </p:blipFill>
                    <p:spPr bwMode="auto">
                      <a:xfrm>
                        <a:off x="448691" y="3630752"/>
                        <a:ext cx="7141158" cy="661319"/>
                      </a:xfrm>
                      <a:prstGeom prst="rect">
                        <a:avLst/>
                      </a:prstGeom>
                      <a:noFill/>
                      <a:ln>
                        <a:noFill/>
                      </a:ln>
                      <a:extLst/>
                    </p:spPr>
                  </p:pic>
                </p:oleObj>
              </mc:Fallback>
            </mc:AlternateContent>
          </a:graphicData>
        </a:graphic>
      </p:graphicFrame>
      <p:sp>
        <p:nvSpPr>
          <p:cNvPr id="21" name="Titolo 4"/>
          <p:cNvSpPr txBox="1">
            <a:spLocks/>
          </p:cNvSpPr>
          <p:nvPr/>
        </p:nvSpPr>
        <p:spPr bwMode="auto">
          <a:xfrm>
            <a:off x="297593" y="-8074"/>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7</a:t>
            </a:r>
          </a:p>
        </p:txBody>
      </p:sp>
    </p:spTree>
    <p:extLst>
      <p:ext uri="{BB962C8B-B14F-4D97-AF65-F5344CB8AC3E}">
        <p14:creationId xmlns:p14="http://schemas.microsoft.com/office/powerpoint/2010/main" val="7096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Text Box 5"/>
          <p:cNvSpPr txBox="1">
            <a:spLocks noChangeArrowheads="1"/>
          </p:cNvSpPr>
          <p:nvPr/>
        </p:nvSpPr>
        <p:spPr bwMode="auto">
          <a:xfrm>
            <a:off x="534988" y="1784549"/>
            <a:ext cx="841783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2400" dirty="0" smtClean="0">
                <a:latin typeface="Tahoma" panose="020B0604030504040204" pitchFamily="34" charset="0"/>
              </a:rPr>
              <a:t>According to US regulatory air quality standards the </a:t>
            </a:r>
            <a:r>
              <a:rPr lang="en-US" altLang="en-US" sz="2400" dirty="0" smtClean="0">
                <a:latin typeface="Tahoma" panose="020B0604030504040204" pitchFamily="34" charset="0"/>
              </a:rPr>
              <a:t>maximum amount </a:t>
            </a:r>
            <a:r>
              <a:rPr lang="en-US" altLang="en-US" sz="2400" dirty="0">
                <a:latin typeface="Tahoma" panose="020B0604030504040204" pitchFamily="34" charset="0"/>
              </a:rPr>
              <a:t>of carbon </a:t>
            </a:r>
            <a:r>
              <a:rPr lang="en-US" altLang="en-US" sz="2400" dirty="0" smtClean="0">
                <a:latin typeface="Tahoma" panose="020B0604030504040204" pitchFamily="34" charset="0"/>
              </a:rPr>
              <a:t>monoxide (CO) </a:t>
            </a:r>
            <a:r>
              <a:rPr lang="en-US" altLang="en-US" sz="2400" dirty="0">
                <a:latin typeface="Tahoma" panose="020B0604030504040204" pitchFamily="34" charset="0"/>
              </a:rPr>
              <a:t>to be present in outdoor </a:t>
            </a:r>
            <a:r>
              <a:rPr lang="en-US" altLang="en-US" sz="2400" dirty="0" smtClean="0">
                <a:latin typeface="Tahoma" panose="020B0604030504040204" pitchFamily="34" charset="0"/>
              </a:rPr>
              <a:t>air is </a:t>
            </a:r>
            <a:r>
              <a:rPr lang="it-IT" altLang="en-US" sz="2400" dirty="0" smtClean="0">
                <a:latin typeface="Tahoma" panose="020B0604030504040204" pitchFamily="34" charset="0"/>
              </a:rPr>
              <a:t>40000 </a:t>
            </a:r>
            <a:r>
              <a:rPr lang="it-IT" altLang="en-US" sz="2400" dirty="0" smtClean="0">
                <a:latin typeface="Tahoma" panose="020B0604030504040204" pitchFamily="34" charset="0"/>
                <a:sym typeface="Symbol" panose="05050102010706020507" pitchFamily="18" charset="2"/>
              </a:rPr>
              <a:t></a:t>
            </a:r>
            <a:r>
              <a:rPr lang="it-IT" altLang="en-US" sz="2400" dirty="0" smtClean="0">
                <a:latin typeface="Tahoma" panose="020B0604030504040204" pitchFamily="34" charset="0"/>
              </a:rPr>
              <a:t>g</a:t>
            </a:r>
            <a:r>
              <a:rPr lang="en-GB" altLang="en-US" sz="2400" dirty="0" smtClean="0">
                <a:latin typeface="Tahoma" panose="020B0604030504040204" pitchFamily="34" charset="0"/>
                <a:cs typeface="Tahoma" panose="020B0604030504040204" pitchFamily="34" charset="0"/>
                <a:sym typeface="Symbol" panose="05050102010706020507" pitchFamily="18" charset="2"/>
              </a:rPr>
              <a:t></a:t>
            </a:r>
            <a:r>
              <a:rPr lang="en-GB" altLang="en-US" sz="2400" dirty="0" smtClean="0">
                <a:latin typeface="Tahoma" panose="020B0604030504040204" pitchFamily="34" charset="0"/>
                <a:cs typeface="Tahoma" panose="020B0604030504040204" pitchFamily="34" charset="0"/>
              </a:rPr>
              <a:t>m</a:t>
            </a:r>
            <a:r>
              <a:rPr lang="en-GB" altLang="en-US" sz="2400" baseline="30000" dirty="0" smtClean="0">
                <a:latin typeface="Tahoma" panose="020B0604030504040204" pitchFamily="34" charset="0"/>
                <a:cs typeface="Tahoma" panose="020B0604030504040204" pitchFamily="34" charset="0"/>
              </a:rPr>
              <a:t>-3</a:t>
            </a:r>
            <a:r>
              <a:rPr lang="it-IT" altLang="en-US" sz="2400" dirty="0" smtClean="0">
                <a:latin typeface="Tahoma" panose="020B0604030504040204" pitchFamily="34" charset="0"/>
              </a:rPr>
              <a:t>. Express this concentration in units of </a:t>
            </a:r>
            <a:r>
              <a:rPr lang="it-IT" altLang="en-US" sz="2400" dirty="0">
                <a:latin typeface="Tahoma" panose="020B0604030504040204" pitchFamily="34" charset="0"/>
              </a:rPr>
              <a:t>ppm (assuming P=1atm and T=25 </a:t>
            </a:r>
            <a:r>
              <a:rPr lang="en-US" altLang="en-US" sz="2400" dirty="0">
                <a:latin typeface="Tahoma" panose="020B0604030504040204" pitchFamily="34" charset="0"/>
                <a:sym typeface="Symbol" panose="05050102010706020507" pitchFamily="18" charset="2"/>
              </a:rPr>
              <a:t></a:t>
            </a:r>
            <a:r>
              <a:rPr lang="en-US" altLang="en-US" sz="2400" dirty="0">
                <a:latin typeface="Tahoma" panose="020B0604030504040204" pitchFamily="34" charset="0"/>
              </a:rPr>
              <a:t>C</a:t>
            </a:r>
            <a:r>
              <a:rPr lang="en-US" altLang="en-US" sz="2400" dirty="0" smtClean="0">
                <a:latin typeface="Tahoma" panose="020B0604030504040204" pitchFamily="34" charset="0"/>
              </a:rPr>
              <a:t>)</a:t>
            </a:r>
            <a:r>
              <a:rPr lang="it-IT" altLang="en-US" sz="2400" dirty="0" smtClean="0">
                <a:latin typeface="Tahoma" panose="020B0604030504040204" pitchFamily="34" charset="0"/>
              </a:rPr>
              <a:t>.</a:t>
            </a:r>
            <a:endParaRPr lang="en-US" altLang="en-US" sz="2400" dirty="0">
              <a:latin typeface="Tahoma" panose="020B0604030504040204" pitchFamily="34" charset="0"/>
            </a:endParaRPr>
          </a:p>
        </p:txBody>
      </p:sp>
      <p:sp>
        <p:nvSpPr>
          <p:cNvPr id="13" name="Titolo 4"/>
          <p:cNvSpPr txBox="1">
            <a:spLocks/>
          </p:cNvSpPr>
          <p:nvPr/>
        </p:nvSpPr>
        <p:spPr bwMode="auto">
          <a:xfrm>
            <a:off x="337127" y="34740"/>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8</a:t>
            </a:r>
          </a:p>
        </p:txBody>
      </p:sp>
      <p:pic>
        <p:nvPicPr>
          <p:cNvPr id="12" name="Picture 11"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graphicFrame>
        <p:nvGraphicFramePr>
          <p:cNvPr id="14" name="Object 11"/>
          <p:cNvGraphicFramePr>
            <a:graphicFrameLocks noChangeAspect="1"/>
          </p:cNvGraphicFramePr>
          <p:nvPr>
            <p:extLst>
              <p:ext uri="{D42A27DB-BD31-4B8C-83A1-F6EECF244321}">
                <p14:modId xmlns:p14="http://schemas.microsoft.com/office/powerpoint/2010/main" val="1521013773"/>
              </p:ext>
            </p:extLst>
          </p:nvPr>
        </p:nvGraphicFramePr>
        <p:xfrm>
          <a:off x="686150" y="5257205"/>
          <a:ext cx="4184136" cy="432067"/>
        </p:xfrm>
        <a:graphic>
          <a:graphicData uri="http://schemas.openxmlformats.org/presentationml/2006/ole">
            <mc:AlternateContent xmlns:mc="http://schemas.openxmlformats.org/markup-compatibility/2006">
              <mc:Choice xmlns:v="urn:schemas-microsoft-com:vml" Requires="v">
                <p:oleObj spid="_x0000_s96274" name="Equation" r:id="rId5" imgW="2209680" imgH="228600" progId="Equation.3">
                  <p:embed/>
                </p:oleObj>
              </mc:Choice>
              <mc:Fallback>
                <p:oleObj name="Equation" r:id="rId5" imgW="2209680" imgH="228600" progId="Equation.3">
                  <p:embed/>
                  <p:pic>
                    <p:nvPicPr>
                      <p:cNvPr id="7" name="Object 11"/>
                      <p:cNvPicPr>
                        <a:picLocks noChangeAspect="1" noChangeArrowheads="1"/>
                      </p:cNvPicPr>
                      <p:nvPr/>
                    </p:nvPicPr>
                    <p:blipFill>
                      <a:blip r:embed="rId6"/>
                      <a:srcRect/>
                      <a:stretch>
                        <a:fillRect/>
                      </a:stretch>
                    </p:blipFill>
                    <p:spPr bwMode="auto">
                      <a:xfrm>
                        <a:off x="686150" y="5257205"/>
                        <a:ext cx="4184136" cy="432067"/>
                      </a:xfrm>
                      <a:prstGeom prst="rect">
                        <a:avLst/>
                      </a:prstGeom>
                      <a:noFill/>
                      <a:ln>
                        <a:noFill/>
                      </a:ln>
                      <a:extLst/>
                    </p:spPr>
                  </p:pic>
                </p:oleObj>
              </mc:Fallback>
            </mc:AlternateContent>
          </a:graphicData>
        </a:graphic>
      </p:graphicFrame>
      <p:sp>
        <p:nvSpPr>
          <p:cNvPr id="15" name="TextBox 14"/>
          <p:cNvSpPr txBox="1"/>
          <p:nvPr/>
        </p:nvSpPr>
        <p:spPr>
          <a:xfrm>
            <a:off x="633842" y="4887873"/>
            <a:ext cx="2024913" cy="369332"/>
          </a:xfrm>
          <a:prstGeom prst="rect">
            <a:avLst/>
          </a:prstGeom>
          <a:noFill/>
        </p:spPr>
        <p:txBody>
          <a:bodyPr wrap="none" rtlCol="0">
            <a:spAutoFit/>
          </a:bodyPr>
          <a:lstStyle/>
          <a:p>
            <a:r>
              <a:rPr lang="en-US" dirty="0" smtClean="0">
                <a:solidFill>
                  <a:srgbClr val="FF0000"/>
                </a:solidFill>
              </a:rPr>
              <a:t>Useful constants:</a:t>
            </a:r>
            <a:endParaRPr lang="en-US" dirty="0">
              <a:solidFill>
                <a:srgbClr val="FF0000"/>
              </a:solidFill>
            </a:endParaRPr>
          </a:p>
        </p:txBody>
      </p:sp>
      <p:graphicFrame>
        <p:nvGraphicFramePr>
          <p:cNvPr id="18" name="Object 11"/>
          <p:cNvGraphicFramePr>
            <a:graphicFrameLocks noChangeAspect="1"/>
          </p:cNvGraphicFramePr>
          <p:nvPr>
            <p:extLst>
              <p:ext uri="{D42A27DB-BD31-4B8C-83A1-F6EECF244321}">
                <p14:modId xmlns:p14="http://schemas.microsoft.com/office/powerpoint/2010/main" val="210308032"/>
              </p:ext>
            </p:extLst>
          </p:nvPr>
        </p:nvGraphicFramePr>
        <p:xfrm>
          <a:off x="734460" y="5688913"/>
          <a:ext cx="3578225" cy="411163"/>
        </p:xfrm>
        <a:graphic>
          <a:graphicData uri="http://schemas.openxmlformats.org/presentationml/2006/ole">
            <mc:AlternateContent xmlns:mc="http://schemas.openxmlformats.org/markup-compatibility/2006">
              <mc:Choice xmlns:v="urn:schemas-microsoft-com:vml" Requires="v">
                <p:oleObj spid="_x0000_s96275" name="Equation" r:id="rId7" imgW="1993680" imgH="228600" progId="Equation.3">
                  <p:embed/>
                </p:oleObj>
              </mc:Choice>
              <mc:Fallback>
                <p:oleObj name="Equation" r:id="rId7" imgW="1993680" imgH="228600" progId="Equation.3">
                  <p:embed/>
                  <p:pic>
                    <p:nvPicPr>
                      <p:cNvPr id="8" name="Object 11"/>
                      <p:cNvPicPr>
                        <a:picLocks noChangeAspect="1" noChangeArrowheads="1"/>
                      </p:cNvPicPr>
                      <p:nvPr/>
                    </p:nvPicPr>
                    <p:blipFill>
                      <a:blip r:embed="rId8"/>
                      <a:srcRect/>
                      <a:stretch>
                        <a:fillRect/>
                      </a:stretch>
                    </p:blipFill>
                    <p:spPr bwMode="auto">
                      <a:xfrm>
                        <a:off x="734460" y="5688913"/>
                        <a:ext cx="3578225" cy="411163"/>
                      </a:xfrm>
                      <a:prstGeom prst="rect">
                        <a:avLst/>
                      </a:prstGeom>
                      <a:noFill/>
                      <a:ln>
                        <a:noFill/>
                      </a:ln>
                      <a:extLst/>
                    </p:spPr>
                  </p:pic>
                </p:oleObj>
              </mc:Fallback>
            </mc:AlternateContent>
          </a:graphicData>
        </a:graphic>
      </p:graphicFrame>
      <p:sp>
        <p:nvSpPr>
          <p:cNvPr id="19" name="TextBox 18"/>
          <p:cNvSpPr txBox="1"/>
          <p:nvPr/>
        </p:nvSpPr>
        <p:spPr>
          <a:xfrm>
            <a:off x="5272899" y="5319940"/>
            <a:ext cx="2176878" cy="369332"/>
          </a:xfrm>
          <a:prstGeom prst="rect">
            <a:avLst/>
          </a:prstGeom>
          <a:noFill/>
        </p:spPr>
        <p:txBody>
          <a:bodyPr wrap="none" rtlCol="0">
            <a:spAutoFit/>
          </a:bodyPr>
          <a:lstStyle/>
          <a:p>
            <a:r>
              <a:rPr lang="en-US" dirty="0" smtClean="0"/>
              <a:t>Avogadro’s number</a:t>
            </a:r>
            <a:endParaRPr lang="en-US" dirty="0"/>
          </a:p>
        </p:txBody>
      </p:sp>
      <p:sp>
        <p:nvSpPr>
          <p:cNvPr id="23" name="TextBox 22"/>
          <p:cNvSpPr txBox="1"/>
          <p:nvPr/>
        </p:nvSpPr>
        <p:spPr>
          <a:xfrm>
            <a:off x="5272899" y="5731246"/>
            <a:ext cx="2518638" cy="369332"/>
          </a:xfrm>
          <a:prstGeom prst="rect">
            <a:avLst/>
          </a:prstGeom>
          <a:noFill/>
        </p:spPr>
        <p:txBody>
          <a:bodyPr wrap="none" rtlCol="0">
            <a:spAutoFit/>
          </a:bodyPr>
          <a:lstStyle/>
          <a:p>
            <a:r>
              <a:rPr lang="en-US" dirty="0" smtClean="0"/>
              <a:t>Universal gas constant</a:t>
            </a:r>
            <a:endParaRPr lang="en-US" dirty="0"/>
          </a:p>
        </p:txBody>
      </p:sp>
    </p:spTree>
    <p:extLst>
      <p:ext uri="{BB962C8B-B14F-4D97-AF65-F5344CB8AC3E}">
        <p14:creationId xmlns:p14="http://schemas.microsoft.com/office/powerpoint/2010/main" val="13749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363082" y="2019569"/>
            <a:ext cx="81554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solidFill>
                  <a:srgbClr val="FF0000"/>
                </a:solidFill>
                <a:latin typeface="Tahoma" panose="020B0604030504040204" pitchFamily="34" charset="0"/>
              </a:rPr>
              <a:t>Solution </a:t>
            </a:r>
            <a:r>
              <a:rPr lang="it-IT" altLang="en-US" sz="1600" dirty="0" smtClean="0">
                <a:latin typeface="Tahoma" panose="020B0604030504040204" pitchFamily="34" charset="0"/>
              </a:rPr>
              <a:t>Let’s first convert the given concentration in mass/volume from </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g</a:t>
            </a:r>
            <a:r>
              <a:rPr lang="en-GB" altLang="en-US" sz="1600" dirty="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m</a:t>
            </a:r>
            <a:r>
              <a:rPr lang="en-GB" altLang="en-US" sz="1600" baseline="30000" dirty="0" smtClean="0">
                <a:latin typeface="Tahoma" panose="020B0604030504040204" pitchFamily="34" charset="0"/>
                <a:cs typeface="Tahoma" panose="020B0604030504040204" pitchFamily="34" charset="0"/>
              </a:rPr>
              <a:t>-3</a:t>
            </a:r>
            <a:r>
              <a:rPr lang="en-GB" altLang="en-US" sz="1600" dirty="0" smtClean="0">
                <a:latin typeface="Tahoma" panose="020B0604030504040204" pitchFamily="34" charset="0"/>
                <a:cs typeface="Tahoma" panose="020B0604030504040204" pitchFamily="34" charset="0"/>
              </a:rPr>
              <a:t> into </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g</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liter</a:t>
            </a:r>
            <a:r>
              <a:rPr lang="en-GB" altLang="en-US" sz="1600" baseline="30000" dirty="0" smtClean="0">
                <a:latin typeface="Tahoma" panose="020B0604030504040204" pitchFamily="34" charset="0"/>
                <a:cs typeface="Tahoma" panose="020B0604030504040204" pitchFamily="34" charset="0"/>
              </a:rPr>
              <a:t>-1</a:t>
            </a:r>
            <a:r>
              <a:rPr lang="en-GB" altLang="en-US" sz="1600" dirty="0" smtClean="0">
                <a:latin typeface="Tahoma" panose="020B0604030504040204" pitchFamily="34" charset="0"/>
                <a:cs typeface="Tahoma" panose="020B0604030504040204" pitchFamily="34" charset="0"/>
              </a:rPr>
              <a:t>: </a:t>
            </a:r>
            <a:r>
              <a:rPr lang="it-IT" altLang="en-US" sz="1600" dirty="0" smtClean="0">
                <a:latin typeface="Tahoma" panose="020B0604030504040204" pitchFamily="34" charset="0"/>
              </a:rPr>
              <a:t>  </a:t>
            </a:r>
          </a:p>
          <a:p>
            <a:pPr algn="just" eaLnBrk="1" hangingPunct="1">
              <a:spcBef>
                <a:spcPct val="0"/>
              </a:spcBef>
              <a:buFontTx/>
              <a:buNone/>
            </a:pPr>
            <a:r>
              <a:rPr lang="it-IT" altLang="en-US" sz="1600" dirty="0">
                <a:latin typeface="Tahoma" panose="020B0604030504040204" pitchFamily="34" charset="0"/>
              </a:rPr>
              <a:t>40000 </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g</a:t>
            </a:r>
            <a:r>
              <a:rPr lang="en-GB" altLang="en-US" sz="1600" dirty="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m</a:t>
            </a:r>
            <a:r>
              <a:rPr lang="en-GB" altLang="en-US" sz="1600" baseline="30000" dirty="0" smtClean="0">
                <a:latin typeface="Tahoma" panose="020B0604030504040204" pitchFamily="34" charset="0"/>
                <a:cs typeface="Tahoma" panose="020B0604030504040204" pitchFamily="34" charset="0"/>
              </a:rPr>
              <a:t>-3</a:t>
            </a:r>
            <a:r>
              <a:rPr lang="en-GB" altLang="en-US" sz="1600" dirty="0" smtClean="0">
                <a:latin typeface="Tahoma" panose="020B0604030504040204" pitchFamily="34" charset="0"/>
                <a:cs typeface="Tahoma" panose="020B0604030504040204" pitchFamily="34" charset="0"/>
              </a:rPr>
              <a:t> = </a:t>
            </a:r>
            <a:r>
              <a:rPr lang="it-IT" altLang="en-US" sz="1600" dirty="0" smtClean="0">
                <a:latin typeface="Tahoma" panose="020B0604030504040204" pitchFamily="34" charset="0"/>
              </a:rPr>
              <a:t>40000/1000 </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g</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L</a:t>
            </a:r>
            <a:r>
              <a:rPr lang="en-GB" altLang="en-US" sz="1600" baseline="30000" dirty="0" smtClean="0">
                <a:latin typeface="Tahoma" panose="020B0604030504040204" pitchFamily="34" charset="0"/>
                <a:cs typeface="Tahoma" panose="020B0604030504040204" pitchFamily="34" charset="0"/>
              </a:rPr>
              <a:t>-1</a:t>
            </a:r>
            <a:r>
              <a:rPr lang="en-GB" altLang="en-US" sz="1600" dirty="0" smtClean="0">
                <a:latin typeface="Tahoma" panose="020B0604030504040204" pitchFamily="34" charset="0"/>
                <a:cs typeface="Tahoma" panose="020B0604030504040204" pitchFamily="34" charset="0"/>
              </a:rPr>
              <a:t>=40 </a:t>
            </a:r>
            <a:r>
              <a:rPr lang="it-IT" altLang="en-US" sz="1600" dirty="0">
                <a:latin typeface="Tahoma" panose="020B0604030504040204" pitchFamily="34" charset="0"/>
                <a:sym typeface="Symbol" panose="05050102010706020507" pitchFamily="18" charset="2"/>
              </a:rPr>
              <a:t></a:t>
            </a:r>
            <a:r>
              <a:rPr lang="it-IT" altLang="en-US" sz="1600" dirty="0">
                <a:latin typeface="Tahoma" panose="020B0604030504040204" pitchFamily="34" charset="0"/>
              </a:rPr>
              <a:t>g</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L</a:t>
            </a:r>
            <a:r>
              <a:rPr lang="en-GB" altLang="en-US" sz="1600" baseline="30000" dirty="0" smtClean="0">
                <a:latin typeface="Tahoma" panose="020B0604030504040204" pitchFamily="34" charset="0"/>
                <a:cs typeface="Tahoma" panose="020B0604030504040204" pitchFamily="34" charset="0"/>
              </a:rPr>
              <a:t>-1</a:t>
            </a:r>
            <a:r>
              <a:rPr lang="en-GB" altLang="en-US" sz="1600" dirty="0" smtClean="0">
                <a:latin typeface="Tahoma" panose="020B0604030504040204" pitchFamily="34" charset="0"/>
                <a:cs typeface="Tahoma" panose="020B0604030504040204" pitchFamily="34" charset="0"/>
              </a:rPr>
              <a:t>. Then we calculate the number of air molecules present in 1 litre of air at </a:t>
            </a:r>
            <a:r>
              <a:rPr lang="it-IT" altLang="en-US" sz="1600" dirty="0">
                <a:latin typeface="Tahoma" panose="020B0604030504040204" pitchFamily="34" charset="0"/>
              </a:rPr>
              <a:t>P=1atm and T=25 </a:t>
            </a:r>
            <a:r>
              <a:rPr lang="en-US" altLang="en-US" sz="1600" dirty="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C. It is given by (see Q5):</a:t>
            </a:r>
            <a:r>
              <a:rPr lang="en-GB" altLang="en-US" sz="1600" dirty="0" smtClean="0">
                <a:latin typeface="Tahoma" panose="020B0604030504040204" pitchFamily="34" charset="0"/>
                <a:cs typeface="Tahoma" panose="020B0604030504040204" pitchFamily="34" charset="0"/>
              </a:rPr>
              <a:t> </a:t>
            </a:r>
            <a:endParaRPr lang="it-IT" altLang="en-US" sz="1600" dirty="0">
              <a:latin typeface="Tahoma" panose="020B0604030504040204" pitchFamily="34" charset="0"/>
            </a:endParaRPr>
          </a:p>
        </p:txBody>
      </p:sp>
      <p:sp>
        <p:nvSpPr>
          <p:cNvPr id="30" name="Text Box 5"/>
          <p:cNvSpPr txBox="1">
            <a:spLocks noChangeArrowheads="1"/>
          </p:cNvSpPr>
          <p:nvPr/>
        </p:nvSpPr>
        <p:spPr bwMode="auto">
          <a:xfrm>
            <a:off x="363082" y="1018429"/>
            <a:ext cx="84178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According to US regulatory air quality standards the </a:t>
            </a:r>
            <a:r>
              <a:rPr lang="en-US" altLang="en-US" sz="1600" dirty="0" smtClean="0">
                <a:latin typeface="Tahoma" panose="020B0604030504040204" pitchFamily="34" charset="0"/>
              </a:rPr>
              <a:t>maximum amount </a:t>
            </a:r>
            <a:r>
              <a:rPr lang="en-US" altLang="en-US" sz="1600" dirty="0">
                <a:latin typeface="Tahoma" panose="020B0604030504040204" pitchFamily="34" charset="0"/>
              </a:rPr>
              <a:t>of carbon </a:t>
            </a:r>
            <a:r>
              <a:rPr lang="en-US" altLang="en-US" sz="1600" dirty="0" smtClean="0">
                <a:latin typeface="Tahoma" panose="020B0604030504040204" pitchFamily="34" charset="0"/>
              </a:rPr>
              <a:t>monoxide (CO) </a:t>
            </a:r>
            <a:r>
              <a:rPr lang="en-US" altLang="en-US" sz="1600" dirty="0">
                <a:latin typeface="Tahoma" panose="020B0604030504040204" pitchFamily="34" charset="0"/>
              </a:rPr>
              <a:t>to be present in outdoor </a:t>
            </a:r>
            <a:r>
              <a:rPr lang="en-US" altLang="en-US" sz="1600" dirty="0" smtClean="0">
                <a:latin typeface="Tahoma" panose="020B0604030504040204" pitchFamily="34" charset="0"/>
              </a:rPr>
              <a:t>air is </a:t>
            </a:r>
            <a:r>
              <a:rPr lang="it-IT" altLang="en-US" sz="1600" dirty="0" smtClean="0">
                <a:latin typeface="Tahoma" panose="020B0604030504040204" pitchFamily="34" charset="0"/>
              </a:rPr>
              <a:t>40000 </a:t>
            </a:r>
            <a:r>
              <a:rPr lang="it-IT" altLang="en-US" sz="1600" dirty="0" smtClean="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g</a:t>
            </a:r>
            <a:r>
              <a:rPr lang="en-GB" altLang="en-US" sz="1600" dirty="0" smtClean="0">
                <a:latin typeface="Tahoma" panose="020B0604030504040204" pitchFamily="34" charset="0"/>
                <a:cs typeface="Tahoma" panose="020B0604030504040204" pitchFamily="34" charset="0"/>
                <a:sym typeface="Symbol" panose="05050102010706020507" pitchFamily="18" charset="2"/>
              </a:rPr>
              <a:t></a:t>
            </a:r>
            <a:r>
              <a:rPr lang="en-GB" altLang="en-US" sz="1600" dirty="0" smtClean="0">
                <a:latin typeface="Tahoma" panose="020B0604030504040204" pitchFamily="34" charset="0"/>
                <a:cs typeface="Tahoma" panose="020B0604030504040204" pitchFamily="34" charset="0"/>
              </a:rPr>
              <a:t>m</a:t>
            </a:r>
            <a:r>
              <a:rPr lang="en-GB" altLang="en-US" sz="1600" baseline="30000" dirty="0" smtClean="0">
                <a:latin typeface="Tahoma" panose="020B0604030504040204" pitchFamily="34" charset="0"/>
                <a:cs typeface="Tahoma" panose="020B0604030504040204" pitchFamily="34" charset="0"/>
              </a:rPr>
              <a:t>-3</a:t>
            </a:r>
            <a:r>
              <a:rPr lang="it-IT" altLang="en-US" sz="1600" dirty="0" smtClean="0">
                <a:latin typeface="Tahoma" panose="020B0604030504040204" pitchFamily="34" charset="0"/>
              </a:rPr>
              <a:t>. Express this concentration in units of </a:t>
            </a:r>
            <a:r>
              <a:rPr lang="it-IT" altLang="en-US" sz="1600" dirty="0">
                <a:latin typeface="Tahoma" panose="020B0604030504040204" pitchFamily="34" charset="0"/>
              </a:rPr>
              <a:t>ppm (assuming P=1atm and T=25 </a:t>
            </a:r>
            <a:r>
              <a:rPr lang="en-US" altLang="en-US" sz="1600" dirty="0">
                <a:latin typeface="Tahoma" panose="020B0604030504040204" pitchFamily="34" charset="0"/>
                <a:sym typeface="Symbol" panose="05050102010706020507" pitchFamily="18" charset="2"/>
              </a:rPr>
              <a:t></a:t>
            </a:r>
            <a:r>
              <a:rPr lang="en-US" altLang="en-US" sz="1600" dirty="0">
                <a:latin typeface="Tahoma" panose="020B0604030504040204" pitchFamily="34" charset="0"/>
              </a:rPr>
              <a:t>C</a:t>
            </a:r>
            <a:r>
              <a:rPr lang="en-US" altLang="en-US" sz="1600" dirty="0" smtClean="0">
                <a:latin typeface="Tahoma" panose="020B0604030504040204" pitchFamily="34" charset="0"/>
              </a:rPr>
              <a:t>)</a:t>
            </a:r>
            <a:r>
              <a:rPr lang="it-IT" altLang="en-US" sz="1600" dirty="0" smtClean="0">
                <a:latin typeface="Tahoma" panose="020B0604030504040204" pitchFamily="34" charset="0"/>
              </a:rPr>
              <a:t>.</a:t>
            </a:r>
            <a:endParaRPr lang="en-US" altLang="en-US" sz="1600" dirty="0">
              <a:latin typeface="Tahoma" panose="020B0604030504040204" pitchFamily="34" charset="0"/>
            </a:endParaRPr>
          </a:p>
        </p:txBody>
      </p:sp>
      <p:sp>
        <p:nvSpPr>
          <p:cNvPr id="17" name="CasellaDiTesto 17"/>
          <p:cNvSpPr txBox="1">
            <a:spLocks noChangeArrowheads="1"/>
          </p:cNvSpPr>
          <p:nvPr/>
        </p:nvSpPr>
        <p:spPr bwMode="auto">
          <a:xfrm>
            <a:off x="357499" y="3786234"/>
            <a:ext cx="863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600" dirty="0" smtClean="0">
                <a:latin typeface="Tahoma" panose="020B0604030504040204" pitchFamily="34" charset="0"/>
                <a:cs typeface="Tahoma" panose="020B0604030504040204" pitchFamily="34" charset="0"/>
              </a:rPr>
              <a:t>Now we calculate the number of molecules corresponding to </a:t>
            </a:r>
            <a:r>
              <a:rPr lang="en-GB" altLang="en-US" sz="1600" dirty="0" smtClean="0">
                <a:latin typeface="Tahoma" panose="020B0604030504040204" pitchFamily="34" charset="0"/>
                <a:cs typeface="Tahoma" panose="020B0604030504040204" pitchFamily="34" charset="0"/>
              </a:rPr>
              <a:t>40 </a:t>
            </a:r>
            <a:r>
              <a:rPr lang="it-IT" altLang="en-US" sz="1600" dirty="0">
                <a:latin typeface="Tahoma" panose="020B0604030504040204" pitchFamily="34" charset="0"/>
                <a:sym typeface="Symbol" panose="05050102010706020507" pitchFamily="18" charset="2"/>
              </a:rPr>
              <a:t></a:t>
            </a:r>
            <a:r>
              <a:rPr lang="it-IT" altLang="en-US" sz="1600" dirty="0" smtClean="0">
                <a:latin typeface="Tahoma" panose="020B0604030504040204" pitchFamily="34" charset="0"/>
              </a:rPr>
              <a:t>g of CO (MW=28.01 g/mol):</a:t>
            </a:r>
            <a:endParaRPr lang="en-GB" altLang="en-US" sz="1600" baseline="-25000" dirty="0">
              <a:latin typeface="Tahoma" panose="020B0604030504040204" pitchFamily="34" charset="0"/>
              <a:cs typeface="Tahoma" panose="020B0604030504040204" pitchFamily="34" charset="0"/>
            </a:endParaRPr>
          </a:p>
        </p:txBody>
      </p:sp>
      <p:graphicFrame>
        <p:nvGraphicFramePr>
          <p:cNvPr id="11" name="Object 11"/>
          <p:cNvGraphicFramePr>
            <a:graphicFrameLocks noChangeAspect="1"/>
          </p:cNvGraphicFramePr>
          <p:nvPr>
            <p:extLst/>
          </p:nvPr>
        </p:nvGraphicFramePr>
        <p:xfrm>
          <a:off x="240585" y="2933371"/>
          <a:ext cx="8769849" cy="714615"/>
        </p:xfrm>
        <a:graphic>
          <a:graphicData uri="http://schemas.openxmlformats.org/presentationml/2006/ole">
            <mc:AlternateContent xmlns:mc="http://schemas.openxmlformats.org/markup-compatibility/2006">
              <mc:Choice xmlns:v="urn:schemas-microsoft-com:vml" Requires="v">
                <p:oleObj spid="_x0000_s103426" name="Equation" r:id="rId4" imgW="5613120" imgH="457200" progId="Equation.3">
                  <p:embed/>
                </p:oleObj>
              </mc:Choice>
              <mc:Fallback>
                <p:oleObj name="Equation" r:id="rId4" imgW="5613120" imgH="457200" progId="Equation.3">
                  <p:embed/>
                  <p:pic>
                    <p:nvPicPr>
                      <p:cNvPr id="11" name="Object 11"/>
                      <p:cNvPicPr>
                        <a:picLocks noChangeAspect="1" noChangeArrowheads="1"/>
                      </p:cNvPicPr>
                      <p:nvPr/>
                    </p:nvPicPr>
                    <p:blipFill>
                      <a:blip r:embed="rId5"/>
                      <a:srcRect/>
                      <a:stretch>
                        <a:fillRect/>
                      </a:stretch>
                    </p:blipFill>
                    <p:spPr bwMode="auto">
                      <a:xfrm>
                        <a:off x="240585" y="2933371"/>
                        <a:ext cx="8769849" cy="714615"/>
                      </a:xfrm>
                      <a:prstGeom prst="rect">
                        <a:avLst/>
                      </a:prstGeom>
                      <a:noFill/>
                      <a:ln>
                        <a:noFill/>
                      </a:ln>
                      <a:extLst/>
                    </p:spPr>
                  </p:pic>
                </p:oleObj>
              </mc:Fallback>
            </mc:AlternateContent>
          </a:graphicData>
        </a:graphic>
      </p:graphicFrame>
      <p:graphicFrame>
        <p:nvGraphicFramePr>
          <p:cNvPr id="20" name="Object 11"/>
          <p:cNvGraphicFramePr>
            <a:graphicFrameLocks noChangeAspect="1"/>
          </p:cNvGraphicFramePr>
          <p:nvPr>
            <p:extLst/>
          </p:nvPr>
        </p:nvGraphicFramePr>
        <p:xfrm>
          <a:off x="1746538" y="5345112"/>
          <a:ext cx="4329113" cy="673100"/>
        </p:xfrm>
        <a:graphic>
          <a:graphicData uri="http://schemas.openxmlformats.org/presentationml/2006/ole">
            <mc:AlternateContent xmlns:mc="http://schemas.openxmlformats.org/markup-compatibility/2006">
              <mc:Choice xmlns:v="urn:schemas-microsoft-com:vml" Requires="v">
                <p:oleObj spid="_x0000_s103427" name="Equation" r:id="rId6" imgW="2692080" imgH="419040" progId="Equation.3">
                  <p:embed/>
                </p:oleObj>
              </mc:Choice>
              <mc:Fallback>
                <p:oleObj name="Equation" r:id="rId6" imgW="2692080" imgH="419040" progId="Equation.3">
                  <p:embed/>
                  <p:pic>
                    <p:nvPicPr>
                      <p:cNvPr id="20" name="Object 11"/>
                      <p:cNvPicPr>
                        <a:picLocks noChangeAspect="1" noChangeArrowheads="1"/>
                      </p:cNvPicPr>
                      <p:nvPr/>
                    </p:nvPicPr>
                    <p:blipFill>
                      <a:blip r:embed="rId7"/>
                      <a:srcRect/>
                      <a:stretch>
                        <a:fillRect/>
                      </a:stretch>
                    </p:blipFill>
                    <p:spPr bwMode="auto">
                      <a:xfrm>
                        <a:off x="1746538" y="5345112"/>
                        <a:ext cx="4329113" cy="673100"/>
                      </a:xfrm>
                      <a:prstGeom prst="rect">
                        <a:avLst/>
                      </a:prstGeom>
                      <a:noFill/>
                      <a:ln>
                        <a:noFill/>
                      </a:ln>
                      <a:extLst/>
                    </p:spPr>
                  </p:pic>
                </p:oleObj>
              </mc:Fallback>
            </mc:AlternateContent>
          </a:graphicData>
        </a:graphic>
      </p:graphicFrame>
      <p:graphicFrame>
        <p:nvGraphicFramePr>
          <p:cNvPr id="21" name="Object 11"/>
          <p:cNvGraphicFramePr>
            <a:graphicFrameLocks noChangeAspect="1"/>
          </p:cNvGraphicFramePr>
          <p:nvPr>
            <p:extLst/>
          </p:nvPr>
        </p:nvGraphicFramePr>
        <p:xfrm>
          <a:off x="1082675" y="4211638"/>
          <a:ext cx="6715125" cy="735012"/>
        </p:xfrm>
        <a:graphic>
          <a:graphicData uri="http://schemas.openxmlformats.org/presentationml/2006/ole">
            <mc:AlternateContent xmlns:mc="http://schemas.openxmlformats.org/markup-compatibility/2006">
              <mc:Choice xmlns:v="urn:schemas-microsoft-com:vml" Requires="v">
                <p:oleObj spid="_x0000_s103428" name="Equation" r:id="rId8" imgW="4178160" imgH="457200" progId="Equation.3">
                  <p:embed/>
                </p:oleObj>
              </mc:Choice>
              <mc:Fallback>
                <p:oleObj name="Equation" r:id="rId8" imgW="4178160" imgH="457200" progId="Equation.3">
                  <p:embed/>
                  <p:pic>
                    <p:nvPicPr>
                      <p:cNvPr id="21" name="Object 11"/>
                      <p:cNvPicPr>
                        <a:picLocks noChangeAspect="1" noChangeArrowheads="1"/>
                      </p:cNvPicPr>
                      <p:nvPr/>
                    </p:nvPicPr>
                    <p:blipFill>
                      <a:blip r:embed="rId9"/>
                      <a:srcRect/>
                      <a:stretch>
                        <a:fillRect/>
                      </a:stretch>
                    </p:blipFill>
                    <p:spPr bwMode="auto">
                      <a:xfrm>
                        <a:off x="1082675" y="4211638"/>
                        <a:ext cx="6715125" cy="735012"/>
                      </a:xfrm>
                      <a:prstGeom prst="rect">
                        <a:avLst/>
                      </a:prstGeom>
                      <a:noFill/>
                      <a:ln>
                        <a:noFill/>
                      </a:ln>
                      <a:extLst/>
                    </p:spPr>
                  </p:pic>
                </p:oleObj>
              </mc:Fallback>
            </mc:AlternateContent>
          </a:graphicData>
        </a:graphic>
      </p:graphicFrame>
      <p:sp>
        <p:nvSpPr>
          <p:cNvPr id="22" name="Text Box 5"/>
          <p:cNvSpPr txBox="1">
            <a:spLocks noChangeArrowheads="1"/>
          </p:cNvSpPr>
          <p:nvPr/>
        </p:nvSpPr>
        <p:spPr bwMode="auto">
          <a:xfrm>
            <a:off x="337127" y="4946650"/>
            <a:ext cx="86583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600" dirty="0" smtClean="0">
                <a:latin typeface="Tahoma" panose="020B0604030504040204" pitchFamily="34" charset="0"/>
              </a:rPr>
              <a:t>These are the CO molecules present in 1 L of air. Hence the mixing ratio in ppm is given by:</a:t>
            </a:r>
          </a:p>
          <a:p>
            <a:pPr algn="just" eaLnBrk="1" hangingPunct="1">
              <a:spcBef>
                <a:spcPct val="0"/>
              </a:spcBef>
              <a:buFontTx/>
              <a:buNone/>
            </a:pPr>
            <a:endParaRPr lang="it-IT" altLang="en-US" sz="1600" dirty="0">
              <a:latin typeface="Tahoma" panose="020B0604030504040204" pitchFamily="34" charset="0"/>
            </a:endParaRPr>
          </a:p>
        </p:txBody>
      </p:sp>
      <p:sp>
        <p:nvSpPr>
          <p:cNvPr id="13" name="Titolo 4"/>
          <p:cNvSpPr txBox="1">
            <a:spLocks/>
          </p:cNvSpPr>
          <p:nvPr/>
        </p:nvSpPr>
        <p:spPr bwMode="auto">
          <a:xfrm>
            <a:off x="337127" y="34740"/>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8</a:t>
            </a:r>
          </a:p>
        </p:txBody>
      </p:sp>
    </p:spTree>
    <p:extLst>
      <p:ext uri="{BB962C8B-B14F-4D97-AF65-F5344CB8AC3E}">
        <p14:creationId xmlns:p14="http://schemas.microsoft.com/office/powerpoint/2010/main" val="20474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Mixture of ideal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56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3067050"/>
            <a:ext cx="6359525"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7"/>
          <p:cNvSpPr txBox="1">
            <a:spLocks noChangeArrowheads="1"/>
          </p:cNvSpPr>
          <p:nvPr/>
        </p:nvSpPr>
        <p:spPr bwMode="auto">
          <a:xfrm>
            <a:off x="1603375" y="5878513"/>
            <a:ext cx="50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solidFill>
                  <a:schemeClr val="tx2"/>
                </a:solidFill>
              </a:rPr>
              <a:t>P</a:t>
            </a:r>
            <a:r>
              <a:rPr lang="it-IT" altLang="it-IT" sz="2400" baseline="-25000">
                <a:solidFill>
                  <a:schemeClr val="tx2"/>
                </a:solidFill>
              </a:rPr>
              <a:t>1</a:t>
            </a:r>
          </a:p>
        </p:txBody>
      </p:sp>
      <p:sp>
        <p:nvSpPr>
          <p:cNvPr id="25606" name="Text Box 8"/>
          <p:cNvSpPr txBox="1">
            <a:spLocks noChangeArrowheads="1"/>
          </p:cNvSpPr>
          <p:nvPr/>
        </p:nvSpPr>
        <p:spPr bwMode="auto">
          <a:xfrm>
            <a:off x="4041775" y="5878513"/>
            <a:ext cx="50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solidFill>
                  <a:srgbClr val="339933"/>
                </a:solidFill>
              </a:rPr>
              <a:t>P</a:t>
            </a:r>
            <a:r>
              <a:rPr lang="it-IT" altLang="it-IT" sz="2400" baseline="-25000">
                <a:solidFill>
                  <a:srgbClr val="339933"/>
                </a:solidFill>
              </a:rPr>
              <a:t>2</a:t>
            </a:r>
          </a:p>
        </p:txBody>
      </p:sp>
      <p:grpSp>
        <p:nvGrpSpPr>
          <p:cNvPr id="25607" name="Group 13"/>
          <p:cNvGrpSpPr>
            <a:grpSpLocks/>
          </p:cNvGrpSpPr>
          <p:nvPr/>
        </p:nvGrpSpPr>
        <p:grpSpPr bwMode="auto">
          <a:xfrm>
            <a:off x="5964238" y="5927725"/>
            <a:ext cx="1998662" cy="457200"/>
            <a:chOff x="4296" y="3802"/>
            <a:chExt cx="1259" cy="288"/>
          </a:xfrm>
        </p:grpSpPr>
        <p:sp>
          <p:nvSpPr>
            <p:cNvPr id="25611" name="Text Box 9"/>
            <p:cNvSpPr txBox="1">
              <a:spLocks noChangeArrowheads="1"/>
            </p:cNvSpPr>
            <p:nvPr/>
          </p:nvSpPr>
          <p:spPr bwMode="auto">
            <a:xfrm>
              <a:off x="5240" y="3802"/>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solidFill>
                    <a:srgbClr val="339933"/>
                  </a:solidFill>
                </a:rPr>
                <a:t>P</a:t>
              </a:r>
              <a:r>
                <a:rPr lang="it-IT" altLang="it-IT" sz="2400" baseline="-25000">
                  <a:solidFill>
                    <a:srgbClr val="339933"/>
                  </a:solidFill>
                </a:rPr>
                <a:t>2</a:t>
              </a:r>
            </a:p>
          </p:txBody>
        </p:sp>
        <p:sp>
          <p:nvSpPr>
            <p:cNvPr id="25612" name="Text Box 10"/>
            <p:cNvSpPr txBox="1">
              <a:spLocks noChangeArrowheads="1"/>
            </p:cNvSpPr>
            <p:nvPr/>
          </p:nvSpPr>
          <p:spPr bwMode="auto">
            <a:xfrm>
              <a:off x="4777" y="3802"/>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solidFill>
                    <a:schemeClr val="tx2"/>
                  </a:solidFill>
                </a:rPr>
                <a:t>P</a:t>
              </a:r>
              <a:r>
                <a:rPr lang="it-IT" altLang="it-IT" sz="2400" baseline="-25000">
                  <a:solidFill>
                    <a:schemeClr val="tx2"/>
                  </a:solidFill>
                </a:rPr>
                <a:t>1</a:t>
              </a:r>
            </a:p>
          </p:txBody>
        </p:sp>
        <p:sp>
          <p:nvSpPr>
            <p:cNvPr id="25613" name="Text Box 11"/>
            <p:cNvSpPr txBox="1">
              <a:spLocks noChangeArrowheads="1"/>
            </p:cNvSpPr>
            <p:nvPr/>
          </p:nvSpPr>
          <p:spPr bwMode="auto">
            <a:xfrm>
              <a:off x="4296" y="3802"/>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t>P</a:t>
              </a:r>
              <a:r>
                <a:rPr lang="it-IT" altLang="it-IT" sz="2400" baseline="-25000"/>
                <a:t>tot</a:t>
              </a:r>
              <a:r>
                <a:rPr lang="it-IT" altLang="it-IT" sz="2400"/>
                <a:t>=</a:t>
              </a:r>
            </a:p>
          </p:txBody>
        </p:sp>
        <p:sp>
          <p:nvSpPr>
            <p:cNvPr id="25614" name="Text Box 12"/>
            <p:cNvSpPr txBox="1">
              <a:spLocks noChangeArrowheads="1"/>
            </p:cNvSpPr>
            <p:nvPr/>
          </p:nvSpPr>
          <p:spPr bwMode="auto">
            <a:xfrm>
              <a:off x="5052" y="380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a:t>+</a:t>
              </a:r>
            </a:p>
          </p:txBody>
        </p:sp>
      </p:grpSp>
      <p:sp>
        <p:nvSpPr>
          <p:cNvPr id="38" name="Text Box 14"/>
          <p:cNvSpPr txBox="1">
            <a:spLocks noChangeArrowheads="1"/>
          </p:cNvSpPr>
          <p:nvPr/>
        </p:nvSpPr>
        <p:spPr bwMode="auto">
          <a:xfrm>
            <a:off x="4483100" y="3556000"/>
            <a:ext cx="2066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it-IT" altLang="it-IT" sz="2000" dirty="0">
                <a:latin typeface="Arial" charset="0"/>
              </a:rPr>
              <a:t>T, V </a:t>
            </a:r>
            <a:r>
              <a:rPr lang="it-IT" altLang="it-IT" sz="2000" dirty="0" err="1">
                <a:latin typeface="Arial" charset="0"/>
              </a:rPr>
              <a:t>constant</a:t>
            </a:r>
            <a:endParaRPr lang="it-IT" altLang="it-IT" sz="2000" baseline="-25000" dirty="0">
              <a:effectLst>
                <a:outerShdw blurRad="38100" dist="38100" dir="2700000" algn="tl">
                  <a:srgbClr val="C0C0C0"/>
                </a:outerShdw>
              </a:effectLst>
              <a:latin typeface="Arial" charset="0"/>
            </a:endParaRPr>
          </a:p>
        </p:txBody>
      </p:sp>
      <p:sp>
        <p:nvSpPr>
          <p:cNvPr id="25609" name="CasellaDiTesto 38"/>
          <p:cNvSpPr txBox="1">
            <a:spLocks noChangeArrowheads="1"/>
          </p:cNvSpPr>
          <p:nvPr/>
        </p:nvSpPr>
        <p:spPr bwMode="auto">
          <a:xfrm>
            <a:off x="112713" y="1079500"/>
            <a:ext cx="8764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Dalton’s law</a:t>
            </a:r>
            <a:r>
              <a:rPr lang="en-GB" altLang="en-US" sz="2400">
                <a:latin typeface="Tahoma" panose="020B0604030504040204" pitchFamily="34" charset="0"/>
                <a:cs typeface="Tahoma" panose="020B0604030504040204" pitchFamily="34" charset="0"/>
              </a:rPr>
              <a:t>: total pressure P</a:t>
            </a:r>
            <a:r>
              <a:rPr lang="en-GB" altLang="en-US" sz="2400" baseline="-25000">
                <a:latin typeface="Tahoma" panose="020B0604030504040204" pitchFamily="34" charset="0"/>
                <a:cs typeface="Tahoma" panose="020B0604030504040204" pitchFamily="34" charset="0"/>
              </a:rPr>
              <a:t>tot </a:t>
            </a:r>
            <a:r>
              <a:rPr lang="en-GB" altLang="en-US" sz="2400">
                <a:latin typeface="Tahoma" panose="020B0604030504040204" pitchFamily="34" charset="0"/>
                <a:cs typeface="Tahoma" panose="020B0604030504040204" pitchFamily="34" charset="0"/>
              </a:rPr>
              <a:t>of a mixture of gases is the sum of the partial pressures of each component </a:t>
            </a:r>
          </a:p>
        </p:txBody>
      </p:sp>
      <p:sp>
        <p:nvSpPr>
          <p:cNvPr id="25610" name="CasellaDiTesto 39"/>
          <p:cNvSpPr txBox="1">
            <a:spLocks noChangeArrowheads="1"/>
          </p:cNvSpPr>
          <p:nvPr/>
        </p:nvSpPr>
        <p:spPr bwMode="auto">
          <a:xfrm>
            <a:off x="155575" y="20574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FF0000"/>
                </a:solidFill>
                <a:latin typeface="Tahoma" panose="020B0604030504040204" pitchFamily="34" charset="0"/>
                <a:cs typeface="Tahoma" panose="020B0604030504040204" pitchFamily="34" charset="0"/>
              </a:rPr>
              <a:t>partial pressure P</a:t>
            </a:r>
            <a:r>
              <a:rPr lang="en-GB" altLang="en-US" sz="2400" baseline="-25000">
                <a:solidFill>
                  <a:srgbClr val="FF0000"/>
                </a:solidFill>
                <a:latin typeface="Tahoma" panose="020B0604030504040204" pitchFamily="34" charset="0"/>
                <a:cs typeface="Tahoma" panose="020B0604030504040204" pitchFamily="34" charset="0"/>
              </a:rPr>
              <a:t>i</a:t>
            </a:r>
            <a:r>
              <a:rPr lang="en-GB" altLang="en-US" sz="2400">
                <a:latin typeface="Tahoma" panose="020B0604030504040204" pitchFamily="34" charset="0"/>
                <a:cs typeface="Tahoma" panose="020B0604030504040204" pitchFamily="34" charset="0"/>
              </a:rPr>
              <a:t>: notional pressure of that gas if it alone occupied the entire volume of the original mixture at the same 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p:nvSpPr>
        <p:spPr bwMode="auto">
          <a:xfrm>
            <a:off x="534988" y="1559417"/>
            <a:ext cx="77494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en-US" altLang="en-US" sz="2400" dirty="0" smtClean="0">
                <a:latin typeface="Tahoma" panose="020B0604030504040204" pitchFamily="34" charset="0"/>
              </a:rPr>
              <a:t>A </a:t>
            </a:r>
            <a:r>
              <a:rPr lang="en-US" altLang="en-US" sz="2400" dirty="0">
                <a:latin typeface="Tahoma" panose="020B0604030504040204" pitchFamily="34" charset="0"/>
              </a:rPr>
              <a:t>sample of air has a volume equal to 5 </a:t>
            </a:r>
            <a:r>
              <a:rPr lang="en-US" altLang="en-US" sz="2400" dirty="0" err="1">
                <a:latin typeface="Tahoma" panose="020B0604030504040204" pitchFamily="34" charset="0"/>
              </a:rPr>
              <a:t>litres</a:t>
            </a:r>
            <a:r>
              <a:rPr lang="en-US" altLang="en-US" sz="2400" dirty="0">
                <a:latin typeface="Tahoma" panose="020B0604030504040204" pitchFamily="34" charset="0"/>
              </a:rPr>
              <a:t>, a temperature of T=30 </a:t>
            </a:r>
            <a:r>
              <a:rPr lang="en-US" altLang="en-US" sz="2400" dirty="0">
                <a:latin typeface="Tahoma" panose="020B0604030504040204" pitchFamily="34" charset="0"/>
                <a:sym typeface="Symbol" panose="05050102010706020507" pitchFamily="18" charset="2"/>
              </a:rPr>
              <a:t></a:t>
            </a:r>
            <a:r>
              <a:rPr lang="en-US" altLang="en-US" sz="2400" dirty="0">
                <a:latin typeface="Tahoma" panose="020B0604030504040204" pitchFamily="34" charset="0"/>
              </a:rPr>
              <a:t>C and a relative humidity (%RH) of 92%. Calculate the number density (i.e. molecules·cm</a:t>
            </a:r>
            <a:r>
              <a:rPr lang="en-US" altLang="en-US" sz="2400" baseline="30000" dirty="0">
                <a:latin typeface="Tahoma" panose="020B0604030504040204" pitchFamily="34" charset="0"/>
              </a:rPr>
              <a:t>-3</a:t>
            </a:r>
            <a:r>
              <a:rPr lang="en-US" altLang="en-US" sz="2400" dirty="0">
                <a:latin typeface="Tahoma" panose="020B0604030504040204" pitchFamily="34" charset="0"/>
              </a:rPr>
              <a:t>) of water and the absolute number of H</a:t>
            </a:r>
            <a:r>
              <a:rPr lang="en-US" altLang="en-US" sz="2400" baseline="-25000" dirty="0">
                <a:latin typeface="Tahoma" panose="020B0604030504040204" pitchFamily="34" charset="0"/>
              </a:rPr>
              <a:t>2</a:t>
            </a:r>
            <a:r>
              <a:rPr lang="en-US" altLang="en-US" sz="2400" dirty="0">
                <a:latin typeface="Tahoma" panose="020B0604030504040204" pitchFamily="34" charset="0"/>
              </a:rPr>
              <a:t>O molecules in that sample, knowing that the saturated </a:t>
            </a:r>
            <a:r>
              <a:rPr lang="en-US" altLang="en-US" sz="2400" dirty="0" err="1">
                <a:latin typeface="Tahoma" panose="020B0604030504040204" pitchFamily="34" charset="0"/>
              </a:rPr>
              <a:t>vapour</a:t>
            </a:r>
            <a:r>
              <a:rPr lang="en-US" altLang="en-US" sz="2400" dirty="0">
                <a:latin typeface="Tahoma" panose="020B0604030504040204" pitchFamily="34" charset="0"/>
              </a:rPr>
              <a:t> pressure of water at T=30 </a:t>
            </a:r>
            <a:r>
              <a:rPr lang="en-US" altLang="en-US" sz="2400" dirty="0">
                <a:latin typeface="Tahoma" panose="020B0604030504040204" pitchFamily="34" charset="0"/>
                <a:sym typeface="Symbol" panose="05050102010706020507" pitchFamily="18" charset="2"/>
              </a:rPr>
              <a:t></a:t>
            </a:r>
            <a:r>
              <a:rPr lang="en-US" altLang="en-US" sz="2400" dirty="0">
                <a:latin typeface="Tahoma" panose="020B0604030504040204" pitchFamily="34" charset="0"/>
              </a:rPr>
              <a:t>C is 31.8 mmHg</a:t>
            </a:r>
            <a:endParaRPr lang="en-GB" altLang="en-US" sz="2400" i="1" baseline="30000" dirty="0">
              <a:latin typeface="Tahoma" panose="020B0604030504040204" pitchFamily="34" charset="0"/>
              <a:cs typeface="Tahoma" panose="020B0604030504040204" pitchFamily="34" charset="0"/>
            </a:endParaRPr>
          </a:p>
        </p:txBody>
      </p:sp>
      <p:sp>
        <p:nvSpPr>
          <p:cNvPr id="18" name="Titolo 4"/>
          <p:cNvSpPr txBox="1">
            <a:spLocks/>
          </p:cNvSpPr>
          <p:nvPr/>
        </p:nvSpPr>
        <p:spPr bwMode="auto">
          <a:xfrm>
            <a:off x="276770" y="52590"/>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9</a:t>
            </a:r>
          </a:p>
        </p:txBody>
      </p:sp>
      <p:pic>
        <p:nvPicPr>
          <p:cNvPr id="23" name="Picture 22"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24816" y="15915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graphicFrame>
        <p:nvGraphicFramePr>
          <p:cNvPr id="24" name="Object 11"/>
          <p:cNvGraphicFramePr>
            <a:graphicFrameLocks noChangeAspect="1"/>
          </p:cNvGraphicFramePr>
          <p:nvPr>
            <p:extLst>
              <p:ext uri="{D42A27DB-BD31-4B8C-83A1-F6EECF244321}">
                <p14:modId xmlns:p14="http://schemas.microsoft.com/office/powerpoint/2010/main" val="545560854"/>
              </p:ext>
            </p:extLst>
          </p:nvPr>
        </p:nvGraphicFramePr>
        <p:xfrm>
          <a:off x="600936" y="5380691"/>
          <a:ext cx="4184136" cy="432067"/>
        </p:xfrm>
        <a:graphic>
          <a:graphicData uri="http://schemas.openxmlformats.org/presentationml/2006/ole">
            <mc:AlternateContent xmlns:mc="http://schemas.openxmlformats.org/markup-compatibility/2006">
              <mc:Choice xmlns:v="urn:schemas-microsoft-com:vml" Requires="v">
                <p:oleObj spid="_x0000_s100368" name="Equation" r:id="rId5" imgW="2209680" imgH="228600" progId="Equation.3">
                  <p:embed/>
                </p:oleObj>
              </mc:Choice>
              <mc:Fallback>
                <p:oleObj name="Equation" r:id="rId5" imgW="2209680" imgH="228600" progId="Equation.3">
                  <p:embed/>
                  <p:pic>
                    <p:nvPicPr>
                      <p:cNvPr id="14" name="Object 11"/>
                      <p:cNvPicPr>
                        <a:picLocks noChangeAspect="1" noChangeArrowheads="1"/>
                      </p:cNvPicPr>
                      <p:nvPr/>
                    </p:nvPicPr>
                    <p:blipFill>
                      <a:blip r:embed="rId6"/>
                      <a:srcRect/>
                      <a:stretch>
                        <a:fillRect/>
                      </a:stretch>
                    </p:blipFill>
                    <p:spPr bwMode="auto">
                      <a:xfrm>
                        <a:off x="600936" y="5380691"/>
                        <a:ext cx="4184136" cy="432067"/>
                      </a:xfrm>
                      <a:prstGeom prst="rect">
                        <a:avLst/>
                      </a:prstGeom>
                      <a:noFill/>
                      <a:ln>
                        <a:noFill/>
                      </a:ln>
                      <a:extLst/>
                    </p:spPr>
                  </p:pic>
                </p:oleObj>
              </mc:Fallback>
            </mc:AlternateContent>
          </a:graphicData>
        </a:graphic>
      </p:graphicFrame>
      <p:sp>
        <p:nvSpPr>
          <p:cNvPr id="25" name="TextBox 24"/>
          <p:cNvSpPr txBox="1"/>
          <p:nvPr/>
        </p:nvSpPr>
        <p:spPr>
          <a:xfrm>
            <a:off x="534988" y="5074094"/>
            <a:ext cx="2024913" cy="369332"/>
          </a:xfrm>
          <a:prstGeom prst="rect">
            <a:avLst/>
          </a:prstGeom>
          <a:noFill/>
        </p:spPr>
        <p:txBody>
          <a:bodyPr wrap="none" rtlCol="0">
            <a:spAutoFit/>
          </a:bodyPr>
          <a:lstStyle/>
          <a:p>
            <a:r>
              <a:rPr lang="en-US" dirty="0" smtClean="0">
                <a:solidFill>
                  <a:srgbClr val="FF0000"/>
                </a:solidFill>
              </a:rPr>
              <a:t>Useful constants:</a:t>
            </a:r>
            <a:endParaRPr lang="en-US" dirty="0">
              <a:solidFill>
                <a:srgbClr val="FF0000"/>
              </a:solidFill>
            </a:endParaRPr>
          </a:p>
        </p:txBody>
      </p:sp>
      <p:graphicFrame>
        <p:nvGraphicFramePr>
          <p:cNvPr id="26" name="Object 11"/>
          <p:cNvGraphicFramePr>
            <a:graphicFrameLocks noChangeAspect="1"/>
          </p:cNvGraphicFramePr>
          <p:nvPr>
            <p:extLst>
              <p:ext uri="{D42A27DB-BD31-4B8C-83A1-F6EECF244321}">
                <p14:modId xmlns:p14="http://schemas.microsoft.com/office/powerpoint/2010/main" val="2706589770"/>
              </p:ext>
            </p:extLst>
          </p:nvPr>
        </p:nvGraphicFramePr>
        <p:xfrm>
          <a:off x="649246" y="5812399"/>
          <a:ext cx="3578225" cy="411163"/>
        </p:xfrm>
        <a:graphic>
          <a:graphicData uri="http://schemas.openxmlformats.org/presentationml/2006/ole">
            <mc:AlternateContent xmlns:mc="http://schemas.openxmlformats.org/markup-compatibility/2006">
              <mc:Choice xmlns:v="urn:schemas-microsoft-com:vml" Requires="v">
                <p:oleObj spid="_x0000_s100369" name="Equation" r:id="rId7" imgW="1993680" imgH="228600" progId="Equation.3">
                  <p:embed/>
                </p:oleObj>
              </mc:Choice>
              <mc:Fallback>
                <p:oleObj name="Equation" r:id="rId7" imgW="1993680" imgH="228600" progId="Equation.3">
                  <p:embed/>
                  <p:pic>
                    <p:nvPicPr>
                      <p:cNvPr id="18" name="Object 11"/>
                      <p:cNvPicPr>
                        <a:picLocks noChangeAspect="1" noChangeArrowheads="1"/>
                      </p:cNvPicPr>
                      <p:nvPr/>
                    </p:nvPicPr>
                    <p:blipFill>
                      <a:blip r:embed="rId8"/>
                      <a:srcRect/>
                      <a:stretch>
                        <a:fillRect/>
                      </a:stretch>
                    </p:blipFill>
                    <p:spPr bwMode="auto">
                      <a:xfrm>
                        <a:off x="649246" y="5812399"/>
                        <a:ext cx="3578225" cy="411163"/>
                      </a:xfrm>
                      <a:prstGeom prst="rect">
                        <a:avLst/>
                      </a:prstGeom>
                      <a:noFill/>
                      <a:ln>
                        <a:noFill/>
                      </a:ln>
                      <a:extLst/>
                    </p:spPr>
                  </p:pic>
                </p:oleObj>
              </mc:Fallback>
            </mc:AlternateContent>
          </a:graphicData>
        </a:graphic>
      </p:graphicFrame>
      <p:sp>
        <p:nvSpPr>
          <p:cNvPr id="27" name="TextBox 26"/>
          <p:cNvSpPr txBox="1"/>
          <p:nvPr/>
        </p:nvSpPr>
        <p:spPr>
          <a:xfrm>
            <a:off x="5187685" y="5443426"/>
            <a:ext cx="2176878" cy="369332"/>
          </a:xfrm>
          <a:prstGeom prst="rect">
            <a:avLst/>
          </a:prstGeom>
          <a:noFill/>
        </p:spPr>
        <p:txBody>
          <a:bodyPr wrap="none" rtlCol="0">
            <a:spAutoFit/>
          </a:bodyPr>
          <a:lstStyle/>
          <a:p>
            <a:r>
              <a:rPr lang="en-US" dirty="0" smtClean="0"/>
              <a:t>Avogadro’s number</a:t>
            </a:r>
            <a:endParaRPr lang="en-US" dirty="0"/>
          </a:p>
        </p:txBody>
      </p:sp>
      <p:sp>
        <p:nvSpPr>
          <p:cNvPr id="29" name="TextBox 28"/>
          <p:cNvSpPr txBox="1"/>
          <p:nvPr/>
        </p:nvSpPr>
        <p:spPr>
          <a:xfrm>
            <a:off x="5187685" y="5854732"/>
            <a:ext cx="2518638" cy="369332"/>
          </a:xfrm>
          <a:prstGeom prst="rect">
            <a:avLst/>
          </a:prstGeom>
          <a:noFill/>
        </p:spPr>
        <p:txBody>
          <a:bodyPr wrap="none" rtlCol="0">
            <a:spAutoFit/>
          </a:bodyPr>
          <a:lstStyle/>
          <a:p>
            <a:r>
              <a:rPr lang="en-US" dirty="0" smtClean="0"/>
              <a:t>Universal gas constant</a:t>
            </a:r>
            <a:endParaRPr lang="en-US" dirty="0"/>
          </a:p>
        </p:txBody>
      </p:sp>
      <p:sp>
        <p:nvSpPr>
          <p:cNvPr id="30" name="TextBox 29"/>
          <p:cNvSpPr txBox="1"/>
          <p:nvPr/>
        </p:nvSpPr>
        <p:spPr>
          <a:xfrm>
            <a:off x="534988" y="6227153"/>
            <a:ext cx="2223686" cy="369332"/>
          </a:xfrm>
          <a:prstGeom prst="rect">
            <a:avLst/>
          </a:prstGeom>
          <a:noFill/>
        </p:spPr>
        <p:txBody>
          <a:bodyPr wrap="none" rtlCol="0">
            <a:spAutoFit/>
          </a:bodyPr>
          <a:lstStyle/>
          <a:p>
            <a:r>
              <a:rPr lang="en-US" dirty="0" smtClean="0">
                <a:solidFill>
                  <a:srgbClr val="FF0000"/>
                </a:solidFill>
              </a:rPr>
              <a:t>Conversion of units:</a:t>
            </a:r>
            <a:endParaRPr lang="en-US" dirty="0">
              <a:solidFill>
                <a:srgbClr val="FF0000"/>
              </a:solidFill>
            </a:endParaRPr>
          </a:p>
        </p:txBody>
      </p:sp>
      <p:sp>
        <p:nvSpPr>
          <p:cNvPr id="31" name="Rectangle 30"/>
          <p:cNvSpPr/>
          <p:nvPr/>
        </p:nvSpPr>
        <p:spPr>
          <a:xfrm>
            <a:off x="2758674" y="6227153"/>
            <a:ext cx="2212465" cy="369332"/>
          </a:xfrm>
          <a:prstGeom prst="rect">
            <a:avLst/>
          </a:prstGeom>
        </p:spPr>
        <p:txBody>
          <a:bodyPr wrap="none">
            <a:spAutoFit/>
          </a:bodyPr>
          <a:lstStyle/>
          <a:p>
            <a:r>
              <a:rPr lang="en-GB" altLang="en-US" dirty="0">
                <a:latin typeface="Tahoma" panose="020B0604030504040204" pitchFamily="34" charset="0"/>
                <a:cs typeface="Tahoma" panose="020B0604030504040204" pitchFamily="34" charset="0"/>
              </a:rPr>
              <a:t>1 </a:t>
            </a:r>
            <a:r>
              <a:rPr lang="en-GB" altLang="en-US" dirty="0" err="1">
                <a:latin typeface="Tahoma" panose="020B0604030504040204" pitchFamily="34" charset="0"/>
                <a:cs typeface="Tahoma" panose="020B0604030504040204" pitchFamily="34" charset="0"/>
              </a:rPr>
              <a:t>atm</a:t>
            </a:r>
            <a:r>
              <a:rPr lang="en-GB" altLang="en-US" dirty="0">
                <a:latin typeface="Tahoma" panose="020B0604030504040204" pitchFamily="34" charset="0"/>
                <a:cs typeface="Tahoma" panose="020B0604030504040204" pitchFamily="34" charset="0"/>
              </a:rPr>
              <a:t> = </a:t>
            </a:r>
            <a:r>
              <a:rPr lang="en-GB" altLang="en-US" dirty="0" smtClean="0">
                <a:latin typeface="Tahoma" panose="020B0604030504040204" pitchFamily="34" charset="0"/>
                <a:cs typeface="Tahoma" panose="020B0604030504040204" pitchFamily="34" charset="0"/>
              </a:rPr>
              <a:t>760 mmHg</a:t>
            </a:r>
            <a:endParaRPr lang="en-US" dirty="0"/>
          </a:p>
        </p:txBody>
      </p:sp>
    </p:spTree>
    <p:extLst>
      <p:ext uri="{BB962C8B-B14F-4D97-AF65-F5344CB8AC3E}">
        <p14:creationId xmlns:p14="http://schemas.microsoft.com/office/powerpoint/2010/main" val="27614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482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534988" y="2306649"/>
            <a:ext cx="81554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400" dirty="0" smtClean="0">
                <a:solidFill>
                  <a:srgbClr val="FF0000"/>
                </a:solidFill>
                <a:latin typeface="Tahoma" panose="020B0604030504040204" pitchFamily="34" charset="0"/>
              </a:rPr>
              <a:t>Solution </a:t>
            </a:r>
            <a:r>
              <a:rPr lang="en-US" altLang="en-US" sz="1400" dirty="0" smtClean="0">
                <a:latin typeface="Tahoma" panose="020B0604030504040204" pitchFamily="34" charset="0"/>
              </a:rPr>
              <a:t>% RH is defined as:</a:t>
            </a:r>
          </a:p>
        </p:txBody>
      </p:sp>
      <p:sp>
        <p:nvSpPr>
          <p:cNvPr id="17" name="CasellaDiTesto 17"/>
          <p:cNvSpPr txBox="1">
            <a:spLocks noChangeArrowheads="1"/>
          </p:cNvSpPr>
          <p:nvPr/>
        </p:nvSpPr>
        <p:spPr bwMode="auto">
          <a:xfrm>
            <a:off x="869569" y="2982462"/>
            <a:ext cx="786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400" dirty="0" smtClean="0">
                <a:latin typeface="Tahoma" panose="020B0604030504040204" pitchFamily="34" charset="0"/>
                <a:cs typeface="Tahoma" panose="020B0604030504040204" pitchFamily="34" charset="0"/>
              </a:rPr>
              <a:t>Hence</a:t>
            </a:r>
            <a:endParaRPr lang="en-GB" altLang="en-US" sz="1400" baseline="-25000" dirty="0">
              <a:latin typeface="Tahoma" panose="020B0604030504040204" pitchFamily="34" charset="0"/>
              <a:cs typeface="Tahoma" panose="020B0604030504040204" pitchFamily="34" charset="0"/>
            </a:endParaRPr>
          </a:p>
        </p:txBody>
      </p:sp>
      <p:graphicFrame>
        <p:nvGraphicFramePr>
          <p:cNvPr id="14" name="Object 11"/>
          <p:cNvGraphicFramePr>
            <a:graphicFrameLocks noChangeAspect="1"/>
          </p:cNvGraphicFramePr>
          <p:nvPr>
            <p:extLst/>
          </p:nvPr>
        </p:nvGraphicFramePr>
        <p:xfrm>
          <a:off x="3036128" y="2244214"/>
          <a:ext cx="1157288" cy="603250"/>
        </p:xfrm>
        <a:graphic>
          <a:graphicData uri="http://schemas.openxmlformats.org/presentationml/2006/ole">
            <mc:AlternateContent xmlns:mc="http://schemas.openxmlformats.org/markup-compatibility/2006">
              <mc:Choice xmlns:v="urn:schemas-microsoft-com:vml" Requires="v">
                <p:oleObj spid="_x0000_s104450" name="Equation" r:id="rId4" imgW="850680" imgH="444240" progId="Equation.3">
                  <p:embed/>
                </p:oleObj>
              </mc:Choice>
              <mc:Fallback>
                <p:oleObj name="Equation" r:id="rId4" imgW="850680" imgH="444240" progId="Equation.3">
                  <p:embed/>
                  <p:pic>
                    <p:nvPicPr>
                      <p:cNvPr id="14" name="Object 11"/>
                      <p:cNvPicPr>
                        <a:picLocks noChangeAspect="1" noChangeArrowheads="1"/>
                      </p:cNvPicPr>
                      <p:nvPr/>
                    </p:nvPicPr>
                    <p:blipFill>
                      <a:blip r:embed="rId5"/>
                      <a:srcRect/>
                      <a:stretch>
                        <a:fillRect/>
                      </a:stretch>
                    </p:blipFill>
                    <p:spPr bwMode="auto">
                      <a:xfrm>
                        <a:off x="3036128" y="2244214"/>
                        <a:ext cx="1157288" cy="603250"/>
                      </a:xfrm>
                      <a:prstGeom prst="rect">
                        <a:avLst/>
                      </a:prstGeom>
                      <a:noFill/>
                      <a:ln>
                        <a:noFill/>
                      </a:ln>
                      <a:extLst/>
                    </p:spPr>
                  </p:pic>
                </p:oleObj>
              </mc:Fallback>
            </mc:AlternateContent>
          </a:graphicData>
        </a:graphic>
      </p:graphicFrame>
      <p:sp>
        <p:nvSpPr>
          <p:cNvPr id="20" name="Text Box 5"/>
          <p:cNvSpPr txBox="1">
            <a:spLocks noChangeArrowheads="1"/>
          </p:cNvSpPr>
          <p:nvPr/>
        </p:nvSpPr>
        <p:spPr bwMode="auto">
          <a:xfrm>
            <a:off x="462203" y="985833"/>
            <a:ext cx="77494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en-US" altLang="en-US" sz="1600" dirty="0" smtClean="0">
                <a:latin typeface="Tahoma" panose="020B0604030504040204" pitchFamily="34" charset="0"/>
              </a:rPr>
              <a:t>A </a:t>
            </a:r>
            <a:r>
              <a:rPr lang="en-US" altLang="en-US" sz="1600" dirty="0">
                <a:latin typeface="Tahoma" panose="020B0604030504040204" pitchFamily="34" charset="0"/>
              </a:rPr>
              <a:t>sample of air has a volume equal to 5 </a:t>
            </a:r>
            <a:r>
              <a:rPr lang="en-US" altLang="en-US" sz="1600" dirty="0" err="1">
                <a:latin typeface="Tahoma" panose="020B0604030504040204" pitchFamily="34" charset="0"/>
              </a:rPr>
              <a:t>litres</a:t>
            </a:r>
            <a:r>
              <a:rPr lang="en-US" altLang="en-US" sz="1600" dirty="0">
                <a:latin typeface="Tahoma" panose="020B0604030504040204" pitchFamily="34" charset="0"/>
              </a:rPr>
              <a:t>, a temperature of T=30 </a:t>
            </a:r>
            <a:r>
              <a:rPr lang="en-US" altLang="en-US" sz="1600" dirty="0">
                <a:latin typeface="Tahoma" panose="020B0604030504040204" pitchFamily="34" charset="0"/>
                <a:sym typeface="Symbol" panose="05050102010706020507" pitchFamily="18" charset="2"/>
              </a:rPr>
              <a:t></a:t>
            </a:r>
            <a:r>
              <a:rPr lang="en-US" altLang="en-US" sz="1600" dirty="0">
                <a:latin typeface="Tahoma" panose="020B0604030504040204" pitchFamily="34" charset="0"/>
              </a:rPr>
              <a:t>C and a relative humidity (%RH) of 92%. Calculate the number density (i.e. molecules·cm</a:t>
            </a:r>
            <a:r>
              <a:rPr lang="en-US" altLang="en-US" sz="1600" baseline="30000" dirty="0">
                <a:latin typeface="Tahoma" panose="020B0604030504040204" pitchFamily="34" charset="0"/>
              </a:rPr>
              <a:t>-3</a:t>
            </a:r>
            <a:r>
              <a:rPr lang="en-US" altLang="en-US" sz="1600" dirty="0">
                <a:latin typeface="Tahoma" panose="020B0604030504040204" pitchFamily="34" charset="0"/>
              </a:rPr>
              <a:t>) of water and the absolute number of H</a:t>
            </a:r>
            <a:r>
              <a:rPr lang="en-US" altLang="en-US" sz="1600" baseline="-25000" dirty="0">
                <a:latin typeface="Tahoma" panose="020B0604030504040204" pitchFamily="34" charset="0"/>
              </a:rPr>
              <a:t>2</a:t>
            </a:r>
            <a:r>
              <a:rPr lang="en-US" altLang="en-US" sz="1600" dirty="0">
                <a:latin typeface="Tahoma" panose="020B0604030504040204" pitchFamily="34" charset="0"/>
              </a:rPr>
              <a:t>O molecules in that sample, knowing that the saturated </a:t>
            </a:r>
            <a:r>
              <a:rPr lang="en-US" altLang="en-US" sz="1600" dirty="0" err="1">
                <a:latin typeface="Tahoma" panose="020B0604030504040204" pitchFamily="34" charset="0"/>
              </a:rPr>
              <a:t>vapour</a:t>
            </a:r>
            <a:r>
              <a:rPr lang="en-US" altLang="en-US" sz="1600" dirty="0">
                <a:latin typeface="Tahoma" panose="020B0604030504040204" pitchFamily="34" charset="0"/>
              </a:rPr>
              <a:t> pressure of water at T=30 </a:t>
            </a:r>
            <a:r>
              <a:rPr lang="en-US" altLang="en-US" sz="1600" dirty="0">
                <a:latin typeface="Tahoma" panose="020B0604030504040204" pitchFamily="34" charset="0"/>
                <a:sym typeface="Symbol" panose="05050102010706020507" pitchFamily="18" charset="2"/>
              </a:rPr>
              <a:t></a:t>
            </a:r>
            <a:r>
              <a:rPr lang="en-US" altLang="en-US" sz="1600" dirty="0">
                <a:latin typeface="Tahoma" panose="020B0604030504040204" pitchFamily="34" charset="0"/>
              </a:rPr>
              <a:t>C is 31.8 mmHg</a:t>
            </a:r>
            <a:endParaRPr lang="en-GB" altLang="en-US" sz="1600" i="1" baseline="30000" dirty="0">
              <a:latin typeface="Tahoma" panose="020B0604030504040204" pitchFamily="34" charset="0"/>
              <a:cs typeface="Tahoma" panose="020B0604030504040204" pitchFamily="34" charset="0"/>
            </a:endParaRPr>
          </a:p>
        </p:txBody>
      </p:sp>
      <p:graphicFrame>
        <p:nvGraphicFramePr>
          <p:cNvPr id="21" name="Object 11"/>
          <p:cNvGraphicFramePr>
            <a:graphicFrameLocks noChangeAspect="1"/>
          </p:cNvGraphicFramePr>
          <p:nvPr>
            <p:extLst/>
          </p:nvPr>
        </p:nvGraphicFramePr>
        <p:xfrm>
          <a:off x="1734570" y="2990103"/>
          <a:ext cx="3540125" cy="309563"/>
        </p:xfrm>
        <a:graphic>
          <a:graphicData uri="http://schemas.openxmlformats.org/presentationml/2006/ole">
            <mc:AlternateContent xmlns:mc="http://schemas.openxmlformats.org/markup-compatibility/2006">
              <mc:Choice xmlns:v="urn:schemas-microsoft-com:vml" Requires="v">
                <p:oleObj spid="_x0000_s104451" name="Equation" r:id="rId6" imgW="2603160" imgH="228600" progId="Equation.3">
                  <p:embed/>
                </p:oleObj>
              </mc:Choice>
              <mc:Fallback>
                <p:oleObj name="Equation" r:id="rId6" imgW="2603160" imgH="228600" progId="Equation.3">
                  <p:embed/>
                  <p:pic>
                    <p:nvPicPr>
                      <p:cNvPr id="21" name="Object 11"/>
                      <p:cNvPicPr>
                        <a:picLocks noChangeAspect="1" noChangeArrowheads="1"/>
                      </p:cNvPicPr>
                      <p:nvPr/>
                    </p:nvPicPr>
                    <p:blipFill>
                      <a:blip r:embed="rId7"/>
                      <a:srcRect/>
                      <a:stretch>
                        <a:fillRect/>
                      </a:stretch>
                    </p:blipFill>
                    <p:spPr bwMode="auto">
                      <a:xfrm>
                        <a:off x="1734570" y="2990103"/>
                        <a:ext cx="3540125" cy="309563"/>
                      </a:xfrm>
                      <a:prstGeom prst="rect">
                        <a:avLst/>
                      </a:prstGeom>
                      <a:noFill/>
                      <a:ln>
                        <a:noFill/>
                      </a:ln>
                      <a:extLst/>
                    </p:spPr>
                  </p:pic>
                </p:oleObj>
              </mc:Fallback>
            </mc:AlternateContent>
          </a:graphicData>
        </a:graphic>
      </p:graphicFrame>
      <p:graphicFrame>
        <p:nvGraphicFramePr>
          <p:cNvPr id="22" name="Object 11"/>
          <p:cNvGraphicFramePr>
            <a:graphicFrameLocks noChangeAspect="1"/>
          </p:cNvGraphicFramePr>
          <p:nvPr>
            <p:extLst/>
          </p:nvPr>
        </p:nvGraphicFramePr>
        <p:xfrm>
          <a:off x="3620880" y="3326319"/>
          <a:ext cx="3540125" cy="585788"/>
        </p:xfrm>
        <a:graphic>
          <a:graphicData uri="http://schemas.openxmlformats.org/presentationml/2006/ole">
            <mc:AlternateContent xmlns:mc="http://schemas.openxmlformats.org/markup-compatibility/2006">
              <mc:Choice xmlns:v="urn:schemas-microsoft-com:vml" Requires="v">
                <p:oleObj spid="_x0000_s104452" name="Equation" r:id="rId8" imgW="2603160" imgH="431640" progId="Equation.3">
                  <p:embed/>
                </p:oleObj>
              </mc:Choice>
              <mc:Fallback>
                <p:oleObj name="Equation" r:id="rId8" imgW="2603160" imgH="431640" progId="Equation.3">
                  <p:embed/>
                  <p:pic>
                    <p:nvPicPr>
                      <p:cNvPr id="22" name="Object 11"/>
                      <p:cNvPicPr>
                        <a:picLocks noChangeAspect="1" noChangeArrowheads="1"/>
                      </p:cNvPicPr>
                      <p:nvPr/>
                    </p:nvPicPr>
                    <p:blipFill>
                      <a:blip r:embed="rId9"/>
                      <a:srcRect/>
                      <a:stretch>
                        <a:fillRect/>
                      </a:stretch>
                    </p:blipFill>
                    <p:spPr bwMode="auto">
                      <a:xfrm>
                        <a:off x="3620880" y="3326319"/>
                        <a:ext cx="3540125" cy="585788"/>
                      </a:xfrm>
                      <a:prstGeom prst="rect">
                        <a:avLst/>
                      </a:prstGeom>
                      <a:noFill/>
                      <a:ln>
                        <a:noFill/>
                      </a:ln>
                      <a:extLst/>
                    </p:spPr>
                  </p:pic>
                </p:oleObj>
              </mc:Fallback>
            </mc:AlternateContent>
          </a:graphicData>
        </a:graphic>
      </p:graphicFrame>
      <p:sp>
        <p:nvSpPr>
          <p:cNvPr id="28" name="Text Box 5"/>
          <p:cNvSpPr txBox="1">
            <a:spLocks noChangeArrowheads="1"/>
          </p:cNvSpPr>
          <p:nvPr/>
        </p:nvSpPr>
        <p:spPr bwMode="auto">
          <a:xfrm>
            <a:off x="869569" y="4048455"/>
            <a:ext cx="81554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400" dirty="0" smtClean="0">
                <a:latin typeface="Tahoma" panose="020B0604030504040204" pitchFamily="34" charset="0"/>
              </a:rPr>
              <a:t>The density of water (in number of molecules per litre or per cm</a:t>
            </a:r>
            <a:r>
              <a:rPr lang="it-IT" altLang="en-US" sz="1400" baseline="30000" dirty="0" smtClean="0">
                <a:latin typeface="Tahoma" panose="020B0604030504040204" pitchFamily="34" charset="0"/>
              </a:rPr>
              <a:t>3</a:t>
            </a:r>
            <a:r>
              <a:rPr lang="it-IT" altLang="en-US" sz="1400" dirty="0" smtClean="0">
                <a:latin typeface="Tahoma" panose="020B0604030504040204" pitchFamily="34" charset="0"/>
              </a:rPr>
              <a:t>) is as usual given by:</a:t>
            </a:r>
          </a:p>
        </p:txBody>
      </p:sp>
      <p:graphicFrame>
        <p:nvGraphicFramePr>
          <p:cNvPr id="33" name="Object 11"/>
          <p:cNvGraphicFramePr>
            <a:graphicFrameLocks noChangeAspect="1"/>
          </p:cNvGraphicFramePr>
          <p:nvPr>
            <p:extLst/>
          </p:nvPr>
        </p:nvGraphicFramePr>
        <p:xfrm>
          <a:off x="930321" y="4520521"/>
          <a:ext cx="7543800" cy="617538"/>
        </p:xfrm>
        <a:graphic>
          <a:graphicData uri="http://schemas.openxmlformats.org/presentationml/2006/ole">
            <mc:AlternateContent xmlns:mc="http://schemas.openxmlformats.org/markup-compatibility/2006">
              <mc:Choice xmlns:v="urn:schemas-microsoft-com:vml" Requires="v">
                <p:oleObj spid="_x0000_s104453" name="Equation" r:id="rId10" imgW="5587920" imgH="457200" progId="Equation.3">
                  <p:embed/>
                </p:oleObj>
              </mc:Choice>
              <mc:Fallback>
                <p:oleObj name="Equation" r:id="rId10" imgW="5587920" imgH="457200" progId="Equation.3">
                  <p:embed/>
                  <p:pic>
                    <p:nvPicPr>
                      <p:cNvPr id="33" name="Object 11"/>
                      <p:cNvPicPr>
                        <a:picLocks noChangeAspect="1" noChangeArrowheads="1"/>
                      </p:cNvPicPr>
                      <p:nvPr/>
                    </p:nvPicPr>
                    <p:blipFill>
                      <a:blip r:embed="rId11"/>
                      <a:srcRect/>
                      <a:stretch>
                        <a:fillRect/>
                      </a:stretch>
                    </p:blipFill>
                    <p:spPr bwMode="auto">
                      <a:xfrm>
                        <a:off x="930321" y="4520521"/>
                        <a:ext cx="7543800" cy="617538"/>
                      </a:xfrm>
                      <a:prstGeom prst="rect">
                        <a:avLst/>
                      </a:prstGeom>
                      <a:noFill/>
                      <a:ln>
                        <a:noFill/>
                      </a:ln>
                      <a:extLst/>
                    </p:spPr>
                  </p:pic>
                </p:oleObj>
              </mc:Fallback>
            </mc:AlternateContent>
          </a:graphicData>
        </a:graphic>
      </p:graphicFrame>
      <p:graphicFrame>
        <p:nvGraphicFramePr>
          <p:cNvPr id="35" name="Object 11"/>
          <p:cNvGraphicFramePr>
            <a:graphicFrameLocks noChangeAspect="1"/>
          </p:cNvGraphicFramePr>
          <p:nvPr>
            <p:extLst/>
          </p:nvPr>
        </p:nvGraphicFramePr>
        <p:xfrm>
          <a:off x="5310229" y="5159491"/>
          <a:ext cx="3308350" cy="565150"/>
        </p:xfrm>
        <a:graphic>
          <a:graphicData uri="http://schemas.openxmlformats.org/presentationml/2006/ole">
            <mc:AlternateContent xmlns:mc="http://schemas.openxmlformats.org/markup-compatibility/2006">
              <mc:Choice xmlns:v="urn:schemas-microsoft-com:vml" Requires="v">
                <p:oleObj spid="_x0000_s104454" name="Equation" r:id="rId12" imgW="2450880" imgH="419040" progId="Equation.3">
                  <p:embed/>
                </p:oleObj>
              </mc:Choice>
              <mc:Fallback>
                <p:oleObj name="Equation" r:id="rId12" imgW="2450880" imgH="419040" progId="Equation.3">
                  <p:embed/>
                  <p:pic>
                    <p:nvPicPr>
                      <p:cNvPr id="35" name="Object 11"/>
                      <p:cNvPicPr>
                        <a:picLocks noChangeAspect="1" noChangeArrowheads="1"/>
                      </p:cNvPicPr>
                      <p:nvPr/>
                    </p:nvPicPr>
                    <p:blipFill>
                      <a:blip r:embed="rId13"/>
                      <a:srcRect/>
                      <a:stretch>
                        <a:fillRect/>
                      </a:stretch>
                    </p:blipFill>
                    <p:spPr bwMode="auto">
                      <a:xfrm>
                        <a:off x="5310229" y="5159491"/>
                        <a:ext cx="3308350" cy="565150"/>
                      </a:xfrm>
                      <a:prstGeom prst="rect">
                        <a:avLst/>
                      </a:prstGeom>
                      <a:noFill/>
                      <a:ln>
                        <a:noFill/>
                      </a:ln>
                      <a:extLst/>
                    </p:spPr>
                  </p:pic>
                </p:oleObj>
              </mc:Fallback>
            </mc:AlternateContent>
          </a:graphicData>
        </a:graphic>
      </p:graphicFrame>
      <p:sp>
        <p:nvSpPr>
          <p:cNvPr id="37" name="Text Box 5"/>
          <p:cNvSpPr txBox="1">
            <a:spLocks noChangeArrowheads="1"/>
          </p:cNvSpPr>
          <p:nvPr/>
        </p:nvSpPr>
        <p:spPr bwMode="auto">
          <a:xfrm>
            <a:off x="942761" y="5877263"/>
            <a:ext cx="81554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400" dirty="0" smtClean="0">
                <a:latin typeface="Tahoma" panose="020B0604030504040204" pitchFamily="34" charset="0"/>
              </a:rPr>
              <a:t>From this we can calculate the number of H</a:t>
            </a:r>
            <a:r>
              <a:rPr lang="it-IT" altLang="en-US" sz="1400" baseline="-25000" dirty="0" smtClean="0">
                <a:latin typeface="Tahoma" panose="020B0604030504040204" pitchFamily="34" charset="0"/>
              </a:rPr>
              <a:t>2</a:t>
            </a:r>
            <a:r>
              <a:rPr lang="it-IT" altLang="en-US" sz="1400" dirty="0" smtClean="0">
                <a:latin typeface="Tahoma" panose="020B0604030504040204" pitchFamily="34" charset="0"/>
              </a:rPr>
              <a:t>O molecules in the 5 litres sample:</a:t>
            </a:r>
          </a:p>
        </p:txBody>
      </p:sp>
      <p:graphicFrame>
        <p:nvGraphicFramePr>
          <p:cNvPr id="38" name="Object 11"/>
          <p:cNvGraphicFramePr>
            <a:graphicFrameLocks noChangeAspect="1"/>
          </p:cNvGraphicFramePr>
          <p:nvPr>
            <p:extLst/>
          </p:nvPr>
        </p:nvGraphicFramePr>
        <p:xfrm>
          <a:off x="1009896" y="6309857"/>
          <a:ext cx="4387850" cy="307975"/>
        </p:xfrm>
        <a:graphic>
          <a:graphicData uri="http://schemas.openxmlformats.org/presentationml/2006/ole">
            <mc:AlternateContent xmlns:mc="http://schemas.openxmlformats.org/markup-compatibility/2006">
              <mc:Choice xmlns:v="urn:schemas-microsoft-com:vml" Requires="v">
                <p:oleObj spid="_x0000_s104455" name="Equation" r:id="rId14" imgW="3251160" imgH="228600" progId="Equation.3">
                  <p:embed/>
                </p:oleObj>
              </mc:Choice>
              <mc:Fallback>
                <p:oleObj name="Equation" r:id="rId14" imgW="3251160" imgH="228600" progId="Equation.3">
                  <p:embed/>
                  <p:pic>
                    <p:nvPicPr>
                      <p:cNvPr id="38" name="Object 11"/>
                      <p:cNvPicPr>
                        <a:picLocks noChangeAspect="1" noChangeArrowheads="1"/>
                      </p:cNvPicPr>
                      <p:nvPr/>
                    </p:nvPicPr>
                    <p:blipFill>
                      <a:blip r:embed="rId15"/>
                      <a:srcRect/>
                      <a:stretch>
                        <a:fillRect/>
                      </a:stretch>
                    </p:blipFill>
                    <p:spPr bwMode="auto">
                      <a:xfrm>
                        <a:off x="1009896" y="6309857"/>
                        <a:ext cx="4387850" cy="307975"/>
                      </a:xfrm>
                      <a:prstGeom prst="rect">
                        <a:avLst/>
                      </a:prstGeom>
                      <a:noFill/>
                      <a:ln>
                        <a:noFill/>
                      </a:ln>
                      <a:extLst/>
                    </p:spPr>
                  </p:pic>
                </p:oleObj>
              </mc:Fallback>
            </mc:AlternateContent>
          </a:graphicData>
        </a:graphic>
      </p:graphicFrame>
      <p:sp>
        <p:nvSpPr>
          <p:cNvPr id="19" name="CasellaDiTesto 17"/>
          <p:cNvSpPr txBox="1">
            <a:spLocks noChangeArrowheads="1"/>
          </p:cNvSpPr>
          <p:nvPr/>
        </p:nvSpPr>
        <p:spPr bwMode="auto">
          <a:xfrm>
            <a:off x="869569" y="3430686"/>
            <a:ext cx="2912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400" dirty="0" smtClean="0">
                <a:latin typeface="Tahoma" panose="020B0604030504040204" pitchFamily="34" charset="0"/>
                <a:cs typeface="Tahoma" panose="020B0604030504040204" pitchFamily="34" charset="0"/>
              </a:rPr>
              <a:t>It can be converted in atm units</a:t>
            </a:r>
            <a:endParaRPr lang="en-GB" altLang="en-US" sz="1400" baseline="-25000" dirty="0">
              <a:latin typeface="Tahoma" panose="020B0604030504040204" pitchFamily="34" charset="0"/>
              <a:cs typeface="Tahoma" panose="020B0604030504040204" pitchFamily="34" charset="0"/>
            </a:endParaRPr>
          </a:p>
        </p:txBody>
      </p:sp>
      <p:sp>
        <p:nvSpPr>
          <p:cNvPr id="18" name="Titolo 4"/>
          <p:cNvSpPr txBox="1">
            <a:spLocks/>
          </p:cNvSpPr>
          <p:nvPr/>
        </p:nvSpPr>
        <p:spPr bwMode="auto">
          <a:xfrm>
            <a:off x="276770" y="52590"/>
            <a:ext cx="2759358" cy="58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Exercise n. 9</a:t>
            </a:r>
          </a:p>
        </p:txBody>
      </p:sp>
    </p:spTree>
    <p:extLst>
      <p:ext uri="{BB962C8B-B14F-4D97-AF65-F5344CB8AC3E}">
        <p14:creationId xmlns:p14="http://schemas.microsoft.com/office/powerpoint/2010/main" val="175456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628650" y="-190780"/>
            <a:ext cx="7886700" cy="898992"/>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Useful constants -1</a:t>
            </a:r>
          </a:p>
        </p:txBody>
      </p:sp>
      <p:pic>
        <p:nvPicPr>
          <p:cNvPr id="2" name="Picture 1"/>
          <p:cNvPicPr>
            <a:picLocks noChangeAspect="1"/>
          </p:cNvPicPr>
          <p:nvPr/>
        </p:nvPicPr>
        <p:blipFill>
          <a:blip r:embed="rId3"/>
          <a:stretch>
            <a:fillRect/>
          </a:stretch>
        </p:blipFill>
        <p:spPr>
          <a:xfrm>
            <a:off x="136100" y="907668"/>
            <a:ext cx="8721029" cy="2898038"/>
          </a:xfrm>
          <a:prstGeom prst="rect">
            <a:avLst/>
          </a:prstGeom>
        </p:spPr>
      </p:pic>
      <p:pic>
        <p:nvPicPr>
          <p:cNvPr id="3" name="Picture 2"/>
          <p:cNvPicPr>
            <a:picLocks noChangeAspect="1"/>
          </p:cNvPicPr>
          <p:nvPr/>
        </p:nvPicPr>
        <p:blipFill>
          <a:blip r:embed="rId4"/>
          <a:stretch>
            <a:fillRect/>
          </a:stretch>
        </p:blipFill>
        <p:spPr>
          <a:xfrm>
            <a:off x="136101" y="4023617"/>
            <a:ext cx="8927218" cy="2311656"/>
          </a:xfrm>
          <a:prstGeom prst="rect">
            <a:avLst/>
          </a:prstGeom>
        </p:spPr>
      </p:pic>
      <p:cxnSp>
        <p:nvCxnSpPr>
          <p:cNvPr id="12" name="Connettore diritto 9"/>
          <p:cNvCxnSpPr/>
          <p:nvPr/>
        </p:nvCxnSpPr>
        <p:spPr>
          <a:xfrm>
            <a:off x="534988" y="57037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33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628650" y="-190780"/>
            <a:ext cx="7886700" cy="898992"/>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Useful constants -2</a:t>
            </a:r>
          </a:p>
        </p:txBody>
      </p:sp>
      <p:cxnSp>
        <p:nvCxnSpPr>
          <p:cNvPr id="12" name="Connettore diritto 9"/>
          <p:cNvCxnSpPr/>
          <p:nvPr/>
        </p:nvCxnSpPr>
        <p:spPr>
          <a:xfrm>
            <a:off x="534988" y="57037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8599" y="708212"/>
            <a:ext cx="9065401" cy="3076500"/>
          </a:xfrm>
          <a:prstGeom prst="rect">
            <a:avLst/>
          </a:prstGeom>
        </p:spPr>
      </p:pic>
      <p:pic>
        <p:nvPicPr>
          <p:cNvPr id="5" name="Picture 4"/>
          <p:cNvPicPr>
            <a:picLocks noChangeAspect="1"/>
          </p:cNvPicPr>
          <p:nvPr/>
        </p:nvPicPr>
        <p:blipFill>
          <a:blip r:embed="rId4"/>
          <a:stretch>
            <a:fillRect/>
          </a:stretch>
        </p:blipFill>
        <p:spPr>
          <a:xfrm>
            <a:off x="78599" y="3704485"/>
            <a:ext cx="7619626" cy="1259900"/>
          </a:xfrm>
          <a:prstGeom prst="rect">
            <a:avLst/>
          </a:prstGeom>
        </p:spPr>
      </p:pic>
    </p:spTree>
    <p:extLst>
      <p:ext uri="{BB962C8B-B14F-4D97-AF65-F5344CB8AC3E}">
        <p14:creationId xmlns:p14="http://schemas.microsoft.com/office/powerpoint/2010/main" val="2167806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628650" y="-271463"/>
            <a:ext cx="7886700" cy="898992"/>
          </a:xfrm>
        </p:spPr>
        <p:txBody>
          <a:bodyPr/>
          <a:lstStyle/>
          <a:p>
            <a:pPr eaLnBrk="1" hangingPunct="1"/>
            <a:r>
              <a:rPr lang="en-GB" altLang="en-US" sz="3200" dirty="0" smtClean="0">
                <a:solidFill>
                  <a:srgbClr val="3333FF"/>
                </a:solidFill>
                <a:latin typeface="Tahoma" panose="020B0604030504040204" pitchFamily="34" charset="0"/>
                <a:cs typeface="Tahoma" panose="020B0604030504040204" pitchFamily="34" charset="0"/>
              </a:rPr>
              <a:t>Useful constants -3</a:t>
            </a:r>
          </a:p>
        </p:txBody>
      </p:sp>
      <p:cxnSp>
        <p:nvCxnSpPr>
          <p:cNvPr id="12" name="Connettore diritto 9"/>
          <p:cNvCxnSpPr/>
          <p:nvPr/>
        </p:nvCxnSpPr>
        <p:spPr>
          <a:xfrm>
            <a:off x="534988" y="42694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91905" y="502119"/>
            <a:ext cx="6536424" cy="3275149"/>
          </a:xfrm>
          <a:prstGeom prst="rect">
            <a:avLst/>
          </a:prstGeom>
        </p:spPr>
      </p:pic>
      <p:pic>
        <p:nvPicPr>
          <p:cNvPr id="6" name="Picture 5"/>
          <p:cNvPicPr>
            <a:picLocks noChangeAspect="1"/>
          </p:cNvPicPr>
          <p:nvPr/>
        </p:nvPicPr>
        <p:blipFill>
          <a:blip r:embed="rId4"/>
          <a:stretch>
            <a:fillRect/>
          </a:stretch>
        </p:blipFill>
        <p:spPr>
          <a:xfrm>
            <a:off x="563624" y="3738615"/>
            <a:ext cx="7038448" cy="3128350"/>
          </a:xfrm>
          <a:prstGeom prst="rect">
            <a:avLst/>
          </a:prstGeom>
        </p:spPr>
      </p:pic>
    </p:spTree>
    <p:extLst>
      <p:ext uri="{BB962C8B-B14F-4D97-AF65-F5344CB8AC3E}">
        <p14:creationId xmlns:p14="http://schemas.microsoft.com/office/powerpoint/2010/main" val="4115133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3452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0" y="130175"/>
            <a:ext cx="8968635"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Origin and evolution of the Earth’s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20654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Immagine 5" descr="Immagine che contiene testo, nero&#10;&#10;Descrizione generata automaticamente">
            <a:extLst>
              <a:ext uri="{FF2B5EF4-FFF2-40B4-BE49-F238E27FC236}">
                <a16:creationId xmlns:a16="http://schemas.microsoft.com/office/drawing/2014/main" id="{FFBBD59D-C448-4664-8915-611F988BC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8" y="3575714"/>
            <a:ext cx="1493213" cy="1257884"/>
          </a:xfrm>
          <a:prstGeom prst="rect">
            <a:avLst/>
          </a:prstGeom>
        </p:spPr>
      </p:pic>
      <p:pic>
        <p:nvPicPr>
          <p:cNvPr id="7" name="Immagine 7" descr="Immagine che contiene testo, blu&#10;&#10;Descrizione generata automaticamente">
            <a:extLst>
              <a:ext uri="{FF2B5EF4-FFF2-40B4-BE49-F238E27FC236}">
                <a16:creationId xmlns:a16="http://schemas.microsoft.com/office/drawing/2014/main" id="{2B9D0D6F-DFCF-431A-B7A9-736818575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904" y="3575714"/>
            <a:ext cx="1480034" cy="1257884"/>
          </a:xfrm>
          <a:prstGeom prst="rect">
            <a:avLst/>
          </a:prstGeom>
        </p:spPr>
      </p:pic>
      <p:pic>
        <p:nvPicPr>
          <p:cNvPr id="8" name="Immagine 9" descr="Immagine che contiene testo&#10;&#10;Descrizione generata automaticamente">
            <a:extLst>
              <a:ext uri="{FF2B5EF4-FFF2-40B4-BE49-F238E27FC236}">
                <a16:creationId xmlns:a16="http://schemas.microsoft.com/office/drawing/2014/main" id="{70BDBA4C-611A-4102-A0FE-D6E53E4FE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8981" y="3575714"/>
            <a:ext cx="1528244" cy="1257884"/>
          </a:xfrm>
          <a:prstGeom prst="rect">
            <a:avLst/>
          </a:prstGeom>
        </p:spPr>
      </p:pic>
      <p:pic>
        <p:nvPicPr>
          <p:cNvPr id="9" name="Immagine 11" descr="Immagine che contiene dipinto&#10;&#10;Descrizione generata automaticamente">
            <a:extLst>
              <a:ext uri="{FF2B5EF4-FFF2-40B4-BE49-F238E27FC236}">
                <a16:creationId xmlns:a16="http://schemas.microsoft.com/office/drawing/2014/main" id="{2B25C75B-3EB6-4FB4-AC26-6DAF1A357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268" y="3575714"/>
            <a:ext cx="1496939" cy="1257884"/>
          </a:xfrm>
          <a:prstGeom prst="rect">
            <a:avLst/>
          </a:prstGeom>
        </p:spPr>
      </p:pic>
      <p:pic>
        <p:nvPicPr>
          <p:cNvPr id="11" name="Immagine 14">
            <a:extLst>
              <a:ext uri="{FF2B5EF4-FFF2-40B4-BE49-F238E27FC236}">
                <a16:creationId xmlns:a16="http://schemas.microsoft.com/office/drawing/2014/main" id="{B3E2EB08-FF3D-4A15-BCE4-88C3FEF44AB9}"/>
              </a:ext>
            </a:extLst>
          </p:cNvPr>
          <p:cNvPicPr>
            <a:picLocks noChangeAspect="1"/>
          </p:cNvPicPr>
          <p:nvPr/>
        </p:nvPicPr>
        <p:blipFill rotWithShape="1">
          <a:blip r:embed="rId7">
            <a:extLst>
              <a:ext uri="{28A0092B-C50C-407E-A947-70E740481C1C}">
                <a14:useLocalDpi xmlns:a14="http://schemas.microsoft.com/office/drawing/2010/main" val="0"/>
              </a:ext>
            </a:extLst>
          </a:blip>
          <a:srcRect t="83875"/>
          <a:stretch/>
        </p:blipFill>
        <p:spPr>
          <a:xfrm>
            <a:off x="1792542" y="5439370"/>
            <a:ext cx="5472876" cy="390564"/>
          </a:xfrm>
          <a:prstGeom prst="rect">
            <a:avLst/>
          </a:prstGeom>
        </p:spPr>
      </p:pic>
      <p:cxnSp>
        <p:nvCxnSpPr>
          <p:cNvPr id="12" name="Connettore 2 17">
            <a:extLst>
              <a:ext uri="{FF2B5EF4-FFF2-40B4-BE49-F238E27FC236}">
                <a16:creationId xmlns:a16="http://schemas.microsoft.com/office/drawing/2014/main" id="{7A53648B-581F-4178-BE87-2CBAD8F054EA}"/>
              </a:ext>
            </a:extLst>
          </p:cNvPr>
          <p:cNvCxnSpPr>
            <a:cxnSpLocks/>
          </p:cNvCxnSpPr>
          <p:nvPr/>
        </p:nvCxnSpPr>
        <p:spPr>
          <a:xfrm>
            <a:off x="1792543" y="4833598"/>
            <a:ext cx="670506" cy="57636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ttore 2 18">
            <a:extLst>
              <a:ext uri="{FF2B5EF4-FFF2-40B4-BE49-F238E27FC236}">
                <a16:creationId xmlns:a16="http://schemas.microsoft.com/office/drawing/2014/main" id="{DE20A50A-3A87-4716-941E-8A02B20BA916}"/>
              </a:ext>
            </a:extLst>
          </p:cNvPr>
          <p:cNvCxnSpPr>
            <a:cxnSpLocks/>
          </p:cNvCxnSpPr>
          <p:nvPr/>
        </p:nvCxnSpPr>
        <p:spPr>
          <a:xfrm>
            <a:off x="3424920" y="4833598"/>
            <a:ext cx="364610" cy="57636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nettore 2 22">
            <a:extLst>
              <a:ext uri="{FF2B5EF4-FFF2-40B4-BE49-F238E27FC236}">
                <a16:creationId xmlns:a16="http://schemas.microsoft.com/office/drawing/2014/main" id="{CF32D8E9-E90B-4B07-8591-586613401C43}"/>
              </a:ext>
            </a:extLst>
          </p:cNvPr>
          <p:cNvCxnSpPr>
            <a:cxnSpLocks/>
          </p:cNvCxnSpPr>
          <p:nvPr/>
        </p:nvCxnSpPr>
        <p:spPr>
          <a:xfrm flipH="1">
            <a:off x="4285833" y="4875105"/>
            <a:ext cx="892048" cy="53485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nettore 2 24">
            <a:extLst>
              <a:ext uri="{FF2B5EF4-FFF2-40B4-BE49-F238E27FC236}">
                <a16:creationId xmlns:a16="http://schemas.microsoft.com/office/drawing/2014/main" id="{9921C8A6-F8E6-4E58-ACA0-3A59459E5591}"/>
              </a:ext>
            </a:extLst>
          </p:cNvPr>
          <p:cNvCxnSpPr>
            <a:cxnSpLocks/>
            <a:stCxn id="9" idx="2"/>
          </p:cNvCxnSpPr>
          <p:nvPr/>
        </p:nvCxnSpPr>
        <p:spPr>
          <a:xfrm flipH="1">
            <a:off x="6803440" y="4833597"/>
            <a:ext cx="336297" cy="56426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6" name="Immagine 28">
            <a:extLst>
              <a:ext uri="{FF2B5EF4-FFF2-40B4-BE49-F238E27FC236}">
                <a16:creationId xmlns:a16="http://schemas.microsoft.com/office/drawing/2014/main" id="{BD008804-C92D-44AB-8FD5-F3D160DCEB67}"/>
              </a:ext>
            </a:extLst>
          </p:cNvPr>
          <p:cNvPicPr>
            <a:picLocks noChangeAspect="1"/>
          </p:cNvPicPr>
          <p:nvPr/>
        </p:nvPicPr>
        <p:blipFill rotWithShape="1">
          <a:blip r:embed="rId7">
            <a:extLst>
              <a:ext uri="{28A0092B-C50C-407E-A947-70E740481C1C}">
                <a14:useLocalDpi xmlns:a14="http://schemas.microsoft.com/office/drawing/2010/main" val="0"/>
              </a:ext>
            </a:extLst>
          </a:blip>
          <a:srcRect t="69497" b="16965"/>
          <a:stretch/>
        </p:blipFill>
        <p:spPr>
          <a:xfrm>
            <a:off x="1853192" y="5813481"/>
            <a:ext cx="5472876" cy="327890"/>
          </a:xfrm>
          <a:prstGeom prst="rect">
            <a:avLst/>
          </a:prstGeom>
        </p:spPr>
      </p:pic>
      <p:sp>
        <p:nvSpPr>
          <p:cNvPr id="17" name="Rettangolo 15">
            <a:extLst>
              <a:ext uri="{FF2B5EF4-FFF2-40B4-BE49-F238E27FC236}">
                <a16:creationId xmlns:a16="http://schemas.microsoft.com/office/drawing/2014/main" id="{62A4E489-A6F9-408F-BAF9-C5B2DCBABC71}"/>
              </a:ext>
            </a:extLst>
          </p:cNvPr>
          <p:cNvSpPr/>
          <p:nvPr/>
        </p:nvSpPr>
        <p:spPr>
          <a:xfrm>
            <a:off x="6157472" y="5810273"/>
            <a:ext cx="577774" cy="432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35">
            <a:extLst>
              <a:ext uri="{FF2B5EF4-FFF2-40B4-BE49-F238E27FC236}">
                <a16:creationId xmlns:a16="http://schemas.microsoft.com/office/drawing/2014/main" id="{48195BFE-E04F-45DB-936C-68C3B7F51680}"/>
              </a:ext>
            </a:extLst>
          </p:cNvPr>
          <p:cNvSpPr/>
          <p:nvPr/>
        </p:nvSpPr>
        <p:spPr>
          <a:xfrm>
            <a:off x="534988" y="3369707"/>
            <a:ext cx="8070496" cy="2801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36">
            <a:extLst>
              <a:ext uri="{FF2B5EF4-FFF2-40B4-BE49-F238E27FC236}">
                <a16:creationId xmlns:a16="http://schemas.microsoft.com/office/drawing/2014/main" id="{B1B07803-4CAF-4A50-95AA-BD831E5949DF}"/>
              </a:ext>
            </a:extLst>
          </p:cNvPr>
          <p:cNvSpPr/>
          <p:nvPr/>
        </p:nvSpPr>
        <p:spPr>
          <a:xfrm>
            <a:off x="428904" y="6330816"/>
            <a:ext cx="4572000" cy="461665"/>
          </a:xfrm>
          <a:prstGeom prst="rect">
            <a:avLst/>
          </a:prstGeom>
        </p:spPr>
        <p:txBody>
          <a:bodyPr>
            <a:spAutoFit/>
          </a:bodyPr>
          <a:lstStyle/>
          <a:p>
            <a:r>
              <a:rPr lang="it-IT" sz="1200" dirty="0"/>
              <a:t>https://www.smithsonianmag.com/science-nature/travel-through-deep-time-interactive-earth-180952886/</a:t>
            </a:r>
          </a:p>
        </p:txBody>
      </p:sp>
      <p:sp>
        <p:nvSpPr>
          <p:cNvPr id="20" name="Rettangolo 15"/>
          <p:cNvSpPr>
            <a:spLocks noChangeArrowheads="1"/>
          </p:cNvSpPr>
          <p:nvPr/>
        </p:nvSpPr>
        <p:spPr bwMode="auto">
          <a:xfrm>
            <a:off x="470095" y="1332550"/>
            <a:ext cx="83983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GB" altLang="en-US" sz="2400" dirty="0" smtClean="0">
                <a:latin typeface="Tahoma" panose="020B0604030504040204" pitchFamily="34" charset="0"/>
                <a:cs typeface="Tahoma" panose="020B0604030504040204" pitchFamily="34" charset="0"/>
              </a:rPr>
              <a:t>Earth and the Solar system formed about 4.5 billion years ago</a:t>
            </a:r>
          </a:p>
          <a:p>
            <a:pPr marL="342900" indent="-342900">
              <a:buFont typeface="Arial" panose="020B0604020202020204" pitchFamily="34" charset="0"/>
              <a:buChar char="•"/>
            </a:pPr>
            <a:r>
              <a:rPr lang="en-GB" altLang="en-US" sz="2400" dirty="0" smtClean="0">
                <a:latin typeface="Tahoma" panose="020B0604030504040204" pitchFamily="34" charset="0"/>
                <a:cs typeface="Tahoma" panose="020B0604030504040204" pitchFamily="34" charset="0"/>
              </a:rPr>
              <a:t>Was the atmosphere the same from the beginning?</a:t>
            </a:r>
          </a:p>
          <a:p>
            <a:pPr marL="342900" indent="-342900">
              <a:buFont typeface="Arial" panose="020B0604020202020204" pitchFamily="34" charset="0"/>
              <a:buChar char="•"/>
            </a:pPr>
            <a:r>
              <a:rPr lang="en-GB" altLang="en-US" sz="2400" dirty="0" smtClean="0">
                <a:latin typeface="Tahoma" panose="020B0604030504040204" pitchFamily="34" charset="0"/>
                <a:cs typeface="Tahoma" panose="020B0604030504040204" pitchFamily="34" charset="0"/>
              </a:rPr>
              <a:t>What are the processes that led to the formation of an atmosphere?</a:t>
            </a:r>
          </a:p>
          <a:p>
            <a:pPr marL="342900" indent="-342900">
              <a:buFont typeface="Arial" panose="020B0604020202020204" pitchFamily="34" charset="0"/>
              <a:buChar char="•"/>
            </a:pPr>
            <a:endParaRPr lang="en-GB" altLang="en-US" sz="2400" dirty="0">
              <a:latin typeface="Tahoma" panose="020B0604030504040204" pitchFamily="34" charset="0"/>
              <a:cs typeface="Tahoma" panose="020B0604030504040204" pitchFamily="34" charset="0"/>
            </a:endParaRPr>
          </a:p>
        </p:txBody>
      </p:sp>
      <p:sp>
        <p:nvSpPr>
          <p:cNvPr id="21" name="Rectangle 20"/>
          <p:cNvSpPr/>
          <p:nvPr/>
        </p:nvSpPr>
        <p:spPr>
          <a:xfrm>
            <a:off x="7061543" y="5908909"/>
            <a:ext cx="1987156" cy="830997"/>
          </a:xfrm>
          <a:prstGeom prst="rect">
            <a:avLst/>
          </a:prstGeom>
          <a:solidFill>
            <a:srgbClr val="FFFF00"/>
          </a:solidFill>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Still many uncertainties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7087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991" y="4309738"/>
            <a:ext cx="1652009" cy="1652009"/>
          </a:xfrm>
          <a:prstGeom prst="rect">
            <a:avLst/>
          </a:prstGeom>
        </p:spPr>
      </p:pic>
      <p:pic>
        <p:nvPicPr>
          <p:cNvPr id="23" name="Immagin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655" y="5071171"/>
            <a:ext cx="2131899" cy="1151309"/>
          </a:xfrm>
          <a:prstGeom prst="rect">
            <a:avLst/>
          </a:prstGeom>
        </p:spPr>
      </p:pic>
      <p:sp>
        <p:nvSpPr>
          <p:cNvPr id="27" name="CasellaDiTesto 8"/>
          <p:cNvSpPr txBox="1"/>
          <p:nvPr/>
        </p:nvSpPr>
        <p:spPr>
          <a:xfrm>
            <a:off x="5757685" y="3684889"/>
            <a:ext cx="2761711" cy="346249"/>
          </a:xfrm>
          <a:prstGeom prst="rect">
            <a:avLst/>
          </a:prstGeom>
          <a:solidFill>
            <a:srgbClr val="FFFFCC"/>
          </a:solidFill>
          <a:ln w="38100">
            <a:solidFill>
              <a:srgbClr val="FFFF00"/>
            </a:solidFill>
          </a:ln>
        </p:spPr>
        <p:txBody>
          <a:bodyPr wrap="square" rtlCol="0">
            <a:spAutoFit/>
          </a:bodyPr>
          <a:lstStyle/>
          <a:p>
            <a:pPr algn="ctr"/>
            <a:r>
              <a:rPr lang="en-GB" sz="1650" b="1" dirty="0">
                <a:solidFill>
                  <a:srgbClr val="261C1B"/>
                </a:solidFill>
              </a:rPr>
              <a:t>STEP3: </a:t>
            </a:r>
            <a:r>
              <a:rPr lang="en-GB" sz="1650" dirty="0">
                <a:solidFill>
                  <a:srgbClr val="261C1B"/>
                </a:solidFill>
              </a:rPr>
              <a:t>protoplanetary disk</a:t>
            </a:r>
          </a:p>
        </p:txBody>
      </p:sp>
      <p:sp>
        <p:nvSpPr>
          <p:cNvPr id="28" name="CasellaDiTesto 8"/>
          <p:cNvSpPr txBox="1"/>
          <p:nvPr/>
        </p:nvSpPr>
        <p:spPr>
          <a:xfrm>
            <a:off x="658353" y="4705250"/>
            <a:ext cx="2761711" cy="346249"/>
          </a:xfrm>
          <a:prstGeom prst="rect">
            <a:avLst/>
          </a:prstGeom>
          <a:solidFill>
            <a:srgbClr val="FFFFCC"/>
          </a:solidFill>
          <a:ln w="38100">
            <a:solidFill>
              <a:srgbClr val="FFFF00"/>
            </a:solidFill>
          </a:ln>
        </p:spPr>
        <p:txBody>
          <a:bodyPr wrap="square" rtlCol="0">
            <a:spAutoFit/>
          </a:bodyPr>
          <a:lstStyle/>
          <a:p>
            <a:pPr algn="ctr"/>
            <a:r>
              <a:rPr lang="en-GB" sz="1650" b="1" dirty="0">
                <a:solidFill>
                  <a:srgbClr val="261C1B"/>
                </a:solidFill>
              </a:rPr>
              <a:t>STEP4: </a:t>
            </a:r>
            <a:r>
              <a:rPr lang="en-GB" sz="1650" dirty="0">
                <a:solidFill>
                  <a:srgbClr val="261C1B"/>
                </a:solidFill>
              </a:rPr>
              <a:t>planetary system</a:t>
            </a:r>
          </a:p>
        </p:txBody>
      </p:sp>
      <p:sp>
        <p:nvSpPr>
          <p:cNvPr id="30" name="TextBox 75"/>
          <p:cNvSpPr txBox="1"/>
          <p:nvPr/>
        </p:nvSpPr>
        <p:spPr>
          <a:xfrm>
            <a:off x="5008936" y="3156061"/>
            <a:ext cx="1755429" cy="484748"/>
          </a:xfrm>
          <a:prstGeom prst="rect">
            <a:avLst/>
          </a:prstGeom>
          <a:noFill/>
        </p:spPr>
        <p:txBody>
          <a:bodyPr wrap="square" rtlCol="0">
            <a:spAutoFit/>
          </a:bodyPr>
          <a:lstStyle/>
          <a:p>
            <a:r>
              <a:rPr lang="it-IT" sz="1275" dirty="0">
                <a:solidFill>
                  <a:srgbClr val="CC0000"/>
                </a:solidFill>
              </a:rPr>
              <a:t>icy mantle sublimation</a:t>
            </a:r>
          </a:p>
        </p:txBody>
      </p:sp>
      <p:sp>
        <p:nvSpPr>
          <p:cNvPr id="31" name="TextBox 75"/>
          <p:cNvSpPr txBox="1"/>
          <p:nvPr/>
        </p:nvSpPr>
        <p:spPr>
          <a:xfrm>
            <a:off x="5073666" y="1661223"/>
            <a:ext cx="1640453" cy="484748"/>
          </a:xfrm>
          <a:prstGeom prst="rect">
            <a:avLst/>
          </a:prstGeom>
          <a:solidFill>
            <a:schemeClr val="bg1"/>
          </a:solidFill>
        </p:spPr>
        <p:txBody>
          <a:bodyPr wrap="square" rtlCol="0">
            <a:spAutoFit/>
          </a:bodyPr>
          <a:lstStyle/>
          <a:p>
            <a:r>
              <a:rPr lang="it-IT" sz="1275" dirty="0">
                <a:solidFill>
                  <a:srgbClr val="261C1B"/>
                </a:solidFill>
              </a:rPr>
              <a:t>Size ~5-100 au</a:t>
            </a:r>
          </a:p>
          <a:p>
            <a:r>
              <a:rPr lang="it-IT" sz="1275" dirty="0">
                <a:solidFill>
                  <a:srgbClr val="261C1B"/>
                </a:solidFill>
              </a:rPr>
              <a:t>Duration ~ 10</a:t>
            </a:r>
            <a:r>
              <a:rPr lang="it-IT" sz="1275" baseline="30000" dirty="0">
                <a:solidFill>
                  <a:srgbClr val="261C1B"/>
                </a:solidFill>
              </a:rPr>
              <a:t>4 </a:t>
            </a:r>
            <a:r>
              <a:rPr lang="it-IT" sz="1275" dirty="0">
                <a:solidFill>
                  <a:srgbClr val="261C1B"/>
                </a:solidFill>
              </a:rPr>
              <a:t>yr?</a:t>
            </a:r>
          </a:p>
        </p:txBody>
      </p:sp>
      <p:pic>
        <p:nvPicPr>
          <p:cNvPr id="64516" name="Picture 4" descr="Frontiers | Enlightening the Chemistry of Infalling Envelopes and Accretion  Disks Around Sun-Like Protostars: The ALMA FAUST Project"/>
          <p:cNvPicPr>
            <a:picLocks noChangeAspect="1" noChangeArrowheads="1"/>
          </p:cNvPicPr>
          <p:nvPr/>
        </p:nvPicPr>
        <p:blipFill rotWithShape="1">
          <a:blip r:embed="rId5">
            <a:extLst>
              <a:ext uri="{28A0092B-C50C-407E-A947-70E740481C1C}">
                <a14:useLocalDpi xmlns:a14="http://schemas.microsoft.com/office/drawing/2010/main" val="0"/>
              </a:ext>
            </a:extLst>
          </a:blip>
          <a:srcRect r="59384" b="5487"/>
          <a:stretch/>
        </p:blipFill>
        <p:spPr bwMode="auto">
          <a:xfrm>
            <a:off x="6694114" y="1418614"/>
            <a:ext cx="2358215" cy="1858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4377" t="6598" r="4194"/>
          <a:stretch/>
        </p:blipFill>
        <p:spPr>
          <a:xfrm>
            <a:off x="5072345" y="2081925"/>
            <a:ext cx="1215897" cy="1116394"/>
          </a:xfrm>
          <a:prstGeom prst="rect">
            <a:avLst/>
          </a:prstGeom>
        </p:spPr>
      </p:pic>
      <p:sp>
        <p:nvSpPr>
          <p:cNvPr id="26" name="CasellaDiTesto 8"/>
          <p:cNvSpPr txBox="1"/>
          <p:nvPr/>
        </p:nvSpPr>
        <p:spPr>
          <a:xfrm>
            <a:off x="5124673" y="1234521"/>
            <a:ext cx="1802402" cy="346249"/>
          </a:xfrm>
          <a:prstGeom prst="rect">
            <a:avLst/>
          </a:prstGeom>
          <a:solidFill>
            <a:srgbClr val="FFFFCC"/>
          </a:solidFill>
          <a:ln w="38100">
            <a:solidFill>
              <a:srgbClr val="FFFF00"/>
            </a:solidFill>
          </a:ln>
        </p:spPr>
        <p:txBody>
          <a:bodyPr wrap="square" rtlCol="0">
            <a:spAutoFit/>
          </a:bodyPr>
          <a:lstStyle/>
          <a:p>
            <a:pPr algn="ctr"/>
            <a:r>
              <a:rPr lang="en-GB" sz="1650" b="1" dirty="0">
                <a:solidFill>
                  <a:srgbClr val="261C1B"/>
                </a:solidFill>
              </a:rPr>
              <a:t>STEP2: </a:t>
            </a:r>
            <a:r>
              <a:rPr lang="en-GB" sz="1650" dirty="0" err="1">
                <a:solidFill>
                  <a:srgbClr val="261C1B"/>
                </a:solidFill>
              </a:rPr>
              <a:t>protostar</a:t>
            </a:r>
            <a:endParaRPr lang="en-GB" sz="1650" dirty="0">
              <a:solidFill>
                <a:srgbClr val="261C1B"/>
              </a:solidFill>
            </a:endParaRPr>
          </a:p>
        </p:txBody>
      </p:sp>
      <p:sp>
        <p:nvSpPr>
          <p:cNvPr id="32" name="TextBox 75"/>
          <p:cNvSpPr txBox="1"/>
          <p:nvPr/>
        </p:nvSpPr>
        <p:spPr>
          <a:xfrm>
            <a:off x="5973291" y="2050821"/>
            <a:ext cx="1429134" cy="288541"/>
          </a:xfrm>
          <a:prstGeom prst="rect">
            <a:avLst/>
          </a:prstGeom>
          <a:noFill/>
        </p:spPr>
        <p:txBody>
          <a:bodyPr wrap="square" rtlCol="0">
            <a:spAutoFit/>
          </a:bodyPr>
          <a:lstStyle/>
          <a:p>
            <a:r>
              <a:rPr lang="it-IT" sz="1275" dirty="0">
                <a:solidFill>
                  <a:srgbClr val="261C1B"/>
                </a:solidFill>
              </a:rPr>
              <a:t>Hot corino</a:t>
            </a:r>
          </a:p>
        </p:txBody>
      </p:sp>
      <p:grpSp>
        <p:nvGrpSpPr>
          <p:cNvPr id="36" name="Group 35"/>
          <p:cNvGrpSpPr/>
          <p:nvPr/>
        </p:nvGrpSpPr>
        <p:grpSpPr>
          <a:xfrm>
            <a:off x="1511975" y="1240280"/>
            <a:ext cx="2686738" cy="2467693"/>
            <a:chOff x="1948181" y="830269"/>
            <a:chExt cx="3582317" cy="3290256"/>
          </a:xfrm>
        </p:grpSpPr>
        <p:sp>
          <p:nvSpPr>
            <p:cNvPr id="9" name="CasellaDiTesto 8"/>
            <p:cNvSpPr txBox="1"/>
            <p:nvPr/>
          </p:nvSpPr>
          <p:spPr>
            <a:xfrm>
              <a:off x="1982212" y="830269"/>
              <a:ext cx="3145734" cy="800219"/>
            </a:xfrm>
            <a:prstGeom prst="rect">
              <a:avLst/>
            </a:prstGeom>
            <a:solidFill>
              <a:srgbClr val="FFFFCC"/>
            </a:solidFill>
            <a:ln w="38100">
              <a:solidFill>
                <a:srgbClr val="FFFF00"/>
              </a:solidFill>
            </a:ln>
          </p:spPr>
          <p:txBody>
            <a:bodyPr wrap="square" rtlCol="0">
              <a:spAutoFit/>
            </a:bodyPr>
            <a:lstStyle/>
            <a:p>
              <a:pPr algn="ctr"/>
              <a:r>
                <a:rPr lang="en-GB" sz="1650" b="1" dirty="0">
                  <a:solidFill>
                    <a:srgbClr val="261C1B"/>
                  </a:solidFill>
                </a:rPr>
                <a:t>STEP1: </a:t>
              </a:r>
              <a:r>
                <a:rPr lang="en-GB" sz="1650" dirty="0">
                  <a:solidFill>
                    <a:srgbClr val="261C1B"/>
                  </a:solidFill>
                </a:rPr>
                <a:t>pre-stellar core</a:t>
              </a:r>
            </a:p>
          </p:txBody>
        </p:sp>
        <p:pic>
          <p:nvPicPr>
            <p:cNvPr id="21" name="Picture 4" descr="blackcloudb68"/>
            <p:cNvPicPr>
              <a:picLocks noChangeAspect="1" noChangeArrowheads="1"/>
            </p:cNvPicPr>
            <p:nvPr/>
          </p:nvPicPr>
          <p:blipFill rotWithShape="1">
            <a:blip r:embed="rId7">
              <a:extLst>
                <a:ext uri="{28A0092B-C50C-407E-A947-70E740481C1C}">
                  <a14:useLocalDpi xmlns:a14="http://schemas.microsoft.com/office/drawing/2010/main" val="0"/>
                </a:ext>
              </a:extLst>
            </a:blip>
            <a:srcRect l="7312" t="9091" r="7541" b="10157"/>
            <a:stretch/>
          </p:blipFill>
          <p:spPr bwMode="auto">
            <a:xfrm>
              <a:off x="2160959" y="1361383"/>
              <a:ext cx="2471435" cy="18899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75"/>
            <p:cNvSpPr txBox="1"/>
            <p:nvPr/>
          </p:nvSpPr>
          <p:spPr>
            <a:xfrm>
              <a:off x="1948181" y="3474194"/>
              <a:ext cx="1920457" cy="646331"/>
            </a:xfrm>
            <a:prstGeom prst="rect">
              <a:avLst/>
            </a:prstGeom>
            <a:noFill/>
          </p:spPr>
          <p:txBody>
            <a:bodyPr wrap="square" rtlCol="0">
              <a:spAutoFit/>
            </a:bodyPr>
            <a:lstStyle/>
            <a:p>
              <a:r>
                <a:rPr lang="it-IT" sz="1275" dirty="0">
                  <a:solidFill>
                    <a:srgbClr val="CC0000"/>
                  </a:solidFill>
                </a:rPr>
                <a:t>gas+dust </a:t>
              </a:r>
              <a:r>
                <a:rPr lang="it-IT" sz="1275" dirty="0">
                  <a:solidFill>
                    <a:srgbClr val="CC0000"/>
                  </a:solidFill>
                  <a:sym typeface="Symbol" panose="05050102010706020507" pitchFamily="18" charset="2"/>
                </a:rPr>
                <a:t> </a:t>
              </a:r>
              <a:r>
                <a:rPr lang="it-IT" sz="1275" dirty="0">
                  <a:solidFill>
                    <a:srgbClr val="CC0000"/>
                  </a:solidFill>
                </a:rPr>
                <a:t>icy </a:t>
              </a:r>
            </a:p>
            <a:p>
              <a:r>
                <a:rPr lang="it-IT" sz="1275" dirty="0">
                  <a:solidFill>
                    <a:srgbClr val="CC0000"/>
                  </a:solidFill>
                </a:rPr>
                <a:t>mantle formation</a:t>
              </a:r>
            </a:p>
          </p:txBody>
        </p:sp>
        <p:sp>
          <p:nvSpPr>
            <p:cNvPr id="6" name="TextBox 75"/>
            <p:cNvSpPr txBox="1"/>
            <p:nvPr/>
          </p:nvSpPr>
          <p:spPr>
            <a:xfrm>
              <a:off x="1955654" y="2912900"/>
              <a:ext cx="1905512" cy="646330"/>
            </a:xfrm>
            <a:prstGeom prst="rect">
              <a:avLst/>
            </a:prstGeom>
            <a:solidFill>
              <a:schemeClr val="bg1"/>
            </a:solidFill>
          </p:spPr>
          <p:txBody>
            <a:bodyPr wrap="square" rtlCol="0">
              <a:spAutoFit/>
            </a:bodyPr>
            <a:lstStyle/>
            <a:p>
              <a:r>
                <a:rPr lang="it-IT" sz="1275" dirty="0">
                  <a:solidFill>
                    <a:srgbClr val="261C1B"/>
                  </a:solidFill>
                </a:rPr>
                <a:t>Size ~10</a:t>
              </a:r>
              <a:r>
                <a:rPr lang="it-IT" sz="1275" baseline="30000" dirty="0">
                  <a:solidFill>
                    <a:srgbClr val="261C1B"/>
                  </a:solidFill>
                </a:rPr>
                <a:t>4 </a:t>
              </a:r>
              <a:r>
                <a:rPr lang="it-IT" sz="1275" dirty="0">
                  <a:solidFill>
                    <a:srgbClr val="261C1B"/>
                  </a:solidFill>
                </a:rPr>
                <a:t>au</a:t>
              </a:r>
            </a:p>
            <a:p>
              <a:r>
                <a:rPr lang="it-IT" sz="1275" dirty="0">
                  <a:solidFill>
                    <a:srgbClr val="261C1B"/>
                  </a:solidFill>
                </a:rPr>
                <a:t>Duration ~ 10</a:t>
              </a:r>
              <a:r>
                <a:rPr lang="it-IT" sz="1275" baseline="30000" dirty="0">
                  <a:solidFill>
                    <a:srgbClr val="261C1B"/>
                  </a:solidFill>
                </a:rPr>
                <a:t>5 </a:t>
              </a:r>
              <a:r>
                <a:rPr lang="it-IT" sz="1275" dirty="0">
                  <a:solidFill>
                    <a:srgbClr val="261C1B"/>
                  </a:solidFill>
                </a:rPr>
                <a:t>yr</a:t>
              </a: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4587" t="5338" r="5428" b="2770"/>
            <a:stretch/>
          </p:blipFill>
          <p:spPr>
            <a:xfrm>
              <a:off x="3812115" y="2916217"/>
              <a:ext cx="1718383" cy="1173530"/>
            </a:xfrm>
            <a:prstGeom prst="rect">
              <a:avLst/>
            </a:prstGeom>
          </p:spPr>
        </p:pic>
      </p:grpSp>
      <p:sp>
        <p:nvSpPr>
          <p:cNvPr id="33" name="TextBox 75"/>
          <p:cNvSpPr txBox="1"/>
          <p:nvPr/>
        </p:nvSpPr>
        <p:spPr>
          <a:xfrm>
            <a:off x="5001925" y="5353832"/>
            <a:ext cx="1640453" cy="484748"/>
          </a:xfrm>
          <a:prstGeom prst="rect">
            <a:avLst/>
          </a:prstGeom>
          <a:solidFill>
            <a:schemeClr val="bg1"/>
          </a:solidFill>
        </p:spPr>
        <p:txBody>
          <a:bodyPr wrap="square" rtlCol="0">
            <a:spAutoFit/>
          </a:bodyPr>
          <a:lstStyle/>
          <a:p>
            <a:r>
              <a:rPr lang="it-IT" sz="1275" dirty="0">
                <a:solidFill>
                  <a:srgbClr val="261C1B"/>
                </a:solidFill>
              </a:rPr>
              <a:t>Size ~10-200 au</a:t>
            </a:r>
          </a:p>
          <a:p>
            <a:r>
              <a:rPr lang="it-IT" sz="1275" dirty="0">
                <a:solidFill>
                  <a:srgbClr val="261C1B"/>
                </a:solidFill>
              </a:rPr>
              <a:t>Duration ~ 10</a:t>
            </a:r>
            <a:r>
              <a:rPr lang="it-IT" sz="1275" baseline="30000" dirty="0">
                <a:solidFill>
                  <a:srgbClr val="261C1B"/>
                </a:solidFill>
              </a:rPr>
              <a:t>6 </a:t>
            </a:r>
            <a:r>
              <a:rPr lang="it-IT" sz="1275" dirty="0">
                <a:solidFill>
                  <a:srgbClr val="261C1B"/>
                </a:solidFill>
              </a:rPr>
              <a:t>yr</a:t>
            </a:r>
          </a:p>
        </p:txBody>
      </p:sp>
      <p:pic>
        <p:nvPicPr>
          <p:cNvPr id="64522" name="Picture 10" descr="Setting the Stage for Planet Formation: Measurements and Implications of  the Fundamental Disk Properties – arXiv Vanity"/>
          <p:cNvPicPr>
            <a:picLocks noChangeAspect="1" noChangeArrowheads="1"/>
          </p:cNvPicPr>
          <p:nvPr/>
        </p:nvPicPr>
        <p:blipFill rotWithShape="1">
          <a:blip r:embed="rId9">
            <a:extLst>
              <a:ext uri="{28A0092B-C50C-407E-A947-70E740481C1C}">
                <a14:useLocalDpi xmlns:a14="http://schemas.microsoft.com/office/drawing/2010/main" val="0"/>
              </a:ext>
            </a:extLst>
          </a:blip>
          <a:srcRect l="2060" t="1239" r="2844" b="19078"/>
          <a:stretch/>
        </p:blipFill>
        <p:spPr bwMode="auto">
          <a:xfrm>
            <a:off x="4451639" y="4039159"/>
            <a:ext cx="3383738" cy="127649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5"/>
          <p:cNvSpPr txBox="1"/>
          <p:nvPr/>
        </p:nvSpPr>
        <p:spPr>
          <a:xfrm>
            <a:off x="6339135" y="5353352"/>
            <a:ext cx="1408623" cy="484748"/>
          </a:xfrm>
          <a:prstGeom prst="rect">
            <a:avLst/>
          </a:prstGeom>
          <a:noFill/>
        </p:spPr>
        <p:txBody>
          <a:bodyPr wrap="square" rtlCol="0">
            <a:spAutoFit/>
          </a:bodyPr>
          <a:lstStyle/>
          <a:p>
            <a:r>
              <a:rPr lang="it-IT" sz="1275" dirty="0">
                <a:solidFill>
                  <a:srgbClr val="CC0000"/>
                </a:solidFill>
              </a:rPr>
              <a:t>Dust agglomeration</a:t>
            </a:r>
          </a:p>
        </p:txBody>
      </p:sp>
      <p:sp>
        <p:nvSpPr>
          <p:cNvPr id="13" name="Right Arrow 12"/>
          <p:cNvSpPr/>
          <p:nvPr/>
        </p:nvSpPr>
        <p:spPr bwMode="auto">
          <a:xfrm>
            <a:off x="3628300" y="1979584"/>
            <a:ext cx="1183331" cy="349911"/>
          </a:xfrm>
          <a:prstGeom prst="rightArrow">
            <a:avLst/>
          </a:prstGeom>
          <a:solidFill>
            <a:srgbClr val="0000FF"/>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rtlCol="0" anchor="t" anchorCtr="0" compatLnSpc="1">
            <a:prstTxWarp prst="textNoShape">
              <a:avLst/>
            </a:prstTxWarp>
          </a:bodyPr>
          <a:lstStyle/>
          <a:p>
            <a:pPr algn="ctr" defTabSz="685800" eaLnBrk="1" hangingPunct="1"/>
            <a:endParaRPr lang="en-US" sz="1050">
              <a:solidFill>
                <a:schemeClr val="bg1"/>
              </a:solidFill>
            </a:endParaRPr>
          </a:p>
        </p:txBody>
      </p:sp>
      <p:sp>
        <p:nvSpPr>
          <p:cNvPr id="38" name="TextBox 75"/>
          <p:cNvSpPr txBox="1"/>
          <p:nvPr/>
        </p:nvSpPr>
        <p:spPr>
          <a:xfrm>
            <a:off x="101583" y="3805180"/>
            <a:ext cx="1909556" cy="680956"/>
          </a:xfrm>
          <a:prstGeom prst="rect">
            <a:avLst/>
          </a:prstGeom>
          <a:noFill/>
        </p:spPr>
        <p:txBody>
          <a:bodyPr wrap="square" rtlCol="0">
            <a:spAutoFit/>
          </a:bodyPr>
          <a:lstStyle/>
          <a:p>
            <a:r>
              <a:rPr lang="it-IT" sz="1275" dirty="0">
                <a:solidFill>
                  <a:srgbClr val="CC0000"/>
                </a:solidFill>
              </a:rPr>
              <a:t>interstellar clouds: </a:t>
            </a:r>
          </a:p>
          <a:p>
            <a:r>
              <a:rPr lang="it-IT" sz="1275" dirty="0">
                <a:solidFill>
                  <a:srgbClr val="CC0000"/>
                </a:solidFill>
              </a:rPr>
              <a:t>~1% dust</a:t>
            </a:r>
          </a:p>
          <a:p>
            <a:r>
              <a:rPr lang="it-IT" sz="1275" dirty="0">
                <a:solidFill>
                  <a:srgbClr val="CC0000"/>
                </a:solidFill>
              </a:rPr>
              <a:t> ~99% gas</a:t>
            </a:r>
          </a:p>
        </p:txBody>
      </p:sp>
      <p:sp>
        <p:nvSpPr>
          <p:cNvPr id="35" name="Bent Arrow 34"/>
          <p:cNvSpPr/>
          <p:nvPr/>
        </p:nvSpPr>
        <p:spPr bwMode="auto">
          <a:xfrm>
            <a:off x="835463" y="1688042"/>
            <a:ext cx="662841" cy="725556"/>
          </a:xfrm>
          <a:prstGeom prst="bentArrow">
            <a:avLst/>
          </a:prstGeom>
          <a:solidFill>
            <a:srgbClr val="0000FF"/>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rtlCol="0" anchor="t" anchorCtr="0" compatLnSpc="1">
            <a:prstTxWarp prst="textNoShape">
              <a:avLst/>
            </a:prstTxWarp>
          </a:bodyPr>
          <a:lstStyle/>
          <a:p>
            <a:pPr algn="ctr" defTabSz="685800" eaLnBrk="1" hangingPunct="1"/>
            <a:endParaRPr lang="en-US" sz="1050">
              <a:solidFill>
                <a:schemeClr val="bg1"/>
              </a:solidFill>
            </a:endParaRPr>
          </a:p>
        </p:txBody>
      </p:sp>
      <p:sp>
        <p:nvSpPr>
          <p:cNvPr id="42" name="Right Arrow 41"/>
          <p:cNvSpPr/>
          <p:nvPr/>
        </p:nvSpPr>
        <p:spPr bwMode="auto">
          <a:xfrm rot="3478017">
            <a:off x="6726139" y="3132658"/>
            <a:ext cx="719936" cy="349911"/>
          </a:xfrm>
          <a:prstGeom prst="rightArrow">
            <a:avLst/>
          </a:prstGeom>
          <a:solidFill>
            <a:srgbClr val="0000FF"/>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rtlCol="0" anchor="t" anchorCtr="0" compatLnSpc="1">
            <a:prstTxWarp prst="textNoShape">
              <a:avLst/>
            </a:prstTxWarp>
          </a:bodyPr>
          <a:lstStyle/>
          <a:p>
            <a:pPr algn="ctr" defTabSz="685800" eaLnBrk="1" hangingPunct="1"/>
            <a:endParaRPr lang="en-US" sz="1050">
              <a:solidFill>
                <a:schemeClr val="bg1"/>
              </a:solidFill>
            </a:endParaRPr>
          </a:p>
        </p:txBody>
      </p:sp>
      <p:sp>
        <p:nvSpPr>
          <p:cNvPr id="43" name="Right Arrow 42"/>
          <p:cNvSpPr/>
          <p:nvPr/>
        </p:nvSpPr>
        <p:spPr bwMode="auto">
          <a:xfrm rot="10800000">
            <a:off x="3241562" y="5059317"/>
            <a:ext cx="1266076" cy="441112"/>
          </a:xfrm>
          <a:prstGeom prst="rightArrow">
            <a:avLst/>
          </a:prstGeom>
          <a:solidFill>
            <a:srgbClr val="0000FF"/>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rtlCol="0" anchor="t" anchorCtr="0" compatLnSpc="1">
            <a:prstTxWarp prst="textNoShape">
              <a:avLst/>
            </a:prstTxWarp>
          </a:bodyPr>
          <a:lstStyle/>
          <a:p>
            <a:pPr algn="ctr" defTabSz="685800" eaLnBrk="1" hangingPunct="1"/>
            <a:endParaRPr lang="en-US" sz="1050">
              <a:solidFill>
                <a:schemeClr val="bg1"/>
              </a:solidFill>
            </a:endParaRPr>
          </a:p>
        </p:txBody>
      </p:sp>
      <p:sp>
        <p:nvSpPr>
          <p:cNvPr id="44" name="TextBox 75"/>
          <p:cNvSpPr txBox="1"/>
          <p:nvPr/>
        </p:nvSpPr>
        <p:spPr>
          <a:xfrm>
            <a:off x="1170" y="5421041"/>
            <a:ext cx="1408623" cy="877163"/>
          </a:xfrm>
          <a:prstGeom prst="rect">
            <a:avLst/>
          </a:prstGeom>
          <a:noFill/>
        </p:spPr>
        <p:txBody>
          <a:bodyPr wrap="square" rtlCol="0">
            <a:spAutoFit/>
          </a:bodyPr>
          <a:lstStyle/>
          <a:p>
            <a:r>
              <a:rPr lang="it-IT" sz="1275" dirty="0">
                <a:solidFill>
                  <a:srgbClr val="CC0000"/>
                </a:solidFill>
              </a:rPr>
              <a:t>planets</a:t>
            </a:r>
          </a:p>
          <a:p>
            <a:r>
              <a:rPr lang="it-IT" sz="1275" dirty="0">
                <a:solidFill>
                  <a:srgbClr val="CC0000"/>
                </a:solidFill>
              </a:rPr>
              <a:t>comets </a:t>
            </a:r>
          </a:p>
          <a:p>
            <a:r>
              <a:rPr lang="it-IT" sz="1275" dirty="0">
                <a:solidFill>
                  <a:srgbClr val="CC0000"/>
                </a:solidFill>
              </a:rPr>
              <a:t>meteorites</a:t>
            </a:r>
          </a:p>
          <a:p>
            <a:r>
              <a:rPr lang="it-IT" sz="1275" dirty="0">
                <a:solidFill>
                  <a:srgbClr val="CC0000"/>
                </a:solidFill>
              </a:rPr>
              <a:t>asteroids</a:t>
            </a:r>
          </a:p>
        </p:txBody>
      </p:sp>
      <p:pic>
        <p:nvPicPr>
          <p:cNvPr id="37" name="Picture 36"/>
          <p:cNvPicPr>
            <a:picLocks noChangeAspect="1"/>
          </p:cNvPicPr>
          <p:nvPr/>
        </p:nvPicPr>
        <p:blipFill>
          <a:blip r:embed="rId10"/>
          <a:stretch>
            <a:fillRect/>
          </a:stretch>
        </p:blipFill>
        <p:spPr>
          <a:xfrm>
            <a:off x="86773" y="2376636"/>
            <a:ext cx="1280964" cy="1432873"/>
          </a:xfrm>
          <a:prstGeom prst="rect">
            <a:avLst/>
          </a:prstGeom>
        </p:spPr>
      </p:pic>
      <p:sp>
        <p:nvSpPr>
          <p:cNvPr id="39" name="Titolo 4"/>
          <p:cNvSpPr>
            <a:spLocks noGrp="1"/>
          </p:cNvSpPr>
          <p:nvPr>
            <p:ph type="title"/>
          </p:nvPr>
        </p:nvSpPr>
        <p:spPr>
          <a:xfrm>
            <a:off x="101583" y="-61202"/>
            <a:ext cx="8968635"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Formation of the Solar system</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0" name="Connettore diritto 9"/>
          <p:cNvCxnSpPr/>
          <p:nvPr/>
        </p:nvCxnSpPr>
        <p:spPr>
          <a:xfrm>
            <a:off x="542915" y="82670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TextBox 75"/>
          <p:cNvSpPr txBox="1"/>
          <p:nvPr/>
        </p:nvSpPr>
        <p:spPr>
          <a:xfrm>
            <a:off x="3270131" y="5595726"/>
            <a:ext cx="1938558" cy="1073371"/>
          </a:xfrm>
          <a:prstGeom prst="rect">
            <a:avLst/>
          </a:prstGeom>
          <a:solidFill>
            <a:schemeClr val="bg1"/>
          </a:solidFill>
        </p:spPr>
        <p:txBody>
          <a:bodyPr wrap="square" rtlCol="0">
            <a:spAutoFit/>
          </a:bodyPr>
          <a:lstStyle/>
          <a:p>
            <a:r>
              <a:rPr lang="it-IT" sz="1275" dirty="0" smtClean="0">
                <a:solidFill>
                  <a:srgbClr val="261C1B"/>
                </a:solidFill>
              </a:rPr>
              <a:t>Small objects (planetesimals) accreted or combined together to build larger opjects (planets)</a:t>
            </a:r>
            <a:endParaRPr lang="it-IT" sz="1275" dirty="0">
              <a:solidFill>
                <a:srgbClr val="261C1B"/>
              </a:solidFill>
            </a:endParaRPr>
          </a:p>
        </p:txBody>
      </p:sp>
    </p:spTree>
    <p:extLst>
      <p:ext uri="{BB962C8B-B14F-4D97-AF65-F5344CB8AC3E}">
        <p14:creationId xmlns:p14="http://schemas.microsoft.com/office/powerpoint/2010/main" val="2228284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37578" y="-68741"/>
            <a:ext cx="8968635"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Timescale for Solar system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84884" y="76596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4988" y="919001"/>
            <a:ext cx="7584254" cy="461665"/>
          </a:xfrm>
          <a:prstGeom prst="rect">
            <a:avLst/>
          </a:prstGeom>
          <a:noFill/>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Unit of measure:  1 </a:t>
            </a:r>
            <a:r>
              <a:rPr lang="en-US" sz="2400" dirty="0" err="1" smtClean="0">
                <a:latin typeface="Tahoma" panose="020B0604030504040204" pitchFamily="34" charset="0"/>
                <a:ea typeface="Tahoma" panose="020B0604030504040204" pitchFamily="34" charset="0"/>
                <a:cs typeface="Tahoma" panose="020B0604030504040204" pitchFamily="34" charset="0"/>
              </a:rPr>
              <a:t>Gy</a:t>
            </a:r>
            <a:r>
              <a:rPr lang="en-US" sz="2400" dirty="0" smtClean="0">
                <a:latin typeface="Tahoma" panose="020B0604030504040204" pitchFamily="34" charset="0"/>
                <a:ea typeface="Tahoma" panose="020B0604030504040204" pitchFamily="34" charset="0"/>
                <a:cs typeface="Tahoma" panose="020B0604030504040204" pitchFamily="34" charset="0"/>
              </a:rPr>
              <a:t> = 1 billion (1x10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9</a:t>
            </a:r>
            <a:r>
              <a:rPr lang="en-US" sz="2400" dirty="0" smtClean="0">
                <a:latin typeface="Tahoma" panose="020B0604030504040204" pitchFamily="34" charset="0"/>
                <a:ea typeface="Tahoma" panose="020B0604030504040204" pitchFamily="34" charset="0"/>
                <a:cs typeface="Tahoma" panose="020B0604030504040204" pitchFamily="34" charset="0"/>
              </a:rPr>
              <a:t>) years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84884" y="1383656"/>
            <a:ext cx="7584254" cy="2400657"/>
          </a:xfrm>
          <a:prstGeom prst="rect">
            <a:avLst/>
          </a:prstGeom>
          <a:noFill/>
        </p:spPr>
        <p:txBody>
          <a:bodyPr wrap="square">
            <a:spAutoFit/>
          </a:bodyPr>
          <a:lstStyle/>
          <a:p>
            <a:pPr marL="457200" indent="-457200">
              <a:spcBef>
                <a:spcPts val="600"/>
              </a:spcBef>
              <a:buFont typeface="Arial" panose="020B0604020202020204" pitchFamily="34" charset="0"/>
              <a:buChar char="•"/>
            </a:pP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Sun:</a:t>
            </a:r>
            <a:r>
              <a:rPr lang="en-US" sz="2600" dirty="0" smtClean="0">
                <a:latin typeface="Tahoma" panose="020B0604030504040204" pitchFamily="34" charset="0"/>
                <a:ea typeface="Tahoma" panose="020B0604030504040204" pitchFamily="34" charset="0"/>
                <a:cs typeface="Tahoma" panose="020B0604030504040204" pitchFamily="34" charset="0"/>
              </a:rPr>
              <a:t> 4.60 </a:t>
            </a:r>
            <a:r>
              <a:rPr lang="en-US" sz="2600" dirty="0" err="1" smtClean="0">
                <a:latin typeface="Tahoma" panose="020B0604030504040204" pitchFamily="34" charset="0"/>
                <a:ea typeface="Tahoma" panose="020B0604030504040204" pitchFamily="34" charset="0"/>
                <a:cs typeface="Tahoma" panose="020B0604030504040204" pitchFamily="34" charset="0"/>
              </a:rPr>
              <a:t>Gy</a:t>
            </a: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Font typeface="Arial" panose="020B0604020202020204" pitchFamily="34" charset="0"/>
              <a:buChar char="•"/>
            </a:pP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Earth:</a:t>
            </a:r>
            <a:r>
              <a:rPr lang="en-US" sz="2600" dirty="0" smtClean="0">
                <a:latin typeface="Tahoma" panose="020B0604030504040204" pitchFamily="34" charset="0"/>
                <a:ea typeface="Tahoma" panose="020B0604030504040204" pitchFamily="34" charset="0"/>
                <a:cs typeface="Tahoma" panose="020B0604030504040204" pitchFamily="34" charset="0"/>
              </a:rPr>
              <a:t> 4.54 </a:t>
            </a:r>
            <a:r>
              <a:rPr lang="en-US" sz="2600" dirty="0" err="1" smtClean="0">
                <a:latin typeface="Tahoma" panose="020B0604030504040204" pitchFamily="34" charset="0"/>
                <a:ea typeface="Tahoma" panose="020B0604030504040204" pitchFamily="34" charset="0"/>
                <a:cs typeface="Tahoma" panose="020B0604030504040204" pitchFamily="34" charset="0"/>
              </a:rPr>
              <a:t>Gy</a:t>
            </a: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Font typeface="Arial" panose="020B0604020202020204" pitchFamily="34" charset="0"/>
              <a:buChar cha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Moon:</a:t>
            </a:r>
            <a:r>
              <a:rPr lang="it-IT" sz="2600" dirty="0" smtClean="0">
                <a:latin typeface="Tahoma" panose="020B0604030504040204" pitchFamily="34" charset="0"/>
                <a:ea typeface="Tahoma" panose="020B0604030504040204" pitchFamily="34" charset="0"/>
                <a:cs typeface="Tahoma" panose="020B0604030504040204" pitchFamily="34" charset="0"/>
              </a:rPr>
              <a:t> 4.53 - 4.42 (more recent estimate) Gy</a:t>
            </a:r>
          </a:p>
          <a:p>
            <a:pPr marL="457200" indent="-457200">
              <a:spcBef>
                <a:spcPts val="600"/>
              </a:spcBef>
              <a:buFont typeface="Arial" panose="020B0604020202020204" pitchFamily="34" charset="0"/>
              <a:buChar cha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Emergence of life on Earth: </a:t>
            </a:r>
            <a:r>
              <a:rPr lang="it-IT" sz="2600" dirty="0" smtClean="0">
                <a:latin typeface="Tahoma" panose="020B0604030504040204" pitchFamily="34" charset="0"/>
                <a:ea typeface="Tahoma" panose="020B0604030504040204" pitchFamily="34" charset="0"/>
                <a:cs typeface="Tahoma" panose="020B0604030504040204" pitchFamily="34" charset="0"/>
              </a:rPr>
              <a:t>4.0-3.8 Gy</a:t>
            </a:r>
          </a:p>
          <a:p>
            <a:pPr marL="457200" indent="-457200">
              <a:spcBef>
                <a:spcPts val="600"/>
              </a:spcBef>
              <a:buFont typeface="Arial" panose="020B0604020202020204" pitchFamily="34" charset="0"/>
              <a:buChar cha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Age of the Universe: </a:t>
            </a:r>
            <a:r>
              <a:rPr lang="it-IT" sz="2600" dirty="0" smtClean="0">
                <a:latin typeface="Tahoma" panose="020B0604030504040204" pitchFamily="34" charset="0"/>
                <a:ea typeface="Tahoma" panose="020B0604030504040204" pitchFamily="34" charset="0"/>
                <a:cs typeface="Tahoma" panose="020B0604030504040204" pitchFamily="34" charset="0"/>
              </a:rPr>
              <a:t>13.772±0.059 Gy</a:t>
            </a:r>
          </a:p>
        </p:txBody>
      </p:sp>
      <p:pic>
        <p:nvPicPr>
          <p:cNvPr id="89090" name="Picture 2" descr="Planets in our Solar System explained - Times of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8" y="3814714"/>
            <a:ext cx="5214459" cy="29331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223893" y="4311785"/>
            <a:ext cx="2807373" cy="1938992"/>
          </a:xfrm>
          <a:prstGeom prst="rect">
            <a:avLst/>
          </a:prstGeom>
          <a:noFill/>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The other rocky planets (Mercury, Venus, Mars) formed during the same period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74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37578" y="-68741"/>
            <a:ext cx="8968635"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Differentiation of the Earth</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84884" y="76596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4884" y="1383656"/>
            <a:ext cx="7584254" cy="1769715"/>
          </a:xfrm>
          <a:prstGeom prst="rect">
            <a:avLst/>
          </a:prstGeom>
          <a:noFill/>
        </p:spPr>
        <p:txBody>
          <a:bodyPr wrap="square">
            <a:spAutoFit/>
          </a:bodyPr>
          <a:lstStyle/>
          <a:p>
            <a:pPr marL="457200" indent="-457200">
              <a:spcBef>
                <a:spcPts val="600"/>
              </a:spcBef>
              <a:buFont typeface="Arial" panose="020B0604020202020204" pitchFamily="34" charset="0"/>
              <a:buChar char="•"/>
            </a:pPr>
            <a:r>
              <a:rPr lang="it-IT" sz="2600" dirty="0" smtClean="0">
                <a:latin typeface="Tahoma" panose="020B0604030504040204" pitchFamily="34" charset="0"/>
                <a:ea typeface="Tahoma" panose="020B0604030504040204" pitchFamily="34" charset="0"/>
                <a:cs typeface="Tahoma" panose="020B0604030504040204" pitchFamily="34" charset="0"/>
              </a:rPr>
              <a:t>Early Earth was mostly molten («liquid rock») due to high temperatures (heat released from the accretion process and radioactive decay)</a:t>
            </a:r>
          </a:p>
          <a:p>
            <a:pPr marL="457200" indent="-457200">
              <a:spcBef>
                <a:spcPts val="600"/>
              </a:spcBef>
              <a:buFont typeface="Arial" panose="020B0604020202020204" pitchFamily="34" charset="0"/>
              <a:buChar char="•"/>
            </a:pPr>
            <a:r>
              <a:rPr lang="it-IT" sz="26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 name="Rectangle 1"/>
          <p:cNvSpPr/>
          <p:nvPr/>
        </p:nvSpPr>
        <p:spPr>
          <a:xfrm>
            <a:off x="-81634" y="3417755"/>
            <a:ext cx="7387600" cy="1477328"/>
          </a:xfrm>
          <a:prstGeom prst="rect">
            <a:avLst/>
          </a:prstGeom>
        </p:spPr>
        <p:txBody>
          <a:bodyPr wrap="none">
            <a:spAutoFit/>
          </a:bodyPr>
          <a:lstStyle/>
          <a:p>
            <a:r>
              <a:rPr lang="en-US" dirty="0"/>
              <a:t>differentiation of the Early </a:t>
            </a:r>
            <a:r>
              <a:rPr lang="en-US" dirty="0" smtClean="0"/>
              <a:t>earth</a:t>
            </a:r>
          </a:p>
          <a:p>
            <a:endParaRPr lang="it-IT" dirty="0"/>
          </a:p>
          <a:p>
            <a:r>
              <a:rPr lang="en-US" dirty="0">
                <a:hlinkClick r:id="rId3"/>
              </a:rPr>
              <a:t>https://</a:t>
            </a:r>
            <a:r>
              <a:rPr lang="en-US" dirty="0" smtClean="0">
                <a:hlinkClick r:id="rId3"/>
              </a:rPr>
              <a:t>www.youtube.com/watch?v=YKM6xhBK738</a:t>
            </a:r>
            <a:endParaRPr lang="en-US" dirty="0" smtClean="0"/>
          </a:p>
          <a:p>
            <a:r>
              <a:rPr lang="en-US" dirty="0">
                <a:hlinkClick r:id="rId4"/>
              </a:rPr>
              <a:t>https://</a:t>
            </a:r>
            <a:r>
              <a:rPr lang="en-US" dirty="0" smtClean="0">
                <a:hlinkClick r:id="rId4"/>
              </a:rPr>
              <a:t>www.slideshare.net/KhanImran5975/how-did-atmosphere-form</a:t>
            </a:r>
            <a:endParaRPr lang="en-US" dirty="0" smtClean="0"/>
          </a:p>
          <a:p>
            <a:r>
              <a:rPr lang="en-US" dirty="0"/>
              <a:t>https://pages.uoregon.edu/drt/Classes/201_99/Rice/differentiation.html</a:t>
            </a:r>
          </a:p>
        </p:txBody>
      </p:sp>
    </p:spTree>
    <p:extLst>
      <p:ext uri="{BB962C8B-B14F-4D97-AF65-F5344CB8AC3E}">
        <p14:creationId xmlns:p14="http://schemas.microsoft.com/office/powerpoint/2010/main" val="228593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Mixture of ideal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7652" name="Object 11"/>
          <p:cNvGraphicFramePr>
            <a:graphicFrameLocks noChangeAspect="1"/>
          </p:cNvGraphicFramePr>
          <p:nvPr/>
        </p:nvGraphicFramePr>
        <p:xfrm>
          <a:off x="542925" y="1101725"/>
          <a:ext cx="4554538" cy="908050"/>
        </p:xfrm>
        <a:graphic>
          <a:graphicData uri="http://schemas.openxmlformats.org/presentationml/2006/ole">
            <mc:AlternateContent xmlns:mc="http://schemas.openxmlformats.org/markup-compatibility/2006">
              <mc:Choice xmlns:v="urn:schemas-microsoft-com:vml" Requires="v">
                <p:oleObj spid="_x0000_s28653" name="Equazione" r:id="rId4" imgW="1968500" imgH="393700" progId="Equation.3">
                  <p:embed/>
                </p:oleObj>
              </mc:Choice>
              <mc:Fallback>
                <p:oleObj name="Equazione" r:id="rId4" imgW="1968500" imgH="3937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1101725"/>
                        <a:ext cx="45545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7653" name="Object 11"/>
          <p:cNvGraphicFramePr>
            <a:graphicFrameLocks noChangeAspect="1"/>
          </p:cNvGraphicFramePr>
          <p:nvPr/>
        </p:nvGraphicFramePr>
        <p:xfrm>
          <a:off x="542925" y="1803400"/>
          <a:ext cx="1481138" cy="863600"/>
        </p:xfrm>
        <a:graphic>
          <a:graphicData uri="http://schemas.openxmlformats.org/presentationml/2006/ole">
            <mc:AlternateContent xmlns:mc="http://schemas.openxmlformats.org/markup-compatibility/2006">
              <mc:Choice xmlns:v="urn:schemas-microsoft-com:vml" Requires="v">
                <p:oleObj spid="_x0000_s28654" name="Equazione" r:id="rId6" imgW="672808" imgH="393529" progId="Equation.3">
                  <p:embed/>
                </p:oleObj>
              </mc:Choice>
              <mc:Fallback>
                <p:oleObj name="Equazione" r:id="rId6" imgW="672808" imgH="393529"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1803400"/>
                        <a:ext cx="1481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7654" name="Object 11"/>
          <p:cNvGraphicFramePr>
            <a:graphicFrameLocks noChangeAspect="1"/>
          </p:cNvGraphicFramePr>
          <p:nvPr/>
        </p:nvGraphicFramePr>
        <p:xfrm>
          <a:off x="5678488" y="1208088"/>
          <a:ext cx="1997075" cy="966787"/>
        </p:xfrm>
        <a:graphic>
          <a:graphicData uri="http://schemas.openxmlformats.org/presentationml/2006/ole">
            <mc:AlternateContent xmlns:mc="http://schemas.openxmlformats.org/markup-compatibility/2006">
              <mc:Choice xmlns:v="urn:schemas-microsoft-com:vml" Requires="v">
                <p:oleObj spid="_x0000_s28655" name="Equazione" r:id="rId8" imgW="888614" imgH="431613" progId="Equation.3">
                  <p:embed/>
                </p:oleObj>
              </mc:Choice>
              <mc:Fallback>
                <p:oleObj name="Equazione" r:id="rId8" imgW="888614" imgH="431613"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8488" y="1208088"/>
                        <a:ext cx="19970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655" name="CasellaDiTesto 18"/>
          <p:cNvSpPr txBox="1">
            <a:spLocks noChangeArrowheads="1"/>
          </p:cNvSpPr>
          <p:nvPr/>
        </p:nvSpPr>
        <p:spPr bwMode="auto">
          <a:xfrm>
            <a:off x="5505450" y="2166938"/>
            <a:ext cx="415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solidFill>
                  <a:srgbClr val="FF0000"/>
                </a:solidFill>
                <a:latin typeface="Tahoma" panose="020B0604030504040204" pitchFamily="34" charset="0"/>
                <a:cs typeface="Tahoma" panose="020B0604030504040204" pitchFamily="34" charset="0"/>
              </a:rPr>
              <a:t>molar fraction of the i-th component</a:t>
            </a:r>
            <a:endParaRPr lang="en-GB" altLang="en-US" sz="2400" dirty="0">
              <a:latin typeface="Tahoma" panose="020B0604030504040204" pitchFamily="34" charset="0"/>
              <a:cs typeface="Tahoma" panose="020B0604030504040204" pitchFamily="34" charset="0"/>
            </a:endParaRPr>
          </a:p>
        </p:txBody>
      </p:sp>
      <p:graphicFrame>
        <p:nvGraphicFramePr>
          <p:cNvPr id="27656" name="Object 11"/>
          <p:cNvGraphicFramePr>
            <a:graphicFrameLocks noChangeAspect="1"/>
          </p:cNvGraphicFramePr>
          <p:nvPr/>
        </p:nvGraphicFramePr>
        <p:xfrm>
          <a:off x="534988" y="3060700"/>
          <a:ext cx="7364412" cy="1036638"/>
        </p:xfrm>
        <a:graphic>
          <a:graphicData uri="http://schemas.openxmlformats.org/presentationml/2006/ole">
            <mc:AlternateContent xmlns:mc="http://schemas.openxmlformats.org/markup-compatibility/2006">
              <mc:Choice xmlns:v="urn:schemas-microsoft-com:vml" Requires="v">
                <p:oleObj spid="_x0000_s28656" name="Equazione" r:id="rId10" imgW="3060700" imgH="431800" progId="Equation.3">
                  <p:embed/>
                </p:oleObj>
              </mc:Choice>
              <mc:Fallback>
                <p:oleObj name="Equazione" r:id="rId10" imgW="3060700" imgH="4318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88" y="3060700"/>
                        <a:ext cx="73644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657" name="CasellaDiTesto 20"/>
          <p:cNvSpPr txBox="1">
            <a:spLocks noChangeArrowheads="1"/>
          </p:cNvSpPr>
          <p:nvPr/>
        </p:nvSpPr>
        <p:spPr bwMode="auto">
          <a:xfrm>
            <a:off x="-28575" y="2574925"/>
            <a:ext cx="3481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000">
                <a:latin typeface="Tahoma" panose="020B0604030504040204" pitchFamily="34" charset="0"/>
                <a:cs typeface="Tahoma" panose="020B0604030504040204" pitchFamily="34" charset="0"/>
              </a:rPr>
              <a:t>In terms of density:</a:t>
            </a:r>
            <a:endParaRPr lang="en-GB" altLang="en-US" sz="2000">
              <a:latin typeface="Tahoma" panose="020B0604030504040204" pitchFamily="34" charset="0"/>
              <a:cs typeface="Tahoma" panose="020B0604030504040204" pitchFamily="34" charset="0"/>
            </a:endParaRPr>
          </a:p>
        </p:txBody>
      </p:sp>
      <p:graphicFrame>
        <p:nvGraphicFramePr>
          <p:cNvPr id="27658" name="Object 11"/>
          <p:cNvGraphicFramePr>
            <a:graphicFrameLocks noChangeAspect="1"/>
          </p:cNvGraphicFramePr>
          <p:nvPr/>
        </p:nvGraphicFramePr>
        <p:xfrm>
          <a:off x="1579563" y="3994150"/>
          <a:ext cx="1804987" cy="860425"/>
        </p:xfrm>
        <a:graphic>
          <a:graphicData uri="http://schemas.openxmlformats.org/presentationml/2006/ole">
            <mc:AlternateContent xmlns:mc="http://schemas.openxmlformats.org/markup-compatibility/2006">
              <mc:Choice xmlns:v="urn:schemas-microsoft-com:vml" Requires="v">
                <p:oleObj spid="_x0000_s28657" name="Equazione" r:id="rId12" imgW="825500" imgH="393700" progId="Equation.3">
                  <p:embed/>
                </p:oleObj>
              </mc:Choice>
              <mc:Fallback>
                <p:oleObj name="Equazione" r:id="rId12" imgW="825500" imgH="3937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9563" y="3994150"/>
                        <a:ext cx="18049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659" name="CasellaDiTesto 26"/>
          <p:cNvSpPr txBox="1">
            <a:spLocks noChangeArrowheads="1"/>
          </p:cNvSpPr>
          <p:nvPr/>
        </p:nvSpPr>
        <p:spPr bwMode="auto">
          <a:xfrm>
            <a:off x="-804863" y="4202113"/>
            <a:ext cx="3481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000">
                <a:latin typeface="Tahoma" panose="020B0604030504040204" pitchFamily="34" charset="0"/>
                <a:cs typeface="Tahoma" panose="020B0604030504040204" pitchFamily="34" charset="0"/>
              </a:rPr>
              <a:t>Hence:</a:t>
            </a:r>
            <a:endParaRPr lang="en-GB" altLang="en-US" sz="2000">
              <a:latin typeface="Tahoma" panose="020B0604030504040204" pitchFamily="34" charset="0"/>
              <a:cs typeface="Tahoma" panose="020B0604030504040204" pitchFamily="34" charset="0"/>
            </a:endParaRPr>
          </a:p>
        </p:txBody>
      </p:sp>
      <p:sp>
        <p:nvSpPr>
          <p:cNvPr id="27660" name="CasellaDiTesto 28"/>
          <p:cNvSpPr txBox="1">
            <a:spLocks noChangeArrowheads="1"/>
          </p:cNvSpPr>
          <p:nvPr/>
        </p:nvSpPr>
        <p:spPr bwMode="auto">
          <a:xfrm>
            <a:off x="4721225" y="4219575"/>
            <a:ext cx="347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Tahoma" panose="020B0604030504040204" pitchFamily="34" charset="0"/>
                <a:cs typeface="Tahoma" panose="020B0604030504040204" pitchFamily="34" charset="0"/>
              </a:rPr>
              <a:t>is the average molar mass of the gaseous mixture</a:t>
            </a:r>
            <a:endParaRPr lang="en-GB" altLang="en-US" sz="2000">
              <a:latin typeface="Tahoma" panose="020B0604030504040204" pitchFamily="34" charset="0"/>
              <a:cs typeface="Tahoma" panose="020B0604030504040204" pitchFamily="34" charset="0"/>
            </a:endParaRPr>
          </a:p>
        </p:txBody>
      </p:sp>
      <p:graphicFrame>
        <p:nvGraphicFramePr>
          <p:cNvPr id="27661" name="Object 11"/>
          <p:cNvGraphicFramePr>
            <a:graphicFrameLocks noChangeAspect="1"/>
          </p:cNvGraphicFramePr>
          <p:nvPr/>
        </p:nvGraphicFramePr>
        <p:xfrm>
          <a:off x="3998913" y="4159250"/>
          <a:ext cx="722312" cy="471488"/>
        </p:xfrm>
        <a:graphic>
          <a:graphicData uri="http://schemas.openxmlformats.org/presentationml/2006/ole">
            <mc:AlternateContent xmlns:mc="http://schemas.openxmlformats.org/markup-compatibility/2006">
              <mc:Choice xmlns:v="urn:schemas-microsoft-com:vml" Requires="v">
                <p:oleObj spid="_x0000_s28658" name="Equazione" r:id="rId14" imgW="330057" imgH="215806" progId="Equation.3">
                  <p:embed/>
                </p:oleObj>
              </mc:Choice>
              <mc:Fallback>
                <p:oleObj name="Equazione" r:id="rId14" imgW="330057" imgH="215806"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8913" y="4159250"/>
                        <a:ext cx="7223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662" name="CasellaDiTesto 31"/>
          <p:cNvSpPr txBox="1">
            <a:spLocks noChangeArrowheads="1"/>
          </p:cNvSpPr>
          <p:nvPr/>
        </p:nvSpPr>
        <p:spPr bwMode="auto">
          <a:xfrm>
            <a:off x="403225" y="4854575"/>
            <a:ext cx="4157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a:solidFill>
                  <a:srgbClr val="FF0000"/>
                </a:solidFill>
                <a:latin typeface="Tahoma" panose="020B0604030504040204" pitchFamily="34" charset="0"/>
                <a:cs typeface="Tahoma" panose="020B0604030504040204" pitchFamily="34" charset="0"/>
              </a:rPr>
              <a:t>Example: dry air</a:t>
            </a:r>
            <a:endParaRPr lang="en-GB" altLang="en-US" sz="2400">
              <a:latin typeface="Tahoma" panose="020B0604030504040204" pitchFamily="34" charset="0"/>
              <a:cs typeface="Tahoma" panose="020B0604030504040204" pitchFamily="34" charset="0"/>
            </a:endParaRPr>
          </a:p>
        </p:txBody>
      </p:sp>
      <p:sp>
        <p:nvSpPr>
          <p:cNvPr id="27663" name="CasellaDiTesto 32"/>
          <p:cNvSpPr txBox="1">
            <a:spLocks noChangeArrowheads="1"/>
          </p:cNvSpPr>
          <p:nvPr/>
        </p:nvSpPr>
        <p:spPr bwMode="auto">
          <a:xfrm>
            <a:off x="393700" y="5324475"/>
            <a:ext cx="670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Tahoma" panose="020B0604030504040204" pitchFamily="34" charset="0"/>
                <a:cs typeface="Tahoma" panose="020B0604030504040204" pitchFamily="34" charset="0"/>
              </a:rPr>
              <a:t>N</a:t>
            </a:r>
            <a:r>
              <a:rPr lang="it-IT" altLang="en-US" sz="2000" baseline="-25000">
                <a:latin typeface="Tahoma" panose="020B0604030504040204" pitchFamily="34" charset="0"/>
                <a:cs typeface="Tahoma" panose="020B0604030504040204" pitchFamily="34" charset="0"/>
              </a:rPr>
              <a:t>2</a:t>
            </a:r>
            <a:r>
              <a:rPr lang="it-IT" altLang="en-US" sz="2000">
                <a:latin typeface="Tahoma" panose="020B0604030504040204" pitchFamily="34" charset="0"/>
                <a:cs typeface="Tahoma" panose="020B0604030504040204" pitchFamily="34" charset="0"/>
              </a:rPr>
              <a:t> 78.08%	O</a:t>
            </a:r>
            <a:r>
              <a:rPr lang="it-IT" altLang="en-US" sz="2000" baseline="-25000">
                <a:latin typeface="Tahoma" panose="020B0604030504040204" pitchFamily="34" charset="0"/>
                <a:cs typeface="Tahoma" panose="020B0604030504040204" pitchFamily="34" charset="0"/>
              </a:rPr>
              <a:t>2 </a:t>
            </a:r>
            <a:r>
              <a:rPr lang="it-IT" altLang="en-US" sz="2000">
                <a:latin typeface="Tahoma" panose="020B0604030504040204" pitchFamily="34" charset="0"/>
                <a:cs typeface="Tahoma" panose="020B0604030504040204" pitchFamily="34" charset="0"/>
              </a:rPr>
              <a:t>20.95%    Ar 0.934%  + traces</a:t>
            </a:r>
            <a:endParaRPr lang="en-GB" altLang="en-US" sz="2000">
              <a:latin typeface="Tahoma" panose="020B0604030504040204" pitchFamily="34" charset="0"/>
              <a:cs typeface="Tahoma" panose="020B0604030504040204" pitchFamily="34" charset="0"/>
            </a:endParaRPr>
          </a:p>
        </p:txBody>
      </p:sp>
      <p:graphicFrame>
        <p:nvGraphicFramePr>
          <p:cNvPr id="27664" name="Object 11"/>
          <p:cNvGraphicFramePr>
            <a:graphicFrameLocks noChangeAspect="1"/>
          </p:cNvGraphicFramePr>
          <p:nvPr/>
        </p:nvGraphicFramePr>
        <p:xfrm>
          <a:off x="455613" y="6329363"/>
          <a:ext cx="6221412" cy="366712"/>
        </p:xfrm>
        <a:graphic>
          <a:graphicData uri="http://schemas.openxmlformats.org/presentationml/2006/ole">
            <mc:AlternateContent xmlns:mc="http://schemas.openxmlformats.org/markup-compatibility/2006">
              <mc:Choice xmlns:v="urn:schemas-microsoft-com:vml" Requires="v">
                <p:oleObj spid="_x0000_s28659" name="Equazione" r:id="rId16" imgW="3644900" imgH="215900" progId="Equation.3">
                  <p:embed/>
                </p:oleObj>
              </mc:Choice>
              <mc:Fallback>
                <p:oleObj name="Equazione" r:id="rId16" imgW="3644900" imgH="21590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613" y="6329363"/>
                        <a:ext cx="622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7665" name="CasellaDiTesto 34"/>
          <p:cNvSpPr txBox="1">
            <a:spLocks noChangeArrowheads="1"/>
          </p:cNvSpPr>
          <p:nvPr/>
        </p:nvSpPr>
        <p:spPr bwMode="auto">
          <a:xfrm>
            <a:off x="393700" y="5837238"/>
            <a:ext cx="755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Tahoma" panose="020B0604030504040204" pitchFamily="34" charset="0"/>
                <a:cs typeface="Tahoma" panose="020B0604030504040204" pitchFamily="34" charset="0"/>
              </a:rPr>
              <a:t>Molar fractions: x(N</a:t>
            </a:r>
            <a:r>
              <a:rPr lang="it-IT" altLang="en-US" sz="2000" baseline="-25000">
                <a:latin typeface="Tahoma" panose="020B0604030504040204" pitchFamily="34" charset="0"/>
                <a:cs typeface="Tahoma" panose="020B0604030504040204" pitchFamily="34" charset="0"/>
              </a:rPr>
              <a:t>2</a:t>
            </a:r>
            <a:r>
              <a:rPr lang="it-IT" altLang="en-US" sz="2000">
                <a:latin typeface="Tahoma" panose="020B0604030504040204" pitchFamily="34" charset="0"/>
                <a:cs typeface="Tahoma" panose="020B0604030504040204" pitchFamily="34" charset="0"/>
              </a:rPr>
              <a:t>)=0.7808;  x(O</a:t>
            </a:r>
            <a:r>
              <a:rPr lang="it-IT" altLang="en-US" sz="2000" baseline="-25000">
                <a:latin typeface="Tahoma" panose="020B0604030504040204" pitchFamily="34" charset="0"/>
                <a:cs typeface="Tahoma" panose="020B0604030504040204" pitchFamily="34" charset="0"/>
              </a:rPr>
              <a:t>2</a:t>
            </a:r>
            <a:r>
              <a:rPr lang="it-IT" altLang="en-US" sz="2000">
                <a:latin typeface="Tahoma" panose="020B0604030504040204" pitchFamily="34" charset="0"/>
                <a:cs typeface="Tahoma" panose="020B0604030504040204" pitchFamily="34" charset="0"/>
              </a:rPr>
              <a:t>)=0.2095;  x(Ar)=0.00934</a:t>
            </a:r>
            <a:endParaRPr lang="en-GB" altLang="en-US" sz="20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7" grpId="0"/>
      <p:bldP spid="27659" grpId="0"/>
      <p:bldP spid="27660" grpId="0"/>
      <p:bldP spid="27662" grpId="0"/>
      <p:bldP spid="27663" grpId="0"/>
      <p:bldP spid="2766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37578" y="-68741"/>
            <a:ext cx="8968635" cy="911225"/>
          </a:xfrm>
        </p:spPr>
        <p:txBody>
          <a:bodyPr/>
          <a:lstStyle/>
          <a:p>
            <a:pPr algn="ctr" eaLnBrk="1" hangingPunct="1"/>
            <a:r>
              <a:rPr lang="it-IT" altLang="en-US" sz="3500" dirty="0" smtClean="0">
                <a:solidFill>
                  <a:srgbClr val="3333FF"/>
                </a:solidFill>
                <a:latin typeface="Tahoma" panose="020B0604030504040204" pitchFamily="34" charset="0"/>
                <a:cs typeface="Tahoma" panose="020B0604030504040204" pitchFamily="34" charset="0"/>
              </a:rPr>
              <a:t>The first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84884" y="76596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4884" y="1383656"/>
            <a:ext cx="7584254" cy="2646878"/>
          </a:xfrm>
          <a:prstGeom prst="rect">
            <a:avLst/>
          </a:prstGeom>
          <a:noFill/>
        </p:spPr>
        <p:txBody>
          <a:bodyPr wrap="square">
            <a:spAutoFit/>
          </a:bodyPr>
          <a:lstStyle/>
          <a:p>
            <a:pPr marL="457200" indent="-457200">
              <a:spcBef>
                <a:spcPts val="600"/>
              </a:spcBef>
              <a:buFont typeface="Arial" panose="020B0604020202020204" pitchFamily="34" charset="0"/>
              <a:buChar char="•"/>
            </a:pPr>
            <a:r>
              <a:rPr lang="it-IT" sz="2600" dirty="0" smtClean="0">
                <a:latin typeface="Tahoma" panose="020B0604030504040204" pitchFamily="34" charset="0"/>
                <a:ea typeface="Tahoma" panose="020B0604030504040204" pitchFamily="34" charset="0"/>
                <a:cs typeface="Tahoma" panose="020B0604030504040204" pitchFamily="34" charset="0"/>
              </a:rPr>
              <a:t>Similar to the Sun’s composition (mainly hydrogen and helium)</a:t>
            </a:r>
          </a:p>
          <a:p>
            <a:pPr marL="457200" indent="-457200">
              <a:spcBef>
                <a:spcPts val="600"/>
              </a:spcBef>
              <a:buFont typeface="Arial" panose="020B0604020202020204" pitchFamily="34" charset="0"/>
              <a:buChar char="•"/>
            </a:pPr>
            <a:r>
              <a:rPr lang="it-IT" sz="2600" dirty="0" smtClean="0">
                <a:latin typeface="Tahoma" panose="020B0604030504040204" pitchFamily="34" charset="0"/>
                <a:ea typeface="Tahoma" panose="020B0604030504040204" pitchFamily="34" charset="0"/>
                <a:cs typeface="Tahoma" panose="020B0604030504040204" pitchFamily="34" charset="0"/>
              </a:rPr>
              <a:t>It was quickly lost due to:</a:t>
            </a:r>
          </a:p>
          <a:p>
            <a:pPr marL="914400" indent="-520700">
              <a:spcBef>
                <a:spcPts val="600"/>
              </a:spcBef>
            </a:pPr>
            <a:r>
              <a:rPr lang="it-IT" sz="2600" dirty="0" smtClean="0">
                <a:latin typeface="Tahoma" panose="020B0604030504040204" pitchFamily="34" charset="0"/>
                <a:ea typeface="Tahoma" panose="020B0604030504040204" pitchFamily="34" charset="0"/>
                <a:cs typeface="Tahoma" panose="020B0604030504040204" pitchFamily="34" charset="0"/>
              </a:rPr>
              <a:t>	a) gravity of the Earth was not strong enough to prevent such light gases to escape into space</a:t>
            </a:r>
          </a:p>
        </p:txBody>
      </p:sp>
    </p:spTree>
    <p:extLst>
      <p:ext uri="{BB962C8B-B14F-4D97-AF65-F5344CB8AC3E}">
        <p14:creationId xmlns:p14="http://schemas.microsoft.com/office/powerpoint/2010/main" val="42123565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Pressure dependence derivation</a:t>
            </a:r>
            <a:endParaRPr lang="en-GB" altLang="en-US" sz="30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858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5844" name="Picture 8" descr="https://d1ox703z8b11rg.cloudfront.net/uploads_image/111cf261-e2a7-4d8e-93f6-cbfcc337ca79/47e40274c46838aaea7548723d5210ff.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1936750"/>
            <a:ext cx="625157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8"/>
          <p:cNvSpPr txBox="1">
            <a:spLocks noChangeArrowheads="1"/>
          </p:cNvSpPr>
          <p:nvPr/>
        </p:nvSpPr>
        <p:spPr bwMode="auto">
          <a:xfrm>
            <a:off x="534988" y="1357313"/>
            <a:ext cx="85804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a:latin typeface="Tahoma" panose="020B0604030504040204" pitchFamily="34" charset="0"/>
                <a:cs typeface="Tahoma" panose="020B0604030504040204" pitchFamily="34" charset="0"/>
              </a:rPr>
              <a:t>The atmosphere can be assumed in </a:t>
            </a:r>
            <a:r>
              <a:rPr lang="it-IT" altLang="en-US" sz="2400">
                <a:solidFill>
                  <a:srgbClr val="FF0000"/>
                </a:solidFill>
                <a:latin typeface="Tahoma" panose="020B0604030504040204" pitchFamily="34" charset="0"/>
                <a:cs typeface="Tahoma" panose="020B0604030504040204" pitchFamily="34" charset="0"/>
              </a:rPr>
              <a:t>hydrostatic equilibrium</a:t>
            </a:r>
          </a:p>
        </p:txBody>
      </p:sp>
      <p:graphicFrame>
        <p:nvGraphicFramePr>
          <p:cNvPr id="35846" name="Object 5"/>
          <p:cNvGraphicFramePr>
            <a:graphicFrameLocks noChangeAspect="1"/>
          </p:cNvGraphicFramePr>
          <p:nvPr/>
        </p:nvGraphicFramePr>
        <p:xfrm>
          <a:off x="6942138" y="2906713"/>
          <a:ext cx="1520825" cy="908050"/>
        </p:xfrm>
        <a:graphic>
          <a:graphicData uri="http://schemas.openxmlformats.org/presentationml/2006/ole">
            <mc:AlternateContent xmlns:mc="http://schemas.openxmlformats.org/markup-compatibility/2006">
              <mc:Choice xmlns:v="urn:schemas-microsoft-com:vml" Requires="v">
                <p:oleObj spid="_x0000_s76877" name="Equazione" r:id="rId5" imgW="660113" imgH="393529" progId="Equation.3">
                  <p:embed/>
                </p:oleObj>
              </mc:Choice>
              <mc:Fallback>
                <p:oleObj name="Equazione" r:id="rId5" imgW="660113" imgH="393529" progId="Equation.3">
                  <p:embed/>
                  <p:pic>
                    <p:nvPicPr>
                      <p:cNvPr id="3584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2138" y="2906713"/>
                        <a:ext cx="15208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reccia in giù 1"/>
          <p:cNvSpPr/>
          <p:nvPr/>
        </p:nvSpPr>
        <p:spPr>
          <a:xfrm>
            <a:off x="7362825" y="1936750"/>
            <a:ext cx="679450" cy="879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ttangolo 20"/>
          <p:cNvSpPr>
            <a:spLocks noChangeArrowheads="1"/>
          </p:cNvSpPr>
          <p:nvPr/>
        </p:nvSpPr>
        <p:spPr bwMode="auto">
          <a:xfrm>
            <a:off x="6286500" y="4016375"/>
            <a:ext cx="28289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dirty="0">
                <a:latin typeface="Tahoma" panose="020B0604030504040204" pitchFamily="34" charset="0"/>
                <a:cs typeface="Tahoma" panose="020B0604030504040204" pitchFamily="34" charset="0"/>
              </a:rPr>
              <a:t>For derivation see Wallace and Hobbs Chapter 3.2 “The hydrostatic equation”</a:t>
            </a:r>
          </a:p>
        </p:txBody>
      </p:sp>
    </p:spTree>
    <p:extLst>
      <p:ext uri="{BB962C8B-B14F-4D97-AF65-F5344CB8AC3E}">
        <p14:creationId xmlns:p14="http://schemas.microsoft.com/office/powerpoint/2010/main" val="341668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General physical characteristics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CasellaDiTesto 8"/>
          <p:cNvSpPr txBox="1">
            <a:spLocks noChangeArrowheads="1"/>
          </p:cNvSpPr>
          <p:nvPr/>
        </p:nvSpPr>
        <p:spPr bwMode="auto">
          <a:xfrm>
            <a:off x="-114804" y="1804723"/>
            <a:ext cx="435429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600" dirty="0" smtClean="0">
                <a:latin typeface="Tahoma" panose="020B0604030504040204" pitchFamily="34" charset="0"/>
                <a:cs typeface="Tahoma" panose="020B0604030504040204" pitchFamily="34" charset="0"/>
              </a:rPr>
              <a:t>Vertical structure of the atmosphere:</a:t>
            </a:r>
            <a:endParaRPr lang="en-GB" altLang="en-US" sz="2600" dirty="0">
              <a:latin typeface="Tahoma" panose="020B0604030504040204" pitchFamily="34" charset="0"/>
              <a:cs typeface="Tahoma" panose="020B0604030504040204" pitchFamily="34" charset="0"/>
            </a:endParaRPr>
          </a:p>
        </p:txBody>
      </p:sp>
      <p:sp>
        <p:nvSpPr>
          <p:cNvPr id="14" name="CasellaDiTesto 18"/>
          <p:cNvSpPr txBox="1">
            <a:spLocks noChangeArrowheads="1"/>
          </p:cNvSpPr>
          <p:nvPr/>
        </p:nvSpPr>
        <p:spPr bwMode="auto">
          <a:xfrm>
            <a:off x="725380" y="3324068"/>
            <a:ext cx="267392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Arial" panose="020B0604020202020204" pitchFamily="34" charset="0"/>
              <a:buChar char="•"/>
            </a:pPr>
            <a:r>
              <a:rPr lang="it-IT" altLang="en-US" sz="2600" dirty="0" smtClean="0">
                <a:solidFill>
                  <a:srgbClr val="FF0000"/>
                </a:solidFill>
                <a:latin typeface="Tahoma" panose="020B0604030504040204" pitchFamily="34" charset="0"/>
                <a:cs typeface="Tahoma" panose="020B0604030504040204" pitchFamily="34" charset="0"/>
              </a:rPr>
              <a:t>Pressure</a:t>
            </a:r>
          </a:p>
          <a:p>
            <a:pPr marL="457200" indent="-457200">
              <a:buFont typeface="Arial" panose="020B0604020202020204" pitchFamily="34" charset="0"/>
              <a:buChar char="•"/>
            </a:pPr>
            <a:endParaRPr lang="it-IT" altLang="en-US" sz="2600" dirty="0" smtClean="0">
              <a:solidFill>
                <a:srgbClr val="FF0000"/>
              </a:solidFill>
              <a:latin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it-IT" altLang="en-US" sz="2600" dirty="0" smtClean="0">
                <a:solidFill>
                  <a:srgbClr val="FF0000"/>
                </a:solidFill>
                <a:latin typeface="Tahoma" panose="020B0604030504040204" pitchFamily="34" charset="0"/>
                <a:cs typeface="Tahoma" panose="020B0604030504040204" pitchFamily="34" charset="0"/>
              </a:rPr>
              <a:t>Density</a:t>
            </a:r>
          </a:p>
          <a:p>
            <a:pPr marL="457200" indent="-457200">
              <a:buFont typeface="Arial" panose="020B0604020202020204" pitchFamily="34" charset="0"/>
              <a:buChar char="•"/>
            </a:pPr>
            <a:endParaRPr lang="it-IT" altLang="en-US" sz="2600" dirty="0" smtClean="0">
              <a:solidFill>
                <a:srgbClr val="FF0000"/>
              </a:solidFill>
              <a:latin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it-IT" altLang="en-US" sz="2600" dirty="0" smtClean="0">
                <a:solidFill>
                  <a:srgbClr val="FF0000"/>
                </a:solidFill>
                <a:latin typeface="Tahoma" panose="020B0604030504040204" pitchFamily="34" charset="0"/>
                <a:cs typeface="Tahoma" panose="020B0604030504040204" pitchFamily="34" charset="0"/>
              </a:rPr>
              <a:t>Temperature</a:t>
            </a:r>
          </a:p>
        </p:txBody>
      </p:sp>
      <p:pic>
        <p:nvPicPr>
          <p:cNvPr id="61442" name="Picture 2" descr="structure of the Earth's atmosphere"/>
          <p:cNvPicPr>
            <a:picLocks noChangeAspect="1" noChangeArrowheads="1"/>
          </p:cNvPicPr>
          <p:nvPr/>
        </p:nvPicPr>
        <p:blipFill rotWithShape="1">
          <a:blip r:embed="rId3">
            <a:extLst>
              <a:ext uri="{28A0092B-C50C-407E-A947-70E740481C1C}">
                <a14:useLocalDpi xmlns:a14="http://schemas.microsoft.com/office/drawing/2010/main" val="0"/>
              </a:ext>
            </a:extLst>
          </a:blip>
          <a:srcRect l="41253" t="11055" r="-322" b="339"/>
          <a:stretch/>
        </p:blipFill>
        <p:spPr bwMode="auto">
          <a:xfrm>
            <a:off x="4078053" y="1470238"/>
            <a:ext cx="5065947" cy="506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Vertical structure: pressure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5727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1" y="1427018"/>
            <a:ext cx="4639387" cy="499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CasellaDiTesto 8"/>
          <p:cNvSpPr txBox="1">
            <a:spLocks noChangeArrowheads="1"/>
          </p:cNvSpPr>
          <p:nvPr/>
        </p:nvSpPr>
        <p:spPr bwMode="auto">
          <a:xfrm>
            <a:off x="4430713" y="1233488"/>
            <a:ext cx="46307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dirty="0">
                <a:latin typeface="Tahoma" panose="020B0604030504040204" pitchFamily="34" charset="0"/>
                <a:cs typeface="Tahoma" panose="020B0604030504040204" pitchFamily="34" charset="0"/>
              </a:rPr>
              <a:t>At any height </a:t>
            </a:r>
            <a:r>
              <a:rPr lang="en-GB" altLang="en-US" sz="2400" i="1" dirty="0">
                <a:latin typeface="Tahoma" panose="020B0604030504040204" pitchFamily="34" charset="0"/>
                <a:cs typeface="Tahoma" panose="020B0604030504040204" pitchFamily="34" charset="0"/>
              </a:rPr>
              <a:t>z</a:t>
            </a:r>
            <a:r>
              <a:rPr lang="en-GB" altLang="en-US" sz="2400" dirty="0">
                <a:latin typeface="Tahoma" panose="020B0604030504040204" pitchFamily="34" charset="0"/>
                <a:cs typeface="Tahoma" panose="020B0604030504040204" pitchFamily="34" charset="0"/>
              </a:rPr>
              <a:t> above ground, air pressure (force/area) is due to the weight of all the air lying above </a:t>
            </a:r>
            <a:r>
              <a:rPr lang="en-GB" altLang="en-US" sz="2400" i="1" dirty="0">
                <a:latin typeface="Tahoma" panose="020B0604030504040204" pitchFamily="34" charset="0"/>
                <a:cs typeface="Tahoma" panose="020B0604030504040204" pitchFamily="34" charset="0"/>
              </a:rPr>
              <a:t>z</a:t>
            </a:r>
            <a:r>
              <a:rPr lang="en-GB" altLang="en-US" sz="2400" dirty="0">
                <a:latin typeface="Tahoma" panose="020B0604030504040204" pitchFamily="34" charset="0"/>
                <a:cs typeface="Tahoma" panose="020B0604030504040204" pitchFamily="34" charset="0"/>
              </a:rPr>
              <a:t>. Hence atmospheric pressure decreases with altitude</a:t>
            </a:r>
          </a:p>
        </p:txBody>
      </p:sp>
      <p:graphicFrame>
        <p:nvGraphicFramePr>
          <p:cNvPr id="29702" name="Object 11"/>
          <p:cNvGraphicFramePr>
            <a:graphicFrameLocks noChangeAspect="1"/>
          </p:cNvGraphicFramePr>
          <p:nvPr/>
        </p:nvGraphicFramePr>
        <p:xfrm>
          <a:off x="5487988" y="3249613"/>
          <a:ext cx="2516187" cy="993775"/>
        </p:xfrm>
        <a:graphic>
          <a:graphicData uri="http://schemas.openxmlformats.org/presentationml/2006/ole">
            <mc:AlternateContent xmlns:mc="http://schemas.openxmlformats.org/markup-compatibility/2006">
              <mc:Choice xmlns:v="urn:schemas-microsoft-com:vml" Requires="v">
                <p:oleObj spid="_x0000_s29848" name="Equazione" r:id="rId5" imgW="1091726" imgH="431613" progId="Equation.3">
                  <p:embed/>
                </p:oleObj>
              </mc:Choice>
              <mc:Fallback>
                <p:oleObj name="Equazione" r:id="rId5" imgW="1091726" imgH="431613"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7988" y="3249613"/>
                        <a:ext cx="2516187" cy="993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Rettangolo 1"/>
          <p:cNvSpPr>
            <a:spLocks noChangeArrowheads="1"/>
          </p:cNvSpPr>
          <p:nvPr/>
        </p:nvSpPr>
        <p:spPr bwMode="auto">
          <a:xfrm>
            <a:off x="4572000" y="4418013"/>
            <a:ext cx="43878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a:latin typeface="Tahoma" panose="020B0604030504040204" pitchFamily="34" charset="0"/>
                <a:cs typeface="Tahoma" panose="020B0604030504040204" pitchFamily="34" charset="0"/>
              </a:rPr>
              <a:t>where “=“ is for an isothermal atmosphere</a:t>
            </a:r>
          </a:p>
          <a:p>
            <a:endParaRPr lang="en-GB" altLang="en-US" sz="1000" i="1">
              <a:latin typeface="Tahoma" panose="020B0604030504040204" pitchFamily="34" charset="0"/>
              <a:cs typeface="Tahoma" panose="020B0604030504040204" pitchFamily="34" charset="0"/>
            </a:endParaRPr>
          </a:p>
          <a:p>
            <a:r>
              <a:rPr lang="en-GB" altLang="en-US" sz="2000" i="1">
                <a:latin typeface="Tahoma" panose="020B0604030504040204" pitchFamily="34" charset="0"/>
                <a:cs typeface="Tahoma" panose="020B0604030504040204" pitchFamily="34" charset="0"/>
              </a:rPr>
              <a:t>P</a:t>
            </a:r>
            <a:r>
              <a:rPr lang="en-GB" altLang="en-US" sz="2000" i="1" baseline="-25000">
                <a:latin typeface="Tahoma" panose="020B0604030504040204" pitchFamily="34" charset="0"/>
                <a:cs typeface="Tahoma" panose="020B0604030504040204" pitchFamily="34" charset="0"/>
              </a:rPr>
              <a:t>0</a:t>
            </a:r>
            <a:r>
              <a:rPr lang="en-GB" altLang="en-US" sz="2000">
                <a:latin typeface="Tahoma" panose="020B0604030504040204" pitchFamily="34" charset="0"/>
                <a:cs typeface="Tahoma" panose="020B0604030504040204" pitchFamily="34" charset="0"/>
              </a:rPr>
              <a:t> : pressure at reference level (sea level, </a:t>
            </a:r>
            <a:r>
              <a:rPr lang="en-GB" altLang="en-US" sz="2000" i="1">
                <a:latin typeface="Tahoma" panose="020B0604030504040204" pitchFamily="34" charset="0"/>
                <a:cs typeface="Tahoma" panose="020B0604030504040204" pitchFamily="34" charset="0"/>
              </a:rPr>
              <a:t>z</a:t>
            </a:r>
            <a:r>
              <a:rPr lang="en-GB" altLang="en-US" sz="2000">
                <a:latin typeface="Tahoma" panose="020B0604030504040204" pitchFamily="34" charset="0"/>
                <a:cs typeface="Tahoma" panose="020B0604030504040204" pitchFamily="34" charset="0"/>
              </a:rPr>
              <a:t>=0)</a:t>
            </a:r>
          </a:p>
          <a:p>
            <a:endParaRPr lang="en-GB" altLang="en-US" sz="1000">
              <a:latin typeface="Tahoma" panose="020B0604030504040204" pitchFamily="34" charset="0"/>
              <a:cs typeface="Tahoma" panose="020B0604030504040204" pitchFamily="34" charset="0"/>
            </a:endParaRPr>
          </a:p>
          <a:p>
            <a:r>
              <a:rPr lang="en-GB" altLang="en-US" sz="2000" i="1">
                <a:latin typeface="Tahoma" panose="020B0604030504040204" pitchFamily="34" charset="0"/>
                <a:cs typeface="Tahoma" panose="020B0604030504040204" pitchFamily="34" charset="0"/>
              </a:rPr>
              <a:t>H </a:t>
            </a:r>
            <a:r>
              <a:rPr lang="en-GB" altLang="en-US" sz="2000">
                <a:latin typeface="Tahoma" panose="020B0604030504040204" pitchFamily="34" charset="0"/>
                <a:cs typeface="Tahoma" panose="020B0604030504040204" pitchFamily="34" charset="0"/>
              </a:rPr>
              <a:t>(scale height) = 7-8 km (for the lowest 100 km of atmosphere)</a:t>
            </a:r>
          </a:p>
        </p:txBody>
      </p:sp>
      <p:sp>
        <p:nvSpPr>
          <p:cNvPr id="29704" name="Rettangolo 11"/>
          <p:cNvSpPr>
            <a:spLocks noChangeArrowheads="1"/>
          </p:cNvSpPr>
          <p:nvPr/>
        </p:nvSpPr>
        <p:spPr bwMode="auto">
          <a:xfrm>
            <a:off x="4572000" y="5540375"/>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0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TM02892315[[fn=Filo]]</Template>
  <TotalTime>22334</TotalTime>
  <Words>9294</Words>
  <Application>Microsoft Office PowerPoint</Application>
  <PresentationFormat>On-screen Show (4:3)</PresentationFormat>
  <Paragraphs>804</Paragraphs>
  <Slides>71</Slides>
  <Notes>68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71</vt:i4>
      </vt:variant>
    </vt:vector>
  </HeadingPairs>
  <TitlesOfParts>
    <vt:vector size="85" baseType="lpstr">
      <vt:lpstr>Arial</vt:lpstr>
      <vt:lpstr>ArialMT</vt:lpstr>
      <vt:lpstr>Calibri</vt:lpstr>
      <vt:lpstr>Calibri Light</vt:lpstr>
      <vt:lpstr>Cambria Math</vt:lpstr>
      <vt:lpstr>Symbol</vt:lpstr>
      <vt:lpstr>Tahoma</vt:lpstr>
      <vt:lpstr>Times New Roman</vt:lpstr>
      <vt:lpstr>Wingdings</vt:lpstr>
      <vt:lpstr>Wingdings 2</vt:lpstr>
      <vt:lpstr>HDOfficeLightV0</vt:lpstr>
      <vt:lpstr>Tema di Office</vt:lpstr>
      <vt:lpstr>Equazione</vt:lpstr>
      <vt:lpstr>Equation</vt:lpstr>
      <vt:lpstr>University of Trento Master of Science in Environmental Meteorology https://international.unitn.it/environmental-meteorology</vt:lpstr>
      <vt:lpstr>The Earth atmosphere</vt:lpstr>
      <vt:lpstr>How (and where) do we start?</vt:lpstr>
      <vt:lpstr>Measures of atmospheric composition</vt:lpstr>
      <vt:lpstr>Thermodynamics of gases</vt:lpstr>
      <vt:lpstr>Mixture of ideal gases</vt:lpstr>
      <vt:lpstr>Mixture of ideal gases</vt:lpstr>
      <vt:lpstr>General physical characteristics</vt:lpstr>
      <vt:lpstr>Vertical structure: pressure</vt:lpstr>
      <vt:lpstr>Vertical structure: pressure</vt:lpstr>
      <vt:lpstr>Pressure dependence derivation</vt:lpstr>
      <vt:lpstr>Pressure dependence derivation</vt:lpstr>
      <vt:lpstr>Values of R (universal gas constant)</vt:lpstr>
      <vt:lpstr>Vertical structure: density</vt:lpstr>
      <vt:lpstr>Units for pressure and conversions</vt:lpstr>
      <vt:lpstr>Exercise n. 1</vt:lpstr>
      <vt:lpstr>Exercise n. 1</vt:lpstr>
      <vt:lpstr>PowerPoint Presentation</vt:lpstr>
      <vt:lpstr>PowerPoint Presentation</vt:lpstr>
      <vt:lpstr>Exercise n. 3</vt:lpstr>
      <vt:lpstr>Exercise n. 3</vt:lpstr>
      <vt:lpstr>Exercise n. 4</vt:lpstr>
      <vt:lpstr>Exercise n. 4</vt:lpstr>
      <vt:lpstr>Vertical structure: temperature</vt:lpstr>
      <vt:lpstr>Vertical structure: temperature</vt:lpstr>
      <vt:lpstr>Vertical structure: temperature</vt:lpstr>
      <vt:lpstr>Composition of the atmosphere</vt:lpstr>
      <vt:lpstr>Chemical composition of gases</vt:lpstr>
      <vt:lpstr>Chemical composition of gases</vt:lpstr>
      <vt:lpstr>Residence time</vt:lpstr>
      <vt:lpstr>Units of concentration and conversions</vt:lpstr>
      <vt:lpstr>Units of concentration and conversions</vt:lpstr>
      <vt:lpstr>Units of concentration and conversions</vt:lpstr>
      <vt:lpstr>Units of concentration and conversions</vt:lpstr>
      <vt:lpstr>Units of concentration and conversions</vt:lpstr>
      <vt:lpstr>Exercise n. 5</vt:lpstr>
      <vt:lpstr>Exercise n. 5</vt:lpstr>
      <vt:lpstr>Examples: abundances of trace gases</vt:lpstr>
      <vt:lpstr>Water in the atmosphere</vt:lpstr>
      <vt:lpstr>Water in the atmosphere:  phase changes of H2O</vt:lpstr>
      <vt:lpstr>Water in the atmosphere</vt:lpstr>
      <vt:lpstr>Gaseous chemicals</vt:lpstr>
      <vt:lpstr>Types of sources</vt:lpstr>
      <vt:lpstr>PowerPoint Presentation</vt:lpstr>
      <vt:lpstr>PowerPoint Presentation</vt:lpstr>
      <vt:lpstr>PowerPoint Presentation</vt:lpstr>
      <vt:lpstr>Types of sinks</vt:lpstr>
      <vt:lpstr>Timescales of atmospheric processes</vt:lpstr>
      <vt:lpstr>PowerPoint Presentation</vt:lpstr>
      <vt:lpstr>PowerPoint Presentation</vt:lpstr>
      <vt:lpstr>Particulate matter (atmospheric aerosols)</vt:lpstr>
      <vt:lpstr>Summary: vertical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constants -1</vt:lpstr>
      <vt:lpstr>Useful constants -2</vt:lpstr>
      <vt:lpstr>Useful constants -3</vt:lpstr>
      <vt:lpstr>PowerPoint Presentation</vt:lpstr>
      <vt:lpstr>Origin and evolution of the Earth’s atmosphere</vt:lpstr>
      <vt:lpstr>Formation of the Solar system</vt:lpstr>
      <vt:lpstr>Timescale for Solar system formation</vt:lpstr>
      <vt:lpstr>Differentiation of the Earth</vt:lpstr>
      <vt:lpstr>The first atmosphere</vt:lpstr>
      <vt:lpstr>Pressure dependence derivation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568</cp:revision>
  <cp:lastPrinted>2022-09-27T14:50:41Z</cp:lastPrinted>
  <dcterms:created xsi:type="dcterms:W3CDTF">1998-08-05T16:21:57Z</dcterms:created>
  <dcterms:modified xsi:type="dcterms:W3CDTF">2023-11-21T17:34:21Z</dcterms:modified>
</cp:coreProperties>
</file>