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19" r:id="rId1"/>
    <p:sldMasterId id="2147484055" r:id="rId2"/>
  </p:sldMasterIdLst>
  <p:notesMasterIdLst>
    <p:notesMasterId r:id="rId22"/>
  </p:notesMasterIdLst>
  <p:handoutMasterIdLst>
    <p:handoutMasterId r:id="rId23"/>
  </p:handoutMasterIdLst>
  <p:sldIdLst>
    <p:sldId id="430" r:id="rId3"/>
    <p:sldId id="434" r:id="rId4"/>
    <p:sldId id="431" r:id="rId5"/>
    <p:sldId id="432" r:id="rId6"/>
    <p:sldId id="433" r:id="rId7"/>
    <p:sldId id="435" r:id="rId8"/>
    <p:sldId id="436" r:id="rId9"/>
    <p:sldId id="437" r:id="rId10"/>
    <p:sldId id="441" r:id="rId11"/>
    <p:sldId id="438" r:id="rId12"/>
    <p:sldId id="439" r:id="rId13"/>
    <p:sldId id="389" r:id="rId14"/>
    <p:sldId id="428" r:id="rId15"/>
    <p:sldId id="440" r:id="rId16"/>
    <p:sldId id="391" r:id="rId17"/>
    <p:sldId id="429" r:id="rId18"/>
    <p:sldId id="393" r:id="rId19"/>
    <p:sldId id="392" r:id="rId20"/>
    <p:sldId id="390"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3333FF"/>
    <a:srgbClr val="FF3300"/>
    <a:srgbClr val="FF9933"/>
    <a:srgbClr val="6699FF"/>
    <a:srgbClr val="FFCC00"/>
    <a:srgbClr val="FF99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68917" autoAdjust="0"/>
  </p:normalViewPr>
  <p:slideViewPr>
    <p:cSldViewPr snapToGrid="0">
      <p:cViewPr varScale="1">
        <p:scale>
          <a:sx n="72" d="100"/>
          <a:sy n="72" d="100"/>
        </p:scale>
        <p:origin x="27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A55384-58FE-4C89-ACB4-60CAFE6BD9F1}" type="datetimeFigureOut">
              <a:rPr lang="en-US" smtClean="0"/>
              <a:t>11/09/23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C817B1-B994-4256-854C-CEBB32A19832}" type="slidenum">
              <a:rPr lang="en-US" smtClean="0"/>
              <a:t>‹#›</a:t>
            </a:fld>
            <a:endParaRPr lang="en-US"/>
          </a:p>
        </p:txBody>
      </p:sp>
    </p:spTree>
    <p:extLst>
      <p:ext uri="{BB962C8B-B14F-4D97-AF65-F5344CB8AC3E}">
        <p14:creationId xmlns:p14="http://schemas.microsoft.com/office/powerpoint/2010/main" val="1054358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DF7EF67-078A-40A2-AC28-1C79CC5DC9F9}" type="datetimeFigureOut">
              <a:rPr lang="en-GB"/>
              <a:pPr>
                <a:defRPr/>
              </a:pPr>
              <a:t>11/09/2023</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smtClean="0"/>
              <a:t>Modifica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en-GB" noProof="0" smtClean="0"/>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C8A8EBB5-F8B4-42A4-9CD0-BD99619F897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Physics" TargetMode="External"/><Relationship Id="rId13" Type="http://schemas.openxmlformats.org/officeDocument/2006/relationships/hyperlink" Target="https://en.wikipedia.org/wiki/Volcanology" TargetMode="External"/><Relationship Id="rId18" Type="http://schemas.openxmlformats.org/officeDocument/2006/relationships/hyperlink" Target="https://en.wikipedia.org/wiki/Corona" TargetMode="External"/><Relationship Id="rId3" Type="http://schemas.openxmlformats.org/officeDocument/2006/relationships/hyperlink" Target="https://en.wikipedia.org/wiki/Atmospheric_science" TargetMode="External"/><Relationship Id="rId21" Type="http://schemas.openxmlformats.org/officeDocument/2006/relationships/hyperlink" Target="https://en.wikipedia.org/wiki/Photochemical_smog" TargetMode="External"/><Relationship Id="rId7" Type="http://schemas.openxmlformats.org/officeDocument/2006/relationships/hyperlink" Target="https://en.wikipedia.org/wiki/Environmental_chemistry" TargetMode="External"/><Relationship Id="rId12" Type="http://schemas.openxmlformats.org/officeDocument/2006/relationships/hyperlink" Target="https://en.wikipedia.org/wiki/Geology" TargetMode="External"/><Relationship Id="rId17" Type="http://schemas.openxmlformats.org/officeDocument/2006/relationships/hyperlink" Target="https://en.wikipedia.org/wiki/Lightning" TargetMode="External"/><Relationship Id="rId2" Type="http://schemas.openxmlformats.org/officeDocument/2006/relationships/slide" Target="../slides/slide13.xml"/><Relationship Id="rId16" Type="http://schemas.openxmlformats.org/officeDocument/2006/relationships/hyperlink" Target="https://en.wikipedia.org/wiki/Volcano" TargetMode="External"/><Relationship Id="rId20" Type="http://schemas.openxmlformats.org/officeDocument/2006/relationships/hyperlink" Target="https://en.wikipedia.org/wiki/Ozone_depletion" TargetMode="External"/><Relationship Id="rId1" Type="http://schemas.openxmlformats.org/officeDocument/2006/relationships/notesMaster" Target="../notesMasters/notesMaster1.xml"/><Relationship Id="rId6" Type="http://schemas.openxmlformats.org/officeDocument/2006/relationships/hyperlink" Target="https://en.wikipedia.org/wiki/Multidisciplinary_approach" TargetMode="External"/><Relationship Id="rId11" Type="http://schemas.openxmlformats.org/officeDocument/2006/relationships/hyperlink" Target="https://en.wikipedia.org/wiki/Oceanography" TargetMode="External"/><Relationship Id="rId5" Type="http://schemas.openxmlformats.org/officeDocument/2006/relationships/hyperlink" Target="https://en.wikipedia.org/wiki/Atmosphere_of_Earth" TargetMode="External"/><Relationship Id="rId15" Type="http://schemas.openxmlformats.org/officeDocument/2006/relationships/hyperlink" Target="https://en.wikipedia.org/wiki/Living_organisms" TargetMode="External"/><Relationship Id="rId23" Type="http://schemas.openxmlformats.org/officeDocument/2006/relationships/hyperlink" Target="https://en.wikipedia.org/wiki/Global_warming" TargetMode="External"/><Relationship Id="rId10" Type="http://schemas.openxmlformats.org/officeDocument/2006/relationships/hyperlink" Target="https://en.wikipedia.org/wiki/Computer_modeling" TargetMode="External"/><Relationship Id="rId19" Type="http://schemas.openxmlformats.org/officeDocument/2006/relationships/hyperlink" Target="https://en.wikipedia.org/wiki/Acid_rain" TargetMode="External"/><Relationship Id="rId4" Type="http://schemas.openxmlformats.org/officeDocument/2006/relationships/hyperlink" Target="https://en.wikipedia.org/wiki/Chemistry" TargetMode="External"/><Relationship Id="rId9" Type="http://schemas.openxmlformats.org/officeDocument/2006/relationships/hyperlink" Target="https://en.wikipedia.org/wiki/Meteorology" TargetMode="External"/><Relationship Id="rId14" Type="http://schemas.openxmlformats.org/officeDocument/2006/relationships/hyperlink" Target="https://en.wikipedia.org/wiki/Climatology" TargetMode="External"/><Relationship Id="rId22" Type="http://schemas.openxmlformats.org/officeDocument/2006/relationships/hyperlink" Target="https://en.wikipedia.org/wiki/Greenhouse_gas"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Physics" TargetMode="External"/><Relationship Id="rId13" Type="http://schemas.openxmlformats.org/officeDocument/2006/relationships/hyperlink" Target="https://en.wikipedia.org/wiki/Volcanology" TargetMode="External"/><Relationship Id="rId18" Type="http://schemas.openxmlformats.org/officeDocument/2006/relationships/hyperlink" Target="https://en.wikipedia.org/wiki/Corona" TargetMode="External"/><Relationship Id="rId3" Type="http://schemas.openxmlformats.org/officeDocument/2006/relationships/hyperlink" Target="https://en.wikipedia.org/wiki/Atmospheric_science" TargetMode="External"/><Relationship Id="rId21" Type="http://schemas.openxmlformats.org/officeDocument/2006/relationships/hyperlink" Target="https://en.wikipedia.org/wiki/Photochemical_smog" TargetMode="External"/><Relationship Id="rId7" Type="http://schemas.openxmlformats.org/officeDocument/2006/relationships/hyperlink" Target="https://en.wikipedia.org/wiki/Environmental_chemistry" TargetMode="External"/><Relationship Id="rId12" Type="http://schemas.openxmlformats.org/officeDocument/2006/relationships/hyperlink" Target="https://en.wikipedia.org/wiki/Geology" TargetMode="External"/><Relationship Id="rId17" Type="http://schemas.openxmlformats.org/officeDocument/2006/relationships/hyperlink" Target="https://en.wikipedia.org/wiki/Lightning" TargetMode="External"/><Relationship Id="rId2" Type="http://schemas.openxmlformats.org/officeDocument/2006/relationships/slide" Target="../slides/slide14.xml"/><Relationship Id="rId16" Type="http://schemas.openxmlformats.org/officeDocument/2006/relationships/hyperlink" Target="https://en.wikipedia.org/wiki/Volcano" TargetMode="External"/><Relationship Id="rId20" Type="http://schemas.openxmlformats.org/officeDocument/2006/relationships/hyperlink" Target="https://en.wikipedia.org/wiki/Ozone_depletion" TargetMode="External"/><Relationship Id="rId1" Type="http://schemas.openxmlformats.org/officeDocument/2006/relationships/notesMaster" Target="../notesMasters/notesMaster1.xml"/><Relationship Id="rId6" Type="http://schemas.openxmlformats.org/officeDocument/2006/relationships/hyperlink" Target="https://en.wikipedia.org/wiki/Multidisciplinary_approach" TargetMode="External"/><Relationship Id="rId11" Type="http://schemas.openxmlformats.org/officeDocument/2006/relationships/hyperlink" Target="https://en.wikipedia.org/wiki/Oceanography" TargetMode="External"/><Relationship Id="rId5" Type="http://schemas.openxmlformats.org/officeDocument/2006/relationships/hyperlink" Target="https://en.wikipedia.org/wiki/Atmosphere_of_Earth" TargetMode="External"/><Relationship Id="rId15" Type="http://schemas.openxmlformats.org/officeDocument/2006/relationships/hyperlink" Target="https://en.wikipedia.org/wiki/Living_organisms" TargetMode="External"/><Relationship Id="rId23" Type="http://schemas.openxmlformats.org/officeDocument/2006/relationships/hyperlink" Target="https://en.wikipedia.org/wiki/Global_warming" TargetMode="External"/><Relationship Id="rId10" Type="http://schemas.openxmlformats.org/officeDocument/2006/relationships/hyperlink" Target="https://en.wikipedia.org/wiki/Computer_modeling" TargetMode="External"/><Relationship Id="rId19" Type="http://schemas.openxmlformats.org/officeDocument/2006/relationships/hyperlink" Target="https://en.wikipedia.org/wiki/Acid_rain" TargetMode="External"/><Relationship Id="rId4" Type="http://schemas.openxmlformats.org/officeDocument/2006/relationships/hyperlink" Target="https://en.wikipedia.org/wiki/Chemistry" TargetMode="External"/><Relationship Id="rId9" Type="http://schemas.openxmlformats.org/officeDocument/2006/relationships/hyperlink" Target="https://en.wikipedia.org/wiki/Meteorology" TargetMode="External"/><Relationship Id="rId14" Type="http://schemas.openxmlformats.org/officeDocument/2006/relationships/hyperlink" Target="https://en.wikipedia.org/wiki/Climatology" TargetMode="External"/><Relationship Id="rId22" Type="http://schemas.openxmlformats.org/officeDocument/2006/relationships/hyperlink" Target="https://en.wikipedia.org/wiki/Greenhouse_gas"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Physics" TargetMode="External"/><Relationship Id="rId13" Type="http://schemas.openxmlformats.org/officeDocument/2006/relationships/hyperlink" Target="https://en.wikipedia.org/wiki/Volcanology" TargetMode="External"/><Relationship Id="rId18" Type="http://schemas.openxmlformats.org/officeDocument/2006/relationships/hyperlink" Target="https://en.wikipedia.org/wiki/Corona" TargetMode="External"/><Relationship Id="rId3" Type="http://schemas.openxmlformats.org/officeDocument/2006/relationships/hyperlink" Target="https://en.wikipedia.org/wiki/Atmospheric_science" TargetMode="External"/><Relationship Id="rId7" Type="http://schemas.openxmlformats.org/officeDocument/2006/relationships/hyperlink" Target="https://en.wikipedia.org/wiki/Environmental_chemistry" TargetMode="External"/><Relationship Id="rId12" Type="http://schemas.openxmlformats.org/officeDocument/2006/relationships/hyperlink" Target="https://en.wikipedia.org/wiki/Geology" TargetMode="External"/><Relationship Id="rId17" Type="http://schemas.openxmlformats.org/officeDocument/2006/relationships/hyperlink" Target="https://en.wikipedia.org/wiki/Lightning" TargetMode="External"/><Relationship Id="rId2" Type="http://schemas.openxmlformats.org/officeDocument/2006/relationships/slide" Target="../slides/slide15.xml"/><Relationship Id="rId16" Type="http://schemas.openxmlformats.org/officeDocument/2006/relationships/hyperlink" Target="https://en.wikipedia.org/wiki/Volcano" TargetMode="External"/><Relationship Id="rId1" Type="http://schemas.openxmlformats.org/officeDocument/2006/relationships/notesMaster" Target="../notesMasters/notesMaster1.xml"/><Relationship Id="rId6" Type="http://schemas.openxmlformats.org/officeDocument/2006/relationships/hyperlink" Target="https://en.wikipedia.org/wiki/Multidisciplinary_approach" TargetMode="External"/><Relationship Id="rId11" Type="http://schemas.openxmlformats.org/officeDocument/2006/relationships/hyperlink" Target="https://en.wikipedia.org/wiki/Oceanography" TargetMode="External"/><Relationship Id="rId5" Type="http://schemas.openxmlformats.org/officeDocument/2006/relationships/hyperlink" Target="https://en.wikipedia.org/wiki/Atmosphere_of_Earth" TargetMode="External"/><Relationship Id="rId15" Type="http://schemas.openxmlformats.org/officeDocument/2006/relationships/hyperlink" Target="https://en.wikipedia.org/wiki/Living_organisms" TargetMode="External"/><Relationship Id="rId10" Type="http://schemas.openxmlformats.org/officeDocument/2006/relationships/hyperlink" Target="https://en.wikipedia.org/wiki/Computer_modeling" TargetMode="External"/><Relationship Id="rId4" Type="http://schemas.openxmlformats.org/officeDocument/2006/relationships/hyperlink" Target="https://en.wikipedia.org/wiki/Chemistry" TargetMode="External"/><Relationship Id="rId9" Type="http://schemas.openxmlformats.org/officeDocument/2006/relationships/hyperlink" Target="https://en.wikipedia.org/wiki/Meteorology" TargetMode="External"/><Relationship Id="rId14" Type="http://schemas.openxmlformats.org/officeDocument/2006/relationships/hyperlink" Target="https://en.wikipedia.org/wiki/Climatolog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Nitrogen_oxides"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Tropospheric_ozone" TargetMode="External"/><Relationship Id="rId5" Type="http://schemas.openxmlformats.org/officeDocument/2006/relationships/hyperlink" Target="https://en.wikipedia.org/wiki/Atmospheric_particulate_matter" TargetMode="External"/><Relationship Id="rId4" Type="http://schemas.openxmlformats.org/officeDocument/2006/relationships/hyperlink" Target="https://en.wikipedia.org/wiki/Volatile_organic_compound"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A8EBB5-F8B4-42A4-9CD0-BD99619F897D}" type="slidenum">
              <a:rPr lang="en-GB" smtClean="0"/>
              <a:pPr>
                <a:defRPr/>
              </a:pPr>
              <a:t>10</a:t>
            </a:fld>
            <a:endParaRPr lang="en-GB"/>
          </a:p>
        </p:txBody>
      </p:sp>
    </p:spTree>
    <p:extLst>
      <p:ext uri="{BB962C8B-B14F-4D97-AF65-F5344CB8AC3E}">
        <p14:creationId xmlns:p14="http://schemas.microsoft.com/office/powerpoint/2010/main" val="1090722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But this course will focus on the air (atmosphere) and the idea is to provide fundamental physical chemistry concepts (both teoretical and experimental) and apply them</a:t>
            </a:r>
          </a:p>
          <a:p>
            <a:r>
              <a:rPr lang="en-GB" altLang="en-US" dirty="0" smtClean="0"/>
              <a:t>to chemical problems in atmospheric physical chemistry natural environment</a:t>
            </a:r>
          </a:p>
          <a:p>
            <a:r>
              <a:rPr lang="en-GB" altLang="en-US" dirty="0" smtClean="0"/>
              <a:t>Air pollution modelling: how to develop models </a:t>
            </a:r>
            <a:r>
              <a:rPr lang="en-GB" altLang="en-US" smtClean="0"/>
              <a:t>(dynamics)</a:t>
            </a:r>
          </a:p>
        </p:txBody>
      </p:sp>
      <p:sp>
        <p:nvSpPr>
          <p:cNvPr id="2048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CC204A-C53B-4CF7-A3C4-3553A73C0C13}" type="slidenum">
              <a:rPr lang="en-GB" altLang="en-US" smtClean="0"/>
              <a:pPr/>
              <a:t>19</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02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34993F-5EED-4DB9-98C0-247D793E683D}" type="slidenum">
              <a:rPr lang="en-GB" altLang="en-US" smtClean="0"/>
              <a:pPr/>
              <a:t>11</a:t>
            </a:fld>
            <a:endParaRPr lang="en-GB" altLang="en-US" smtClean="0"/>
          </a:p>
        </p:txBody>
      </p:sp>
    </p:spTree>
    <p:extLst>
      <p:ext uri="{BB962C8B-B14F-4D97-AF65-F5344CB8AC3E}">
        <p14:creationId xmlns:p14="http://schemas.microsoft.com/office/powerpoint/2010/main" val="2403810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This is a very wide and interdisciplinary topic and it will be impossible in this course to treat it completely. So we will focus on the part that deals with air (hence the physical chemistry of the atmosphere)</a:t>
            </a:r>
            <a:r>
              <a:rPr lang="it-IT" altLang="en-US" baseline="0" dirty="0" smtClean="0"/>
              <a:t> </a:t>
            </a:r>
            <a:r>
              <a:rPr lang="it-IT" altLang="en-US" dirty="0" smtClean="0"/>
              <a:t>Requires knowledge from several fields.</a:t>
            </a:r>
          </a:p>
          <a:p>
            <a:r>
              <a:rPr lang="it-IT" altLang="en-US" dirty="0" smtClean="0"/>
              <a:t>Focus on</a:t>
            </a:r>
            <a:r>
              <a:rPr lang="it-IT" altLang="en-US" baseline="0" dirty="0" smtClean="0"/>
              <a:t> Environmental chemistry of the atmosphere. Air, with consequences on what happens on grounds (e.g. It affects precipitations since clouds formation occurs in the atmosphere)</a:t>
            </a:r>
            <a:endParaRPr lang="en-GB" altLang="en-US" dirty="0" smtClean="0"/>
          </a:p>
        </p:txBody>
      </p:sp>
      <p:sp>
        <p:nvSpPr>
          <p:cNvPr id="1229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A89058-A31F-4386-A4AC-32FA14AD2288}" type="slidenum">
              <a:rPr lang="en-GB" altLang="en-US" smtClean="0"/>
              <a:pPr/>
              <a:t>12</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smtClean="0"/>
              <a:t>Atmospheric chemistry</a:t>
            </a:r>
            <a:r>
              <a:rPr lang="en-GB" altLang="en-US" dirty="0" smtClean="0"/>
              <a:t> is a branch of </a:t>
            </a:r>
            <a:r>
              <a:rPr lang="en-GB" altLang="en-US" dirty="0" smtClean="0">
                <a:hlinkClick r:id="rId3" tooltip="Atmospheric science"/>
              </a:rPr>
              <a:t>atmospheric science</a:t>
            </a:r>
            <a:r>
              <a:rPr lang="en-GB" altLang="en-US" dirty="0" smtClean="0"/>
              <a:t> in which the </a:t>
            </a:r>
            <a:r>
              <a:rPr lang="en-GB" altLang="en-US" dirty="0" smtClean="0">
                <a:hlinkClick r:id="rId4" tooltip="Chemistry"/>
              </a:rPr>
              <a:t>chemistry</a:t>
            </a:r>
            <a:r>
              <a:rPr lang="en-GB" altLang="en-US" dirty="0" smtClean="0"/>
              <a:t> of the </a:t>
            </a:r>
            <a:r>
              <a:rPr lang="en-GB" altLang="en-US" dirty="0" smtClean="0">
                <a:hlinkClick r:id="rId5" tooltip="Atmosphere of Earth"/>
              </a:rPr>
              <a:t>Earth's atmosphere</a:t>
            </a:r>
            <a:r>
              <a:rPr lang="en-GB" altLang="en-US" dirty="0" smtClean="0"/>
              <a:t> and that of other planets is studied. It is a </a:t>
            </a:r>
            <a:r>
              <a:rPr lang="en-GB" altLang="en-US" dirty="0" smtClean="0">
                <a:hlinkClick r:id="rId6" tooltip="Multidisciplinary approach"/>
              </a:rPr>
              <a:t>multidisciplinary approach</a:t>
            </a:r>
            <a:r>
              <a:rPr lang="en-GB" altLang="en-US" dirty="0" smtClean="0"/>
              <a:t> of research and draws on </a:t>
            </a:r>
            <a:r>
              <a:rPr lang="en-GB" altLang="en-US" dirty="0" smtClean="0">
                <a:hlinkClick r:id="rId7" tooltip="Environmental chemistry"/>
              </a:rPr>
              <a:t>environmental chemistry</a:t>
            </a:r>
            <a:r>
              <a:rPr lang="en-GB" altLang="en-US" dirty="0" smtClean="0"/>
              <a:t>, </a:t>
            </a:r>
            <a:r>
              <a:rPr lang="en-GB" altLang="en-US" dirty="0" smtClean="0">
                <a:hlinkClick r:id="rId8" tooltip="Physics"/>
              </a:rPr>
              <a:t>physics</a:t>
            </a:r>
            <a:r>
              <a:rPr lang="en-GB" altLang="en-US" dirty="0" smtClean="0"/>
              <a:t>, </a:t>
            </a:r>
            <a:r>
              <a:rPr lang="en-GB" altLang="en-US" dirty="0" smtClean="0">
                <a:hlinkClick r:id="rId9" tooltip="Meteorology"/>
              </a:rPr>
              <a:t>meteorology</a:t>
            </a:r>
            <a:r>
              <a:rPr lang="en-GB" altLang="en-US" dirty="0" smtClean="0"/>
              <a:t>, </a:t>
            </a:r>
            <a:r>
              <a:rPr lang="en-GB" altLang="en-US" dirty="0" smtClean="0">
                <a:hlinkClick r:id="rId10" tooltip="Computer modeling"/>
              </a:rPr>
              <a:t>computer </a:t>
            </a:r>
            <a:r>
              <a:rPr lang="en-GB" altLang="en-US" dirty="0" err="1" smtClean="0">
                <a:hlinkClick r:id="rId10" tooltip="Computer modeling"/>
              </a:rPr>
              <a:t>modeling</a:t>
            </a:r>
            <a:r>
              <a:rPr lang="en-GB" altLang="en-US" dirty="0" smtClean="0"/>
              <a:t>, </a:t>
            </a:r>
            <a:r>
              <a:rPr lang="en-GB" altLang="en-US" dirty="0" smtClean="0">
                <a:hlinkClick r:id="rId11" tooltip="Oceanography"/>
              </a:rPr>
              <a:t>oceanography</a:t>
            </a:r>
            <a:r>
              <a:rPr lang="en-GB" altLang="en-US" dirty="0" smtClean="0"/>
              <a:t>, </a:t>
            </a:r>
            <a:r>
              <a:rPr lang="en-GB" altLang="en-US" dirty="0" smtClean="0">
                <a:hlinkClick r:id="rId12" tooltip="Geology"/>
              </a:rPr>
              <a:t>geology</a:t>
            </a:r>
            <a:r>
              <a:rPr lang="en-GB" altLang="en-US" dirty="0" smtClean="0"/>
              <a:t> and </a:t>
            </a:r>
            <a:r>
              <a:rPr lang="en-GB" altLang="en-US" dirty="0" smtClean="0">
                <a:hlinkClick r:id="rId13" tooltip="Volcanology"/>
              </a:rPr>
              <a:t>volcanology</a:t>
            </a:r>
            <a:r>
              <a:rPr lang="en-GB" altLang="en-US" dirty="0" smtClean="0"/>
              <a:t> and other disciplines. Research is increasingly connected with other areas of study such as </a:t>
            </a:r>
            <a:r>
              <a:rPr lang="en-GB" altLang="en-US" dirty="0" smtClean="0">
                <a:hlinkClick r:id="rId14" tooltip="Climatology"/>
              </a:rPr>
              <a:t>climatology</a:t>
            </a:r>
            <a:r>
              <a:rPr lang="en-GB" altLang="en-US" dirty="0" smtClean="0"/>
              <a:t>.</a:t>
            </a:r>
          </a:p>
          <a:p>
            <a:r>
              <a:rPr lang="en-GB" altLang="en-US" dirty="0" smtClean="0"/>
              <a:t>The composition and chemistry of the Earth's atmosphere is of importance for several reasons, but primarily because of the interactions between the atmosphere and </a:t>
            </a:r>
            <a:r>
              <a:rPr lang="en-GB" altLang="en-US" dirty="0" smtClean="0">
                <a:hlinkClick r:id="rId15" tooltip="Living organisms"/>
              </a:rPr>
              <a:t>living organisms</a:t>
            </a:r>
            <a:r>
              <a:rPr lang="en-GB" altLang="en-US" dirty="0" smtClean="0"/>
              <a:t>. The composition of the Earth's atmosphere changes as result of natural processes such as </a:t>
            </a:r>
            <a:r>
              <a:rPr lang="en-GB" altLang="en-US" dirty="0" smtClean="0">
                <a:hlinkClick r:id="rId16" tooltip="Volcano"/>
              </a:rPr>
              <a:t>volcano</a:t>
            </a:r>
            <a:r>
              <a:rPr lang="en-GB" altLang="en-US" dirty="0" smtClean="0"/>
              <a:t> emissions, </a:t>
            </a:r>
            <a:r>
              <a:rPr lang="en-GB" altLang="en-US" dirty="0" smtClean="0">
                <a:hlinkClick r:id="rId17" tooltip="Lightning"/>
              </a:rPr>
              <a:t>lightning</a:t>
            </a:r>
            <a:r>
              <a:rPr lang="en-GB" altLang="en-US" dirty="0" smtClean="0"/>
              <a:t> and bombardment by solar particles from </a:t>
            </a:r>
            <a:r>
              <a:rPr lang="en-GB" altLang="en-US" dirty="0" smtClean="0">
                <a:hlinkClick r:id="rId18" tooltip="Corona"/>
              </a:rPr>
              <a:t>corona</a:t>
            </a:r>
            <a:r>
              <a:rPr lang="en-GB" altLang="en-US" dirty="0" smtClean="0"/>
              <a:t>. It has also been changed by human activity and some of these changes are harmful to human health, crops and ecosystems. Examples of problems which have been addressed by atmospheric chemistry include </a:t>
            </a:r>
            <a:r>
              <a:rPr lang="en-GB" altLang="en-US" dirty="0" smtClean="0">
                <a:hlinkClick r:id="rId19" tooltip="Acid rain"/>
              </a:rPr>
              <a:t>acid rain</a:t>
            </a:r>
            <a:r>
              <a:rPr lang="en-GB" altLang="en-US" dirty="0" smtClean="0"/>
              <a:t>, </a:t>
            </a:r>
            <a:r>
              <a:rPr lang="en-GB" altLang="en-US" dirty="0" smtClean="0">
                <a:hlinkClick r:id="rId20" tooltip="Ozone depletion"/>
              </a:rPr>
              <a:t>ozone depletion</a:t>
            </a:r>
            <a:r>
              <a:rPr lang="en-GB" altLang="en-US" dirty="0" smtClean="0"/>
              <a:t>, </a:t>
            </a:r>
            <a:r>
              <a:rPr lang="en-GB" altLang="en-US" dirty="0" smtClean="0">
                <a:hlinkClick r:id="rId21" tooltip="Photochemical smog"/>
              </a:rPr>
              <a:t>photochemical smog</a:t>
            </a:r>
            <a:r>
              <a:rPr lang="en-GB" altLang="en-US" dirty="0" smtClean="0"/>
              <a:t>, </a:t>
            </a:r>
            <a:r>
              <a:rPr lang="en-GB" altLang="en-US" dirty="0" smtClean="0">
                <a:hlinkClick r:id="rId22" tooltip="Greenhouse gas"/>
              </a:rPr>
              <a:t>greenhouse gases</a:t>
            </a:r>
            <a:r>
              <a:rPr lang="en-GB" altLang="en-US" dirty="0" smtClean="0"/>
              <a:t> and </a:t>
            </a:r>
            <a:r>
              <a:rPr lang="en-GB" altLang="en-US" dirty="0" smtClean="0">
                <a:hlinkClick r:id="rId23" tooltip="Global warming"/>
              </a:rPr>
              <a:t>global warming</a:t>
            </a:r>
            <a:r>
              <a:rPr lang="en-GB" altLang="en-US" dirty="0" smtClean="0"/>
              <a:t>. Atmospheric chemists seek to understand the causes of these problems, and by obtaining a theoretical understanding of them, allow possible solutions to be tested and the effects of changes in government policy evaluated.</a:t>
            </a:r>
          </a:p>
        </p:txBody>
      </p:sp>
      <p:sp>
        <p:nvSpPr>
          <p:cNvPr id="143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6A712F-6C66-4C48-ABBF-3CD3590134BA}" type="slidenum">
              <a:rPr lang="en-GB" altLang="en-US" smtClean="0"/>
              <a:pPr/>
              <a:t>13</a:t>
            </a:fld>
            <a:endParaRPr lang="en-GB" altLang="en-US" smtClean="0"/>
          </a:p>
        </p:txBody>
      </p:sp>
    </p:spTree>
    <p:extLst>
      <p:ext uri="{BB962C8B-B14F-4D97-AF65-F5344CB8AC3E}">
        <p14:creationId xmlns:p14="http://schemas.microsoft.com/office/powerpoint/2010/main" val="1150563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smtClean="0"/>
              <a:t>Atmospheric chemistry</a:t>
            </a:r>
            <a:r>
              <a:rPr lang="en-GB" altLang="en-US" dirty="0" smtClean="0"/>
              <a:t> is a branch of </a:t>
            </a:r>
            <a:r>
              <a:rPr lang="en-GB" altLang="en-US" dirty="0" smtClean="0">
                <a:hlinkClick r:id="rId3" tooltip="Atmospheric science"/>
              </a:rPr>
              <a:t>atmospheric science</a:t>
            </a:r>
            <a:r>
              <a:rPr lang="en-GB" altLang="en-US" dirty="0" smtClean="0"/>
              <a:t> in which the </a:t>
            </a:r>
            <a:r>
              <a:rPr lang="en-GB" altLang="en-US" dirty="0" smtClean="0">
                <a:hlinkClick r:id="rId4" tooltip="Chemistry"/>
              </a:rPr>
              <a:t>chemistry</a:t>
            </a:r>
            <a:r>
              <a:rPr lang="en-GB" altLang="en-US" dirty="0" smtClean="0"/>
              <a:t> of the </a:t>
            </a:r>
            <a:r>
              <a:rPr lang="en-GB" altLang="en-US" dirty="0" smtClean="0">
                <a:hlinkClick r:id="rId5" tooltip="Atmosphere of Earth"/>
              </a:rPr>
              <a:t>Earth's atmosphere</a:t>
            </a:r>
            <a:r>
              <a:rPr lang="en-GB" altLang="en-US" dirty="0" smtClean="0"/>
              <a:t> and that of other planets is studied. It is a </a:t>
            </a:r>
            <a:r>
              <a:rPr lang="en-GB" altLang="en-US" dirty="0" smtClean="0">
                <a:hlinkClick r:id="rId6" tooltip="Multidisciplinary approach"/>
              </a:rPr>
              <a:t>multidisciplinary approach</a:t>
            </a:r>
            <a:r>
              <a:rPr lang="en-GB" altLang="en-US" dirty="0" smtClean="0"/>
              <a:t> of research and draws on </a:t>
            </a:r>
            <a:r>
              <a:rPr lang="en-GB" altLang="en-US" dirty="0" smtClean="0">
                <a:hlinkClick r:id="rId7" tooltip="Environmental chemistry"/>
              </a:rPr>
              <a:t>environmental chemistry</a:t>
            </a:r>
            <a:r>
              <a:rPr lang="en-GB" altLang="en-US" dirty="0" smtClean="0"/>
              <a:t>, </a:t>
            </a:r>
            <a:r>
              <a:rPr lang="en-GB" altLang="en-US" dirty="0" smtClean="0">
                <a:hlinkClick r:id="rId8" tooltip="Physics"/>
              </a:rPr>
              <a:t>physics</a:t>
            </a:r>
            <a:r>
              <a:rPr lang="en-GB" altLang="en-US" dirty="0" smtClean="0"/>
              <a:t>, </a:t>
            </a:r>
            <a:r>
              <a:rPr lang="en-GB" altLang="en-US" dirty="0" smtClean="0">
                <a:hlinkClick r:id="rId9" tooltip="Meteorology"/>
              </a:rPr>
              <a:t>meteorology</a:t>
            </a:r>
            <a:r>
              <a:rPr lang="en-GB" altLang="en-US" dirty="0" smtClean="0"/>
              <a:t>, </a:t>
            </a:r>
            <a:r>
              <a:rPr lang="en-GB" altLang="en-US" dirty="0" smtClean="0">
                <a:hlinkClick r:id="rId10" tooltip="Computer modeling"/>
              </a:rPr>
              <a:t>computer </a:t>
            </a:r>
            <a:r>
              <a:rPr lang="en-GB" altLang="en-US" dirty="0" err="1" smtClean="0">
                <a:hlinkClick r:id="rId10" tooltip="Computer modeling"/>
              </a:rPr>
              <a:t>modeling</a:t>
            </a:r>
            <a:r>
              <a:rPr lang="en-GB" altLang="en-US" dirty="0" smtClean="0"/>
              <a:t>, </a:t>
            </a:r>
            <a:r>
              <a:rPr lang="en-GB" altLang="en-US" dirty="0" smtClean="0">
                <a:hlinkClick r:id="rId11" tooltip="Oceanography"/>
              </a:rPr>
              <a:t>oceanography</a:t>
            </a:r>
            <a:r>
              <a:rPr lang="en-GB" altLang="en-US" dirty="0" smtClean="0"/>
              <a:t>, </a:t>
            </a:r>
            <a:r>
              <a:rPr lang="en-GB" altLang="en-US" dirty="0" smtClean="0">
                <a:hlinkClick r:id="rId12" tooltip="Geology"/>
              </a:rPr>
              <a:t>geology</a:t>
            </a:r>
            <a:r>
              <a:rPr lang="en-GB" altLang="en-US" dirty="0" smtClean="0"/>
              <a:t> and </a:t>
            </a:r>
            <a:r>
              <a:rPr lang="en-GB" altLang="en-US" dirty="0" smtClean="0">
                <a:hlinkClick r:id="rId13" tooltip="Volcanology"/>
              </a:rPr>
              <a:t>volcanology</a:t>
            </a:r>
            <a:r>
              <a:rPr lang="en-GB" altLang="en-US" dirty="0" smtClean="0"/>
              <a:t> and other disciplines. Research is increasingly connected with other areas of study such as </a:t>
            </a:r>
            <a:r>
              <a:rPr lang="en-GB" altLang="en-US" dirty="0" smtClean="0">
                <a:hlinkClick r:id="rId14" tooltip="Climatology"/>
              </a:rPr>
              <a:t>climatology</a:t>
            </a:r>
            <a:r>
              <a:rPr lang="en-GB" altLang="en-US" dirty="0" smtClean="0"/>
              <a:t>.</a:t>
            </a:r>
          </a:p>
          <a:p>
            <a:r>
              <a:rPr lang="en-GB" altLang="en-US" dirty="0" smtClean="0"/>
              <a:t>The composition and chemistry of the Earth's atmosphere is of importance for several reasons, but primarily because of the interactions between the atmosphere and </a:t>
            </a:r>
            <a:r>
              <a:rPr lang="en-GB" altLang="en-US" dirty="0" smtClean="0">
                <a:hlinkClick r:id="rId15" tooltip="Living organisms"/>
              </a:rPr>
              <a:t>living organisms</a:t>
            </a:r>
            <a:r>
              <a:rPr lang="en-GB" altLang="en-US" dirty="0" smtClean="0"/>
              <a:t>. The composition of the Earth's atmosphere changes as result of natural processes such as </a:t>
            </a:r>
            <a:r>
              <a:rPr lang="en-GB" altLang="en-US" dirty="0" smtClean="0">
                <a:hlinkClick r:id="rId16" tooltip="Volcano"/>
              </a:rPr>
              <a:t>volcano</a:t>
            </a:r>
            <a:r>
              <a:rPr lang="en-GB" altLang="en-US" dirty="0" smtClean="0"/>
              <a:t> emissions, </a:t>
            </a:r>
            <a:r>
              <a:rPr lang="en-GB" altLang="en-US" dirty="0" smtClean="0">
                <a:hlinkClick r:id="rId17" tooltip="Lightning"/>
              </a:rPr>
              <a:t>lightning</a:t>
            </a:r>
            <a:r>
              <a:rPr lang="en-GB" altLang="en-US" dirty="0" smtClean="0"/>
              <a:t> and bombardment by solar particles from </a:t>
            </a:r>
            <a:r>
              <a:rPr lang="en-GB" altLang="en-US" dirty="0" smtClean="0">
                <a:hlinkClick r:id="rId18" tooltip="Corona"/>
              </a:rPr>
              <a:t>corona</a:t>
            </a:r>
            <a:r>
              <a:rPr lang="en-GB" altLang="en-US" dirty="0" smtClean="0"/>
              <a:t>. It has also been changed by human activity and some of these changes are harmful to human health, crops and ecosystems. Examples of problems which have been addressed by atmospheric chemistry include </a:t>
            </a:r>
            <a:r>
              <a:rPr lang="en-GB" altLang="en-US" dirty="0" smtClean="0">
                <a:hlinkClick r:id="rId19" tooltip="Acid rain"/>
              </a:rPr>
              <a:t>acid rain</a:t>
            </a:r>
            <a:r>
              <a:rPr lang="en-GB" altLang="en-US" dirty="0" smtClean="0"/>
              <a:t>, </a:t>
            </a:r>
            <a:r>
              <a:rPr lang="en-GB" altLang="en-US" dirty="0" smtClean="0">
                <a:hlinkClick r:id="rId20" tooltip="Ozone depletion"/>
              </a:rPr>
              <a:t>ozone depletion</a:t>
            </a:r>
            <a:r>
              <a:rPr lang="en-GB" altLang="en-US" dirty="0" smtClean="0"/>
              <a:t>, </a:t>
            </a:r>
            <a:r>
              <a:rPr lang="en-GB" altLang="en-US" dirty="0" smtClean="0">
                <a:hlinkClick r:id="rId21" tooltip="Photochemical smog"/>
              </a:rPr>
              <a:t>photochemical smog</a:t>
            </a:r>
            <a:r>
              <a:rPr lang="en-GB" altLang="en-US" dirty="0" smtClean="0"/>
              <a:t>, </a:t>
            </a:r>
            <a:r>
              <a:rPr lang="en-GB" altLang="en-US" dirty="0" smtClean="0">
                <a:hlinkClick r:id="rId22" tooltip="Greenhouse gas"/>
              </a:rPr>
              <a:t>greenhouse gases</a:t>
            </a:r>
            <a:r>
              <a:rPr lang="en-GB" altLang="en-US" dirty="0" smtClean="0"/>
              <a:t> and </a:t>
            </a:r>
            <a:r>
              <a:rPr lang="en-GB" altLang="en-US" dirty="0" smtClean="0">
                <a:hlinkClick r:id="rId23" tooltip="Global warming"/>
              </a:rPr>
              <a:t>global warming</a:t>
            </a:r>
            <a:r>
              <a:rPr lang="en-GB" altLang="en-US" dirty="0" smtClean="0"/>
              <a:t>. Atmospheric chemists seek to understand the causes of these problems, and by obtaining a theoretical understanding of them, allow possible solutions to be tested and the effects of changes in government policy evaluated.</a:t>
            </a:r>
          </a:p>
        </p:txBody>
      </p:sp>
      <p:sp>
        <p:nvSpPr>
          <p:cNvPr id="143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6A712F-6C66-4C48-ABBF-3CD3590134BA}" type="slidenum">
              <a:rPr lang="en-GB" altLang="en-US" smtClean="0"/>
              <a:pPr/>
              <a:t>14</a:t>
            </a:fld>
            <a:endParaRPr lang="en-GB" altLang="en-US" smtClean="0"/>
          </a:p>
        </p:txBody>
      </p:sp>
    </p:spTree>
    <p:extLst>
      <p:ext uri="{BB962C8B-B14F-4D97-AF65-F5344CB8AC3E}">
        <p14:creationId xmlns:p14="http://schemas.microsoft.com/office/powerpoint/2010/main" val="308371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smtClean="0"/>
              <a:t>Atmospheric chemistry</a:t>
            </a:r>
            <a:r>
              <a:rPr lang="en-GB" altLang="en-US" dirty="0" smtClean="0"/>
              <a:t> is a branch of </a:t>
            </a:r>
            <a:r>
              <a:rPr lang="en-GB" altLang="en-US" dirty="0" smtClean="0">
                <a:hlinkClick r:id="rId3" tooltip="Atmospheric science"/>
              </a:rPr>
              <a:t>atmospheric science</a:t>
            </a:r>
            <a:r>
              <a:rPr lang="en-GB" altLang="en-US" dirty="0" smtClean="0"/>
              <a:t> in which the </a:t>
            </a:r>
            <a:r>
              <a:rPr lang="en-GB" altLang="en-US" dirty="0" smtClean="0">
                <a:hlinkClick r:id="rId4" tooltip="Chemistry"/>
              </a:rPr>
              <a:t>chemistry</a:t>
            </a:r>
            <a:r>
              <a:rPr lang="en-GB" altLang="en-US" dirty="0" smtClean="0"/>
              <a:t> of the </a:t>
            </a:r>
            <a:r>
              <a:rPr lang="en-GB" altLang="en-US" dirty="0" smtClean="0">
                <a:hlinkClick r:id="rId5" tooltip="Atmosphere of Earth"/>
              </a:rPr>
              <a:t>Earth's atmosphere</a:t>
            </a:r>
            <a:r>
              <a:rPr lang="en-GB" altLang="en-US" dirty="0" smtClean="0"/>
              <a:t> and that of other planets is studied. It is a </a:t>
            </a:r>
            <a:r>
              <a:rPr lang="en-GB" altLang="en-US" dirty="0" smtClean="0">
                <a:hlinkClick r:id="rId6" tooltip="Multidisciplinary approach"/>
              </a:rPr>
              <a:t>multidisciplinary approach</a:t>
            </a:r>
            <a:r>
              <a:rPr lang="en-GB" altLang="en-US" dirty="0" smtClean="0"/>
              <a:t> of research and draws on </a:t>
            </a:r>
            <a:r>
              <a:rPr lang="en-GB" altLang="en-US" dirty="0" smtClean="0">
                <a:hlinkClick r:id="rId7" tooltip="Environmental chemistry"/>
              </a:rPr>
              <a:t>environmental chemistry</a:t>
            </a:r>
            <a:r>
              <a:rPr lang="en-GB" altLang="en-US" dirty="0" smtClean="0"/>
              <a:t>, </a:t>
            </a:r>
            <a:r>
              <a:rPr lang="en-GB" altLang="en-US" dirty="0" smtClean="0">
                <a:hlinkClick r:id="rId8" tooltip="Physics"/>
              </a:rPr>
              <a:t>physics</a:t>
            </a:r>
            <a:r>
              <a:rPr lang="en-GB" altLang="en-US" dirty="0" smtClean="0"/>
              <a:t>, </a:t>
            </a:r>
            <a:r>
              <a:rPr lang="en-GB" altLang="en-US" dirty="0" smtClean="0">
                <a:hlinkClick r:id="rId9" tooltip="Meteorology"/>
              </a:rPr>
              <a:t>meteorology</a:t>
            </a:r>
            <a:r>
              <a:rPr lang="en-GB" altLang="en-US" dirty="0" smtClean="0"/>
              <a:t>, </a:t>
            </a:r>
            <a:r>
              <a:rPr lang="en-GB" altLang="en-US" dirty="0" smtClean="0">
                <a:hlinkClick r:id="rId10" tooltip="Computer modeling"/>
              </a:rPr>
              <a:t>computer </a:t>
            </a:r>
            <a:r>
              <a:rPr lang="en-GB" altLang="en-US" dirty="0" err="1" smtClean="0">
                <a:hlinkClick r:id="rId10" tooltip="Computer modeling"/>
              </a:rPr>
              <a:t>modeling</a:t>
            </a:r>
            <a:r>
              <a:rPr lang="en-GB" altLang="en-US" dirty="0" smtClean="0"/>
              <a:t>, </a:t>
            </a:r>
            <a:r>
              <a:rPr lang="en-GB" altLang="en-US" dirty="0" smtClean="0">
                <a:hlinkClick r:id="rId11" tooltip="Oceanography"/>
              </a:rPr>
              <a:t>oceanography</a:t>
            </a:r>
            <a:r>
              <a:rPr lang="en-GB" altLang="en-US" dirty="0" smtClean="0"/>
              <a:t>, </a:t>
            </a:r>
            <a:r>
              <a:rPr lang="en-GB" altLang="en-US" dirty="0" smtClean="0">
                <a:hlinkClick r:id="rId12" tooltip="Geology"/>
              </a:rPr>
              <a:t>geology</a:t>
            </a:r>
            <a:r>
              <a:rPr lang="en-GB" altLang="en-US" dirty="0" smtClean="0"/>
              <a:t> and </a:t>
            </a:r>
            <a:r>
              <a:rPr lang="en-GB" altLang="en-US" dirty="0" smtClean="0">
                <a:hlinkClick r:id="rId13" tooltip="Volcanology"/>
              </a:rPr>
              <a:t>volcanology</a:t>
            </a:r>
            <a:r>
              <a:rPr lang="en-GB" altLang="en-US" dirty="0" smtClean="0"/>
              <a:t> and other disciplines. Research is increasingly connected with other arenas of study such as </a:t>
            </a:r>
            <a:r>
              <a:rPr lang="en-GB" altLang="en-US" dirty="0" smtClean="0">
                <a:hlinkClick r:id="rId14" tooltip="Climatology"/>
              </a:rPr>
              <a:t>climatology</a:t>
            </a:r>
            <a:r>
              <a:rPr lang="en-GB" altLang="en-US" dirty="0" smtClean="0"/>
              <a:t>.</a:t>
            </a:r>
          </a:p>
          <a:p>
            <a:r>
              <a:rPr lang="en-GB" altLang="en-US" dirty="0" smtClean="0"/>
              <a:t>The composition and chemistry of the Earth's atmosphere is of importance for several reasons, but primarily because of the interactions between the atmosphere and </a:t>
            </a:r>
            <a:r>
              <a:rPr lang="en-GB" altLang="en-US" dirty="0" smtClean="0">
                <a:hlinkClick r:id="rId15" tooltip="Living organisms"/>
              </a:rPr>
              <a:t>living organisms</a:t>
            </a:r>
            <a:r>
              <a:rPr lang="en-GB" altLang="en-US" dirty="0" smtClean="0"/>
              <a:t>. The composition of the Earth's atmosphere changes as result of natural processes such as </a:t>
            </a:r>
            <a:r>
              <a:rPr lang="en-GB" altLang="en-US" dirty="0" smtClean="0">
                <a:hlinkClick r:id="rId16" tooltip="Volcano"/>
              </a:rPr>
              <a:t>volcano</a:t>
            </a:r>
            <a:r>
              <a:rPr lang="en-GB" altLang="en-US" dirty="0" smtClean="0"/>
              <a:t> emissions, </a:t>
            </a:r>
            <a:r>
              <a:rPr lang="en-GB" altLang="en-US" dirty="0" smtClean="0">
                <a:hlinkClick r:id="rId17" tooltip="Lightning"/>
              </a:rPr>
              <a:t>lightning</a:t>
            </a:r>
            <a:r>
              <a:rPr lang="en-GB" altLang="en-US" dirty="0" smtClean="0"/>
              <a:t> and bombardment by solar particles from </a:t>
            </a:r>
            <a:r>
              <a:rPr lang="en-GB" altLang="en-US" dirty="0" smtClean="0">
                <a:hlinkClick r:id="rId18" tooltip="Corona"/>
              </a:rPr>
              <a:t>corona</a:t>
            </a:r>
            <a:r>
              <a:rPr lang="en-GB" altLang="en-US" dirty="0" smtClean="0"/>
              <a:t>. It has also been changed by human activity and some of these changes are harmful to human health, crops and ecosystems. </a:t>
            </a:r>
          </a:p>
        </p:txBody>
      </p:sp>
      <p:sp>
        <p:nvSpPr>
          <p:cNvPr id="143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6A712F-6C66-4C48-ABBF-3CD3590134BA}" type="slidenum">
              <a:rPr lang="en-GB" altLang="en-US" smtClean="0"/>
              <a:pPr/>
              <a:t>15</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Kinetics: temporal</a:t>
            </a:r>
            <a:r>
              <a:rPr lang="en-GB" altLang="en-US" baseline="0" dirty="0" smtClean="0"/>
              <a:t> aspects in the changes of the composition of chemicals</a:t>
            </a:r>
            <a:endParaRPr lang="en-GB" altLang="en-US" dirty="0" smtClean="0"/>
          </a:p>
        </p:txBody>
      </p:sp>
      <p:sp>
        <p:nvSpPr>
          <p:cNvPr id="143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6A712F-6C66-4C48-ABBF-3CD3590134BA}" type="slidenum">
              <a:rPr lang="en-GB" altLang="en-US" smtClean="0"/>
              <a:pPr/>
              <a:t>16</a:t>
            </a:fld>
            <a:endParaRPr lang="en-GB" altLang="en-US" smtClean="0"/>
          </a:p>
        </p:txBody>
      </p:sp>
    </p:spTree>
    <p:extLst>
      <p:ext uri="{BB962C8B-B14F-4D97-AF65-F5344CB8AC3E}">
        <p14:creationId xmlns:p14="http://schemas.microsoft.com/office/powerpoint/2010/main" val="3945991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Some phenomena</a:t>
            </a:r>
            <a:r>
              <a:rPr lang="en-GB" altLang="en-US" baseline="0" dirty="0" smtClean="0"/>
              <a:t> your are very familiar are </a:t>
            </a:r>
            <a:r>
              <a:rPr lang="en-GB" altLang="en-US" dirty="0" smtClean="0"/>
              <a:t>examples of problems addressed by atmospheric chemistry. They include… Atmospheric chemists seek to understand the causes of these problems, and by obtaining</a:t>
            </a:r>
            <a:r>
              <a:rPr lang="en-GB" altLang="en-US" baseline="0" dirty="0" smtClean="0"/>
              <a:t> </a:t>
            </a:r>
            <a:r>
              <a:rPr lang="en-GB" altLang="en-US" dirty="0" smtClean="0"/>
              <a:t>a theoretical understanding of them, allow possible solutions to be tested and the effects of changes in government policy evaluated.</a:t>
            </a:r>
          </a:p>
          <a:p>
            <a:endParaRPr lang="en-GB" altLang="en-US" dirty="0" smtClean="0"/>
          </a:p>
          <a:p>
            <a:r>
              <a:rPr lang="en-GB" altLang="en-US" i="1" dirty="0" smtClean="0"/>
              <a:t>acid rain </a:t>
            </a:r>
            <a:r>
              <a:rPr lang="en-GB" altLang="en-US" dirty="0" smtClean="0"/>
              <a:t>caused by </a:t>
            </a:r>
            <a:r>
              <a:rPr lang="en-GB" altLang="en-US" dirty="0" err="1" smtClean="0"/>
              <a:t>sulfur</a:t>
            </a:r>
            <a:r>
              <a:rPr lang="en-GB" altLang="en-US" dirty="0" smtClean="0"/>
              <a:t> dioxide emissions from coal-fired electric power plants located hundreds and, in some cases, thousands of </a:t>
            </a:r>
            <a:r>
              <a:rPr lang="en-GB" altLang="en-US" dirty="0" err="1" smtClean="0"/>
              <a:t>kilometers</a:t>
            </a:r>
            <a:r>
              <a:rPr lang="en-GB" altLang="en-US" dirty="0" smtClean="0"/>
              <a:t> upwind. The sources of the acidity are gaseous oxides of sulphur and nitrogen (SO2, NO, NO2, and N2O5) that dissolve in microscopic cloud droplets to form weak solutions of </a:t>
            </a:r>
            <a:r>
              <a:rPr lang="en-GB" altLang="en-US" dirty="0" err="1" smtClean="0"/>
              <a:t>sulfuric</a:t>
            </a:r>
            <a:r>
              <a:rPr lang="en-GB" altLang="en-US" dirty="0" smtClean="0"/>
              <a:t> and nitric acids that may reach the ground as raindrops.</a:t>
            </a:r>
          </a:p>
          <a:p>
            <a:r>
              <a:rPr lang="en-GB" altLang="en-US" dirty="0" smtClean="0"/>
              <a:t>A major discovery of the 1980s was the </a:t>
            </a:r>
            <a:r>
              <a:rPr lang="en-GB" altLang="en-US" i="1" dirty="0" smtClean="0"/>
              <a:t>Antarctic “ozone hole”</a:t>
            </a:r>
            <a:r>
              <a:rPr lang="en-GB" altLang="en-US" dirty="0" smtClean="0"/>
              <a:t>: the disappearance of much of the stratospheric ozone layer over the</a:t>
            </a:r>
            <a:r>
              <a:rPr lang="en-GB" altLang="en-US" baseline="0" dirty="0" smtClean="0"/>
              <a:t> </a:t>
            </a:r>
            <a:r>
              <a:rPr lang="en-GB" altLang="en-US" dirty="0" smtClean="0"/>
              <a:t>southern polar cap each spring. The ozone destruction was found to be caused by the breakdown of chlorofluorocarbons (CFCs), a family of</a:t>
            </a:r>
            <a:r>
              <a:rPr lang="en-GB" altLang="en-US" baseline="0" dirty="0" smtClean="0"/>
              <a:t> </a:t>
            </a:r>
            <a:r>
              <a:rPr lang="en-GB" altLang="en-US" dirty="0" smtClean="0"/>
              <a:t>synthetic gases that was becoming increasingly widely used for refrigeration and various industrial purposes.</a:t>
            </a:r>
          </a:p>
          <a:p>
            <a:r>
              <a:rPr lang="en-GB" altLang="en-US" dirty="0" smtClean="0"/>
              <a:t>Photochemical smog is the chemical reaction of sunlight, </a:t>
            </a:r>
            <a:r>
              <a:rPr lang="en-GB" altLang="en-US" dirty="0" smtClean="0">
                <a:hlinkClick r:id="rId3" tooltip="Nitrogen oxides"/>
              </a:rPr>
              <a:t>nitrogen oxides</a:t>
            </a:r>
            <a:r>
              <a:rPr lang="en-GB" altLang="en-US" dirty="0" smtClean="0"/>
              <a:t> and </a:t>
            </a:r>
            <a:r>
              <a:rPr lang="en-GB" altLang="en-US" dirty="0" smtClean="0">
                <a:hlinkClick r:id="rId4" tooltip="Volatile organic compound"/>
              </a:rPr>
              <a:t>volatile organic compounds</a:t>
            </a:r>
            <a:r>
              <a:rPr lang="en-GB" altLang="en-US" dirty="0" smtClean="0"/>
              <a:t> in the atmosphere, which leaves </a:t>
            </a:r>
            <a:r>
              <a:rPr lang="en-GB" altLang="en-US" dirty="0" smtClean="0">
                <a:hlinkClick r:id="rId5" tooltip="Atmospheric particulate matter"/>
              </a:rPr>
              <a:t>airborne particles</a:t>
            </a:r>
            <a:r>
              <a:rPr lang="en-GB" altLang="en-US" dirty="0" smtClean="0"/>
              <a:t> and </a:t>
            </a:r>
            <a:r>
              <a:rPr lang="en-GB" altLang="en-US" dirty="0" smtClean="0">
                <a:hlinkClick r:id="rId6" tooltip="Tropospheric ozone"/>
              </a:rPr>
              <a:t>ground-level ozone</a:t>
            </a:r>
            <a:endParaRPr lang="en-GB" altLang="en-US" dirty="0" smtClean="0"/>
          </a:p>
          <a:p>
            <a:r>
              <a:rPr lang="en-GB" altLang="en-US" dirty="0" smtClean="0"/>
              <a:t>Knowledge gained from atmospheric chemistry research has been instrumental in the design of policies to control and ultimately reverse the</a:t>
            </a:r>
          </a:p>
          <a:p>
            <a:r>
              <a:rPr lang="en-GB" altLang="en-US" dirty="0" smtClean="0"/>
              <a:t>spread of acid rain and the ozone hole. The unresolved scientific issues surrounding </a:t>
            </a:r>
            <a:r>
              <a:rPr lang="en-GB" altLang="en-US" i="1" dirty="0" smtClean="0"/>
              <a:t>greenhouse warming </a:t>
            </a:r>
            <a:r>
              <a:rPr lang="en-GB" altLang="en-US" dirty="0" smtClean="0"/>
              <a:t>caused by the </a:t>
            </a:r>
            <a:r>
              <a:rPr lang="en-GB" altLang="en-US" dirty="0" err="1" smtClean="0"/>
              <a:t>buildup</a:t>
            </a:r>
            <a:r>
              <a:rPr lang="en-GB" altLang="en-US" dirty="0" smtClean="0"/>
              <a:t> of carbon dioxide and other trace gases released into the atmosphere by human activities pose a new challenge for atmospheric chemistry</a:t>
            </a:r>
          </a:p>
        </p:txBody>
      </p:sp>
      <p:sp>
        <p:nvSpPr>
          <p:cNvPr id="163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F313C3-4F83-4EC6-96A8-E4D52438BB29}" type="slidenum">
              <a:rPr lang="en-GB" altLang="en-US" smtClean="0"/>
              <a:pPr/>
              <a:t>17</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Historically, the development of atmospheric sciences, has been driven by the need for more accurate weather forecasts. In popular usage the term “meteorologist,” a synonym for atmospheric scientist, means “weather forecaster.” During the past century, weather forecasting has evolved from an art that relied solely on experience and intuition into a science that relies on numerical models based on the conservation of mass, momentum, and energy.</a:t>
            </a:r>
          </a:p>
          <a:p>
            <a:endParaRPr lang="it-IT" altLang="en-US" dirty="0" smtClean="0"/>
          </a:p>
          <a:p>
            <a:r>
              <a:rPr lang="en-GB" altLang="en-US" dirty="0" smtClean="0"/>
              <a:t>Today’s weather forecasts address not only the deterministic, day-to-day evolution of weather patterns over the course of the</a:t>
            </a:r>
            <a:r>
              <a:rPr lang="en-GB" altLang="en-US" baseline="0" dirty="0" smtClean="0"/>
              <a:t> </a:t>
            </a:r>
            <a:r>
              <a:rPr lang="en-GB" altLang="en-US" dirty="0" smtClean="0"/>
              <a:t>next week or two, but also the likelihood of hazardous weather events (e.g., severe thunderstorms, freezing rain) on an hour-by-hour basis (so called “</a:t>
            </a:r>
            <a:r>
              <a:rPr lang="en-GB" altLang="en-US" dirty="0" err="1" smtClean="0"/>
              <a:t>nowcasting</a:t>
            </a:r>
            <a:r>
              <a:rPr lang="en-GB" altLang="en-US" dirty="0" smtClean="0"/>
              <a:t>”), and departures of the climate (i.e., the statistics of weather) from seasonally adjusted</a:t>
            </a:r>
            <a:r>
              <a:rPr lang="en-GB" altLang="en-US" baseline="0" dirty="0" smtClean="0"/>
              <a:t> </a:t>
            </a:r>
            <a:r>
              <a:rPr lang="en-GB" altLang="en-US" dirty="0" smtClean="0"/>
              <a:t>normal values out to a year in advance.</a:t>
            </a:r>
          </a:p>
          <a:p>
            <a:r>
              <a:rPr lang="en-GB" altLang="en-US" dirty="0" smtClean="0"/>
              <a:t>Weather forecasting has provided not only the intellectual motivation for the development of atmospheric science, but also much of the infrastructure. What began in the late 19th century as an assemblage of regional collection </a:t>
            </a:r>
            <a:r>
              <a:rPr lang="en-GB" altLang="en-US" dirty="0" err="1" smtClean="0"/>
              <a:t>centers</a:t>
            </a:r>
            <a:r>
              <a:rPr lang="en-GB" altLang="en-US" dirty="0" smtClean="0"/>
              <a:t> for real time teletype transmissions of observations of surface weather variables has evolved into a sophisticated </a:t>
            </a:r>
            <a:r>
              <a:rPr lang="en-GB" altLang="en-US" i="1" dirty="0" smtClean="0"/>
              <a:t>observing system </a:t>
            </a:r>
            <a:r>
              <a:rPr lang="en-GB" altLang="en-US" dirty="0" smtClean="0"/>
              <a:t>in which satellite and in situ</a:t>
            </a:r>
            <a:r>
              <a:rPr lang="en-GB" altLang="en-US" baseline="0" dirty="0" smtClean="0"/>
              <a:t> </a:t>
            </a:r>
            <a:r>
              <a:rPr lang="en-GB" altLang="en-US" dirty="0" smtClean="0"/>
              <a:t>measurements of many surface and upper air variables are merged (or </a:t>
            </a:r>
            <a:r>
              <a:rPr lang="en-GB" altLang="en-US" i="1" dirty="0" smtClean="0"/>
              <a:t>assimilated</a:t>
            </a:r>
            <a:r>
              <a:rPr lang="en-GB" altLang="en-US" dirty="0" smtClean="0"/>
              <a:t>) in a dynamically consistent way to produce optimal estimates of their respective three-dimensional fields over the entire globe. This global, real time atmospheric dataset represents both an extraordinary technological achievement and an exemplar of the benefits that can derive from international cooperation. Today’s global weather observing system is a vital component of a broader Earth observing system, which supports a wide variety of scientific </a:t>
            </a:r>
            <a:r>
              <a:rPr lang="en-GB" altLang="en-US" dirty="0" err="1" smtClean="0"/>
              <a:t>endeavors</a:t>
            </a:r>
            <a:r>
              <a:rPr lang="en-GB" altLang="en-US" dirty="0" smtClean="0"/>
              <a:t>, including climate monitoring and studies of ecosystems on a global scale</a:t>
            </a:r>
          </a:p>
          <a:p>
            <a:endParaRPr lang="it-IT" altLang="en-US" dirty="0" smtClean="0"/>
          </a:p>
          <a:p>
            <a:r>
              <a:rPr lang="en-GB" altLang="en-US" b="1" dirty="0" smtClean="0"/>
              <a:t>Improvement of forecast skill </a:t>
            </a:r>
            <a:r>
              <a:rPr lang="en-GB" altLang="en-US" dirty="0" smtClean="0"/>
              <a:t>with time from 1981 to 2003. The ordinate is a measure of forecast skill, where 100% represents a perfect forecast of the hemispheric flow pattern at the 5-km level. The upper pair of curves is for 3-day forecasts, the middle pair for 5-day forecasts, and the lower pair for 7-day forecasts. In each pair, the upper curve that marks the top of the band of shading represents the skill averaged over the northern</a:t>
            </a:r>
            <a:r>
              <a:rPr lang="en-GB" altLang="en-US" baseline="0" dirty="0" smtClean="0"/>
              <a:t> </a:t>
            </a:r>
            <a:r>
              <a:rPr lang="en-GB" altLang="en-US" dirty="0" smtClean="0"/>
              <a:t>hemisphere and the lower curve represents the skill averaged over the southern hemisphere. Note the continually improving skill levels (e.g., today’s 5-day forecasts of the northern hemisphere flow pattern are nearly as </a:t>
            </a:r>
            <a:r>
              <a:rPr lang="en-GB" altLang="en-US" dirty="0" err="1" smtClean="0"/>
              <a:t>skillful</a:t>
            </a:r>
            <a:r>
              <a:rPr lang="en-GB" altLang="en-US" dirty="0" smtClean="0"/>
              <a:t> as the 3-day forecasts of 20 years ago). The more rapid increase in skill in the southern hemisphere reflects the progress that has been made in </a:t>
            </a:r>
            <a:r>
              <a:rPr lang="en-GB" altLang="en-US" b="1" dirty="0" smtClean="0"/>
              <a:t>assimilating satellite data into the forecast models</a:t>
            </a:r>
            <a:r>
              <a:rPr lang="en-GB" altLang="en-US" dirty="0" smtClean="0"/>
              <a:t>.</a:t>
            </a:r>
          </a:p>
        </p:txBody>
      </p:sp>
      <p:sp>
        <p:nvSpPr>
          <p:cNvPr id="184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FE29FB-F369-4C45-A4D4-8B8F347A3C3E}" type="slidenum">
              <a:rPr lang="en-GB" altLang="en-US" smtClean="0"/>
              <a:pPr/>
              <a:t>18</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15A20DE-7DDC-445C-BF1D-D715D4B1B881}" type="slidenum">
              <a:rPr lang="en-US" altLang="en-US"/>
              <a:pPr>
                <a:defRPr/>
              </a:pPr>
              <a:t>‹#›</a:t>
            </a:fld>
            <a:endParaRPr lang="en-US" altLang="en-US"/>
          </a:p>
        </p:txBody>
      </p:sp>
    </p:spTree>
    <p:extLst>
      <p:ext uri="{BB962C8B-B14F-4D97-AF65-F5344CB8AC3E}">
        <p14:creationId xmlns:p14="http://schemas.microsoft.com/office/powerpoint/2010/main" val="3462395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1A0E572-4140-4B43-88C1-481A7C63C17E}" type="slidenum">
              <a:rPr lang="en-US" altLang="en-US"/>
              <a:pPr>
                <a:defRPr/>
              </a:pPr>
              <a:t>‹#›</a:t>
            </a:fld>
            <a:endParaRPr lang="en-US" altLang="en-US"/>
          </a:p>
        </p:txBody>
      </p:sp>
    </p:spTree>
    <p:extLst>
      <p:ext uri="{BB962C8B-B14F-4D97-AF65-F5344CB8AC3E}">
        <p14:creationId xmlns:p14="http://schemas.microsoft.com/office/powerpoint/2010/main" val="1055499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C47F70F-8954-49ED-80F0-38CBC4129557}" type="slidenum">
              <a:rPr lang="en-US" altLang="en-US"/>
              <a:pPr>
                <a:defRPr/>
              </a:pPr>
              <a:t>‹#›</a:t>
            </a:fld>
            <a:endParaRPr lang="en-US" altLang="en-US"/>
          </a:p>
        </p:txBody>
      </p:sp>
    </p:spTree>
    <p:extLst>
      <p:ext uri="{BB962C8B-B14F-4D97-AF65-F5344CB8AC3E}">
        <p14:creationId xmlns:p14="http://schemas.microsoft.com/office/powerpoint/2010/main" val="3977374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smtClean="0"/>
              <a:t>Fare clic per modificare lo stile del titolo</a:t>
            </a:r>
            <a:endParaRPr lang="en-GB"/>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lvl1pPr>
              <a:defRPr/>
            </a:lvl1pPr>
          </a:lstStyle>
          <a:p>
            <a:pPr>
              <a:defRPr/>
            </a:pPr>
            <a:endParaRPr lang="en-US" altLang="en-US"/>
          </a:p>
        </p:txBody>
      </p:sp>
      <p:sp>
        <p:nvSpPr>
          <p:cNvPr id="5" name="Segnaposto piè di pagina 4"/>
          <p:cNvSpPr>
            <a:spLocks noGrp="1"/>
          </p:cNvSpPr>
          <p:nvPr>
            <p:ph type="ftr" sz="quarter" idx="11"/>
          </p:nvPr>
        </p:nvSpPr>
        <p:spPr/>
        <p:txBody>
          <a:bodyPr/>
          <a:lstStyle>
            <a:lvl1pPr>
              <a:defRPr/>
            </a:lvl1pPr>
          </a:lstStyle>
          <a:p>
            <a:pPr>
              <a:defRPr/>
            </a:pPr>
            <a:endParaRPr lang="en-US" altLang="en-US"/>
          </a:p>
        </p:txBody>
      </p:sp>
      <p:sp>
        <p:nvSpPr>
          <p:cNvPr id="6" name="Segnaposto numero diapositiva 5"/>
          <p:cNvSpPr>
            <a:spLocks noGrp="1"/>
          </p:cNvSpPr>
          <p:nvPr>
            <p:ph type="sldNum" sz="quarter" idx="12"/>
          </p:nvPr>
        </p:nvSpPr>
        <p:spPr/>
        <p:txBody>
          <a:bodyPr/>
          <a:lstStyle>
            <a:lvl1pPr>
              <a:defRPr/>
            </a:lvl1pPr>
          </a:lstStyle>
          <a:p>
            <a:pPr>
              <a:defRPr/>
            </a:pPr>
            <a:fld id="{5DF3269B-162B-42A2-B0FD-3341CFC5F5D6}" type="slidenum">
              <a:rPr lang="en-US" altLang="en-US"/>
              <a:pPr>
                <a:defRPr/>
              </a:pPr>
              <a:t>‹#›</a:t>
            </a:fld>
            <a:endParaRPr lang="en-US" altLang="en-US"/>
          </a:p>
        </p:txBody>
      </p:sp>
    </p:spTree>
    <p:extLst>
      <p:ext uri="{BB962C8B-B14F-4D97-AF65-F5344CB8AC3E}">
        <p14:creationId xmlns:p14="http://schemas.microsoft.com/office/powerpoint/2010/main" val="2152859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lvl1pPr>
              <a:defRPr/>
            </a:lvl1pPr>
          </a:lstStyle>
          <a:p>
            <a:pPr>
              <a:defRPr/>
            </a:pPr>
            <a:endParaRPr lang="en-US" altLang="en-US"/>
          </a:p>
        </p:txBody>
      </p:sp>
      <p:sp>
        <p:nvSpPr>
          <p:cNvPr id="5" name="Segnaposto piè di pagina 4"/>
          <p:cNvSpPr>
            <a:spLocks noGrp="1"/>
          </p:cNvSpPr>
          <p:nvPr>
            <p:ph type="ftr" sz="quarter" idx="11"/>
          </p:nvPr>
        </p:nvSpPr>
        <p:spPr/>
        <p:txBody>
          <a:bodyPr/>
          <a:lstStyle>
            <a:lvl1pPr>
              <a:defRPr/>
            </a:lvl1pPr>
          </a:lstStyle>
          <a:p>
            <a:pPr>
              <a:defRPr/>
            </a:pPr>
            <a:endParaRPr lang="en-US" altLang="en-US"/>
          </a:p>
        </p:txBody>
      </p:sp>
      <p:sp>
        <p:nvSpPr>
          <p:cNvPr id="6" name="Segnaposto numero diapositiva 5"/>
          <p:cNvSpPr>
            <a:spLocks noGrp="1"/>
          </p:cNvSpPr>
          <p:nvPr>
            <p:ph type="sldNum" sz="quarter" idx="12"/>
          </p:nvPr>
        </p:nvSpPr>
        <p:spPr/>
        <p:txBody>
          <a:bodyPr/>
          <a:lstStyle>
            <a:lvl1pPr>
              <a:defRPr/>
            </a:lvl1pPr>
          </a:lstStyle>
          <a:p>
            <a:pPr>
              <a:defRPr/>
            </a:pPr>
            <a:fld id="{76E10C49-1CF7-48E4-AD0B-F3D639BDE85B}" type="slidenum">
              <a:rPr lang="en-US" altLang="en-US"/>
              <a:pPr>
                <a:defRPr/>
              </a:pPr>
              <a:t>‹#›</a:t>
            </a:fld>
            <a:endParaRPr lang="en-US" altLang="en-US"/>
          </a:p>
        </p:txBody>
      </p:sp>
    </p:spTree>
    <p:extLst>
      <p:ext uri="{BB962C8B-B14F-4D97-AF65-F5344CB8AC3E}">
        <p14:creationId xmlns:p14="http://schemas.microsoft.com/office/powerpoint/2010/main" val="2307586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smtClean="0"/>
              <a:t>Fare clic per modificare lo stile del titolo</a:t>
            </a:r>
            <a:endParaRPr lang="en-GB"/>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lvl1pPr>
              <a:defRPr/>
            </a:lvl1pPr>
          </a:lstStyle>
          <a:p>
            <a:pPr>
              <a:defRPr/>
            </a:pPr>
            <a:endParaRPr lang="en-US" altLang="en-US"/>
          </a:p>
        </p:txBody>
      </p:sp>
      <p:sp>
        <p:nvSpPr>
          <p:cNvPr id="5" name="Segnaposto piè di pagina 4"/>
          <p:cNvSpPr>
            <a:spLocks noGrp="1"/>
          </p:cNvSpPr>
          <p:nvPr>
            <p:ph type="ftr" sz="quarter" idx="11"/>
          </p:nvPr>
        </p:nvSpPr>
        <p:spPr/>
        <p:txBody>
          <a:bodyPr/>
          <a:lstStyle>
            <a:lvl1pPr>
              <a:defRPr/>
            </a:lvl1pPr>
          </a:lstStyle>
          <a:p>
            <a:pPr>
              <a:defRPr/>
            </a:pPr>
            <a:endParaRPr lang="en-US" altLang="en-US"/>
          </a:p>
        </p:txBody>
      </p:sp>
      <p:sp>
        <p:nvSpPr>
          <p:cNvPr id="6" name="Segnaposto numero diapositiva 5"/>
          <p:cNvSpPr>
            <a:spLocks noGrp="1"/>
          </p:cNvSpPr>
          <p:nvPr>
            <p:ph type="sldNum" sz="quarter" idx="12"/>
          </p:nvPr>
        </p:nvSpPr>
        <p:spPr/>
        <p:txBody>
          <a:bodyPr/>
          <a:lstStyle>
            <a:lvl1pPr>
              <a:defRPr/>
            </a:lvl1pPr>
          </a:lstStyle>
          <a:p>
            <a:pPr>
              <a:defRPr/>
            </a:pPr>
            <a:fld id="{77CF7F98-031F-4B3B-BA40-3CA0FDF5C82C}" type="slidenum">
              <a:rPr lang="en-US" altLang="en-US"/>
              <a:pPr>
                <a:defRPr/>
              </a:pPr>
              <a:t>‹#›</a:t>
            </a:fld>
            <a:endParaRPr lang="en-US" altLang="en-US"/>
          </a:p>
        </p:txBody>
      </p:sp>
    </p:spTree>
    <p:extLst>
      <p:ext uri="{BB962C8B-B14F-4D97-AF65-F5344CB8AC3E}">
        <p14:creationId xmlns:p14="http://schemas.microsoft.com/office/powerpoint/2010/main" val="2239643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286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291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3"/>
          <p:cNvSpPr>
            <a:spLocks noGrp="1"/>
          </p:cNvSpPr>
          <p:nvPr>
            <p:ph type="dt" sz="half" idx="10"/>
          </p:nvPr>
        </p:nvSpPr>
        <p:spPr/>
        <p:txBody>
          <a:bodyPr/>
          <a:lstStyle>
            <a:lvl1pPr>
              <a:defRPr/>
            </a:lvl1pPr>
          </a:lstStyle>
          <a:p>
            <a:pPr>
              <a:defRPr/>
            </a:pPr>
            <a:endParaRPr lang="en-US" altLang="en-US"/>
          </a:p>
        </p:txBody>
      </p:sp>
      <p:sp>
        <p:nvSpPr>
          <p:cNvPr id="6" name="Segnaposto piè di pagina 4"/>
          <p:cNvSpPr>
            <a:spLocks noGrp="1"/>
          </p:cNvSpPr>
          <p:nvPr>
            <p:ph type="ftr" sz="quarter" idx="11"/>
          </p:nvPr>
        </p:nvSpPr>
        <p:spPr/>
        <p:txBody>
          <a:bodyPr/>
          <a:lstStyle>
            <a:lvl1pPr>
              <a:defRPr/>
            </a:lvl1pPr>
          </a:lstStyle>
          <a:p>
            <a:pPr>
              <a:defRPr/>
            </a:pPr>
            <a:endParaRPr lang="en-US" altLang="en-US"/>
          </a:p>
        </p:txBody>
      </p:sp>
      <p:sp>
        <p:nvSpPr>
          <p:cNvPr id="7" name="Segnaposto numero diapositiva 5"/>
          <p:cNvSpPr>
            <a:spLocks noGrp="1"/>
          </p:cNvSpPr>
          <p:nvPr>
            <p:ph type="sldNum" sz="quarter" idx="12"/>
          </p:nvPr>
        </p:nvSpPr>
        <p:spPr/>
        <p:txBody>
          <a:bodyPr/>
          <a:lstStyle>
            <a:lvl1pPr>
              <a:defRPr/>
            </a:lvl1pPr>
          </a:lstStyle>
          <a:p>
            <a:pPr>
              <a:defRPr/>
            </a:pPr>
            <a:fld id="{0586B07F-34FF-44EF-ADCA-9F344C3CC841}" type="slidenum">
              <a:rPr lang="en-US" altLang="en-US"/>
              <a:pPr>
                <a:defRPr/>
              </a:pPr>
              <a:t>‹#›</a:t>
            </a:fld>
            <a:endParaRPr lang="en-US" altLang="en-US"/>
          </a:p>
        </p:txBody>
      </p:sp>
    </p:spTree>
    <p:extLst>
      <p:ext uri="{BB962C8B-B14F-4D97-AF65-F5344CB8AC3E}">
        <p14:creationId xmlns:p14="http://schemas.microsoft.com/office/powerpoint/2010/main" val="3051393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Modifica gli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Modifica gli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3"/>
          <p:cNvSpPr>
            <a:spLocks noGrp="1"/>
          </p:cNvSpPr>
          <p:nvPr>
            <p:ph type="dt" sz="half" idx="10"/>
          </p:nvPr>
        </p:nvSpPr>
        <p:spPr/>
        <p:txBody>
          <a:bodyPr/>
          <a:lstStyle>
            <a:lvl1pPr>
              <a:defRPr/>
            </a:lvl1pPr>
          </a:lstStyle>
          <a:p>
            <a:pPr>
              <a:defRPr/>
            </a:pPr>
            <a:endParaRPr lang="en-US" altLang="en-US"/>
          </a:p>
        </p:txBody>
      </p:sp>
      <p:sp>
        <p:nvSpPr>
          <p:cNvPr id="8" name="Segnaposto piè di pagina 4"/>
          <p:cNvSpPr>
            <a:spLocks noGrp="1"/>
          </p:cNvSpPr>
          <p:nvPr>
            <p:ph type="ftr" sz="quarter" idx="11"/>
          </p:nvPr>
        </p:nvSpPr>
        <p:spPr/>
        <p:txBody>
          <a:bodyPr/>
          <a:lstStyle>
            <a:lvl1pPr>
              <a:defRPr/>
            </a:lvl1pPr>
          </a:lstStyle>
          <a:p>
            <a:pPr>
              <a:defRPr/>
            </a:pPr>
            <a:endParaRPr lang="en-US" altLang="en-US"/>
          </a:p>
        </p:txBody>
      </p:sp>
      <p:sp>
        <p:nvSpPr>
          <p:cNvPr id="9" name="Segnaposto numero diapositiva 5"/>
          <p:cNvSpPr>
            <a:spLocks noGrp="1"/>
          </p:cNvSpPr>
          <p:nvPr>
            <p:ph type="sldNum" sz="quarter" idx="12"/>
          </p:nvPr>
        </p:nvSpPr>
        <p:spPr/>
        <p:txBody>
          <a:bodyPr/>
          <a:lstStyle>
            <a:lvl1pPr>
              <a:defRPr/>
            </a:lvl1pPr>
          </a:lstStyle>
          <a:p>
            <a:pPr>
              <a:defRPr/>
            </a:pPr>
            <a:fld id="{EFC5C7E1-EF44-48F3-97A6-306F193EE444}" type="slidenum">
              <a:rPr lang="en-US" altLang="en-US"/>
              <a:pPr>
                <a:defRPr/>
              </a:pPr>
              <a:t>‹#›</a:t>
            </a:fld>
            <a:endParaRPr lang="en-US" altLang="en-US"/>
          </a:p>
        </p:txBody>
      </p:sp>
    </p:spTree>
    <p:extLst>
      <p:ext uri="{BB962C8B-B14F-4D97-AF65-F5344CB8AC3E}">
        <p14:creationId xmlns:p14="http://schemas.microsoft.com/office/powerpoint/2010/main" val="2886930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3"/>
          <p:cNvSpPr>
            <a:spLocks noGrp="1"/>
          </p:cNvSpPr>
          <p:nvPr>
            <p:ph type="dt" sz="half" idx="10"/>
          </p:nvPr>
        </p:nvSpPr>
        <p:spPr/>
        <p:txBody>
          <a:bodyPr/>
          <a:lstStyle>
            <a:lvl1pPr>
              <a:defRPr/>
            </a:lvl1pPr>
          </a:lstStyle>
          <a:p>
            <a:pPr>
              <a:defRPr/>
            </a:pPr>
            <a:endParaRPr lang="en-US" altLang="en-US"/>
          </a:p>
        </p:txBody>
      </p:sp>
      <p:sp>
        <p:nvSpPr>
          <p:cNvPr id="4" name="Segnaposto piè di pagina 4"/>
          <p:cNvSpPr>
            <a:spLocks noGrp="1"/>
          </p:cNvSpPr>
          <p:nvPr>
            <p:ph type="ftr" sz="quarter" idx="11"/>
          </p:nvPr>
        </p:nvSpPr>
        <p:spPr/>
        <p:txBody>
          <a:bodyPr/>
          <a:lstStyle>
            <a:lvl1pPr>
              <a:defRPr/>
            </a:lvl1pPr>
          </a:lstStyle>
          <a:p>
            <a:pPr>
              <a:defRPr/>
            </a:pPr>
            <a:endParaRPr lang="en-US" altLang="en-US"/>
          </a:p>
        </p:txBody>
      </p:sp>
      <p:sp>
        <p:nvSpPr>
          <p:cNvPr id="5" name="Segnaposto numero diapositiva 5"/>
          <p:cNvSpPr>
            <a:spLocks noGrp="1"/>
          </p:cNvSpPr>
          <p:nvPr>
            <p:ph type="sldNum" sz="quarter" idx="12"/>
          </p:nvPr>
        </p:nvSpPr>
        <p:spPr/>
        <p:txBody>
          <a:bodyPr/>
          <a:lstStyle>
            <a:lvl1pPr>
              <a:defRPr/>
            </a:lvl1pPr>
          </a:lstStyle>
          <a:p>
            <a:pPr>
              <a:defRPr/>
            </a:pPr>
            <a:fld id="{32E53DFD-6DA3-4CE7-9E72-CB0A43805254}" type="slidenum">
              <a:rPr lang="en-US" altLang="en-US"/>
              <a:pPr>
                <a:defRPr/>
              </a:pPr>
              <a:t>‹#›</a:t>
            </a:fld>
            <a:endParaRPr lang="en-US" altLang="en-US"/>
          </a:p>
        </p:txBody>
      </p:sp>
    </p:spTree>
    <p:extLst>
      <p:ext uri="{BB962C8B-B14F-4D97-AF65-F5344CB8AC3E}">
        <p14:creationId xmlns:p14="http://schemas.microsoft.com/office/powerpoint/2010/main" val="1252658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en-US" altLang="en-US"/>
          </a:p>
        </p:txBody>
      </p:sp>
      <p:sp>
        <p:nvSpPr>
          <p:cNvPr id="3" name="Segnaposto piè di pagina 4"/>
          <p:cNvSpPr>
            <a:spLocks noGrp="1"/>
          </p:cNvSpPr>
          <p:nvPr>
            <p:ph type="ftr" sz="quarter" idx="11"/>
          </p:nvPr>
        </p:nvSpPr>
        <p:spPr/>
        <p:txBody>
          <a:bodyPr/>
          <a:lstStyle>
            <a:lvl1pPr>
              <a:defRPr/>
            </a:lvl1pPr>
          </a:lstStyle>
          <a:p>
            <a:pPr>
              <a:defRPr/>
            </a:pPr>
            <a:endParaRPr lang="en-US" altLang="en-US"/>
          </a:p>
        </p:txBody>
      </p:sp>
      <p:sp>
        <p:nvSpPr>
          <p:cNvPr id="4" name="Segnaposto numero diapositiva 5"/>
          <p:cNvSpPr>
            <a:spLocks noGrp="1"/>
          </p:cNvSpPr>
          <p:nvPr>
            <p:ph type="sldNum" sz="quarter" idx="12"/>
          </p:nvPr>
        </p:nvSpPr>
        <p:spPr/>
        <p:txBody>
          <a:bodyPr/>
          <a:lstStyle>
            <a:lvl1pPr>
              <a:defRPr/>
            </a:lvl1pPr>
          </a:lstStyle>
          <a:p>
            <a:pPr>
              <a:defRPr/>
            </a:pPr>
            <a:fld id="{518CE924-13D3-4B29-806E-2CD7A3372EE1}" type="slidenum">
              <a:rPr lang="en-US" altLang="en-US"/>
              <a:pPr>
                <a:defRPr/>
              </a:pPr>
              <a:t>‹#›</a:t>
            </a:fld>
            <a:endParaRPr lang="en-US" altLang="en-US"/>
          </a:p>
        </p:txBody>
      </p:sp>
    </p:spTree>
    <p:extLst>
      <p:ext uri="{BB962C8B-B14F-4D97-AF65-F5344CB8AC3E}">
        <p14:creationId xmlns:p14="http://schemas.microsoft.com/office/powerpoint/2010/main" val="3308766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en-GB"/>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Modifica gli stili del testo dello schema</a:t>
            </a:r>
          </a:p>
        </p:txBody>
      </p:sp>
      <p:sp>
        <p:nvSpPr>
          <p:cNvPr id="5" name="Segnaposto data 3"/>
          <p:cNvSpPr>
            <a:spLocks noGrp="1"/>
          </p:cNvSpPr>
          <p:nvPr>
            <p:ph type="dt" sz="half" idx="10"/>
          </p:nvPr>
        </p:nvSpPr>
        <p:spPr/>
        <p:txBody>
          <a:bodyPr/>
          <a:lstStyle>
            <a:lvl1pPr>
              <a:defRPr/>
            </a:lvl1pPr>
          </a:lstStyle>
          <a:p>
            <a:pPr>
              <a:defRPr/>
            </a:pPr>
            <a:endParaRPr lang="en-US" altLang="en-US"/>
          </a:p>
        </p:txBody>
      </p:sp>
      <p:sp>
        <p:nvSpPr>
          <p:cNvPr id="6" name="Segnaposto piè di pagina 4"/>
          <p:cNvSpPr>
            <a:spLocks noGrp="1"/>
          </p:cNvSpPr>
          <p:nvPr>
            <p:ph type="ftr" sz="quarter" idx="11"/>
          </p:nvPr>
        </p:nvSpPr>
        <p:spPr/>
        <p:txBody>
          <a:bodyPr/>
          <a:lstStyle>
            <a:lvl1pPr>
              <a:defRPr/>
            </a:lvl1pPr>
          </a:lstStyle>
          <a:p>
            <a:pPr>
              <a:defRPr/>
            </a:pPr>
            <a:endParaRPr lang="en-US" altLang="en-US"/>
          </a:p>
        </p:txBody>
      </p:sp>
      <p:sp>
        <p:nvSpPr>
          <p:cNvPr id="7" name="Segnaposto numero diapositiva 5"/>
          <p:cNvSpPr>
            <a:spLocks noGrp="1"/>
          </p:cNvSpPr>
          <p:nvPr>
            <p:ph type="sldNum" sz="quarter" idx="12"/>
          </p:nvPr>
        </p:nvSpPr>
        <p:spPr/>
        <p:txBody>
          <a:bodyPr/>
          <a:lstStyle>
            <a:lvl1pPr>
              <a:defRPr/>
            </a:lvl1pPr>
          </a:lstStyle>
          <a:p>
            <a:pPr>
              <a:defRPr/>
            </a:pPr>
            <a:fld id="{B4B80ED4-7258-42B4-9FC7-CE768BB9C396}" type="slidenum">
              <a:rPr lang="en-US" altLang="en-US"/>
              <a:pPr>
                <a:defRPr/>
              </a:pPr>
              <a:t>‹#›</a:t>
            </a:fld>
            <a:endParaRPr lang="en-US" altLang="en-US"/>
          </a:p>
        </p:txBody>
      </p:sp>
    </p:spTree>
    <p:extLst>
      <p:ext uri="{BB962C8B-B14F-4D97-AF65-F5344CB8AC3E}">
        <p14:creationId xmlns:p14="http://schemas.microsoft.com/office/powerpoint/2010/main" val="68254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8E178C7-094B-4D30-98B2-741B7C2B2B9B}" type="slidenum">
              <a:rPr lang="en-US" altLang="en-US"/>
              <a:pPr>
                <a:defRPr/>
              </a:pPr>
              <a:t>‹#›</a:t>
            </a:fld>
            <a:endParaRPr lang="en-US" altLang="en-US"/>
          </a:p>
        </p:txBody>
      </p:sp>
    </p:spTree>
    <p:extLst>
      <p:ext uri="{BB962C8B-B14F-4D97-AF65-F5344CB8AC3E}">
        <p14:creationId xmlns:p14="http://schemas.microsoft.com/office/powerpoint/2010/main" val="1739494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en-GB"/>
          </a:p>
        </p:txBody>
      </p:sp>
      <p:sp>
        <p:nvSpPr>
          <p:cNvPr id="3" name="Segnaposto immagine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Modifica gli stili del testo dello schema</a:t>
            </a:r>
          </a:p>
        </p:txBody>
      </p:sp>
      <p:sp>
        <p:nvSpPr>
          <p:cNvPr id="5" name="Segnaposto data 3"/>
          <p:cNvSpPr>
            <a:spLocks noGrp="1"/>
          </p:cNvSpPr>
          <p:nvPr>
            <p:ph type="dt" sz="half" idx="10"/>
          </p:nvPr>
        </p:nvSpPr>
        <p:spPr/>
        <p:txBody>
          <a:bodyPr/>
          <a:lstStyle>
            <a:lvl1pPr>
              <a:defRPr/>
            </a:lvl1pPr>
          </a:lstStyle>
          <a:p>
            <a:pPr>
              <a:defRPr/>
            </a:pPr>
            <a:endParaRPr lang="en-US" altLang="en-US"/>
          </a:p>
        </p:txBody>
      </p:sp>
      <p:sp>
        <p:nvSpPr>
          <p:cNvPr id="6" name="Segnaposto piè di pagina 4"/>
          <p:cNvSpPr>
            <a:spLocks noGrp="1"/>
          </p:cNvSpPr>
          <p:nvPr>
            <p:ph type="ftr" sz="quarter" idx="11"/>
          </p:nvPr>
        </p:nvSpPr>
        <p:spPr/>
        <p:txBody>
          <a:bodyPr/>
          <a:lstStyle>
            <a:lvl1pPr>
              <a:defRPr/>
            </a:lvl1pPr>
          </a:lstStyle>
          <a:p>
            <a:pPr>
              <a:defRPr/>
            </a:pPr>
            <a:endParaRPr lang="en-US" altLang="en-US"/>
          </a:p>
        </p:txBody>
      </p:sp>
      <p:sp>
        <p:nvSpPr>
          <p:cNvPr id="7" name="Segnaposto numero diapositiva 5"/>
          <p:cNvSpPr>
            <a:spLocks noGrp="1"/>
          </p:cNvSpPr>
          <p:nvPr>
            <p:ph type="sldNum" sz="quarter" idx="12"/>
          </p:nvPr>
        </p:nvSpPr>
        <p:spPr/>
        <p:txBody>
          <a:bodyPr/>
          <a:lstStyle>
            <a:lvl1pPr>
              <a:defRPr/>
            </a:lvl1pPr>
          </a:lstStyle>
          <a:p>
            <a:pPr>
              <a:defRPr/>
            </a:pPr>
            <a:fld id="{64B30B28-D321-42EA-B1F8-2E846517B1BB}" type="slidenum">
              <a:rPr lang="en-US" altLang="en-US"/>
              <a:pPr>
                <a:defRPr/>
              </a:pPr>
              <a:t>‹#›</a:t>
            </a:fld>
            <a:endParaRPr lang="en-US" altLang="en-US"/>
          </a:p>
        </p:txBody>
      </p:sp>
    </p:spTree>
    <p:extLst>
      <p:ext uri="{BB962C8B-B14F-4D97-AF65-F5344CB8AC3E}">
        <p14:creationId xmlns:p14="http://schemas.microsoft.com/office/powerpoint/2010/main" val="2049978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lvl1pPr>
              <a:defRPr/>
            </a:lvl1pPr>
          </a:lstStyle>
          <a:p>
            <a:pPr>
              <a:defRPr/>
            </a:pPr>
            <a:endParaRPr lang="en-US" altLang="en-US"/>
          </a:p>
        </p:txBody>
      </p:sp>
      <p:sp>
        <p:nvSpPr>
          <p:cNvPr id="5" name="Segnaposto piè di pagina 4"/>
          <p:cNvSpPr>
            <a:spLocks noGrp="1"/>
          </p:cNvSpPr>
          <p:nvPr>
            <p:ph type="ftr" sz="quarter" idx="11"/>
          </p:nvPr>
        </p:nvSpPr>
        <p:spPr/>
        <p:txBody>
          <a:bodyPr/>
          <a:lstStyle>
            <a:lvl1pPr>
              <a:defRPr/>
            </a:lvl1pPr>
          </a:lstStyle>
          <a:p>
            <a:pPr>
              <a:defRPr/>
            </a:pPr>
            <a:endParaRPr lang="en-US" altLang="en-US"/>
          </a:p>
        </p:txBody>
      </p:sp>
      <p:sp>
        <p:nvSpPr>
          <p:cNvPr id="6" name="Segnaposto numero diapositiva 5"/>
          <p:cNvSpPr>
            <a:spLocks noGrp="1"/>
          </p:cNvSpPr>
          <p:nvPr>
            <p:ph type="sldNum" sz="quarter" idx="12"/>
          </p:nvPr>
        </p:nvSpPr>
        <p:spPr/>
        <p:txBody>
          <a:bodyPr/>
          <a:lstStyle>
            <a:lvl1pPr>
              <a:defRPr/>
            </a:lvl1pPr>
          </a:lstStyle>
          <a:p>
            <a:pPr>
              <a:defRPr/>
            </a:pPr>
            <a:fld id="{7DDB807B-10FC-4384-AC18-47FFD24302E4}" type="slidenum">
              <a:rPr lang="en-US" altLang="en-US"/>
              <a:pPr>
                <a:defRPr/>
              </a:pPr>
              <a:t>‹#›</a:t>
            </a:fld>
            <a:endParaRPr lang="en-US" altLang="en-US"/>
          </a:p>
        </p:txBody>
      </p:sp>
    </p:spTree>
    <p:extLst>
      <p:ext uri="{BB962C8B-B14F-4D97-AF65-F5344CB8AC3E}">
        <p14:creationId xmlns:p14="http://schemas.microsoft.com/office/powerpoint/2010/main" val="3977819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lvl1pPr>
              <a:defRPr/>
            </a:lvl1pPr>
          </a:lstStyle>
          <a:p>
            <a:pPr>
              <a:defRPr/>
            </a:pPr>
            <a:endParaRPr lang="en-US" altLang="en-US"/>
          </a:p>
        </p:txBody>
      </p:sp>
      <p:sp>
        <p:nvSpPr>
          <p:cNvPr id="5" name="Segnaposto piè di pagina 4"/>
          <p:cNvSpPr>
            <a:spLocks noGrp="1"/>
          </p:cNvSpPr>
          <p:nvPr>
            <p:ph type="ftr" sz="quarter" idx="11"/>
          </p:nvPr>
        </p:nvSpPr>
        <p:spPr/>
        <p:txBody>
          <a:bodyPr/>
          <a:lstStyle>
            <a:lvl1pPr>
              <a:defRPr/>
            </a:lvl1pPr>
          </a:lstStyle>
          <a:p>
            <a:pPr>
              <a:defRPr/>
            </a:pPr>
            <a:endParaRPr lang="en-US" altLang="en-US"/>
          </a:p>
        </p:txBody>
      </p:sp>
      <p:sp>
        <p:nvSpPr>
          <p:cNvPr id="6" name="Segnaposto numero diapositiva 5"/>
          <p:cNvSpPr>
            <a:spLocks noGrp="1"/>
          </p:cNvSpPr>
          <p:nvPr>
            <p:ph type="sldNum" sz="quarter" idx="12"/>
          </p:nvPr>
        </p:nvSpPr>
        <p:spPr/>
        <p:txBody>
          <a:bodyPr/>
          <a:lstStyle>
            <a:lvl1pPr>
              <a:defRPr/>
            </a:lvl1pPr>
          </a:lstStyle>
          <a:p>
            <a:pPr>
              <a:defRPr/>
            </a:pPr>
            <a:fld id="{EC4D7FB3-AB63-47A3-AC16-C1B4E9DB1F04}" type="slidenum">
              <a:rPr lang="en-US" altLang="en-US"/>
              <a:pPr>
                <a:defRPr/>
              </a:pPr>
              <a:t>‹#›</a:t>
            </a:fld>
            <a:endParaRPr lang="en-US" altLang="en-US"/>
          </a:p>
        </p:txBody>
      </p:sp>
    </p:spTree>
    <p:extLst>
      <p:ext uri="{BB962C8B-B14F-4D97-AF65-F5344CB8AC3E}">
        <p14:creationId xmlns:p14="http://schemas.microsoft.com/office/powerpoint/2010/main" val="609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52634"/>
            <a:ext cx="7886700" cy="1500187"/>
          </a:xfrm>
        </p:spPr>
        <p:txBody>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2223DCC-EF98-45FE-8167-0D00D2A692A0}" type="slidenum">
              <a:rPr lang="en-US" altLang="en-US"/>
              <a:pPr>
                <a:defRPr/>
              </a:pPr>
              <a:t>‹#›</a:t>
            </a:fld>
            <a:endParaRPr lang="en-US" altLang="en-US"/>
          </a:p>
        </p:txBody>
      </p:sp>
    </p:spTree>
    <p:extLst>
      <p:ext uri="{BB962C8B-B14F-4D97-AF65-F5344CB8AC3E}">
        <p14:creationId xmlns:p14="http://schemas.microsoft.com/office/powerpoint/2010/main" val="308848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1B7FE51-0C1D-48A7-9BF4-C437278459F4}" type="slidenum">
              <a:rPr lang="en-US" altLang="en-US"/>
              <a:pPr>
                <a:defRPr/>
              </a:pPr>
              <a:t>‹#›</a:t>
            </a:fld>
            <a:endParaRPr lang="en-US" altLang="en-US"/>
          </a:p>
        </p:txBody>
      </p:sp>
    </p:spTree>
    <p:extLst>
      <p:ext uri="{BB962C8B-B14F-4D97-AF65-F5344CB8AC3E}">
        <p14:creationId xmlns:p14="http://schemas.microsoft.com/office/powerpoint/2010/main" val="231947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Modifica gli stili del testo dello schema</a:t>
            </a:r>
          </a:p>
        </p:txBody>
      </p:sp>
      <p:sp>
        <p:nvSpPr>
          <p:cNvPr id="4" name="Content Placeholder 3"/>
          <p:cNvSpPr>
            <a:spLocks noGrp="1"/>
          </p:cNvSpPr>
          <p:nvPr>
            <p:ph sz="half" idx="2"/>
          </p:nvPr>
        </p:nvSpPr>
        <p:spPr>
          <a:xfrm>
            <a:off x="633845" y="2507551"/>
            <a:ext cx="3867150" cy="368052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Modifica gli stili del testo dello schema</a:t>
            </a:r>
          </a:p>
        </p:txBody>
      </p:sp>
      <p:sp>
        <p:nvSpPr>
          <p:cNvPr id="6" name="Content Placeholder 5"/>
          <p:cNvSpPr>
            <a:spLocks noGrp="1"/>
          </p:cNvSpPr>
          <p:nvPr>
            <p:ph sz="quarter" idx="4"/>
          </p:nvPr>
        </p:nvSpPr>
        <p:spPr>
          <a:xfrm>
            <a:off x="4629150" y="2507551"/>
            <a:ext cx="3886201" cy="368052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895B0DFB-8FD2-49D2-BB29-DFAF023BAAE9}" type="slidenum">
              <a:rPr lang="en-US" altLang="en-US"/>
              <a:pPr>
                <a:defRPr/>
              </a:pPr>
              <a:t>‹#›</a:t>
            </a:fld>
            <a:endParaRPr lang="en-US" altLang="en-US"/>
          </a:p>
        </p:txBody>
      </p:sp>
    </p:spTree>
    <p:extLst>
      <p:ext uri="{BB962C8B-B14F-4D97-AF65-F5344CB8AC3E}">
        <p14:creationId xmlns:p14="http://schemas.microsoft.com/office/powerpoint/2010/main" val="54560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smtClean="0"/>
              <a:t>Fare clic per modificare lo stile del titolo</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BA805EC7-CFCA-4408-A560-AB9C6EADEF78}" type="slidenum">
              <a:rPr lang="en-US" altLang="en-US"/>
              <a:pPr>
                <a:defRPr/>
              </a:pPr>
              <a:t>‹#›</a:t>
            </a:fld>
            <a:endParaRPr lang="en-US" altLang="en-US"/>
          </a:p>
        </p:txBody>
      </p:sp>
    </p:spTree>
    <p:extLst>
      <p:ext uri="{BB962C8B-B14F-4D97-AF65-F5344CB8AC3E}">
        <p14:creationId xmlns:p14="http://schemas.microsoft.com/office/powerpoint/2010/main" val="43344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1BD9A843-C219-49CD-945A-7053D553BA56}" type="slidenum">
              <a:rPr lang="en-US" altLang="en-US"/>
              <a:pPr>
                <a:defRPr/>
              </a:pPr>
              <a:t>‹#›</a:t>
            </a:fld>
            <a:endParaRPr lang="en-US" altLang="en-US"/>
          </a:p>
        </p:txBody>
      </p:sp>
    </p:spTree>
    <p:extLst>
      <p:ext uri="{BB962C8B-B14F-4D97-AF65-F5344CB8AC3E}">
        <p14:creationId xmlns:p14="http://schemas.microsoft.com/office/powerpoint/2010/main" val="187944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30936" y="2057399"/>
            <a:ext cx="2948940" cy="3810001"/>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Modifica gli stili del testo dello schema</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7A073DF1-569C-4CED-95EC-D2E4D3BFACE4}" type="slidenum">
              <a:rPr lang="en-US" altLang="en-US"/>
              <a:pPr>
                <a:defRPr/>
              </a:pPr>
              <a:t>‹#›</a:t>
            </a:fld>
            <a:endParaRPr lang="en-US" altLang="en-US"/>
          </a:p>
        </p:txBody>
      </p:sp>
    </p:spTree>
    <p:extLst>
      <p:ext uri="{BB962C8B-B14F-4D97-AF65-F5344CB8AC3E}">
        <p14:creationId xmlns:p14="http://schemas.microsoft.com/office/powerpoint/2010/main" val="50591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3886200" y="990600"/>
            <a:ext cx="4629150" cy="4876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630936" y="2057400"/>
            <a:ext cx="2948940" cy="3810000"/>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Modifica gli stili del testo dello schema</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8C0816AB-04FF-42A9-A686-2DBFFE5B1590}" type="slidenum">
              <a:rPr lang="en-US" altLang="en-US"/>
              <a:pPr>
                <a:defRPr/>
              </a:pPr>
              <a:t>‹#›</a:t>
            </a:fld>
            <a:endParaRPr lang="en-US" altLang="en-US"/>
          </a:p>
        </p:txBody>
      </p:sp>
    </p:spTree>
    <p:extLst>
      <p:ext uri="{BB962C8B-B14F-4D97-AF65-F5344CB8AC3E}">
        <p14:creationId xmlns:p14="http://schemas.microsoft.com/office/powerpoint/2010/main" val="3508478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33413"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smtClean="0"/>
              <a:t>Fare clic per modificare lo stile del titolo</a:t>
            </a:r>
            <a:endParaRPr lang="en-US" altLang="en-US" smtClean="0"/>
          </a:p>
        </p:txBody>
      </p:sp>
      <p:sp>
        <p:nvSpPr>
          <p:cNvPr id="1027" name="Text Placeholder 2"/>
          <p:cNvSpPr>
            <a:spLocks noGrp="1"/>
          </p:cNvSpPr>
          <p:nvPr>
            <p:ph type="body" idx="1"/>
          </p:nvPr>
        </p:nvSpPr>
        <p:spPr bwMode="auto">
          <a:xfrm>
            <a:off x="633413" y="1828800"/>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smtClean="0"/>
              <a:t>Modifica gli stili del testo dello schema</a:t>
            </a:r>
          </a:p>
          <a:p>
            <a:pPr lvl="1"/>
            <a:r>
              <a:rPr lang="it-IT" altLang="en-US" smtClean="0"/>
              <a:t>Secondo livello</a:t>
            </a:r>
          </a:p>
          <a:p>
            <a:pPr lvl="2"/>
            <a:r>
              <a:rPr lang="it-IT" altLang="en-US" smtClean="0"/>
              <a:t>Terzo livello</a:t>
            </a:r>
          </a:p>
          <a:p>
            <a:pPr lvl="3"/>
            <a:r>
              <a:rPr lang="it-IT" altLang="en-US" smtClean="0"/>
              <a:t>Quarto livello</a:t>
            </a:r>
          </a:p>
          <a:p>
            <a:pPr lvl="4"/>
            <a:r>
              <a:rPr lang="it-IT" altLang="en-US" smtClean="0"/>
              <a:t>Quinto livello</a:t>
            </a:r>
            <a:endParaRPr lang="en-US" alt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62713" y="6356350"/>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defRPr/>
            </a:pPr>
            <a:fld id="{0A786378-408C-4893-8680-C1E73FBED2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Wingdings 2" panose="05020102010507070707" pitchFamily="18" charset="2"/>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Wingdings 2" panose="05020102010507070707" pitchFamily="18" charset="2"/>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smtClean="0"/>
              <a:t>Fare clic per modificare lo stile del titolo</a:t>
            </a:r>
            <a:endParaRPr lang="en-GB" altLang="en-US" smtClean="0"/>
          </a:p>
        </p:txBody>
      </p:sp>
      <p:sp>
        <p:nvSpPr>
          <p:cNvPr id="2051" name="Segnaposto testo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smtClean="0"/>
              <a:t>Modifica gli stili del testo dello schema</a:t>
            </a:r>
          </a:p>
          <a:p>
            <a:pPr lvl="1"/>
            <a:r>
              <a:rPr lang="it-IT" altLang="en-US" smtClean="0"/>
              <a:t>Secondo livello</a:t>
            </a:r>
          </a:p>
          <a:p>
            <a:pPr lvl="2"/>
            <a:r>
              <a:rPr lang="it-IT" altLang="en-US" smtClean="0"/>
              <a:t>Terzo livello</a:t>
            </a:r>
          </a:p>
          <a:p>
            <a:pPr lvl="3"/>
            <a:r>
              <a:rPr lang="it-IT" altLang="en-US" smtClean="0"/>
              <a:t>Quarto livello</a:t>
            </a:r>
          </a:p>
          <a:p>
            <a:pPr lvl="4"/>
            <a:r>
              <a:rPr lang="it-IT" altLang="en-US" smtClean="0"/>
              <a:t>Quinto livello</a:t>
            </a:r>
            <a:endParaRPr lang="en-GB" altLang="en-US" smtClean="0"/>
          </a:p>
        </p:txBody>
      </p:sp>
      <p:sp>
        <p:nvSpPr>
          <p:cNvPr id="4" name="Segnaposto dat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Segnaposto piè di pa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egnaposto numero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C42E285-7A75-430E-B85B-BB1E020EC9B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s://webapps.unitn.it/gestionecorsi/"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ster of Science in Environmental Meteor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685800" y="381000"/>
            <a:ext cx="7772400" cy="1143000"/>
          </a:xfrm>
        </p:spPr>
        <p:txBody>
          <a:bodyPr rtlCol="0">
            <a:normAutofit/>
          </a:bodyPr>
          <a:lstStyle/>
          <a:p>
            <a:pPr eaLnBrk="1" fontAlgn="auto" hangingPunct="1">
              <a:spcAft>
                <a:spcPts val="0"/>
              </a:spcAft>
              <a:defRPr/>
            </a:pPr>
            <a:r>
              <a:rPr lang="it-IT" sz="2400" dirty="0" err="1"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University</a:t>
            </a:r>
            <a: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Trento</a:t>
            </a:r>
            <a:b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Master of Science in Environmental </a:t>
            </a:r>
            <a: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Meteorology</a:t>
            </a:r>
            <a:b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https://international.unitn.it/environmental-meteorology</a:t>
            </a:r>
            <a:endParaRPr lang="en-GB" sz="2400"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100" name="Titolo 1"/>
          <p:cNvSpPr txBox="1">
            <a:spLocks/>
          </p:cNvSpPr>
          <p:nvPr/>
        </p:nvSpPr>
        <p:spPr bwMode="auto">
          <a:xfrm>
            <a:off x="685800" y="4325937"/>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algn="ctr">
              <a:lnSpc>
                <a:spcPct val="100000"/>
              </a:lnSpc>
              <a:spcBef>
                <a:spcPct val="0"/>
              </a:spcBef>
              <a:buFontTx/>
              <a:buNone/>
            </a:pPr>
            <a:r>
              <a:rPr lang="en-GB" altLang="en-US" sz="3800" b="1" dirty="0">
                <a:solidFill>
                  <a:srgbClr val="3333FF"/>
                </a:solidFill>
                <a:latin typeface="Tahoma" panose="020B0604030504040204" pitchFamily="34" charset="0"/>
                <a:cs typeface="Tahoma" panose="020B0604030504040204" pitchFamily="34" charset="0"/>
              </a:rPr>
              <a:t>Daniela </a:t>
            </a:r>
            <a:r>
              <a:rPr lang="en-GB" altLang="en-US" sz="3800" b="1" dirty="0" err="1">
                <a:solidFill>
                  <a:srgbClr val="3333FF"/>
                </a:solidFill>
                <a:latin typeface="Tahoma" panose="020B0604030504040204" pitchFamily="34" charset="0"/>
                <a:cs typeface="Tahoma" panose="020B0604030504040204" pitchFamily="34" charset="0"/>
              </a:rPr>
              <a:t>Ascenzi</a:t>
            </a:r>
            <a:endParaRPr lang="en-GB" altLang="en-US" sz="3800" b="1" dirty="0">
              <a:solidFill>
                <a:srgbClr val="3333FF"/>
              </a:solidFill>
              <a:latin typeface="Tahoma" panose="020B0604030504040204" pitchFamily="34" charset="0"/>
              <a:cs typeface="Tahoma" panose="020B0604030504040204" pitchFamily="34" charset="0"/>
            </a:endParaRPr>
          </a:p>
          <a:p>
            <a:pPr algn="ctr">
              <a:lnSpc>
                <a:spcPct val="100000"/>
              </a:lnSpc>
              <a:spcBef>
                <a:spcPct val="0"/>
              </a:spcBef>
              <a:buFontTx/>
              <a:buNone/>
            </a:pPr>
            <a:r>
              <a:rPr lang="it-IT" altLang="en-US" sz="2400" b="1" dirty="0">
                <a:solidFill>
                  <a:srgbClr val="3333FF"/>
                </a:solidFill>
                <a:latin typeface="Tahoma" panose="020B0604030504040204" pitchFamily="34" charset="0"/>
                <a:cs typeface="Tahoma" panose="020B0604030504040204" pitchFamily="34" charset="0"/>
              </a:rPr>
              <a:t>Dipartimento di Fisica</a:t>
            </a:r>
            <a:endParaRPr lang="en-GB" altLang="en-US" sz="2400" b="1" dirty="0">
              <a:solidFill>
                <a:srgbClr val="3333FF"/>
              </a:solidFill>
              <a:latin typeface="Tahoma" panose="020B0604030504040204" pitchFamily="34" charset="0"/>
              <a:cs typeface="Tahoma" panose="020B0604030504040204" pitchFamily="34" charset="0"/>
            </a:endParaRPr>
          </a:p>
        </p:txBody>
      </p:sp>
      <p:sp>
        <p:nvSpPr>
          <p:cNvPr id="4101" name="Titolo 1"/>
          <p:cNvSpPr txBox="1">
            <a:spLocks/>
          </p:cNvSpPr>
          <p:nvPr/>
        </p:nvSpPr>
        <p:spPr bwMode="auto">
          <a:xfrm>
            <a:off x="685800" y="254396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algn="ctr">
              <a:lnSpc>
                <a:spcPct val="100000"/>
              </a:lnSpc>
              <a:spcBef>
                <a:spcPct val="0"/>
              </a:spcBef>
              <a:buFontTx/>
              <a:buNone/>
            </a:pPr>
            <a:r>
              <a:rPr lang="en-GB" altLang="en-US" sz="4200" b="1" dirty="0">
                <a:solidFill>
                  <a:srgbClr val="FF0000"/>
                </a:solidFill>
                <a:latin typeface="Tahoma" panose="020B0604030504040204" pitchFamily="34" charset="0"/>
                <a:cs typeface="Tahoma" panose="020B0604030504040204" pitchFamily="34" charset="0"/>
              </a:rPr>
              <a:t>Environmental Physical Chemistry</a:t>
            </a:r>
          </a:p>
        </p:txBody>
      </p:sp>
      <p:sp>
        <p:nvSpPr>
          <p:cNvPr id="4103" name="Titolo 1"/>
          <p:cNvSpPr txBox="1">
            <a:spLocks/>
          </p:cNvSpPr>
          <p:nvPr/>
        </p:nvSpPr>
        <p:spPr bwMode="auto">
          <a:xfrm>
            <a:off x="3502025" y="6226175"/>
            <a:ext cx="21399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algn="ctr">
              <a:lnSpc>
                <a:spcPct val="100000"/>
              </a:lnSpc>
              <a:spcBef>
                <a:spcPct val="0"/>
              </a:spcBef>
              <a:buFontTx/>
              <a:buNone/>
            </a:pPr>
            <a:r>
              <a:rPr lang="it-IT" altLang="en-US" sz="2400" dirty="0">
                <a:latin typeface="Tahoma" panose="020B0604030504040204" pitchFamily="34" charset="0"/>
                <a:cs typeface="Tahoma" panose="020B0604030504040204" pitchFamily="34" charset="0"/>
              </a:rPr>
              <a:t>A.A. </a:t>
            </a:r>
            <a:r>
              <a:rPr lang="it-IT" altLang="en-US" sz="2400" dirty="0" smtClean="0">
                <a:latin typeface="Tahoma" panose="020B0604030504040204" pitchFamily="34" charset="0"/>
                <a:cs typeface="Tahoma" panose="020B0604030504040204" pitchFamily="34" charset="0"/>
              </a:rPr>
              <a:t>2023-24</a:t>
            </a:r>
            <a:endParaRPr lang="it-IT" altLang="en-US" sz="24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94483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4"/>
          <p:cNvSpPr>
            <a:spLocks noGrp="1"/>
          </p:cNvSpPr>
          <p:nvPr>
            <p:ph type="title"/>
          </p:nvPr>
        </p:nvSpPr>
        <p:spPr>
          <a:xfrm>
            <a:off x="563563" y="5480"/>
            <a:ext cx="7886700"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Assessment method</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835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182309" y="1558295"/>
            <a:ext cx="8649207" cy="3539430"/>
          </a:xfrm>
          <a:prstGeom prst="rect">
            <a:avLst/>
          </a:prstGeom>
          <a:noFill/>
        </p:spPr>
        <p:txBody>
          <a:bodyPr wrap="square">
            <a:spAutoFit/>
          </a:bodyPr>
          <a:lstStyle/>
          <a:p>
            <a:pPr marL="800100" lvl="1" indent="-342900">
              <a:buFont typeface="Arial" panose="020B0604020202020204" pitchFamily="34" charset="0"/>
              <a:buChar char="•"/>
              <a:defRPr/>
            </a:pP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marL="800100" lvl="1" indent="-342900">
              <a:buFont typeface="Arial" panose="020B0604020202020204" pitchFamily="34" charset="0"/>
              <a:buChar char="•"/>
              <a:defRPr/>
            </a:pPr>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final </a:t>
            </a:r>
            <a:r>
              <a:rPr lang="en-US" sz="2500" dirty="0">
                <a:solidFill>
                  <a:srgbClr val="FF0000"/>
                </a:solidFill>
                <a:latin typeface="Tahoma" panose="020B0604030504040204" pitchFamily="34" charset="0"/>
                <a:ea typeface="Tahoma" panose="020B0604030504040204" pitchFamily="34" charset="0"/>
                <a:cs typeface="Tahoma" panose="020B0604030504040204" pitchFamily="34" charset="0"/>
              </a:rPr>
              <a:t>written </a:t>
            </a:r>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exam</a:t>
            </a:r>
            <a:r>
              <a:rPr lang="en-US" sz="2500" dirty="0" smtClean="0">
                <a:latin typeface="Tahoma" panose="020B0604030504040204" pitchFamily="34" charset="0"/>
                <a:ea typeface="Tahoma" panose="020B0604030504040204" pitchFamily="34" charset="0"/>
                <a:cs typeface="Tahoma" panose="020B0604030504040204" pitchFamily="34" charset="0"/>
              </a:rPr>
              <a:t>, structured </a:t>
            </a:r>
            <a:r>
              <a:rPr lang="en-US" sz="2500" dirty="0">
                <a:latin typeface="Tahoma" panose="020B0604030504040204" pitchFamily="34" charset="0"/>
                <a:ea typeface="Tahoma" panose="020B0604030504040204" pitchFamily="34" charset="0"/>
                <a:cs typeface="Tahoma" panose="020B0604030504040204" pitchFamily="34" charset="0"/>
              </a:rPr>
              <a:t>in the form of open questions and </a:t>
            </a:r>
            <a:r>
              <a:rPr lang="en-US" sz="2500" dirty="0" smtClean="0">
                <a:latin typeface="Tahoma" panose="020B0604030504040204" pitchFamily="34" charset="0"/>
                <a:ea typeface="Tahoma" panose="020B0604030504040204" pitchFamily="34" charset="0"/>
                <a:cs typeface="Tahoma" panose="020B0604030504040204" pitchFamily="34" charset="0"/>
              </a:rPr>
              <a:t>exercises</a:t>
            </a:r>
          </a:p>
          <a:p>
            <a:pPr marL="800100" lvl="1" indent="-342900">
              <a:buFont typeface="Arial" panose="020B0604020202020204" pitchFamily="34" charset="0"/>
              <a:buChar char="•"/>
              <a:defRPr/>
            </a:pPr>
            <a:endParaRPr lang="it-IT" sz="2500" dirty="0">
              <a:latin typeface="Tahoma" panose="020B0604030504040204" pitchFamily="34" charset="0"/>
              <a:ea typeface="Tahoma" panose="020B0604030504040204" pitchFamily="34" charset="0"/>
              <a:cs typeface="Tahoma" panose="020B0604030504040204" pitchFamily="34" charset="0"/>
            </a:endParaRPr>
          </a:p>
          <a:p>
            <a:pPr marL="800100" lvl="1" indent="-342900">
              <a:buFont typeface="Arial" panose="020B0604020202020204" pitchFamily="34" charset="0"/>
              <a:buChar char="•"/>
              <a:defRPr/>
            </a:pP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marL="800100" lvl="1" indent="-342900">
              <a:buFont typeface="Arial" panose="020B0604020202020204" pitchFamily="34" charset="0"/>
              <a:buChar char="•"/>
              <a:defRPr/>
            </a:pPr>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final project</a:t>
            </a:r>
            <a:r>
              <a:rPr lang="en-US" sz="2500" dirty="0" smtClean="0">
                <a:latin typeface="Tahoma" panose="020B0604030504040204" pitchFamily="34" charset="0"/>
                <a:ea typeface="Tahoma" panose="020B0604030504040204" pitchFamily="34" charset="0"/>
                <a:cs typeface="Tahoma" panose="020B0604030504040204" pitchFamily="34" charset="0"/>
              </a:rPr>
              <a:t> Choose a topic (from a list provided by me) for further investigation, write a </a:t>
            </a:r>
            <a:r>
              <a:rPr lang="en-US" sz="25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500" dirty="0" smtClean="0">
                <a:latin typeface="Tahoma" panose="020B0604030504040204" pitchFamily="34" charset="0"/>
                <a:ea typeface="Tahoma" panose="020B0604030504040204" pitchFamily="34" charset="0"/>
                <a:cs typeface="Tahoma" panose="020B0604030504040204" pitchFamily="34" charset="0"/>
              </a:rPr>
              <a:t>10-15 page report and give a 15-20 minute presentation (followed/preceded by a </a:t>
            </a:r>
            <a:r>
              <a:rPr lang="en-US" sz="2500" dirty="0">
                <a:latin typeface="Tahoma" panose="020B0604030504040204" pitchFamily="34" charset="0"/>
                <a:ea typeface="Tahoma" panose="020B0604030504040204" pitchFamily="34" charset="0"/>
                <a:cs typeface="Tahoma" panose="020B0604030504040204" pitchFamily="34" charset="0"/>
              </a:rPr>
              <a:t>short discussion on failed questions and exercises at the written </a:t>
            </a:r>
            <a:r>
              <a:rPr lang="en-US" sz="2500" dirty="0" smtClean="0">
                <a:latin typeface="Tahoma" panose="020B0604030504040204" pitchFamily="34" charset="0"/>
                <a:ea typeface="Tahoma" panose="020B0604030504040204" pitchFamily="34" charset="0"/>
                <a:cs typeface="Tahoma" panose="020B0604030504040204" pitchFamily="34" charset="0"/>
              </a:rPr>
              <a:t>tests)</a:t>
            </a:r>
          </a:p>
        </p:txBody>
      </p:sp>
    </p:spTree>
    <p:extLst>
      <p:ext uri="{BB962C8B-B14F-4D97-AF65-F5344CB8AC3E}">
        <p14:creationId xmlns:p14="http://schemas.microsoft.com/office/powerpoint/2010/main" val="3551760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4"/>
          <p:cNvSpPr>
            <a:spLocks noGrp="1"/>
          </p:cNvSpPr>
          <p:nvPr>
            <p:ph type="title"/>
          </p:nvPr>
        </p:nvSpPr>
        <p:spPr>
          <a:xfrm>
            <a:off x="563563" y="-72883"/>
            <a:ext cx="7886700" cy="911226"/>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Reference textbooks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78999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9220" name="CasellaDiTesto 11"/>
          <p:cNvSpPr txBox="1">
            <a:spLocks noChangeArrowheads="1"/>
          </p:cNvSpPr>
          <p:nvPr/>
        </p:nvSpPr>
        <p:spPr bwMode="auto">
          <a:xfrm>
            <a:off x="534988" y="999403"/>
            <a:ext cx="7859713"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sz="2300" dirty="0">
                <a:latin typeface="Tahoma" panose="020B0604030504040204" pitchFamily="34" charset="0"/>
                <a:cs typeface="Tahoma" panose="020B0604030504040204" pitchFamily="34" charset="0"/>
              </a:rPr>
              <a:t>B.J. Finlayson-Pitt, J.N. Pitts, Jr. </a:t>
            </a:r>
            <a:r>
              <a:rPr lang="en-US" altLang="en-US" sz="2300" i="1" dirty="0">
                <a:latin typeface="Tahoma" panose="020B0604030504040204" pitchFamily="34" charset="0"/>
                <a:cs typeface="Tahoma" panose="020B0604030504040204" pitchFamily="34" charset="0"/>
              </a:rPr>
              <a:t>“Chemistry of the Upper and Lower Atmosphere” </a:t>
            </a:r>
            <a:r>
              <a:rPr lang="en-US" altLang="en-US" sz="2300" dirty="0">
                <a:latin typeface="Tahoma" panose="020B0604030504040204" pitchFamily="34" charset="0"/>
                <a:cs typeface="Tahoma" panose="020B0604030504040204" pitchFamily="34" charset="0"/>
              </a:rPr>
              <a:t>Academic Press 2000</a:t>
            </a:r>
          </a:p>
          <a:p>
            <a:pPr>
              <a:buFont typeface="Arial" panose="020B0604020202020204" pitchFamily="34" charset="0"/>
              <a:buChar char="•"/>
            </a:pPr>
            <a:r>
              <a:rPr lang="en-US" altLang="en-US" sz="2300" dirty="0">
                <a:latin typeface="Tahoma" panose="020B0604030504040204" pitchFamily="34" charset="0"/>
                <a:cs typeface="Tahoma" panose="020B0604030504040204" pitchFamily="34" charset="0"/>
              </a:rPr>
              <a:t>G. </a:t>
            </a:r>
            <a:r>
              <a:rPr lang="en-US" altLang="en-US" sz="2300" dirty="0" err="1">
                <a:latin typeface="Tahoma" panose="020B0604030504040204" pitchFamily="34" charset="0"/>
                <a:cs typeface="Tahoma" panose="020B0604030504040204" pitchFamily="34" charset="0"/>
              </a:rPr>
              <a:t>Brasser</a:t>
            </a:r>
            <a:r>
              <a:rPr lang="en-US" altLang="en-US" sz="2300" dirty="0">
                <a:latin typeface="Tahoma" panose="020B0604030504040204" pitchFamily="34" charset="0"/>
                <a:cs typeface="Tahoma" panose="020B0604030504040204" pitchFamily="34" charset="0"/>
              </a:rPr>
              <a:t>, J.J. Orlando, G.S. Tyndall </a:t>
            </a:r>
            <a:r>
              <a:rPr lang="en-US" altLang="en-US" sz="2300" i="1" dirty="0">
                <a:latin typeface="Tahoma" panose="020B0604030504040204" pitchFamily="34" charset="0"/>
                <a:cs typeface="Tahoma" panose="020B0604030504040204" pitchFamily="34" charset="0"/>
              </a:rPr>
              <a:t>“Atmospheric Chemistry and Global Change” </a:t>
            </a:r>
            <a:r>
              <a:rPr lang="en-US" altLang="en-US" sz="2300" dirty="0">
                <a:latin typeface="Tahoma" panose="020B0604030504040204" pitchFamily="34" charset="0"/>
                <a:cs typeface="Tahoma" panose="020B0604030504040204" pitchFamily="34" charset="0"/>
              </a:rPr>
              <a:t>Oxford University Press 1999</a:t>
            </a:r>
          </a:p>
          <a:p>
            <a:pPr>
              <a:buFont typeface="Arial" panose="020B0604020202020204" pitchFamily="34" charset="0"/>
              <a:buChar char="•"/>
            </a:pPr>
            <a:r>
              <a:rPr lang="en-US" altLang="en-US" sz="2300" dirty="0">
                <a:latin typeface="Tahoma" panose="020B0604030504040204" pitchFamily="34" charset="0"/>
                <a:cs typeface="Tahoma" panose="020B0604030504040204" pitchFamily="34" charset="0"/>
              </a:rPr>
              <a:t>J.H. Seinfeld, S.N. </a:t>
            </a:r>
            <a:r>
              <a:rPr lang="en-US" altLang="en-US" sz="2300" dirty="0" err="1">
                <a:latin typeface="Tahoma" panose="020B0604030504040204" pitchFamily="34" charset="0"/>
                <a:cs typeface="Tahoma" panose="020B0604030504040204" pitchFamily="34" charset="0"/>
              </a:rPr>
              <a:t>Pandis</a:t>
            </a:r>
            <a:r>
              <a:rPr lang="en-US" altLang="en-US" sz="2300" dirty="0">
                <a:latin typeface="Tahoma" panose="020B0604030504040204" pitchFamily="34" charset="0"/>
                <a:cs typeface="Tahoma" panose="020B0604030504040204" pitchFamily="34" charset="0"/>
              </a:rPr>
              <a:t> </a:t>
            </a:r>
            <a:r>
              <a:rPr lang="en-US" altLang="en-US" sz="2300" i="1" dirty="0">
                <a:latin typeface="Tahoma" panose="020B0604030504040204" pitchFamily="34" charset="0"/>
                <a:cs typeface="Tahoma" panose="020B0604030504040204" pitchFamily="34" charset="0"/>
              </a:rPr>
              <a:t>“Atmospheric Chemistry and Physics - From air pollution to climate change” </a:t>
            </a:r>
            <a:r>
              <a:rPr lang="en-US" altLang="en-US" sz="2300" dirty="0" err="1" smtClean="0">
                <a:latin typeface="Tahoma" panose="020B0604030504040204" pitchFamily="34" charset="0"/>
                <a:cs typeface="Tahoma" panose="020B0604030504040204" pitchFamily="34" charset="0"/>
              </a:rPr>
              <a:t>J.Wiley</a:t>
            </a:r>
            <a:r>
              <a:rPr lang="en-US" altLang="en-US" sz="2300" dirty="0" smtClean="0">
                <a:latin typeface="Tahoma" panose="020B0604030504040204" pitchFamily="34" charset="0"/>
                <a:cs typeface="Tahoma" panose="020B0604030504040204" pitchFamily="34" charset="0"/>
              </a:rPr>
              <a:t> &amp; Sons </a:t>
            </a:r>
            <a:r>
              <a:rPr lang="en-US" altLang="en-US" sz="2300" dirty="0">
                <a:latin typeface="Tahoma" panose="020B0604030504040204" pitchFamily="34" charset="0"/>
                <a:cs typeface="Tahoma" panose="020B0604030504040204" pitchFamily="34" charset="0"/>
              </a:rPr>
              <a:t>2006</a:t>
            </a:r>
          </a:p>
          <a:p>
            <a:pPr>
              <a:buFont typeface="Arial" panose="020B0604020202020204" pitchFamily="34" charset="0"/>
              <a:buChar char="•"/>
            </a:pPr>
            <a:r>
              <a:rPr lang="en-US" altLang="en-US" sz="2300" dirty="0">
                <a:latin typeface="Tahoma" panose="020B0604030504040204" pitchFamily="34" charset="0"/>
                <a:cs typeface="Tahoma" panose="020B0604030504040204" pitchFamily="34" charset="0"/>
              </a:rPr>
              <a:t>J.M. Wallace, P.V. Hobbs </a:t>
            </a:r>
            <a:r>
              <a:rPr lang="en-US" altLang="en-US" sz="2300" i="1" dirty="0">
                <a:latin typeface="Tahoma" panose="020B0604030504040204" pitchFamily="34" charset="0"/>
                <a:cs typeface="Tahoma" panose="020B0604030504040204" pitchFamily="34" charset="0"/>
              </a:rPr>
              <a:t>“Atmospheric Science – An introductory survey”</a:t>
            </a:r>
            <a:r>
              <a:rPr lang="en-US" altLang="en-US" sz="2300" dirty="0">
                <a:latin typeface="Tahoma" panose="020B0604030504040204" pitchFamily="34" charset="0"/>
                <a:cs typeface="Tahoma" panose="020B0604030504040204" pitchFamily="34" charset="0"/>
              </a:rPr>
              <a:t> </a:t>
            </a:r>
            <a:r>
              <a:rPr lang="en-US" altLang="en-US" sz="2300" dirty="0" smtClean="0">
                <a:latin typeface="Tahoma" panose="020B0604030504040204" pitchFamily="34" charset="0"/>
                <a:cs typeface="Tahoma" panose="020B0604030504040204" pitchFamily="34" charset="0"/>
              </a:rPr>
              <a:t> Elsevier </a:t>
            </a:r>
            <a:r>
              <a:rPr lang="en-US" altLang="en-US" sz="2300" dirty="0">
                <a:latin typeface="Tahoma" panose="020B0604030504040204" pitchFamily="34" charset="0"/>
                <a:cs typeface="Tahoma" panose="020B0604030504040204" pitchFamily="34" charset="0"/>
              </a:rPr>
              <a:t>2005</a:t>
            </a:r>
          </a:p>
          <a:p>
            <a:pPr>
              <a:buFont typeface="Arial" panose="020B0604020202020204" pitchFamily="34" charset="0"/>
              <a:buChar char="•"/>
            </a:pPr>
            <a:r>
              <a:rPr lang="en-US" altLang="en-US" sz="2300" dirty="0">
                <a:latin typeface="Tahoma" panose="020B0604030504040204" pitchFamily="34" charset="0"/>
                <a:cs typeface="Tahoma" panose="020B0604030504040204" pitchFamily="34" charset="0"/>
              </a:rPr>
              <a:t>I. Lee, R. </a:t>
            </a:r>
            <a:r>
              <a:rPr lang="en-US" altLang="en-US" sz="2300" dirty="0" err="1">
                <a:latin typeface="Tahoma" panose="020B0604030504040204" pitchFamily="34" charset="0"/>
                <a:cs typeface="Tahoma" panose="020B0604030504040204" pitchFamily="34" charset="0"/>
              </a:rPr>
              <a:t>Kump</a:t>
            </a:r>
            <a:r>
              <a:rPr lang="en-US" altLang="en-US" sz="2300" dirty="0">
                <a:latin typeface="Tahoma" panose="020B0604030504040204" pitchFamily="34" charset="0"/>
                <a:cs typeface="Tahoma" panose="020B0604030504040204" pitchFamily="34" charset="0"/>
              </a:rPr>
              <a:t>, James F. </a:t>
            </a:r>
            <a:r>
              <a:rPr lang="en-US" altLang="en-US" sz="2300" dirty="0" err="1">
                <a:latin typeface="Tahoma" panose="020B0604030504040204" pitchFamily="34" charset="0"/>
                <a:cs typeface="Tahoma" panose="020B0604030504040204" pitchFamily="34" charset="0"/>
              </a:rPr>
              <a:t>Kasting</a:t>
            </a:r>
            <a:r>
              <a:rPr lang="en-US" altLang="en-US" sz="2300" dirty="0">
                <a:latin typeface="Tahoma" panose="020B0604030504040204" pitchFamily="34" charset="0"/>
                <a:cs typeface="Tahoma" panose="020B0604030504040204" pitchFamily="34" charset="0"/>
              </a:rPr>
              <a:t>, Robert G. Crane </a:t>
            </a:r>
            <a:r>
              <a:rPr lang="en-US" altLang="en-US" sz="2300" i="1" dirty="0">
                <a:latin typeface="Tahoma" panose="020B0604030504040204" pitchFamily="34" charset="0"/>
                <a:cs typeface="Tahoma" panose="020B0604030504040204" pitchFamily="34" charset="0"/>
              </a:rPr>
              <a:t>“The earth system”</a:t>
            </a:r>
            <a:r>
              <a:rPr lang="en-US" altLang="en-US" sz="2300" dirty="0">
                <a:latin typeface="Tahoma" panose="020B0604030504040204" pitchFamily="34" charset="0"/>
                <a:cs typeface="Tahoma" panose="020B0604030504040204" pitchFamily="34" charset="0"/>
              </a:rPr>
              <a:t>- 3rd ed. Pearson 2009</a:t>
            </a:r>
          </a:p>
          <a:p>
            <a:pPr>
              <a:buFont typeface="Arial" panose="020B0604020202020204" pitchFamily="34" charset="0"/>
              <a:buChar char="•"/>
            </a:pPr>
            <a:r>
              <a:rPr lang="en-US" altLang="en-US" sz="2300" dirty="0">
                <a:latin typeface="Tahoma" panose="020B0604030504040204" pitchFamily="34" charset="0"/>
                <a:cs typeface="Tahoma" panose="020B0604030504040204" pitchFamily="34" charset="0"/>
              </a:rPr>
              <a:t>P. Atkins, J. de Paula, </a:t>
            </a:r>
            <a:r>
              <a:rPr lang="en-US" altLang="en-US" sz="2300" i="1" dirty="0">
                <a:latin typeface="Tahoma" panose="020B0604030504040204" pitchFamily="34" charset="0"/>
                <a:cs typeface="Tahoma" panose="020B0604030504040204" pitchFamily="34" charset="0"/>
              </a:rPr>
              <a:t>“Elements of Physical Chemistry” </a:t>
            </a:r>
            <a:r>
              <a:rPr lang="en-US" altLang="en-US" sz="2300" dirty="0">
                <a:latin typeface="Tahoma" panose="020B0604030504040204" pitchFamily="34" charset="0"/>
                <a:cs typeface="Tahoma" panose="020B0604030504040204" pitchFamily="34" charset="0"/>
              </a:rPr>
              <a:t>OUP 2009 (or any other edition)</a:t>
            </a:r>
            <a:endParaRPr lang="en-GB" altLang="en-US" sz="2300" dirty="0">
              <a:latin typeface="Tahoma" panose="020B0604030504040204" pitchFamily="34" charset="0"/>
              <a:cs typeface="Tahoma" panose="020B0604030504040204" pitchFamily="34" charset="0"/>
            </a:endParaRPr>
          </a:p>
        </p:txBody>
      </p:sp>
      <p:sp>
        <p:nvSpPr>
          <p:cNvPr id="9221" name="CasellaDiTesto 8"/>
          <p:cNvSpPr txBox="1">
            <a:spLocks noChangeArrowheads="1"/>
          </p:cNvSpPr>
          <p:nvPr/>
        </p:nvSpPr>
        <p:spPr bwMode="auto">
          <a:xfrm>
            <a:off x="1543050" y="6207125"/>
            <a:ext cx="627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400" dirty="0">
                <a:solidFill>
                  <a:srgbClr val="FF0000"/>
                </a:solidFill>
                <a:latin typeface="Tahoma" panose="020B0604030504040204" pitchFamily="34" charset="0"/>
                <a:cs typeface="Tahoma" panose="020B0604030504040204" pitchFamily="34" charset="0"/>
              </a:rPr>
              <a:t>Available in the Mesiano (or Povo1) Library</a:t>
            </a:r>
          </a:p>
        </p:txBody>
      </p:sp>
    </p:spTree>
    <p:extLst>
      <p:ext uri="{BB962C8B-B14F-4D97-AF65-F5344CB8AC3E}">
        <p14:creationId xmlns:p14="http://schemas.microsoft.com/office/powerpoint/2010/main" val="3258562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4"/>
          <p:cNvSpPr>
            <a:spLocks noGrp="1"/>
          </p:cNvSpPr>
          <p:nvPr>
            <p:ph type="title"/>
          </p:nvPr>
        </p:nvSpPr>
        <p:spPr>
          <a:xfrm>
            <a:off x="563563" y="130175"/>
            <a:ext cx="8313737" cy="911225"/>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Introduction: Environmental Chemistry</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13823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1268" name="CasellaDiTesto 8"/>
          <p:cNvSpPr txBox="1">
            <a:spLocks noChangeArrowheads="1"/>
          </p:cNvSpPr>
          <p:nvPr/>
        </p:nvSpPr>
        <p:spPr bwMode="auto">
          <a:xfrm>
            <a:off x="0" y="5459413"/>
            <a:ext cx="9144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500" dirty="0">
                <a:latin typeface="Tahoma" panose="020B0604030504040204" pitchFamily="34" charset="0"/>
                <a:cs typeface="Tahoma" panose="020B0604030504040204" pitchFamily="34" charset="0"/>
              </a:rPr>
              <a:t>the study of sources, reactions, transport, and fate of chemical entities in the air, water, and soil environments, as well as their effects on human health and the natural environment</a:t>
            </a:r>
          </a:p>
        </p:txBody>
      </p:sp>
      <p:pic>
        <p:nvPicPr>
          <p:cNvPr id="11269" name="Immagin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325" y="1447800"/>
            <a:ext cx="4452938"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po 7"/>
          <p:cNvGrpSpPr>
            <a:grpSpLocks/>
          </p:cNvGrpSpPr>
          <p:nvPr/>
        </p:nvGrpSpPr>
        <p:grpSpPr bwMode="auto">
          <a:xfrm>
            <a:off x="1962150" y="3397250"/>
            <a:ext cx="6915150" cy="2921000"/>
            <a:chOff x="1961804" y="3397975"/>
            <a:chExt cx="6916189" cy="2919698"/>
          </a:xfrm>
        </p:grpSpPr>
        <p:sp>
          <p:nvSpPr>
            <p:cNvPr id="4" name="Ovale 3"/>
            <p:cNvSpPr/>
            <p:nvPr/>
          </p:nvSpPr>
          <p:spPr>
            <a:xfrm>
              <a:off x="1961804" y="5886065"/>
              <a:ext cx="781167" cy="431608"/>
            </a:xfrm>
            <a:prstGeom prst="ellipse">
              <a:avLst/>
            </a:prstGeom>
            <a:noFill/>
            <a:ln w="571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Ovale 11"/>
            <p:cNvSpPr/>
            <p:nvPr/>
          </p:nvSpPr>
          <p:spPr>
            <a:xfrm>
              <a:off x="5337336" y="3397975"/>
              <a:ext cx="3540657" cy="19628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200" dirty="0" err="1">
                  <a:latin typeface="Tahoma" panose="020B0604030504040204" pitchFamily="34" charset="0"/>
                  <a:ea typeface="Tahoma" panose="020B0604030504040204" pitchFamily="34" charset="0"/>
                  <a:cs typeface="Tahoma" panose="020B0604030504040204" pitchFamily="34" charset="0"/>
                </a:rPr>
                <a:t>Atmospheric</a:t>
              </a:r>
              <a:r>
                <a:rPr lang="it-IT" sz="3200" dirty="0">
                  <a:latin typeface="Tahoma" panose="020B0604030504040204" pitchFamily="34" charset="0"/>
                  <a:ea typeface="Tahoma" panose="020B0604030504040204" pitchFamily="34" charset="0"/>
                  <a:cs typeface="Tahoma" panose="020B0604030504040204" pitchFamily="34" charset="0"/>
                </a:rPr>
                <a:t> </a:t>
              </a:r>
              <a:r>
                <a:rPr lang="it-IT" sz="3200" dirty="0" err="1">
                  <a:latin typeface="Tahoma" panose="020B0604030504040204" pitchFamily="34" charset="0"/>
                  <a:ea typeface="Tahoma" panose="020B0604030504040204" pitchFamily="34" charset="0"/>
                  <a:cs typeface="Tahoma" panose="020B0604030504040204" pitchFamily="34" charset="0"/>
                </a:rPr>
                <a:t>chemistry</a:t>
              </a:r>
              <a:r>
                <a:rPr lang="it-IT" sz="3200" dirty="0">
                  <a:latin typeface="Tahoma" panose="020B0604030504040204" pitchFamily="34" charset="0"/>
                  <a:ea typeface="Tahoma" panose="020B0604030504040204" pitchFamily="34" charset="0"/>
                  <a:cs typeface="Tahoma" panose="020B0604030504040204" pitchFamily="34" charset="0"/>
                </a:rPr>
                <a:t> &amp; </a:t>
              </a:r>
              <a:r>
                <a:rPr lang="it-IT" sz="3200" dirty="0" err="1">
                  <a:latin typeface="Tahoma" panose="020B0604030504040204" pitchFamily="34" charset="0"/>
                  <a:ea typeface="Tahoma" panose="020B0604030504040204" pitchFamily="34" charset="0"/>
                  <a:cs typeface="Tahoma" panose="020B0604030504040204" pitchFamily="34" charset="0"/>
                </a:rPr>
                <a:t>physics</a:t>
              </a:r>
              <a:endParaRPr lang="en-GB" sz="3200" dirty="0">
                <a:latin typeface="Tahoma" panose="020B0604030504040204" pitchFamily="34" charset="0"/>
                <a:ea typeface="Tahoma" panose="020B0604030504040204" pitchFamily="34" charset="0"/>
                <a:cs typeface="Tahoma" panose="020B0604030504040204" pitchFamily="34" charset="0"/>
              </a:endParaRPr>
            </a:p>
          </p:txBody>
        </p:sp>
        <p:cxnSp>
          <p:nvCxnSpPr>
            <p:cNvPr id="13" name="Connettore 2 12"/>
            <p:cNvCxnSpPr/>
            <p:nvPr/>
          </p:nvCxnSpPr>
          <p:spPr>
            <a:xfrm flipV="1">
              <a:off x="2633418" y="4694385"/>
              <a:ext cx="2703918" cy="1258326"/>
            </a:xfrm>
            <a:prstGeom prst="straightConnector1">
              <a:avLst/>
            </a:prstGeom>
            <a:ln w="57150">
              <a:solidFill>
                <a:srgbClr val="3333FF"/>
              </a:solidFill>
              <a:tailEnd type="stealth"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4"/>
          <p:cNvSpPr>
            <a:spLocks noGrp="1"/>
          </p:cNvSpPr>
          <p:nvPr>
            <p:ph type="title"/>
          </p:nvPr>
        </p:nvSpPr>
        <p:spPr>
          <a:xfrm>
            <a:off x="563563" y="130175"/>
            <a:ext cx="8313737"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Goals of Atmospheric Chemistry</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7473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3317" name="CasellaDiTesto 21"/>
          <p:cNvSpPr txBox="1">
            <a:spLocks noChangeArrowheads="1"/>
          </p:cNvSpPr>
          <p:nvPr/>
        </p:nvSpPr>
        <p:spPr bwMode="auto">
          <a:xfrm>
            <a:off x="333808" y="1120400"/>
            <a:ext cx="827794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GB" altLang="en-US" sz="2500" dirty="0" smtClean="0">
                <a:latin typeface="Tahoma" panose="020B0604030504040204" pitchFamily="34" charset="0"/>
                <a:cs typeface="Tahoma" panose="020B0604030504040204" pitchFamily="34" charset="0"/>
              </a:rPr>
              <a:t>To develop a good understanding of the </a:t>
            </a:r>
            <a:r>
              <a:rPr lang="en-GB" altLang="en-US" sz="2500" b="1" dirty="0" smtClean="0">
                <a:solidFill>
                  <a:srgbClr val="FF0000"/>
                </a:solidFill>
                <a:latin typeface="Tahoma" panose="020B0604030504040204" pitchFamily="34" charset="0"/>
                <a:cs typeface="Tahoma" panose="020B0604030504040204" pitchFamily="34" charset="0"/>
              </a:rPr>
              <a:t>chemical </a:t>
            </a:r>
            <a:r>
              <a:rPr lang="en-GB" altLang="en-US" sz="2500" dirty="0" smtClean="0">
                <a:latin typeface="Tahoma" panose="020B0604030504040204" pitchFamily="34" charset="0"/>
                <a:cs typeface="Tahoma" panose="020B0604030504040204" pitchFamily="34" charset="0"/>
              </a:rPr>
              <a:t>and </a:t>
            </a:r>
            <a:r>
              <a:rPr lang="en-GB" altLang="en-US" sz="2500" b="1" dirty="0" smtClean="0">
                <a:solidFill>
                  <a:srgbClr val="FF0000"/>
                </a:solidFill>
                <a:latin typeface="Tahoma" panose="020B0604030504040204" pitchFamily="34" charset="0"/>
                <a:cs typeface="Tahoma" panose="020B0604030504040204" pitchFamily="34" charset="0"/>
              </a:rPr>
              <a:t>physical </a:t>
            </a:r>
            <a:r>
              <a:rPr lang="en-GB" altLang="en-US" sz="2500" dirty="0" smtClean="0">
                <a:latin typeface="Tahoma" panose="020B0604030504040204" pitchFamily="34" charset="0"/>
                <a:cs typeface="Tahoma" panose="020B0604030504040204" pitchFamily="34" charset="0"/>
              </a:rPr>
              <a:t>processes which control the </a:t>
            </a:r>
            <a:r>
              <a:rPr lang="en-GB" altLang="en-US" sz="2500" b="1" dirty="0" smtClean="0">
                <a:solidFill>
                  <a:srgbClr val="FF0000"/>
                </a:solidFill>
                <a:latin typeface="Tahoma" panose="020B0604030504040204" pitchFamily="34" charset="0"/>
                <a:cs typeface="Tahoma" panose="020B0604030504040204" pitchFamily="34" charset="0"/>
              </a:rPr>
              <a:t>amounts</a:t>
            </a:r>
            <a:r>
              <a:rPr lang="en-GB" altLang="en-US" sz="2500" dirty="0" smtClean="0">
                <a:latin typeface="Tahoma" panose="020B0604030504040204" pitchFamily="34" charset="0"/>
                <a:cs typeface="Tahoma" panose="020B0604030504040204" pitchFamily="34" charset="0"/>
              </a:rPr>
              <a:t> and </a:t>
            </a:r>
            <a:r>
              <a:rPr lang="en-GB" altLang="en-US" sz="2500" i="1" dirty="0" smtClean="0">
                <a:solidFill>
                  <a:srgbClr val="FF0000"/>
                </a:solidFill>
                <a:latin typeface="Tahoma" panose="020B0604030504040204" pitchFamily="34" charset="0"/>
                <a:cs typeface="Tahoma" panose="020B0604030504040204" pitchFamily="34" charset="0"/>
              </a:rPr>
              <a:t>spatial</a:t>
            </a:r>
            <a:r>
              <a:rPr lang="en-GB" altLang="en-US" sz="2500" dirty="0" smtClean="0">
                <a:latin typeface="Tahoma" panose="020B0604030504040204" pitchFamily="34" charset="0"/>
                <a:cs typeface="Tahoma" panose="020B0604030504040204" pitchFamily="34" charset="0"/>
              </a:rPr>
              <a:t> and </a:t>
            </a:r>
            <a:r>
              <a:rPr lang="en-GB" altLang="en-US" sz="2500" i="1" dirty="0" smtClean="0">
                <a:solidFill>
                  <a:srgbClr val="FF0000"/>
                </a:solidFill>
                <a:latin typeface="Tahoma" panose="020B0604030504040204" pitchFamily="34" charset="0"/>
                <a:cs typeface="Tahoma" panose="020B0604030504040204" pitchFamily="34" charset="0"/>
              </a:rPr>
              <a:t>temporal</a:t>
            </a:r>
            <a:r>
              <a:rPr lang="en-GB" altLang="en-US" sz="2500" dirty="0" smtClean="0">
                <a:latin typeface="Tahoma" panose="020B0604030504040204" pitchFamily="34" charset="0"/>
                <a:cs typeface="Tahoma" panose="020B0604030504040204" pitchFamily="34" charset="0"/>
              </a:rPr>
              <a:t> </a:t>
            </a:r>
            <a:r>
              <a:rPr lang="en-GB" altLang="en-US" sz="2500" b="1" dirty="0" smtClean="0">
                <a:solidFill>
                  <a:srgbClr val="FF0000"/>
                </a:solidFill>
                <a:latin typeface="Tahoma" panose="020B0604030504040204" pitchFamily="34" charset="0"/>
                <a:cs typeface="Tahoma" panose="020B0604030504040204" pitchFamily="34" charset="0"/>
              </a:rPr>
              <a:t>distributions</a:t>
            </a:r>
            <a:r>
              <a:rPr lang="en-GB" altLang="en-US" sz="2500" dirty="0" smtClean="0">
                <a:latin typeface="Tahoma" panose="020B0604030504040204" pitchFamily="34" charset="0"/>
                <a:cs typeface="Tahoma" panose="020B0604030504040204" pitchFamily="34" charset="0"/>
              </a:rPr>
              <a:t> of atmospheric constituents </a:t>
            </a:r>
            <a:endParaRPr lang="en-GB" altLang="en-US" sz="2500" dirty="0">
              <a:latin typeface="Tahoma" panose="020B0604030504040204" pitchFamily="34" charset="0"/>
              <a:cs typeface="Tahoma" panose="020B0604030504040204" pitchFamily="34" charset="0"/>
            </a:endParaRPr>
          </a:p>
        </p:txBody>
      </p:sp>
      <p:sp>
        <p:nvSpPr>
          <p:cNvPr id="9" name="Ovale 11"/>
          <p:cNvSpPr/>
          <p:nvPr/>
        </p:nvSpPr>
        <p:spPr bwMode="auto">
          <a:xfrm>
            <a:off x="2060357" y="3715906"/>
            <a:ext cx="5320145" cy="1963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200" dirty="0" smtClean="0">
                <a:latin typeface="Tahoma" panose="020B0604030504040204" pitchFamily="34" charset="0"/>
                <a:ea typeface="Tahoma" panose="020B0604030504040204" pitchFamily="34" charset="0"/>
                <a:cs typeface="Tahoma" panose="020B0604030504040204" pitchFamily="34" charset="0"/>
              </a:rPr>
              <a:t>Chemistry of the Earth’s atmosphere (and other planets)</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12" name="CasellaDiTesto 14"/>
          <p:cNvSpPr txBox="1">
            <a:spLocks noChangeArrowheads="1"/>
          </p:cNvSpPr>
          <p:nvPr/>
        </p:nvSpPr>
        <p:spPr bwMode="auto">
          <a:xfrm>
            <a:off x="2355272" y="2774149"/>
            <a:ext cx="4433455" cy="4770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500" b="1" dirty="0" smtClean="0">
                <a:solidFill>
                  <a:srgbClr val="FF0000"/>
                </a:solidFill>
                <a:latin typeface="Tahoma" panose="020B0604030504040204" pitchFamily="34" charset="0"/>
                <a:cs typeface="Tahoma" panose="020B0604030504040204" pitchFamily="34" charset="0"/>
              </a:rPr>
              <a:t>Multidisciplinary approach</a:t>
            </a:r>
            <a:endParaRPr lang="en-GB" altLang="en-US" sz="2500" b="1" dirty="0">
              <a:solidFill>
                <a:srgbClr val="FF0000"/>
              </a:solidFill>
              <a:latin typeface="Tahoma" panose="020B0604030504040204" pitchFamily="34" charset="0"/>
              <a:cs typeface="Tahoma" panose="020B0604030504040204" pitchFamily="34" charset="0"/>
            </a:endParaRPr>
          </a:p>
        </p:txBody>
      </p:sp>
      <p:sp>
        <p:nvSpPr>
          <p:cNvPr id="13" name="CasellaDiTesto 8"/>
          <p:cNvSpPr txBox="1">
            <a:spLocks noChangeArrowheads="1"/>
          </p:cNvSpPr>
          <p:nvPr/>
        </p:nvSpPr>
        <p:spPr bwMode="auto">
          <a:xfrm>
            <a:off x="119294" y="5150528"/>
            <a:ext cx="17318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500" dirty="0" smtClean="0">
                <a:latin typeface="Tahoma" panose="020B0604030504040204" pitchFamily="34" charset="0"/>
                <a:cs typeface="Tahoma" panose="020B0604030504040204" pitchFamily="34" charset="0"/>
              </a:rPr>
              <a:t>physics</a:t>
            </a:r>
            <a:endParaRPr lang="en-GB" altLang="en-US" sz="2500" dirty="0">
              <a:latin typeface="Tahoma" panose="020B0604030504040204" pitchFamily="34" charset="0"/>
              <a:cs typeface="Tahoma" panose="020B0604030504040204" pitchFamily="34" charset="0"/>
            </a:endParaRPr>
          </a:p>
        </p:txBody>
      </p:sp>
      <p:sp>
        <p:nvSpPr>
          <p:cNvPr id="14" name="CasellaDiTesto 8"/>
          <p:cNvSpPr txBox="1">
            <a:spLocks noChangeArrowheads="1"/>
          </p:cNvSpPr>
          <p:nvPr/>
        </p:nvSpPr>
        <p:spPr bwMode="auto">
          <a:xfrm>
            <a:off x="534988" y="3414787"/>
            <a:ext cx="17318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500" dirty="0" smtClean="0">
                <a:latin typeface="Tahoma" panose="020B0604030504040204" pitchFamily="34" charset="0"/>
                <a:cs typeface="Tahoma" panose="020B0604030504040204" pitchFamily="34" charset="0"/>
              </a:rPr>
              <a:t>chemistry</a:t>
            </a:r>
            <a:endParaRPr lang="en-GB" altLang="en-US" sz="2500" dirty="0">
              <a:latin typeface="Tahoma" panose="020B0604030504040204" pitchFamily="34" charset="0"/>
              <a:cs typeface="Tahoma" panose="020B0604030504040204" pitchFamily="34" charset="0"/>
            </a:endParaRPr>
          </a:p>
        </p:txBody>
      </p:sp>
      <p:sp>
        <p:nvSpPr>
          <p:cNvPr id="15" name="CasellaDiTesto 8"/>
          <p:cNvSpPr txBox="1">
            <a:spLocks noChangeArrowheads="1"/>
          </p:cNvSpPr>
          <p:nvPr/>
        </p:nvSpPr>
        <p:spPr bwMode="auto">
          <a:xfrm>
            <a:off x="6937157" y="5219299"/>
            <a:ext cx="228105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500" dirty="0" smtClean="0">
                <a:latin typeface="Tahoma" panose="020B0604030504040204" pitchFamily="34" charset="0"/>
                <a:cs typeface="Tahoma" panose="020B0604030504040204" pitchFamily="34" charset="0"/>
              </a:rPr>
              <a:t>meteorology</a:t>
            </a:r>
            <a:endParaRPr lang="en-GB" altLang="en-US" sz="2500" dirty="0">
              <a:latin typeface="Tahoma" panose="020B0604030504040204" pitchFamily="34" charset="0"/>
              <a:cs typeface="Tahoma" panose="020B0604030504040204" pitchFamily="34" charset="0"/>
            </a:endParaRPr>
          </a:p>
        </p:txBody>
      </p:sp>
      <p:sp>
        <p:nvSpPr>
          <p:cNvPr id="16" name="CasellaDiTesto 8"/>
          <p:cNvSpPr txBox="1">
            <a:spLocks noChangeArrowheads="1"/>
          </p:cNvSpPr>
          <p:nvPr/>
        </p:nvSpPr>
        <p:spPr bwMode="auto">
          <a:xfrm>
            <a:off x="6901578" y="2954842"/>
            <a:ext cx="228105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500" dirty="0" smtClean="0">
                <a:latin typeface="Tahoma" panose="020B0604030504040204" pitchFamily="34" charset="0"/>
                <a:cs typeface="Tahoma" panose="020B0604030504040204" pitchFamily="34" charset="0"/>
              </a:rPr>
              <a:t>computer modelling</a:t>
            </a:r>
            <a:endParaRPr lang="en-GB" altLang="en-US" sz="2500" dirty="0">
              <a:latin typeface="Tahoma" panose="020B0604030504040204" pitchFamily="34" charset="0"/>
              <a:cs typeface="Tahoma" panose="020B0604030504040204" pitchFamily="34" charset="0"/>
            </a:endParaRPr>
          </a:p>
        </p:txBody>
      </p:sp>
      <p:sp>
        <p:nvSpPr>
          <p:cNvPr id="17" name="CasellaDiTesto 8"/>
          <p:cNvSpPr txBox="1">
            <a:spLocks noChangeArrowheads="1"/>
          </p:cNvSpPr>
          <p:nvPr/>
        </p:nvSpPr>
        <p:spPr bwMode="auto">
          <a:xfrm>
            <a:off x="5796629" y="5941133"/>
            <a:ext cx="228105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500" dirty="0" smtClean="0">
                <a:latin typeface="Tahoma" panose="020B0604030504040204" pitchFamily="34" charset="0"/>
                <a:cs typeface="Tahoma" panose="020B0604030504040204" pitchFamily="34" charset="0"/>
              </a:rPr>
              <a:t>oceanography</a:t>
            </a:r>
            <a:endParaRPr lang="en-GB" altLang="en-US" sz="2500" dirty="0">
              <a:latin typeface="Tahoma" panose="020B0604030504040204" pitchFamily="34" charset="0"/>
              <a:cs typeface="Tahoma" panose="020B0604030504040204" pitchFamily="34" charset="0"/>
            </a:endParaRPr>
          </a:p>
        </p:txBody>
      </p:sp>
      <p:sp>
        <p:nvSpPr>
          <p:cNvPr id="18" name="CasellaDiTesto 8"/>
          <p:cNvSpPr txBox="1">
            <a:spLocks noChangeArrowheads="1"/>
          </p:cNvSpPr>
          <p:nvPr/>
        </p:nvSpPr>
        <p:spPr bwMode="auto">
          <a:xfrm>
            <a:off x="3107669" y="6144347"/>
            <a:ext cx="162051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500" dirty="0" smtClean="0">
                <a:latin typeface="Tahoma" panose="020B0604030504040204" pitchFamily="34" charset="0"/>
                <a:cs typeface="Tahoma" panose="020B0604030504040204" pitchFamily="34" charset="0"/>
              </a:rPr>
              <a:t>geology</a:t>
            </a:r>
            <a:endParaRPr lang="en-GB" altLang="en-US" sz="2500" dirty="0">
              <a:latin typeface="Tahoma" panose="020B0604030504040204" pitchFamily="34" charset="0"/>
              <a:cs typeface="Tahoma" panose="020B0604030504040204" pitchFamily="34" charset="0"/>
            </a:endParaRPr>
          </a:p>
        </p:txBody>
      </p:sp>
      <p:sp>
        <p:nvSpPr>
          <p:cNvPr id="19" name="CasellaDiTesto 8"/>
          <p:cNvSpPr txBox="1">
            <a:spLocks noChangeArrowheads="1"/>
          </p:cNvSpPr>
          <p:nvPr/>
        </p:nvSpPr>
        <p:spPr bwMode="auto">
          <a:xfrm>
            <a:off x="769160" y="5980763"/>
            <a:ext cx="197403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500" dirty="0" smtClean="0">
                <a:latin typeface="Tahoma" panose="020B0604030504040204" pitchFamily="34" charset="0"/>
                <a:cs typeface="Tahoma" panose="020B0604030504040204" pitchFamily="34" charset="0"/>
              </a:rPr>
              <a:t>volcanology</a:t>
            </a:r>
            <a:endParaRPr lang="en-GB" altLang="en-US" sz="2500" dirty="0">
              <a:latin typeface="Tahoma" panose="020B0604030504040204" pitchFamily="34" charset="0"/>
              <a:cs typeface="Tahoma" panose="020B0604030504040204" pitchFamily="34" charset="0"/>
            </a:endParaRPr>
          </a:p>
        </p:txBody>
      </p:sp>
      <p:cxnSp>
        <p:nvCxnSpPr>
          <p:cNvPr id="20" name="Connettore 2 12"/>
          <p:cNvCxnSpPr/>
          <p:nvPr/>
        </p:nvCxnSpPr>
        <p:spPr bwMode="auto">
          <a:xfrm>
            <a:off x="2060357" y="3699197"/>
            <a:ext cx="946937" cy="209446"/>
          </a:xfrm>
          <a:prstGeom prst="straightConnector1">
            <a:avLst/>
          </a:prstGeom>
          <a:ln w="57150">
            <a:solidFill>
              <a:srgbClr val="3333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1" name="Connettore 2 12"/>
          <p:cNvCxnSpPr/>
          <p:nvPr/>
        </p:nvCxnSpPr>
        <p:spPr bwMode="auto">
          <a:xfrm flipV="1">
            <a:off x="1168398" y="4889039"/>
            <a:ext cx="891959" cy="293629"/>
          </a:xfrm>
          <a:prstGeom prst="straightConnector1">
            <a:avLst/>
          </a:prstGeom>
          <a:ln w="57150">
            <a:solidFill>
              <a:srgbClr val="3333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2" name="Connettore 2 12"/>
          <p:cNvCxnSpPr/>
          <p:nvPr/>
        </p:nvCxnSpPr>
        <p:spPr bwMode="auto">
          <a:xfrm flipV="1">
            <a:off x="1820826" y="5483787"/>
            <a:ext cx="922373" cy="542621"/>
          </a:xfrm>
          <a:prstGeom prst="straightConnector1">
            <a:avLst/>
          </a:prstGeom>
          <a:ln w="57150">
            <a:solidFill>
              <a:srgbClr val="3333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4" name="Connettore 2 12"/>
          <p:cNvCxnSpPr/>
          <p:nvPr/>
        </p:nvCxnSpPr>
        <p:spPr bwMode="auto">
          <a:xfrm flipV="1">
            <a:off x="3811647" y="5755098"/>
            <a:ext cx="444404" cy="464192"/>
          </a:xfrm>
          <a:prstGeom prst="straightConnector1">
            <a:avLst/>
          </a:prstGeom>
          <a:ln w="57150">
            <a:solidFill>
              <a:srgbClr val="3333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7" name="Connettore 2 12"/>
          <p:cNvCxnSpPr/>
          <p:nvPr/>
        </p:nvCxnSpPr>
        <p:spPr bwMode="auto">
          <a:xfrm flipH="1" flipV="1">
            <a:off x="6133567" y="5598108"/>
            <a:ext cx="461623" cy="428299"/>
          </a:xfrm>
          <a:prstGeom prst="straightConnector1">
            <a:avLst/>
          </a:prstGeom>
          <a:ln w="57150">
            <a:solidFill>
              <a:srgbClr val="3333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9" name="Connettore 2 12"/>
          <p:cNvCxnSpPr/>
          <p:nvPr/>
        </p:nvCxnSpPr>
        <p:spPr bwMode="auto">
          <a:xfrm flipH="1" flipV="1">
            <a:off x="7409556" y="4821703"/>
            <a:ext cx="461623" cy="428299"/>
          </a:xfrm>
          <a:prstGeom prst="straightConnector1">
            <a:avLst/>
          </a:prstGeom>
          <a:ln w="57150">
            <a:solidFill>
              <a:srgbClr val="3333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0" name="Connettore 2 12"/>
          <p:cNvCxnSpPr/>
          <p:nvPr/>
        </p:nvCxnSpPr>
        <p:spPr bwMode="auto">
          <a:xfrm flipH="1">
            <a:off x="6611562" y="3385724"/>
            <a:ext cx="651189" cy="565348"/>
          </a:xfrm>
          <a:prstGeom prst="straightConnector1">
            <a:avLst/>
          </a:prstGeom>
          <a:ln w="57150">
            <a:solidFill>
              <a:srgbClr val="3333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30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p:bldP spid="14"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4"/>
          <p:cNvSpPr>
            <a:spLocks noGrp="1"/>
          </p:cNvSpPr>
          <p:nvPr>
            <p:ph type="title"/>
          </p:nvPr>
        </p:nvSpPr>
        <p:spPr>
          <a:xfrm>
            <a:off x="563563" y="130175"/>
            <a:ext cx="8313737"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Goals of Atmospheric Chemistry</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7473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CasellaDiTesto 14"/>
          <p:cNvSpPr txBox="1">
            <a:spLocks noChangeArrowheads="1"/>
          </p:cNvSpPr>
          <p:nvPr/>
        </p:nvSpPr>
        <p:spPr bwMode="auto">
          <a:xfrm>
            <a:off x="2896899" y="1266490"/>
            <a:ext cx="1675101" cy="4770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500" b="1" dirty="0" smtClean="0">
                <a:solidFill>
                  <a:srgbClr val="FF0000"/>
                </a:solidFill>
                <a:latin typeface="Tahoma" panose="020B0604030504040204" pitchFamily="34" charset="0"/>
                <a:cs typeface="Tahoma" panose="020B0604030504040204" pitchFamily="34" charset="0"/>
              </a:rPr>
              <a:t>Why?</a:t>
            </a:r>
            <a:endParaRPr lang="en-GB" altLang="en-US" sz="2500" b="1" dirty="0">
              <a:solidFill>
                <a:srgbClr val="FF0000"/>
              </a:solidFill>
              <a:latin typeface="Tahoma" panose="020B0604030504040204" pitchFamily="34" charset="0"/>
              <a:cs typeface="Tahoma" panose="020B0604030504040204" pitchFamily="34" charset="0"/>
            </a:endParaRPr>
          </a:p>
        </p:txBody>
      </p:sp>
      <p:pic>
        <p:nvPicPr>
          <p:cNvPr id="59394" name="Picture 2" descr="Risultati immagini per Earth atmosphere"/>
          <p:cNvPicPr>
            <a:picLocks noChangeAspect="1" noChangeArrowheads="1"/>
          </p:cNvPicPr>
          <p:nvPr/>
        </p:nvPicPr>
        <p:blipFill rotWithShape="1">
          <a:blip r:embed="rId3">
            <a:extLst>
              <a:ext uri="{28A0092B-C50C-407E-A947-70E740481C1C}">
                <a14:useLocalDpi xmlns:a14="http://schemas.microsoft.com/office/drawing/2010/main" val="0"/>
              </a:ext>
            </a:extLst>
          </a:blip>
          <a:srcRect l="46146" r="5853"/>
          <a:stretch/>
        </p:blipFill>
        <p:spPr bwMode="auto">
          <a:xfrm>
            <a:off x="6342097" y="1880263"/>
            <a:ext cx="2687603" cy="4199381"/>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21"/>
          <p:cNvSpPr txBox="1">
            <a:spLocks noChangeArrowheads="1"/>
          </p:cNvSpPr>
          <p:nvPr/>
        </p:nvSpPr>
        <p:spPr bwMode="auto">
          <a:xfrm>
            <a:off x="253385" y="2140104"/>
            <a:ext cx="5958898"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buFont typeface="Arial" panose="020B0604020202020204" pitchFamily="34" charset="0"/>
              <a:buChar char="•"/>
            </a:pPr>
            <a:r>
              <a:rPr lang="en-GB" altLang="en-US" sz="2500" dirty="0" smtClean="0">
                <a:latin typeface="Tahoma" panose="020B0604030504040204" pitchFamily="34" charset="0"/>
                <a:cs typeface="Tahoma" panose="020B0604030504040204" pitchFamily="34" charset="0"/>
              </a:rPr>
              <a:t>The atmosphere protects/sustains life (interaction with biosphere)</a:t>
            </a:r>
          </a:p>
          <a:p>
            <a:pPr marL="342900" indent="-342900" algn="just">
              <a:buFont typeface="Arial" panose="020B0604020202020204" pitchFamily="34" charset="0"/>
              <a:buChar char="•"/>
            </a:pPr>
            <a:r>
              <a:rPr lang="en-GB" altLang="en-US" sz="2500" dirty="0" smtClean="0">
                <a:latin typeface="Tahoma" panose="020B0604030504040204" pitchFamily="34" charset="0"/>
                <a:cs typeface="Tahoma" panose="020B0604030504040204" pitchFamily="34" charset="0"/>
              </a:rPr>
              <a:t>Plays a critical role in Earth’s energy balance</a:t>
            </a:r>
          </a:p>
          <a:p>
            <a:pPr marL="342900" indent="-342900" algn="just">
              <a:buFont typeface="Arial" panose="020B0604020202020204" pitchFamily="34" charset="0"/>
              <a:buChar char="•"/>
            </a:pPr>
            <a:r>
              <a:rPr lang="en-GB" altLang="en-US" sz="2500" dirty="0" smtClean="0">
                <a:latin typeface="Tahoma" panose="020B0604030504040204" pitchFamily="34" charset="0"/>
                <a:cs typeface="Tahoma" panose="020B0604030504040204" pitchFamily="34" charset="0"/>
              </a:rPr>
              <a:t>Couples land, oceans, equator and poles</a:t>
            </a:r>
          </a:p>
          <a:p>
            <a:pPr marL="342900" indent="-342900" algn="just">
              <a:buFont typeface="Arial" panose="020B0604020202020204" pitchFamily="34" charset="0"/>
              <a:buChar char="•"/>
            </a:pPr>
            <a:r>
              <a:rPr lang="en-GB" altLang="en-US" sz="2500" dirty="0" smtClean="0">
                <a:latin typeface="Tahoma" panose="020B0604030504040204" pitchFamily="34" charset="0"/>
                <a:cs typeface="Tahoma" panose="020B0604030504040204" pitchFamily="34" charset="0"/>
              </a:rPr>
              <a:t>Atm. composition changes with time (human activities, natural events). Some changes may affect ecosystems, human health, crops… </a:t>
            </a:r>
            <a:endParaRPr lang="en-GB" altLang="en-US" sz="25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7887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4"/>
          <p:cNvSpPr>
            <a:spLocks noGrp="1"/>
          </p:cNvSpPr>
          <p:nvPr>
            <p:ph type="title"/>
          </p:nvPr>
        </p:nvSpPr>
        <p:spPr>
          <a:xfrm>
            <a:off x="563563" y="130175"/>
            <a:ext cx="8313737"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Goals of atmospheric chemistry</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7473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3316" name="Picture 51" descr="Atmospheric Chemistry by ZackDow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2259013"/>
            <a:ext cx="570865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CasellaDiTesto 21"/>
          <p:cNvSpPr txBox="1">
            <a:spLocks noChangeArrowheads="1"/>
          </p:cNvSpPr>
          <p:nvPr/>
        </p:nvSpPr>
        <p:spPr bwMode="auto">
          <a:xfrm>
            <a:off x="263525" y="1130300"/>
            <a:ext cx="888047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500">
                <a:latin typeface="Tahoma" panose="020B0604030504040204" pitchFamily="34" charset="0"/>
                <a:cs typeface="Tahoma" panose="020B0604030504040204" pitchFamily="34" charset="0"/>
              </a:rPr>
              <a:t>Atmospheric chemistry </a:t>
            </a:r>
            <a:r>
              <a:rPr lang="en-GB" altLang="en-US" sz="2500" b="1" i="1">
                <a:solidFill>
                  <a:srgbClr val="FF0000"/>
                </a:solidFill>
                <a:latin typeface="Tahoma" panose="020B0604030504040204" pitchFamily="34" charset="0"/>
                <a:cs typeface="Tahoma" panose="020B0604030504040204" pitchFamily="34" charset="0"/>
              </a:rPr>
              <a:t>is influenced </a:t>
            </a:r>
            <a:r>
              <a:rPr lang="en-GB" altLang="en-US" sz="2500">
                <a:latin typeface="Tahoma" panose="020B0604030504040204" pitchFamily="34" charset="0"/>
                <a:cs typeface="Tahoma" panose="020B0604030504040204" pitchFamily="34" charset="0"/>
              </a:rPr>
              <a:t>by processes occurring outside (Sun) and on Earth (natural and anthropogenic emissions)</a:t>
            </a:r>
          </a:p>
        </p:txBody>
      </p:sp>
      <p:sp>
        <p:nvSpPr>
          <p:cNvPr id="13318" name="CasellaDiTesto 22"/>
          <p:cNvSpPr txBox="1">
            <a:spLocks noChangeArrowheads="1"/>
          </p:cNvSpPr>
          <p:nvPr/>
        </p:nvSpPr>
        <p:spPr bwMode="auto">
          <a:xfrm>
            <a:off x="5434013" y="2589213"/>
            <a:ext cx="39227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500">
                <a:latin typeface="Tahoma" panose="020B0604030504040204" pitchFamily="34" charset="0"/>
                <a:cs typeface="Tahoma" panose="020B0604030504040204" pitchFamily="34" charset="0"/>
              </a:rPr>
              <a:t>Atmospheric chemistry has </a:t>
            </a:r>
            <a:r>
              <a:rPr lang="en-GB" altLang="en-US" sz="2500" b="1" i="1">
                <a:solidFill>
                  <a:srgbClr val="FF0000"/>
                </a:solidFill>
                <a:latin typeface="Tahoma" panose="020B0604030504040204" pitchFamily="34" charset="0"/>
                <a:cs typeface="Tahoma" panose="020B0604030504040204" pitchFamily="34" charset="0"/>
              </a:rPr>
              <a:t>influences </a:t>
            </a:r>
            <a:r>
              <a:rPr lang="en-GB" altLang="en-US" sz="2500">
                <a:latin typeface="Tahoma" panose="020B0604030504040204" pitchFamily="34" charset="0"/>
                <a:cs typeface="Tahoma" panose="020B0604030504040204" pitchFamily="34" charset="0"/>
              </a:rPr>
              <a:t>on:</a:t>
            </a:r>
          </a:p>
        </p:txBody>
      </p:sp>
      <p:sp>
        <p:nvSpPr>
          <p:cNvPr id="13319" name="CasellaDiTesto 24"/>
          <p:cNvSpPr txBox="1">
            <a:spLocks noChangeArrowheads="1"/>
          </p:cNvSpPr>
          <p:nvPr/>
        </p:nvSpPr>
        <p:spPr bwMode="auto">
          <a:xfrm>
            <a:off x="5959475" y="3570288"/>
            <a:ext cx="353218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it-IT" altLang="en-US" sz="2500">
                <a:solidFill>
                  <a:srgbClr val="FF0000"/>
                </a:solidFill>
                <a:latin typeface="Tahoma" panose="020B0604030504040204" pitchFamily="34" charset="0"/>
                <a:cs typeface="Tahoma" panose="020B0604030504040204" pitchFamily="34" charset="0"/>
              </a:rPr>
              <a:t>Living organisms (health &amp; environmental issues)</a:t>
            </a:r>
          </a:p>
          <a:p>
            <a:pPr>
              <a:buFont typeface="Arial" panose="020B0604020202020204" pitchFamily="34" charset="0"/>
              <a:buChar char="•"/>
            </a:pPr>
            <a:r>
              <a:rPr lang="it-IT" altLang="en-US" sz="2500">
                <a:solidFill>
                  <a:srgbClr val="FF0000"/>
                </a:solidFill>
                <a:latin typeface="Tahoma" panose="020B0604030504040204" pitchFamily="34" charset="0"/>
                <a:cs typeface="Tahoma" panose="020B0604030504040204" pitchFamily="34" charset="0"/>
              </a:rPr>
              <a:t>climate</a:t>
            </a:r>
          </a:p>
          <a:p>
            <a:pPr>
              <a:buFont typeface="Arial" panose="020B0604020202020204" pitchFamily="34" charset="0"/>
              <a:buChar char="•"/>
            </a:pPr>
            <a:r>
              <a:rPr lang="it-IT" altLang="en-US" sz="2500">
                <a:solidFill>
                  <a:srgbClr val="FF0000"/>
                </a:solidFill>
                <a:latin typeface="Tahoma" panose="020B0604030504040204" pitchFamily="34" charset="0"/>
                <a:cs typeface="Tahoma" panose="020B0604030504040204" pitchFamily="34" charset="0"/>
              </a:rPr>
              <a:t>weather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4"/>
          <p:cNvSpPr>
            <a:spLocks noGrp="1"/>
          </p:cNvSpPr>
          <p:nvPr>
            <p:ph type="title"/>
          </p:nvPr>
        </p:nvSpPr>
        <p:spPr>
          <a:xfrm>
            <a:off x="563563" y="130175"/>
            <a:ext cx="8313737"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What is atmospheric chemistry?</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7473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3317" name="CasellaDiTesto 21"/>
          <p:cNvSpPr txBox="1">
            <a:spLocks noChangeArrowheads="1"/>
          </p:cNvSpPr>
          <p:nvPr/>
        </p:nvSpPr>
        <p:spPr bwMode="auto">
          <a:xfrm>
            <a:off x="131762" y="1237557"/>
            <a:ext cx="88804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800" dirty="0" smtClean="0">
                <a:latin typeface="Tahoma" panose="020B0604030504040204" pitchFamily="34" charset="0"/>
                <a:cs typeface="Tahoma" panose="020B0604030504040204" pitchFamily="34" charset="0"/>
              </a:rPr>
              <a:t>It’s the study of the </a:t>
            </a:r>
            <a:r>
              <a:rPr lang="en-GB" altLang="en-US" sz="2800" dirty="0" smtClean="0">
                <a:solidFill>
                  <a:srgbClr val="FF0000"/>
                </a:solidFill>
                <a:latin typeface="Tahoma" panose="020B0604030504040204" pitchFamily="34" charset="0"/>
                <a:cs typeface="Tahoma" panose="020B0604030504040204" pitchFamily="34" charset="0"/>
              </a:rPr>
              <a:t>factors</a:t>
            </a:r>
            <a:r>
              <a:rPr lang="en-GB" altLang="en-US" sz="2800" dirty="0" smtClean="0">
                <a:latin typeface="Tahoma" panose="020B0604030504040204" pitchFamily="34" charset="0"/>
                <a:cs typeface="Tahoma" panose="020B0604030504040204" pitchFamily="34" charset="0"/>
              </a:rPr>
              <a:t> controlling the </a:t>
            </a:r>
            <a:r>
              <a:rPr lang="en-GB" altLang="en-US" sz="2800" dirty="0" smtClean="0">
                <a:solidFill>
                  <a:srgbClr val="FF0000"/>
                </a:solidFill>
                <a:latin typeface="Tahoma" panose="020B0604030504040204" pitchFamily="34" charset="0"/>
                <a:cs typeface="Tahoma" panose="020B0604030504040204" pitchFamily="34" charset="0"/>
              </a:rPr>
              <a:t>amounts </a:t>
            </a:r>
            <a:r>
              <a:rPr lang="en-GB" altLang="en-US" sz="2800" dirty="0" smtClean="0">
                <a:latin typeface="Tahoma" panose="020B0604030504040204" pitchFamily="34" charset="0"/>
                <a:cs typeface="Tahoma" panose="020B0604030504040204" pitchFamily="34" charset="0"/>
              </a:rPr>
              <a:t>and </a:t>
            </a:r>
            <a:r>
              <a:rPr lang="en-GB" altLang="en-US" sz="2800" dirty="0" smtClean="0">
                <a:solidFill>
                  <a:srgbClr val="FF0000"/>
                </a:solidFill>
                <a:latin typeface="Tahoma" panose="020B0604030504040204" pitchFamily="34" charset="0"/>
                <a:cs typeface="Tahoma" panose="020B0604030504040204" pitchFamily="34" charset="0"/>
              </a:rPr>
              <a:t>types</a:t>
            </a:r>
            <a:r>
              <a:rPr lang="en-GB" altLang="en-US" sz="2800" dirty="0" smtClean="0">
                <a:latin typeface="Tahoma" panose="020B0604030504040204" pitchFamily="34" charset="0"/>
                <a:cs typeface="Tahoma" panose="020B0604030504040204" pitchFamily="34" charset="0"/>
              </a:rPr>
              <a:t> of </a:t>
            </a:r>
            <a:r>
              <a:rPr lang="en-GB" altLang="en-US" sz="2800" b="1" dirty="0" smtClean="0">
                <a:solidFill>
                  <a:srgbClr val="FF0000"/>
                </a:solidFill>
                <a:latin typeface="Tahoma" panose="020B0604030504040204" pitchFamily="34" charset="0"/>
                <a:cs typeface="Tahoma" panose="020B0604030504040204" pitchFamily="34" charset="0"/>
              </a:rPr>
              <a:t>chemical species </a:t>
            </a:r>
            <a:r>
              <a:rPr lang="en-GB" altLang="en-US" sz="2800" dirty="0" smtClean="0">
                <a:latin typeface="Tahoma" panose="020B0604030504040204" pitchFamily="34" charset="0"/>
                <a:cs typeface="Tahoma" panose="020B0604030504040204" pitchFamily="34" charset="0"/>
              </a:rPr>
              <a:t>that make up the atmosphere</a:t>
            </a:r>
            <a:endParaRPr lang="en-GB" altLang="en-US" sz="2800" dirty="0">
              <a:latin typeface="Tahoma" panose="020B0604030504040204" pitchFamily="34" charset="0"/>
              <a:cs typeface="Tahoma" panose="020B0604030504040204" pitchFamily="34" charset="0"/>
            </a:endParaRPr>
          </a:p>
        </p:txBody>
      </p:sp>
      <p:sp>
        <p:nvSpPr>
          <p:cNvPr id="8" name="CasellaDiTesto 21"/>
          <p:cNvSpPr txBox="1">
            <a:spLocks noChangeArrowheads="1"/>
          </p:cNvSpPr>
          <p:nvPr/>
        </p:nvSpPr>
        <p:spPr bwMode="auto">
          <a:xfrm>
            <a:off x="333808" y="2785370"/>
            <a:ext cx="827520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buFont typeface="Arial" panose="020B0604020202020204" pitchFamily="34" charset="0"/>
              <a:buChar char="•"/>
            </a:pPr>
            <a:r>
              <a:rPr lang="en-GB" altLang="en-US" sz="2500" dirty="0" smtClean="0">
                <a:latin typeface="Tahoma" panose="020B0604030504040204" pitchFamily="34" charset="0"/>
                <a:cs typeface="Tahoma" panose="020B0604030504040204" pitchFamily="34" charset="0"/>
              </a:rPr>
              <a:t>The “atmosphere” and the chemical species in it are one and the same</a:t>
            </a:r>
          </a:p>
          <a:p>
            <a:pPr marL="342900" indent="-342900" algn="just">
              <a:buFont typeface="Arial" panose="020B0604020202020204" pitchFamily="34" charset="0"/>
              <a:buChar char="•"/>
            </a:pPr>
            <a:endParaRPr lang="en-GB" altLang="en-US" sz="1200" dirty="0" smtClean="0">
              <a:latin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en-GB" altLang="en-US" sz="2500" dirty="0" smtClean="0">
                <a:latin typeface="Tahoma" panose="020B0604030504040204" pitchFamily="34" charset="0"/>
                <a:cs typeface="Tahoma" panose="020B0604030504040204" pitchFamily="34" charset="0"/>
              </a:rPr>
              <a:t>Atmosphere as a fluid (physical approach). In this course this fluid will be seen as a </a:t>
            </a:r>
            <a:r>
              <a:rPr lang="en-GB" altLang="en-US" sz="2500" b="1" dirty="0" smtClean="0">
                <a:solidFill>
                  <a:srgbClr val="FF0000"/>
                </a:solidFill>
                <a:latin typeface="Tahoma" panose="020B0604030504040204" pitchFamily="34" charset="0"/>
                <a:cs typeface="Tahoma" panose="020B0604030504040204" pitchFamily="34" charset="0"/>
              </a:rPr>
              <a:t>collection of interacting atoms and molecules</a:t>
            </a:r>
          </a:p>
          <a:p>
            <a:pPr marL="342900" indent="-342900" algn="just">
              <a:buFont typeface="Arial" panose="020B0604020202020204" pitchFamily="34" charset="0"/>
              <a:buChar char="•"/>
            </a:pPr>
            <a:endParaRPr lang="en-GB" altLang="en-US" sz="1200" b="1" dirty="0" smtClean="0">
              <a:solidFill>
                <a:srgbClr val="FF0000"/>
              </a:solidFill>
              <a:latin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en-GB" altLang="en-US" sz="2500" dirty="0" smtClean="0">
                <a:latin typeface="Tahoma" panose="020B0604030504040204" pitchFamily="34" charset="0"/>
                <a:cs typeface="Tahoma" panose="020B0604030504040204" pitchFamily="34" charset="0"/>
              </a:rPr>
              <a:t>Interactions result in important </a:t>
            </a:r>
            <a:r>
              <a:rPr lang="en-GB" altLang="en-US" sz="2500" b="1" dirty="0" smtClean="0">
                <a:solidFill>
                  <a:srgbClr val="FF0000"/>
                </a:solidFill>
                <a:latin typeface="Tahoma" panose="020B0604030504040204" pitchFamily="34" charset="0"/>
                <a:cs typeface="Tahoma" panose="020B0604030504040204" pitchFamily="34" charset="0"/>
              </a:rPr>
              <a:t>phenomena</a:t>
            </a:r>
          </a:p>
          <a:p>
            <a:pPr marL="1085850" lvl="1" indent="-342900" algn="just">
              <a:buFont typeface="Arial" panose="020B0604020202020204" pitchFamily="34" charset="0"/>
              <a:buChar char="•"/>
            </a:pPr>
            <a:r>
              <a:rPr lang="en-GB" altLang="en-US" sz="2500" dirty="0" smtClean="0">
                <a:latin typeface="Tahoma" panose="020B0604030504040204" pitchFamily="34" charset="0"/>
                <a:cs typeface="Tahoma" panose="020B0604030504040204" pitchFamily="34" charset="0"/>
              </a:rPr>
              <a:t> at local, regional and global scales (spatial scale)</a:t>
            </a:r>
          </a:p>
          <a:p>
            <a:pPr marL="1085850" lvl="1" indent="-342900" algn="just">
              <a:buFont typeface="Arial" panose="020B0604020202020204" pitchFamily="34" charset="0"/>
              <a:buChar char="•"/>
            </a:pPr>
            <a:r>
              <a:rPr lang="en-GB" altLang="en-US" sz="2500" dirty="0" smtClean="0">
                <a:latin typeface="Tahoma" panose="020B0604030504040204" pitchFamily="34" charset="0"/>
                <a:cs typeface="Tahoma" panose="020B0604030504040204" pitchFamily="34" charset="0"/>
              </a:rPr>
              <a:t> in timescales from sec to years (temporal scale)</a:t>
            </a:r>
            <a:endParaRPr lang="en-GB" altLang="en-US" sz="25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8656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4"/>
          <p:cNvSpPr>
            <a:spLocks noGrp="1"/>
          </p:cNvSpPr>
          <p:nvPr>
            <p:ph type="title"/>
          </p:nvPr>
        </p:nvSpPr>
        <p:spPr>
          <a:xfrm>
            <a:off x="563563" y="-38100"/>
            <a:ext cx="8313737"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«Famous» atm. chemistry phenomena</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7630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5364"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8963" y="2913063"/>
            <a:ext cx="2271712"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CasellaDiTesto 8"/>
          <p:cNvSpPr txBox="1">
            <a:spLocks noChangeArrowheads="1"/>
          </p:cNvSpPr>
          <p:nvPr/>
        </p:nvSpPr>
        <p:spPr bwMode="auto">
          <a:xfrm>
            <a:off x="220663" y="3463131"/>
            <a:ext cx="2898775" cy="8620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500" b="1" dirty="0">
                <a:solidFill>
                  <a:srgbClr val="FF0000"/>
                </a:solidFill>
                <a:latin typeface="Tahoma" panose="020B0604030504040204" pitchFamily="34" charset="0"/>
                <a:cs typeface="Tahoma" panose="020B0604030504040204" pitchFamily="34" charset="0"/>
              </a:rPr>
              <a:t>Antarctic ozone </a:t>
            </a:r>
            <a:r>
              <a:rPr lang="en-GB" altLang="en-US" sz="2500" b="1" dirty="0" smtClean="0">
                <a:solidFill>
                  <a:srgbClr val="FF0000"/>
                </a:solidFill>
                <a:latin typeface="Tahoma" panose="020B0604030504040204" pitchFamily="34" charset="0"/>
                <a:cs typeface="Tahoma" panose="020B0604030504040204" pitchFamily="34" charset="0"/>
              </a:rPr>
              <a:t>“hole</a:t>
            </a:r>
            <a:endParaRPr lang="en-GB" altLang="en-US" sz="2500" b="1" dirty="0">
              <a:solidFill>
                <a:srgbClr val="FF0000"/>
              </a:solidFill>
              <a:latin typeface="Tahoma" panose="020B0604030504040204" pitchFamily="34" charset="0"/>
              <a:cs typeface="Tahoma" panose="020B0604030504040204" pitchFamily="34" charset="0"/>
            </a:endParaRPr>
          </a:p>
        </p:txBody>
      </p:sp>
      <p:pic>
        <p:nvPicPr>
          <p:cNvPr id="15366"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9763" y="1014413"/>
            <a:ext cx="4687887"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CasellaDiTesto 10"/>
          <p:cNvSpPr txBox="1">
            <a:spLocks noChangeArrowheads="1"/>
          </p:cNvSpPr>
          <p:nvPr/>
        </p:nvSpPr>
        <p:spPr bwMode="auto">
          <a:xfrm>
            <a:off x="5308600" y="4175125"/>
            <a:ext cx="33004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2500" b="1">
              <a:solidFill>
                <a:srgbClr val="FF0000"/>
              </a:solidFill>
              <a:latin typeface="Tahoma" panose="020B0604030504040204" pitchFamily="34" charset="0"/>
              <a:cs typeface="Tahoma" panose="020B0604030504040204" pitchFamily="34" charset="0"/>
            </a:endParaRPr>
          </a:p>
        </p:txBody>
      </p:sp>
      <p:pic>
        <p:nvPicPr>
          <p:cNvPr id="15368" name="Picture 2" descr="refer to cap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9313" y="4083050"/>
            <a:ext cx="29591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CasellaDiTesto 12"/>
          <p:cNvSpPr txBox="1">
            <a:spLocks noChangeArrowheads="1"/>
          </p:cNvSpPr>
          <p:nvPr/>
        </p:nvSpPr>
        <p:spPr bwMode="auto">
          <a:xfrm>
            <a:off x="5772150" y="3065463"/>
            <a:ext cx="3179763" cy="476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500" b="1" dirty="0">
                <a:solidFill>
                  <a:srgbClr val="FF0000"/>
                </a:solidFill>
                <a:latin typeface="Tahoma" panose="020B0604030504040204" pitchFamily="34" charset="0"/>
                <a:cs typeface="Tahoma" panose="020B0604030504040204" pitchFamily="34" charset="0"/>
              </a:rPr>
              <a:t>greenhouse </a:t>
            </a:r>
            <a:r>
              <a:rPr lang="en-GB" altLang="en-US" sz="2500" b="1" dirty="0" smtClean="0">
                <a:solidFill>
                  <a:srgbClr val="FF0000"/>
                </a:solidFill>
                <a:latin typeface="Tahoma" panose="020B0604030504040204" pitchFamily="34" charset="0"/>
                <a:cs typeface="Tahoma" panose="020B0604030504040204" pitchFamily="34" charset="0"/>
              </a:rPr>
              <a:t>effect</a:t>
            </a:r>
            <a:endParaRPr lang="en-GB" altLang="en-US" sz="2500" b="1" dirty="0">
              <a:solidFill>
                <a:srgbClr val="FF0000"/>
              </a:solidFill>
              <a:latin typeface="Tahoma" panose="020B0604030504040204" pitchFamily="34" charset="0"/>
              <a:cs typeface="Tahoma" panose="020B0604030504040204" pitchFamily="34" charset="0"/>
            </a:endParaRPr>
          </a:p>
        </p:txBody>
      </p:sp>
      <p:sp>
        <p:nvSpPr>
          <p:cNvPr id="15370" name="CasellaDiTesto 13"/>
          <p:cNvSpPr txBox="1">
            <a:spLocks noChangeArrowheads="1"/>
          </p:cNvSpPr>
          <p:nvPr/>
        </p:nvSpPr>
        <p:spPr bwMode="auto">
          <a:xfrm>
            <a:off x="4449763" y="5654675"/>
            <a:ext cx="1716087" cy="8620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500" b="1">
                <a:solidFill>
                  <a:srgbClr val="FF0000"/>
                </a:solidFill>
                <a:latin typeface="Tahoma" panose="020B0604030504040204" pitchFamily="34" charset="0"/>
                <a:cs typeface="Tahoma" panose="020B0604030504040204" pitchFamily="34" charset="0"/>
              </a:rPr>
              <a:t>global warming</a:t>
            </a:r>
          </a:p>
        </p:txBody>
      </p:sp>
      <p:pic>
        <p:nvPicPr>
          <p:cNvPr id="15371" name="Picture 4" descr="Risultati immagini per photochemical smo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4548188"/>
            <a:ext cx="32797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CasellaDiTesto 14"/>
          <p:cNvSpPr txBox="1">
            <a:spLocks noChangeArrowheads="1"/>
          </p:cNvSpPr>
          <p:nvPr/>
        </p:nvSpPr>
        <p:spPr bwMode="auto">
          <a:xfrm>
            <a:off x="500064" y="6262688"/>
            <a:ext cx="2628900" cy="492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2500" b="1" dirty="0" smtClean="0">
                <a:solidFill>
                  <a:srgbClr val="FF0000"/>
                </a:solidFill>
                <a:latin typeface="Tahoma" panose="020B0604030504040204" pitchFamily="34" charset="0"/>
                <a:cs typeface="Tahoma" panose="020B0604030504040204" pitchFamily="34" charset="0"/>
              </a:rPr>
              <a:t>urban </a:t>
            </a:r>
            <a:r>
              <a:rPr lang="it-IT" altLang="en-US" sz="2500" b="1" dirty="0">
                <a:solidFill>
                  <a:srgbClr val="FF0000"/>
                </a:solidFill>
                <a:latin typeface="Tahoma" panose="020B0604030504040204" pitchFamily="34" charset="0"/>
                <a:cs typeface="Tahoma" panose="020B0604030504040204" pitchFamily="34" charset="0"/>
              </a:rPr>
              <a:t>smog</a:t>
            </a:r>
            <a:endParaRPr lang="en-GB" altLang="en-US" sz="2500" b="1" dirty="0">
              <a:solidFill>
                <a:srgbClr val="FF0000"/>
              </a:solidFill>
              <a:latin typeface="Tahoma" panose="020B0604030504040204" pitchFamily="34" charset="0"/>
              <a:cs typeface="Tahoma" panose="020B0604030504040204" pitchFamily="34" charset="0"/>
            </a:endParaRPr>
          </a:p>
        </p:txBody>
      </p:sp>
      <p:pic>
        <p:nvPicPr>
          <p:cNvPr id="15373" name="Picture 6" descr="Risultati immagini per acid ra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088" y="1000125"/>
            <a:ext cx="2911475"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CasellaDiTesto 21"/>
          <p:cNvSpPr txBox="1">
            <a:spLocks noChangeArrowheads="1"/>
          </p:cNvSpPr>
          <p:nvPr/>
        </p:nvSpPr>
        <p:spPr bwMode="auto">
          <a:xfrm>
            <a:off x="82550" y="1049338"/>
            <a:ext cx="1592263" cy="477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500" b="1">
                <a:solidFill>
                  <a:srgbClr val="FF0000"/>
                </a:solidFill>
                <a:latin typeface="Tahoma" panose="020B0604030504040204" pitchFamily="34" charset="0"/>
                <a:cs typeface="Tahoma" panose="020B0604030504040204" pitchFamily="34" charset="0"/>
              </a:rPr>
              <a:t>acid rain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4"/>
          <p:cNvSpPr>
            <a:spLocks noGrp="1"/>
          </p:cNvSpPr>
          <p:nvPr>
            <p:ph type="title"/>
          </p:nvPr>
        </p:nvSpPr>
        <p:spPr>
          <a:xfrm>
            <a:off x="563563" y="130175"/>
            <a:ext cx="8313737" cy="911225"/>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Atmospheric chemistry &amp; meteorology</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04198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7412"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675" y="1985379"/>
            <a:ext cx="4322763" cy="219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CasellaDiTesto 5"/>
          <p:cNvSpPr txBox="1">
            <a:spLocks noChangeArrowheads="1"/>
          </p:cNvSpPr>
          <p:nvPr/>
        </p:nvSpPr>
        <p:spPr bwMode="auto">
          <a:xfrm>
            <a:off x="0" y="1101309"/>
            <a:ext cx="88804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500" dirty="0">
                <a:latin typeface="Tahoma" panose="020B0604030504040204" pitchFamily="34" charset="0"/>
                <a:cs typeface="Tahoma" panose="020B0604030504040204" pitchFamily="34" charset="0"/>
              </a:rPr>
              <a:t>Developments in atmospheric sciences has led to </a:t>
            </a:r>
            <a:r>
              <a:rPr lang="en-GB" altLang="en-US" sz="2500" dirty="0" err="1">
                <a:latin typeface="Tahoma" panose="020B0604030504040204" pitchFamily="34" charset="0"/>
                <a:cs typeface="Tahoma" panose="020B0604030504040204" pitchFamily="34" charset="0"/>
              </a:rPr>
              <a:t>continuos</a:t>
            </a:r>
            <a:r>
              <a:rPr lang="en-GB" altLang="en-US" sz="2500" dirty="0">
                <a:latin typeface="Tahoma" panose="020B0604030504040204" pitchFamily="34" charset="0"/>
                <a:cs typeface="Tahoma" panose="020B0604030504040204" pitchFamily="34" charset="0"/>
              </a:rPr>
              <a:t> improvements in </a:t>
            </a:r>
            <a:r>
              <a:rPr lang="en-GB" altLang="en-US" sz="2500" b="1" i="1" dirty="0">
                <a:solidFill>
                  <a:srgbClr val="FF0000"/>
                </a:solidFill>
                <a:latin typeface="Tahoma" panose="020B0604030504040204" pitchFamily="34" charset="0"/>
                <a:cs typeface="Tahoma" panose="020B0604030504040204" pitchFamily="34" charset="0"/>
              </a:rPr>
              <a:t>forecast skills</a:t>
            </a:r>
            <a:endParaRPr lang="en-GB" altLang="en-US" sz="2500" dirty="0">
              <a:latin typeface="Tahoma" panose="020B0604030504040204" pitchFamily="34" charset="0"/>
              <a:cs typeface="Tahoma" panose="020B0604030504040204" pitchFamily="34" charset="0"/>
            </a:endParaRPr>
          </a:p>
        </p:txBody>
      </p:sp>
      <p:sp>
        <p:nvSpPr>
          <p:cNvPr id="17414" name="CasellaDiTesto 6"/>
          <p:cNvSpPr txBox="1">
            <a:spLocks noChangeArrowheads="1"/>
          </p:cNvSpPr>
          <p:nvPr/>
        </p:nvSpPr>
        <p:spPr bwMode="auto">
          <a:xfrm>
            <a:off x="4878388" y="1995632"/>
            <a:ext cx="4383087"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it-IT" altLang="en-US" sz="2500" dirty="0">
                <a:solidFill>
                  <a:srgbClr val="FF0000"/>
                </a:solidFill>
                <a:latin typeface="Tahoma" panose="020B0604030504040204" pitchFamily="34" charset="0"/>
                <a:cs typeface="Tahoma" panose="020B0604030504040204" pitchFamily="34" charset="0"/>
              </a:rPr>
              <a:t>day-to-day evolution</a:t>
            </a:r>
          </a:p>
          <a:p>
            <a:pPr>
              <a:buFont typeface="Arial" panose="020B0604020202020204" pitchFamily="34" charset="0"/>
              <a:buChar char="•"/>
            </a:pPr>
            <a:r>
              <a:rPr lang="it-IT" altLang="en-US" sz="2500" dirty="0">
                <a:solidFill>
                  <a:srgbClr val="FF0000"/>
                </a:solidFill>
                <a:latin typeface="Tahoma" panose="020B0604030504040204" pitchFamily="34" charset="0"/>
                <a:cs typeface="Tahoma" panose="020B0604030504040204" pitchFamily="34" charset="0"/>
              </a:rPr>
              <a:t>hazardous weather events</a:t>
            </a:r>
          </a:p>
          <a:p>
            <a:pPr>
              <a:buFont typeface="Arial" panose="020B0604020202020204" pitchFamily="34" charset="0"/>
              <a:buChar char="•"/>
            </a:pPr>
            <a:r>
              <a:rPr lang="it-IT" altLang="en-US" sz="2500" dirty="0">
                <a:solidFill>
                  <a:srgbClr val="FF0000"/>
                </a:solidFill>
                <a:latin typeface="Tahoma" panose="020B0604030504040204" pitchFamily="34" charset="0"/>
                <a:cs typeface="Tahoma" panose="020B0604030504040204" pitchFamily="34" charset="0"/>
              </a:rPr>
              <a:t>nowcasting</a:t>
            </a:r>
          </a:p>
        </p:txBody>
      </p:sp>
      <p:pic>
        <p:nvPicPr>
          <p:cNvPr id="17415" name="Picture 2" descr="GOS Synopt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8388" y="3962399"/>
            <a:ext cx="4219660" cy="267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165433" y="4279161"/>
            <a:ext cx="4919913" cy="1569660"/>
          </a:xfrm>
          <a:prstGeom prst="rect">
            <a:avLst/>
          </a:prstGeom>
          <a:noFill/>
        </p:spPr>
        <p:txBody>
          <a:bodyPr wrap="square">
            <a:spAutoFit/>
          </a:bodyPr>
          <a:lstStyle/>
          <a:p>
            <a:pPr>
              <a:defRPr/>
            </a:pPr>
            <a:r>
              <a:rPr lang="en-GB" sz="2400" dirty="0">
                <a:latin typeface="Tahoma" panose="020B0604030504040204" pitchFamily="34" charset="0"/>
                <a:ea typeface="Tahoma" panose="020B0604030504040204" pitchFamily="34" charset="0"/>
                <a:cs typeface="Tahoma" panose="020B0604030504040204" pitchFamily="34" charset="0"/>
              </a:rPr>
              <a:t>Global observing </a:t>
            </a:r>
            <a:r>
              <a:rPr lang="en-GB" sz="2400" dirty="0" smtClean="0">
                <a:latin typeface="Tahoma" panose="020B0604030504040204" pitchFamily="34" charset="0"/>
                <a:ea typeface="Tahoma" panose="020B0604030504040204" pitchFamily="34" charset="0"/>
                <a:cs typeface="Tahoma" panose="020B0604030504040204" pitchFamily="34" charset="0"/>
              </a:rPr>
              <a:t>system, </a:t>
            </a:r>
            <a:r>
              <a:rPr lang="en-GB" sz="2400" dirty="0">
                <a:latin typeface="Tahoma" panose="020B0604030504040204" pitchFamily="34" charset="0"/>
                <a:ea typeface="Tahoma" panose="020B0604030504040204" pitchFamily="34" charset="0"/>
                <a:cs typeface="Tahoma" panose="020B0604030504040204" pitchFamily="34" charset="0"/>
              </a:rPr>
              <a:t>dynamic merging of real-time data from:</a:t>
            </a:r>
            <a:endPar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defRPr/>
            </a:pPr>
            <a:r>
              <a:rPr lang="it-IT" sz="2400" dirty="0">
                <a:solidFill>
                  <a:srgbClr val="FF0000"/>
                </a:solidFill>
                <a:latin typeface="Tahoma" panose="020B0604030504040204" pitchFamily="34" charset="0"/>
                <a:ea typeface="Tahoma" panose="020B0604030504040204" pitchFamily="34" charset="0"/>
                <a:cs typeface="Tahoma" panose="020B0604030504040204" pitchFamily="34" charset="0"/>
              </a:rPr>
              <a:t>satellite/balloon/</a:t>
            </a:r>
            <a:r>
              <a:rPr lang="it-IT" sz="2400" dirty="0" err="1">
                <a:solidFill>
                  <a:srgbClr val="FF0000"/>
                </a:solidFill>
                <a:latin typeface="Tahoma" panose="020B0604030504040204" pitchFamily="34" charset="0"/>
                <a:ea typeface="Tahoma" panose="020B0604030504040204" pitchFamily="34" charset="0"/>
                <a:cs typeface="Tahoma" panose="020B0604030504040204" pitchFamily="34" charset="0"/>
              </a:rPr>
              <a:t>aircrafts</a:t>
            </a:r>
            <a:endParaRPr lang="it-IT"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defRPr/>
            </a:pPr>
            <a:r>
              <a:rPr lang="it-IT" sz="2400" dirty="0" err="1">
                <a:solidFill>
                  <a:srgbClr val="FF0000"/>
                </a:solidFill>
                <a:latin typeface="Tahoma" panose="020B0604030504040204" pitchFamily="34" charset="0"/>
                <a:ea typeface="Tahoma" panose="020B0604030504040204" pitchFamily="34" charset="0"/>
                <a:cs typeface="Tahoma" panose="020B0604030504040204" pitchFamily="34" charset="0"/>
              </a:rPr>
              <a:t>ground</a:t>
            </a:r>
            <a:r>
              <a:rPr lang="it-IT" sz="2400" dirty="0">
                <a:solidFill>
                  <a:srgbClr val="FF0000"/>
                </a:solidFill>
                <a:latin typeface="Tahoma" panose="020B0604030504040204" pitchFamily="34" charset="0"/>
                <a:ea typeface="Tahoma" panose="020B0604030504040204" pitchFamily="34" charset="0"/>
                <a:cs typeface="Tahoma" panose="020B0604030504040204" pitchFamily="34" charset="0"/>
              </a:rPr>
              <a:t>/in situ</a:t>
            </a:r>
          </a:p>
        </p:txBody>
      </p:sp>
      <p:sp>
        <p:nvSpPr>
          <p:cNvPr id="11" name="CasellaDiTesto 8"/>
          <p:cNvSpPr txBox="1"/>
          <p:nvPr/>
        </p:nvSpPr>
        <p:spPr>
          <a:xfrm>
            <a:off x="165432" y="5920158"/>
            <a:ext cx="4919913" cy="1200329"/>
          </a:xfrm>
          <a:prstGeom prst="rect">
            <a:avLst/>
          </a:prstGeom>
          <a:noFill/>
        </p:spPr>
        <p:txBody>
          <a:bodyPr wrap="square">
            <a:spAutoFit/>
          </a:bodyPr>
          <a:lstStyle/>
          <a:p>
            <a:pPr>
              <a:defRPr/>
            </a:pPr>
            <a:r>
              <a:rPr lang="it-IT" sz="2400" dirty="0" smtClean="0">
                <a:solidFill>
                  <a:srgbClr val="3333FF"/>
                </a:solidFill>
                <a:latin typeface="Tahoma" panose="020B0604030504040204" pitchFamily="34" charset="0"/>
                <a:ea typeface="Tahoma" panose="020B0604030504040204" pitchFamily="34" charset="0"/>
                <a:cs typeface="Tahoma" panose="020B0604030504040204" pitchFamily="34" charset="0"/>
              </a:rPr>
              <a:t>For: </a:t>
            </a:r>
            <a:r>
              <a:rPr lang="en-GB" altLang="en-US" sz="2400" dirty="0" smtClean="0">
                <a:solidFill>
                  <a:srgbClr val="3333FF"/>
                </a:solidFill>
              </a:rPr>
              <a:t>weather forecasting, climate monitoring, ecosystems studies </a:t>
            </a:r>
            <a:endParaRPr lang="it-IT" sz="2400" dirty="0" smtClean="0">
              <a:solidFill>
                <a:srgbClr val="3333FF"/>
              </a:solidFill>
              <a:latin typeface="Tahoma" panose="020B0604030504040204" pitchFamily="34" charset="0"/>
              <a:ea typeface="Tahoma" panose="020B0604030504040204" pitchFamily="34" charset="0"/>
              <a:cs typeface="Tahoma" panose="020B0604030504040204" pitchFamily="34" charset="0"/>
            </a:endParaRPr>
          </a:p>
          <a:p>
            <a:pPr>
              <a:defRPr/>
            </a:pPr>
            <a:endParaRPr lang="it-IT" sz="2400" dirty="0">
              <a:solidFill>
                <a:srgbClr val="3333FF"/>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Connettore 2 35"/>
          <p:cNvCxnSpPr/>
          <p:nvPr/>
        </p:nvCxnSpPr>
        <p:spPr>
          <a:xfrm>
            <a:off x="2517775" y="2509838"/>
            <a:ext cx="892175" cy="1260475"/>
          </a:xfrm>
          <a:prstGeom prst="straightConnector1">
            <a:avLst/>
          </a:prstGeom>
          <a:ln w="571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a:off x="1123950" y="3225800"/>
            <a:ext cx="1401763" cy="1143000"/>
          </a:xfrm>
          <a:prstGeom prst="straightConnector1">
            <a:avLst/>
          </a:prstGeom>
          <a:ln w="571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flipH="1">
            <a:off x="6086475" y="3832225"/>
            <a:ext cx="1087438" cy="733425"/>
          </a:xfrm>
          <a:prstGeom prst="straightConnector1">
            <a:avLst/>
          </a:prstGeom>
          <a:ln w="571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flipH="1">
            <a:off x="5788025" y="2930525"/>
            <a:ext cx="1354138" cy="1149350"/>
          </a:xfrm>
          <a:prstGeom prst="straightConnector1">
            <a:avLst/>
          </a:prstGeom>
          <a:ln w="571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a:off x="1176338" y="1920875"/>
            <a:ext cx="1633537" cy="2168525"/>
          </a:xfrm>
          <a:prstGeom prst="straightConnector1">
            <a:avLst/>
          </a:prstGeom>
          <a:ln w="571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H="1">
            <a:off x="4721225" y="1657350"/>
            <a:ext cx="1231900" cy="2003425"/>
          </a:xfrm>
          <a:prstGeom prst="straightConnector1">
            <a:avLst/>
          </a:prstGeom>
          <a:ln w="571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3600450" y="1854200"/>
            <a:ext cx="381000" cy="1806575"/>
          </a:xfrm>
          <a:prstGeom prst="straightConnector1">
            <a:avLst/>
          </a:prstGeom>
          <a:ln w="571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9465" name="Titolo 4"/>
          <p:cNvSpPr>
            <a:spLocks noGrp="1"/>
          </p:cNvSpPr>
          <p:nvPr>
            <p:ph type="title"/>
          </p:nvPr>
        </p:nvSpPr>
        <p:spPr>
          <a:xfrm>
            <a:off x="563563" y="130175"/>
            <a:ext cx="8313737" cy="911225"/>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Introduction: in this course</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13823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467" name="CasellaDiTesto 8"/>
          <p:cNvSpPr txBox="1">
            <a:spLocks noChangeArrowheads="1"/>
          </p:cNvSpPr>
          <p:nvPr/>
        </p:nvSpPr>
        <p:spPr bwMode="auto">
          <a:xfrm>
            <a:off x="157163" y="5995988"/>
            <a:ext cx="82804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GB" altLang="en-US" sz="2500">
                <a:solidFill>
                  <a:srgbClr val="FF0000"/>
                </a:solidFill>
                <a:latin typeface="Tahoma" panose="020B0604030504040204" pitchFamily="34" charset="0"/>
                <a:cs typeface="Tahoma" panose="020B0604030504040204" pitchFamily="34" charset="0"/>
              </a:rPr>
              <a:t>Atmospheric chemistry and Biogeochemistry (II year)</a:t>
            </a:r>
          </a:p>
          <a:p>
            <a:pPr>
              <a:buFont typeface="Arial" panose="020B0604020202020204" pitchFamily="34" charset="0"/>
              <a:buChar char="•"/>
            </a:pPr>
            <a:r>
              <a:rPr lang="it-IT" altLang="en-US" sz="2500">
                <a:solidFill>
                  <a:srgbClr val="FF0000"/>
                </a:solidFill>
                <a:latin typeface="Tahoma" panose="020B0604030504040204" pitchFamily="34" charset="0"/>
                <a:cs typeface="Tahoma" panose="020B0604030504040204" pitchFamily="34" charset="0"/>
              </a:rPr>
              <a:t>Air pollution monitoring (I year)</a:t>
            </a:r>
            <a:endParaRPr lang="en-GB" altLang="en-US" sz="2500">
              <a:solidFill>
                <a:srgbClr val="FF0000"/>
              </a:solidFill>
              <a:latin typeface="Tahoma" panose="020B0604030504040204" pitchFamily="34" charset="0"/>
              <a:cs typeface="Tahoma" panose="020B0604030504040204" pitchFamily="34" charset="0"/>
            </a:endParaRPr>
          </a:p>
        </p:txBody>
      </p:sp>
      <p:sp>
        <p:nvSpPr>
          <p:cNvPr id="3" name="Ovale 2"/>
          <p:cNvSpPr/>
          <p:nvPr/>
        </p:nvSpPr>
        <p:spPr>
          <a:xfrm>
            <a:off x="2525713" y="3660775"/>
            <a:ext cx="3541712" cy="1962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200" dirty="0" err="1">
                <a:latin typeface="Tahoma" panose="020B0604030504040204" pitchFamily="34" charset="0"/>
                <a:ea typeface="Tahoma" panose="020B0604030504040204" pitchFamily="34" charset="0"/>
                <a:cs typeface="Tahoma" panose="020B0604030504040204" pitchFamily="34" charset="0"/>
              </a:rPr>
              <a:t>Atmospheric</a:t>
            </a:r>
            <a:r>
              <a:rPr lang="it-IT" sz="3200" dirty="0">
                <a:latin typeface="Tahoma" panose="020B0604030504040204" pitchFamily="34" charset="0"/>
                <a:ea typeface="Tahoma" panose="020B0604030504040204" pitchFamily="34" charset="0"/>
                <a:cs typeface="Tahoma" panose="020B0604030504040204" pitchFamily="34" charset="0"/>
              </a:rPr>
              <a:t> </a:t>
            </a:r>
            <a:r>
              <a:rPr lang="it-IT" sz="3200" dirty="0" err="1">
                <a:latin typeface="Tahoma" panose="020B0604030504040204" pitchFamily="34" charset="0"/>
                <a:ea typeface="Tahoma" panose="020B0604030504040204" pitchFamily="34" charset="0"/>
                <a:cs typeface="Tahoma" panose="020B0604030504040204" pitchFamily="34" charset="0"/>
              </a:rPr>
              <a:t>chemistry</a:t>
            </a:r>
            <a:r>
              <a:rPr lang="it-IT" sz="3200" dirty="0">
                <a:latin typeface="Tahoma" panose="020B0604030504040204" pitchFamily="34" charset="0"/>
                <a:ea typeface="Tahoma" panose="020B0604030504040204" pitchFamily="34" charset="0"/>
                <a:cs typeface="Tahoma" panose="020B0604030504040204" pitchFamily="34" charset="0"/>
              </a:rPr>
              <a:t> &amp; </a:t>
            </a:r>
            <a:r>
              <a:rPr lang="it-IT" sz="3200" dirty="0" err="1">
                <a:latin typeface="Tahoma" panose="020B0604030504040204" pitchFamily="34" charset="0"/>
                <a:ea typeface="Tahoma" panose="020B0604030504040204" pitchFamily="34" charset="0"/>
                <a:cs typeface="Tahoma" panose="020B0604030504040204" pitchFamily="34" charset="0"/>
              </a:rPr>
              <a:t>physics</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4" name="Rettangolo 3"/>
          <p:cNvSpPr/>
          <p:nvPr/>
        </p:nvSpPr>
        <p:spPr>
          <a:xfrm>
            <a:off x="182563" y="1408113"/>
            <a:ext cx="2343150" cy="800100"/>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dirty="0" err="1">
                <a:latin typeface="Tahoma" panose="020B0604030504040204" pitchFamily="34" charset="0"/>
                <a:ea typeface="Tahoma" panose="020B0604030504040204" pitchFamily="34" charset="0"/>
                <a:cs typeface="Tahoma" panose="020B0604030504040204" pitchFamily="34" charset="0"/>
              </a:rPr>
              <a:t>spectroscopy</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8" name="Rettangolo 7"/>
          <p:cNvSpPr/>
          <p:nvPr/>
        </p:nvSpPr>
        <p:spPr>
          <a:xfrm>
            <a:off x="2692400" y="1028700"/>
            <a:ext cx="2701925" cy="800100"/>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dirty="0" err="1">
                <a:latin typeface="Tahoma" panose="020B0604030504040204" pitchFamily="34" charset="0"/>
                <a:ea typeface="Tahoma" panose="020B0604030504040204" pitchFamily="34" charset="0"/>
                <a:cs typeface="Tahoma" panose="020B0604030504040204" pitchFamily="34" charset="0"/>
              </a:rPr>
              <a:t>photochemistry</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12" name="Rettangolo 11"/>
          <p:cNvSpPr/>
          <p:nvPr/>
        </p:nvSpPr>
        <p:spPr>
          <a:xfrm>
            <a:off x="5768975" y="1957388"/>
            <a:ext cx="3375025" cy="1216025"/>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dirty="0" err="1">
                <a:latin typeface="Tahoma" panose="020B0604030504040204" pitchFamily="34" charset="0"/>
                <a:ea typeface="Tahoma" panose="020B0604030504040204" pitchFamily="34" charset="0"/>
                <a:cs typeface="Tahoma" panose="020B0604030504040204" pitchFamily="34" charset="0"/>
              </a:rPr>
              <a:t>Homogeneous</a:t>
            </a:r>
            <a:r>
              <a:rPr lang="it-IT" sz="2800" dirty="0">
                <a:latin typeface="Tahoma" panose="020B0604030504040204" pitchFamily="34" charset="0"/>
                <a:ea typeface="Tahoma" panose="020B0604030504040204" pitchFamily="34" charset="0"/>
                <a:cs typeface="Tahoma" panose="020B0604030504040204" pitchFamily="34" charset="0"/>
              </a:rPr>
              <a:t>/</a:t>
            </a:r>
            <a:r>
              <a:rPr lang="it-IT" sz="2800" dirty="0" err="1">
                <a:latin typeface="Tahoma" panose="020B0604030504040204" pitchFamily="34" charset="0"/>
                <a:ea typeface="Tahoma" panose="020B0604030504040204" pitchFamily="34" charset="0"/>
                <a:cs typeface="Tahoma" panose="020B0604030504040204" pitchFamily="34" charset="0"/>
              </a:rPr>
              <a:t>heterogeneous</a:t>
            </a:r>
            <a:r>
              <a:rPr lang="it-IT" sz="2800" dirty="0">
                <a:latin typeface="Tahoma" panose="020B0604030504040204" pitchFamily="34" charset="0"/>
                <a:ea typeface="Tahoma" panose="020B0604030504040204" pitchFamily="34" charset="0"/>
                <a:cs typeface="Tahoma" panose="020B0604030504040204" pitchFamily="34" charset="0"/>
              </a:rPr>
              <a:t> </a:t>
            </a:r>
            <a:r>
              <a:rPr lang="it-IT" sz="2800" dirty="0" err="1">
                <a:latin typeface="Tahoma" panose="020B0604030504040204" pitchFamily="34" charset="0"/>
                <a:ea typeface="Tahoma" panose="020B0604030504040204" pitchFamily="34" charset="0"/>
                <a:cs typeface="Tahoma" panose="020B0604030504040204" pitchFamily="34" charset="0"/>
              </a:rPr>
              <a:t>reactions</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13" name="Rettangolo 12"/>
          <p:cNvSpPr/>
          <p:nvPr/>
        </p:nvSpPr>
        <p:spPr>
          <a:xfrm>
            <a:off x="5737225" y="1287463"/>
            <a:ext cx="2871788" cy="520700"/>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dirty="0" err="1">
                <a:latin typeface="Tahoma" panose="020B0604030504040204" pitchFamily="34" charset="0"/>
                <a:ea typeface="Tahoma" panose="020B0604030504040204" pitchFamily="34" charset="0"/>
                <a:cs typeface="Tahoma" panose="020B0604030504040204" pitchFamily="34" charset="0"/>
              </a:rPr>
              <a:t>phase</a:t>
            </a:r>
            <a:r>
              <a:rPr lang="it-IT" sz="2800" dirty="0">
                <a:latin typeface="Tahoma" panose="020B0604030504040204" pitchFamily="34" charset="0"/>
                <a:ea typeface="Tahoma" panose="020B0604030504040204" pitchFamily="34" charset="0"/>
                <a:cs typeface="Tahoma" panose="020B0604030504040204" pitchFamily="34" charset="0"/>
              </a:rPr>
              <a:t> </a:t>
            </a:r>
            <a:r>
              <a:rPr lang="it-IT" sz="2800" dirty="0" err="1">
                <a:latin typeface="Tahoma" panose="020B0604030504040204" pitchFamily="34" charset="0"/>
                <a:ea typeface="Tahoma" panose="020B0604030504040204" pitchFamily="34" charset="0"/>
                <a:cs typeface="Tahoma" panose="020B0604030504040204" pitchFamily="34" charset="0"/>
              </a:rPr>
              <a:t>transitions</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14" name="Rettangolo 13"/>
          <p:cNvSpPr/>
          <p:nvPr/>
        </p:nvSpPr>
        <p:spPr>
          <a:xfrm>
            <a:off x="2962275" y="2097088"/>
            <a:ext cx="2319338" cy="838200"/>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dirty="0" err="1">
                <a:latin typeface="Tahoma" panose="020B0604030504040204" pitchFamily="34" charset="0"/>
                <a:ea typeface="Tahoma" panose="020B0604030504040204" pitchFamily="34" charset="0"/>
                <a:cs typeface="Tahoma" panose="020B0604030504040204" pitchFamily="34" charset="0"/>
              </a:rPr>
              <a:t>equilibria</a:t>
            </a:r>
            <a:r>
              <a:rPr lang="it-IT" sz="2800" dirty="0">
                <a:latin typeface="Tahoma" panose="020B0604030504040204" pitchFamily="34" charset="0"/>
                <a:ea typeface="Tahoma" panose="020B0604030504040204" pitchFamily="34" charset="0"/>
                <a:cs typeface="Tahoma" panose="020B0604030504040204" pitchFamily="34" charset="0"/>
              </a:rPr>
              <a:t> in </a:t>
            </a:r>
            <a:r>
              <a:rPr lang="it-IT" sz="2800" dirty="0" err="1">
                <a:latin typeface="Tahoma" panose="020B0604030504040204" pitchFamily="34" charset="0"/>
                <a:ea typeface="Tahoma" panose="020B0604030504040204" pitchFamily="34" charset="0"/>
                <a:cs typeface="Tahoma" panose="020B0604030504040204" pitchFamily="34" charset="0"/>
              </a:rPr>
              <a:t>solutions</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11" name="Rettangolo 10"/>
          <p:cNvSpPr/>
          <p:nvPr/>
        </p:nvSpPr>
        <p:spPr>
          <a:xfrm>
            <a:off x="1074738" y="2366963"/>
            <a:ext cx="1581150" cy="527050"/>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dirty="0" err="1">
                <a:latin typeface="Tahoma" panose="020B0604030504040204" pitchFamily="34" charset="0"/>
                <a:ea typeface="Tahoma" panose="020B0604030504040204" pitchFamily="34" charset="0"/>
                <a:cs typeface="Tahoma" panose="020B0604030504040204" pitchFamily="34" charset="0"/>
              </a:rPr>
              <a:t>kinetics</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30" name="Rettangolo 29"/>
          <p:cNvSpPr/>
          <p:nvPr/>
        </p:nvSpPr>
        <p:spPr>
          <a:xfrm>
            <a:off x="7002463" y="3592513"/>
            <a:ext cx="1874837" cy="481012"/>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dirty="0" err="1">
                <a:latin typeface="Tahoma" panose="020B0604030504040204" pitchFamily="34" charset="0"/>
                <a:ea typeface="Tahoma" panose="020B0604030504040204" pitchFamily="34" charset="0"/>
                <a:cs typeface="Tahoma" panose="020B0604030504040204" pitchFamily="34" charset="0"/>
              </a:rPr>
              <a:t>nucleation</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19476" name="CasellaDiTesto 32"/>
          <p:cNvSpPr txBox="1">
            <a:spLocks noChangeArrowheads="1"/>
          </p:cNvSpPr>
          <p:nvPr/>
        </p:nvSpPr>
        <p:spPr bwMode="auto">
          <a:xfrm>
            <a:off x="534988" y="5532438"/>
            <a:ext cx="24542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500">
                <a:latin typeface="Tahoma" panose="020B0604030504040204" pitchFamily="34" charset="0"/>
                <a:cs typeface="Tahoma" panose="020B0604030504040204" pitchFamily="34" charset="0"/>
              </a:rPr>
              <a:t>Propedeutic for:</a:t>
            </a:r>
            <a:endParaRPr lang="en-GB" altLang="en-US" sz="2500">
              <a:latin typeface="Tahoma" panose="020B0604030504040204" pitchFamily="34" charset="0"/>
              <a:cs typeface="Tahoma" panose="020B0604030504040204" pitchFamily="34" charset="0"/>
            </a:endParaRPr>
          </a:p>
        </p:txBody>
      </p:sp>
      <p:sp>
        <p:nvSpPr>
          <p:cNvPr id="35" name="Rettangolo 34"/>
          <p:cNvSpPr/>
          <p:nvPr/>
        </p:nvSpPr>
        <p:spPr>
          <a:xfrm>
            <a:off x="206375" y="3116263"/>
            <a:ext cx="2716213" cy="414337"/>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dirty="0" err="1">
                <a:latin typeface="Tahoma" panose="020B0604030504040204" pitchFamily="34" charset="0"/>
                <a:ea typeface="Tahoma" panose="020B0604030504040204" pitchFamily="34" charset="0"/>
                <a:cs typeface="Tahoma" panose="020B0604030504040204" pitchFamily="34" charset="0"/>
              </a:rPr>
              <a:t>thermodynamic</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4"/>
          <p:cNvSpPr>
            <a:spLocks noGrp="1"/>
          </p:cNvSpPr>
          <p:nvPr>
            <p:ph type="title"/>
          </p:nvPr>
        </p:nvSpPr>
        <p:spPr>
          <a:xfrm>
            <a:off x="563563" y="-47625"/>
            <a:ext cx="7886700"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Presentation - contact details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175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Rectangle 4"/>
          <p:cNvSpPr>
            <a:spLocks noChangeArrowheads="1"/>
          </p:cNvSpPr>
          <p:nvPr/>
        </p:nvSpPr>
        <p:spPr bwMode="auto">
          <a:xfrm>
            <a:off x="419100" y="1242956"/>
            <a:ext cx="5321300" cy="28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3200">
                <a:solidFill>
                  <a:schemeClr val="accent2"/>
                </a:solidFill>
                <a:latin typeface="Comic Sans MS" pitchFamily="66" charset="0"/>
              </a:defRPr>
            </a:lvl1pPr>
            <a:lvl2pPr marL="742950" indent="-285750" algn="l" eaLnBrk="0" hangingPunct="0">
              <a:spcBef>
                <a:spcPct val="20000"/>
              </a:spcBef>
              <a:buChar char="–"/>
              <a:defRPr sz="2800">
                <a:solidFill>
                  <a:schemeClr val="accent2"/>
                </a:solidFill>
                <a:latin typeface="Comic Sans MS" pitchFamily="66" charset="0"/>
              </a:defRPr>
            </a:lvl2pPr>
            <a:lvl3pPr marL="1143000" indent="-228600" algn="l" eaLnBrk="0" hangingPunct="0">
              <a:spcBef>
                <a:spcPct val="20000"/>
              </a:spcBef>
              <a:buChar char="•"/>
              <a:defRPr sz="2400">
                <a:solidFill>
                  <a:schemeClr val="accent2"/>
                </a:solidFill>
                <a:latin typeface="Comic Sans MS" pitchFamily="66" charset="0"/>
              </a:defRPr>
            </a:lvl3pPr>
            <a:lvl4pPr marL="1600200" indent="-228600" algn="l" eaLnBrk="0" hangingPunct="0">
              <a:spcBef>
                <a:spcPct val="20000"/>
              </a:spcBef>
              <a:buChar char="–"/>
              <a:defRPr sz="2000">
                <a:solidFill>
                  <a:schemeClr val="accent2"/>
                </a:solidFill>
                <a:latin typeface="Comic Sans MS" pitchFamily="66" charset="0"/>
              </a:defRPr>
            </a:lvl4pPr>
            <a:lvl5pPr marL="2057400" indent="-228600" algn="l" eaLnBrk="0" hangingPunct="0">
              <a:spcBef>
                <a:spcPct val="20000"/>
              </a:spcBef>
              <a:buChar char="»"/>
              <a:defRPr sz="2000">
                <a:solidFill>
                  <a:schemeClr val="accent2"/>
                </a:solidFill>
                <a:latin typeface="Comic Sans MS" pitchFamily="66" charset="0"/>
              </a:defRPr>
            </a:lvl5pPr>
            <a:lvl6pPr marL="2514600" indent="-228600" eaLnBrk="0" fontAlgn="base" hangingPunct="0">
              <a:spcBef>
                <a:spcPct val="20000"/>
              </a:spcBef>
              <a:spcAft>
                <a:spcPct val="0"/>
              </a:spcAft>
              <a:buChar char="»"/>
              <a:defRPr sz="2000">
                <a:solidFill>
                  <a:schemeClr val="accent2"/>
                </a:solidFill>
                <a:latin typeface="Comic Sans MS" pitchFamily="66" charset="0"/>
              </a:defRPr>
            </a:lvl6pPr>
            <a:lvl7pPr marL="2971800" indent="-228600" eaLnBrk="0" fontAlgn="base" hangingPunct="0">
              <a:spcBef>
                <a:spcPct val="20000"/>
              </a:spcBef>
              <a:spcAft>
                <a:spcPct val="0"/>
              </a:spcAft>
              <a:buChar char="»"/>
              <a:defRPr sz="2000">
                <a:solidFill>
                  <a:schemeClr val="accent2"/>
                </a:solidFill>
                <a:latin typeface="Comic Sans MS" pitchFamily="66" charset="0"/>
              </a:defRPr>
            </a:lvl7pPr>
            <a:lvl8pPr marL="3429000" indent="-228600" eaLnBrk="0" fontAlgn="base" hangingPunct="0">
              <a:spcBef>
                <a:spcPct val="20000"/>
              </a:spcBef>
              <a:spcAft>
                <a:spcPct val="0"/>
              </a:spcAft>
              <a:buChar char="»"/>
              <a:defRPr sz="2000">
                <a:solidFill>
                  <a:schemeClr val="accent2"/>
                </a:solidFill>
                <a:latin typeface="Comic Sans MS" pitchFamily="66" charset="0"/>
              </a:defRPr>
            </a:lvl8pPr>
            <a:lvl9pPr marL="3886200" indent="-228600" eaLnBrk="0" fontAlgn="base" hangingPunct="0">
              <a:spcBef>
                <a:spcPct val="20000"/>
              </a:spcBef>
              <a:spcAft>
                <a:spcPct val="0"/>
              </a:spcAft>
              <a:buChar char="»"/>
              <a:defRPr sz="2000">
                <a:solidFill>
                  <a:schemeClr val="accent2"/>
                </a:solidFill>
                <a:latin typeface="Comic Sans MS" pitchFamily="66" charset="0"/>
              </a:defRPr>
            </a:lvl9pPr>
          </a:lstStyle>
          <a:p>
            <a:pPr eaLnBrk="1" hangingPunct="1">
              <a:lnSpc>
                <a:spcPct val="90000"/>
              </a:lnSpc>
              <a:buFontTx/>
              <a:buNone/>
            </a:pPr>
            <a:r>
              <a:rPr lang="en-GB" altLang="it-IT" sz="2600" b="1" dirty="0" smtClean="0">
                <a:solidFill>
                  <a:srgbClr val="FF0000"/>
                </a:solidFill>
                <a:latin typeface="Arial" panose="020B0604020202020204" pitchFamily="34" charset="0"/>
                <a:cs typeface="Arial" panose="020B0604020202020204" pitchFamily="34" charset="0"/>
              </a:rPr>
              <a:t>Daniela </a:t>
            </a:r>
            <a:r>
              <a:rPr lang="en-GB" altLang="it-IT" sz="2600" b="1" dirty="0" err="1" smtClean="0">
                <a:solidFill>
                  <a:srgbClr val="FF0000"/>
                </a:solidFill>
                <a:latin typeface="Arial" panose="020B0604020202020204" pitchFamily="34" charset="0"/>
                <a:cs typeface="Arial" panose="020B0604020202020204" pitchFamily="34" charset="0"/>
              </a:rPr>
              <a:t>Ascenzi</a:t>
            </a:r>
            <a:endParaRPr lang="en-GB" altLang="it-IT" sz="2600" b="1" dirty="0">
              <a:solidFill>
                <a:srgbClr val="FF0000"/>
              </a:solidFill>
              <a:latin typeface="Arial" panose="020B0604020202020204" pitchFamily="34" charset="0"/>
              <a:cs typeface="Arial" panose="020B0604020202020204" pitchFamily="34" charset="0"/>
            </a:endParaRPr>
          </a:p>
          <a:p>
            <a:pPr marL="0" indent="0" eaLnBrk="1" hangingPunct="1">
              <a:lnSpc>
                <a:spcPct val="90000"/>
              </a:lnSpc>
              <a:buFontTx/>
              <a:buNone/>
            </a:pPr>
            <a:r>
              <a:rPr lang="en-GB" altLang="it-IT" sz="2600" b="0" dirty="0" smtClean="0">
                <a:solidFill>
                  <a:srgbClr val="0070C0"/>
                </a:solidFill>
                <a:latin typeface="Arial" panose="020B0604020202020204" pitchFamily="34" charset="0"/>
                <a:cs typeface="Arial" panose="020B0604020202020204" pitchFamily="34" charset="0"/>
              </a:rPr>
              <a:t>Physics Dept. </a:t>
            </a:r>
            <a:r>
              <a:rPr lang="en-GB" altLang="it-IT" sz="2600" dirty="0" smtClean="0">
                <a:solidFill>
                  <a:srgbClr val="0070C0"/>
                </a:solidFill>
                <a:latin typeface="Arial" panose="020B0604020202020204" pitchFamily="34" charset="0"/>
                <a:cs typeface="Arial" panose="020B0604020202020204" pitchFamily="34" charset="0"/>
              </a:rPr>
              <a:t>(Povo0) – </a:t>
            </a:r>
          </a:p>
          <a:p>
            <a:pPr marL="0" indent="0" eaLnBrk="1" hangingPunct="1">
              <a:lnSpc>
                <a:spcPct val="90000"/>
              </a:lnSpc>
              <a:buFontTx/>
              <a:buNone/>
            </a:pPr>
            <a:endParaRPr lang="en-GB" altLang="it-IT" sz="2600" b="0" dirty="0">
              <a:solidFill>
                <a:srgbClr val="0070C0"/>
              </a:solidFill>
              <a:latin typeface="Arial" panose="020B0604020202020204" pitchFamily="34" charset="0"/>
              <a:cs typeface="Arial" panose="020B0604020202020204" pitchFamily="34" charset="0"/>
            </a:endParaRPr>
          </a:p>
          <a:p>
            <a:pPr marL="0" indent="0" eaLnBrk="1" hangingPunct="1">
              <a:lnSpc>
                <a:spcPct val="90000"/>
              </a:lnSpc>
              <a:buFontTx/>
              <a:buNone/>
            </a:pPr>
            <a:r>
              <a:rPr lang="en-GB" altLang="it-IT" sz="2600" b="0" dirty="0" smtClean="0">
                <a:solidFill>
                  <a:srgbClr val="0070C0"/>
                </a:solidFill>
                <a:latin typeface="Arial" panose="020B0604020202020204" pitchFamily="34" charset="0"/>
                <a:cs typeface="Arial" panose="020B0604020202020204" pitchFamily="34" charset="0"/>
              </a:rPr>
              <a:t>Laboratory of Atomic and Molecular </a:t>
            </a:r>
            <a:r>
              <a:rPr lang="en-GB" altLang="it-IT" sz="2600" dirty="0" smtClean="0">
                <a:solidFill>
                  <a:srgbClr val="0070C0"/>
                </a:solidFill>
                <a:latin typeface="Arial" panose="020B0604020202020204" pitchFamily="34" charset="0"/>
                <a:cs typeface="Arial" panose="020B0604020202020204" pitchFamily="34" charset="0"/>
              </a:rPr>
              <a:t>Physics</a:t>
            </a:r>
          </a:p>
          <a:p>
            <a:pPr marL="0" indent="0" eaLnBrk="1" hangingPunct="1">
              <a:lnSpc>
                <a:spcPct val="90000"/>
              </a:lnSpc>
              <a:buNone/>
            </a:pPr>
            <a:r>
              <a:rPr lang="en-GB" altLang="it-IT" sz="2600" dirty="0">
                <a:solidFill>
                  <a:schemeClr val="tx1"/>
                </a:solidFill>
                <a:latin typeface="Arial" panose="020B0604020202020204" pitchFamily="34" charset="0"/>
                <a:cs typeface="Arial" panose="020B0604020202020204" pitchFamily="34" charset="0"/>
              </a:rPr>
              <a:t>https://molecular.physics.unitn.it/</a:t>
            </a:r>
          </a:p>
          <a:p>
            <a:pPr marL="0" indent="0" eaLnBrk="1" hangingPunct="1">
              <a:lnSpc>
                <a:spcPct val="90000"/>
              </a:lnSpc>
              <a:buFontTx/>
              <a:buNone/>
            </a:pPr>
            <a:endParaRPr lang="en-GB" altLang="it-IT" sz="2600" dirty="0" smtClean="0">
              <a:solidFill>
                <a:srgbClr val="0070C0"/>
              </a:solidFill>
              <a:latin typeface="Arial" panose="020B0604020202020204" pitchFamily="34" charset="0"/>
              <a:cs typeface="Arial" panose="020B0604020202020204" pitchFamily="34" charset="0"/>
            </a:endParaRPr>
          </a:p>
        </p:txBody>
      </p:sp>
      <p:sp>
        <p:nvSpPr>
          <p:cNvPr id="3" name="Rectangle 2"/>
          <p:cNvSpPr/>
          <p:nvPr/>
        </p:nvSpPr>
        <p:spPr>
          <a:xfrm>
            <a:off x="534988" y="5343564"/>
            <a:ext cx="8378687" cy="1292662"/>
          </a:xfrm>
          <a:prstGeom prst="rect">
            <a:avLst/>
          </a:prstGeom>
        </p:spPr>
        <p:txBody>
          <a:bodyPr wrap="square">
            <a:spAutoFit/>
          </a:bodyPr>
          <a:lstStyle/>
          <a:p>
            <a:r>
              <a:rPr lang="it-IT" altLang="en-US" sz="2600" dirty="0">
                <a:cs typeface="Tahoma" panose="020B0604030504040204" pitchFamily="34" charset="0"/>
              </a:rPr>
              <a:t>No fixed office hours: to get an appointment send </a:t>
            </a:r>
            <a:r>
              <a:rPr lang="it-IT" altLang="en-US" sz="2600" dirty="0" smtClean="0">
                <a:cs typeface="Tahoma" panose="020B0604030504040204" pitchFamily="34" charset="0"/>
              </a:rPr>
              <a:t>me </a:t>
            </a:r>
            <a:r>
              <a:rPr lang="it-IT" altLang="en-US" sz="2600" dirty="0">
                <a:cs typeface="Tahoma" panose="020B0604030504040204" pitchFamily="34" charset="0"/>
              </a:rPr>
              <a:t>an e-mail with your requests and preferred date/time for </a:t>
            </a:r>
            <a:r>
              <a:rPr lang="it-IT" altLang="en-US" sz="2600" dirty="0" smtClean="0">
                <a:cs typeface="Tahoma" panose="020B0604030504040204" pitchFamily="34" charset="0"/>
              </a:rPr>
              <a:t>meeting</a:t>
            </a:r>
            <a:endParaRPr lang="en-GB" altLang="en-US" sz="2600" dirty="0">
              <a:cs typeface="Tahoma" panose="020B060403050404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1998" r="15002"/>
          <a:stretch/>
        </p:blipFill>
        <p:spPr>
          <a:xfrm>
            <a:off x="5421906" y="1041889"/>
            <a:ext cx="3491769" cy="2690576"/>
          </a:xfrm>
          <a:prstGeom prst="rect">
            <a:avLst/>
          </a:prstGeom>
        </p:spPr>
      </p:pic>
      <p:sp>
        <p:nvSpPr>
          <p:cNvPr id="8" name="Rectangle 4"/>
          <p:cNvSpPr>
            <a:spLocks noChangeArrowheads="1"/>
          </p:cNvSpPr>
          <p:nvPr/>
        </p:nvSpPr>
        <p:spPr bwMode="auto">
          <a:xfrm>
            <a:off x="1471511" y="4336520"/>
            <a:ext cx="5881789" cy="80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3200">
                <a:solidFill>
                  <a:schemeClr val="accent2"/>
                </a:solidFill>
                <a:latin typeface="Comic Sans MS" pitchFamily="66" charset="0"/>
              </a:defRPr>
            </a:lvl1pPr>
            <a:lvl2pPr marL="742950" indent="-285750" algn="l" eaLnBrk="0" hangingPunct="0">
              <a:spcBef>
                <a:spcPct val="20000"/>
              </a:spcBef>
              <a:buChar char="–"/>
              <a:defRPr sz="2800">
                <a:solidFill>
                  <a:schemeClr val="accent2"/>
                </a:solidFill>
                <a:latin typeface="Comic Sans MS" pitchFamily="66" charset="0"/>
              </a:defRPr>
            </a:lvl2pPr>
            <a:lvl3pPr marL="1143000" indent="-228600" algn="l" eaLnBrk="0" hangingPunct="0">
              <a:spcBef>
                <a:spcPct val="20000"/>
              </a:spcBef>
              <a:buChar char="•"/>
              <a:defRPr sz="2400">
                <a:solidFill>
                  <a:schemeClr val="accent2"/>
                </a:solidFill>
                <a:latin typeface="Comic Sans MS" pitchFamily="66" charset="0"/>
              </a:defRPr>
            </a:lvl3pPr>
            <a:lvl4pPr marL="1600200" indent="-228600" algn="l" eaLnBrk="0" hangingPunct="0">
              <a:spcBef>
                <a:spcPct val="20000"/>
              </a:spcBef>
              <a:buChar char="–"/>
              <a:defRPr sz="2000">
                <a:solidFill>
                  <a:schemeClr val="accent2"/>
                </a:solidFill>
                <a:latin typeface="Comic Sans MS" pitchFamily="66" charset="0"/>
              </a:defRPr>
            </a:lvl4pPr>
            <a:lvl5pPr marL="2057400" indent="-228600" algn="l" eaLnBrk="0" hangingPunct="0">
              <a:spcBef>
                <a:spcPct val="20000"/>
              </a:spcBef>
              <a:buChar char="»"/>
              <a:defRPr sz="2000">
                <a:solidFill>
                  <a:schemeClr val="accent2"/>
                </a:solidFill>
                <a:latin typeface="Comic Sans MS" pitchFamily="66" charset="0"/>
              </a:defRPr>
            </a:lvl5pPr>
            <a:lvl6pPr marL="2514600" indent="-228600" eaLnBrk="0" fontAlgn="base" hangingPunct="0">
              <a:spcBef>
                <a:spcPct val="20000"/>
              </a:spcBef>
              <a:spcAft>
                <a:spcPct val="0"/>
              </a:spcAft>
              <a:buChar char="»"/>
              <a:defRPr sz="2000">
                <a:solidFill>
                  <a:schemeClr val="accent2"/>
                </a:solidFill>
                <a:latin typeface="Comic Sans MS" pitchFamily="66" charset="0"/>
              </a:defRPr>
            </a:lvl6pPr>
            <a:lvl7pPr marL="2971800" indent="-228600" eaLnBrk="0" fontAlgn="base" hangingPunct="0">
              <a:spcBef>
                <a:spcPct val="20000"/>
              </a:spcBef>
              <a:spcAft>
                <a:spcPct val="0"/>
              </a:spcAft>
              <a:buChar char="»"/>
              <a:defRPr sz="2000">
                <a:solidFill>
                  <a:schemeClr val="accent2"/>
                </a:solidFill>
                <a:latin typeface="Comic Sans MS" pitchFamily="66" charset="0"/>
              </a:defRPr>
            </a:lvl7pPr>
            <a:lvl8pPr marL="3429000" indent="-228600" eaLnBrk="0" fontAlgn="base" hangingPunct="0">
              <a:spcBef>
                <a:spcPct val="20000"/>
              </a:spcBef>
              <a:spcAft>
                <a:spcPct val="0"/>
              </a:spcAft>
              <a:buChar char="»"/>
              <a:defRPr sz="2000">
                <a:solidFill>
                  <a:schemeClr val="accent2"/>
                </a:solidFill>
                <a:latin typeface="Comic Sans MS" pitchFamily="66" charset="0"/>
              </a:defRPr>
            </a:lvl8pPr>
            <a:lvl9pPr marL="3886200" indent="-228600" eaLnBrk="0" fontAlgn="base" hangingPunct="0">
              <a:spcBef>
                <a:spcPct val="20000"/>
              </a:spcBef>
              <a:spcAft>
                <a:spcPct val="0"/>
              </a:spcAft>
              <a:buChar char="»"/>
              <a:defRPr sz="2000">
                <a:solidFill>
                  <a:schemeClr val="accent2"/>
                </a:solidFill>
                <a:latin typeface="Comic Sans MS" pitchFamily="66" charset="0"/>
              </a:defRPr>
            </a:lvl9pPr>
          </a:lstStyle>
          <a:p>
            <a:pPr eaLnBrk="1" hangingPunct="1">
              <a:lnSpc>
                <a:spcPct val="90000"/>
              </a:lnSpc>
              <a:buFontTx/>
              <a:buNone/>
            </a:pPr>
            <a:r>
              <a:rPr lang="en-GB" altLang="it-IT" sz="2600" b="0" dirty="0" smtClean="0">
                <a:solidFill>
                  <a:schemeClr val="tx1"/>
                </a:solidFill>
                <a:latin typeface="Arial" panose="020B0604020202020204" pitchFamily="34" charset="0"/>
                <a:cs typeface="Arial" panose="020B0604020202020204" pitchFamily="34" charset="0"/>
              </a:rPr>
              <a:t>Tel</a:t>
            </a:r>
            <a:r>
              <a:rPr lang="en-GB" altLang="it-IT" sz="2600" b="0" dirty="0">
                <a:solidFill>
                  <a:schemeClr val="tx1"/>
                </a:solidFill>
                <a:latin typeface="Arial" panose="020B0604020202020204" pitchFamily="34" charset="0"/>
                <a:cs typeface="Arial" panose="020B0604020202020204" pitchFamily="34" charset="0"/>
              </a:rPr>
              <a:t>:</a:t>
            </a:r>
            <a:r>
              <a:rPr lang="en-GB" altLang="it-IT" sz="2600" b="0" dirty="0">
                <a:latin typeface="Arial" panose="020B0604020202020204" pitchFamily="34" charset="0"/>
                <a:cs typeface="Arial" panose="020B0604020202020204" pitchFamily="34" charset="0"/>
              </a:rPr>
              <a:t>		</a:t>
            </a:r>
            <a:r>
              <a:rPr lang="en-GB" altLang="it-IT" sz="2600" b="0" dirty="0" smtClean="0">
                <a:solidFill>
                  <a:srgbClr val="0070C0"/>
                </a:solidFill>
                <a:latin typeface="Arial" panose="020B0604020202020204" pitchFamily="34" charset="0"/>
                <a:cs typeface="Arial" panose="020B0604020202020204" pitchFamily="34" charset="0"/>
              </a:rPr>
              <a:t>0461-281693</a:t>
            </a:r>
          </a:p>
          <a:p>
            <a:pPr eaLnBrk="1" hangingPunct="1">
              <a:lnSpc>
                <a:spcPct val="90000"/>
              </a:lnSpc>
              <a:buFontTx/>
              <a:buNone/>
            </a:pPr>
            <a:r>
              <a:rPr lang="en-GB" altLang="it-IT" sz="2600" b="0" dirty="0" smtClean="0">
                <a:solidFill>
                  <a:schemeClr val="tx1"/>
                </a:solidFill>
                <a:latin typeface="Arial" panose="020B0604020202020204" pitchFamily="34" charset="0"/>
                <a:cs typeface="Arial" panose="020B0604020202020204" pitchFamily="34" charset="0"/>
              </a:rPr>
              <a:t>e-mail</a:t>
            </a:r>
            <a:r>
              <a:rPr lang="en-GB" altLang="it-IT" sz="2600" b="0" dirty="0">
                <a:solidFill>
                  <a:schemeClr val="tx1"/>
                </a:solidFill>
                <a:latin typeface="Arial" panose="020B0604020202020204" pitchFamily="34" charset="0"/>
                <a:cs typeface="Arial" panose="020B0604020202020204" pitchFamily="34" charset="0"/>
              </a:rPr>
              <a:t>:</a:t>
            </a:r>
            <a:r>
              <a:rPr lang="en-GB" altLang="it-IT" sz="2600" b="0" dirty="0">
                <a:latin typeface="Arial" panose="020B0604020202020204" pitchFamily="34" charset="0"/>
                <a:cs typeface="Arial" panose="020B0604020202020204" pitchFamily="34" charset="0"/>
              </a:rPr>
              <a:t> 	</a:t>
            </a:r>
            <a:r>
              <a:rPr lang="en-GB" altLang="it-IT" sz="2600" b="0" dirty="0" smtClean="0">
                <a:solidFill>
                  <a:srgbClr val="0070C0"/>
                </a:solidFill>
                <a:latin typeface="Arial" panose="020B0604020202020204" pitchFamily="34" charset="0"/>
                <a:cs typeface="Arial" panose="020B0604020202020204" pitchFamily="34" charset="0"/>
              </a:rPr>
              <a:t>daniela.ascenzi@unitn.it</a:t>
            </a:r>
            <a:endParaRPr lang="en-GB" altLang="it-IT" sz="2600" b="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8170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4"/>
          <p:cNvSpPr>
            <a:spLocks noGrp="1"/>
          </p:cNvSpPr>
          <p:nvPr>
            <p:ph type="title"/>
          </p:nvPr>
        </p:nvSpPr>
        <p:spPr>
          <a:xfrm>
            <a:off x="628650" y="222250"/>
            <a:ext cx="7886700"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Introduction</a:t>
            </a:r>
            <a:endParaRPr lang="en-GB" altLang="en-US" sz="3500" smtClean="0">
              <a:solidFill>
                <a:srgbClr val="3333FF"/>
              </a:solidFill>
              <a:latin typeface="Tahoma" panose="020B0604030504040204" pitchFamily="34" charset="0"/>
              <a:cs typeface="Tahoma" panose="020B0604030504040204" pitchFamily="34" charset="0"/>
            </a:endParaRPr>
          </a:p>
        </p:txBody>
      </p:sp>
      <p:sp>
        <p:nvSpPr>
          <p:cNvPr id="8" name="CasellaDiTesto 7"/>
          <p:cNvSpPr txBox="1"/>
          <p:nvPr/>
        </p:nvSpPr>
        <p:spPr>
          <a:xfrm>
            <a:off x="473075" y="1976438"/>
            <a:ext cx="8272463" cy="3292475"/>
          </a:xfrm>
          <a:prstGeom prst="rect">
            <a:avLst/>
          </a:prstGeom>
          <a:noFill/>
        </p:spPr>
        <p:txBody>
          <a:bodyPr>
            <a:spAutoFit/>
          </a:bodyPr>
          <a:lstStyle/>
          <a:p>
            <a:pPr marL="285750" indent="-285750">
              <a:buFont typeface="Arial" panose="020B0604020202020204" pitchFamily="34" charset="0"/>
              <a:buChar char="•"/>
              <a:defRPr/>
            </a:pPr>
            <a:r>
              <a:rPr lang="it-IT" sz="2600" dirty="0" err="1">
                <a:latin typeface="Tahoma" panose="020B0604030504040204" pitchFamily="34" charset="0"/>
                <a:ea typeface="Tahoma" panose="020B0604030504040204" pitchFamily="34" charset="0"/>
                <a:cs typeface="Tahoma" panose="020B0604030504040204" pitchFamily="34" charset="0"/>
              </a:rPr>
              <a:t>Syllabus</a:t>
            </a:r>
            <a:r>
              <a:rPr lang="it-IT" sz="2600" dirty="0">
                <a:latin typeface="Tahoma" panose="020B0604030504040204" pitchFamily="34" charset="0"/>
                <a:ea typeface="Tahoma" panose="020B0604030504040204" pitchFamily="34" charset="0"/>
                <a:cs typeface="Tahoma" panose="020B0604030504040204" pitchFamily="34" charset="0"/>
              </a:rPr>
              <a:t> –</a:t>
            </a:r>
            <a:r>
              <a:rPr lang="it-IT" sz="2600" dirty="0" err="1">
                <a:latin typeface="Tahoma" panose="020B0604030504040204" pitchFamily="34" charset="0"/>
                <a:ea typeface="Tahoma" panose="020B0604030504040204" pitchFamily="34" charset="0"/>
                <a:cs typeface="Tahoma" panose="020B0604030504040204" pitchFamily="34" charset="0"/>
              </a:rPr>
              <a:t>program</a:t>
            </a:r>
            <a:r>
              <a:rPr lang="it-IT" sz="2600" dirty="0">
                <a:latin typeface="Tahoma" panose="020B0604030504040204" pitchFamily="34" charset="0"/>
                <a:ea typeface="Tahoma" panose="020B0604030504040204" pitchFamily="34" charset="0"/>
                <a:cs typeface="Tahoma" panose="020B0604030504040204" pitchFamily="34" charset="0"/>
              </a:rPr>
              <a:t>: </a:t>
            </a:r>
          </a:p>
          <a:p>
            <a:pPr>
              <a:defRPr/>
            </a:pPr>
            <a:r>
              <a:rPr lang="it-IT" sz="2600" dirty="0">
                <a:latin typeface="Tahoma" panose="020B0604030504040204" pitchFamily="34" charset="0"/>
                <a:ea typeface="Tahoma" panose="020B0604030504040204" pitchFamily="34" charset="0"/>
                <a:cs typeface="Tahoma" panose="020B0604030504040204" pitchFamily="34" charset="0"/>
              </a:rPr>
              <a:t>	focus on </a:t>
            </a:r>
            <a:r>
              <a:rPr lang="it-IT" sz="2600" dirty="0" err="1">
                <a:latin typeface="Tahoma" panose="020B0604030504040204" pitchFamily="34" charset="0"/>
                <a:ea typeface="Tahoma" panose="020B0604030504040204" pitchFamily="34" charset="0"/>
                <a:cs typeface="Tahoma" panose="020B0604030504040204" pitchFamily="34" charset="0"/>
              </a:rPr>
              <a:t>physical</a:t>
            </a:r>
            <a:r>
              <a:rPr lang="it-IT" sz="2600" dirty="0">
                <a:latin typeface="Tahoma" panose="020B0604030504040204" pitchFamily="34" charset="0"/>
                <a:ea typeface="Tahoma" panose="020B0604030504040204" pitchFamily="34" charset="0"/>
                <a:cs typeface="Tahoma" panose="020B0604030504040204" pitchFamily="34" charset="0"/>
              </a:rPr>
              <a:t> </a:t>
            </a:r>
            <a:r>
              <a:rPr lang="it-IT" sz="2600" dirty="0" err="1">
                <a:latin typeface="Tahoma" panose="020B0604030504040204" pitchFamily="34" charset="0"/>
                <a:ea typeface="Tahoma" panose="020B0604030504040204" pitchFamily="34" charset="0"/>
                <a:cs typeface="Tahoma" panose="020B0604030504040204" pitchFamily="34" charset="0"/>
              </a:rPr>
              <a:t>chemistry</a:t>
            </a:r>
            <a:r>
              <a:rPr lang="it-IT" sz="2600" dirty="0">
                <a:latin typeface="Tahoma" panose="020B0604030504040204" pitchFamily="34" charset="0"/>
                <a:ea typeface="Tahoma" panose="020B0604030504040204" pitchFamily="34" charset="0"/>
                <a:cs typeface="Tahoma" panose="020B0604030504040204" pitchFamily="34" charset="0"/>
              </a:rPr>
              <a:t> of the </a:t>
            </a:r>
            <a:r>
              <a:rPr lang="it-IT" sz="2600" dirty="0" err="1">
                <a:solidFill>
                  <a:srgbClr val="FF0000"/>
                </a:solidFill>
                <a:latin typeface="Tahoma" panose="020B0604030504040204" pitchFamily="34" charset="0"/>
                <a:ea typeface="Tahoma" panose="020B0604030504040204" pitchFamily="34" charset="0"/>
                <a:cs typeface="Tahoma" panose="020B0604030504040204" pitchFamily="34" charset="0"/>
              </a:rPr>
              <a:t>atmosphere</a:t>
            </a:r>
            <a:endParaRPr lang="it-IT" sz="26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defRPr/>
            </a:pPr>
            <a:endParaRPr lang="it-IT" sz="2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defRPr/>
            </a:pPr>
            <a:r>
              <a:rPr lang="it-IT" sz="2600" dirty="0">
                <a:latin typeface="Tahoma" panose="020B0604030504040204" pitchFamily="34" charset="0"/>
                <a:ea typeface="Tahoma" panose="020B0604030504040204" pitchFamily="34" charset="0"/>
                <a:cs typeface="Tahoma" panose="020B0604030504040204" pitchFamily="34" charset="0"/>
              </a:rPr>
              <a:t>Organization (</a:t>
            </a:r>
            <a:r>
              <a:rPr lang="it-IT" sz="2600" dirty="0" err="1">
                <a:latin typeface="Tahoma" panose="020B0604030504040204" pitchFamily="34" charset="0"/>
                <a:ea typeface="Tahoma" panose="020B0604030504040204" pitchFamily="34" charset="0"/>
                <a:cs typeface="Tahoma" panose="020B0604030504040204" pitchFamily="34" charset="0"/>
              </a:rPr>
              <a:t>timetable</a:t>
            </a:r>
            <a:r>
              <a:rPr lang="it-IT" sz="2600" dirty="0">
                <a:latin typeface="Tahoma" panose="020B0604030504040204" pitchFamily="34" charset="0"/>
                <a:ea typeface="Tahoma" panose="020B0604030504040204" pitchFamily="34" charset="0"/>
                <a:cs typeface="Tahoma" panose="020B0604030504040204" pitchFamily="34" charset="0"/>
              </a:rPr>
              <a:t>, </a:t>
            </a:r>
            <a:r>
              <a:rPr lang="it-IT" sz="2600" dirty="0" err="1">
                <a:latin typeface="Tahoma" panose="020B0604030504040204" pitchFamily="34" charset="0"/>
                <a:ea typeface="Tahoma" panose="020B0604030504040204" pitchFamily="34" charset="0"/>
                <a:cs typeface="Tahoma" panose="020B0604030504040204" pitchFamily="34" charset="0"/>
              </a:rPr>
              <a:t>lectures</a:t>
            </a:r>
            <a:r>
              <a:rPr lang="it-IT" sz="2600" dirty="0">
                <a:latin typeface="Tahoma" panose="020B0604030504040204" pitchFamily="34" charset="0"/>
                <a:ea typeface="Tahoma" panose="020B0604030504040204" pitchFamily="34" charset="0"/>
                <a:cs typeface="Tahoma" panose="020B0604030504040204" pitchFamily="34" charset="0"/>
              </a:rPr>
              <a:t>’ </a:t>
            </a:r>
            <a:r>
              <a:rPr lang="it-IT" sz="2600" dirty="0" err="1">
                <a:latin typeface="Tahoma" panose="020B0604030504040204" pitchFamily="34" charset="0"/>
                <a:ea typeface="Tahoma" panose="020B0604030504040204" pitchFamily="34" charset="0"/>
                <a:cs typeface="Tahoma" panose="020B0604030504040204" pitchFamily="34" charset="0"/>
              </a:rPr>
              <a:t>structure</a:t>
            </a:r>
            <a:r>
              <a:rPr lang="it-IT" sz="2600" dirty="0">
                <a:latin typeface="Tahoma" panose="020B0604030504040204" pitchFamily="34" charset="0"/>
                <a:ea typeface="Tahoma" panose="020B0604030504040204" pitchFamily="34" charset="0"/>
                <a:cs typeface="Tahoma" panose="020B0604030504040204" pitchFamily="34" charset="0"/>
              </a:rPr>
              <a:t>,</a:t>
            </a:r>
          </a:p>
          <a:p>
            <a:pPr>
              <a:defRPr/>
            </a:pPr>
            <a:r>
              <a:rPr lang="it-IT" sz="2600" dirty="0">
                <a:latin typeface="Tahoma" panose="020B0604030504040204" pitchFamily="34" charset="0"/>
                <a:ea typeface="Tahoma" panose="020B0604030504040204" pitchFamily="34" charset="0"/>
                <a:cs typeface="Tahoma" panose="020B0604030504040204" pitchFamily="34" charset="0"/>
              </a:rPr>
              <a:t>	</a:t>
            </a:r>
            <a:r>
              <a:rPr lang="it-IT" sz="2600" dirty="0" err="1">
                <a:latin typeface="Tahoma" panose="020B0604030504040204" pitchFamily="34" charset="0"/>
                <a:ea typeface="Tahoma" panose="020B0604030504040204" pitchFamily="34" charset="0"/>
                <a:cs typeface="Tahoma" panose="020B0604030504040204" pitchFamily="34" charset="0"/>
              </a:rPr>
              <a:t>assessment</a:t>
            </a:r>
            <a:r>
              <a:rPr lang="it-IT" sz="2600" dirty="0">
                <a:latin typeface="Tahoma" panose="020B0604030504040204" pitchFamily="34" charset="0"/>
                <a:ea typeface="Tahoma" panose="020B0604030504040204" pitchFamily="34" charset="0"/>
                <a:cs typeface="Tahoma" panose="020B0604030504040204" pitchFamily="34" charset="0"/>
              </a:rPr>
              <a:t> </a:t>
            </a:r>
            <a:r>
              <a:rPr lang="it-IT" sz="2600" dirty="0" err="1">
                <a:latin typeface="Tahoma" panose="020B0604030504040204" pitchFamily="34" charset="0"/>
                <a:ea typeface="Tahoma" panose="020B0604030504040204" pitchFamily="34" charset="0"/>
                <a:cs typeface="Tahoma" panose="020B0604030504040204" pitchFamily="34" charset="0"/>
              </a:rPr>
              <a:t>methods</a:t>
            </a:r>
            <a:r>
              <a:rPr lang="it-IT" sz="2600" dirty="0">
                <a:latin typeface="Tahoma" panose="020B0604030504040204" pitchFamily="34" charset="0"/>
                <a:ea typeface="Tahoma" panose="020B0604030504040204" pitchFamily="34" charset="0"/>
                <a:cs typeface="Tahoma" panose="020B0604030504040204" pitchFamily="34" charset="0"/>
              </a:rPr>
              <a:t>…)</a:t>
            </a:r>
          </a:p>
          <a:p>
            <a:pPr marL="285750" indent="-285750">
              <a:buFont typeface="Arial" panose="020B0604020202020204" pitchFamily="34" charset="0"/>
              <a:buChar char="•"/>
              <a:defRPr/>
            </a:pPr>
            <a:endParaRPr lang="it-IT" sz="2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defRPr/>
            </a:pPr>
            <a:r>
              <a:rPr lang="it-IT" sz="2600" dirty="0" err="1">
                <a:latin typeface="Tahoma" panose="020B0604030504040204" pitchFamily="34" charset="0"/>
                <a:ea typeface="Tahoma" panose="020B0604030504040204" pitchFamily="34" charset="0"/>
                <a:cs typeface="Tahoma" panose="020B0604030504040204" pitchFamily="34" charset="0"/>
              </a:rPr>
              <a:t>Atmospheric</a:t>
            </a:r>
            <a:r>
              <a:rPr lang="it-IT" sz="2600" dirty="0">
                <a:latin typeface="Tahoma" panose="020B0604030504040204" pitchFamily="34" charset="0"/>
                <a:ea typeface="Tahoma" panose="020B0604030504040204" pitchFamily="34" charset="0"/>
                <a:cs typeface="Tahoma" panose="020B0604030504040204" pitchFamily="34" charset="0"/>
              </a:rPr>
              <a:t> </a:t>
            </a:r>
            <a:r>
              <a:rPr lang="it-IT" sz="2600" dirty="0" err="1">
                <a:latin typeface="Tahoma" panose="020B0604030504040204" pitchFamily="34" charset="0"/>
                <a:ea typeface="Tahoma" panose="020B0604030504040204" pitchFamily="34" charset="0"/>
                <a:cs typeface="Tahoma" panose="020B0604030504040204" pitchFamily="34" charset="0"/>
              </a:rPr>
              <a:t>physical</a:t>
            </a:r>
            <a:r>
              <a:rPr lang="it-IT" sz="2600" dirty="0">
                <a:latin typeface="Tahoma" panose="020B0604030504040204" pitchFamily="34" charset="0"/>
                <a:ea typeface="Tahoma" panose="020B0604030504040204" pitchFamily="34" charset="0"/>
                <a:cs typeface="Tahoma" panose="020B0604030504040204" pitchFamily="34" charset="0"/>
              </a:rPr>
              <a:t> </a:t>
            </a:r>
            <a:r>
              <a:rPr lang="it-IT" sz="2600" dirty="0" err="1">
                <a:latin typeface="Tahoma" panose="020B0604030504040204" pitchFamily="34" charset="0"/>
                <a:ea typeface="Tahoma" panose="020B0604030504040204" pitchFamily="34" charset="0"/>
                <a:cs typeface="Tahoma" panose="020B0604030504040204" pitchFamily="34" charset="0"/>
              </a:rPr>
              <a:t>chemistry</a:t>
            </a:r>
            <a:r>
              <a:rPr lang="it-IT" sz="2600" dirty="0">
                <a:latin typeface="Tahoma" panose="020B0604030504040204" pitchFamily="34" charset="0"/>
                <a:ea typeface="Tahoma" panose="020B0604030504040204" pitchFamily="34" charset="0"/>
                <a:cs typeface="Tahoma" panose="020B0604030504040204" pitchFamily="34" charset="0"/>
              </a:rPr>
              <a:t>: </a:t>
            </a:r>
            <a:r>
              <a:rPr lang="it-IT" sz="2600" dirty="0" err="1">
                <a:latin typeface="Tahoma" panose="020B0604030504040204" pitchFamily="34" charset="0"/>
                <a:ea typeface="Tahoma" panose="020B0604030504040204" pitchFamily="34" charset="0"/>
                <a:cs typeface="Tahoma" panose="020B0604030504040204" pitchFamily="34" charset="0"/>
              </a:rPr>
              <a:t>introduction</a:t>
            </a:r>
            <a:r>
              <a:rPr lang="it-IT" sz="2600" dirty="0">
                <a:latin typeface="Tahoma" panose="020B0604030504040204" pitchFamily="34" charset="0"/>
                <a:ea typeface="Tahoma" panose="020B0604030504040204" pitchFamily="34" charset="0"/>
                <a:cs typeface="Tahoma" panose="020B0604030504040204" pitchFamily="34" charset="0"/>
              </a:rPr>
              <a:t> to </a:t>
            </a:r>
            <a:r>
              <a:rPr lang="it-IT" sz="2600" dirty="0" err="1">
                <a:latin typeface="Tahoma" panose="020B0604030504040204" pitchFamily="34" charset="0"/>
                <a:ea typeface="Tahoma" panose="020B0604030504040204" pitchFamily="34" charset="0"/>
                <a:cs typeface="Tahoma" panose="020B0604030504040204" pitchFamily="34" charset="0"/>
              </a:rPr>
              <a:t>topics</a:t>
            </a:r>
            <a:r>
              <a:rPr lang="it-IT" sz="2600" dirty="0">
                <a:latin typeface="Tahoma" panose="020B0604030504040204" pitchFamily="34" charset="0"/>
                <a:ea typeface="Tahoma" panose="020B0604030504040204" pitchFamily="34" charset="0"/>
                <a:cs typeface="Tahoma" panose="020B0604030504040204" pitchFamily="34" charset="0"/>
              </a:rPr>
              <a:t> and </a:t>
            </a:r>
            <a:r>
              <a:rPr lang="it-IT" sz="2600" dirty="0" err="1">
                <a:latin typeface="Tahoma" panose="020B0604030504040204" pitchFamily="34" charset="0"/>
                <a:ea typeface="Tahoma" panose="020B0604030504040204" pitchFamily="34" charset="0"/>
                <a:cs typeface="Tahoma" panose="020B0604030504040204" pitchFamily="34" charset="0"/>
              </a:rPr>
              <a:t>structure</a:t>
            </a:r>
            <a:r>
              <a:rPr lang="it-IT" sz="2600" dirty="0">
                <a:latin typeface="Tahoma" panose="020B0604030504040204" pitchFamily="34" charset="0"/>
                <a:ea typeface="Tahoma" panose="020B0604030504040204" pitchFamily="34" charset="0"/>
                <a:cs typeface="Tahoma" panose="020B0604030504040204" pitchFamily="34" charset="0"/>
              </a:rPr>
              <a:t> of the Earth </a:t>
            </a:r>
            <a:r>
              <a:rPr lang="it-IT" sz="2600" dirty="0" err="1">
                <a:latin typeface="Tahoma" panose="020B0604030504040204" pitchFamily="34" charset="0"/>
                <a:ea typeface="Tahoma" panose="020B0604030504040204" pitchFamily="34" charset="0"/>
                <a:cs typeface="Tahoma" panose="020B0604030504040204" pitchFamily="34" charset="0"/>
              </a:rPr>
              <a:t>atmosphere</a:t>
            </a:r>
            <a:endParaRPr lang="en-GB" sz="2600" dirty="0">
              <a:latin typeface="Tahoma" panose="020B0604030504040204" pitchFamily="34" charset="0"/>
              <a:ea typeface="Tahoma" panose="020B0604030504040204" pitchFamily="34" charset="0"/>
              <a:cs typeface="Tahoma" panose="020B0604030504040204" pitchFamily="34" charset="0"/>
            </a:endParaRPr>
          </a:p>
        </p:txBody>
      </p:sp>
      <p:cxnSp>
        <p:nvCxnSpPr>
          <p:cNvPr id="10" name="Connettore diritto 9"/>
          <p:cNvCxnSpPr/>
          <p:nvPr/>
        </p:nvCxnSpPr>
        <p:spPr>
          <a:xfrm>
            <a:off x="534988" y="14620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802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15" t="12952" r="4560" b="1755"/>
          <a:stretch/>
        </p:blipFill>
        <p:spPr>
          <a:xfrm>
            <a:off x="1090406" y="824962"/>
            <a:ext cx="6491494" cy="4823695"/>
          </a:xfrm>
          <a:prstGeom prst="rect">
            <a:avLst/>
          </a:prstGeom>
        </p:spPr>
      </p:pic>
      <p:sp>
        <p:nvSpPr>
          <p:cNvPr id="7170" name="Titolo 4"/>
          <p:cNvSpPr>
            <a:spLocks noGrp="1"/>
          </p:cNvSpPr>
          <p:nvPr>
            <p:ph type="title"/>
          </p:nvPr>
        </p:nvSpPr>
        <p:spPr>
          <a:xfrm>
            <a:off x="563563" y="130175"/>
            <a:ext cx="7886700" cy="6064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Lesson timetable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63563" y="7921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CasellaDiTesto 7"/>
          <p:cNvSpPr txBox="1">
            <a:spLocks noChangeArrowheads="1"/>
          </p:cNvSpPr>
          <p:nvPr/>
        </p:nvSpPr>
        <p:spPr bwMode="auto">
          <a:xfrm>
            <a:off x="336995" y="5814161"/>
            <a:ext cx="880700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543050" indent="-1543050"/>
            <a:r>
              <a:rPr lang="en-GB" altLang="en-US" sz="2500" dirty="0" smtClean="0">
                <a:solidFill>
                  <a:srgbClr val="FF0000"/>
                </a:solidFill>
                <a:latin typeface="Tahoma" panose="020B0604030504040204" pitchFamily="34" charset="0"/>
                <a:cs typeface="Tahoma" panose="020B0604030504040204" pitchFamily="34" charset="0"/>
              </a:rPr>
              <a:t>Tuesday  	</a:t>
            </a:r>
            <a:r>
              <a:rPr lang="en-GB" altLang="en-US" sz="2500" dirty="0" smtClean="0">
                <a:latin typeface="Tahoma" panose="020B0604030504040204" pitchFamily="34" charset="0"/>
                <a:cs typeface="Tahoma" panose="020B0604030504040204" pitchFamily="34" charset="0"/>
              </a:rPr>
              <a:t>14:30-17:30 (mostly 2hours, when necessary 3h)</a:t>
            </a:r>
          </a:p>
          <a:p>
            <a:pPr marL="1543050" indent="-1543050"/>
            <a:r>
              <a:rPr lang="en-GB" altLang="en-US" sz="2500" dirty="0" smtClean="0">
                <a:solidFill>
                  <a:srgbClr val="FF0000"/>
                </a:solidFill>
                <a:latin typeface="Tahoma" panose="020B0604030504040204" pitchFamily="34" charset="0"/>
                <a:cs typeface="Tahoma" panose="020B0604030504040204" pitchFamily="34" charset="0"/>
              </a:rPr>
              <a:t>Friday</a:t>
            </a:r>
            <a:r>
              <a:rPr lang="en-GB" altLang="en-US" sz="2500" dirty="0" smtClean="0">
                <a:latin typeface="Tahoma" panose="020B0604030504040204" pitchFamily="34" charset="0"/>
                <a:cs typeface="Tahoma" panose="020B0604030504040204" pitchFamily="34" charset="0"/>
              </a:rPr>
              <a:t>	10:30-12:30</a:t>
            </a:r>
            <a:endParaRPr lang="en-GB" altLang="en-US" sz="2500" dirty="0">
              <a:latin typeface="Tahoma" panose="020B0604030504040204" pitchFamily="34" charset="0"/>
              <a:cs typeface="Tahoma" panose="020B0604030504040204" pitchFamily="34" charset="0"/>
            </a:endParaRPr>
          </a:p>
        </p:txBody>
      </p:sp>
      <p:sp>
        <p:nvSpPr>
          <p:cNvPr id="2" name="Rectangle 1"/>
          <p:cNvSpPr/>
          <p:nvPr/>
        </p:nvSpPr>
        <p:spPr>
          <a:xfrm>
            <a:off x="2428807" y="3969102"/>
            <a:ext cx="1392237" cy="1712353"/>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19368" y="2117933"/>
            <a:ext cx="1462532" cy="1370149"/>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49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2"/>
                                        </p:tgtEl>
                                      </p:cBhvr>
                                    </p:animEffect>
                                    <p:animScale>
                                      <p:cBhvr>
                                        <p:cTn id="10"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4"/>
          <p:cNvSpPr>
            <a:spLocks noGrp="1"/>
          </p:cNvSpPr>
          <p:nvPr>
            <p:ph type="title"/>
          </p:nvPr>
        </p:nvSpPr>
        <p:spPr>
          <a:xfrm>
            <a:off x="563563" y="130175"/>
            <a:ext cx="7886700" cy="6064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Lesson timetable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63563" y="7921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CasellaDiTesto 6"/>
          <p:cNvSpPr txBox="1">
            <a:spLocks noChangeArrowheads="1"/>
          </p:cNvSpPr>
          <p:nvPr/>
        </p:nvSpPr>
        <p:spPr bwMode="auto">
          <a:xfrm>
            <a:off x="722313" y="2312229"/>
            <a:ext cx="7445375" cy="477054"/>
          </a:xfrm>
          <a:prstGeom prst="rect">
            <a:avLst/>
          </a:prstGeom>
          <a:no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500" dirty="0" smtClean="0">
                <a:latin typeface="Tahoma" panose="020B0604030504040204" pitchFamily="34" charset="0"/>
                <a:cs typeface="Tahoma" panose="020B0604030504040204" pitchFamily="34" charset="0"/>
              </a:rPr>
              <a:t>5 hours/week on 14 weeks =70</a:t>
            </a:r>
            <a:endParaRPr lang="en-GB" altLang="en-US" sz="2500" dirty="0">
              <a:latin typeface="Tahoma" panose="020B0604030504040204" pitchFamily="34" charset="0"/>
              <a:cs typeface="Tahoma" panose="020B0604030504040204" pitchFamily="34" charset="0"/>
            </a:endParaRPr>
          </a:p>
        </p:txBody>
      </p:sp>
      <p:sp>
        <p:nvSpPr>
          <p:cNvPr id="12" name="CasellaDiTesto 7"/>
          <p:cNvSpPr txBox="1">
            <a:spLocks noChangeArrowheads="1"/>
          </p:cNvSpPr>
          <p:nvPr/>
        </p:nvSpPr>
        <p:spPr bwMode="auto">
          <a:xfrm>
            <a:off x="722313" y="1404287"/>
            <a:ext cx="79152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r>
              <a:rPr lang="en-GB" altLang="en-US" sz="2500" dirty="0">
                <a:solidFill>
                  <a:srgbClr val="FF0000"/>
                </a:solidFill>
                <a:latin typeface="Tahoma" panose="020B0604030504040204" pitchFamily="34" charset="0"/>
                <a:cs typeface="Tahoma" panose="020B0604030504040204" pitchFamily="34" charset="0"/>
              </a:rPr>
              <a:t>Workload: </a:t>
            </a:r>
            <a:r>
              <a:rPr lang="en-GB" altLang="en-US" sz="2500" dirty="0">
                <a:latin typeface="Tahoma" panose="020B0604030504040204" pitchFamily="34" charset="0"/>
                <a:cs typeface="Tahoma" panose="020B0604030504040204" pitchFamily="34" charset="0"/>
              </a:rPr>
              <a:t>6 CFU credits (60 hours* of lessons </a:t>
            </a:r>
            <a:r>
              <a:rPr lang="en-GB" altLang="en-US" sz="2500" dirty="0" smtClean="0">
                <a:latin typeface="Tahoma" panose="020B0604030504040204" pitchFamily="34" charset="0"/>
                <a:cs typeface="Tahoma" panose="020B0604030504040204" pitchFamily="34" charset="0"/>
              </a:rPr>
              <a:t>including exercises, presentations, classroom works)</a:t>
            </a:r>
            <a:endParaRPr lang="en-GB" altLang="en-US" sz="2500" dirty="0">
              <a:latin typeface="Tahoma" panose="020B0604030504040204" pitchFamily="34" charset="0"/>
              <a:cs typeface="Tahoma" panose="020B0604030504040204" pitchFamily="34" charset="0"/>
            </a:endParaRPr>
          </a:p>
        </p:txBody>
      </p:sp>
      <p:sp>
        <p:nvSpPr>
          <p:cNvPr id="13" name="CasellaDiTesto 8"/>
          <p:cNvSpPr txBox="1">
            <a:spLocks noChangeArrowheads="1"/>
          </p:cNvSpPr>
          <p:nvPr/>
        </p:nvSpPr>
        <p:spPr bwMode="auto">
          <a:xfrm>
            <a:off x="1082675" y="2761908"/>
            <a:ext cx="6981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a:latin typeface="Tahoma" panose="020B0604030504040204" pitchFamily="34" charset="0"/>
                <a:cs typeface="Tahoma" panose="020B0604030504040204" pitchFamily="34" charset="0"/>
              </a:rPr>
              <a:t>*</a:t>
            </a:r>
            <a:r>
              <a:rPr lang="en-GB" altLang="en-US" sz="2400" dirty="0">
                <a:solidFill>
                  <a:srgbClr val="FF0000"/>
                </a:solidFill>
                <a:latin typeface="Tahoma" panose="020B0604030504040204" pitchFamily="34" charset="0"/>
                <a:cs typeface="Tahoma" panose="020B0604030504040204" pitchFamily="34" charset="0"/>
              </a:rPr>
              <a:t> </a:t>
            </a:r>
            <a:r>
              <a:rPr lang="en-GB" altLang="en-US" sz="2400" dirty="0">
                <a:latin typeface="Tahoma" panose="020B0604030504040204" pitchFamily="34" charset="0"/>
                <a:cs typeface="Tahoma" panose="020B0604030504040204" pitchFamily="34" charset="0"/>
              </a:rPr>
              <a:t>1 hour= </a:t>
            </a:r>
            <a:r>
              <a:rPr lang="en-GB" altLang="en-US" sz="2400" dirty="0" smtClean="0">
                <a:latin typeface="Tahoma" panose="020B0604030504040204" pitchFamily="34" charset="0"/>
                <a:cs typeface="Tahoma" panose="020B0604030504040204" pitchFamily="34" charset="0"/>
              </a:rPr>
              <a:t>45-50 </a:t>
            </a:r>
            <a:r>
              <a:rPr lang="en-GB" altLang="en-US" sz="2400" dirty="0">
                <a:latin typeface="Tahoma" panose="020B0604030504040204" pitchFamily="34" charset="0"/>
                <a:cs typeface="Tahoma" panose="020B0604030504040204" pitchFamily="34" charset="0"/>
              </a:rPr>
              <a:t>min of lesson + </a:t>
            </a:r>
            <a:r>
              <a:rPr lang="en-GB" altLang="en-US" sz="2400" dirty="0" smtClean="0">
                <a:latin typeface="Tahoma" panose="020B0604030504040204" pitchFamily="34" charset="0"/>
                <a:cs typeface="Tahoma" panose="020B0604030504040204" pitchFamily="34" charset="0"/>
              </a:rPr>
              <a:t>10-15 min </a:t>
            </a:r>
            <a:r>
              <a:rPr lang="en-GB" altLang="en-US" sz="2400" dirty="0">
                <a:latin typeface="Tahoma" panose="020B0604030504040204" pitchFamily="34" charset="0"/>
                <a:cs typeface="Tahoma" panose="020B0604030504040204" pitchFamily="34" charset="0"/>
              </a:rPr>
              <a:t>break</a:t>
            </a:r>
          </a:p>
        </p:txBody>
      </p:sp>
    </p:spTree>
    <p:extLst>
      <p:ext uri="{BB962C8B-B14F-4D97-AF65-F5344CB8AC3E}">
        <p14:creationId xmlns:p14="http://schemas.microsoft.com/office/powerpoint/2010/main" val="3906739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534988" y="0"/>
            <a:ext cx="7886700"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Course goal</a:t>
            </a:r>
            <a:endParaRPr lang="en-GB" altLang="en-US" sz="3500" dirty="0" smtClean="0">
              <a:solidFill>
                <a:srgbClr val="3333FF"/>
              </a:solidFill>
              <a:latin typeface="Tahoma" panose="020B0604030504040204" pitchFamily="34" charset="0"/>
              <a:cs typeface="Tahoma" panose="020B0604030504040204" pitchFamily="34" charset="0"/>
            </a:endParaRPr>
          </a:p>
        </p:txBody>
      </p:sp>
      <p:sp>
        <p:nvSpPr>
          <p:cNvPr id="8" name="CasellaDiTesto 7"/>
          <p:cNvSpPr txBox="1"/>
          <p:nvPr/>
        </p:nvSpPr>
        <p:spPr>
          <a:xfrm>
            <a:off x="254866" y="1057419"/>
            <a:ext cx="9013825" cy="5878532"/>
          </a:xfrm>
          <a:prstGeom prst="rect">
            <a:avLst/>
          </a:prstGeom>
          <a:noFill/>
        </p:spPr>
        <p:txBody>
          <a:bodyPr>
            <a:spAutoFit/>
          </a:bodyPr>
          <a:lstStyle/>
          <a:p>
            <a:pPr>
              <a:defRPr/>
            </a:pPr>
            <a:r>
              <a:rPr lang="en-GB" sz="2500" dirty="0" smtClean="0">
                <a:latin typeface="Tahoma" panose="020B0604030504040204" pitchFamily="34" charset="0"/>
                <a:ea typeface="Tahoma" panose="020B0604030504040204" pitchFamily="34" charset="0"/>
                <a:cs typeface="Tahoma" panose="020B0604030504040204" pitchFamily="34" charset="0"/>
              </a:rPr>
              <a:t>Overview of </a:t>
            </a:r>
            <a:r>
              <a:rPr lang="en-GB"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atmospheric chemistry </a:t>
            </a:r>
            <a:r>
              <a:rPr lang="en-GB" sz="2500" dirty="0" smtClean="0">
                <a:latin typeface="Tahoma" panose="020B0604030504040204" pitchFamily="34" charset="0"/>
                <a:ea typeface="Tahoma" panose="020B0604030504040204" pitchFamily="34" charset="0"/>
                <a:cs typeface="Tahoma" panose="020B0604030504040204" pitchFamily="34" charset="0"/>
              </a:rPr>
              <a:t>and fundamentals so that at the end you will: </a:t>
            </a:r>
          </a:p>
          <a:p>
            <a:pPr>
              <a:defRPr/>
            </a:pPr>
            <a:endParaRPr lang="en-GB" sz="13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defRPr/>
            </a:pPr>
            <a:r>
              <a:rPr lang="en-US" sz="2500" dirty="0">
                <a:latin typeface="Tahoma" panose="020B0604030504040204" pitchFamily="34" charset="0"/>
                <a:ea typeface="Tahoma" panose="020B0604030504040204" pitchFamily="34" charset="0"/>
                <a:cs typeface="Tahoma" panose="020B0604030504040204" pitchFamily="34" charset="0"/>
              </a:rPr>
              <a:t>will have a firm foundation in the </a:t>
            </a:r>
            <a:r>
              <a:rPr lang="en-US" sz="2500" dirty="0" smtClean="0">
                <a:latin typeface="Tahoma" panose="020B0604030504040204" pitchFamily="34" charset="0"/>
                <a:ea typeface="Tahoma" panose="020B0604030504040204" pitchFamily="34" charset="0"/>
                <a:cs typeface="Tahoma" panose="020B0604030504040204" pitchFamily="34" charset="0"/>
              </a:rPr>
              <a:t>topics covered (see next slides)</a:t>
            </a:r>
          </a:p>
          <a:p>
            <a:pPr marL="285750" indent="-285750">
              <a:buFont typeface="Arial" panose="020B0604020202020204" pitchFamily="34" charset="0"/>
              <a:buChar char="•"/>
              <a:defRPr/>
            </a:pPr>
            <a:endParaRPr lang="en-US" sz="13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defRPr/>
            </a:pPr>
            <a:r>
              <a:rPr lang="en-US" sz="2500" dirty="0" smtClean="0">
                <a:latin typeface="Tahoma" panose="020B0604030504040204" pitchFamily="34" charset="0"/>
                <a:ea typeface="Tahoma" panose="020B0604030504040204" pitchFamily="34" charset="0"/>
                <a:cs typeface="Tahoma" panose="020B0604030504040204" pitchFamily="34" charset="0"/>
              </a:rPr>
              <a:t>Explain the chemical and physical mechanisms behind main </a:t>
            </a:r>
            <a:r>
              <a:rPr lang="en-US" sz="2500" dirty="0">
                <a:solidFill>
                  <a:srgbClr val="FF0000"/>
                </a:solidFill>
                <a:latin typeface="Tahoma" panose="020B0604030504040204" pitchFamily="34" charset="0"/>
                <a:ea typeface="Tahoma" panose="020B0604030504040204" pitchFamily="34" charset="0"/>
                <a:cs typeface="Tahoma" panose="020B0604030504040204" pitchFamily="34" charset="0"/>
              </a:rPr>
              <a:t>atmospheric chemistry issues </a:t>
            </a:r>
            <a:r>
              <a:rPr lang="en-US" sz="2500" dirty="0" smtClean="0">
                <a:latin typeface="Tahoma" panose="020B0604030504040204" pitchFamily="34" charset="0"/>
                <a:ea typeface="Tahoma" panose="020B0604030504040204" pitchFamily="34" charset="0"/>
                <a:cs typeface="Tahoma" panose="020B0604030504040204" pitchFamily="34" charset="0"/>
              </a:rPr>
              <a:t>(e.g. ozone depletion, air pollution, acid rain, aerosol and clouds formation, photochemical smog, ) and how they can affect </a:t>
            </a:r>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global warming</a:t>
            </a:r>
            <a:r>
              <a:rPr lang="en-US" sz="2500" dirty="0" smtClean="0">
                <a:latin typeface="Tahoma" panose="020B0604030504040204" pitchFamily="34" charset="0"/>
                <a:ea typeface="Tahoma" panose="020B0604030504040204" pitchFamily="34" charset="0"/>
                <a:cs typeface="Tahoma" panose="020B0604030504040204" pitchFamily="34" charset="0"/>
              </a:rPr>
              <a:t> and </a:t>
            </a:r>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climate change </a:t>
            </a:r>
          </a:p>
          <a:p>
            <a:pPr marL="285750" indent="-285750">
              <a:buFont typeface="Arial" panose="020B0604020202020204" pitchFamily="34" charset="0"/>
              <a:buChar char="•"/>
              <a:defRPr/>
            </a:pPr>
            <a:endParaRPr lang="en-US" sz="13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defRPr/>
            </a:pPr>
            <a:r>
              <a:rPr lang="en-US" sz="2500" dirty="0" smtClean="0">
                <a:latin typeface="Tahoma" panose="020B0604030504040204" pitchFamily="34" charset="0"/>
                <a:ea typeface="Tahoma" panose="020B0604030504040204" pitchFamily="34" charset="0"/>
                <a:cs typeface="Tahoma" panose="020B0604030504040204" pitchFamily="34" charset="0"/>
              </a:rPr>
              <a:t>Critically evaluate and participate in public discussions on atmospheric chemistry issues (e.g. global </a:t>
            </a:r>
            <a:r>
              <a:rPr lang="en-US" sz="2500" dirty="0">
                <a:latin typeface="Tahoma" panose="020B0604030504040204" pitchFamily="34" charset="0"/>
                <a:ea typeface="Tahoma" panose="020B0604030504040204" pitchFamily="34" charset="0"/>
                <a:cs typeface="Tahoma" panose="020B0604030504040204" pitchFamily="34" charset="0"/>
              </a:rPr>
              <a:t>warming, stratospheric ozone depletion, photochemical </a:t>
            </a:r>
            <a:r>
              <a:rPr lang="en-US" sz="2500" dirty="0" smtClean="0">
                <a:latin typeface="Tahoma" panose="020B0604030504040204" pitchFamily="34" charset="0"/>
                <a:ea typeface="Tahoma" panose="020B0604030504040204" pitchFamily="34" charset="0"/>
                <a:cs typeface="Tahoma" panose="020B0604030504040204" pitchFamily="34" charset="0"/>
              </a:rPr>
              <a:t>smog, air pollution…)</a:t>
            </a:r>
            <a:endParaRPr lang="en-GB" sz="2500" dirty="0">
              <a:latin typeface="Tahoma" panose="020B0604030504040204" pitchFamily="34" charset="0"/>
              <a:ea typeface="Tahoma" panose="020B0604030504040204" pitchFamily="34" charset="0"/>
              <a:cs typeface="Tahoma" panose="020B0604030504040204" pitchFamily="34" charset="0"/>
            </a:endParaRPr>
          </a:p>
        </p:txBody>
      </p:sp>
      <p:cxnSp>
        <p:nvCxnSpPr>
          <p:cNvPr id="10" name="Connettore diritto 9"/>
          <p:cNvCxnSpPr/>
          <p:nvPr/>
        </p:nvCxnSpPr>
        <p:spPr>
          <a:xfrm>
            <a:off x="534988" y="89606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370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563563" y="-105799"/>
            <a:ext cx="7886700"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Course program (see Syllabus)</a:t>
            </a:r>
            <a:endParaRPr lang="en-GB" altLang="en-US" sz="3500" dirty="0" smtClean="0">
              <a:solidFill>
                <a:srgbClr val="3333FF"/>
              </a:solidFill>
              <a:latin typeface="Tahoma" panose="020B0604030504040204" pitchFamily="34" charset="0"/>
              <a:cs typeface="Tahoma" panose="020B0604030504040204" pitchFamily="34" charset="0"/>
            </a:endParaRPr>
          </a:p>
        </p:txBody>
      </p:sp>
      <p:sp>
        <p:nvSpPr>
          <p:cNvPr id="8" name="CasellaDiTesto 7"/>
          <p:cNvSpPr txBox="1"/>
          <p:nvPr/>
        </p:nvSpPr>
        <p:spPr>
          <a:xfrm>
            <a:off x="130175" y="805426"/>
            <a:ext cx="9013825" cy="5853910"/>
          </a:xfrm>
          <a:prstGeom prst="rect">
            <a:avLst/>
          </a:prstGeom>
          <a:noFill/>
        </p:spPr>
        <p:txBody>
          <a:bodyPr>
            <a:spAutoFit/>
          </a:bodyPr>
          <a:lstStyle/>
          <a:p>
            <a:pPr marL="285750" indent="-285750">
              <a:lnSpc>
                <a:spcPct val="120000"/>
              </a:lnSpc>
              <a:buFont typeface="Arial" panose="020B0604020202020204" pitchFamily="34" charset="0"/>
              <a:buChar char="•"/>
              <a:defRPr/>
            </a:pPr>
            <a:r>
              <a:rPr lang="it-IT" sz="2400" dirty="0">
                <a:latin typeface="Tahoma" panose="020B0604030504040204" pitchFamily="34" charset="0"/>
                <a:ea typeface="Tahoma" panose="020B0604030504040204" pitchFamily="34" charset="0"/>
                <a:cs typeface="Tahoma" panose="020B0604030504040204" pitchFamily="34" charset="0"/>
              </a:rPr>
              <a:t>Atmospheric physical chemistry: introduction to topics and </a:t>
            </a:r>
            <a:r>
              <a:rPr lang="it-IT" sz="2400" dirty="0">
                <a:solidFill>
                  <a:srgbClr val="FF0000"/>
                </a:solidFill>
                <a:latin typeface="Tahoma" panose="020B0604030504040204" pitchFamily="34" charset="0"/>
                <a:ea typeface="Tahoma" panose="020B0604030504040204" pitchFamily="34" charset="0"/>
                <a:cs typeface="Tahoma" panose="020B0604030504040204" pitchFamily="34" charset="0"/>
              </a:rPr>
              <a:t>structure of the Earth </a:t>
            </a: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atmosphere</a:t>
            </a:r>
            <a:endPar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20000"/>
              </a:lnSpc>
              <a:buFont typeface="Arial" panose="020B0604020202020204" pitchFamily="34" charset="0"/>
              <a:buChar char="•"/>
              <a:defRPr/>
            </a:pP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Chemical </a:t>
            </a: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thermodynamics and kinetics </a:t>
            </a:r>
            <a:r>
              <a:rPr lang="en-GB" sz="2400" dirty="0">
                <a:latin typeface="Tahoma" panose="020B0604030504040204" pitchFamily="34" charset="0"/>
                <a:ea typeface="Tahoma" panose="020B0604030504040204" pitchFamily="34" charset="0"/>
                <a:cs typeface="Tahoma" panose="020B0604030504040204" pitchFamily="34" charset="0"/>
              </a:rPr>
              <a:t>(gas phase rates</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marL="285750" indent="-285750">
              <a:lnSpc>
                <a:spcPct val="120000"/>
              </a:lnSpc>
              <a:buFont typeface="Arial" panose="020B0604020202020204" pitchFamily="34" charset="0"/>
              <a:buChar char="•"/>
              <a:defRPr/>
            </a:pPr>
            <a:r>
              <a:rPr lang="en-GB" sz="2400" dirty="0">
                <a:latin typeface="Tahoma" panose="020B0604030504040204" pitchFamily="34" charset="0"/>
                <a:ea typeface="Tahoma" panose="020B0604030504040204" pitchFamily="34" charset="0"/>
                <a:cs typeface="Tahoma" panose="020B0604030504040204" pitchFamily="34" charset="0"/>
              </a:rPr>
              <a:t>Principles of </a:t>
            </a: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spectroscopy and photochemistry</a:t>
            </a:r>
            <a:r>
              <a:rPr lang="en-GB" sz="2400" dirty="0">
                <a:latin typeface="Tahoma" panose="020B0604030504040204" pitchFamily="34" charset="0"/>
                <a:ea typeface="Tahoma" panose="020B0604030504040204" pitchFamily="34" charset="0"/>
                <a:cs typeface="Tahoma" panose="020B0604030504040204" pitchFamily="34" charset="0"/>
              </a:rPr>
              <a:t> </a:t>
            </a:r>
          </a:p>
          <a:p>
            <a:pPr marL="285750" indent="-285750">
              <a:lnSpc>
                <a:spcPct val="120000"/>
              </a:lnSpc>
              <a:buFont typeface="Arial" panose="020B0604020202020204" pitchFamily="34" charset="0"/>
              <a:buChar char="•"/>
              <a:defRPr/>
            </a:pP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Thermodynamics </a:t>
            </a: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of liquids and solutions </a:t>
            </a:r>
          </a:p>
          <a:p>
            <a:pPr marL="285750" indent="-285750">
              <a:lnSpc>
                <a:spcPct val="120000"/>
              </a:lnSpc>
              <a:buFont typeface="Arial" panose="020B0604020202020204" pitchFamily="34" charset="0"/>
              <a:buChar char="•"/>
              <a:defRPr/>
            </a:pP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Particles, aerosol and clouds </a:t>
            </a:r>
            <a:r>
              <a:rPr lang="en-GB" sz="2400" dirty="0">
                <a:latin typeface="Tahoma" panose="020B0604030504040204" pitchFamily="34" charset="0"/>
                <a:ea typeface="Tahoma" panose="020B0604030504040204" pitchFamily="34" charset="0"/>
                <a:cs typeface="Tahoma" panose="020B0604030504040204" pitchFamily="34" charset="0"/>
              </a:rPr>
              <a:t>(physical and chemical </a:t>
            </a:r>
          </a:p>
          <a:p>
            <a:pPr>
              <a:lnSpc>
                <a:spcPct val="120000"/>
              </a:lnSpc>
              <a:defRPr/>
            </a:pPr>
            <a:r>
              <a:rPr lang="en-GB" sz="2400" dirty="0">
                <a:latin typeface="Tahoma" panose="020B0604030504040204" pitchFamily="34" charset="0"/>
                <a:ea typeface="Tahoma" panose="020B0604030504040204" pitchFamily="34" charset="0"/>
                <a:cs typeface="Tahoma" panose="020B0604030504040204" pitchFamily="34" charset="0"/>
              </a:rPr>
              <a:t>   properties, nucleation processes, formation, growth…)</a:t>
            </a:r>
          </a:p>
          <a:p>
            <a:pPr marL="342900" indent="-342900">
              <a:lnSpc>
                <a:spcPct val="120000"/>
              </a:lnSpc>
              <a:buFont typeface="Arial" panose="020B0604020202020204" pitchFamily="34" charset="0"/>
              <a:buChar char="•"/>
              <a:defRPr/>
            </a:pP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Biogeochemical </a:t>
            </a: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cycles in the atmosphere</a:t>
            </a:r>
            <a:r>
              <a:rPr lang="en-GB" sz="2400" dirty="0">
                <a:latin typeface="Tahoma" panose="020B0604030504040204" pitchFamily="34" charset="0"/>
                <a:ea typeface="Tahoma" panose="020B0604030504040204" pitchFamily="34" charset="0"/>
                <a:cs typeface="Tahoma" panose="020B0604030504040204" pitchFamily="34" charset="0"/>
              </a:rPr>
              <a:t> (C, N, O and S)</a:t>
            </a:r>
          </a:p>
          <a:p>
            <a:pPr marL="342900" indent="-342900">
              <a:lnSpc>
                <a:spcPct val="120000"/>
              </a:lnSpc>
              <a:buFont typeface="Arial" panose="020B0604020202020204" pitchFamily="34" charset="0"/>
              <a:buChar char="•"/>
              <a:defRPr/>
            </a:pP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Atmospheric pollutants</a:t>
            </a:r>
            <a:r>
              <a:rPr lang="en-GB" sz="2400" dirty="0">
                <a:latin typeface="Tahoma" panose="020B0604030504040204" pitchFamily="34" charset="0"/>
                <a:ea typeface="Tahoma" panose="020B0604030504040204" pitchFamily="34" charset="0"/>
                <a:cs typeface="Tahoma" panose="020B0604030504040204" pitchFamily="34" charset="0"/>
              </a:rPr>
              <a:t> (properties, formation, destruction)</a:t>
            </a:r>
          </a:p>
          <a:p>
            <a:pPr marL="285750" indent="-285750">
              <a:lnSpc>
                <a:spcPct val="120000"/>
              </a:lnSpc>
              <a:buFont typeface="Arial" panose="020B0604020202020204" pitchFamily="34" charset="0"/>
              <a:buChar char="•"/>
              <a:defRPr/>
            </a:pP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[Radiation </a:t>
            </a: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interaction with atmospheric compounds</a:t>
            </a:r>
          </a:p>
          <a:p>
            <a:pPr lvl="1">
              <a:lnSpc>
                <a:spcPct val="120000"/>
              </a:lnSpc>
              <a:defRPr/>
            </a:pPr>
            <a:r>
              <a:rPr lang="en-GB" sz="2400" dirty="0">
                <a:latin typeface="Tahoma" panose="020B0604030504040204" pitchFamily="34" charset="0"/>
                <a:ea typeface="Tahoma" panose="020B0604030504040204" pitchFamily="34" charset="0"/>
                <a:cs typeface="Tahoma" panose="020B0604030504040204" pitchFamily="34" charset="0"/>
              </a:rPr>
              <a:t>(greenhouse </a:t>
            </a:r>
            <a:r>
              <a:rPr lang="en-GB" sz="2400" dirty="0" smtClean="0">
                <a:latin typeface="Tahoma" panose="020B0604030504040204" pitchFamily="34" charset="0"/>
                <a:ea typeface="Tahoma" panose="020B0604030504040204" pitchFamily="34" charset="0"/>
                <a:cs typeface="Tahoma" panose="020B0604030504040204" pitchFamily="34" charset="0"/>
              </a:rPr>
              <a:t>effect, very simple models </a:t>
            </a:r>
            <a:r>
              <a:rPr lang="en-GB" sz="2400" dirty="0">
                <a:latin typeface="Tahoma" panose="020B0604030504040204" pitchFamily="34" charset="0"/>
                <a:ea typeface="Tahoma" panose="020B0604030504040204" pitchFamily="34" charset="0"/>
                <a:cs typeface="Tahoma" panose="020B0604030504040204" pitchFamily="34" charset="0"/>
              </a:rPr>
              <a:t>of greenhouse </a:t>
            </a:r>
            <a:r>
              <a:rPr lang="en-GB" sz="2400" dirty="0" smtClean="0">
                <a:latin typeface="Tahoma" panose="020B0604030504040204" pitchFamily="34" charset="0"/>
                <a:ea typeface="Tahoma" panose="020B0604030504040204" pitchFamily="34" charset="0"/>
                <a:cs typeface="Tahoma" panose="020B0604030504040204" pitchFamily="34" charset="0"/>
              </a:rPr>
              <a:t>effect)]</a:t>
            </a:r>
          </a:p>
          <a:p>
            <a:pPr marL="342900" lvl="1" indent="-342900">
              <a:lnSpc>
                <a:spcPct val="120000"/>
              </a:lnSpc>
              <a:buFont typeface="Arial" panose="020B0604020202020204" pitchFamily="34" charset="0"/>
              <a:buChar char="•"/>
              <a:defRPr/>
            </a:pP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[Atmospheres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of other (solar) planets &amp;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satellites]</a:t>
            </a:r>
            <a:endPar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10" name="Connettore diritto 9"/>
          <p:cNvCxnSpPr/>
          <p:nvPr/>
        </p:nvCxnSpPr>
        <p:spPr>
          <a:xfrm>
            <a:off x="534988" y="706132"/>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043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4"/>
          <p:cNvSpPr>
            <a:spLocks noGrp="1"/>
          </p:cNvSpPr>
          <p:nvPr>
            <p:ph type="title"/>
          </p:nvPr>
        </p:nvSpPr>
        <p:spPr>
          <a:xfrm>
            <a:off x="563563" y="5480"/>
            <a:ext cx="7886700"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Course organization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9606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422275" y="1329102"/>
            <a:ext cx="8609013" cy="5093702"/>
          </a:xfrm>
          <a:prstGeom prst="rect">
            <a:avLst/>
          </a:prstGeom>
          <a:noFill/>
        </p:spPr>
        <p:txBody>
          <a:bodyPr>
            <a:spAutoFit/>
          </a:bodyPr>
          <a:lstStyle/>
          <a:p>
            <a:pPr marL="285750" indent="-285750">
              <a:buFont typeface="Arial" panose="020B0604020202020204" pitchFamily="34" charset="0"/>
              <a:buChar char="•"/>
              <a:defRPr/>
            </a:pPr>
            <a:r>
              <a:rPr lang="en-GB"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Lectures</a:t>
            </a:r>
          </a:p>
          <a:p>
            <a:pPr marL="234950">
              <a:defRPr/>
            </a:pPr>
            <a:r>
              <a:rPr lang="en-GB" sz="2500" dirty="0" smtClean="0">
                <a:latin typeface="Tahoma" panose="020B0604030504040204" pitchFamily="34" charset="0"/>
                <a:ea typeface="Tahoma" panose="020B0604030504040204" pitchFamily="34" charset="0"/>
                <a:cs typeface="Tahoma" panose="020B0604030504040204" pitchFamily="34" charset="0"/>
              </a:rPr>
              <a:t>power point presentations, </a:t>
            </a:r>
            <a:r>
              <a:rPr lang="en-GB" sz="2500" dirty="0" smtClean="0">
                <a:solidFill>
                  <a:srgbClr val="3333FF"/>
                </a:solidFill>
                <a:latin typeface="Tahoma" panose="020B0604030504040204" pitchFamily="34" charset="0"/>
                <a:ea typeface="Tahoma" panose="020B0604030504040204" pitchFamily="34" charset="0"/>
                <a:cs typeface="Tahoma" panose="020B0604030504040204" pitchFamily="34" charset="0"/>
              </a:rPr>
              <a:t>problem solving </a:t>
            </a:r>
            <a:r>
              <a:rPr lang="en-GB" sz="2500" dirty="0" smtClean="0">
                <a:solidFill>
                  <a:srgbClr val="3333FF"/>
                </a:solidFill>
                <a:latin typeface="Tahoma" panose="020B0604030504040204" pitchFamily="34" charset="0"/>
                <a:ea typeface="Tahoma" panose="020B0604030504040204" pitchFamily="34" charset="0"/>
                <a:cs typeface="Tahoma" panose="020B0604030504040204" pitchFamily="34" charset="0"/>
              </a:rPr>
              <a:t>(i.e. exercises/numerical examples)</a:t>
            </a:r>
            <a:r>
              <a:rPr lang="en-GB" sz="2500" dirty="0" smtClean="0">
                <a:latin typeface="Tahoma" panose="020B0604030504040204" pitchFamily="34" charset="0"/>
                <a:ea typeface="Tahoma" panose="020B0604030504040204" pitchFamily="34" charset="0"/>
                <a:cs typeface="Tahoma" panose="020B0604030504040204" pitchFamily="34" charset="0"/>
              </a:rPr>
              <a:t>,</a:t>
            </a:r>
            <a:r>
              <a:rPr lang="en-GB" sz="2500" dirty="0">
                <a:latin typeface="Tahoma" panose="020B0604030504040204" pitchFamily="34" charset="0"/>
                <a:ea typeface="Tahoma" panose="020B0604030504040204" pitchFamily="34" charset="0"/>
                <a:cs typeface="Tahoma" panose="020B0604030504040204" pitchFamily="34" charset="0"/>
              </a:rPr>
              <a:t> </a:t>
            </a:r>
            <a:endParaRPr lang="en-GB" sz="2500" dirty="0" smtClean="0">
              <a:latin typeface="Tahoma" panose="020B0604030504040204" pitchFamily="34" charset="0"/>
              <a:ea typeface="Tahoma" panose="020B0604030504040204" pitchFamily="34" charset="0"/>
              <a:cs typeface="Tahoma" panose="020B0604030504040204" pitchFamily="34" charset="0"/>
            </a:endParaRPr>
          </a:p>
          <a:p>
            <a:pPr marL="234950">
              <a:defRPr/>
            </a:pPr>
            <a:r>
              <a:rPr lang="en-GB" sz="2500" dirty="0" smtClean="0">
                <a:latin typeface="Tahoma" panose="020B0604030504040204" pitchFamily="34" charset="0"/>
                <a:ea typeface="Tahoma" panose="020B0604030504040204" pitchFamily="34" charset="0"/>
                <a:cs typeface="Tahoma" panose="020B0604030504040204" pitchFamily="34" charset="0"/>
              </a:rPr>
              <a:t>students</a:t>
            </a:r>
            <a:r>
              <a:rPr lang="en-GB" sz="2500" dirty="0" smtClean="0">
                <a:latin typeface="Tahoma" panose="020B0604030504040204" pitchFamily="34" charset="0"/>
                <a:ea typeface="Tahoma" panose="020B0604030504040204" pitchFamily="34" charset="0"/>
                <a:cs typeface="Tahoma" panose="020B0604030504040204" pitchFamily="34" charset="0"/>
              </a:rPr>
              <a:t>’ </a:t>
            </a:r>
            <a:r>
              <a:rPr lang="en-GB" sz="2500" dirty="0" smtClean="0">
                <a:latin typeface="Tahoma" panose="020B0604030504040204" pitchFamily="34" charset="0"/>
                <a:ea typeface="Tahoma" panose="020B0604030504040204" pitchFamily="34" charset="0"/>
                <a:cs typeface="Tahoma" panose="020B0604030504040204" pitchFamily="34" charset="0"/>
              </a:rPr>
              <a:t>presentations (if time permits…)</a:t>
            </a:r>
            <a:endParaRPr lang="en-GB" sz="2500" dirty="0" smtClean="0">
              <a:latin typeface="Tahoma" panose="020B0604030504040204" pitchFamily="34" charset="0"/>
              <a:ea typeface="Tahoma" panose="020B0604030504040204" pitchFamily="34" charset="0"/>
              <a:cs typeface="Tahoma" panose="020B0604030504040204" pitchFamily="34" charset="0"/>
            </a:endParaRPr>
          </a:p>
          <a:p>
            <a:pPr>
              <a:defRPr/>
            </a:pPr>
            <a:r>
              <a:rPr lang="en-GB" sz="2500" dirty="0" smtClean="0">
                <a:latin typeface="Tahoma" panose="020B0604030504040204" pitchFamily="34" charset="0"/>
                <a:ea typeface="Tahoma" panose="020B0604030504040204" pitchFamily="34" charset="0"/>
                <a:cs typeface="Tahoma" panose="020B0604030504040204" pitchFamily="34" charset="0"/>
              </a:rPr>
              <a:t>  </a:t>
            </a:r>
            <a:endParaRPr lang="en-GB" sz="2500" dirty="0" smtClean="0">
              <a:latin typeface="Tahoma" panose="020B0604030504040204" pitchFamily="34" charset="0"/>
              <a:ea typeface="Tahoma" panose="020B0604030504040204" pitchFamily="34" charset="0"/>
              <a:cs typeface="Tahoma" panose="020B0604030504040204" pitchFamily="34" charset="0"/>
            </a:endParaRPr>
          </a:p>
          <a:p>
            <a:pPr>
              <a:defRPr/>
            </a:pPr>
            <a:endParaRPr lang="en-GB" sz="2500" dirty="0">
              <a:latin typeface="Tahoma" panose="020B0604030504040204" pitchFamily="34" charset="0"/>
              <a:ea typeface="Tahoma" panose="020B0604030504040204" pitchFamily="34" charset="0"/>
              <a:cs typeface="Tahoma" panose="020B0604030504040204" pitchFamily="34" charset="0"/>
            </a:endParaRPr>
          </a:p>
          <a:p>
            <a:pPr>
              <a:defRPr/>
            </a:pPr>
            <a:endParaRPr lang="en-GB" sz="25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defRPr/>
            </a:pPr>
            <a:r>
              <a:rPr lang="en-GB"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Lessons</a:t>
            </a:r>
            <a:r>
              <a:rPr lang="en-GB" sz="2500" dirty="0">
                <a:solidFill>
                  <a:srgbClr val="FF0000"/>
                </a:solidFill>
                <a:latin typeface="Tahoma" panose="020B0604030504040204" pitchFamily="34" charset="0"/>
                <a:ea typeface="Tahoma" panose="020B0604030504040204" pitchFamily="34" charset="0"/>
                <a:cs typeface="Tahoma" panose="020B0604030504040204" pitchFamily="34" charset="0"/>
              </a:rPr>
              <a:t>’ material </a:t>
            </a:r>
            <a:r>
              <a:rPr lang="en-GB" sz="2500" dirty="0">
                <a:latin typeface="Tahoma" panose="020B0604030504040204" pitchFamily="34" charset="0"/>
                <a:ea typeface="Tahoma" panose="020B0604030504040204" pitchFamily="34" charset="0"/>
                <a:cs typeface="Tahoma" panose="020B0604030504040204" pitchFamily="34" charset="0"/>
              </a:rPr>
              <a:t>(slides in pdf + other useful </a:t>
            </a:r>
            <a:r>
              <a:rPr lang="en-GB" sz="2500" dirty="0" smtClean="0">
                <a:latin typeface="Tahoma" panose="020B0604030504040204" pitchFamily="34" charset="0"/>
                <a:ea typeface="Tahoma" panose="020B0604030504040204" pitchFamily="34" charset="0"/>
                <a:cs typeface="Tahoma" panose="020B0604030504040204" pitchFamily="34" charset="0"/>
              </a:rPr>
              <a:t>material e.g. recent literature)</a:t>
            </a:r>
            <a:r>
              <a:rPr lang="en-GB" sz="2500" dirty="0">
                <a:latin typeface="Tahoma" panose="020B0604030504040204" pitchFamily="34" charset="0"/>
                <a:ea typeface="Tahoma" panose="020B0604030504040204" pitchFamily="34" charset="0"/>
                <a:cs typeface="Tahoma" panose="020B0604030504040204" pitchFamily="34" charset="0"/>
              </a:rPr>
              <a:t> </a:t>
            </a:r>
            <a:r>
              <a:rPr lang="it-IT" sz="2500" dirty="0" smtClean="0">
                <a:latin typeface="Tahoma" panose="020B0604030504040204" pitchFamily="34" charset="0"/>
                <a:ea typeface="Tahoma" panose="020B0604030504040204" pitchFamily="34" charset="0"/>
                <a:cs typeface="Tahoma" panose="020B0604030504040204" pitchFamily="34" charset="0"/>
              </a:rPr>
              <a:t>available </a:t>
            </a:r>
            <a:r>
              <a:rPr lang="it-IT" sz="2500" dirty="0">
                <a:latin typeface="Tahoma" panose="020B0604030504040204" pitchFamily="34" charset="0"/>
                <a:ea typeface="Tahoma" panose="020B0604030504040204" pitchFamily="34" charset="0"/>
                <a:cs typeface="Tahoma" panose="020B0604030504040204" pitchFamily="34" charset="0"/>
              </a:rPr>
              <a:t>on the </a:t>
            </a:r>
            <a:r>
              <a:rPr lang="it-IT" sz="25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Moodle platform </a:t>
            </a:r>
            <a:r>
              <a:rPr lang="it-IT" sz="2500" dirty="0">
                <a:latin typeface="Tahoma" panose="020B0604030504040204" pitchFamily="34" charset="0"/>
                <a:ea typeface="Tahoma" panose="020B0604030504040204" pitchFamily="34" charset="0"/>
                <a:cs typeface="Tahoma" panose="020B0604030504040204" pitchFamily="34" charset="0"/>
              </a:rPr>
              <a:t>of the </a:t>
            </a:r>
            <a:r>
              <a:rPr lang="it-IT" sz="2500" dirty="0" smtClean="0">
                <a:latin typeface="Tahoma" panose="020B0604030504040204" pitchFamily="34" charset="0"/>
                <a:ea typeface="Tahoma" panose="020B0604030504040204" pitchFamily="34" charset="0"/>
                <a:cs typeface="Tahoma" panose="020B0604030504040204" pitchFamily="34" charset="0"/>
              </a:rPr>
              <a:t>course</a:t>
            </a:r>
          </a:p>
          <a:p>
            <a:pPr marL="285750" indent="-285750">
              <a:buFont typeface="Arial" panose="020B0604020202020204" pitchFamily="34" charset="0"/>
              <a:buChar char="•"/>
              <a:defRPr/>
            </a:pPr>
            <a:endParaRPr lang="it-IT" sz="25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defRPr/>
            </a:pPr>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Interactive mode</a:t>
            </a:r>
          </a:p>
          <a:p>
            <a:pPr marL="290513">
              <a:defRPr/>
            </a:pPr>
            <a:r>
              <a:rPr lang="it-IT" sz="2500" dirty="0" smtClean="0">
                <a:latin typeface="Tahoma" panose="020B0604030504040204" pitchFamily="34" charset="0"/>
                <a:ea typeface="Tahoma" panose="020B0604030504040204" pitchFamily="34" charset="0"/>
                <a:cs typeface="Tahoma" panose="020B0604030504040204" pitchFamily="34" charset="0"/>
              </a:rPr>
              <a:t>Lectures are for you, not us. Please interact!</a:t>
            </a:r>
            <a:endParaRPr lang="en-GB" sz="2500" dirty="0">
              <a:latin typeface="Tahoma" panose="020B0604030504040204" pitchFamily="34" charset="0"/>
              <a:ea typeface="Tahoma" panose="020B0604030504040204" pitchFamily="34" charset="0"/>
              <a:cs typeface="Tahoma" panose="020B0604030504040204" pitchFamily="34" charset="0"/>
            </a:endParaRPr>
          </a:p>
        </p:txBody>
      </p:sp>
      <p:sp>
        <p:nvSpPr>
          <p:cNvPr id="5" name="AutoShape 2" descr="25+ Funny Minion Memes For Sharing - Digital Mom Bl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MINION WORKOUT&quot; Sticker for Sale by skyllalpha | Redbubb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39" t="20759" r="8056" b="21733"/>
          <a:stretch/>
        </p:blipFill>
        <p:spPr bwMode="auto">
          <a:xfrm>
            <a:off x="7124986" y="2546951"/>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7" name="Down Arrow 6"/>
          <p:cNvSpPr/>
          <p:nvPr/>
        </p:nvSpPr>
        <p:spPr>
          <a:xfrm rot="18539782">
            <a:off x="6755719" y="2138304"/>
            <a:ext cx="477079" cy="715095"/>
          </a:xfrm>
          <a:prstGeom prst="downArrow">
            <a:avLst/>
          </a:prstGeom>
          <a:solidFill>
            <a:srgbClr val="FFFF0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35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4"/>
          <p:cNvSpPr>
            <a:spLocks noGrp="1"/>
          </p:cNvSpPr>
          <p:nvPr>
            <p:ph type="title"/>
          </p:nvPr>
        </p:nvSpPr>
        <p:spPr>
          <a:xfrm>
            <a:off x="563563" y="5480"/>
            <a:ext cx="7886700" cy="911225"/>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How to access the Moodle platform</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9606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09437" y="1058599"/>
            <a:ext cx="8725126" cy="5632311"/>
          </a:xfrm>
          <a:prstGeom prst="rect">
            <a:avLst/>
          </a:prstGeom>
        </p:spPr>
        <p:txBody>
          <a:bodyPr wrap="square">
            <a:spAutoFit/>
          </a:bodyPr>
          <a:lstStyle/>
          <a:p>
            <a:pPr marL="457200" indent="-457200">
              <a:buAutoNum type="arabicParenR"/>
            </a:pPr>
            <a:r>
              <a:rPr lang="en-US" sz="2400" dirty="0" smtClean="0">
                <a:latin typeface="Tahoma" panose="020B0604030504040204" pitchFamily="34" charset="0"/>
                <a:ea typeface="Tahoma" panose="020B0604030504040204" pitchFamily="34" charset="0"/>
                <a:cs typeface="Tahoma" panose="020B0604030504040204" pitchFamily="34" charset="0"/>
              </a:rPr>
              <a:t>go </a:t>
            </a:r>
            <a:r>
              <a:rPr lang="en-US" sz="2400" dirty="0">
                <a:latin typeface="Tahoma" panose="020B0604030504040204" pitchFamily="34" charset="0"/>
                <a:ea typeface="Tahoma" panose="020B0604030504040204" pitchFamily="34" charset="0"/>
                <a:cs typeface="Tahoma" panose="020B0604030504040204" pitchFamily="34" charset="0"/>
              </a:rPr>
              <a:t>to the page: </a:t>
            </a:r>
            <a:r>
              <a:rPr lang="en-US" sz="2400" dirty="0">
                <a:latin typeface="Tahoma" panose="020B0604030504040204" pitchFamily="34" charset="0"/>
                <a:ea typeface="Tahoma" panose="020B0604030504040204" pitchFamily="34" charset="0"/>
                <a:cs typeface="Tahoma" panose="020B0604030504040204" pitchFamily="34" charset="0"/>
                <a:hlinkClick r:id="rId2"/>
              </a:rPr>
              <a:t>https://webapps.unitn.it/gestionecorsi</a:t>
            </a:r>
            <a:r>
              <a:rPr lang="en-US" sz="2400" dirty="0" smtClean="0">
                <a:latin typeface="Tahoma" panose="020B0604030504040204" pitchFamily="34" charset="0"/>
                <a:ea typeface="Tahoma" panose="020B0604030504040204" pitchFamily="34" charset="0"/>
                <a:cs typeface="Tahoma" panose="020B0604030504040204" pitchFamily="34" charset="0"/>
                <a:hlinkClick r:id="rId2"/>
              </a:rPr>
              <a:t>/</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arenR"/>
            </a:pPr>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2) click on '</a:t>
            </a:r>
            <a:r>
              <a:rPr lang="en-US" sz="2400" dirty="0" err="1">
                <a:latin typeface="Tahoma" panose="020B0604030504040204" pitchFamily="34" charset="0"/>
                <a:ea typeface="Tahoma" panose="020B0604030504040204" pitchFamily="34" charset="0"/>
                <a:cs typeface="Tahoma" panose="020B0604030504040204" pitchFamily="34" charset="0"/>
              </a:rPr>
              <a:t>Sei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uno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studente</a:t>
            </a:r>
            <a:r>
              <a:rPr lang="en-US" sz="2400" dirty="0">
                <a:latin typeface="Tahoma" panose="020B0604030504040204" pitchFamily="34" charset="0"/>
                <a:ea typeface="Tahoma" panose="020B0604030504040204" pitchFamily="34" charset="0"/>
                <a:cs typeface="Tahoma" panose="020B0604030504040204" pitchFamily="34" charset="0"/>
              </a:rPr>
              <a:t>? (are you a student?) in order to see your courses' </a:t>
            </a:r>
            <a:r>
              <a:rPr lang="en-US" sz="2400" dirty="0" smtClean="0">
                <a:latin typeface="Tahoma" panose="020B0604030504040204" pitchFamily="34" charset="0"/>
                <a:ea typeface="Tahoma" panose="020B0604030504040204" pitchFamily="34" charset="0"/>
                <a:cs typeface="Tahoma" panose="020B0604030504040204" pitchFamily="34" charset="0"/>
              </a:rPr>
              <a:t>list</a:t>
            </a:r>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3) enter your </a:t>
            </a:r>
            <a:r>
              <a:rPr lang="en-US" sz="2400" dirty="0" err="1">
                <a:latin typeface="Tahoma" panose="020B0604030504040204" pitchFamily="34" charset="0"/>
                <a:ea typeface="Tahoma" panose="020B0604030504040204" pitchFamily="34" charset="0"/>
                <a:cs typeface="Tahoma" panose="020B0604030504040204" pitchFamily="34" charset="0"/>
              </a:rPr>
              <a:t>UniTrento</a:t>
            </a:r>
            <a:r>
              <a:rPr lang="en-US" sz="2400" dirty="0">
                <a:latin typeface="Tahoma" panose="020B0604030504040204" pitchFamily="34" charset="0"/>
                <a:ea typeface="Tahoma" panose="020B0604030504040204" pitchFamily="34" charset="0"/>
                <a:cs typeface="Tahoma" panose="020B0604030504040204" pitchFamily="34" charset="0"/>
              </a:rPr>
              <a:t> username and </a:t>
            </a:r>
            <a:r>
              <a:rPr lang="en-US" sz="2400" dirty="0" smtClean="0">
                <a:latin typeface="Tahoma" panose="020B0604030504040204" pitchFamily="34" charset="0"/>
                <a:ea typeface="Tahoma" panose="020B0604030504040204" pitchFamily="34" charset="0"/>
                <a:cs typeface="Tahoma" panose="020B0604030504040204" pitchFamily="34" charset="0"/>
              </a:rPr>
              <a:t>password</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4) click on '</a:t>
            </a:r>
            <a:r>
              <a:rPr lang="en-US" sz="2400" dirty="0" err="1">
                <a:latin typeface="Tahoma" panose="020B0604030504040204" pitchFamily="34" charset="0"/>
                <a:ea typeface="Tahoma" panose="020B0604030504040204" pitchFamily="34" charset="0"/>
                <a:cs typeface="Tahoma" panose="020B0604030504040204" pitchFamily="34" charset="0"/>
              </a:rPr>
              <a:t>Corsi</a:t>
            </a:r>
            <a:r>
              <a:rPr lang="en-US" sz="2400" dirty="0">
                <a:latin typeface="Tahoma" panose="020B0604030504040204" pitchFamily="34" charset="0"/>
                <a:ea typeface="Tahoma" panose="020B0604030504040204" pitchFamily="34" charset="0"/>
                <a:cs typeface="Tahoma" panose="020B0604030504040204" pitchFamily="34" charset="0"/>
              </a:rPr>
              <a:t> online </a:t>
            </a:r>
            <a:r>
              <a:rPr lang="en-US" sz="2400" dirty="0" err="1">
                <a:latin typeface="Tahoma" panose="020B0604030504040204" pitchFamily="34" charset="0"/>
                <a:ea typeface="Tahoma" panose="020B0604030504040204" pitchFamily="34" charset="0"/>
                <a:cs typeface="Tahoma" panose="020B0604030504040204" pitchFamily="34" charset="0"/>
              </a:rPr>
              <a:t>ai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quali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sei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iscritto</a:t>
            </a:r>
            <a:r>
              <a:rPr lang="en-US" sz="2400" dirty="0">
                <a:latin typeface="Tahoma" panose="020B0604030504040204" pitchFamily="34" charset="0"/>
                <a:ea typeface="Tahoma" panose="020B0604030504040204" pitchFamily="34" charset="0"/>
                <a:cs typeface="Tahoma" panose="020B0604030504040204" pitchFamily="34" charset="0"/>
              </a:rPr>
              <a:t>' (Online courses you are enrolled in) and search the course you are interested </a:t>
            </a:r>
            <a:r>
              <a:rPr lang="en-US" sz="2400" dirty="0" smtClean="0">
                <a:latin typeface="Tahoma" panose="020B0604030504040204" pitchFamily="34" charset="0"/>
                <a:ea typeface="Tahoma" panose="020B0604030504040204" pitchFamily="34" charset="0"/>
                <a:cs typeface="Tahoma" panose="020B0604030504040204" pitchFamily="34" charset="0"/>
              </a:rPr>
              <a:t>in</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5) enter&gt;&gt;if you do not find that course, click on '</a:t>
            </a:r>
            <a:r>
              <a:rPr lang="en-US" sz="2400" dirty="0" err="1">
                <a:latin typeface="Tahoma" panose="020B0604030504040204" pitchFamily="34" charset="0"/>
                <a:ea typeface="Tahoma" panose="020B0604030504040204" pitchFamily="34" charset="0"/>
                <a:cs typeface="Tahoma" panose="020B0604030504040204" pitchFamily="34" charset="0"/>
              </a:rPr>
              <a:t>Corsi</a:t>
            </a:r>
            <a:r>
              <a:rPr lang="en-US" sz="2400" dirty="0">
                <a:latin typeface="Tahoma" panose="020B0604030504040204" pitchFamily="34" charset="0"/>
                <a:ea typeface="Tahoma" panose="020B0604030504040204" pitchFamily="34" charset="0"/>
                <a:cs typeface="Tahoma" panose="020B0604030504040204" pitchFamily="34" charset="0"/>
              </a:rPr>
              <a:t> online </a:t>
            </a:r>
            <a:r>
              <a:rPr lang="en-US" sz="2400" dirty="0" err="1">
                <a:latin typeface="Tahoma" panose="020B0604030504040204" pitchFamily="34" charset="0"/>
                <a:ea typeface="Tahoma" panose="020B0604030504040204" pitchFamily="34" charset="0"/>
                <a:cs typeface="Tahoma" panose="020B0604030504040204" pitchFamily="34" charset="0"/>
              </a:rPr>
              <a:t>ai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quali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potresti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iscriverti</a:t>
            </a:r>
            <a:r>
              <a:rPr lang="en-US" sz="2400" dirty="0">
                <a:latin typeface="Tahoma" panose="020B0604030504040204" pitchFamily="34" charset="0"/>
                <a:ea typeface="Tahoma" panose="020B0604030504040204" pitchFamily="34" charset="0"/>
                <a:cs typeface="Tahoma" panose="020B0604030504040204" pitchFamily="34" charset="0"/>
              </a:rPr>
              <a:t>' (Online courses you can enroll in) and search the course</a:t>
            </a:r>
            <a:r>
              <a:rPr lang="en-US" sz="2400" dirty="0" smtClean="0">
                <a:latin typeface="Tahoma" panose="020B0604030504040204" pitchFamily="34" charset="0"/>
                <a:ea typeface="Tahoma" panose="020B0604030504040204" pitchFamily="34" charset="0"/>
                <a:cs typeface="Tahoma" panose="020B0604030504040204" pitchFamily="34" charset="0"/>
              </a:rPr>
              <a:t>.</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6) once you have found the course, click on it and enter.</a:t>
            </a:r>
          </a:p>
        </p:txBody>
      </p:sp>
    </p:spTree>
    <p:extLst>
      <p:ext uri="{BB962C8B-B14F-4D97-AF65-F5344CB8AC3E}">
        <p14:creationId xmlns:p14="http://schemas.microsoft.com/office/powerpoint/2010/main" val="4079108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TM02892315[[fn=Filo]]</Template>
  <TotalTime>19480</TotalTime>
  <Words>1903</Words>
  <Application>Microsoft Office PowerPoint</Application>
  <PresentationFormat>On-screen Show (4:3)</PresentationFormat>
  <Paragraphs>184</Paragraphs>
  <Slides>19</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Symbol</vt:lpstr>
      <vt:lpstr>Tahoma</vt:lpstr>
      <vt:lpstr>Wingdings 2</vt:lpstr>
      <vt:lpstr>HDOfficeLightV0</vt:lpstr>
      <vt:lpstr>Tema di Office</vt:lpstr>
      <vt:lpstr>University of Trento Master of Science in Environmental Meteorology https://international.unitn.it/environmental-meteorology</vt:lpstr>
      <vt:lpstr>Presentation - contact details</vt:lpstr>
      <vt:lpstr>Introduction</vt:lpstr>
      <vt:lpstr>Lesson timetable</vt:lpstr>
      <vt:lpstr>Lesson timetable</vt:lpstr>
      <vt:lpstr>Course goal</vt:lpstr>
      <vt:lpstr>Course program (see Syllabus)</vt:lpstr>
      <vt:lpstr>Course organization</vt:lpstr>
      <vt:lpstr>How to access the Moodle platform</vt:lpstr>
      <vt:lpstr>Assessment method</vt:lpstr>
      <vt:lpstr>Reference textbooks</vt:lpstr>
      <vt:lpstr>Introduction: Environmental Chemistry</vt:lpstr>
      <vt:lpstr>Goals of Atmospheric Chemistry</vt:lpstr>
      <vt:lpstr>Goals of Atmospheric Chemistry</vt:lpstr>
      <vt:lpstr>Goals of atmospheric chemistry</vt:lpstr>
      <vt:lpstr>What is atmospheric chemistry?</vt:lpstr>
      <vt:lpstr>«Famous» atm. chemistry phenomena</vt:lpstr>
      <vt:lpstr>Atmospheric chemistry &amp; meteorology</vt:lpstr>
      <vt:lpstr>Introduction: in this course</vt:lpstr>
    </vt:vector>
  </TitlesOfParts>
  <Company>Università di Perugia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David Cappelletti</dc:creator>
  <cp:lastModifiedBy>Daniela</cp:lastModifiedBy>
  <cp:revision>439</cp:revision>
  <cp:lastPrinted>2020-09-16T14:23:18Z</cp:lastPrinted>
  <dcterms:created xsi:type="dcterms:W3CDTF">1998-08-05T16:21:57Z</dcterms:created>
  <dcterms:modified xsi:type="dcterms:W3CDTF">2023-09-11T15:43:19Z</dcterms:modified>
</cp:coreProperties>
</file>