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600" r:id="rId2"/>
    <p:sldId id="416" r:id="rId3"/>
    <p:sldId id="418" r:id="rId4"/>
    <p:sldId id="585" r:id="rId5"/>
    <p:sldId id="628" r:id="rId6"/>
    <p:sldId id="631" r:id="rId7"/>
    <p:sldId id="635" r:id="rId8"/>
    <p:sldId id="627" r:id="rId9"/>
    <p:sldId id="611" r:id="rId10"/>
    <p:sldId id="612" r:id="rId11"/>
    <p:sldId id="592" r:id="rId12"/>
    <p:sldId id="602" r:id="rId13"/>
    <p:sldId id="603" r:id="rId14"/>
    <p:sldId id="604" r:id="rId15"/>
    <p:sldId id="605" r:id="rId16"/>
    <p:sldId id="606" r:id="rId17"/>
    <p:sldId id="595" r:id="rId18"/>
    <p:sldId id="594" r:id="rId19"/>
    <p:sldId id="597" r:id="rId20"/>
    <p:sldId id="387" r:id="rId21"/>
    <p:sldId id="389" r:id="rId22"/>
    <p:sldId id="650" r:id="rId23"/>
    <p:sldId id="637" r:id="rId24"/>
    <p:sldId id="378" r:id="rId25"/>
    <p:sldId id="638" r:id="rId26"/>
    <p:sldId id="381" r:id="rId27"/>
    <p:sldId id="380" r:id="rId28"/>
    <p:sldId id="384" r:id="rId29"/>
    <p:sldId id="383" r:id="rId30"/>
    <p:sldId id="636" r:id="rId31"/>
    <p:sldId id="379" r:id="rId32"/>
    <p:sldId id="382" r:id="rId33"/>
    <p:sldId id="651" r:id="rId34"/>
    <p:sldId id="300" r:id="rId35"/>
    <p:sldId id="327" r:id="rId36"/>
    <p:sldId id="451" r:id="rId37"/>
    <p:sldId id="450" r:id="rId38"/>
    <p:sldId id="645" r:id="rId39"/>
    <p:sldId id="646" r:id="rId40"/>
    <p:sldId id="644" r:id="rId41"/>
    <p:sldId id="613" r:id="rId42"/>
    <p:sldId id="642" r:id="rId43"/>
    <p:sldId id="619" r:id="rId44"/>
    <p:sldId id="629" r:id="rId45"/>
    <p:sldId id="639" r:id="rId46"/>
    <p:sldId id="630" r:id="rId47"/>
    <p:sldId id="641" r:id="rId48"/>
    <p:sldId id="640" r:id="rId49"/>
    <p:sldId id="615" r:id="rId50"/>
    <p:sldId id="617" r:id="rId51"/>
    <p:sldId id="625" r:id="rId52"/>
    <p:sldId id="623" r:id="rId53"/>
    <p:sldId id="624" r:id="rId54"/>
    <p:sldId id="618" r:id="rId55"/>
    <p:sldId id="620" r:id="rId56"/>
    <p:sldId id="621" r:id="rId57"/>
    <p:sldId id="622" r:id="rId58"/>
    <p:sldId id="634" r:id="rId59"/>
    <p:sldId id="608" r:id="rId60"/>
    <p:sldId id="609" r:id="rId61"/>
    <p:sldId id="610" r:id="rId62"/>
    <p:sldId id="648" r:id="rId63"/>
    <p:sldId id="649" r:id="rId64"/>
    <p:sldId id="647" r:id="rId65"/>
    <p:sldId id="652" r:id="rId66"/>
  </p:sldIdLst>
  <p:sldSz cx="9144000" cy="6858000" type="screen4x3"/>
  <p:notesSz cx="6858000" cy="9144000"/>
  <p:defaultTextStyle>
    <a:defPPr>
      <a:defRPr lang="en-A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72" autoAdjust="0"/>
    <p:restoredTop sz="94660"/>
  </p:normalViewPr>
  <p:slideViewPr>
    <p:cSldViewPr>
      <p:cViewPr varScale="1">
        <p:scale>
          <a:sx n="65" d="100"/>
          <a:sy n="65" d="100"/>
        </p:scale>
        <p:origin x="990"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DBB53CEB-B709-36D4-C042-E3FD7942D0A6}"/>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AU" altLang="it-IT"/>
          </a:p>
        </p:txBody>
      </p:sp>
      <p:sp>
        <p:nvSpPr>
          <p:cNvPr id="50179" name="Rectangle 3">
            <a:extLst>
              <a:ext uri="{FF2B5EF4-FFF2-40B4-BE49-F238E27FC236}">
                <a16:creationId xmlns:a16="http://schemas.microsoft.com/office/drawing/2014/main" id="{345D1A9C-57CD-A714-C424-0AF860723E07}"/>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AU" altLang="it-IT"/>
          </a:p>
        </p:txBody>
      </p:sp>
      <p:sp>
        <p:nvSpPr>
          <p:cNvPr id="2052" name="Rectangle 4">
            <a:extLst>
              <a:ext uri="{FF2B5EF4-FFF2-40B4-BE49-F238E27FC236}">
                <a16:creationId xmlns:a16="http://schemas.microsoft.com/office/drawing/2014/main" id="{CD7602A1-1549-8344-FDA3-0C60A1295272}"/>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0181" name="Rectangle 5">
            <a:extLst>
              <a:ext uri="{FF2B5EF4-FFF2-40B4-BE49-F238E27FC236}">
                <a16:creationId xmlns:a16="http://schemas.microsoft.com/office/drawing/2014/main" id="{FEB6F4EF-2C2E-4191-78EB-DC959D40441D}"/>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AU" altLang="it-IT" noProof="0"/>
              <a:t>Kliknij, aby edytować style wzorca tekstu</a:t>
            </a:r>
          </a:p>
          <a:p>
            <a:pPr lvl="1"/>
            <a:r>
              <a:rPr lang="en-AU" altLang="it-IT" noProof="0"/>
              <a:t>Drugi poziom</a:t>
            </a:r>
          </a:p>
          <a:p>
            <a:pPr lvl="2"/>
            <a:r>
              <a:rPr lang="en-AU" altLang="it-IT" noProof="0"/>
              <a:t>Trzeci poziom</a:t>
            </a:r>
          </a:p>
          <a:p>
            <a:pPr lvl="3"/>
            <a:r>
              <a:rPr lang="en-AU" altLang="it-IT" noProof="0"/>
              <a:t>Czwarty poziom</a:t>
            </a:r>
          </a:p>
          <a:p>
            <a:pPr lvl="4"/>
            <a:r>
              <a:rPr lang="en-AU" altLang="it-IT" noProof="0"/>
              <a:t>Piąty poziom</a:t>
            </a:r>
          </a:p>
        </p:txBody>
      </p:sp>
      <p:sp>
        <p:nvSpPr>
          <p:cNvPr id="50182" name="Rectangle 6">
            <a:extLst>
              <a:ext uri="{FF2B5EF4-FFF2-40B4-BE49-F238E27FC236}">
                <a16:creationId xmlns:a16="http://schemas.microsoft.com/office/drawing/2014/main" id="{5E206EAC-F57D-EDFC-C979-883496E8DA76}"/>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AU" altLang="it-IT"/>
          </a:p>
        </p:txBody>
      </p:sp>
      <p:sp>
        <p:nvSpPr>
          <p:cNvPr id="50183" name="Rectangle 7">
            <a:extLst>
              <a:ext uri="{FF2B5EF4-FFF2-40B4-BE49-F238E27FC236}">
                <a16:creationId xmlns:a16="http://schemas.microsoft.com/office/drawing/2014/main" id="{CD6704A6-9887-22C4-531A-13149FE82FCC}"/>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88CAF72-0946-40CE-AA69-E90BD09D18FB}" type="slidenum">
              <a:rPr lang="en-AU" altLang="it-IT"/>
              <a:pPr>
                <a:defRPr/>
              </a:pPr>
              <a:t>‹#›</a:t>
            </a:fld>
            <a:endParaRPr lang="en-AU"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egnaposto immagine diapositiva 1">
            <a:extLst>
              <a:ext uri="{FF2B5EF4-FFF2-40B4-BE49-F238E27FC236}">
                <a16:creationId xmlns:a16="http://schemas.microsoft.com/office/drawing/2014/main" id="{A128FB4E-63AF-599E-3FB0-3C414A7D09D3}"/>
              </a:ext>
            </a:extLst>
          </p:cNvPr>
          <p:cNvSpPr>
            <a:spLocks noGrp="1" noRot="1" noChangeAspect="1" noChangeArrowheads="1" noTextEdit="1"/>
          </p:cNvSpPr>
          <p:nvPr>
            <p:ph type="sldImg"/>
          </p:nvPr>
        </p:nvSpPr>
        <p:spPr>
          <a:ln/>
        </p:spPr>
      </p:sp>
      <p:sp>
        <p:nvSpPr>
          <p:cNvPr id="7171" name="Segnaposto note 2">
            <a:extLst>
              <a:ext uri="{FF2B5EF4-FFF2-40B4-BE49-F238E27FC236}">
                <a16:creationId xmlns:a16="http://schemas.microsoft.com/office/drawing/2014/main" id="{A866B330-59D6-46D4-4387-D393CBFF955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172" name="Segnaposto numero diapositiva 3">
            <a:extLst>
              <a:ext uri="{FF2B5EF4-FFF2-40B4-BE49-F238E27FC236}">
                <a16:creationId xmlns:a16="http://schemas.microsoft.com/office/drawing/2014/main" id="{709B1DDD-1BB5-C663-1714-2A6A934B551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84225" indent="-301625">
              <a:defRPr>
                <a:solidFill>
                  <a:schemeClr val="tx1"/>
                </a:solidFill>
                <a:latin typeface="Arial" panose="020B0604020202020204" pitchFamily="34" charset="0"/>
                <a:cs typeface="Arial" panose="020B0604020202020204" pitchFamily="34" charset="0"/>
              </a:defRPr>
            </a:lvl2pPr>
            <a:lvl3pPr marL="1208088" indent="-241300">
              <a:defRPr>
                <a:solidFill>
                  <a:schemeClr val="tx1"/>
                </a:solidFill>
                <a:latin typeface="Arial" panose="020B0604020202020204" pitchFamily="34" charset="0"/>
                <a:cs typeface="Arial" panose="020B0604020202020204" pitchFamily="34" charset="0"/>
              </a:defRPr>
            </a:lvl3pPr>
            <a:lvl4pPr marL="1690688" indent="-241300">
              <a:defRPr>
                <a:solidFill>
                  <a:schemeClr val="tx1"/>
                </a:solidFill>
                <a:latin typeface="Arial" panose="020B0604020202020204" pitchFamily="34" charset="0"/>
                <a:cs typeface="Arial" panose="020B0604020202020204" pitchFamily="34" charset="0"/>
              </a:defRPr>
            </a:lvl4pPr>
            <a:lvl5pPr marL="2174875" indent="-241300">
              <a:defRPr>
                <a:solidFill>
                  <a:schemeClr val="tx1"/>
                </a:solidFill>
                <a:latin typeface="Arial" panose="020B0604020202020204" pitchFamily="34" charset="0"/>
                <a:cs typeface="Arial" panose="020B0604020202020204" pitchFamily="34" charset="0"/>
              </a:defRPr>
            </a:lvl5pPr>
            <a:lvl6pPr marL="2632075" indent="-2413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4C8CC4F-001C-4025-B01D-33A54AC9310F}" type="slidenum">
              <a:rPr lang="en-GB" altLang="en-US" smtClean="0"/>
              <a:pPr/>
              <a:t>4</a:t>
            </a:fld>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 dello schema</a:t>
            </a:r>
            <a:endParaRPr lang="pl-PL"/>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pl-PL"/>
          </a:p>
        </p:txBody>
      </p:sp>
      <p:sp>
        <p:nvSpPr>
          <p:cNvPr id="4" name="Rectangle 4">
            <a:extLst>
              <a:ext uri="{FF2B5EF4-FFF2-40B4-BE49-F238E27FC236}">
                <a16:creationId xmlns:a16="http://schemas.microsoft.com/office/drawing/2014/main" id="{7615574B-4A52-A1B5-7582-643F28E3E1F8}"/>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7163BCD6-5310-0639-FA06-F5944FA2C89B}"/>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F4ED21E0-15CC-C959-1749-AC712CAA7F0E}"/>
              </a:ext>
            </a:extLst>
          </p:cNvPr>
          <p:cNvSpPr>
            <a:spLocks noGrp="1" noChangeArrowheads="1"/>
          </p:cNvSpPr>
          <p:nvPr>
            <p:ph type="sldNum" sz="quarter" idx="12"/>
          </p:nvPr>
        </p:nvSpPr>
        <p:spPr>
          <a:ln/>
        </p:spPr>
        <p:txBody>
          <a:bodyPr/>
          <a:lstStyle>
            <a:lvl1pPr>
              <a:defRPr/>
            </a:lvl1pPr>
          </a:lstStyle>
          <a:p>
            <a:pPr>
              <a:defRPr/>
            </a:pPr>
            <a:fld id="{586BCAAB-70AB-4932-AEA0-6F238B02895E}" type="slidenum">
              <a:rPr lang="en-AU" altLang="it-IT"/>
              <a:pPr>
                <a:defRPr/>
              </a:pPr>
              <a:t>‹#›</a:t>
            </a:fld>
            <a:endParaRPr lang="en-AU" altLang="it-IT"/>
          </a:p>
        </p:txBody>
      </p:sp>
    </p:spTree>
    <p:extLst>
      <p:ext uri="{BB962C8B-B14F-4D97-AF65-F5344CB8AC3E}">
        <p14:creationId xmlns:p14="http://schemas.microsoft.com/office/powerpoint/2010/main" val="2375469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pl-PL"/>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Rectangle 4">
            <a:extLst>
              <a:ext uri="{FF2B5EF4-FFF2-40B4-BE49-F238E27FC236}">
                <a16:creationId xmlns:a16="http://schemas.microsoft.com/office/drawing/2014/main" id="{F432828D-C453-9F36-A6E9-B785E44D8D18}"/>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BC196921-CA87-43D7-C0BC-663496E395BA}"/>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24D99521-1A08-3990-8F29-215F0D850CE5}"/>
              </a:ext>
            </a:extLst>
          </p:cNvPr>
          <p:cNvSpPr>
            <a:spLocks noGrp="1" noChangeArrowheads="1"/>
          </p:cNvSpPr>
          <p:nvPr>
            <p:ph type="sldNum" sz="quarter" idx="12"/>
          </p:nvPr>
        </p:nvSpPr>
        <p:spPr>
          <a:ln/>
        </p:spPr>
        <p:txBody>
          <a:bodyPr/>
          <a:lstStyle>
            <a:lvl1pPr>
              <a:defRPr/>
            </a:lvl1pPr>
          </a:lstStyle>
          <a:p>
            <a:pPr>
              <a:defRPr/>
            </a:pPr>
            <a:fld id="{6A630070-7BF7-432C-905C-BA6E44DAC114}" type="slidenum">
              <a:rPr lang="en-AU" altLang="it-IT"/>
              <a:pPr>
                <a:defRPr/>
              </a:pPr>
              <a:t>‹#›</a:t>
            </a:fld>
            <a:endParaRPr lang="en-AU" altLang="it-IT"/>
          </a:p>
        </p:txBody>
      </p:sp>
    </p:spTree>
    <p:extLst>
      <p:ext uri="{BB962C8B-B14F-4D97-AF65-F5344CB8AC3E}">
        <p14:creationId xmlns:p14="http://schemas.microsoft.com/office/powerpoint/2010/main" val="34583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 dello schema</a:t>
            </a:r>
            <a:endParaRPr lang="pl-PL"/>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Rectangle 4">
            <a:extLst>
              <a:ext uri="{FF2B5EF4-FFF2-40B4-BE49-F238E27FC236}">
                <a16:creationId xmlns:a16="http://schemas.microsoft.com/office/drawing/2014/main" id="{6585C6C3-7E25-5C2C-6F2A-8790D902DD82}"/>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5F93236C-386B-64B1-D048-B34A2720A306}"/>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5F5E2570-8D18-895B-ED6A-526CDBC08CE0}"/>
              </a:ext>
            </a:extLst>
          </p:cNvPr>
          <p:cNvSpPr>
            <a:spLocks noGrp="1" noChangeArrowheads="1"/>
          </p:cNvSpPr>
          <p:nvPr>
            <p:ph type="sldNum" sz="quarter" idx="12"/>
          </p:nvPr>
        </p:nvSpPr>
        <p:spPr>
          <a:ln/>
        </p:spPr>
        <p:txBody>
          <a:bodyPr/>
          <a:lstStyle>
            <a:lvl1pPr>
              <a:defRPr/>
            </a:lvl1pPr>
          </a:lstStyle>
          <a:p>
            <a:pPr>
              <a:defRPr/>
            </a:pPr>
            <a:fld id="{AE82D060-F5E6-4FE5-887B-04CE97404D80}" type="slidenum">
              <a:rPr lang="en-AU" altLang="it-IT"/>
              <a:pPr>
                <a:defRPr/>
              </a:pPr>
              <a:t>‹#›</a:t>
            </a:fld>
            <a:endParaRPr lang="en-AU" altLang="it-IT"/>
          </a:p>
        </p:txBody>
      </p:sp>
    </p:spTree>
    <p:extLst>
      <p:ext uri="{BB962C8B-B14F-4D97-AF65-F5344CB8AC3E}">
        <p14:creationId xmlns:p14="http://schemas.microsoft.com/office/powerpoint/2010/main" val="2603002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pl-PL"/>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Rectangle 4">
            <a:extLst>
              <a:ext uri="{FF2B5EF4-FFF2-40B4-BE49-F238E27FC236}">
                <a16:creationId xmlns:a16="http://schemas.microsoft.com/office/drawing/2014/main" id="{CD376C0B-BE04-3C5C-B46F-78B7A1496D4F}"/>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9DDAA36E-756C-54B2-E8F1-B485F7A11555}"/>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D34BFB4B-3E83-7334-F4FA-F5A2F750E256}"/>
              </a:ext>
            </a:extLst>
          </p:cNvPr>
          <p:cNvSpPr>
            <a:spLocks noGrp="1" noChangeArrowheads="1"/>
          </p:cNvSpPr>
          <p:nvPr>
            <p:ph type="sldNum" sz="quarter" idx="12"/>
          </p:nvPr>
        </p:nvSpPr>
        <p:spPr>
          <a:ln/>
        </p:spPr>
        <p:txBody>
          <a:bodyPr/>
          <a:lstStyle>
            <a:lvl1pPr>
              <a:defRPr/>
            </a:lvl1pPr>
          </a:lstStyle>
          <a:p>
            <a:pPr>
              <a:defRPr/>
            </a:pPr>
            <a:fld id="{CB31BE26-4ACB-463B-81D6-4995E7B7AA29}" type="slidenum">
              <a:rPr lang="en-AU" altLang="it-IT"/>
              <a:pPr>
                <a:defRPr/>
              </a:pPr>
              <a:t>‹#›</a:t>
            </a:fld>
            <a:endParaRPr lang="en-AU" altLang="it-IT"/>
          </a:p>
        </p:txBody>
      </p:sp>
    </p:spTree>
    <p:extLst>
      <p:ext uri="{BB962C8B-B14F-4D97-AF65-F5344CB8AC3E}">
        <p14:creationId xmlns:p14="http://schemas.microsoft.com/office/powerpoint/2010/main" val="862502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 dello schema</a:t>
            </a:r>
            <a:endParaRPr lang="pl-PL"/>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5884DC40-FB05-A483-C0BB-751F0FD96ED4}"/>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6B47EE65-3114-05B5-34DD-3EED0B378C8D}"/>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CD2427BD-8C1B-DCAC-7DFD-B92B972E4BBD}"/>
              </a:ext>
            </a:extLst>
          </p:cNvPr>
          <p:cNvSpPr>
            <a:spLocks noGrp="1" noChangeArrowheads="1"/>
          </p:cNvSpPr>
          <p:nvPr>
            <p:ph type="sldNum" sz="quarter" idx="12"/>
          </p:nvPr>
        </p:nvSpPr>
        <p:spPr>
          <a:ln/>
        </p:spPr>
        <p:txBody>
          <a:bodyPr/>
          <a:lstStyle>
            <a:lvl1pPr>
              <a:defRPr/>
            </a:lvl1pPr>
          </a:lstStyle>
          <a:p>
            <a:pPr>
              <a:defRPr/>
            </a:pPr>
            <a:fld id="{DD477983-0318-4457-B731-0592F8170F07}" type="slidenum">
              <a:rPr lang="en-AU" altLang="it-IT"/>
              <a:pPr>
                <a:defRPr/>
              </a:pPr>
              <a:t>‹#›</a:t>
            </a:fld>
            <a:endParaRPr lang="en-AU" altLang="it-IT"/>
          </a:p>
        </p:txBody>
      </p:sp>
    </p:spTree>
    <p:extLst>
      <p:ext uri="{BB962C8B-B14F-4D97-AF65-F5344CB8AC3E}">
        <p14:creationId xmlns:p14="http://schemas.microsoft.com/office/powerpoint/2010/main" val="2184264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pl-PL"/>
          </a:p>
        </p:txBody>
      </p:sp>
      <p:sp>
        <p:nvSpPr>
          <p:cNvPr id="3" name="Segnaposto contenuto 2"/>
          <p:cNvSpPr>
            <a:spLocks noGrp="1"/>
          </p:cNvSpPr>
          <p:nvPr>
            <p:ph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Segnaposto contenuto 3"/>
          <p:cNvSpPr>
            <a:spLocks noGrp="1"/>
          </p:cNvSpPr>
          <p:nvPr>
            <p:ph sz="half" idx="2"/>
          </p:nvPr>
        </p:nvSpPr>
        <p:spPr>
          <a:xfrm>
            <a:off x="4648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5" name="Rectangle 4">
            <a:extLst>
              <a:ext uri="{FF2B5EF4-FFF2-40B4-BE49-F238E27FC236}">
                <a16:creationId xmlns:a16="http://schemas.microsoft.com/office/drawing/2014/main" id="{CF406817-581A-A5C4-AE52-A1A4BE0FD9C6}"/>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6" name="Rectangle 5">
            <a:extLst>
              <a:ext uri="{FF2B5EF4-FFF2-40B4-BE49-F238E27FC236}">
                <a16:creationId xmlns:a16="http://schemas.microsoft.com/office/drawing/2014/main" id="{9310B43D-5876-5D6E-3F0E-2CF6EAA2B658}"/>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7" name="Rectangle 6">
            <a:extLst>
              <a:ext uri="{FF2B5EF4-FFF2-40B4-BE49-F238E27FC236}">
                <a16:creationId xmlns:a16="http://schemas.microsoft.com/office/drawing/2014/main" id="{BEE2A3F0-AAE9-E66C-3DAA-1B26B0971AD8}"/>
              </a:ext>
            </a:extLst>
          </p:cNvPr>
          <p:cNvSpPr>
            <a:spLocks noGrp="1" noChangeArrowheads="1"/>
          </p:cNvSpPr>
          <p:nvPr>
            <p:ph type="sldNum" sz="quarter" idx="12"/>
          </p:nvPr>
        </p:nvSpPr>
        <p:spPr>
          <a:ln/>
        </p:spPr>
        <p:txBody>
          <a:bodyPr/>
          <a:lstStyle>
            <a:lvl1pPr>
              <a:defRPr/>
            </a:lvl1pPr>
          </a:lstStyle>
          <a:p>
            <a:pPr>
              <a:defRPr/>
            </a:pPr>
            <a:fld id="{9CFB8243-F97B-4B70-91B8-10C20A812AEF}" type="slidenum">
              <a:rPr lang="en-AU" altLang="it-IT"/>
              <a:pPr>
                <a:defRPr/>
              </a:pPr>
              <a:t>‹#›</a:t>
            </a:fld>
            <a:endParaRPr lang="en-AU" altLang="it-IT"/>
          </a:p>
        </p:txBody>
      </p:sp>
    </p:spTree>
    <p:extLst>
      <p:ext uri="{BB962C8B-B14F-4D97-AF65-F5344CB8AC3E}">
        <p14:creationId xmlns:p14="http://schemas.microsoft.com/office/powerpoint/2010/main" val="3473233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 dello schema</a:t>
            </a:r>
            <a:endParaRPr lang="pl-PL"/>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7" name="Rectangle 4">
            <a:extLst>
              <a:ext uri="{FF2B5EF4-FFF2-40B4-BE49-F238E27FC236}">
                <a16:creationId xmlns:a16="http://schemas.microsoft.com/office/drawing/2014/main" id="{8FA4B588-A3F7-F4DD-9127-457F9CBE72CC}"/>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8" name="Rectangle 5">
            <a:extLst>
              <a:ext uri="{FF2B5EF4-FFF2-40B4-BE49-F238E27FC236}">
                <a16:creationId xmlns:a16="http://schemas.microsoft.com/office/drawing/2014/main" id="{1C300D26-E93A-A88D-AF73-147F71F0AAD0}"/>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9" name="Rectangle 6">
            <a:extLst>
              <a:ext uri="{FF2B5EF4-FFF2-40B4-BE49-F238E27FC236}">
                <a16:creationId xmlns:a16="http://schemas.microsoft.com/office/drawing/2014/main" id="{A2216AF6-84C7-A86A-7160-8D08864E748E}"/>
              </a:ext>
            </a:extLst>
          </p:cNvPr>
          <p:cNvSpPr>
            <a:spLocks noGrp="1" noChangeArrowheads="1"/>
          </p:cNvSpPr>
          <p:nvPr>
            <p:ph type="sldNum" sz="quarter" idx="12"/>
          </p:nvPr>
        </p:nvSpPr>
        <p:spPr>
          <a:ln/>
        </p:spPr>
        <p:txBody>
          <a:bodyPr/>
          <a:lstStyle>
            <a:lvl1pPr>
              <a:defRPr/>
            </a:lvl1pPr>
          </a:lstStyle>
          <a:p>
            <a:pPr>
              <a:defRPr/>
            </a:pPr>
            <a:fld id="{2FF6E956-D92F-451A-8810-32E1861CCB2E}" type="slidenum">
              <a:rPr lang="en-AU" altLang="it-IT"/>
              <a:pPr>
                <a:defRPr/>
              </a:pPr>
              <a:t>‹#›</a:t>
            </a:fld>
            <a:endParaRPr lang="en-AU" altLang="it-IT"/>
          </a:p>
        </p:txBody>
      </p:sp>
    </p:spTree>
    <p:extLst>
      <p:ext uri="{BB962C8B-B14F-4D97-AF65-F5344CB8AC3E}">
        <p14:creationId xmlns:p14="http://schemas.microsoft.com/office/powerpoint/2010/main" val="2911706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pl-PL"/>
          </a:p>
        </p:txBody>
      </p:sp>
      <p:sp>
        <p:nvSpPr>
          <p:cNvPr id="3" name="Rectangle 4">
            <a:extLst>
              <a:ext uri="{FF2B5EF4-FFF2-40B4-BE49-F238E27FC236}">
                <a16:creationId xmlns:a16="http://schemas.microsoft.com/office/drawing/2014/main" id="{4CA67B0D-66EA-CE41-4BAF-6EEEE18842A7}"/>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4" name="Rectangle 5">
            <a:extLst>
              <a:ext uri="{FF2B5EF4-FFF2-40B4-BE49-F238E27FC236}">
                <a16:creationId xmlns:a16="http://schemas.microsoft.com/office/drawing/2014/main" id="{1DD98170-E01F-233A-CE8B-32037FDA9860}"/>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5" name="Rectangle 6">
            <a:extLst>
              <a:ext uri="{FF2B5EF4-FFF2-40B4-BE49-F238E27FC236}">
                <a16:creationId xmlns:a16="http://schemas.microsoft.com/office/drawing/2014/main" id="{86A01822-61C8-FC9C-E0FF-D08D3BFD02CE}"/>
              </a:ext>
            </a:extLst>
          </p:cNvPr>
          <p:cNvSpPr>
            <a:spLocks noGrp="1" noChangeArrowheads="1"/>
          </p:cNvSpPr>
          <p:nvPr>
            <p:ph type="sldNum" sz="quarter" idx="12"/>
          </p:nvPr>
        </p:nvSpPr>
        <p:spPr>
          <a:ln/>
        </p:spPr>
        <p:txBody>
          <a:bodyPr/>
          <a:lstStyle>
            <a:lvl1pPr>
              <a:defRPr/>
            </a:lvl1pPr>
          </a:lstStyle>
          <a:p>
            <a:pPr>
              <a:defRPr/>
            </a:pPr>
            <a:fld id="{1A4CBC78-0F73-4969-930D-320A19A9F73B}" type="slidenum">
              <a:rPr lang="en-AU" altLang="it-IT"/>
              <a:pPr>
                <a:defRPr/>
              </a:pPr>
              <a:t>‹#›</a:t>
            </a:fld>
            <a:endParaRPr lang="en-AU" altLang="it-IT"/>
          </a:p>
        </p:txBody>
      </p:sp>
    </p:spTree>
    <p:extLst>
      <p:ext uri="{BB962C8B-B14F-4D97-AF65-F5344CB8AC3E}">
        <p14:creationId xmlns:p14="http://schemas.microsoft.com/office/powerpoint/2010/main" val="164356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7D4FECC-831B-E338-5995-8409676BAB97}"/>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3" name="Rectangle 5">
            <a:extLst>
              <a:ext uri="{FF2B5EF4-FFF2-40B4-BE49-F238E27FC236}">
                <a16:creationId xmlns:a16="http://schemas.microsoft.com/office/drawing/2014/main" id="{8BFDBF0A-9FC7-6230-9554-3D98B06674F3}"/>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4" name="Rectangle 6">
            <a:extLst>
              <a:ext uri="{FF2B5EF4-FFF2-40B4-BE49-F238E27FC236}">
                <a16:creationId xmlns:a16="http://schemas.microsoft.com/office/drawing/2014/main" id="{DE040B9C-FE87-E0C6-AEC8-DB68D87E3615}"/>
              </a:ext>
            </a:extLst>
          </p:cNvPr>
          <p:cNvSpPr>
            <a:spLocks noGrp="1" noChangeArrowheads="1"/>
          </p:cNvSpPr>
          <p:nvPr>
            <p:ph type="sldNum" sz="quarter" idx="12"/>
          </p:nvPr>
        </p:nvSpPr>
        <p:spPr>
          <a:ln/>
        </p:spPr>
        <p:txBody>
          <a:bodyPr/>
          <a:lstStyle>
            <a:lvl1pPr>
              <a:defRPr/>
            </a:lvl1pPr>
          </a:lstStyle>
          <a:p>
            <a:pPr>
              <a:defRPr/>
            </a:pPr>
            <a:fld id="{BEC95B04-4E35-4258-8C9C-81B9A31A8F71}" type="slidenum">
              <a:rPr lang="en-AU" altLang="it-IT"/>
              <a:pPr>
                <a:defRPr/>
              </a:pPr>
              <a:t>‹#›</a:t>
            </a:fld>
            <a:endParaRPr lang="en-AU" altLang="it-IT"/>
          </a:p>
        </p:txBody>
      </p:sp>
    </p:spTree>
    <p:extLst>
      <p:ext uri="{BB962C8B-B14F-4D97-AF65-F5344CB8AC3E}">
        <p14:creationId xmlns:p14="http://schemas.microsoft.com/office/powerpoint/2010/main" val="4141182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endParaRPr lang="pl-PL"/>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D7E468AF-1C90-56D0-1907-4013FB89628E}"/>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6" name="Rectangle 5">
            <a:extLst>
              <a:ext uri="{FF2B5EF4-FFF2-40B4-BE49-F238E27FC236}">
                <a16:creationId xmlns:a16="http://schemas.microsoft.com/office/drawing/2014/main" id="{F3AFCA36-79E8-83E1-7AC6-A8775D8814EC}"/>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7" name="Rectangle 6">
            <a:extLst>
              <a:ext uri="{FF2B5EF4-FFF2-40B4-BE49-F238E27FC236}">
                <a16:creationId xmlns:a16="http://schemas.microsoft.com/office/drawing/2014/main" id="{973C55B1-8414-21C7-B39C-793B3C12735B}"/>
              </a:ext>
            </a:extLst>
          </p:cNvPr>
          <p:cNvSpPr>
            <a:spLocks noGrp="1" noChangeArrowheads="1"/>
          </p:cNvSpPr>
          <p:nvPr>
            <p:ph type="sldNum" sz="quarter" idx="12"/>
          </p:nvPr>
        </p:nvSpPr>
        <p:spPr>
          <a:ln/>
        </p:spPr>
        <p:txBody>
          <a:bodyPr/>
          <a:lstStyle>
            <a:lvl1pPr>
              <a:defRPr/>
            </a:lvl1pPr>
          </a:lstStyle>
          <a:p>
            <a:pPr>
              <a:defRPr/>
            </a:pPr>
            <a:fld id="{24D2830F-4935-43E3-9681-1DD84425B622}" type="slidenum">
              <a:rPr lang="en-AU" altLang="it-IT"/>
              <a:pPr>
                <a:defRPr/>
              </a:pPr>
              <a:t>‹#›</a:t>
            </a:fld>
            <a:endParaRPr lang="en-AU" altLang="it-IT"/>
          </a:p>
        </p:txBody>
      </p:sp>
    </p:spTree>
    <p:extLst>
      <p:ext uri="{BB962C8B-B14F-4D97-AF65-F5344CB8AC3E}">
        <p14:creationId xmlns:p14="http://schemas.microsoft.com/office/powerpoint/2010/main" val="3719323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endParaRPr lang="pl-PL"/>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D0C02DA1-4F23-EEFB-9041-C4502736F6D5}"/>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6" name="Rectangle 5">
            <a:extLst>
              <a:ext uri="{FF2B5EF4-FFF2-40B4-BE49-F238E27FC236}">
                <a16:creationId xmlns:a16="http://schemas.microsoft.com/office/drawing/2014/main" id="{108A6D21-4EA2-984D-52DD-E49B6F2803B9}"/>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7" name="Rectangle 6">
            <a:extLst>
              <a:ext uri="{FF2B5EF4-FFF2-40B4-BE49-F238E27FC236}">
                <a16:creationId xmlns:a16="http://schemas.microsoft.com/office/drawing/2014/main" id="{B027D8B3-28B4-59BE-7204-181DCFA76FF6}"/>
              </a:ext>
            </a:extLst>
          </p:cNvPr>
          <p:cNvSpPr>
            <a:spLocks noGrp="1" noChangeArrowheads="1"/>
          </p:cNvSpPr>
          <p:nvPr>
            <p:ph type="sldNum" sz="quarter" idx="12"/>
          </p:nvPr>
        </p:nvSpPr>
        <p:spPr>
          <a:ln/>
        </p:spPr>
        <p:txBody>
          <a:bodyPr/>
          <a:lstStyle>
            <a:lvl1pPr>
              <a:defRPr/>
            </a:lvl1pPr>
          </a:lstStyle>
          <a:p>
            <a:pPr>
              <a:defRPr/>
            </a:pPr>
            <a:fld id="{B77CB2EB-1BF2-4704-9224-3AD8B6865D89}" type="slidenum">
              <a:rPr lang="en-AU" altLang="it-IT"/>
              <a:pPr>
                <a:defRPr/>
              </a:pPr>
              <a:t>‹#›</a:t>
            </a:fld>
            <a:endParaRPr lang="en-AU" altLang="it-IT"/>
          </a:p>
        </p:txBody>
      </p:sp>
    </p:spTree>
    <p:extLst>
      <p:ext uri="{BB962C8B-B14F-4D97-AF65-F5344CB8AC3E}">
        <p14:creationId xmlns:p14="http://schemas.microsoft.com/office/powerpoint/2010/main" val="4065009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DA34F22-F214-C356-F41F-4DB18E0514B8}"/>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AU" altLang="it-IT"/>
              <a:t>Kliknij, aby edytować styl wzorca tytułu</a:t>
            </a:r>
          </a:p>
        </p:txBody>
      </p:sp>
      <p:sp>
        <p:nvSpPr>
          <p:cNvPr id="1027" name="Rectangle 3">
            <a:extLst>
              <a:ext uri="{FF2B5EF4-FFF2-40B4-BE49-F238E27FC236}">
                <a16:creationId xmlns:a16="http://schemas.microsoft.com/office/drawing/2014/main" id="{5EC47057-EC47-5B8A-3D27-EC412AC958AB}"/>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ltLang="it-IT"/>
              <a:t>Kliknij, aby edytować style wzorca tekstu</a:t>
            </a:r>
          </a:p>
          <a:p>
            <a:pPr lvl="1"/>
            <a:r>
              <a:rPr lang="en-AU" altLang="it-IT"/>
              <a:t>Drugi poziom</a:t>
            </a:r>
          </a:p>
          <a:p>
            <a:pPr lvl="2"/>
            <a:r>
              <a:rPr lang="en-AU" altLang="it-IT"/>
              <a:t>Trzeci poziom</a:t>
            </a:r>
          </a:p>
          <a:p>
            <a:pPr lvl="3"/>
            <a:r>
              <a:rPr lang="en-AU" altLang="it-IT"/>
              <a:t>Czwarty poziom</a:t>
            </a:r>
          </a:p>
          <a:p>
            <a:pPr lvl="4"/>
            <a:r>
              <a:rPr lang="en-AU" altLang="it-IT"/>
              <a:t>Piąty poziom</a:t>
            </a:r>
          </a:p>
        </p:txBody>
      </p:sp>
      <p:sp>
        <p:nvSpPr>
          <p:cNvPr id="1028" name="Rectangle 4">
            <a:extLst>
              <a:ext uri="{FF2B5EF4-FFF2-40B4-BE49-F238E27FC236}">
                <a16:creationId xmlns:a16="http://schemas.microsoft.com/office/drawing/2014/main" id="{440AF5C2-9B06-3C81-A8A1-A41C6BB5D2A7}"/>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AU" altLang="it-IT"/>
          </a:p>
        </p:txBody>
      </p:sp>
      <p:sp>
        <p:nvSpPr>
          <p:cNvPr id="1029" name="Rectangle 5">
            <a:extLst>
              <a:ext uri="{FF2B5EF4-FFF2-40B4-BE49-F238E27FC236}">
                <a16:creationId xmlns:a16="http://schemas.microsoft.com/office/drawing/2014/main" id="{BC4E59B6-95F5-28EE-4397-E765949A65B1}"/>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AU" altLang="it-IT"/>
          </a:p>
        </p:txBody>
      </p:sp>
      <p:sp>
        <p:nvSpPr>
          <p:cNvPr id="1030" name="Rectangle 6">
            <a:extLst>
              <a:ext uri="{FF2B5EF4-FFF2-40B4-BE49-F238E27FC236}">
                <a16:creationId xmlns:a16="http://schemas.microsoft.com/office/drawing/2014/main" id="{2647F013-537D-0B00-AAE0-911A59705E09}"/>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18FB2D2-2CA7-4840-9F99-F2729EA88D64}" type="slidenum">
              <a:rPr lang="en-AU" altLang="it-IT"/>
              <a:pPr>
                <a:defRPr/>
              </a:pPr>
              <a:t>‹#›</a:t>
            </a:fld>
            <a:endParaRPr lang="en-AU"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 Id="rId5" Type="http://schemas.openxmlformats.org/officeDocument/2006/relationships/hyperlink" Target="https://commons.wikimedia.org/wiki/Australia" TargetMode="External"/><Relationship Id="rId4" Type="http://schemas.openxmlformats.org/officeDocument/2006/relationships/hyperlink" Target="https://commons.wikimedia.org/wiki/Cloud"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6.xml"/><Relationship Id="rId4" Type="http://schemas.openxmlformats.org/officeDocument/2006/relationships/image" Target="../media/image30.emf"/></Relationships>
</file>

<file path=ppt/slides/_rels/slide2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40.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emf"/><Relationship Id="rId1" Type="http://schemas.openxmlformats.org/officeDocument/2006/relationships/slideLayout" Target="../slideLayouts/slideLayout6.xml"/><Relationship Id="rId4" Type="http://schemas.openxmlformats.org/officeDocument/2006/relationships/hyperlink" Target="https://medium.com/@goldenstater?source=post_page---byline--947cc485f46b--------------------------------"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https://dydaktyka.fizyka.umk.pl/nowa_strona/?q=node/698" TargetMode="Externa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youtu.be/lz5yZqQyWhE" TargetMode="External"/><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ww.weather.gov/jetstream/cloudchart"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www.iconameteo.it/news" TargetMode="Externa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ilmessaggero.it/schede/" TargetMode="Externa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6.xml"/><Relationship Id="rId4" Type="http://schemas.openxmlformats.org/officeDocument/2006/relationships/image" Target="../media/image76.jpeg"/></Relationships>
</file>

<file path=ppt/slides/_rels/slide6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6.xml"/><Relationship Id="rId4" Type="http://schemas.openxmlformats.org/officeDocument/2006/relationships/image" Target="../media/image77.emf"/></Relationships>
</file>

<file path=ppt/slides/_rels/slide6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ytuł 1">
            <a:extLst>
              <a:ext uri="{FF2B5EF4-FFF2-40B4-BE49-F238E27FC236}">
                <a16:creationId xmlns:a16="http://schemas.microsoft.com/office/drawing/2014/main" id="{DD3BDAEA-8B94-D859-8EEF-021432B52ECE}"/>
              </a:ext>
            </a:extLst>
          </p:cNvPr>
          <p:cNvSpPr>
            <a:spLocks noGrp="1" noChangeArrowheads="1"/>
          </p:cNvSpPr>
          <p:nvPr>
            <p:ph type="ctrTitle"/>
          </p:nvPr>
        </p:nvSpPr>
        <p:spPr>
          <a:xfrm>
            <a:off x="1143000" y="1122363"/>
            <a:ext cx="6858000" cy="1655762"/>
          </a:xfrm>
        </p:spPr>
        <p:txBody>
          <a:bodyPr/>
          <a:lstStyle/>
          <a:p>
            <a:r>
              <a:rPr lang="pl-PL" altLang="en-US" sz="4400"/>
              <a:t>Fizyka i Chemia Atmosfery</a:t>
            </a:r>
            <a:br>
              <a:rPr lang="pl-PL" altLang="en-US" sz="5000"/>
            </a:br>
            <a:br>
              <a:rPr lang="pl-PL" altLang="en-US" sz="5000"/>
            </a:br>
            <a:r>
              <a:rPr lang="pl-PL" altLang="en-US" sz="4000"/>
              <a:t>Wykład 8 Meteorologia</a:t>
            </a:r>
          </a:p>
        </p:txBody>
      </p:sp>
      <p:sp>
        <p:nvSpPr>
          <p:cNvPr id="3075" name="Podtytuł 2">
            <a:extLst>
              <a:ext uri="{FF2B5EF4-FFF2-40B4-BE49-F238E27FC236}">
                <a16:creationId xmlns:a16="http://schemas.microsoft.com/office/drawing/2014/main" id="{54EA872D-A443-B355-6C11-9F547EB631D5}"/>
              </a:ext>
            </a:extLst>
          </p:cNvPr>
          <p:cNvSpPr>
            <a:spLocks noGrp="1" noChangeArrowheads="1"/>
          </p:cNvSpPr>
          <p:nvPr>
            <p:ph type="subTitle" idx="1"/>
          </p:nvPr>
        </p:nvSpPr>
        <p:spPr>
          <a:xfrm>
            <a:off x="2411413" y="3143250"/>
            <a:ext cx="6858000" cy="1655763"/>
          </a:xfrm>
        </p:spPr>
        <p:txBody>
          <a:bodyPr/>
          <a:lstStyle/>
          <a:p>
            <a:r>
              <a:rPr lang="pl-PL" altLang="en-US" sz="3600"/>
              <a:t>Grzegorz Karwasz</a:t>
            </a:r>
          </a:p>
        </p:txBody>
      </p:sp>
      <p:pic>
        <p:nvPicPr>
          <p:cNvPr id="3076" name="Obraz 2">
            <a:extLst>
              <a:ext uri="{FF2B5EF4-FFF2-40B4-BE49-F238E27FC236}">
                <a16:creationId xmlns:a16="http://schemas.microsoft.com/office/drawing/2014/main" id="{362DF32A-4A72-D1BA-5F46-5301B2A840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933825"/>
            <a:ext cx="1871663"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ytuł 1">
            <a:extLst>
              <a:ext uri="{FF2B5EF4-FFF2-40B4-BE49-F238E27FC236}">
                <a16:creationId xmlns:a16="http://schemas.microsoft.com/office/drawing/2014/main" id="{B35D592D-2E2C-A108-E38E-DFBBDF328088}"/>
              </a:ext>
            </a:extLst>
          </p:cNvPr>
          <p:cNvSpPr>
            <a:spLocks noGrp="1" noChangeArrowheads="1"/>
          </p:cNvSpPr>
          <p:nvPr>
            <p:ph type="title"/>
          </p:nvPr>
        </p:nvSpPr>
        <p:spPr>
          <a:xfrm>
            <a:off x="457200" y="0"/>
            <a:ext cx="8229600" cy="1143000"/>
          </a:xfrm>
        </p:spPr>
        <p:txBody>
          <a:bodyPr/>
          <a:lstStyle/>
          <a:p>
            <a:r>
              <a:rPr lang="pl-PL" altLang="en-US" sz="3200"/>
              <a:t>Jesienne cumulo-nimbusy (nad Brescią)</a:t>
            </a:r>
            <a:endParaRPr lang="en-US" altLang="en-US" sz="3200"/>
          </a:p>
        </p:txBody>
      </p:sp>
      <p:sp>
        <p:nvSpPr>
          <p:cNvPr id="20483" name="pole tekstowe 3">
            <a:extLst>
              <a:ext uri="{FF2B5EF4-FFF2-40B4-BE49-F238E27FC236}">
                <a16:creationId xmlns:a16="http://schemas.microsoft.com/office/drawing/2014/main" id="{13BF0B1F-B505-B388-C4AA-9A20761631AB}"/>
              </a:ext>
            </a:extLst>
          </p:cNvPr>
          <p:cNvSpPr txBox="1">
            <a:spLocks noChangeArrowheads="1"/>
          </p:cNvSpPr>
          <p:nvPr/>
        </p:nvSpPr>
        <p:spPr bwMode="auto">
          <a:xfrm>
            <a:off x="1692275" y="6092825"/>
            <a:ext cx="5673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Brescia, 28.09.2024, godz. 18:10, foto Maria Karwasz</a:t>
            </a:r>
          </a:p>
          <a:p>
            <a:pPr>
              <a:spcBef>
                <a:spcPct val="0"/>
              </a:spcBef>
              <a:buFontTx/>
              <a:buNone/>
            </a:pPr>
            <a:r>
              <a:rPr lang="pl-PL" altLang="en-US" sz="1800"/>
              <a:t>Te same cumulusy widziane z dołu</a:t>
            </a:r>
            <a:endParaRPr lang="en-US" altLang="en-US" sz="1800"/>
          </a:p>
        </p:txBody>
      </p:sp>
      <p:pic>
        <p:nvPicPr>
          <p:cNvPr id="20484" name="Obraz 5">
            <a:extLst>
              <a:ext uri="{FF2B5EF4-FFF2-40B4-BE49-F238E27FC236}">
                <a16:creationId xmlns:a16="http://schemas.microsoft.com/office/drawing/2014/main" id="{1649CC8D-2A1E-7CE7-C46B-A995A7A964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241425"/>
            <a:ext cx="6837362" cy="469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ytuł 1">
            <a:extLst>
              <a:ext uri="{FF2B5EF4-FFF2-40B4-BE49-F238E27FC236}">
                <a16:creationId xmlns:a16="http://schemas.microsoft.com/office/drawing/2014/main" id="{8EB6CDCA-FD36-B870-BB8D-3D4DE34AB14A}"/>
              </a:ext>
            </a:extLst>
          </p:cNvPr>
          <p:cNvSpPr>
            <a:spLocks noGrp="1" noChangeArrowheads="1"/>
          </p:cNvSpPr>
          <p:nvPr>
            <p:ph type="title"/>
          </p:nvPr>
        </p:nvSpPr>
        <p:spPr/>
        <p:txBody>
          <a:bodyPr/>
          <a:lstStyle/>
          <a:p>
            <a:r>
              <a:rPr lang="pl-PL" altLang="en-US" sz="3400"/>
              <a:t>Altocumulus: piękna, letnia pogoda</a:t>
            </a:r>
            <a:endParaRPr lang="en-US" altLang="en-US" sz="3400"/>
          </a:p>
        </p:txBody>
      </p:sp>
      <p:pic>
        <p:nvPicPr>
          <p:cNvPr id="21507" name="Obraz 3" descr="Obraz zawierający na wolnym powietrzu, niebo, chmura, drzewo&#10;&#10;Opis wygenerowany automatycznie">
            <a:extLst>
              <a:ext uri="{FF2B5EF4-FFF2-40B4-BE49-F238E27FC236}">
                <a16:creationId xmlns:a16="http://schemas.microsoft.com/office/drawing/2014/main" id="{0067EDA4-F096-6958-1392-7EEEDAFEF5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0025" y="1398588"/>
            <a:ext cx="6203950" cy="465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pole tekstowe 5">
            <a:extLst>
              <a:ext uri="{FF2B5EF4-FFF2-40B4-BE49-F238E27FC236}">
                <a16:creationId xmlns:a16="http://schemas.microsoft.com/office/drawing/2014/main" id="{0763D825-0008-5A3A-0F56-231DD97E9421}"/>
              </a:ext>
            </a:extLst>
          </p:cNvPr>
          <p:cNvSpPr txBox="1">
            <a:spLocks noChangeArrowheads="1"/>
          </p:cNvSpPr>
          <p:nvPr/>
        </p:nvSpPr>
        <p:spPr bwMode="auto">
          <a:xfrm>
            <a:off x="1979613" y="6213475"/>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Sopot_</a:t>
            </a:r>
            <a:r>
              <a:rPr lang="en-US" altLang="en-US" sz="1800"/>
              <a:t>2015</a:t>
            </a:r>
            <a:r>
              <a:rPr lang="pl-PL" altLang="en-US" sz="1800"/>
              <a:t>/</a:t>
            </a:r>
            <a:r>
              <a:rPr lang="en-US" altLang="en-US" sz="1800"/>
              <a:t>07</a:t>
            </a:r>
            <a:r>
              <a:rPr lang="pl-PL" altLang="en-US" sz="1800"/>
              <a:t>/</a:t>
            </a:r>
            <a:r>
              <a:rPr lang="en-US" altLang="en-US" sz="1800"/>
              <a:t>17</a:t>
            </a:r>
            <a:r>
              <a:rPr lang="pl-PL" altLang="en-US" sz="1800"/>
              <a:t>,   </a:t>
            </a:r>
            <a:r>
              <a:rPr lang="en-US" altLang="en-US" sz="1800"/>
              <a:t>7</a:t>
            </a:r>
            <a:r>
              <a:rPr lang="pl-PL" altLang="en-US" sz="1800"/>
              <a:t>:</a:t>
            </a:r>
            <a:r>
              <a:rPr lang="en-US" altLang="en-US" sz="1800"/>
              <a:t>16</a:t>
            </a:r>
            <a:r>
              <a:rPr lang="pl-PL" altLang="en-US" sz="1800"/>
              <a:t>, Foto GK</a:t>
            </a:r>
            <a:endParaRPr lang="en-US" altLang="en-US" sz="18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ytuł 1">
            <a:extLst>
              <a:ext uri="{FF2B5EF4-FFF2-40B4-BE49-F238E27FC236}">
                <a16:creationId xmlns:a16="http://schemas.microsoft.com/office/drawing/2014/main" id="{5CDF263B-8818-8C87-3F4A-FF0EF23F7CCD}"/>
              </a:ext>
            </a:extLst>
          </p:cNvPr>
          <p:cNvSpPr>
            <a:spLocks noGrp="1" noChangeArrowheads="1"/>
          </p:cNvSpPr>
          <p:nvPr>
            <p:ph type="title"/>
          </p:nvPr>
        </p:nvSpPr>
        <p:spPr/>
        <p:txBody>
          <a:bodyPr/>
          <a:lstStyle/>
          <a:p>
            <a:r>
              <a:rPr lang="pl-PL" altLang="en-US" sz="3400"/>
              <a:t>Cirrostratus?</a:t>
            </a:r>
            <a:endParaRPr lang="en-US" altLang="en-US" sz="3400"/>
          </a:p>
        </p:txBody>
      </p:sp>
      <p:sp>
        <p:nvSpPr>
          <p:cNvPr id="22531" name="pole tekstowe 5">
            <a:extLst>
              <a:ext uri="{FF2B5EF4-FFF2-40B4-BE49-F238E27FC236}">
                <a16:creationId xmlns:a16="http://schemas.microsoft.com/office/drawing/2014/main" id="{22D87AD9-A7C1-F57A-20B5-1872AD426D3F}"/>
              </a:ext>
            </a:extLst>
          </p:cNvPr>
          <p:cNvSpPr txBox="1">
            <a:spLocks noChangeArrowheads="1"/>
          </p:cNvSpPr>
          <p:nvPr/>
        </p:nvSpPr>
        <p:spPr bwMode="auto">
          <a:xfrm>
            <a:off x="1979613" y="5876925"/>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Tczew, 08/02/2024, 9:01</a:t>
            </a:r>
            <a:endParaRPr lang="en-US" altLang="en-US" sz="1800"/>
          </a:p>
        </p:txBody>
      </p:sp>
      <p:pic>
        <p:nvPicPr>
          <p:cNvPr id="22532" name="Obraz 6" descr="Obraz zawierający chmura, odbicie, na wolnym powietrzu, mgła&#10;&#10;Opis wygenerowany automatycznie">
            <a:extLst>
              <a:ext uri="{FF2B5EF4-FFF2-40B4-BE49-F238E27FC236}">
                <a16:creationId xmlns:a16="http://schemas.microsoft.com/office/drawing/2014/main" id="{3E05E009-88B6-D16A-5255-BC1D716200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713" y="1349375"/>
            <a:ext cx="7394575" cy="41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ytuł 1">
            <a:extLst>
              <a:ext uri="{FF2B5EF4-FFF2-40B4-BE49-F238E27FC236}">
                <a16:creationId xmlns:a16="http://schemas.microsoft.com/office/drawing/2014/main" id="{590F4485-2182-D46D-CA1E-60DA03BC2A3F}"/>
              </a:ext>
            </a:extLst>
          </p:cNvPr>
          <p:cNvSpPr>
            <a:spLocks noGrp="1" noChangeArrowheads="1"/>
          </p:cNvSpPr>
          <p:nvPr>
            <p:ph type="title"/>
          </p:nvPr>
        </p:nvSpPr>
        <p:spPr/>
        <p:txBody>
          <a:bodyPr/>
          <a:lstStyle/>
          <a:p>
            <a:r>
              <a:rPr lang="pl-PL" altLang="en-US" sz="3400"/>
              <a:t>Cirrostratus?</a:t>
            </a:r>
            <a:endParaRPr lang="en-US" altLang="en-US" sz="3400"/>
          </a:p>
        </p:txBody>
      </p:sp>
      <p:sp>
        <p:nvSpPr>
          <p:cNvPr id="23555" name="pole tekstowe 5">
            <a:extLst>
              <a:ext uri="{FF2B5EF4-FFF2-40B4-BE49-F238E27FC236}">
                <a16:creationId xmlns:a16="http://schemas.microsoft.com/office/drawing/2014/main" id="{9D7FBD41-88B0-208E-752D-7260F9780CDE}"/>
              </a:ext>
            </a:extLst>
          </p:cNvPr>
          <p:cNvSpPr txBox="1">
            <a:spLocks noChangeArrowheads="1"/>
          </p:cNvSpPr>
          <p:nvPr/>
        </p:nvSpPr>
        <p:spPr bwMode="auto">
          <a:xfrm>
            <a:off x="179512" y="5380038"/>
            <a:ext cx="5400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dirty="0"/>
              <a:t>Prilep, 02/07/2024, 10:17</a:t>
            </a:r>
          </a:p>
          <a:p>
            <a:pPr>
              <a:spcBef>
                <a:spcPct val="0"/>
              </a:spcBef>
              <a:buFontTx/>
              <a:buNone/>
            </a:pPr>
            <a:r>
              <a:rPr lang="pl-PL" altLang="en-US" sz="1800" dirty="0" err="1"/>
              <a:t>Bitola</a:t>
            </a:r>
            <a:r>
              <a:rPr lang="pl-PL" altLang="en-US" sz="1800" dirty="0"/>
              <a:t>, 02/07/2024  15:28</a:t>
            </a:r>
            <a:r>
              <a:rPr lang="it-IT" altLang="en-US" sz="1800" dirty="0"/>
              <a:t>, </a:t>
            </a:r>
            <a:r>
              <a:rPr lang="pl-PL" altLang="en-US" sz="1800" dirty="0"/>
              <a:t>przed silną burzą</a:t>
            </a:r>
          </a:p>
          <a:p>
            <a:pPr>
              <a:spcBef>
                <a:spcPct val="0"/>
              </a:spcBef>
              <a:buFontTx/>
              <a:buNone/>
            </a:pPr>
            <a:endParaRPr lang="en-US" altLang="en-US" sz="1800" dirty="0"/>
          </a:p>
        </p:txBody>
      </p:sp>
      <p:pic>
        <p:nvPicPr>
          <p:cNvPr id="23556" name="Obraz 2" descr="Obraz zawierający na wolnym powietrzu, chmura, jezioro, niebo&#10;&#10;Opis wygenerowany automatycznie">
            <a:extLst>
              <a:ext uri="{FF2B5EF4-FFF2-40B4-BE49-F238E27FC236}">
                <a16:creationId xmlns:a16="http://schemas.microsoft.com/office/drawing/2014/main" id="{12E3C2F1-10DF-23DD-0448-DEC2EA169B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 y="1798638"/>
            <a:ext cx="5797550"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Obraz 4" descr="Obraz zawierający na wolnym powietrzu, chmura, niebo, drzewo&#10;&#10;Opis wygenerowany automatycznie">
            <a:extLst>
              <a:ext uri="{FF2B5EF4-FFF2-40B4-BE49-F238E27FC236}">
                <a16:creationId xmlns:a16="http://schemas.microsoft.com/office/drawing/2014/main" id="{8D36CD18-3D5B-104F-DF07-847E9A7247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1713" y="1001713"/>
            <a:ext cx="2981325" cy="530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ytuł 1">
            <a:extLst>
              <a:ext uri="{FF2B5EF4-FFF2-40B4-BE49-F238E27FC236}">
                <a16:creationId xmlns:a16="http://schemas.microsoft.com/office/drawing/2014/main" id="{14E1926C-74C7-C651-2241-A022FF6BB3A0}"/>
              </a:ext>
            </a:extLst>
          </p:cNvPr>
          <p:cNvSpPr>
            <a:spLocks noGrp="1" noChangeArrowheads="1"/>
          </p:cNvSpPr>
          <p:nvPr>
            <p:ph type="title"/>
          </p:nvPr>
        </p:nvSpPr>
        <p:spPr>
          <a:xfrm>
            <a:off x="457200" y="0"/>
            <a:ext cx="8229600" cy="1143000"/>
          </a:xfrm>
        </p:spPr>
        <p:txBody>
          <a:bodyPr/>
          <a:lstStyle/>
          <a:p>
            <a:r>
              <a:rPr lang="pl-PL" altLang="en-US" sz="3600"/>
              <a:t>Kazachstan</a:t>
            </a:r>
            <a:endParaRPr lang="en-US" altLang="en-US" sz="3600"/>
          </a:p>
        </p:txBody>
      </p:sp>
      <p:pic>
        <p:nvPicPr>
          <p:cNvPr id="24579" name="Obraz 3" descr="Obraz zawierający natura, na wolnym powietrzu, góra, geologia&#10;&#10;Opis wygenerowany automatycznie">
            <a:extLst>
              <a:ext uri="{FF2B5EF4-FFF2-40B4-BE49-F238E27FC236}">
                <a16:creationId xmlns:a16="http://schemas.microsoft.com/office/drawing/2014/main" id="{C20AD753-4FC2-7E57-76E8-8D5BB12B25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931863"/>
            <a:ext cx="6661150" cy="499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pole tekstowe 4">
            <a:extLst>
              <a:ext uri="{FF2B5EF4-FFF2-40B4-BE49-F238E27FC236}">
                <a16:creationId xmlns:a16="http://schemas.microsoft.com/office/drawing/2014/main" id="{F6C65F9D-A40A-6520-1C50-8AE28D835C9A}"/>
              </a:ext>
            </a:extLst>
          </p:cNvPr>
          <p:cNvSpPr txBox="1">
            <a:spLocks noChangeArrowheads="1"/>
          </p:cNvSpPr>
          <p:nvPr/>
        </p:nvSpPr>
        <p:spPr bwMode="auto">
          <a:xfrm>
            <a:off x="1042988" y="5929313"/>
            <a:ext cx="61737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Letnia, wyżowa pogoda nad południową Syberią</a:t>
            </a:r>
          </a:p>
          <a:p>
            <a:pPr>
              <a:spcBef>
                <a:spcPct val="0"/>
              </a:spcBef>
              <a:buFontTx/>
              <a:buNone/>
            </a:pPr>
            <a:r>
              <a:rPr lang="pl-PL" altLang="en-US" sz="1800"/>
              <a:t>Wąwóz Charyn, 12/06/2024,   13:51    Foto Maria Karwasz</a:t>
            </a:r>
            <a:endParaRPr lang="en-US" altLang="en-US" sz="18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ytuł 1">
            <a:extLst>
              <a:ext uri="{FF2B5EF4-FFF2-40B4-BE49-F238E27FC236}">
                <a16:creationId xmlns:a16="http://schemas.microsoft.com/office/drawing/2014/main" id="{F2AFA22A-5AE4-BDE8-443E-2ED72EC58EC9}"/>
              </a:ext>
            </a:extLst>
          </p:cNvPr>
          <p:cNvSpPr>
            <a:spLocks noGrp="1" noChangeArrowheads="1"/>
          </p:cNvSpPr>
          <p:nvPr>
            <p:ph type="title"/>
          </p:nvPr>
        </p:nvSpPr>
        <p:spPr>
          <a:xfrm>
            <a:off x="457200" y="0"/>
            <a:ext cx="8229600" cy="1143000"/>
          </a:xfrm>
        </p:spPr>
        <p:txBody>
          <a:bodyPr/>
          <a:lstStyle/>
          <a:p>
            <a:r>
              <a:rPr lang="pl-PL" altLang="en-US" sz="3600"/>
              <a:t>Kazachstan</a:t>
            </a:r>
            <a:endParaRPr lang="en-US" altLang="en-US" sz="3600"/>
          </a:p>
        </p:txBody>
      </p:sp>
      <p:sp>
        <p:nvSpPr>
          <p:cNvPr id="25603" name="pole tekstowe 4">
            <a:extLst>
              <a:ext uri="{FF2B5EF4-FFF2-40B4-BE49-F238E27FC236}">
                <a16:creationId xmlns:a16="http://schemas.microsoft.com/office/drawing/2014/main" id="{329A03DB-51BF-07C8-32E5-69C92292EFC2}"/>
              </a:ext>
            </a:extLst>
          </p:cNvPr>
          <p:cNvSpPr txBox="1">
            <a:spLocks noChangeArrowheads="1"/>
          </p:cNvSpPr>
          <p:nvPr/>
        </p:nvSpPr>
        <p:spPr bwMode="auto">
          <a:xfrm>
            <a:off x="1042988" y="6164263"/>
            <a:ext cx="38655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Wąwóz Charyn, 12/06/2024,   14:22</a:t>
            </a:r>
            <a:endParaRPr lang="en-US" altLang="en-US" sz="1800"/>
          </a:p>
        </p:txBody>
      </p:sp>
      <p:pic>
        <p:nvPicPr>
          <p:cNvPr id="25604" name="Obraz 7" descr="Obraz zawierający na wolnym powietrzu, natura, jezioro, odbicie&#10;&#10;Opis wygenerowany automatycznie">
            <a:extLst>
              <a:ext uri="{FF2B5EF4-FFF2-40B4-BE49-F238E27FC236}">
                <a16:creationId xmlns:a16="http://schemas.microsoft.com/office/drawing/2014/main" id="{2BF6E8B8-6700-C82A-A6BC-7352C3D80A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ytuł 1">
            <a:extLst>
              <a:ext uri="{FF2B5EF4-FFF2-40B4-BE49-F238E27FC236}">
                <a16:creationId xmlns:a16="http://schemas.microsoft.com/office/drawing/2014/main" id="{7F1DBE3F-5000-C231-3301-5CC0F0A23FFD}"/>
              </a:ext>
            </a:extLst>
          </p:cNvPr>
          <p:cNvSpPr>
            <a:spLocks noGrp="1" noChangeArrowheads="1"/>
          </p:cNvSpPr>
          <p:nvPr>
            <p:ph type="title"/>
          </p:nvPr>
        </p:nvSpPr>
        <p:spPr>
          <a:xfrm>
            <a:off x="457200" y="0"/>
            <a:ext cx="8229600" cy="1143000"/>
          </a:xfrm>
        </p:spPr>
        <p:txBody>
          <a:bodyPr/>
          <a:lstStyle/>
          <a:p>
            <a:r>
              <a:rPr lang="pl-PL" altLang="en-US" sz="3600"/>
              <a:t>Kazachstan</a:t>
            </a:r>
            <a:endParaRPr lang="en-US" altLang="en-US" sz="3600"/>
          </a:p>
        </p:txBody>
      </p:sp>
      <p:sp>
        <p:nvSpPr>
          <p:cNvPr id="26627" name="pole tekstowe 4">
            <a:extLst>
              <a:ext uri="{FF2B5EF4-FFF2-40B4-BE49-F238E27FC236}">
                <a16:creationId xmlns:a16="http://schemas.microsoft.com/office/drawing/2014/main" id="{CF77258D-E709-F8F3-8A26-76323035DE9C}"/>
              </a:ext>
            </a:extLst>
          </p:cNvPr>
          <p:cNvSpPr txBox="1">
            <a:spLocks noChangeArrowheads="1"/>
          </p:cNvSpPr>
          <p:nvPr/>
        </p:nvSpPr>
        <p:spPr bwMode="auto">
          <a:xfrm>
            <a:off x="1042988" y="6164263"/>
            <a:ext cx="719947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dirty="0"/>
              <a:t>W oddali monsunowe chmury nadciągające nad Ałtaj od strony Chin </a:t>
            </a:r>
          </a:p>
          <a:p>
            <a:pPr>
              <a:spcBef>
                <a:spcPct val="0"/>
              </a:spcBef>
              <a:buFontTx/>
              <a:buNone/>
            </a:pPr>
            <a:r>
              <a:rPr lang="pl-PL" altLang="en-US" sz="1800" dirty="0"/>
              <a:t>Wąwóz </a:t>
            </a:r>
            <a:r>
              <a:rPr lang="pl-PL" altLang="en-US" sz="1800" dirty="0" err="1"/>
              <a:t>Charyn</a:t>
            </a:r>
            <a:r>
              <a:rPr lang="pl-PL" altLang="en-US" sz="1800" dirty="0"/>
              <a:t>, Widok na Ałtaj, 12/06/2024,   15:29</a:t>
            </a:r>
            <a:endParaRPr lang="en-US" altLang="en-US" sz="1800" dirty="0"/>
          </a:p>
        </p:txBody>
      </p:sp>
      <p:pic>
        <p:nvPicPr>
          <p:cNvPr id="26628" name="Obraz 3" descr="Obraz zawierający chmura, na wolnym powietrzu, woda, odbicie&#10;&#10;Opis wygenerowany automatycznie">
            <a:extLst>
              <a:ext uri="{FF2B5EF4-FFF2-40B4-BE49-F238E27FC236}">
                <a16:creationId xmlns:a16="http://schemas.microsoft.com/office/drawing/2014/main" id="{819C3359-55D9-D324-D6F8-687C96EDF8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ytuł 1">
            <a:extLst>
              <a:ext uri="{FF2B5EF4-FFF2-40B4-BE49-F238E27FC236}">
                <a16:creationId xmlns:a16="http://schemas.microsoft.com/office/drawing/2014/main" id="{863BC103-8D46-1920-1429-FE6977ADFC9F}"/>
              </a:ext>
            </a:extLst>
          </p:cNvPr>
          <p:cNvSpPr>
            <a:spLocks noGrp="1" noChangeArrowheads="1"/>
          </p:cNvSpPr>
          <p:nvPr>
            <p:ph type="title"/>
          </p:nvPr>
        </p:nvSpPr>
        <p:spPr/>
        <p:txBody>
          <a:bodyPr/>
          <a:lstStyle/>
          <a:p>
            <a:r>
              <a:rPr lang="pl-PL" altLang="en-US" sz="3400"/>
              <a:t>Sopot, przychodnia Brodwino</a:t>
            </a:r>
            <a:endParaRPr lang="en-US" altLang="en-US" sz="3400"/>
          </a:p>
        </p:txBody>
      </p:sp>
      <p:pic>
        <p:nvPicPr>
          <p:cNvPr id="27651" name="Obraz 3" descr="Obraz zawierający obraz, sztuka, niebo, rysowanie&#10;&#10;Opis wygenerowany automatycznie">
            <a:extLst>
              <a:ext uri="{FF2B5EF4-FFF2-40B4-BE49-F238E27FC236}">
                <a16:creationId xmlns:a16="http://schemas.microsoft.com/office/drawing/2014/main" id="{99C5A6AC-F11F-7BDD-FA61-AB60EB8282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300" y="1282700"/>
            <a:ext cx="7645400" cy="429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pole tekstowe 4">
            <a:extLst>
              <a:ext uri="{FF2B5EF4-FFF2-40B4-BE49-F238E27FC236}">
                <a16:creationId xmlns:a16="http://schemas.microsoft.com/office/drawing/2014/main" id="{61016D8F-9EB6-C85F-5139-EEF9942FA846}"/>
              </a:ext>
            </a:extLst>
          </p:cNvPr>
          <p:cNvSpPr txBox="1">
            <a:spLocks noChangeArrowheads="1"/>
          </p:cNvSpPr>
          <p:nvPr/>
        </p:nvSpPr>
        <p:spPr bwMode="auto">
          <a:xfrm>
            <a:off x="1258888" y="5805488"/>
            <a:ext cx="5486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Cirrusy nad Bałtykiem</a:t>
            </a:r>
          </a:p>
          <a:p>
            <a:pPr>
              <a:spcBef>
                <a:spcPct val="0"/>
              </a:spcBef>
              <a:buFontTx/>
              <a:buNone/>
            </a:pPr>
            <a:r>
              <a:rPr lang="pl-PL" altLang="en-US" sz="1800"/>
              <a:t>Warunki tworzenia się </a:t>
            </a:r>
            <a:r>
              <a:rPr lang="pl-PL" altLang="en-US" sz="1800" i="1"/>
              <a:t>cirrusów</a:t>
            </a:r>
            <a:r>
              <a:rPr lang="pl-PL" altLang="en-US" sz="1800"/>
              <a:t>, zob. lewy górny róg</a:t>
            </a:r>
            <a:endParaRPr lang="en-US" altLang="en-US" sz="18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ytuł 1">
            <a:extLst>
              <a:ext uri="{FF2B5EF4-FFF2-40B4-BE49-F238E27FC236}">
                <a16:creationId xmlns:a16="http://schemas.microsoft.com/office/drawing/2014/main" id="{401B6BD3-2249-0EA3-EDA4-5A88F6CD65E8}"/>
              </a:ext>
            </a:extLst>
          </p:cNvPr>
          <p:cNvSpPr>
            <a:spLocks noGrp="1" noChangeArrowheads="1"/>
          </p:cNvSpPr>
          <p:nvPr>
            <p:ph type="title"/>
          </p:nvPr>
        </p:nvSpPr>
        <p:spPr>
          <a:xfrm>
            <a:off x="457200" y="-171450"/>
            <a:ext cx="8229600" cy="1143000"/>
          </a:xfrm>
        </p:spPr>
        <p:txBody>
          <a:bodyPr/>
          <a:lstStyle/>
          <a:p>
            <a:r>
              <a:rPr lang="pl-PL" altLang="en-US" sz="3400"/>
              <a:t>Chmury, chmury, chmury…</a:t>
            </a:r>
            <a:endParaRPr lang="en-US" altLang="en-US" sz="3400"/>
          </a:p>
        </p:txBody>
      </p:sp>
      <p:sp>
        <p:nvSpPr>
          <p:cNvPr id="28675" name="pole tekstowe 3">
            <a:extLst>
              <a:ext uri="{FF2B5EF4-FFF2-40B4-BE49-F238E27FC236}">
                <a16:creationId xmlns:a16="http://schemas.microsoft.com/office/drawing/2014/main" id="{B7926A4D-9F5D-9B4F-249D-5D8AD527E0B7}"/>
              </a:ext>
            </a:extLst>
          </p:cNvPr>
          <p:cNvSpPr txBox="1">
            <a:spLocks noChangeArrowheads="1"/>
          </p:cNvSpPr>
          <p:nvPr/>
        </p:nvSpPr>
        <p:spPr bwMode="auto">
          <a:xfrm>
            <a:off x="107950" y="3503613"/>
            <a:ext cx="64008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Cirrus, cirrostratus (RFN) 30/08/2004</a:t>
            </a:r>
          </a:p>
          <a:p>
            <a:pPr>
              <a:spcBef>
                <a:spcPct val="0"/>
              </a:spcBef>
              <a:buFontTx/>
              <a:buNone/>
            </a:pPr>
            <a:r>
              <a:rPr lang="en-US" altLang="en-US" sz="1000"/>
              <a:t>https://pl.wikipedia.org/wiki/Plik:Feine_Cirren_20040830.jpg</a:t>
            </a:r>
          </a:p>
        </p:txBody>
      </p:sp>
      <p:pic>
        <p:nvPicPr>
          <p:cNvPr id="28676" name="Picture 2">
            <a:extLst>
              <a:ext uri="{FF2B5EF4-FFF2-40B4-BE49-F238E27FC236}">
                <a16:creationId xmlns:a16="http://schemas.microsoft.com/office/drawing/2014/main" id="{5D0BADD6-FB58-6108-0DC1-D9A4BBBA80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971550"/>
            <a:ext cx="3384550" cy="25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pole tekstowe 4">
            <a:extLst>
              <a:ext uri="{FF2B5EF4-FFF2-40B4-BE49-F238E27FC236}">
                <a16:creationId xmlns:a16="http://schemas.microsoft.com/office/drawing/2014/main" id="{786C892A-602A-0CF0-B6CE-6B5D2DB14BAC}"/>
              </a:ext>
            </a:extLst>
          </p:cNvPr>
          <p:cNvSpPr txBox="1">
            <a:spLocks noChangeArrowheads="1"/>
          </p:cNvSpPr>
          <p:nvPr/>
        </p:nvSpPr>
        <p:spPr bwMode="auto">
          <a:xfrm>
            <a:off x="323850" y="676275"/>
            <a:ext cx="26971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i="1"/>
              <a:t>Nauka o klimacie</a:t>
            </a:r>
            <a:r>
              <a:rPr lang="pl-PL" altLang="en-US" sz="1800"/>
              <a:t>, str. 93</a:t>
            </a:r>
            <a:endParaRPr lang="en-US" altLang="en-US" sz="1800" i="1"/>
          </a:p>
        </p:txBody>
      </p:sp>
      <p:pic>
        <p:nvPicPr>
          <p:cNvPr id="28678" name="Picture 4">
            <a:extLst>
              <a:ext uri="{FF2B5EF4-FFF2-40B4-BE49-F238E27FC236}">
                <a16:creationId xmlns:a16="http://schemas.microsoft.com/office/drawing/2014/main" id="{E11F131F-70A3-AB9C-F26B-FC605602BF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4098925"/>
            <a:ext cx="762000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pole tekstowe 6">
            <a:extLst>
              <a:ext uri="{FF2B5EF4-FFF2-40B4-BE49-F238E27FC236}">
                <a16:creationId xmlns:a16="http://schemas.microsoft.com/office/drawing/2014/main" id="{1299E52C-041A-12C2-3861-A465BC53727D}"/>
              </a:ext>
            </a:extLst>
          </p:cNvPr>
          <p:cNvSpPr txBox="1">
            <a:spLocks noChangeArrowheads="1"/>
          </p:cNvSpPr>
          <p:nvPr/>
        </p:nvSpPr>
        <p:spPr bwMode="auto">
          <a:xfrm>
            <a:off x="68263" y="6340475"/>
            <a:ext cx="864076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AU" altLang="en-US" sz="1600" b="1">
                <a:solidFill>
                  <a:srgbClr val="202122"/>
                </a:solidFill>
              </a:rPr>
              <a:t> </a:t>
            </a:r>
            <a:r>
              <a:rPr lang="en-AU" altLang="en-US" sz="1600">
                <a:solidFill>
                  <a:srgbClr val="202122"/>
                </a:solidFill>
              </a:rPr>
              <a:t>Cumulus humilis </a:t>
            </a:r>
            <a:r>
              <a:rPr lang="en-AU" altLang="en-US" sz="1600">
                <a:solidFill>
                  <a:srgbClr val="3366CC"/>
                </a:solidFill>
                <a:hlinkClick r:id="rId4" tooltip="Cloud"/>
              </a:rPr>
              <a:t>clouds</a:t>
            </a:r>
            <a:r>
              <a:rPr lang="en-AU" altLang="en-US" sz="1600">
                <a:solidFill>
                  <a:srgbClr val="202122"/>
                </a:solidFill>
              </a:rPr>
              <a:t> in the foreground and cumulonimbus clouds in the back, taken at Swifts Creek, in the Great Alps of East Gippsland, Victoria, </a:t>
            </a:r>
            <a:r>
              <a:rPr lang="en-AU" altLang="en-US" sz="1600">
                <a:solidFill>
                  <a:srgbClr val="3366CC"/>
                </a:solidFill>
                <a:hlinkClick r:id="rId5" tooltip="Australia"/>
              </a:rPr>
              <a:t>Australia</a:t>
            </a:r>
            <a:r>
              <a:rPr lang="en-AU" altLang="en-US" sz="1600">
                <a:solidFill>
                  <a:srgbClr val="202122"/>
                </a:solidFill>
              </a:rPr>
              <a:t>.</a:t>
            </a:r>
            <a:r>
              <a:rPr lang="pl-PL" altLang="en-US" sz="1600">
                <a:solidFill>
                  <a:srgbClr val="202122"/>
                </a:solidFill>
              </a:rPr>
              <a:t> 20/02/2006</a:t>
            </a:r>
            <a:endParaRPr lang="en-US" altLang="en-US" sz="16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ytuł 1">
            <a:extLst>
              <a:ext uri="{FF2B5EF4-FFF2-40B4-BE49-F238E27FC236}">
                <a16:creationId xmlns:a16="http://schemas.microsoft.com/office/drawing/2014/main" id="{A35881EC-EE37-2977-D750-2D138EB102F9}"/>
              </a:ext>
            </a:extLst>
          </p:cNvPr>
          <p:cNvSpPr>
            <a:spLocks noGrp="1" noChangeArrowheads="1"/>
          </p:cNvSpPr>
          <p:nvPr>
            <p:ph type="title"/>
          </p:nvPr>
        </p:nvSpPr>
        <p:spPr>
          <a:xfrm>
            <a:off x="3324225" y="476250"/>
            <a:ext cx="6059488" cy="1143000"/>
          </a:xfrm>
        </p:spPr>
        <p:txBody>
          <a:bodyPr/>
          <a:lstStyle/>
          <a:p>
            <a:r>
              <a:rPr lang="pl-PL" altLang="en-US" sz="3000"/>
              <a:t>W Sopocie zanosi się na śnieg</a:t>
            </a:r>
            <a:endParaRPr lang="en-US" altLang="en-US" sz="3000"/>
          </a:p>
        </p:txBody>
      </p:sp>
      <p:pic>
        <p:nvPicPr>
          <p:cNvPr id="29699" name="Obraz 3" descr="Obraz zawierający na wolnym powietrzu, natura, budynek, chmura&#10;&#10;Opis wygenerowany automatycznie">
            <a:extLst>
              <a:ext uri="{FF2B5EF4-FFF2-40B4-BE49-F238E27FC236}">
                <a16:creationId xmlns:a16="http://schemas.microsoft.com/office/drawing/2014/main" id="{0E44FFDE-B7E7-A996-4988-6EB62B92B0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36538"/>
            <a:ext cx="3224212"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pole tekstowe 5">
            <a:extLst>
              <a:ext uri="{FF2B5EF4-FFF2-40B4-BE49-F238E27FC236}">
                <a16:creationId xmlns:a16="http://schemas.microsoft.com/office/drawing/2014/main" id="{415BB222-CE4F-4C90-B668-084FD070265D}"/>
              </a:ext>
            </a:extLst>
          </p:cNvPr>
          <p:cNvSpPr txBox="1">
            <a:spLocks noChangeArrowheads="1"/>
          </p:cNvSpPr>
          <p:nvPr/>
        </p:nvSpPr>
        <p:spPr bwMode="auto">
          <a:xfrm>
            <a:off x="3933825" y="5181600"/>
            <a:ext cx="516255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Stratocumulus szczególnie gęsto ułożone, pofałdowane (</a:t>
            </a:r>
            <a:r>
              <a:rPr lang="pl-PL" altLang="en-US" sz="1800" i="1"/>
              <a:t>undulatus</a:t>
            </a:r>
            <a:r>
              <a:rPr lang="pl-PL" altLang="en-US" sz="1800"/>
              <a:t>), dość wysoko położone, o dużej grubości, słaby wiatr</a:t>
            </a:r>
          </a:p>
          <a:p>
            <a:pPr>
              <a:spcBef>
                <a:spcPct val="0"/>
              </a:spcBef>
              <a:buFontTx/>
              <a:buNone/>
            </a:pPr>
            <a:endParaRPr lang="pl-PL" altLang="en-US" sz="1800"/>
          </a:p>
          <a:p>
            <a:pPr>
              <a:spcBef>
                <a:spcPct val="0"/>
              </a:spcBef>
              <a:buFontTx/>
              <a:buNone/>
            </a:pPr>
            <a:r>
              <a:rPr lang="en-US" altLang="en-US" sz="1800"/>
              <a:t>2024</a:t>
            </a:r>
            <a:r>
              <a:rPr lang="pl-PL" altLang="en-US" sz="1800"/>
              <a:t>/</a:t>
            </a:r>
            <a:r>
              <a:rPr lang="en-US" altLang="en-US" sz="1800"/>
              <a:t>02</a:t>
            </a:r>
            <a:r>
              <a:rPr lang="pl-PL" altLang="en-US" sz="1800"/>
              <a:t>/</a:t>
            </a:r>
            <a:r>
              <a:rPr lang="en-US" altLang="en-US" sz="1800"/>
              <a:t>18_16</a:t>
            </a:r>
            <a:r>
              <a:rPr lang="pl-PL" altLang="en-US" sz="1800"/>
              <a:t>:</a:t>
            </a:r>
            <a:r>
              <a:rPr lang="en-US" altLang="en-US" sz="1800"/>
              <a:t>13</a:t>
            </a:r>
            <a:r>
              <a:rPr lang="pl-PL" altLang="en-US" sz="1800"/>
              <a:t>:</a:t>
            </a:r>
            <a:r>
              <a:rPr lang="en-US" altLang="en-US" sz="1800"/>
              <a:t>04</a:t>
            </a:r>
            <a:r>
              <a:rPr lang="pl-PL" altLang="en-US" sz="1800"/>
              <a:t> Foto GK</a:t>
            </a:r>
            <a:endParaRPr lang="en-US" altLang="en-US" sz="1800"/>
          </a:p>
        </p:txBody>
      </p:sp>
      <p:pic>
        <p:nvPicPr>
          <p:cNvPr id="29701" name="Obraz 2">
            <a:extLst>
              <a:ext uri="{FF2B5EF4-FFF2-40B4-BE49-F238E27FC236}">
                <a16:creationId xmlns:a16="http://schemas.microsoft.com/office/drawing/2014/main" id="{447DE100-2675-829D-F239-D06B7FC8E0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2525" y="1619250"/>
            <a:ext cx="5322888"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46168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olo 1">
            <a:extLst>
              <a:ext uri="{FF2B5EF4-FFF2-40B4-BE49-F238E27FC236}">
                <a16:creationId xmlns:a16="http://schemas.microsoft.com/office/drawing/2014/main" id="{E58208AA-111E-2692-C51A-E174F76DB625}"/>
              </a:ext>
            </a:extLst>
          </p:cNvPr>
          <p:cNvSpPr>
            <a:spLocks noGrp="1" noChangeArrowheads="1"/>
          </p:cNvSpPr>
          <p:nvPr>
            <p:ph type="title"/>
          </p:nvPr>
        </p:nvSpPr>
        <p:spPr>
          <a:xfrm>
            <a:off x="323850" y="74613"/>
            <a:ext cx="8229600" cy="762000"/>
          </a:xfrm>
        </p:spPr>
        <p:txBody>
          <a:bodyPr/>
          <a:lstStyle/>
          <a:p>
            <a:r>
              <a:rPr lang="pl-PL" altLang="it-IT" sz="3600"/>
              <a:t>Arystoteles „Meteorologika”: chmury</a:t>
            </a:r>
          </a:p>
        </p:txBody>
      </p:sp>
      <p:sp>
        <p:nvSpPr>
          <p:cNvPr id="4099" name="CasellaDiTesto 3">
            <a:extLst>
              <a:ext uri="{FF2B5EF4-FFF2-40B4-BE49-F238E27FC236}">
                <a16:creationId xmlns:a16="http://schemas.microsoft.com/office/drawing/2014/main" id="{1144C728-A99A-A732-DDAC-644FB1ACCB29}"/>
              </a:ext>
            </a:extLst>
          </p:cNvPr>
          <p:cNvSpPr txBox="1">
            <a:spLocks noChangeArrowheads="1"/>
          </p:cNvSpPr>
          <p:nvPr/>
        </p:nvSpPr>
        <p:spPr bwMode="auto">
          <a:xfrm>
            <a:off x="228600" y="701675"/>
            <a:ext cx="8915400" cy="563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spcAft>
                <a:spcPts val="1200"/>
              </a:spcAft>
              <a:buFontTx/>
              <a:buNone/>
            </a:pPr>
            <a:r>
              <a:rPr lang="pl-PL" altLang="it-IT" sz="1900">
                <a:cs typeface="Times New Roman" panose="02020603050405020304" pitchFamily="18" charset="0"/>
              </a:rPr>
              <a:t>„[...] wilgoć w wyniku działania promieni oraz napływającego z góry ciepła, parując, unosi się ku górze. Skoro jednak ciepło, które unosi [ciepło ukryte parowania 540 cal/g] zaczyna znikać zarówno na skutek rozpraszania się w górnych warstwach, jako też oziębienia spowodowanego osiągniętą wysokością [gradient temperatury w troposferze], wtedy para ulegając ochłodzeniu, tak z powodu braku ciepła jak również wskutek natury miejsca, zgęszcza się nowo i powietrze staje się wodą [kondensuje]. Skoro więc wytworzy się woda, wtedy spada znowu na Ziemię. Para jest wyziewem pochodzącym z wody, chmurą natomiast powietrze zgęszczające się w wodę. Mgła jest pozostałością chmury zgęszczającej się w wodę i stąd jest raczej oznaką dobrej pogody niż deszczu. Mgła jest przeto rodzajem chmury nie przynoszącej deszczu.  (346 b)</a:t>
            </a:r>
          </a:p>
          <a:p>
            <a:pPr>
              <a:spcBef>
                <a:spcPct val="0"/>
              </a:spcBef>
              <a:spcAft>
                <a:spcPts val="1200"/>
              </a:spcAft>
              <a:buFontTx/>
              <a:buNone/>
            </a:pPr>
            <a:endParaRPr lang="pl-PL" altLang="it-IT" sz="2000">
              <a:cs typeface="Times New Roman" panose="02020603050405020304" pitchFamily="18" charset="0"/>
            </a:endParaRPr>
          </a:p>
          <a:p>
            <a:pPr>
              <a:spcBef>
                <a:spcPct val="0"/>
              </a:spcBef>
              <a:spcAft>
                <a:spcPts val="1200"/>
              </a:spcAft>
              <a:buFontTx/>
              <a:buNone/>
            </a:pPr>
            <a:endParaRPr lang="pl-PL" altLang="it-IT" sz="2000">
              <a:cs typeface="Times New Roman" panose="02020603050405020304" pitchFamily="18" charset="0"/>
            </a:endParaRPr>
          </a:p>
          <a:p>
            <a:pPr>
              <a:spcBef>
                <a:spcPct val="0"/>
              </a:spcBef>
              <a:spcAft>
                <a:spcPts val="1200"/>
              </a:spcAft>
              <a:buFontTx/>
              <a:buNone/>
            </a:pPr>
            <a:endParaRPr lang="pl-PL" altLang="it-IT" sz="2000">
              <a:cs typeface="Times New Roman" panose="02020603050405020304" pitchFamily="18" charset="0"/>
            </a:endParaRPr>
          </a:p>
          <a:p>
            <a:pPr>
              <a:spcBef>
                <a:spcPct val="0"/>
              </a:spcBef>
              <a:spcAft>
                <a:spcPts val="1200"/>
              </a:spcAft>
              <a:buFontTx/>
              <a:buNone/>
            </a:pPr>
            <a:endParaRPr lang="pl-PL" altLang="it-IT" sz="2000">
              <a:cs typeface="Times New Roman" panose="02020603050405020304" pitchFamily="18" charset="0"/>
            </a:endParaRPr>
          </a:p>
          <a:p>
            <a:pPr>
              <a:spcBef>
                <a:spcPct val="0"/>
              </a:spcBef>
              <a:buFontTx/>
              <a:buNone/>
            </a:pPr>
            <a:endParaRPr lang="pl-PL" altLang="it-IT" sz="2000" i="1"/>
          </a:p>
        </p:txBody>
      </p:sp>
      <p:pic>
        <p:nvPicPr>
          <p:cNvPr id="4100" name="Obraz 8">
            <a:extLst>
              <a:ext uri="{FF2B5EF4-FFF2-40B4-BE49-F238E27FC236}">
                <a16:creationId xmlns:a16="http://schemas.microsoft.com/office/drawing/2014/main" id="{7D6D10E6-BEF8-1D8F-823E-C2107E02D9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4016375"/>
            <a:ext cx="5029200" cy="276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pole tekstowe 9">
            <a:extLst>
              <a:ext uri="{FF2B5EF4-FFF2-40B4-BE49-F238E27FC236}">
                <a16:creationId xmlns:a16="http://schemas.microsoft.com/office/drawing/2014/main" id="{71BB5CB4-F29E-2B4D-9251-61815AA4666F}"/>
              </a:ext>
            </a:extLst>
          </p:cNvPr>
          <p:cNvSpPr txBox="1">
            <a:spLocks noChangeArrowheads="1"/>
          </p:cNvSpPr>
          <p:nvPr/>
        </p:nvSpPr>
        <p:spPr bwMode="auto">
          <a:xfrm>
            <a:off x="3689350" y="4149725"/>
            <a:ext cx="5130800"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900"/>
              <a:t>Szron powstaje wówczas, gdy mgła zamarza, zanim zgęści się w wodę (dzieje się to zimą oraz na chłodniejszych zazwyczaj terenach). </a:t>
            </a:r>
            <a:endParaRPr lang="en-US" altLang="en-US" sz="19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ytuł 1">
            <a:extLst>
              <a:ext uri="{FF2B5EF4-FFF2-40B4-BE49-F238E27FC236}">
                <a16:creationId xmlns:a16="http://schemas.microsoft.com/office/drawing/2014/main" id="{3B44457B-34B5-4B84-54CF-62D9C2969BC1}"/>
              </a:ext>
            </a:extLst>
          </p:cNvPr>
          <p:cNvSpPr>
            <a:spLocks noGrp="1" noChangeArrowheads="1"/>
          </p:cNvSpPr>
          <p:nvPr>
            <p:ph type="title"/>
          </p:nvPr>
        </p:nvSpPr>
        <p:spPr>
          <a:xfrm>
            <a:off x="457200" y="-88900"/>
            <a:ext cx="8229600" cy="1143000"/>
          </a:xfrm>
        </p:spPr>
        <p:txBody>
          <a:bodyPr/>
          <a:lstStyle/>
          <a:p>
            <a:r>
              <a:rPr lang="pl-PL" altLang="en-US" sz="3400"/>
              <a:t>Analiza Fouriera: cykl synoptyczny</a:t>
            </a:r>
            <a:endParaRPr lang="en-US" altLang="en-US" sz="3400"/>
          </a:p>
        </p:txBody>
      </p:sp>
      <p:pic>
        <p:nvPicPr>
          <p:cNvPr id="37891" name="Obraz 3">
            <a:extLst>
              <a:ext uri="{FF2B5EF4-FFF2-40B4-BE49-F238E27FC236}">
                <a16:creationId xmlns:a16="http://schemas.microsoft.com/office/drawing/2014/main" id="{1415F213-D74D-8BC0-76BE-515D57A107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709613"/>
            <a:ext cx="8353425" cy="630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wal 5">
            <a:extLst>
              <a:ext uri="{FF2B5EF4-FFF2-40B4-BE49-F238E27FC236}">
                <a16:creationId xmlns:a16="http://schemas.microsoft.com/office/drawing/2014/main" id="{4D1EE567-3E1D-67E4-357A-3BEFFEBA93B6}"/>
              </a:ext>
            </a:extLst>
          </p:cNvPr>
          <p:cNvSpPr/>
          <p:nvPr/>
        </p:nvSpPr>
        <p:spPr>
          <a:xfrm>
            <a:off x="6659563" y="3500438"/>
            <a:ext cx="1079500" cy="1655762"/>
          </a:xfrm>
          <a:prstGeom prst="ellipse">
            <a:avLst/>
          </a:prstGeom>
          <a:noFill/>
          <a:ln w="19050">
            <a:solidFill>
              <a:srgbClr val="FF33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39272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ytuł 1">
            <a:extLst>
              <a:ext uri="{FF2B5EF4-FFF2-40B4-BE49-F238E27FC236}">
                <a16:creationId xmlns:a16="http://schemas.microsoft.com/office/drawing/2014/main" id="{FD232617-0644-1028-CF0F-DC46BAC04405}"/>
              </a:ext>
            </a:extLst>
          </p:cNvPr>
          <p:cNvSpPr>
            <a:spLocks noGrp="1" noChangeArrowheads="1"/>
          </p:cNvSpPr>
          <p:nvPr>
            <p:ph type="title"/>
          </p:nvPr>
        </p:nvSpPr>
        <p:spPr>
          <a:xfrm>
            <a:off x="457200" y="-4763"/>
            <a:ext cx="8229600" cy="912813"/>
          </a:xfrm>
        </p:spPr>
        <p:txBody>
          <a:bodyPr/>
          <a:lstStyle/>
          <a:p>
            <a:r>
              <a:rPr lang="pl-PL" altLang="en-US" sz="3400"/>
              <a:t>Analiza Fouriera – cykl synoptyczny</a:t>
            </a:r>
            <a:endParaRPr lang="en-US" altLang="en-US" sz="3400"/>
          </a:p>
        </p:txBody>
      </p:sp>
      <p:pic>
        <p:nvPicPr>
          <p:cNvPr id="38915" name="Obraz 3">
            <a:extLst>
              <a:ext uri="{FF2B5EF4-FFF2-40B4-BE49-F238E27FC236}">
                <a16:creationId xmlns:a16="http://schemas.microsoft.com/office/drawing/2014/main" id="{F63890FC-60ED-62B4-178A-E52F15C308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908050"/>
            <a:ext cx="6831013"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pole tekstowe 4">
            <a:extLst>
              <a:ext uri="{FF2B5EF4-FFF2-40B4-BE49-F238E27FC236}">
                <a16:creationId xmlns:a16="http://schemas.microsoft.com/office/drawing/2014/main" id="{8467CBD2-84C2-D56D-56DE-793C9BF716E0}"/>
              </a:ext>
            </a:extLst>
          </p:cNvPr>
          <p:cNvSpPr txBox="1">
            <a:spLocks noChangeArrowheads="1"/>
          </p:cNvSpPr>
          <p:nvPr/>
        </p:nvSpPr>
        <p:spPr bwMode="auto">
          <a:xfrm>
            <a:off x="7081838" y="1820863"/>
            <a:ext cx="2268537" cy="427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700"/>
              <a:t>Są to tylko progno</a:t>
            </a:r>
            <a:r>
              <a:rPr lang="it-IT" altLang="en-US" sz="1700"/>
              <a:t>- </a:t>
            </a:r>
            <a:r>
              <a:rPr lang="pl-PL" altLang="en-US" sz="1700"/>
              <a:t>zy</a:t>
            </a:r>
            <a:r>
              <a:rPr lang="it-IT" altLang="en-US" sz="1700"/>
              <a:t> </a:t>
            </a:r>
            <a:r>
              <a:rPr lang="pl-PL" altLang="en-US" sz="1700"/>
              <a:t>ale znakomicie pokazują cykl F. około 10 dni </a:t>
            </a:r>
          </a:p>
          <a:p>
            <a:pPr>
              <a:spcBef>
                <a:spcPct val="0"/>
              </a:spcBef>
              <a:buFontTx/>
              <a:buNone/>
            </a:pPr>
            <a:endParaRPr lang="pl-PL" altLang="en-US" sz="1700"/>
          </a:p>
          <a:p>
            <a:pPr>
              <a:spcBef>
                <a:spcPct val="0"/>
              </a:spcBef>
              <a:buFontTx/>
              <a:buNone/>
            </a:pPr>
            <a:r>
              <a:rPr lang="pl-PL" altLang="en-US" sz="1700"/>
              <a:t>Luty 2024, Bolzano</a:t>
            </a:r>
          </a:p>
          <a:p>
            <a:pPr>
              <a:spcBef>
                <a:spcPct val="0"/>
              </a:spcBef>
              <a:buFontTx/>
              <a:buNone/>
            </a:pPr>
            <a:endParaRPr lang="pl-PL" altLang="en-US" sz="1700"/>
          </a:p>
          <a:p>
            <a:pPr>
              <a:spcBef>
                <a:spcPct val="0"/>
              </a:spcBef>
              <a:buFontTx/>
              <a:buNone/>
            </a:pPr>
            <a:r>
              <a:rPr lang="pl-PL" altLang="en-US" sz="1700"/>
              <a:t>Wzrost wilgotności odpowiada dniom opadów (pewno śniegu i deszczu)</a:t>
            </a:r>
          </a:p>
          <a:p>
            <a:pPr>
              <a:spcBef>
                <a:spcPct val="0"/>
              </a:spcBef>
              <a:buFontTx/>
              <a:buNone/>
            </a:pPr>
            <a:endParaRPr lang="pl-PL" altLang="en-US" sz="1700"/>
          </a:p>
          <a:p>
            <a:pPr>
              <a:spcBef>
                <a:spcPct val="0"/>
              </a:spcBef>
              <a:buFontTx/>
              <a:buNone/>
            </a:pPr>
            <a:r>
              <a:rPr lang="pl-PL" altLang="en-US" sz="1700"/>
              <a:t>Opady poprzedza wiatr S-E, wzdłuż doliny, która pro-wadzi do Wenecji</a:t>
            </a:r>
            <a:endParaRPr lang="en-US" altLang="en-US" sz="1700"/>
          </a:p>
        </p:txBody>
      </p:sp>
      <p:sp>
        <p:nvSpPr>
          <p:cNvPr id="38917" name="pole tekstowe 6">
            <a:extLst>
              <a:ext uri="{FF2B5EF4-FFF2-40B4-BE49-F238E27FC236}">
                <a16:creationId xmlns:a16="http://schemas.microsoft.com/office/drawing/2014/main" id="{42E15787-2E3C-D9AB-7A7C-FE1ABAAC70FA}"/>
              </a:ext>
            </a:extLst>
          </p:cNvPr>
          <p:cNvSpPr txBox="1">
            <a:spLocks noChangeArrowheads="1"/>
          </p:cNvSpPr>
          <p:nvPr/>
        </p:nvSpPr>
        <p:spPr bwMode="auto">
          <a:xfrm>
            <a:off x="704850" y="3429000"/>
            <a:ext cx="4594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200"/>
              <a:t>https://www.meteoblue.com/it/tempo/historyclimate/weatherarchive/bolzano_italia_3181913?fcstlength=1m&amp;year=2024&amp;month=2</a:t>
            </a:r>
          </a:p>
        </p:txBody>
      </p:sp>
    </p:spTree>
    <p:extLst>
      <p:ext uri="{BB962C8B-B14F-4D97-AF65-F5344CB8AC3E}">
        <p14:creationId xmlns:p14="http://schemas.microsoft.com/office/powerpoint/2010/main" val="31265591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ytuł 1">
            <a:extLst>
              <a:ext uri="{FF2B5EF4-FFF2-40B4-BE49-F238E27FC236}">
                <a16:creationId xmlns:a16="http://schemas.microsoft.com/office/drawing/2014/main" id="{08A01A89-272E-5B71-8CED-D2923A781490}"/>
              </a:ext>
            </a:extLst>
          </p:cNvPr>
          <p:cNvSpPr>
            <a:spLocks noGrp="1" noChangeArrowheads="1"/>
          </p:cNvSpPr>
          <p:nvPr>
            <p:ph type="title"/>
          </p:nvPr>
        </p:nvSpPr>
        <p:spPr>
          <a:xfrm>
            <a:off x="457200" y="186150"/>
            <a:ext cx="8229600" cy="598487"/>
          </a:xfrm>
        </p:spPr>
        <p:txBody>
          <a:bodyPr/>
          <a:lstStyle/>
          <a:p>
            <a:r>
              <a:rPr lang="pl-PL" altLang="en-US" sz="3400" dirty="0"/>
              <a:t>Pogoda w górach</a:t>
            </a:r>
            <a:endParaRPr lang="en-US" altLang="en-US" sz="3400" dirty="0"/>
          </a:p>
        </p:txBody>
      </p:sp>
      <p:pic>
        <p:nvPicPr>
          <p:cNvPr id="32771" name="Obraz 3">
            <a:extLst>
              <a:ext uri="{FF2B5EF4-FFF2-40B4-BE49-F238E27FC236}">
                <a16:creationId xmlns:a16="http://schemas.microsoft.com/office/drawing/2014/main" id="{D4C3C5B8-84F8-56BC-6E78-71F052617B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763128"/>
            <a:ext cx="6480175" cy="571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pole tekstowe 5">
            <a:extLst>
              <a:ext uri="{FF2B5EF4-FFF2-40B4-BE49-F238E27FC236}">
                <a16:creationId xmlns:a16="http://schemas.microsoft.com/office/drawing/2014/main" id="{B63B7715-E9DB-5924-DDB0-29BBB1FE18C6}"/>
              </a:ext>
            </a:extLst>
          </p:cNvPr>
          <p:cNvSpPr txBox="1">
            <a:spLocks noChangeArrowheads="1"/>
          </p:cNvSpPr>
          <p:nvPr/>
        </p:nvSpPr>
        <p:spPr bwMode="auto">
          <a:xfrm>
            <a:off x="3275856" y="4581128"/>
            <a:ext cx="7181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dirty="0"/>
              <a:t>https://meteo.provincia.bz.it/tempo-montagna.asp</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ytuł 1">
            <a:extLst>
              <a:ext uri="{FF2B5EF4-FFF2-40B4-BE49-F238E27FC236}">
                <a16:creationId xmlns:a16="http://schemas.microsoft.com/office/drawing/2014/main" id="{223F1749-F8D3-4632-CBAE-D455CE74EBA9}"/>
              </a:ext>
            </a:extLst>
          </p:cNvPr>
          <p:cNvSpPr>
            <a:spLocks noGrp="1" noChangeArrowheads="1"/>
          </p:cNvSpPr>
          <p:nvPr>
            <p:ph type="title"/>
          </p:nvPr>
        </p:nvSpPr>
        <p:spPr>
          <a:xfrm>
            <a:off x="457200" y="144006"/>
            <a:ext cx="8229600" cy="1143000"/>
          </a:xfrm>
        </p:spPr>
        <p:txBody>
          <a:bodyPr/>
          <a:lstStyle/>
          <a:p>
            <a:r>
              <a:rPr lang="pl-PL" altLang="en-US" sz="3600" dirty="0"/>
              <a:t>Front</a:t>
            </a:r>
            <a:r>
              <a:rPr lang="it-IT" altLang="en-US" sz="3600" dirty="0"/>
              <a:t>y </a:t>
            </a:r>
            <a:r>
              <a:rPr lang="it-IT" altLang="en-US" sz="3600" dirty="0" err="1"/>
              <a:t>atmosferyczne</a:t>
            </a:r>
            <a:r>
              <a:rPr lang="pl-PL" altLang="en-US" sz="3600" dirty="0"/>
              <a:t> a komórki cyrkulacji </a:t>
            </a:r>
            <a:r>
              <a:rPr lang="pl-PL" altLang="en-US" sz="3600" dirty="0" err="1"/>
              <a:t>globalnaj</a:t>
            </a:r>
            <a:endParaRPr lang="en-AU" altLang="en-US" sz="3600" dirty="0"/>
          </a:p>
        </p:txBody>
      </p:sp>
      <p:pic>
        <p:nvPicPr>
          <p:cNvPr id="34819" name="Obraz 2">
            <a:extLst>
              <a:ext uri="{FF2B5EF4-FFF2-40B4-BE49-F238E27FC236}">
                <a16:creationId xmlns:a16="http://schemas.microsoft.com/office/drawing/2014/main" id="{713811B2-1AD7-51F3-9169-530F73628E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3554869"/>
            <a:ext cx="5313362"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Obraz 4">
            <a:extLst>
              <a:ext uri="{FF2B5EF4-FFF2-40B4-BE49-F238E27FC236}">
                <a16:creationId xmlns:a16="http://schemas.microsoft.com/office/drawing/2014/main" id="{848C03DC-523A-5439-BD17-9F7B6DB8DD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0788" y="1608595"/>
            <a:ext cx="5187950"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Obraz 6">
            <a:extLst>
              <a:ext uri="{FF2B5EF4-FFF2-40B4-BE49-F238E27FC236}">
                <a16:creationId xmlns:a16="http://schemas.microsoft.com/office/drawing/2014/main" id="{B17CB97D-701F-05D4-0B50-6CB982D8F0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9063" y="4292600"/>
            <a:ext cx="5105400"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ytuł 1">
            <a:extLst>
              <a:ext uri="{FF2B5EF4-FFF2-40B4-BE49-F238E27FC236}">
                <a16:creationId xmlns:a16="http://schemas.microsoft.com/office/drawing/2014/main" id="{E27AD74D-4D89-CFC4-F819-FF2174BD89F5}"/>
              </a:ext>
            </a:extLst>
          </p:cNvPr>
          <p:cNvSpPr>
            <a:spLocks noGrp="1" noChangeArrowheads="1"/>
          </p:cNvSpPr>
          <p:nvPr>
            <p:ph type="title"/>
          </p:nvPr>
        </p:nvSpPr>
        <p:spPr>
          <a:xfrm>
            <a:off x="20638" y="333375"/>
            <a:ext cx="4114800" cy="1143000"/>
          </a:xfrm>
        </p:spPr>
        <p:txBody>
          <a:bodyPr/>
          <a:lstStyle/>
          <a:p>
            <a:r>
              <a:rPr lang="pl-PL" altLang="en-US" sz="3600"/>
              <a:t>Front ciepły</a:t>
            </a:r>
            <a:endParaRPr lang="en-AU" altLang="en-US" sz="3600"/>
          </a:p>
        </p:txBody>
      </p:sp>
      <p:pic>
        <p:nvPicPr>
          <p:cNvPr id="35843" name="Obraz 4">
            <a:extLst>
              <a:ext uri="{FF2B5EF4-FFF2-40B4-BE49-F238E27FC236}">
                <a16:creationId xmlns:a16="http://schemas.microsoft.com/office/drawing/2014/main" id="{B1055BD7-BFD8-C53A-6EA1-201877C40C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738" y="128588"/>
            <a:ext cx="4357687" cy="332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Obraz 5">
            <a:extLst>
              <a:ext uri="{FF2B5EF4-FFF2-40B4-BE49-F238E27FC236}">
                <a16:creationId xmlns:a16="http://schemas.microsoft.com/office/drawing/2014/main" id="{ACB8F3B3-62CA-86D3-561F-68A8FE05C8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813" y="2781300"/>
            <a:ext cx="8281987" cy="395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ytuł 1">
            <a:extLst>
              <a:ext uri="{FF2B5EF4-FFF2-40B4-BE49-F238E27FC236}">
                <a16:creationId xmlns:a16="http://schemas.microsoft.com/office/drawing/2014/main" id="{ABF7320D-8545-F429-AC15-13DD5297FC8B}"/>
              </a:ext>
            </a:extLst>
          </p:cNvPr>
          <p:cNvSpPr>
            <a:spLocks noGrp="1" noChangeArrowheads="1"/>
          </p:cNvSpPr>
          <p:nvPr>
            <p:ph type="title"/>
          </p:nvPr>
        </p:nvSpPr>
        <p:spPr>
          <a:xfrm>
            <a:off x="20638" y="333375"/>
            <a:ext cx="4114800" cy="1143000"/>
          </a:xfrm>
        </p:spPr>
        <p:txBody>
          <a:bodyPr/>
          <a:lstStyle/>
          <a:p>
            <a:r>
              <a:rPr lang="pl-PL" altLang="en-US" sz="3600"/>
              <a:t>Front c</a:t>
            </a:r>
            <a:r>
              <a:rPr lang="it-IT" altLang="en-US" sz="3600"/>
              <a:t>h</a:t>
            </a:r>
            <a:r>
              <a:rPr lang="pl-PL" altLang="en-US" sz="3600"/>
              <a:t>łodny</a:t>
            </a:r>
            <a:endParaRPr lang="en-AU" altLang="en-US" sz="3600"/>
          </a:p>
        </p:txBody>
      </p:sp>
      <p:pic>
        <p:nvPicPr>
          <p:cNvPr id="36867" name="Obraz 2">
            <a:extLst>
              <a:ext uri="{FF2B5EF4-FFF2-40B4-BE49-F238E27FC236}">
                <a16:creationId xmlns:a16="http://schemas.microsoft.com/office/drawing/2014/main" id="{00F36643-4D3A-2CD5-BF08-4869CCDE7C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 y="4040188"/>
            <a:ext cx="9072563"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Obraz 5">
            <a:extLst>
              <a:ext uri="{FF2B5EF4-FFF2-40B4-BE49-F238E27FC236}">
                <a16:creationId xmlns:a16="http://schemas.microsoft.com/office/drawing/2014/main" id="{3ADADB72-A3BD-892A-437B-CEC7E3A076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284163"/>
            <a:ext cx="4833937"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pole tekstowe 6">
            <a:extLst>
              <a:ext uri="{FF2B5EF4-FFF2-40B4-BE49-F238E27FC236}">
                <a16:creationId xmlns:a16="http://schemas.microsoft.com/office/drawing/2014/main" id="{978501A7-C3C4-6AB2-339B-7491C01C120F}"/>
              </a:ext>
            </a:extLst>
          </p:cNvPr>
          <p:cNvSpPr txBox="1">
            <a:spLocks noChangeArrowheads="1"/>
          </p:cNvSpPr>
          <p:nvPr/>
        </p:nvSpPr>
        <p:spPr bwMode="auto">
          <a:xfrm>
            <a:off x="5003800" y="6345238"/>
            <a:ext cx="2579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E. Wołoszczyn, str. 181</a:t>
            </a:r>
            <a:endParaRPr lang="en-US" altLang="en-US" sz="18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ytuł 1">
            <a:extLst>
              <a:ext uri="{FF2B5EF4-FFF2-40B4-BE49-F238E27FC236}">
                <a16:creationId xmlns:a16="http://schemas.microsoft.com/office/drawing/2014/main" id="{D78F3D1A-207E-B4F5-5BFE-BF7D84CEBEDC}"/>
              </a:ext>
            </a:extLst>
          </p:cNvPr>
          <p:cNvSpPr>
            <a:spLocks noGrp="1" noChangeArrowheads="1"/>
          </p:cNvSpPr>
          <p:nvPr>
            <p:ph type="title"/>
          </p:nvPr>
        </p:nvSpPr>
        <p:spPr>
          <a:xfrm>
            <a:off x="487363" y="-214313"/>
            <a:ext cx="5813425" cy="1143001"/>
          </a:xfrm>
        </p:spPr>
        <p:txBody>
          <a:bodyPr/>
          <a:lstStyle/>
          <a:p>
            <a:r>
              <a:rPr lang="pl-PL" altLang="en-US" sz="3400"/>
              <a:t>Prognozy lokalne</a:t>
            </a:r>
            <a:endParaRPr lang="en-US" altLang="en-US" sz="3400"/>
          </a:p>
        </p:txBody>
      </p:sp>
      <p:pic>
        <p:nvPicPr>
          <p:cNvPr id="39939" name="Obraz 3">
            <a:extLst>
              <a:ext uri="{FF2B5EF4-FFF2-40B4-BE49-F238E27FC236}">
                <a16:creationId xmlns:a16="http://schemas.microsoft.com/office/drawing/2014/main" id="{5CC9233E-8227-FFC5-CDBA-18FBC6CEA6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928688"/>
            <a:ext cx="7312025"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9">
            <a:extLst>
              <a:ext uri="{FF2B5EF4-FFF2-40B4-BE49-F238E27FC236}">
                <a16:creationId xmlns:a16="http://schemas.microsoft.com/office/drawing/2014/main" id="{01203BBC-558A-A593-9DF0-664E8E75D788}"/>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9475" y="103188"/>
            <a:ext cx="3132138" cy="1689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ytuł 1">
            <a:extLst>
              <a:ext uri="{FF2B5EF4-FFF2-40B4-BE49-F238E27FC236}">
                <a16:creationId xmlns:a16="http://schemas.microsoft.com/office/drawing/2014/main" id="{E9F0AF9D-0A3D-D655-A733-04E05CFF5DD9}"/>
              </a:ext>
            </a:extLst>
          </p:cNvPr>
          <p:cNvSpPr>
            <a:spLocks noGrp="1" noChangeArrowheads="1"/>
          </p:cNvSpPr>
          <p:nvPr>
            <p:ph type="title"/>
          </p:nvPr>
        </p:nvSpPr>
        <p:spPr>
          <a:xfrm>
            <a:off x="457200" y="49213"/>
            <a:ext cx="5627688" cy="1143000"/>
          </a:xfrm>
        </p:spPr>
        <p:txBody>
          <a:bodyPr/>
          <a:lstStyle/>
          <a:p>
            <a:r>
              <a:rPr lang="pl-PL" altLang="en-US" sz="3400"/>
              <a:t>Prognozy lokalne</a:t>
            </a:r>
            <a:endParaRPr lang="en-US" altLang="en-US" sz="3400"/>
          </a:p>
        </p:txBody>
      </p:sp>
      <p:pic>
        <p:nvPicPr>
          <p:cNvPr id="40963" name="Obraz 5">
            <a:extLst>
              <a:ext uri="{FF2B5EF4-FFF2-40B4-BE49-F238E27FC236}">
                <a16:creationId xmlns:a16="http://schemas.microsoft.com/office/drawing/2014/main" id="{EC13A959-5B28-3808-F75E-045F384249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125538"/>
            <a:ext cx="8177212"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pole tekstowe 1">
            <a:extLst>
              <a:ext uri="{FF2B5EF4-FFF2-40B4-BE49-F238E27FC236}">
                <a16:creationId xmlns:a16="http://schemas.microsoft.com/office/drawing/2014/main" id="{00A4A20A-892C-0913-22A4-39A92C73FEE1}"/>
              </a:ext>
            </a:extLst>
          </p:cNvPr>
          <p:cNvSpPr txBox="1">
            <a:spLocks noChangeArrowheads="1"/>
          </p:cNvSpPr>
          <p:nvPr/>
        </p:nvSpPr>
        <p:spPr bwMode="auto">
          <a:xfrm>
            <a:off x="382588" y="6411913"/>
            <a:ext cx="2579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E. Wołoszczyn, str. 218</a:t>
            </a:r>
            <a:endParaRPr lang="en-US" altLang="en-US" sz="1800"/>
          </a:p>
        </p:txBody>
      </p:sp>
      <p:pic>
        <p:nvPicPr>
          <p:cNvPr id="40965" name="Picture 8">
            <a:extLst>
              <a:ext uri="{FF2B5EF4-FFF2-40B4-BE49-F238E27FC236}">
                <a16:creationId xmlns:a16="http://schemas.microsoft.com/office/drawing/2014/main" id="{9135DAF4-A929-BE12-3E16-0C61E1B4558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3138" y="4856163"/>
            <a:ext cx="3024187" cy="1754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ytuł 1">
            <a:extLst>
              <a:ext uri="{FF2B5EF4-FFF2-40B4-BE49-F238E27FC236}">
                <a16:creationId xmlns:a16="http://schemas.microsoft.com/office/drawing/2014/main" id="{6C0E7ABF-199E-CBD7-B4D1-528077E22DFF}"/>
              </a:ext>
            </a:extLst>
          </p:cNvPr>
          <p:cNvSpPr>
            <a:spLocks noGrp="1" noChangeArrowheads="1"/>
          </p:cNvSpPr>
          <p:nvPr>
            <p:ph type="title"/>
          </p:nvPr>
        </p:nvSpPr>
        <p:spPr>
          <a:xfrm>
            <a:off x="2163763" y="5021263"/>
            <a:ext cx="6964362" cy="1143000"/>
          </a:xfrm>
        </p:spPr>
        <p:txBody>
          <a:bodyPr/>
          <a:lstStyle/>
          <a:p>
            <a:r>
              <a:rPr lang="pl-PL" altLang="en-US" sz="3000"/>
              <a:t>Klimaty Polski</a:t>
            </a:r>
            <a:endParaRPr lang="en-US" altLang="en-US" sz="3000"/>
          </a:p>
        </p:txBody>
      </p:sp>
      <p:pic>
        <p:nvPicPr>
          <p:cNvPr id="62467" name="Obraz 3">
            <a:extLst>
              <a:ext uri="{FF2B5EF4-FFF2-40B4-BE49-F238E27FC236}">
                <a16:creationId xmlns:a16="http://schemas.microsoft.com/office/drawing/2014/main" id="{21EC3C65-46A1-BEA1-E60A-0B25B0F5C3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738" y="0"/>
            <a:ext cx="5284787" cy="502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Obraz 3">
            <a:extLst>
              <a:ext uri="{FF2B5EF4-FFF2-40B4-BE49-F238E27FC236}">
                <a16:creationId xmlns:a16="http://schemas.microsoft.com/office/drawing/2014/main" id="{AEFF4DD2-E4D1-2085-AE65-E243D6F2DB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50" y="3327400"/>
            <a:ext cx="4057650"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5">
            <a:extLst>
              <a:ext uri="{FF2B5EF4-FFF2-40B4-BE49-F238E27FC236}">
                <a16:creationId xmlns:a16="http://schemas.microsoft.com/office/drawing/2014/main" id="{72E68912-D133-4CAB-0CEA-5F5E70D717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50" y="0"/>
            <a:ext cx="3625850" cy="336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pole tekstowe 3">
            <a:extLst>
              <a:ext uri="{FF2B5EF4-FFF2-40B4-BE49-F238E27FC236}">
                <a16:creationId xmlns:a16="http://schemas.microsoft.com/office/drawing/2014/main" id="{84888ECC-06F5-A416-8BBF-183070863813}"/>
              </a:ext>
            </a:extLst>
          </p:cNvPr>
          <p:cNvSpPr txBox="1">
            <a:spLocks noChangeArrowheads="1"/>
          </p:cNvSpPr>
          <p:nvPr/>
        </p:nvSpPr>
        <p:spPr bwMode="auto">
          <a:xfrm>
            <a:off x="4140200" y="6565900"/>
            <a:ext cx="5016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200"/>
              <a:t>http://www.swiatpodrozy.pl/k.php?kid=8&amp;mapID=30</a:t>
            </a:r>
          </a:p>
        </p:txBody>
      </p:sp>
    </p:spTree>
    <p:extLst>
      <p:ext uri="{BB962C8B-B14F-4D97-AF65-F5344CB8AC3E}">
        <p14:creationId xmlns:p14="http://schemas.microsoft.com/office/powerpoint/2010/main" val="8671663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Obraz 3">
            <a:extLst>
              <a:ext uri="{FF2B5EF4-FFF2-40B4-BE49-F238E27FC236}">
                <a16:creationId xmlns:a16="http://schemas.microsoft.com/office/drawing/2014/main" id="{66162287-0066-F5B7-41A7-837FE0421B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493713"/>
            <a:ext cx="7283450" cy="639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ytuł 1">
            <a:extLst>
              <a:ext uri="{FF2B5EF4-FFF2-40B4-BE49-F238E27FC236}">
                <a16:creationId xmlns:a16="http://schemas.microsoft.com/office/drawing/2014/main" id="{A87C5F0F-87C0-FFFE-D8AC-C72E312D332A}"/>
              </a:ext>
            </a:extLst>
          </p:cNvPr>
          <p:cNvSpPr>
            <a:spLocks noGrp="1" noChangeArrowheads="1"/>
          </p:cNvSpPr>
          <p:nvPr>
            <p:ph type="title"/>
          </p:nvPr>
        </p:nvSpPr>
        <p:spPr>
          <a:xfrm>
            <a:off x="3348038" y="76200"/>
            <a:ext cx="6707187" cy="417513"/>
          </a:xfrm>
        </p:spPr>
        <p:txBody>
          <a:bodyPr/>
          <a:lstStyle/>
          <a:p>
            <a:r>
              <a:rPr lang="pl-PL" altLang="en-US" sz="3200"/>
              <a:t>Klimaty Polski</a:t>
            </a:r>
            <a:endParaRPr lang="en-US" altLang="en-US" sz="3200"/>
          </a:p>
        </p:txBody>
      </p:sp>
      <p:pic>
        <p:nvPicPr>
          <p:cNvPr id="63492" name="Obraz 3">
            <a:extLst>
              <a:ext uri="{FF2B5EF4-FFF2-40B4-BE49-F238E27FC236}">
                <a16:creationId xmlns:a16="http://schemas.microsoft.com/office/drawing/2014/main" id="{8A00BC28-25D8-487E-A4C9-8272F4932F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5463" y="2781300"/>
            <a:ext cx="2198687"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3710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olo 1">
            <a:extLst>
              <a:ext uri="{FF2B5EF4-FFF2-40B4-BE49-F238E27FC236}">
                <a16:creationId xmlns:a16="http://schemas.microsoft.com/office/drawing/2014/main" id="{C79E85C9-6965-C29F-C3CA-A7E92B47C1E7}"/>
              </a:ext>
            </a:extLst>
          </p:cNvPr>
          <p:cNvSpPr>
            <a:spLocks noGrp="1" noChangeArrowheads="1"/>
          </p:cNvSpPr>
          <p:nvPr>
            <p:ph type="title"/>
          </p:nvPr>
        </p:nvSpPr>
        <p:spPr>
          <a:xfrm>
            <a:off x="323850" y="74613"/>
            <a:ext cx="8229600" cy="762000"/>
          </a:xfrm>
        </p:spPr>
        <p:txBody>
          <a:bodyPr/>
          <a:lstStyle/>
          <a:p>
            <a:r>
              <a:rPr lang="pl-PL" altLang="it-IT" sz="3600"/>
              <a:t>„Meteorologika”: grad i tęcza</a:t>
            </a:r>
          </a:p>
        </p:txBody>
      </p:sp>
      <p:sp>
        <p:nvSpPr>
          <p:cNvPr id="5123" name="CasellaDiTesto 3">
            <a:extLst>
              <a:ext uri="{FF2B5EF4-FFF2-40B4-BE49-F238E27FC236}">
                <a16:creationId xmlns:a16="http://schemas.microsoft.com/office/drawing/2014/main" id="{EAABF67B-BD01-A5D3-47F5-F1F70A91CF29}"/>
              </a:ext>
            </a:extLst>
          </p:cNvPr>
          <p:cNvSpPr txBox="1">
            <a:spLocks noChangeArrowheads="1"/>
          </p:cNvSpPr>
          <p:nvPr/>
        </p:nvSpPr>
        <p:spPr bwMode="auto">
          <a:xfrm>
            <a:off x="228600" y="836613"/>
            <a:ext cx="8915400" cy="781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spcAft>
                <a:spcPts val="1200"/>
              </a:spcAft>
              <a:buFontTx/>
              <a:buNone/>
            </a:pPr>
            <a:r>
              <a:rPr lang="pl-PL" altLang="it-IT" sz="1900">
                <a:cs typeface="Times New Roman" panose="02020603050405020304" pitchFamily="18" charset="0"/>
              </a:rPr>
              <a:t>„Poza tym dziwne jest to, iż woda zamarza na pewnej wysokości. […]</a:t>
            </a:r>
          </a:p>
          <a:p>
            <a:pPr>
              <a:spcBef>
                <a:spcPct val="0"/>
              </a:spcBef>
              <a:spcAft>
                <a:spcPts val="1200"/>
              </a:spcAft>
              <a:buFontTx/>
              <a:buNone/>
            </a:pPr>
            <a:r>
              <a:rPr lang="pl-PL" altLang="it-IT" sz="1900">
                <a:cs typeface="Times New Roman" panose="02020603050405020304" pitchFamily="18" charset="0"/>
              </a:rPr>
              <a:t>Niektórzy [Anaksagoras] podają następującą przyczynę istnienia i powstawania zjawiska. Kiedy chmura zostanie wypchnięta wysoko [przez prądy wznoszące atmosfery] ku obszarom, gdzie panuje chłód [gradient temperatury w atmosferze to mniej więcej 1°C na 100 m], ponieważ nie dociera tam ciepło odbitych od Ziemi promieni [zob. bilans cieplny Ziemi], wówczas woda, która w tym miejscu się znalazła, staje się lodem. Stąd właśnie chmury gradowe są częste w lecie       i w cieplejszych okolicach, gdyż występujące w większych ilościach ciepło skuteczniej wypycha chmury ku górze.” (348 a)</a:t>
            </a:r>
          </a:p>
          <a:p>
            <a:pPr>
              <a:spcBef>
                <a:spcPct val="0"/>
              </a:spcBef>
              <a:spcAft>
                <a:spcPts val="1200"/>
              </a:spcAft>
              <a:buFontTx/>
              <a:buNone/>
            </a:pPr>
            <a:r>
              <a:rPr lang="pl-PL" altLang="it-IT" sz="1900">
                <a:solidFill>
                  <a:srgbClr val="000099"/>
                </a:solidFill>
                <a:cs typeface="Times New Roman" panose="02020603050405020304" pitchFamily="18" charset="0"/>
              </a:rPr>
              <a:t>Arystoteles próbował też wyjaśnić tęczę. (Ks. III, R. 2-5) Zauważył słusznie, że powstaje ona pod ściśle określonym kątem w stosunku obserwatora i do Słońca, zauważył że tęcza wtórna ma odwrócone kolory, słusznie twierdził, że tęcza pochodzi z „odbicia” świata Słońca od kropel wody. </a:t>
            </a:r>
          </a:p>
          <a:p>
            <a:pPr>
              <a:spcBef>
                <a:spcPct val="0"/>
              </a:spcBef>
              <a:spcAft>
                <a:spcPts val="1200"/>
              </a:spcAft>
              <a:buFontTx/>
              <a:buNone/>
            </a:pPr>
            <a:r>
              <a:rPr lang="pl-PL" altLang="it-IT" sz="1900">
                <a:solidFill>
                  <a:srgbClr val="000099"/>
                </a:solidFill>
                <a:cs typeface="Times New Roman" panose="02020603050405020304" pitchFamily="18" charset="0"/>
              </a:rPr>
              <a:t>Nie rozumiał jednak zjawiska załamania światła,                                                    a w szczególności, że współczynnik załamania                                                                  zależy od koloru. Na wyjaśnienie tęczy trzeba było                                         poczekać do czasów Kartezjusza.</a:t>
            </a:r>
          </a:p>
          <a:p>
            <a:pPr>
              <a:spcBef>
                <a:spcPct val="0"/>
              </a:spcBef>
              <a:spcAft>
                <a:spcPts val="1200"/>
              </a:spcAft>
              <a:buFontTx/>
              <a:buNone/>
            </a:pPr>
            <a:r>
              <a:rPr lang="pl-PL" altLang="it-IT" sz="1900">
                <a:cs typeface="Times New Roman" panose="02020603050405020304" pitchFamily="18" charset="0"/>
              </a:rPr>
              <a:t> </a:t>
            </a:r>
            <a:endParaRPr lang="pl-PL" altLang="it-IT" sz="2000">
              <a:cs typeface="Times New Roman" panose="02020603050405020304" pitchFamily="18" charset="0"/>
            </a:endParaRPr>
          </a:p>
          <a:p>
            <a:pPr>
              <a:spcBef>
                <a:spcPct val="0"/>
              </a:spcBef>
              <a:spcAft>
                <a:spcPts val="1200"/>
              </a:spcAft>
              <a:buFontTx/>
              <a:buNone/>
            </a:pPr>
            <a:endParaRPr lang="pl-PL" altLang="it-IT" sz="2000">
              <a:cs typeface="Times New Roman" panose="02020603050405020304" pitchFamily="18" charset="0"/>
            </a:endParaRPr>
          </a:p>
          <a:p>
            <a:pPr>
              <a:spcBef>
                <a:spcPct val="0"/>
              </a:spcBef>
              <a:spcAft>
                <a:spcPts val="1200"/>
              </a:spcAft>
              <a:buFontTx/>
              <a:buNone/>
            </a:pPr>
            <a:endParaRPr lang="pl-PL" altLang="it-IT" sz="2000">
              <a:cs typeface="Times New Roman" panose="02020603050405020304" pitchFamily="18" charset="0"/>
            </a:endParaRPr>
          </a:p>
          <a:p>
            <a:pPr>
              <a:spcBef>
                <a:spcPct val="0"/>
              </a:spcBef>
              <a:spcAft>
                <a:spcPts val="1200"/>
              </a:spcAft>
              <a:buFontTx/>
              <a:buNone/>
            </a:pPr>
            <a:endParaRPr lang="pl-PL" altLang="it-IT" sz="2000">
              <a:cs typeface="Times New Roman" panose="02020603050405020304" pitchFamily="18" charset="0"/>
            </a:endParaRPr>
          </a:p>
          <a:p>
            <a:pPr>
              <a:spcBef>
                <a:spcPct val="0"/>
              </a:spcBef>
              <a:buFontTx/>
              <a:buNone/>
            </a:pPr>
            <a:endParaRPr lang="pl-PL" altLang="it-IT" sz="2000" i="1"/>
          </a:p>
        </p:txBody>
      </p:sp>
      <p:pic>
        <p:nvPicPr>
          <p:cNvPr id="5124" name="Picture 7">
            <a:extLst>
              <a:ext uri="{FF2B5EF4-FFF2-40B4-BE49-F238E27FC236}">
                <a16:creationId xmlns:a16="http://schemas.microsoft.com/office/drawing/2014/main" id="{066C7303-EA6A-7875-8A17-6903D79512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8225" y="4776788"/>
            <a:ext cx="2598738" cy="194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ytuł 1">
            <a:extLst>
              <a:ext uri="{FF2B5EF4-FFF2-40B4-BE49-F238E27FC236}">
                <a16:creationId xmlns:a16="http://schemas.microsoft.com/office/drawing/2014/main" id="{CC620207-06D3-9BA0-9E2D-538BE160CD65}"/>
              </a:ext>
            </a:extLst>
          </p:cNvPr>
          <p:cNvSpPr>
            <a:spLocks noGrp="1" noChangeArrowheads="1"/>
          </p:cNvSpPr>
          <p:nvPr>
            <p:ph type="title"/>
          </p:nvPr>
        </p:nvSpPr>
        <p:spPr>
          <a:xfrm>
            <a:off x="273050" y="0"/>
            <a:ext cx="8229600" cy="1143000"/>
          </a:xfrm>
        </p:spPr>
        <p:txBody>
          <a:bodyPr/>
          <a:lstStyle/>
          <a:p>
            <a:r>
              <a:rPr lang="pl-PL" altLang="en-US" sz="3600"/>
              <a:t>Opady i zima w Polsce</a:t>
            </a:r>
            <a:endParaRPr lang="en-US" altLang="en-US" sz="3600"/>
          </a:p>
        </p:txBody>
      </p:sp>
      <p:pic>
        <p:nvPicPr>
          <p:cNvPr id="64515" name="Obraz 5">
            <a:extLst>
              <a:ext uri="{FF2B5EF4-FFF2-40B4-BE49-F238E27FC236}">
                <a16:creationId xmlns:a16="http://schemas.microsoft.com/office/drawing/2014/main" id="{A73506AF-7AD6-44BF-AD9B-0D58BF16FB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288" y="1446213"/>
            <a:ext cx="4303712"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5" descr=" Temperatura średnia - Miesiąc - styczeń - 2010">
            <a:extLst>
              <a:ext uri="{FF2B5EF4-FFF2-40B4-BE49-F238E27FC236}">
                <a16:creationId xmlns:a16="http://schemas.microsoft.com/office/drawing/2014/main" id="{5D57E997-0E8F-D937-73F4-485F1569AD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4975" y="1236663"/>
            <a:ext cx="4889500"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pole tekstowe 2">
            <a:extLst>
              <a:ext uri="{FF2B5EF4-FFF2-40B4-BE49-F238E27FC236}">
                <a16:creationId xmlns:a16="http://schemas.microsoft.com/office/drawing/2014/main" id="{800ACFC1-A34F-42B1-36C5-FE6C1FFAD01C}"/>
              </a:ext>
            </a:extLst>
          </p:cNvPr>
          <p:cNvSpPr txBox="1">
            <a:spLocks noChangeArrowheads="1"/>
          </p:cNvSpPr>
          <p:nvPr/>
        </p:nvSpPr>
        <p:spPr bwMode="auto">
          <a:xfrm>
            <a:off x="4562475" y="5891213"/>
            <a:ext cx="45720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400"/>
              <a:t>https://klimat.imgw.pl/pl/climate-maps/#Mean_Temperature/Monthly/2010/1/Winter</a:t>
            </a:r>
          </a:p>
        </p:txBody>
      </p:sp>
      <p:sp>
        <p:nvSpPr>
          <p:cNvPr id="64518" name="pole tekstowe 3">
            <a:extLst>
              <a:ext uri="{FF2B5EF4-FFF2-40B4-BE49-F238E27FC236}">
                <a16:creationId xmlns:a16="http://schemas.microsoft.com/office/drawing/2014/main" id="{C12E19F5-B94C-E812-B936-BEC7724A2BEC}"/>
              </a:ext>
            </a:extLst>
          </p:cNvPr>
          <p:cNvSpPr txBox="1">
            <a:spLocks noChangeArrowheads="1"/>
          </p:cNvSpPr>
          <p:nvPr/>
        </p:nvSpPr>
        <p:spPr bwMode="auto">
          <a:xfrm>
            <a:off x="296863" y="5908675"/>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400"/>
              <a:t>E. Wołoszczyn, </a:t>
            </a:r>
            <a:r>
              <a:rPr lang="pl-PL" altLang="en-US" sz="1400" i="1"/>
              <a:t>Meteorologia</a:t>
            </a:r>
            <a:r>
              <a:rPr lang="pl-PL" altLang="en-US" sz="1400"/>
              <a:t>, PG, 2009</a:t>
            </a:r>
            <a:endParaRPr lang="en-US" altLang="en-US" sz="1400"/>
          </a:p>
        </p:txBody>
      </p:sp>
    </p:spTree>
    <p:extLst>
      <p:ext uri="{BB962C8B-B14F-4D97-AF65-F5344CB8AC3E}">
        <p14:creationId xmlns:p14="http://schemas.microsoft.com/office/powerpoint/2010/main" val="26971121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ytuł 1">
            <a:extLst>
              <a:ext uri="{FF2B5EF4-FFF2-40B4-BE49-F238E27FC236}">
                <a16:creationId xmlns:a16="http://schemas.microsoft.com/office/drawing/2014/main" id="{32620D72-C0C7-C31C-BC23-F5BFC03A564B}"/>
              </a:ext>
            </a:extLst>
          </p:cNvPr>
          <p:cNvSpPr>
            <a:spLocks noGrp="1" noChangeArrowheads="1"/>
          </p:cNvSpPr>
          <p:nvPr>
            <p:ph type="title"/>
          </p:nvPr>
        </p:nvSpPr>
        <p:spPr/>
        <p:txBody>
          <a:bodyPr/>
          <a:lstStyle/>
          <a:p>
            <a:endParaRPr lang="en-US" altLang="en-US"/>
          </a:p>
        </p:txBody>
      </p:sp>
      <p:pic>
        <p:nvPicPr>
          <p:cNvPr id="65539" name="Obraz 3">
            <a:extLst>
              <a:ext uri="{FF2B5EF4-FFF2-40B4-BE49-F238E27FC236}">
                <a16:creationId xmlns:a16="http://schemas.microsoft.com/office/drawing/2014/main" id="{1BA2C93F-1BBB-A089-C969-E0ACAB30F6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7913" y="71438"/>
            <a:ext cx="6988175" cy="671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20434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ytuł 1">
            <a:extLst>
              <a:ext uri="{FF2B5EF4-FFF2-40B4-BE49-F238E27FC236}">
                <a16:creationId xmlns:a16="http://schemas.microsoft.com/office/drawing/2014/main" id="{A28A6A9E-B299-DAAE-3200-898E4D3F7DF7}"/>
              </a:ext>
            </a:extLst>
          </p:cNvPr>
          <p:cNvSpPr>
            <a:spLocks noGrp="1" noChangeArrowheads="1"/>
          </p:cNvSpPr>
          <p:nvPr>
            <p:ph type="title"/>
          </p:nvPr>
        </p:nvSpPr>
        <p:spPr>
          <a:xfrm>
            <a:off x="457200" y="-93663"/>
            <a:ext cx="5410200" cy="1143001"/>
          </a:xfrm>
        </p:spPr>
        <p:txBody>
          <a:bodyPr/>
          <a:lstStyle/>
          <a:p>
            <a:r>
              <a:rPr lang="pl-PL" altLang="en-US" sz="3400"/>
              <a:t>Zielony promień</a:t>
            </a:r>
            <a:endParaRPr lang="en-US" altLang="en-US" sz="3400"/>
          </a:p>
        </p:txBody>
      </p:sp>
      <p:pic>
        <p:nvPicPr>
          <p:cNvPr id="71683" name="Obraz 3">
            <a:extLst>
              <a:ext uri="{FF2B5EF4-FFF2-40B4-BE49-F238E27FC236}">
                <a16:creationId xmlns:a16="http://schemas.microsoft.com/office/drawing/2014/main" id="{E0E08FC6-3F35-2B68-7859-79F440B7AD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995488"/>
            <a:ext cx="6840537"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9">
            <a:extLst>
              <a:ext uri="{FF2B5EF4-FFF2-40B4-BE49-F238E27FC236}">
                <a16:creationId xmlns:a16="http://schemas.microsoft.com/office/drawing/2014/main" id="{F004C644-1823-6FB9-B514-0E2C776C40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103188"/>
            <a:ext cx="3419475"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pole tekstowe 1">
            <a:extLst>
              <a:ext uri="{FF2B5EF4-FFF2-40B4-BE49-F238E27FC236}">
                <a16:creationId xmlns:a16="http://schemas.microsoft.com/office/drawing/2014/main" id="{0A6B920F-6D7E-C8A4-1304-C5CBD1FE0F92}"/>
              </a:ext>
            </a:extLst>
          </p:cNvPr>
          <p:cNvSpPr txBox="1">
            <a:spLocks noChangeArrowheads="1"/>
          </p:cNvSpPr>
          <p:nvPr/>
        </p:nvSpPr>
        <p:spPr bwMode="auto">
          <a:xfrm>
            <a:off x="323850" y="6383338"/>
            <a:ext cx="83581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200"/>
              <a:t>E. Woloszczyn, </a:t>
            </a:r>
            <a:r>
              <a:rPr lang="pl-PL" altLang="en-US" sz="1200" i="1"/>
              <a:t>op. cit.                      </a:t>
            </a:r>
            <a:r>
              <a:rPr lang="pl-PL" altLang="en-US" sz="1200"/>
              <a:t> </a:t>
            </a:r>
            <a:r>
              <a:rPr lang="en-AU" altLang="en-US" sz="1200" u="sng">
                <a:latin typeface="sohne"/>
                <a:hlinkClick r:id="rId4"/>
              </a:rPr>
              <a:t>Mike McPhate</a:t>
            </a:r>
            <a:r>
              <a:rPr lang="pl-PL" altLang="en-US" sz="1200" u="sng">
                <a:latin typeface="sohne"/>
              </a:rPr>
              <a:t>  </a:t>
            </a:r>
            <a:r>
              <a:rPr lang="pl-PL" altLang="en-US" sz="1200"/>
              <a:t>https://medium.californiasun.co/green-flash-san-diego-947cc485f46b</a:t>
            </a:r>
            <a:endParaRPr lang="en-US" altLang="en-US" sz="1200"/>
          </a:p>
        </p:txBody>
      </p:sp>
    </p:spTree>
    <p:extLst>
      <p:ext uri="{BB962C8B-B14F-4D97-AF65-F5344CB8AC3E}">
        <p14:creationId xmlns:p14="http://schemas.microsoft.com/office/powerpoint/2010/main" val="27336996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2776E-7765-BF71-1F59-498D1D67D5F7}"/>
            </a:ext>
          </a:extLst>
        </p:cNvPr>
        <p:cNvGrpSpPr/>
        <p:nvPr/>
      </p:nvGrpSpPr>
      <p:grpSpPr>
        <a:xfrm>
          <a:off x="0" y="0"/>
          <a:ext cx="0" cy="0"/>
          <a:chOff x="0" y="0"/>
          <a:chExt cx="0" cy="0"/>
        </a:xfrm>
      </p:grpSpPr>
      <p:sp>
        <p:nvSpPr>
          <p:cNvPr id="3074" name="Tytuł 1">
            <a:extLst>
              <a:ext uri="{FF2B5EF4-FFF2-40B4-BE49-F238E27FC236}">
                <a16:creationId xmlns:a16="http://schemas.microsoft.com/office/drawing/2014/main" id="{190EAA52-CC44-F520-3843-F9E37F178BF8}"/>
              </a:ext>
            </a:extLst>
          </p:cNvPr>
          <p:cNvSpPr>
            <a:spLocks noGrp="1" noChangeArrowheads="1"/>
          </p:cNvSpPr>
          <p:nvPr>
            <p:ph type="ctrTitle"/>
          </p:nvPr>
        </p:nvSpPr>
        <p:spPr>
          <a:xfrm>
            <a:off x="539552" y="1268413"/>
            <a:ext cx="7533456" cy="1655762"/>
          </a:xfrm>
        </p:spPr>
        <p:txBody>
          <a:bodyPr/>
          <a:lstStyle/>
          <a:p>
            <a:r>
              <a:rPr lang="pl-PL" altLang="en-US" sz="4400" dirty="0"/>
              <a:t>Fizyka i Chemia Atmosfery</a:t>
            </a:r>
            <a:br>
              <a:rPr lang="pl-PL" altLang="en-US" sz="5000" dirty="0"/>
            </a:br>
            <a:br>
              <a:rPr lang="pl-PL" altLang="en-US" sz="5000" dirty="0"/>
            </a:br>
            <a:r>
              <a:rPr lang="pl-PL" altLang="en-US" sz="4000" dirty="0"/>
              <a:t>Wykład 8 Meteorologia</a:t>
            </a:r>
            <a:br>
              <a:rPr lang="pl-PL" altLang="en-US" sz="4000" dirty="0"/>
            </a:br>
            <a:r>
              <a:rPr lang="pl-PL" altLang="en-US" sz="3600" dirty="0"/>
              <a:t>część II: Prognozowanie katastrof</a:t>
            </a:r>
          </a:p>
        </p:txBody>
      </p:sp>
      <p:sp>
        <p:nvSpPr>
          <p:cNvPr id="3075" name="Podtytuł 2">
            <a:extLst>
              <a:ext uri="{FF2B5EF4-FFF2-40B4-BE49-F238E27FC236}">
                <a16:creationId xmlns:a16="http://schemas.microsoft.com/office/drawing/2014/main" id="{45FC5A50-B401-2990-2716-E3B196E3F1A7}"/>
              </a:ext>
            </a:extLst>
          </p:cNvPr>
          <p:cNvSpPr>
            <a:spLocks noGrp="1" noChangeArrowheads="1"/>
          </p:cNvSpPr>
          <p:nvPr>
            <p:ph type="subTitle" idx="1"/>
          </p:nvPr>
        </p:nvSpPr>
        <p:spPr>
          <a:xfrm>
            <a:off x="2411760" y="3429000"/>
            <a:ext cx="6858000" cy="1655763"/>
          </a:xfrm>
        </p:spPr>
        <p:txBody>
          <a:bodyPr/>
          <a:lstStyle/>
          <a:p>
            <a:r>
              <a:rPr lang="pl-PL" altLang="en-US" sz="3600" dirty="0"/>
              <a:t>Grzegorz Karwasz</a:t>
            </a:r>
          </a:p>
        </p:txBody>
      </p:sp>
      <p:pic>
        <p:nvPicPr>
          <p:cNvPr id="3076" name="Obraz 2">
            <a:extLst>
              <a:ext uri="{FF2B5EF4-FFF2-40B4-BE49-F238E27FC236}">
                <a16:creationId xmlns:a16="http://schemas.microsoft.com/office/drawing/2014/main" id="{4BB5DA84-3960-A596-3B3C-59DFF33D1E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933825"/>
            <a:ext cx="1871663"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79701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9E2B45D3-EBD7-09BE-5A24-9EB22E6F344E}"/>
              </a:ext>
            </a:extLst>
          </p:cNvPr>
          <p:cNvSpPr>
            <a:spLocks noGrp="1" noChangeArrowheads="1"/>
          </p:cNvSpPr>
          <p:nvPr>
            <p:ph type="title"/>
          </p:nvPr>
        </p:nvSpPr>
        <p:spPr>
          <a:xfrm>
            <a:off x="429798" y="-171400"/>
            <a:ext cx="8229600" cy="1143000"/>
          </a:xfrm>
        </p:spPr>
        <p:txBody>
          <a:bodyPr/>
          <a:lstStyle/>
          <a:p>
            <a:r>
              <a:rPr lang="pl-PL" altLang="en-US" sz="4000" dirty="0"/>
              <a:t>Nawałnica, tajfun, orkan</a:t>
            </a:r>
            <a:endParaRPr lang="en-AU" altLang="en-US" sz="4000" dirty="0"/>
          </a:p>
        </p:txBody>
      </p:sp>
      <p:pic>
        <p:nvPicPr>
          <p:cNvPr id="12291" name="Picture 4">
            <a:extLst>
              <a:ext uri="{FF2B5EF4-FFF2-40B4-BE49-F238E27FC236}">
                <a16:creationId xmlns:a16="http://schemas.microsoft.com/office/drawing/2014/main" id="{F3F583E9-A2CE-C517-5E88-F0EF5AEB16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998" y="628650"/>
            <a:ext cx="8331200" cy="560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ole tekstowe 2">
            <a:extLst>
              <a:ext uri="{FF2B5EF4-FFF2-40B4-BE49-F238E27FC236}">
                <a16:creationId xmlns:a16="http://schemas.microsoft.com/office/drawing/2014/main" id="{9056330A-8DA8-5225-7669-A8D4EE56A58A}"/>
              </a:ext>
            </a:extLst>
          </p:cNvPr>
          <p:cNvSpPr txBox="1"/>
          <p:nvPr/>
        </p:nvSpPr>
        <p:spPr>
          <a:xfrm>
            <a:off x="251520" y="6211669"/>
            <a:ext cx="7848872" cy="646331"/>
          </a:xfrm>
          <a:prstGeom prst="rect">
            <a:avLst/>
          </a:prstGeom>
          <a:noFill/>
        </p:spPr>
        <p:txBody>
          <a:bodyPr wrap="square">
            <a:spAutoFit/>
          </a:bodyPr>
          <a:lstStyle/>
          <a:p>
            <a:r>
              <a:rPr lang="en-US" dirty="0">
                <a:hlinkClick r:id="rId3"/>
              </a:rPr>
              <a:t>https://dydaktyka.fizyka.umk.pl/nowa_strona/?q=node/698</a:t>
            </a:r>
            <a:endParaRPr lang="pl-PL" dirty="0"/>
          </a:p>
          <a:p>
            <a:r>
              <a:rPr lang="pl-PL" dirty="0"/>
              <a:t>G. Karwasz, Julia </a:t>
            </a:r>
            <a:r>
              <a:rPr lang="pl-PL" dirty="0" err="1"/>
              <a:t>Bruzdowska</a:t>
            </a:r>
            <a:endParaRPr lang="en-US" dirty="0"/>
          </a:p>
        </p:txBody>
      </p:sp>
    </p:spTree>
    <p:extLst>
      <p:ext uri="{BB962C8B-B14F-4D97-AF65-F5344CB8AC3E}">
        <p14:creationId xmlns:p14="http://schemas.microsoft.com/office/powerpoint/2010/main" val="32667158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0F7988E1-0632-E6BA-EF09-AFDCB4ECBDF4}"/>
              </a:ext>
            </a:extLst>
          </p:cNvPr>
          <p:cNvSpPr>
            <a:spLocks noGrp="1" noChangeArrowheads="1"/>
          </p:cNvSpPr>
          <p:nvPr>
            <p:ph type="title"/>
          </p:nvPr>
        </p:nvSpPr>
        <p:spPr>
          <a:xfrm>
            <a:off x="4572000" y="392113"/>
            <a:ext cx="4429125" cy="1143000"/>
          </a:xfrm>
        </p:spPr>
        <p:txBody>
          <a:bodyPr/>
          <a:lstStyle/>
          <a:p>
            <a:pPr algn="r"/>
            <a:r>
              <a:rPr lang="pl-PL" altLang="en-US" sz="3200"/>
              <a:t>Orkan „Ofelia” 15/10/2017</a:t>
            </a:r>
            <a:br>
              <a:rPr lang="pl-PL" altLang="en-US" sz="3200"/>
            </a:br>
            <a:r>
              <a:rPr lang="pl-PL" altLang="en-US" sz="3200"/>
              <a:t>Sopot</a:t>
            </a:r>
            <a:endParaRPr lang="en-AU" altLang="en-US" sz="3200"/>
          </a:p>
        </p:txBody>
      </p:sp>
      <p:pic>
        <p:nvPicPr>
          <p:cNvPr id="13315" name="Picture 7">
            <a:extLst>
              <a:ext uri="{FF2B5EF4-FFF2-40B4-BE49-F238E27FC236}">
                <a16:creationId xmlns:a16="http://schemas.microsoft.com/office/drawing/2014/main" id="{FAA530AA-DC41-E430-A223-C0D5B588D4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0350"/>
            <a:ext cx="5327650" cy="399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 Box 10">
            <a:extLst>
              <a:ext uri="{FF2B5EF4-FFF2-40B4-BE49-F238E27FC236}">
                <a16:creationId xmlns:a16="http://schemas.microsoft.com/office/drawing/2014/main" id="{C62B72FB-F6C4-38B5-75BC-8ACFD8A9A176}"/>
              </a:ext>
            </a:extLst>
          </p:cNvPr>
          <p:cNvSpPr txBox="1">
            <a:spLocks noChangeArrowheads="1"/>
          </p:cNvSpPr>
          <p:nvPr/>
        </p:nvSpPr>
        <p:spPr bwMode="auto">
          <a:xfrm>
            <a:off x="136525" y="4319588"/>
            <a:ext cx="755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10:21</a:t>
            </a:r>
            <a:endParaRPr lang="en-AU" altLang="en-US" sz="1800"/>
          </a:p>
        </p:txBody>
      </p:sp>
      <p:sp>
        <p:nvSpPr>
          <p:cNvPr id="13317" name="Text Box 13">
            <a:extLst>
              <a:ext uri="{FF2B5EF4-FFF2-40B4-BE49-F238E27FC236}">
                <a16:creationId xmlns:a16="http://schemas.microsoft.com/office/drawing/2014/main" id="{97BD5B89-8C9E-313D-DEBF-88BF9414755A}"/>
              </a:ext>
            </a:extLst>
          </p:cNvPr>
          <p:cNvSpPr txBox="1">
            <a:spLocks noChangeArrowheads="1"/>
          </p:cNvSpPr>
          <p:nvPr/>
        </p:nvSpPr>
        <p:spPr bwMode="auto">
          <a:xfrm>
            <a:off x="80963" y="4646613"/>
            <a:ext cx="1530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i="1"/>
              <a:t>Nimbus, </a:t>
            </a:r>
          </a:p>
          <a:p>
            <a:pPr>
              <a:spcBef>
                <a:spcPct val="0"/>
              </a:spcBef>
              <a:buFontTx/>
              <a:buNone/>
            </a:pPr>
            <a:r>
              <a:rPr lang="pl-PL" altLang="en-US" sz="1800" i="1"/>
              <a:t>Stratonimbus</a:t>
            </a:r>
            <a:endParaRPr lang="en-AU" altLang="en-US" sz="1800" i="1"/>
          </a:p>
        </p:txBody>
      </p:sp>
      <p:sp>
        <p:nvSpPr>
          <p:cNvPr id="13318" name="Text Box 15">
            <a:extLst>
              <a:ext uri="{FF2B5EF4-FFF2-40B4-BE49-F238E27FC236}">
                <a16:creationId xmlns:a16="http://schemas.microsoft.com/office/drawing/2014/main" id="{8C4A7E94-2E30-0D08-E19D-3C13B686D2A2}"/>
              </a:ext>
            </a:extLst>
          </p:cNvPr>
          <p:cNvSpPr txBox="1">
            <a:spLocks noChangeArrowheads="1"/>
          </p:cNvSpPr>
          <p:nvPr/>
        </p:nvSpPr>
        <p:spPr bwMode="auto">
          <a:xfrm>
            <a:off x="136525" y="5445125"/>
            <a:ext cx="4143375"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Zimny, zachodni wiatr i ciemne chmury</a:t>
            </a:r>
          </a:p>
          <a:p>
            <a:pPr>
              <a:spcBef>
                <a:spcPct val="0"/>
              </a:spcBef>
              <a:buFontTx/>
              <a:buNone/>
            </a:pPr>
            <a:r>
              <a:rPr lang="pl-PL" altLang="en-US" sz="1800"/>
              <a:t>„Dziesięć w skali Beauforta”</a:t>
            </a:r>
          </a:p>
          <a:p>
            <a:pPr>
              <a:spcBef>
                <a:spcPct val="0"/>
              </a:spcBef>
              <a:buFontTx/>
              <a:buNone/>
            </a:pPr>
            <a:r>
              <a:rPr lang="pl-PL" altLang="en-US" sz="1800">
                <a:hlinkClick r:id="rId3"/>
              </a:rPr>
              <a:t>https://youtu.be/lz5yZqQyWhE</a:t>
            </a:r>
            <a:r>
              <a:rPr lang="pl-PL" altLang="en-US" sz="1800"/>
              <a:t> </a:t>
            </a:r>
          </a:p>
        </p:txBody>
      </p:sp>
    </p:spTree>
    <p:extLst>
      <p:ext uri="{BB962C8B-B14F-4D97-AF65-F5344CB8AC3E}">
        <p14:creationId xmlns:p14="http://schemas.microsoft.com/office/powerpoint/2010/main" val="23150576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8161D6F-3157-E615-C173-AB32198DC44F}"/>
              </a:ext>
            </a:extLst>
          </p:cNvPr>
          <p:cNvSpPr>
            <a:spLocks noGrp="1" noChangeArrowheads="1"/>
          </p:cNvSpPr>
          <p:nvPr>
            <p:ph type="title"/>
          </p:nvPr>
        </p:nvSpPr>
        <p:spPr>
          <a:xfrm>
            <a:off x="4572000" y="392113"/>
            <a:ext cx="4429125" cy="1143000"/>
          </a:xfrm>
        </p:spPr>
        <p:txBody>
          <a:bodyPr/>
          <a:lstStyle/>
          <a:p>
            <a:pPr algn="r"/>
            <a:r>
              <a:rPr lang="pl-PL" altLang="en-US" sz="3200"/>
              <a:t>Orkan „Ofelia” 15/10/2017</a:t>
            </a:r>
            <a:br>
              <a:rPr lang="pl-PL" altLang="en-US" sz="3200"/>
            </a:br>
            <a:r>
              <a:rPr lang="pl-PL" altLang="en-US" sz="3200"/>
              <a:t>Sopot</a:t>
            </a:r>
            <a:endParaRPr lang="en-AU" altLang="en-US" sz="3200"/>
          </a:p>
        </p:txBody>
      </p:sp>
      <p:pic>
        <p:nvPicPr>
          <p:cNvPr id="14339" name="Picture 7">
            <a:extLst>
              <a:ext uri="{FF2B5EF4-FFF2-40B4-BE49-F238E27FC236}">
                <a16:creationId xmlns:a16="http://schemas.microsoft.com/office/drawing/2014/main" id="{FD1329C4-54A5-6B2D-166D-A31E172B92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0350"/>
            <a:ext cx="5327650" cy="399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8" name="Picture 8">
            <a:extLst>
              <a:ext uri="{FF2B5EF4-FFF2-40B4-BE49-F238E27FC236}">
                <a16:creationId xmlns:a16="http://schemas.microsoft.com/office/drawing/2014/main" id="{68FC8246-9470-3D70-A733-3E960CEE41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4363" y="1557338"/>
            <a:ext cx="455930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 Box 10">
            <a:extLst>
              <a:ext uri="{FF2B5EF4-FFF2-40B4-BE49-F238E27FC236}">
                <a16:creationId xmlns:a16="http://schemas.microsoft.com/office/drawing/2014/main" id="{E4C55EE3-357F-7FCD-014D-D441F8471646}"/>
              </a:ext>
            </a:extLst>
          </p:cNvPr>
          <p:cNvSpPr txBox="1">
            <a:spLocks noChangeArrowheads="1"/>
          </p:cNvSpPr>
          <p:nvPr/>
        </p:nvSpPr>
        <p:spPr bwMode="auto">
          <a:xfrm>
            <a:off x="136525" y="4319588"/>
            <a:ext cx="755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10:21</a:t>
            </a:r>
            <a:endParaRPr lang="en-AU" altLang="en-US" sz="1800"/>
          </a:p>
        </p:txBody>
      </p:sp>
      <p:sp>
        <p:nvSpPr>
          <p:cNvPr id="14342" name="Text Box 11">
            <a:extLst>
              <a:ext uri="{FF2B5EF4-FFF2-40B4-BE49-F238E27FC236}">
                <a16:creationId xmlns:a16="http://schemas.microsoft.com/office/drawing/2014/main" id="{FBDB1787-66BB-8A11-E2E8-A5FD2F14617C}"/>
              </a:ext>
            </a:extLst>
          </p:cNvPr>
          <p:cNvSpPr txBox="1">
            <a:spLocks noChangeArrowheads="1"/>
          </p:cNvSpPr>
          <p:nvPr/>
        </p:nvSpPr>
        <p:spPr bwMode="auto">
          <a:xfrm>
            <a:off x="6443663" y="2259013"/>
            <a:ext cx="755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15:12</a:t>
            </a:r>
            <a:endParaRPr lang="en-AU" altLang="en-US" sz="1800"/>
          </a:p>
        </p:txBody>
      </p:sp>
      <p:sp>
        <p:nvSpPr>
          <p:cNvPr id="14343" name="Text Box 13">
            <a:extLst>
              <a:ext uri="{FF2B5EF4-FFF2-40B4-BE49-F238E27FC236}">
                <a16:creationId xmlns:a16="http://schemas.microsoft.com/office/drawing/2014/main" id="{B5F20319-F6E7-8EE4-794F-2CD9AE627C45}"/>
              </a:ext>
            </a:extLst>
          </p:cNvPr>
          <p:cNvSpPr txBox="1">
            <a:spLocks noChangeArrowheads="1"/>
          </p:cNvSpPr>
          <p:nvPr/>
        </p:nvSpPr>
        <p:spPr bwMode="auto">
          <a:xfrm>
            <a:off x="80963" y="4646613"/>
            <a:ext cx="1530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i="1"/>
              <a:t>Nimbus, </a:t>
            </a:r>
          </a:p>
          <a:p>
            <a:pPr>
              <a:spcBef>
                <a:spcPct val="0"/>
              </a:spcBef>
              <a:buFontTx/>
              <a:buNone/>
            </a:pPr>
            <a:r>
              <a:rPr lang="pl-PL" altLang="en-US" sz="1800" i="1"/>
              <a:t>Stratonimbus</a:t>
            </a:r>
            <a:endParaRPr lang="en-AU" altLang="en-US" sz="1800" i="1"/>
          </a:p>
        </p:txBody>
      </p:sp>
      <p:sp>
        <p:nvSpPr>
          <p:cNvPr id="14344" name="Text Box 14">
            <a:extLst>
              <a:ext uri="{FF2B5EF4-FFF2-40B4-BE49-F238E27FC236}">
                <a16:creationId xmlns:a16="http://schemas.microsoft.com/office/drawing/2014/main" id="{8132346B-7ABE-AA6B-42B9-CF36611C41C1}"/>
              </a:ext>
            </a:extLst>
          </p:cNvPr>
          <p:cNvSpPr txBox="1">
            <a:spLocks noChangeArrowheads="1"/>
          </p:cNvSpPr>
          <p:nvPr/>
        </p:nvSpPr>
        <p:spPr bwMode="auto">
          <a:xfrm>
            <a:off x="6443663" y="2625725"/>
            <a:ext cx="1644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i="1"/>
              <a:t>Stratocumulus</a:t>
            </a:r>
            <a:endParaRPr lang="en-AU" altLang="en-US" sz="1800" i="1"/>
          </a:p>
        </p:txBody>
      </p:sp>
      <p:sp>
        <p:nvSpPr>
          <p:cNvPr id="14345" name="Text Box 15">
            <a:extLst>
              <a:ext uri="{FF2B5EF4-FFF2-40B4-BE49-F238E27FC236}">
                <a16:creationId xmlns:a16="http://schemas.microsoft.com/office/drawing/2014/main" id="{78E6C202-93FD-E351-5921-7F8E9FD741BF}"/>
              </a:ext>
            </a:extLst>
          </p:cNvPr>
          <p:cNvSpPr txBox="1">
            <a:spLocks noChangeArrowheads="1"/>
          </p:cNvSpPr>
          <p:nvPr/>
        </p:nvSpPr>
        <p:spPr bwMode="auto">
          <a:xfrm>
            <a:off x="0" y="5778500"/>
            <a:ext cx="46990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Niebo rozchmurzyło się w ciągu paru godzin</a:t>
            </a:r>
          </a:p>
        </p:txBody>
      </p:sp>
    </p:spTree>
    <p:extLst>
      <p:ext uri="{BB962C8B-B14F-4D97-AF65-F5344CB8AC3E}">
        <p14:creationId xmlns:p14="http://schemas.microsoft.com/office/powerpoint/2010/main" val="40510078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81928"/>
                                        </p:tgtEl>
                                        <p:attrNameLst>
                                          <p:attrName>style.visibility</p:attrName>
                                        </p:attrNameLst>
                                      </p:cBhvr>
                                      <p:to>
                                        <p:strVal val="visible"/>
                                      </p:to>
                                    </p:set>
                                    <p:animEffect transition="in" filter="fade">
                                      <p:cBhvr>
                                        <p:cTn id="7" dur="1000"/>
                                        <p:tgtEl>
                                          <p:spTgt spid="81928"/>
                                        </p:tgtEl>
                                      </p:cBhvr>
                                    </p:animEffect>
                                    <p:anim calcmode="lin" valueType="num">
                                      <p:cBhvr>
                                        <p:cTn id="8" dur="1000" fill="hold"/>
                                        <p:tgtEl>
                                          <p:spTgt spid="81928"/>
                                        </p:tgtEl>
                                        <p:attrNameLst>
                                          <p:attrName>ppt_x</p:attrName>
                                        </p:attrNameLst>
                                      </p:cBhvr>
                                      <p:tavLst>
                                        <p:tav tm="0">
                                          <p:val>
                                            <p:strVal val="#ppt_x"/>
                                          </p:val>
                                        </p:tav>
                                        <p:tav tm="100000">
                                          <p:val>
                                            <p:strVal val="#ppt_x"/>
                                          </p:val>
                                        </p:tav>
                                      </p:tavLst>
                                    </p:anim>
                                    <p:anim calcmode="lin" valueType="num">
                                      <p:cBhvr>
                                        <p:cTn id="9" dur="1000" fill="hold"/>
                                        <p:tgtEl>
                                          <p:spTgt spid="819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38B47A29-0BD2-AEA8-E839-AEF0D6E1E1C7}"/>
              </a:ext>
            </a:extLst>
          </p:cNvPr>
          <p:cNvSpPr>
            <a:spLocks noGrp="1" noChangeArrowheads="1"/>
          </p:cNvSpPr>
          <p:nvPr>
            <p:ph type="title"/>
          </p:nvPr>
        </p:nvSpPr>
        <p:spPr>
          <a:xfrm>
            <a:off x="4572000" y="392113"/>
            <a:ext cx="4429125" cy="1143000"/>
          </a:xfrm>
        </p:spPr>
        <p:txBody>
          <a:bodyPr/>
          <a:lstStyle/>
          <a:p>
            <a:pPr algn="r"/>
            <a:r>
              <a:rPr lang="pl-PL" altLang="en-US" sz="3200"/>
              <a:t>Orkan „Ofelia” 15/10/2017</a:t>
            </a:r>
            <a:br>
              <a:rPr lang="pl-PL" altLang="en-US" sz="3200"/>
            </a:br>
            <a:r>
              <a:rPr lang="pl-PL" altLang="en-US" sz="3200"/>
              <a:t>Sopot</a:t>
            </a:r>
            <a:endParaRPr lang="en-AU" altLang="en-US" sz="3200"/>
          </a:p>
        </p:txBody>
      </p:sp>
      <p:pic>
        <p:nvPicPr>
          <p:cNvPr id="15363" name="Picture 7">
            <a:extLst>
              <a:ext uri="{FF2B5EF4-FFF2-40B4-BE49-F238E27FC236}">
                <a16:creationId xmlns:a16="http://schemas.microsoft.com/office/drawing/2014/main" id="{B32FC333-1823-C8E4-448F-F17FC44313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0350"/>
            <a:ext cx="5327650" cy="399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8" name="Picture 8">
            <a:extLst>
              <a:ext uri="{FF2B5EF4-FFF2-40B4-BE49-F238E27FC236}">
                <a16:creationId xmlns:a16="http://schemas.microsoft.com/office/drawing/2014/main" id="{03AFD8BE-3035-6DAA-943D-8D5A0CFF0E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4363" y="1557338"/>
            <a:ext cx="455930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9" name="Picture 9">
            <a:extLst>
              <a:ext uri="{FF2B5EF4-FFF2-40B4-BE49-F238E27FC236}">
                <a16:creationId xmlns:a16="http://schemas.microsoft.com/office/drawing/2014/main" id="{41F7C81F-D4CE-E2E2-E5B6-8C1F9F2427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2450" y="3352800"/>
            <a:ext cx="455930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 Box 10">
            <a:extLst>
              <a:ext uri="{FF2B5EF4-FFF2-40B4-BE49-F238E27FC236}">
                <a16:creationId xmlns:a16="http://schemas.microsoft.com/office/drawing/2014/main" id="{29EDCD27-2E42-0241-5EE1-32D8AEA0CC56}"/>
              </a:ext>
            </a:extLst>
          </p:cNvPr>
          <p:cNvSpPr txBox="1">
            <a:spLocks noChangeArrowheads="1"/>
          </p:cNvSpPr>
          <p:nvPr/>
        </p:nvSpPr>
        <p:spPr bwMode="auto">
          <a:xfrm>
            <a:off x="136525" y="4319588"/>
            <a:ext cx="755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10:21</a:t>
            </a:r>
            <a:endParaRPr lang="en-AU" altLang="en-US" sz="1800"/>
          </a:p>
        </p:txBody>
      </p:sp>
      <p:sp>
        <p:nvSpPr>
          <p:cNvPr id="15367" name="Text Box 11">
            <a:extLst>
              <a:ext uri="{FF2B5EF4-FFF2-40B4-BE49-F238E27FC236}">
                <a16:creationId xmlns:a16="http://schemas.microsoft.com/office/drawing/2014/main" id="{E779476C-6E01-DB6B-3542-E9C324C67522}"/>
              </a:ext>
            </a:extLst>
          </p:cNvPr>
          <p:cNvSpPr txBox="1">
            <a:spLocks noChangeArrowheads="1"/>
          </p:cNvSpPr>
          <p:nvPr/>
        </p:nvSpPr>
        <p:spPr bwMode="auto">
          <a:xfrm>
            <a:off x="6443663" y="2259013"/>
            <a:ext cx="755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15:12</a:t>
            </a:r>
            <a:endParaRPr lang="en-AU" altLang="en-US" sz="1800"/>
          </a:p>
        </p:txBody>
      </p:sp>
      <p:sp>
        <p:nvSpPr>
          <p:cNvPr id="15368" name="Text Box 12">
            <a:extLst>
              <a:ext uri="{FF2B5EF4-FFF2-40B4-BE49-F238E27FC236}">
                <a16:creationId xmlns:a16="http://schemas.microsoft.com/office/drawing/2014/main" id="{5BDD32BF-2451-549A-262E-15EFF8702BA1}"/>
              </a:ext>
            </a:extLst>
          </p:cNvPr>
          <p:cNvSpPr txBox="1">
            <a:spLocks noChangeArrowheads="1"/>
          </p:cNvSpPr>
          <p:nvPr/>
        </p:nvSpPr>
        <p:spPr bwMode="auto">
          <a:xfrm>
            <a:off x="3041650" y="5592763"/>
            <a:ext cx="755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17:56</a:t>
            </a:r>
            <a:endParaRPr lang="en-AU" altLang="en-US" sz="1800"/>
          </a:p>
        </p:txBody>
      </p:sp>
      <p:sp>
        <p:nvSpPr>
          <p:cNvPr id="15369" name="Text Box 13">
            <a:extLst>
              <a:ext uri="{FF2B5EF4-FFF2-40B4-BE49-F238E27FC236}">
                <a16:creationId xmlns:a16="http://schemas.microsoft.com/office/drawing/2014/main" id="{DDA428EF-93B7-C3DB-92C2-AA09F2A3617B}"/>
              </a:ext>
            </a:extLst>
          </p:cNvPr>
          <p:cNvSpPr txBox="1">
            <a:spLocks noChangeArrowheads="1"/>
          </p:cNvSpPr>
          <p:nvPr/>
        </p:nvSpPr>
        <p:spPr bwMode="auto">
          <a:xfrm>
            <a:off x="80963" y="4646613"/>
            <a:ext cx="1530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i="1"/>
              <a:t>Nimbus, </a:t>
            </a:r>
          </a:p>
          <a:p>
            <a:pPr>
              <a:spcBef>
                <a:spcPct val="0"/>
              </a:spcBef>
              <a:buFontTx/>
              <a:buNone/>
            </a:pPr>
            <a:r>
              <a:rPr lang="pl-PL" altLang="en-US" sz="1800" i="1"/>
              <a:t>Stratonimbus</a:t>
            </a:r>
            <a:endParaRPr lang="en-AU" altLang="en-US" sz="1800" i="1"/>
          </a:p>
        </p:txBody>
      </p:sp>
      <p:sp>
        <p:nvSpPr>
          <p:cNvPr id="15370" name="Text Box 14">
            <a:extLst>
              <a:ext uri="{FF2B5EF4-FFF2-40B4-BE49-F238E27FC236}">
                <a16:creationId xmlns:a16="http://schemas.microsoft.com/office/drawing/2014/main" id="{B5BF1020-925E-AFF4-E2D8-72A3AB32BF05}"/>
              </a:ext>
            </a:extLst>
          </p:cNvPr>
          <p:cNvSpPr txBox="1">
            <a:spLocks noChangeArrowheads="1"/>
          </p:cNvSpPr>
          <p:nvPr/>
        </p:nvSpPr>
        <p:spPr bwMode="auto">
          <a:xfrm>
            <a:off x="6443663" y="2625725"/>
            <a:ext cx="1644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i="1"/>
              <a:t>Stratocumulus</a:t>
            </a:r>
            <a:endParaRPr lang="en-AU" altLang="en-US" sz="1800" i="1"/>
          </a:p>
        </p:txBody>
      </p:sp>
      <p:sp>
        <p:nvSpPr>
          <p:cNvPr id="15371" name="Text Box 15">
            <a:extLst>
              <a:ext uri="{FF2B5EF4-FFF2-40B4-BE49-F238E27FC236}">
                <a16:creationId xmlns:a16="http://schemas.microsoft.com/office/drawing/2014/main" id="{24665B0F-1BCE-5560-5E91-A88CF4EA8C7E}"/>
              </a:ext>
            </a:extLst>
          </p:cNvPr>
          <p:cNvSpPr txBox="1">
            <a:spLocks noChangeArrowheads="1"/>
          </p:cNvSpPr>
          <p:nvPr/>
        </p:nvSpPr>
        <p:spPr bwMode="auto">
          <a:xfrm>
            <a:off x="2911475" y="5287963"/>
            <a:ext cx="1428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i="1"/>
              <a:t>Altocumulus</a:t>
            </a:r>
            <a:endParaRPr lang="en-AU" altLang="en-US" sz="1800" i="1"/>
          </a:p>
        </p:txBody>
      </p:sp>
      <p:sp>
        <p:nvSpPr>
          <p:cNvPr id="15372" name="Text Box 15">
            <a:extLst>
              <a:ext uri="{FF2B5EF4-FFF2-40B4-BE49-F238E27FC236}">
                <a16:creationId xmlns:a16="http://schemas.microsoft.com/office/drawing/2014/main" id="{F62A0801-FA81-E686-0670-07A43D054EFC}"/>
              </a:ext>
            </a:extLst>
          </p:cNvPr>
          <p:cNvSpPr txBox="1">
            <a:spLocks noChangeArrowheads="1"/>
          </p:cNvSpPr>
          <p:nvPr/>
        </p:nvSpPr>
        <p:spPr bwMode="auto">
          <a:xfrm>
            <a:off x="0" y="5778500"/>
            <a:ext cx="3275013"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solidFill>
                  <a:srgbClr val="FF0000"/>
                </a:solidFill>
              </a:rPr>
              <a:t>Wbrew pozorom, orkan</a:t>
            </a:r>
            <a:endParaRPr lang="pl-PL" altLang="en-US" sz="1800" i="1">
              <a:solidFill>
                <a:srgbClr val="FF0000"/>
              </a:solidFill>
            </a:endParaRPr>
          </a:p>
          <a:p>
            <a:pPr>
              <a:spcBef>
                <a:spcPct val="0"/>
              </a:spcBef>
              <a:buFontTx/>
              <a:buNone/>
            </a:pPr>
            <a:r>
              <a:rPr lang="pl-PL" altLang="en-US" sz="1800">
                <a:solidFill>
                  <a:srgbClr val="FF0000"/>
                </a:solidFill>
              </a:rPr>
              <a:t>przynosi ciepłe powietrze</a:t>
            </a:r>
          </a:p>
          <a:p>
            <a:pPr>
              <a:spcBef>
                <a:spcPct val="0"/>
              </a:spcBef>
              <a:buFontTx/>
              <a:buNone/>
            </a:pPr>
            <a:r>
              <a:rPr lang="pl-PL" altLang="en-US" sz="1800">
                <a:solidFill>
                  <a:srgbClr val="FF0000"/>
                </a:solidFill>
              </a:rPr>
              <a:t>i słoneczną (po burzy) pogodę</a:t>
            </a:r>
          </a:p>
        </p:txBody>
      </p:sp>
    </p:spTree>
    <p:extLst>
      <p:ext uri="{BB962C8B-B14F-4D97-AF65-F5344CB8AC3E}">
        <p14:creationId xmlns:p14="http://schemas.microsoft.com/office/powerpoint/2010/main" val="1218387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81928"/>
                                        </p:tgtEl>
                                        <p:attrNameLst>
                                          <p:attrName>style.visibility</p:attrName>
                                        </p:attrNameLst>
                                      </p:cBhvr>
                                      <p:to>
                                        <p:strVal val="visible"/>
                                      </p:to>
                                    </p:set>
                                    <p:animEffect transition="in" filter="fade">
                                      <p:cBhvr>
                                        <p:cTn id="7" dur="1000"/>
                                        <p:tgtEl>
                                          <p:spTgt spid="81928"/>
                                        </p:tgtEl>
                                      </p:cBhvr>
                                    </p:animEffect>
                                    <p:anim calcmode="lin" valueType="num">
                                      <p:cBhvr>
                                        <p:cTn id="8" dur="1000" fill="hold"/>
                                        <p:tgtEl>
                                          <p:spTgt spid="81928"/>
                                        </p:tgtEl>
                                        <p:attrNameLst>
                                          <p:attrName>ppt_x</p:attrName>
                                        </p:attrNameLst>
                                      </p:cBhvr>
                                      <p:tavLst>
                                        <p:tav tm="0">
                                          <p:val>
                                            <p:strVal val="#ppt_x"/>
                                          </p:val>
                                        </p:tav>
                                        <p:tav tm="100000">
                                          <p:val>
                                            <p:strVal val="#ppt_x"/>
                                          </p:val>
                                        </p:tav>
                                      </p:tavLst>
                                    </p:anim>
                                    <p:anim calcmode="lin" valueType="num">
                                      <p:cBhvr>
                                        <p:cTn id="9" dur="1000" fill="hold"/>
                                        <p:tgtEl>
                                          <p:spTgt spid="8192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81929"/>
                                        </p:tgtEl>
                                        <p:attrNameLst>
                                          <p:attrName>style.visibility</p:attrName>
                                        </p:attrNameLst>
                                      </p:cBhvr>
                                      <p:to>
                                        <p:strVal val="visible"/>
                                      </p:to>
                                    </p:set>
                                    <p:animEffect transition="in" filter="fade">
                                      <p:cBhvr>
                                        <p:cTn id="14" dur="1000"/>
                                        <p:tgtEl>
                                          <p:spTgt spid="81929"/>
                                        </p:tgtEl>
                                      </p:cBhvr>
                                    </p:animEffect>
                                    <p:anim calcmode="lin" valueType="num">
                                      <p:cBhvr>
                                        <p:cTn id="15" dur="1000" fill="hold"/>
                                        <p:tgtEl>
                                          <p:spTgt spid="81929"/>
                                        </p:tgtEl>
                                        <p:attrNameLst>
                                          <p:attrName>ppt_x</p:attrName>
                                        </p:attrNameLst>
                                      </p:cBhvr>
                                      <p:tavLst>
                                        <p:tav tm="0">
                                          <p:val>
                                            <p:strVal val="#ppt_x"/>
                                          </p:val>
                                        </p:tav>
                                        <p:tav tm="100000">
                                          <p:val>
                                            <p:strVal val="#ppt_x"/>
                                          </p:val>
                                        </p:tav>
                                      </p:tavLst>
                                    </p:anim>
                                    <p:anim calcmode="lin" valueType="num">
                                      <p:cBhvr>
                                        <p:cTn id="16" dur="1000" fill="hold"/>
                                        <p:tgtEl>
                                          <p:spTgt spid="819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0" name="Tytuł 1">
            <a:extLst>
              <a:ext uri="{FF2B5EF4-FFF2-40B4-BE49-F238E27FC236}">
                <a16:creationId xmlns:a16="http://schemas.microsoft.com/office/drawing/2014/main" id="{1A85FA38-2C5B-B33C-C067-997C59FE2207}"/>
              </a:ext>
            </a:extLst>
          </p:cNvPr>
          <p:cNvSpPr>
            <a:spLocks noGrp="1" noChangeArrowheads="1"/>
          </p:cNvSpPr>
          <p:nvPr>
            <p:ph type="title"/>
          </p:nvPr>
        </p:nvSpPr>
        <p:spPr>
          <a:xfrm>
            <a:off x="421481" y="-204788"/>
            <a:ext cx="8229600" cy="1143000"/>
          </a:xfrm>
        </p:spPr>
        <p:txBody>
          <a:bodyPr/>
          <a:lstStyle/>
          <a:p>
            <a:r>
              <a:rPr lang="pl-PL" altLang="en-US" dirty="0" err="1"/>
              <a:t>Geopotenziale</a:t>
            </a:r>
            <a:endParaRPr lang="en-US" altLang="en-US" dirty="0"/>
          </a:p>
        </p:txBody>
      </p:sp>
      <p:sp>
        <p:nvSpPr>
          <p:cNvPr id="43011" name="pole tekstowe 3">
            <a:extLst>
              <a:ext uri="{FF2B5EF4-FFF2-40B4-BE49-F238E27FC236}">
                <a16:creationId xmlns:a16="http://schemas.microsoft.com/office/drawing/2014/main" id="{3E1653C8-E06A-789F-97E7-0248921669C7}"/>
              </a:ext>
            </a:extLst>
          </p:cNvPr>
          <p:cNvSpPr txBox="1">
            <a:spLocks noChangeArrowheads="1"/>
          </p:cNvSpPr>
          <p:nvPr/>
        </p:nvSpPr>
        <p:spPr bwMode="auto">
          <a:xfrm>
            <a:off x="250825" y="6491288"/>
            <a:ext cx="86423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200"/>
              <a:t>http://www.centrometeo.com/articoli-reportage-approfondimenti/segreti-modelli/4795-mappe-altezza-geopotenziale-500hpa</a:t>
            </a:r>
          </a:p>
        </p:txBody>
      </p:sp>
      <p:sp>
        <p:nvSpPr>
          <p:cNvPr id="43012" name="pole tekstowe 4">
            <a:extLst>
              <a:ext uri="{FF2B5EF4-FFF2-40B4-BE49-F238E27FC236}">
                <a16:creationId xmlns:a16="http://schemas.microsoft.com/office/drawing/2014/main" id="{B7E34B98-FC43-6A37-0186-C2363C4DC07F}"/>
              </a:ext>
            </a:extLst>
          </p:cNvPr>
          <p:cNvSpPr txBox="1">
            <a:spLocks noChangeArrowheads="1"/>
          </p:cNvSpPr>
          <p:nvPr/>
        </p:nvSpPr>
        <p:spPr bwMode="auto">
          <a:xfrm>
            <a:off x="179388" y="1120775"/>
            <a:ext cx="8713787" cy="537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spcAft>
                <a:spcPts val="600"/>
              </a:spcAft>
              <a:buFontTx/>
              <a:buNone/>
            </a:pPr>
            <a:r>
              <a:rPr lang="it-IT" altLang="en-US" sz="1600" b="1">
                <a:solidFill>
                  <a:srgbClr val="1133BB"/>
                </a:solidFill>
                <a:latin typeface="Verdana" panose="020B0604030504040204" pitchFamily="34" charset="0"/>
              </a:rPr>
              <a:t>Le mappe a 500hPa: un classico delle previsioni del tempo. Insieme alla carta delle isobare al suolo è indubbiamente la carta per antonomasia.</a:t>
            </a:r>
          </a:p>
          <a:p>
            <a:pPr>
              <a:spcBef>
                <a:spcPct val="0"/>
              </a:spcBef>
              <a:spcAft>
                <a:spcPts val="600"/>
              </a:spcAft>
              <a:buFontTx/>
              <a:buNone/>
            </a:pPr>
            <a:r>
              <a:rPr lang="it-IT" altLang="en-US" sz="1600">
                <a:solidFill>
                  <a:srgbClr val="000000"/>
                </a:solidFill>
                <a:latin typeface="Verdana" panose="020B0604030504040204" pitchFamily="34" charset="0"/>
              </a:rPr>
              <a:t>Continuando nel "cammino" delle mappe più significative dei maggiori centri di calcolo, </a:t>
            </a:r>
            <a:r>
              <a:rPr lang="it-IT" altLang="en-US" sz="1600" b="1">
                <a:solidFill>
                  <a:srgbClr val="000000"/>
                </a:solidFill>
                <a:latin typeface="Verdana" panose="020B0604030504040204" pitchFamily="34" charset="0"/>
              </a:rPr>
              <a:t>la mappa all'altezza di 500 hPa è rappresentativa delle masse d'aria in quota, nella media troposfera</a:t>
            </a:r>
            <a:r>
              <a:rPr lang="it-IT" altLang="en-US" sz="1600">
                <a:solidFill>
                  <a:srgbClr val="000000"/>
                </a:solidFill>
                <a:latin typeface="Verdana" panose="020B0604030504040204" pitchFamily="34" charset="0"/>
              </a:rPr>
              <a:t>. I venti tendono a seguire il movimento delle isoipse (linee di uguale altezza geopotenziale, ovvero la "quota" a cui si trova la pressione, in questo caso, di 500hPa) </a:t>
            </a:r>
            <a:r>
              <a:rPr lang="it-IT" altLang="en-US" sz="1600" i="1">
                <a:solidFill>
                  <a:srgbClr val="000000"/>
                </a:solidFill>
                <a:latin typeface="Verdana" panose="020B0604030504040204" pitchFamily="34" charset="0"/>
              </a:rPr>
              <a:t>muovendosi nel nostro emisfero in senso antiorario intorno ai minimi depressionari e in senso orario intorno ai massimi di pressione</a:t>
            </a:r>
            <a:r>
              <a:rPr lang="it-IT" altLang="en-US" sz="1600">
                <a:solidFill>
                  <a:srgbClr val="000000"/>
                </a:solidFill>
                <a:latin typeface="Verdana" panose="020B0604030504040204" pitchFamily="34" charset="0"/>
              </a:rPr>
              <a:t>.</a:t>
            </a:r>
            <a:br>
              <a:rPr lang="it-IT" altLang="en-US" sz="1600">
                <a:solidFill>
                  <a:srgbClr val="000000"/>
                </a:solidFill>
                <a:latin typeface="Verdana" panose="020B0604030504040204" pitchFamily="34" charset="0"/>
              </a:rPr>
            </a:br>
            <a:r>
              <a:rPr lang="it-IT" altLang="en-US" sz="1600">
                <a:solidFill>
                  <a:srgbClr val="000000"/>
                </a:solidFill>
                <a:latin typeface="Verdana" panose="020B0604030504040204" pitchFamily="34" charset="0"/>
              </a:rPr>
              <a:t>La superficie isobarica viene collocata mediamente </a:t>
            </a:r>
            <a:r>
              <a:rPr lang="it-IT" altLang="en-US" sz="1600" b="1">
                <a:solidFill>
                  <a:srgbClr val="000000"/>
                </a:solidFill>
                <a:latin typeface="Verdana" panose="020B0604030504040204" pitchFamily="34" charset="0"/>
              </a:rPr>
              <a:t>tra i 5500-5600 metri</a:t>
            </a:r>
            <a:r>
              <a:rPr lang="it-IT" altLang="en-US" sz="1600">
                <a:solidFill>
                  <a:srgbClr val="000000"/>
                </a:solidFill>
                <a:latin typeface="Verdana" panose="020B0604030504040204" pitchFamily="34" charset="0"/>
              </a:rPr>
              <a:t>.</a:t>
            </a:r>
            <a:r>
              <a:rPr lang="pl-PL" altLang="en-US" sz="1600">
                <a:solidFill>
                  <a:srgbClr val="000000"/>
                </a:solidFill>
                <a:latin typeface="Verdana" panose="020B0604030504040204" pitchFamily="34" charset="0"/>
              </a:rPr>
              <a:t> </a:t>
            </a:r>
            <a:r>
              <a:rPr lang="it-IT" altLang="en-US" sz="1600">
                <a:solidFill>
                  <a:srgbClr val="000000"/>
                </a:solidFill>
                <a:latin typeface="Verdana" panose="020B0604030504040204" pitchFamily="34" charset="0"/>
              </a:rPr>
              <a:t>Con la lettera "L" (Low) viene indicato uno o più minimi depressionari presenti sul "campo" europeo, mentre con la dicitura "H" (High) sono evidenziate le zone anticicloniche.</a:t>
            </a:r>
            <a:br>
              <a:rPr lang="it-IT" altLang="en-US" sz="1600">
                <a:solidFill>
                  <a:srgbClr val="000000"/>
                </a:solidFill>
                <a:latin typeface="Verdana" panose="020B0604030504040204" pitchFamily="34" charset="0"/>
              </a:rPr>
            </a:br>
            <a:r>
              <a:rPr lang="it-IT" altLang="en-US" sz="1600">
                <a:solidFill>
                  <a:srgbClr val="000000"/>
                </a:solidFill>
                <a:latin typeface="Verdana" panose="020B0604030504040204" pitchFamily="34" charset="0"/>
              </a:rPr>
              <a:t>Mentre sotto i 5000 metri in genere ci interessano maggiormente i campi di temperatura e umidità, in questo tipo di carta ritroviamo soprattutto </a:t>
            </a:r>
            <a:r>
              <a:rPr lang="it-IT" altLang="en-US" sz="1600" b="1">
                <a:solidFill>
                  <a:srgbClr val="000000"/>
                </a:solidFill>
                <a:latin typeface="Verdana" panose="020B0604030504040204" pitchFamily="34" charset="0"/>
              </a:rPr>
              <a:t>vorticità</a:t>
            </a:r>
            <a:r>
              <a:rPr lang="it-IT" altLang="en-US" sz="1600">
                <a:solidFill>
                  <a:srgbClr val="000000"/>
                </a:solidFill>
                <a:latin typeface="Verdana" panose="020B0604030504040204" pitchFamily="34" charset="0"/>
              </a:rPr>
              <a:t> (</a:t>
            </a:r>
            <a:r>
              <a:rPr lang="it-IT" altLang="en-US" sz="1600" i="1">
                <a:solidFill>
                  <a:srgbClr val="000000"/>
                </a:solidFill>
                <a:latin typeface="Verdana" panose="020B0604030504040204" pitchFamily="34" charset="0"/>
              </a:rPr>
              <a:t>la misura di quanto le masse d'aria tendono ad invorticarsi</a:t>
            </a:r>
            <a:r>
              <a:rPr lang="it-IT" altLang="en-US" sz="1600">
                <a:solidFill>
                  <a:srgbClr val="000000"/>
                </a:solidFill>
                <a:latin typeface="Verdana" panose="020B0604030504040204" pitchFamily="34" charset="0"/>
              </a:rPr>
              <a:t>) e il </a:t>
            </a:r>
            <a:r>
              <a:rPr lang="it-IT" altLang="en-US" sz="1600" b="1">
                <a:solidFill>
                  <a:srgbClr val="000000"/>
                </a:solidFill>
                <a:latin typeface="Verdana" panose="020B0604030504040204" pitchFamily="34" charset="0"/>
              </a:rPr>
              <a:t>flusso</a:t>
            </a:r>
            <a:r>
              <a:rPr lang="it-IT" altLang="en-US" sz="1600">
                <a:solidFill>
                  <a:srgbClr val="000000"/>
                </a:solidFill>
                <a:latin typeface="Verdana" panose="020B0604030504040204" pitchFamily="34" charset="0"/>
              </a:rPr>
              <a:t> prevalente (</a:t>
            </a:r>
            <a:r>
              <a:rPr lang="it-IT" altLang="en-US" sz="1600" i="1">
                <a:solidFill>
                  <a:srgbClr val="000000"/>
                </a:solidFill>
                <a:latin typeface="Verdana" panose="020B0604030504040204" pitchFamily="34" charset="0"/>
              </a:rPr>
              <a:t>che poi è quello che definisce la principale traiettoria delle perturbazioni</a:t>
            </a:r>
            <a:r>
              <a:rPr lang="it-IT" altLang="en-US" sz="1600">
                <a:solidFill>
                  <a:srgbClr val="000000"/>
                </a:solidFill>
                <a:latin typeface="Verdana" panose="020B0604030504040204" pitchFamily="34" charset="0"/>
              </a:rPr>
              <a:t>). Inoltre vengono visualizzate anche le temperature intorno a queste figure bariche individuate tramite una casellina bianca con al suo interno il valore di temperatura sempre riferita all'altezza del geopotenziale (che quasi coincide con la quota reale</a:t>
            </a:r>
            <a:r>
              <a:rPr lang="it-IT" altLang="en-US" sz="1800">
                <a:solidFill>
                  <a:srgbClr val="000000"/>
                </a:solidFill>
                <a:latin typeface="Verdana" panose="020B0604030504040204" pitchFamily="34" charset="0"/>
              </a:rPr>
              <a: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ytuł 1">
            <a:extLst>
              <a:ext uri="{FF2B5EF4-FFF2-40B4-BE49-F238E27FC236}">
                <a16:creationId xmlns:a16="http://schemas.microsoft.com/office/drawing/2014/main" id="{30007E85-16A6-D4BD-2330-F05503570FE4}"/>
              </a:ext>
            </a:extLst>
          </p:cNvPr>
          <p:cNvSpPr>
            <a:spLocks noGrp="1" noChangeArrowheads="1"/>
          </p:cNvSpPr>
          <p:nvPr>
            <p:ph type="title"/>
          </p:nvPr>
        </p:nvSpPr>
        <p:spPr>
          <a:xfrm>
            <a:off x="-2052638" y="90488"/>
            <a:ext cx="8229601" cy="1143000"/>
          </a:xfrm>
        </p:spPr>
        <p:txBody>
          <a:bodyPr/>
          <a:lstStyle/>
          <a:p>
            <a:r>
              <a:rPr lang="pl-PL" altLang="en-US"/>
              <a:t>Geopotencjał</a:t>
            </a:r>
            <a:endParaRPr lang="en-US" altLang="en-US"/>
          </a:p>
        </p:txBody>
      </p:sp>
      <p:sp>
        <p:nvSpPr>
          <p:cNvPr id="5" name="pole tekstowe 4">
            <a:extLst>
              <a:ext uri="{FF2B5EF4-FFF2-40B4-BE49-F238E27FC236}">
                <a16:creationId xmlns:a16="http://schemas.microsoft.com/office/drawing/2014/main" id="{1C2A6AB3-3EEE-1DB3-52BE-80DF48EF7C5F}"/>
              </a:ext>
            </a:extLst>
          </p:cNvPr>
          <p:cNvSpPr txBox="1"/>
          <p:nvPr/>
        </p:nvSpPr>
        <p:spPr>
          <a:xfrm>
            <a:off x="215900" y="1766888"/>
            <a:ext cx="8712200" cy="5000625"/>
          </a:xfrm>
          <a:prstGeom prst="rect">
            <a:avLst/>
          </a:prstGeom>
          <a:noFill/>
        </p:spPr>
        <p:txBody>
          <a:bodyPr>
            <a:spAutoFit/>
          </a:bodyPr>
          <a:lstStyle/>
          <a:p>
            <a:pPr>
              <a:spcBef>
                <a:spcPts val="0"/>
              </a:spcBef>
              <a:spcAft>
                <a:spcPts val="600"/>
              </a:spcAft>
              <a:defRPr/>
            </a:pPr>
            <a:r>
              <a:rPr lang="pl-PL" sz="1600" b="1" dirty="0">
                <a:latin typeface="Verdana" panose="020B0604030504040204" pitchFamily="34" charset="0"/>
              </a:rPr>
              <a:t>Mapy 500hPa: klasyka prognozowania pogody</a:t>
            </a:r>
            <a:r>
              <a:rPr lang="pl-PL" sz="1600" dirty="0">
                <a:latin typeface="Verdana" panose="020B0604030504040204" pitchFamily="34" charset="0"/>
              </a:rPr>
              <a:t>. Razem z mapą izobar na poziomie morza jest to bez wątpienia mapa zasadnicza dla prognozy pogody. 
Zgodnie z prognozami komputerowymi (oraz pomiarami za pomocą sond balonów), mapa na wysokości 500 </a:t>
            </a:r>
            <a:r>
              <a:rPr lang="pl-PL" sz="1600" dirty="0" err="1">
                <a:latin typeface="Verdana" panose="020B0604030504040204" pitchFamily="34" charset="0"/>
              </a:rPr>
              <a:t>hPa</a:t>
            </a:r>
            <a:r>
              <a:rPr lang="pl-PL" sz="1600" dirty="0">
                <a:latin typeface="Verdana" panose="020B0604030504040204" pitchFamily="34" charset="0"/>
              </a:rPr>
              <a:t> jest najważniejsza dla mas powietrza na dużej wysokości, w środkowej troposferze (na wysokości około 5,5-5,6 km). </a:t>
            </a:r>
          </a:p>
          <a:p>
            <a:pPr>
              <a:spcBef>
                <a:spcPts val="0"/>
              </a:spcBef>
              <a:spcAft>
                <a:spcPts val="600"/>
              </a:spcAft>
              <a:defRPr/>
            </a:pPr>
            <a:r>
              <a:rPr lang="pl-PL" sz="1600" dirty="0">
                <a:latin typeface="Verdana" panose="020B0604030504040204" pitchFamily="34" charset="0"/>
              </a:rPr>
              <a:t>Wiatry mają tendencję do podążania za ruchem </a:t>
            </a:r>
            <a:r>
              <a:rPr lang="pl-PL" sz="1600" dirty="0" err="1">
                <a:latin typeface="Verdana" panose="020B0604030504040204" pitchFamily="34" charset="0"/>
              </a:rPr>
              <a:t>izohip</a:t>
            </a:r>
            <a:r>
              <a:rPr lang="pl-PL" sz="1600" dirty="0">
                <a:latin typeface="Verdana" panose="020B0604030504040204" pitchFamily="34" charset="0"/>
              </a:rPr>
              <a:t> (linii o równej wysokości </a:t>
            </a:r>
            <a:r>
              <a:rPr lang="pl-PL" sz="1600" dirty="0" err="1">
                <a:latin typeface="Verdana" panose="020B0604030504040204" pitchFamily="34" charset="0"/>
              </a:rPr>
              <a:t>geopotencjalnej</a:t>
            </a:r>
            <a:r>
              <a:rPr lang="pl-PL" sz="1600" dirty="0">
                <a:latin typeface="Verdana" panose="020B0604030504040204" pitchFamily="34" charset="0"/>
              </a:rPr>
              <a:t>, tj. "wysokości", na której znajduje się ciśnienie, w tym przypadku 500 </a:t>
            </a:r>
            <a:r>
              <a:rPr lang="pl-PL" sz="1600" dirty="0" err="1">
                <a:latin typeface="Verdana" panose="020B0604030504040204" pitchFamily="34" charset="0"/>
              </a:rPr>
              <a:t>hPa</a:t>
            </a:r>
            <a:r>
              <a:rPr lang="pl-PL" sz="1600" dirty="0">
                <a:latin typeface="Verdana" panose="020B0604030504040204" pitchFamily="34" charset="0"/>
              </a:rPr>
              <a:t>).  </a:t>
            </a:r>
            <a:r>
              <a:rPr lang="pl-PL" sz="1600" dirty="0">
                <a:solidFill>
                  <a:schemeClr val="bg1">
                    <a:lumMod val="50000"/>
                  </a:schemeClr>
                </a:solidFill>
                <a:latin typeface="Verdana" panose="020B0604030504040204" pitchFamily="34" charset="0"/>
              </a:rPr>
              <a:t>Linie izohips poruszają się na naszej półkuli w kierunku przeciwnym do ruchu wskazówek zegara wokół minimów depresji i zgodnie z ruchem wskazówek zegara wokół maksimów ciśnienia</a:t>
            </a:r>
            <a:r>
              <a:rPr lang="pl-PL" sz="1600" dirty="0">
                <a:solidFill>
                  <a:srgbClr val="1133BB"/>
                </a:solidFill>
                <a:latin typeface="Verdana" panose="020B0604030504040204" pitchFamily="34" charset="0"/>
              </a:rPr>
              <a:t>. </a:t>
            </a:r>
            <a:r>
              <a:rPr lang="pl-PL" sz="1600" dirty="0">
                <a:latin typeface="Verdana" panose="020B0604030504040204" pitchFamily="34" charset="0"/>
              </a:rPr>
              <a:t>Litera "L" (Niski) oznacza jedno lub więcej minimów depresji podczas gdy sformułowanie "H" (Wysokie) podkreśla strefy antycyklonalne. Niski poziom GP oznacza </a:t>
            </a:r>
            <a:r>
              <a:rPr lang="pl-PL" sz="1600" i="1" dirty="0">
                <a:latin typeface="Verdana" panose="020B0604030504040204" pitchFamily="34" charset="0"/>
              </a:rPr>
              <a:t>ciężkie</a:t>
            </a:r>
            <a:r>
              <a:rPr lang="pl-PL" sz="1600" dirty="0">
                <a:latin typeface="Verdana" panose="020B0604030504040204" pitchFamily="34" charset="0"/>
              </a:rPr>
              <a:t> (tj</a:t>
            </a:r>
            <a:r>
              <a:rPr lang="pl-PL" sz="1600" b="1" dirty="0">
                <a:latin typeface="Verdana" panose="020B0604030504040204" pitchFamily="34" charset="0"/>
              </a:rPr>
              <a:t>. zimne</a:t>
            </a:r>
            <a:r>
              <a:rPr lang="pl-PL" sz="1600" dirty="0">
                <a:latin typeface="Verdana" panose="020B0604030504040204" pitchFamily="34" charset="0"/>
              </a:rPr>
              <a:t>) powietrze.</a:t>
            </a:r>
          </a:p>
          <a:p>
            <a:pPr>
              <a:spcBef>
                <a:spcPts val="0"/>
              </a:spcBef>
              <a:spcAft>
                <a:spcPts val="600"/>
              </a:spcAft>
              <a:defRPr/>
            </a:pPr>
            <a:r>
              <a:rPr lang="pl-PL" sz="1600" dirty="0">
                <a:latin typeface="Verdana" panose="020B0604030504040204" pitchFamily="34" charset="0"/>
              </a:rPr>
              <a:t>O ile poniżej 5000 metrów generalnie bardziej interesują nas mapy temperatury i wilgotności, o tyle na tego typu mapach znajdziemy przede wszystkim wirowość (miarę tego, jak bardzo masy powietrza mają tendencję do wirowania) i kierunek dominującego przepływu (który określa główną trajektorię perturbacji). Ponadto wyświetlane są również temperatury wokół tych figur barycznych, identyfikowane za pomocą białego pola z wartością temperatury w środku, zawsze odnoszącą się do wysokości geopotencjału (która prawie pokrywa się z rzeczywistą wysokością</a:t>
            </a:r>
            <a:r>
              <a:rPr lang="pl-PL" sz="1600" dirty="0">
                <a:solidFill>
                  <a:srgbClr val="1133BB"/>
                </a:solidFill>
                <a:latin typeface="Verdana" panose="020B0604030504040204" pitchFamily="34" charset="0"/>
              </a:rPr>
              <a:t>).</a:t>
            </a:r>
            <a:endParaRPr lang="it-IT" dirty="0">
              <a:solidFill>
                <a:srgbClr val="000000"/>
              </a:solidFill>
              <a:latin typeface="Verdana" panose="020B0604030504040204" pitchFamily="34" charset="0"/>
            </a:endParaRPr>
          </a:p>
        </p:txBody>
      </p:sp>
      <p:pic>
        <p:nvPicPr>
          <p:cNvPr id="44036" name="Obraz 5">
            <a:extLst>
              <a:ext uri="{FF2B5EF4-FFF2-40B4-BE49-F238E27FC236}">
                <a16:creationId xmlns:a16="http://schemas.microsoft.com/office/drawing/2014/main" id="{6EF6876E-99F1-9BCB-7703-D893FB19FE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90488"/>
            <a:ext cx="3744912"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olo 4">
            <a:extLst>
              <a:ext uri="{FF2B5EF4-FFF2-40B4-BE49-F238E27FC236}">
                <a16:creationId xmlns:a16="http://schemas.microsoft.com/office/drawing/2014/main" id="{4E121532-2342-E44D-F37F-E7EEC1E4140C}"/>
              </a:ext>
            </a:extLst>
          </p:cNvPr>
          <p:cNvSpPr>
            <a:spLocks noGrp="1" noChangeArrowheads="1"/>
          </p:cNvSpPr>
          <p:nvPr>
            <p:ph type="title"/>
          </p:nvPr>
        </p:nvSpPr>
        <p:spPr>
          <a:xfrm>
            <a:off x="119063" y="-327025"/>
            <a:ext cx="8905875" cy="1325563"/>
          </a:xfrm>
        </p:spPr>
        <p:txBody>
          <a:bodyPr/>
          <a:lstStyle/>
          <a:p>
            <a:pPr eaLnBrk="1" hangingPunct="1"/>
            <a:r>
              <a:rPr lang="it-IT" altLang="en-US" sz="3500">
                <a:solidFill>
                  <a:srgbClr val="3333FF"/>
                </a:solidFill>
                <a:latin typeface="Tahoma" panose="020B0604030504040204" pitchFamily="34" charset="0"/>
                <a:cs typeface="Tahoma" panose="020B0604030504040204" pitchFamily="34" charset="0"/>
              </a:rPr>
              <a:t>Overview: clouds</a:t>
            </a:r>
            <a:endParaRPr lang="en-GB" altLang="en-US" sz="3500">
              <a:solidFill>
                <a:srgbClr val="3333FF"/>
              </a:solidFill>
              <a:latin typeface="Tahoma" panose="020B0604030504040204" pitchFamily="34" charset="0"/>
              <a:cs typeface="Tahoma" panose="020B0604030504040204" pitchFamily="34" charset="0"/>
            </a:endParaRPr>
          </a:p>
        </p:txBody>
      </p:sp>
      <p:cxnSp>
        <p:nvCxnSpPr>
          <p:cNvPr id="10" name="Connettore diritto 9">
            <a:extLst>
              <a:ext uri="{FF2B5EF4-FFF2-40B4-BE49-F238E27FC236}">
                <a16:creationId xmlns:a16="http://schemas.microsoft.com/office/drawing/2014/main" id="{6A40785F-B235-1D7F-78A4-1D39D7EE07A6}"/>
              </a:ext>
            </a:extLst>
          </p:cNvPr>
          <p:cNvCxnSpPr/>
          <p:nvPr/>
        </p:nvCxnSpPr>
        <p:spPr>
          <a:xfrm>
            <a:off x="534988" y="635000"/>
            <a:ext cx="8074025" cy="0"/>
          </a:xfrm>
          <a:prstGeom prst="line">
            <a:avLst/>
          </a:prstGeom>
          <a:ln w="76200">
            <a:solidFill>
              <a:srgbClr val="0000FF"/>
            </a:solidFill>
          </a:ln>
        </p:spPr>
        <p:style>
          <a:lnRef idx="1">
            <a:schemeClr val="accent1"/>
          </a:lnRef>
          <a:fillRef idx="0">
            <a:schemeClr val="accent1"/>
          </a:fillRef>
          <a:effectRef idx="0">
            <a:schemeClr val="accent1"/>
          </a:effectRef>
          <a:fontRef idx="minor">
            <a:schemeClr val="tx1"/>
          </a:fontRef>
        </p:style>
      </p:cxnSp>
      <p:sp>
        <p:nvSpPr>
          <p:cNvPr id="6148" name="Text Box 3">
            <a:extLst>
              <a:ext uri="{FF2B5EF4-FFF2-40B4-BE49-F238E27FC236}">
                <a16:creationId xmlns:a16="http://schemas.microsoft.com/office/drawing/2014/main" id="{0B79E8E3-7B56-2E52-86E3-F5C78417178B}"/>
              </a:ext>
            </a:extLst>
          </p:cNvPr>
          <p:cNvSpPr txBox="1">
            <a:spLocks noChangeArrowheads="1"/>
          </p:cNvSpPr>
          <p:nvPr/>
        </p:nvSpPr>
        <p:spPr bwMode="auto">
          <a:xfrm>
            <a:off x="647700" y="723900"/>
            <a:ext cx="2820988"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it-IT" altLang="en-US" sz="2400">
                <a:solidFill>
                  <a:srgbClr val="FF0000"/>
                </a:solidFill>
                <a:latin typeface="Tahoma" panose="020B0604030504040204" pitchFamily="34" charset="0"/>
                <a:cs typeface="Tahoma" panose="020B0604030504040204" pitchFamily="34" charset="0"/>
              </a:rPr>
              <a:t>Clouds come in different sizes and shapes</a:t>
            </a:r>
            <a:endParaRPr lang="it-IT" altLang="en-US" sz="2400">
              <a:latin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33BF9EDB-658E-7B19-AB0E-A4ADB7A90D45}"/>
              </a:ext>
            </a:extLst>
          </p:cNvPr>
          <p:cNvSpPr txBox="1"/>
          <p:nvPr/>
        </p:nvSpPr>
        <p:spPr>
          <a:xfrm>
            <a:off x="3997325" y="703263"/>
            <a:ext cx="3889375" cy="1323975"/>
          </a:xfrm>
          <a:prstGeom prst="rect">
            <a:avLst/>
          </a:prstGeom>
          <a:noFill/>
        </p:spPr>
        <p:txBody>
          <a:bodyPr>
            <a:spAutoFit/>
          </a:bodyPr>
          <a:lstStyle/>
          <a:p>
            <a:pPr>
              <a:defRPr/>
            </a:pPr>
            <a:r>
              <a:rPr lang="en-US" sz="2000" dirty="0">
                <a:latin typeface="Tahoma" panose="020B0604030504040204" pitchFamily="34" charset="0"/>
                <a:ea typeface="Tahoma" panose="020B0604030504040204" pitchFamily="34" charset="0"/>
                <a:cs typeface="Tahoma" panose="020B0604030504040204" pitchFamily="34" charset="0"/>
              </a:rPr>
              <a:t>depending on: </a:t>
            </a:r>
          </a:p>
          <a:p>
            <a:pPr marL="285750" indent="-285750">
              <a:buFont typeface="Arial" panose="020B0604020202020204" pitchFamily="34" charset="0"/>
              <a:buChar char="•"/>
              <a:defRPr/>
            </a:pPr>
            <a:r>
              <a:rPr lang="en-US" sz="2000" dirty="0">
                <a:latin typeface="Tahoma" panose="020B0604030504040204" pitchFamily="34" charset="0"/>
                <a:ea typeface="Tahoma" panose="020B0604030504040204" pitchFamily="34" charset="0"/>
                <a:cs typeface="Tahoma" panose="020B0604030504040204" pitchFamily="34" charset="0"/>
              </a:rPr>
              <a:t>atmospheric motions</a:t>
            </a:r>
          </a:p>
          <a:p>
            <a:pPr marL="285750" indent="-285750">
              <a:buFont typeface="Arial" panose="020B0604020202020204" pitchFamily="34" charset="0"/>
              <a:buChar char="•"/>
              <a:defRPr/>
            </a:pPr>
            <a:r>
              <a:rPr lang="en-US" sz="2000" dirty="0">
                <a:latin typeface="Tahoma" panose="020B0604030504040204" pitchFamily="34" charset="0"/>
                <a:ea typeface="Tahoma" panose="020B0604030504040204" pitchFamily="34" charset="0"/>
                <a:cs typeface="Tahoma" panose="020B0604030504040204" pitchFamily="34" charset="0"/>
              </a:rPr>
              <a:t>composition (solid/liquid H</a:t>
            </a:r>
            <a:r>
              <a:rPr lang="en-US" sz="2000" baseline="-25000" dirty="0">
                <a:latin typeface="Tahoma" panose="020B0604030504040204" pitchFamily="34" charset="0"/>
                <a:ea typeface="Tahoma" panose="020B0604030504040204" pitchFamily="34" charset="0"/>
                <a:cs typeface="Tahoma" panose="020B0604030504040204" pitchFamily="34" charset="0"/>
              </a:rPr>
              <a:t>2</a:t>
            </a:r>
            <a:r>
              <a:rPr lang="en-US" sz="2000" dirty="0">
                <a:latin typeface="Tahoma" panose="020B0604030504040204" pitchFamily="34" charset="0"/>
                <a:ea typeface="Tahoma" panose="020B0604030504040204" pitchFamily="34" charset="0"/>
                <a:cs typeface="Tahoma" panose="020B0604030504040204" pitchFamily="34" charset="0"/>
              </a:rPr>
              <a:t>O)</a:t>
            </a:r>
          </a:p>
          <a:p>
            <a:pPr marL="285750" indent="-285750">
              <a:buFont typeface="Arial" panose="020B0604020202020204" pitchFamily="34" charset="0"/>
              <a:buChar char="•"/>
              <a:defRPr/>
            </a:pPr>
            <a:r>
              <a:rPr lang="en-US" sz="2000" dirty="0">
                <a:latin typeface="Tahoma" panose="020B0604030504040204" pitchFamily="34" charset="0"/>
                <a:ea typeface="Tahoma" panose="020B0604030504040204" pitchFamily="34" charset="0"/>
                <a:cs typeface="Tahoma" panose="020B0604030504040204" pitchFamily="34" charset="0"/>
              </a:rPr>
              <a:t>temperature</a:t>
            </a:r>
            <a:endParaRPr lang="en-US" sz="2000" dirty="0"/>
          </a:p>
        </p:txBody>
      </p:sp>
      <p:pic>
        <p:nvPicPr>
          <p:cNvPr id="6150" name="Picture 2" descr="chart of cloud types: cumulonimbus, cumulus, stratus, stratocumulus, nimbostratus, altostratus, altocumulus, cirrocumulus, cirrostratus, cirrus">
            <a:extLst>
              <a:ext uri="{FF2B5EF4-FFF2-40B4-BE49-F238E27FC236}">
                <a16:creationId xmlns:a16="http://schemas.microsoft.com/office/drawing/2014/main" id="{C33336CE-BEE1-F193-1120-3491F001D9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25" y="2012950"/>
            <a:ext cx="7143750"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Rectangle 2">
            <a:extLst>
              <a:ext uri="{FF2B5EF4-FFF2-40B4-BE49-F238E27FC236}">
                <a16:creationId xmlns:a16="http://schemas.microsoft.com/office/drawing/2014/main" id="{C71D3883-AB7F-B630-835E-899EB9704DB6}"/>
              </a:ext>
            </a:extLst>
          </p:cNvPr>
          <p:cNvSpPr>
            <a:spLocks noChangeArrowheads="1"/>
          </p:cNvSpPr>
          <p:nvPr/>
        </p:nvSpPr>
        <p:spPr bwMode="auto">
          <a:xfrm>
            <a:off x="0" y="6415088"/>
            <a:ext cx="84597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a:hlinkClick r:id="rId4"/>
              </a:rPr>
              <a:t>https://www.weather.gov/jetstream/cloudchart</a:t>
            </a:r>
            <a:r>
              <a:rPr lang="pl-PL" altLang="en-US" sz="1800"/>
              <a:t>   © Daniela Ascenzi, UniTn</a:t>
            </a:r>
            <a:endParaRPr lang="en-US" altLang="en-US" sz="18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pole tekstowe 3">
            <a:extLst>
              <a:ext uri="{FF2B5EF4-FFF2-40B4-BE49-F238E27FC236}">
                <a16:creationId xmlns:a16="http://schemas.microsoft.com/office/drawing/2014/main" id="{7971C384-20E8-F00C-3743-95CA2EAE3804}"/>
              </a:ext>
            </a:extLst>
          </p:cNvPr>
          <p:cNvSpPr txBox="1">
            <a:spLocks noChangeArrowheads="1"/>
          </p:cNvSpPr>
          <p:nvPr/>
        </p:nvSpPr>
        <p:spPr bwMode="auto">
          <a:xfrm>
            <a:off x="107950" y="6453188"/>
            <a:ext cx="8642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200"/>
              <a:t>http://www.centrometeo.com/articoli-reportage-approfondimenti/segreti-modelli/4795-mappe-altezza-geopotenziale-500hpa</a:t>
            </a:r>
          </a:p>
        </p:txBody>
      </p:sp>
      <p:pic>
        <p:nvPicPr>
          <p:cNvPr id="41987" name="Picture 2" descr="Tipica mappa all'altezza geopotenziale di 500hPa">
            <a:extLst>
              <a:ext uri="{FF2B5EF4-FFF2-40B4-BE49-F238E27FC236}">
                <a16:creationId xmlns:a16="http://schemas.microsoft.com/office/drawing/2014/main" id="{4D8889F8-045D-57CF-10B6-6454261716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127000"/>
            <a:ext cx="8802688" cy="66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ytuł 1">
            <a:extLst>
              <a:ext uri="{FF2B5EF4-FFF2-40B4-BE49-F238E27FC236}">
                <a16:creationId xmlns:a16="http://schemas.microsoft.com/office/drawing/2014/main" id="{691F5252-C35B-5A4C-DFFF-F355D10AD90D}"/>
              </a:ext>
            </a:extLst>
          </p:cNvPr>
          <p:cNvSpPr>
            <a:spLocks noGrp="1" noChangeArrowheads="1"/>
          </p:cNvSpPr>
          <p:nvPr>
            <p:ph type="title"/>
          </p:nvPr>
        </p:nvSpPr>
        <p:spPr>
          <a:xfrm>
            <a:off x="395288" y="0"/>
            <a:ext cx="8229600" cy="1143000"/>
          </a:xfrm>
        </p:spPr>
        <p:txBody>
          <a:bodyPr/>
          <a:lstStyle/>
          <a:p>
            <a:r>
              <a:rPr lang="pl-PL" altLang="en-US" sz="3200" dirty="0" err="1"/>
              <a:t>Geopotential</a:t>
            </a:r>
            <a:r>
              <a:rPr lang="pl-PL" altLang="en-US" sz="3200" dirty="0"/>
              <a:t> (izohipsy), zob. mapa powyżej</a:t>
            </a:r>
            <a:endParaRPr lang="en-GB" altLang="en-US" sz="3200" dirty="0"/>
          </a:p>
        </p:txBody>
      </p:sp>
      <p:sp>
        <p:nvSpPr>
          <p:cNvPr id="14339" name="pole tekstowe 3">
            <a:extLst>
              <a:ext uri="{FF2B5EF4-FFF2-40B4-BE49-F238E27FC236}">
                <a16:creationId xmlns:a16="http://schemas.microsoft.com/office/drawing/2014/main" id="{9152DF56-70F3-8274-62F3-0DD85B958A43}"/>
              </a:ext>
            </a:extLst>
          </p:cNvPr>
          <p:cNvSpPr txBox="1">
            <a:spLocks noChangeArrowheads="1"/>
          </p:cNvSpPr>
          <p:nvPr/>
        </p:nvSpPr>
        <p:spPr bwMode="auto">
          <a:xfrm>
            <a:off x="-7938" y="908050"/>
            <a:ext cx="8928101" cy="591026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defRPr/>
            </a:pPr>
            <a:r>
              <a:rPr lang="en-AU" altLang="en-US" sz="1800" b="1" dirty="0">
                <a:latin typeface="+mj-lt"/>
              </a:rPr>
              <a:t>500 </a:t>
            </a:r>
            <a:r>
              <a:rPr lang="en-AU" altLang="en-US" sz="1800" b="1" dirty="0" err="1">
                <a:latin typeface="+mj-lt"/>
              </a:rPr>
              <a:t>hPa</a:t>
            </a:r>
            <a:r>
              <a:rPr lang="en-AU" altLang="en-US" sz="1800" b="1" dirty="0">
                <a:latin typeface="+mj-lt"/>
              </a:rPr>
              <a:t> geopotential heights contours</a:t>
            </a:r>
            <a:r>
              <a:rPr lang="en-AU" altLang="en-US" sz="1800" dirty="0">
                <a:latin typeface="+mj-lt"/>
              </a:rPr>
              <a:t> (in dam) at 4 dam intervals.  These show approximately how far one has to go up in the atmosphere before the pressure falls to 500 </a:t>
            </a:r>
            <a:r>
              <a:rPr lang="en-AU" altLang="en-US" sz="1800" dirty="0" err="1">
                <a:latin typeface="+mj-lt"/>
              </a:rPr>
              <a:t>hPa</a:t>
            </a:r>
            <a:r>
              <a:rPr lang="en-AU" altLang="en-US" sz="1800" dirty="0">
                <a:latin typeface="+mj-lt"/>
              </a:rPr>
              <a:t>.  On average this level is around 5.5 km above sea level.  It is often referred to as a </a:t>
            </a:r>
            <a:r>
              <a:rPr lang="en-AU" altLang="en-US" sz="1800" b="1" dirty="0">
                <a:latin typeface="+mj-lt"/>
              </a:rPr>
              <a:t>steering level</a:t>
            </a:r>
            <a:r>
              <a:rPr lang="en-AU" altLang="en-US" sz="1800" dirty="0">
                <a:latin typeface="+mj-lt"/>
              </a:rPr>
              <a:t>, because the underlying </a:t>
            </a:r>
            <a:r>
              <a:rPr lang="en-AU" altLang="en-US" sz="1800" b="1" dirty="0">
                <a:latin typeface="+mj-lt"/>
              </a:rPr>
              <a:t>weather systems </a:t>
            </a:r>
            <a:r>
              <a:rPr lang="en-AU" altLang="en-US" sz="1800" dirty="0">
                <a:latin typeface="+mj-lt"/>
              </a:rPr>
              <a:t>roughly move in the same direction as the winds at the 500 </a:t>
            </a:r>
            <a:r>
              <a:rPr lang="en-AU" altLang="en-US" sz="1800" dirty="0" err="1">
                <a:latin typeface="+mj-lt"/>
              </a:rPr>
              <a:t>hPa</a:t>
            </a:r>
            <a:r>
              <a:rPr lang="en-AU" altLang="en-US" sz="1800" dirty="0">
                <a:latin typeface="+mj-lt"/>
              </a:rPr>
              <a:t> level.  </a:t>
            </a:r>
          </a:p>
          <a:p>
            <a:pPr>
              <a:spcBef>
                <a:spcPct val="0"/>
              </a:spcBef>
              <a:buFontTx/>
              <a:buNone/>
              <a:defRPr/>
            </a:pPr>
            <a:r>
              <a:rPr lang="en-AU" altLang="en-US" sz="1800" dirty="0">
                <a:latin typeface="+mj-lt"/>
              </a:rPr>
              <a:t>In the northern hemisphere the air rotates anti-clockwise around low contour centres and clockwise around the high contour centres..  </a:t>
            </a:r>
          </a:p>
          <a:p>
            <a:pPr>
              <a:spcBef>
                <a:spcPct val="0"/>
              </a:spcBef>
              <a:buFontTx/>
              <a:buNone/>
              <a:defRPr/>
            </a:pPr>
            <a:r>
              <a:rPr lang="en-AU" altLang="en-US" sz="1800" dirty="0">
                <a:latin typeface="+mj-lt"/>
              </a:rPr>
              <a:t>The contours effectively show the main tropospheric waves that "control" our weather - low heights indicate troughs and cyclones in the middle troposphere whilst high heights indicate ridges and anticyclones.  Wind speeds are roughly proportional to the distance between contours, so closely packed contours mean strong winds.</a:t>
            </a:r>
            <a:endParaRPr lang="pl-PL" altLang="en-US" sz="1800" dirty="0">
              <a:latin typeface="+mj-lt"/>
            </a:endParaRPr>
          </a:p>
          <a:p>
            <a:pPr>
              <a:spcBef>
                <a:spcPct val="0"/>
              </a:spcBef>
              <a:buFontTx/>
              <a:buNone/>
              <a:defRPr/>
            </a:pPr>
            <a:r>
              <a:rPr lang="en-AU" altLang="en-US" sz="1800" dirty="0">
                <a:latin typeface="+mj-lt"/>
              </a:rPr>
              <a:t>  </a:t>
            </a:r>
            <a:r>
              <a:rPr lang="en-AU" altLang="en-US" sz="1800" b="1" dirty="0">
                <a:latin typeface="+mj-lt"/>
              </a:rPr>
              <a:t>Air temperatures</a:t>
            </a:r>
            <a:r>
              <a:rPr lang="en-AU" altLang="en-US" sz="1800" dirty="0">
                <a:latin typeface="+mj-lt"/>
              </a:rPr>
              <a:t> (in ºC) at 850 </a:t>
            </a:r>
            <a:r>
              <a:rPr lang="en-AU" altLang="en-US" sz="1800" dirty="0" err="1">
                <a:latin typeface="+mj-lt"/>
              </a:rPr>
              <a:t>hPa</a:t>
            </a:r>
            <a:r>
              <a:rPr lang="en-AU" altLang="en-US" sz="1800" dirty="0">
                <a:latin typeface="+mj-lt"/>
              </a:rPr>
              <a:t> (about 1.5 km above sea level) are shown using colour shading with intervals of 4ºC </a:t>
            </a:r>
          </a:p>
          <a:p>
            <a:pPr>
              <a:spcBef>
                <a:spcPct val="0"/>
              </a:spcBef>
              <a:buFontTx/>
              <a:buNone/>
              <a:defRPr/>
            </a:pPr>
            <a:r>
              <a:rPr lang="en-AU" altLang="en-US" sz="1800" dirty="0">
                <a:latin typeface="+mj-lt"/>
              </a:rPr>
              <a:t>The </a:t>
            </a:r>
            <a:r>
              <a:rPr lang="en-AU" altLang="en-US" sz="1800" b="1" dirty="0">
                <a:latin typeface="+mj-lt"/>
              </a:rPr>
              <a:t>850 </a:t>
            </a:r>
            <a:r>
              <a:rPr lang="en-AU" altLang="en-US" sz="1800" b="1" dirty="0" err="1">
                <a:latin typeface="+mj-lt"/>
              </a:rPr>
              <a:t>hPa</a:t>
            </a:r>
            <a:r>
              <a:rPr lang="en-AU" altLang="en-US" sz="1800" b="1" dirty="0">
                <a:latin typeface="+mj-lt"/>
              </a:rPr>
              <a:t> </a:t>
            </a:r>
            <a:r>
              <a:rPr lang="en-AU" altLang="en-US" sz="1800" dirty="0">
                <a:latin typeface="+mj-lt"/>
              </a:rPr>
              <a:t>level is usually just above the boundary layer and at this level the day-night variation in temperature is generally negligible.   </a:t>
            </a:r>
            <a:endParaRPr lang="pl-PL" altLang="en-US" sz="1800" dirty="0">
              <a:latin typeface="+mj-lt"/>
            </a:endParaRPr>
          </a:p>
          <a:p>
            <a:pPr>
              <a:spcBef>
                <a:spcPct val="0"/>
              </a:spcBef>
              <a:buFontTx/>
              <a:buNone/>
              <a:defRPr/>
            </a:pPr>
            <a:r>
              <a:rPr lang="en-AU" altLang="en-US" sz="1800" dirty="0">
                <a:latin typeface="+mj-lt"/>
              </a:rPr>
              <a:t>Therefore air temperature at 850 </a:t>
            </a:r>
            <a:r>
              <a:rPr lang="en-AU" altLang="en-US" sz="1800" dirty="0" err="1">
                <a:latin typeface="+mj-lt"/>
              </a:rPr>
              <a:t>hPa</a:t>
            </a:r>
            <a:r>
              <a:rPr lang="en-AU" altLang="en-US" sz="1800" dirty="0">
                <a:latin typeface="+mj-lt"/>
              </a:rPr>
              <a:t> can be used to distinguish between warm and cold air masses or indicate </a:t>
            </a:r>
            <a:r>
              <a:rPr lang="en-AU" altLang="en-US" sz="1800" b="1" dirty="0">
                <a:latin typeface="+mj-lt"/>
              </a:rPr>
              <a:t>frontal zones </a:t>
            </a:r>
            <a:r>
              <a:rPr lang="en-AU" altLang="en-US" sz="1800" dirty="0">
                <a:latin typeface="+mj-lt"/>
              </a:rPr>
              <a:t>(i.e. areas of large temperature gradient, where the isotherms are more closely packed together).  Sometimes the temperature at 850 </a:t>
            </a:r>
            <a:r>
              <a:rPr lang="en-AU" altLang="en-US" sz="1800" dirty="0" err="1">
                <a:latin typeface="+mj-lt"/>
              </a:rPr>
              <a:t>hPa</a:t>
            </a:r>
            <a:r>
              <a:rPr lang="en-AU" altLang="en-US" sz="1800" dirty="0">
                <a:latin typeface="+mj-lt"/>
              </a:rPr>
              <a:t> can be used to assess roughly the maximum daytime temperature at sea level by adding 10ºC to 15ºC (interpolate for higher ground).  However, there are situations when this method does not apply, particularly in winter.</a:t>
            </a:r>
            <a:r>
              <a:rPr lang="pl-PL" altLang="en-US" sz="1800" dirty="0">
                <a:latin typeface="+mj-lt"/>
              </a:rPr>
              <a:t> </a:t>
            </a:r>
            <a:r>
              <a:rPr lang="pl-PL" altLang="en-US" sz="1400" dirty="0">
                <a:latin typeface="+mj-lt"/>
              </a:rPr>
              <a:t>https://charts.ecmwf.int/</a:t>
            </a:r>
            <a:endParaRPr lang="en-AU" altLang="en-US" sz="1400" dirty="0">
              <a:latin typeface="+mj-lt"/>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Obraz 16">
            <a:extLst>
              <a:ext uri="{FF2B5EF4-FFF2-40B4-BE49-F238E27FC236}">
                <a16:creationId xmlns:a16="http://schemas.microsoft.com/office/drawing/2014/main" id="{2CDC0E5C-ABE6-BEEA-BEF5-6744309E52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2088" y="5641975"/>
            <a:ext cx="60960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ytuł 1">
            <a:extLst>
              <a:ext uri="{FF2B5EF4-FFF2-40B4-BE49-F238E27FC236}">
                <a16:creationId xmlns:a16="http://schemas.microsoft.com/office/drawing/2014/main" id="{21A2E641-3A0C-07BA-AC42-731DC6E35957}"/>
              </a:ext>
            </a:extLst>
          </p:cNvPr>
          <p:cNvSpPr>
            <a:spLocks noGrp="1" noChangeArrowheads="1"/>
          </p:cNvSpPr>
          <p:nvPr>
            <p:ph type="title"/>
          </p:nvPr>
        </p:nvSpPr>
        <p:spPr>
          <a:xfrm>
            <a:off x="-36513" y="146050"/>
            <a:ext cx="9217026" cy="774700"/>
          </a:xfrm>
        </p:spPr>
        <p:txBody>
          <a:bodyPr/>
          <a:lstStyle/>
          <a:p>
            <a:r>
              <a:rPr lang="pl-PL" altLang="en-US" sz="2600" dirty="0"/>
              <a:t>Geopotencjał: na jakiej wysokości ciśnienie wynosi 500 </a:t>
            </a:r>
            <a:r>
              <a:rPr lang="pl-PL" altLang="en-US" sz="2600" dirty="0" err="1"/>
              <a:t>hPa</a:t>
            </a:r>
            <a:r>
              <a:rPr lang="pl-PL" altLang="en-US" sz="2600" dirty="0"/>
              <a:t>?</a:t>
            </a:r>
            <a:br>
              <a:rPr lang="pl-PL" altLang="en-US" sz="2600" dirty="0"/>
            </a:br>
            <a:r>
              <a:rPr lang="pl-PL" altLang="en-US" sz="2600" dirty="0"/>
              <a:t>niski geopotencjał ≈ ciężkie (zimne) powietrze </a:t>
            </a:r>
            <a:endParaRPr lang="en-GB" altLang="en-US" sz="2600" dirty="0"/>
          </a:p>
        </p:txBody>
      </p:sp>
      <p:pic>
        <p:nvPicPr>
          <p:cNvPr id="46084" name="Obraz 4" descr="Obraz zawierający Wielobarwność, sztuka, rysowanie, mapa&#10;&#10;Opis wygenerowany automatycznie">
            <a:extLst>
              <a:ext uri="{FF2B5EF4-FFF2-40B4-BE49-F238E27FC236}">
                <a16:creationId xmlns:a16="http://schemas.microsoft.com/office/drawing/2014/main" id="{194798A3-9190-5D5E-C63C-0B6F391568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074738"/>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pole tekstowe 6">
            <a:extLst>
              <a:ext uri="{FF2B5EF4-FFF2-40B4-BE49-F238E27FC236}">
                <a16:creationId xmlns:a16="http://schemas.microsoft.com/office/drawing/2014/main" id="{821330AF-426D-6359-C58F-0F02732C8652}"/>
              </a:ext>
            </a:extLst>
          </p:cNvPr>
          <p:cNvSpPr txBox="1">
            <a:spLocks noChangeArrowheads="1"/>
          </p:cNvSpPr>
          <p:nvPr/>
        </p:nvSpPr>
        <p:spPr bwMode="auto">
          <a:xfrm>
            <a:off x="395288" y="5157788"/>
            <a:ext cx="4572000" cy="3683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defRPr/>
            </a:pPr>
            <a:r>
              <a:rPr lang="nn-NO" altLang="en-US" sz="1800" b="1" dirty="0">
                <a:solidFill>
                  <a:schemeClr val="tx1">
                    <a:lumMod val="95000"/>
                    <a:lumOff val="5000"/>
                  </a:schemeClr>
                </a:solidFill>
                <a:latin typeface="Open Sans" panose="020B0606030504020204" pitchFamily="34" charset="0"/>
              </a:rPr>
              <a:t>Fri 01 Nov 2024 00 UTC (T+0)</a:t>
            </a:r>
            <a:endParaRPr lang="en-GB" altLang="en-US" sz="1800" b="1" dirty="0">
              <a:solidFill>
                <a:schemeClr val="tx1">
                  <a:lumMod val="95000"/>
                  <a:lumOff val="5000"/>
                </a:schemeClr>
              </a:solidFill>
            </a:endParaRPr>
          </a:p>
        </p:txBody>
      </p:sp>
      <p:sp>
        <p:nvSpPr>
          <p:cNvPr id="46086" name="pole tekstowe 8">
            <a:extLst>
              <a:ext uri="{FF2B5EF4-FFF2-40B4-BE49-F238E27FC236}">
                <a16:creationId xmlns:a16="http://schemas.microsoft.com/office/drawing/2014/main" id="{ACF59954-D847-F4B0-361F-42EBC29DB761}"/>
              </a:ext>
            </a:extLst>
          </p:cNvPr>
          <p:cNvSpPr txBox="1">
            <a:spLocks noChangeArrowheads="1"/>
          </p:cNvSpPr>
          <p:nvPr/>
        </p:nvSpPr>
        <p:spPr bwMode="auto">
          <a:xfrm>
            <a:off x="1462088" y="6361113"/>
            <a:ext cx="7747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AU" altLang="en-US" sz="1800">
                <a:solidFill>
                  <a:srgbClr val="FF0000"/>
                </a:solidFill>
                <a:latin typeface="Open Sans" panose="020B0606030504020204" pitchFamily="34" charset="0"/>
              </a:rPr>
              <a:t> European Centre for Medium-Range Weather Forecasts</a:t>
            </a:r>
            <a:endParaRPr lang="en-GB" altLang="en-US" sz="1800">
              <a:solidFill>
                <a:srgbClr val="FF0000"/>
              </a:solidFill>
            </a:endParaRPr>
          </a:p>
        </p:txBody>
      </p:sp>
      <p:sp>
        <p:nvSpPr>
          <p:cNvPr id="46087" name="pole tekstowe 17">
            <a:extLst>
              <a:ext uri="{FF2B5EF4-FFF2-40B4-BE49-F238E27FC236}">
                <a16:creationId xmlns:a16="http://schemas.microsoft.com/office/drawing/2014/main" id="{1F6096D8-7B84-04BE-223A-7968C3313205}"/>
              </a:ext>
            </a:extLst>
          </p:cNvPr>
          <p:cNvSpPr txBox="1">
            <a:spLocks noChangeArrowheads="1"/>
          </p:cNvSpPr>
          <p:nvPr/>
        </p:nvSpPr>
        <p:spPr bwMode="auto">
          <a:xfrm>
            <a:off x="3582988" y="1169988"/>
            <a:ext cx="568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504</a:t>
            </a:r>
            <a:endParaRPr lang="en-GB" altLang="en-US" sz="1800"/>
          </a:p>
        </p:txBody>
      </p:sp>
      <p:sp>
        <p:nvSpPr>
          <p:cNvPr id="46088" name="pole tekstowe 18">
            <a:extLst>
              <a:ext uri="{FF2B5EF4-FFF2-40B4-BE49-F238E27FC236}">
                <a16:creationId xmlns:a16="http://schemas.microsoft.com/office/drawing/2014/main" id="{92B60DB9-C1A3-6748-6836-F5D9B54DCD41}"/>
              </a:ext>
            </a:extLst>
          </p:cNvPr>
          <p:cNvSpPr txBox="1">
            <a:spLocks noChangeArrowheads="1"/>
          </p:cNvSpPr>
          <p:nvPr/>
        </p:nvSpPr>
        <p:spPr bwMode="auto">
          <a:xfrm>
            <a:off x="1979613" y="3602038"/>
            <a:ext cx="5699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576</a:t>
            </a:r>
            <a:endParaRPr lang="en-GB" altLang="en-US" sz="18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ytuł 1">
            <a:extLst>
              <a:ext uri="{FF2B5EF4-FFF2-40B4-BE49-F238E27FC236}">
                <a16:creationId xmlns:a16="http://schemas.microsoft.com/office/drawing/2014/main" id="{FAE79FF8-A97E-016D-F028-95223E7A0006}"/>
              </a:ext>
            </a:extLst>
          </p:cNvPr>
          <p:cNvSpPr>
            <a:spLocks noGrp="1" noChangeArrowheads="1"/>
          </p:cNvSpPr>
          <p:nvPr>
            <p:ph type="title"/>
          </p:nvPr>
        </p:nvSpPr>
        <p:spPr>
          <a:xfrm>
            <a:off x="395288" y="0"/>
            <a:ext cx="8229600" cy="1143000"/>
          </a:xfrm>
        </p:spPr>
        <p:txBody>
          <a:bodyPr/>
          <a:lstStyle/>
          <a:p>
            <a:r>
              <a:rPr lang="pl-PL" altLang="en-US" sz="3600"/>
              <a:t>Geopotential: dynamika pionowa</a:t>
            </a:r>
            <a:endParaRPr lang="en-GB" altLang="en-US" sz="3600"/>
          </a:p>
        </p:txBody>
      </p:sp>
      <p:sp>
        <p:nvSpPr>
          <p:cNvPr id="47107" name="pole tekstowe 6">
            <a:extLst>
              <a:ext uri="{FF2B5EF4-FFF2-40B4-BE49-F238E27FC236}">
                <a16:creationId xmlns:a16="http://schemas.microsoft.com/office/drawing/2014/main" id="{53DD9793-2929-24EB-822D-9B744D2C25B1}"/>
              </a:ext>
            </a:extLst>
          </p:cNvPr>
          <p:cNvSpPr txBox="1">
            <a:spLocks noChangeArrowheads="1"/>
          </p:cNvSpPr>
          <p:nvPr/>
        </p:nvSpPr>
        <p:spPr bwMode="auto">
          <a:xfrm>
            <a:off x="395288" y="5157788"/>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nn-NO" altLang="en-US" sz="1800">
                <a:solidFill>
                  <a:srgbClr val="FFFFFF"/>
                </a:solidFill>
                <a:latin typeface="Open Sans" panose="020B0606030504020204" pitchFamily="34" charset="0"/>
              </a:rPr>
              <a:t>Fri 01 Nov 2024 00 UTC (T+0)</a:t>
            </a:r>
            <a:endParaRPr lang="en-GB" altLang="en-US" sz="1800"/>
          </a:p>
        </p:txBody>
      </p:sp>
      <p:sp>
        <p:nvSpPr>
          <p:cNvPr id="47108" name="pole tekstowe 8">
            <a:extLst>
              <a:ext uri="{FF2B5EF4-FFF2-40B4-BE49-F238E27FC236}">
                <a16:creationId xmlns:a16="http://schemas.microsoft.com/office/drawing/2014/main" id="{83E9FBC8-EDE4-0A18-B9D8-522FCB049CCD}"/>
              </a:ext>
            </a:extLst>
          </p:cNvPr>
          <p:cNvSpPr txBox="1">
            <a:spLocks noChangeArrowheads="1"/>
          </p:cNvSpPr>
          <p:nvPr/>
        </p:nvSpPr>
        <p:spPr bwMode="auto">
          <a:xfrm>
            <a:off x="-123825" y="773113"/>
            <a:ext cx="7748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AU" altLang="en-US" sz="1800">
                <a:solidFill>
                  <a:srgbClr val="FF0000"/>
                </a:solidFill>
                <a:latin typeface="Open Sans" panose="020B0606030504020204" pitchFamily="34" charset="0"/>
              </a:rPr>
              <a:t> European Centre for Medium-Range Weather Forecasts</a:t>
            </a:r>
            <a:endParaRPr lang="en-GB" altLang="en-US" sz="1800">
              <a:solidFill>
                <a:srgbClr val="FF0000"/>
              </a:solidFill>
            </a:endParaRPr>
          </a:p>
        </p:txBody>
      </p:sp>
      <p:pic>
        <p:nvPicPr>
          <p:cNvPr id="47109" name="Obraz 3" descr="Obraz zawierający Wielobarwność, sztuka, rysowanie, obraz&#10;&#10;Opis wygenerowany automatycznie">
            <a:extLst>
              <a:ext uri="{FF2B5EF4-FFF2-40B4-BE49-F238E27FC236}">
                <a16:creationId xmlns:a16="http://schemas.microsoft.com/office/drawing/2014/main" id="{AB312ACD-7D37-5DD3-42D4-867C414994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pole tekstowe 5">
            <a:extLst>
              <a:ext uri="{FF2B5EF4-FFF2-40B4-BE49-F238E27FC236}">
                <a16:creationId xmlns:a16="http://schemas.microsoft.com/office/drawing/2014/main" id="{43E328A0-9759-C082-800B-91AAE8014B12}"/>
              </a:ext>
            </a:extLst>
          </p:cNvPr>
          <p:cNvSpPr txBox="1">
            <a:spLocks noChangeArrowheads="1"/>
          </p:cNvSpPr>
          <p:nvPr/>
        </p:nvSpPr>
        <p:spPr bwMode="auto">
          <a:xfrm>
            <a:off x="196850" y="4032250"/>
            <a:ext cx="5186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b="1"/>
              <a:t>Ostrzeżenie przed silnym wiatrem w Gdańsku</a:t>
            </a:r>
            <a:endParaRPr lang="en-GB" altLang="en-US" sz="1800" b="1"/>
          </a:p>
        </p:txBody>
      </p:sp>
      <p:sp>
        <p:nvSpPr>
          <p:cNvPr id="41991" name="pole tekstowe 9">
            <a:extLst>
              <a:ext uri="{FF2B5EF4-FFF2-40B4-BE49-F238E27FC236}">
                <a16:creationId xmlns:a16="http://schemas.microsoft.com/office/drawing/2014/main" id="{A584F637-0C51-E9EE-C132-6C9AFD4436B3}"/>
              </a:ext>
            </a:extLst>
          </p:cNvPr>
          <p:cNvSpPr txBox="1">
            <a:spLocks noChangeArrowheads="1"/>
          </p:cNvSpPr>
          <p:nvPr/>
        </p:nvSpPr>
        <p:spPr bwMode="auto">
          <a:xfrm>
            <a:off x="292100" y="5157788"/>
            <a:ext cx="4675188" cy="3683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defRPr/>
            </a:pPr>
            <a:r>
              <a:rPr lang="pl-PL" altLang="en-US" sz="1800" b="1" dirty="0">
                <a:solidFill>
                  <a:schemeClr val="tx1">
                    <a:lumMod val="95000"/>
                    <a:lumOff val="5000"/>
                  </a:schemeClr>
                </a:solidFill>
                <a:latin typeface="Open Sans" panose="020B0606030504020204" pitchFamily="34" charset="0"/>
              </a:rPr>
              <a:t>S</a:t>
            </a:r>
            <a:r>
              <a:rPr lang="en-AU" altLang="en-US" sz="1800" b="1" dirty="0">
                <a:solidFill>
                  <a:schemeClr val="tx1">
                    <a:lumMod val="95000"/>
                    <a:lumOff val="5000"/>
                  </a:schemeClr>
                </a:solidFill>
                <a:latin typeface="Open Sans" panose="020B0606030504020204" pitchFamily="34" charset="0"/>
              </a:rPr>
              <a:t>at 02 Nov 2024 09 UTC (T+33)</a:t>
            </a:r>
            <a:endParaRPr lang="en-GB" altLang="en-US" sz="1800" b="1" dirty="0">
              <a:solidFill>
                <a:schemeClr val="tx1">
                  <a:lumMod val="95000"/>
                  <a:lumOff val="5000"/>
                </a:schemeClr>
              </a:solidFill>
            </a:endParaRPr>
          </a:p>
        </p:txBody>
      </p:sp>
      <p:pic>
        <p:nvPicPr>
          <p:cNvPr id="47112" name="Obraz 10">
            <a:extLst>
              <a:ext uri="{FF2B5EF4-FFF2-40B4-BE49-F238E27FC236}">
                <a16:creationId xmlns:a16="http://schemas.microsoft.com/office/drawing/2014/main" id="{5C7AFDA3-64A7-3348-A291-1CC6319BFA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2088" y="5641975"/>
            <a:ext cx="60960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ytuł 1">
            <a:extLst>
              <a:ext uri="{FF2B5EF4-FFF2-40B4-BE49-F238E27FC236}">
                <a16:creationId xmlns:a16="http://schemas.microsoft.com/office/drawing/2014/main" id="{C80CD6AF-D99A-0188-76A1-4C4AF5981A7C}"/>
              </a:ext>
            </a:extLst>
          </p:cNvPr>
          <p:cNvSpPr>
            <a:spLocks noGrp="1" noChangeArrowheads="1"/>
          </p:cNvSpPr>
          <p:nvPr>
            <p:ph type="title"/>
          </p:nvPr>
        </p:nvSpPr>
        <p:spPr>
          <a:xfrm>
            <a:off x="330200" y="0"/>
            <a:ext cx="8229600" cy="923925"/>
          </a:xfrm>
        </p:spPr>
        <p:txBody>
          <a:bodyPr/>
          <a:lstStyle/>
          <a:p>
            <a:r>
              <a:rPr lang="pl-PL" altLang="en-US" sz="3600" dirty="0"/>
              <a:t>„</a:t>
            </a:r>
            <a:r>
              <a:rPr lang="pl-PL" altLang="en-US" sz="3600" dirty="0" err="1"/>
              <a:t>Vaia</a:t>
            </a:r>
            <a:r>
              <a:rPr lang="pl-PL" altLang="en-US" sz="3600" dirty="0"/>
              <a:t>” </a:t>
            </a:r>
            <a:r>
              <a:rPr lang="pl-PL" altLang="en-US" sz="3600" dirty="0" err="1"/>
              <a:t>tempesta</a:t>
            </a:r>
            <a:r>
              <a:rPr lang="pl-PL" altLang="en-US" sz="3600" dirty="0"/>
              <a:t> 29/10/2018</a:t>
            </a:r>
            <a:endParaRPr lang="en-US" altLang="en-US" sz="3600" dirty="0"/>
          </a:p>
        </p:txBody>
      </p:sp>
      <p:pic>
        <p:nvPicPr>
          <p:cNvPr id="48131" name="Picture 2" descr="Mapa synoptyczna 29 października 2018">
            <a:extLst>
              <a:ext uri="{FF2B5EF4-FFF2-40B4-BE49-F238E27FC236}">
                <a16:creationId xmlns:a16="http://schemas.microsoft.com/office/drawing/2014/main" id="{566B32F9-04F6-0F28-909A-8E5F573556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488" y="1123950"/>
            <a:ext cx="6561137" cy="466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ole tekstowe 2">
            <a:extLst>
              <a:ext uri="{FF2B5EF4-FFF2-40B4-BE49-F238E27FC236}">
                <a16:creationId xmlns:a16="http://schemas.microsoft.com/office/drawing/2014/main" id="{AECB55B8-9411-910B-C1A3-819BC5A0B51F}"/>
              </a:ext>
            </a:extLst>
          </p:cNvPr>
          <p:cNvSpPr txBox="1"/>
          <p:nvPr/>
        </p:nvSpPr>
        <p:spPr>
          <a:xfrm>
            <a:off x="147638" y="5818188"/>
            <a:ext cx="8996362" cy="923925"/>
          </a:xfrm>
          <a:prstGeom prst="rect">
            <a:avLst/>
          </a:prstGeom>
          <a:noFill/>
        </p:spPr>
        <p:txBody>
          <a:bodyPr>
            <a:spAutoFit/>
          </a:bodyPr>
          <a:lstStyle/>
          <a:p>
            <a:pPr>
              <a:defRPr/>
            </a:pPr>
            <a:r>
              <a:rPr lang="pl-PL" dirty="0"/>
              <a:t>Między Yogi i </a:t>
            </a:r>
            <a:r>
              <a:rPr lang="pl-PL" dirty="0" err="1"/>
              <a:t>Vaia</a:t>
            </a:r>
            <a:r>
              <a:rPr lang="pl-PL" dirty="0"/>
              <a:t> znaczny gradient ciśnienia. Cyrkulacja </a:t>
            </a:r>
            <a:r>
              <a:rPr lang="pl-PL" dirty="0">
                <a:solidFill>
                  <a:schemeClr val="accent1">
                    <a:lumMod val="75000"/>
                  </a:schemeClr>
                </a:solidFill>
              </a:rPr>
              <a:t>cyklonowa </a:t>
            </a:r>
            <a:r>
              <a:rPr lang="pl-PL" dirty="0"/>
              <a:t>i </a:t>
            </a:r>
            <a:r>
              <a:rPr lang="pl-PL" dirty="0">
                <a:solidFill>
                  <a:srgbClr val="FFC000"/>
                </a:solidFill>
              </a:rPr>
              <a:t>antycyklonowa </a:t>
            </a:r>
          </a:p>
          <a:p>
            <a:pPr>
              <a:defRPr/>
            </a:pPr>
            <a:r>
              <a:rPr lang="pl-PL" dirty="0"/>
              <a:t>spotykają poniżej pasma Alp. Niż </a:t>
            </a:r>
            <a:r>
              <a:rPr lang="pl-PL" dirty="0" err="1"/>
              <a:t>Vaia</a:t>
            </a:r>
            <a:r>
              <a:rPr lang="pl-PL" dirty="0"/>
              <a:t> uformował się nad Hiszpanią, pogłębił w rejonie Turynu, i przesuwa się wzdłuż południowego grzbietu Alp…</a:t>
            </a:r>
            <a:endParaRPr lang="en-US" dirty="0"/>
          </a:p>
        </p:txBody>
      </p:sp>
      <p:sp>
        <p:nvSpPr>
          <p:cNvPr id="4" name="Strzałka: zakrzywiona w górę 3">
            <a:extLst>
              <a:ext uri="{FF2B5EF4-FFF2-40B4-BE49-F238E27FC236}">
                <a16:creationId xmlns:a16="http://schemas.microsoft.com/office/drawing/2014/main" id="{34AE4C4C-0A10-5D2F-10D1-5637C180732D}"/>
              </a:ext>
            </a:extLst>
          </p:cNvPr>
          <p:cNvSpPr/>
          <p:nvPr/>
        </p:nvSpPr>
        <p:spPr>
          <a:xfrm>
            <a:off x="4427538" y="4508500"/>
            <a:ext cx="1216025" cy="731838"/>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5" name="Strzałka: zakrzywiona w lewo 4">
            <a:extLst>
              <a:ext uri="{FF2B5EF4-FFF2-40B4-BE49-F238E27FC236}">
                <a16:creationId xmlns:a16="http://schemas.microsoft.com/office/drawing/2014/main" id="{A5289492-C144-1893-D13A-9AB65426B37F}"/>
              </a:ext>
            </a:extLst>
          </p:cNvPr>
          <p:cNvSpPr/>
          <p:nvPr/>
        </p:nvSpPr>
        <p:spPr>
          <a:xfrm>
            <a:off x="6300788" y="1889125"/>
            <a:ext cx="949325" cy="2116138"/>
          </a:xfrm>
          <a:prstGeom prst="curvedLef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48135" name="pole tekstowe 6">
            <a:extLst>
              <a:ext uri="{FF2B5EF4-FFF2-40B4-BE49-F238E27FC236}">
                <a16:creationId xmlns:a16="http://schemas.microsoft.com/office/drawing/2014/main" id="{0612A508-E68E-F83C-1F0A-D01AE72322A5}"/>
              </a:ext>
            </a:extLst>
          </p:cNvPr>
          <p:cNvSpPr txBox="1">
            <a:spLocks noChangeArrowheads="1"/>
          </p:cNvSpPr>
          <p:nvPr/>
        </p:nvSpPr>
        <p:spPr bwMode="auto">
          <a:xfrm>
            <a:off x="101600" y="788988"/>
            <a:ext cx="6959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a:t>https://dobrapogoda24.pl/artykul/wiatr-halny-prognoza-porywow</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ytuł 1">
            <a:extLst>
              <a:ext uri="{FF2B5EF4-FFF2-40B4-BE49-F238E27FC236}">
                <a16:creationId xmlns:a16="http://schemas.microsoft.com/office/drawing/2014/main" id="{FB256954-310F-6408-8124-E1BF58242076}"/>
              </a:ext>
            </a:extLst>
          </p:cNvPr>
          <p:cNvSpPr>
            <a:spLocks noGrp="1" noChangeArrowheads="1"/>
          </p:cNvSpPr>
          <p:nvPr>
            <p:ph type="title"/>
          </p:nvPr>
        </p:nvSpPr>
        <p:spPr>
          <a:xfrm>
            <a:off x="457200" y="0"/>
            <a:ext cx="8229600" cy="1143000"/>
          </a:xfrm>
        </p:spPr>
        <p:txBody>
          <a:bodyPr/>
          <a:lstStyle/>
          <a:p>
            <a:r>
              <a:rPr lang="pl-PL" altLang="en-US" sz="3600"/>
              <a:t>Vaia, 29/10/2018</a:t>
            </a:r>
            <a:endParaRPr lang="en-US" altLang="en-US" sz="3600"/>
          </a:p>
        </p:txBody>
      </p:sp>
      <p:pic>
        <p:nvPicPr>
          <p:cNvPr id="49155" name="Picture 2" descr="Immagine">
            <a:extLst>
              <a:ext uri="{FF2B5EF4-FFF2-40B4-BE49-F238E27FC236}">
                <a16:creationId xmlns:a16="http://schemas.microsoft.com/office/drawing/2014/main" id="{51889895-8A15-4115-C7B6-ED7C40C47A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908050"/>
            <a:ext cx="6624638" cy="531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pole tekstowe 2">
            <a:extLst>
              <a:ext uri="{FF2B5EF4-FFF2-40B4-BE49-F238E27FC236}">
                <a16:creationId xmlns:a16="http://schemas.microsoft.com/office/drawing/2014/main" id="{1D49DED7-677F-84B7-E51B-7E90471E0981}"/>
              </a:ext>
            </a:extLst>
          </p:cNvPr>
          <p:cNvSpPr txBox="1">
            <a:spLocks noChangeArrowheads="1"/>
          </p:cNvSpPr>
          <p:nvPr/>
        </p:nvSpPr>
        <p:spPr bwMode="auto">
          <a:xfrm>
            <a:off x="250825" y="6235700"/>
            <a:ext cx="54435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Duża różnica temperatury między Francją a Sycylią</a:t>
            </a:r>
          </a:p>
          <a:p>
            <a:pPr>
              <a:spcBef>
                <a:spcPct val="0"/>
              </a:spcBef>
              <a:buFontTx/>
              <a:buNone/>
            </a:pPr>
            <a:r>
              <a:rPr lang="pl-PL" altLang="en-US" sz="1800"/>
              <a:t>Wyż nad Barceloną, niż nad Grecją </a:t>
            </a:r>
            <a:endParaRPr lang="en-US" altLang="en-US" sz="18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ytuł 1">
            <a:extLst>
              <a:ext uri="{FF2B5EF4-FFF2-40B4-BE49-F238E27FC236}">
                <a16:creationId xmlns:a16="http://schemas.microsoft.com/office/drawing/2014/main" id="{CC4CAF1A-FABA-F758-123D-CE13346F1F57}"/>
              </a:ext>
            </a:extLst>
          </p:cNvPr>
          <p:cNvSpPr>
            <a:spLocks noGrp="1" noChangeArrowheads="1"/>
          </p:cNvSpPr>
          <p:nvPr>
            <p:ph type="title"/>
          </p:nvPr>
        </p:nvSpPr>
        <p:spPr>
          <a:xfrm>
            <a:off x="342900" y="-147638"/>
            <a:ext cx="8229600" cy="1143001"/>
          </a:xfrm>
        </p:spPr>
        <p:txBody>
          <a:bodyPr/>
          <a:lstStyle/>
          <a:p>
            <a:r>
              <a:rPr lang="pl-PL" altLang="en-US" sz="3600" dirty="0" err="1"/>
              <a:t>Vaia</a:t>
            </a:r>
            <a:r>
              <a:rPr lang="pl-PL" altLang="en-US" sz="3600" dirty="0"/>
              <a:t>, 29/10/2018</a:t>
            </a:r>
            <a:endParaRPr lang="en-US" altLang="en-US" sz="3600" dirty="0"/>
          </a:p>
        </p:txBody>
      </p:sp>
      <p:pic>
        <p:nvPicPr>
          <p:cNvPr id="50179" name="Picture 2" descr="Prognoza halny Tatry">
            <a:extLst>
              <a:ext uri="{FF2B5EF4-FFF2-40B4-BE49-F238E27FC236}">
                <a16:creationId xmlns:a16="http://schemas.microsoft.com/office/drawing/2014/main" id="{5F5A11F9-19DB-A0A2-F1F5-947B6F9669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836613"/>
            <a:ext cx="800100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pole tekstowe 2">
            <a:extLst>
              <a:ext uri="{FF2B5EF4-FFF2-40B4-BE49-F238E27FC236}">
                <a16:creationId xmlns:a16="http://schemas.microsoft.com/office/drawing/2014/main" id="{CA1327DE-A74D-ADDE-BB1C-DEB3B71B9CF4}"/>
              </a:ext>
            </a:extLst>
          </p:cNvPr>
          <p:cNvSpPr txBox="1">
            <a:spLocks noChangeArrowheads="1"/>
          </p:cNvSpPr>
          <p:nvPr/>
        </p:nvSpPr>
        <p:spPr bwMode="auto">
          <a:xfrm>
            <a:off x="147638" y="5818188"/>
            <a:ext cx="89963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Wiatry w południa i południowego wschodu są przewidywane na południe od Karpat. Porywy wiatry na przedgórzu Tatr do 140 km/h</a:t>
            </a:r>
          </a:p>
          <a:p>
            <a:pPr>
              <a:spcBef>
                <a:spcPct val="0"/>
              </a:spcBef>
              <a:buFontTx/>
              <a:buNone/>
            </a:pPr>
            <a:r>
              <a:rPr lang="pl-PL" altLang="en-US" sz="1800">
                <a:solidFill>
                  <a:srgbClr val="010202"/>
                </a:solidFill>
                <a:latin typeface="Open Sans" panose="020B0606030504020204" pitchFamily="34" charset="0"/>
              </a:rPr>
              <a:t>Prognozowane porywy wiatru w Tatrach według modelu Aladin</a:t>
            </a:r>
            <a:r>
              <a:rPr lang="pl-PL" altLang="en-US" sz="1800"/>
              <a:t>.</a:t>
            </a:r>
            <a:endParaRPr lang="en-US" altLang="en-US" sz="18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ytuł 1">
            <a:extLst>
              <a:ext uri="{FF2B5EF4-FFF2-40B4-BE49-F238E27FC236}">
                <a16:creationId xmlns:a16="http://schemas.microsoft.com/office/drawing/2014/main" id="{44F9B24D-1219-301E-81B6-36CE5EE9A795}"/>
              </a:ext>
            </a:extLst>
          </p:cNvPr>
          <p:cNvSpPr>
            <a:spLocks noGrp="1" noChangeArrowheads="1"/>
          </p:cNvSpPr>
          <p:nvPr>
            <p:ph type="title"/>
          </p:nvPr>
        </p:nvSpPr>
        <p:spPr>
          <a:xfrm>
            <a:off x="342900" y="-147638"/>
            <a:ext cx="8229600" cy="1143001"/>
          </a:xfrm>
        </p:spPr>
        <p:txBody>
          <a:bodyPr/>
          <a:lstStyle/>
          <a:p>
            <a:r>
              <a:rPr lang="pl-PL" altLang="en-US" sz="3600"/>
              <a:t>Vaia, 29/10/2018</a:t>
            </a:r>
            <a:endParaRPr lang="en-US" altLang="en-US" sz="3600"/>
          </a:p>
        </p:txBody>
      </p:sp>
      <p:sp>
        <p:nvSpPr>
          <p:cNvPr id="51203" name="pole tekstowe 2">
            <a:extLst>
              <a:ext uri="{FF2B5EF4-FFF2-40B4-BE49-F238E27FC236}">
                <a16:creationId xmlns:a16="http://schemas.microsoft.com/office/drawing/2014/main" id="{9CC97746-17B7-9CFC-9C1C-AB37B3EAA358}"/>
              </a:ext>
            </a:extLst>
          </p:cNvPr>
          <p:cNvSpPr txBox="1">
            <a:spLocks noChangeArrowheads="1"/>
          </p:cNvSpPr>
          <p:nvPr/>
        </p:nvSpPr>
        <p:spPr bwMode="auto">
          <a:xfrm>
            <a:off x="147638" y="5818188"/>
            <a:ext cx="89963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a:t>https://it.wikipedia.org/wiki/File:2018-10-29_Adrian-Vaia_Eumetsat_Airmass_RGB.gif</a:t>
            </a:r>
          </a:p>
        </p:txBody>
      </p:sp>
      <p:pic>
        <p:nvPicPr>
          <p:cNvPr id="51204" name="Picture 2">
            <a:extLst>
              <a:ext uri="{FF2B5EF4-FFF2-40B4-BE49-F238E27FC236}">
                <a16:creationId xmlns:a16="http://schemas.microsoft.com/office/drawing/2014/main" id="{59D73867-1FF1-464A-858F-F8B6352622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9413" y="1438275"/>
            <a:ext cx="5616575" cy="393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ytuł 1">
            <a:extLst>
              <a:ext uri="{FF2B5EF4-FFF2-40B4-BE49-F238E27FC236}">
                <a16:creationId xmlns:a16="http://schemas.microsoft.com/office/drawing/2014/main" id="{570BD06E-AD91-19DF-B409-A50C56390579}"/>
              </a:ext>
            </a:extLst>
          </p:cNvPr>
          <p:cNvSpPr>
            <a:spLocks noGrp="1" noChangeArrowheads="1"/>
          </p:cNvSpPr>
          <p:nvPr>
            <p:ph type="title"/>
          </p:nvPr>
        </p:nvSpPr>
        <p:spPr>
          <a:xfrm>
            <a:off x="342900" y="-147638"/>
            <a:ext cx="8229600" cy="1143001"/>
          </a:xfrm>
        </p:spPr>
        <p:txBody>
          <a:bodyPr/>
          <a:lstStyle/>
          <a:p>
            <a:r>
              <a:rPr lang="pl-PL" altLang="en-US" sz="3600"/>
              <a:t>Vaia, 29/10/2018, skutki</a:t>
            </a:r>
            <a:endParaRPr lang="en-US" altLang="en-US" sz="3600"/>
          </a:p>
        </p:txBody>
      </p:sp>
      <p:sp>
        <p:nvSpPr>
          <p:cNvPr id="52227" name="pole tekstowe 2">
            <a:extLst>
              <a:ext uri="{FF2B5EF4-FFF2-40B4-BE49-F238E27FC236}">
                <a16:creationId xmlns:a16="http://schemas.microsoft.com/office/drawing/2014/main" id="{9B34F9D1-33C3-A1BD-093A-DF9841A9768D}"/>
              </a:ext>
            </a:extLst>
          </p:cNvPr>
          <p:cNvSpPr txBox="1">
            <a:spLocks noChangeArrowheads="1"/>
          </p:cNvSpPr>
          <p:nvPr/>
        </p:nvSpPr>
        <p:spPr bwMode="auto">
          <a:xfrm>
            <a:off x="147638" y="5199063"/>
            <a:ext cx="8996362"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en-US" sz="1800"/>
              <a:t>204 km/h sul Monte Gomito (Appennino Tosco-Emiliano).</a:t>
            </a:r>
            <a:endParaRPr lang="pl-PL" altLang="en-US" sz="1800"/>
          </a:p>
          <a:p>
            <a:pPr>
              <a:spcBef>
                <a:spcPct val="0"/>
              </a:spcBef>
              <a:buFontTx/>
              <a:buNone/>
            </a:pPr>
            <a:r>
              <a:rPr lang="it-IT" altLang="en-US" sz="1800">
                <a:solidFill>
                  <a:srgbClr val="202122"/>
                </a:solidFill>
              </a:rPr>
              <a:t>In Trentino, sul </a:t>
            </a:r>
            <a:r>
              <a:rPr lang="it-IT" altLang="en-US" sz="1800"/>
              <a:t>Passo Rolle</a:t>
            </a:r>
            <a:r>
              <a:rPr lang="it-IT" altLang="en-US" sz="1800">
                <a:solidFill>
                  <a:srgbClr val="202122"/>
                </a:solidFill>
              </a:rPr>
              <a:t>, il vento ha raggiunto i 217,3 km/h</a:t>
            </a:r>
            <a:endParaRPr lang="pl-PL" altLang="en-US" sz="1800"/>
          </a:p>
          <a:p>
            <a:pPr>
              <a:spcBef>
                <a:spcPct val="0"/>
              </a:spcBef>
              <a:buFontTx/>
              <a:buNone/>
            </a:pPr>
            <a:r>
              <a:rPr lang="pl-PL" altLang="en-US" sz="1800">
                <a:solidFill>
                  <a:srgbClr val="202122"/>
                </a:solidFill>
              </a:rPr>
              <a:t>Sono stati </a:t>
            </a:r>
            <a:r>
              <a:rPr lang="it-IT" altLang="en-US" sz="1800">
                <a:solidFill>
                  <a:srgbClr val="202122"/>
                </a:solidFill>
              </a:rPr>
              <a:t>abbattuti 14 milioni di alberi</a:t>
            </a:r>
            <a:endParaRPr lang="pl-PL" altLang="en-US" sz="1800"/>
          </a:p>
          <a:p>
            <a:pPr>
              <a:spcBef>
                <a:spcPct val="0"/>
              </a:spcBef>
              <a:buFontTx/>
              <a:buNone/>
            </a:pPr>
            <a:endParaRPr lang="pl-PL" altLang="en-US" sz="1200"/>
          </a:p>
          <a:p>
            <a:pPr>
              <a:spcBef>
                <a:spcPct val="0"/>
              </a:spcBef>
              <a:buFontTx/>
              <a:buNone/>
            </a:pPr>
            <a:r>
              <a:rPr lang="it-IT" altLang="en-US" sz="1200"/>
              <a:t>https://www.geopop.it/tempesta-vaia-il-ciclone-che-devasto-litalia-nel-2018-lanalisi-meteorologica-di-un-evento-estremo/https://www.geopop.it/</a:t>
            </a:r>
            <a:endParaRPr lang="en-US" altLang="en-US" sz="1200"/>
          </a:p>
        </p:txBody>
      </p:sp>
      <p:pic>
        <p:nvPicPr>
          <p:cNvPr id="52228" name="Picture 2" descr="alberi abbattuti trentino tempesta vaia">
            <a:extLst>
              <a:ext uri="{FF2B5EF4-FFF2-40B4-BE49-F238E27FC236}">
                <a16:creationId xmlns:a16="http://schemas.microsoft.com/office/drawing/2014/main" id="{B0040128-A5F5-A9A7-A43F-75012C67D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8" y="1098550"/>
            <a:ext cx="4364037"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14">
            <a:extLst>
              <a:ext uri="{FF2B5EF4-FFF2-40B4-BE49-F238E27FC236}">
                <a16:creationId xmlns:a16="http://schemas.microsoft.com/office/drawing/2014/main" id="{52D24981-6CD3-75F3-0088-F343D8A36F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6613" y="2416175"/>
            <a:ext cx="4133850" cy="276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ytuł 1">
            <a:extLst>
              <a:ext uri="{FF2B5EF4-FFF2-40B4-BE49-F238E27FC236}">
                <a16:creationId xmlns:a16="http://schemas.microsoft.com/office/drawing/2014/main" id="{4BE7E71F-D5DE-0432-1D36-F9168929664D}"/>
              </a:ext>
            </a:extLst>
          </p:cNvPr>
          <p:cNvSpPr>
            <a:spLocks noGrp="1" noChangeArrowheads="1"/>
          </p:cNvSpPr>
          <p:nvPr>
            <p:ph type="title"/>
          </p:nvPr>
        </p:nvSpPr>
        <p:spPr>
          <a:xfrm>
            <a:off x="5651500" y="274638"/>
            <a:ext cx="3035300" cy="1143000"/>
          </a:xfrm>
        </p:spPr>
        <p:txBody>
          <a:bodyPr/>
          <a:lstStyle/>
          <a:p>
            <a:r>
              <a:rPr lang="pl-PL" altLang="en-US" sz="3600" dirty="0"/>
              <a:t>Sytuacja</a:t>
            </a:r>
            <a:br>
              <a:rPr lang="pl-PL" altLang="en-US" sz="3600" dirty="0"/>
            </a:br>
            <a:r>
              <a:rPr lang="pl-PL" altLang="en-US" sz="3600" dirty="0"/>
              <a:t>01/11/2024</a:t>
            </a:r>
            <a:endParaRPr lang="en-GB" altLang="en-US" sz="3600" dirty="0"/>
          </a:p>
        </p:txBody>
      </p:sp>
      <p:pic>
        <p:nvPicPr>
          <p:cNvPr id="53251" name="Picture 2" descr="classical_10d">
            <a:extLst>
              <a:ext uri="{FF2B5EF4-FFF2-40B4-BE49-F238E27FC236}">
                <a16:creationId xmlns:a16="http://schemas.microsoft.com/office/drawing/2014/main" id="{85F334F6-929E-1FA7-351B-D282C8A472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888"/>
            <a:ext cx="5792788" cy="712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pole tekstowe 4">
            <a:extLst>
              <a:ext uri="{FF2B5EF4-FFF2-40B4-BE49-F238E27FC236}">
                <a16:creationId xmlns:a16="http://schemas.microsoft.com/office/drawing/2014/main" id="{B22ED39A-2F8A-66AF-FD2F-43859408F6D9}"/>
              </a:ext>
            </a:extLst>
          </p:cNvPr>
          <p:cNvSpPr txBox="1">
            <a:spLocks noChangeArrowheads="1"/>
          </p:cNvSpPr>
          <p:nvPr/>
        </p:nvSpPr>
        <p:spPr bwMode="auto">
          <a:xfrm>
            <a:off x="5670550" y="2205038"/>
            <a:ext cx="3033713"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dirty="0"/>
              <a:t>W </a:t>
            </a:r>
            <a:r>
              <a:rPr lang="pl-PL" altLang="en-US" sz="1800" b="1" dirty="0" err="1"/>
              <a:t>Trento</a:t>
            </a:r>
            <a:r>
              <a:rPr lang="pl-PL" altLang="en-US" sz="1800" dirty="0"/>
              <a:t> piękna pogoda, </a:t>
            </a:r>
          </a:p>
          <a:p>
            <a:pPr>
              <a:spcBef>
                <a:spcPct val="0"/>
              </a:spcBef>
              <a:buFontTx/>
              <a:buNone/>
            </a:pPr>
            <a:r>
              <a:rPr lang="pl-PL" altLang="en-US" sz="1800" dirty="0"/>
              <a:t>choć rano dość silny wiatr</a:t>
            </a:r>
          </a:p>
          <a:p>
            <a:pPr>
              <a:spcBef>
                <a:spcPct val="0"/>
              </a:spcBef>
              <a:buFontTx/>
              <a:buNone/>
            </a:pPr>
            <a:endParaRPr lang="pl-PL" altLang="en-US" sz="1800" dirty="0"/>
          </a:p>
          <a:p>
            <a:pPr>
              <a:spcBef>
                <a:spcPct val="0"/>
              </a:spcBef>
              <a:buFontTx/>
              <a:buNone/>
            </a:pPr>
            <a:r>
              <a:rPr lang="pl-PL" altLang="en-US" sz="1800" dirty="0" err="1"/>
              <a:t>Temparatura</a:t>
            </a:r>
            <a:r>
              <a:rPr lang="pl-PL" altLang="en-US" sz="1800" dirty="0"/>
              <a:t> znacznie wyższa niż średnia o tej porze roku</a:t>
            </a:r>
          </a:p>
          <a:p>
            <a:pPr>
              <a:spcBef>
                <a:spcPct val="0"/>
              </a:spcBef>
              <a:buFontTx/>
              <a:buNone/>
            </a:pPr>
            <a:endParaRPr lang="pl-PL" altLang="en-US" sz="1800" dirty="0"/>
          </a:p>
          <a:p>
            <a:pPr>
              <a:spcBef>
                <a:spcPct val="0"/>
              </a:spcBef>
              <a:buFontTx/>
              <a:buNone/>
            </a:pPr>
            <a:r>
              <a:rPr lang="pl-PL" altLang="en-US" sz="1800" dirty="0"/>
              <a:t>Po południu niebo zaczyna się zasnuwać cirrusami</a:t>
            </a:r>
          </a:p>
          <a:p>
            <a:pPr>
              <a:spcBef>
                <a:spcPct val="0"/>
              </a:spcBef>
              <a:buFontTx/>
              <a:buNone/>
            </a:pPr>
            <a:endParaRPr lang="pl-PL" altLang="en-US" sz="1800" dirty="0"/>
          </a:p>
          <a:p>
            <a:pPr>
              <a:spcBef>
                <a:spcPct val="0"/>
              </a:spcBef>
              <a:buFontTx/>
              <a:buNone/>
            </a:pPr>
            <a:endParaRPr lang="pl-PL" altLang="en-US" sz="1800" dirty="0"/>
          </a:p>
          <a:p>
            <a:pPr>
              <a:spcBef>
                <a:spcPct val="0"/>
              </a:spcBef>
              <a:buFontTx/>
              <a:buNone/>
            </a:pPr>
            <a:r>
              <a:rPr lang="pl-PL" altLang="en-US" sz="1800" dirty="0"/>
              <a:t>Na południu Włoch upały</a:t>
            </a:r>
          </a:p>
          <a:p>
            <a:pPr>
              <a:spcBef>
                <a:spcPct val="0"/>
              </a:spcBef>
              <a:buFontTx/>
              <a:buNone/>
            </a:pPr>
            <a:endParaRPr lang="pl-PL" altLang="en-US" sz="1800" dirty="0"/>
          </a:p>
          <a:p>
            <a:pPr>
              <a:spcBef>
                <a:spcPct val="0"/>
              </a:spcBef>
              <a:buFontTx/>
              <a:buNone/>
            </a:pPr>
            <a:r>
              <a:rPr lang="pl-PL" altLang="en-US" sz="1800" b="1" dirty="0"/>
              <a:t>W Walencji…</a:t>
            </a:r>
            <a:endParaRPr lang="en-GB" altLang="en-US" sz="1800" b="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ytuł 1">
            <a:extLst>
              <a:ext uri="{FF2B5EF4-FFF2-40B4-BE49-F238E27FC236}">
                <a16:creationId xmlns:a16="http://schemas.microsoft.com/office/drawing/2014/main" id="{92C1A392-8CDA-3380-1AFC-706819A155E0}"/>
              </a:ext>
            </a:extLst>
          </p:cNvPr>
          <p:cNvSpPr>
            <a:spLocks noGrp="1" noChangeArrowheads="1"/>
          </p:cNvSpPr>
          <p:nvPr>
            <p:ph type="title"/>
          </p:nvPr>
        </p:nvSpPr>
        <p:spPr>
          <a:xfrm>
            <a:off x="251520" y="49288"/>
            <a:ext cx="8229600" cy="1143000"/>
          </a:xfrm>
        </p:spPr>
        <p:txBody>
          <a:bodyPr/>
          <a:lstStyle/>
          <a:p>
            <a:r>
              <a:rPr lang="pl-PL" altLang="en-US" sz="3600" dirty="0"/>
              <a:t>Klasyfikacja chmur</a:t>
            </a:r>
            <a:endParaRPr lang="en-US" altLang="en-US" sz="3600" dirty="0"/>
          </a:p>
        </p:txBody>
      </p:sp>
      <p:pic>
        <p:nvPicPr>
          <p:cNvPr id="10243" name="Obraz 4">
            <a:extLst>
              <a:ext uri="{FF2B5EF4-FFF2-40B4-BE49-F238E27FC236}">
                <a16:creationId xmlns:a16="http://schemas.microsoft.com/office/drawing/2014/main" id="{005B5170-0D3A-7634-0E63-2B467F56BB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052736"/>
            <a:ext cx="8735069" cy="5560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ytuł 1">
            <a:extLst>
              <a:ext uri="{FF2B5EF4-FFF2-40B4-BE49-F238E27FC236}">
                <a16:creationId xmlns:a16="http://schemas.microsoft.com/office/drawing/2014/main" id="{5929E7EE-DFCB-F0DC-2D4B-C801EFB1E3BD}"/>
              </a:ext>
            </a:extLst>
          </p:cNvPr>
          <p:cNvSpPr>
            <a:spLocks noGrp="1" noChangeArrowheads="1"/>
          </p:cNvSpPr>
          <p:nvPr>
            <p:ph type="title"/>
          </p:nvPr>
        </p:nvSpPr>
        <p:spPr>
          <a:xfrm>
            <a:off x="457200" y="-9525"/>
            <a:ext cx="8229600" cy="1143000"/>
          </a:xfrm>
        </p:spPr>
        <p:txBody>
          <a:bodyPr/>
          <a:lstStyle/>
          <a:p>
            <a:r>
              <a:rPr lang="pl-PL" altLang="en-US" sz="3600"/>
              <a:t>DANA 28/10/2024 (Walencja)</a:t>
            </a:r>
            <a:endParaRPr lang="en-GB" altLang="en-US" sz="3600"/>
          </a:p>
        </p:txBody>
      </p:sp>
      <p:pic>
        <p:nvPicPr>
          <p:cNvPr id="54275" name="Obraz 3" descr="Obraz zawierający tekst, projekt graficzny, Grafika, mapa&#10;&#10;Opis wygenerowany automatycznie">
            <a:extLst>
              <a:ext uri="{FF2B5EF4-FFF2-40B4-BE49-F238E27FC236}">
                <a16:creationId xmlns:a16="http://schemas.microsoft.com/office/drawing/2014/main" id="{4957CEB1-06EE-6E93-6105-9AE4DBF247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925513"/>
            <a:ext cx="6480175" cy="500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pole tekstowe 4">
            <a:extLst>
              <a:ext uri="{FF2B5EF4-FFF2-40B4-BE49-F238E27FC236}">
                <a16:creationId xmlns:a16="http://schemas.microsoft.com/office/drawing/2014/main" id="{2B867927-EA62-55CD-F019-D8E84F2A77B9}"/>
              </a:ext>
            </a:extLst>
          </p:cNvPr>
          <p:cNvSpPr txBox="1">
            <a:spLocks noChangeArrowheads="1"/>
          </p:cNvSpPr>
          <p:nvPr/>
        </p:nvSpPr>
        <p:spPr bwMode="auto">
          <a:xfrm>
            <a:off x="177800" y="5986463"/>
            <a:ext cx="87899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Kolor: Geopotencjał (w dam, w odniesieniu do 5,6 km), linie białe – ciśnienie na p.m.</a:t>
            </a:r>
          </a:p>
          <a:p>
            <a:pPr>
              <a:spcBef>
                <a:spcPct val="0"/>
              </a:spcBef>
              <a:buFontTx/>
              <a:buNone/>
            </a:pPr>
            <a:r>
              <a:rPr lang="pl-PL" altLang="en-US" sz="1800"/>
              <a:t>Wokół Hiszpanii głęboki niż, nad Walencją nieco płytszy</a:t>
            </a:r>
          </a:p>
          <a:p>
            <a:pPr>
              <a:spcBef>
                <a:spcPct val="0"/>
              </a:spcBef>
              <a:buFontTx/>
              <a:buNone/>
            </a:pPr>
            <a:r>
              <a:rPr lang="pl-PL" altLang="en-US" sz="1800"/>
              <a:t>Jęzor zimnego powietrza (z prądu jet) zszedł na niską wysokość, zob. następny rys. </a:t>
            </a:r>
            <a:endParaRPr lang="en-GB" altLang="en-US" sz="18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ytuł 1">
            <a:extLst>
              <a:ext uri="{FF2B5EF4-FFF2-40B4-BE49-F238E27FC236}">
                <a16:creationId xmlns:a16="http://schemas.microsoft.com/office/drawing/2014/main" id="{2D9E2F4F-6B4E-1297-67BE-3729594CBCED}"/>
              </a:ext>
            </a:extLst>
          </p:cNvPr>
          <p:cNvSpPr>
            <a:spLocks noGrp="1" noChangeArrowheads="1"/>
          </p:cNvSpPr>
          <p:nvPr>
            <p:ph type="title"/>
          </p:nvPr>
        </p:nvSpPr>
        <p:spPr>
          <a:xfrm>
            <a:off x="304800" y="-239713"/>
            <a:ext cx="8229600" cy="1143001"/>
          </a:xfrm>
        </p:spPr>
        <p:txBody>
          <a:bodyPr/>
          <a:lstStyle/>
          <a:p>
            <a:r>
              <a:rPr lang="pl-PL" altLang="en-US" sz="3200"/>
              <a:t>DANA</a:t>
            </a:r>
            <a:r>
              <a:rPr lang="it-IT" altLang="en-US" sz="3200"/>
              <a:t> (28/10/2024)</a:t>
            </a:r>
            <a:endParaRPr lang="en-GB" altLang="en-US" sz="3200"/>
          </a:p>
        </p:txBody>
      </p:sp>
      <p:sp>
        <p:nvSpPr>
          <p:cNvPr id="55299" name="AutoShape 2" descr="DANA spagna">
            <a:extLst>
              <a:ext uri="{FF2B5EF4-FFF2-40B4-BE49-F238E27FC236}">
                <a16:creationId xmlns:a16="http://schemas.microsoft.com/office/drawing/2014/main" id="{8B3E2B1B-2AAE-F1DF-CDDC-3BC034C950F6}"/>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GB" altLang="en-US" sz="1800"/>
          </a:p>
        </p:txBody>
      </p:sp>
      <p:pic>
        <p:nvPicPr>
          <p:cNvPr id="55300" name="Picture 4" descr="DANA spagna">
            <a:extLst>
              <a:ext uri="{FF2B5EF4-FFF2-40B4-BE49-F238E27FC236}">
                <a16:creationId xmlns:a16="http://schemas.microsoft.com/office/drawing/2014/main" id="{5F8D8536-C60B-1BE6-C522-35C07126D4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25" y="719138"/>
            <a:ext cx="6480175"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pole tekstowe 3">
            <a:extLst>
              <a:ext uri="{FF2B5EF4-FFF2-40B4-BE49-F238E27FC236}">
                <a16:creationId xmlns:a16="http://schemas.microsoft.com/office/drawing/2014/main" id="{5809FC3A-7837-2424-7D34-39A62A02D5E4}"/>
              </a:ext>
            </a:extLst>
          </p:cNvPr>
          <p:cNvSpPr txBox="1">
            <a:spLocks noChangeArrowheads="1"/>
          </p:cNvSpPr>
          <p:nvPr/>
        </p:nvSpPr>
        <p:spPr bwMode="auto">
          <a:xfrm>
            <a:off x="90488" y="6067425"/>
            <a:ext cx="896302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700"/>
              <a:t>Niskie ciśnienie (GPH 570 dam) i bardzo niska temperatura (-18</a:t>
            </a:r>
            <a:r>
              <a:rPr lang="it-IT" altLang="en-US" sz="1700"/>
              <a:t>°C)</a:t>
            </a:r>
            <a:r>
              <a:rPr lang="pl-PL" altLang="en-US" sz="1700"/>
              <a:t> na wysokości 500</a:t>
            </a:r>
            <a:r>
              <a:rPr lang="it-IT" altLang="en-US" sz="1700"/>
              <a:t> </a:t>
            </a:r>
            <a:r>
              <a:rPr lang="pl-PL" altLang="en-US" sz="1700"/>
              <a:t>mb</a:t>
            </a:r>
            <a:endParaRPr lang="en-GB" altLang="en-US" sz="1700"/>
          </a:p>
        </p:txBody>
      </p:sp>
      <p:sp>
        <p:nvSpPr>
          <p:cNvPr id="55302" name="pole tekstowe 4">
            <a:extLst>
              <a:ext uri="{FF2B5EF4-FFF2-40B4-BE49-F238E27FC236}">
                <a16:creationId xmlns:a16="http://schemas.microsoft.com/office/drawing/2014/main" id="{823B9C29-E518-568F-2567-D6B67462D0E3}"/>
              </a:ext>
            </a:extLst>
          </p:cNvPr>
          <p:cNvSpPr txBox="1">
            <a:spLocks noChangeArrowheads="1"/>
          </p:cNvSpPr>
          <p:nvPr/>
        </p:nvSpPr>
        <p:spPr bwMode="auto">
          <a:xfrm>
            <a:off x="2700338" y="5084763"/>
            <a:ext cx="350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b="1">
                <a:solidFill>
                  <a:srgbClr val="FF0000"/>
                </a:solidFill>
              </a:rPr>
              <a:t>N</a:t>
            </a:r>
            <a:endParaRPr lang="en-GB" altLang="en-US" sz="1800" b="1">
              <a:solidFill>
                <a:srgbClr val="FF0000"/>
              </a:solidFill>
            </a:endParaRPr>
          </a:p>
        </p:txBody>
      </p:sp>
      <p:sp>
        <p:nvSpPr>
          <p:cNvPr id="55303" name="pole tekstowe 6">
            <a:extLst>
              <a:ext uri="{FF2B5EF4-FFF2-40B4-BE49-F238E27FC236}">
                <a16:creationId xmlns:a16="http://schemas.microsoft.com/office/drawing/2014/main" id="{A942B0B3-D421-A12E-49E0-04FD23E24023}"/>
              </a:ext>
            </a:extLst>
          </p:cNvPr>
          <p:cNvSpPr txBox="1">
            <a:spLocks noChangeArrowheads="1"/>
          </p:cNvSpPr>
          <p:nvPr/>
        </p:nvSpPr>
        <p:spPr bwMode="auto">
          <a:xfrm>
            <a:off x="242888" y="6581775"/>
            <a:ext cx="89614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1200"/>
              <a:t>https://www.geopop.it/alluvioni-in-spagna-a-valencia-almeno-70-morti-cose-un-dana-e-le-cause-del-fenomeno-atmosferico/</a:t>
            </a:r>
          </a:p>
        </p:txBody>
      </p:sp>
      <p:sp>
        <p:nvSpPr>
          <p:cNvPr id="55304" name="pole tekstowe 7">
            <a:extLst>
              <a:ext uri="{FF2B5EF4-FFF2-40B4-BE49-F238E27FC236}">
                <a16:creationId xmlns:a16="http://schemas.microsoft.com/office/drawing/2014/main" id="{7F880A38-0E11-2E84-ED33-62EF83E1A1B9}"/>
              </a:ext>
            </a:extLst>
          </p:cNvPr>
          <p:cNvSpPr txBox="1">
            <a:spLocks noChangeArrowheads="1"/>
          </p:cNvSpPr>
          <p:nvPr/>
        </p:nvSpPr>
        <p:spPr bwMode="auto">
          <a:xfrm>
            <a:off x="120650" y="5707063"/>
            <a:ext cx="8991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1600"/>
              <a:t>DANA </a:t>
            </a:r>
            <a:r>
              <a:rPr lang="pl-PL" altLang="en-US" sz="1600"/>
              <a:t>= </a:t>
            </a:r>
            <a:r>
              <a:rPr lang="en-GB" altLang="en-US" sz="1600"/>
              <a:t>Depresion Aislada en Niveles Alto, in italiano</a:t>
            </a:r>
            <a:r>
              <a:rPr lang="pl-PL" altLang="en-US" sz="1600"/>
              <a:t>: </a:t>
            </a:r>
            <a:r>
              <a:rPr lang="en-GB" altLang="en-US" sz="1600"/>
              <a:t>depressione isolata nei livelli alti</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ytuł 1">
            <a:extLst>
              <a:ext uri="{FF2B5EF4-FFF2-40B4-BE49-F238E27FC236}">
                <a16:creationId xmlns:a16="http://schemas.microsoft.com/office/drawing/2014/main" id="{AEE6C1A2-1572-DD40-BCE5-C09B8976678C}"/>
              </a:ext>
            </a:extLst>
          </p:cNvPr>
          <p:cNvSpPr>
            <a:spLocks noGrp="1" noChangeArrowheads="1"/>
          </p:cNvSpPr>
          <p:nvPr>
            <p:ph type="title"/>
          </p:nvPr>
        </p:nvSpPr>
        <p:spPr>
          <a:xfrm>
            <a:off x="457200" y="4763"/>
            <a:ext cx="8229600" cy="1143000"/>
          </a:xfrm>
        </p:spPr>
        <p:txBody>
          <a:bodyPr/>
          <a:lstStyle/>
          <a:p>
            <a:r>
              <a:rPr lang="pl-PL" altLang="en-US" sz="3600"/>
              <a:t>DANA 28/10/2024 (Walencja)</a:t>
            </a:r>
            <a:endParaRPr lang="en-GB" altLang="en-US" sz="3600"/>
          </a:p>
        </p:txBody>
      </p:sp>
      <p:sp>
        <p:nvSpPr>
          <p:cNvPr id="56323" name="pole tekstowe 4">
            <a:extLst>
              <a:ext uri="{FF2B5EF4-FFF2-40B4-BE49-F238E27FC236}">
                <a16:creationId xmlns:a16="http://schemas.microsoft.com/office/drawing/2014/main" id="{9BD29A7E-866C-1F44-74B1-641AC19347EE}"/>
              </a:ext>
            </a:extLst>
          </p:cNvPr>
          <p:cNvSpPr txBox="1">
            <a:spLocks noChangeArrowheads="1"/>
          </p:cNvSpPr>
          <p:nvPr/>
        </p:nvSpPr>
        <p:spPr bwMode="auto">
          <a:xfrm>
            <a:off x="177800" y="6092825"/>
            <a:ext cx="6924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1400">
                <a:hlinkClick r:id="rId2"/>
              </a:rPr>
              <a:t>https://www.iconameteo.it/news</a:t>
            </a:r>
            <a:endParaRPr lang="pl-PL" altLang="en-US" sz="1400"/>
          </a:p>
          <a:p>
            <a:pPr>
              <a:spcBef>
                <a:spcPct val="0"/>
              </a:spcBef>
              <a:buFontTx/>
              <a:buNone/>
            </a:pPr>
            <a:r>
              <a:rPr lang="en-GB" altLang="en-US" sz="1400"/>
              <a:t>/notizie-mondo/la-tragica-alluvione-di-valencia-causata-da-una-dana-di-cosa-si-tratta/</a:t>
            </a:r>
          </a:p>
        </p:txBody>
      </p:sp>
      <p:pic>
        <p:nvPicPr>
          <p:cNvPr id="56324" name="Picture 2" descr="alluvione Valencia">
            <a:extLst>
              <a:ext uri="{FF2B5EF4-FFF2-40B4-BE49-F238E27FC236}">
                <a16:creationId xmlns:a16="http://schemas.microsoft.com/office/drawing/2014/main" id="{E6727E80-2730-C4FE-6B2A-723AB76C29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1190625"/>
            <a:ext cx="7429500"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ytuł 1">
            <a:extLst>
              <a:ext uri="{FF2B5EF4-FFF2-40B4-BE49-F238E27FC236}">
                <a16:creationId xmlns:a16="http://schemas.microsoft.com/office/drawing/2014/main" id="{1941BE85-A098-D426-8F31-D133C15A3692}"/>
              </a:ext>
            </a:extLst>
          </p:cNvPr>
          <p:cNvSpPr>
            <a:spLocks noGrp="1" noChangeArrowheads="1"/>
          </p:cNvSpPr>
          <p:nvPr>
            <p:ph type="title"/>
          </p:nvPr>
        </p:nvSpPr>
        <p:spPr>
          <a:xfrm>
            <a:off x="457200" y="4763"/>
            <a:ext cx="8229600" cy="1143000"/>
          </a:xfrm>
        </p:spPr>
        <p:txBody>
          <a:bodyPr/>
          <a:lstStyle/>
          <a:p>
            <a:r>
              <a:rPr lang="pl-PL" altLang="en-US" sz="3600"/>
              <a:t>DANA 28/10/2024 (Walencja)</a:t>
            </a:r>
            <a:endParaRPr lang="en-GB" altLang="en-US" sz="3600"/>
          </a:p>
        </p:txBody>
      </p:sp>
      <p:sp>
        <p:nvSpPr>
          <p:cNvPr id="57347" name="pole tekstowe 4">
            <a:extLst>
              <a:ext uri="{FF2B5EF4-FFF2-40B4-BE49-F238E27FC236}">
                <a16:creationId xmlns:a16="http://schemas.microsoft.com/office/drawing/2014/main" id="{67877906-E218-2976-F947-77E8932BCC0E}"/>
              </a:ext>
            </a:extLst>
          </p:cNvPr>
          <p:cNvSpPr txBox="1">
            <a:spLocks noChangeArrowheads="1"/>
          </p:cNvSpPr>
          <p:nvPr/>
        </p:nvSpPr>
        <p:spPr bwMode="auto">
          <a:xfrm>
            <a:off x="169863" y="6370638"/>
            <a:ext cx="85169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1200">
                <a:hlinkClick r:id="rId2"/>
              </a:rPr>
              <a:t>https://www.ilmessaggero.it/schede/</a:t>
            </a:r>
            <a:endParaRPr lang="pl-PL" altLang="en-US" sz="1200"/>
          </a:p>
          <a:p>
            <a:pPr>
              <a:spcBef>
                <a:spcPct val="0"/>
              </a:spcBef>
              <a:buFontTx/>
              <a:buNone/>
            </a:pPr>
            <a:r>
              <a:rPr lang="en-GB" altLang="en-US" sz="1200"/>
              <a:t>valencia_alluvione_oggi_cosa_e_successo_tempesta_piu_forte_secolo_allarme_ritardo_errori_ricostruzione-8447756.html</a:t>
            </a:r>
          </a:p>
        </p:txBody>
      </p:sp>
      <p:pic>
        <p:nvPicPr>
          <p:cNvPr id="57348" name="Obraz 3">
            <a:extLst>
              <a:ext uri="{FF2B5EF4-FFF2-40B4-BE49-F238E27FC236}">
                <a16:creationId xmlns:a16="http://schemas.microsoft.com/office/drawing/2014/main" id="{AE95DDB7-DC57-3164-B063-01347B1C20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875" y="795338"/>
            <a:ext cx="5048250"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pole tekstowe 1">
            <a:extLst>
              <a:ext uri="{FF2B5EF4-FFF2-40B4-BE49-F238E27FC236}">
                <a16:creationId xmlns:a16="http://schemas.microsoft.com/office/drawing/2014/main" id="{F301D320-1771-6389-D1E2-92D200C1D837}"/>
              </a:ext>
            </a:extLst>
          </p:cNvPr>
          <p:cNvSpPr txBox="1">
            <a:spLocks noChangeArrowheads="1"/>
          </p:cNvSpPr>
          <p:nvPr/>
        </p:nvSpPr>
        <p:spPr bwMode="auto">
          <a:xfrm>
            <a:off x="158750" y="5969000"/>
            <a:ext cx="7480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Kumulacja opadów na małym obszarze dookoła Walencji: do 20 cm/ m</a:t>
            </a:r>
            <a:r>
              <a:rPr lang="pl-PL" altLang="en-US" sz="1800" baseline="30000"/>
              <a:t>2</a:t>
            </a:r>
            <a:endParaRPr lang="en-US" altLang="en-US" sz="18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ytuł 1">
            <a:extLst>
              <a:ext uri="{FF2B5EF4-FFF2-40B4-BE49-F238E27FC236}">
                <a16:creationId xmlns:a16="http://schemas.microsoft.com/office/drawing/2014/main" id="{79A9F9DE-602E-F189-36D2-335D883190D4}"/>
              </a:ext>
            </a:extLst>
          </p:cNvPr>
          <p:cNvSpPr>
            <a:spLocks noGrp="1" noChangeArrowheads="1"/>
          </p:cNvSpPr>
          <p:nvPr>
            <p:ph type="title"/>
          </p:nvPr>
        </p:nvSpPr>
        <p:spPr>
          <a:xfrm>
            <a:off x="457200" y="4763"/>
            <a:ext cx="8229600" cy="1143000"/>
          </a:xfrm>
        </p:spPr>
        <p:txBody>
          <a:bodyPr/>
          <a:lstStyle/>
          <a:p>
            <a:r>
              <a:rPr lang="pl-PL" altLang="en-US" sz="3600"/>
              <a:t>DANA 28/10/2024 (Walencja)</a:t>
            </a:r>
            <a:endParaRPr lang="en-GB" altLang="en-US" sz="3600"/>
          </a:p>
        </p:txBody>
      </p:sp>
      <p:sp>
        <p:nvSpPr>
          <p:cNvPr id="58371" name="pole tekstowe 4">
            <a:extLst>
              <a:ext uri="{FF2B5EF4-FFF2-40B4-BE49-F238E27FC236}">
                <a16:creationId xmlns:a16="http://schemas.microsoft.com/office/drawing/2014/main" id="{3AFB81C6-A6FB-CDE8-64F4-F1BD60E6CF25}"/>
              </a:ext>
            </a:extLst>
          </p:cNvPr>
          <p:cNvSpPr txBox="1">
            <a:spLocks noChangeArrowheads="1"/>
          </p:cNvSpPr>
          <p:nvPr/>
        </p:nvSpPr>
        <p:spPr bwMode="auto">
          <a:xfrm>
            <a:off x="422541" y="5684686"/>
            <a:ext cx="75533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b="1" dirty="0"/>
              <a:t>Jęzor zimnego powietrza (z prądu </a:t>
            </a:r>
            <a:r>
              <a:rPr lang="pl-PL" altLang="en-US" sz="1800" b="1" dirty="0" err="1"/>
              <a:t>jet</a:t>
            </a:r>
            <a:r>
              <a:rPr lang="pl-PL" altLang="en-US" sz="1800" b="1" dirty="0"/>
              <a:t>) zszedł na niską wysokość</a:t>
            </a:r>
          </a:p>
          <a:p>
            <a:pPr>
              <a:spcBef>
                <a:spcPct val="0"/>
              </a:spcBef>
              <a:buFontTx/>
              <a:buNone/>
            </a:pPr>
            <a:r>
              <a:rPr lang="pl-PL" altLang="en-US" sz="1800" dirty="0"/>
              <a:t>Lokalnie </a:t>
            </a:r>
            <a:r>
              <a:rPr lang="it-IT" altLang="en-US" sz="1800" dirty="0"/>
              <a:t>3</a:t>
            </a:r>
            <a:r>
              <a:rPr lang="pl-PL" altLang="en-US" sz="1800" dirty="0"/>
              <a:t>0 cm/ m</a:t>
            </a:r>
            <a:r>
              <a:rPr lang="pl-PL" altLang="en-US" sz="1800" baseline="30000" dirty="0"/>
              <a:t>2</a:t>
            </a:r>
            <a:r>
              <a:rPr lang="pl-PL" altLang="en-US" sz="1800" dirty="0"/>
              <a:t> </a:t>
            </a:r>
            <a:r>
              <a:rPr lang="it-IT" altLang="en-US" sz="1800" dirty="0" err="1"/>
              <a:t>deszczu</a:t>
            </a:r>
            <a:r>
              <a:rPr lang="it-IT" altLang="en-US" sz="1800" dirty="0"/>
              <a:t> </a:t>
            </a:r>
            <a:r>
              <a:rPr lang="pl-PL" altLang="en-US" sz="1800" dirty="0"/>
              <a:t>w ciągu kilku godzin: 205 ofiar śmiertelnych</a:t>
            </a:r>
            <a:endParaRPr lang="en-GB" altLang="en-US" sz="1800" dirty="0"/>
          </a:p>
        </p:txBody>
      </p:sp>
      <p:pic>
        <p:nvPicPr>
          <p:cNvPr id="58372" name="Obraz 5" descr="Obraz zawierający na wolnym powietrzu, budynek, Pojazd lądowy, pojazd&#10;&#10;Opis wygenerowany automatycznie">
            <a:extLst>
              <a:ext uri="{FF2B5EF4-FFF2-40B4-BE49-F238E27FC236}">
                <a16:creationId xmlns:a16="http://schemas.microsoft.com/office/drawing/2014/main" id="{6492E33D-B3C1-DA55-838E-5845BD922A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4738" y="1147763"/>
            <a:ext cx="6994525"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ytuł 1">
            <a:extLst>
              <a:ext uri="{FF2B5EF4-FFF2-40B4-BE49-F238E27FC236}">
                <a16:creationId xmlns:a16="http://schemas.microsoft.com/office/drawing/2014/main" id="{A1723DF2-5AB0-2D6A-8C08-86BD897EBE77}"/>
              </a:ext>
            </a:extLst>
          </p:cNvPr>
          <p:cNvSpPr>
            <a:spLocks noGrp="1" noChangeArrowheads="1"/>
          </p:cNvSpPr>
          <p:nvPr>
            <p:ph type="title"/>
          </p:nvPr>
        </p:nvSpPr>
        <p:spPr>
          <a:xfrm>
            <a:off x="457200" y="476250"/>
            <a:ext cx="8229600" cy="1143000"/>
          </a:xfrm>
        </p:spPr>
        <p:txBody>
          <a:bodyPr/>
          <a:lstStyle/>
          <a:p>
            <a:r>
              <a:rPr lang="pl-PL" altLang="en-US" sz="3600">
                <a:solidFill>
                  <a:srgbClr val="01467A"/>
                </a:solidFill>
                <a:latin typeface="Comfortaa"/>
              </a:rPr>
              <a:t>31/10/2024 </a:t>
            </a:r>
            <a:r>
              <a:rPr lang="it-IT" altLang="en-US" sz="3600">
                <a:solidFill>
                  <a:srgbClr val="01467A"/>
                </a:solidFill>
                <a:latin typeface="Comfortaa"/>
              </a:rPr>
              <a:t>Super tifone Kong-rey verso Taiwan con raffiche a quasi 300 km/h</a:t>
            </a:r>
            <a:br>
              <a:rPr lang="it-IT" altLang="en-US" b="1">
                <a:solidFill>
                  <a:srgbClr val="01467A"/>
                </a:solidFill>
                <a:latin typeface="Comfortaa"/>
              </a:rPr>
            </a:br>
            <a:endParaRPr lang="en-GB" altLang="en-US"/>
          </a:p>
        </p:txBody>
      </p:sp>
      <p:pic>
        <p:nvPicPr>
          <p:cNvPr id="59395" name="Picture 2" descr="Tifone Taiwan Kong-rey">
            <a:extLst>
              <a:ext uri="{FF2B5EF4-FFF2-40B4-BE49-F238E27FC236}">
                <a16:creationId xmlns:a16="http://schemas.microsoft.com/office/drawing/2014/main" id="{EA06F5E8-1A1E-E361-FDB0-D9CD8DE785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0" y="1619250"/>
            <a:ext cx="7429500"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ytuł 1">
            <a:extLst>
              <a:ext uri="{FF2B5EF4-FFF2-40B4-BE49-F238E27FC236}">
                <a16:creationId xmlns:a16="http://schemas.microsoft.com/office/drawing/2014/main" id="{6B0A272C-9413-1489-01F4-0DFCCEB8CDF0}"/>
              </a:ext>
            </a:extLst>
          </p:cNvPr>
          <p:cNvSpPr>
            <a:spLocks noGrp="1" noChangeArrowheads="1"/>
          </p:cNvSpPr>
          <p:nvPr>
            <p:ph type="title"/>
          </p:nvPr>
        </p:nvSpPr>
        <p:spPr>
          <a:xfrm>
            <a:off x="457200" y="188913"/>
            <a:ext cx="8229600" cy="1143000"/>
          </a:xfrm>
        </p:spPr>
        <p:txBody>
          <a:bodyPr/>
          <a:lstStyle/>
          <a:p>
            <a:r>
              <a:rPr lang="it-IT" altLang="en-US" sz="3600">
                <a:solidFill>
                  <a:srgbClr val="01467A"/>
                </a:solidFill>
                <a:latin typeface="Comfortaa"/>
              </a:rPr>
              <a:t>Super tifone Kong-rey</a:t>
            </a:r>
            <a:br>
              <a:rPr lang="it-IT" altLang="en-US" b="1">
                <a:solidFill>
                  <a:srgbClr val="01467A"/>
                </a:solidFill>
                <a:latin typeface="Comfortaa"/>
              </a:rPr>
            </a:br>
            <a:endParaRPr lang="en-GB" altLang="en-US"/>
          </a:p>
        </p:txBody>
      </p:sp>
      <p:pic>
        <p:nvPicPr>
          <p:cNvPr id="60419" name="Picture 2" descr="Tifone Taiwan Kong-rey">
            <a:extLst>
              <a:ext uri="{FF2B5EF4-FFF2-40B4-BE49-F238E27FC236}">
                <a16:creationId xmlns:a16="http://schemas.microsoft.com/office/drawing/2014/main" id="{4D1B8DFA-0936-73DC-7142-96B93C0B27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17588"/>
            <a:ext cx="9144000" cy="584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ytuł 1">
            <a:extLst>
              <a:ext uri="{FF2B5EF4-FFF2-40B4-BE49-F238E27FC236}">
                <a16:creationId xmlns:a16="http://schemas.microsoft.com/office/drawing/2014/main" id="{55F09130-806B-5C7E-2824-E245B3AEE200}"/>
              </a:ext>
            </a:extLst>
          </p:cNvPr>
          <p:cNvSpPr>
            <a:spLocks noGrp="1" noChangeArrowheads="1"/>
          </p:cNvSpPr>
          <p:nvPr>
            <p:ph type="title"/>
          </p:nvPr>
        </p:nvSpPr>
        <p:spPr>
          <a:xfrm>
            <a:off x="457200" y="476250"/>
            <a:ext cx="8229600" cy="1143000"/>
          </a:xfrm>
        </p:spPr>
        <p:txBody>
          <a:bodyPr/>
          <a:lstStyle/>
          <a:p>
            <a:r>
              <a:rPr lang="it-IT" altLang="en-US" sz="3600">
                <a:solidFill>
                  <a:srgbClr val="01467A"/>
                </a:solidFill>
                <a:latin typeface="Comfortaa"/>
              </a:rPr>
              <a:t>Super tifone Kong-rey verso Taiwan con raffiche a quasi 300 km/h</a:t>
            </a:r>
            <a:br>
              <a:rPr lang="it-IT" altLang="en-US" b="1">
                <a:solidFill>
                  <a:srgbClr val="01467A"/>
                </a:solidFill>
                <a:latin typeface="Comfortaa"/>
              </a:rPr>
            </a:br>
            <a:endParaRPr lang="en-GB" altLang="en-US"/>
          </a:p>
        </p:txBody>
      </p:sp>
      <p:pic>
        <p:nvPicPr>
          <p:cNvPr id="61443" name="Picture 2" descr="Tifone Taiwan Kong-rey">
            <a:extLst>
              <a:ext uri="{FF2B5EF4-FFF2-40B4-BE49-F238E27FC236}">
                <a16:creationId xmlns:a16="http://schemas.microsoft.com/office/drawing/2014/main" id="{D9F7A105-D2C2-D404-A272-C4449B4EE7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412875"/>
            <a:ext cx="6762750" cy="507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pole tekstowe 3">
            <a:extLst>
              <a:ext uri="{FF2B5EF4-FFF2-40B4-BE49-F238E27FC236}">
                <a16:creationId xmlns:a16="http://schemas.microsoft.com/office/drawing/2014/main" id="{FA181C87-547E-8D87-72F1-DCC6F88BB126}"/>
              </a:ext>
            </a:extLst>
          </p:cNvPr>
          <p:cNvSpPr txBox="1">
            <a:spLocks noChangeArrowheads="1"/>
          </p:cNvSpPr>
          <p:nvPr/>
        </p:nvSpPr>
        <p:spPr bwMode="auto">
          <a:xfrm>
            <a:off x="215900" y="6508750"/>
            <a:ext cx="8712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1800"/>
              <a:t>https://www.iconameteo.it/news/notizie-mondo/super-tifone-taiwan-kong-rey/</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ytuł 1">
            <a:extLst>
              <a:ext uri="{FF2B5EF4-FFF2-40B4-BE49-F238E27FC236}">
                <a16:creationId xmlns:a16="http://schemas.microsoft.com/office/drawing/2014/main" id="{CB021FAA-E0A2-9648-4FA4-47928AF106FA}"/>
              </a:ext>
            </a:extLst>
          </p:cNvPr>
          <p:cNvSpPr>
            <a:spLocks noGrp="1" noChangeArrowheads="1"/>
          </p:cNvSpPr>
          <p:nvPr>
            <p:ph type="title"/>
          </p:nvPr>
        </p:nvSpPr>
        <p:spPr/>
        <p:txBody>
          <a:bodyPr/>
          <a:lstStyle/>
          <a:p>
            <a:r>
              <a:rPr lang="pl-PL" altLang="en-US" sz="3600">
                <a:solidFill>
                  <a:srgbClr val="FF0000"/>
                </a:solidFill>
              </a:rPr>
              <a:t>Kompetencje społeczne</a:t>
            </a:r>
            <a:endParaRPr lang="en-US" altLang="en-US" sz="3600">
              <a:solidFill>
                <a:srgbClr val="FF0000"/>
              </a:solidFill>
            </a:endParaRPr>
          </a:p>
        </p:txBody>
      </p:sp>
      <p:sp>
        <p:nvSpPr>
          <p:cNvPr id="66563" name="pole tekstowe 2">
            <a:extLst>
              <a:ext uri="{FF2B5EF4-FFF2-40B4-BE49-F238E27FC236}">
                <a16:creationId xmlns:a16="http://schemas.microsoft.com/office/drawing/2014/main" id="{4D554E81-1513-D539-F8E9-AF586492BE69}"/>
              </a:ext>
            </a:extLst>
          </p:cNvPr>
          <p:cNvSpPr txBox="1">
            <a:spLocks noChangeArrowheads="1"/>
          </p:cNvSpPr>
          <p:nvPr/>
        </p:nvSpPr>
        <p:spPr bwMode="auto">
          <a:xfrm>
            <a:off x="611188" y="1700213"/>
            <a:ext cx="573907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pPr>
            <a:r>
              <a:rPr lang="pl-PL" altLang="en-US" sz="2400" dirty="0"/>
              <a:t>Lokalne sposoby na prognozę pogody</a:t>
            </a:r>
          </a:p>
          <a:p>
            <a:pPr>
              <a:spcBef>
                <a:spcPct val="0"/>
              </a:spcBef>
            </a:pPr>
            <a:r>
              <a:rPr lang="pl-PL" altLang="en-US" sz="2400" dirty="0"/>
              <a:t>Rozpoznawanie rodzajów chmur</a:t>
            </a:r>
          </a:p>
          <a:p>
            <a:pPr>
              <a:spcBef>
                <a:spcPct val="0"/>
              </a:spcBef>
            </a:pPr>
            <a:r>
              <a:rPr lang="pl-PL" altLang="en-US" sz="2400" dirty="0"/>
              <a:t>Nadciągające opady</a:t>
            </a:r>
          </a:p>
          <a:p>
            <a:pPr>
              <a:spcBef>
                <a:spcPct val="0"/>
              </a:spcBef>
            </a:pPr>
            <a:r>
              <a:rPr lang="pl-PL" altLang="en-US" sz="2400" dirty="0"/>
              <a:t>Nadchodzący śnieg</a:t>
            </a:r>
            <a:endParaRPr lang="it-IT" altLang="en-US" sz="2400" dirty="0"/>
          </a:p>
          <a:p>
            <a:pPr>
              <a:spcBef>
                <a:spcPct val="0"/>
              </a:spcBef>
            </a:pPr>
            <a:r>
              <a:rPr lang="pl-PL" altLang="en-US" sz="2400" dirty="0"/>
              <a:t>Nieunikniona burza</a:t>
            </a:r>
          </a:p>
          <a:p>
            <a:pPr>
              <a:spcBef>
                <a:spcPct val="0"/>
              </a:spcBef>
            </a:pPr>
            <a:r>
              <a:rPr lang="pl-PL" altLang="en-US" sz="2400" dirty="0"/>
              <a:t>Kolory tęczy (z refrakcji i </a:t>
            </a:r>
            <a:r>
              <a:rPr lang="pl-PL" altLang="en-US" sz="2400"/>
              <a:t>z dyfrakcji)</a:t>
            </a:r>
            <a:endParaRPr lang="pl-PL" altLang="en-US" sz="2400" dirty="0"/>
          </a:p>
          <a:p>
            <a:pPr>
              <a:spcBef>
                <a:spcPct val="0"/>
              </a:spcBef>
            </a:pPr>
            <a:r>
              <a:rPr lang="pl-PL" altLang="en-US" sz="2400" dirty="0"/>
              <a:t>Klimat w moim miejscu urodzenia</a:t>
            </a:r>
            <a:endParaRPr lang="en-US" altLang="en-US" sz="24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ytuł 1">
            <a:extLst>
              <a:ext uri="{FF2B5EF4-FFF2-40B4-BE49-F238E27FC236}">
                <a16:creationId xmlns:a16="http://schemas.microsoft.com/office/drawing/2014/main" id="{B2216E20-8F9C-2B1A-A1F7-69091F7496F6}"/>
              </a:ext>
            </a:extLst>
          </p:cNvPr>
          <p:cNvSpPr>
            <a:spLocks noGrp="1" noChangeArrowheads="1"/>
          </p:cNvSpPr>
          <p:nvPr>
            <p:ph type="title"/>
          </p:nvPr>
        </p:nvSpPr>
        <p:spPr>
          <a:xfrm>
            <a:off x="457200" y="0"/>
            <a:ext cx="8229600" cy="1143000"/>
          </a:xfrm>
        </p:spPr>
        <p:txBody>
          <a:bodyPr/>
          <a:lstStyle/>
          <a:p>
            <a:r>
              <a:rPr lang="pl-PL" altLang="en-US" sz="3600"/>
              <a:t>Kazachstan</a:t>
            </a:r>
            <a:endParaRPr lang="en-US" altLang="en-US" sz="3600"/>
          </a:p>
        </p:txBody>
      </p:sp>
      <p:sp>
        <p:nvSpPr>
          <p:cNvPr id="68611" name="pole tekstowe 4">
            <a:extLst>
              <a:ext uri="{FF2B5EF4-FFF2-40B4-BE49-F238E27FC236}">
                <a16:creationId xmlns:a16="http://schemas.microsoft.com/office/drawing/2014/main" id="{57D1487D-802C-5446-A224-5CBC10374DB4}"/>
              </a:ext>
            </a:extLst>
          </p:cNvPr>
          <p:cNvSpPr txBox="1">
            <a:spLocks noChangeArrowheads="1"/>
          </p:cNvSpPr>
          <p:nvPr/>
        </p:nvSpPr>
        <p:spPr bwMode="auto">
          <a:xfrm>
            <a:off x="1042988" y="6164263"/>
            <a:ext cx="6686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Przy chińskiej granicy 12/06/2024,   19:15, foto Maria Karwasz</a:t>
            </a:r>
            <a:endParaRPr lang="en-US" altLang="en-US" sz="1800"/>
          </a:p>
        </p:txBody>
      </p:sp>
      <p:pic>
        <p:nvPicPr>
          <p:cNvPr id="68612" name="Obraz 2" descr="Obraz zawierający na wolnym powietrzu, niebo, woda, odbicie&#10;&#10;Opis wygenerowany automatycznie">
            <a:extLst>
              <a:ext uri="{FF2B5EF4-FFF2-40B4-BE49-F238E27FC236}">
                <a16:creationId xmlns:a16="http://schemas.microsoft.com/office/drawing/2014/main" id="{8EA3411B-66A3-C2E5-FEA6-4D75AE5BCA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ytuł 1">
            <a:extLst>
              <a:ext uri="{FF2B5EF4-FFF2-40B4-BE49-F238E27FC236}">
                <a16:creationId xmlns:a16="http://schemas.microsoft.com/office/drawing/2014/main" id="{1F111563-2915-2A7F-865F-0DFB1F675BE4}"/>
              </a:ext>
            </a:extLst>
          </p:cNvPr>
          <p:cNvSpPr>
            <a:spLocks noGrp="1" noChangeArrowheads="1"/>
          </p:cNvSpPr>
          <p:nvPr>
            <p:ph type="title"/>
          </p:nvPr>
        </p:nvSpPr>
        <p:spPr>
          <a:xfrm>
            <a:off x="1259632" y="356503"/>
            <a:ext cx="3443326" cy="1143000"/>
          </a:xfrm>
        </p:spPr>
        <p:txBody>
          <a:bodyPr/>
          <a:lstStyle/>
          <a:p>
            <a:r>
              <a:rPr lang="pl-PL" altLang="en-US" sz="3600" dirty="0"/>
              <a:t>Klasyfikacja chmur</a:t>
            </a:r>
            <a:endParaRPr lang="en-US" altLang="en-US" sz="3600" dirty="0"/>
          </a:p>
        </p:txBody>
      </p:sp>
      <p:pic>
        <p:nvPicPr>
          <p:cNvPr id="11267" name="Obraz 3">
            <a:extLst>
              <a:ext uri="{FF2B5EF4-FFF2-40B4-BE49-F238E27FC236}">
                <a16:creationId xmlns:a16="http://schemas.microsoft.com/office/drawing/2014/main" id="{51FDEDEA-637C-B8A9-0D6E-3AA5BC5E16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080" y="1674498"/>
            <a:ext cx="8733839" cy="5165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az 2" descr="Obraz zawierający na wolnym powietrzu, drzewo, wieczór, odbicie&#10;&#10;Opis wygenerowany automatycznie">
            <a:extLst>
              <a:ext uri="{FF2B5EF4-FFF2-40B4-BE49-F238E27FC236}">
                <a16:creationId xmlns:a16="http://schemas.microsoft.com/office/drawing/2014/main" id="{3F6F620C-FF3A-4FA1-F547-9C0BCC7ED7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6372200" y="17778"/>
            <a:ext cx="2363754" cy="1772816"/>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ytuł 1">
            <a:extLst>
              <a:ext uri="{FF2B5EF4-FFF2-40B4-BE49-F238E27FC236}">
                <a16:creationId xmlns:a16="http://schemas.microsoft.com/office/drawing/2014/main" id="{0D616D4D-9347-6591-93F2-01AF65E7FFB8}"/>
              </a:ext>
            </a:extLst>
          </p:cNvPr>
          <p:cNvSpPr>
            <a:spLocks noGrp="1" noChangeArrowheads="1"/>
          </p:cNvSpPr>
          <p:nvPr>
            <p:ph type="title"/>
          </p:nvPr>
        </p:nvSpPr>
        <p:spPr>
          <a:xfrm>
            <a:off x="457200" y="0"/>
            <a:ext cx="8229600" cy="1143000"/>
          </a:xfrm>
        </p:spPr>
        <p:txBody>
          <a:bodyPr/>
          <a:lstStyle/>
          <a:p>
            <a:r>
              <a:rPr lang="pl-PL" altLang="en-US" sz="3600"/>
              <a:t>Kazachstan</a:t>
            </a:r>
            <a:endParaRPr lang="en-US" altLang="en-US" sz="3600"/>
          </a:p>
        </p:txBody>
      </p:sp>
      <p:sp>
        <p:nvSpPr>
          <p:cNvPr id="69635" name="pole tekstowe 4">
            <a:extLst>
              <a:ext uri="{FF2B5EF4-FFF2-40B4-BE49-F238E27FC236}">
                <a16:creationId xmlns:a16="http://schemas.microsoft.com/office/drawing/2014/main" id="{927E4BF7-B44D-0584-B17C-2E69832B8646}"/>
              </a:ext>
            </a:extLst>
          </p:cNvPr>
          <p:cNvSpPr txBox="1">
            <a:spLocks noChangeArrowheads="1"/>
          </p:cNvSpPr>
          <p:nvPr/>
        </p:nvSpPr>
        <p:spPr bwMode="auto">
          <a:xfrm>
            <a:off x="1042988" y="6048375"/>
            <a:ext cx="4454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Przy chińskiej granicy 12/06/2024,   19:15</a:t>
            </a:r>
          </a:p>
          <a:p>
            <a:pPr>
              <a:spcBef>
                <a:spcPct val="0"/>
              </a:spcBef>
              <a:buFontTx/>
              <a:buNone/>
            </a:pPr>
            <a:r>
              <a:rPr lang="pl-PL" altLang="en-US" sz="1800"/>
              <a:t>Tęcza dyfrakcyjna</a:t>
            </a:r>
            <a:endParaRPr lang="en-US" altLang="en-US" sz="1800"/>
          </a:p>
        </p:txBody>
      </p:sp>
      <p:pic>
        <p:nvPicPr>
          <p:cNvPr id="69636" name="Obraz 1" descr="Obraz zawierający natura, tęcza, niebo, na wolnym powietrzu&#10;&#10;Opis wygenerowany automatycznie">
            <a:extLst>
              <a:ext uri="{FF2B5EF4-FFF2-40B4-BE49-F238E27FC236}">
                <a16:creationId xmlns:a16="http://schemas.microsoft.com/office/drawing/2014/main" id="{74762EB7-9E2E-05AB-2091-A37A297B5F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ytuł 1">
            <a:extLst>
              <a:ext uri="{FF2B5EF4-FFF2-40B4-BE49-F238E27FC236}">
                <a16:creationId xmlns:a16="http://schemas.microsoft.com/office/drawing/2014/main" id="{BC7EA7F8-29F6-46F6-3B4C-CAFC1A404D73}"/>
              </a:ext>
            </a:extLst>
          </p:cNvPr>
          <p:cNvSpPr>
            <a:spLocks noGrp="1" noChangeArrowheads="1"/>
          </p:cNvSpPr>
          <p:nvPr>
            <p:ph type="title"/>
          </p:nvPr>
        </p:nvSpPr>
        <p:spPr>
          <a:xfrm>
            <a:off x="457200" y="0"/>
            <a:ext cx="8229600" cy="1143000"/>
          </a:xfrm>
        </p:spPr>
        <p:txBody>
          <a:bodyPr/>
          <a:lstStyle/>
          <a:p>
            <a:r>
              <a:rPr lang="pl-PL" altLang="en-US" sz="3600"/>
              <a:t>Kazachstan</a:t>
            </a:r>
            <a:endParaRPr lang="en-US" altLang="en-US" sz="3600"/>
          </a:p>
        </p:txBody>
      </p:sp>
      <p:sp>
        <p:nvSpPr>
          <p:cNvPr id="70659" name="pole tekstowe 4">
            <a:extLst>
              <a:ext uri="{FF2B5EF4-FFF2-40B4-BE49-F238E27FC236}">
                <a16:creationId xmlns:a16="http://schemas.microsoft.com/office/drawing/2014/main" id="{DD183E43-94C8-45AA-2B54-783043680005}"/>
              </a:ext>
            </a:extLst>
          </p:cNvPr>
          <p:cNvSpPr txBox="1">
            <a:spLocks noChangeArrowheads="1"/>
          </p:cNvSpPr>
          <p:nvPr/>
        </p:nvSpPr>
        <p:spPr bwMode="auto">
          <a:xfrm>
            <a:off x="1042988" y="6048375"/>
            <a:ext cx="9001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Przy chińskiej granicy 12/06/2024,   19:15, Foto Maria Karwasz</a:t>
            </a:r>
          </a:p>
          <a:p>
            <a:pPr>
              <a:spcBef>
                <a:spcPct val="0"/>
              </a:spcBef>
              <a:buFontTx/>
              <a:buNone/>
            </a:pPr>
            <a:r>
              <a:rPr lang="pl-PL" altLang="en-US" sz="1800"/>
              <a:t>Tęcza podwójna</a:t>
            </a:r>
            <a:endParaRPr lang="en-US" altLang="en-US" sz="1800"/>
          </a:p>
        </p:txBody>
      </p:sp>
      <p:pic>
        <p:nvPicPr>
          <p:cNvPr id="70660" name="Obraz 3" descr="Obraz zawierający na wolnym powietrzu, natura, tęcza&#10;&#10;Opis wygenerowany automatycznie">
            <a:extLst>
              <a:ext uri="{FF2B5EF4-FFF2-40B4-BE49-F238E27FC236}">
                <a16:creationId xmlns:a16="http://schemas.microsoft.com/office/drawing/2014/main" id="{373308F5-435D-6D63-06FB-FD57AA1105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ytuł 1">
            <a:extLst>
              <a:ext uri="{FF2B5EF4-FFF2-40B4-BE49-F238E27FC236}">
                <a16:creationId xmlns:a16="http://schemas.microsoft.com/office/drawing/2014/main" id="{36F990EB-1B7A-0AB5-9F0B-CF442E12F96E}"/>
              </a:ext>
            </a:extLst>
          </p:cNvPr>
          <p:cNvSpPr>
            <a:spLocks noGrp="1" noChangeArrowheads="1"/>
          </p:cNvSpPr>
          <p:nvPr>
            <p:ph type="title"/>
          </p:nvPr>
        </p:nvSpPr>
        <p:spPr>
          <a:xfrm>
            <a:off x="4187825" y="196850"/>
            <a:ext cx="5267325" cy="1143000"/>
          </a:xfrm>
        </p:spPr>
        <p:txBody>
          <a:bodyPr/>
          <a:lstStyle/>
          <a:p>
            <a:r>
              <a:rPr lang="pl-PL" altLang="en-US" sz="3000"/>
              <a:t>Więcej chmur znad Japonii</a:t>
            </a:r>
            <a:endParaRPr lang="en-US" altLang="en-US" sz="3000"/>
          </a:p>
        </p:txBody>
      </p:sp>
      <p:pic>
        <p:nvPicPr>
          <p:cNvPr id="6147" name="Obraz 3" descr="Obraz zawierający na wolnym powietrzu, chmura, drzewo, dzień&#10;&#10;Opis wygenerowany automatycznie">
            <a:extLst>
              <a:ext uri="{FF2B5EF4-FFF2-40B4-BE49-F238E27FC236}">
                <a16:creationId xmlns:a16="http://schemas.microsoft.com/office/drawing/2014/main" id="{FB1266A5-8983-2E2D-C6FF-983B920785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1989138"/>
            <a:ext cx="435610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Obraz 5" descr="Obraz zawierający chmura, zrzut ekranu, dzień, na wolnym powietrzu&#10;&#10;Opis wygenerowany automatycznie">
            <a:extLst>
              <a:ext uri="{FF2B5EF4-FFF2-40B4-BE49-F238E27FC236}">
                <a16:creationId xmlns:a16="http://schemas.microsoft.com/office/drawing/2014/main" id="{9393EDC3-CFC6-EAA4-C8E6-D0B2A7092F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8" y="188913"/>
            <a:ext cx="4170362"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Obraz 7" descr="Obraz zawierający niebo, na wolnym powietrzu, dzień, Zakład użyteczności publicznej&#10;&#10;Opis wygenerowany automatycznie">
            <a:extLst>
              <a:ext uri="{FF2B5EF4-FFF2-40B4-BE49-F238E27FC236}">
                <a16:creationId xmlns:a16="http://schemas.microsoft.com/office/drawing/2014/main" id="{2DAFB0E0-8630-A845-11F3-3BFA8E43BD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025" y="3429000"/>
            <a:ext cx="4170363"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Rectangle 2">
            <a:extLst>
              <a:ext uri="{FF2B5EF4-FFF2-40B4-BE49-F238E27FC236}">
                <a16:creationId xmlns:a16="http://schemas.microsoft.com/office/drawing/2014/main" id="{E4C6E050-ED12-2AB6-BC0F-DB04FAE023E1}"/>
              </a:ext>
            </a:extLst>
          </p:cNvPr>
          <p:cNvSpPr>
            <a:spLocks noChangeArrowheads="1"/>
          </p:cNvSpPr>
          <p:nvPr/>
        </p:nvSpPr>
        <p:spPr bwMode="auto">
          <a:xfrm>
            <a:off x="311150" y="2924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br>
              <a:rPr lang="en-AU" altLang="en-US" sz="1800"/>
            </a:br>
            <a:r>
              <a:rPr lang="en-AU" altLang="en-US" sz="1800"/>
              <a:t>空何雲2024Nov.24午後1.JPG </a:t>
            </a:r>
          </a:p>
        </p:txBody>
      </p:sp>
      <p:sp>
        <p:nvSpPr>
          <p:cNvPr id="6151" name="Rectangle 3">
            <a:extLst>
              <a:ext uri="{FF2B5EF4-FFF2-40B4-BE49-F238E27FC236}">
                <a16:creationId xmlns:a16="http://schemas.microsoft.com/office/drawing/2014/main" id="{FC342490-FC94-DD9A-5CA3-1957E699207C}"/>
              </a:ext>
            </a:extLst>
          </p:cNvPr>
          <p:cNvSpPr>
            <a:spLocks noChangeArrowheads="1"/>
          </p:cNvSpPr>
          <p:nvPr/>
        </p:nvSpPr>
        <p:spPr bwMode="auto">
          <a:xfrm>
            <a:off x="311150" y="62372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AU" altLang="en-US" sz="1800"/>
              <a:t>空模様鱗.JPG </a:t>
            </a:r>
          </a:p>
        </p:txBody>
      </p:sp>
      <p:sp>
        <p:nvSpPr>
          <p:cNvPr id="6152" name="pole tekstowe 17">
            <a:extLst>
              <a:ext uri="{FF2B5EF4-FFF2-40B4-BE49-F238E27FC236}">
                <a16:creationId xmlns:a16="http://schemas.microsoft.com/office/drawing/2014/main" id="{F0B8984B-01AC-765C-99A7-7715F35E7CDA}"/>
              </a:ext>
            </a:extLst>
          </p:cNvPr>
          <p:cNvSpPr txBox="1">
            <a:spLocks noChangeArrowheads="1"/>
          </p:cNvSpPr>
          <p:nvPr/>
        </p:nvSpPr>
        <p:spPr bwMode="auto">
          <a:xfrm>
            <a:off x="4440238" y="5668963"/>
            <a:ext cx="47291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ja-JP" altLang="en-US" sz="1800">
                <a:ea typeface="MS PGothic" panose="020B0600070205080204" pitchFamily="34" charset="-128"/>
              </a:rPr>
              <a:t>西暦２０２５年、明けまして御目出度う御座います。</a:t>
            </a:r>
            <a:endParaRPr lang="en-US" altLang="en-US" sz="1800"/>
          </a:p>
        </p:txBody>
      </p:sp>
      <p:sp>
        <p:nvSpPr>
          <p:cNvPr id="2" name="pole tekstowe 1">
            <a:extLst>
              <a:ext uri="{FF2B5EF4-FFF2-40B4-BE49-F238E27FC236}">
                <a16:creationId xmlns:a16="http://schemas.microsoft.com/office/drawing/2014/main" id="{5B73D684-CCFC-A246-9036-393BF527DBA7}"/>
              </a:ext>
            </a:extLst>
          </p:cNvPr>
          <p:cNvSpPr txBox="1"/>
          <p:nvPr/>
        </p:nvSpPr>
        <p:spPr>
          <a:xfrm>
            <a:off x="4643438" y="1161148"/>
            <a:ext cx="4170362" cy="646331"/>
          </a:xfrm>
          <a:prstGeom prst="rect">
            <a:avLst/>
          </a:prstGeom>
          <a:noFill/>
        </p:spPr>
        <p:txBody>
          <a:bodyPr wrap="square" rtlCol="0">
            <a:spAutoFit/>
          </a:bodyPr>
          <a:lstStyle/>
          <a:p>
            <a:r>
              <a:rPr lang="pl-PL" dirty="0"/>
              <a:t>Dwukierunkowe przepływy warstw w warunkach turbulencji</a:t>
            </a:r>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55629-54AE-17ED-5086-B98F874A3A05}"/>
            </a:ext>
          </a:extLst>
        </p:cNvPr>
        <p:cNvGrpSpPr/>
        <p:nvPr/>
      </p:nvGrpSpPr>
      <p:grpSpPr>
        <a:xfrm>
          <a:off x="0" y="0"/>
          <a:ext cx="0" cy="0"/>
          <a:chOff x="0" y="0"/>
          <a:chExt cx="0" cy="0"/>
        </a:xfrm>
      </p:grpSpPr>
      <p:pic>
        <p:nvPicPr>
          <p:cNvPr id="6147" name="Obraz 3" descr="Obraz zawierający na wolnym powietrzu, chmura, drzewo, dzień&#10;&#10;Opis wygenerowany automatycznie">
            <a:extLst>
              <a:ext uri="{FF2B5EF4-FFF2-40B4-BE49-F238E27FC236}">
                <a16:creationId xmlns:a16="http://schemas.microsoft.com/office/drawing/2014/main" id="{4EE69B75-5370-892E-F9E3-64114FEDA0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0" y="3648361"/>
            <a:ext cx="4170360" cy="3127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Obraz 5" descr="Obraz zawierający chmura, zrzut ekranu, dzień, na wolnym powietrzu&#10;&#10;Opis wygenerowany automatycznie">
            <a:extLst>
              <a:ext uri="{FF2B5EF4-FFF2-40B4-BE49-F238E27FC236}">
                <a16:creationId xmlns:a16="http://schemas.microsoft.com/office/drawing/2014/main" id="{62B79E5F-59AD-5826-2CC1-7A36983608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8" y="188913"/>
            <a:ext cx="4170362"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Rectangle 2">
            <a:extLst>
              <a:ext uri="{FF2B5EF4-FFF2-40B4-BE49-F238E27FC236}">
                <a16:creationId xmlns:a16="http://schemas.microsoft.com/office/drawing/2014/main" id="{A39247A4-3153-5C9C-671E-8AE07F1851F6}"/>
              </a:ext>
            </a:extLst>
          </p:cNvPr>
          <p:cNvSpPr>
            <a:spLocks noChangeArrowheads="1"/>
          </p:cNvSpPr>
          <p:nvPr/>
        </p:nvSpPr>
        <p:spPr bwMode="auto">
          <a:xfrm>
            <a:off x="311150" y="2924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br>
              <a:rPr lang="en-AU" altLang="en-US" sz="1800"/>
            </a:br>
            <a:r>
              <a:rPr lang="en-AU" altLang="en-US" sz="1800"/>
              <a:t>空何雲2024Nov.24午後1.JPG </a:t>
            </a:r>
          </a:p>
        </p:txBody>
      </p:sp>
      <p:pic>
        <p:nvPicPr>
          <p:cNvPr id="8" name="Obraz 7">
            <a:extLst>
              <a:ext uri="{FF2B5EF4-FFF2-40B4-BE49-F238E27FC236}">
                <a16:creationId xmlns:a16="http://schemas.microsoft.com/office/drawing/2014/main" id="{2A567E50-3097-8C23-8BEF-66B1A8B32E4D}"/>
              </a:ext>
            </a:extLst>
          </p:cNvPr>
          <p:cNvPicPr>
            <a:picLocks noChangeAspect="1"/>
          </p:cNvPicPr>
          <p:nvPr/>
        </p:nvPicPr>
        <p:blipFill>
          <a:blip r:embed="rId4"/>
          <a:stretch>
            <a:fillRect/>
          </a:stretch>
        </p:blipFill>
        <p:spPr>
          <a:xfrm>
            <a:off x="4972121" y="188912"/>
            <a:ext cx="3146691" cy="6587215"/>
          </a:xfrm>
          <a:prstGeom prst="rect">
            <a:avLst/>
          </a:prstGeom>
        </p:spPr>
      </p:pic>
      <p:sp>
        <p:nvSpPr>
          <p:cNvPr id="6146" name="Tytuł 1">
            <a:extLst>
              <a:ext uri="{FF2B5EF4-FFF2-40B4-BE49-F238E27FC236}">
                <a16:creationId xmlns:a16="http://schemas.microsoft.com/office/drawing/2014/main" id="{5B21CEDC-D027-0A4C-F4F5-04ADD3D2EEFF}"/>
              </a:ext>
            </a:extLst>
          </p:cNvPr>
          <p:cNvSpPr>
            <a:spLocks noGrp="1" noChangeArrowheads="1"/>
          </p:cNvSpPr>
          <p:nvPr>
            <p:ph type="title"/>
          </p:nvPr>
        </p:nvSpPr>
        <p:spPr>
          <a:xfrm>
            <a:off x="3785129" y="1577691"/>
            <a:ext cx="5267325" cy="1143000"/>
          </a:xfrm>
        </p:spPr>
        <p:txBody>
          <a:bodyPr/>
          <a:lstStyle/>
          <a:p>
            <a:r>
              <a:rPr lang="pl-PL" altLang="en-US" sz="1800" dirty="0"/>
              <a:t>Fale Kelvina – Helmholtza (Fig. 9.7)</a:t>
            </a:r>
            <a:endParaRPr lang="en-US" altLang="en-US" sz="1800" dirty="0"/>
          </a:p>
        </p:txBody>
      </p:sp>
    </p:spTree>
    <p:extLst>
      <p:ext uri="{BB962C8B-B14F-4D97-AF65-F5344CB8AC3E}">
        <p14:creationId xmlns:p14="http://schemas.microsoft.com/office/powerpoint/2010/main" val="67995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ytuł 1">
            <a:extLst>
              <a:ext uri="{FF2B5EF4-FFF2-40B4-BE49-F238E27FC236}">
                <a16:creationId xmlns:a16="http://schemas.microsoft.com/office/drawing/2014/main" id="{89F6FEF3-71B9-04B1-03B2-F2075F391066}"/>
              </a:ext>
            </a:extLst>
          </p:cNvPr>
          <p:cNvSpPr>
            <a:spLocks noGrp="1" noChangeArrowheads="1"/>
          </p:cNvSpPr>
          <p:nvPr>
            <p:ph type="title"/>
          </p:nvPr>
        </p:nvSpPr>
        <p:spPr>
          <a:xfrm>
            <a:off x="457200" y="0"/>
            <a:ext cx="8229600" cy="633413"/>
          </a:xfrm>
        </p:spPr>
        <p:txBody>
          <a:bodyPr/>
          <a:lstStyle/>
          <a:p>
            <a:r>
              <a:rPr lang="pl-PL" altLang="en-US" sz="3600"/>
              <a:t>Więcej chmur nad Trento i Durham</a:t>
            </a:r>
            <a:endParaRPr lang="en-US" altLang="en-US" sz="3600"/>
          </a:p>
        </p:txBody>
      </p:sp>
      <p:pic>
        <p:nvPicPr>
          <p:cNvPr id="73731" name="Obraz 3" descr="Obraz zawierający na wolnym powietrzu, śnieg, zima, natura&#10;&#10;Opis wygenerowany automatycznie">
            <a:extLst>
              <a:ext uri="{FF2B5EF4-FFF2-40B4-BE49-F238E27FC236}">
                <a16:creationId xmlns:a16="http://schemas.microsoft.com/office/drawing/2014/main" id="{2472C784-BB0E-DEA9-CEB1-7507922965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981075"/>
            <a:ext cx="5940425" cy="274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Obraz 2" descr="Obraz zawierający na wolnym powietrzu, chmura, drzewo, jezioro&#10;&#10;Opis wygenerowany automatycznie">
            <a:extLst>
              <a:ext uri="{FF2B5EF4-FFF2-40B4-BE49-F238E27FC236}">
                <a16:creationId xmlns:a16="http://schemas.microsoft.com/office/drawing/2014/main" id="{B0C88C28-F050-7161-0954-2DCAB9AC9B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0475" y="3860800"/>
            <a:ext cx="6156325" cy="284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ole tekstowe 1">
            <a:extLst>
              <a:ext uri="{FF2B5EF4-FFF2-40B4-BE49-F238E27FC236}">
                <a16:creationId xmlns:a16="http://schemas.microsoft.com/office/drawing/2014/main" id="{89E894C7-07CE-698C-2CB2-09DA1C3442F2}"/>
              </a:ext>
            </a:extLst>
          </p:cNvPr>
          <p:cNvSpPr txBox="1"/>
          <p:nvPr/>
        </p:nvSpPr>
        <p:spPr>
          <a:xfrm>
            <a:off x="6156176" y="2132856"/>
            <a:ext cx="2133918" cy="646331"/>
          </a:xfrm>
          <a:prstGeom prst="rect">
            <a:avLst/>
          </a:prstGeom>
          <a:noFill/>
        </p:spPr>
        <p:txBody>
          <a:bodyPr wrap="none" rtlCol="0">
            <a:spAutoFit/>
          </a:bodyPr>
          <a:lstStyle/>
          <a:p>
            <a:r>
              <a:rPr lang="pl-PL" dirty="0"/>
              <a:t>1/11/2024</a:t>
            </a:r>
          </a:p>
          <a:p>
            <a:r>
              <a:rPr lang="pl-PL" dirty="0"/>
              <a:t>Chłodno i wietrznie</a:t>
            </a:r>
            <a:endParaRPr lang="en-US" dirty="0"/>
          </a:p>
        </p:txBody>
      </p:sp>
      <p:sp>
        <p:nvSpPr>
          <p:cNvPr id="3" name="pole tekstowe 2">
            <a:extLst>
              <a:ext uri="{FF2B5EF4-FFF2-40B4-BE49-F238E27FC236}">
                <a16:creationId xmlns:a16="http://schemas.microsoft.com/office/drawing/2014/main" id="{6AD2D1C8-57E8-7720-612F-DD52F66E28B0}"/>
              </a:ext>
            </a:extLst>
          </p:cNvPr>
          <p:cNvSpPr txBox="1"/>
          <p:nvPr/>
        </p:nvSpPr>
        <p:spPr>
          <a:xfrm>
            <a:off x="457200" y="5099328"/>
            <a:ext cx="2044149" cy="923330"/>
          </a:xfrm>
          <a:prstGeom prst="rect">
            <a:avLst/>
          </a:prstGeom>
          <a:noFill/>
        </p:spPr>
        <p:txBody>
          <a:bodyPr wrap="none" rtlCol="0">
            <a:spAutoFit/>
          </a:bodyPr>
          <a:lstStyle/>
          <a:p>
            <a:r>
              <a:rPr lang="pl-PL" dirty="0"/>
              <a:t>7/9/2024</a:t>
            </a:r>
          </a:p>
          <a:p>
            <a:r>
              <a:rPr lang="pl-PL" dirty="0"/>
              <a:t>Cały dzień drobna</a:t>
            </a:r>
          </a:p>
          <a:p>
            <a:r>
              <a:rPr lang="pl-PL" dirty="0"/>
              <a:t>mżawka</a:t>
            </a:r>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6BD6213-E96B-3D85-A6BA-9E3039AE96DB}"/>
              </a:ext>
            </a:extLst>
          </p:cNvPr>
          <p:cNvSpPr>
            <a:spLocks noGrp="1"/>
          </p:cNvSpPr>
          <p:nvPr>
            <p:ph type="title"/>
          </p:nvPr>
        </p:nvSpPr>
        <p:spPr/>
        <p:txBody>
          <a:bodyPr/>
          <a:lstStyle/>
          <a:p>
            <a:r>
              <a:rPr lang="pl-PL" sz="3600" dirty="0"/>
              <a:t>Majowe halo w Polsce</a:t>
            </a:r>
            <a:endParaRPr lang="en-US" sz="3600" dirty="0"/>
          </a:p>
        </p:txBody>
      </p:sp>
      <p:pic>
        <p:nvPicPr>
          <p:cNvPr id="4" name="Obraz 3" descr="Obraz zawierający na wolnym powietrzu, woda, odbicie, drzewo&#10;&#10;Opis wygenerowany automatycznie">
            <a:extLst>
              <a:ext uri="{FF2B5EF4-FFF2-40B4-BE49-F238E27FC236}">
                <a16:creationId xmlns:a16="http://schemas.microsoft.com/office/drawing/2014/main" id="{0492BBBA-7E32-42D3-1250-67A9E0CA3F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1314449"/>
            <a:ext cx="9144000" cy="4229100"/>
          </a:xfrm>
          <a:prstGeom prst="rect">
            <a:avLst/>
          </a:prstGeom>
        </p:spPr>
      </p:pic>
      <p:sp>
        <p:nvSpPr>
          <p:cNvPr id="5" name="pole tekstowe 4">
            <a:extLst>
              <a:ext uri="{FF2B5EF4-FFF2-40B4-BE49-F238E27FC236}">
                <a16:creationId xmlns:a16="http://schemas.microsoft.com/office/drawing/2014/main" id="{38814696-FC27-CD0E-806F-D8D6D92200C2}"/>
              </a:ext>
            </a:extLst>
          </p:cNvPr>
          <p:cNvSpPr txBox="1"/>
          <p:nvPr/>
        </p:nvSpPr>
        <p:spPr>
          <a:xfrm>
            <a:off x="611560" y="6309320"/>
            <a:ext cx="4532075" cy="369332"/>
          </a:xfrm>
          <a:prstGeom prst="rect">
            <a:avLst/>
          </a:prstGeom>
          <a:noFill/>
        </p:spPr>
        <p:txBody>
          <a:bodyPr wrap="none" rtlCol="0">
            <a:spAutoFit/>
          </a:bodyPr>
          <a:lstStyle/>
          <a:p>
            <a:r>
              <a:rPr lang="pl-PL" dirty="0"/>
              <a:t>Foto: Maria Karwasz, Tuchom, 10/05/2023</a:t>
            </a:r>
            <a:endParaRPr lang="en-US" dirty="0"/>
          </a:p>
        </p:txBody>
      </p:sp>
    </p:spTree>
    <p:extLst>
      <p:ext uri="{BB962C8B-B14F-4D97-AF65-F5344CB8AC3E}">
        <p14:creationId xmlns:p14="http://schemas.microsoft.com/office/powerpoint/2010/main" val="2688007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Obraz 4">
            <a:extLst>
              <a:ext uri="{FF2B5EF4-FFF2-40B4-BE49-F238E27FC236}">
                <a16:creationId xmlns:a16="http://schemas.microsoft.com/office/drawing/2014/main" id="{F5C9843F-6114-E8A4-9CD0-A3A377268E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360488" y="-979488"/>
            <a:ext cx="6089650" cy="881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ytuł 1">
            <a:extLst>
              <a:ext uri="{FF2B5EF4-FFF2-40B4-BE49-F238E27FC236}">
                <a16:creationId xmlns:a16="http://schemas.microsoft.com/office/drawing/2014/main" id="{532B1D3B-02C3-F587-0100-08B4A300A9C7}"/>
              </a:ext>
            </a:extLst>
          </p:cNvPr>
          <p:cNvSpPr>
            <a:spLocks noGrp="1" noChangeArrowheads="1"/>
          </p:cNvSpPr>
          <p:nvPr>
            <p:ph type="title"/>
          </p:nvPr>
        </p:nvSpPr>
        <p:spPr>
          <a:xfrm>
            <a:off x="457200" y="0"/>
            <a:ext cx="8229600" cy="1143000"/>
          </a:xfrm>
        </p:spPr>
        <p:txBody>
          <a:bodyPr/>
          <a:lstStyle/>
          <a:p>
            <a:r>
              <a:rPr lang="pl-PL" altLang="en-US" sz="3600"/>
              <a:t>Chmury burzowe</a:t>
            </a:r>
            <a:endParaRPr lang="en-US" altLang="en-US" sz="3600"/>
          </a:p>
        </p:txBody>
      </p:sp>
      <p:sp>
        <p:nvSpPr>
          <p:cNvPr id="16388" name="pole tekstowe 5">
            <a:extLst>
              <a:ext uri="{FF2B5EF4-FFF2-40B4-BE49-F238E27FC236}">
                <a16:creationId xmlns:a16="http://schemas.microsoft.com/office/drawing/2014/main" id="{B079EA00-DC10-B7F1-2099-BDB791F27050}"/>
              </a:ext>
            </a:extLst>
          </p:cNvPr>
          <p:cNvSpPr txBox="1">
            <a:spLocks noChangeArrowheads="1"/>
          </p:cNvSpPr>
          <p:nvPr/>
        </p:nvSpPr>
        <p:spPr bwMode="auto">
          <a:xfrm>
            <a:off x="330200" y="6103938"/>
            <a:ext cx="6571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dirty="0"/>
              <a:t>Nośniki ładunków: H</a:t>
            </a:r>
            <a:r>
              <a:rPr lang="pl-PL" altLang="en-US" sz="1800" baseline="30000" dirty="0"/>
              <a:t>+</a:t>
            </a:r>
            <a:r>
              <a:rPr lang="pl-PL" altLang="en-US" sz="1800" dirty="0"/>
              <a:t>  (wyżej) vs.  OH</a:t>
            </a:r>
            <a:r>
              <a:rPr lang="pl-PL" altLang="en-US" sz="1800" baseline="30000" dirty="0"/>
              <a:t>-</a:t>
            </a:r>
            <a:r>
              <a:rPr lang="pl-PL" altLang="en-US" sz="1800" dirty="0"/>
              <a:t>    różne prędkości dryfu</a:t>
            </a:r>
            <a:endParaRPr lang="en-US" altLang="en-US" sz="18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ytuł 1">
            <a:extLst>
              <a:ext uri="{FF2B5EF4-FFF2-40B4-BE49-F238E27FC236}">
                <a16:creationId xmlns:a16="http://schemas.microsoft.com/office/drawing/2014/main" id="{EEC10C6D-ADFD-0CDD-CCE6-ABFBF5B3A7C2}"/>
              </a:ext>
            </a:extLst>
          </p:cNvPr>
          <p:cNvSpPr>
            <a:spLocks noGrp="1" noChangeArrowheads="1"/>
          </p:cNvSpPr>
          <p:nvPr>
            <p:ph type="title"/>
          </p:nvPr>
        </p:nvSpPr>
        <p:spPr>
          <a:xfrm>
            <a:off x="4932363" y="188913"/>
            <a:ext cx="4114800" cy="1143000"/>
          </a:xfrm>
        </p:spPr>
        <p:txBody>
          <a:bodyPr/>
          <a:lstStyle/>
          <a:p>
            <a:r>
              <a:rPr lang="pl-PL" altLang="en-US" sz="3200"/>
              <a:t>Mechanizmy powstawania chmur</a:t>
            </a:r>
            <a:endParaRPr lang="en-US" altLang="en-US" sz="3200"/>
          </a:p>
        </p:txBody>
      </p:sp>
      <p:pic>
        <p:nvPicPr>
          <p:cNvPr id="17411" name="Obraz 5">
            <a:extLst>
              <a:ext uri="{FF2B5EF4-FFF2-40B4-BE49-F238E27FC236}">
                <a16:creationId xmlns:a16="http://schemas.microsoft.com/office/drawing/2014/main" id="{8AED979F-C1E7-49D1-3EE3-9EA53D5E4B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201613"/>
            <a:ext cx="4938712" cy="646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Obraz 3">
            <a:extLst>
              <a:ext uri="{FF2B5EF4-FFF2-40B4-BE49-F238E27FC236}">
                <a16:creationId xmlns:a16="http://schemas.microsoft.com/office/drawing/2014/main" id="{C66E70FD-5BC0-FBE4-D8E3-6949AC3CE8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11388"/>
            <a:ext cx="4665663" cy="305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pole tekstowe 6">
            <a:extLst>
              <a:ext uri="{FF2B5EF4-FFF2-40B4-BE49-F238E27FC236}">
                <a16:creationId xmlns:a16="http://schemas.microsoft.com/office/drawing/2014/main" id="{228BBDF4-2320-15CA-B6E5-FA74D96DA5C2}"/>
              </a:ext>
            </a:extLst>
          </p:cNvPr>
          <p:cNvSpPr txBox="1">
            <a:spLocks noChangeArrowheads="1"/>
          </p:cNvSpPr>
          <p:nvPr/>
        </p:nvSpPr>
        <p:spPr bwMode="auto">
          <a:xfrm>
            <a:off x="4937125" y="5454650"/>
            <a:ext cx="4129088"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700"/>
              <a:t>Cumulus, Cumulonimbus</a:t>
            </a:r>
          </a:p>
          <a:p>
            <a:pPr>
              <a:spcBef>
                <a:spcPct val="0"/>
              </a:spcBef>
              <a:buFontTx/>
              <a:buNone/>
            </a:pPr>
            <a:r>
              <a:rPr lang="pl-PL" altLang="en-US" sz="1700"/>
              <a:t>Stratocumulus, Altocumulus</a:t>
            </a:r>
          </a:p>
          <a:p>
            <a:pPr>
              <a:spcBef>
                <a:spcPct val="0"/>
              </a:spcBef>
              <a:buFontTx/>
              <a:buNone/>
            </a:pPr>
            <a:r>
              <a:rPr lang="pl-PL" altLang="en-US" sz="1700"/>
              <a:t>Stratus, Nimbostratus, Altostratus, Cirrus</a:t>
            </a:r>
          </a:p>
          <a:p>
            <a:pPr>
              <a:spcBef>
                <a:spcPct val="0"/>
              </a:spcBef>
              <a:buFontTx/>
              <a:buNone/>
            </a:pPr>
            <a:endParaRPr lang="en-US" altLang="en-US" sz="1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ytuł 1">
            <a:extLst>
              <a:ext uri="{FF2B5EF4-FFF2-40B4-BE49-F238E27FC236}">
                <a16:creationId xmlns:a16="http://schemas.microsoft.com/office/drawing/2014/main" id="{B281B0A7-FA64-5C2D-90CA-65F96A73446F}"/>
              </a:ext>
            </a:extLst>
          </p:cNvPr>
          <p:cNvSpPr>
            <a:spLocks noGrp="1" noChangeArrowheads="1"/>
          </p:cNvSpPr>
          <p:nvPr>
            <p:ph type="title"/>
          </p:nvPr>
        </p:nvSpPr>
        <p:spPr>
          <a:xfrm>
            <a:off x="457200" y="0"/>
            <a:ext cx="8229600" cy="1143000"/>
          </a:xfrm>
        </p:spPr>
        <p:txBody>
          <a:bodyPr/>
          <a:lstStyle/>
          <a:p>
            <a:r>
              <a:rPr lang="pl-PL" altLang="en-US" sz="3400"/>
              <a:t>Jesienne cumulusy (nad Weroną)</a:t>
            </a:r>
            <a:endParaRPr lang="en-US" altLang="en-US" sz="3400"/>
          </a:p>
        </p:txBody>
      </p:sp>
      <p:pic>
        <p:nvPicPr>
          <p:cNvPr id="19459" name="Obraz 2">
            <a:extLst>
              <a:ext uri="{FF2B5EF4-FFF2-40B4-BE49-F238E27FC236}">
                <a16:creationId xmlns:a16="http://schemas.microsoft.com/office/drawing/2014/main" id="{406EF424-D109-3897-B0F2-CC327597BB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9838"/>
            <a:ext cx="9144000" cy="437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pole tekstowe 3">
            <a:extLst>
              <a:ext uri="{FF2B5EF4-FFF2-40B4-BE49-F238E27FC236}">
                <a16:creationId xmlns:a16="http://schemas.microsoft.com/office/drawing/2014/main" id="{A69F9C63-A22E-662C-8E78-9BB0B9EFEB5E}"/>
              </a:ext>
            </a:extLst>
          </p:cNvPr>
          <p:cNvSpPr txBox="1">
            <a:spLocks noChangeArrowheads="1"/>
          </p:cNvSpPr>
          <p:nvPr/>
        </p:nvSpPr>
        <p:spPr bwMode="auto">
          <a:xfrm>
            <a:off x="611188" y="5876925"/>
            <a:ext cx="84248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Werona, 28.09.2024, godz. 18:05</a:t>
            </a:r>
          </a:p>
          <a:p>
            <a:pPr>
              <a:spcBef>
                <a:spcPct val="0"/>
              </a:spcBef>
              <a:buFontTx/>
              <a:buNone/>
            </a:pPr>
            <a:r>
              <a:rPr lang="pl-PL" altLang="en-US" sz="1800"/>
              <a:t>Przedgórze Alp, niezbyt ciepło (słabe nasłonecznienie): niski pułap chmur, przelotne opady</a:t>
            </a:r>
            <a:endParaRPr lang="en-US" altLang="en-US" sz="1800"/>
          </a:p>
        </p:txBody>
      </p:sp>
    </p:spTree>
  </p:cSld>
  <p:clrMapOvr>
    <a:masterClrMapping/>
  </p:clrMapOvr>
</p:sld>
</file>

<file path=ppt/theme/theme1.xml><?xml version="1.0" encoding="utf-8"?>
<a:theme xmlns:a="http://schemas.openxmlformats.org/drawingml/2006/main" name="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4867</TotalTime>
  <Words>2614</Words>
  <Application>Microsoft Office PowerPoint</Application>
  <PresentationFormat>Pokaz na ekranie (4:3)</PresentationFormat>
  <Paragraphs>232</Paragraphs>
  <Slides>65</Slides>
  <Notes>1</Notes>
  <HiddenSlides>1</HiddenSlides>
  <MMClips>0</MMClips>
  <ScaleCrop>false</ScaleCrop>
  <HeadingPairs>
    <vt:vector size="6" baseType="variant">
      <vt:variant>
        <vt:lpstr>Używane czcionki</vt:lpstr>
      </vt:variant>
      <vt:variant>
        <vt:i4>8</vt:i4>
      </vt:variant>
      <vt:variant>
        <vt:lpstr>Motyw</vt:lpstr>
      </vt:variant>
      <vt:variant>
        <vt:i4>1</vt:i4>
      </vt:variant>
      <vt:variant>
        <vt:lpstr>Tytuły slajdów</vt:lpstr>
      </vt:variant>
      <vt:variant>
        <vt:i4>65</vt:i4>
      </vt:variant>
    </vt:vector>
  </HeadingPairs>
  <TitlesOfParts>
    <vt:vector size="74" baseType="lpstr">
      <vt:lpstr>MS PGothic</vt:lpstr>
      <vt:lpstr>Arial</vt:lpstr>
      <vt:lpstr>Comfortaa</vt:lpstr>
      <vt:lpstr>Open Sans</vt:lpstr>
      <vt:lpstr>sohne</vt:lpstr>
      <vt:lpstr>Tahoma</vt:lpstr>
      <vt:lpstr>Times New Roman</vt:lpstr>
      <vt:lpstr>Verdana</vt:lpstr>
      <vt:lpstr>Projekt domyślny</vt:lpstr>
      <vt:lpstr>Fizyka i Chemia Atmosfery  Wykład 8 Meteorologia</vt:lpstr>
      <vt:lpstr>Arystoteles „Meteorologika”: chmury</vt:lpstr>
      <vt:lpstr>„Meteorologika”: grad i tęcza</vt:lpstr>
      <vt:lpstr>Overview: clouds</vt:lpstr>
      <vt:lpstr>Klasyfikacja chmur</vt:lpstr>
      <vt:lpstr>Klasyfikacja chmur</vt:lpstr>
      <vt:lpstr>Chmury burzowe</vt:lpstr>
      <vt:lpstr>Mechanizmy powstawania chmur</vt:lpstr>
      <vt:lpstr>Jesienne cumulusy (nad Weroną)</vt:lpstr>
      <vt:lpstr>Jesienne cumulo-nimbusy (nad Brescią)</vt:lpstr>
      <vt:lpstr>Altocumulus: piękna, letnia pogoda</vt:lpstr>
      <vt:lpstr>Cirrostratus?</vt:lpstr>
      <vt:lpstr>Cirrostratus?</vt:lpstr>
      <vt:lpstr>Kazachstan</vt:lpstr>
      <vt:lpstr>Kazachstan</vt:lpstr>
      <vt:lpstr>Kazachstan</vt:lpstr>
      <vt:lpstr>Sopot, przychodnia Brodwino</vt:lpstr>
      <vt:lpstr>Chmury, chmury, chmury…</vt:lpstr>
      <vt:lpstr>W Sopocie zanosi się na śnieg</vt:lpstr>
      <vt:lpstr>Analiza Fouriera: cykl synoptyczny</vt:lpstr>
      <vt:lpstr>Analiza Fouriera – cykl synoptyczny</vt:lpstr>
      <vt:lpstr>Pogoda w górach</vt:lpstr>
      <vt:lpstr>Fronty atmosferyczne a komórki cyrkulacji globalnaj</vt:lpstr>
      <vt:lpstr>Front ciepły</vt:lpstr>
      <vt:lpstr>Front chłodny</vt:lpstr>
      <vt:lpstr>Prognozy lokalne</vt:lpstr>
      <vt:lpstr>Prognozy lokalne</vt:lpstr>
      <vt:lpstr>Klimaty Polski</vt:lpstr>
      <vt:lpstr>Klimaty Polski</vt:lpstr>
      <vt:lpstr>Opady i zima w Polsce</vt:lpstr>
      <vt:lpstr>Prezentacja programu PowerPoint</vt:lpstr>
      <vt:lpstr>Zielony promień</vt:lpstr>
      <vt:lpstr>Fizyka i Chemia Atmosfery  Wykład 8 Meteorologia część II: Prognozowanie katastrof</vt:lpstr>
      <vt:lpstr>Nawałnica, tajfun, orkan</vt:lpstr>
      <vt:lpstr>Orkan „Ofelia” 15/10/2017 Sopot</vt:lpstr>
      <vt:lpstr>Orkan „Ofelia” 15/10/2017 Sopot</vt:lpstr>
      <vt:lpstr>Orkan „Ofelia” 15/10/2017 Sopot</vt:lpstr>
      <vt:lpstr>Geopotenziale</vt:lpstr>
      <vt:lpstr>Geopotencjał</vt:lpstr>
      <vt:lpstr>Prezentacja programu PowerPoint</vt:lpstr>
      <vt:lpstr>Geopotential (izohipsy), zob. mapa powyżej</vt:lpstr>
      <vt:lpstr>Geopotencjał: na jakiej wysokości ciśnienie wynosi 500 hPa? niski geopotencjał ≈ ciężkie (zimne) powietrze </vt:lpstr>
      <vt:lpstr>Geopotential: dynamika pionowa</vt:lpstr>
      <vt:lpstr>„Vaia” tempesta 29/10/2018</vt:lpstr>
      <vt:lpstr>Vaia, 29/10/2018</vt:lpstr>
      <vt:lpstr>Vaia, 29/10/2018</vt:lpstr>
      <vt:lpstr>Vaia, 29/10/2018</vt:lpstr>
      <vt:lpstr>Vaia, 29/10/2018, skutki</vt:lpstr>
      <vt:lpstr>Sytuacja 01/11/2024</vt:lpstr>
      <vt:lpstr>DANA 28/10/2024 (Walencja)</vt:lpstr>
      <vt:lpstr>DANA (28/10/2024)</vt:lpstr>
      <vt:lpstr>DANA 28/10/2024 (Walencja)</vt:lpstr>
      <vt:lpstr>DANA 28/10/2024 (Walencja)</vt:lpstr>
      <vt:lpstr>DANA 28/10/2024 (Walencja)</vt:lpstr>
      <vt:lpstr>31/10/2024 Super tifone Kong-rey verso Taiwan con raffiche a quasi 300 km/h </vt:lpstr>
      <vt:lpstr>Super tifone Kong-rey </vt:lpstr>
      <vt:lpstr>Super tifone Kong-rey verso Taiwan con raffiche a quasi 300 km/h </vt:lpstr>
      <vt:lpstr>Kompetencje społeczne</vt:lpstr>
      <vt:lpstr>Kazachstan</vt:lpstr>
      <vt:lpstr>Kazachstan</vt:lpstr>
      <vt:lpstr>Kazachstan</vt:lpstr>
      <vt:lpstr>Więcej chmur znad Japonii</vt:lpstr>
      <vt:lpstr>Fale Kelvina – Helmholtza (Fig. 9.7)</vt:lpstr>
      <vt:lpstr>Więcej chmur nad Trento i Durham</vt:lpstr>
      <vt:lpstr>Majowe halo w Polsce</vt:lpstr>
    </vt:vector>
  </TitlesOfParts>
  <Company>UMK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Ziemia, również dla człowieka</dc:title>
  <dc:creator>Grzegorz Krwasz</dc:creator>
  <cp:lastModifiedBy>Maria Karwasz</cp:lastModifiedBy>
  <cp:revision>213</cp:revision>
  <dcterms:created xsi:type="dcterms:W3CDTF">2016-05-10T18:07:44Z</dcterms:created>
  <dcterms:modified xsi:type="dcterms:W3CDTF">2025-01-15T23:05:55Z</dcterms:modified>
</cp:coreProperties>
</file>