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31"/>
  </p:notesMasterIdLst>
  <p:sldIdLst>
    <p:sldId id="257" r:id="rId4"/>
    <p:sldId id="330" r:id="rId5"/>
    <p:sldId id="323" r:id="rId6"/>
    <p:sldId id="322" r:id="rId7"/>
    <p:sldId id="324" r:id="rId8"/>
    <p:sldId id="296" r:id="rId9"/>
    <p:sldId id="325" r:id="rId10"/>
    <p:sldId id="300" r:id="rId11"/>
    <p:sldId id="301" r:id="rId12"/>
    <p:sldId id="302" r:id="rId13"/>
    <p:sldId id="303" r:id="rId14"/>
    <p:sldId id="304" r:id="rId15"/>
    <p:sldId id="309" r:id="rId16"/>
    <p:sldId id="308" r:id="rId17"/>
    <p:sldId id="311" r:id="rId18"/>
    <p:sldId id="313" r:id="rId19"/>
    <p:sldId id="314" r:id="rId20"/>
    <p:sldId id="326" r:id="rId21"/>
    <p:sldId id="328" r:id="rId22"/>
    <p:sldId id="327" r:id="rId23"/>
    <p:sldId id="320" r:id="rId24"/>
    <p:sldId id="294" r:id="rId25"/>
    <p:sldId id="329" r:id="rId26"/>
    <p:sldId id="331" r:id="rId27"/>
    <p:sldId id="332" r:id="rId28"/>
    <p:sldId id="293" r:id="rId29"/>
    <p:sldId id="321" r:id="rId30"/>
  </p:sldIdLst>
  <p:sldSz cx="9144000" cy="5143500" type="screen16x9"/>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4660"/>
  </p:normalViewPr>
  <p:slideViewPr>
    <p:cSldViewPr snapToGrid="0">
      <p:cViewPr varScale="1">
        <p:scale>
          <a:sx n="118" d="100"/>
          <a:sy n="118" d="100"/>
        </p:scale>
        <p:origin x="-307" y="-67"/>
      </p:cViewPr>
      <p:guideLst>
        <p:guide orient="horz" pos="2160"/>
        <p:guide orient="horz" pos="1620"/>
        <p:guide pos="2880"/>
      </p:guideLst>
    </p:cSldViewPr>
  </p:slideViewPr>
  <p:notesTextViewPr>
    <p:cViewPr>
      <p:scale>
        <a:sx n="1" d="1"/>
        <a:sy n="1" d="1"/>
      </p:scale>
      <p:origin x="0" y="0"/>
    </p:cViewPr>
  </p:notesTextViewPr>
  <p:sorterViewPr>
    <p:cViewPr varScale="1">
      <p:scale>
        <a:sx n="100" d="100"/>
        <a:sy n="100" d="100"/>
      </p:scale>
      <p:origin x="0" y="121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 Id="rId8"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3798C3-D4BC-429F-A131-A0137A2A9CA1}" type="datetimeFigureOut">
              <a:rPr lang="pl-PL" smtClean="0"/>
              <a:t>01.12.2020</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14FFC2-8174-406A-9E90-F61DA79E268C}" type="slidenum">
              <a:rPr lang="pl-PL" smtClean="0"/>
              <a:t>‹#›</a:t>
            </a:fld>
            <a:endParaRPr lang="pl-PL"/>
          </a:p>
        </p:txBody>
      </p:sp>
    </p:spTree>
    <p:extLst>
      <p:ext uri="{BB962C8B-B14F-4D97-AF65-F5344CB8AC3E}">
        <p14:creationId xmlns:p14="http://schemas.microsoft.com/office/powerpoint/2010/main" val="30827571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C1C378-7E7B-478F-AC2B-8AD5A665FE4A}" type="slidenum">
              <a:rPr lang="pl-PL" altLang="pl-PL">
                <a:solidFill>
                  <a:prstClr val="black"/>
                </a:solidFill>
              </a:rPr>
              <a:pPr/>
              <a:t>8</a:t>
            </a:fld>
            <a:endParaRPr lang="pl-PL" altLang="pl-PL">
              <a:solidFill>
                <a:prstClr val="black"/>
              </a:solidFill>
            </a:endParaRPr>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p:txBody>
          <a:bodyPr/>
          <a:lstStyle/>
          <a:p>
            <a:r>
              <a:rPr lang="pl-PL" altLang="pl-PL"/>
              <a:t> I on nas wciąż interesuje. Zajrzyjmy do  obszaru 25 000 j.a. !!!</a:t>
            </a:r>
          </a:p>
        </p:txBody>
      </p:sp>
    </p:spTree>
    <p:extLst>
      <p:ext uri="{BB962C8B-B14F-4D97-AF65-F5344CB8AC3E}">
        <p14:creationId xmlns:p14="http://schemas.microsoft.com/office/powerpoint/2010/main" val="917834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76A99D-2243-47BA-AC8B-74ACBA1AF01A}" type="slidenum">
              <a:rPr lang="pl-PL" altLang="pl-PL">
                <a:solidFill>
                  <a:prstClr val="black"/>
                </a:solidFill>
              </a:rPr>
              <a:pPr/>
              <a:t>10</a:t>
            </a:fld>
            <a:endParaRPr lang="pl-PL" altLang="pl-PL">
              <a:solidFill>
                <a:prstClr val="black"/>
              </a:solidFill>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p:txBody>
          <a:bodyPr/>
          <a:lstStyle/>
          <a:p>
            <a:r>
              <a:rPr lang="pl-PL" altLang="pl-PL"/>
              <a:t>Ten obraz przedstawia pozycje 6 gwiazd wokół Sgr A</a:t>
            </a:r>
            <a:r>
              <a:rPr lang="pl-PL" altLang="pl-PL" baseline="30000">
                <a:cs typeface="Times New Roman" panose="02020603050405020304" pitchFamily="18" charset="0"/>
              </a:rPr>
              <a:t>*</a:t>
            </a:r>
            <a:r>
              <a:rPr lang="pl-PL" altLang="pl-PL"/>
              <a:t>  w okresie prawie 8 lat. </a:t>
            </a:r>
          </a:p>
          <a:p>
            <a:r>
              <a:rPr lang="pl-PL" altLang="pl-PL"/>
              <a:t>Kolorowe kropki odpowiadają pozycjom w poszczególnych latach. Dokładność określenia położenia gwiazd sięga około 0.002 sekundy łuku. Zaznaczone orbity są najlepszym dopasowaniem do tych pozycji. Cztery z tych gwiazd  przebyły bardzo krótką drogę ale gwiazdy SO-2 i SO-16 mają za sobą co najmniej połowę drogi na swoich eliptycznych orbitach co pozwala dość dobrze je określić.</a:t>
            </a:r>
          </a:p>
          <a:p>
            <a:endParaRPr lang="pl-PL" altLang="pl-PL"/>
          </a:p>
          <a:p>
            <a:r>
              <a:rPr lang="pl-PL" altLang="pl-PL"/>
              <a:t>Gwiazda SO-16 osiąga największe zbliżenie (periastron) do naszego centralnego punktu (Sgr A</a:t>
            </a:r>
            <a:r>
              <a:rPr lang="pl-PL" altLang="pl-PL" baseline="30000">
                <a:cs typeface="Times New Roman" panose="02020603050405020304" pitchFamily="18" charset="0"/>
              </a:rPr>
              <a:t>*</a:t>
            </a:r>
            <a:r>
              <a:rPr lang="pl-PL" altLang="pl-PL" baseline="30000"/>
              <a:t>)</a:t>
            </a:r>
            <a:r>
              <a:rPr lang="pl-PL" altLang="pl-PL"/>
              <a:t> w odległości 60 j.a. – a to tylko 1.5 wartości średniego dystansu Plutona do Słońca, a prędkość tej gwiazdy wynosi wtedy ponad 9 000 km/s.  SO-16 posiada  również najbardziej ekscentryczną orbitę.</a:t>
            </a:r>
          </a:p>
          <a:p>
            <a:r>
              <a:rPr lang="pl-PL" altLang="pl-PL"/>
              <a:t>Prędkości  kilku innych gwiazd wynoszą średnio 1400 km/s. </a:t>
            </a:r>
          </a:p>
          <a:p>
            <a:endParaRPr lang="pl-PL" altLang="pl-PL"/>
          </a:p>
          <a:p>
            <a:r>
              <a:rPr lang="pl-PL" altLang="pl-PL"/>
              <a:t>Widoczny wyraźny spadek prędkości wraz z odległością od centrum pokazuje, że w promieniu poniżej 0.001 roku świetlnego czyli 60 j.a. Skupiona jest  prawie cała masa zawarta w  obszarze 8 000 j.a. Wynika z tego, że obiekt ten musi być bardzo masywny.</a:t>
            </a:r>
          </a:p>
          <a:p>
            <a:endParaRPr lang="pl-PL" altLang="pl-PL"/>
          </a:p>
          <a:p>
            <a:r>
              <a:rPr lang="pl-PL" altLang="pl-PL"/>
              <a:t>$ Pomiary spetroskopowe pozwoliły określić trzecią składową niektórych gwiazd.</a:t>
            </a:r>
          </a:p>
          <a:p>
            <a:r>
              <a:rPr lang="pl-PL" altLang="pl-PL"/>
              <a:t>$ Obszar około 1 arcsekund kwadratowych,   </a:t>
            </a:r>
            <a:r>
              <a:rPr lang="pl-PL" altLang="pl-PL">
                <a:sym typeface="Symbol" panose="05050102010706020507" pitchFamily="18" charset="2"/>
              </a:rPr>
              <a:t>=2.2 mikrona</a:t>
            </a:r>
          </a:p>
        </p:txBody>
      </p:sp>
    </p:spTree>
    <p:extLst>
      <p:ext uri="{BB962C8B-B14F-4D97-AF65-F5344CB8AC3E}">
        <p14:creationId xmlns:p14="http://schemas.microsoft.com/office/powerpoint/2010/main" val="18947226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DDB7DA-BDE3-4077-9D22-6933813BDF2A}" type="slidenum">
              <a:rPr lang="pl-PL" altLang="pl-PL">
                <a:solidFill>
                  <a:prstClr val="black"/>
                </a:solidFill>
              </a:rPr>
              <a:pPr/>
              <a:t>11</a:t>
            </a:fld>
            <a:endParaRPr lang="pl-PL" altLang="pl-PL">
              <a:solidFill>
                <a:prstClr val="black"/>
              </a:solidFill>
            </a:endParaRPr>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r>
              <a:rPr lang="pl-PL" altLang="pl-PL"/>
              <a:t>Masa powodująca ten ruch musi być w ognisku orbity. Okres obiegu dookoła Centrum Galaktyki to 15 lat. Słońce potrzebuje na to 220 milionów lat. Największe zbliżenie SO-2 do centrum wynosi 17 godzin świetlnych (125 j.a.). Dla SO-16 było 60 j.a.  Czyli obiekt w ognisku ma rozmiary nie przekraczające 1 godziny świetlnej  tj. &gt; 7 j.a. </a:t>
            </a:r>
          </a:p>
          <a:p>
            <a:r>
              <a:rPr lang="pl-PL" altLang="pl-PL"/>
              <a:t>Spróbujmy oszacować masę takiego obiektu.</a:t>
            </a:r>
          </a:p>
          <a:p>
            <a:r>
              <a:rPr lang="pl-PL" altLang="pl-PL"/>
              <a:t>Z III  prawa Keplera dla kołowej orbity otrzymujemy masę około 3  milionów mas Słońca.</a:t>
            </a:r>
          </a:p>
          <a:p>
            <a:endParaRPr lang="pl-PL" altLang="pl-PL"/>
          </a:p>
          <a:p>
            <a:r>
              <a:rPr lang="pl-PL" altLang="pl-PL"/>
              <a:t>W obszarze 5 j.a. Możemy upakować tylko 540 Słońc to zdecydowanie za mało.</a:t>
            </a:r>
          </a:p>
          <a:p>
            <a:r>
              <a:rPr lang="pl-PL" altLang="pl-PL"/>
              <a:t>W Tym samym obszarze zmieści się 40 milionów gwiazd neutronowych jedna obok drugiej. To wystarczająco</a:t>
            </a:r>
          </a:p>
          <a:p>
            <a:r>
              <a:rPr lang="pl-PL" altLang="pl-PL"/>
              <a:t>Ale jak taka struktura mogłaby być stabilna. I już takie proste rozważanie sugeruje, że mamy prawdopodobnie  do czynienia z bardzo masywnym i małym  w rozmiarach obiektem.</a:t>
            </a:r>
          </a:p>
          <a:p>
            <a:endParaRPr lang="pl-PL" altLang="pl-PL"/>
          </a:p>
          <a:p>
            <a:endParaRPr lang="pl-PL" altLang="pl-PL"/>
          </a:p>
          <a:p>
            <a:r>
              <a:rPr lang="pl-PL" altLang="pl-PL"/>
              <a:t>Z bardziej wyrafinowanych obliczeń w ramach potencjału Keplerowkiego i dopasowywaniu orbit tych planet</a:t>
            </a:r>
          </a:p>
          <a:p>
            <a:r>
              <a:rPr lang="pl-PL" altLang="pl-PL"/>
              <a:t>Otrzymano 2.6 milionów mas Słońca. Na 215 GHz (VLBI) dostajemy średnicę tego obiektu o wartości 100 mln km co jest 0.4 j.a.</a:t>
            </a:r>
          </a:p>
          <a:p>
            <a:endParaRPr lang="pl-PL" altLang="pl-PL"/>
          </a:p>
          <a:p>
            <a:r>
              <a:rPr lang="pl-PL" altLang="pl-PL"/>
              <a:t> </a:t>
            </a:r>
          </a:p>
          <a:p>
            <a:endParaRPr lang="pl-PL" altLang="pl-PL"/>
          </a:p>
          <a:p>
            <a:r>
              <a:rPr lang="pl-PL" altLang="pl-PL"/>
              <a:t>!!!!</a:t>
            </a:r>
          </a:p>
          <a:p>
            <a:endParaRPr lang="pl-PL" altLang="pl-PL"/>
          </a:p>
          <a:p>
            <a:r>
              <a:rPr lang="pl-PL" altLang="pl-PL"/>
              <a:t>SO-16 najbliższe podejście to 60 j.a czyli około 8 godzin świetlnych.</a:t>
            </a:r>
          </a:p>
          <a:p>
            <a:r>
              <a:rPr lang="pl-PL" altLang="pl-PL"/>
              <a:t>A z obserwacji rentgenowskich wiemy, że jest to poniżej kilku minut czyli około 0.1 j.a.</a:t>
            </a:r>
          </a:p>
          <a:p>
            <a:r>
              <a:rPr lang="pl-PL" altLang="pl-PL"/>
              <a:t>W obszarze mniejszym niż nas Układ Słoneczny znajduje się kilka milionów mas Słońca.</a:t>
            </a:r>
          </a:p>
        </p:txBody>
      </p:sp>
    </p:spTree>
    <p:extLst>
      <p:ext uri="{BB962C8B-B14F-4D97-AF65-F5344CB8AC3E}">
        <p14:creationId xmlns:p14="http://schemas.microsoft.com/office/powerpoint/2010/main" val="2429439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239557-437F-4673-B4AE-00F5AF6614E8}" type="slidenum">
              <a:rPr lang="pl-PL" altLang="pl-PL">
                <a:solidFill>
                  <a:prstClr val="black"/>
                </a:solidFill>
              </a:rPr>
              <a:pPr/>
              <a:t>12</a:t>
            </a:fld>
            <a:endParaRPr lang="pl-PL" altLang="pl-PL">
              <a:solidFill>
                <a:prstClr val="black"/>
              </a:solidFill>
            </a:endParaRPr>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p:txBody>
          <a:bodyPr/>
          <a:lstStyle/>
          <a:p>
            <a:r>
              <a:rPr lang="pl-PL" altLang="pl-PL"/>
              <a:t>Masa powodująca ten ruch musi być w ognisku orbity. Okres obiegu dookoła Centrum Galaktyki to 15 lat. Słońce potrzebuje na to 220 milionów lat. Najbliższe podejście SO-2 do centrum wynosi 17 godzin świetlnych (125 j.a.). Czyli obiekt w ognisku ma rozmiary nie przekraczające 1 godziny świetlnej </a:t>
            </a:r>
          </a:p>
          <a:p>
            <a:r>
              <a:rPr lang="pl-PL" altLang="pl-PL"/>
              <a:t>- &gt; 7 j.a. </a:t>
            </a:r>
          </a:p>
          <a:p>
            <a:r>
              <a:rPr lang="pl-PL" altLang="pl-PL"/>
              <a:t>Spróbujmy oszacować masę takiego obiektu.</a:t>
            </a:r>
          </a:p>
          <a:p>
            <a:r>
              <a:rPr lang="pl-PL" altLang="pl-PL"/>
              <a:t>Z  III uogólnionego prawa Keplera i kołowej orbity otrzymujemy masę około 2.4  milionów mas Słońca.</a:t>
            </a:r>
          </a:p>
          <a:p>
            <a:r>
              <a:rPr lang="pl-PL" altLang="pl-PL"/>
              <a:t>Nie można umieścić w obszarze 5 j.a. Żadnych znanych nam obiektów w takiej ilości aby otrzymać masę rzędu milionów mas Słońca. &gt;</a:t>
            </a:r>
          </a:p>
          <a:p>
            <a:r>
              <a:rPr lang="pl-PL" altLang="pl-PL"/>
              <a:t>$</a:t>
            </a:r>
          </a:p>
          <a:p>
            <a:r>
              <a:rPr lang="pl-PL" altLang="pl-PL"/>
              <a:t>W obszarze 5 j.a. Możemy upakować tylko 540 Słońc to zdecydowanie za mało.</a:t>
            </a:r>
          </a:p>
          <a:p>
            <a:r>
              <a:rPr lang="pl-PL" altLang="pl-PL"/>
              <a:t>W Tym samym obszarze zmieści się 40 milionów gwiazd neutronowych jedna obok drugiej. To wystarczająco</a:t>
            </a:r>
          </a:p>
          <a:p>
            <a:r>
              <a:rPr lang="pl-PL" altLang="pl-PL"/>
              <a:t>Ale jak taka struktura mogłaby być stabilna. I już takie proste rozważanie sugeruje, że mamy prawdopodobnie  do czynienia z bardzo masywnym i małym  w rozmiarach obiektem.</a:t>
            </a:r>
          </a:p>
          <a:p>
            <a:endParaRPr lang="pl-PL" altLang="pl-PL"/>
          </a:p>
          <a:p>
            <a:endParaRPr lang="pl-PL" altLang="pl-PL"/>
          </a:p>
          <a:p>
            <a:r>
              <a:rPr lang="pl-PL" altLang="pl-PL"/>
              <a:t>Z bardziej wyrafinowanych obliczeń w ramach potencjału Keplerowkiego i dopasowywaniu orbit tych planet</a:t>
            </a:r>
          </a:p>
          <a:p>
            <a:r>
              <a:rPr lang="pl-PL" altLang="pl-PL"/>
              <a:t>Otrzymano 2.6 milionów mas Słońca. Na 215 GHz (VLBI) dostajemy średnicę tego obiektu o wartości 100 mln km co jest 0.4 j.a.</a:t>
            </a:r>
          </a:p>
          <a:p>
            <a:endParaRPr lang="pl-PL" altLang="pl-PL"/>
          </a:p>
          <a:p>
            <a:r>
              <a:rPr lang="pl-PL" altLang="pl-PL"/>
              <a:t> </a:t>
            </a:r>
          </a:p>
          <a:p>
            <a:endParaRPr lang="pl-PL" altLang="pl-PL"/>
          </a:p>
          <a:p>
            <a:r>
              <a:rPr lang="pl-PL" altLang="pl-PL"/>
              <a:t>!!!!</a:t>
            </a:r>
          </a:p>
          <a:p>
            <a:endParaRPr lang="pl-PL" altLang="pl-PL"/>
          </a:p>
          <a:p>
            <a:r>
              <a:rPr lang="pl-PL" altLang="pl-PL"/>
              <a:t>SO-16 najbliższe podejście to 60 j.a czyli około 8 godzin świetlnych.</a:t>
            </a:r>
          </a:p>
          <a:p>
            <a:r>
              <a:rPr lang="pl-PL" altLang="pl-PL"/>
              <a:t>A z obserwacji rentgenowskich wiemy, że jest to poniżej kilku minut czyli około 0.1 j.a.</a:t>
            </a:r>
          </a:p>
          <a:p>
            <a:r>
              <a:rPr lang="pl-PL" altLang="pl-PL"/>
              <a:t>W obszarze mniejszym niż nas Układ Słoneczny znajduje się kilka milionów mas Słońca.</a:t>
            </a:r>
          </a:p>
        </p:txBody>
      </p:sp>
    </p:spTree>
    <p:extLst>
      <p:ext uri="{BB962C8B-B14F-4D97-AF65-F5344CB8AC3E}">
        <p14:creationId xmlns:p14="http://schemas.microsoft.com/office/powerpoint/2010/main" val="487591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5B1D5A0-360F-41A9-91EE-3F57551C1E0C}" type="slidenum">
              <a:rPr lang="en-US" altLang="pl-PL">
                <a:solidFill>
                  <a:prstClr val="black"/>
                </a:solidFill>
              </a:rPr>
              <a:pPr/>
              <a:t>14</a:t>
            </a:fld>
            <a:endParaRPr lang="en-US" altLang="pl-PL">
              <a:solidFill>
                <a:prstClr val="black"/>
              </a:solidFill>
            </a:endParaRPr>
          </a:p>
        </p:txBody>
      </p:sp>
      <p:sp>
        <p:nvSpPr>
          <p:cNvPr id="19458" name="Rectangle 2"/>
          <p:cNvSpPr>
            <a:spLocks noGrp="1" noRot="1" noChangeAspect="1" noChangeArrowheads="1" noTextEdit="1"/>
          </p:cNvSpPr>
          <p:nvPr>
            <p:ph type="sldImg"/>
          </p:nvPr>
        </p:nvSpPr>
        <p:spPr>
          <a:solidFill>
            <a:srgbClr val="FFFFFF"/>
          </a:solidFill>
          <a:ln/>
        </p:spPr>
      </p:sp>
      <p:sp>
        <p:nvSpPr>
          <p:cNvPr id="19459" name="Rectangle 3"/>
          <p:cNvSpPr txBox="1">
            <a:spLocks noGrp="1" noChangeArrowheads="1"/>
          </p:cNvSpPr>
          <p:nvPr>
            <p:ph type="body" idx="1"/>
          </p:nvPr>
        </p:nvSpPr>
        <p:spPr>
          <a:xfrm>
            <a:off x="914400" y="4343400"/>
            <a:ext cx="5029200" cy="4114800"/>
          </a:xfrm>
          <a:ln/>
        </p:spPr>
        <p:txBody>
          <a:bodyPr wrap="none" anchor="ctr"/>
          <a:lstStyle/>
          <a:p>
            <a:endParaRPr lang="pl-PL" altLang="pl-PL"/>
          </a:p>
        </p:txBody>
      </p:sp>
    </p:spTree>
    <p:extLst>
      <p:ext uri="{BB962C8B-B14F-4D97-AF65-F5344CB8AC3E}">
        <p14:creationId xmlns:p14="http://schemas.microsoft.com/office/powerpoint/2010/main" val="3059404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6000"/>
            </a:lvl1pPr>
          </a:lstStyle>
          <a:p>
            <a:r>
              <a:rPr lang="pl-PL" smtClean="0"/>
              <a:t>Kliknij, aby edytować styl</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en-US" dirty="0"/>
          </a:p>
        </p:txBody>
      </p:sp>
      <p:sp>
        <p:nvSpPr>
          <p:cNvPr id="4" name="Date Placeholder 3"/>
          <p:cNvSpPr>
            <a:spLocks noGrp="1"/>
          </p:cNvSpPr>
          <p:nvPr>
            <p:ph type="dt" sz="half" idx="10"/>
          </p:nvPr>
        </p:nvSpPr>
        <p:spPr/>
        <p:txBody>
          <a:bodyPr/>
          <a:lstStyle/>
          <a:p>
            <a:fld id="{5718CC00-A2B6-49B5-B4F1-5FE1F51D4D2C}" type="datetimeFigureOut">
              <a:rPr lang="pl-PL" smtClean="0"/>
              <a:t>01.12.2020</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83FDDF12-F6A5-4E25-B3CB-77A47AF1737F}" type="slidenum">
              <a:rPr lang="pl-PL" smtClean="0"/>
              <a:t>‹#›</a:t>
            </a:fld>
            <a:endParaRPr lang="pl-PL"/>
          </a:p>
        </p:txBody>
      </p:sp>
    </p:spTree>
    <p:extLst>
      <p:ext uri="{BB962C8B-B14F-4D97-AF65-F5344CB8AC3E}">
        <p14:creationId xmlns:p14="http://schemas.microsoft.com/office/powerpoint/2010/main" val="3493384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Vertical Text Placeholder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5718CC00-A2B6-49B5-B4F1-5FE1F51D4D2C}" type="datetimeFigureOut">
              <a:rPr lang="pl-PL" smtClean="0"/>
              <a:t>01.12.2020</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83FDDF12-F6A5-4E25-B3CB-77A47AF1737F}" type="slidenum">
              <a:rPr lang="pl-PL" smtClean="0"/>
              <a:t>‹#›</a:t>
            </a:fld>
            <a:endParaRPr lang="pl-PL"/>
          </a:p>
        </p:txBody>
      </p:sp>
    </p:spTree>
    <p:extLst>
      <p:ext uri="{BB962C8B-B14F-4D97-AF65-F5344CB8AC3E}">
        <p14:creationId xmlns:p14="http://schemas.microsoft.com/office/powerpoint/2010/main" val="3972459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pl-PL" smtClean="0"/>
              <a:t>Kliknij, aby edytować styl</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5718CC00-A2B6-49B5-B4F1-5FE1F51D4D2C}" type="datetimeFigureOut">
              <a:rPr lang="pl-PL" smtClean="0"/>
              <a:t>01.12.2020</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83FDDF12-F6A5-4E25-B3CB-77A47AF1737F}" type="slidenum">
              <a:rPr lang="pl-PL" smtClean="0"/>
              <a:t>‹#›</a:t>
            </a:fld>
            <a:endParaRPr lang="pl-PL"/>
          </a:p>
        </p:txBody>
      </p:sp>
    </p:spTree>
    <p:extLst>
      <p:ext uri="{BB962C8B-B14F-4D97-AF65-F5344CB8AC3E}">
        <p14:creationId xmlns:p14="http://schemas.microsoft.com/office/powerpoint/2010/main" val="2914853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pl-PL" smtClean="0"/>
              <a:t>Kliknij, aby edytować styl</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pl-PL" smtClean="0"/>
              <a:t>Kliknij, aby edytować styl wzorca podtytułu</a:t>
            </a:r>
            <a:endParaRPr lang="en-US" dirty="0"/>
          </a:p>
        </p:txBody>
      </p:sp>
      <p:sp>
        <p:nvSpPr>
          <p:cNvPr id="4" name="Date Placeholder 3"/>
          <p:cNvSpPr>
            <a:spLocks noGrp="1"/>
          </p:cNvSpPr>
          <p:nvPr>
            <p:ph type="dt" sz="half" idx="10"/>
          </p:nvPr>
        </p:nvSpPr>
        <p:spPr/>
        <p:txBody>
          <a:bodyPr/>
          <a:lstStyle/>
          <a:p>
            <a:fld id="{5B2AE46A-6E88-473B-B88A-5032B4D73EB6}" type="datetimeFigureOut">
              <a:rPr lang="pl-PL" smtClean="0">
                <a:solidFill>
                  <a:prstClr val="black">
                    <a:tint val="75000"/>
                  </a:prstClr>
                </a:solidFill>
              </a:rPr>
              <a:pPr/>
              <a:t>01.12.2020</a:t>
            </a:fld>
            <a:endParaRPr lang="pl-PL">
              <a:solidFill>
                <a:prstClr val="black">
                  <a:tint val="75000"/>
                </a:prstClr>
              </a:solidFill>
            </a:endParaRPr>
          </a:p>
        </p:txBody>
      </p:sp>
      <p:sp>
        <p:nvSpPr>
          <p:cNvPr id="5" name="Footer Placeholder 4"/>
          <p:cNvSpPr>
            <a:spLocks noGrp="1"/>
          </p:cNvSpPr>
          <p:nvPr>
            <p:ph type="ftr" sz="quarter" idx="11"/>
          </p:nvPr>
        </p:nvSpPr>
        <p:spPr/>
        <p:txBody>
          <a:bodyPr/>
          <a:lstStyle/>
          <a:p>
            <a:endParaRPr lang="pl-PL">
              <a:solidFill>
                <a:prstClr val="black">
                  <a:tint val="75000"/>
                </a:prstClr>
              </a:solidFill>
            </a:endParaRPr>
          </a:p>
        </p:txBody>
      </p:sp>
      <p:sp>
        <p:nvSpPr>
          <p:cNvPr id="6" name="Slide Number Placeholder 5"/>
          <p:cNvSpPr>
            <a:spLocks noGrp="1"/>
          </p:cNvSpPr>
          <p:nvPr>
            <p:ph type="sldNum" sz="quarter" idx="12"/>
          </p:nvPr>
        </p:nvSpPr>
        <p:spPr/>
        <p:txBody>
          <a:bodyPr/>
          <a:lstStyle/>
          <a:p>
            <a:fld id="{51F40C21-0568-49E5-B79E-303202D32922}"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309012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Content Placeholder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5B2AE46A-6E88-473B-B88A-5032B4D73EB6}" type="datetimeFigureOut">
              <a:rPr lang="pl-PL" smtClean="0">
                <a:solidFill>
                  <a:prstClr val="black">
                    <a:tint val="75000"/>
                  </a:prstClr>
                </a:solidFill>
              </a:rPr>
              <a:pPr/>
              <a:t>01.12.2020</a:t>
            </a:fld>
            <a:endParaRPr lang="pl-PL">
              <a:solidFill>
                <a:prstClr val="black">
                  <a:tint val="75000"/>
                </a:prstClr>
              </a:solidFill>
            </a:endParaRPr>
          </a:p>
        </p:txBody>
      </p:sp>
      <p:sp>
        <p:nvSpPr>
          <p:cNvPr id="5" name="Footer Placeholder 4"/>
          <p:cNvSpPr>
            <a:spLocks noGrp="1"/>
          </p:cNvSpPr>
          <p:nvPr>
            <p:ph type="ftr" sz="quarter" idx="11"/>
          </p:nvPr>
        </p:nvSpPr>
        <p:spPr/>
        <p:txBody>
          <a:bodyPr/>
          <a:lstStyle/>
          <a:p>
            <a:endParaRPr lang="pl-PL">
              <a:solidFill>
                <a:prstClr val="black">
                  <a:tint val="75000"/>
                </a:prstClr>
              </a:solidFill>
            </a:endParaRPr>
          </a:p>
        </p:txBody>
      </p:sp>
      <p:sp>
        <p:nvSpPr>
          <p:cNvPr id="6" name="Slide Number Placeholder 5"/>
          <p:cNvSpPr>
            <a:spLocks noGrp="1"/>
          </p:cNvSpPr>
          <p:nvPr>
            <p:ph type="sldNum" sz="quarter" idx="12"/>
          </p:nvPr>
        </p:nvSpPr>
        <p:spPr/>
        <p:txBody>
          <a:bodyPr/>
          <a:lstStyle/>
          <a:p>
            <a:fld id="{51F40C21-0568-49E5-B79E-303202D32922}"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0244289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pl-PL" smtClean="0"/>
              <a:t>Kliknij, aby edytować styl</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pl-PL" smtClean="0"/>
              <a:t>Kliknij, aby edytować style wzorca tekstu</a:t>
            </a:r>
          </a:p>
        </p:txBody>
      </p:sp>
      <p:sp>
        <p:nvSpPr>
          <p:cNvPr id="4" name="Date Placeholder 3"/>
          <p:cNvSpPr>
            <a:spLocks noGrp="1"/>
          </p:cNvSpPr>
          <p:nvPr>
            <p:ph type="dt" sz="half" idx="10"/>
          </p:nvPr>
        </p:nvSpPr>
        <p:spPr/>
        <p:txBody>
          <a:bodyPr/>
          <a:lstStyle/>
          <a:p>
            <a:fld id="{5B2AE46A-6E88-473B-B88A-5032B4D73EB6}" type="datetimeFigureOut">
              <a:rPr lang="pl-PL" smtClean="0">
                <a:solidFill>
                  <a:prstClr val="black">
                    <a:tint val="75000"/>
                  </a:prstClr>
                </a:solidFill>
              </a:rPr>
              <a:pPr/>
              <a:t>01.12.2020</a:t>
            </a:fld>
            <a:endParaRPr lang="pl-PL">
              <a:solidFill>
                <a:prstClr val="black">
                  <a:tint val="75000"/>
                </a:prstClr>
              </a:solidFill>
            </a:endParaRPr>
          </a:p>
        </p:txBody>
      </p:sp>
      <p:sp>
        <p:nvSpPr>
          <p:cNvPr id="5" name="Footer Placeholder 4"/>
          <p:cNvSpPr>
            <a:spLocks noGrp="1"/>
          </p:cNvSpPr>
          <p:nvPr>
            <p:ph type="ftr" sz="quarter" idx="11"/>
          </p:nvPr>
        </p:nvSpPr>
        <p:spPr/>
        <p:txBody>
          <a:bodyPr/>
          <a:lstStyle/>
          <a:p>
            <a:endParaRPr lang="pl-PL">
              <a:solidFill>
                <a:prstClr val="black">
                  <a:tint val="75000"/>
                </a:prstClr>
              </a:solidFill>
            </a:endParaRPr>
          </a:p>
        </p:txBody>
      </p:sp>
      <p:sp>
        <p:nvSpPr>
          <p:cNvPr id="6" name="Slide Number Placeholder 5"/>
          <p:cNvSpPr>
            <a:spLocks noGrp="1"/>
          </p:cNvSpPr>
          <p:nvPr>
            <p:ph type="sldNum" sz="quarter" idx="12"/>
          </p:nvPr>
        </p:nvSpPr>
        <p:spPr/>
        <p:txBody>
          <a:bodyPr/>
          <a:lstStyle/>
          <a:p>
            <a:fld id="{51F40C21-0568-49E5-B79E-303202D32922}"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1288475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Date Placeholder 4"/>
          <p:cNvSpPr>
            <a:spLocks noGrp="1"/>
          </p:cNvSpPr>
          <p:nvPr>
            <p:ph type="dt" sz="half" idx="10"/>
          </p:nvPr>
        </p:nvSpPr>
        <p:spPr/>
        <p:txBody>
          <a:bodyPr/>
          <a:lstStyle/>
          <a:p>
            <a:fld id="{5B2AE46A-6E88-473B-B88A-5032B4D73EB6}" type="datetimeFigureOut">
              <a:rPr lang="pl-PL" smtClean="0">
                <a:solidFill>
                  <a:prstClr val="black">
                    <a:tint val="75000"/>
                  </a:prstClr>
                </a:solidFill>
              </a:rPr>
              <a:pPr/>
              <a:t>01.12.2020</a:t>
            </a:fld>
            <a:endParaRPr lang="pl-PL">
              <a:solidFill>
                <a:prstClr val="black">
                  <a:tint val="75000"/>
                </a:prstClr>
              </a:solidFill>
            </a:endParaRPr>
          </a:p>
        </p:txBody>
      </p:sp>
      <p:sp>
        <p:nvSpPr>
          <p:cNvPr id="6" name="Footer Placeholder 5"/>
          <p:cNvSpPr>
            <a:spLocks noGrp="1"/>
          </p:cNvSpPr>
          <p:nvPr>
            <p:ph type="ftr" sz="quarter" idx="11"/>
          </p:nvPr>
        </p:nvSpPr>
        <p:spPr/>
        <p:txBody>
          <a:bodyPr/>
          <a:lstStyle/>
          <a:p>
            <a:endParaRPr lang="pl-PL">
              <a:solidFill>
                <a:prstClr val="black">
                  <a:tint val="75000"/>
                </a:prstClr>
              </a:solidFill>
            </a:endParaRPr>
          </a:p>
        </p:txBody>
      </p:sp>
      <p:sp>
        <p:nvSpPr>
          <p:cNvPr id="7" name="Slide Number Placeholder 6"/>
          <p:cNvSpPr>
            <a:spLocks noGrp="1"/>
          </p:cNvSpPr>
          <p:nvPr>
            <p:ph type="sldNum" sz="quarter" idx="12"/>
          </p:nvPr>
        </p:nvSpPr>
        <p:spPr/>
        <p:txBody>
          <a:bodyPr/>
          <a:lstStyle/>
          <a:p>
            <a:fld id="{51F40C21-0568-49E5-B79E-303202D32922}"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9091668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pl-PL" smtClean="0"/>
              <a:t>Kliknij, aby edytować styl</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l-PL" smtClean="0"/>
              <a:t>Kliknij, aby edytować style wzorca tekstu</a:t>
            </a:r>
          </a:p>
        </p:txBody>
      </p:sp>
      <p:sp>
        <p:nvSpPr>
          <p:cNvPr id="4" name="Content Placeholder 3"/>
          <p:cNvSpPr>
            <a:spLocks noGrp="1"/>
          </p:cNvSpPr>
          <p:nvPr>
            <p:ph sz="half" idx="2"/>
          </p:nvPr>
        </p:nvSpPr>
        <p:spPr>
          <a:xfrm>
            <a:off x="629842" y="1878806"/>
            <a:ext cx="3868340" cy="2763441"/>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l-PL" smtClean="0"/>
              <a:t>Kliknij, aby edytować style wzorca tekstu</a:t>
            </a:r>
          </a:p>
        </p:txBody>
      </p:sp>
      <p:sp>
        <p:nvSpPr>
          <p:cNvPr id="6" name="Content Placeholder 5"/>
          <p:cNvSpPr>
            <a:spLocks noGrp="1"/>
          </p:cNvSpPr>
          <p:nvPr>
            <p:ph sz="quarter" idx="4"/>
          </p:nvPr>
        </p:nvSpPr>
        <p:spPr>
          <a:xfrm>
            <a:off x="4629151" y="1878806"/>
            <a:ext cx="3887391" cy="2763441"/>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7" name="Date Placeholder 6"/>
          <p:cNvSpPr>
            <a:spLocks noGrp="1"/>
          </p:cNvSpPr>
          <p:nvPr>
            <p:ph type="dt" sz="half" idx="10"/>
          </p:nvPr>
        </p:nvSpPr>
        <p:spPr/>
        <p:txBody>
          <a:bodyPr/>
          <a:lstStyle/>
          <a:p>
            <a:fld id="{5B2AE46A-6E88-473B-B88A-5032B4D73EB6}" type="datetimeFigureOut">
              <a:rPr lang="pl-PL" smtClean="0">
                <a:solidFill>
                  <a:prstClr val="black">
                    <a:tint val="75000"/>
                  </a:prstClr>
                </a:solidFill>
              </a:rPr>
              <a:pPr/>
              <a:t>01.12.2020</a:t>
            </a:fld>
            <a:endParaRPr lang="pl-PL">
              <a:solidFill>
                <a:prstClr val="black">
                  <a:tint val="75000"/>
                </a:prstClr>
              </a:solidFill>
            </a:endParaRPr>
          </a:p>
        </p:txBody>
      </p:sp>
      <p:sp>
        <p:nvSpPr>
          <p:cNvPr id="8" name="Footer Placeholder 7"/>
          <p:cNvSpPr>
            <a:spLocks noGrp="1"/>
          </p:cNvSpPr>
          <p:nvPr>
            <p:ph type="ftr" sz="quarter" idx="11"/>
          </p:nvPr>
        </p:nvSpPr>
        <p:spPr/>
        <p:txBody>
          <a:bodyPr/>
          <a:lstStyle/>
          <a:p>
            <a:endParaRPr lang="pl-PL">
              <a:solidFill>
                <a:prstClr val="black">
                  <a:tint val="75000"/>
                </a:prstClr>
              </a:solidFill>
            </a:endParaRPr>
          </a:p>
        </p:txBody>
      </p:sp>
      <p:sp>
        <p:nvSpPr>
          <p:cNvPr id="9" name="Slide Number Placeholder 8"/>
          <p:cNvSpPr>
            <a:spLocks noGrp="1"/>
          </p:cNvSpPr>
          <p:nvPr>
            <p:ph type="sldNum" sz="quarter" idx="12"/>
          </p:nvPr>
        </p:nvSpPr>
        <p:spPr/>
        <p:txBody>
          <a:bodyPr/>
          <a:lstStyle/>
          <a:p>
            <a:fld id="{51F40C21-0568-49E5-B79E-303202D32922}"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3630721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Date Placeholder 2"/>
          <p:cNvSpPr>
            <a:spLocks noGrp="1"/>
          </p:cNvSpPr>
          <p:nvPr>
            <p:ph type="dt" sz="half" idx="10"/>
          </p:nvPr>
        </p:nvSpPr>
        <p:spPr/>
        <p:txBody>
          <a:bodyPr/>
          <a:lstStyle/>
          <a:p>
            <a:fld id="{5B2AE46A-6E88-473B-B88A-5032B4D73EB6}" type="datetimeFigureOut">
              <a:rPr lang="pl-PL" smtClean="0">
                <a:solidFill>
                  <a:prstClr val="black">
                    <a:tint val="75000"/>
                  </a:prstClr>
                </a:solidFill>
              </a:rPr>
              <a:pPr/>
              <a:t>01.12.2020</a:t>
            </a:fld>
            <a:endParaRPr lang="pl-PL">
              <a:solidFill>
                <a:prstClr val="black">
                  <a:tint val="75000"/>
                </a:prstClr>
              </a:solidFill>
            </a:endParaRPr>
          </a:p>
        </p:txBody>
      </p:sp>
      <p:sp>
        <p:nvSpPr>
          <p:cNvPr id="4" name="Footer Placeholder 3"/>
          <p:cNvSpPr>
            <a:spLocks noGrp="1"/>
          </p:cNvSpPr>
          <p:nvPr>
            <p:ph type="ftr" sz="quarter" idx="11"/>
          </p:nvPr>
        </p:nvSpPr>
        <p:spPr/>
        <p:txBody>
          <a:bodyPr/>
          <a:lstStyle/>
          <a:p>
            <a:endParaRPr lang="pl-PL">
              <a:solidFill>
                <a:prstClr val="black">
                  <a:tint val="75000"/>
                </a:prstClr>
              </a:solidFill>
            </a:endParaRPr>
          </a:p>
        </p:txBody>
      </p:sp>
      <p:sp>
        <p:nvSpPr>
          <p:cNvPr id="5" name="Slide Number Placeholder 4"/>
          <p:cNvSpPr>
            <a:spLocks noGrp="1"/>
          </p:cNvSpPr>
          <p:nvPr>
            <p:ph type="sldNum" sz="quarter" idx="12"/>
          </p:nvPr>
        </p:nvSpPr>
        <p:spPr/>
        <p:txBody>
          <a:bodyPr/>
          <a:lstStyle/>
          <a:p>
            <a:fld id="{51F40C21-0568-49E5-B79E-303202D32922}"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2209439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2AE46A-6E88-473B-B88A-5032B4D73EB6}" type="datetimeFigureOut">
              <a:rPr lang="pl-PL" smtClean="0">
                <a:solidFill>
                  <a:prstClr val="black">
                    <a:tint val="75000"/>
                  </a:prstClr>
                </a:solidFill>
              </a:rPr>
              <a:pPr/>
              <a:t>01.12.2020</a:t>
            </a:fld>
            <a:endParaRPr lang="pl-PL">
              <a:solidFill>
                <a:prstClr val="black">
                  <a:tint val="75000"/>
                </a:prstClr>
              </a:solidFill>
            </a:endParaRPr>
          </a:p>
        </p:txBody>
      </p:sp>
      <p:sp>
        <p:nvSpPr>
          <p:cNvPr id="3" name="Footer Placeholder 2"/>
          <p:cNvSpPr>
            <a:spLocks noGrp="1"/>
          </p:cNvSpPr>
          <p:nvPr>
            <p:ph type="ftr" sz="quarter" idx="11"/>
          </p:nvPr>
        </p:nvSpPr>
        <p:spPr/>
        <p:txBody>
          <a:bodyPr/>
          <a:lstStyle/>
          <a:p>
            <a:endParaRPr lang="pl-PL">
              <a:solidFill>
                <a:prstClr val="black">
                  <a:tint val="75000"/>
                </a:prstClr>
              </a:solidFill>
            </a:endParaRPr>
          </a:p>
        </p:txBody>
      </p:sp>
      <p:sp>
        <p:nvSpPr>
          <p:cNvPr id="4" name="Slide Number Placeholder 3"/>
          <p:cNvSpPr>
            <a:spLocks noGrp="1"/>
          </p:cNvSpPr>
          <p:nvPr>
            <p:ph type="sldNum" sz="quarter" idx="12"/>
          </p:nvPr>
        </p:nvSpPr>
        <p:spPr/>
        <p:txBody>
          <a:bodyPr/>
          <a:lstStyle/>
          <a:p>
            <a:fld id="{51F40C21-0568-49E5-B79E-303202D32922}"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6343906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pl-PL" smtClean="0"/>
              <a:t>Kliknij, aby edytować styl</a:t>
            </a:r>
            <a:endParaRPr lang="en-US" dirty="0"/>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5B2AE46A-6E88-473B-B88A-5032B4D73EB6}" type="datetimeFigureOut">
              <a:rPr lang="pl-PL" smtClean="0">
                <a:solidFill>
                  <a:prstClr val="black">
                    <a:tint val="75000"/>
                  </a:prstClr>
                </a:solidFill>
              </a:rPr>
              <a:pPr/>
              <a:t>01.12.2020</a:t>
            </a:fld>
            <a:endParaRPr lang="pl-PL">
              <a:solidFill>
                <a:prstClr val="black">
                  <a:tint val="75000"/>
                </a:prstClr>
              </a:solidFill>
            </a:endParaRPr>
          </a:p>
        </p:txBody>
      </p:sp>
      <p:sp>
        <p:nvSpPr>
          <p:cNvPr id="6" name="Footer Placeholder 5"/>
          <p:cNvSpPr>
            <a:spLocks noGrp="1"/>
          </p:cNvSpPr>
          <p:nvPr>
            <p:ph type="ftr" sz="quarter" idx="11"/>
          </p:nvPr>
        </p:nvSpPr>
        <p:spPr/>
        <p:txBody>
          <a:bodyPr/>
          <a:lstStyle/>
          <a:p>
            <a:endParaRPr lang="pl-PL">
              <a:solidFill>
                <a:prstClr val="black">
                  <a:tint val="75000"/>
                </a:prstClr>
              </a:solidFill>
            </a:endParaRPr>
          </a:p>
        </p:txBody>
      </p:sp>
      <p:sp>
        <p:nvSpPr>
          <p:cNvPr id="7" name="Slide Number Placeholder 6"/>
          <p:cNvSpPr>
            <a:spLocks noGrp="1"/>
          </p:cNvSpPr>
          <p:nvPr>
            <p:ph type="sldNum" sz="quarter" idx="12"/>
          </p:nvPr>
        </p:nvSpPr>
        <p:spPr/>
        <p:txBody>
          <a:bodyPr/>
          <a:lstStyle/>
          <a:p>
            <a:fld id="{51F40C21-0568-49E5-B79E-303202D32922}"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654196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Content Placeholder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5718CC00-A2B6-49B5-B4F1-5FE1F51D4D2C}" type="datetimeFigureOut">
              <a:rPr lang="pl-PL" smtClean="0"/>
              <a:t>01.12.2020</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83FDDF12-F6A5-4E25-B3CB-77A47AF1737F}" type="slidenum">
              <a:rPr lang="pl-PL" smtClean="0"/>
              <a:t>‹#›</a:t>
            </a:fld>
            <a:endParaRPr lang="pl-PL"/>
          </a:p>
        </p:txBody>
      </p:sp>
    </p:spTree>
    <p:extLst>
      <p:ext uri="{BB962C8B-B14F-4D97-AF65-F5344CB8AC3E}">
        <p14:creationId xmlns:p14="http://schemas.microsoft.com/office/powerpoint/2010/main" val="27623305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pl-PL" smtClean="0"/>
              <a:t>Kliknij, aby edytować styl</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pl-PL" smtClean="0"/>
              <a:t>Kliknij ikonę, aby dodać obraz</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5B2AE46A-6E88-473B-B88A-5032B4D73EB6}" type="datetimeFigureOut">
              <a:rPr lang="pl-PL" smtClean="0">
                <a:solidFill>
                  <a:prstClr val="black">
                    <a:tint val="75000"/>
                  </a:prstClr>
                </a:solidFill>
              </a:rPr>
              <a:pPr/>
              <a:t>01.12.2020</a:t>
            </a:fld>
            <a:endParaRPr lang="pl-PL">
              <a:solidFill>
                <a:prstClr val="black">
                  <a:tint val="75000"/>
                </a:prstClr>
              </a:solidFill>
            </a:endParaRPr>
          </a:p>
        </p:txBody>
      </p:sp>
      <p:sp>
        <p:nvSpPr>
          <p:cNvPr id="6" name="Footer Placeholder 5"/>
          <p:cNvSpPr>
            <a:spLocks noGrp="1"/>
          </p:cNvSpPr>
          <p:nvPr>
            <p:ph type="ftr" sz="quarter" idx="11"/>
          </p:nvPr>
        </p:nvSpPr>
        <p:spPr/>
        <p:txBody>
          <a:bodyPr/>
          <a:lstStyle/>
          <a:p>
            <a:endParaRPr lang="pl-PL">
              <a:solidFill>
                <a:prstClr val="black">
                  <a:tint val="75000"/>
                </a:prstClr>
              </a:solidFill>
            </a:endParaRPr>
          </a:p>
        </p:txBody>
      </p:sp>
      <p:sp>
        <p:nvSpPr>
          <p:cNvPr id="7" name="Slide Number Placeholder 6"/>
          <p:cNvSpPr>
            <a:spLocks noGrp="1"/>
          </p:cNvSpPr>
          <p:nvPr>
            <p:ph type="sldNum" sz="quarter" idx="12"/>
          </p:nvPr>
        </p:nvSpPr>
        <p:spPr/>
        <p:txBody>
          <a:bodyPr/>
          <a:lstStyle/>
          <a:p>
            <a:fld id="{51F40C21-0568-49E5-B79E-303202D32922}"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8446824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Vertical Text Placeholder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5B2AE46A-6E88-473B-B88A-5032B4D73EB6}" type="datetimeFigureOut">
              <a:rPr lang="pl-PL" smtClean="0">
                <a:solidFill>
                  <a:prstClr val="black">
                    <a:tint val="75000"/>
                  </a:prstClr>
                </a:solidFill>
              </a:rPr>
              <a:pPr/>
              <a:t>01.12.2020</a:t>
            </a:fld>
            <a:endParaRPr lang="pl-PL">
              <a:solidFill>
                <a:prstClr val="black">
                  <a:tint val="75000"/>
                </a:prstClr>
              </a:solidFill>
            </a:endParaRPr>
          </a:p>
        </p:txBody>
      </p:sp>
      <p:sp>
        <p:nvSpPr>
          <p:cNvPr id="5" name="Footer Placeholder 4"/>
          <p:cNvSpPr>
            <a:spLocks noGrp="1"/>
          </p:cNvSpPr>
          <p:nvPr>
            <p:ph type="ftr" sz="quarter" idx="11"/>
          </p:nvPr>
        </p:nvSpPr>
        <p:spPr/>
        <p:txBody>
          <a:bodyPr/>
          <a:lstStyle/>
          <a:p>
            <a:endParaRPr lang="pl-PL">
              <a:solidFill>
                <a:prstClr val="black">
                  <a:tint val="75000"/>
                </a:prstClr>
              </a:solidFill>
            </a:endParaRPr>
          </a:p>
        </p:txBody>
      </p:sp>
      <p:sp>
        <p:nvSpPr>
          <p:cNvPr id="6" name="Slide Number Placeholder 5"/>
          <p:cNvSpPr>
            <a:spLocks noGrp="1"/>
          </p:cNvSpPr>
          <p:nvPr>
            <p:ph type="sldNum" sz="quarter" idx="12"/>
          </p:nvPr>
        </p:nvSpPr>
        <p:spPr/>
        <p:txBody>
          <a:bodyPr/>
          <a:lstStyle/>
          <a:p>
            <a:fld id="{51F40C21-0568-49E5-B79E-303202D32922}"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4913125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pl-PL" smtClean="0"/>
              <a:t>Kliknij, aby edytować styl</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5B2AE46A-6E88-473B-B88A-5032B4D73EB6}" type="datetimeFigureOut">
              <a:rPr lang="pl-PL" smtClean="0">
                <a:solidFill>
                  <a:prstClr val="black">
                    <a:tint val="75000"/>
                  </a:prstClr>
                </a:solidFill>
              </a:rPr>
              <a:pPr/>
              <a:t>01.12.2020</a:t>
            </a:fld>
            <a:endParaRPr lang="pl-PL">
              <a:solidFill>
                <a:prstClr val="black">
                  <a:tint val="75000"/>
                </a:prstClr>
              </a:solidFill>
            </a:endParaRPr>
          </a:p>
        </p:txBody>
      </p:sp>
      <p:sp>
        <p:nvSpPr>
          <p:cNvPr id="5" name="Footer Placeholder 4"/>
          <p:cNvSpPr>
            <a:spLocks noGrp="1"/>
          </p:cNvSpPr>
          <p:nvPr>
            <p:ph type="ftr" sz="quarter" idx="11"/>
          </p:nvPr>
        </p:nvSpPr>
        <p:spPr/>
        <p:txBody>
          <a:bodyPr/>
          <a:lstStyle/>
          <a:p>
            <a:endParaRPr lang="pl-PL">
              <a:solidFill>
                <a:prstClr val="black">
                  <a:tint val="75000"/>
                </a:prstClr>
              </a:solidFill>
            </a:endParaRPr>
          </a:p>
        </p:txBody>
      </p:sp>
      <p:sp>
        <p:nvSpPr>
          <p:cNvPr id="6" name="Slide Number Placeholder 5"/>
          <p:cNvSpPr>
            <a:spLocks noGrp="1"/>
          </p:cNvSpPr>
          <p:nvPr>
            <p:ph type="sldNum" sz="quarter" idx="12"/>
          </p:nvPr>
        </p:nvSpPr>
        <p:spPr/>
        <p:txBody>
          <a:bodyPr/>
          <a:lstStyle/>
          <a:p>
            <a:fld id="{51F40C21-0568-49E5-B79E-303202D32922}"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2560715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1597819"/>
            <a:ext cx="7772400" cy="1102519"/>
          </a:xfrm>
        </p:spPr>
        <p:txBody>
          <a:bodyPr/>
          <a:lstStyle/>
          <a:p>
            <a:r>
              <a:rPr lang="pl-PL" smtClean="0"/>
              <a:t>Kliknij, aby edytować styl</a:t>
            </a:r>
            <a:endParaRPr lang="pl-PL"/>
          </a:p>
        </p:txBody>
      </p:sp>
      <p:sp>
        <p:nvSpPr>
          <p:cNvPr id="3" name="Podtytuł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lvl1pPr>
              <a:defRPr/>
            </a:lvl1pPr>
          </a:lstStyle>
          <a:p>
            <a:pPr>
              <a:defRPr/>
            </a:pPr>
            <a:fld id="{7E032628-61AB-4F16-9216-C3FA05FACFD9}" type="datetimeFigureOut">
              <a:rPr lang="pl-PL">
                <a:solidFill>
                  <a:prstClr val="black">
                    <a:tint val="75000"/>
                  </a:prstClr>
                </a:solidFill>
              </a:rPr>
              <a:pPr>
                <a:defRPr/>
              </a:pPr>
              <a:t>01.12.2020</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lvl1pPr>
              <a:defRPr/>
            </a:lvl1pPr>
          </a:lstStyle>
          <a:p>
            <a:pPr>
              <a:defRPr/>
            </a:pPr>
            <a:fld id="{5A4F366A-7DE6-409E-BA71-E080496858E6}"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7484316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lvl1pPr>
              <a:defRPr/>
            </a:lvl1pPr>
          </a:lstStyle>
          <a:p>
            <a:pPr>
              <a:defRPr/>
            </a:pPr>
            <a:fld id="{1B8FEF91-4E47-43F1-9AA2-18C4BCEEF7F6}" type="datetimeFigureOut">
              <a:rPr lang="pl-PL">
                <a:solidFill>
                  <a:prstClr val="black">
                    <a:tint val="75000"/>
                  </a:prstClr>
                </a:solidFill>
              </a:rPr>
              <a:pPr>
                <a:defRPr/>
              </a:pPr>
              <a:t>01.12.2020</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lvl1pPr>
              <a:defRPr/>
            </a:lvl1pPr>
          </a:lstStyle>
          <a:p>
            <a:pPr>
              <a:defRPr/>
            </a:pPr>
            <a:fld id="{993FDE56-6A23-43F4-9AB5-B79468292092}"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33935109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3305176"/>
            <a:ext cx="7772400" cy="1021556"/>
          </a:xfrm>
        </p:spPr>
        <p:txBody>
          <a:bodyPr anchor="t"/>
          <a:lstStyle>
            <a:lvl1pPr algn="l">
              <a:defRPr sz="3000" b="1" cap="all"/>
            </a:lvl1pPr>
          </a:lstStyle>
          <a:p>
            <a:r>
              <a:rPr lang="pl-PL" smtClean="0"/>
              <a:t>Kliknij, aby edytować styl</a:t>
            </a:r>
            <a:endParaRPr lang="pl-PL"/>
          </a:p>
        </p:txBody>
      </p:sp>
      <p:sp>
        <p:nvSpPr>
          <p:cNvPr id="3" name="Symbol zastępczy tekstu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lvl1pPr>
              <a:defRPr/>
            </a:lvl1pPr>
          </a:lstStyle>
          <a:p>
            <a:pPr>
              <a:defRPr/>
            </a:pPr>
            <a:fld id="{DBE93D0F-CD28-4103-9D5B-A4BAF16FFE1A}" type="datetimeFigureOut">
              <a:rPr lang="pl-PL">
                <a:solidFill>
                  <a:prstClr val="black">
                    <a:tint val="75000"/>
                  </a:prstClr>
                </a:solidFill>
              </a:rPr>
              <a:pPr>
                <a:defRPr/>
              </a:pPr>
              <a:t>01.12.2020</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lvl1pPr>
              <a:defRPr/>
            </a:lvl1pPr>
          </a:lstStyle>
          <a:p>
            <a:pPr>
              <a:defRPr/>
            </a:pPr>
            <a:fld id="{D73CB593-3298-4261-A2B3-AFAC15D40B00}"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41605778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3"/>
          <p:cNvSpPr>
            <a:spLocks noGrp="1"/>
          </p:cNvSpPr>
          <p:nvPr>
            <p:ph type="dt" sz="half" idx="10"/>
          </p:nvPr>
        </p:nvSpPr>
        <p:spPr/>
        <p:txBody>
          <a:bodyPr/>
          <a:lstStyle>
            <a:lvl1pPr>
              <a:defRPr/>
            </a:lvl1pPr>
          </a:lstStyle>
          <a:p>
            <a:pPr>
              <a:defRPr/>
            </a:pPr>
            <a:fld id="{CBEED6AE-6C28-4B3D-8518-CF1AD5917B39}" type="datetimeFigureOut">
              <a:rPr lang="pl-PL">
                <a:solidFill>
                  <a:prstClr val="black">
                    <a:tint val="75000"/>
                  </a:prstClr>
                </a:solidFill>
              </a:rPr>
              <a:pPr>
                <a:defRPr/>
              </a:pPr>
              <a:t>01.12.2020</a:t>
            </a:fld>
            <a:endParaRPr lang="pl-PL">
              <a:solidFill>
                <a:prstClr val="black">
                  <a:tint val="75000"/>
                </a:prstClr>
              </a:solidFill>
            </a:endParaRPr>
          </a:p>
        </p:txBody>
      </p:sp>
      <p:sp>
        <p:nvSpPr>
          <p:cNvPr id="6"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7" name="Symbol zastępczy numeru slajdu 5"/>
          <p:cNvSpPr>
            <a:spLocks noGrp="1"/>
          </p:cNvSpPr>
          <p:nvPr>
            <p:ph type="sldNum" sz="quarter" idx="12"/>
          </p:nvPr>
        </p:nvSpPr>
        <p:spPr/>
        <p:txBody>
          <a:bodyPr/>
          <a:lstStyle>
            <a:lvl1pPr>
              <a:defRPr/>
            </a:lvl1pPr>
          </a:lstStyle>
          <a:p>
            <a:pPr>
              <a:defRPr/>
            </a:pPr>
            <a:fld id="{8F03FB1B-FAB6-4959-AB9B-3F3172AB7A64}"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40237199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smtClean="0"/>
              <a:t>Kliknij, aby edytować styl</a:t>
            </a:r>
            <a:endParaRPr lang="pl-PL"/>
          </a:p>
        </p:txBody>
      </p:sp>
      <p:sp>
        <p:nvSpPr>
          <p:cNvPr id="3" name="Symbol zastępczy tekstu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l-PL" smtClean="0"/>
              <a:t>Kliknij, aby edytować style wzorca tekstu</a:t>
            </a:r>
          </a:p>
        </p:txBody>
      </p:sp>
      <p:sp>
        <p:nvSpPr>
          <p:cNvPr id="4" name="Symbol zastępczy zawartości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l-PL" smtClean="0"/>
              <a:t>Kliknij, aby edytować style wzorca tekstu</a:t>
            </a:r>
          </a:p>
        </p:txBody>
      </p:sp>
      <p:sp>
        <p:nvSpPr>
          <p:cNvPr id="6" name="Symbol zastępczy zawartości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3"/>
          <p:cNvSpPr>
            <a:spLocks noGrp="1"/>
          </p:cNvSpPr>
          <p:nvPr>
            <p:ph type="dt" sz="half" idx="10"/>
          </p:nvPr>
        </p:nvSpPr>
        <p:spPr/>
        <p:txBody>
          <a:bodyPr/>
          <a:lstStyle>
            <a:lvl1pPr>
              <a:defRPr/>
            </a:lvl1pPr>
          </a:lstStyle>
          <a:p>
            <a:pPr>
              <a:defRPr/>
            </a:pPr>
            <a:fld id="{ADD81D93-3D3E-4C2D-A195-7A3FBBD251B4}" type="datetimeFigureOut">
              <a:rPr lang="pl-PL">
                <a:solidFill>
                  <a:prstClr val="black">
                    <a:tint val="75000"/>
                  </a:prstClr>
                </a:solidFill>
              </a:rPr>
              <a:pPr>
                <a:defRPr/>
              </a:pPr>
              <a:t>01.12.2020</a:t>
            </a:fld>
            <a:endParaRPr lang="pl-PL">
              <a:solidFill>
                <a:prstClr val="black">
                  <a:tint val="75000"/>
                </a:prstClr>
              </a:solidFill>
            </a:endParaRPr>
          </a:p>
        </p:txBody>
      </p:sp>
      <p:sp>
        <p:nvSpPr>
          <p:cNvPr id="8"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9" name="Symbol zastępczy numeru slajdu 5"/>
          <p:cNvSpPr>
            <a:spLocks noGrp="1"/>
          </p:cNvSpPr>
          <p:nvPr>
            <p:ph type="sldNum" sz="quarter" idx="12"/>
          </p:nvPr>
        </p:nvSpPr>
        <p:spPr/>
        <p:txBody>
          <a:bodyPr/>
          <a:lstStyle>
            <a:lvl1pPr>
              <a:defRPr/>
            </a:lvl1pPr>
          </a:lstStyle>
          <a:p>
            <a:pPr>
              <a:defRPr/>
            </a:pPr>
            <a:fld id="{58FD29B4-4B58-4C0C-8403-1BF653E2E990}"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22963364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3"/>
          <p:cNvSpPr>
            <a:spLocks noGrp="1"/>
          </p:cNvSpPr>
          <p:nvPr>
            <p:ph type="dt" sz="half" idx="10"/>
          </p:nvPr>
        </p:nvSpPr>
        <p:spPr/>
        <p:txBody>
          <a:bodyPr/>
          <a:lstStyle>
            <a:lvl1pPr>
              <a:defRPr/>
            </a:lvl1pPr>
          </a:lstStyle>
          <a:p>
            <a:pPr>
              <a:defRPr/>
            </a:pPr>
            <a:fld id="{0DF1E580-9163-4584-8AF6-6849D753E665}" type="datetimeFigureOut">
              <a:rPr lang="pl-PL">
                <a:solidFill>
                  <a:prstClr val="black">
                    <a:tint val="75000"/>
                  </a:prstClr>
                </a:solidFill>
              </a:rPr>
              <a:pPr>
                <a:defRPr/>
              </a:pPr>
              <a:t>01.12.2020</a:t>
            </a:fld>
            <a:endParaRPr lang="pl-PL">
              <a:solidFill>
                <a:prstClr val="black">
                  <a:tint val="75000"/>
                </a:prstClr>
              </a:solidFill>
            </a:endParaRPr>
          </a:p>
        </p:txBody>
      </p:sp>
      <p:sp>
        <p:nvSpPr>
          <p:cNvPr id="4"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5" name="Symbol zastępczy numeru slajdu 5"/>
          <p:cNvSpPr>
            <a:spLocks noGrp="1"/>
          </p:cNvSpPr>
          <p:nvPr>
            <p:ph type="sldNum" sz="quarter" idx="12"/>
          </p:nvPr>
        </p:nvSpPr>
        <p:spPr/>
        <p:txBody>
          <a:bodyPr/>
          <a:lstStyle>
            <a:lvl1pPr>
              <a:defRPr/>
            </a:lvl1pPr>
          </a:lstStyle>
          <a:p>
            <a:pPr>
              <a:defRPr/>
            </a:pPr>
            <a:fld id="{B04400AC-8D29-443D-B2B4-698CB035113C}"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10505492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3"/>
          <p:cNvSpPr>
            <a:spLocks noGrp="1"/>
          </p:cNvSpPr>
          <p:nvPr>
            <p:ph type="dt" sz="half" idx="10"/>
          </p:nvPr>
        </p:nvSpPr>
        <p:spPr/>
        <p:txBody>
          <a:bodyPr/>
          <a:lstStyle>
            <a:lvl1pPr>
              <a:defRPr/>
            </a:lvl1pPr>
          </a:lstStyle>
          <a:p>
            <a:pPr>
              <a:defRPr/>
            </a:pPr>
            <a:fld id="{DAAB387C-39F6-46ED-B8B5-3D691234D8FF}" type="datetimeFigureOut">
              <a:rPr lang="pl-PL">
                <a:solidFill>
                  <a:prstClr val="black">
                    <a:tint val="75000"/>
                  </a:prstClr>
                </a:solidFill>
              </a:rPr>
              <a:pPr>
                <a:defRPr/>
              </a:pPr>
              <a:t>01.12.2020</a:t>
            </a:fld>
            <a:endParaRPr lang="pl-PL">
              <a:solidFill>
                <a:prstClr val="black">
                  <a:tint val="75000"/>
                </a:prstClr>
              </a:solidFill>
            </a:endParaRPr>
          </a:p>
        </p:txBody>
      </p:sp>
      <p:sp>
        <p:nvSpPr>
          <p:cNvPr id="3"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4" name="Symbol zastępczy numeru slajdu 5"/>
          <p:cNvSpPr>
            <a:spLocks noGrp="1"/>
          </p:cNvSpPr>
          <p:nvPr>
            <p:ph type="sldNum" sz="quarter" idx="12"/>
          </p:nvPr>
        </p:nvSpPr>
        <p:spPr/>
        <p:txBody>
          <a:bodyPr/>
          <a:lstStyle>
            <a:lvl1pPr>
              <a:defRPr/>
            </a:lvl1pPr>
          </a:lstStyle>
          <a:p>
            <a:pPr>
              <a:defRPr/>
            </a:pPr>
            <a:fld id="{7FAD3275-2B9F-4C6A-9AF2-88E875D8D574}"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1016842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6000"/>
            </a:lvl1pPr>
          </a:lstStyle>
          <a:p>
            <a:r>
              <a:rPr lang="pl-PL" smtClean="0"/>
              <a:t>Kliknij, aby edytować styl</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smtClean="0"/>
              <a:t>Kliknij, aby edytować style wzorca tekstu</a:t>
            </a:r>
          </a:p>
        </p:txBody>
      </p:sp>
      <p:sp>
        <p:nvSpPr>
          <p:cNvPr id="4" name="Date Placeholder 3"/>
          <p:cNvSpPr>
            <a:spLocks noGrp="1"/>
          </p:cNvSpPr>
          <p:nvPr>
            <p:ph type="dt" sz="half" idx="10"/>
          </p:nvPr>
        </p:nvSpPr>
        <p:spPr/>
        <p:txBody>
          <a:bodyPr/>
          <a:lstStyle/>
          <a:p>
            <a:fld id="{5718CC00-A2B6-49B5-B4F1-5FE1F51D4D2C}" type="datetimeFigureOut">
              <a:rPr lang="pl-PL" smtClean="0"/>
              <a:t>01.12.2020</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83FDDF12-F6A5-4E25-B3CB-77A47AF1737F}" type="slidenum">
              <a:rPr lang="pl-PL" smtClean="0"/>
              <a:t>‹#›</a:t>
            </a:fld>
            <a:endParaRPr lang="pl-PL"/>
          </a:p>
        </p:txBody>
      </p:sp>
    </p:spTree>
    <p:extLst>
      <p:ext uri="{BB962C8B-B14F-4D97-AF65-F5344CB8AC3E}">
        <p14:creationId xmlns:p14="http://schemas.microsoft.com/office/powerpoint/2010/main" val="34002186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1" y="204787"/>
            <a:ext cx="3008313" cy="871538"/>
          </a:xfrm>
        </p:spPr>
        <p:txBody>
          <a:bodyPr anchor="b"/>
          <a:lstStyle>
            <a:lvl1pPr algn="l">
              <a:defRPr sz="1500" b="1"/>
            </a:lvl1pPr>
          </a:lstStyle>
          <a:p>
            <a:r>
              <a:rPr lang="pl-PL" smtClean="0"/>
              <a:t>Kliknij, aby edytować styl</a:t>
            </a:r>
            <a:endParaRPr lang="pl-PL"/>
          </a:p>
        </p:txBody>
      </p:sp>
      <p:sp>
        <p:nvSpPr>
          <p:cNvPr id="3" name="Symbol zastępczy zawartości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pl-PL" smtClean="0"/>
              <a:t>Kliknij, aby edytować style wzorca tekstu</a:t>
            </a:r>
          </a:p>
        </p:txBody>
      </p:sp>
      <p:sp>
        <p:nvSpPr>
          <p:cNvPr id="5" name="Symbol zastępczy daty 3"/>
          <p:cNvSpPr>
            <a:spLocks noGrp="1"/>
          </p:cNvSpPr>
          <p:nvPr>
            <p:ph type="dt" sz="half" idx="10"/>
          </p:nvPr>
        </p:nvSpPr>
        <p:spPr/>
        <p:txBody>
          <a:bodyPr/>
          <a:lstStyle>
            <a:lvl1pPr>
              <a:defRPr/>
            </a:lvl1pPr>
          </a:lstStyle>
          <a:p>
            <a:pPr>
              <a:defRPr/>
            </a:pPr>
            <a:fld id="{68C88A12-5E4F-44D4-A24D-DBEE7D5C4894}" type="datetimeFigureOut">
              <a:rPr lang="pl-PL">
                <a:solidFill>
                  <a:prstClr val="black">
                    <a:tint val="75000"/>
                  </a:prstClr>
                </a:solidFill>
              </a:rPr>
              <a:pPr>
                <a:defRPr/>
              </a:pPr>
              <a:t>01.12.2020</a:t>
            </a:fld>
            <a:endParaRPr lang="pl-PL">
              <a:solidFill>
                <a:prstClr val="black">
                  <a:tint val="75000"/>
                </a:prstClr>
              </a:solidFill>
            </a:endParaRPr>
          </a:p>
        </p:txBody>
      </p:sp>
      <p:sp>
        <p:nvSpPr>
          <p:cNvPr id="6"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7" name="Symbol zastępczy numeru slajdu 5"/>
          <p:cNvSpPr>
            <a:spLocks noGrp="1"/>
          </p:cNvSpPr>
          <p:nvPr>
            <p:ph type="sldNum" sz="quarter" idx="12"/>
          </p:nvPr>
        </p:nvSpPr>
        <p:spPr/>
        <p:txBody>
          <a:bodyPr/>
          <a:lstStyle>
            <a:lvl1pPr>
              <a:defRPr/>
            </a:lvl1pPr>
          </a:lstStyle>
          <a:p>
            <a:pPr>
              <a:defRPr/>
            </a:pPr>
            <a:fld id="{7A266058-D277-4CB0-9FC1-31B8268887AF}"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20571335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3600450"/>
            <a:ext cx="5486400" cy="425054"/>
          </a:xfrm>
        </p:spPr>
        <p:txBody>
          <a:bodyPr anchor="b"/>
          <a:lstStyle>
            <a:lvl1pPr algn="l">
              <a:defRPr sz="1500" b="1"/>
            </a:lvl1pPr>
          </a:lstStyle>
          <a:p>
            <a:r>
              <a:rPr lang="pl-PL" smtClean="0"/>
              <a:t>Kliknij, aby edytować styl</a:t>
            </a:r>
            <a:endParaRPr lang="pl-PL"/>
          </a:p>
        </p:txBody>
      </p:sp>
      <p:sp>
        <p:nvSpPr>
          <p:cNvPr id="3" name="Symbol zastępczy obrazu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pl-PL" noProof="0" smtClean="0"/>
          </a:p>
        </p:txBody>
      </p:sp>
      <p:sp>
        <p:nvSpPr>
          <p:cNvPr id="4" name="Symbol zastępczy tekstu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pl-PL" smtClean="0"/>
              <a:t>Kliknij, aby edytować style wzorca tekstu</a:t>
            </a:r>
          </a:p>
        </p:txBody>
      </p:sp>
      <p:sp>
        <p:nvSpPr>
          <p:cNvPr id="5" name="Symbol zastępczy daty 3"/>
          <p:cNvSpPr>
            <a:spLocks noGrp="1"/>
          </p:cNvSpPr>
          <p:nvPr>
            <p:ph type="dt" sz="half" idx="10"/>
          </p:nvPr>
        </p:nvSpPr>
        <p:spPr/>
        <p:txBody>
          <a:bodyPr/>
          <a:lstStyle>
            <a:lvl1pPr>
              <a:defRPr/>
            </a:lvl1pPr>
          </a:lstStyle>
          <a:p>
            <a:pPr>
              <a:defRPr/>
            </a:pPr>
            <a:fld id="{4C440F36-1902-48BE-B1A8-DFBC20BCAD28}" type="datetimeFigureOut">
              <a:rPr lang="pl-PL">
                <a:solidFill>
                  <a:prstClr val="black">
                    <a:tint val="75000"/>
                  </a:prstClr>
                </a:solidFill>
              </a:rPr>
              <a:pPr>
                <a:defRPr/>
              </a:pPr>
              <a:t>01.12.2020</a:t>
            </a:fld>
            <a:endParaRPr lang="pl-PL">
              <a:solidFill>
                <a:prstClr val="black">
                  <a:tint val="75000"/>
                </a:prstClr>
              </a:solidFill>
            </a:endParaRPr>
          </a:p>
        </p:txBody>
      </p:sp>
      <p:sp>
        <p:nvSpPr>
          <p:cNvPr id="6"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7" name="Symbol zastępczy numeru slajdu 5"/>
          <p:cNvSpPr>
            <a:spLocks noGrp="1"/>
          </p:cNvSpPr>
          <p:nvPr>
            <p:ph type="sldNum" sz="quarter" idx="12"/>
          </p:nvPr>
        </p:nvSpPr>
        <p:spPr/>
        <p:txBody>
          <a:bodyPr/>
          <a:lstStyle>
            <a:lvl1pPr>
              <a:defRPr/>
            </a:lvl1pPr>
          </a:lstStyle>
          <a:p>
            <a:pPr>
              <a:defRPr/>
            </a:pPr>
            <a:fld id="{2B01B339-E8E2-4A51-A451-8F2675F9F8B0}"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2372451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lvl1pPr>
              <a:defRPr/>
            </a:lvl1pPr>
          </a:lstStyle>
          <a:p>
            <a:pPr>
              <a:defRPr/>
            </a:pPr>
            <a:fld id="{DB13EEDB-2686-4F22-8B90-610FB41E9159}" type="datetimeFigureOut">
              <a:rPr lang="pl-PL">
                <a:solidFill>
                  <a:prstClr val="black">
                    <a:tint val="75000"/>
                  </a:prstClr>
                </a:solidFill>
              </a:rPr>
              <a:pPr>
                <a:defRPr/>
              </a:pPr>
              <a:t>01.12.2020</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lvl1pPr>
              <a:defRPr/>
            </a:lvl1pPr>
          </a:lstStyle>
          <a:p>
            <a:pPr>
              <a:defRPr/>
            </a:pPr>
            <a:fld id="{9F0B6ED3-624A-4234-855A-05121A6BE0A2}"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17627844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05979"/>
            <a:ext cx="2057400" cy="4388644"/>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457200" y="205979"/>
            <a:ext cx="6019800" cy="4388644"/>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lvl1pPr>
              <a:defRPr/>
            </a:lvl1pPr>
          </a:lstStyle>
          <a:p>
            <a:pPr>
              <a:defRPr/>
            </a:pPr>
            <a:fld id="{EE7CB8F8-99C2-48E3-8823-18B92EAAFED1}" type="datetimeFigureOut">
              <a:rPr lang="pl-PL">
                <a:solidFill>
                  <a:prstClr val="black">
                    <a:tint val="75000"/>
                  </a:prstClr>
                </a:solidFill>
              </a:rPr>
              <a:pPr>
                <a:defRPr/>
              </a:pPr>
              <a:t>01.12.2020</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lvl1pPr>
              <a:defRPr/>
            </a:lvl1pPr>
          </a:lstStyle>
          <a:p>
            <a:pPr>
              <a:defRPr/>
            </a:pPr>
            <a:fld id="{2A50BEBF-213D-46FF-AB06-D8A846F3439A}"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284941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Date Placeholder 4"/>
          <p:cNvSpPr>
            <a:spLocks noGrp="1"/>
          </p:cNvSpPr>
          <p:nvPr>
            <p:ph type="dt" sz="half" idx="10"/>
          </p:nvPr>
        </p:nvSpPr>
        <p:spPr/>
        <p:txBody>
          <a:bodyPr/>
          <a:lstStyle/>
          <a:p>
            <a:fld id="{5718CC00-A2B6-49B5-B4F1-5FE1F51D4D2C}" type="datetimeFigureOut">
              <a:rPr lang="pl-PL" smtClean="0"/>
              <a:t>01.12.2020</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83FDDF12-F6A5-4E25-B3CB-77A47AF1737F}" type="slidenum">
              <a:rPr lang="pl-PL" smtClean="0"/>
              <a:t>‹#›</a:t>
            </a:fld>
            <a:endParaRPr lang="pl-PL"/>
          </a:p>
        </p:txBody>
      </p:sp>
    </p:spTree>
    <p:extLst>
      <p:ext uri="{BB962C8B-B14F-4D97-AF65-F5344CB8AC3E}">
        <p14:creationId xmlns:p14="http://schemas.microsoft.com/office/powerpoint/2010/main" val="332583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pl-PL" smtClean="0"/>
              <a:t>Kliknij, aby edytować styl</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Content Placeholder 3"/>
          <p:cNvSpPr>
            <a:spLocks noGrp="1"/>
          </p:cNvSpPr>
          <p:nvPr>
            <p:ph sz="half" idx="2"/>
          </p:nvPr>
        </p:nvSpPr>
        <p:spPr>
          <a:xfrm>
            <a:off x="629842" y="1878806"/>
            <a:ext cx="3868340" cy="2763441"/>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Content Placeholder 5"/>
          <p:cNvSpPr>
            <a:spLocks noGrp="1"/>
          </p:cNvSpPr>
          <p:nvPr>
            <p:ph sz="quarter" idx="4"/>
          </p:nvPr>
        </p:nvSpPr>
        <p:spPr>
          <a:xfrm>
            <a:off x="4629151" y="1878806"/>
            <a:ext cx="3887391" cy="2763441"/>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7" name="Date Placeholder 6"/>
          <p:cNvSpPr>
            <a:spLocks noGrp="1"/>
          </p:cNvSpPr>
          <p:nvPr>
            <p:ph type="dt" sz="half" idx="10"/>
          </p:nvPr>
        </p:nvSpPr>
        <p:spPr/>
        <p:txBody>
          <a:bodyPr/>
          <a:lstStyle/>
          <a:p>
            <a:fld id="{5718CC00-A2B6-49B5-B4F1-5FE1F51D4D2C}" type="datetimeFigureOut">
              <a:rPr lang="pl-PL" smtClean="0"/>
              <a:t>01.12.2020</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83FDDF12-F6A5-4E25-B3CB-77A47AF1737F}" type="slidenum">
              <a:rPr lang="pl-PL" smtClean="0"/>
              <a:t>‹#›</a:t>
            </a:fld>
            <a:endParaRPr lang="pl-PL"/>
          </a:p>
        </p:txBody>
      </p:sp>
    </p:spTree>
    <p:extLst>
      <p:ext uri="{BB962C8B-B14F-4D97-AF65-F5344CB8AC3E}">
        <p14:creationId xmlns:p14="http://schemas.microsoft.com/office/powerpoint/2010/main" val="8659694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Date Placeholder 2"/>
          <p:cNvSpPr>
            <a:spLocks noGrp="1"/>
          </p:cNvSpPr>
          <p:nvPr>
            <p:ph type="dt" sz="half" idx="10"/>
          </p:nvPr>
        </p:nvSpPr>
        <p:spPr/>
        <p:txBody>
          <a:bodyPr/>
          <a:lstStyle/>
          <a:p>
            <a:fld id="{5718CC00-A2B6-49B5-B4F1-5FE1F51D4D2C}" type="datetimeFigureOut">
              <a:rPr lang="pl-PL" smtClean="0"/>
              <a:t>01.12.2020</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83FDDF12-F6A5-4E25-B3CB-77A47AF1737F}" type="slidenum">
              <a:rPr lang="pl-PL" smtClean="0"/>
              <a:t>‹#›</a:t>
            </a:fld>
            <a:endParaRPr lang="pl-PL"/>
          </a:p>
        </p:txBody>
      </p:sp>
    </p:spTree>
    <p:extLst>
      <p:ext uri="{BB962C8B-B14F-4D97-AF65-F5344CB8AC3E}">
        <p14:creationId xmlns:p14="http://schemas.microsoft.com/office/powerpoint/2010/main" val="2353242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18CC00-A2B6-49B5-B4F1-5FE1F51D4D2C}" type="datetimeFigureOut">
              <a:rPr lang="pl-PL" smtClean="0"/>
              <a:t>01.12.2020</a:t>
            </a:fld>
            <a:endParaRPr lang="pl-PL"/>
          </a:p>
        </p:txBody>
      </p:sp>
      <p:sp>
        <p:nvSpPr>
          <p:cNvPr id="3" name="Footer Placeholder 2"/>
          <p:cNvSpPr>
            <a:spLocks noGrp="1"/>
          </p:cNvSpPr>
          <p:nvPr>
            <p:ph type="ftr" sz="quarter" idx="11"/>
          </p:nvPr>
        </p:nvSpPr>
        <p:spPr/>
        <p:txBody>
          <a:bodyPr/>
          <a:lstStyle/>
          <a:p>
            <a:endParaRPr lang="pl-PL"/>
          </a:p>
        </p:txBody>
      </p:sp>
      <p:sp>
        <p:nvSpPr>
          <p:cNvPr id="4" name="Slide Number Placeholder 3"/>
          <p:cNvSpPr>
            <a:spLocks noGrp="1"/>
          </p:cNvSpPr>
          <p:nvPr>
            <p:ph type="sldNum" sz="quarter" idx="12"/>
          </p:nvPr>
        </p:nvSpPr>
        <p:spPr/>
        <p:txBody>
          <a:bodyPr/>
          <a:lstStyle/>
          <a:p>
            <a:fld id="{83FDDF12-F6A5-4E25-B3CB-77A47AF1737F}" type="slidenum">
              <a:rPr lang="pl-PL" smtClean="0"/>
              <a:t>‹#›</a:t>
            </a:fld>
            <a:endParaRPr lang="pl-PL"/>
          </a:p>
        </p:txBody>
      </p:sp>
    </p:spTree>
    <p:extLst>
      <p:ext uri="{BB962C8B-B14F-4D97-AF65-F5344CB8AC3E}">
        <p14:creationId xmlns:p14="http://schemas.microsoft.com/office/powerpoint/2010/main" val="3089036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pl-PL" smtClean="0"/>
              <a:t>Kliknij, aby edytować styl</a:t>
            </a:r>
            <a:endParaRPr lang="en-US" dirty="0"/>
          </a:p>
        </p:txBody>
      </p:sp>
      <p:sp>
        <p:nvSpPr>
          <p:cNvPr id="3" name="Content Placeholder 2"/>
          <p:cNvSpPr>
            <a:spLocks noGrp="1"/>
          </p:cNvSpPr>
          <p:nvPr>
            <p:ph idx="1"/>
          </p:nvPr>
        </p:nvSpPr>
        <p:spPr>
          <a:xfrm>
            <a:off x="3887391" y="740570"/>
            <a:ext cx="4629150" cy="36552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5718CC00-A2B6-49B5-B4F1-5FE1F51D4D2C}" type="datetimeFigureOut">
              <a:rPr lang="pl-PL" smtClean="0"/>
              <a:t>01.12.2020</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83FDDF12-F6A5-4E25-B3CB-77A47AF1737F}" type="slidenum">
              <a:rPr lang="pl-PL" smtClean="0"/>
              <a:t>‹#›</a:t>
            </a:fld>
            <a:endParaRPr lang="pl-PL"/>
          </a:p>
        </p:txBody>
      </p:sp>
    </p:spTree>
    <p:extLst>
      <p:ext uri="{BB962C8B-B14F-4D97-AF65-F5344CB8AC3E}">
        <p14:creationId xmlns:p14="http://schemas.microsoft.com/office/powerpoint/2010/main" val="2014800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pl-PL" smtClean="0"/>
              <a:t>Kliknij, aby edytować styl</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smtClean="0"/>
              <a:t>Kliknij ikonę, aby dodać obraz</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5718CC00-A2B6-49B5-B4F1-5FE1F51D4D2C}" type="datetimeFigureOut">
              <a:rPr lang="pl-PL" smtClean="0"/>
              <a:t>01.12.2020</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83FDDF12-F6A5-4E25-B3CB-77A47AF1737F}" type="slidenum">
              <a:rPr lang="pl-PL" smtClean="0"/>
              <a:t>‹#›</a:t>
            </a:fld>
            <a:endParaRPr lang="pl-PL"/>
          </a:p>
        </p:txBody>
      </p:sp>
    </p:spTree>
    <p:extLst>
      <p:ext uri="{BB962C8B-B14F-4D97-AF65-F5344CB8AC3E}">
        <p14:creationId xmlns:p14="http://schemas.microsoft.com/office/powerpoint/2010/main" val="42285410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pl-PL" smtClean="0"/>
              <a:t>Kliknij, aby edytować styl</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718CC00-A2B6-49B5-B4F1-5FE1F51D4D2C}" type="datetimeFigureOut">
              <a:rPr lang="pl-PL" smtClean="0"/>
              <a:t>01.12.2020</a:t>
            </a:fld>
            <a:endParaRPr lang="pl-PL"/>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3FDDF12-F6A5-4E25-B3CB-77A47AF1737F}" type="slidenum">
              <a:rPr lang="pl-PL" smtClean="0"/>
              <a:t>‹#›</a:t>
            </a:fld>
            <a:endParaRPr lang="pl-PL"/>
          </a:p>
        </p:txBody>
      </p:sp>
    </p:spTree>
    <p:extLst>
      <p:ext uri="{BB962C8B-B14F-4D97-AF65-F5344CB8AC3E}">
        <p14:creationId xmlns:p14="http://schemas.microsoft.com/office/powerpoint/2010/main" val="25306803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pl-PL" smtClean="0"/>
              <a:t>Kliknij, aby edytować styl</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B2AE46A-6E88-473B-B88A-5032B4D73EB6}" type="datetimeFigureOut">
              <a:rPr lang="pl-PL" smtClean="0">
                <a:solidFill>
                  <a:prstClr val="black">
                    <a:tint val="75000"/>
                  </a:prstClr>
                </a:solidFill>
              </a:rPr>
              <a:pPr/>
              <a:t>01.12.2020</a:t>
            </a:fld>
            <a:endParaRPr lang="pl-PL">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pl-PL">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1F40C21-0568-49E5-B79E-303202D32922}"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69557125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Symbol zastępczy tytułu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l-PL" altLang="pl-PL" smtClean="0"/>
              <a:t>Kliknij, aby edytować styl</a:t>
            </a:r>
          </a:p>
        </p:txBody>
      </p:sp>
      <p:sp>
        <p:nvSpPr>
          <p:cNvPr id="1027" name="Symbol zastępczy tekstu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l-PL" altLang="pl-PL" smtClean="0"/>
              <a:t>Kliknij, aby edytować style wzorca tekstu</a:t>
            </a:r>
          </a:p>
          <a:p>
            <a:pPr lvl="1"/>
            <a:r>
              <a:rPr lang="pl-PL" altLang="pl-PL" smtClean="0"/>
              <a:t>Drugi poziom</a:t>
            </a:r>
          </a:p>
          <a:p>
            <a:pPr lvl="2"/>
            <a:r>
              <a:rPr lang="pl-PL" altLang="pl-PL" smtClean="0"/>
              <a:t>Trzeci poziom</a:t>
            </a:r>
          </a:p>
          <a:p>
            <a:pPr lvl="3"/>
            <a:r>
              <a:rPr lang="pl-PL" altLang="pl-PL" smtClean="0"/>
              <a:t>Czwarty poziom</a:t>
            </a:r>
          </a:p>
          <a:p>
            <a:pPr lvl="4"/>
            <a:r>
              <a:rPr lang="pl-PL" altLang="pl-PL" smtClean="0"/>
              <a:t>Piąty poziom</a:t>
            </a:r>
          </a:p>
        </p:txBody>
      </p:sp>
      <p:sp>
        <p:nvSpPr>
          <p:cNvPr id="4" name="Symbol zastępczy daty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fontAlgn="auto">
              <a:spcBef>
                <a:spcPts val="0"/>
              </a:spcBef>
              <a:spcAft>
                <a:spcPts val="0"/>
              </a:spcAft>
              <a:defRPr sz="900">
                <a:solidFill>
                  <a:schemeClr val="tx1">
                    <a:tint val="75000"/>
                  </a:schemeClr>
                </a:solidFill>
                <a:latin typeface="+mn-lt"/>
                <a:cs typeface="+mn-cs"/>
              </a:defRPr>
            </a:lvl1pPr>
          </a:lstStyle>
          <a:p>
            <a:pPr>
              <a:defRPr/>
            </a:pPr>
            <a:fld id="{8EC32BCA-8DE9-4797-88BB-ABA6494BA3F6}" type="datetimeFigureOut">
              <a:rPr lang="pl-PL">
                <a:solidFill>
                  <a:prstClr val="black">
                    <a:tint val="75000"/>
                  </a:prstClr>
                </a:solidFill>
              </a:rPr>
              <a:pPr>
                <a:defRPr/>
              </a:pPr>
              <a:t>01.12.2020</a:t>
            </a:fld>
            <a:endParaRPr lang="pl-PL">
              <a:solidFill>
                <a:prstClr val="black">
                  <a:tint val="75000"/>
                </a:prstClr>
              </a:solidFill>
            </a:endParaRPr>
          </a:p>
        </p:txBody>
      </p:sp>
      <p:sp>
        <p:nvSpPr>
          <p:cNvPr id="5" name="Symbol zastępczy stopki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fontAlgn="auto">
              <a:spcBef>
                <a:spcPts val="0"/>
              </a:spcBef>
              <a:spcAft>
                <a:spcPts val="0"/>
              </a:spcAft>
              <a:defRPr sz="900">
                <a:solidFill>
                  <a:schemeClr val="tx1">
                    <a:tint val="75000"/>
                  </a:schemeClr>
                </a:solidFill>
                <a:latin typeface="+mn-lt"/>
                <a:cs typeface="+mn-cs"/>
              </a:defRPr>
            </a:lvl1pPr>
          </a:lstStyle>
          <a:p>
            <a:pPr>
              <a:defRPr/>
            </a:pPr>
            <a:endParaRPr lang="pl-PL">
              <a:solidFill>
                <a:prstClr val="black">
                  <a:tint val="75000"/>
                </a:prstClr>
              </a:solidFill>
            </a:endParaRPr>
          </a:p>
        </p:txBody>
      </p:sp>
      <p:sp>
        <p:nvSpPr>
          <p:cNvPr id="6" name="Symbol zastępczy numeru slajdu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fontAlgn="auto">
              <a:spcBef>
                <a:spcPts val="0"/>
              </a:spcBef>
              <a:spcAft>
                <a:spcPts val="0"/>
              </a:spcAft>
              <a:defRPr sz="900">
                <a:solidFill>
                  <a:schemeClr val="tx1">
                    <a:tint val="75000"/>
                  </a:schemeClr>
                </a:solidFill>
                <a:latin typeface="+mn-lt"/>
                <a:cs typeface="+mn-cs"/>
              </a:defRPr>
            </a:lvl1pPr>
          </a:lstStyle>
          <a:p>
            <a:pPr>
              <a:defRPr/>
            </a:pPr>
            <a:fld id="{F5C155DA-8E7D-44BC-9A78-CD38E3CCC08E}"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315046136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pl-P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28.xml"/><Relationship Id="rId4" Type="http://schemas.openxmlformats.org/officeDocument/2006/relationships/image" Target="../media/image17.gif"/></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8.xml"/><Relationship Id="rId1" Type="http://schemas.openxmlformats.org/officeDocument/2006/relationships/vmlDrawing" Target="../drawings/vmlDrawing1.vml"/><Relationship Id="rId6" Type="http://schemas.openxmlformats.org/officeDocument/2006/relationships/image" Target="../media/image19.emf"/><Relationship Id="rId5" Type="http://schemas.openxmlformats.org/officeDocument/2006/relationships/oleObject" Target="../embeddings/oleObject1.bin"/><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3.png"/><Relationship Id="rId5" Type="http://schemas.openxmlformats.org/officeDocument/2006/relationships/image" Target="../media/image22.jpg"/><Relationship Id="rId4" Type="http://schemas.openxmlformats.org/officeDocument/2006/relationships/hyperlink" Target="czdziury/Black%20Hole%20Waves%20Simulation.mp4"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hyperlink" Target="https://ligo.northwestern.edu/media/mass-plot/index.html" TargetMode="External"/><Relationship Id="rId2" Type="http://schemas.openxmlformats.org/officeDocument/2006/relationships/image" Target="../media/image26.png"/><Relationship Id="rId1" Type="http://schemas.openxmlformats.org/officeDocument/2006/relationships/slideLayout" Target="../slideLayouts/slideLayout28.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polgraw.camk.edu.pl/pl/" TargetMode="External"/><Relationship Id="rId1" Type="http://schemas.openxmlformats.org/officeDocument/2006/relationships/slideLayout" Target="../slideLayouts/slideLayout28.xml"/><Relationship Id="rId4" Type="http://schemas.openxmlformats.org/officeDocument/2006/relationships/image" Target="../media/image30.jpg"/></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hyperlink" Target="https://www.nobelprize.org/nobel-prize-lessons-2020/" TargetMode="External"/><Relationship Id="rId2" Type="http://schemas.openxmlformats.org/officeDocument/2006/relationships/hyperlink" Target="https://www.nobelprize.org/education-network-nobel-prize-lessons/" TargetMode="External"/><Relationship Id="rId1" Type="http://schemas.openxmlformats.org/officeDocument/2006/relationships/slideLayout" Target="../slideLayouts/slideLayout13.xml"/><Relationship Id="rId6" Type="http://schemas.openxmlformats.org/officeDocument/2006/relationships/image" Target="../media/image33.jpg"/><Relationship Id="rId5" Type="http://schemas.openxmlformats.org/officeDocument/2006/relationships/hyperlink" Target="https://astronomy.com/rapid/2018/12/black-holes-explained" TargetMode="External"/><Relationship Id="rId4" Type="http://schemas.openxmlformats.org/officeDocument/2006/relationships/hyperlink" Target="https://www.nobelprize.org/prizes/physics/2020/summary/"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hyperlink" Target="https://www.youtube.com/watch?v=e-P5IFTqB98" TargetMode="External"/><Relationship Id="rId2" Type="http://schemas.openxmlformats.org/officeDocument/2006/relationships/hyperlink" Target="https://www.youtube.com/watch?v=RVMZxH1TIIQ" TargetMode="External"/><Relationship Id="rId1" Type="http://schemas.openxmlformats.org/officeDocument/2006/relationships/slideLayout" Target="../slideLayouts/slideLayout2.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hyperlink" Target="https://www.ligo.caltech.edu/system/video_items/files/45/ligo20160615v1.mp4?1471887505" TargetMode="External"/><Relationship Id="rId2" Type="http://schemas.openxmlformats.org/officeDocument/2006/relationships/image" Target="../media/image11.png"/><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56776" y="0"/>
            <a:ext cx="9087224" cy="1654935"/>
          </a:xfrm>
        </p:spPr>
        <p:txBody>
          <a:bodyPr>
            <a:normAutofit/>
          </a:bodyPr>
          <a:lstStyle/>
          <a:p>
            <a:r>
              <a:rPr lang="pl-PL" sz="4400" b="1" dirty="0"/>
              <a:t>Czarne dziury – najciemniejsza</a:t>
            </a:r>
            <a:br>
              <a:rPr lang="pl-PL" sz="4400" b="1" dirty="0"/>
            </a:br>
            <a:r>
              <a:rPr lang="pl-PL" sz="4400" b="1" dirty="0"/>
              <a:t>z tajemnic </a:t>
            </a:r>
            <a:r>
              <a:rPr lang="pl-PL" sz="4400" b="1" dirty="0" smtClean="0"/>
              <a:t>Wszechświata</a:t>
            </a:r>
            <a:endParaRPr lang="pl-PL" sz="3800" b="1" dirty="0"/>
          </a:p>
        </p:txBody>
      </p:sp>
      <p:sp>
        <p:nvSpPr>
          <p:cNvPr id="3" name="Podtytuł 2"/>
          <p:cNvSpPr>
            <a:spLocks noGrp="1"/>
          </p:cNvSpPr>
          <p:nvPr>
            <p:ph type="subTitle" idx="1"/>
          </p:nvPr>
        </p:nvSpPr>
        <p:spPr>
          <a:xfrm>
            <a:off x="623455" y="3998890"/>
            <a:ext cx="7980218" cy="992125"/>
          </a:xfrm>
        </p:spPr>
        <p:txBody>
          <a:bodyPr>
            <a:normAutofit/>
          </a:bodyPr>
          <a:lstStyle/>
          <a:p>
            <a:r>
              <a:rPr lang="pl-PL" dirty="0"/>
              <a:t>d</a:t>
            </a:r>
            <a:r>
              <a:rPr lang="pl-PL" dirty="0" smtClean="0"/>
              <a:t>r Krzysztof Rochowicz, KDF UMK Toruń 2020</a:t>
            </a:r>
            <a:endParaRPr lang="pl-PL" dirty="0"/>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0690" y="1850490"/>
            <a:ext cx="2510766" cy="1758257"/>
          </a:xfrm>
          <a:prstGeom prst="rect">
            <a:avLst/>
          </a:prstGeom>
        </p:spPr>
      </p:pic>
      <p:pic>
        <p:nvPicPr>
          <p:cNvPr id="5" name="Obraz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5879" y="1850489"/>
            <a:ext cx="2442024" cy="1758258"/>
          </a:xfrm>
          <a:prstGeom prst="rect">
            <a:avLst/>
          </a:prstGeom>
        </p:spPr>
      </p:pic>
      <p:pic>
        <p:nvPicPr>
          <p:cNvPr id="7" name="Obraz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7345" y="1850489"/>
            <a:ext cx="2651760" cy="1766072"/>
          </a:xfrm>
          <a:prstGeom prst="rect">
            <a:avLst/>
          </a:prstGeom>
        </p:spPr>
      </p:pic>
    </p:spTree>
    <p:extLst>
      <p:ext uri="{BB962C8B-B14F-4D97-AF65-F5344CB8AC3E}">
        <p14:creationId xmlns:p14="http://schemas.microsoft.com/office/powerpoint/2010/main" val="5261285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 Box 1026"/>
          <p:cNvSpPr txBox="1">
            <a:spLocks noChangeArrowheads="1"/>
          </p:cNvSpPr>
          <p:nvPr/>
        </p:nvSpPr>
        <p:spPr bwMode="auto">
          <a:xfrm>
            <a:off x="1416844" y="316706"/>
            <a:ext cx="4069556"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pl-PL" altLang="pl-PL" sz="1350">
              <a:solidFill>
                <a:prstClr val="black"/>
              </a:solidFill>
            </a:endParaRPr>
          </a:p>
        </p:txBody>
      </p:sp>
      <p:sp>
        <p:nvSpPr>
          <p:cNvPr id="83971" name="Text Box 1027"/>
          <p:cNvSpPr txBox="1">
            <a:spLocks noChangeArrowheads="1"/>
          </p:cNvSpPr>
          <p:nvPr/>
        </p:nvSpPr>
        <p:spPr bwMode="auto">
          <a:xfrm>
            <a:off x="1416844" y="259556"/>
            <a:ext cx="4355306"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pl-PL" altLang="pl-PL" sz="1350">
              <a:solidFill>
                <a:prstClr val="black"/>
              </a:solidFill>
            </a:endParaRPr>
          </a:p>
        </p:txBody>
      </p:sp>
      <p:sp>
        <p:nvSpPr>
          <p:cNvPr id="83972" name="Text Box 1028"/>
          <p:cNvSpPr txBox="1">
            <a:spLocks noChangeArrowheads="1"/>
          </p:cNvSpPr>
          <p:nvPr/>
        </p:nvSpPr>
        <p:spPr bwMode="auto">
          <a:xfrm>
            <a:off x="1485900" y="1885950"/>
            <a:ext cx="628650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pl-PL" altLang="pl-PL" sz="2100">
              <a:solidFill>
                <a:prstClr val="black"/>
              </a:solidFill>
            </a:endParaRPr>
          </a:p>
        </p:txBody>
      </p:sp>
      <p:pic>
        <p:nvPicPr>
          <p:cNvPr id="83973" name="Picture 1029" descr="D:\Aprezentacje\Galactic center\afig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971550"/>
            <a:ext cx="3992166" cy="4001691"/>
          </a:xfrm>
          <a:prstGeom prst="rect">
            <a:avLst/>
          </a:prstGeom>
          <a:noFill/>
          <a:extLst>
            <a:ext uri="{909E8E84-426E-40DD-AFC4-6F175D3DCCD1}">
              <a14:hiddenFill xmlns:a14="http://schemas.microsoft.com/office/drawing/2010/main">
                <a:solidFill>
                  <a:srgbClr val="FFFFFF"/>
                </a:solidFill>
              </a14:hiddenFill>
            </a:ext>
          </a:extLst>
        </p:spPr>
      </p:pic>
      <p:sp>
        <p:nvSpPr>
          <p:cNvPr id="83975" name="Rectangle 1031"/>
          <p:cNvSpPr>
            <a:spLocks noGrp="1" noChangeArrowheads="1"/>
          </p:cNvSpPr>
          <p:nvPr>
            <p:ph type="title"/>
          </p:nvPr>
        </p:nvSpPr>
        <p:spPr>
          <a:xfrm>
            <a:off x="2114550" y="285750"/>
            <a:ext cx="2400300" cy="400050"/>
          </a:xfrm>
          <a:solidFill>
            <a:srgbClr val="FFFF00"/>
          </a:solidFill>
        </p:spPr>
        <p:txBody>
          <a:bodyPr/>
          <a:lstStyle/>
          <a:p>
            <a:r>
              <a:rPr lang="pl-PL" altLang="pl-PL" sz="2400" b="1"/>
              <a:t>8 000 j.a.</a:t>
            </a:r>
          </a:p>
        </p:txBody>
      </p:sp>
      <p:sp>
        <p:nvSpPr>
          <p:cNvPr id="83976" name="Text Box 1032"/>
          <p:cNvSpPr txBox="1">
            <a:spLocks noChangeArrowheads="1"/>
          </p:cNvSpPr>
          <p:nvPr/>
        </p:nvSpPr>
        <p:spPr bwMode="auto">
          <a:xfrm>
            <a:off x="5715000" y="2971800"/>
            <a:ext cx="2005614"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pl-PL" sz="1500" dirty="0"/>
              <a:t>Pozycje 6 gwiazd wokół</a:t>
            </a:r>
          </a:p>
          <a:p>
            <a:r>
              <a:rPr lang="pl-PL" altLang="pl-PL" sz="1500" dirty="0"/>
              <a:t>Centrum Galaktyki</a:t>
            </a:r>
          </a:p>
          <a:p>
            <a:endParaRPr lang="pl-PL" altLang="pl-PL" sz="1500" dirty="0"/>
          </a:p>
          <a:p>
            <a:r>
              <a:rPr lang="pl-PL" altLang="pl-PL" sz="1500" dirty="0"/>
              <a:t>Okres obserwacji - 8 lat</a:t>
            </a:r>
          </a:p>
          <a:p>
            <a:r>
              <a:rPr lang="pl-PL" altLang="pl-PL" sz="1500" dirty="0"/>
              <a:t>Dokładność pomiaru </a:t>
            </a:r>
          </a:p>
          <a:p>
            <a:r>
              <a:rPr lang="pl-PL" altLang="pl-PL" sz="1500" dirty="0"/>
              <a:t>0.002 sekundy łuku</a:t>
            </a:r>
          </a:p>
          <a:p>
            <a:endParaRPr lang="pl-PL" altLang="pl-PL" sz="1500" dirty="0"/>
          </a:p>
          <a:p>
            <a:r>
              <a:rPr lang="pl-PL" altLang="pl-PL" sz="1500" dirty="0"/>
              <a:t>Obserwatorium </a:t>
            </a:r>
            <a:r>
              <a:rPr lang="pl-PL" altLang="pl-PL" sz="1500" dirty="0" err="1"/>
              <a:t>Kecka</a:t>
            </a:r>
            <a:endParaRPr lang="pl-PL" altLang="pl-PL" sz="1500" dirty="0"/>
          </a:p>
        </p:txBody>
      </p:sp>
      <p:pic>
        <p:nvPicPr>
          <p:cNvPr id="83977" name="Picture 1033" descr="D:\Aprezentacje\Galactic center\ellipse.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645454" y="1278646"/>
            <a:ext cx="2074559" cy="1603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5425574"/>
      </p:ext>
    </p:extLst>
  </p:cSld>
  <p:clrMapOvr>
    <a:masterClrMapping/>
  </p:clrMapOvr>
  <p:transition>
    <p:zo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1416844" y="316706"/>
            <a:ext cx="4069556"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pl-PL" altLang="pl-PL" sz="1350">
              <a:solidFill>
                <a:prstClr val="black"/>
              </a:solidFill>
            </a:endParaRPr>
          </a:p>
        </p:txBody>
      </p:sp>
      <p:sp>
        <p:nvSpPr>
          <p:cNvPr id="25604" name="Text Box 4"/>
          <p:cNvSpPr txBox="1">
            <a:spLocks noChangeArrowheads="1"/>
          </p:cNvSpPr>
          <p:nvPr/>
        </p:nvSpPr>
        <p:spPr bwMode="auto">
          <a:xfrm>
            <a:off x="1485900" y="1885950"/>
            <a:ext cx="628650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pl-PL" altLang="pl-PL" sz="2100">
              <a:solidFill>
                <a:prstClr val="black"/>
              </a:solidFill>
            </a:endParaRPr>
          </a:p>
        </p:txBody>
      </p:sp>
      <p:pic>
        <p:nvPicPr>
          <p:cNvPr id="25606" name="Picture 6" descr="D:\Aprezentacje\Galactic center\skanuj.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14451" y="1028701"/>
            <a:ext cx="3365897" cy="3908822"/>
          </a:xfrm>
          <a:prstGeom prst="rect">
            <a:avLst/>
          </a:prstGeom>
          <a:noFill/>
          <a:extLst>
            <a:ext uri="{909E8E84-426E-40DD-AFC4-6F175D3DCCD1}">
              <a14:hiddenFill xmlns:a14="http://schemas.microsoft.com/office/drawing/2010/main">
                <a:solidFill>
                  <a:srgbClr val="FFFFFF"/>
                </a:solidFill>
              </a14:hiddenFill>
            </a:ext>
          </a:extLst>
        </p:spPr>
      </p:pic>
      <p:sp>
        <p:nvSpPr>
          <p:cNvPr id="25609" name="Rectangle 9"/>
          <p:cNvSpPr>
            <a:spLocks noGrp="1" noChangeArrowheads="1"/>
          </p:cNvSpPr>
          <p:nvPr>
            <p:ph type="title"/>
          </p:nvPr>
        </p:nvSpPr>
        <p:spPr>
          <a:xfrm>
            <a:off x="1828800" y="342900"/>
            <a:ext cx="2514600" cy="400050"/>
          </a:xfrm>
          <a:solidFill>
            <a:srgbClr val="FFFF00"/>
          </a:solidFill>
        </p:spPr>
        <p:txBody>
          <a:bodyPr/>
          <a:lstStyle/>
          <a:p>
            <a:r>
              <a:rPr lang="pl-PL" altLang="pl-PL" sz="2400" b="1"/>
              <a:t>1300 j.a.</a:t>
            </a:r>
          </a:p>
        </p:txBody>
      </p:sp>
      <p:sp>
        <p:nvSpPr>
          <p:cNvPr id="25610" name="Text Box 10"/>
          <p:cNvSpPr txBox="1">
            <a:spLocks noChangeArrowheads="1"/>
          </p:cNvSpPr>
          <p:nvPr/>
        </p:nvSpPr>
        <p:spPr bwMode="auto">
          <a:xfrm>
            <a:off x="5086350" y="313119"/>
            <a:ext cx="27432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pl-PL" altLang="pl-PL" dirty="0"/>
              <a:t>Dokładność pomiaru </a:t>
            </a:r>
          </a:p>
          <a:p>
            <a:r>
              <a:rPr lang="pl-PL" altLang="pl-PL" dirty="0"/>
              <a:t>0.002 sekundy łuku</a:t>
            </a:r>
          </a:p>
          <a:p>
            <a:r>
              <a:rPr lang="pl-PL" altLang="pl-PL" dirty="0"/>
              <a:t>Okres obiegu  </a:t>
            </a:r>
            <a:r>
              <a:rPr lang="pl-PL" altLang="pl-PL" i="1" dirty="0"/>
              <a:t>P=</a:t>
            </a:r>
            <a:r>
              <a:rPr lang="pl-PL" altLang="pl-PL" dirty="0"/>
              <a:t>15 lat </a:t>
            </a:r>
          </a:p>
          <a:p>
            <a:r>
              <a:rPr lang="pl-PL" altLang="pl-PL" dirty="0"/>
              <a:t>Półoś wielka   </a:t>
            </a:r>
            <a:r>
              <a:rPr lang="pl-PL" altLang="pl-PL" i="1" dirty="0"/>
              <a:t>a</a:t>
            </a:r>
            <a:r>
              <a:rPr lang="pl-PL" altLang="pl-PL" dirty="0"/>
              <a:t> = 850 </a:t>
            </a:r>
            <a:r>
              <a:rPr lang="pl-PL" altLang="pl-PL" dirty="0" err="1"/>
              <a:t>j.a</a:t>
            </a:r>
            <a:r>
              <a:rPr lang="pl-PL" altLang="pl-PL" dirty="0"/>
              <a:t>.</a:t>
            </a:r>
          </a:p>
        </p:txBody>
      </p:sp>
      <p:sp>
        <p:nvSpPr>
          <p:cNvPr id="25611" name="Text Box 11"/>
          <p:cNvSpPr txBox="1">
            <a:spLocks noChangeArrowheads="1"/>
          </p:cNvSpPr>
          <p:nvPr/>
        </p:nvSpPr>
        <p:spPr bwMode="auto">
          <a:xfrm>
            <a:off x="3314700" y="4686300"/>
            <a:ext cx="1390124"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pl-PL" sz="1050">
                <a:solidFill>
                  <a:srgbClr val="FF0000"/>
                </a:solidFill>
              </a:rPr>
              <a:t>Sky </a:t>
            </a:r>
            <a:r>
              <a:rPr lang="pl-PL" altLang="pl-PL" sz="1050">
                <a:solidFill>
                  <a:srgbClr val="FF0000"/>
                </a:solidFill>
                <a:sym typeface="Symbol" panose="05050102010706020507" pitchFamily="18" charset="2"/>
              </a:rPr>
              <a:t> Telescope 2003</a:t>
            </a:r>
            <a:endParaRPr lang="pl-PL" altLang="pl-PL" sz="1050">
              <a:solidFill>
                <a:srgbClr val="FF0000"/>
              </a:solidFill>
            </a:endParaRPr>
          </a:p>
        </p:txBody>
      </p:sp>
      <p:sp>
        <p:nvSpPr>
          <p:cNvPr id="25612" name="Text Box 12"/>
          <p:cNvSpPr txBox="1">
            <a:spLocks noChangeArrowheads="1"/>
          </p:cNvSpPr>
          <p:nvPr/>
        </p:nvSpPr>
        <p:spPr bwMode="auto">
          <a:xfrm>
            <a:off x="1314450" y="1028700"/>
            <a:ext cx="3365898" cy="300082"/>
          </a:xfrm>
          <a:prstGeom prst="rect">
            <a:avLst/>
          </a:prstGeom>
          <a:solidFill>
            <a:schemeClr val="bg1"/>
          </a:solidFill>
          <a:ln>
            <a:noFill/>
          </a:ln>
          <a:effectLst/>
          <a:extLst/>
        </p:spPr>
        <p:txBody>
          <a:bodyPr wrap="square">
            <a:spAutoFit/>
          </a:bodyPr>
          <a:lstStyle/>
          <a:p>
            <a:r>
              <a:rPr lang="pl-PL" altLang="pl-PL" sz="1350" dirty="0">
                <a:solidFill>
                  <a:prstClr val="black"/>
                </a:solidFill>
              </a:rPr>
              <a:t>                                                         </a:t>
            </a:r>
          </a:p>
        </p:txBody>
      </p:sp>
      <p:sp>
        <p:nvSpPr>
          <p:cNvPr id="25615" name="Text Box 15"/>
          <p:cNvSpPr txBox="1">
            <a:spLocks noChangeArrowheads="1"/>
          </p:cNvSpPr>
          <p:nvPr/>
        </p:nvSpPr>
        <p:spPr bwMode="auto">
          <a:xfrm>
            <a:off x="4958541" y="2586233"/>
            <a:ext cx="3952703"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pl-PL" altLang="pl-PL" sz="2000" dirty="0"/>
              <a:t>Okres obiegu Słońca wokół centrum Galaktyki to 220 mln lat</a:t>
            </a:r>
          </a:p>
          <a:p>
            <a:endParaRPr lang="pl-PL" altLang="pl-PL" sz="2000" dirty="0"/>
          </a:p>
          <a:p>
            <a:endParaRPr lang="pl-PL" altLang="pl-PL" sz="2000" dirty="0"/>
          </a:p>
          <a:p>
            <a:r>
              <a:rPr lang="pl-PL" altLang="pl-PL" sz="2000" dirty="0"/>
              <a:t>Jaka jest masa obiektu w </a:t>
            </a:r>
            <a:r>
              <a:rPr lang="pl-PL" altLang="pl-PL" sz="2000" dirty="0" smtClean="0"/>
              <a:t>centrum </a:t>
            </a:r>
            <a:r>
              <a:rPr lang="pl-PL" altLang="pl-PL" sz="2000" dirty="0"/>
              <a:t>?</a:t>
            </a:r>
          </a:p>
        </p:txBody>
      </p:sp>
    </p:spTree>
    <p:extLst>
      <p:ext uri="{BB962C8B-B14F-4D97-AF65-F5344CB8AC3E}">
        <p14:creationId xmlns:p14="http://schemas.microsoft.com/office/powerpoint/2010/main" val="3523218242"/>
      </p:ext>
    </p:extLst>
  </p:cSld>
  <p:clrMapOvr>
    <a:masterClrMapping/>
  </p:clrMapOvr>
  <p:transition>
    <p:zo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2"/>
          <p:cNvSpPr txBox="1">
            <a:spLocks noChangeArrowheads="1"/>
          </p:cNvSpPr>
          <p:nvPr/>
        </p:nvSpPr>
        <p:spPr bwMode="auto">
          <a:xfrm>
            <a:off x="1416844" y="316706"/>
            <a:ext cx="4069556"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pl-PL" altLang="pl-PL" sz="1350">
              <a:solidFill>
                <a:prstClr val="black"/>
              </a:solidFill>
            </a:endParaRPr>
          </a:p>
        </p:txBody>
      </p:sp>
      <p:sp>
        <p:nvSpPr>
          <p:cNvPr id="103427" name="Text Box 3"/>
          <p:cNvSpPr txBox="1">
            <a:spLocks noChangeArrowheads="1"/>
          </p:cNvSpPr>
          <p:nvPr/>
        </p:nvSpPr>
        <p:spPr bwMode="auto">
          <a:xfrm>
            <a:off x="1485900" y="1885950"/>
            <a:ext cx="628650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pl-PL" altLang="pl-PL" sz="2100">
              <a:solidFill>
                <a:prstClr val="black"/>
              </a:solidFill>
            </a:endParaRPr>
          </a:p>
        </p:txBody>
      </p:sp>
      <p:pic>
        <p:nvPicPr>
          <p:cNvPr id="103428" name="Picture 4" descr="D:\Aprezentacje\Galactic center\skanuj.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14451" y="1028701"/>
            <a:ext cx="3365897" cy="3908822"/>
          </a:xfrm>
          <a:prstGeom prst="rect">
            <a:avLst/>
          </a:prstGeom>
          <a:noFill/>
          <a:extLst>
            <a:ext uri="{909E8E84-426E-40DD-AFC4-6F175D3DCCD1}">
              <a14:hiddenFill xmlns:a14="http://schemas.microsoft.com/office/drawing/2010/main">
                <a:solidFill>
                  <a:srgbClr val="FFFFFF"/>
                </a:solidFill>
              </a14:hiddenFill>
            </a:ext>
          </a:extLst>
        </p:spPr>
      </p:pic>
      <p:sp>
        <p:nvSpPr>
          <p:cNvPr id="103430" name="Rectangle 6"/>
          <p:cNvSpPr>
            <a:spLocks noGrp="1" noChangeArrowheads="1"/>
          </p:cNvSpPr>
          <p:nvPr>
            <p:ph type="title"/>
          </p:nvPr>
        </p:nvSpPr>
        <p:spPr>
          <a:xfrm>
            <a:off x="1828800" y="342900"/>
            <a:ext cx="2514600" cy="400050"/>
          </a:xfrm>
          <a:solidFill>
            <a:srgbClr val="FFFF00"/>
          </a:solidFill>
        </p:spPr>
        <p:txBody>
          <a:bodyPr/>
          <a:lstStyle/>
          <a:p>
            <a:r>
              <a:rPr lang="pl-PL" altLang="pl-PL" sz="2400" b="1"/>
              <a:t>1300 j.a.</a:t>
            </a:r>
          </a:p>
        </p:txBody>
      </p:sp>
      <p:sp>
        <p:nvSpPr>
          <p:cNvPr id="103431" name="Text Box 7"/>
          <p:cNvSpPr txBox="1">
            <a:spLocks noChangeArrowheads="1"/>
          </p:cNvSpPr>
          <p:nvPr/>
        </p:nvSpPr>
        <p:spPr bwMode="auto">
          <a:xfrm>
            <a:off x="5486400" y="300080"/>
            <a:ext cx="32004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pl-PL" altLang="pl-PL" sz="2000" dirty="0">
                <a:solidFill>
                  <a:srgbClr val="C0504D"/>
                </a:solidFill>
              </a:rPr>
              <a:t>Okres obiegu  </a:t>
            </a:r>
            <a:r>
              <a:rPr lang="pl-PL" altLang="pl-PL" sz="2000" i="1" dirty="0">
                <a:solidFill>
                  <a:srgbClr val="C0504D"/>
                </a:solidFill>
              </a:rPr>
              <a:t>P=</a:t>
            </a:r>
            <a:r>
              <a:rPr lang="pl-PL" altLang="pl-PL" sz="2000" dirty="0">
                <a:solidFill>
                  <a:srgbClr val="C0504D"/>
                </a:solidFill>
              </a:rPr>
              <a:t>15 lat </a:t>
            </a:r>
          </a:p>
          <a:p>
            <a:endParaRPr lang="pl-PL" altLang="pl-PL" sz="2000" dirty="0">
              <a:solidFill>
                <a:srgbClr val="C0504D"/>
              </a:solidFill>
            </a:endParaRPr>
          </a:p>
          <a:p>
            <a:r>
              <a:rPr lang="pl-PL" altLang="pl-PL" sz="2000" dirty="0">
                <a:solidFill>
                  <a:srgbClr val="C0504D"/>
                </a:solidFill>
              </a:rPr>
              <a:t>Półoś wielka   </a:t>
            </a:r>
            <a:r>
              <a:rPr lang="pl-PL" altLang="pl-PL" sz="2000" i="1" dirty="0">
                <a:solidFill>
                  <a:srgbClr val="C0504D"/>
                </a:solidFill>
              </a:rPr>
              <a:t>a</a:t>
            </a:r>
            <a:r>
              <a:rPr lang="pl-PL" altLang="pl-PL" sz="2000" dirty="0">
                <a:solidFill>
                  <a:srgbClr val="C0504D"/>
                </a:solidFill>
              </a:rPr>
              <a:t> = 850 </a:t>
            </a:r>
            <a:r>
              <a:rPr lang="pl-PL" altLang="pl-PL" sz="2000" dirty="0" err="1">
                <a:solidFill>
                  <a:srgbClr val="C0504D"/>
                </a:solidFill>
              </a:rPr>
              <a:t>j.a</a:t>
            </a:r>
            <a:r>
              <a:rPr lang="pl-PL" altLang="pl-PL" sz="2000" dirty="0">
                <a:solidFill>
                  <a:srgbClr val="C0504D"/>
                </a:solidFill>
              </a:rPr>
              <a:t>.</a:t>
            </a:r>
            <a:endParaRPr lang="pl-PL" altLang="pl-PL" sz="2000" dirty="0">
              <a:solidFill>
                <a:prstClr val="black"/>
              </a:solidFill>
            </a:endParaRPr>
          </a:p>
        </p:txBody>
      </p:sp>
      <p:sp>
        <p:nvSpPr>
          <p:cNvPr id="103432" name="Text Box 8"/>
          <p:cNvSpPr txBox="1">
            <a:spLocks noChangeArrowheads="1"/>
          </p:cNvSpPr>
          <p:nvPr/>
        </p:nvSpPr>
        <p:spPr bwMode="auto">
          <a:xfrm>
            <a:off x="3314700" y="4686300"/>
            <a:ext cx="1390124"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pl-PL" sz="1050">
                <a:solidFill>
                  <a:srgbClr val="FF0000"/>
                </a:solidFill>
              </a:rPr>
              <a:t>Sky </a:t>
            </a:r>
            <a:r>
              <a:rPr lang="pl-PL" altLang="pl-PL" sz="1050">
                <a:solidFill>
                  <a:srgbClr val="FF0000"/>
                </a:solidFill>
                <a:sym typeface="Symbol" panose="05050102010706020507" pitchFamily="18" charset="2"/>
              </a:rPr>
              <a:t> Telescope 2003</a:t>
            </a:r>
            <a:endParaRPr lang="pl-PL" altLang="pl-PL" sz="1050">
              <a:solidFill>
                <a:srgbClr val="FF0000"/>
              </a:solidFill>
            </a:endParaRPr>
          </a:p>
        </p:txBody>
      </p:sp>
      <p:sp>
        <p:nvSpPr>
          <p:cNvPr id="103433" name="Text Box 9"/>
          <p:cNvSpPr txBox="1">
            <a:spLocks noChangeArrowheads="1"/>
          </p:cNvSpPr>
          <p:nvPr/>
        </p:nvSpPr>
        <p:spPr bwMode="auto">
          <a:xfrm>
            <a:off x="1314450" y="1028700"/>
            <a:ext cx="3390374" cy="300082"/>
          </a:xfrm>
          <a:prstGeom prst="rect">
            <a:avLst/>
          </a:prstGeom>
          <a:solidFill>
            <a:schemeClr val="bg1"/>
          </a:solidFill>
          <a:ln>
            <a:noFill/>
          </a:ln>
          <a:effectLst/>
          <a:extLst/>
        </p:spPr>
        <p:txBody>
          <a:bodyPr wrap="square">
            <a:spAutoFit/>
          </a:bodyPr>
          <a:lstStyle/>
          <a:p>
            <a:r>
              <a:rPr lang="pl-PL" altLang="pl-PL" sz="1350" dirty="0">
                <a:solidFill>
                  <a:prstClr val="black"/>
                </a:solidFill>
              </a:rPr>
              <a:t>                                                         </a:t>
            </a:r>
          </a:p>
        </p:txBody>
      </p:sp>
      <p:graphicFrame>
        <p:nvGraphicFramePr>
          <p:cNvPr id="103434" name="Object 10"/>
          <p:cNvGraphicFramePr>
            <a:graphicFrameLocks noChangeAspect="1"/>
          </p:cNvGraphicFramePr>
          <p:nvPr>
            <p:extLst>
              <p:ext uri="{D42A27DB-BD31-4B8C-83A1-F6EECF244321}">
                <p14:modId xmlns:p14="http://schemas.microsoft.com/office/powerpoint/2010/main" val="3929614752"/>
              </p:ext>
            </p:extLst>
          </p:nvPr>
        </p:nvGraphicFramePr>
        <p:xfrm>
          <a:off x="5720196" y="2301448"/>
          <a:ext cx="1943100" cy="1887141"/>
        </p:xfrm>
        <a:graphic>
          <a:graphicData uri="http://schemas.openxmlformats.org/presentationml/2006/ole">
            <mc:AlternateContent xmlns:mc="http://schemas.openxmlformats.org/markup-compatibility/2006">
              <mc:Choice xmlns:v="urn:schemas-microsoft-com:vml" Requires="v">
                <p:oleObj spid="_x0000_s1077" name="Równanie" r:id="rId5" imgW="1371600" imgH="1041120" progId="Equation.3">
                  <p:embed/>
                </p:oleObj>
              </mc:Choice>
              <mc:Fallback>
                <p:oleObj name="Równanie" r:id="rId5" imgW="1371600" imgH="104112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0196" y="2301448"/>
                        <a:ext cx="1943100" cy="1887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3435" name="Text Box 11"/>
          <p:cNvSpPr txBox="1">
            <a:spLocks noChangeArrowheads="1"/>
          </p:cNvSpPr>
          <p:nvPr/>
        </p:nvSpPr>
        <p:spPr bwMode="auto">
          <a:xfrm>
            <a:off x="5257800" y="4330931"/>
            <a:ext cx="310480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pl-PL" altLang="pl-PL" dirty="0">
                <a:solidFill>
                  <a:srgbClr val="FF0000"/>
                </a:solidFill>
              </a:rPr>
              <a:t>M</a:t>
            </a:r>
            <a:r>
              <a:rPr lang="pl-PL" altLang="pl-PL" baseline="-25000" dirty="0">
                <a:solidFill>
                  <a:srgbClr val="FF0000"/>
                </a:solidFill>
              </a:rPr>
              <a:t>C</a:t>
            </a:r>
            <a:r>
              <a:rPr lang="pl-PL" altLang="pl-PL" dirty="0">
                <a:solidFill>
                  <a:srgbClr val="FF0000"/>
                </a:solidFill>
              </a:rPr>
              <a:t> </a:t>
            </a:r>
            <a:r>
              <a:rPr lang="pl-PL" altLang="pl-PL" dirty="0">
                <a:solidFill>
                  <a:srgbClr val="FF0000"/>
                </a:solidFill>
                <a:sym typeface="Symbol" panose="05050102010706020507" pitchFamily="18" charset="2"/>
              </a:rPr>
              <a:t></a:t>
            </a:r>
            <a:r>
              <a:rPr lang="pl-PL" altLang="pl-PL" dirty="0">
                <a:solidFill>
                  <a:srgbClr val="FF0000"/>
                </a:solidFill>
              </a:rPr>
              <a:t> 3 miliony mas Słońca</a:t>
            </a:r>
          </a:p>
          <a:p>
            <a:pPr algn="ctr"/>
            <a:r>
              <a:rPr lang="pl-PL" altLang="pl-PL" dirty="0">
                <a:solidFill>
                  <a:srgbClr val="FF0000"/>
                </a:solidFill>
              </a:rPr>
              <a:t>w objętości kilku Słońc</a:t>
            </a:r>
          </a:p>
        </p:txBody>
      </p:sp>
      <p:sp>
        <p:nvSpPr>
          <p:cNvPr id="103436" name="Text Box 12"/>
          <p:cNvSpPr txBox="1">
            <a:spLocks noChangeArrowheads="1"/>
          </p:cNvSpPr>
          <p:nvPr/>
        </p:nvSpPr>
        <p:spPr bwMode="auto">
          <a:xfrm>
            <a:off x="5091546" y="1812175"/>
            <a:ext cx="320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pl-PL" altLang="pl-PL" dirty="0">
                <a:solidFill>
                  <a:prstClr val="black"/>
                </a:solidFill>
              </a:rPr>
              <a:t> III  Prawo Keplera </a:t>
            </a:r>
          </a:p>
        </p:txBody>
      </p:sp>
    </p:spTree>
    <p:extLst>
      <p:ext uri="{BB962C8B-B14F-4D97-AF65-F5344CB8AC3E}">
        <p14:creationId xmlns:p14="http://schemas.microsoft.com/office/powerpoint/2010/main" val="4139565612"/>
      </p:ext>
    </p:extLst>
  </p:cSld>
  <p:clrMapOvr>
    <a:masterClrMapping/>
  </p:clrMapOvr>
  <p:transition>
    <p:zo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ytuł 3"/>
          <p:cNvSpPr>
            <a:spLocks noGrp="1"/>
          </p:cNvSpPr>
          <p:nvPr>
            <p:ph type="title"/>
          </p:nvPr>
        </p:nvSpPr>
        <p:spPr>
          <a:xfrm rot="16200000">
            <a:off x="-1605016" y="2143505"/>
            <a:ext cx="4880890" cy="857250"/>
          </a:xfrm>
        </p:spPr>
        <p:txBody>
          <a:bodyPr/>
          <a:lstStyle/>
          <a:p>
            <a:r>
              <a:rPr lang="pl-PL" dirty="0" err="1" smtClean="0">
                <a:solidFill>
                  <a:schemeClr val="bg1"/>
                </a:solidFill>
              </a:rPr>
              <a:t>Supermasywne</a:t>
            </a:r>
            <a:r>
              <a:rPr lang="pl-PL" dirty="0" smtClean="0">
                <a:solidFill>
                  <a:schemeClr val="bg1"/>
                </a:solidFill>
              </a:rPr>
              <a:t> </a:t>
            </a:r>
            <a:br>
              <a:rPr lang="pl-PL" dirty="0" smtClean="0">
                <a:solidFill>
                  <a:schemeClr val="bg1"/>
                </a:solidFill>
              </a:rPr>
            </a:br>
            <a:r>
              <a:rPr lang="pl-PL" dirty="0" smtClean="0">
                <a:solidFill>
                  <a:schemeClr val="bg1"/>
                </a:solidFill>
              </a:rPr>
              <a:t>czarne dziury</a:t>
            </a:r>
            <a:endParaRPr lang="pl-PL" dirty="0">
              <a:solidFill>
                <a:schemeClr val="bg1"/>
              </a:solidFill>
            </a:endParaRPr>
          </a:p>
        </p:txBody>
      </p:sp>
      <p:pic>
        <p:nvPicPr>
          <p:cNvPr id="2" name="Obraz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7698" y="150899"/>
            <a:ext cx="6350000" cy="4775200"/>
          </a:xfrm>
          <a:prstGeom prst="rect">
            <a:avLst/>
          </a:prstGeom>
        </p:spPr>
      </p:pic>
    </p:spTree>
    <p:extLst>
      <p:ext uri="{BB962C8B-B14F-4D97-AF65-F5344CB8AC3E}">
        <p14:creationId xmlns:p14="http://schemas.microsoft.com/office/powerpoint/2010/main" val="17437558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24444" y="205979"/>
            <a:ext cx="8919556" cy="859631"/>
          </a:xfrm>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defTabSz="336947">
              <a:lnSpc>
                <a:spcPct val="96000"/>
              </a:lnSpc>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pl-PL" altLang="pl-PL" b="1" dirty="0" smtClean="0"/>
              <a:t>Inny rodzaj czarnych dziur </a:t>
            </a:r>
            <a:br>
              <a:rPr lang="pl-PL" altLang="pl-PL" b="1" dirty="0" smtClean="0"/>
            </a:br>
            <a:r>
              <a:rPr lang="pl-PL" altLang="pl-PL" b="1" dirty="0" smtClean="0"/>
              <a:t>– powstaje w wyniku ewolucji masywnych gwiazd</a:t>
            </a:r>
            <a:endParaRPr lang="en-GB" altLang="pl-PL" b="1" dirty="0"/>
          </a:p>
        </p:txBody>
      </p:sp>
      <p:pic>
        <p:nvPicPr>
          <p:cNvPr id="184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7360" y="1380575"/>
            <a:ext cx="5852160" cy="3500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1175824"/>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3" name="Obraz 2">
            <a:hlinkClick r:id="rId4" action="ppaction://hlinkfile"/>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43793" y="-820000"/>
            <a:ext cx="4835978" cy="2722139"/>
          </a:xfrm>
          <a:prstGeom prst="rect">
            <a:avLst/>
          </a:prstGeom>
        </p:spPr>
      </p:pic>
      <p:pic>
        <p:nvPicPr>
          <p:cNvPr id="4" name="Black Hole Waves Simul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143000" y="1063229"/>
            <a:ext cx="6858000" cy="3857625"/>
          </a:xfrm>
          <a:prstGeom prst="rect">
            <a:avLst/>
          </a:prstGeom>
        </p:spPr>
      </p:pic>
    </p:spTree>
    <p:extLst>
      <p:ext uri="{BB962C8B-B14F-4D97-AF65-F5344CB8AC3E}">
        <p14:creationId xmlns:p14="http://schemas.microsoft.com/office/powerpoint/2010/main" val="34517786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0"/>
            <a:ext cx="8229600" cy="857250"/>
          </a:xfrm>
        </p:spPr>
        <p:txBody>
          <a:bodyPr/>
          <a:lstStyle/>
          <a:p>
            <a:r>
              <a:rPr lang="pl-PL" b="1" dirty="0" smtClean="0"/>
              <a:t>Sygnał zarejestrowany 14.09.2015</a:t>
            </a:r>
            <a:endParaRPr lang="pl-PL" b="1" dirty="0"/>
          </a:p>
        </p:txBody>
      </p:sp>
      <p:pic>
        <p:nvPicPr>
          <p:cNvPr id="3" name="Obraz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0823" y="897738"/>
            <a:ext cx="5020463" cy="4245762"/>
          </a:xfrm>
          <a:prstGeom prst="rect">
            <a:avLst/>
          </a:prstGeom>
        </p:spPr>
      </p:pic>
    </p:spTree>
    <p:extLst>
      <p:ext uri="{BB962C8B-B14F-4D97-AF65-F5344CB8AC3E}">
        <p14:creationId xmlns:p14="http://schemas.microsoft.com/office/powerpoint/2010/main" val="20981848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31937" y="64662"/>
            <a:ext cx="8312727" cy="1143850"/>
          </a:xfrm>
        </p:spPr>
        <p:txBody>
          <a:bodyPr/>
          <a:lstStyle/>
          <a:p>
            <a:r>
              <a:rPr lang="pl-PL" sz="3200" dirty="0" smtClean="0"/>
              <a:t>„Zlewające się” czarne dziury i fale grawitacyjne (Nagroda Nobla 2017)</a:t>
            </a:r>
            <a:endParaRPr lang="pl-PL" sz="3200" dirty="0"/>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0575" y="1135116"/>
            <a:ext cx="8687019" cy="3990638"/>
          </a:xfrm>
          <a:prstGeom prst="rect">
            <a:avLst/>
          </a:prstGeom>
        </p:spPr>
      </p:pic>
    </p:spTree>
    <p:extLst>
      <p:ext uri="{BB962C8B-B14F-4D97-AF65-F5344CB8AC3E}">
        <p14:creationId xmlns:p14="http://schemas.microsoft.com/office/powerpoint/2010/main" val="12824635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Obraz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711" y="0"/>
            <a:ext cx="7488578" cy="5143500"/>
          </a:xfrm>
          <a:prstGeom prst="rect">
            <a:avLst/>
          </a:prstGeom>
        </p:spPr>
      </p:pic>
      <p:sp>
        <p:nvSpPr>
          <p:cNvPr id="2" name="Tytuł 1"/>
          <p:cNvSpPr>
            <a:spLocks noGrp="1"/>
          </p:cNvSpPr>
          <p:nvPr>
            <p:ph type="title"/>
          </p:nvPr>
        </p:nvSpPr>
        <p:spPr/>
        <p:txBody>
          <a:bodyPr/>
          <a:lstStyle/>
          <a:p>
            <a:endParaRPr lang="pl-PL"/>
          </a:p>
        </p:txBody>
      </p:sp>
      <p:sp>
        <p:nvSpPr>
          <p:cNvPr id="5" name="pole tekstowe 4"/>
          <p:cNvSpPr txBox="1"/>
          <p:nvPr/>
        </p:nvSpPr>
        <p:spPr>
          <a:xfrm>
            <a:off x="6326745" y="4520485"/>
            <a:ext cx="2311757" cy="379927"/>
          </a:xfrm>
          <a:prstGeom prst="rect">
            <a:avLst/>
          </a:prstGeom>
          <a:noFill/>
        </p:spPr>
        <p:txBody>
          <a:bodyPr wrap="square" rtlCol="0">
            <a:spAutoFit/>
          </a:bodyPr>
          <a:lstStyle/>
          <a:p>
            <a:r>
              <a:rPr lang="pl-PL" dirty="0" smtClean="0">
                <a:solidFill>
                  <a:schemeClr val="bg1"/>
                </a:solidFill>
                <a:hlinkClick r:id="rId3"/>
              </a:rPr>
              <a:t>Wersja interaktywna</a:t>
            </a:r>
            <a:endParaRPr lang="pl-PL" dirty="0">
              <a:solidFill>
                <a:schemeClr val="bg1"/>
              </a:solidFill>
            </a:endParaRPr>
          </a:p>
        </p:txBody>
      </p:sp>
      <p:pic>
        <p:nvPicPr>
          <p:cNvPr id="4" name="Obraz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710" y="2286357"/>
            <a:ext cx="8371429" cy="2857143"/>
          </a:xfrm>
          <a:prstGeom prst="rect">
            <a:avLst/>
          </a:prstGeom>
        </p:spPr>
      </p:pic>
    </p:spTree>
    <p:extLst>
      <p:ext uri="{BB962C8B-B14F-4D97-AF65-F5344CB8AC3E}">
        <p14:creationId xmlns:p14="http://schemas.microsoft.com/office/powerpoint/2010/main" val="311797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3" name="Obraz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7312" y="0"/>
            <a:ext cx="6429375" cy="5143500"/>
          </a:xfrm>
          <a:prstGeom prst="rect">
            <a:avLst/>
          </a:prstGeom>
        </p:spPr>
      </p:pic>
    </p:spTree>
    <p:extLst>
      <p:ext uri="{BB962C8B-B14F-4D97-AF65-F5344CB8AC3E}">
        <p14:creationId xmlns:p14="http://schemas.microsoft.com/office/powerpoint/2010/main" val="5669192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r"/>
            <a:r>
              <a:rPr lang="pl-PL" b="1" u="sng" dirty="0" smtClean="0"/>
              <a:t>Motto</a:t>
            </a:r>
            <a:endParaRPr lang="pl-PL" b="1" u="sng" dirty="0"/>
          </a:p>
        </p:txBody>
      </p:sp>
      <p:sp>
        <p:nvSpPr>
          <p:cNvPr id="3" name="Symbol zastępczy zawartości 2"/>
          <p:cNvSpPr>
            <a:spLocks noGrp="1"/>
          </p:cNvSpPr>
          <p:nvPr>
            <p:ph idx="1"/>
          </p:nvPr>
        </p:nvSpPr>
        <p:spPr>
          <a:xfrm>
            <a:off x="2099257" y="1290302"/>
            <a:ext cx="6780726" cy="3263504"/>
          </a:xfrm>
        </p:spPr>
        <p:txBody>
          <a:bodyPr>
            <a:normAutofit fontScale="85000" lnSpcReduction="10000"/>
          </a:bodyPr>
          <a:lstStyle/>
          <a:p>
            <a:pPr marL="0" indent="0">
              <a:buNone/>
            </a:pPr>
            <a:r>
              <a:rPr lang="pl-PL" sz="1800" i="1" dirty="0" smtClean="0"/>
              <a:t>Fizyka nie jest dziedziną, która mogłaby się podobać wszystkim. Nawet studenci na tyle zmotywowani, że poświęcają kilka lat swojego życia na zdobycie tytułu magistra fizyki, bez wahania przyznają, że niektóre jej elementy są, szczerze mówiąc, dość nudne. Jednak ci, których do fizyki przyciąga fascynacja ważnymi pytaniami na temat fizycznej rzeczywistości, którzy odczuwają głębokie i natarczywe pragnienie poznania tajemnic przyrody, mogą liczyć na wiele wspaniałych przeżyć wynagradzających włożony trud. Wystarczy na przykład zagłębić się w zawiłe szczegóły ogólnej teorii względności Einsteina i przyswoić sobie kilka podstawowych faktów z mechaniki kwantowej, by na kolejnych zajęciach dowiedzieć się, w jaki sposób można zastosować tę wiedzę do całego Wszechświata.</a:t>
            </a:r>
          </a:p>
          <a:p>
            <a:pPr marL="0" indent="0">
              <a:buNone/>
            </a:pPr>
            <a:r>
              <a:rPr lang="pl-PL" sz="1800" i="1" dirty="0" smtClean="0"/>
              <a:t>Coś wspaniałego. (…)</a:t>
            </a:r>
          </a:p>
          <a:p>
            <a:pPr marL="0" indent="0" algn="r">
              <a:buNone/>
            </a:pPr>
            <a:r>
              <a:rPr lang="pl-PL" sz="1600" dirty="0" smtClean="0"/>
              <a:t>Jim </a:t>
            </a:r>
            <a:r>
              <a:rPr lang="pl-PL" sz="1600" dirty="0" err="1" smtClean="0"/>
              <a:t>Baggott</a:t>
            </a:r>
            <a:endParaRPr lang="pl-PL" sz="1600" dirty="0" smtClean="0"/>
          </a:p>
          <a:p>
            <a:pPr marL="0" indent="0" algn="r">
              <a:buNone/>
            </a:pPr>
            <a:r>
              <a:rPr lang="pl-PL" sz="1600" dirty="0" smtClean="0"/>
              <a:t>Przestrzeń kwantowa. </a:t>
            </a:r>
          </a:p>
          <a:p>
            <a:pPr marL="0" indent="0" algn="r">
              <a:spcBef>
                <a:spcPts val="0"/>
              </a:spcBef>
              <a:buNone/>
            </a:pPr>
            <a:r>
              <a:rPr lang="pl-PL" sz="1600" dirty="0" smtClean="0"/>
              <a:t>Pętlowa grawitacja kwantowa i poszukiwanie struktury przestrzeni, czasu i Wszechświata.</a:t>
            </a:r>
            <a:endParaRPr lang="pl-PL" sz="1600" dirty="0"/>
          </a:p>
        </p:txBody>
      </p:sp>
      <p:pic>
        <p:nvPicPr>
          <p:cNvPr id="4" name="Obraz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107" y="1255780"/>
            <a:ext cx="1828800" cy="2413000"/>
          </a:xfrm>
          <a:prstGeom prst="rect">
            <a:avLst/>
          </a:prstGeom>
        </p:spPr>
      </p:pic>
    </p:spTree>
    <p:extLst>
      <p:ext uri="{BB962C8B-B14F-4D97-AF65-F5344CB8AC3E}">
        <p14:creationId xmlns:p14="http://schemas.microsoft.com/office/powerpoint/2010/main" val="13615187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423892" y="3799185"/>
            <a:ext cx="4243589" cy="857250"/>
          </a:xfrm>
        </p:spPr>
        <p:txBody>
          <a:bodyPr/>
          <a:lstStyle/>
          <a:p>
            <a:r>
              <a:rPr lang="pl-PL" dirty="0" smtClean="0">
                <a:hlinkClick r:id="rId2"/>
              </a:rPr>
              <a:t>polgraw.camk.edu.pl</a:t>
            </a:r>
            <a:endParaRPr lang="pl-PL" dirty="0"/>
          </a:p>
        </p:txBody>
      </p:sp>
      <p:pic>
        <p:nvPicPr>
          <p:cNvPr id="4" name="Obraz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792" y="0"/>
            <a:ext cx="3620533" cy="5143500"/>
          </a:xfrm>
          <a:prstGeom prst="rect">
            <a:avLst/>
          </a:prstGeom>
        </p:spPr>
      </p:pic>
      <p:sp>
        <p:nvSpPr>
          <p:cNvPr id="5" name="pole tekstowe 4"/>
          <p:cNvSpPr txBox="1"/>
          <p:nvPr/>
        </p:nvSpPr>
        <p:spPr>
          <a:xfrm>
            <a:off x="4304448" y="270456"/>
            <a:ext cx="4430332" cy="1754326"/>
          </a:xfrm>
          <a:prstGeom prst="rect">
            <a:avLst/>
          </a:prstGeom>
          <a:noFill/>
        </p:spPr>
        <p:txBody>
          <a:bodyPr wrap="square" rtlCol="0">
            <a:spAutoFit/>
          </a:bodyPr>
          <a:lstStyle/>
          <a:p>
            <a:r>
              <a:rPr lang="pl-PL" dirty="0" err="1"/>
              <a:t>Scientists</a:t>
            </a:r>
            <a:r>
              <a:rPr lang="pl-PL" dirty="0"/>
              <a:t> from the </a:t>
            </a:r>
            <a:r>
              <a:rPr lang="pl-PL" dirty="0" err="1"/>
              <a:t>Astronomical</a:t>
            </a:r>
            <a:r>
              <a:rPr lang="pl-PL" dirty="0"/>
              <a:t> </a:t>
            </a:r>
            <a:r>
              <a:rPr lang="pl-PL" dirty="0" err="1"/>
              <a:t>Observatory</a:t>
            </a:r>
            <a:r>
              <a:rPr lang="pl-PL" dirty="0"/>
              <a:t> </a:t>
            </a:r>
            <a:r>
              <a:rPr lang="pl-PL" dirty="0" err="1"/>
              <a:t>at</a:t>
            </a:r>
            <a:r>
              <a:rPr lang="pl-PL" dirty="0"/>
              <a:t> the University of </a:t>
            </a:r>
            <a:r>
              <a:rPr lang="pl-PL" dirty="0" err="1"/>
              <a:t>Warsaw</a:t>
            </a:r>
            <a:r>
              <a:rPr lang="pl-PL" dirty="0"/>
              <a:t> </a:t>
            </a:r>
            <a:r>
              <a:rPr lang="pl-PL" dirty="0" err="1"/>
              <a:t>were</a:t>
            </a:r>
            <a:r>
              <a:rPr lang="pl-PL" dirty="0"/>
              <a:t> </a:t>
            </a:r>
            <a:r>
              <a:rPr lang="pl-PL" dirty="0" err="1"/>
              <a:t>involved</a:t>
            </a:r>
            <a:r>
              <a:rPr lang="pl-PL" dirty="0"/>
              <a:t> in the </a:t>
            </a:r>
            <a:r>
              <a:rPr lang="pl-PL" dirty="0" err="1"/>
              <a:t>discovery</a:t>
            </a:r>
            <a:r>
              <a:rPr lang="pl-PL" dirty="0"/>
              <a:t>: Prof. Tomasz Bulik, Prof. Dorota Rosińska, Dr. Maria </a:t>
            </a:r>
            <a:r>
              <a:rPr lang="pl-PL" dirty="0" err="1"/>
              <a:t>Tringali</a:t>
            </a:r>
            <a:r>
              <a:rPr lang="pl-PL" dirty="0"/>
              <a:t>, Dr. Przemysław Figura, Dr. Bartosz </a:t>
            </a:r>
            <a:r>
              <a:rPr lang="pl-PL" dirty="0" err="1"/>
              <a:t>Idzkowski</a:t>
            </a:r>
            <a:r>
              <a:rPr lang="pl-PL" dirty="0"/>
              <a:t>, </a:t>
            </a:r>
            <a:r>
              <a:rPr lang="pl-PL" dirty="0" err="1"/>
              <a:t>Neha</a:t>
            </a:r>
            <a:r>
              <a:rPr lang="pl-PL" dirty="0"/>
              <a:t> Singh and Małgorzata Curyło.</a:t>
            </a:r>
          </a:p>
        </p:txBody>
      </p:sp>
      <p:pic>
        <p:nvPicPr>
          <p:cNvPr id="6" name="Obraz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6762" y="2121374"/>
            <a:ext cx="5105705" cy="1755229"/>
          </a:xfrm>
          <a:prstGeom prst="rect">
            <a:avLst/>
          </a:prstGeom>
        </p:spPr>
      </p:pic>
    </p:spTree>
    <p:extLst>
      <p:ext uri="{BB962C8B-B14F-4D97-AF65-F5344CB8AC3E}">
        <p14:creationId xmlns:p14="http://schemas.microsoft.com/office/powerpoint/2010/main" val="2141716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998421" y="205978"/>
            <a:ext cx="4862945" cy="1348502"/>
          </a:xfrm>
        </p:spPr>
        <p:txBody>
          <a:bodyPr/>
          <a:lstStyle/>
          <a:p>
            <a:r>
              <a:rPr lang="pl-PL" sz="2800" u="sng" dirty="0" smtClean="0"/>
              <a:t>Z ostatniej chwili!!!</a:t>
            </a:r>
            <a:r>
              <a:rPr lang="pl-PL" sz="2800" dirty="0" smtClean="0"/>
              <a:t/>
            </a:r>
            <a:br>
              <a:rPr lang="pl-PL" sz="2800" dirty="0" smtClean="0"/>
            </a:br>
            <a:r>
              <a:rPr lang="pl-PL" sz="2800" dirty="0" smtClean="0"/>
              <a:t>Najlepsze </a:t>
            </a:r>
            <a:r>
              <a:rPr lang="pl-PL" sz="2800" dirty="0"/>
              <a:t>zdjęcie czarnej dziury:</a:t>
            </a:r>
          </a:p>
        </p:txBody>
      </p:sp>
      <p:sp>
        <p:nvSpPr>
          <p:cNvPr id="3" name="Symbol zastępczy zawartości 2"/>
          <p:cNvSpPr>
            <a:spLocks noGrp="1"/>
          </p:cNvSpPr>
          <p:nvPr>
            <p:ph idx="1"/>
          </p:nvPr>
        </p:nvSpPr>
        <p:spPr>
          <a:xfrm>
            <a:off x="4148051" y="1463040"/>
            <a:ext cx="4538749" cy="2915688"/>
          </a:xfrm>
          <a:solidFill>
            <a:schemeClr val="tx1"/>
          </a:solidFill>
        </p:spPr>
        <p:txBody>
          <a:bodyPr/>
          <a:lstStyle/>
          <a:p>
            <a:pPr marL="0" indent="0">
              <a:buNone/>
            </a:pPr>
            <a:endParaRPr lang="pl-PL" dirty="0"/>
          </a:p>
        </p:txBody>
      </p:sp>
      <p:sp>
        <p:nvSpPr>
          <p:cNvPr id="4" name="pole tekstowe 3"/>
          <p:cNvSpPr txBox="1"/>
          <p:nvPr/>
        </p:nvSpPr>
        <p:spPr>
          <a:xfrm>
            <a:off x="58189" y="365760"/>
            <a:ext cx="3848793" cy="1384995"/>
          </a:xfrm>
          <a:prstGeom prst="rect">
            <a:avLst/>
          </a:prstGeom>
          <a:noFill/>
        </p:spPr>
        <p:txBody>
          <a:bodyPr wrap="square" rtlCol="0">
            <a:spAutoFit/>
          </a:bodyPr>
          <a:lstStyle/>
          <a:p>
            <a:pPr algn="ctr"/>
            <a:r>
              <a:rPr lang="pl-PL" sz="2800" dirty="0" smtClean="0"/>
              <a:t>„Cień”  </a:t>
            </a:r>
            <a:r>
              <a:rPr lang="pl-PL" sz="2800" dirty="0" err="1" smtClean="0"/>
              <a:t>supermasywnej</a:t>
            </a:r>
            <a:r>
              <a:rPr lang="pl-PL" sz="2800" dirty="0" smtClean="0"/>
              <a:t> czarnej dziury </a:t>
            </a:r>
          </a:p>
          <a:p>
            <a:pPr algn="ctr"/>
            <a:r>
              <a:rPr lang="pl-PL" sz="2800" dirty="0" smtClean="0"/>
              <a:t>w galaktyce M87 (2019)</a:t>
            </a:r>
            <a:endParaRPr lang="pl-PL" sz="2800" dirty="0"/>
          </a:p>
        </p:txBody>
      </p:sp>
      <p:pic>
        <p:nvPicPr>
          <p:cNvPr id="5" name="Obraz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060" y="2152996"/>
            <a:ext cx="3427595" cy="2400299"/>
          </a:xfrm>
          <a:prstGeom prst="rect">
            <a:avLst/>
          </a:prstGeom>
        </p:spPr>
      </p:pic>
      <p:sp>
        <p:nvSpPr>
          <p:cNvPr id="6" name="pole tekstowe 5"/>
          <p:cNvSpPr txBox="1"/>
          <p:nvPr/>
        </p:nvSpPr>
        <p:spPr>
          <a:xfrm>
            <a:off x="8013469" y="4444936"/>
            <a:ext cx="839585" cy="400110"/>
          </a:xfrm>
          <a:prstGeom prst="rect">
            <a:avLst/>
          </a:prstGeom>
          <a:noFill/>
        </p:spPr>
        <p:txBody>
          <a:bodyPr wrap="square" rtlCol="0">
            <a:spAutoFit/>
          </a:bodyPr>
          <a:lstStyle/>
          <a:p>
            <a:r>
              <a:rPr lang="pl-PL" sz="2000" b="1" dirty="0" smtClean="0"/>
              <a:t>;-)</a:t>
            </a:r>
            <a:endParaRPr lang="pl-PL" sz="2000" b="1" dirty="0"/>
          </a:p>
        </p:txBody>
      </p:sp>
    </p:spTree>
    <p:extLst>
      <p:ext uri="{BB962C8B-B14F-4D97-AF65-F5344CB8AC3E}">
        <p14:creationId xmlns:p14="http://schemas.microsoft.com/office/powerpoint/2010/main" val="1146825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bg/>
                                          </p:spTgt>
                                        </p:tgtEl>
                                        <p:attrNameLst>
                                          <p:attrName>style.visibility</p:attrName>
                                        </p:attrNameLst>
                                      </p:cBhvr>
                                      <p:to>
                                        <p:strVal val="visible"/>
                                      </p:to>
                                    </p:set>
                                    <p:anim calcmode="lin" valueType="num">
                                      <p:cBhvr additive="base">
                                        <p:cTn id="13"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4"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nodePh="1">
                                  <p:stCondLst>
                                    <p:cond delay="0"/>
                                  </p:stCondLst>
                                  <p:endCondLst>
                                    <p:cond evt="begin" delay="0">
                                      <p:tn val="17"/>
                                    </p:cond>
                                  </p:end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382385" y="0"/>
            <a:ext cx="8404168" cy="1188720"/>
          </a:xfrm>
        </p:spPr>
        <p:txBody>
          <a:bodyPr>
            <a:normAutofit fontScale="90000"/>
          </a:bodyPr>
          <a:lstStyle/>
          <a:p>
            <a:pPr>
              <a:lnSpc>
                <a:spcPct val="100000"/>
              </a:lnSpc>
            </a:pPr>
            <a:r>
              <a:rPr lang="pl-PL" sz="2700" b="1" i="1" dirty="0">
                <a:solidFill>
                  <a:schemeClr val="bg2"/>
                </a:solidFill>
              </a:rPr>
              <a:t>Wszechświat jest ogromny. Do bólu piękny. </a:t>
            </a:r>
            <a:r>
              <a:rPr lang="pl-PL" sz="2700" b="1" i="1" dirty="0" smtClean="0">
                <a:solidFill>
                  <a:schemeClr val="bg2"/>
                </a:solidFill>
              </a:rPr>
              <a:t>Zdumiewająco </a:t>
            </a:r>
            <a:r>
              <a:rPr lang="pl-PL" sz="2700" b="1" i="1" dirty="0">
                <a:solidFill>
                  <a:schemeClr val="bg2"/>
                </a:solidFill>
              </a:rPr>
              <a:t>prosty pod pewnymi względami, a pod innymi – misternie złożony. 	</a:t>
            </a:r>
            <a:r>
              <a:rPr lang="pl-PL" sz="2000" b="1" i="1" dirty="0">
                <a:solidFill>
                  <a:schemeClr val="bg2"/>
                </a:solidFill>
              </a:rPr>
              <a:t/>
            </a:r>
            <a:br>
              <a:rPr lang="pl-PL" sz="2000" b="1" i="1" dirty="0">
                <a:solidFill>
                  <a:schemeClr val="bg2"/>
                </a:solidFill>
              </a:rPr>
            </a:br>
            <a:r>
              <a:rPr lang="pl-PL" sz="2000" b="1" i="1" dirty="0">
                <a:solidFill>
                  <a:schemeClr val="bg2"/>
                </a:solidFill>
              </a:rPr>
              <a:t>							</a:t>
            </a:r>
            <a:r>
              <a:rPr lang="pl-PL" sz="2000" b="1" i="1" dirty="0" smtClean="0">
                <a:solidFill>
                  <a:schemeClr val="bg2"/>
                </a:solidFill>
              </a:rPr>
              <a:t>	</a:t>
            </a:r>
            <a:r>
              <a:rPr lang="pl-PL" sz="2000" i="1" dirty="0" smtClean="0">
                <a:solidFill>
                  <a:schemeClr val="bg2"/>
                </a:solidFill>
              </a:rPr>
              <a:t>		</a:t>
            </a:r>
            <a:r>
              <a:rPr lang="pl-PL" sz="2000" b="1" dirty="0" smtClean="0">
                <a:solidFill>
                  <a:schemeClr val="bg2"/>
                </a:solidFill>
              </a:rPr>
              <a:t>Kip </a:t>
            </a:r>
            <a:r>
              <a:rPr lang="pl-PL" sz="2000" b="1" dirty="0" err="1">
                <a:solidFill>
                  <a:schemeClr val="bg2"/>
                </a:solidFill>
              </a:rPr>
              <a:t>Thorne</a:t>
            </a:r>
            <a:endParaRPr lang="pl-PL" sz="2000" b="1" i="1" dirty="0">
              <a:solidFill>
                <a:schemeClr val="bg2"/>
              </a:solidFill>
            </a:endParaRPr>
          </a:p>
        </p:txBody>
      </p:sp>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77529" y="1159417"/>
            <a:ext cx="7676515" cy="3917581"/>
          </a:xfrm>
        </p:spPr>
      </p:pic>
    </p:spTree>
    <p:extLst>
      <p:ext uri="{BB962C8B-B14F-4D97-AF65-F5344CB8AC3E}">
        <p14:creationId xmlns:p14="http://schemas.microsoft.com/office/powerpoint/2010/main" val="30260604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454202" y="363996"/>
            <a:ext cx="3318725" cy="1374651"/>
          </a:xfrm>
        </p:spPr>
        <p:txBody>
          <a:bodyPr>
            <a:normAutofit/>
          </a:bodyPr>
          <a:lstStyle/>
          <a:p>
            <a:pPr algn="ctr"/>
            <a:r>
              <a:rPr lang="pl-PL" b="1" dirty="0" smtClean="0"/>
              <a:t>Lekcje Noblowskie </a:t>
            </a:r>
            <a:br>
              <a:rPr lang="pl-PL" b="1" dirty="0" smtClean="0"/>
            </a:br>
            <a:r>
              <a:rPr lang="pl-PL" b="1" dirty="0" smtClean="0"/>
              <a:t>i inne materiały</a:t>
            </a:r>
            <a:endParaRPr lang="pl-PL" b="1" dirty="0"/>
          </a:p>
        </p:txBody>
      </p:sp>
      <p:sp>
        <p:nvSpPr>
          <p:cNvPr id="3" name="Symbol zastępczy zawartości 2"/>
          <p:cNvSpPr>
            <a:spLocks noGrp="1"/>
          </p:cNvSpPr>
          <p:nvPr>
            <p:ph idx="1"/>
          </p:nvPr>
        </p:nvSpPr>
        <p:spPr>
          <a:xfrm>
            <a:off x="5512157" y="1879996"/>
            <a:ext cx="3290553" cy="3263504"/>
          </a:xfrm>
        </p:spPr>
        <p:txBody>
          <a:bodyPr/>
          <a:lstStyle/>
          <a:p>
            <a:r>
              <a:rPr lang="pl-PL" dirty="0" smtClean="0">
                <a:hlinkClick r:id="rId2"/>
              </a:rPr>
              <a:t>Nobel Prize </a:t>
            </a:r>
            <a:r>
              <a:rPr lang="pl-PL" dirty="0" err="1" smtClean="0">
                <a:hlinkClick r:id="rId2"/>
              </a:rPr>
              <a:t>lessons</a:t>
            </a:r>
            <a:endParaRPr lang="pl-PL" dirty="0">
              <a:hlinkClick r:id="rId3"/>
            </a:endParaRPr>
          </a:p>
          <a:p>
            <a:r>
              <a:rPr lang="pl-PL" dirty="0" smtClean="0">
                <a:hlinkClick r:id="rId4"/>
              </a:rPr>
              <a:t>Nobel Prize </a:t>
            </a:r>
            <a:r>
              <a:rPr lang="pl-PL" dirty="0" err="1" smtClean="0">
                <a:hlinkClick r:id="rId4"/>
              </a:rPr>
              <a:t>physics</a:t>
            </a:r>
            <a:r>
              <a:rPr lang="pl-PL" dirty="0" smtClean="0">
                <a:hlinkClick r:id="rId4"/>
              </a:rPr>
              <a:t> 2020</a:t>
            </a:r>
            <a:endParaRPr lang="pl-PL" dirty="0" smtClean="0"/>
          </a:p>
          <a:p>
            <a:r>
              <a:rPr lang="pl-PL" dirty="0" smtClean="0">
                <a:hlinkClick r:id="rId5"/>
              </a:rPr>
              <a:t>Astronomy </a:t>
            </a:r>
            <a:r>
              <a:rPr lang="pl-PL" dirty="0" smtClean="0"/>
              <a:t>– Black </a:t>
            </a:r>
            <a:r>
              <a:rPr lang="pl-PL" dirty="0" err="1" smtClean="0"/>
              <a:t>Holes</a:t>
            </a:r>
            <a:r>
              <a:rPr lang="pl-PL" dirty="0" smtClean="0"/>
              <a:t> </a:t>
            </a:r>
            <a:r>
              <a:rPr lang="pl-PL" dirty="0" err="1" smtClean="0"/>
              <a:t>Explained</a:t>
            </a:r>
            <a:endParaRPr lang="pl-PL" dirty="0"/>
          </a:p>
        </p:txBody>
      </p:sp>
      <p:pic>
        <p:nvPicPr>
          <p:cNvPr id="4" name="Obraz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808" y="0"/>
            <a:ext cx="4515192" cy="5143500"/>
          </a:xfrm>
          <a:prstGeom prst="rect">
            <a:avLst/>
          </a:prstGeom>
        </p:spPr>
      </p:pic>
    </p:spTree>
    <p:extLst>
      <p:ext uri="{BB962C8B-B14F-4D97-AF65-F5344CB8AC3E}">
        <p14:creationId xmlns:p14="http://schemas.microsoft.com/office/powerpoint/2010/main" val="16598508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73605" y="64394"/>
            <a:ext cx="7413690" cy="4977684"/>
          </a:xfrm>
        </p:spPr>
      </p:pic>
    </p:spTree>
    <p:extLst>
      <p:ext uri="{BB962C8B-B14F-4D97-AF65-F5344CB8AC3E}">
        <p14:creationId xmlns:p14="http://schemas.microsoft.com/office/powerpoint/2010/main" val="41150119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7597" y="78881"/>
            <a:ext cx="8402578" cy="4892363"/>
          </a:xfrm>
        </p:spPr>
      </p:pic>
    </p:spTree>
    <p:extLst>
      <p:ext uri="{BB962C8B-B14F-4D97-AF65-F5344CB8AC3E}">
        <p14:creationId xmlns:p14="http://schemas.microsoft.com/office/powerpoint/2010/main" val="24481851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15817" y="303288"/>
            <a:ext cx="4546665" cy="1661819"/>
          </a:xfrm>
        </p:spPr>
        <p:txBody>
          <a:bodyPr>
            <a:normAutofit fontScale="90000"/>
          </a:bodyPr>
          <a:lstStyle/>
          <a:p>
            <a:pPr algn="ctr"/>
            <a:r>
              <a:rPr lang="pl-PL" b="1" dirty="0" smtClean="0"/>
              <a:t>Warto obejrzeć </a:t>
            </a:r>
            <a:br>
              <a:rPr lang="pl-PL" b="1" dirty="0" smtClean="0"/>
            </a:br>
            <a:r>
              <a:rPr lang="pl-PL" b="1" dirty="0" smtClean="0"/>
              <a:t>i wykorzystać na lekcji</a:t>
            </a:r>
            <a:endParaRPr lang="pl-PL" b="1" dirty="0"/>
          </a:p>
        </p:txBody>
      </p:sp>
      <p:sp>
        <p:nvSpPr>
          <p:cNvPr id="3" name="Symbol zastępczy zawartości 2"/>
          <p:cNvSpPr>
            <a:spLocks noGrp="1"/>
          </p:cNvSpPr>
          <p:nvPr>
            <p:ph idx="1"/>
          </p:nvPr>
        </p:nvSpPr>
        <p:spPr>
          <a:xfrm>
            <a:off x="332509" y="2023846"/>
            <a:ext cx="5785658" cy="3119654"/>
          </a:xfrm>
        </p:spPr>
        <p:txBody>
          <a:bodyPr>
            <a:normAutofit/>
          </a:bodyPr>
          <a:lstStyle/>
          <a:p>
            <a:pPr marL="0" indent="0">
              <a:buNone/>
            </a:pPr>
            <a:r>
              <a:rPr lang="pl-PL" dirty="0" err="1" smtClean="0"/>
              <a:t>Youtube</a:t>
            </a:r>
            <a:r>
              <a:rPr lang="pl-PL" dirty="0" smtClean="0"/>
              <a:t> - </a:t>
            </a:r>
            <a:r>
              <a:rPr lang="pl-PL" dirty="0" err="1" smtClean="0"/>
              <a:t>Kurzgesagt</a:t>
            </a:r>
            <a:r>
              <a:rPr lang="pl-PL" dirty="0" smtClean="0"/>
              <a:t> – </a:t>
            </a:r>
            <a:r>
              <a:rPr lang="pl-PL" u="sng" dirty="0" smtClean="0"/>
              <a:t>In a </a:t>
            </a:r>
            <a:r>
              <a:rPr lang="pl-PL" u="sng" dirty="0" err="1" smtClean="0"/>
              <a:t>nutshell</a:t>
            </a:r>
            <a:r>
              <a:rPr lang="pl-PL" u="sng" dirty="0" smtClean="0"/>
              <a:t>:</a:t>
            </a:r>
          </a:p>
          <a:p>
            <a:r>
              <a:rPr lang="pl-PL" dirty="0" smtClean="0">
                <a:hlinkClick r:id="rId2"/>
              </a:rPr>
              <a:t>Dlaczego Ziemia jest więzieniem i jak z niego uciec?</a:t>
            </a:r>
            <a:endParaRPr lang="pl-PL" dirty="0" smtClean="0"/>
          </a:p>
          <a:p>
            <a:r>
              <a:rPr lang="pl-PL" dirty="0" smtClean="0">
                <a:hlinkClick r:id="rId3"/>
              </a:rPr>
              <a:t>Black </a:t>
            </a:r>
            <a:r>
              <a:rPr lang="pl-PL" dirty="0" err="1" smtClean="0">
                <a:hlinkClick r:id="rId3"/>
              </a:rPr>
              <a:t>Holes</a:t>
            </a:r>
            <a:r>
              <a:rPr lang="pl-PL" dirty="0" smtClean="0">
                <a:hlinkClick r:id="rId3"/>
              </a:rPr>
              <a:t> </a:t>
            </a:r>
            <a:r>
              <a:rPr lang="pl-PL" dirty="0" err="1" smtClean="0">
                <a:hlinkClick r:id="rId3"/>
              </a:rPr>
              <a:t>Explained</a:t>
            </a:r>
            <a:r>
              <a:rPr lang="pl-PL" dirty="0" smtClean="0">
                <a:hlinkClick r:id="rId3"/>
              </a:rPr>
              <a:t> – From </a:t>
            </a:r>
            <a:r>
              <a:rPr lang="pl-PL" dirty="0" err="1">
                <a:hlinkClick r:id="rId3"/>
              </a:rPr>
              <a:t>B</a:t>
            </a:r>
            <a:r>
              <a:rPr lang="pl-PL" dirty="0" err="1" smtClean="0">
                <a:hlinkClick r:id="rId3"/>
              </a:rPr>
              <a:t>irth</a:t>
            </a:r>
            <a:r>
              <a:rPr lang="pl-PL" dirty="0" smtClean="0">
                <a:hlinkClick r:id="rId3"/>
              </a:rPr>
              <a:t> to </a:t>
            </a:r>
            <a:r>
              <a:rPr lang="pl-PL" dirty="0" err="1" smtClean="0">
                <a:hlinkClick r:id="rId3"/>
              </a:rPr>
              <a:t>Death</a:t>
            </a:r>
            <a:endParaRPr lang="pl-PL" dirty="0" smtClean="0"/>
          </a:p>
        </p:txBody>
      </p:sp>
      <p:pic>
        <p:nvPicPr>
          <p:cNvPr id="5" name="Obraz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68026" y="303288"/>
            <a:ext cx="2250649" cy="1350389"/>
          </a:xfrm>
          <a:prstGeom prst="rect">
            <a:avLst/>
          </a:prstGeom>
        </p:spPr>
      </p:pic>
      <p:pic>
        <p:nvPicPr>
          <p:cNvPr id="4" name="Obraz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5842" y="1802745"/>
            <a:ext cx="2375015" cy="1345008"/>
          </a:xfrm>
          <a:prstGeom prst="rect">
            <a:avLst/>
          </a:prstGeom>
        </p:spPr>
      </p:pic>
      <p:pic>
        <p:nvPicPr>
          <p:cNvPr id="6" name="Obraz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05842" y="3223919"/>
            <a:ext cx="2312833" cy="1320918"/>
          </a:xfrm>
          <a:prstGeom prst="rect">
            <a:avLst/>
          </a:prstGeom>
        </p:spPr>
      </p:pic>
    </p:spTree>
    <p:extLst>
      <p:ext uri="{BB962C8B-B14F-4D97-AF65-F5344CB8AC3E}">
        <p14:creationId xmlns:p14="http://schemas.microsoft.com/office/powerpoint/2010/main" val="7193293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010366" y="139476"/>
            <a:ext cx="3165989" cy="982741"/>
          </a:xfrm>
        </p:spPr>
        <p:txBody>
          <a:bodyPr/>
          <a:lstStyle/>
          <a:p>
            <a:r>
              <a:rPr lang="pl-PL" sz="3200" b="1" u="sng" dirty="0" smtClean="0"/>
              <a:t>Dodatkowo</a:t>
            </a:r>
            <a:endParaRPr lang="pl-PL" sz="3200" b="1" u="sng" dirty="0"/>
          </a:p>
        </p:txBody>
      </p:sp>
      <p:sp>
        <p:nvSpPr>
          <p:cNvPr id="3" name="Symbol zastępczy zawartości 2"/>
          <p:cNvSpPr>
            <a:spLocks noGrp="1"/>
          </p:cNvSpPr>
          <p:nvPr>
            <p:ph idx="1"/>
          </p:nvPr>
        </p:nvSpPr>
        <p:spPr>
          <a:xfrm>
            <a:off x="3110120" y="1132208"/>
            <a:ext cx="2892828" cy="1610992"/>
          </a:xfrm>
        </p:spPr>
        <p:txBody>
          <a:bodyPr/>
          <a:lstStyle/>
          <a:p>
            <a:r>
              <a:rPr lang="pl-PL" dirty="0" smtClean="0"/>
              <a:t>Ted-</a:t>
            </a:r>
            <a:r>
              <a:rPr lang="pl-PL" dirty="0" err="1" smtClean="0"/>
              <a:t>ed</a:t>
            </a:r>
            <a:r>
              <a:rPr lang="pl-PL" dirty="0" smtClean="0"/>
              <a:t>: </a:t>
            </a:r>
            <a:r>
              <a:rPr lang="pl-PL" dirty="0" err="1" smtClean="0"/>
              <a:t>black</a:t>
            </a:r>
            <a:r>
              <a:rPr lang="pl-PL" dirty="0" smtClean="0"/>
              <a:t> </a:t>
            </a:r>
            <a:r>
              <a:rPr lang="pl-PL" dirty="0" err="1" smtClean="0"/>
              <a:t>holes</a:t>
            </a:r>
            <a:endParaRPr lang="pl-PL" dirty="0" smtClean="0"/>
          </a:p>
          <a:p>
            <a:r>
              <a:rPr lang="pl-PL" dirty="0" smtClean="0"/>
              <a:t>In a </a:t>
            </a:r>
            <a:r>
              <a:rPr lang="pl-PL" dirty="0" err="1" smtClean="0"/>
              <a:t>nutshell</a:t>
            </a:r>
            <a:r>
              <a:rPr lang="pl-PL" dirty="0" smtClean="0"/>
              <a:t> – </a:t>
            </a:r>
            <a:r>
              <a:rPr lang="pl-PL" dirty="0" err="1" smtClean="0"/>
              <a:t>black</a:t>
            </a:r>
            <a:r>
              <a:rPr lang="pl-PL" dirty="0" smtClean="0"/>
              <a:t> </a:t>
            </a:r>
            <a:r>
              <a:rPr lang="pl-PL" dirty="0" err="1" smtClean="0"/>
              <a:t>holes</a:t>
            </a:r>
            <a:endParaRPr lang="pl-PL" dirty="0"/>
          </a:p>
        </p:txBody>
      </p:sp>
      <p:pic>
        <p:nvPicPr>
          <p:cNvPr id="4" name="Obraz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010367" cy="5143500"/>
          </a:xfrm>
          <a:prstGeom prst="rect">
            <a:avLst/>
          </a:prstGeom>
        </p:spPr>
      </p:pic>
      <p:pic>
        <p:nvPicPr>
          <p:cNvPr id="5" name="Obraz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4267" y="0"/>
            <a:ext cx="3029733" cy="5143500"/>
          </a:xfrm>
          <a:prstGeom prst="rect">
            <a:avLst/>
          </a:prstGeom>
        </p:spPr>
      </p:pic>
      <p:sp>
        <p:nvSpPr>
          <p:cNvPr id="6" name="pole tekstowe 5"/>
          <p:cNvSpPr txBox="1"/>
          <p:nvPr/>
        </p:nvSpPr>
        <p:spPr>
          <a:xfrm>
            <a:off x="3316778" y="3027619"/>
            <a:ext cx="2543695" cy="1569660"/>
          </a:xfrm>
          <a:prstGeom prst="rect">
            <a:avLst/>
          </a:prstGeom>
          <a:noFill/>
        </p:spPr>
        <p:txBody>
          <a:bodyPr wrap="square" rtlCol="0">
            <a:spAutoFit/>
          </a:bodyPr>
          <a:lstStyle/>
          <a:p>
            <a:pPr algn="ctr"/>
            <a:r>
              <a:rPr lang="pl-PL" sz="3200" b="1" dirty="0" smtClean="0"/>
              <a:t>Dziękuję </a:t>
            </a:r>
          </a:p>
          <a:p>
            <a:pPr algn="ctr"/>
            <a:r>
              <a:rPr lang="pl-PL" sz="3200" b="1" dirty="0" smtClean="0"/>
              <a:t>za uwagę!</a:t>
            </a:r>
          </a:p>
          <a:p>
            <a:pPr algn="ctr"/>
            <a:r>
              <a:rPr lang="pl-PL" sz="3200" b="1" dirty="0" smtClean="0">
                <a:sym typeface="Wingdings" panose="05000000000000000000" pitchFamily="2" charset="2"/>
              </a:rPr>
              <a:t></a:t>
            </a:r>
            <a:endParaRPr lang="pl-PL" sz="3200" b="1" dirty="0"/>
          </a:p>
        </p:txBody>
      </p:sp>
    </p:spTree>
    <p:extLst>
      <p:ext uri="{BB962C8B-B14F-4D97-AF65-F5344CB8AC3E}">
        <p14:creationId xmlns:p14="http://schemas.microsoft.com/office/powerpoint/2010/main" val="1682348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28650" y="121444"/>
            <a:ext cx="7886700" cy="1160003"/>
          </a:xfrm>
        </p:spPr>
        <p:txBody>
          <a:bodyPr>
            <a:normAutofit/>
          </a:bodyPr>
          <a:lstStyle/>
          <a:p>
            <a:pPr algn="ctr"/>
            <a:r>
              <a:rPr lang="pl-PL" sz="3200" b="1" dirty="0" smtClean="0"/>
              <a:t>Dlaczego Ziemia (i każde ciało niebieskie) </a:t>
            </a:r>
            <a:br>
              <a:rPr lang="pl-PL" sz="3200" b="1" dirty="0" smtClean="0"/>
            </a:br>
            <a:r>
              <a:rPr lang="pl-PL" sz="3200" b="1" dirty="0" smtClean="0"/>
              <a:t>jest więzieniem?…</a:t>
            </a:r>
            <a:endParaRPr lang="pl-PL" sz="3200" b="1" dirty="0"/>
          </a:p>
        </p:txBody>
      </p:sp>
      <p:sp>
        <p:nvSpPr>
          <p:cNvPr id="3" name="Symbol zastępczy zawartości 2"/>
          <p:cNvSpPr>
            <a:spLocks noGrp="1"/>
          </p:cNvSpPr>
          <p:nvPr>
            <p:ph idx="1"/>
          </p:nvPr>
        </p:nvSpPr>
        <p:spPr>
          <a:xfrm>
            <a:off x="4507606" y="1473757"/>
            <a:ext cx="4236095" cy="3381577"/>
          </a:xfrm>
        </p:spPr>
        <p:txBody>
          <a:bodyPr>
            <a:normAutofit/>
          </a:bodyPr>
          <a:lstStyle/>
          <a:p>
            <a:r>
              <a:rPr lang="pl-PL" sz="2000" dirty="0" smtClean="0"/>
              <a:t>Góra Newtona – spadanie, przy dużej prędkości (7.9 km/s) – orbitowanie; to tzw. I prędkość kosmiczna</a:t>
            </a:r>
          </a:p>
          <a:p>
            <a:r>
              <a:rPr lang="pl-PL" sz="2000" dirty="0" smtClean="0"/>
              <a:t>II prędkość kosmiczna – dla Ziemi 11,2 km/s – ogólnie określona wzorem</a:t>
            </a:r>
          </a:p>
          <a:p>
            <a:pPr marL="0" indent="0" algn="ctr">
              <a:buNone/>
            </a:pPr>
            <a:r>
              <a:rPr lang="pl-PL" sz="2000" dirty="0" smtClean="0"/>
              <a:t>v</a:t>
            </a:r>
            <a:r>
              <a:rPr lang="pl-PL" sz="2000" baseline="30000" dirty="0" smtClean="0"/>
              <a:t>2</a:t>
            </a:r>
            <a:r>
              <a:rPr lang="pl-PL" sz="2000" dirty="0" smtClean="0"/>
              <a:t> = 2GM/R</a:t>
            </a:r>
          </a:p>
          <a:p>
            <a:r>
              <a:rPr lang="pl-PL" sz="2000" dirty="0" smtClean="0"/>
              <a:t>J. Mitchell (1783), P.S. Laplace (1796-99) – pomysły na „ciemną gwiazdę”</a:t>
            </a:r>
            <a:endParaRPr lang="pl-PL" sz="2000" dirty="0"/>
          </a:p>
        </p:txBody>
      </p:sp>
      <p:pic>
        <p:nvPicPr>
          <p:cNvPr id="4" name="Obraz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373" y="1485129"/>
            <a:ext cx="3409950" cy="3086100"/>
          </a:xfrm>
          <a:prstGeom prst="rect">
            <a:avLst/>
          </a:prstGeom>
        </p:spPr>
      </p:pic>
    </p:spTree>
    <p:extLst>
      <p:ext uri="{BB962C8B-B14F-4D97-AF65-F5344CB8AC3E}">
        <p14:creationId xmlns:p14="http://schemas.microsoft.com/office/powerpoint/2010/main" val="2793906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23232" y="273845"/>
            <a:ext cx="3992118" cy="994172"/>
          </a:xfrm>
        </p:spPr>
        <p:txBody>
          <a:bodyPr>
            <a:noAutofit/>
          </a:bodyPr>
          <a:lstStyle/>
          <a:p>
            <a:pPr algn="ctr"/>
            <a:r>
              <a:rPr lang="pl-PL" sz="3600" b="1" dirty="0" smtClean="0"/>
              <a:t>Czym jest </a:t>
            </a:r>
            <a:br>
              <a:rPr lang="pl-PL" sz="3600" b="1" dirty="0" smtClean="0"/>
            </a:br>
            <a:r>
              <a:rPr lang="pl-PL" sz="3600" b="1" dirty="0" smtClean="0"/>
              <a:t>czarna dziura?</a:t>
            </a:r>
            <a:endParaRPr lang="pl-PL" sz="3600" b="1" dirty="0"/>
          </a:p>
        </p:txBody>
      </p:sp>
      <p:sp>
        <p:nvSpPr>
          <p:cNvPr id="3" name="Symbol zastępczy zawartości 2"/>
          <p:cNvSpPr>
            <a:spLocks noGrp="1"/>
          </p:cNvSpPr>
          <p:nvPr>
            <p:ph idx="1"/>
          </p:nvPr>
        </p:nvSpPr>
        <p:spPr>
          <a:xfrm>
            <a:off x="4669536" y="1369219"/>
            <a:ext cx="3845814" cy="3263504"/>
          </a:xfrm>
        </p:spPr>
        <p:txBody>
          <a:bodyPr/>
          <a:lstStyle/>
          <a:p>
            <a:r>
              <a:rPr lang="pl-PL" u="sng" dirty="0" smtClean="0"/>
              <a:t>Obiekt tak gęsty, że nawet światło nie może się z niego wydostać</a:t>
            </a:r>
          </a:p>
          <a:p>
            <a:r>
              <a:rPr lang="pl-PL" dirty="0" smtClean="0"/>
              <a:t>Ze wzoru R = 2GM/c</a:t>
            </a:r>
            <a:r>
              <a:rPr lang="pl-PL" baseline="30000" dirty="0" smtClean="0"/>
              <a:t>2</a:t>
            </a:r>
            <a:r>
              <a:rPr lang="pl-PL" dirty="0" smtClean="0"/>
              <a:t>  obliczamy:</a:t>
            </a:r>
          </a:p>
          <a:p>
            <a:pPr marL="0" indent="0">
              <a:buNone/>
            </a:pPr>
            <a:r>
              <a:rPr lang="pl-PL" dirty="0" smtClean="0"/>
              <a:t> dla Ziemi – ok. 9 mm,</a:t>
            </a:r>
          </a:p>
          <a:p>
            <a:pPr marL="0" indent="0">
              <a:buNone/>
            </a:pPr>
            <a:r>
              <a:rPr lang="pl-PL" dirty="0"/>
              <a:t> </a:t>
            </a:r>
            <a:r>
              <a:rPr lang="pl-PL" dirty="0" smtClean="0"/>
              <a:t>dla Słońca 3,3 km</a:t>
            </a:r>
            <a:endParaRPr lang="pl-PL" dirty="0"/>
          </a:p>
        </p:txBody>
      </p:sp>
      <p:pic>
        <p:nvPicPr>
          <p:cNvPr id="4" name="Obraz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60" y="481584"/>
            <a:ext cx="4032704" cy="1964651"/>
          </a:xfrm>
          <a:prstGeom prst="rect">
            <a:avLst/>
          </a:prstGeom>
        </p:spPr>
      </p:pic>
      <p:pic>
        <p:nvPicPr>
          <p:cNvPr id="5" name="Obraz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260" y="2602992"/>
            <a:ext cx="4046872" cy="1950719"/>
          </a:xfrm>
          <a:prstGeom prst="rect">
            <a:avLst/>
          </a:prstGeom>
        </p:spPr>
      </p:pic>
    </p:spTree>
    <p:extLst>
      <p:ext uri="{BB962C8B-B14F-4D97-AF65-F5344CB8AC3E}">
        <p14:creationId xmlns:p14="http://schemas.microsoft.com/office/powerpoint/2010/main" val="1972495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297680" y="273845"/>
            <a:ext cx="4217670" cy="994172"/>
          </a:xfrm>
        </p:spPr>
        <p:txBody>
          <a:bodyPr/>
          <a:lstStyle/>
          <a:p>
            <a:pPr algn="ctr"/>
            <a:r>
              <a:rPr lang="pl-PL" b="1" dirty="0" smtClean="0"/>
              <a:t>Lejek grawitacyjny</a:t>
            </a:r>
            <a:endParaRPr lang="pl-PL" b="1" dirty="0"/>
          </a:p>
        </p:txBody>
      </p:sp>
      <p:sp>
        <p:nvSpPr>
          <p:cNvPr id="3" name="Symbol zastępczy zawartości 2"/>
          <p:cNvSpPr>
            <a:spLocks noGrp="1"/>
          </p:cNvSpPr>
          <p:nvPr>
            <p:ph idx="1"/>
          </p:nvPr>
        </p:nvSpPr>
        <p:spPr>
          <a:xfrm>
            <a:off x="4261104" y="1385845"/>
            <a:ext cx="4375820" cy="3468788"/>
          </a:xfrm>
        </p:spPr>
        <p:txBody>
          <a:bodyPr>
            <a:normAutofit/>
          </a:bodyPr>
          <a:lstStyle/>
          <a:p>
            <a:r>
              <a:rPr lang="pl-PL" dirty="0"/>
              <a:t>t</a:t>
            </a:r>
            <a:r>
              <a:rPr lang="pl-PL" dirty="0" smtClean="0"/>
              <a:t>o obrazowe wyjaśnienie wpływu masy na cechy przestrzeni: im bardziej zwarty (gęsty) obiekt, tym silniej zakrzywia przestrzeń</a:t>
            </a:r>
          </a:p>
          <a:p>
            <a:r>
              <a:rPr lang="pl-PL" dirty="0"/>
              <a:t>m</a:t>
            </a:r>
            <a:r>
              <a:rPr lang="pl-PL" dirty="0" smtClean="0"/>
              <a:t>odel pozwala wyjaśnić obserwowany charakter ruchu np. komet w U.S. </a:t>
            </a:r>
            <a:endParaRPr lang="pl-PL" dirty="0"/>
          </a:p>
        </p:txBody>
      </p:sp>
      <p:pic>
        <p:nvPicPr>
          <p:cNvPr id="4" name="Obraz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844" y="312376"/>
            <a:ext cx="2943317" cy="2322385"/>
          </a:xfrm>
          <a:prstGeom prst="rect">
            <a:avLst/>
          </a:prstGeom>
        </p:spPr>
      </p:pic>
      <p:pic>
        <p:nvPicPr>
          <p:cNvPr id="5" name="Obraz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7844" y="2920885"/>
            <a:ext cx="2749296" cy="1828800"/>
          </a:xfrm>
          <a:prstGeom prst="rect">
            <a:avLst/>
          </a:prstGeom>
        </p:spPr>
      </p:pic>
      <p:pic>
        <p:nvPicPr>
          <p:cNvPr id="6" name="Obraz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380" y="2784253"/>
            <a:ext cx="4015046" cy="2197612"/>
          </a:xfrm>
          <a:prstGeom prst="rect">
            <a:avLst/>
          </a:prstGeom>
        </p:spPr>
      </p:pic>
    </p:spTree>
    <p:extLst>
      <p:ext uri="{BB962C8B-B14F-4D97-AF65-F5344CB8AC3E}">
        <p14:creationId xmlns:p14="http://schemas.microsoft.com/office/powerpoint/2010/main" val="3537959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798320" y="327659"/>
            <a:ext cx="7101841" cy="1250769"/>
          </a:xfrm>
        </p:spPr>
        <p:txBody>
          <a:bodyPr>
            <a:normAutofit fontScale="90000"/>
          </a:bodyPr>
          <a:lstStyle/>
          <a:p>
            <a:pPr algn="r"/>
            <a:r>
              <a:rPr lang="pl-PL" sz="2400" b="1" i="1" dirty="0"/>
              <a:t>„Materia mówi przestrzeni jak się wygiąć; </a:t>
            </a:r>
            <a:r>
              <a:rPr lang="pl-PL" sz="2400" b="1" i="1" dirty="0" smtClean="0"/>
              <a:t/>
            </a:r>
            <a:br>
              <a:rPr lang="pl-PL" sz="2400" b="1" i="1" dirty="0" smtClean="0"/>
            </a:br>
            <a:r>
              <a:rPr lang="pl-PL" sz="2400" b="1" i="1" dirty="0" smtClean="0"/>
              <a:t>przestrzeń </a:t>
            </a:r>
            <a:r>
              <a:rPr lang="pl-PL" sz="2400" b="1" i="1" dirty="0"/>
              <a:t>mówi materii, jak się poruszać.”</a:t>
            </a:r>
            <a:r>
              <a:rPr lang="pl-PL" sz="2100" b="1" i="1" dirty="0"/>
              <a:t/>
            </a:r>
            <a:br>
              <a:rPr lang="pl-PL" sz="2100" b="1" i="1" dirty="0"/>
            </a:br>
            <a:r>
              <a:rPr lang="pl-PL" sz="2100" b="1" i="1" dirty="0"/>
              <a:t>		        		</a:t>
            </a:r>
            <a:r>
              <a:rPr lang="pl-PL" sz="2100" b="1" dirty="0"/>
              <a:t>     </a:t>
            </a:r>
            <a:br>
              <a:rPr lang="pl-PL" sz="2100" b="1" dirty="0"/>
            </a:br>
            <a:r>
              <a:rPr lang="pl-PL" sz="2100" b="1" dirty="0"/>
              <a:t>				 John Archibald </a:t>
            </a:r>
            <a:r>
              <a:rPr lang="pl-PL" sz="2100" b="1" dirty="0" smtClean="0"/>
              <a:t>Wheeler </a:t>
            </a:r>
            <a:br>
              <a:rPr lang="pl-PL" sz="2100" b="1" dirty="0" smtClean="0"/>
            </a:br>
            <a:r>
              <a:rPr lang="pl-PL" sz="2100" b="1" dirty="0" smtClean="0"/>
              <a:t>– propagator określenia „czarna dziura”</a:t>
            </a:r>
            <a:endParaRPr lang="pl-PL" sz="2100" b="1" dirty="0"/>
          </a:p>
        </p:txBody>
      </p:sp>
      <p:pic>
        <p:nvPicPr>
          <p:cNvPr id="3" name="Obraz 2"/>
          <p:cNvPicPr>
            <a:picLocks noChangeAspect="1"/>
          </p:cNvPicPr>
          <p:nvPr/>
        </p:nvPicPr>
        <p:blipFill>
          <a:blip r:embed="rId2"/>
          <a:stretch>
            <a:fillRect/>
          </a:stretch>
        </p:blipFill>
        <p:spPr>
          <a:xfrm>
            <a:off x="231677" y="273845"/>
            <a:ext cx="2087574" cy="2958176"/>
          </a:xfrm>
          <a:prstGeom prst="rect">
            <a:avLst/>
          </a:prstGeom>
        </p:spPr>
      </p:pic>
      <p:sp>
        <p:nvSpPr>
          <p:cNvPr id="11" name="pole tekstowe 10"/>
          <p:cNvSpPr txBox="1"/>
          <p:nvPr/>
        </p:nvSpPr>
        <p:spPr>
          <a:xfrm>
            <a:off x="6874626" y="4137952"/>
            <a:ext cx="1770610" cy="369332"/>
          </a:xfrm>
          <a:prstGeom prst="rect">
            <a:avLst/>
          </a:prstGeom>
          <a:noFill/>
        </p:spPr>
        <p:txBody>
          <a:bodyPr wrap="square" rtlCol="0">
            <a:spAutoFit/>
          </a:bodyPr>
          <a:lstStyle/>
          <a:p>
            <a:r>
              <a:rPr lang="pl-PL" dirty="0" smtClean="0">
                <a:hlinkClick r:id="rId3"/>
              </a:rPr>
              <a:t>animacja</a:t>
            </a:r>
            <a:endParaRPr lang="pl-PL" dirty="0"/>
          </a:p>
        </p:txBody>
      </p:sp>
      <p:sp>
        <p:nvSpPr>
          <p:cNvPr id="14" name="pole tekstowe 13"/>
          <p:cNvSpPr txBox="1"/>
          <p:nvPr/>
        </p:nvSpPr>
        <p:spPr>
          <a:xfrm>
            <a:off x="231677" y="3449782"/>
            <a:ext cx="2353581" cy="923330"/>
          </a:xfrm>
          <a:prstGeom prst="rect">
            <a:avLst/>
          </a:prstGeom>
          <a:noFill/>
        </p:spPr>
        <p:txBody>
          <a:bodyPr wrap="square" rtlCol="0">
            <a:spAutoFit/>
          </a:bodyPr>
          <a:lstStyle/>
          <a:p>
            <a:r>
              <a:rPr lang="pl-PL" dirty="0" smtClean="0"/>
              <a:t>Nie tylko materia, </a:t>
            </a:r>
          </a:p>
          <a:p>
            <a:r>
              <a:rPr lang="pl-PL" dirty="0"/>
              <a:t>r</a:t>
            </a:r>
            <a:r>
              <a:rPr lang="pl-PL" dirty="0" smtClean="0"/>
              <a:t>ównież pozbawione</a:t>
            </a:r>
          </a:p>
          <a:p>
            <a:r>
              <a:rPr lang="pl-PL" dirty="0"/>
              <a:t>m</a:t>
            </a:r>
            <a:r>
              <a:rPr lang="pl-PL" dirty="0" smtClean="0"/>
              <a:t>asy fotony! </a:t>
            </a:r>
            <a:endParaRPr lang="pl-PL" dirty="0"/>
          </a:p>
        </p:txBody>
      </p:sp>
      <p:pic>
        <p:nvPicPr>
          <p:cNvPr id="16" name="Obraz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1740" y="1915045"/>
            <a:ext cx="4160520" cy="2743200"/>
          </a:xfrm>
          <a:prstGeom prst="rect">
            <a:avLst/>
          </a:prstGeom>
        </p:spPr>
      </p:pic>
    </p:spTree>
    <p:extLst>
      <p:ext uri="{BB962C8B-B14F-4D97-AF65-F5344CB8AC3E}">
        <p14:creationId xmlns:p14="http://schemas.microsoft.com/office/powerpoint/2010/main" val="3714956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45276" y="745624"/>
            <a:ext cx="2355619" cy="994172"/>
          </a:xfrm>
        </p:spPr>
        <p:txBody>
          <a:bodyPr>
            <a:normAutofit fontScale="90000"/>
          </a:bodyPr>
          <a:lstStyle/>
          <a:p>
            <a:pPr algn="ctr"/>
            <a:r>
              <a:rPr lang="pl-PL" b="1" dirty="0" smtClean="0"/>
              <a:t>Nobliści </a:t>
            </a:r>
            <a:br>
              <a:rPr lang="pl-PL" b="1" dirty="0" smtClean="0"/>
            </a:br>
            <a:r>
              <a:rPr lang="pl-PL" b="1" dirty="0" smtClean="0"/>
              <a:t>Fizyka 2020</a:t>
            </a:r>
            <a:endParaRPr lang="pl-PL" b="1" dirty="0"/>
          </a:p>
        </p:txBody>
      </p:sp>
      <p:sp>
        <p:nvSpPr>
          <p:cNvPr id="3" name="Symbol zastępczy zawartości 2"/>
          <p:cNvSpPr>
            <a:spLocks noGrp="1"/>
          </p:cNvSpPr>
          <p:nvPr>
            <p:ph idx="1"/>
          </p:nvPr>
        </p:nvSpPr>
        <p:spPr>
          <a:xfrm>
            <a:off x="399010" y="3350028"/>
            <a:ext cx="8429105" cy="1199567"/>
          </a:xfrm>
        </p:spPr>
        <p:txBody>
          <a:bodyPr>
            <a:noAutofit/>
          </a:bodyPr>
          <a:lstStyle/>
          <a:p>
            <a:r>
              <a:rPr lang="pl-PL" sz="2400" dirty="0" smtClean="0"/>
              <a:t>Za odkrycie, że powstawanie czarnych dziur jest niepodważalnym przewidywaniem ogólnej teorii względności</a:t>
            </a:r>
          </a:p>
          <a:p>
            <a:r>
              <a:rPr lang="pl-PL" sz="2400" dirty="0" smtClean="0"/>
              <a:t>Za odkrycie </a:t>
            </a:r>
            <a:r>
              <a:rPr lang="pl-PL" sz="2400" dirty="0" err="1" smtClean="0"/>
              <a:t>supermasywnego</a:t>
            </a:r>
            <a:r>
              <a:rPr lang="pl-PL" sz="2400" dirty="0" smtClean="0"/>
              <a:t> obiektu zwartego w centrum naszej Galaktyki – Drogi Mlecznej  </a:t>
            </a:r>
            <a:endParaRPr lang="pl-PL" sz="2400" dirty="0"/>
          </a:p>
        </p:txBody>
      </p:sp>
      <p:pic>
        <p:nvPicPr>
          <p:cNvPr id="4" name="Obraz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3097" y="327660"/>
            <a:ext cx="5033703" cy="2824272"/>
          </a:xfrm>
          <a:prstGeom prst="rect">
            <a:avLst/>
          </a:prstGeom>
        </p:spPr>
      </p:pic>
    </p:spTree>
    <p:extLst>
      <p:ext uri="{BB962C8B-B14F-4D97-AF65-F5344CB8AC3E}">
        <p14:creationId xmlns:p14="http://schemas.microsoft.com/office/powerpoint/2010/main" val="32457710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2"/>
          <p:cNvSpPr txBox="1">
            <a:spLocks noChangeArrowheads="1"/>
          </p:cNvSpPr>
          <p:nvPr/>
        </p:nvSpPr>
        <p:spPr bwMode="auto">
          <a:xfrm>
            <a:off x="1416844" y="316706"/>
            <a:ext cx="4069556"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pl-PL" altLang="pl-PL" sz="1350">
              <a:solidFill>
                <a:prstClr val="black"/>
              </a:solidFill>
            </a:endParaRPr>
          </a:p>
        </p:txBody>
      </p:sp>
      <p:sp>
        <p:nvSpPr>
          <p:cNvPr id="66563" name="Text Box 3"/>
          <p:cNvSpPr txBox="1">
            <a:spLocks noChangeArrowheads="1"/>
          </p:cNvSpPr>
          <p:nvPr/>
        </p:nvSpPr>
        <p:spPr bwMode="auto">
          <a:xfrm>
            <a:off x="1416844" y="259556"/>
            <a:ext cx="4355306"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pl-PL" altLang="pl-PL" sz="1350">
              <a:solidFill>
                <a:prstClr val="black"/>
              </a:solidFill>
            </a:endParaRPr>
          </a:p>
        </p:txBody>
      </p:sp>
      <p:sp>
        <p:nvSpPr>
          <p:cNvPr id="66564" name="Text Box 4"/>
          <p:cNvSpPr txBox="1">
            <a:spLocks noChangeArrowheads="1"/>
          </p:cNvSpPr>
          <p:nvPr/>
        </p:nvSpPr>
        <p:spPr bwMode="auto">
          <a:xfrm>
            <a:off x="1485900" y="2104584"/>
            <a:ext cx="628650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pl-PL" altLang="pl-PL" sz="2100">
              <a:solidFill>
                <a:prstClr val="black"/>
              </a:solidFill>
            </a:endParaRPr>
          </a:p>
        </p:txBody>
      </p:sp>
      <p:pic>
        <p:nvPicPr>
          <p:cNvPr id="66565" name="Picture 5" descr="D:\Aprezentacje\Galactic center\gcK_label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425" y="466747"/>
            <a:ext cx="4514850" cy="4455319"/>
          </a:xfrm>
          <a:prstGeom prst="rect">
            <a:avLst/>
          </a:prstGeom>
          <a:noFill/>
          <a:extLst>
            <a:ext uri="{909E8E84-426E-40DD-AFC4-6F175D3DCCD1}">
              <a14:hiddenFill xmlns:a14="http://schemas.microsoft.com/office/drawing/2010/main">
                <a:solidFill>
                  <a:srgbClr val="FFFFFF"/>
                </a:solidFill>
              </a14:hiddenFill>
            </a:ext>
          </a:extLst>
        </p:spPr>
      </p:pic>
      <p:sp>
        <p:nvSpPr>
          <p:cNvPr id="66566" name="Rectangle 6"/>
          <p:cNvSpPr>
            <a:spLocks noGrp="1" noChangeArrowheads="1"/>
          </p:cNvSpPr>
          <p:nvPr>
            <p:ph type="title"/>
          </p:nvPr>
        </p:nvSpPr>
        <p:spPr>
          <a:xfrm>
            <a:off x="1485900" y="0"/>
            <a:ext cx="4057650" cy="514350"/>
          </a:xfrm>
        </p:spPr>
        <p:txBody>
          <a:bodyPr/>
          <a:lstStyle/>
          <a:p>
            <a:r>
              <a:rPr lang="pl-PL" altLang="pl-PL" sz="1500" dirty="0"/>
              <a:t>1 rok świetlny – 62 000 </a:t>
            </a:r>
            <a:r>
              <a:rPr lang="pl-PL" altLang="pl-PL" sz="1500" dirty="0" err="1"/>
              <a:t>j.a</a:t>
            </a:r>
            <a:r>
              <a:rPr lang="pl-PL" altLang="pl-PL" sz="1500" dirty="0">
                <a:solidFill>
                  <a:schemeClr val="tx2">
                    <a:lumMod val="20000"/>
                    <a:lumOff val="80000"/>
                  </a:schemeClr>
                </a:solidFill>
              </a:rPr>
              <a:t>.</a:t>
            </a:r>
          </a:p>
        </p:txBody>
      </p:sp>
      <p:sp>
        <p:nvSpPr>
          <p:cNvPr id="66567" name="Text Box 7"/>
          <p:cNvSpPr txBox="1">
            <a:spLocks noChangeArrowheads="1"/>
          </p:cNvSpPr>
          <p:nvPr/>
        </p:nvSpPr>
        <p:spPr bwMode="auto">
          <a:xfrm>
            <a:off x="5486400" y="1943100"/>
            <a:ext cx="2008755"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pl-PL" sz="1500" dirty="0">
                <a:solidFill>
                  <a:srgbClr val="C0504D"/>
                </a:solidFill>
              </a:rPr>
              <a:t>Zdjęcie w podczerwieni</a:t>
            </a:r>
          </a:p>
          <a:p>
            <a:r>
              <a:rPr lang="pl-PL" altLang="pl-PL" sz="1500" dirty="0">
                <a:solidFill>
                  <a:srgbClr val="C0504D"/>
                </a:solidFill>
              </a:rPr>
              <a:t>Obserwatorium </a:t>
            </a:r>
            <a:r>
              <a:rPr lang="pl-PL" altLang="pl-PL" sz="1500" dirty="0" err="1">
                <a:solidFill>
                  <a:srgbClr val="C0504D"/>
                </a:solidFill>
              </a:rPr>
              <a:t>Kecka</a:t>
            </a:r>
            <a:endParaRPr lang="pl-PL" altLang="pl-PL" sz="1500" dirty="0">
              <a:solidFill>
                <a:prstClr val="black"/>
              </a:solidFill>
            </a:endParaRPr>
          </a:p>
        </p:txBody>
      </p:sp>
      <p:sp>
        <p:nvSpPr>
          <p:cNvPr id="66568" name="Text Box 8"/>
          <p:cNvSpPr txBox="1">
            <a:spLocks noChangeArrowheads="1"/>
          </p:cNvSpPr>
          <p:nvPr/>
        </p:nvSpPr>
        <p:spPr bwMode="auto">
          <a:xfrm>
            <a:off x="3714750" y="3211830"/>
            <a:ext cx="914400" cy="923330"/>
          </a:xfrm>
          <a:prstGeom prst="rect">
            <a:avLst/>
          </a:prstGeom>
          <a:noFill/>
          <a:ln w="9525">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pl-PL" altLang="pl-PL" sz="2400">
                <a:solidFill>
                  <a:prstClr val="black"/>
                </a:solidFill>
              </a:rPr>
              <a:t>       </a:t>
            </a:r>
          </a:p>
          <a:p>
            <a:r>
              <a:rPr lang="pl-PL" altLang="pl-PL" sz="1500">
                <a:solidFill>
                  <a:prstClr val="black"/>
                </a:solidFill>
              </a:rPr>
              <a:t>          </a:t>
            </a:r>
          </a:p>
          <a:p>
            <a:endParaRPr lang="pl-PL" altLang="pl-PL" sz="1500">
              <a:solidFill>
                <a:prstClr val="black"/>
              </a:solidFill>
            </a:endParaRPr>
          </a:p>
        </p:txBody>
      </p:sp>
      <p:sp>
        <p:nvSpPr>
          <p:cNvPr id="66569" name="Text Box 9"/>
          <p:cNvSpPr txBox="1">
            <a:spLocks noChangeArrowheads="1"/>
          </p:cNvSpPr>
          <p:nvPr/>
        </p:nvSpPr>
        <p:spPr bwMode="auto">
          <a:xfrm>
            <a:off x="5611091" y="3947815"/>
            <a:ext cx="220646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pl-PL" altLang="pl-PL" sz="1600" dirty="0">
                <a:solidFill>
                  <a:srgbClr val="FF0000"/>
                </a:solidFill>
              </a:rPr>
              <a:t>Tysiące gwiazd</a:t>
            </a:r>
          </a:p>
          <a:p>
            <a:r>
              <a:rPr lang="pl-PL" altLang="pl-PL" sz="1600" dirty="0">
                <a:solidFill>
                  <a:srgbClr val="FF0000"/>
                </a:solidFill>
              </a:rPr>
              <a:t>w objętości </a:t>
            </a:r>
          </a:p>
          <a:p>
            <a:r>
              <a:rPr lang="pl-PL" altLang="pl-PL" sz="1600" dirty="0">
                <a:solidFill>
                  <a:srgbClr val="FF0000"/>
                </a:solidFill>
              </a:rPr>
              <a:t>1 roku świetlnego</a:t>
            </a:r>
          </a:p>
        </p:txBody>
      </p:sp>
      <p:sp>
        <p:nvSpPr>
          <p:cNvPr id="2" name="pole tekstowe 1"/>
          <p:cNvSpPr txBox="1"/>
          <p:nvPr/>
        </p:nvSpPr>
        <p:spPr>
          <a:xfrm>
            <a:off x="5611091" y="514350"/>
            <a:ext cx="3167302" cy="830997"/>
          </a:xfrm>
          <a:prstGeom prst="rect">
            <a:avLst/>
          </a:prstGeom>
          <a:noFill/>
        </p:spPr>
        <p:txBody>
          <a:bodyPr wrap="square" rtlCol="0">
            <a:spAutoFit/>
          </a:bodyPr>
          <a:lstStyle/>
          <a:p>
            <a:r>
              <a:rPr lang="pl-PL" sz="2400" b="1" dirty="0"/>
              <a:t>Co się kryje w centrum</a:t>
            </a:r>
          </a:p>
          <a:p>
            <a:pPr algn="ctr"/>
            <a:r>
              <a:rPr lang="pl-PL" sz="2400" b="1" dirty="0"/>
              <a:t>Drogi Mlecznej?</a:t>
            </a:r>
          </a:p>
        </p:txBody>
      </p:sp>
    </p:spTree>
    <p:extLst>
      <p:ext uri="{BB962C8B-B14F-4D97-AF65-F5344CB8AC3E}">
        <p14:creationId xmlns:p14="http://schemas.microsoft.com/office/powerpoint/2010/main" val="1013840863"/>
      </p:ext>
    </p:extLst>
  </p:cSld>
  <p:clrMapOvr>
    <a:masterClrMapping/>
  </p:clrMapOvr>
  <p:transition>
    <p:zo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descr="C:\Documents and Settings\adm2\Pulpit\zNordity\galactic-centre-animation.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857500" y="0"/>
            <a:ext cx="51435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44387" name="Text Box 3"/>
          <p:cNvSpPr txBox="1">
            <a:spLocks noChangeArrowheads="1"/>
          </p:cNvSpPr>
          <p:nvPr/>
        </p:nvSpPr>
        <p:spPr bwMode="auto">
          <a:xfrm>
            <a:off x="1143000" y="1257300"/>
            <a:ext cx="1415900" cy="203132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pl-PL" sz="2400">
                <a:solidFill>
                  <a:srgbClr val="FFFF66"/>
                </a:solidFill>
              </a:rPr>
              <a:t>Centrum</a:t>
            </a:r>
          </a:p>
          <a:p>
            <a:r>
              <a:rPr lang="pl-PL" altLang="pl-PL" sz="2400">
                <a:solidFill>
                  <a:srgbClr val="FFFF66"/>
                </a:solidFill>
              </a:rPr>
              <a:t>Galaktyki:</a:t>
            </a:r>
          </a:p>
          <a:p>
            <a:endParaRPr lang="pl-PL" altLang="pl-PL" sz="2400">
              <a:solidFill>
                <a:srgbClr val="FFFF66"/>
              </a:solidFill>
            </a:endParaRPr>
          </a:p>
          <a:p>
            <a:r>
              <a:rPr lang="pl-PL" altLang="pl-PL" sz="1350" i="1">
                <a:solidFill>
                  <a:srgbClr val="FFFF66"/>
                </a:solidFill>
              </a:rPr>
              <a:t>ruch gwiazd</a:t>
            </a:r>
          </a:p>
          <a:p>
            <a:r>
              <a:rPr lang="pl-PL" altLang="pl-PL" sz="1350" i="1">
                <a:solidFill>
                  <a:srgbClr val="FFFF66"/>
                </a:solidFill>
              </a:rPr>
              <a:t>po eliptycznych</a:t>
            </a:r>
          </a:p>
          <a:p>
            <a:r>
              <a:rPr lang="pl-PL" altLang="pl-PL" sz="1350" i="1">
                <a:solidFill>
                  <a:srgbClr val="FFFF66"/>
                </a:solidFill>
              </a:rPr>
              <a:t>orbitach</a:t>
            </a:r>
          </a:p>
          <a:p>
            <a:r>
              <a:rPr lang="pl-PL" altLang="pl-PL" sz="1350" i="1">
                <a:solidFill>
                  <a:srgbClr val="FFFF66"/>
                </a:solidFill>
              </a:rPr>
              <a:t>keplerowskich</a:t>
            </a:r>
          </a:p>
        </p:txBody>
      </p:sp>
    </p:spTree>
    <p:extLst>
      <p:ext uri="{BB962C8B-B14F-4D97-AF65-F5344CB8AC3E}">
        <p14:creationId xmlns:p14="http://schemas.microsoft.com/office/powerpoint/2010/main" val="1976606356"/>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yw pakietu Office">
  <a:themeElements>
    <a:clrScheme name="Motyw pakietu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otyw pakietu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yw pakietu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Motyw pakietu Office">
  <a:themeElements>
    <a:clrScheme name="Motyw pakietu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otyw pakietu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yw pakietu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3233</TotalTime>
  <Words>1310</Words>
  <Application>Microsoft Office PowerPoint</Application>
  <PresentationFormat>Pokaz na ekranie (16:9)</PresentationFormat>
  <Paragraphs>157</Paragraphs>
  <Slides>27</Slides>
  <Notes>5</Notes>
  <HiddenSlides>0</HiddenSlides>
  <MMClips>1</MMClips>
  <ScaleCrop>false</ScaleCrop>
  <HeadingPairs>
    <vt:vector size="6" baseType="variant">
      <vt:variant>
        <vt:lpstr>Motyw</vt:lpstr>
      </vt:variant>
      <vt:variant>
        <vt:i4>3</vt:i4>
      </vt:variant>
      <vt:variant>
        <vt:lpstr>Osadzone serwery OLE</vt:lpstr>
      </vt:variant>
      <vt:variant>
        <vt:i4>1</vt:i4>
      </vt:variant>
      <vt:variant>
        <vt:lpstr>Tytuły slajdów</vt:lpstr>
      </vt:variant>
      <vt:variant>
        <vt:i4>27</vt:i4>
      </vt:variant>
    </vt:vector>
  </HeadingPairs>
  <TitlesOfParts>
    <vt:vector size="31" baseType="lpstr">
      <vt:lpstr>Motyw pakietu Office</vt:lpstr>
      <vt:lpstr>1_Motyw pakietu Office</vt:lpstr>
      <vt:lpstr>2_Motyw pakietu Office</vt:lpstr>
      <vt:lpstr>Równanie</vt:lpstr>
      <vt:lpstr>Czarne dziury – najciemniejsza z tajemnic Wszechświata</vt:lpstr>
      <vt:lpstr>Motto</vt:lpstr>
      <vt:lpstr>Dlaczego Ziemia (i każde ciało niebieskie)  jest więzieniem?…</vt:lpstr>
      <vt:lpstr>Czym jest  czarna dziura?</vt:lpstr>
      <vt:lpstr>Lejek grawitacyjny</vt:lpstr>
      <vt:lpstr>„Materia mówi przestrzeni jak się wygiąć;  przestrzeń mówi materii, jak się poruszać.”                        John Archibald Wheeler  – propagator określenia „czarna dziura”</vt:lpstr>
      <vt:lpstr>Nobliści  Fizyka 2020</vt:lpstr>
      <vt:lpstr>1 rok świetlny – 62 000 j.a.</vt:lpstr>
      <vt:lpstr>Prezentacja programu PowerPoint</vt:lpstr>
      <vt:lpstr>8 000 j.a.</vt:lpstr>
      <vt:lpstr>1300 j.a.</vt:lpstr>
      <vt:lpstr>1300 j.a.</vt:lpstr>
      <vt:lpstr>Supermasywne  czarne dziury</vt:lpstr>
      <vt:lpstr>Inny rodzaj czarnych dziur  – powstaje w wyniku ewolucji masywnych gwiazd</vt:lpstr>
      <vt:lpstr>Prezentacja programu PowerPoint</vt:lpstr>
      <vt:lpstr>Sygnał zarejestrowany 14.09.2015</vt:lpstr>
      <vt:lpstr>„Zlewające się” czarne dziury i fale grawitacyjne (Nagroda Nobla 2017)</vt:lpstr>
      <vt:lpstr>Prezentacja programu PowerPoint</vt:lpstr>
      <vt:lpstr>Prezentacja programu PowerPoint</vt:lpstr>
      <vt:lpstr>polgraw.camk.edu.pl</vt:lpstr>
      <vt:lpstr>Z ostatniej chwili!!! Najlepsze zdjęcie czarnej dziury:</vt:lpstr>
      <vt:lpstr>Wszechświat jest ogromny. Do bólu piękny. Zdumiewająco prosty pod pewnymi względami, a pod innymi – misternie złożony.             Kip Thorne</vt:lpstr>
      <vt:lpstr>Lekcje Noblowskie  i inne materiały</vt:lpstr>
      <vt:lpstr>Prezentacja programu PowerPoint</vt:lpstr>
      <vt:lpstr>Prezentacja programu PowerPoint</vt:lpstr>
      <vt:lpstr>Warto obejrzeć  i wykorzystać na lekcji</vt:lpstr>
      <vt:lpstr>Dodatkowo</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Czarne dziury – najciemniejsza z tajemnic Wszechświata</dc:title>
  <dc:creator>Kpcen Toruń</dc:creator>
  <cp:lastModifiedBy>UMK</cp:lastModifiedBy>
  <cp:revision>333</cp:revision>
  <dcterms:created xsi:type="dcterms:W3CDTF">2020-04-03T08:41:30Z</dcterms:created>
  <dcterms:modified xsi:type="dcterms:W3CDTF">2020-12-01T10:48:08Z</dcterms:modified>
</cp:coreProperties>
</file>