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78" r:id="rId2"/>
    <p:sldId id="489" r:id="rId3"/>
    <p:sldId id="341" r:id="rId4"/>
    <p:sldId id="356" r:id="rId5"/>
    <p:sldId id="359" r:id="rId6"/>
    <p:sldId id="355" r:id="rId7"/>
    <p:sldId id="297" r:id="rId8"/>
    <p:sldId id="488" r:id="rId9"/>
    <p:sldId id="308" r:id="rId10"/>
    <p:sldId id="258" r:id="rId11"/>
    <p:sldId id="487" r:id="rId12"/>
    <p:sldId id="273" r:id="rId13"/>
    <p:sldId id="483" r:id="rId14"/>
    <p:sldId id="484" r:id="rId15"/>
    <p:sldId id="274" r:id="rId16"/>
    <p:sldId id="473" r:id="rId17"/>
    <p:sldId id="288" r:id="rId18"/>
    <p:sldId id="486" r:id="rId19"/>
    <p:sldId id="268" r:id="rId20"/>
    <p:sldId id="280" r:id="rId21"/>
    <p:sldId id="289" r:id="rId22"/>
    <p:sldId id="480" r:id="rId23"/>
    <p:sldId id="481" r:id="rId24"/>
    <p:sldId id="482" r:id="rId25"/>
    <p:sldId id="281" r:id="rId26"/>
    <p:sldId id="282" r:id="rId27"/>
    <p:sldId id="283" r:id="rId28"/>
    <p:sldId id="286" r:id="rId29"/>
    <p:sldId id="485" r:id="rId30"/>
    <p:sldId id="287" r:id="rId31"/>
    <p:sldId id="275" r:id="rId32"/>
    <p:sldId id="259" r:id="rId33"/>
    <p:sldId id="260" r:id="rId34"/>
    <p:sldId id="277" r:id="rId35"/>
    <p:sldId id="261" r:id="rId36"/>
    <p:sldId id="272" r:id="rId37"/>
    <p:sldId id="262" r:id="rId38"/>
    <p:sldId id="263" r:id="rId39"/>
    <p:sldId id="264" r:id="rId40"/>
    <p:sldId id="265" r:id="rId41"/>
    <p:sldId id="266" r:id="rId42"/>
    <p:sldId id="271" r:id="rId43"/>
    <p:sldId id="267" r:id="rId44"/>
    <p:sldId id="269" r:id="rId45"/>
    <p:sldId id="270" r:id="rId46"/>
  </p:sldIdLst>
  <p:sldSz cx="9144000" cy="6858000" type="screen4x3"/>
  <p:notesSz cx="7102475" cy="10233025"/>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003300"/>
    <a:srgbClr val="008000"/>
    <a:srgbClr val="33CCFF"/>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718" autoAdjust="0"/>
  </p:normalViewPr>
  <p:slideViewPr>
    <p:cSldViewPr>
      <p:cViewPr varScale="1">
        <p:scale>
          <a:sx n="81" d="100"/>
          <a:sy n="81" d="100"/>
        </p:scale>
        <p:origin x="25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8C4C294-8E9C-3698-6CBA-68BD88755E0A}"/>
              </a:ext>
            </a:extLst>
          </p:cNvPr>
          <p:cNvSpPr>
            <a:spLocks noGrp="1" noChangeArrowheads="1"/>
          </p:cNvSpPr>
          <p:nvPr>
            <p:ph type="hdr" sz="quarter"/>
          </p:nvPr>
        </p:nvSpPr>
        <p:spPr bwMode="auto">
          <a:xfrm>
            <a:off x="0"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defTabSz="990600" eaLnBrk="1" hangingPunct="1">
              <a:defRPr sz="1300"/>
            </a:lvl1pPr>
          </a:lstStyle>
          <a:p>
            <a:pPr>
              <a:defRPr/>
            </a:pPr>
            <a:endParaRPr lang="pl-PL" altLang="it-IT"/>
          </a:p>
        </p:txBody>
      </p:sp>
      <p:sp>
        <p:nvSpPr>
          <p:cNvPr id="41987" name="Rectangle 3">
            <a:extLst>
              <a:ext uri="{FF2B5EF4-FFF2-40B4-BE49-F238E27FC236}">
                <a16:creationId xmlns:a16="http://schemas.microsoft.com/office/drawing/2014/main" id="{C04B854C-D029-6BFA-E0FB-244B152A1668}"/>
              </a:ext>
            </a:extLst>
          </p:cNvPr>
          <p:cNvSpPr>
            <a:spLocks noGrp="1" noChangeArrowheads="1"/>
          </p:cNvSpPr>
          <p:nvPr>
            <p:ph type="dt" idx="1"/>
          </p:nvPr>
        </p:nvSpPr>
        <p:spPr bwMode="auto">
          <a:xfrm>
            <a:off x="4022725"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algn="r" defTabSz="990600" eaLnBrk="1" hangingPunct="1">
              <a:defRPr sz="1300"/>
            </a:lvl1pPr>
          </a:lstStyle>
          <a:p>
            <a:pPr>
              <a:defRPr/>
            </a:pPr>
            <a:endParaRPr lang="pl-PL" altLang="it-IT"/>
          </a:p>
        </p:txBody>
      </p:sp>
      <p:sp>
        <p:nvSpPr>
          <p:cNvPr id="2052" name="Rectangle 4">
            <a:extLst>
              <a:ext uri="{FF2B5EF4-FFF2-40B4-BE49-F238E27FC236}">
                <a16:creationId xmlns:a16="http://schemas.microsoft.com/office/drawing/2014/main" id="{83040641-DF91-D853-1624-B43C78E3853E}"/>
              </a:ext>
            </a:extLst>
          </p:cNvPr>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a:extLst>
              <a:ext uri="{FF2B5EF4-FFF2-40B4-BE49-F238E27FC236}">
                <a16:creationId xmlns:a16="http://schemas.microsoft.com/office/drawing/2014/main" id="{805B1E59-1AAA-D247-29F0-9A394C46C6E0}"/>
              </a:ext>
            </a:extLst>
          </p:cNvPr>
          <p:cNvSpPr>
            <a:spLocks noGrp="1" noChangeArrowheads="1"/>
          </p:cNvSpPr>
          <p:nvPr>
            <p:ph type="body" sz="quarter" idx="3"/>
          </p:nvPr>
        </p:nvSpPr>
        <p:spPr bwMode="auto">
          <a:xfrm>
            <a:off x="709613" y="4860925"/>
            <a:ext cx="5683250" cy="4605338"/>
          </a:xfrm>
          <a:prstGeom prst="rect">
            <a:avLst/>
          </a:prstGeom>
          <a:noFill/>
          <a:ln>
            <a:noFill/>
          </a:ln>
          <a:effectLst/>
        </p:spPr>
        <p:txBody>
          <a:bodyPr vert="horz" wrap="square" lIns="99057" tIns="49528" rIns="99057" bIns="49528" numCol="1" anchor="t" anchorCtr="0" compatLnSpc="1">
            <a:prstTxWarp prst="textNoShape">
              <a:avLst/>
            </a:prstTxWarp>
          </a:bodyPr>
          <a:lstStyle/>
          <a:p>
            <a:pPr lvl="0"/>
            <a:r>
              <a:rPr lang="pl-PL" altLang="it-IT" noProof="0"/>
              <a:t>Kliknij, aby edytować style wzorca tekstu</a:t>
            </a:r>
          </a:p>
          <a:p>
            <a:pPr lvl="1"/>
            <a:r>
              <a:rPr lang="pl-PL" altLang="it-IT" noProof="0"/>
              <a:t>Drugi poziom</a:t>
            </a:r>
          </a:p>
          <a:p>
            <a:pPr lvl="2"/>
            <a:r>
              <a:rPr lang="pl-PL" altLang="it-IT" noProof="0"/>
              <a:t>Trzeci poziom</a:t>
            </a:r>
          </a:p>
          <a:p>
            <a:pPr lvl="3"/>
            <a:r>
              <a:rPr lang="pl-PL" altLang="it-IT" noProof="0"/>
              <a:t>Czwarty poziom</a:t>
            </a:r>
          </a:p>
          <a:p>
            <a:pPr lvl="4"/>
            <a:r>
              <a:rPr lang="pl-PL" altLang="it-IT" noProof="0"/>
              <a:t>Piąty poziom</a:t>
            </a:r>
          </a:p>
        </p:txBody>
      </p:sp>
      <p:sp>
        <p:nvSpPr>
          <p:cNvPr id="41990" name="Rectangle 6">
            <a:extLst>
              <a:ext uri="{FF2B5EF4-FFF2-40B4-BE49-F238E27FC236}">
                <a16:creationId xmlns:a16="http://schemas.microsoft.com/office/drawing/2014/main" id="{0311A4C5-0530-B86A-3498-4B4A5218AF68}"/>
              </a:ext>
            </a:extLst>
          </p:cNvPr>
          <p:cNvSpPr>
            <a:spLocks noGrp="1" noChangeArrowheads="1"/>
          </p:cNvSpPr>
          <p:nvPr>
            <p:ph type="ftr" sz="quarter" idx="4"/>
          </p:nvPr>
        </p:nvSpPr>
        <p:spPr bwMode="auto">
          <a:xfrm>
            <a:off x="0"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defTabSz="990600" eaLnBrk="1" hangingPunct="1">
              <a:defRPr sz="1300"/>
            </a:lvl1pPr>
          </a:lstStyle>
          <a:p>
            <a:pPr>
              <a:defRPr/>
            </a:pPr>
            <a:endParaRPr lang="pl-PL" altLang="it-IT"/>
          </a:p>
        </p:txBody>
      </p:sp>
      <p:sp>
        <p:nvSpPr>
          <p:cNvPr id="41991" name="Rectangle 7">
            <a:extLst>
              <a:ext uri="{FF2B5EF4-FFF2-40B4-BE49-F238E27FC236}">
                <a16:creationId xmlns:a16="http://schemas.microsoft.com/office/drawing/2014/main" id="{9D30F461-045A-095E-41BA-4ED71CD89F33}"/>
              </a:ext>
            </a:extLst>
          </p:cNvPr>
          <p:cNvSpPr>
            <a:spLocks noGrp="1" noChangeArrowheads="1"/>
          </p:cNvSpPr>
          <p:nvPr>
            <p:ph type="sldNum" sz="quarter" idx="5"/>
          </p:nvPr>
        </p:nvSpPr>
        <p:spPr bwMode="auto">
          <a:xfrm>
            <a:off x="4022725"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algn="r" defTabSz="990600" eaLnBrk="1" hangingPunct="1">
              <a:defRPr sz="1300"/>
            </a:lvl1pPr>
          </a:lstStyle>
          <a:p>
            <a:pPr>
              <a:defRPr/>
            </a:pPr>
            <a:fld id="{E510A8C2-6FFB-4A2E-A726-94B4D6ACE594}" type="slidenum">
              <a:rPr lang="pl-PL" altLang="it-IT"/>
              <a:pPr>
                <a:defRPr/>
              </a:pPr>
              <a:t>‹N›</a:t>
            </a:fld>
            <a:endParaRPr lang="pl-PL"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8B23B51-08CB-612F-9EE1-2A87FD56CC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16DC18-EFB3-4442-ADA8-25D0FA58C08A}" type="slidenum">
              <a:rPr lang="en-AU" altLang="it-IT" smtClean="0"/>
              <a:pPr/>
              <a:t>10</a:t>
            </a:fld>
            <a:endParaRPr lang="en-AU" altLang="it-IT"/>
          </a:p>
        </p:txBody>
      </p:sp>
      <p:sp>
        <p:nvSpPr>
          <p:cNvPr id="11267" name="Rectangle 2">
            <a:extLst>
              <a:ext uri="{FF2B5EF4-FFF2-40B4-BE49-F238E27FC236}">
                <a16:creationId xmlns:a16="http://schemas.microsoft.com/office/drawing/2014/main" id="{44BDD558-83AF-DE85-C1BB-61F9551D9C98}"/>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EDC5F7D5-C23B-EA57-4BAB-B67F1914A1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79173AE-7C6C-0B25-B38E-04157A5A90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E982DB-AC0C-4D89-ACA0-AA00C96A5FF3}" type="slidenum">
              <a:rPr lang="en-AU" altLang="it-IT" smtClean="0"/>
              <a:pPr/>
              <a:t>23</a:t>
            </a:fld>
            <a:endParaRPr lang="en-AU" altLang="it-IT"/>
          </a:p>
        </p:txBody>
      </p:sp>
      <p:sp>
        <p:nvSpPr>
          <p:cNvPr id="25603" name="Rectangle 2">
            <a:extLst>
              <a:ext uri="{FF2B5EF4-FFF2-40B4-BE49-F238E27FC236}">
                <a16:creationId xmlns:a16="http://schemas.microsoft.com/office/drawing/2014/main" id="{00697BF5-ADCA-C1FC-EE45-0F9E32FFACD4}"/>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94EA497F-38E6-9811-C09C-F1F4AE1C73C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BBABC7B-D7FD-0891-2E31-2C7D59E093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E19C1D-A9BF-42B4-9BC1-2D8F04696ED7}" type="slidenum">
              <a:rPr lang="en-AU" altLang="it-IT" smtClean="0"/>
              <a:pPr/>
              <a:t>24</a:t>
            </a:fld>
            <a:endParaRPr lang="en-AU" altLang="it-IT"/>
          </a:p>
        </p:txBody>
      </p:sp>
      <p:sp>
        <p:nvSpPr>
          <p:cNvPr id="27651" name="Rectangle 2">
            <a:extLst>
              <a:ext uri="{FF2B5EF4-FFF2-40B4-BE49-F238E27FC236}">
                <a16:creationId xmlns:a16="http://schemas.microsoft.com/office/drawing/2014/main" id="{236C1D5F-0D20-9F98-02A7-F209248AB24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AA0F190-F5C3-4477-C9AD-72F05B2F332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5AA8C223-7115-255B-AFE7-764B92539F4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48D6E1-5572-473F-84AE-8C92EB1779C1}" type="slidenum">
              <a:rPr lang="en-AU" altLang="it-IT" smtClean="0"/>
              <a:pPr/>
              <a:t>25</a:t>
            </a:fld>
            <a:endParaRPr lang="en-AU" altLang="it-IT"/>
          </a:p>
        </p:txBody>
      </p:sp>
      <p:sp>
        <p:nvSpPr>
          <p:cNvPr id="29699" name="Rectangle 2">
            <a:extLst>
              <a:ext uri="{FF2B5EF4-FFF2-40B4-BE49-F238E27FC236}">
                <a16:creationId xmlns:a16="http://schemas.microsoft.com/office/drawing/2014/main" id="{DD7B4996-351D-8652-47AA-F94F4343D3E4}"/>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3AD4158-720C-0CFD-C80A-D6AFABDB75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6EC0B0E-9674-E2C5-8FFE-A8DC4FAB500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196D73-E248-465C-9D5F-697660F70FB8}" type="slidenum">
              <a:rPr lang="en-AU" altLang="it-IT" smtClean="0"/>
              <a:pPr/>
              <a:t>26</a:t>
            </a:fld>
            <a:endParaRPr lang="en-AU" altLang="it-IT"/>
          </a:p>
        </p:txBody>
      </p:sp>
      <p:sp>
        <p:nvSpPr>
          <p:cNvPr id="31747" name="Rectangle 2">
            <a:extLst>
              <a:ext uri="{FF2B5EF4-FFF2-40B4-BE49-F238E27FC236}">
                <a16:creationId xmlns:a16="http://schemas.microsoft.com/office/drawing/2014/main" id="{C32D3036-1688-3599-F4E1-F16B56FFB2A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2639904-61DF-9FE0-1B74-EBEA470E50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CE72939-2AC7-5E97-C229-96F2CF61641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1D87BC-926E-4383-99C3-6251029314AA}" type="slidenum">
              <a:rPr lang="en-AU" altLang="it-IT" smtClean="0"/>
              <a:pPr/>
              <a:t>27</a:t>
            </a:fld>
            <a:endParaRPr lang="en-AU" altLang="it-IT"/>
          </a:p>
        </p:txBody>
      </p:sp>
      <p:sp>
        <p:nvSpPr>
          <p:cNvPr id="33795" name="Rectangle 2">
            <a:extLst>
              <a:ext uri="{FF2B5EF4-FFF2-40B4-BE49-F238E27FC236}">
                <a16:creationId xmlns:a16="http://schemas.microsoft.com/office/drawing/2014/main" id="{7DC1A73A-76B6-2FA6-1946-5907757EA8A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EE74FF0F-7AAD-FAEB-F10A-DC67800B9B8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D31D194-1DE2-CBCF-2E7C-5DB9A7D9B55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A558A8-B9B6-4151-ACA2-DAF0FF31D97B}" type="slidenum">
              <a:rPr lang="en-AU" altLang="it-IT" smtClean="0"/>
              <a:pPr/>
              <a:t>28</a:t>
            </a:fld>
            <a:endParaRPr lang="en-AU" altLang="it-IT"/>
          </a:p>
        </p:txBody>
      </p:sp>
      <p:sp>
        <p:nvSpPr>
          <p:cNvPr id="35843" name="Rectangle 2">
            <a:extLst>
              <a:ext uri="{FF2B5EF4-FFF2-40B4-BE49-F238E27FC236}">
                <a16:creationId xmlns:a16="http://schemas.microsoft.com/office/drawing/2014/main" id="{597E805A-AF53-D4AA-2A8C-08FCD4006055}"/>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2F58F9D6-C9E9-E465-85AA-431E5BA01F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D31D194-1DE2-CBCF-2E7C-5DB9A7D9B55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A558A8-B9B6-4151-ACA2-DAF0FF31D97B}" type="slidenum">
              <a:rPr lang="en-AU" altLang="it-IT" smtClean="0"/>
              <a:pPr/>
              <a:t>29</a:t>
            </a:fld>
            <a:endParaRPr lang="en-AU" altLang="it-IT"/>
          </a:p>
        </p:txBody>
      </p:sp>
      <p:sp>
        <p:nvSpPr>
          <p:cNvPr id="35843" name="Rectangle 2">
            <a:extLst>
              <a:ext uri="{FF2B5EF4-FFF2-40B4-BE49-F238E27FC236}">
                <a16:creationId xmlns:a16="http://schemas.microsoft.com/office/drawing/2014/main" id="{597E805A-AF53-D4AA-2A8C-08FCD4006055}"/>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2F58F9D6-C9E9-E465-85AA-431E5BA01F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3366792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C79BFCF-18CC-FEEB-F154-C7DCA9E2220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54CD59-EA80-4B5D-B6F4-DA035A124E12}" type="slidenum">
              <a:rPr lang="en-AU" altLang="it-IT" smtClean="0"/>
              <a:pPr/>
              <a:t>30</a:t>
            </a:fld>
            <a:endParaRPr lang="en-AU" altLang="it-IT"/>
          </a:p>
        </p:txBody>
      </p:sp>
      <p:sp>
        <p:nvSpPr>
          <p:cNvPr id="37891" name="Rectangle 2">
            <a:extLst>
              <a:ext uri="{FF2B5EF4-FFF2-40B4-BE49-F238E27FC236}">
                <a16:creationId xmlns:a16="http://schemas.microsoft.com/office/drawing/2014/main" id="{6F3C952E-A7ED-9418-88D4-F21869BED46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0BEF83D-5103-3ADD-6A3A-75EBD7B750A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EBCE74BE-1198-3B2A-8568-52B293101B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3F7363-58F3-4653-8D62-F6A3E101FB29}" type="slidenum">
              <a:rPr lang="en-AU" altLang="it-IT" smtClean="0"/>
              <a:pPr/>
              <a:t>31</a:t>
            </a:fld>
            <a:endParaRPr lang="en-AU" altLang="it-IT"/>
          </a:p>
        </p:txBody>
      </p:sp>
      <p:sp>
        <p:nvSpPr>
          <p:cNvPr id="39939" name="Rectangle 2">
            <a:extLst>
              <a:ext uri="{FF2B5EF4-FFF2-40B4-BE49-F238E27FC236}">
                <a16:creationId xmlns:a16="http://schemas.microsoft.com/office/drawing/2014/main" id="{C4ACDD47-251E-167F-21AB-3F869ADECE38}"/>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DDF5E23B-031D-F886-65D2-809B15EAC5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7137CD9-3792-7938-57A9-19F8CB33DC6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459DB3-C558-4EB1-AED7-830FC0EA4042}" type="slidenum">
              <a:rPr lang="en-AU" altLang="it-IT" smtClean="0"/>
              <a:pPr/>
              <a:t>32</a:t>
            </a:fld>
            <a:endParaRPr lang="en-AU" altLang="it-IT"/>
          </a:p>
        </p:txBody>
      </p:sp>
      <p:sp>
        <p:nvSpPr>
          <p:cNvPr id="41987" name="Rectangle 2">
            <a:extLst>
              <a:ext uri="{FF2B5EF4-FFF2-40B4-BE49-F238E27FC236}">
                <a16:creationId xmlns:a16="http://schemas.microsoft.com/office/drawing/2014/main" id="{08F46934-8526-A5F0-C64F-DC67CE0B62BA}"/>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F8471F18-A072-A2B7-05D6-DA2D8957B9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9BF1DA2-1D18-4A53-F4D9-82C6597E6A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F1D9EB-3167-445A-AFFE-098A039B4933}" type="slidenum">
              <a:rPr lang="en-AU" altLang="it-IT" smtClean="0"/>
              <a:pPr/>
              <a:t>12</a:t>
            </a:fld>
            <a:endParaRPr lang="en-AU" altLang="it-IT"/>
          </a:p>
        </p:txBody>
      </p:sp>
      <p:sp>
        <p:nvSpPr>
          <p:cNvPr id="13315" name="Rectangle 2">
            <a:extLst>
              <a:ext uri="{FF2B5EF4-FFF2-40B4-BE49-F238E27FC236}">
                <a16:creationId xmlns:a16="http://schemas.microsoft.com/office/drawing/2014/main" id="{0AFAF8F3-93D2-DE53-2113-74C086A734C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C9BC73A8-3A37-E5DA-EEBD-64A99D7BD3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100B0BA-2D08-05AC-AD66-BA35E36A282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D24738-1CF2-4378-8059-707578EF237E}" type="slidenum">
              <a:rPr lang="en-AU" altLang="it-IT" smtClean="0"/>
              <a:pPr/>
              <a:t>33</a:t>
            </a:fld>
            <a:endParaRPr lang="en-AU" altLang="it-IT"/>
          </a:p>
        </p:txBody>
      </p:sp>
      <p:sp>
        <p:nvSpPr>
          <p:cNvPr id="44035" name="Rectangle 2">
            <a:extLst>
              <a:ext uri="{FF2B5EF4-FFF2-40B4-BE49-F238E27FC236}">
                <a16:creationId xmlns:a16="http://schemas.microsoft.com/office/drawing/2014/main" id="{96C173DC-7565-F333-F616-91CB155DB32E}"/>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FF3748A6-A6B0-167A-DDE5-78B38984E4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11B353D-959C-1A5A-2228-466CF5CD95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85D445-FB77-43A9-93DC-5DAC42DDD31D}" type="slidenum">
              <a:rPr lang="en-AU" altLang="it-IT" smtClean="0"/>
              <a:pPr/>
              <a:t>34</a:t>
            </a:fld>
            <a:endParaRPr lang="en-AU" altLang="it-IT"/>
          </a:p>
        </p:txBody>
      </p:sp>
      <p:sp>
        <p:nvSpPr>
          <p:cNvPr id="46083" name="Rectangle 2">
            <a:extLst>
              <a:ext uri="{FF2B5EF4-FFF2-40B4-BE49-F238E27FC236}">
                <a16:creationId xmlns:a16="http://schemas.microsoft.com/office/drawing/2014/main" id="{31438C15-482C-D157-BFEB-FB0CE7BCFD6F}"/>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39371045-FA45-C287-3BEA-9A95FC7607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EEF697D-9D88-16D3-5083-4E2E83C804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8F626A-49EF-4A6D-B1A8-94F7F4F6B021}" type="slidenum">
              <a:rPr lang="en-AU" altLang="it-IT" smtClean="0"/>
              <a:pPr/>
              <a:t>35</a:t>
            </a:fld>
            <a:endParaRPr lang="en-AU" altLang="it-IT"/>
          </a:p>
        </p:txBody>
      </p:sp>
      <p:sp>
        <p:nvSpPr>
          <p:cNvPr id="48131" name="Rectangle 2">
            <a:extLst>
              <a:ext uri="{FF2B5EF4-FFF2-40B4-BE49-F238E27FC236}">
                <a16:creationId xmlns:a16="http://schemas.microsoft.com/office/drawing/2014/main" id="{2BE15D47-10A0-48A4-6FFD-863861CF08EE}"/>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5E2F0B9-A020-5C52-A869-A2C9F2A004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FF60E3B-BAD0-5C57-9651-119A0AF22A8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42186B-B499-456F-A077-C633B1E77604}" type="slidenum">
              <a:rPr lang="en-AU" altLang="it-IT" smtClean="0"/>
              <a:pPr/>
              <a:t>36</a:t>
            </a:fld>
            <a:endParaRPr lang="en-AU" altLang="it-IT"/>
          </a:p>
        </p:txBody>
      </p:sp>
      <p:sp>
        <p:nvSpPr>
          <p:cNvPr id="50179" name="Rectangle 2">
            <a:extLst>
              <a:ext uri="{FF2B5EF4-FFF2-40B4-BE49-F238E27FC236}">
                <a16:creationId xmlns:a16="http://schemas.microsoft.com/office/drawing/2014/main" id="{40C3F69E-C5D2-51BB-B214-02D41572B638}"/>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8E4AD59-ED4F-0719-F3F3-E92A24EC96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EF6CB4C2-ABAE-03A5-ACA6-416794E55CF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9D8C5A-222C-4D56-8A91-F13150DE68B1}" type="slidenum">
              <a:rPr lang="en-AU" altLang="it-IT" smtClean="0"/>
              <a:pPr/>
              <a:t>37</a:t>
            </a:fld>
            <a:endParaRPr lang="en-AU" altLang="it-IT"/>
          </a:p>
        </p:txBody>
      </p:sp>
      <p:sp>
        <p:nvSpPr>
          <p:cNvPr id="52227" name="Rectangle 2">
            <a:extLst>
              <a:ext uri="{FF2B5EF4-FFF2-40B4-BE49-F238E27FC236}">
                <a16:creationId xmlns:a16="http://schemas.microsoft.com/office/drawing/2014/main" id="{3D8AE575-582E-9A1F-EAC4-F7F9B7ED424C}"/>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50439481-895E-B063-CBBA-24B609AFF6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54257F0-825D-DE73-AB28-FAA797C9F70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56149A-A57D-4460-8479-46E009797443}" type="slidenum">
              <a:rPr lang="en-AU" altLang="it-IT" smtClean="0"/>
              <a:pPr/>
              <a:t>38</a:t>
            </a:fld>
            <a:endParaRPr lang="en-AU" altLang="it-IT"/>
          </a:p>
        </p:txBody>
      </p:sp>
      <p:sp>
        <p:nvSpPr>
          <p:cNvPr id="54275" name="Rectangle 2">
            <a:extLst>
              <a:ext uri="{FF2B5EF4-FFF2-40B4-BE49-F238E27FC236}">
                <a16:creationId xmlns:a16="http://schemas.microsoft.com/office/drawing/2014/main" id="{6F6230A8-061D-F274-DBC0-CB6194E0D172}"/>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1936D08-676B-5BAF-ECC7-81EE18FDDF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D1949DF-E85D-FE56-2B1C-4E1DFA8D19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28F519-026A-4FD7-84E0-75B595E513AC}" type="slidenum">
              <a:rPr lang="en-AU" altLang="it-IT" smtClean="0"/>
              <a:pPr/>
              <a:t>39</a:t>
            </a:fld>
            <a:endParaRPr lang="en-AU" altLang="it-IT"/>
          </a:p>
        </p:txBody>
      </p:sp>
      <p:sp>
        <p:nvSpPr>
          <p:cNvPr id="56323" name="Rectangle 2">
            <a:extLst>
              <a:ext uri="{FF2B5EF4-FFF2-40B4-BE49-F238E27FC236}">
                <a16:creationId xmlns:a16="http://schemas.microsoft.com/office/drawing/2014/main" id="{8D02D62E-744D-48B8-F1C7-715D53E883A8}"/>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ED99EF1B-CA04-4CD6-8CE0-B6FA1EBA6F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0527FD6A-13A3-36B6-C48D-2FF31884048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EAC742-349C-4EF5-8D74-1981A1AE3CA9}" type="slidenum">
              <a:rPr lang="en-AU" altLang="it-IT" smtClean="0"/>
              <a:pPr/>
              <a:t>40</a:t>
            </a:fld>
            <a:endParaRPr lang="en-AU" altLang="it-IT"/>
          </a:p>
        </p:txBody>
      </p:sp>
      <p:sp>
        <p:nvSpPr>
          <p:cNvPr id="58371" name="Rectangle 2">
            <a:extLst>
              <a:ext uri="{FF2B5EF4-FFF2-40B4-BE49-F238E27FC236}">
                <a16:creationId xmlns:a16="http://schemas.microsoft.com/office/drawing/2014/main" id="{B1DC5695-0F37-85E6-923F-F11F67D68670}"/>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0041F921-A4E0-9593-543D-BDCA936818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81EB8AB2-9049-3BC3-5327-682BEA7EDA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04FA65-94B2-4427-98AF-5A9F53FDDA29}" type="slidenum">
              <a:rPr lang="en-AU" altLang="it-IT" smtClean="0"/>
              <a:pPr/>
              <a:t>41</a:t>
            </a:fld>
            <a:endParaRPr lang="en-AU" altLang="it-IT"/>
          </a:p>
        </p:txBody>
      </p:sp>
      <p:sp>
        <p:nvSpPr>
          <p:cNvPr id="60419" name="Rectangle 2">
            <a:extLst>
              <a:ext uri="{FF2B5EF4-FFF2-40B4-BE49-F238E27FC236}">
                <a16:creationId xmlns:a16="http://schemas.microsoft.com/office/drawing/2014/main" id="{5D4A0440-ED2F-F59A-4F18-E9E6257A9D90}"/>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4D8898B3-A5EE-CF60-298C-27E09882E03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13377494-8DA0-3FB0-DAE7-42474A5E25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D8CB9E-EE80-4E17-95E4-A2EF752EAA51}" type="slidenum">
              <a:rPr lang="en-AU" altLang="it-IT" smtClean="0"/>
              <a:pPr/>
              <a:t>42</a:t>
            </a:fld>
            <a:endParaRPr lang="en-AU" altLang="it-IT"/>
          </a:p>
        </p:txBody>
      </p:sp>
      <p:sp>
        <p:nvSpPr>
          <p:cNvPr id="62467" name="Rectangle 2">
            <a:extLst>
              <a:ext uri="{FF2B5EF4-FFF2-40B4-BE49-F238E27FC236}">
                <a16:creationId xmlns:a16="http://schemas.microsoft.com/office/drawing/2014/main" id="{47F2EDF4-2EAA-136A-46FB-B93B23DA5321}"/>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ABF1BE67-067E-B775-BFC2-F08B6969D7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9BF1DA2-1D18-4A53-F4D9-82C6597E6A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F1D9EB-3167-445A-AFFE-098A039B4933}" type="slidenum">
              <a:rPr lang="en-AU" altLang="it-IT" smtClean="0"/>
              <a:pPr/>
              <a:t>13</a:t>
            </a:fld>
            <a:endParaRPr lang="en-AU" altLang="it-IT"/>
          </a:p>
        </p:txBody>
      </p:sp>
      <p:sp>
        <p:nvSpPr>
          <p:cNvPr id="13315" name="Rectangle 2">
            <a:extLst>
              <a:ext uri="{FF2B5EF4-FFF2-40B4-BE49-F238E27FC236}">
                <a16:creationId xmlns:a16="http://schemas.microsoft.com/office/drawing/2014/main" id="{0AFAF8F3-93D2-DE53-2113-74C086A734C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C9BC73A8-3A37-E5DA-EEBD-64A99D7BD3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1828496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6334BB5-997F-BD53-1E02-AD45A0E2105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30F6D9-001B-44D7-93B5-F33C41CDA6C1}" type="slidenum">
              <a:rPr lang="en-AU" altLang="it-IT" smtClean="0"/>
              <a:pPr/>
              <a:t>43</a:t>
            </a:fld>
            <a:endParaRPr lang="en-AU" altLang="it-IT"/>
          </a:p>
        </p:txBody>
      </p:sp>
      <p:sp>
        <p:nvSpPr>
          <p:cNvPr id="64515" name="Rectangle 2">
            <a:extLst>
              <a:ext uri="{FF2B5EF4-FFF2-40B4-BE49-F238E27FC236}">
                <a16:creationId xmlns:a16="http://schemas.microsoft.com/office/drawing/2014/main" id="{64816EEF-1BA7-5E8D-CA2F-023CF3CBACE2}"/>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499B93EE-D7FF-D440-17DA-C701EB8F46C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9927C5D0-58F3-BC7E-F152-2D104B7790D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ED4A1C-53FB-4DBE-9A45-65E8AB280AD0}" type="slidenum">
              <a:rPr lang="en-AU" altLang="it-IT" smtClean="0"/>
              <a:pPr/>
              <a:t>44</a:t>
            </a:fld>
            <a:endParaRPr lang="en-AU" altLang="it-IT"/>
          </a:p>
        </p:txBody>
      </p:sp>
      <p:sp>
        <p:nvSpPr>
          <p:cNvPr id="66563" name="Rectangle 2">
            <a:extLst>
              <a:ext uri="{FF2B5EF4-FFF2-40B4-BE49-F238E27FC236}">
                <a16:creationId xmlns:a16="http://schemas.microsoft.com/office/drawing/2014/main" id="{20922A25-A6AC-AB08-9636-CDD26DA61CAE}"/>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19F11891-4D47-EC71-8913-4BBFE1A6C2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BA3742D8-659F-15A5-4F7A-35E1019330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A42412-D1F4-41A4-9BEA-13F202147E06}" type="slidenum">
              <a:rPr lang="en-AU" altLang="it-IT" smtClean="0"/>
              <a:pPr/>
              <a:t>45</a:t>
            </a:fld>
            <a:endParaRPr lang="en-AU" altLang="it-IT"/>
          </a:p>
        </p:txBody>
      </p:sp>
      <p:sp>
        <p:nvSpPr>
          <p:cNvPr id="68611" name="Rectangle 2">
            <a:extLst>
              <a:ext uri="{FF2B5EF4-FFF2-40B4-BE49-F238E27FC236}">
                <a16:creationId xmlns:a16="http://schemas.microsoft.com/office/drawing/2014/main" id="{F1145534-8600-20A1-707E-EC780268935D}"/>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8B234A1B-316F-65AD-FF61-E4A4819ED27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9BF1DA2-1D18-4A53-F4D9-82C6597E6A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F1D9EB-3167-445A-AFFE-098A039B4933}" type="slidenum">
              <a:rPr lang="en-AU" altLang="it-IT" smtClean="0"/>
              <a:pPr/>
              <a:t>14</a:t>
            </a:fld>
            <a:endParaRPr lang="en-AU" altLang="it-IT"/>
          </a:p>
        </p:txBody>
      </p:sp>
      <p:sp>
        <p:nvSpPr>
          <p:cNvPr id="13315" name="Rectangle 2">
            <a:extLst>
              <a:ext uri="{FF2B5EF4-FFF2-40B4-BE49-F238E27FC236}">
                <a16:creationId xmlns:a16="http://schemas.microsoft.com/office/drawing/2014/main" id="{0AFAF8F3-93D2-DE53-2113-74C086A734C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C9BC73A8-3A37-E5DA-EEBD-64A99D7BD3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67741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DE2245FA-6B0A-17CC-E4B6-FF502BDCE77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9D1288-8A6E-4A0B-A0A6-2EA5DAD1DF2A}" type="slidenum">
              <a:rPr lang="en-AU" altLang="it-IT" smtClean="0"/>
              <a:pPr/>
              <a:t>15</a:t>
            </a:fld>
            <a:endParaRPr lang="en-AU" altLang="it-IT"/>
          </a:p>
        </p:txBody>
      </p:sp>
      <p:sp>
        <p:nvSpPr>
          <p:cNvPr id="15363" name="Rectangle 2">
            <a:extLst>
              <a:ext uri="{FF2B5EF4-FFF2-40B4-BE49-F238E27FC236}">
                <a16:creationId xmlns:a16="http://schemas.microsoft.com/office/drawing/2014/main" id="{A2A961B0-4538-994B-E888-52B662BAFE14}"/>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1ECDEA92-A3E2-159F-E390-3B00B35A34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1838E85-EA61-4399-3D76-757A90F331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5BCCA5-F0CF-408F-83C0-0A6C1049A160}" type="slidenum">
              <a:rPr lang="en-AU" altLang="it-IT" smtClean="0"/>
              <a:pPr/>
              <a:t>16</a:t>
            </a:fld>
            <a:endParaRPr lang="en-AU" altLang="it-IT"/>
          </a:p>
        </p:txBody>
      </p:sp>
      <p:sp>
        <p:nvSpPr>
          <p:cNvPr id="17411" name="Rectangle 2">
            <a:extLst>
              <a:ext uri="{FF2B5EF4-FFF2-40B4-BE49-F238E27FC236}">
                <a16:creationId xmlns:a16="http://schemas.microsoft.com/office/drawing/2014/main" id="{5D2EE75F-2B44-FCCB-9734-33B350103A6B}"/>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32CF5ED4-0592-1553-CF51-296D0B041B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1DAB9B1-FAC3-50E4-CB60-FDF1A092CE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8FDFA2-CBCC-4644-9A1A-E6BBE40CA0AA}" type="slidenum">
              <a:rPr lang="en-AU" altLang="it-IT" smtClean="0"/>
              <a:pPr/>
              <a:t>17</a:t>
            </a:fld>
            <a:endParaRPr lang="en-AU" altLang="it-IT"/>
          </a:p>
        </p:txBody>
      </p:sp>
      <p:sp>
        <p:nvSpPr>
          <p:cNvPr id="19459" name="Rectangle 2">
            <a:extLst>
              <a:ext uri="{FF2B5EF4-FFF2-40B4-BE49-F238E27FC236}">
                <a16:creationId xmlns:a16="http://schemas.microsoft.com/office/drawing/2014/main" id="{3BC2A5EC-F1C0-96ED-94E8-E00011EBB234}"/>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8720F0E2-C319-58A9-9689-2C0CA548AC6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910D865E-DC1E-7E07-B356-CF1ABF92FD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2A3FE6-95BD-410E-9D6B-88D23B0E53F3}" type="slidenum">
              <a:rPr lang="en-AU" altLang="it-IT" smtClean="0"/>
              <a:pPr/>
              <a:t>21</a:t>
            </a:fld>
            <a:endParaRPr lang="en-AU" altLang="it-IT"/>
          </a:p>
        </p:txBody>
      </p:sp>
      <p:sp>
        <p:nvSpPr>
          <p:cNvPr id="21507" name="Rectangle 2">
            <a:extLst>
              <a:ext uri="{FF2B5EF4-FFF2-40B4-BE49-F238E27FC236}">
                <a16:creationId xmlns:a16="http://schemas.microsoft.com/office/drawing/2014/main" id="{051FA51F-461C-20E0-A25C-E950715CBC1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D79F693-C90E-D20E-F05E-C0D1DC473C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3AAF7CE-FBE9-E825-2D05-98C7A70E35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220A6B-E24D-4B23-BB75-1A2D9C886D8F}" type="slidenum">
              <a:rPr lang="en-AU" altLang="it-IT" smtClean="0"/>
              <a:pPr/>
              <a:t>22</a:t>
            </a:fld>
            <a:endParaRPr lang="en-AU" altLang="it-IT"/>
          </a:p>
        </p:txBody>
      </p:sp>
      <p:sp>
        <p:nvSpPr>
          <p:cNvPr id="23555" name="Rectangle 2">
            <a:extLst>
              <a:ext uri="{FF2B5EF4-FFF2-40B4-BE49-F238E27FC236}">
                <a16:creationId xmlns:a16="http://schemas.microsoft.com/office/drawing/2014/main" id="{6D396AF5-2B4B-E02A-1381-D7735D27BF9A}"/>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E4EDC321-19F1-CEA9-B3A7-B15CB4ACF2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1A3E5455-1D85-66AA-C9A0-1AA567DF3588}"/>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D3CCAEE0-C62C-641C-BFB1-F15B016724D4}"/>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C1167473-B9E5-5634-3CB7-E72787A14EBF}"/>
              </a:ext>
            </a:extLst>
          </p:cNvPr>
          <p:cNvSpPr>
            <a:spLocks noGrp="1" noChangeArrowheads="1"/>
          </p:cNvSpPr>
          <p:nvPr>
            <p:ph type="sldNum" sz="quarter" idx="12"/>
          </p:nvPr>
        </p:nvSpPr>
        <p:spPr>
          <a:ln/>
        </p:spPr>
        <p:txBody>
          <a:bodyPr/>
          <a:lstStyle>
            <a:lvl1pPr>
              <a:defRPr/>
            </a:lvl1pPr>
          </a:lstStyle>
          <a:p>
            <a:pPr>
              <a:defRPr/>
            </a:pPr>
            <a:fld id="{DBD5BA81-A68C-4715-BF39-521780F27853}" type="slidenum">
              <a:rPr lang="pl-PL" altLang="it-IT"/>
              <a:pPr>
                <a:defRPr/>
              </a:pPr>
              <a:t>‹N›</a:t>
            </a:fld>
            <a:endParaRPr lang="pl-PL" altLang="it-IT"/>
          </a:p>
        </p:txBody>
      </p:sp>
    </p:spTree>
    <p:extLst>
      <p:ext uri="{BB962C8B-B14F-4D97-AF65-F5344CB8AC3E}">
        <p14:creationId xmlns:p14="http://schemas.microsoft.com/office/powerpoint/2010/main" val="157082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A3D2ACD3-D266-5591-2B3A-16F5BDC009C2}"/>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41859C69-F77F-3055-FCA0-CF7813EEBD4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102075FE-C408-FACE-F72B-69A9E5FC34B1}"/>
              </a:ext>
            </a:extLst>
          </p:cNvPr>
          <p:cNvSpPr>
            <a:spLocks noGrp="1" noChangeArrowheads="1"/>
          </p:cNvSpPr>
          <p:nvPr>
            <p:ph type="sldNum" sz="quarter" idx="12"/>
          </p:nvPr>
        </p:nvSpPr>
        <p:spPr>
          <a:ln/>
        </p:spPr>
        <p:txBody>
          <a:bodyPr/>
          <a:lstStyle>
            <a:lvl1pPr>
              <a:defRPr/>
            </a:lvl1pPr>
          </a:lstStyle>
          <a:p>
            <a:pPr>
              <a:defRPr/>
            </a:pPr>
            <a:fld id="{C1EF0732-D885-4070-8972-6C5D8D878505}" type="slidenum">
              <a:rPr lang="pl-PL" altLang="it-IT"/>
              <a:pPr>
                <a:defRPr/>
              </a:pPr>
              <a:t>‹N›</a:t>
            </a:fld>
            <a:endParaRPr lang="pl-PL" altLang="it-IT"/>
          </a:p>
        </p:txBody>
      </p:sp>
    </p:spTree>
    <p:extLst>
      <p:ext uri="{BB962C8B-B14F-4D97-AF65-F5344CB8AC3E}">
        <p14:creationId xmlns:p14="http://schemas.microsoft.com/office/powerpoint/2010/main" val="236272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1A28085A-519A-7D23-4C82-F6EDA89C3DC4}"/>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593B2290-1495-D370-BC5A-CB62DA6DA67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3944062F-328E-046C-F039-CD7CFB8AF5AB}"/>
              </a:ext>
            </a:extLst>
          </p:cNvPr>
          <p:cNvSpPr>
            <a:spLocks noGrp="1" noChangeArrowheads="1"/>
          </p:cNvSpPr>
          <p:nvPr>
            <p:ph type="sldNum" sz="quarter" idx="12"/>
          </p:nvPr>
        </p:nvSpPr>
        <p:spPr>
          <a:ln/>
        </p:spPr>
        <p:txBody>
          <a:bodyPr/>
          <a:lstStyle>
            <a:lvl1pPr>
              <a:defRPr/>
            </a:lvl1pPr>
          </a:lstStyle>
          <a:p>
            <a:pPr>
              <a:defRPr/>
            </a:pPr>
            <a:fld id="{E4BD7437-7FF4-4A50-BAFD-E190DD75A4D4}" type="slidenum">
              <a:rPr lang="pl-PL" altLang="it-IT"/>
              <a:pPr>
                <a:defRPr/>
              </a:pPr>
              <a:t>‹N›</a:t>
            </a:fld>
            <a:endParaRPr lang="pl-PL" altLang="it-IT"/>
          </a:p>
        </p:txBody>
      </p:sp>
    </p:spTree>
    <p:extLst>
      <p:ext uri="{BB962C8B-B14F-4D97-AF65-F5344CB8AC3E}">
        <p14:creationId xmlns:p14="http://schemas.microsoft.com/office/powerpoint/2010/main" val="343861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30F50FE6-FC42-CB3F-A119-D7E25037ED86}"/>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C0C33265-F1D8-D427-F04F-8CB3F1B549F9}"/>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EA47573D-8BD5-9B2C-A927-603CB7B84FCF}"/>
              </a:ext>
            </a:extLst>
          </p:cNvPr>
          <p:cNvSpPr>
            <a:spLocks noGrp="1" noChangeArrowheads="1"/>
          </p:cNvSpPr>
          <p:nvPr>
            <p:ph type="sldNum" sz="quarter" idx="12"/>
          </p:nvPr>
        </p:nvSpPr>
        <p:spPr>
          <a:ln/>
        </p:spPr>
        <p:txBody>
          <a:bodyPr/>
          <a:lstStyle>
            <a:lvl1pPr>
              <a:defRPr/>
            </a:lvl1pPr>
          </a:lstStyle>
          <a:p>
            <a:pPr>
              <a:defRPr/>
            </a:pPr>
            <a:fld id="{48E84233-B08B-43D4-BD40-E694B617C94B}" type="slidenum">
              <a:rPr lang="pl-PL" altLang="it-IT"/>
              <a:pPr>
                <a:defRPr/>
              </a:pPr>
              <a:t>‹N›</a:t>
            </a:fld>
            <a:endParaRPr lang="pl-PL" altLang="it-IT"/>
          </a:p>
        </p:txBody>
      </p:sp>
    </p:spTree>
    <p:extLst>
      <p:ext uri="{BB962C8B-B14F-4D97-AF65-F5344CB8AC3E}">
        <p14:creationId xmlns:p14="http://schemas.microsoft.com/office/powerpoint/2010/main" val="351144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32575833-C6BF-3AAC-0ADD-B31148DD0FAB}"/>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600F1BB5-DF7E-22CD-54A7-786B4AD2463F}"/>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661AA0EB-73BF-BBF5-BBB8-D264D3EE6051}"/>
              </a:ext>
            </a:extLst>
          </p:cNvPr>
          <p:cNvSpPr>
            <a:spLocks noGrp="1" noChangeArrowheads="1"/>
          </p:cNvSpPr>
          <p:nvPr>
            <p:ph type="sldNum" sz="quarter" idx="12"/>
          </p:nvPr>
        </p:nvSpPr>
        <p:spPr>
          <a:ln/>
        </p:spPr>
        <p:txBody>
          <a:bodyPr/>
          <a:lstStyle>
            <a:lvl1pPr>
              <a:defRPr/>
            </a:lvl1pPr>
          </a:lstStyle>
          <a:p>
            <a:pPr>
              <a:defRPr/>
            </a:pPr>
            <a:fld id="{CFBBE8F6-1F7A-4312-9C72-D08524159558}" type="slidenum">
              <a:rPr lang="pl-PL" altLang="it-IT"/>
              <a:pPr>
                <a:defRPr/>
              </a:pPr>
              <a:t>‹N›</a:t>
            </a:fld>
            <a:endParaRPr lang="pl-PL" altLang="it-IT"/>
          </a:p>
        </p:txBody>
      </p:sp>
    </p:spTree>
    <p:extLst>
      <p:ext uri="{BB962C8B-B14F-4D97-AF65-F5344CB8AC3E}">
        <p14:creationId xmlns:p14="http://schemas.microsoft.com/office/powerpoint/2010/main" val="18624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3D095831-8080-C313-A0C9-17FE53D958C2}"/>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6A7B8F4D-3460-56C9-8C26-ABA85C45F1E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DBA7D6E1-0DE8-0241-EE56-DE5BAF02163E}"/>
              </a:ext>
            </a:extLst>
          </p:cNvPr>
          <p:cNvSpPr>
            <a:spLocks noGrp="1" noChangeArrowheads="1"/>
          </p:cNvSpPr>
          <p:nvPr>
            <p:ph type="sldNum" sz="quarter" idx="12"/>
          </p:nvPr>
        </p:nvSpPr>
        <p:spPr>
          <a:ln/>
        </p:spPr>
        <p:txBody>
          <a:bodyPr/>
          <a:lstStyle>
            <a:lvl1pPr>
              <a:defRPr/>
            </a:lvl1pPr>
          </a:lstStyle>
          <a:p>
            <a:pPr>
              <a:defRPr/>
            </a:pPr>
            <a:fld id="{7AA84EE8-9D1C-4A1B-A862-AA395965E0C2}" type="slidenum">
              <a:rPr lang="pl-PL" altLang="it-IT"/>
              <a:pPr>
                <a:defRPr/>
              </a:pPr>
              <a:t>‹N›</a:t>
            </a:fld>
            <a:endParaRPr lang="pl-PL" altLang="it-IT"/>
          </a:p>
        </p:txBody>
      </p:sp>
    </p:spTree>
    <p:extLst>
      <p:ext uri="{BB962C8B-B14F-4D97-AF65-F5344CB8AC3E}">
        <p14:creationId xmlns:p14="http://schemas.microsoft.com/office/powerpoint/2010/main" val="69755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82136FEF-08CC-A163-81B1-E160DDDF8A78}"/>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8" name="Rectangle 5">
            <a:extLst>
              <a:ext uri="{FF2B5EF4-FFF2-40B4-BE49-F238E27FC236}">
                <a16:creationId xmlns:a16="http://schemas.microsoft.com/office/drawing/2014/main" id="{B387C37A-45D9-06A5-BDC1-0E2A9D498A9E}"/>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9" name="Rectangle 6">
            <a:extLst>
              <a:ext uri="{FF2B5EF4-FFF2-40B4-BE49-F238E27FC236}">
                <a16:creationId xmlns:a16="http://schemas.microsoft.com/office/drawing/2014/main" id="{96ECD4E3-3BC4-9C87-EA22-8BB0E1417EDB}"/>
              </a:ext>
            </a:extLst>
          </p:cNvPr>
          <p:cNvSpPr>
            <a:spLocks noGrp="1" noChangeArrowheads="1"/>
          </p:cNvSpPr>
          <p:nvPr>
            <p:ph type="sldNum" sz="quarter" idx="12"/>
          </p:nvPr>
        </p:nvSpPr>
        <p:spPr>
          <a:ln/>
        </p:spPr>
        <p:txBody>
          <a:bodyPr/>
          <a:lstStyle>
            <a:lvl1pPr>
              <a:defRPr/>
            </a:lvl1pPr>
          </a:lstStyle>
          <a:p>
            <a:pPr>
              <a:defRPr/>
            </a:pPr>
            <a:fld id="{AF632972-CBE7-4832-8CEA-5F0B02F006C5}" type="slidenum">
              <a:rPr lang="pl-PL" altLang="it-IT"/>
              <a:pPr>
                <a:defRPr/>
              </a:pPr>
              <a:t>‹N›</a:t>
            </a:fld>
            <a:endParaRPr lang="pl-PL" altLang="it-IT"/>
          </a:p>
        </p:txBody>
      </p:sp>
    </p:spTree>
    <p:extLst>
      <p:ext uri="{BB962C8B-B14F-4D97-AF65-F5344CB8AC3E}">
        <p14:creationId xmlns:p14="http://schemas.microsoft.com/office/powerpoint/2010/main" val="311816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4">
            <a:extLst>
              <a:ext uri="{FF2B5EF4-FFF2-40B4-BE49-F238E27FC236}">
                <a16:creationId xmlns:a16="http://schemas.microsoft.com/office/drawing/2014/main" id="{BE8FCC50-CCA9-B32F-4D2F-63D209A81F5B}"/>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4" name="Rectangle 5">
            <a:extLst>
              <a:ext uri="{FF2B5EF4-FFF2-40B4-BE49-F238E27FC236}">
                <a16:creationId xmlns:a16="http://schemas.microsoft.com/office/drawing/2014/main" id="{0B3245CA-8CED-F0DC-4C02-5188BD17EF11}"/>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5" name="Rectangle 6">
            <a:extLst>
              <a:ext uri="{FF2B5EF4-FFF2-40B4-BE49-F238E27FC236}">
                <a16:creationId xmlns:a16="http://schemas.microsoft.com/office/drawing/2014/main" id="{EC71BACB-6733-4716-9DAF-BD9E95FA7877}"/>
              </a:ext>
            </a:extLst>
          </p:cNvPr>
          <p:cNvSpPr>
            <a:spLocks noGrp="1" noChangeArrowheads="1"/>
          </p:cNvSpPr>
          <p:nvPr>
            <p:ph type="sldNum" sz="quarter" idx="12"/>
          </p:nvPr>
        </p:nvSpPr>
        <p:spPr>
          <a:ln/>
        </p:spPr>
        <p:txBody>
          <a:bodyPr/>
          <a:lstStyle>
            <a:lvl1pPr>
              <a:defRPr/>
            </a:lvl1pPr>
          </a:lstStyle>
          <a:p>
            <a:pPr>
              <a:defRPr/>
            </a:pPr>
            <a:fld id="{62E2E62A-9F61-424C-940B-6F201FB90AD7}" type="slidenum">
              <a:rPr lang="pl-PL" altLang="it-IT"/>
              <a:pPr>
                <a:defRPr/>
              </a:pPr>
              <a:t>‹N›</a:t>
            </a:fld>
            <a:endParaRPr lang="pl-PL" altLang="it-IT"/>
          </a:p>
        </p:txBody>
      </p:sp>
    </p:spTree>
    <p:extLst>
      <p:ext uri="{BB962C8B-B14F-4D97-AF65-F5344CB8AC3E}">
        <p14:creationId xmlns:p14="http://schemas.microsoft.com/office/powerpoint/2010/main" val="328209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564C52C-5C3E-40C2-8175-27DA379D7FD5}"/>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3" name="Rectangle 5">
            <a:extLst>
              <a:ext uri="{FF2B5EF4-FFF2-40B4-BE49-F238E27FC236}">
                <a16:creationId xmlns:a16="http://schemas.microsoft.com/office/drawing/2014/main" id="{803C544A-462B-50AF-1238-749C80B29CCA}"/>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4" name="Rectangle 6">
            <a:extLst>
              <a:ext uri="{FF2B5EF4-FFF2-40B4-BE49-F238E27FC236}">
                <a16:creationId xmlns:a16="http://schemas.microsoft.com/office/drawing/2014/main" id="{DEFEE014-DBB5-AF2B-984F-4C23BBA3134F}"/>
              </a:ext>
            </a:extLst>
          </p:cNvPr>
          <p:cNvSpPr>
            <a:spLocks noGrp="1" noChangeArrowheads="1"/>
          </p:cNvSpPr>
          <p:nvPr>
            <p:ph type="sldNum" sz="quarter" idx="12"/>
          </p:nvPr>
        </p:nvSpPr>
        <p:spPr>
          <a:ln/>
        </p:spPr>
        <p:txBody>
          <a:bodyPr/>
          <a:lstStyle>
            <a:lvl1pPr>
              <a:defRPr/>
            </a:lvl1pPr>
          </a:lstStyle>
          <a:p>
            <a:pPr>
              <a:defRPr/>
            </a:pPr>
            <a:fld id="{390DB902-350E-4B0B-B948-77B40A6541E5}" type="slidenum">
              <a:rPr lang="pl-PL" altLang="it-IT"/>
              <a:pPr>
                <a:defRPr/>
              </a:pPr>
              <a:t>‹N›</a:t>
            </a:fld>
            <a:endParaRPr lang="pl-PL" altLang="it-IT"/>
          </a:p>
        </p:txBody>
      </p:sp>
    </p:spTree>
    <p:extLst>
      <p:ext uri="{BB962C8B-B14F-4D97-AF65-F5344CB8AC3E}">
        <p14:creationId xmlns:p14="http://schemas.microsoft.com/office/powerpoint/2010/main" val="350836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DC12F0DD-AC7D-0BF0-0057-38966394B533}"/>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AE4D7CDA-575D-36FD-D5F6-9508FCFF2A1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D974AB09-DB8A-EB29-F1DA-1E772B8C2054}"/>
              </a:ext>
            </a:extLst>
          </p:cNvPr>
          <p:cNvSpPr>
            <a:spLocks noGrp="1" noChangeArrowheads="1"/>
          </p:cNvSpPr>
          <p:nvPr>
            <p:ph type="sldNum" sz="quarter" idx="12"/>
          </p:nvPr>
        </p:nvSpPr>
        <p:spPr>
          <a:ln/>
        </p:spPr>
        <p:txBody>
          <a:bodyPr/>
          <a:lstStyle>
            <a:lvl1pPr>
              <a:defRPr/>
            </a:lvl1pPr>
          </a:lstStyle>
          <a:p>
            <a:pPr>
              <a:defRPr/>
            </a:pPr>
            <a:fld id="{CB97CE2B-8F8B-4DC0-8486-CE82557E13A5}" type="slidenum">
              <a:rPr lang="pl-PL" altLang="it-IT"/>
              <a:pPr>
                <a:defRPr/>
              </a:pPr>
              <a:t>‹N›</a:t>
            </a:fld>
            <a:endParaRPr lang="pl-PL" altLang="it-IT"/>
          </a:p>
        </p:txBody>
      </p:sp>
    </p:spTree>
    <p:extLst>
      <p:ext uri="{BB962C8B-B14F-4D97-AF65-F5344CB8AC3E}">
        <p14:creationId xmlns:p14="http://schemas.microsoft.com/office/powerpoint/2010/main" val="423519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9100A806-F5D6-38C5-C675-78A45A23F6C7}"/>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41451A30-3678-EB49-3735-66C07AD2A41E}"/>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5B64B668-52D7-70B3-1A3D-D3D729DDE39C}"/>
              </a:ext>
            </a:extLst>
          </p:cNvPr>
          <p:cNvSpPr>
            <a:spLocks noGrp="1" noChangeArrowheads="1"/>
          </p:cNvSpPr>
          <p:nvPr>
            <p:ph type="sldNum" sz="quarter" idx="12"/>
          </p:nvPr>
        </p:nvSpPr>
        <p:spPr>
          <a:ln/>
        </p:spPr>
        <p:txBody>
          <a:bodyPr/>
          <a:lstStyle>
            <a:lvl1pPr>
              <a:defRPr/>
            </a:lvl1pPr>
          </a:lstStyle>
          <a:p>
            <a:pPr>
              <a:defRPr/>
            </a:pPr>
            <a:fld id="{B23AB62A-B766-42B6-B5F8-372B288894C2}" type="slidenum">
              <a:rPr lang="pl-PL" altLang="it-IT"/>
              <a:pPr>
                <a:defRPr/>
              </a:pPr>
              <a:t>‹N›</a:t>
            </a:fld>
            <a:endParaRPr lang="pl-PL" altLang="it-IT"/>
          </a:p>
        </p:txBody>
      </p:sp>
    </p:spTree>
    <p:extLst>
      <p:ext uri="{BB962C8B-B14F-4D97-AF65-F5344CB8AC3E}">
        <p14:creationId xmlns:p14="http://schemas.microsoft.com/office/powerpoint/2010/main" val="44421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BB814B0-20B7-6441-9B91-882A2CD524C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it-IT"/>
              <a:t>Kliknij, aby edytować styl wzorca tytułu</a:t>
            </a:r>
          </a:p>
        </p:txBody>
      </p:sp>
      <p:sp>
        <p:nvSpPr>
          <p:cNvPr id="1027" name="Rectangle 3">
            <a:extLst>
              <a:ext uri="{FF2B5EF4-FFF2-40B4-BE49-F238E27FC236}">
                <a16:creationId xmlns:a16="http://schemas.microsoft.com/office/drawing/2014/main" id="{6E4AAA5B-C52F-023A-67EC-329C9A645FA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it-IT"/>
              <a:t>Kliknij, aby edytować style wzorca tekstu</a:t>
            </a:r>
          </a:p>
          <a:p>
            <a:pPr lvl="1"/>
            <a:r>
              <a:rPr lang="pl-PL" altLang="it-IT"/>
              <a:t>Drugi poziom</a:t>
            </a:r>
          </a:p>
          <a:p>
            <a:pPr lvl="2"/>
            <a:r>
              <a:rPr lang="pl-PL" altLang="it-IT"/>
              <a:t>Trzeci poziom</a:t>
            </a:r>
          </a:p>
          <a:p>
            <a:pPr lvl="3"/>
            <a:r>
              <a:rPr lang="pl-PL" altLang="it-IT"/>
              <a:t>Czwarty poziom</a:t>
            </a:r>
          </a:p>
          <a:p>
            <a:pPr lvl="4"/>
            <a:r>
              <a:rPr lang="pl-PL" altLang="it-IT"/>
              <a:t>Piąty poziom</a:t>
            </a:r>
          </a:p>
        </p:txBody>
      </p:sp>
      <p:sp>
        <p:nvSpPr>
          <p:cNvPr id="1028" name="Rectangle 4">
            <a:extLst>
              <a:ext uri="{FF2B5EF4-FFF2-40B4-BE49-F238E27FC236}">
                <a16:creationId xmlns:a16="http://schemas.microsoft.com/office/drawing/2014/main" id="{8241D0CE-EB20-4BFA-5159-7827D1E64C29}"/>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pl-PL" altLang="it-IT"/>
          </a:p>
        </p:txBody>
      </p:sp>
      <p:sp>
        <p:nvSpPr>
          <p:cNvPr id="1029" name="Rectangle 5">
            <a:extLst>
              <a:ext uri="{FF2B5EF4-FFF2-40B4-BE49-F238E27FC236}">
                <a16:creationId xmlns:a16="http://schemas.microsoft.com/office/drawing/2014/main" id="{B922A5F7-C3CC-5005-B556-274ACF90AA0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pl-PL" altLang="it-IT"/>
          </a:p>
        </p:txBody>
      </p:sp>
      <p:sp>
        <p:nvSpPr>
          <p:cNvPr id="1030" name="Rectangle 6">
            <a:extLst>
              <a:ext uri="{FF2B5EF4-FFF2-40B4-BE49-F238E27FC236}">
                <a16:creationId xmlns:a16="http://schemas.microsoft.com/office/drawing/2014/main" id="{5B953975-F018-D71A-247E-71027F1060D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3B16643-B2D7-46D5-A804-77B8946D5E20}" type="slidenum">
              <a:rPr lang="pl-PL" altLang="it-IT"/>
              <a:pPr>
                <a:defRPr/>
              </a:pPr>
              <a:t>‹N›</a:t>
            </a:fld>
            <a:endParaRPr lang="pl-PL"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arwasz@fizyka.umk.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rchive.org/details/cu31924031053709/page/n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s://archive.org/details/cu31924031053709/page/n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hyperlink" Target="https://archive.org/details/cu31924031053709/page/n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https://archive.org/details/cu31924031053709/page/n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hyperlink" Target="https://archive.org/details/cu31924031053709/page/n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pbc.up.krakow.pl/dlibr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pbc.up.krakow.pl/dlibr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dydaktyka.fizyka.umk.pl/nowa_strona/?q=node/550"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dydaktyka.fizyka.umk.pl/nowa_strona/?q=node/86"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ydaktyka.fizyka.umk.pl/zabawki1/"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j-zczJXSxnw"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youtube.com/watch?v=25Lt6ulrdtg" TargetMode="External"/><Relationship Id="rId4" Type="http://schemas.openxmlformats.org/officeDocument/2006/relationships/hyperlink" Target="https://www.youtube.com/watch?v=qPNxMGu9XlI"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ydaktyka.fizyka.umk.pl/zabawki1/index-it.html"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A8CE3BB-1DA4-6502-3918-186F9D4E8750}"/>
              </a:ext>
            </a:extLst>
          </p:cNvPr>
          <p:cNvSpPr>
            <a:spLocks noGrp="1" noChangeArrowheads="1"/>
          </p:cNvSpPr>
          <p:nvPr>
            <p:ph type="ctrTitle"/>
          </p:nvPr>
        </p:nvSpPr>
        <p:spPr>
          <a:xfrm>
            <a:off x="539552" y="404664"/>
            <a:ext cx="8281292" cy="1470025"/>
          </a:xfrm>
        </p:spPr>
        <p:txBody>
          <a:bodyPr anchor="ctr"/>
          <a:lstStyle/>
          <a:p>
            <a:pPr eaLnBrk="1" hangingPunct="1"/>
            <a:r>
              <a:rPr lang="it-IT" altLang="it-IT" sz="4000" b="1" dirty="0">
                <a:solidFill>
                  <a:schemeClr val="tx1"/>
                </a:solidFill>
              </a:rPr>
              <a:t>Inclusione e personalizzazione nell’insegnamento delle STEAM</a:t>
            </a:r>
          </a:p>
        </p:txBody>
      </p:sp>
      <p:sp>
        <p:nvSpPr>
          <p:cNvPr id="3075" name="Rectangle 3">
            <a:extLst>
              <a:ext uri="{FF2B5EF4-FFF2-40B4-BE49-F238E27FC236}">
                <a16:creationId xmlns:a16="http://schemas.microsoft.com/office/drawing/2014/main" id="{0DACBF7E-9FA6-2666-1323-19560C1EE6D0}"/>
              </a:ext>
            </a:extLst>
          </p:cNvPr>
          <p:cNvSpPr>
            <a:spLocks noChangeArrowheads="1"/>
          </p:cNvSpPr>
          <p:nvPr/>
        </p:nvSpPr>
        <p:spPr bwMode="auto">
          <a:xfrm>
            <a:off x="179388" y="2852738"/>
            <a:ext cx="7920037"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200" b="1" dirty="0">
                <a:solidFill>
                  <a:srgbClr val="002060"/>
                </a:solidFill>
              </a:rPr>
              <a:t>Grzegorz Karwasz</a:t>
            </a:r>
          </a:p>
          <a:p>
            <a:pPr eaLnBrk="1" hangingPunct="1">
              <a:spcBef>
                <a:spcPct val="0"/>
              </a:spcBef>
              <a:buFontTx/>
              <a:buNone/>
            </a:pPr>
            <a:r>
              <a:rPr lang="pl-PL" altLang="it-IT" sz="2200" b="1" dirty="0">
                <a:solidFill>
                  <a:srgbClr val="002060"/>
                </a:solidFill>
              </a:rPr>
              <a:t>Professor in Experimental Physics</a:t>
            </a:r>
          </a:p>
          <a:p>
            <a:pPr eaLnBrk="1" hangingPunct="1">
              <a:spcBef>
                <a:spcPct val="0"/>
              </a:spcBef>
              <a:buFontTx/>
              <a:buNone/>
            </a:pPr>
            <a:endParaRPr lang="it-IT" altLang="it-IT" sz="2200" i="1" dirty="0">
              <a:solidFill>
                <a:srgbClr val="002060"/>
              </a:solidFill>
            </a:endParaRPr>
          </a:p>
          <a:p>
            <a:pPr eaLnBrk="1" hangingPunct="1">
              <a:spcBef>
                <a:spcPct val="0"/>
              </a:spcBef>
              <a:buFontTx/>
              <a:buNone/>
            </a:pPr>
            <a:r>
              <a:rPr lang="it-IT" altLang="it-IT" sz="2200" i="1" dirty="0">
                <a:solidFill>
                  <a:srgbClr val="002060"/>
                </a:solidFill>
              </a:rPr>
              <a:t>- Dipartimento di Fisica Tecnica e Matematica Applicata, Politecnico di Danzica</a:t>
            </a:r>
            <a:endParaRPr lang="pl-PL" altLang="it-IT" sz="2200" i="1" dirty="0">
              <a:solidFill>
                <a:srgbClr val="002060"/>
              </a:solidFill>
            </a:endParaRPr>
          </a:p>
          <a:p>
            <a:pPr eaLnBrk="1" hangingPunct="1">
              <a:spcBef>
                <a:spcPct val="0"/>
              </a:spcBef>
              <a:buFontTx/>
              <a:buNone/>
            </a:pPr>
            <a:r>
              <a:rPr lang="it-IT" altLang="it-IT" sz="2200" i="1" dirty="0">
                <a:solidFill>
                  <a:srgbClr val="002060"/>
                </a:solidFill>
              </a:rPr>
              <a:t>- </a:t>
            </a:r>
            <a:r>
              <a:rPr lang="pl-PL" altLang="it-IT" sz="2200" i="1" dirty="0">
                <a:solidFill>
                  <a:srgbClr val="002060"/>
                </a:solidFill>
              </a:rPr>
              <a:t>Dipartimento di Fisica, Universita’ di Trento</a:t>
            </a:r>
          </a:p>
          <a:p>
            <a:pPr eaLnBrk="1" hangingPunct="1">
              <a:spcBef>
                <a:spcPct val="0"/>
              </a:spcBef>
              <a:buFontTx/>
              <a:buNone/>
            </a:pPr>
            <a:r>
              <a:rPr lang="it-IT" altLang="it-IT" sz="2200" i="1" dirty="0">
                <a:solidFill>
                  <a:srgbClr val="002060"/>
                </a:solidFill>
              </a:rPr>
              <a:t>- Facoltà di Fisica, Astronomia e Informatica Applicata</a:t>
            </a:r>
            <a:r>
              <a:rPr lang="pl-PL" altLang="it-IT" sz="2200" i="1" dirty="0">
                <a:solidFill>
                  <a:srgbClr val="002060"/>
                </a:solidFill>
              </a:rPr>
              <a:t>, Universita’ Nicolao Copernico, Torun, Polonia</a:t>
            </a:r>
          </a:p>
          <a:p>
            <a:pPr eaLnBrk="1" hangingPunct="1">
              <a:spcBef>
                <a:spcPct val="0"/>
              </a:spcBef>
              <a:buFontTx/>
              <a:buNone/>
            </a:pPr>
            <a:endParaRPr lang="pl-PL" altLang="it-IT" sz="2200" i="1" dirty="0">
              <a:solidFill>
                <a:srgbClr val="002060"/>
              </a:solidFill>
            </a:endParaRPr>
          </a:p>
          <a:p>
            <a:pPr eaLnBrk="1" hangingPunct="1">
              <a:spcBef>
                <a:spcPct val="0"/>
              </a:spcBef>
              <a:buFontTx/>
              <a:buNone/>
            </a:pPr>
            <a:r>
              <a:rPr lang="pl-PL" altLang="it-IT" sz="2200" b="1" dirty="0">
                <a:solidFill>
                  <a:srgbClr val="002060"/>
                </a:solidFill>
                <a:hlinkClick r:id="rId2"/>
              </a:rPr>
              <a:t>karwasz@fizyka.umk.pl</a:t>
            </a:r>
            <a:endParaRPr lang="it-IT" altLang="it-IT" sz="2200" b="1" dirty="0">
              <a:solidFill>
                <a:srgbClr val="002060"/>
              </a:solidFill>
            </a:endParaRPr>
          </a:p>
          <a:p>
            <a:pPr eaLnBrk="1" hangingPunct="1">
              <a:spcBef>
                <a:spcPct val="0"/>
              </a:spcBef>
              <a:buFontTx/>
              <a:buNone/>
            </a:pPr>
            <a:r>
              <a:rPr lang="it-IT" altLang="it-IT" sz="2200" b="1" dirty="0">
                <a:solidFill>
                  <a:srgbClr val="002060"/>
                </a:solidFill>
              </a:rPr>
              <a:t>3286 449347</a:t>
            </a:r>
            <a:endParaRPr lang="pl-PL" altLang="it-IT" sz="22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93031C6-B741-C2C3-E733-0CB1856B7932}"/>
              </a:ext>
            </a:extLst>
          </p:cNvPr>
          <p:cNvSpPr>
            <a:spLocks noGrp="1" noChangeArrowheads="1"/>
          </p:cNvSpPr>
          <p:nvPr>
            <p:ph type="title"/>
          </p:nvPr>
        </p:nvSpPr>
        <p:spPr/>
        <p:txBody>
          <a:bodyPr/>
          <a:lstStyle/>
          <a:p>
            <a:pPr eaLnBrk="1" hangingPunct="1"/>
            <a:r>
              <a:rPr lang="pl-PL" altLang="it-IT" sz="3600">
                <a:solidFill>
                  <a:schemeClr val="accent2"/>
                </a:solidFill>
              </a:rPr>
              <a:t>Jan Amos Comenius  in „Didactica Magna” (1657) defined it differently</a:t>
            </a:r>
            <a:r>
              <a:rPr lang="pl-PL" altLang="it-IT" sz="3600"/>
              <a:t>:</a:t>
            </a:r>
            <a:endParaRPr lang="en-AU" altLang="it-IT" sz="3600"/>
          </a:p>
        </p:txBody>
      </p:sp>
      <p:sp>
        <p:nvSpPr>
          <p:cNvPr id="10243" name="Rectangle 3">
            <a:extLst>
              <a:ext uri="{FF2B5EF4-FFF2-40B4-BE49-F238E27FC236}">
                <a16:creationId xmlns:a16="http://schemas.microsoft.com/office/drawing/2014/main" id="{9F086C3F-34DB-DA86-F13B-2289B939F7BD}"/>
              </a:ext>
            </a:extLst>
          </p:cNvPr>
          <p:cNvSpPr>
            <a:spLocks noGrp="1" noChangeArrowheads="1"/>
          </p:cNvSpPr>
          <p:nvPr>
            <p:ph type="body" idx="1"/>
          </p:nvPr>
        </p:nvSpPr>
        <p:spPr>
          <a:xfrm>
            <a:off x="468313" y="1628775"/>
            <a:ext cx="8229600" cy="2160588"/>
          </a:xfrm>
        </p:spPr>
        <p:txBody>
          <a:bodyPr/>
          <a:lstStyle/>
          <a:p>
            <a:pPr eaLnBrk="1" hangingPunct="1">
              <a:lnSpc>
                <a:spcPct val="80000"/>
              </a:lnSpc>
            </a:pPr>
            <a:r>
              <a:rPr lang="en-AU" altLang="it-IT" sz="2400" dirty="0"/>
              <a:t>„DIDACTIC signifies the art of teaching”</a:t>
            </a:r>
          </a:p>
          <a:p>
            <a:pPr eaLnBrk="1" hangingPunct="1">
              <a:lnSpc>
                <a:spcPct val="80000"/>
              </a:lnSpc>
            </a:pPr>
            <a:r>
              <a:rPr lang="en-AU" altLang="it-IT" sz="2400" dirty="0"/>
              <a:t>Didactics is such a teaching that is:</a:t>
            </a:r>
          </a:p>
          <a:p>
            <a:pPr eaLnBrk="1" hangingPunct="1">
              <a:lnSpc>
                <a:spcPct val="80000"/>
              </a:lnSpc>
              <a:buFontTx/>
              <a:buNone/>
            </a:pPr>
            <a:r>
              <a:rPr lang="en-AU" altLang="it-IT" sz="2400" dirty="0"/>
              <a:t>-  durable</a:t>
            </a:r>
          </a:p>
          <a:p>
            <a:pPr eaLnBrk="1" hangingPunct="1">
              <a:lnSpc>
                <a:spcPct val="80000"/>
              </a:lnSpc>
              <a:buFontTx/>
              <a:buChar char="-"/>
            </a:pPr>
            <a:r>
              <a:rPr lang="en-AU" altLang="it-IT" sz="2400" dirty="0"/>
              <a:t>efficient (i.e. fast and cheap)</a:t>
            </a:r>
          </a:p>
          <a:p>
            <a:pPr eaLnBrk="1" hangingPunct="1">
              <a:lnSpc>
                <a:spcPct val="80000"/>
              </a:lnSpc>
              <a:buFontTx/>
              <a:buChar char="-"/>
            </a:pPr>
            <a:r>
              <a:rPr lang="en-AU" altLang="it-IT" sz="2400" dirty="0"/>
              <a:t>pleasant</a:t>
            </a:r>
          </a:p>
        </p:txBody>
      </p:sp>
      <p:pic>
        <p:nvPicPr>
          <p:cNvPr id="10244" name="Picture 5">
            <a:extLst>
              <a:ext uri="{FF2B5EF4-FFF2-40B4-BE49-F238E27FC236}">
                <a16:creationId xmlns:a16="http://schemas.microsoft.com/office/drawing/2014/main" id="{18EDD439-1CDB-8455-4D63-B2B0CC592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3717925"/>
            <a:ext cx="929005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a:extLst>
              <a:ext uri="{FF2B5EF4-FFF2-40B4-BE49-F238E27FC236}">
                <a16:creationId xmlns:a16="http://schemas.microsoft.com/office/drawing/2014/main" id="{783DD4E9-FC26-D69A-6EF5-27466BE707F8}"/>
              </a:ext>
            </a:extLst>
          </p:cNvPr>
          <p:cNvSpPr txBox="1">
            <a:spLocks noChangeArrowheads="1"/>
          </p:cNvSpPr>
          <p:nvPr/>
        </p:nvSpPr>
        <p:spPr bwMode="auto">
          <a:xfrm>
            <a:off x="519113" y="6113463"/>
            <a:ext cx="179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Chapt. XVIII/ 18</a:t>
            </a:r>
            <a:endParaRPr lang="it-IT" altLang="it-IT" sz="1800"/>
          </a:p>
        </p:txBody>
      </p:sp>
      <p:sp>
        <p:nvSpPr>
          <p:cNvPr id="10246" name="Line 7">
            <a:extLst>
              <a:ext uri="{FF2B5EF4-FFF2-40B4-BE49-F238E27FC236}">
                <a16:creationId xmlns:a16="http://schemas.microsoft.com/office/drawing/2014/main" id="{FAC0F63F-98A0-A541-6468-94F9A2E202D0}"/>
              </a:ext>
            </a:extLst>
          </p:cNvPr>
          <p:cNvSpPr>
            <a:spLocks noChangeShapeType="1"/>
          </p:cNvSpPr>
          <p:nvPr/>
        </p:nvSpPr>
        <p:spPr bwMode="auto">
          <a:xfrm>
            <a:off x="3708400" y="4868863"/>
            <a:ext cx="2808288"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247" name="Line 8">
            <a:extLst>
              <a:ext uri="{FF2B5EF4-FFF2-40B4-BE49-F238E27FC236}">
                <a16:creationId xmlns:a16="http://schemas.microsoft.com/office/drawing/2014/main" id="{0B6A72AC-55FF-7441-71FF-BA5035989DDB}"/>
              </a:ext>
            </a:extLst>
          </p:cNvPr>
          <p:cNvSpPr>
            <a:spLocks noChangeShapeType="1"/>
          </p:cNvSpPr>
          <p:nvPr/>
        </p:nvSpPr>
        <p:spPr bwMode="auto">
          <a:xfrm>
            <a:off x="1763713" y="4540250"/>
            <a:ext cx="2808287"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1026" name="Picture 2">
            <a:extLst>
              <a:ext uri="{FF2B5EF4-FFF2-40B4-BE49-F238E27FC236}">
                <a16:creationId xmlns:a16="http://schemas.microsoft.com/office/drawing/2014/main" id="{8A9BCC32-AA47-346D-ACB0-A7C7531B5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428206"/>
            <a:ext cx="2095500" cy="2371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090AA04-32B0-F2CD-9471-5C9FD3CB6C5A}"/>
              </a:ext>
            </a:extLst>
          </p:cNvPr>
          <p:cNvSpPr>
            <a:spLocks noGrp="1" noChangeArrowheads="1"/>
          </p:cNvSpPr>
          <p:nvPr>
            <p:ph type="title"/>
          </p:nvPr>
        </p:nvSpPr>
        <p:spPr/>
        <p:txBody>
          <a:bodyPr/>
          <a:lstStyle/>
          <a:p>
            <a:r>
              <a:rPr lang="it-IT" altLang="it-IT" sz="3600" dirty="0"/>
              <a:t>Comenius nella «Didattica Magna» la definì diversamente</a:t>
            </a:r>
            <a:r>
              <a:rPr lang="pl-PL" altLang="it-IT" sz="3600" dirty="0"/>
              <a:t>:</a:t>
            </a:r>
            <a:endParaRPr lang="en-AU" altLang="it-IT" sz="3600" dirty="0"/>
          </a:p>
        </p:txBody>
      </p:sp>
      <p:sp>
        <p:nvSpPr>
          <p:cNvPr id="4099" name="Rectangle 3">
            <a:extLst>
              <a:ext uri="{FF2B5EF4-FFF2-40B4-BE49-F238E27FC236}">
                <a16:creationId xmlns:a16="http://schemas.microsoft.com/office/drawing/2014/main" id="{503B9B7B-4D89-0CBF-A7FF-D6A03FC8F4A1}"/>
              </a:ext>
            </a:extLst>
          </p:cNvPr>
          <p:cNvSpPr>
            <a:spLocks noGrp="1" noChangeArrowheads="1"/>
          </p:cNvSpPr>
          <p:nvPr>
            <p:ph type="body" idx="1"/>
          </p:nvPr>
        </p:nvSpPr>
        <p:spPr>
          <a:xfrm>
            <a:off x="437127" y="1409768"/>
            <a:ext cx="9083352" cy="4525963"/>
          </a:xfrm>
        </p:spPr>
        <p:txBody>
          <a:bodyPr/>
          <a:lstStyle/>
          <a:p>
            <a:pPr>
              <a:buFontTx/>
              <a:buNone/>
            </a:pPr>
            <a:r>
              <a:rPr lang="it-IT" altLang="it-IT" sz="2800" dirty="0"/>
              <a:t>La didattica è un tale insegnamento che è:
- durevole 
- efficace (cioè relativamente veloce ed economico)
- piacevole
</a:t>
            </a:r>
            <a:endParaRPr lang="en-AU" altLang="it-IT" sz="2800" dirty="0"/>
          </a:p>
        </p:txBody>
      </p:sp>
      <p:sp>
        <p:nvSpPr>
          <p:cNvPr id="4100" name="Rectangle 4">
            <a:extLst>
              <a:ext uri="{FF2B5EF4-FFF2-40B4-BE49-F238E27FC236}">
                <a16:creationId xmlns:a16="http://schemas.microsoft.com/office/drawing/2014/main" id="{A92190D0-4B5F-8D65-E992-86BA85A176F0}"/>
              </a:ext>
            </a:extLst>
          </p:cNvPr>
          <p:cNvSpPr>
            <a:spLocks noChangeArrowheads="1"/>
          </p:cNvSpPr>
          <p:nvPr/>
        </p:nvSpPr>
        <p:spPr bwMode="auto">
          <a:xfrm>
            <a:off x="362904" y="3457028"/>
            <a:ext cx="874871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914400" indent="-4572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828800" indent="-457200">
              <a:defRPr>
                <a:solidFill>
                  <a:schemeClr val="tx1"/>
                </a:solidFill>
                <a:latin typeface="Arial" panose="020B0604020202020204" pitchFamily="34" charset="0"/>
                <a:cs typeface="Arial" panose="020B0604020202020204" pitchFamily="34" charset="0"/>
              </a:defRPr>
            </a:lvl4pPr>
            <a:lvl5pPr marL="2286000" indent="-457200">
              <a:defRPr>
                <a:solidFill>
                  <a:schemeClr val="tx1"/>
                </a:solidFill>
                <a:latin typeface="Arial" panose="020B0604020202020204" pitchFamily="34" charset="0"/>
                <a:cs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000" dirty="0"/>
              <a:t>"XVIII 18. Quindi, ne consegue che è necessario prima di tutto risvegliare la comprensione dello studente, per enfatizzare a fondo nella sua testa le idee principali.  
XIX I principi di insegnamento conciso (compatto) e veloce
52. Renderemo quindi il compito più facile per le scuole se </a:t>
            </a:r>
            <a:r>
              <a:rPr lang="it-IT" altLang="it-IT" sz="2000" i="1" dirty="0"/>
              <a:t>accorceremo</a:t>
            </a:r>
            <a:r>
              <a:rPr lang="it-IT" altLang="it-IT" sz="2000" dirty="0"/>
              <a:t> il contenuto dell'apprendimento, cosa che accadrà se ommettiamo:
ciò che è inutile;
ciò che è alieno;
ciò che è troppo meticoloso."
</a:t>
            </a:r>
            <a:endParaRPr lang="pl-PL" alt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862B49B-47B7-D7E2-8B10-D2675D697452}"/>
              </a:ext>
            </a:extLst>
          </p:cNvPr>
          <p:cNvSpPr>
            <a:spLocks noGrp="1" noChangeArrowheads="1"/>
          </p:cNvSpPr>
          <p:nvPr>
            <p:ph type="title"/>
          </p:nvPr>
        </p:nvSpPr>
        <p:spPr>
          <a:xfrm>
            <a:off x="395288" y="0"/>
            <a:ext cx="8229600" cy="1143000"/>
          </a:xfrm>
        </p:spPr>
        <p:txBody>
          <a:bodyPr/>
          <a:lstStyle/>
          <a:p>
            <a:pPr eaLnBrk="1" hangingPunct="1"/>
            <a:r>
              <a:rPr lang="pl-PL" altLang="it-IT" sz="3600">
                <a:solidFill>
                  <a:schemeClr val="accent2"/>
                </a:solidFill>
              </a:rPr>
              <a:t>„Great Didactic”</a:t>
            </a:r>
            <a:endParaRPr lang="it-IT" altLang="it-IT" sz="3600">
              <a:solidFill>
                <a:schemeClr val="accent2"/>
              </a:solidFill>
            </a:endParaRPr>
          </a:p>
        </p:txBody>
      </p:sp>
      <p:sp>
        <p:nvSpPr>
          <p:cNvPr id="12291" name="Text Box 4">
            <a:extLst>
              <a:ext uri="{FF2B5EF4-FFF2-40B4-BE49-F238E27FC236}">
                <a16:creationId xmlns:a16="http://schemas.microsoft.com/office/drawing/2014/main" id="{D52E4D70-9FB6-66AE-56F1-0024DCAA409B}"/>
              </a:ext>
            </a:extLst>
          </p:cNvPr>
          <p:cNvSpPr txBox="1">
            <a:spLocks noChangeArrowheads="1"/>
          </p:cNvSpPr>
          <p:nvPr/>
        </p:nvSpPr>
        <p:spPr bwMode="auto">
          <a:xfrm>
            <a:off x="158750" y="6332538"/>
            <a:ext cx="575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hlinkClick r:id="rId3"/>
              </a:rPr>
              <a:t>https://archive.org/details/cu31924031053709/page/n7</a:t>
            </a:r>
            <a:r>
              <a:rPr lang="it-IT" altLang="it-IT" sz="1800"/>
              <a:t> </a:t>
            </a:r>
          </a:p>
        </p:txBody>
      </p:sp>
      <p:pic>
        <p:nvPicPr>
          <p:cNvPr id="20485" name="Picture 5">
            <a:extLst>
              <a:ext uri="{FF2B5EF4-FFF2-40B4-BE49-F238E27FC236}">
                <a16:creationId xmlns:a16="http://schemas.microsoft.com/office/drawing/2014/main" id="{AAEA3EC3-5268-A10B-F4E5-C4F0A77EE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268413"/>
            <a:ext cx="6550025" cy="4919662"/>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862B49B-47B7-D7E2-8B10-D2675D697452}"/>
              </a:ext>
            </a:extLst>
          </p:cNvPr>
          <p:cNvSpPr>
            <a:spLocks noGrp="1" noChangeArrowheads="1"/>
          </p:cNvSpPr>
          <p:nvPr>
            <p:ph type="title"/>
          </p:nvPr>
        </p:nvSpPr>
        <p:spPr>
          <a:xfrm>
            <a:off x="395288" y="0"/>
            <a:ext cx="8229600" cy="1143000"/>
          </a:xfrm>
        </p:spPr>
        <p:txBody>
          <a:bodyPr/>
          <a:lstStyle/>
          <a:p>
            <a:pPr eaLnBrk="1" hangingPunct="1"/>
            <a:r>
              <a:rPr lang="pl-PL" altLang="it-IT" sz="3600">
                <a:solidFill>
                  <a:schemeClr val="accent2"/>
                </a:solidFill>
              </a:rPr>
              <a:t>„Great Didactic”</a:t>
            </a:r>
            <a:endParaRPr lang="it-IT" altLang="it-IT" sz="3600">
              <a:solidFill>
                <a:schemeClr val="accent2"/>
              </a:solidFill>
            </a:endParaRPr>
          </a:p>
        </p:txBody>
      </p:sp>
      <p:sp>
        <p:nvSpPr>
          <p:cNvPr id="12291" name="Text Box 4">
            <a:extLst>
              <a:ext uri="{FF2B5EF4-FFF2-40B4-BE49-F238E27FC236}">
                <a16:creationId xmlns:a16="http://schemas.microsoft.com/office/drawing/2014/main" id="{D52E4D70-9FB6-66AE-56F1-0024DCAA409B}"/>
              </a:ext>
            </a:extLst>
          </p:cNvPr>
          <p:cNvSpPr txBox="1">
            <a:spLocks noChangeArrowheads="1"/>
          </p:cNvSpPr>
          <p:nvPr/>
        </p:nvSpPr>
        <p:spPr bwMode="auto">
          <a:xfrm>
            <a:off x="158750" y="6332538"/>
            <a:ext cx="575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hlinkClick r:id="rId3"/>
              </a:rPr>
              <a:t>https://archive.org/details/cu31924031053709/page/n7</a:t>
            </a:r>
            <a:r>
              <a:rPr lang="it-IT" altLang="it-IT" sz="1800"/>
              <a:t> </a:t>
            </a:r>
          </a:p>
        </p:txBody>
      </p:sp>
      <p:pic>
        <p:nvPicPr>
          <p:cNvPr id="20485" name="Picture 5">
            <a:extLst>
              <a:ext uri="{FF2B5EF4-FFF2-40B4-BE49-F238E27FC236}">
                <a16:creationId xmlns:a16="http://schemas.microsoft.com/office/drawing/2014/main" id="{AAEA3EC3-5268-A10B-F4E5-C4F0A77EE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268413"/>
            <a:ext cx="6550025" cy="4919662"/>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6">
            <a:extLst>
              <a:ext uri="{FF2B5EF4-FFF2-40B4-BE49-F238E27FC236}">
                <a16:creationId xmlns:a16="http://schemas.microsoft.com/office/drawing/2014/main" id="{E901B697-85D3-A348-2BF6-25D31596D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1124744"/>
            <a:ext cx="47498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540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0486"/>
                                        </p:tgtEl>
                                        <p:attrNameLst>
                                          <p:attrName>style.visibility</p:attrName>
                                        </p:attrNameLst>
                                      </p:cBhvr>
                                      <p:to>
                                        <p:strVal val="visible"/>
                                      </p:to>
                                    </p:set>
                                    <p:animEffect transition="in" filter="blinds(horizontal)">
                                      <p:cBhvr>
                                        <p:cTn id="11" dur="500"/>
                                        <p:tgtEl>
                                          <p:spTgt spid="2048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nodeType="clickEffect">
                                  <p:stCondLst>
                                    <p:cond delay="0"/>
                                  </p:stCondLst>
                                  <p:childTnLst>
                                    <p:set>
                                      <p:cBhvr>
                                        <p:cTn id="15" dur="1" fill="hold">
                                          <p:stCondLst>
                                            <p:cond delay="0"/>
                                          </p:stCondLst>
                                        </p:cTn>
                                        <p:tgtEl>
                                          <p:spTgt spid="204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862B49B-47B7-D7E2-8B10-D2675D697452}"/>
              </a:ext>
            </a:extLst>
          </p:cNvPr>
          <p:cNvSpPr>
            <a:spLocks noGrp="1" noChangeArrowheads="1"/>
          </p:cNvSpPr>
          <p:nvPr>
            <p:ph type="title"/>
          </p:nvPr>
        </p:nvSpPr>
        <p:spPr>
          <a:xfrm>
            <a:off x="395288" y="0"/>
            <a:ext cx="8229600" cy="1143000"/>
          </a:xfrm>
        </p:spPr>
        <p:txBody>
          <a:bodyPr/>
          <a:lstStyle/>
          <a:p>
            <a:pPr eaLnBrk="1" hangingPunct="1"/>
            <a:r>
              <a:rPr lang="pl-PL" altLang="it-IT" sz="3600">
                <a:solidFill>
                  <a:schemeClr val="accent2"/>
                </a:solidFill>
              </a:rPr>
              <a:t>„Great Didactic”</a:t>
            </a:r>
            <a:endParaRPr lang="it-IT" altLang="it-IT" sz="3600">
              <a:solidFill>
                <a:schemeClr val="accent2"/>
              </a:solidFill>
            </a:endParaRPr>
          </a:p>
        </p:txBody>
      </p:sp>
      <p:sp>
        <p:nvSpPr>
          <p:cNvPr id="12291" name="Text Box 4">
            <a:extLst>
              <a:ext uri="{FF2B5EF4-FFF2-40B4-BE49-F238E27FC236}">
                <a16:creationId xmlns:a16="http://schemas.microsoft.com/office/drawing/2014/main" id="{D52E4D70-9FB6-66AE-56F1-0024DCAA409B}"/>
              </a:ext>
            </a:extLst>
          </p:cNvPr>
          <p:cNvSpPr txBox="1">
            <a:spLocks noChangeArrowheads="1"/>
          </p:cNvSpPr>
          <p:nvPr/>
        </p:nvSpPr>
        <p:spPr bwMode="auto">
          <a:xfrm>
            <a:off x="158750" y="6332538"/>
            <a:ext cx="575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hlinkClick r:id="rId3"/>
              </a:rPr>
              <a:t>https://archive.org/details/cu31924031053709/page/n7</a:t>
            </a:r>
            <a:r>
              <a:rPr lang="it-IT" altLang="it-IT" sz="1800"/>
              <a:t> </a:t>
            </a:r>
          </a:p>
        </p:txBody>
      </p:sp>
      <p:pic>
        <p:nvPicPr>
          <p:cNvPr id="20485" name="Picture 5">
            <a:extLst>
              <a:ext uri="{FF2B5EF4-FFF2-40B4-BE49-F238E27FC236}">
                <a16:creationId xmlns:a16="http://schemas.microsoft.com/office/drawing/2014/main" id="{AAEA3EC3-5268-A10B-F4E5-C4F0A77EE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268413"/>
            <a:ext cx="6550025" cy="4919662"/>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6">
            <a:extLst>
              <a:ext uri="{FF2B5EF4-FFF2-40B4-BE49-F238E27FC236}">
                <a16:creationId xmlns:a16="http://schemas.microsoft.com/office/drawing/2014/main" id="{E901B697-85D3-A348-2BF6-25D31596D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196975"/>
            <a:ext cx="47498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a:extLst>
              <a:ext uri="{FF2B5EF4-FFF2-40B4-BE49-F238E27FC236}">
                <a16:creationId xmlns:a16="http://schemas.microsoft.com/office/drawing/2014/main" id="{2C33F0C3-0AAD-E0BA-40B7-5191FD56F0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1196975"/>
            <a:ext cx="7035800" cy="5080000"/>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5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0486"/>
                                        </p:tgtEl>
                                        <p:attrNameLst>
                                          <p:attrName>style.visibility</p:attrName>
                                        </p:attrNameLst>
                                      </p:cBhvr>
                                      <p:to>
                                        <p:strVal val="visible"/>
                                      </p:to>
                                    </p:set>
                                    <p:animEffect transition="in" filter="blinds(horizontal)">
                                      <p:cBhvr>
                                        <p:cTn id="11" dur="500"/>
                                        <p:tgtEl>
                                          <p:spTgt spid="2048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nodeType="clickEffect">
                                  <p:stCondLst>
                                    <p:cond delay="0"/>
                                  </p:stCondLst>
                                  <p:childTnLst>
                                    <p:set>
                                      <p:cBhvr>
                                        <p:cTn id="15" dur="1" fill="hold">
                                          <p:stCondLst>
                                            <p:cond delay="0"/>
                                          </p:stCondLst>
                                        </p:cTn>
                                        <p:tgtEl>
                                          <p:spTgt spid="20486"/>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0487"/>
                                        </p:tgtEl>
                                        <p:attrNameLst>
                                          <p:attrName>style.visibility</p:attrName>
                                        </p:attrNameLst>
                                      </p:cBhvr>
                                      <p:to>
                                        <p:strVal val="visible"/>
                                      </p:to>
                                    </p:set>
                                    <p:animEffect transition="in" filter="blinds(horizontal)">
                                      <p:cBhvr>
                                        <p:cTn id="20"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1AA416D-CFFA-856A-FC2C-FF7D299AE468}"/>
              </a:ext>
            </a:extLst>
          </p:cNvPr>
          <p:cNvSpPr>
            <a:spLocks noGrp="1" noChangeArrowheads="1"/>
          </p:cNvSpPr>
          <p:nvPr>
            <p:ph type="title"/>
          </p:nvPr>
        </p:nvSpPr>
        <p:spPr>
          <a:xfrm>
            <a:off x="395288" y="0"/>
            <a:ext cx="8229600" cy="1143000"/>
          </a:xfrm>
        </p:spPr>
        <p:txBody>
          <a:bodyPr/>
          <a:lstStyle/>
          <a:p>
            <a:pPr eaLnBrk="1" hangingPunct="1"/>
            <a:r>
              <a:rPr lang="pl-PL" altLang="it-IT" sz="3600"/>
              <a:t>„Great Didactic”</a:t>
            </a:r>
            <a:endParaRPr lang="it-IT" altLang="it-IT" sz="3600"/>
          </a:p>
        </p:txBody>
      </p:sp>
      <p:sp>
        <p:nvSpPr>
          <p:cNvPr id="14339" name="Text Box 3">
            <a:extLst>
              <a:ext uri="{FF2B5EF4-FFF2-40B4-BE49-F238E27FC236}">
                <a16:creationId xmlns:a16="http://schemas.microsoft.com/office/drawing/2014/main" id="{CD223C84-123F-AB05-C539-9D6520F2EE1A}"/>
              </a:ext>
            </a:extLst>
          </p:cNvPr>
          <p:cNvSpPr txBox="1">
            <a:spLocks noChangeArrowheads="1"/>
          </p:cNvSpPr>
          <p:nvPr/>
        </p:nvSpPr>
        <p:spPr bwMode="auto">
          <a:xfrm>
            <a:off x="0" y="6491288"/>
            <a:ext cx="575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hlinkClick r:id="rId3"/>
              </a:rPr>
              <a:t>https://archive.org/details/cu31924031053709/page/n7</a:t>
            </a:r>
            <a:r>
              <a:rPr lang="it-IT" altLang="it-IT" sz="1800"/>
              <a:t> </a:t>
            </a:r>
          </a:p>
        </p:txBody>
      </p:sp>
      <p:pic>
        <p:nvPicPr>
          <p:cNvPr id="21511" name="Picture 7">
            <a:extLst>
              <a:ext uri="{FF2B5EF4-FFF2-40B4-BE49-F238E27FC236}">
                <a16:creationId xmlns:a16="http://schemas.microsoft.com/office/drawing/2014/main" id="{AB40AC91-33A5-D2E2-0338-041AE15F82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1165225"/>
            <a:ext cx="6502400" cy="3632200"/>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sp>
        <p:nvSpPr>
          <p:cNvPr id="14341" name="CasellaDiTesto 1">
            <a:extLst>
              <a:ext uri="{FF2B5EF4-FFF2-40B4-BE49-F238E27FC236}">
                <a16:creationId xmlns:a16="http://schemas.microsoft.com/office/drawing/2014/main" id="{7E9A226F-D13C-63F5-9BE3-874B5D452F08}"/>
              </a:ext>
            </a:extLst>
          </p:cNvPr>
          <p:cNvSpPr txBox="1">
            <a:spLocks noChangeArrowheads="1"/>
          </p:cNvSpPr>
          <p:nvPr/>
        </p:nvSpPr>
        <p:spPr bwMode="auto">
          <a:xfrm>
            <a:off x="323850" y="4941888"/>
            <a:ext cx="7920038"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200">
                <a:solidFill>
                  <a:schemeClr val="accent2"/>
                </a:solidFill>
              </a:rPr>
              <a:t>Trovare un modo d’insegnare che l’insegnante insegni meno ma gli studenti imparino di più, che la scuola sia luogo di meno rumore, aversione e di lavoro inutile ma di più tempo libero, piacere, e di solido progresso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15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0E61DFA-1364-56F3-0F20-07EF28464FFA}"/>
              </a:ext>
            </a:extLst>
          </p:cNvPr>
          <p:cNvSpPr>
            <a:spLocks noGrp="1" noChangeArrowheads="1"/>
          </p:cNvSpPr>
          <p:nvPr>
            <p:ph type="title"/>
          </p:nvPr>
        </p:nvSpPr>
        <p:spPr>
          <a:xfrm>
            <a:off x="395288" y="0"/>
            <a:ext cx="8229600" cy="1143000"/>
          </a:xfrm>
        </p:spPr>
        <p:txBody>
          <a:bodyPr/>
          <a:lstStyle/>
          <a:p>
            <a:pPr eaLnBrk="1" hangingPunct="1"/>
            <a:r>
              <a:rPr lang="pl-PL" altLang="it-IT" sz="3600"/>
              <a:t>„Great Didactic”</a:t>
            </a:r>
            <a:endParaRPr lang="it-IT" altLang="it-IT" sz="3600"/>
          </a:p>
        </p:txBody>
      </p:sp>
      <p:sp>
        <p:nvSpPr>
          <p:cNvPr id="16387" name="Text Box 3">
            <a:extLst>
              <a:ext uri="{FF2B5EF4-FFF2-40B4-BE49-F238E27FC236}">
                <a16:creationId xmlns:a16="http://schemas.microsoft.com/office/drawing/2014/main" id="{7D362B3F-B59D-6351-A7D5-AFF72AF5F0BA}"/>
              </a:ext>
            </a:extLst>
          </p:cNvPr>
          <p:cNvSpPr txBox="1">
            <a:spLocks noChangeArrowheads="1"/>
          </p:cNvSpPr>
          <p:nvPr/>
        </p:nvSpPr>
        <p:spPr bwMode="auto">
          <a:xfrm>
            <a:off x="0" y="6491288"/>
            <a:ext cx="575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hlinkClick r:id="rId3"/>
              </a:rPr>
              <a:t>https://archive.org/details/cu31924031053709/page/n7</a:t>
            </a:r>
            <a:r>
              <a:rPr lang="it-IT" altLang="it-IT" sz="1800"/>
              <a:t> </a:t>
            </a:r>
          </a:p>
        </p:txBody>
      </p:sp>
      <p:pic>
        <p:nvPicPr>
          <p:cNvPr id="21512" name="Picture 8">
            <a:extLst>
              <a:ext uri="{FF2B5EF4-FFF2-40B4-BE49-F238E27FC236}">
                <a16:creationId xmlns:a16="http://schemas.microsoft.com/office/drawing/2014/main" id="{3398C971-E177-4CBB-90F2-C55A5A1E5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375" y="1703388"/>
            <a:ext cx="6692900" cy="4203700"/>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sp>
        <p:nvSpPr>
          <p:cNvPr id="21513" name="Line 9">
            <a:extLst>
              <a:ext uri="{FF2B5EF4-FFF2-40B4-BE49-F238E27FC236}">
                <a16:creationId xmlns:a16="http://schemas.microsoft.com/office/drawing/2014/main" id="{14B73A24-98A4-E4D8-E1CE-FDC672069764}"/>
              </a:ext>
            </a:extLst>
          </p:cNvPr>
          <p:cNvSpPr>
            <a:spLocks noChangeShapeType="1"/>
          </p:cNvSpPr>
          <p:nvPr/>
        </p:nvSpPr>
        <p:spPr bwMode="auto">
          <a:xfrm>
            <a:off x="5651500" y="2852738"/>
            <a:ext cx="252095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4" name="Line 10">
            <a:extLst>
              <a:ext uri="{FF2B5EF4-FFF2-40B4-BE49-F238E27FC236}">
                <a16:creationId xmlns:a16="http://schemas.microsoft.com/office/drawing/2014/main" id="{7167D4B7-7EE0-0752-A581-C43281EA906B}"/>
              </a:ext>
            </a:extLst>
          </p:cNvPr>
          <p:cNvSpPr>
            <a:spLocks noChangeShapeType="1"/>
          </p:cNvSpPr>
          <p:nvPr/>
        </p:nvSpPr>
        <p:spPr bwMode="auto">
          <a:xfrm>
            <a:off x="5075238" y="3644900"/>
            <a:ext cx="252095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5" name="Line 11">
            <a:extLst>
              <a:ext uri="{FF2B5EF4-FFF2-40B4-BE49-F238E27FC236}">
                <a16:creationId xmlns:a16="http://schemas.microsoft.com/office/drawing/2014/main" id="{13D3A04A-9879-D1BF-3821-0F7EEB89E7AC}"/>
              </a:ext>
            </a:extLst>
          </p:cNvPr>
          <p:cNvSpPr>
            <a:spLocks noChangeShapeType="1"/>
          </p:cNvSpPr>
          <p:nvPr/>
        </p:nvSpPr>
        <p:spPr bwMode="auto">
          <a:xfrm>
            <a:off x="3130550" y="4221163"/>
            <a:ext cx="252095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92" name="CasellaDiTesto 1">
            <a:extLst>
              <a:ext uri="{FF2B5EF4-FFF2-40B4-BE49-F238E27FC236}">
                <a16:creationId xmlns:a16="http://schemas.microsoft.com/office/drawing/2014/main" id="{9E18B106-B21A-EF82-DA66-9DE0B0912272}"/>
              </a:ext>
            </a:extLst>
          </p:cNvPr>
          <p:cNvSpPr txBox="1">
            <a:spLocks noChangeArrowheads="1"/>
          </p:cNvSpPr>
          <p:nvPr/>
        </p:nvSpPr>
        <p:spPr bwMode="auto">
          <a:xfrm>
            <a:off x="395288" y="844550"/>
            <a:ext cx="835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000">
                <a:solidFill>
                  <a:schemeClr val="accent2"/>
                </a:solidFill>
              </a:rPr>
              <a:t>Insegnare in modo piacevole, senza noia o l’avversione, ma con gioia</a:t>
            </a:r>
          </a:p>
          <a:p>
            <a:pPr>
              <a:spcBef>
                <a:spcPct val="0"/>
              </a:spcBef>
              <a:buFontTx/>
              <a:buNone/>
            </a:pPr>
            <a:r>
              <a:rPr lang="it-IT" altLang="it-IT" sz="2000">
                <a:solidFill>
                  <a:schemeClr val="accent2"/>
                </a:solidFill>
              </a:rPr>
              <a:t>Insegnare in modo preciso, non superficialmente o vistosamente  </a:t>
            </a:r>
          </a:p>
        </p:txBody>
      </p:sp>
      <p:sp>
        <p:nvSpPr>
          <p:cNvPr id="16393" name="CasellaDiTesto 9">
            <a:extLst>
              <a:ext uri="{FF2B5EF4-FFF2-40B4-BE49-F238E27FC236}">
                <a16:creationId xmlns:a16="http://schemas.microsoft.com/office/drawing/2014/main" id="{EA29B9C3-B02C-2F90-804C-85E9FC1AB265}"/>
              </a:ext>
            </a:extLst>
          </p:cNvPr>
          <p:cNvSpPr txBox="1">
            <a:spLocks noChangeArrowheads="1"/>
          </p:cNvSpPr>
          <p:nvPr/>
        </p:nvSpPr>
        <p:spPr bwMode="auto">
          <a:xfrm>
            <a:off x="395288" y="5834063"/>
            <a:ext cx="8353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000">
                <a:solidFill>
                  <a:schemeClr val="accent2"/>
                </a:solidFill>
              </a:rPr>
              <a:t>Per arrivare alla vera sapienza, morale gentile, e profonda carità </a:t>
            </a:r>
          </a:p>
        </p:txBody>
      </p:sp>
      <p:sp>
        <p:nvSpPr>
          <p:cNvPr id="2" name="Line 9">
            <a:extLst>
              <a:ext uri="{FF2B5EF4-FFF2-40B4-BE49-F238E27FC236}">
                <a16:creationId xmlns:a16="http://schemas.microsoft.com/office/drawing/2014/main" id="{9224B4FD-8117-A62E-83F8-BDD1734698DE}"/>
              </a:ext>
            </a:extLst>
          </p:cNvPr>
          <p:cNvSpPr>
            <a:spLocks noChangeShapeType="1"/>
          </p:cNvSpPr>
          <p:nvPr/>
        </p:nvSpPr>
        <p:spPr bwMode="auto">
          <a:xfrm>
            <a:off x="3369457" y="3159517"/>
            <a:ext cx="252095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blinds(horizontal)">
                                      <p:cBhvr>
                                        <p:cTn id="7" dur="500"/>
                                        <p:tgtEl>
                                          <p:spTgt spid="215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21513"/>
                                        </p:tgtEl>
                                        <p:attrNameLst>
                                          <p:attrName>style.visibility</p:attrName>
                                        </p:attrNameLst>
                                      </p:cBhvr>
                                      <p:to>
                                        <p:strVal val="visible"/>
                                      </p:to>
                                    </p:set>
                                    <p:anim calcmode="lin" valueType="num">
                                      <p:cBhvr>
                                        <p:cTn id="12" dur="1000" fill="hold"/>
                                        <p:tgtEl>
                                          <p:spTgt spid="21513"/>
                                        </p:tgtEl>
                                        <p:attrNameLst>
                                          <p:attrName>ppt_w</p:attrName>
                                        </p:attrNameLst>
                                      </p:cBhvr>
                                      <p:tavLst>
                                        <p:tav tm="0">
                                          <p:val>
                                            <p:strVal val="#ppt_w*0.70"/>
                                          </p:val>
                                        </p:tav>
                                        <p:tav tm="100000">
                                          <p:val>
                                            <p:strVal val="#ppt_w"/>
                                          </p:val>
                                        </p:tav>
                                      </p:tavLst>
                                    </p:anim>
                                    <p:anim calcmode="lin" valueType="num">
                                      <p:cBhvr>
                                        <p:cTn id="13" dur="1000" fill="hold"/>
                                        <p:tgtEl>
                                          <p:spTgt spid="21513"/>
                                        </p:tgtEl>
                                        <p:attrNameLst>
                                          <p:attrName>ppt_h</p:attrName>
                                        </p:attrNameLst>
                                      </p:cBhvr>
                                      <p:tavLst>
                                        <p:tav tm="0">
                                          <p:val>
                                            <p:strVal val="#ppt_h"/>
                                          </p:val>
                                        </p:tav>
                                        <p:tav tm="100000">
                                          <p:val>
                                            <p:strVal val="#ppt_h"/>
                                          </p:val>
                                        </p:tav>
                                      </p:tavLst>
                                    </p:anim>
                                    <p:animEffect transition="in" filter="fade">
                                      <p:cBhvr>
                                        <p:cTn id="14" dur="1000"/>
                                        <p:tgtEl>
                                          <p:spTgt spid="215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21514"/>
                                        </p:tgtEl>
                                        <p:attrNameLst>
                                          <p:attrName>style.visibility</p:attrName>
                                        </p:attrNameLst>
                                      </p:cBhvr>
                                      <p:to>
                                        <p:strVal val="visible"/>
                                      </p:to>
                                    </p:set>
                                    <p:anim calcmode="lin" valueType="num">
                                      <p:cBhvr>
                                        <p:cTn id="19" dur="1000" fill="hold"/>
                                        <p:tgtEl>
                                          <p:spTgt spid="21514"/>
                                        </p:tgtEl>
                                        <p:attrNameLst>
                                          <p:attrName>ppt_w</p:attrName>
                                        </p:attrNameLst>
                                      </p:cBhvr>
                                      <p:tavLst>
                                        <p:tav tm="0">
                                          <p:val>
                                            <p:strVal val="#ppt_w*0.70"/>
                                          </p:val>
                                        </p:tav>
                                        <p:tav tm="100000">
                                          <p:val>
                                            <p:strVal val="#ppt_w"/>
                                          </p:val>
                                        </p:tav>
                                      </p:tavLst>
                                    </p:anim>
                                    <p:anim calcmode="lin" valueType="num">
                                      <p:cBhvr>
                                        <p:cTn id="20" dur="1000" fill="hold"/>
                                        <p:tgtEl>
                                          <p:spTgt spid="21514"/>
                                        </p:tgtEl>
                                        <p:attrNameLst>
                                          <p:attrName>ppt_h</p:attrName>
                                        </p:attrNameLst>
                                      </p:cBhvr>
                                      <p:tavLst>
                                        <p:tav tm="0">
                                          <p:val>
                                            <p:strVal val="#ppt_h"/>
                                          </p:val>
                                        </p:tav>
                                        <p:tav tm="100000">
                                          <p:val>
                                            <p:strVal val="#ppt_h"/>
                                          </p:val>
                                        </p:tav>
                                      </p:tavLst>
                                    </p:anim>
                                    <p:animEffect transition="in" filter="fade">
                                      <p:cBhvr>
                                        <p:cTn id="21" dur="1000"/>
                                        <p:tgtEl>
                                          <p:spTgt spid="215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21515"/>
                                        </p:tgtEl>
                                        <p:attrNameLst>
                                          <p:attrName>style.visibility</p:attrName>
                                        </p:attrNameLst>
                                      </p:cBhvr>
                                      <p:to>
                                        <p:strVal val="visible"/>
                                      </p:to>
                                    </p:set>
                                    <p:anim calcmode="lin" valueType="num">
                                      <p:cBhvr>
                                        <p:cTn id="26" dur="1000" fill="hold"/>
                                        <p:tgtEl>
                                          <p:spTgt spid="21515"/>
                                        </p:tgtEl>
                                        <p:attrNameLst>
                                          <p:attrName>ppt_w</p:attrName>
                                        </p:attrNameLst>
                                      </p:cBhvr>
                                      <p:tavLst>
                                        <p:tav tm="0">
                                          <p:val>
                                            <p:strVal val="#ppt_w*0.70"/>
                                          </p:val>
                                        </p:tav>
                                        <p:tav tm="100000">
                                          <p:val>
                                            <p:strVal val="#ppt_w"/>
                                          </p:val>
                                        </p:tav>
                                      </p:tavLst>
                                    </p:anim>
                                    <p:anim calcmode="lin" valueType="num">
                                      <p:cBhvr>
                                        <p:cTn id="27" dur="1000" fill="hold"/>
                                        <p:tgtEl>
                                          <p:spTgt spid="21515"/>
                                        </p:tgtEl>
                                        <p:attrNameLst>
                                          <p:attrName>ppt_h</p:attrName>
                                        </p:attrNameLst>
                                      </p:cBhvr>
                                      <p:tavLst>
                                        <p:tav tm="0">
                                          <p:val>
                                            <p:strVal val="#ppt_h"/>
                                          </p:val>
                                        </p:tav>
                                        <p:tav tm="100000">
                                          <p:val>
                                            <p:strVal val="#ppt_h"/>
                                          </p:val>
                                        </p:tav>
                                      </p:tavLst>
                                    </p:anim>
                                    <p:animEffect transition="in" filter="fade">
                                      <p:cBhvr>
                                        <p:cTn id="28" dur="1000"/>
                                        <p:tgtEl>
                                          <p:spTgt spid="21515"/>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0.70"/>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BD3A82A-F485-AA2C-E36B-36C033262862}"/>
              </a:ext>
            </a:extLst>
          </p:cNvPr>
          <p:cNvSpPr>
            <a:spLocks noGrp="1" noChangeArrowheads="1"/>
          </p:cNvSpPr>
          <p:nvPr>
            <p:ph type="title"/>
          </p:nvPr>
        </p:nvSpPr>
        <p:spPr>
          <a:xfrm>
            <a:off x="468313" y="0"/>
            <a:ext cx="8229600" cy="1143000"/>
          </a:xfrm>
        </p:spPr>
        <p:txBody>
          <a:bodyPr/>
          <a:lstStyle/>
          <a:p>
            <a:pPr eaLnBrk="1" hangingPunct="1"/>
            <a:r>
              <a:rPr lang="pl-PL" altLang="it-IT" sz="3600">
                <a:solidFill>
                  <a:schemeClr val="accent2"/>
                </a:solidFill>
              </a:rPr>
              <a:t>„John Amos Comenius”</a:t>
            </a:r>
            <a:endParaRPr lang="en-AU" altLang="it-IT" sz="3600">
              <a:solidFill>
                <a:schemeClr val="accent2"/>
              </a:solidFill>
            </a:endParaRPr>
          </a:p>
        </p:txBody>
      </p:sp>
      <p:sp>
        <p:nvSpPr>
          <p:cNvPr id="18435" name="Rectangle 3">
            <a:extLst>
              <a:ext uri="{FF2B5EF4-FFF2-40B4-BE49-F238E27FC236}">
                <a16:creationId xmlns:a16="http://schemas.microsoft.com/office/drawing/2014/main" id="{A557D0BE-22F8-CE00-44A6-125EEF571C2A}"/>
              </a:ext>
            </a:extLst>
          </p:cNvPr>
          <p:cNvSpPr>
            <a:spLocks noGrp="1" noChangeArrowheads="1"/>
          </p:cNvSpPr>
          <p:nvPr>
            <p:ph type="body" idx="1"/>
          </p:nvPr>
        </p:nvSpPr>
        <p:spPr>
          <a:xfrm>
            <a:off x="450762" y="908844"/>
            <a:ext cx="8631326" cy="5040312"/>
          </a:xfrm>
        </p:spPr>
        <p:txBody>
          <a:bodyPr/>
          <a:lstStyle/>
          <a:p>
            <a:pPr eaLnBrk="1" hangingPunct="1">
              <a:lnSpc>
                <a:spcPct val="90000"/>
              </a:lnSpc>
            </a:pPr>
            <a:r>
              <a:rPr lang="it-IT" altLang="it-IT" sz="2000" dirty="0"/>
              <a:t>Ha applicato un insegnamento efficace basato sulla naturale crescita graduale da concetti semplici a concetti più completi, ha sostenuto l'apprendimento permanente e lo sviluppo del pensiero logico passando dalla memorizzazione noiosa, ha presentato e sostenuto l'idea di pari opportunità per i bambini poveri, ha aperto le porte all'istruzione per le donne, ha reso l'istruzione universale e pratica.
Questi testi erano tutti basati sulle stesse idee fondamentali:
 (1) imparare le lingue straniere attraverso il vernacolo; 
(2) ottenere idee attraverso oggetti piuttosto che parole; 
(3) partire dagli oggetti più familiari al bambino per introdurlo sia al nuovo linguaggio che al mondo più remoto degli oggetti; 
</a:t>
            </a:r>
            <a:r>
              <a:rPr lang="it-IT" altLang="it-IT" sz="2000" dirty="0">
                <a:solidFill>
                  <a:schemeClr val="accent2"/>
                </a:solidFill>
              </a:rPr>
              <a:t>[GK: neorealismo, </a:t>
            </a:r>
            <a:r>
              <a:rPr lang="it-IT" altLang="it-IT" sz="2000" dirty="0" err="1">
                <a:solidFill>
                  <a:schemeClr val="accent2"/>
                </a:solidFill>
              </a:rPr>
              <a:t>ipercostruttivismo</a:t>
            </a:r>
            <a:r>
              <a:rPr lang="it-IT" altLang="it-IT" sz="2000" dirty="0">
                <a:solidFill>
                  <a:schemeClr val="accent2"/>
                </a:solidFill>
              </a:rPr>
              <a:t>]</a:t>
            </a:r>
            <a:r>
              <a:rPr lang="it-IT" altLang="it-IT" sz="2000" dirty="0"/>
              <a:t>
(4) dare al bambino una conoscenza completa del suo ambiente, fisico e sociale, nonché un'istruzione in materie religiose, morali e classiche; 
(5) rendere questa acquisizione di un compendio di conoscenza un piacere piuttosto che un compito; e 
(6) rendere universale l'istruzione</a:t>
            </a:r>
            <a:r>
              <a:rPr lang="en-AU" altLang="it-IT" sz="2000" dirty="0"/>
              <a:t>.  </a:t>
            </a:r>
          </a:p>
        </p:txBody>
      </p:sp>
      <p:sp>
        <p:nvSpPr>
          <p:cNvPr id="18436" name="Text Box 4">
            <a:extLst>
              <a:ext uri="{FF2B5EF4-FFF2-40B4-BE49-F238E27FC236}">
                <a16:creationId xmlns:a16="http://schemas.microsoft.com/office/drawing/2014/main" id="{946DE785-0875-B0C0-48FD-CE22E2037B31}"/>
              </a:ext>
            </a:extLst>
          </p:cNvPr>
          <p:cNvSpPr txBox="1">
            <a:spLocks noChangeArrowheads="1"/>
          </p:cNvSpPr>
          <p:nvPr/>
        </p:nvSpPr>
        <p:spPr bwMode="auto">
          <a:xfrm>
            <a:off x="5456238" y="6237288"/>
            <a:ext cx="3625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600"/>
              <a:t>https://en.wikipedia.org/wiki/</a:t>
            </a:r>
            <a:r>
              <a:rPr lang="pl-PL" altLang="it-IT" sz="1600"/>
              <a:t>Comenius</a:t>
            </a:r>
            <a:endParaRPr lang="en-AU" altLang="it-IT"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774164E-419F-CCA4-2D56-B3DBB8387754}"/>
              </a:ext>
            </a:extLst>
          </p:cNvPr>
          <p:cNvSpPr>
            <a:spLocks noGrp="1" noChangeArrowheads="1"/>
          </p:cNvSpPr>
          <p:nvPr>
            <p:ph type="title"/>
          </p:nvPr>
        </p:nvSpPr>
        <p:spPr>
          <a:xfrm>
            <a:off x="468313" y="-71438"/>
            <a:ext cx="8675687" cy="1143001"/>
          </a:xfrm>
        </p:spPr>
        <p:txBody>
          <a:bodyPr/>
          <a:lstStyle/>
          <a:p>
            <a:r>
              <a:rPr lang="pl-PL" altLang="it-IT" sz="3200" dirty="0">
                <a:solidFill>
                  <a:schemeClr val="accent2"/>
                </a:solidFill>
                <a:ea typeface="Arial Unicode MS" pitchFamily="34" charset="-128"/>
              </a:rPr>
              <a:t>J.A. </a:t>
            </a:r>
            <a:r>
              <a:rPr lang="it-IT" altLang="it-IT" sz="3200" dirty="0">
                <a:solidFill>
                  <a:schemeClr val="accent2"/>
                </a:solidFill>
                <a:ea typeface="Arial Unicode MS" pitchFamily="34" charset="-128"/>
              </a:rPr>
              <a:t>Comenius</a:t>
            </a:r>
            <a:r>
              <a:rPr lang="pl-PL" altLang="it-IT" sz="3200" dirty="0">
                <a:solidFill>
                  <a:schemeClr val="accent2"/>
                </a:solidFill>
                <a:ea typeface="Arial Unicode MS" pitchFamily="34" charset="-128"/>
              </a:rPr>
              <a:t> „</a:t>
            </a:r>
            <a:r>
              <a:rPr lang="it-IT" altLang="it-IT" sz="3200" dirty="0">
                <a:solidFill>
                  <a:schemeClr val="accent2"/>
                </a:solidFill>
                <a:ea typeface="Arial Unicode MS" pitchFamily="34" charset="-128"/>
              </a:rPr>
              <a:t>Didattica Magna</a:t>
            </a:r>
            <a:r>
              <a:rPr lang="pl-PL" altLang="it-IT" sz="3200" dirty="0">
                <a:solidFill>
                  <a:schemeClr val="accent2"/>
                </a:solidFill>
                <a:ea typeface="Arial Unicode MS" pitchFamily="34" charset="-128"/>
              </a:rPr>
              <a:t>” (1657)</a:t>
            </a:r>
            <a:endParaRPr lang="en-AU" altLang="it-IT" sz="3200" dirty="0">
              <a:solidFill>
                <a:schemeClr val="accent2"/>
              </a:solidFill>
              <a:ea typeface="Arial Unicode MS" pitchFamily="34" charset="-128"/>
            </a:endParaRPr>
          </a:p>
        </p:txBody>
      </p:sp>
      <p:sp>
        <p:nvSpPr>
          <p:cNvPr id="29699" name="Rectangle 3">
            <a:extLst>
              <a:ext uri="{FF2B5EF4-FFF2-40B4-BE49-F238E27FC236}">
                <a16:creationId xmlns:a16="http://schemas.microsoft.com/office/drawing/2014/main" id="{A936003F-04B7-B2B0-74B3-5F1EDD21063A}"/>
              </a:ext>
            </a:extLst>
          </p:cNvPr>
          <p:cNvSpPr>
            <a:spLocks noGrp="1" noChangeArrowheads="1"/>
          </p:cNvSpPr>
          <p:nvPr>
            <p:ph type="body" idx="1"/>
          </p:nvPr>
        </p:nvSpPr>
        <p:spPr>
          <a:xfrm>
            <a:off x="395288" y="1125539"/>
            <a:ext cx="8229600" cy="4535710"/>
          </a:xfrm>
        </p:spPr>
        <p:txBody>
          <a:bodyPr/>
          <a:lstStyle/>
          <a:p>
            <a:pPr marL="812800" indent="-812800">
              <a:lnSpc>
                <a:spcPct val="80000"/>
              </a:lnSpc>
            </a:pPr>
            <a:r>
              <a:rPr lang="it-IT" altLang="it-IT" sz="1800" dirty="0"/>
              <a:t>"L'apprendimento sarà facile se comincerà presto, cioè prima della corruzione delle menti;</a:t>
            </a:r>
          </a:p>
          <a:p>
            <a:pPr marL="812800" indent="-812800">
              <a:lnSpc>
                <a:spcPct val="80000"/>
              </a:lnSpc>
            </a:pPr>
            <a:r>
              <a:rPr lang="it-IT" altLang="it-IT" sz="1800" dirty="0"/>
              <a:t>se inizia con un'adeguata preparazione della mente;
se procede dal generale allo specifico [metodo sintetico] e da più facile a più difficile;
se nessuno è sovraccarico di contenuti scientifici;
se siamo sempre pazienti nel nostro agire;
se ci limitiamo a indurre le menti a fare solo questo che esse stesse si sforzano di fare, nell'età in cui si trovano, secondo il metodo;
</a:t>
            </a:r>
            <a:r>
              <a:rPr lang="it-IT" altLang="it-IT" sz="1800" dirty="0">
                <a:solidFill>
                  <a:schemeClr val="accent2"/>
                </a:solidFill>
              </a:rPr>
              <a:t>GK: Un insegnante non dovrebbe insegnare ciò che sa meglio.
L'insegnante dovrebbe insegnare ciò di cui lo studente avrà bisogno tra un attimo </a:t>
            </a:r>
            <a:r>
              <a:rPr lang="it-IT" altLang="it-IT" sz="1800" dirty="0"/>
              <a:t>
se insegniamo tutto per mezzo della visualizzazione sensuale;
e applicheremo immediatamente la scienza alla pratica;
e infine, se insegniamo tutto secondo un unico metodo, costantemente accettato.</a:t>
            </a:r>
            <a:endParaRPr lang="pl-PL" altLang="it-IT" sz="1800" dirty="0"/>
          </a:p>
          <a:p>
            <a:pPr marL="812800" indent="-812800">
              <a:lnSpc>
                <a:spcPct val="80000"/>
              </a:lnSpc>
              <a:buFontTx/>
              <a:buNone/>
            </a:pPr>
            <a:endParaRPr lang="en-AU" altLang="it-IT" sz="1800" dirty="0">
              <a:solidFill>
                <a:schemeClr val="accent2"/>
              </a:solidFill>
            </a:endParaRPr>
          </a:p>
        </p:txBody>
      </p:sp>
      <p:sp>
        <p:nvSpPr>
          <p:cNvPr id="29700" name="Text Box 4">
            <a:extLst>
              <a:ext uri="{FF2B5EF4-FFF2-40B4-BE49-F238E27FC236}">
                <a16:creationId xmlns:a16="http://schemas.microsoft.com/office/drawing/2014/main" id="{818A2AFE-07D9-B78D-4A7E-14C83F84AE3C}"/>
              </a:ext>
            </a:extLst>
          </p:cNvPr>
          <p:cNvSpPr txBox="1">
            <a:spLocks noChangeArrowheads="1"/>
          </p:cNvSpPr>
          <p:nvPr/>
        </p:nvSpPr>
        <p:spPr bwMode="auto">
          <a:xfrm>
            <a:off x="0" y="5762156"/>
            <a:ext cx="47390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pl-PL" altLang="it-IT" sz="1600" dirty="0"/>
              <a:t>J. A. </a:t>
            </a:r>
            <a:r>
              <a:rPr lang="it-IT" altLang="it-IT" sz="1600" dirty="0"/>
              <a:t>Comenius, Didattica Magna</a:t>
            </a:r>
            <a:r>
              <a:rPr lang="pl-PL" altLang="it-IT" sz="1600" dirty="0"/>
              <a:t>, Warszawa 1883</a:t>
            </a:r>
            <a:endParaRPr lang="en-AU" altLang="it-IT" sz="1600" dirty="0"/>
          </a:p>
          <a:p>
            <a:r>
              <a:rPr lang="en-AU" altLang="it-IT" sz="1600" dirty="0">
                <a:hlinkClick r:id="rId2"/>
              </a:rPr>
              <a:t>http://pbc.up.krakow.pl/dlibra</a:t>
            </a:r>
            <a:r>
              <a:rPr lang="pl-PL" altLang="it-IT" sz="1600" dirty="0"/>
              <a:t>, </a:t>
            </a:r>
            <a:r>
              <a:rPr lang="it-IT" altLang="it-IT" sz="1600" dirty="0"/>
              <a:t>p</a:t>
            </a:r>
            <a:r>
              <a:rPr lang="pl-PL" altLang="it-IT" sz="1600" dirty="0"/>
              <a:t>. 100</a:t>
            </a:r>
            <a:endParaRPr lang="en-AU" altLang="it-IT"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57B3E8C-ABD7-DAB6-95DF-5C1C8DC45390}"/>
              </a:ext>
            </a:extLst>
          </p:cNvPr>
          <p:cNvSpPr>
            <a:spLocks noGrp="1" noChangeArrowheads="1"/>
          </p:cNvSpPr>
          <p:nvPr>
            <p:ph type="title"/>
          </p:nvPr>
        </p:nvSpPr>
        <p:spPr>
          <a:xfrm>
            <a:off x="468313" y="0"/>
            <a:ext cx="8229600" cy="1143000"/>
          </a:xfrm>
        </p:spPr>
        <p:txBody>
          <a:bodyPr/>
          <a:lstStyle/>
          <a:p>
            <a:r>
              <a:rPr lang="pl-PL" altLang="it-IT" sz="3600" dirty="0"/>
              <a:t>„</a:t>
            </a:r>
            <a:r>
              <a:rPr lang="it-IT" altLang="it-IT" sz="3600" dirty="0"/>
              <a:t>Didattica Magna</a:t>
            </a:r>
            <a:r>
              <a:rPr lang="pl-PL" altLang="it-IT" sz="3600" dirty="0"/>
              <a:t>”</a:t>
            </a:r>
            <a:endParaRPr lang="en-AU" altLang="it-IT" sz="3600" dirty="0"/>
          </a:p>
        </p:txBody>
      </p:sp>
      <p:sp>
        <p:nvSpPr>
          <p:cNvPr id="15363" name="Text Box 3">
            <a:extLst>
              <a:ext uri="{FF2B5EF4-FFF2-40B4-BE49-F238E27FC236}">
                <a16:creationId xmlns:a16="http://schemas.microsoft.com/office/drawing/2014/main" id="{108388BC-4508-BFD8-975E-90B41AE39E1E}"/>
              </a:ext>
            </a:extLst>
          </p:cNvPr>
          <p:cNvSpPr txBox="1">
            <a:spLocks noChangeArrowheads="1"/>
          </p:cNvSpPr>
          <p:nvPr/>
        </p:nvSpPr>
        <p:spPr bwMode="auto">
          <a:xfrm>
            <a:off x="6240463" y="6554788"/>
            <a:ext cx="27130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it-IT" sz="1200">
                <a:hlinkClick r:id="rId2"/>
              </a:rPr>
              <a:t>http://pbc.up.krakow.pl/dlibra</a:t>
            </a:r>
            <a:r>
              <a:rPr lang="pl-PL" altLang="it-IT" sz="1200"/>
              <a:t>, str. 100</a:t>
            </a:r>
            <a:endParaRPr lang="en-AU" altLang="it-IT" sz="1200"/>
          </a:p>
        </p:txBody>
      </p:sp>
      <p:sp>
        <p:nvSpPr>
          <p:cNvPr id="15364" name="Rectangle 4">
            <a:extLst>
              <a:ext uri="{FF2B5EF4-FFF2-40B4-BE49-F238E27FC236}">
                <a16:creationId xmlns:a16="http://schemas.microsoft.com/office/drawing/2014/main" id="{23507D4A-5A58-8EC1-95AB-ED53E89DB284}"/>
              </a:ext>
            </a:extLst>
          </p:cNvPr>
          <p:cNvSpPr>
            <a:spLocks noGrp="1" noChangeArrowheads="1"/>
          </p:cNvSpPr>
          <p:nvPr>
            <p:ph type="body" idx="1"/>
          </p:nvPr>
        </p:nvSpPr>
        <p:spPr>
          <a:xfrm>
            <a:off x="0" y="952500"/>
            <a:ext cx="8893175" cy="6119813"/>
          </a:xfrm>
        </p:spPr>
        <p:txBody>
          <a:bodyPr/>
          <a:lstStyle/>
          <a:p>
            <a:pPr>
              <a:lnSpc>
                <a:spcPct val="90000"/>
              </a:lnSpc>
              <a:buFontTx/>
              <a:buNone/>
            </a:pPr>
            <a:r>
              <a:rPr lang="pl-PL" altLang="it-IT" sz="1800" dirty="0"/>
              <a:t>16. </a:t>
            </a:r>
            <a:r>
              <a:rPr lang="it-IT" altLang="it-IT" sz="1800" dirty="0"/>
              <a:t>Se gli insegnanti saranno eloquenti e gentili, e con la loro severità non respingeranno le giovani menti, ma al contrario li attireranno con paterno favore, parole e gesti; se gli insegnamenti che insegnano saranno raccomandati per la loro perfezione, piacere e facilità; se a volte loderanno i diligenti (e tra i più piccoli a volte distribuiranno mele, noci, caramelle); se li convocano a sé e li mostrano (a casa o nell'apprendimento pubblico) incisioni di ciò che una volta dovevano imparare, dipinti, strumenti ottici o geometrici, globi e simili che saranno in grado di stupirli; Poi, se a volte informano i genitori sui loro progressi – in una parola, se trattano bene i loro figli, conquisteranno facilmente i loro cuori, tanto che sarà più bello per loro rimanere a scuola che a casa.
17. La scuola stessa dovrebbe essere un bel posto, attirare l'attenzione e sia all'interno che all'esterno. All'interno ci saranno belle aule alte e luminose, decorate da tutti i lati con incisioni; Queste incisioni possono includere figure di uomini illustri, paesaggi geografici, incidenti storici o simboli. All'esterno, tuttavia, non dovrebbe esserci solo un posto libero per giocare e passeggiare (perché non è necessario vietare ai giovani di farlo, come verrà mostrato di seguito nel posto giusto), ma dovrebbe esserci anche un giardino in cui gli studenti dovrebbero essere ammessi di volta in volta e autorizzati a godere della vista di alberi, fiori e arbusti. Se la scuola è organizzata in questo modo, è probabile che i giovani che con non poco tempo passano alle fiere [FB], frequenteranno volentieri la scuola,  dove si aspettano di sentire o vedere qualcosa di nuovo. </a:t>
            </a:r>
            <a:endParaRPr lang="en-AU" altLang="it-IT"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blinds(horizontal)">
                                      <p:cBhvr>
                                        <p:cTn id="7" dur="500"/>
                                        <p:tgtEl>
                                          <p:spTgt spid="153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A8CE3BB-1DA4-6502-3918-186F9D4E8750}"/>
              </a:ext>
            </a:extLst>
          </p:cNvPr>
          <p:cNvSpPr>
            <a:spLocks noGrp="1" noChangeArrowheads="1"/>
          </p:cNvSpPr>
          <p:nvPr>
            <p:ph type="ctrTitle"/>
          </p:nvPr>
        </p:nvSpPr>
        <p:spPr>
          <a:xfrm>
            <a:off x="539552" y="404664"/>
            <a:ext cx="8281292" cy="1470025"/>
          </a:xfrm>
        </p:spPr>
        <p:txBody>
          <a:bodyPr anchor="ctr"/>
          <a:lstStyle/>
          <a:p>
            <a:pPr eaLnBrk="1" hangingPunct="1"/>
            <a:r>
              <a:rPr lang="it-IT" altLang="it-IT" sz="4000" b="1" dirty="0">
                <a:solidFill>
                  <a:schemeClr val="tx1"/>
                </a:solidFill>
              </a:rPr>
              <a:t>Inclusione e personalizzazione nell’insegnamento delle STEAM</a:t>
            </a:r>
          </a:p>
        </p:txBody>
      </p:sp>
      <p:sp>
        <p:nvSpPr>
          <p:cNvPr id="3075" name="Rectangle 3">
            <a:extLst>
              <a:ext uri="{FF2B5EF4-FFF2-40B4-BE49-F238E27FC236}">
                <a16:creationId xmlns:a16="http://schemas.microsoft.com/office/drawing/2014/main" id="{0DACBF7E-9FA6-2666-1323-19560C1EE6D0}"/>
              </a:ext>
            </a:extLst>
          </p:cNvPr>
          <p:cNvSpPr>
            <a:spLocks noChangeArrowheads="1"/>
          </p:cNvSpPr>
          <p:nvPr/>
        </p:nvSpPr>
        <p:spPr bwMode="auto">
          <a:xfrm>
            <a:off x="179388" y="2852738"/>
            <a:ext cx="792003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2800" i="1" dirty="0">
                <a:solidFill>
                  <a:srgbClr val="002060"/>
                </a:solidFill>
              </a:rPr>
              <a:t>Lezione 1: Didattica, pedagogia, educazione</a:t>
            </a:r>
          </a:p>
          <a:p>
            <a:pPr eaLnBrk="1" hangingPunct="1">
              <a:spcBef>
                <a:spcPct val="0"/>
              </a:spcBef>
              <a:buFontTx/>
              <a:buNone/>
            </a:pPr>
            <a:endParaRPr lang="it-IT" altLang="it-IT" sz="2800" i="1" dirty="0">
              <a:solidFill>
                <a:srgbClr val="002060"/>
              </a:solidFill>
            </a:endParaRPr>
          </a:p>
          <a:p>
            <a:pPr eaLnBrk="1" hangingPunct="1">
              <a:spcBef>
                <a:spcPct val="0"/>
              </a:spcBef>
              <a:buFontTx/>
              <a:buNone/>
            </a:pPr>
            <a:r>
              <a:rPr lang="it-IT" altLang="it-IT" sz="2800" i="1" dirty="0">
                <a:solidFill>
                  <a:srgbClr val="002060"/>
                </a:solidFill>
              </a:rPr>
              <a:t>Parte I: Comenius: «Didattica Magna»</a:t>
            </a:r>
          </a:p>
        </p:txBody>
      </p:sp>
    </p:spTree>
    <p:extLst>
      <p:ext uri="{BB962C8B-B14F-4D97-AF65-F5344CB8AC3E}">
        <p14:creationId xmlns:p14="http://schemas.microsoft.com/office/powerpoint/2010/main" val="2726681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838FF65-C9C7-500D-1C3C-C8D4E62F4F04}"/>
              </a:ext>
            </a:extLst>
          </p:cNvPr>
          <p:cNvSpPr>
            <a:spLocks noGrp="1" noChangeArrowheads="1"/>
          </p:cNvSpPr>
          <p:nvPr>
            <p:ph type="title"/>
          </p:nvPr>
        </p:nvSpPr>
        <p:spPr/>
        <p:txBody>
          <a:bodyPr/>
          <a:lstStyle/>
          <a:p>
            <a:r>
              <a:rPr lang="it-IT" altLang="it-IT" sz="3600" dirty="0"/>
              <a:t>La didattica, come ogni attività (non solo scientifica), ha il suo: 
</a:t>
            </a:r>
            <a:endParaRPr lang="en-AU" altLang="it-IT" sz="4000" dirty="0"/>
          </a:p>
        </p:txBody>
      </p:sp>
      <p:sp>
        <p:nvSpPr>
          <p:cNvPr id="44035" name="Rectangle 3">
            <a:extLst>
              <a:ext uri="{FF2B5EF4-FFF2-40B4-BE49-F238E27FC236}">
                <a16:creationId xmlns:a16="http://schemas.microsoft.com/office/drawing/2014/main" id="{D1C54D71-627F-C23E-6B74-3CF203052DCB}"/>
              </a:ext>
            </a:extLst>
          </p:cNvPr>
          <p:cNvSpPr>
            <a:spLocks noGrp="1" noChangeArrowheads="1"/>
          </p:cNvSpPr>
          <p:nvPr>
            <p:ph type="body" idx="1"/>
          </p:nvPr>
        </p:nvSpPr>
        <p:spPr>
          <a:xfrm>
            <a:off x="322262" y="1293356"/>
            <a:ext cx="8229600" cy="4525963"/>
          </a:xfrm>
        </p:spPr>
        <p:txBody>
          <a:bodyPr/>
          <a:lstStyle/>
          <a:p>
            <a:r>
              <a:rPr lang="pl-PL" altLang="it-IT" sz="2800" dirty="0"/>
              <a:t>P</a:t>
            </a:r>
            <a:r>
              <a:rPr lang="it-IT" altLang="it-IT" sz="2800" dirty="0" err="1"/>
              <a:t>rincipi</a:t>
            </a:r>
            <a:r>
              <a:rPr lang="pl-PL" altLang="it-IT" sz="2800" dirty="0"/>
              <a:t>
Metodi
M</a:t>
            </a:r>
            <a:r>
              <a:rPr lang="it-IT" altLang="it-IT" sz="2800" dirty="0" err="1"/>
              <a:t>ezzi</a:t>
            </a:r>
            <a:endParaRPr lang="en-AU" altLang="it-IT" sz="2800" dirty="0"/>
          </a:p>
        </p:txBody>
      </p:sp>
      <p:sp>
        <p:nvSpPr>
          <p:cNvPr id="44036" name="Text Box 4">
            <a:extLst>
              <a:ext uri="{FF2B5EF4-FFF2-40B4-BE49-F238E27FC236}">
                <a16:creationId xmlns:a16="http://schemas.microsoft.com/office/drawing/2014/main" id="{F11B1BA4-3BAC-24D5-7CFD-568835919FE2}"/>
              </a:ext>
            </a:extLst>
          </p:cNvPr>
          <p:cNvSpPr txBox="1">
            <a:spLocks noChangeArrowheads="1"/>
          </p:cNvSpPr>
          <p:nvPr/>
        </p:nvSpPr>
        <p:spPr bwMode="auto">
          <a:xfrm>
            <a:off x="294007" y="3141663"/>
            <a:ext cx="84978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2400" dirty="0"/>
              <a:t>Questo è il cosiddetto paradigma di ogni scienza: l'oggetto e il metodo di azione.
In didattica, l'oggetto dello studio è:
 - Il processo didattico
 - I risultati di apprendimento (ad es. test)
 - Il "prodotto" dell'insegnamento – la personalità matura dello studente</a:t>
            </a:r>
            <a:endParaRPr lang="pl-PL" altLang="it-IT"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AB8D677-13B3-2759-7E4A-B5FB32E69174}"/>
              </a:ext>
            </a:extLst>
          </p:cNvPr>
          <p:cNvSpPr>
            <a:spLocks noGrp="1" noChangeArrowheads="1"/>
          </p:cNvSpPr>
          <p:nvPr>
            <p:ph type="title"/>
          </p:nvPr>
        </p:nvSpPr>
        <p:spPr>
          <a:xfrm>
            <a:off x="395288" y="0"/>
            <a:ext cx="8497887" cy="1143000"/>
          </a:xfrm>
        </p:spPr>
        <p:txBody>
          <a:bodyPr/>
          <a:lstStyle/>
          <a:p>
            <a:pPr eaLnBrk="1" hangingPunct="1"/>
            <a:r>
              <a:rPr lang="pl-PL" altLang="it-IT" sz="3800">
                <a:solidFill>
                  <a:srgbClr val="990000"/>
                </a:solidFill>
              </a:rPr>
              <a:t>Leszno: a forgotten cultural heritage</a:t>
            </a:r>
            <a:endParaRPr lang="en-AU" altLang="it-IT" sz="3800">
              <a:solidFill>
                <a:srgbClr val="990000"/>
              </a:solidFill>
            </a:endParaRPr>
          </a:p>
        </p:txBody>
      </p:sp>
      <p:pic>
        <p:nvPicPr>
          <p:cNvPr id="20483" name="Picture 3">
            <a:extLst>
              <a:ext uri="{FF2B5EF4-FFF2-40B4-BE49-F238E27FC236}">
                <a16:creationId xmlns:a16="http://schemas.microsoft.com/office/drawing/2014/main" id="{7A053CAB-CFA4-A4C3-7EEA-508A4A8F6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052513"/>
            <a:ext cx="352742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a:extLst>
              <a:ext uri="{FF2B5EF4-FFF2-40B4-BE49-F238E27FC236}">
                <a16:creationId xmlns:a16="http://schemas.microsoft.com/office/drawing/2014/main" id="{66F6CF14-AA26-140D-4B14-3F866AA60F7D}"/>
              </a:ext>
            </a:extLst>
          </p:cNvPr>
          <p:cNvSpPr txBox="1">
            <a:spLocks noChangeArrowheads="1"/>
          </p:cNvSpPr>
          <p:nvPr/>
        </p:nvSpPr>
        <p:spPr bwMode="auto">
          <a:xfrm>
            <a:off x="136525" y="4745038"/>
            <a:ext cx="3241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Leszno, a „sleeping” town</a:t>
            </a:r>
            <a:endParaRPr lang="en-AU" altLang="it-IT" sz="1800"/>
          </a:p>
        </p:txBody>
      </p:sp>
      <p:sp>
        <p:nvSpPr>
          <p:cNvPr id="20485" name="Text Box 6">
            <a:extLst>
              <a:ext uri="{FF2B5EF4-FFF2-40B4-BE49-F238E27FC236}">
                <a16:creationId xmlns:a16="http://schemas.microsoft.com/office/drawing/2014/main" id="{20BE8F8B-4AC7-D99A-40CA-1ED977C9BA5B}"/>
              </a:ext>
            </a:extLst>
          </p:cNvPr>
          <p:cNvSpPr txBox="1">
            <a:spLocks noChangeArrowheads="1"/>
          </p:cNvSpPr>
          <p:nvPr/>
        </p:nvSpPr>
        <p:spPr bwMode="auto">
          <a:xfrm>
            <a:off x="3851275" y="1052513"/>
            <a:ext cx="4752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Nancy, the capital of Lotaryngia of Prince  Stanisław Leszczyński</a:t>
            </a:r>
            <a:endParaRPr lang="en-AU" altLang="it-IT" sz="1800"/>
          </a:p>
        </p:txBody>
      </p:sp>
      <p:sp>
        <p:nvSpPr>
          <p:cNvPr id="20486" name="Text Box 8">
            <a:extLst>
              <a:ext uri="{FF2B5EF4-FFF2-40B4-BE49-F238E27FC236}">
                <a16:creationId xmlns:a16="http://schemas.microsoft.com/office/drawing/2014/main" id="{6EBD87DC-86F5-B776-0529-B6F3CB132A07}"/>
              </a:ext>
            </a:extLst>
          </p:cNvPr>
          <p:cNvSpPr txBox="1">
            <a:spLocks noChangeArrowheads="1"/>
          </p:cNvSpPr>
          <p:nvPr/>
        </p:nvSpPr>
        <p:spPr bwMode="auto">
          <a:xfrm>
            <a:off x="3419475" y="6021388"/>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PWSZ im. Komeńskiego in Leszno</a:t>
            </a:r>
            <a:endParaRPr lang="en-AU" altLang="it-IT" sz="1800"/>
          </a:p>
        </p:txBody>
      </p:sp>
      <p:sp>
        <p:nvSpPr>
          <p:cNvPr id="20487" name="Text Box 9">
            <a:extLst>
              <a:ext uri="{FF2B5EF4-FFF2-40B4-BE49-F238E27FC236}">
                <a16:creationId xmlns:a16="http://schemas.microsoft.com/office/drawing/2014/main" id="{5C07D666-A4BC-F1EA-90BB-CFB9BC910D94}"/>
              </a:ext>
            </a:extLst>
          </p:cNvPr>
          <p:cNvSpPr txBox="1">
            <a:spLocks noChangeArrowheads="1"/>
          </p:cNvSpPr>
          <p:nvPr/>
        </p:nvSpPr>
        <p:spPr bwMode="auto">
          <a:xfrm>
            <a:off x="0" y="6521450"/>
            <a:ext cx="4752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600"/>
              <a:t>Foto Maria Karwasz</a:t>
            </a:r>
            <a:endParaRPr lang="en-AU" altLang="it-IT" sz="1600"/>
          </a:p>
        </p:txBody>
      </p:sp>
      <p:sp>
        <p:nvSpPr>
          <p:cNvPr id="20488" name="Text Box 11">
            <a:extLst>
              <a:ext uri="{FF2B5EF4-FFF2-40B4-BE49-F238E27FC236}">
                <a16:creationId xmlns:a16="http://schemas.microsoft.com/office/drawing/2014/main" id="{94271FC7-98AA-6717-D0C3-97DAA822C16C}"/>
              </a:ext>
            </a:extLst>
          </p:cNvPr>
          <p:cNvSpPr txBox="1">
            <a:spLocks noChangeArrowheads="1"/>
          </p:cNvSpPr>
          <p:nvPr/>
        </p:nvSpPr>
        <p:spPr bwMode="auto">
          <a:xfrm>
            <a:off x="7021513" y="6448425"/>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„Going downhill”</a:t>
            </a:r>
            <a:endParaRPr lang="en-AU" altLang="it-IT"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8345AED-F888-C0EF-3860-A4B4748A2CD5}"/>
              </a:ext>
            </a:extLst>
          </p:cNvPr>
          <p:cNvSpPr>
            <a:spLocks noGrp="1" noChangeArrowheads="1"/>
          </p:cNvSpPr>
          <p:nvPr>
            <p:ph type="title"/>
          </p:nvPr>
        </p:nvSpPr>
        <p:spPr>
          <a:xfrm>
            <a:off x="395288" y="0"/>
            <a:ext cx="8497887" cy="1143000"/>
          </a:xfrm>
        </p:spPr>
        <p:txBody>
          <a:bodyPr/>
          <a:lstStyle/>
          <a:p>
            <a:pPr eaLnBrk="1" hangingPunct="1"/>
            <a:r>
              <a:rPr lang="pl-PL" altLang="it-IT" sz="3800">
                <a:solidFill>
                  <a:srgbClr val="990000"/>
                </a:solidFill>
              </a:rPr>
              <a:t>Leszno: a forgotten cultural heritage</a:t>
            </a:r>
            <a:endParaRPr lang="en-AU" altLang="it-IT" sz="3800">
              <a:solidFill>
                <a:srgbClr val="990000"/>
              </a:solidFill>
            </a:endParaRPr>
          </a:p>
        </p:txBody>
      </p:sp>
      <p:pic>
        <p:nvPicPr>
          <p:cNvPr id="22531" name="Picture 3">
            <a:extLst>
              <a:ext uri="{FF2B5EF4-FFF2-40B4-BE49-F238E27FC236}">
                <a16:creationId xmlns:a16="http://schemas.microsoft.com/office/drawing/2014/main" id="{87CCBA31-A389-AB72-ECD5-6D9AF4A31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052513"/>
            <a:ext cx="352742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a:extLst>
              <a:ext uri="{FF2B5EF4-FFF2-40B4-BE49-F238E27FC236}">
                <a16:creationId xmlns:a16="http://schemas.microsoft.com/office/drawing/2014/main" id="{43A5683E-6243-AB54-8E0B-79270CB1EC8D}"/>
              </a:ext>
            </a:extLst>
          </p:cNvPr>
          <p:cNvSpPr txBox="1">
            <a:spLocks noChangeArrowheads="1"/>
          </p:cNvSpPr>
          <p:nvPr/>
        </p:nvSpPr>
        <p:spPr bwMode="auto">
          <a:xfrm>
            <a:off x="136525" y="4745038"/>
            <a:ext cx="3241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Leszno, a „sleeping” town</a:t>
            </a:r>
            <a:endParaRPr lang="en-AU" altLang="it-IT" sz="1800"/>
          </a:p>
        </p:txBody>
      </p:sp>
      <p:pic>
        <p:nvPicPr>
          <p:cNvPr id="72709" name="Picture 5">
            <a:extLst>
              <a:ext uri="{FF2B5EF4-FFF2-40B4-BE49-F238E27FC236}">
                <a16:creationId xmlns:a16="http://schemas.microsoft.com/office/drawing/2014/main" id="{BFA66461-31FC-6E08-8838-AB918B0431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288" y="1773238"/>
            <a:ext cx="4797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6">
            <a:extLst>
              <a:ext uri="{FF2B5EF4-FFF2-40B4-BE49-F238E27FC236}">
                <a16:creationId xmlns:a16="http://schemas.microsoft.com/office/drawing/2014/main" id="{703CBBC5-710A-9131-D8EB-F6A67DCA7E97}"/>
              </a:ext>
            </a:extLst>
          </p:cNvPr>
          <p:cNvSpPr txBox="1">
            <a:spLocks noChangeArrowheads="1"/>
          </p:cNvSpPr>
          <p:nvPr/>
        </p:nvSpPr>
        <p:spPr bwMode="auto">
          <a:xfrm>
            <a:off x="3851275" y="1052513"/>
            <a:ext cx="4752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Nancy, the capital of Lotaryngia of Prince  Stanisław Leszczyński</a:t>
            </a:r>
            <a:endParaRPr lang="en-AU" altLang="it-IT" sz="1800"/>
          </a:p>
        </p:txBody>
      </p:sp>
      <p:sp>
        <p:nvSpPr>
          <p:cNvPr id="22535" name="Text Box 8">
            <a:extLst>
              <a:ext uri="{FF2B5EF4-FFF2-40B4-BE49-F238E27FC236}">
                <a16:creationId xmlns:a16="http://schemas.microsoft.com/office/drawing/2014/main" id="{2F362BB9-BC23-A092-F64E-7277DAAD8B49}"/>
              </a:ext>
            </a:extLst>
          </p:cNvPr>
          <p:cNvSpPr txBox="1">
            <a:spLocks noChangeArrowheads="1"/>
          </p:cNvSpPr>
          <p:nvPr/>
        </p:nvSpPr>
        <p:spPr bwMode="auto">
          <a:xfrm>
            <a:off x="3419475" y="6021388"/>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PWSZ im. Komeńskiego in Leszno</a:t>
            </a:r>
            <a:endParaRPr lang="en-AU" altLang="it-IT" sz="1800"/>
          </a:p>
        </p:txBody>
      </p:sp>
      <p:sp>
        <p:nvSpPr>
          <p:cNvPr id="22536" name="Text Box 9">
            <a:extLst>
              <a:ext uri="{FF2B5EF4-FFF2-40B4-BE49-F238E27FC236}">
                <a16:creationId xmlns:a16="http://schemas.microsoft.com/office/drawing/2014/main" id="{E8C861A6-4F6C-1EAF-B2E7-FF8BF37781FA}"/>
              </a:ext>
            </a:extLst>
          </p:cNvPr>
          <p:cNvSpPr txBox="1">
            <a:spLocks noChangeArrowheads="1"/>
          </p:cNvSpPr>
          <p:nvPr/>
        </p:nvSpPr>
        <p:spPr bwMode="auto">
          <a:xfrm>
            <a:off x="0" y="6521450"/>
            <a:ext cx="4752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600"/>
              <a:t>Foto Maria Karwasz</a:t>
            </a:r>
            <a:endParaRPr lang="en-AU" altLang="it-IT" sz="1600"/>
          </a:p>
        </p:txBody>
      </p:sp>
      <p:sp>
        <p:nvSpPr>
          <p:cNvPr id="22537" name="Text Box 11">
            <a:extLst>
              <a:ext uri="{FF2B5EF4-FFF2-40B4-BE49-F238E27FC236}">
                <a16:creationId xmlns:a16="http://schemas.microsoft.com/office/drawing/2014/main" id="{F20DF8E1-4CF5-9862-CD79-4704A5C33FE3}"/>
              </a:ext>
            </a:extLst>
          </p:cNvPr>
          <p:cNvSpPr txBox="1">
            <a:spLocks noChangeArrowheads="1"/>
          </p:cNvSpPr>
          <p:nvPr/>
        </p:nvSpPr>
        <p:spPr bwMode="auto">
          <a:xfrm>
            <a:off x="7021513" y="6448425"/>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„Going downhill”</a:t>
            </a:r>
            <a:endParaRPr lang="en-AU" altLang="it-IT"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fade">
                                      <p:cBhvr>
                                        <p:cTn id="7" dur="5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0C751E8-565B-D03F-BCC7-2857228E64FE}"/>
              </a:ext>
            </a:extLst>
          </p:cNvPr>
          <p:cNvSpPr>
            <a:spLocks noGrp="1" noChangeArrowheads="1"/>
          </p:cNvSpPr>
          <p:nvPr>
            <p:ph type="title"/>
          </p:nvPr>
        </p:nvSpPr>
        <p:spPr>
          <a:xfrm>
            <a:off x="395288" y="0"/>
            <a:ext cx="8497887" cy="1143000"/>
          </a:xfrm>
        </p:spPr>
        <p:txBody>
          <a:bodyPr/>
          <a:lstStyle/>
          <a:p>
            <a:pPr eaLnBrk="1" hangingPunct="1"/>
            <a:r>
              <a:rPr lang="pl-PL" altLang="it-IT" sz="3800">
                <a:solidFill>
                  <a:srgbClr val="990000"/>
                </a:solidFill>
              </a:rPr>
              <a:t>Leszno: a forgotten cultural heritage</a:t>
            </a:r>
            <a:endParaRPr lang="en-AU" altLang="it-IT" sz="3800">
              <a:solidFill>
                <a:srgbClr val="990000"/>
              </a:solidFill>
            </a:endParaRPr>
          </a:p>
        </p:txBody>
      </p:sp>
      <p:pic>
        <p:nvPicPr>
          <p:cNvPr id="24579" name="Picture 3">
            <a:extLst>
              <a:ext uri="{FF2B5EF4-FFF2-40B4-BE49-F238E27FC236}">
                <a16:creationId xmlns:a16="http://schemas.microsoft.com/office/drawing/2014/main" id="{F9CD52A6-F98F-E60E-CE23-7D017B2D7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052513"/>
            <a:ext cx="352742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a:extLst>
              <a:ext uri="{FF2B5EF4-FFF2-40B4-BE49-F238E27FC236}">
                <a16:creationId xmlns:a16="http://schemas.microsoft.com/office/drawing/2014/main" id="{02AFF522-FE90-1201-3BF3-4BA7C495DB6F}"/>
              </a:ext>
            </a:extLst>
          </p:cNvPr>
          <p:cNvSpPr txBox="1">
            <a:spLocks noChangeArrowheads="1"/>
          </p:cNvSpPr>
          <p:nvPr/>
        </p:nvSpPr>
        <p:spPr bwMode="auto">
          <a:xfrm>
            <a:off x="136525" y="4745038"/>
            <a:ext cx="3241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Leszno, a „sleeping” town</a:t>
            </a:r>
            <a:endParaRPr lang="en-AU" altLang="it-IT" sz="1800"/>
          </a:p>
        </p:txBody>
      </p:sp>
      <p:pic>
        <p:nvPicPr>
          <p:cNvPr id="72709" name="Picture 5">
            <a:extLst>
              <a:ext uri="{FF2B5EF4-FFF2-40B4-BE49-F238E27FC236}">
                <a16:creationId xmlns:a16="http://schemas.microsoft.com/office/drawing/2014/main" id="{757C172E-059A-C9E3-C814-02D419329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288" y="1773238"/>
            <a:ext cx="4797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6">
            <a:extLst>
              <a:ext uri="{FF2B5EF4-FFF2-40B4-BE49-F238E27FC236}">
                <a16:creationId xmlns:a16="http://schemas.microsoft.com/office/drawing/2014/main" id="{040122B4-1D24-32F9-B046-6EBCE4D554BD}"/>
              </a:ext>
            </a:extLst>
          </p:cNvPr>
          <p:cNvSpPr txBox="1">
            <a:spLocks noChangeArrowheads="1"/>
          </p:cNvSpPr>
          <p:nvPr/>
        </p:nvSpPr>
        <p:spPr bwMode="auto">
          <a:xfrm>
            <a:off x="3851275" y="1052513"/>
            <a:ext cx="4752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Nancy, the capital of Lotaryngia of Prince  Stanisław Leszczyński</a:t>
            </a:r>
            <a:endParaRPr lang="en-AU" altLang="it-IT" sz="1800"/>
          </a:p>
        </p:txBody>
      </p:sp>
      <p:pic>
        <p:nvPicPr>
          <p:cNvPr id="72711" name="Picture 7">
            <a:extLst>
              <a:ext uri="{FF2B5EF4-FFF2-40B4-BE49-F238E27FC236}">
                <a16:creationId xmlns:a16="http://schemas.microsoft.com/office/drawing/2014/main" id="{1D6784BD-1D92-CA1F-1AD5-9EAC460B8A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2349500"/>
            <a:ext cx="4797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8">
            <a:extLst>
              <a:ext uri="{FF2B5EF4-FFF2-40B4-BE49-F238E27FC236}">
                <a16:creationId xmlns:a16="http://schemas.microsoft.com/office/drawing/2014/main" id="{E1570A99-314A-07F9-02CA-B0D3DFD5E641}"/>
              </a:ext>
            </a:extLst>
          </p:cNvPr>
          <p:cNvSpPr txBox="1">
            <a:spLocks noChangeArrowheads="1"/>
          </p:cNvSpPr>
          <p:nvPr/>
        </p:nvSpPr>
        <p:spPr bwMode="auto">
          <a:xfrm>
            <a:off x="3419475" y="6021388"/>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PWSZ im. Komeńskiego in Leszno</a:t>
            </a:r>
            <a:endParaRPr lang="en-AU" altLang="it-IT" sz="1800"/>
          </a:p>
        </p:txBody>
      </p:sp>
      <p:sp>
        <p:nvSpPr>
          <p:cNvPr id="24585" name="Text Box 9">
            <a:extLst>
              <a:ext uri="{FF2B5EF4-FFF2-40B4-BE49-F238E27FC236}">
                <a16:creationId xmlns:a16="http://schemas.microsoft.com/office/drawing/2014/main" id="{8EEF27F2-F1E3-E761-1486-2A2BFEC70FB9}"/>
              </a:ext>
            </a:extLst>
          </p:cNvPr>
          <p:cNvSpPr txBox="1">
            <a:spLocks noChangeArrowheads="1"/>
          </p:cNvSpPr>
          <p:nvPr/>
        </p:nvSpPr>
        <p:spPr bwMode="auto">
          <a:xfrm>
            <a:off x="0" y="6521450"/>
            <a:ext cx="4752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600"/>
              <a:t>Foto Maria Karwasz</a:t>
            </a:r>
            <a:endParaRPr lang="en-AU" altLang="it-IT" sz="1600"/>
          </a:p>
        </p:txBody>
      </p:sp>
      <p:pic>
        <p:nvPicPr>
          <p:cNvPr id="72714" name="Picture 10">
            <a:extLst>
              <a:ext uri="{FF2B5EF4-FFF2-40B4-BE49-F238E27FC236}">
                <a16:creationId xmlns:a16="http://schemas.microsoft.com/office/drawing/2014/main" id="{B96FA18A-75A3-0897-E1A4-BC61B447BB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4550" y="3916363"/>
            <a:ext cx="18351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 Box 11">
            <a:extLst>
              <a:ext uri="{FF2B5EF4-FFF2-40B4-BE49-F238E27FC236}">
                <a16:creationId xmlns:a16="http://schemas.microsoft.com/office/drawing/2014/main" id="{CF7B7128-8993-BDA8-8667-721B0011CD4A}"/>
              </a:ext>
            </a:extLst>
          </p:cNvPr>
          <p:cNvSpPr txBox="1">
            <a:spLocks noChangeArrowheads="1"/>
          </p:cNvSpPr>
          <p:nvPr/>
        </p:nvSpPr>
        <p:spPr bwMode="auto">
          <a:xfrm>
            <a:off x="7021513" y="6448425"/>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„Going downhill”</a:t>
            </a:r>
            <a:endParaRPr lang="en-AU" altLang="it-IT"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fade">
                                      <p:cBhvr>
                                        <p:cTn id="7" dur="500"/>
                                        <p:tgtEl>
                                          <p:spTgt spid="727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2711"/>
                                        </p:tgtEl>
                                        <p:attrNameLst>
                                          <p:attrName>style.visibility</p:attrName>
                                        </p:attrNameLst>
                                      </p:cBhvr>
                                      <p:to>
                                        <p:strVal val="visible"/>
                                      </p:to>
                                    </p:set>
                                    <p:animEffect transition="in" filter="fade">
                                      <p:cBhvr>
                                        <p:cTn id="12" dur="500"/>
                                        <p:tgtEl>
                                          <p:spTgt spid="727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2714"/>
                                        </p:tgtEl>
                                        <p:attrNameLst>
                                          <p:attrName>style.visibility</p:attrName>
                                        </p:attrNameLst>
                                      </p:cBhvr>
                                      <p:to>
                                        <p:strVal val="visible"/>
                                      </p:to>
                                    </p:set>
                                    <p:animEffect transition="in" filter="fade">
                                      <p:cBhvr>
                                        <p:cTn id="17" dur="5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54166EA-FEED-2207-D955-C060871B31C2}"/>
              </a:ext>
            </a:extLst>
          </p:cNvPr>
          <p:cNvSpPr>
            <a:spLocks noGrp="1" noChangeArrowheads="1"/>
          </p:cNvSpPr>
          <p:nvPr>
            <p:ph type="title"/>
          </p:nvPr>
        </p:nvSpPr>
        <p:spPr>
          <a:xfrm>
            <a:off x="395288" y="0"/>
            <a:ext cx="8497887" cy="1143000"/>
          </a:xfrm>
        </p:spPr>
        <p:txBody>
          <a:bodyPr/>
          <a:lstStyle/>
          <a:p>
            <a:pPr eaLnBrk="1" hangingPunct="1"/>
            <a:r>
              <a:rPr lang="pl-PL" altLang="it-IT" sz="3800">
                <a:solidFill>
                  <a:srgbClr val="990000"/>
                </a:solidFill>
              </a:rPr>
              <a:t>Leszno: a forgotten cultural heritage</a:t>
            </a:r>
            <a:endParaRPr lang="en-AU" altLang="it-IT" sz="3800">
              <a:solidFill>
                <a:srgbClr val="990000"/>
              </a:solidFill>
            </a:endParaRPr>
          </a:p>
        </p:txBody>
      </p:sp>
      <p:pic>
        <p:nvPicPr>
          <p:cNvPr id="26627" name="Picture 3">
            <a:extLst>
              <a:ext uri="{FF2B5EF4-FFF2-40B4-BE49-F238E27FC236}">
                <a16:creationId xmlns:a16="http://schemas.microsoft.com/office/drawing/2014/main" id="{7D92E1B7-1837-DF34-93F2-421BF3D5A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052513"/>
            <a:ext cx="352742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a:extLst>
              <a:ext uri="{FF2B5EF4-FFF2-40B4-BE49-F238E27FC236}">
                <a16:creationId xmlns:a16="http://schemas.microsoft.com/office/drawing/2014/main" id="{4DA94E76-EE9B-648E-3D1C-EDF0079C30F4}"/>
              </a:ext>
            </a:extLst>
          </p:cNvPr>
          <p:cNvSpPr txBox="1">
            <a:spLocks noChangeArrowheads="1"/>
          </p:cNvSpPr>
          <p:nvPr/>
        </p:nvSpPr>
        <p:spPr bwMode="auto">
          <a:xfrm>
            <a:off x="136525" y="4745038"/>
            <a:ext cx="3241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Leszno, a „sleeping” town</a:t>
            </a:r>
            <a:endParaRPr lang="en-AU" altLang="it-IT" sz="1800"/>
          </a:p>
        </p:txBody>
      </p:sp>
      <p:pic>
        <p:nvPicPr>
          <p:cNvPr id="72709" name="Picture 5">
            <a:extLst>
              <a:ext uri="{FF2B5EF4-FFF2-40B4-BE49-F238E27FC236}">
                <a16:creationId xmlns:a16="http://schemas.microsoft.com/office/drawing/2014/main" id="{B6AED680-311B-D142-0421-148DBB7632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288" y="1773238"/>
            <a:ext cx="4797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6">
            <a:extLst>
              <a:ext uri="{FF2B5EF4-FFF2-40B4-BE49-F238E27FC236}">
                <a16:creationId xmlns:a16="http://schemas.microsoft.com/office/drawing/2014/main" id="{E7200E25-D6B1-5E73-F7C7-8A5A3869E6D4}"/>
              </a:ext>
            </a:extLst>
          </p:cNvPr>
          <p:cNvSpPr txBox="1">
            <a:spLocks noChangeArrowheads="1"/>
          </p:cNvSpPr>
          <p:nvPr/>
        </p:nvSpPr>
        <p:spPr bwMode="auto">
          <a:xfrm>
            <a:off x="3851275" y="1052513"/>
            <a:ext cx="4752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Nancy, the capital of Lotaryngia of Prince  Stanisław Leszczyński</a:t>
            </a:r>
            <a:endParaRPr lang="en-AU" altLang="it-IT" sz="1800"/>
          </a:p>
        </p:txBody>
      </p:sp>
      <p:pic>
        <p:nvPicPr>
          <p:cNvPr id="72711" name="Picture 7">
            <a:extLst>
              <a:ext uri="{FF2B5EF4-FFF2-40B4-BE49-F238E27FC236}">
                <a16:creationId xmlns:a16="http://schemas.microsoft.com/office/drawing/2014/main" id="{25CA4429-B6DA-CCB1-ED60-9A10274372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2349500"/>
            <a:ext cx="4797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8">
            <a:extLst>
              <a:ext uri="{FF2B5EF4-FFF2-40B4-BE49-F238E27FC236}">
                <a16:creationId xmlns:a16="http://schemas.microsoft.com/office/drawing/2014/main" id="{17D820CD-DD79-CFE4-293E-261DABABFC38}"/>
              </a:ext>
            </a:extLst>
          </p:cNvPr>
          <p:cNvSpPr txBox="1">
            <a:spLocks noChangeArrowheads="1"/>
          </p:cNvSpPr>
          <p:nvPr/>
        </p:nvSpPr>
        <p:spPr bwMode="auto">
          <a:xfrm>
            <a:off x="3419475" y="6021388"/>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PWSZ im. Komeńskiego in Leszno</a:t>
            </a:r>
            <a:endParaRPr lang="en-AU" altLang="it-IT" sz="1800"/>
          </a:p>
        </p:txBody>
      </p:sp>
      <p:sp>
        <p:nvSpPr>
          <p:cNvPr id="26633" name="Text Box 9">
            <a:extLst>
              <a:ext uri="{FF2B5EF4-FFF2-40B4-BE49-F238E27FC236}">
                <a16:creationId xmlns:a16="http://schemas.microsoft.com/office/drawing/2014/main" id="{6418D71B-2BD9-F925-8347-6E802D601FC2}"/>
              </a:ext>
            </a:extLst>
          </p:cNvPr>
          <p:cNvSpPr txBox="1">
            <a:spLocks noChangeArrowheads="1"/>
          </p:cNvSpPr>
          <p:nvPr/>
        </p:nvSpPr>
        <p:spPr bwMode="auto">
          <a:xfrm>
            <a:off x="0" y="6521450"/>
            <a:ext cx="4752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600"/>
              <a:t>Foto Maria Karwasz</a:t>
            </a:r>
            <a:endParaRPr lang="en-AU" altLang="it-IT" sz="1600"/>
          </a:p>
        </p:txBody>
      </p:sp>
      <p:pic>
        <p:nvPicPr>
          <p:cNvPr id="72714" name="Picture 10">
            <a:extLst>
              <a:ext uri="{FF2B5EF4-FFF2-40B4-BE49-F238E27FC236}">
                <a16:creationId xmlns:a16="http://schemas.microsoft.com/office/drawing/2014/main" id="{07E2A4FA-780B-6CCF-8AA2-7BACBFCF80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4550" y="3916363"/>
            <a:ext cx="18351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 Box 11">
            <a:extLst>
              <a:ext uri="{FF2B5EF4-FFF2-40B4-BE49-F238E27FC236}">
                <a16:creationId xmlns:a16="http://schemas.microsoft.com/office/drawing/2014/main" id="{3D78EC53-B372-D367-ADEB-ABF5045716D8}"/>
              </a:ext>
            </a:extLst>
          </p:cNvPr>
          <p:cNvSpPr txBox="1">
            <a:spLocks noChangeArrowheads="1"/>
          </p:cNvSpPr>
          <p:nvPr/>
        </p:nvSpPr>
        <p:spPr bwMode="auto">
          <a:xfrm>
            <a:off x="7021513" y="6448425"/>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„Going downhill”</a:t>
            </a:r>
            <a:endParaRPr lang="en-AU" altLang="it-IT" sz="1800"/>
          </a:p>
        </p:txBody>
      </p:sp>
      <p:sp>
        <p:nvSpPr>
          <p:cNvPr id="72716" name="Text Box 12">
            <a:extLst>
              <a:ext uri="{FF2B5EF4-FFF2-40B4-BE49-F238E27FC236}">
                <a16:creationId xmlns:a16="http://schemas.microsoft.com/office/drawing/2014/main" id="{5F2E63CF-E1A6-F740-7668-3EC66D59EFCA}"/>
              </a:ext>
            </a:extLst>
          </p:cNvPr>
          <p:cNvSpPr txBox="1">
            <a:spLocks noChangeArrowheads="1"/>
          </p:cNvSpPr>
          <p:nvPr/>
        </p:nvSpPr>
        <p:spPr bwMode="auto">
          <a:xfrm rot="-2100000">
            <a:off x="-325438" y="3557588"/>
            <a:ext cx="9423401"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2800" b="1">
                <a:solidFill>
                  <a:srgbClr val="FF3300"/>
                </a:solidFill>
              </a:rPr>
              <a:t>Neo-realism/  hyper-constructivism/ inter-disciplinarity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fade">
                                      <p:cBhvr>
                                        <p:cTn id="7" dur="500"/>
                                        <p:tgtEl>
                                          <p:spTgt spid="727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2711"/>
                                        </p:tgtEl>
                                        <p:attrNameLst>
                                          <p:attrName>style.visibility</p:attrName>
                                        </p:attrNameLst>
                                      </p:cBhvr>
                                      <p:to>
                                        <p:strVal val="visible"/>
                                      </p:to>
                                    </p:set>
                                    <p:animEffect transition="in" filter="fade">
                                      <p:cBhvr>
                                        <p:cTn id="12" dur="500"/>
                                        <p:tgtEl>
                                          <p:spTgt spid="727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2714"/>
                                        </p:tgtEl>
                                        <p:attrNameLst>
                                          <p:attrName>style.visibility</p:attrName>
                                        </p:attrNameLst>
                                      </p:cBhvr>
                                      <p:to>
                                        <p:strVal val="visible"/>
                                      </p:to>
                                    </p:set>
                                    <p:animEffect transition="in" filter="fade">
                                      <p:cBhvr>
                                        <p:cTn id="17" dur="500"/>
                                        <p:tgtEl>
                                          <p:spTgt spid="727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nodeType="clickEffect">
                                  <p:stCondLst>
                                    <p:cond delay="0"/>
                                  </p:stCondLst>
                                  <p:childTnLst>
                                    <p:set>
                                      <p:cBhvr>
                                        <p:cTn id="21" dur="1" fill="hold">
                                          <p:stCondLst>
                                            <p:cond delay="0"/>
                                          </p:stCondLst>
                                        </p:cTn>
                                        <p:tgtEl>
                                          <p:spTgt spid="72716">
                                            <p:txEl>
                                              <p:pRg st="0" end="0"/>
                                            </p:txEl>
                                          </p:spTgt>
                                        </p:tgtEl>
                                        <p:attrNameLst>
                                          <p:attrName>style.visibility</p:attrName>
                                        </p:attrNameLst>
                                      </p:cBhvr>
                                      <p:to>
                                        <p:strVal val="visible"/>
                                      </p:to>
                                    </p:set>
                                    <p:anim calcmode="lin" valueType="num">
                                      <p:cBhvr>
                                        <p:cTn id="22" dur="500" fill="hold"/>
                                        <p:tgtEl>
                                          <p:spTgt spid="72716">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7271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1D36930-ED8B-32F9-741F-D3AC3E87060A}"/>
              </a:ext>
            </a:extLst>
          </p:cNvPr>
          <p:cNvSpPr>
            <a:spLocks noGrp="1" noChangeArrowheads="1"/>
          </p:cNvSpPr>
          <p:nvPr>
            <p:ph type="title"/>
          </p:nvPr>
        </p:nvSpPr>
        <p:spPr/>
        <p:txBody>
          <a:bodyPr/>
          <a:lstStyle/>
          <a:p>
            <a:pPr eaLnBrk="1" hangingPunct="1"/>
            <a:r>
              <a:rPr lang="pl-PL" altLang="it-IT" sz="3600"/>
              <a:t>In </a:t>
            </a:r>
            <a:r>
              <a:rPr lang="it-IT" altLang="it-IT" sz="3600"/>
              <a:t>ogni scienza dobbiamo definire:</a:t>
            </a:r>
          </a:p>
        </p:txBody>
      </p:sp>
      <p:sp>
        <p:nvSpPr>
          <p:cNvPr id="28675" name="Rectangle 3">
            <a:extLst>
              <a:ext uri="{FF2B5EF4-FFF2-40B4-BE49-F238E27FC236}">
                <a16:creationId xmlns:a16="http://schemas.microsoft.com/office/drawing/2014/main" id="{3105F476-3475-1F20-2683-109047FEE1CC}"/>
              </a:ext>
            </a:extLst>
          </p:cNvPr>
          <p:cNvSpPr>
            <a:spLocks noGrp="1" noChangeArrowheads="1"/>
          </p:cNvSpPr>
          <p:nvPr>
            <p:ph type="body" idx="1"/>
          </p:nvPr>
        </p:nvSpPr>
        <p:spPr/>
        <p:txBody>
          <a:bodyPr/>
          <a:lstStyle/>
          <a:p>
            <a:pPr eaLnBrk="1" hangingPunct="1"/>
            <a:r>
              <a:rPr lang="it-IT" altLang="it-IT" sz="2400" b="1"/>
              <a:t>Il ricercatore </a:t>
            </a:r>
            <a:r>
              <a:rPr lang="it-IT" altLang="it-IT" sz="2400"/>
              <a:t>(il soggetto: professore, studente, allievo, medico, un amatore etc.) </a:t>
            </a:r>
          </a:p>
          <a:p>
            <a:pPr eaLnBrk="1" hangingPunct="1"/>
            <a:r>
              <a:rPr lang="it-IT" altLang="it-IT" sz="2400" b="1"/>
              <a:t>L’oggetto </a:t>
            </a:r>
            <a:r>
              <a:rPr lang="it-IT" altLang="it-IT" sz="2400"/>
              <a:t>di ricerca (un atomo, una galassia, una piante, un manoscritto medioevale etc.)</a:t>
            </a:r>
          </a:p>
          <a:p>
            <a:pPr eaLnBrk="1" hangingPunct="1"/>
            <a:r>
              <a:rPr lang="it-IT" altLang="it-IT" sz="2400" b="1"/>
              <a:t>Lo strumento</a:t>
            </a:r>
            <a:r>
              <a:rPr lang="it-IT" altLang="it-IT" sz="2400"/>
              <a:t> (microscopio, scanner, UV camera, acceleratore di particelle, etc.)</a:t>
            </a:r>
          </a:p>
          <a:p>
            <a:pPr eaLnBrk="1" hangingPunct="1"/>
            <a:r>
              <a:rPr lang="it-IT" altLang="it-IT" sz="2400"/>
              <a:t>Il metodo (deduttivo, osservazione della natura, tessuti artificiali, induzione, comparazione, tomo-grafia, tracciamento radioattivo etc.)</a:t>
            </a:r>
            <a:endParaRPr lang="it-IT" alt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05BEE74-6E2E-2EBB-70F9-20D26B4FF1F8}"/>
              </a:ext>
            </a:extLst>
          </p:cNvPr>
          <p:cNvSpPr>
            <a:spLocks noGrp="1" noChangeArrowheads="1"/>
          </p:cNvSpPr>
          <p:nvPr>
            <p:ph type="title"/>
          </p:nvPr>
        </p:nvSpPr>
        <p:spPr/>
        <p:txBody>
          <a:bodyPr/>
          <a:lstStyle/>
          <a:p>
            <a:pPr eaLnBrk="1" hangingPunct="1"/>
            <a:r>
              <a:rPr lang="it-IT" altLang="it-IT" sz="3200">
                <a:solidFill>
                  <a:schemeClr val="accent2"/>
                </a:solidFill>
              </a:rPr>
              <a:t>Nella didattica vigono le stesse regole come nelle scienze (umanistiche ed ‘esatte’) </a:t>
            </a:r>
          </a:p>
        </p:txBody>
      </p:sp>
      <p:sp>
        <p:nvSpPr>
          <p:cNvPr id="30723" name="Rectangle 3">
            <a:extLst>
              <a:ext uri="{FF2B5EF4-FFF2-40B4-BE49-F238E27FC236}">
                <a16:creationId xmlns:a16="http://schemas.microsoft.com/office/drawing/2014/main" id="{94B07A95-CA86-347C-500A-BC5468104C55}"/>
              </a:ext>
            </a:extLst>
          </p:cNvPr>
          <p:cNvSpPr>
            <a:spLocks noGrp="1" noChangeArrowheads="1"/>
          </p:cNvSpPr>
          <p:nvPr>
            <p:ph type="body" idx="1"/>
          </p:nvPr>
        </p:nvSpPr>
        <p:spPr>
          <a:xfrm>
            <a:off x="468313" y="1412875"/>
            <a:ext cx="8229600" cy="4525963"/>
          </a:xfrm>
        </p:spPr>
        <p:txBody>
          <a:bodyPr/>
          <a:lstStyle/>
          <a:p>
            <a:pPr eaLnBrk="1" hangingPunct="1"/>
            <a:r>
              <a:rPr lang="it-IT" altLang="it-IT" sz="2000" dirty="0"/>
              <a:t>Il </a:t>
            </a:r>
            <a:r>
              <a:rPr lang="it-IT" altLang="it-IT" sz="2000" b="1" dirty="0"/>
              <a:t>ricercatore: </a:t>
            </a:r>
            <a:r>
              <a:rPr lang="it-IT" altLang="it-IT" sz="2000" dirty="0"/>
              <a:t>di solito l’insegnante, o il direttore, ma anche l’ispettore scolastico, istituto di studi sul Sistema di </a:t>
            </a:r>
            <a:r>
              <a:rPr lang="it-IT" altLang="it-IT" sz="2000" dirty="0" err="1"/>
              <a:t>educations</a:t>
            </a:r>
            <a:r>
              <a:rPr lang="it-IT" altLang="it-IT" sz="2000" dirty="0"/>
              <a:t>, </a:t>
            </a:r>
            <a:r>
              <a:rPr lang="it-IT" altLang="it-IT" sz="2000" dirty="0" err="1"/>
              <a:t>dipertimento</a:t>
            </a:r>
            <a:r>
              <a:rPr lang="it-IT" altLang="it-IT" sz="2000" dirty="0"/>
              <a:t> delle didattica dell’università, il dipartimento dell’OCSE (test PISA, Invalsi) etc. </a:t>
            </a:r>
          </a:p>
          <a:p>
            <a:pPr eaLnBrk="1" hangingPunct="1"/>
            <a:r>
              <a:rPr lang="it-IT" altLang="it-IT" sz="2000" dirty="0"/>
              <a:t>e l’oggetto (??)</a:t>
            </a:r>
          </a:p>
        </p:txBody>
      </p:sp>
      <p:pic>
        <p:nvPicPr>
          <p:cNvPr id="30724" name="Picture 5">
            <a:extLst>
              <a:ext uri="{FF2B5EF4-FFF2-40B4-BE49-F238E27FC236}">
                <a16:creationId xmlns:a16="http://schemas.microsoft.com/office/drawing/2014/main" id="{EF2C30A1-FD5A-53D0-0544-59625F63E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781300"/>
            <a:ext cx="3246438"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6">
            <a:extLst>
              <a:ext uri="{FF2B5EF4-FFF2-40B4-BE49-F238E27FC236}">
                <a16:creationId xmlns:a16="http://schemas.microsoft.com/office/drawing/2014/main" id="{E3E01C79-BC0E-9601-E908-3FCFEFA87FC6}"/>
              </a:ext>
            </a:extLst>
          </p:cNvPr>
          <p:cNvSpPr>
            <a:spLocks noChangeArrowheads="1"/>
          </p:cNvSpPr>
          <p:nvPr/>
        </p:nvSpPr>
        <p:spPr bwMode="auto">
          <a:xfrm>
            <a:off x="250825" y="6308725"/>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800">
                <a:hlinkClick r:id="rId4"/>
              </a:rPr>
              <a:t>http://dydaktyka.fizyka.umk.pl/nowa_strona/?q=node/550</a:t>
            </a:r>
            <a:r>
              <a:rPr lang="en-AU" altLang="it-IT" sz="180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8C6517F-CD4B-E4FD-86A3-A8E3F7A020FE}"/>
              </a:ext>
            </a:extLst>
          </p:cNvPr>
          <p:cNvSpPr>
            <a:spLocks noGrp="1" noChangeArrowheads="1"/>
          </p:cNvSpPr>
          <p:nvPr>
            <p:ph type="title"/>
          </p:nvPr>
        </p:nvSpPr>
        <p:spPr/>
        <p:txBody>
          <a:bodyPr/>
          <a:lstStyle/>
          <a:p>
            <a:pPr eaLnBrk="1" hangingPunct="1"/>
            <a:r>
              <a:rPr lang="it-IT" altLang="it-IT" sz="3600">
                <a:solidFill>
                  <a:schemeClr val="accent2"/>
                </a:solidFill>
              </a:rPr>
              <a:t>L’oggetto dello studio della didattica è</a:t>
            </a:r>
          </a:p>
        </p:txBody>
      </p:sp>
      <p:sp>
        <p:nvSpPr>
          <p:cNvPr id="32771" name="Rectangle 3">
            <a:extLst>
              <a:ext uri="{FF2B5EF4-FFF2-40B4-BE49-F238E27FC236}">
                <a16:creationId xmlns:a16="http://schemas.microsoft.com/office/drawing/2014/main" id="{C5AEA8FE-C038-79B2-0A54-3B573E8CDF97}"/>
              </a:ext>
            </a:extLst>
          </p:cNvPr>
          <p:cNvSpPr>
            <a:spLocks noGrp="1" noChangeArrowheads="1"/>
          </p:cNvSpPr>
          <p:nvPr>
            <p:ph type="body" idx="1"/>
          </p:nvPr>
        </p:nvSpPr>
        <p:spPr/>
        <p:txBody>
          <a:bodyPr/>
          <a:lstStyle/>
          <a:p>
            <a:pPr eaLnBrk="1" hangingPunct="1"/>
            <a:r>
              <a:rPr lang="it-IT" altLang="it-IT" sz="2400"/>
              <a:t>L’</a:t>
            </a:r>
            <a:r>
              <a:rPr lang="it-IT" altLang="it-IT" sz="2400" b="1"/>
              <a:t>oggetto</a:t>
            </a:r>
            <a:r>
              <a:rPr lang="it-IT" altLang="it-IT" sz="2400"/>
              <a:t> è: - le conoscenze acuisite dallo studente </a:t>
            </a:r>
          </a:p>
          <a:p>
            <a:pPr eaLnBrk="1" hangingPunct="1">
              <a:buFontTx/>
              <a:buChar char="-"/>
            </a:pPr>
            <a:r>
              <a:rPr lang="it-IT" altLang="it-IT" sz="2400"/>
              <a:t>Il percorso didattico che ha condotto alle conoscenze attuali</a:t>
            </a:r>
          </a:p>
          <a:p>
            <a:pPr eaLnBrk="1" hangingPunct="1">
              <a:buFontTx/>
              <a:buChar char="-"/>
            </a:pPr>
            <a:r>
              <a:rPr lang="it-IT" altLang="it-IT" sz="2400"/>
              <a:t>Le limitazioni sociali del presente modo di pensare</a:t>
            </a:r>
          </a:p>
          <a:p>
            <a:pPr eaLnBrk="1" hangingPunct="1">
              <a:buFontTx/>
              <a:buChar char="-"/>
            </a:pPr>
            <a:r>
              <a:rPr lang="it-IT" altLang="it-IT" sz="2400"/>
              <a:t>i.e. nella sua totalità = studente + società</a:t>
            </a:r>
          </a:p>
          <a:p>
            <a:pPr eaLnBrk="1" hangingPunct="1"/>
            <a:endParaRPr lang="it-IT" altLang="it-IT" sz="2400"/>
          </a:p>
          <a:p>
            <a:pPr eaLnBrk="1" hangingPunct="1"/>
            <a:r>
              <a:rPr lang="it-IT" altLang="it-IT" sz="2400"/>
              <a:t>Allora la didattica, anche delle scienze, è una disciplina  profondamente </a:t>
            </a:r>
            <a:r>
              <a:rPr lang="it-IT" altLang="it-IT" sz="2400" i="1">
                <a:solidFill>
                  <a:srgbClr val="990000"/>
                </a:solidFill>
              </a:rPr>
              <a:t>umanistica</a:t>
            </a:r>
            <a:r>
              <a:rPr lang="it-IT" altLang="it-IT" sz="2400"/>
              <a:t>: richiede competenze nella psicologia, pedagogia, cultura, filosofia, storia etc.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889F180-D66A-7B7C-6166-A84A8FF2BD8F}"/>
              </a:ext>
            </a:extLst>
          </p:cNvPr>
          <p:cNvSpPr>
            <a:spLocks noGrp="1" noChangeArrowheads="1"/>
          </p:cNvSpPr>
          <p:nvPr>
            <p:ph type="ctrTitle"/>
          </p:nvPr>
        </p:nvSpPr>
        <p:spPr>
          <a:xfrm>
            <a:off x="395288" y="0"/>
            <a:ext cx="8280400" cy="1470025"/>
          </a:xfrm>
        </p:spPr>
        <p:txBody>
          <a:bodyPr anchor="ctr"/>
          <a:lstStyle/>
          <a:p>
            <a:pPr eaLnBrk="1" hangingPunct="1"/>
            <a:r>
              <a:rPr lang="pl-PL" altLang="it-IT" sz="4800">
                <a:solidFill>
                  <a:schemeClr val="bg1"/>
                </a:solidFill>
              </a:rPr>
              <a:t>Tele-scop</a:t>
            </a:r>
            <a:r>
              <a:rPr lang="it-IT" altLang="it-IT" sz="4800">
                <a:solidFill>
                  <a:schemeClr val="bg1"/>
                </a:solidFill>
              </a:rPr>
              <a:t>io</a:t>
            </a:r>
            <a:endParaRPr lang="pl-PL" altLang="it-IT" sz="4400">
              <a:solidFill>
                <a:schemeClr val="bg1"/>
              </a:solidFill>
            </a:endParaRPr>
          </a:p>
        </p:txBody>
      </p:sp>
      <p:sp>
        <p:nvSpPr>
          <p:cNvPr id="34819" name="Text Box 3">
            <a:extLst>
              <a:ext uri="{FF2B5EF4-FFF2-40B4-BE49-F238E27FC236}">
                <a16:creationId xmlns:a16="http://schemas.microsoft.com/office/drawing/2014/main" id="{8465DDA9-3047-6E3B-2BE6-422E5140980B}"/>
              </a:ext>
            </a:extLst>
          </p:cNvPr>
          <p:cNvSpPr txBox="1">
            <a:spLocks noChangeArrowheads="1"/>
          </p:cNvSpPr>
          <p:nvPr/>
        </p:nvSpPr>
        <p:spPr bwMode="auto">
          <a:xfrm>
            <a:off x="3255963" y="6184900"/>
            <a:ext cx="498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solidFill>
                  <a:srgbClr val="FFFF00"/>
                </a:solidFill>
              </a:rPr>
              <a:t>Museo Civico Rovereto, Monte Zugna, Trentino</a:t>
            </a:r>
            <a:endParaRPr lang="en-US" altLang="it-IT" sz="1800">
              <a:solidFill>
                <a:srgbClr val="FFFF00"/>
              </a:solidFill>
            </a:endParaRPr>
          </a:p>
        </p:txBody>
      </p:sp>
      <p:pic>
        <p:nvPicPr>
          <p:cNvPr id="34820" name="Picture 4">
            <a:extLst>
              <a:ext uri="{FF2B5EF4-FFF2-40B4-BE49-F238E27FC236}">
                <a16:creationId xmlns:a16="http://schemas.microsoft.com/office/drawing/2014/main" id="{FF11FDD7-C6D6-780C-1F8F-C516859B3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84313"/>
            <a:ext cx="5681663"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6">
            <a:extLst>
              <a:ext uri="{FF2B5EF4-FFF2-40B4-BE49-F238E27FC236}">
                <a16:creationId xmlns:a16="http://schemas.microsoft.com/office/drawing/2014/main" id="{44790CD0-BBC8-99B5-80C6-9170E2482CF1}"/>
              </a:ext>
            </a:extLst>
          </p:cNvPr>
          <p:cNvSpPr txBox="1">
            <a:spLocks noChangeArrowheads="1"/>
          </p:cNvSpPr>
          <p:nvPr/>
        </p:nvSpPr>
        <p:spPr bwMode="auto">
          <a:xfrm>
            <a:off x="309563" y="6442075"/>
            <a:ext cx="23352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a:solidFill>
                  <a:srgbClr val="FFFF00"/>
                </a:solidFill>
                <a:latin typeface="Times New Roman" panose="02020603050405020304" pitchFamily="18" charset="0"/>
              </a:rPr>
              <a:t>Foto</a:t>
            </a:r>
            <a:r>
              <a:rPr lang="pl-PL" altLang="it-IT" sz="1400">
                <a:solidFill>
                  <a:srgbClr val="FFFF00"/>
                </a:solidFill>
                <a:latin typeface="Times New Roman" panose="02020603050405020304" pitchFamily="18" charset="0"/>
              </a:rPr>
              <a:t>: Museo Civivo Rovereto</a:t>
            </a:r>
            <a:endParaRPr lang="en-US" altLang="it-IT" sz="1400">
              <a:solidFill>
                <a:srgbClr val="FFFF00"/>
              </a:solidFill>
              <a:latin typeface="Times New Roman" panose="02020603050405020304" pitchFamily="18"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889F180-D66A-7B7C-6166-A84A8FF2BD8F}"/>
              </a:ext>
            </a:extLst>
          </p:cNvPr>
          <p:cNvSpPr>
            <a:spLocks noGrp="1" noChangeArrowheads="1"/>
          </p:cNvSpPr>
          <p:nvPr>
            <p:ph type="ctrTitle"/>
          </p:nvPr>
        </p:nvSpPr>
        <p:spPr>
          <a:xfrm>
            <a:off x="395288" y="0"/>
            <a:ext cx="8280400" cy="1470025"/>
          </a:xfrm>
        </p:spPr>
        <p:txBody>
          <a:bodyPr anchor="ctr"/>
          <a:lstStyle/>
          <a:p>
            <a:pPr eaLnBrk="1" hangingPunct="1"/>
            <a:r>
              <a:rPr lang="pl-PL" altLang="it-IT" sz="4800">
                <a:solidFill>
                  <a:schemeClr val="bg1"/>
                </a:solidFill>
              </a:rPr>
              <a:t>Tele-scop</a:t>
            </a:r>
            <a:r>
              <a:rPr lang="it-IT" altLang="it-IT" sz="4800">
                <a:solidFill>
                  <a:schemeClr val="bg1"/>
                </a:solidFill>
              </a:rPr>
              <a:t>io</a:t>
            </a:r>
            <a:endParaRPr lang="pl-PL" altLang="it-IT" sz="4400">
              <a:solidFill>
                <a:schemeClr val="bg1"/>
              </a:solidFill>
            </a:endParaRPr>
          </a:p>
        </p:txBody>
      </p:sp>
      <p:sp>
        <p:nvSpPr>
          <p:cNvPr id="34819" name="Text Box 3">
            <a:extLst>
              <a:ext uri="{FF2B5EF4-FFF2-40B4-BE49-F238E27FC236}">
                <a16:creationId xmlns:a16="http://schemas.microsoft.com/office/drawing/2014/main" id="{8465DDA9-3047-6E3B-2BE6-422E5140980B}"/>
              </a:ext>
            </a:extLst>
          </p:cNvPr>
          <p:cNvSpPr txBox="1">
            <a:spLocks noChangeArrowheads="1"/>
          </p:cNvSpPr>
          <p:nvPr/>
        </p:nvSpPr>
        <p:spPr bwMode="auto">
          <a:xfrm>
            <a:off x="3255963" y="6184900"/>
            <a:ext cx="498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solidFill>
                  <a:srgbClr val="FFFF00"/>
                </a:solidFill>
              </a:rPr>
              <a:t>Museo Civico Rovereto, Monte Zugna, Trentino</a:t>
            </a:r>
            <a:endParaRPr lang="en-US" altLang="it-IT" sz="1800">
              <a:solidFill>
                <a:srgbClr val="FFFF00"/>
              </a:solidFill>
            </a:endParaRPr>
          </a:p>
        </p:txBody>
      </p:sp>
      <p:pic>
        <p:nvPicPr>
          <p:cNvPr id="34820" name="Picture 4">
            <a:extLst>
              <a:ext uri="{FF2B5EF4-FFF2-40B4-BE49-F238E27FC236}">
                <a16:creationId xmlns:a16="http://schemas.microsoft.com/office/drawing/2014/main" id="{FF11FDD7-C6D6-780C-1F8F-C516859B3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84313"/>
            <a:ext cx="5681663"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a:extLst>
              <a:ext uri="{FF2B5EF4-FFF2-40B4-BE49-F238E27FC236}">
                <a16:creationId xmlns:a16="http://schemas.microsoft.com/office/drawing/2014/main" id="{A1E32D95-85C4-E2EC-07F9-624DFAD32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916113"/>
            <a:ext cx="5970587"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6">
            <a:extLst>
              <a:ext uri="{FF2B5EF4-FFF2-40B4-BE49-F238E27FC236}">
                <a16:creationId xmlns:a16="http://schemas.microsoft.com/office/drawing/2014/main" id="{44790CD0-BBC8-99B5-80C6-9170E2482CF1}"/>
              </a:ext>
            </a:extLst>
          </p:cNvPr>
          <p:cNvSpPr txBox="1">
            <a:spLocks noChangeArrowheads="1"/>
          </p:cNvSpPr>
          <p:nvPr/>
        </p:nvSpPr>
        <p:spPr bwMode="auto">
          <a:xfrm>
            <a:off x="309563" y="6442075"/>
            <a:ext cx="23352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a:solidFill>
                  <a:srgbClr val="FFFF00"/>
                </a:solidFill>
                <a:latin typeface="Times New Roman" panose="02020603050405020304" pitchFamily="18" charset="0"/>
              </a:rPr>
              <a:t>Foto</a:t>
            </a:r>
            <a:r>
              <a:rPr lang="pl-PL" altLang="it-IT" sz="1400">
                <a:solidFill>
                  <a:srgbClr val="FFFF00"/>
                </a:solidFill>
                <a:latin typeface="Times New Roman" panose="02020603050405020304" pitchFamily="18" charset="0"/>
              </a:rPr>
              <a:t>: Museo Civivo Rovereto</a:t>
            </a:r>
            <a:endParaRPr lang="en-US" altLang="it-IT" sz="140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16016469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asellaDiTesto 1">
            <a:extLst>
              <a:ext uri="{FF2B5EF4-FFF2-40B4-BE49-F238E27FC236}">
                <a16:creationId xmlns:a16="http://schemas.microsoft.com/office/drawing/2014/main" id="{412CDFD0-F5A8-FD33-66B0-5560D9514D59}"/>
              </a:ext>
            </a:extLst>
          </p:cNvPr>
          <p:cNvSpPr txBox="1">
            <a:spLocks noChangeArrowheads="1"/>
          </p:cNvSpPr>
          <p:nvPr/>
        </p:nvSpPr>
        <p:spPr bwMode="auto">
          <a:xfrm flipH="1">
            <a:off x="1042988" y="519113"/>
            <a:ext cx="7659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3600" dirty="0"/>
              <a:t>http://dydaktyka.fizyka.umk.pl</a:t>
            </a:r>
          </a:p>
        </p:txBody>
      </p:sp>
      <p:pic>
        <p:nvPicPr>
          <p:cNvPr id="4099" name="Immagine 3" descr="Immagine che contiene testo&#10;&#10;Descrizione generata automaticamente">
            <a:extLst>
              <a:ext uri="{FF2B5EF4-FFF2-40B4-BE49-F238E27FC236}">
                <a16:creationId xmlns:a16="http://schemas.microsoft.com/office/drawing/2014/main" id="{7833FCBA-6B5D-2DEC-0932-2D0E7DEE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412875"/>
            <a:ext cx="89662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CasellaDiTesto 3">
            <a:extLst>
              <a:ext uri="{FF2B5EF4-FFF2-40B4-BE49-F238E27FC236}">
                <a16:creationId xmlns:a16="http://schemas.microsoft.com/office/drawing/2014/main" id="{CC018532-6273-9780-5E54-C2C57CC3E04D}"/>
              </a:ext>
            </a:extLst>
          </p:cNvPr>
          <p:cNvSpPr txBox="1">
            <a:spLocks noChangeArrowheads="1"/>
          </p:cNvSpPr>
          <p:nvPr/>
        </p:nvSpPr>
        <p:spPr bwMode="auto">
          <a:xfrm>
            <a:off x="3121025" y="5186363"/>
            <a:ext cx="3503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1800"/>
              <a:t>3 mln di visitatori dal 2009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B28EE76-4374-A3F0-F429-B700A0D3CCF5}"/>
              </a:ext>
            </a:extLst>
          </p:cNvPr>
          <p:cNvSpPr>
            <a:spLocks noGrp="1" noChangeArrowheads="1"/>
          </p:cNvSpPr>
          <p:nvPr>
            <p:ph type="ctrTitle"/>
          </p:nvPr>
        </p:nvSpPr>
        <p:spPr>
          <a:xfrm>
            <a:off x="395288" y="0"/>
            <a:ext cx="8280400" cy="1470025"/>
          </a:xfrm>
        </p:spPr>
        <p:txBody>
          <a:bodyPr anchor="ctr"/>
          <a:lstStyle/>
          <a:p>
            <a:pPr eaLnBrk="1" hangingPunct="1"/>
            <a:r>
              <a:rPr lang="pl-PL" altLang="it-IT" sz="4400">
                <a:solidFill>
                  <a:schemeClr val="bg1"/>
                </a:solidFill>
              </a:rPr>
              <a:t>S</a:t>
            </a:r>
            <a:r>
              <a:rPr lang="it-IT" altLang="it-IT" sz="4400">
                <a:solidFill>
                  <a:schemeClr val="bg1"/>
                </a:solidFill>
              </a:rPr>
              <a:t>oggetto</a:t>
            </a:r>
            <a:r>
              <a:rPr lang="pl-PL" altLang="it-IT" sz="4400">
                <a:solidFill>
                  <a:schemeClr val="bg1"/>
                </a:solidFill>
              </a:rPr>
              <a:t> ↔ O</a:t>
            </a:r>
            <a:r>
              <a:rPr lang="it-IT" altLang="it-IT" sz="4400">
                <a:solidFill>
                  <a:schemeClr val="bg1"/>
                </a:solidFill>
              </a:rPr>
              <a:t>ggetto</a:t>
            </a:r>
            <a:endParaRPr lang="pl-PL" altLang="it-IT" sz="4400">
              <a:solidFill>
                <a:schemeClr val="bg1"/>
              </a:solidFill>
            </a:endParaRPr>
          </a:p>
        </p:txBody>
      </p:sp>
      <p:pic>
        <p:nvPicPr>
          <p:cNvPr id="36867" name="Picture 3">
            <a:extLst>
              <a:ext uri="{FF2B5EF4-FFF2-40B4-BE49-F238E27FC236}">
                <a16:creationId xmlns:a16="http://schemas.microsoft.com/office/drawing/2014/main" id="{4B13A26D-DD66-C0E5-3397-E7F6FEB1C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6119813"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a:extLst>
              <a:ext uri="{FF2B5EF4-FFF2-40B4-BE49-F238E27FC236}">
                <a16:creationId xmlns:a16="http://schemas.microsoft.com/office/drawing/2014/main" id="{060410A5-AADD-2126-0775-091E65021AB1}"/>
              </a:ext>
            </a:extLst>
          </p:cNvPr>
          <p:cNvSpPr txBox="1">
            <a:spLocks noChangeArrowheads="1"/>
          </p:cNvSpPr>
          <p:nvPr/>
        </p:nvSpPr>
        <p:spPr bwMode="auto">
          <a:xfrm>
            <a:off x="323850" y="6378575"/>
            <a:ext cx="1474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400">
                <a:solidFill>
                  <a:srgbClr val="FFFF00"/>
                </a:solidFill>
                <a:latin typeface="Times New Roman" panose="02020603050405020304" pitchFamily="18" charset="0"/>
              </a:rPr>
              <a:t>Foto: M. Karwasz</a:t>
            </a:r>
            <a:endParaRPr lang="en-US" altLang="it-IT" sz="1400">
              <a:solidFill>
                <a:srgbClr val="FFFF00"/>
              </a:solidFill>
              <a:latin typeface="Times New Roman" panose="02020603050405020304" pitchFamily="18" charset="0"/>
            </a:endParaRPr>
          </a:p>
        </p:txBody>
      </p:sp>
      <p:sp>
        <p:nvSpPr>
          <p:cNvPr id="36869" name="Text Box 5">
            <a:extLst>
              <a:ext uri="{FF2B5EF4-FFF2-40B4-BE49-F238E27FC236}">
                <a16:creationId xmlns:a16="http://schemas.microsoft.com/office/drawing/2014/main" id="{14FD28F2-1EF2-DFD6-5271-842734F1DF1B}"/>
              </a:ext>
            </a:extLst>
          </p:cNvPr>
          <p:cNvSpPr txBox="1">
            <a:spLocks noChangeArrowheads="1"/>
          </p:cNvSpPr>
          <p:nvPr/>
        </p:nvSpPr>
        <p:spPr bwMode="auto">
          <a:xfrm>
            <a:off x="2555875" y="5942013"/>
            <a:ext cx="646906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b="1">
                <a:solidFill>
                  <a:srgbClr val="FFFF00"/>
                </a:solidFill>
              </a:rPr>
              <a:t>Liceum Rosmini </a:t>
            </a:r>
            <a:r>
              <a:rPr lang="it-IT" altLang="it-IT" sz="1800" b="1">
                <a:solidFill>
                  <a:srgbClr val="FFFF00"/>
                </a:solidFill>
              </a:rPr>
              <a:t>di</a:t>
            </a:r>
            <a:r>
              <a:rPr lang="pl-PL" altLang="it-IT" sz="1800" b="1">
                <a:solidFill>
                  <a:srgbClr val="FFFF00"/>
                </a:solidFill>
              </a:rPr>
              <a:t> Trento „</a:t>
            </a:r>
            <a:r>
              <a:rPr lang="it-IT" altLang="it-IT" sz="1800" b="1">
                <a:solidFill>
                  <a:srgbClr val="FFFF00"/>
                </a:solidFill>
              </a:rPr>
              <a:t>Sulle orme del </a:t>
            </a:r>
            <a:r>
              <a:rPr lang="pl-PL" altLang="it-IT" sz="1800" b="1">
                <a:solidFill>
                  <a:srgbClr val="FFFF00"/>
                </a:solidFill>
              </a:rPr>
              <a:t>Copernic</a:t>
            </a:r>
            <a:r>
              <a:rPr lang="it-IT" altLang="it-IT" sz="1800" b="1">
                <a:solidFill>
                  <a:srgbClr val="FFFF00"/>
                </a:solidFill>
              </a:rPr>
              <a:t>o</a:t>
            </a:r>
            <a:r>
              <a:rPr lang="pl-PL" altLang="it-IT" sz="1800" b="1">
                <a:solidFill>
                  <a:srgbClr val="FFFF00"/>
                </a:solidFill>
              </a:rPr>
              <a:t>”</a:t>
            </a:r>
          </a:p>
          <a:p>
            <a:pPr eaLnBrk="1" hangingPunct="1">
              <a:spcBef>
                <a:spcPct val="0"/>
              </a:spcBef>
              <a:buFontTx/>
              <a:buNone/>
            </a:pPr>
            <a:r>
              <a:rPr lang="pl-PL" altLang="it-IT" sz="1800" b="1">
                <a:solidFill>
                  <a:srgbClr val="FFFF00"/>
                </a:solidFill>
              </a:rPr>
              <a:t>P</a:t>
            </a:r>
            <a:r>
              <a:rPr lang="pl-PL" altLang="it-IT" sz="1800">
                <a:solidFill>
                  <a:srgbClr val="FFFF00"/>
                </a:solidFill>
              </a:rPr>
              <a:t>ro</a:t>
            </a:r>
            <a:r>
              <a:rPr lang="it-IT" altLang="it-IT" sz="1800">
                <a:solidFill>
                  <a:srgbClr val="FFFF00"/>
                </a:solidFill>
              </a:rPr>
              <a:t>ggetto e l’implementazione</a:t>
            </a:r>
            <a:r>
              <a:rPr lang="pl-PL" altLang="it-IT" sz="1800">
                <a:solidFill>
                  <a:srgbClr val="FFFF00"/>
                </a:solidFill>
              </a:rPr>
              <a:t>: Maria Moser, Maria Karwasz, </a:t>
            </a:r>
            <a:endParaRPr lang="it-IT" altLang="it-IT" sz="1800">
              <a:solidFill>
                <a:srgbClr val="FFFF00"/>
              </a:solidFill>
            </a:endParaRPr>
          </a:p>
          <a:p>
            <a:pPr eaLnBrk="1" hangingPunct="1">
              <a:spcBef>
                <a:spcPct val="0"/>
              </a:spcBef>
              <a:buFontTx/>
              <a:buNone/>
            </a:pPr>
            <a:r>
              <a:rPr lang="pl-PL" altLang="it-IT" sz="1800">
                <a:solidFill>
                  <a:srgbClr val="FFFF00"/>
                </a:solidFill>
              </a:rPr>
              <a:t>G. Karwasz</a:t>
            </a:r>
            <a:r>
              <a:rPr lang="it-IT" altLang="it-IT" sz="1800">
                <a:solidFill>
                  <a:srgbClr val="FFFF00"/>
                </a:solidFill>
              </a:rPr>
              <a:t>, Lezione</a:t>
            </a:r>
            <a:r>
              <a:rPr lang="pl-PL" altLang="it-IT" sz="1800">
                <a:solidFill>
                  <a:srgbClr val="FFFF00"/>
                </a:solidFill>
              </a:rPr>
              <a:t>: A. Strobel)</a:t>
            </a:r>
            <a:endParaRPr lang="en-US" altLang="it-IT" sz="1800">
              <a:solidFill>
                <a:srgbClr val="FFFF00"/>
              </a:solidFill>
            </a:endParaRPr>
          </a:p>
        </p:txBody>
      </p:sp>
      <p:sp>
        <p:nvSpPr>
          <p:cNvPr id="36870" name="Rectangle 6">
            <a:extLst>
              <a:ext uri="{FF2B5EF4-FFF2-40B4-BE49-F238E27FC236}">
                <a16:creationId xmlns:a16="http://schemas.microsoft.com/office/drawing/2014/main" id="{4180AED4-AC48-9C3C-A327-FBEE1A087197}"/>
              </a:ext>
            </a:extLst>
          </p:cNvPr>
          <p:cNvSpPr>
            <a:spLocks noChangeArrowheads="1"/>
          </p:cNvSpPr>
          <p:nvPr/>
        </p:nvSpPr>
        <p:spPr bwMode="auto">
          <a:xfrm>
            <a:off x="6877050" y="4724400"/>
            <a:ext cx="192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b="1">
                <a:solidFill>
                  <a:srgbClr val="FFFF00"/>
                </a:solidFill>
              </a:rPr>
              <a:t>Piwnice, III 2011</a:t>
            </a:r>
            <a:endParaRPr lang="en-US" altLang="it-IT" sz="1800" b="1">
              <a:solidFill>
                <a:srgbClr val="FFFF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5D8CFB5-C60E-B292-3FCA-2E7FD31D5CBF}"/>
              </a:ext>
            </a:extLst>
          </p:cNvPr>
          <p:cNvSpPr>
            <a:spLocks noGrp="1" noChangeArrowheads="1"/>
          </p:cNvSpPr>
          <p:nvPr>
            <p:ph type="title"/>
          </p:nvPr>
        </p:nvSpPr>
        <p:spPr/>
        <p:txBody>
          <a:bodyPr/>
          <a:lstStyle/>
          <a:p>
            <a:pPr eaLnBrk="1" hangingPunct="1"/>
            <a:r>
              <a:rPr lang="pl-PL" altLang="it-IT" sz="3600">
                <a:solidFill>
                  <a:schemeClr val="accent2"/>
                </a:solidFill>
              </a:rPr>
              <a:t>In </a:t>
            </a:r>
            <a:r>
              <a:rPr lang="it-IT" altLang="it-IT" sz="3600">
                <a:solidFill>
                  <a:schemeClr val="accent2"/>
                </a:solidFill>
              </a:rPr>
              <a:t>didattica vengono definiti</a:t>
            </a:r>
            <a:r>
              <a:rPr lang="pl-PL" altLang="it-IT" sz="3600">
                <a:solidFill>
                  <a:schemeClr val="accent2"/>
                </a:solidFill>
              </a:rPr>
              <a:t>:</a:t>
            </a:r>
            <a:endParaRPr lang="it-IT" altLang="it-IT" sz="3600">
              <a:solidFill>
                <a:schemeClr val="accent2"/>
              </a:solidFill>
            </a:endParaRPr>
          </a:p>
        </p:txBody>
      </p:sp>
      <p:sp>
        <p:nvSpPr>
          <p:cNvPr id="38915" name="Rectangle 3">
            <a:extLst>
              <a:ext uri="{FF2B5EF4-FFF2-40B4-BE49-F238E27FC236}">
                <a16:creationId xmlns:a16="http://schemas.microsoft.com/office/drawing/2014/main" id="{F1E96520-BF9C-C8F0-B14D-D4CF8E0C7181}"/>
              </a:ext>
            </a:extLst>
          </p:cNvPr>
          <p:cNvSpPr>
            <a:spLocks noGrp="1" noChangeArrowheads="1"/>
          </p:cNvSpPr>
          <p:nvPr>
            <p:ph type="body" idx="1"/>
          </p:nvPr>
        </p:nvSpPr>
        <p:spPr>
          <a:xfrm>
            <a:off x="457200" y="1600200"/>
            <a:ext cx="8229600" cy="4924425"/>
          </a:xfrm>
        </p:spPr>
        <p:txBody>
          <a:bodyPr/>
          <a:lstStyle/>
          <a:p>
            <a:pPr eaLnBrk="1" hangingPunct="1">
              <a:spcAft>
                <a:spcPct val="20000"/>
              </a:spcAft>
            </a:pPr>
            <a:r>
              <a:rPr lang="it-IT" altLang="it-IT" sz="2200"/>
              <a:t>Principi: (i) andare per passi, della difficoltà crescente,         (ii) riferimenti alle applicazioni prattiche, (iii) illustrazione,     (iv) approccio individuale, (v) collaborazione di gruppo, etc.</a:t>
            </a:r>
          </a:p>
          <a:p>
            <a:pPr eaLnBrk="1" hangingPunct="1">
              <a:spcAft>
                <a:spcPct val="20000"/>
              </a:spcAft>
            </a:pPr>
            <a:r>
              <a:rPr lang="it-IT" altLang="it-IT" sz="2200"/>
              <a:t>Metodi: lezione frontale, laboratorio, esercitazioni, lezione interattiva, teatro, gita scolastica, conversatorio etc. </a:t>
            </a:r>
          </a:p>
          <a:p>
            <a:pPr eaLnBrk="1" hangingPunct="1">
              <a:spcAft>
                <a:spcPct val="20000"/>
              </a:spcAft>
            </a:pPr>
            <a:r>
              <a:rPr lang="it-IT" altLang="it-IT" sz="2200"/>
              <a:t>Mezzi (sussidi): lavagna e gesso, presentazione multimediale, collezione di rocce, video, strumentazione di laboratorio etc.</a:t>
            </a:r>
          </a:p>
          <a:p>
            <a:pPr eaLnBrk="1" hangingPunct="1">
              <a:spcAft>
                <a:spcPct val="20000"/>
              </a:spcAft>
            </a:pPr>
            <a:r>
              <a:rPr lang="it-IT" altLang="it-IT" sz="2200"/>
              <a:t>Oggettivi: d’élite, vocazionale (professionale), generale (liceo), livello di base etc. – ogni paese, ogni istituzione e in ogni periodo definisce gli oggettivi diversi.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0B09B8C-0805-D717-03D9-3750131172D6}"/>
              </a:ext>
            </a:extLst>
          </p:cNvPr>
          <p:cNvSpPr>
            <a:spLocks noGrp="1" noChangeArrowheads="1"/>
          </p:cNvSpPr>
          <p:nvPr>
            <p:ph type="title"/>
          </p:nvPr>
        </p:nvSpPr>
        <p:spPr/>
        <p:txBody>
          <a:bodyPr/>
          <a:lstStyle/>
          <a:p>
            <a:pPr eaLnBrk="1" hangingPunct="1"/>
            <a:r>
              <a:rPr lang="it-IT" altLang="it-IT" sz="3200">
                <a:solidFill>
                  <a:schemeClr val="accent2"/>
                </a:solidFill>
              </a:rPr>
              <a:t>Riassumendo, la didattica, come ogni attività umana definisce i suoi:</a:t>
            </a:r>
          </a:p>
        </p:txBody>
      </p:sp>
      <p:sp>
        <p:nvSpPr>
          <p:cNvPr id="40963" name="Rectangle 3">
            <a:extLst>
              <a:ext uri="{FF2B5EF4-FFF2-40B4-BE49-F238E27FC236}">
                <a16:creationId xmlns:a16="http://schemas.microsoft.com/office/drawing/2014/main" id="{1198A320-74FA-F8AC-3326-E87CB18A24DB}"/>
              </a:ext>
            </a:extLst>
          </p:cNvPr>
          <p:cNvSpPr>
            <a:spLocks noGrp="1" noChangeArrowheads="1"/>
          </p:cNvSpPr>
          <p:nvPr>
            <p:ph type="body" idx="1"/>
          </p:nvPr>
        </p:nvSpPr>
        <p:spPr>
          <a:xfrm>
            <a:off x="468313" y="1341438"/>
            <a:ext cx="8229600" cy="4525962"/>
          </a:xfrm>
        </p:spPr>
        <p:txBody>
          <a:bodyPr/>
          <a:lstStyle/>
          <a:p>
            <a:pPr eaLnBrk="1" hangingPunct="1"/>
            <a:r>
              <a:rPr lang="pl-PL" altLang="it-IT" sz="2400"/>
              <a:t>Princip</a:t>
            </a:r>
            <a:r>
              <a:rPr lang="it-IT" altLang="it-IT" sz="2400"/>
              <a:t>i</a:t>
            </a:r>
            <a:endParaRPr lang="pl-PL" altLang="it-IT" sz="2400"/>
          </a:p>
          <a:p>
            <a:pPr eaLnBrk="1" hangingPunct="1"/>
            <a:r>
              <a:rPr lang="pl-PL" altLang="it-IT" sz="2400"/>
              <a:t>Met</a:t>
            </a:r>
            <a:r>
              <a:rPr lang="it-IT" altLang="it-IT" sz="2400"/>
              <a:t>odi</a:t>
            </a:r>
            <a:endParaRPr lang="pl-PL" altLang="it-IT" sz="2400"/>
          </a:p>
          <a:p>
            <a:pPr eaLnBrk="1" hangingPunct="1"/>
            <a:r>
              <a:rPr lang="pl-PL" altLang="it-IT" sz="2400"/>
              <a:t>Me</a:t>
            </a:r>
            <a:r>
              <a:rPr lang="it-IT" altLang="it-IT" sz="2400"/>
              <a:t>zzi</a:t>
            </a:r>
            <a:r>
              <a:rPr lang="pl-PL" altLang="it-IT" sz="2400"/>
              <a:t> (</a:t>
            </a:r>
            <a:r>
              <a:rPr lang="it-IT" altLang="it-IT" sz="2400"/>
              <a:t>dispositivi</a:t>
            </a:r>
            <a:r>
              <a:rPr lang="pl-PL" altLang="it-IT" sz="2400"/>
              <a:t>)</a:t>
            </a:r>
            <a:endParaRPr lang="en-AU" altLang="it-IT" sz="2400"/>
          </a:p>
        </p:txBody>
      </p:sp>
      <p:sp>
        <p:nvSpPr>
          <p:cNvPr id="40964" name="Text Box 4">
            <a:extLst>
              <a:ext uri="{FF2B5EF4-FFF2-40B4-BE49-F238E27FC236}">
                <a16:creationId xmlns:a16="http://schemas.microsoft.com/office/drawing/2014/main" id="{04685C2F-7B92-40ED-1CE0-01CE4C4CD738}"/>
              </a:ext>
            </a:extLst>
          </p:cNvPr>
          <p:cNvSpPr txBox="1">
            <a:spLocks noChangeArrowheads="1"/>
          </p:cNvSpPr>
          <p:nvPr/>
        </p:nvSpPr>
        <p:spPr bwMode="auto">
          <a:xfrm>
            <a:off x="433388" y="2884488"/>
            <a:ext cx="8497887"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2200"/>
              <a:t>Quest’è il cosiddetto paradigma di ogni scienza: </a:t>
            </a:r>
          </a:p>
          <a:p>
            <a:pPr eaLnBrk="1" hangingPunct="1">
              <a:spcBef>
                <a:spcPct val="0"/>
              </a:spcBef>
              <a:buFontTx/>
              <a:buNone/>
            </a:pPr>
            <a:r>
              <a:rPr lang="it-IT" altLang="it-IT" sz="2200"/>
              <a:t>l’oggetto e il metodo </a:t>
            </a:r>
          </a:p>
          <a:p>
            <a:pPr eaLnBrk="1" hangingPunct="1">
              <a:spcBef>
                <a:spcPct val="0"/>
              </a:spcBef>
              <a:buFontTx/>
              <a:buNone/>
            </a:pPr>
            <a:endParaRPr lang="it-IT" altLang="it-IT" sz="2200">
              <a:solidFill>
                <a:schemeClr val="bg2"/>
              </a:solidFill>
            </a:endParaRPr>
          </a:p>
          <a:p>
            <a:pPr eaLnBrk="1" hangingPunct="1">
              <a:spcBef>
                <a:spcPct val="0"/>
              </a:spcBef>
              <a:buFontTx/>
              <a:buNone/>
            </a:pPr>
            <a:r>
              <a:rPr lang="it-IT" altLang="it-IT" sz="2200"/>
              <a:t>In pedagogia viene distinta la </a:t>
            </a:r>
            <a:r>
              <a:rPr lang="it-IT" altLang="it-IT" sz="2200" i="1"/>
              <a:t>pedagogia</a:t>
            </a:r>
            <a:r>
              <a:rPr lang="it-IT" altLang="it-IT" sz="2200"/>
              <a:t>, i.e. la scienza sull’educazione e la </a:t>
            </a:r>
            <a:r>
              <a:rPr lang="it-IT" altLang="it-IT" sz="2200" i="1"/>
              <a:t>pedagogìa, </a:t>
            </a:r>
            <a:r>
              <a:rPr lang="it-IT" altLang="it-IT" sz="2200"/>
              <a:t>i.e. la prassi dell’educazione</a:t>
            </a:r>
          </a:p>
          <a:p>
            <a:pPr eaLnBrk="1" hangingPunct="1">
              <a:spcBef>
                <a:spcPct val="0"/>
              </a:spcBef>
              <a:buFontTx/>
              <a:buNone/>
            </a:pPr>
            <a:endParaRPr lang="it-IT" altLang="it-IT" sz="2200" i="1">
              <a:solidFill>
                <a:schemeClr val="bg2"/>
              </a:solidFill>
            </a:endParaRPr>
          </a:p>
          <a:p>
            <a:pPr eaLnBrk="1" hangingPunct="1">
              <a:spcBef>
                <a:spcPct val="0"/>
              </a:spcBef>
              <a:buFontTx/>
              <a:buNone/>
            </a:pPr>
            <a:r>
              <a:rPr lang="it-IT" altLang="it-IT" sz="2200"/>
              <a:t>Nella didattica non c’è questa distinzione – forse la teoria della didattica si dovrebbe chiamare </a:t>
            </a:r>
            <a:r>
              <a:rPr lang="it-IT" altLang="it-IT" sz="2200" i="1"/>
              <a:t>didagogia</a:t>
            </a:r>
            <a:r>
              <a:rPr lang="it-IT" altLang="it-IT" sz="220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3FACF06-406C-C89B-945C-A2E73AE165E7}"/>
              </a:ext>
            </a:extLst>
          </p:cNvPr>
          <p:cNvSpPr>
            <a:spLocks noGrp="1" noChangeArrowheads="1"/>
          </p:cNvSpPr>
          <p:nvPr>
            <p:ph type="title"/>
          </p:nvPr>
        </p:nvSpPr>
        <p:spPr/>
        <p:txBody>
          <a:bodyPr/>
          <a:lstStyle/>
          <a:p>
            <a:pPr eaLnBrk="1" hangingPunct="1"/>
            <a:r>
              <a:rPr lang="it-IT" altLang="it-IT" sz="3200">
                <a:solidFill>
                  <a:schemeClr val="accent2"/>
                </a:solidFill>
              </a:rPr>
              <a:t>I principi della didattica sono, per esempio</a:t>
            </a:r>
            <a:r>
              <a:rPr lang="pl-PL" altLang="it-IT" sz="3200">
                <a:solidFill>
                  <a:schemeClr val="accent2"/>
                </a:solidFill>
              </a:rPr>
              <a:t>,</a:t>
            </a:r>
            <a:endParaRPr lang="en-AU" altLang="it-IT" sz="3200">
              <a:solidFill>
                <a:schemeClr val="accent2"/>
              </a:solidFill>
            </a:endParaRPr>
          </a:p>
        </p:txBody>
      </p:sp>
      <p:sp>
        <p:nvSpPr>
          <p:cNvPr id="43011" name="Rectangle 5">
            <a:extLst>
              <a:ext uri="{FF2B5EF4-FFF2-40B4-BE49-F238E27FC236}">
                <a16:creationId xmlns:a16="http://schemas.microsoft.com/office/drawing/2014/main" id="{BC58096A-6E25-F897-7FFA-0C1C5CAD4150}"/>
              </a:ext>
            </a:extLst>
          </p:cNvPr>
          <p:cNvSpPr>
            <a:spLocks noChangeArrowheads="1"/>
          </p:cNvSpPr>
          <p:nvPr/>
        </p:nvSpPr>
        <p:spPr bwMode="auto">
          <a:xfrm>
            <a:off x="209550" y="135096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r>
              <a:rPr lang="it-IT" altLang="it-IT" sz="2400" dirty="0"/>
              <a:t>delle difficoltà crescente </a:t>
            </a:r>
          </a:p>
          <a:p>
            <a:pPr eaLnBrk="1" hangingPunct="1"/>
            <a:r>
              <a:rPr lang="it-IT" altLang="it-IT" sz="2400" dirty="0"/>
              <a:t>di semplicità (accessibilità)</a:t>
            </a:r>
          </a:p>
          <a:p>
            <a:pPr eaLnBrk="1" hangingPunct="1"/>
            <a:r>
              <a:rPr lang="it-IT" altLang="it-IT" sz="2400" dirty="0"/>
              <a:t>dell’illustrazione</a:t>
            </a:r>
          </a:p>
          <a:p>
            <a:pPr eaLnBrk="1" hangingPunct="1"/>
            <a:r>
              <a:rPr lang="it-IT" altLang="it-IT" sz="2400" dirty="0"/>
              <a:t>dell’attività dello studente </a:t>
            </a:r>
          </a:p>
          <a:p>
            <a:pPr eaLnBrk="1" hangingPunct="1"/>
            <a:r>
              <a:rPr lang="it-IT" altLang="it-IT" sz="2400" dirty="0"/>
              <a:t>del collegamento tra la teoria e la prattica</a:t>
            </a:r>
          </a:p>
          <a:p>
            <a:pPr eaLnBrk="1" hangingPunct="1"/>
            <a:r>
              <a:rPr lang="it-IT" altLang="it-IT" sz="2400" dirty="0"/>
              <a:t>dell’efficienza</a:t>
            </a:r>
          </a:p>
          <a:p>
            <a:pPr eaLnBrk="1" hangingPunct="1"/>
            <a:r>
              <a:rPr lang="it-IT" altLang="it-IT" sz="2400" dirty="0"/>
              <a:t>d’individualizzazione e di collaborazione di gruppo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9094467-0AD0-2CE9-0AA3-7D75DCEF0A0C}"/>
              </a:ext>
            </a:extLst>
          </p:cNvPr>
          <p:cNvSpPr>
            <a:spLocks noGrp="1" noChangeArrowheads="1"/>
          </p:cNvSpPr>
          <p:nvPr>
            <p:ph type="title"/>
          </p:nvPr>
        </p:nvSpPr>
        <p:spPr/>
        <p:txBody>
          <a:bodyPr/>
          <a:lstStyle/>
          <a:p>
            <a:pPr eaLnBrk="1" hangingPunct="1"/>
            <a:r>
              <a:rPr lang="pl-PL" altLang="it-IT" sz="4000" dirty="0"/>
              <a:t>Didactics, as every (human) research activity defines its:</a:t>
            </a:r>
            <a:endParaRPr lang="en-AU" altLang="it-IT" sz="4000" dirty="0"/>
          </a:p>
        </p:txBody>
      </p:sp>
      <p:sp>
        <p:nvSpPr>
          <p:cNvPr id="24579" name="Rectangle 3">
            <a:extLst>
              <a:ext uri="{FF2B5EF4-FFF2-40B4-BE49-F238E27FC236}">
                <a16:creationId xmlns:a16="http://schemas.microsoft.com/office/drawing/2014/main" id="{0B9091A4-7E41-DE02-10F3-CEFF616B9E46}"/>
              </a:ext>
            </a:extLst>
          </p:cNvPr>
          <p:cNvSpPr>
            <a:spLocks noGrp="1" noChangeArrowheads="1"/>
          </p:cNvSpPr>
          <p:nvPr>
            <p:ph type="body" idx="1"/>
          </p:nvPr>
        </p:nvSpPr>
        <p:spPr>
          <a:xfrm>
            <a:off x="395288" y="1628775"/>
            <a:ext cx="8229600" cy="4525963"/>
          </a:xfrm>
        </p:spPr>
        <p:txBody>
          <a:bodyPr/>
          <a:lstStyle/>
          <a:p>
            <a:pPr eaLnBrk="1" hangingPunct="1"/>
            <a:r>
              <a:rPr lang="it-IT" altLang="it-IT" sz="2400" dirty="0">
                <a:solidFill>
                  <a:srgbClr val="990000"/>
                </a:solidFill>
              </a:rPr>
              <a:t>Oggetti (chi esegue la ricerca)
Soggetto (su cui viene eseguita la ricerca)
Strumenti (microscopio, telescopio, ecc.)</a:t>
            </a:r>
            <a:endParaRPr lang="en-AU" altLang="it-IT" sz="2400" dirty="0">
              <a:solidFill>
                <a:srgbClr val="990000"/>
              </a:solidFill>
            </a:endParaRPr>
          </a:p>
        </p:txBody>
      </p:sp>
      <p:sp>
        <p:nvSpPr>
          <p:cNvPr id="24582" name="Text Box 6">
            <a:extLst>
              <a:ext uri="{FF2B5EF4-FFF2-40B4-BE49-F238E27FC236}">
                <a16:creationId xmlns:a16="http://schemas.microsoft.com/office/drawing/2014/main" id="{CBCBF507-026F-D61A-F24C-F707C1197626}"/>
              </a:ext>
            </a:extLst>
          </p:cNvPr>
          <p:cNvSpPr txBox="1">
            <a:spLocks noChangeArrowheads="1"/>
          </p:cNvSpPr>
          <p:nvPr/>
        </p:nvSpPr>
        <p:spPr bwMode="auto">
          <a:xfrm>
            <a:off x="268288" y="3178175"/>
            <a:ext cx="8875712" cy="381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35000"/>
              </a:spcAft>
              <a:buFont typeface="Wingdings" panose="05000000000000000000" pitchFamily="2" charset="2"/>
              <a:buChar char="Ø"/>
            </a:pPr>
            <a:r>
              <a:rPr lang="pl-PL" altLang="it-IT" sz="2200" dirty="0"/>
              <a:t> </a:t>
            </a:r>
            <a:r>
              <a:rPr lang="it-IT" altLang="it-IT" sz="2000" dirty="0">
                <a:solidFill>
                  <a:schemeClr val="accent2"/>
                </a:solidFill>
              </a:rPr>
              <a:t>La didattica della fisica ( differisce dalla fisica: il soggetto della fisica è il mondo esterno (cioè fisico): atomi, cristalli, galassie.
Una definizione classica direbbe, che l'oggetto di attività del </a:t>
            </a:r>
            <a:r>
              <a:rPr lang="it-IT" altLang="it-IT" sz="2000" dirty="0" err="1">
                <a:solidFill>
                  <a:schemeClr val="accent2"/>
                </a:solidFill>
              </a:rPr>
              <a:t>DoP</a:t>
            </a:r>
            <a:r>
              <a:rPr lang="it-IT" altLang="it-IT" sz="2000" dirty="0">
                <a:solidFill>
                  <a:schemeClr val="accent2"/>
                </a:solidFill>
              </a:rPr>
              <a:t> è la conoscenza della fisica (da parte degli studenti): è corretto – controlliamo questa conoscenza
Ma c'è di più: la materia è l'immagine della fisica nella mente dello studente 
Ancora di più: è il processo di acquisizione della conoscenza da parte dello studente
Oppure: l'intera mente dello studente (cosa e perché sa male)</a:t>
            </a:r>
            <a:r>
              <a:rPr lang="it-IT" altLang="it-IT" sz="2200" dirty="0">
                <a:solidFill>
                  <a:schemeClr val="accent2"/>
                </a:solidFill>
              </a:rPr>
              <a:t>
</a:t>
            </a:r>
            <a:endParaRPr lang="en-AU" altLang="it-IT" sz="22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579">
                                            <p:txEl>
                                              <p:pRg st="0" end="0"/>
                                            </p:txEl>
                                          </p:spTgt>
                                        </p:tgtEl>
                                        <p:attrNameLst>
                                          <p:attrName>style.visibility</p:attrName>
                                        </p:attrNameLst>
                                      </p:cBhvr>
                                      <p:to>
                                        <p:strVal val="visible"/>
                                      </p:to>
                                    </p:set>
                                    <p:anim calcmode="discrete" valueType="clr">
                                      <p:cBhvr override="childStyle">
                                        <p:cTn id="7" dur="80"/>
                                        <p:tgtEl>
                                          <p:spTgt spid="245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7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457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24582">
                                            <p:txEl>
                                              <p:pRg st="0" end="0"/>
                                            </p:txEl>
                                          </p:spTgt>
                                        </p:tgtEl>
                                        <p:attrNameLst>
                                          <p:attrName>style.visibility</p:attrName>
                                        </p:attrNameLst>
                                      </p:cBhvr>
                                      <p:to>
                                        <p:strVal val="visible"/>
                                      </p:to>
                                    </p:set>
                                    <p:animEffect transition="in" filter="blinds(horizontal)">
                                      <p:cBhvr>
                                        <p:cTn id="14" dur="500"/>
                                        <p:tgtEl>
                                          <p:spTgt spid="245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35A8095-46EF-E24F-6868-C5AF9EAC0B36}"/>
              </a:ext>
            </a:extLst>
          </p:cNvPr>
          <p:cNvSpPr>
            <a:spLocks noGrp="1" noChangeArrowheads="1"/>
          </p:cNvSpPr>
          <p:nvPr>
            <p:ph type="title"/>
          </p:nvPr>
        </p:nvSpPr>
        <p:spPr/>
        <p:txBody>
          <a:bodyPr/>
          <a:lstStyle/>
          <a:p>
            <a:pPr eaLnBrk="1" hangingPunct="1"/>
            <a:r>
              <a:rPr lang="it-IT" altLang="it-IT" sz="3200" dirty="0">
                <a:solidFill>
                  <a:schemeClr val="accent2"/>
                </a:solidFill>
              </a:rPr>
              <a:t>I </a:t>
            </a:r>
            <a:r>
              <a:rPr lang="it-IT" altLang="it-IT" sz="3200" u="sng" dirty="0">
                <a:solidFill>
                  <a:schemeClr val="accent2"/>
                </a:solidFill>
              </a:rPr>
              <a:t>m</a:t>
            </a:r>
            <a:r>
              <a:rPr lang="pl-PL" altLang="it-IT" sz="3200" u="sng" dirty="0">
                <a:solidFill>
                  <a:schemeClr val="accent2"/>
                </a:solidFill>
              </a:rPr>
              <a:t>etod</a:t>
            </a:r>
            <a:r>
              <a:rPr lang="it-IT" altLang="it-IT" sz="3200" u="sng" dirty="0">
                <a:solidFill>
                  <a:schemeClr val="accent2"/>
                </a:solidFill>
              </a:rPr>
              <a:t>i</a:t>
            </a:r>
            <a:r>
              <a:rPr lang="pl-PL" altLang="it-IT" sz="3200" u="sng" dirty="0">
                <a:solidFill>
                  <a:schemeClr val="accent2"/>
                </a:solidFill>
              </a:rPr>
              <a:t> </a:t>
            </a:r>
            <a:r>
              <a:rPr lang="it-IT" altLang="it-IT" sz="3200" dirty="0">
                <a:solidFill>
                  <a:schemeClr val="accent2"/>
                </a:solidFill>
              </a:rPr>
              <a:t>della</a:t>
            </a:r>
            <a:r>
              <a:rPr lang="pl-PL" altLang="it-IT" sz="3200" dirty="0">
                <a:solidFill>
                  <a:schemeClr val="accent2"/>
                </a:solidFill>
              </a:rPr>
              <a:t> dida</a:t>
            </a:r>
            <a:r>
              <a:rPr lang="it-IT" altLang="it-IT" sz="3200" dirty="0" err="1">
                <a:solidFill>
                  <a:schemeClr val="accent2"/>
                </a:solidFill>
              </a:rPr>
              <a:t>ttica</a:t>
            </a:r>
            <a:r>
              <a:rPr lang="it-IT" altLang="it-IT" sz="3200" dirty="0">
                <a:solidFill>
                  <a:schemeClr val="accent2"/>
                </a:solidFill>
              </a:rPr>
              <a:t> sono, per esempio</a:t>
            </a:r>
            <a:r>
              <a:rPr lang="pl-PL" altLang="it-IT" sz="3200" dirty="0">
                <a:solidFill>
                  <a:schemeClr val="accent2"/>
                </a:solidFill>
              </a:rPr>
              <a:t>:</a:t>
            </a:r>
            <a:endParaRPr lang="en-AU" altLang="it-IT" sz="3200" dirty="0">
              <a:solidFill>
                <a:schemeClr val="accent2"/>
              </a:solidFill>
            </a:endParaRPr>
          </a:p>
        </p:txBody>
      </p:sp>
      <p:sp>
        <p:nvSpPr>
          <p:cNvPr id="47107" name="Rectangle 3">
            <a:extLst>
              <a:ext uri="{FF2B5EF4-FFF2-40B4-BE49-F238E27FC236}">
                <a16:creationId xmlns:a16="http://schemas.microsoft.com/office/drawing/2014/main" id="{CC1CB8AE-4F92-8D66-BA6B-0CD992836081}"/>
              </a:ext>
            </a:extLst>
          </p:cNvPr>
          <p:cNvSpPr>
            <a:spLocks noGrp="1" noChangeArrowheads="1"/>
          </p:cNvSpPr>
          <p:nvPr>
            <p:ph type="body" idx="1"/>
          </p:nvPr>
        </p:nvSpPr>
        <p:spPr>
          <a:xfrm>
            <a:off x="468313" y="1628775"/>
            <a:ext cx="8229600" cy="4781550"/>
          </a:xfrm>
        </p:spPr>
        <p:txBody>
          <a:bodyPr/>
          <a:lstStyle/>
          <a:p>
            <a:pPr eaLnBrk="1" hangingPunct="1">
              <a:lnSpc>
                <a:spcPct val="80000"/>
              </a:lnSpc>
            </a:pPr>
            <a:r>
              <a:rPr lang="pl-PL" altLang="it-IT" sz="2400" dirty="0"/>
              <a:t>Le</a:t>
            </a:r>
            <a:r>
              <a:rPr lang="it-IT" altLang="it-IT" sz="2400" dirty="0"/>
              <a:t>zione</a:t>
            </a:r>
            <a:endParaRPr lang="pl-PL" altLang="it-IT" sz="2400" dirty="0"/>
          </a:p>
          <a:p>
            <a:pPr eaLnBrk="1" hangingPunct="1">
              <a:lnSpc>
                <a:spcPct val="80000"/>
              </a:lnSpc>
            </a:pPr>
            <a:r>
              <a:rPr lang="it-IT" altLang="it-IT" sz="2400" dirty="0"/>
              <a:t>Narrazione</a:t>
            </a:r>
            <a:endParaRPr lang="pl-PL" altLang="it-IT" sz="2400" dirty="0"/>
          </a:p>
          <a:p>
            <a:pPr eaLnBrk="1" hangingPunct="1">
              <a:lnSpc>
                <a:spcPct val="80000"/>
              </a:lnSpc>
            </a:pPr>
            <a:r>
              <a:rPr lang="pl-PL" altLang="it-IT" sz="2400" dirty="0"/>
              <a:t>Seminar</a:t>
            </a:r>
            <a:r>
              <a:rPr lang="it-IT" altLang="it-IT" sz="2400" dirty="0"/>
              <a:t>io</a:t>
            </a:r>
            <a:endParaRPr lang="pl-PL" altLang="it-IT" sz="2400" dirty="0"/>
          </a:p>
          <a:p>
            <a:pPr eaLnBrk="1" hangingPunct="1">
              <a:lnSpc>
                <a:spcPct val="80000"/>
              </a:lnSpc>
            </a:pPr>
            <a:r>
              <a:rPr lang="pl-PL" altLang="it-IT" sz="2400" dirty="0"/>
              <a:t>Laborator</a:t>
            </a:r>
            <a:r>
              <a:rPr lang="it-IT" altLang="it-IT" sz="2400" dirty="0"/>
              <a:t>io</a:t>
            </a:r>
            <a:endParaRPr lang="pl-PL" altLang="it-IT" sz="2400" dirty="0"/>
          </a:p>
          <a:p>
            <a:pPr eaLnBrk="1" hangingPunct="1">
              <a:lnSpc>
                <a:spcPct val="80000"/>
              </a:lnSpc>
            </a:pPr>
            <a:r>
              <a:rPr lang="pl-PL" altLang="it-IT" sz="2400" dirty="0"/>
              <a:t>Workshop</a:t>
            </a:r>
          </a:p>
          <a:p>
            <a:pPr eaLnBrk="1" hangingPunct="1">
              <a:lnSpc>
                <a:spcPct val="80000"/>
              </a:lnSpc>
            </a:pPr>
            <a:r>
              <a:rPr lang="pl-PL" altLang="it-IT" sz="2400" dirty="0"/>
              <a:t>Metod</a:t>
            </a:r>
            <a:r>
              <a:rPr lang="it-IT" altLang="it-IT" sz="2400" dirty="0"/>
              <a:t>o del progetto</a:t>
            </a:r>
            <a:endParaRPr lang="pl-PL" altLang="it-IT" sz="2400" dirty="0"/>
          </a:p>
          <a:p>
            <a:pPr eaLnBrk="1" hangingPunct="1">
              <a:lnSpc>
                <a:spcPct val="80000"/>
              </a:lnSpc>
            </a:pPr>
            <a:r>
              <a:rPr lang="it-IT" altLang="it-IT" sz="2400" dirty="0"/>
              <a:t>Presentazioni di studenti</a:t>
            </a:r>
            <a:endParaRPr lang="pl-PL" altLang="it-IT" sz="2400" dirty="0"/>
          </a:p>
          <a:p>
            <a:pPr eaLnBrk="1" hangingPunct="1">
              <a:lnSpc>
                <a:spcPct val="80000"/>
              </a:lnSpc>
            </a:pPr>
            <a:r>
              <a:rPr lang="it-IT" altLang="it-IT" sz="2400" dirty="0"/>
              <a:t>Teatro didattico</a:t>
            </a:r>
            <a:endParaRPr lang="pl-PL" altLang="it-IT" sz="2400" dirty="0"/>
          </a:p>
          <a:p>
            <a:pPr eaLnBrk="1" hangingPunct="1">
              <a:lnSpc>
                <a:spcPct val="80000"/>
              </a:lnSpc>
              <a:buFontTx/>
              <a:buNone/>
            </a:pPr>
            <a:r>
              <a:rPr lang="it-IT" altLang="it-IT" sz="2400" dirty="0">
                <a:hlinkClick r:id="rId3"/>
              </a:rPr>
              <a:t>http://dydaktyka.fizyka.umk.pl/nowa_strona/?q=node/86</a:t>
            </a:r>
            <a:r>
              <a:rPr lang="it-IT" altLang="it-IT" sz="2400" dirty="0"/>
              <a:t> </a:t>
            </a:r>
            <a:endParaRPr lang="pl-PL" altLang="it-IT" sz="2400" dirty="0"/>
          </a:p>
          <a:p>
            <a:pPr eaLnBrk="1" hangingPunct="1">
              <a:lnSpc>
                <a:spcPct val="80000"/>
              </a:lnSpc>
            </a:pPr>
            <a:r>
              <a:rPr lang="it-IT" altLang="it-IT" sz="2400" dirty="0"/>
              <a:t>Libro programmato (narrazione i</a:t>
            </a:r>
            <a:r>
              <a:rPr lang="pl-PL" altLang="it-IT" sz="2400" dirty="0"/>
              <a:t>per-constru</a:t>
            </a:r>
            <a:r>
              <a:rPr lang="it-IT" altLang="it-IT" sz="2400" dirty="0" err="1"/>
              <a:t>ttivista</a:t>
            </a:r>
            <a:r>
              <a:rPr lang="it-IT" altLang="it-IT" sz="2400" dirty="0"/>
              <a:t>)</a:t>
            </a:r>
            <a:endParaRPr lang="pl-PL" altLang="it-IT" sz="2400" dirty="0"/>
          </a:p>
          <a:p>
            <a:pPr eaLnBrk="1" hangingPunct="1">
              <a:lnSpc>
                <a:spcPct val="80000"/>
              </a:lnSpc>
            </a:pPr>
            <a:r>
              <a:rPr lang="pl-PL" altLang="it-IT" sz="2400" dirty="0"/>
              <a:t>Le</a:t>
            </a:r>
            <a:r>
              <a:rPr lang="it-IT" altLang="it-IT" sz="2400" dirty="0"/>
              <a:t>zione con esperimenti interattivi</a:t>
            </a:r>
          </a:p>
          <a:p>
            <a:pPr eaLnBrk="1" hangingPunct="1">
              <a:lnSpc>
                <a:spcPct val="80000"/>
              </a:lnSpc>
            </a:pPr>
            <a:r>
              <a:rPr lang="it-IT" altLang="it-IT" sz="2400" dirty="0"/>
              <a:t>Didattica digitale </a:t>
            </a:r>
            <a:endParaRPr lang="pl-PL" altLang="it-IT" sz="2400" dirty="0"/>
          </a:p>
          <a:p>
            <a:pPr eaLnBrk="1" hangingPunct="1">
              <a:lnSpc>
                <a:spcPct val="80000"/>
              </a:lnSpc>
            </a:pPr>
            <a:r>
              <a:rPr lang="pl-PL" altLang="it-IT" sz="2400" dirty="0"/>
              <a:t>etc.</a:t>
            </a:r>
            <a:endParaRPr lang="en-AU" altLang="it-IT" sz="2400" dirty="0"/>
          </a:p>
        </p:txBody>
      </p:sp>
      <p:pic>
        <p:nvPicPr>
          <p:cNvPr id="7173" name="Picture 5">
            <a:extLst>
              <a:ext uri="{FF2B5EF4-FFF2-40B4-BE49-F238E27FC236}">
                <a16:creationId xmlns:a16="http://schemas.microsoft.com/office/drawing/2014/main" id="{AF8869AA-8E26-84B0-9235-ED00014C2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844675"/>
            <a:ext cx="3381375"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500" fill="hold"/>
                                        <p:tgtEl>
                                          <p:spTgt spid="7173"/>
                                        </p:tgtEl>
                                        <p:attrNameLst>
                                          <p:attrName>ppt_w</p:attrName>
                                        </p:attrNameLst>
                                      </p:cBhvr>
                                      <p:tavLst>
                                        <p:tav tm="0">
                                          <p:val>
                                            <p:fltVal val="0"/>
                                          </p:val>
                                        </p:tav>
                                        <p:tav tm="100000">
                                          <p:val>
                                            <p:strVal val="#ppt_w"/>
                                          </p:val>
                                        </p:tav>
                                      </p:tavLst>
                                    </p:anim>
                                    <p:anim calcmode="lin" valueType="num">
                                      <p:cBhvr>
                                        <p:cTn id="8" dur="500" fill="hold"/>
                                        <p:tgtEl>
                                          <p:spTgt spid="71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FDD94AE-783C-F70A-D35F-3648D8B6C28D}"/>
              </a:ext>
            </a:extLst>
          </p:cNvPr>
          <p:cNvSpPr>
            <a:spLocks noGrp="1" noChangeArrowheads="1"/>
          </p:cNvSpPr>
          <p:nvPr>
            <p:ph type="title"/>
          </p:nvPr>
        </p:nvSpPr>
        <p:spPr/>
        <p:txBody>
          <a:bodyPr/>
          <a:lstStyle/>
          <a:p>
            <a:pPr eaLnBrk="1" hangingPunct="1"/>
            <a:r>
              <a:rPr lang="pl-PL" altLang="it-IT" sz="3600">
                <a:solidFill>
                  <a:schemeClr val="accent2"/>
                </a:solidFill>
              </a:rPr>
              <a:t>and many, many more, depending on the local/ instant idea and the subject</a:t>
            </a:r>
            <a:endParaRPr lang="en-AU" altLang="it-IT" sz="3600">
              <a:solidFill>
                <a:schemeClr val="accent2"/>
              </a:solidFill>
            </a:endParaRPr>
          </a:p>
        </p:txBody>
      </p:sp>
      <p:sp>
        <p:nvSpPr>
          <p:cNvPr id="49155" name="Text Box 5">
            <a:extLst>
              <a:ext uri="{FF2B5EF4-FFF2-40B4-BE49-F238E27FC236}">
                <a16:creationId xmlns:a16="http://schemas.microsoft.com/office/drawing/2014/main" id="{611232DC-C37E-66C0-199E-335FFB3EF2C1}"/>
              </a:ext>
            </a:extLst>
          </p:cNvPr>
          <p:cNvSpPr txBox="1">
            <a:spLocks noChangeArrowheads="1"/>
          </p:cNvSpPr>
          <p:nvPr/>
        </p:nvSpPr>
        <p:spPr bwMode="auto">
          <a:xfrm>
            <a:off x="7812088" y="6308725"/>
            <a:ext cx="923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 UMK</a:t>
            </a:r>
            <a:endParaRPr lang="en-AU" altLang="it-IT" sz="1800"/>
          </a:p>
        </p:txBody>
      </p:sp>
      <p:pic>
        <p:nvPicPr>
          <p:cNvPr id="49156" name="Picture 7">
            <a:extLst>
              <a:ext uri="{FF2B5EF4-FFF2-40B4-BE49-F238E27FC236}">
                <a16:creationId xmlns:a16="http://schemas.microsoft.com/office/drawing/2014/main" id="{7BC82D19-390F-120A-A63C-8F7D9FC55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213"/>
            <a:ext cx="9144000"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8">
            <a:extLst>
              <a:ext uri="{FF2B5EF4-FFF2-40B4-BE49-F238E27FC236}">
                <a16:creationId xmlns:a16="http://schemas.microsoft.com/office/drawing/2014/main" id="{B9346B9D-18A6-1B55-1798-745256FC4098}"/>
              </a:ext>
            </a:extLst>
          </p:cNvPr>
          <p:cNvSpPr txBox="1">
            <a:spLocks noChangeArrowheads="1"/>
          </p:cNvSpPr>
          <p:nvPr/>
        </p:nvSpPr>
        <p:spPr bwMode="auto">
          <a:xfrm>
            <a:off x="592138" y="6088063"/>
            <a:ext cx="53006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000" b="1">
                <a:solidFill>
                  <a:srgbClr val="FF3300"/>
                </a:solidFill>
              </a:rPr>
              <a:t>You are expected to practice </a:t>
            </a:r>
            <a:r>
              <a:rPr lang="pl-PL" altLang="it-IT" sz="2000" b="1" i="1">
                <a:solidFill>
                  <a:srgbClr val="FF3300"/>
                </a:solidFill>
              </a:rPr>
              <a:t>all </a:t>
            </a:r>
            <a:r>
              <a:rPr lang="pl-PL" altLang="it-IT" sz="2000" b="1">
                <a:solidFill>
                  <a:srgbClr val="FF3300"/>
                </a:solidFill>
              </a:rPr>
              <a:t> of them…</a:t>
            </a:r>
            <a:endParaRPr lang="it-IT" altLang="it-IT" sz="2000" b="1">
              <a:solidFill>
                <a:srgbClr val="FF33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A2E9525-534A-F336-C96C-2481AF186F1E}"/>
              </a:ext>
            </a:extLst>
          </p:cNvPr>
          <p:cNvSpPr>
            <a:spLocks noGrp="1" noChangeArrowheads="1"/>
          </p:cNvSpPr>
          <p:nvPr>
            <p:ph type="title"/>
          </p:nvPr>
        </p:nvSpPr>
        <p:spPr/>
        <p:txBody>
          <a:bodyPr/>
          <a:lstStyle/>
          <a:p>
            <a:pPr eaLnBrk="1" hangingPunct="1"/>
            <a:r>
              <a:rPr lang="it-IT" altLang="it-IT" sz="3600" dirty="0">
                <a:solidFill>
                  <a:schemeClr val="accent2"/>
                </a:solidFill>
              </a:rPr>
              <a:t>Le misure didattiche (mezzi, sovvenzioni) sono, ad esempio,
</a:t>
            </a:r>
            <a:endParaRPr lang="en-AU" altLang="it-IT" sz="3600" dirty="0">
              <a:solidFill>
                <a:schemeClr val="accent2"/>
              </a:solidFill>
            </a:endParaRPr>
          </a:p>
        </p:txBody>
      </p:sp>
      <p:sp>
        <p:nvSpPr>
          <p:cNvPr id="51203" name="Rectangle 3">
            <a:extLst>
              <a:ext uri="{FF2B5EF4-FFF2-40B4-BE49-F238E27FC236}">
                <a16:creationId xmlns:a16="http://schemas.microsoft.com/office/drawing/2014/main" id="{9FFBD3FA-1F68-F9DB-0230-15FE425F4A49}"/>
              </a:ext>
            </a:extLst>
          </p:cNvPr>
          <p:cNvSpPr>
            <a:spLocks noGrp="1" noChangeArrowheads="1"/>
          </p:cNvSpPr>
          <p:nvPr>
            <p:ph type="body" idx="1"/>
          </p:nvPr>
        </p:nvSpPr>
        <p:spPr/>
        <p:txBody>
          <a:bodyPr/>
          <a:lstStyle/>
          <a:p>
            <a:pPr eaLnBrk="1" hangingPunct="1">
              <a:lnSpc>
                <a:spcPct val="90000"/>
              </a:lnSpc>
            </a:pPr>
            <a:r>
              <a:rPr lang="it-IT" altLang="it-IT" sz="2400" dirty="0"/>
              <a:t>Libro di testo
Copione
Raccolta dei problemi risolti
Poster didattici
Strumenti di misura
Computer
Erbario
Bussola
Multimedia (fascicoli, raccolte, percorsi didattici, enciclopedie, libri di testo multimediali, videolezioni ecc.)</a:t>
            </a:r>
            <a:r>
              <a:rPr lang="en-AU" altLang="it-IT" sz="2400" dirty="0"/>
              <a:t>.</a:t>
            </a:r>
            <a:r>
              <a:rPr lang="pl-PL" altLang="it-IT" sz="2400" dirty="0"/>
              <a:t>  </a:t>
            </a:r>
            <a:endParaRPr lang="en-AU" altLang="it-IT"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23054ED-F86C-5B74-CFB2-71D194F74CA7}"/>
              </a:ext>
            </a:extLst>
          </p:cNvPr>
          <p:cNvSpPr>
            <a:spLocks noGrp="1" noChangeArrowheads="1"/>
          </p:cNvSpPr>
          <p:nvPr>
            <p:ph type="title"/>
          </p:nvPr>
        </p:nvSpPr>
        <p:spPr>
          <a:xfrm>
            <a:off x="457200" y="451723"/>
            <a:ext cx="8229600" cy="1143000"/>
          </a:xfrm>
        </p:spPr>
        <p:txBody>
          <a:bodyPr/>
          <a:lstStyle/>
          <a:p>
            <a:pPr eaLnBrk="1" hangingPunct="1"/>
            <a:r>
              <a:rPr lang="it-IT" altLang="it-IT" sz="3600" dirty="0">
                <a:solidFill>
                  <a:schemeClr val="accent2"/>
                </a:solidFill>
              </a:rPr>
              <a:t>Ma sia i principi, i metodi e i mezzi sono soggetti all'</a:t>
            </a:r>
            <a:r>
              <a:rPr lang="it-IT" altLang="it-IT" sz="3600" u="sng" dirty="0">
                <a:solidFill>
                  <a:schemeClr val="accent2"/>
                </a:solidFill>
              </a:rPr>
              <a:t>obiettivo</a:t>
            </a:r>
            <a:r>
              <a:rPr lang="it-IT" altLang="it-IT" sz="3600" dirty="0">
                <a:solidFill>
                  <a:schemeClr val="accent2"/>
                </a:solidFill>
              </a:rPr>
              <a:t>
</a:t>
            </a:r>
            <a:endParaRPr lang="en-AU" altLang="it-IT" sz="3600" dirty="0">
              <a:solidFill>
                <a:srgbClr val="990000"/>
              </a:solidFill>
            </a:endParaRPr>
          </a:p>
        </p:txBody>
      </p:sp>
      <p:sp>
        <p:nvSpPr>
          <p:cNvPr id="53251" name="Rectangle 3">
            <a:extLst>
              <a:ext uri="{FF2B5EF4-FFF2-40B4-BE49-F238E27FC236}">
                <a16:creationId xmlns:a16="http://schemas.microsoft.com/office/drawing/2014/main" id="{0400FD03-CD88-C86C-978D-0698F44CA0FB}"/>
              </a:ext>
            </a:extLst>
          </p:cNvPr>
          <p:cNvSpPr>
            <a:spLocks noGrp="1" noChangeArrowheads="1"/>
          </p:cNvSpPr>
          <p:nvPr>
            <p:ph type="body" idx="1"/>
          </p:nvPr>
        </p:nvSpPr>
        <p:spPr/>
        <p:txBody>
          <a:bodyPr/>
          <a:lstStyle/>
          <a:p>
            <a:pPr eaLnBrk="1" hangingPunct="1"/>
            <a:r>
              <a:rPr lang="it-IT" altLang="it-IT" sz="2400" dirty="0"/>
              <a:t>cioè dare ai giovani l'educazione (cioè la conoscenza più la formazione)
-------
Questo, ovviamente, è un obiettivo nobile, quindi molto generale cioè enigmatico
(In polacco si dice che con buone intenzioni l'inferno è lastricato)
Nella vita reale, obiettivi diversi sono definiti in realtà diverse. 
</a:t>
            </a:r>
            <a:endParaRPr lang="en-AU" altLang="it-IT"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5190C6B-1E72-C6E0-946E-37DF63284897}"/>
              </a:ext>
            </a:extLst>
          </p:cNvPr>
          <p:cNvSpPr>
            <a:spLocks noGrp="1" noChangeArrowheads="1"/>
          </p:cNvSpPr>
          <p:nvPr>
            <p:ph type="title"/>
          </p:nvPr>
        </p:nvSpPr>
        <p:spPr>
          <a:xfrm>
            <a:off x="0" y="274638"/>
            <a:ext cx="8686800" cy="1143000"/>
          </a:xfrm>
        </p:spPr>
        <p:txBody>
          <a:bodyPr/>
          <a:lstStyle/>
          <a:p>
            <a:pPr eaLnBrk="1" hangingPunct="1"/>
            <a:r>
              <a:rPr lang="it-IT" altLang="it-IT" sz="3600" dirty="0">
                <a:solidFill>
                  <a:schemeClr val="accent2"/>
                </a:solidFill>
              </a:rPr>
              <a:t>E quindi questi obiettivi reali e istantanei possono essere molto diversi.
</a:t>
            </a:r>
            <a:endParaRPr lang="en-AU" altLang="it-IT" sz="3600" dirty="0">
              <a:solidFill>
                <a:schemeClr val="accent2"/>
              </a:solidFill>
            </a:endParaRPr>
          </a:p>
        </p:txBody>
      </p:sp>
      <p:sp>
        <p:nvSpPr>
          <p:cNvPr id="55299" name="Rectangle 3">
            <a:extLst>
              <a:ext uri="{FF2B5EF4-FFF2-40B4-BE49-F238E27FC236}">
                <a16:creationId xmlns:a16="http://schemas.microsoft.com/office/drawing/2014/main" id="{E49561A9-2872-6B7A-474B-B15790718CBA}"/>
              </a:ext>
            </a:extLst>
          </p:cNvPr>
          <p:cNvSpPr>
            <a:spLocks noGrp="1" noChangeArrowheads="1"/>
          </p:cNvSpPr>
          <p:nvPr>
            <p:ph type="body" idx="1"/>
          </p:nvPr>
        </p:nvSpPr>
        <p:spPr/>
        <p:txBody>
          <a:bodyPr/>
          <a:lstStyle/>
          <a:p>
            <a:pPr eaLnBrk="1" hangingPunct="1"/>
            <a:r>
              <a:rPr lang="it-IT" altLang="it-IT" sz="2400" dirty="0"/>
              <a:t>che il maggior numero possibile di alunni superi l'esame di ammissione all'università (= alto livello, a tutti)
che la scuola "produca" il maggior numero possibile di vincitori dei giochi olimpici
che la scuola raggiunge il 100% all’esame di maturità 
che la scuola è ben classificata nelle classifiche [chi organizza queste classifiche e che tipo di qualifica rappresenta in pedagogia, didattica, scienza?]
che l'insegnante ottenga lavoro per l'anno successivo ciò che non è il migliore dal punto di vista dell'alunno / genitore / società"
</a:t>
            </a:r>
            <a:endParaRPr lang="en-AU" altLang="it-IT"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D7FDEA1D-E22F-6702-820E-104A9215A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08050"/>
            <a:ext cx="8480425"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CasellaDiTesto 1">
            <a:extLst>
              <a:ext uri="{FF2B5EF4-FFF2-40B4-BE49-F238E27FC236}">
                <a16:creationId xmlns:a16="http://schemas.microsoft.com/office/drawing/2014/main" id="{9F1A9500-F894-D125-584D-C8CEEA7F8464}"/>
              </a:ext>
            </a:extLst>
          </p:cNvPr>
          <p:cNvSpPr txBox="1">
            <a:spLocks noChangeArrowheads="1"/>
          </p:cNvSpPr>
          <p:nvPr/>
        </p:nvSpPr>
        <p:spPr bwMode="auto">
          <a:xfrm flipH="1">
            <a:off x="757238" y="333375"/>
            <a:ext cx="7659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3600"/>
              <a:t>Physics and T</a:t>
            </a:r>
            <a:r>
              <a:rPr lang="it-IT" altLang="it-IT" sz="3600"/>
              <a:t>o</a:t>
            </a:r>
            <a:r>
              <a:rPr lang="pl-PL" altLang="it-IT" sz="3600"/>
              <a:t>ys</a:t>
            </a:r>
            <a:endParaRPr lang="it-IT" altLang="it-IT" sz="3600"/>
          </a:p>
        </p:txBody>
      </p:sp>
      <p:sp>
        <p:nvSpPr>
          <p:cNvPr id="5124" name="Rectangle 5">
            <a:extLst>
              <a:ext uri="{FF2B5EF4-FFF2-40B4-BE49-F238E27FC236}">
                <a16:creationId xmlns:a16="http://schemas.microsoft.com/office/drawing/2014/main" id="{5786512C-9278-FAFF-7B17-EBE2E18C3B67}"/>
              </a:ext>
            </a:extLst>
          </p:cNvPr>
          <p:cNvSpPr>
            <a:spLocks noChangeArrowheads="1"/>
          </p:cNvSpPr>
          <p:nvPr/>
        </p:nvSpPr>
        <p:spPr bwMode="auto">
          <a:xfrm>
            <a:off x="1042988" y="5876925"/>
            <a:ext cx="424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800">
                <a:hlinkClick r:id="rId3"/>
              </a:rPr>
              <a:t>http://dydaktyka.fizyka.umk.pl/zabawki1/</a:t>
            </a:r>
            <a:endParaRPr lang="pl-PL" altLang="it-IT"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D5ADD56-A20D-4501-698C-A00517603D2B}"/>
              </a:ext>
            </a:extLst>
          </p:cNvPr>
          <p:cNvSpPr>
            <a:spLocks noGrp="1" noChangeArrowheads="1"/>
          </p:cNvSpPr>
          <p:nvPr>
            <p:ph type="title"/>
          </p:nvPr>
        </p:nvSpPr>
        <p:spPr/>
        <p:txBody>
          <a:bodyPr/>
          <a:lstStyle/>
          <a:p>
            <a:pPr eaLnBrk="1" hangingPunct="1"/>
            <a:r>
              <a:rPr lang="it-IT" altLang="it-IT" sz="3600" dirty="0">
                <a:solidFill>
                  <a:schemeClr val="accent2"/>
                </a:solidFill>
              </a:rPr>
              <a:t>Un obiettivo molto migliore sarebbe:
</a:t>
            </a:r>
            <a:endParaRPr lang="en-AU" altLang="it-IT" sz="3600" dirty="0">
              <a:solidFill>
                <a:schemeClr val="accent2"/>
              </a:solidFill>
            </a:endParaRPr>
          </a:p>
        </p:txBody>
      </p:sp>
      <p:sp>
        <p:nvSpPr>
          <p:cNvPr id="57347" name="Rectangle 3">
            <a:extLst>
              <a:ext uri="{FF2B5EF4-FFF2-40B4-BE49-F238E27FC236}">
                <a16:creationId xmlns:a16="http://schemas.microsoft.com/office/drawing/2014/main" id="{EE39A202-EB99-D02B-4993-EEBB80190B36}"/>
              </a:ext>
            </a:extLst>
          </p:cNvPr>
          <p:cNvSpPr>
            <a:spLocks noGrp="1" noChangeArrowheads="1"/>
          </p:cNvSpPr>
          <p:nvPr>
            <p:ph type="body" idx="1"/>
          </p:nvPr>
        </p:nvSpPr>
        <p:spPr>
          <a:xfrm>
            <a:off x="468312" y="1341438"/>
            <a:ext cx="8496175" cy="5257800"/>
          </a:xfrm>
        </p:spPr>
        <p:txBody>
          <a:bodyPr/>
          <a:lstStyle/>
          <a:p>
            <a:pPr eaLnBrk="1" hangingPunct="1"/>
            <a:r>
              <a:rPr lang="it-IT" altLang="it-IT" sz="2400" dirty="0"/>
              <a:t>assicurare allo studente, nella sua vita adulta, un successo di civiltà, dove per "civiltà" intendiamo entrambi: 
economico (i.. e. la possibilità di assistenza sociale per lei e la sua famiglia), e 
culturale, ovvero la capacità di partecipare, sostenere ed eventualmente creare beni culturali: artefatti – arte, musica, letteratura ecc.   
In altre parole, l'obiettivo individuale, particolare dell'alunno e dei suoi genitori, coincide con l'obiettivo più ampio, globale e sociale.
Mai nell'educazione l'obiettivo può essere: "vogliamo che più studenti entrino nella facoltà di fisica (vedi la legge della sociologia di Weber)" o "vogliamo più scienziati". 
</a:t>
            </a:r>
            <a:endParaRPr lang="en-AU" altLang="it-IT"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D0CD1EA-599F-9AE3-3859-8C0C7BFC7111}"/>
              </a:ext>
            </a:extLst>
          </p:cNvPr>
          <p:cNvSpPr>
            <a:spLocks noGrp="1" noChangeArrowheads="1"/>
          </p:cNvSpPr>
          <p:nvPr>
            <p:ph type="title"/>
          </p:nvPr>
        </p:nvSpPr>
        <p:spPr/>
        <p:txBody>
          <a:bodyPr/>
          <a:lstStyle/>
          <a:p>
            <a:pPr eaLnBrk="1" hangingPunct="1"/>
            <a:r>
              <a:rPr lang="it-IT" altLang="it-IT" sz="3600" dirty="0">
                <a:solidFill>
                  <a:schemeClr val="accent2"/>
                </a:solidFill>
              </a:rPr>
              <a:t>E la didattica della fisica ha qualcosa in comune con tutti questi principi?
</a:t>
            </a:r>
            <a:endParaRPr lang="en-AU" altLang="it-IT" sz="3600" dirty="0">
              <a:solidFill>
                <a:schemeClr val="accent2"/>
              </a:solidFill>
            </a:endParaRPr>
          </a:p>
        </p:txBody>
      </p:sp>
      <p:sp>
        <p:nvSpPr>
          <p:cNvPr id="12291" name="Rectangle 3">
            <a:extLst>
              <a:ext uri="{FF2B5EF4-FFF2-40B4-BE49-F238E27FC236}">
                <a16:creationId xmlns:a16="http://schemas.microsoft.com/office/drawing/2014/main" id="{8AF80BF3-3088-0A3C-22E6-0E5B05154107}"/>
              </a:ext>
            </a:extLst>
          </p:cNvPr>
          <p:cNvSpPr>
            <a:spLocks noGrp="1" noChangeArrowheads="1"/>
          </p:cNvSpPr>
          <p:nvPr>
            <p:ph type="body" idx="1"/>
          </p:nvPr>
        </p:nvSpPr>
        <p:spPr>
          <a:xfrm>
            <a:off x="457200" y="980728"/>
            <a:ext cx="8229600" cy="5294312"/>
          </a:xfrm>
        </p:spPr>
        <p:txBody>
          <a:bodyPr/>
          <a:lstStyle/>
          <a:p>
            <a:pPr eaLnBrk="1" hangingPunct="1">
              <a:lnSpc>
                <a:spcPct val="90000"/>
              </a:lnSpc>
              <a:buFontTx/>
              <a:buNone/>
            </a:pPr>
            <a:r>
              <a:rPr lang="it-IT" altLang="it-IT" sz="1900" dirty="0"/>
              <a:t>Tantissimo! Lo scopo non è quello di insegnare le leggi di Newton in sé, ma la capacità pratica di "usarle" nella vita pratica: come viene fatto da un bambino non appena inizia a comprendere la legge di gravità, del centro di massa, del punto di appoggio, dell'attrito dinamico e statico – cioè non appena inizia a praticare un </a:t>
            </a:r>
            <a:r>
              <a:rPr lang="it-IT" altLang="it-IT" sz="1900" dirty="0" err="1"/>
              <a:t>bipedale</a:t>
            </a:r>
            <a:r>
              <a:rPr lang="it-IT" altLang="it-IT" sz="1900" dirty="0"/>
              <a:t>,  posizione di locomozione verticale. 
In un certo senso, capisce che sulla curva la forza centrifuga sale come il quadrato della velocità F=mv2/r
che il coefficiente di attrito è minore di 1, quindi il percorso di rottura è persistente 
quell'aria gelata e invernale è secca, quindi vale la pena aprire la finestra in inverno non in estate; ma solo per un breve periodo, per scambiare l'aria, e in questo modo pompare fuori vapore acqueo, ma aperto per un breve periodo, per non rendere fredde le pareti, ciò che porterebbe un effetto opposto. 
che un forno a microonde non </a:t>
            </a:r>
            <a:r>
              <a:rPr lang="it-IT" altLang="it-IT" sz="1900" dirty="0" err="1"/>
              <a:t>svermina</a:t>
            </a:r>
            <a:r>
              <a:rPr lang="it-IT" altLang="it-IT" sz="1900" dirty="0"/>
              <a:t> il cibo secco, quindi può anche essere danneggiato, se non c'è abbastanza acqua (liquida) all'interno 
che le tracce nel cielo dietro gli aerei prevedano il cambiamento del tempo (nell'alta atmosfera sta arrivando aria umida) 
che nella sauna si può morire soffocati come la pressione totale, secondo la legge di Dalton) è la somma delle pressioni parziali, ecc.  
</a:t>
            </a:r>
            <a:endParaRPr lang="en-AU" altLang="it-IT"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36899CE4-6A31-4605-B4A5-5B65F7F18A58}"/>
              </a:ext>
            </a:extLst>
          </p:cNvPr>
          <p:cNvSpPr>
            <a:spLocks noGrp="1" noChangeArrowheads="1"/>
          </p:cNvSpPr>
          <p:nvPr>
            <p:ph type="title"/>
          </p:nvPr>
        </p:nvSpPr>
        <p:spPr>
          <a:xfrm>
            <a:off x="0" y="537837"/>
            <a:ext cx="8964613" cy="1143000"/>
          </a:xfrm>
        </p:spPr>
        <p:txBody>
          <a:bodyPr/>
          <a:lstStyle/>
          <a:p>
            <a:pPr eaLnBrk="1" hangingPunct="1"/>
            <a:r>
              <a:rPr lang="it-IT" altLang="it-IT" sz="3400" dirty="0">
                <a:solidFill>
                  <a:schemeClr val="accent2"/>
                </a:solidFill>
              </a:rPr>
              <a:t>La didattica della fisica, sia per innescare l'interesse della ricerca e per la trasmissione della conoscenza sia per aprire le menti può,
</a:t>
            </a:r>
            <a:endParaRPr lang="en-AU" altLang="it-IT" sz="4000" dirty="0"/>
          </a:p>
        </p:txBody>
      </p:sp>
      <p:sp>
        <p:nvSpPr>
          <p:cNvPr id="61443" name="Rectangle 3">
            <a:extLst>
              <a:ext uri="{FF2B5EF4-FFF2-40B4-BE49-F238E27FC236}">
                <a16:creationId xmlns:a16="http://schemas.microsoft.com/office/drawing/2014/main" id="{EC394ACD-BD7A-5255-9D18-24397325D66E}"/>
              </a:ext>
            </a:extLst>
          </p:cNvPr>
          <p:cNvSpPr>
            <a:spLocks noGrp="1" noChangeArrowheads="1"/>
          </p:cNvSpPr>
          <p:nvPr>
            <p:ph type="body" idx="1"/>
          </p:nvPr>
        </p:nvSpPr>
        <p:spPr>
          <a:xfrm>
            <a:off x="0" y="1844675"/>
            <a:ext cx="8964613" cy="1079500"/>
          </a:xfrm>
        </p:spPr>
        <p:txBody>
          <a:bodyPr/>
          <a:lstStyle/>
          <a:p>
            <a:pPr eaLnBrk="1" hangingPunct="1">
              <a:lnSpc>
                <a:spcPct val="90000"/>
              </a:lnSpc>
              <a:buFontTx/>
              <a:buNone/>
            </a:pPr>
            <a:r>
              <a:rPr lang="it-IT" altLang="it-IT" sz="2200" dirty="0"/>
              <a:t>utilizzare tutte le diverse conquiste della fisica "professionale", come la ricerca scientifica in materia di lavaggio dei vestiti (in acqua fredda)
</a:t>
            </a:r>
            <a:endParaRPr lang="en-AU" altLang="it-IT" sz="2200" dirty="0"/>
          </a:p>
        </p:txBody>
      </p:sp>
      <p:pic>
        <p:nvPicPr>
          <p:cNvPr id="61444" name="Picture 4">
            <a:extLst>
              <a:ext uri="{FF2B5EF4-FFF2-40B4-BE49-F238E27FC236}">
                <a16:creationId xmlns:a16="http://schemas.microsoft.com/office/drawing/2014/main" id="{BB708924-77C7-8B88-BC1D-D40162830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708275"/>
            <a:ext cx="5645150" cy="380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5" name="Rectangle 5">
            <a:extLst>
              <a:ext uri="{FF2B5EF4-FFF2-40B4-BE49-F238E27FC236}">
                <a16:creationId xmlns:a16="http://schemas.microsoft.com/office/drawing/2014/main" id="{6443B49D-3417-65D2-4388-60719AD2E163}"/>
              </a:ext>
            </a:extLst>
          </p:cNvPr>
          <p:cNvSpPr>
            <a:spLocks noChangeArrowheads="1"/>
          </p:cNvSpPr>
          <p:nvPr/>
        </p:nvSpPr>
        <p:spPr bwMode="auto">
          <a:xfrm>
            <a:off x="2987675" y="6542088"/>
            <a:ext cx="5910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400"/>
              <a:t>https://physicsworld.com/a/clothes-washing-mystery-solved-by-physicists</a:t>
            </a:r>
            <a:endParaRPr lang="en-AU" altLang="it-IT"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03518208-0516-E82A-0649-1CFFC07D1FE6}"/>
              </a:ext>
            </a:extLst>
          </p:cNvPr>
          <p:cNvSpPr>
            <a:spLocks noGrp="1" noChangeArrowheads="1"/>
          </p:cNvSpPr>
          <p:nvPr>
            <p:ph type="title"/>
          </p:nvPr>
        </p:nvSpPr>
        <p:spPr>
          <a:xfrm>
            <a:off x="0" y="260350"/>
            <a:ext cx="8624888" cy="1143000"/>
          </a:xfrm>
        </p:spPr>
        <p:txBody>
          <a:bodyPr/>
          <a:lstStyle/>
          <a:p>
            <a:pPr eaLnBrk="1" hangingPunct="1"/>
            <a:r>
              <a:rPr lang="it-IT" altLang="it-IT" sz="3600" dirty="0">
                <a:solidFill>
                  <a:schemeClr val="accent2"/>
                </a:solidFill>
              </a:rPr>
              <a:t>Quindi, la didattica della fisica dovrebbe anche assicurare tre tipi di competenze:
</a:t>
            </a:r>
            <a:endParaRPr lang="en-AU" altLang="it-IT" sz="3600" dirty="0">
              <a:solidFill>
                <a:schemeClr val="accent2"/>
              </a:solidFill>
            </a:endParaRPr>
          </a:p>
        </p:txBody>
      </p:sp>
      <p:sp>
        <p:nvSpPr>
          <p:cNvPr id="63491" name="Rectangle 3">
            <a:extLst>
              <a:ext uri="{FF2B5EF4-FFF2-40B4-BE49-F238E27FC236}">
                <a16:creationId xmlns:a16="http://schemas.microsoft.com/office/drawing/2014/main" id="{F673C873-FD0C-F70E-9322-DF58DAD22E44}"/>
              </a:ext>
            </a:extLst>
          </p:cNvPr>
          <p:cNvSpPr>
            <a:spLocks noGrp="1" noChangeArrowheads="1"/>
          </p:cNvSpPr>
          <p:nvPr>
            <p:ph type="body" idx="1"/>
          </p:nvPr>
        </p:nvSpPr>
        <p:spPr>
          <a:xfrm>
            <a:off x="395288" y="1484313"/>
            <a:ext cx="8229600" cy="4652962"/>
          </a:xfrm>
        </p:spPr>
        <p:txBody>
          <a:bodyPr/>
          <a:lstStyle/>
          <a:p>
            <a:pPr eaLnBrk="1" hangingPunct="1">
              <a:lnSpc>
                <a:spcPct val="95000"/>
              </a:lnSpc>
              <a:spcBef>
                <a:spcPct val="25000"/>
              </a:spcBef>
              <a:spcAft>
                <a:spcPct val="25000"/>
              </a:spcAft>
            </a:pPr>
            <a:r>
              <a:rPr lang="it-IT" altLang="it-IT" sz="2000" b="1" dirty="0"/>
              <a:t>Conoscenza</a:t>
            </a:r>
            <a:r>
              <a:rPr lang="it-IT" altLang="it-IT" sz="2000" dirty="0"/>
              <a:t>: l'attrito dipende dal coefficiente f e dalla forza della pressione; In altre parole, per il camion e per l'automobile il percorso di frenata è esattamente lo stesso; e poiché il coefficiente di attrito è minore di 1, il percorso di rottura non può essere minore di _ _ _
</a:t>
            </a:r>
            <a:r>
              <a:rPr lang="it-IT" altLang="it-IT" sz="2000" b="1" dirty="0"/>
              <a:t>abilità: </a:t>
            </a:r>
            <a:r>
              <a:rPr lang="it-IT" altLang="it-IT" sz="2000" dirty="0"/>
              <a:t>trovare le componenti di forza sulle corde e sui supporti di un ponte; trovare i sistemi di rottura che tenendo conto che il coefficiente dell'attrito statico è superiore al coefficiente dell'attrito dinamico (cioè un sistema ABS) 
</a:t>
            </a:r>
            <a:r>
              <a:rPr lang="it-IT" altLang="it-IT" sz="2000" b="1" dirty="0"/>
              <a:t>Competenze sociali</a:t>
            </a:r>
            <a:r>
              <a:rPr lang="it-IT" altLang="it-IT" sz="2000" dirty="0"/>
              <a:t>: nessuno ci salverà dal "cadere" dalla curva, se non riduciamo la velocità fino al valore indicato sul cartello stradale (soprattutto con la pioggia) e non obbedendo ad essa rischiamo non solo la propria vita ma anche quella dei passeggeri.  </a:t>
            </a:r>
            <a:r>
              <a:rPr lang="it-IT" altLang="it-IT" sz="2000" b="1" dirty="0"/>
              <a:t>
</a:t>
            </a:r>
            <a:endParaRPr lang="en-AU" altLang="it-IT" sz="2800" dirty="0"/>
          </a:p>
        </p:txBody>
      </p:sp>
      <p:sp>
        <p:nvSpPr>
          <p:cNvPr id="63492" name="Text Box 4">
            <a:extLst>
              <a:ext uri="{FF2B5EF4-FFF2-40B4-BE49-F238E27FC236}">
                <a16:creationId xmlns:a16="http://schemas.microsoft.com/office/drawing/2014/main" id="{031A14D7-9C15-1D05-BABB-28B848B0450D}"/>
              </a:ext>
            </a:extLst>
          </p:cNvPr>
          <p:cNvSpPr txBox="1">
            <a:spLocks noChangeArrowheads="1"/>
          </p:cNvSpPr>
          <p:nvPr/>
        </p:nvSpPr>
        <p:spPr bwMode="auto">
          <a:xfrm>
            <a:off x="611188" y="5661025"/>
            <a:ext cx="5283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800">
                <a:hlinkClick r:id="rId3"/>
              </a:rPr>
              <a:t>https://www.youtube.com/watch?v=j-zczJXSxnw</a:t>
            </a:r>
            <a:r>
              <a:rPr lang="en-AU" altLang="it-IT" sz="1800"/>
              <a:t> </a:t>
            </a:r>
            <a:endParaRPr lang="pl-PL" altLang="it-IT" sz="1800"/>
          </a:p>
          <a:p>
            <a:pPr eaLnBrk="1" hangingPunct="1">
              <a:spcBef>
                <a:spcPct val="0"/>
              </a:spcBef>
              <a:buFontTx/>
              <a:buNone/>
            </a:pPr>
            <a:r>
              <a:rPr lang="en-AU" altLang="it-IT" sz="1800">
                <a:hlinkClick r:id="rId4"/>
              </a:rPr>
              <a:t>https://www.youtube.com/watch?v=qPNxMGu9XlI</a:t>
            </a:r>
            <a:r>
              <a:rPr lang="en-AU" altLang="it-IT" sz="1800"/>
              <a:t> </a:t>
            </a:r>
            <a:endParaRPr lang="pl-PL" altLang="it-IT" sz="1800"/>
          </a:p>
          <a:p>
            <a:pPr eaLnBrk="1" hangingPunct="1">
              <a:spcBef>
                <a:spcPct val="0"/>
              </a:spcBef>
              <a:buFontTx/>
              <a:buNone/>
            </a:pPr>
            <a:r>
              <a:rPr lang="en-AU" altLang="it-IT" sz="1800">
                <a:hlinkClick r:id="rId5"/>
              </a:rPr>
              <a:t>https://www.youtube.com/watch?v=25Lt6ulrdtg</a:t>
            </a:r>
            <a:r>
              <a:rPr lang="en-AU" altLang="it-IT" sz="180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8D70D1B-877D-7D0B-D0D6-25EBA8874B58}"/>
              </a:ext>
            </a:extLst>
          </p:cNvPr>
          <p:cNvSpPr>
            <a:spLocks noGrp="1" noChangeArrowheads="1"/>
          </p:cNvSpPr>
          <p:nvPr>
            <p:ph type="title"/>
          </p:nvPr>
        </p:nvSpPr>
        <p:spPr>
          <a:xfrm>
            <a:off x="259556" y="476672"/>
            <a:ext cx="8624888" cy="1143000"/>
          </a:xfrm>
        </p:spPr>
        <p:txBody>
          <a:bodyPr/>
          <a:lstStyle/>
          <a:p>
            <a:pPr eaLnBrk="1" hangingPunct="1"/>
            <a:r>
              <a:rPr lang="it-IT" altLang="it-IT" sz="3000" dirty="0">
                <a:solidFill>
                  <a:schemeClr val="accent2"/>
                </a:solidFill>
              </a:rPr>
              <a:t>Il requisito fondamentale di una </a:t>
            </a:r>
            <a:r>
              <a:rPr lang="it-IT" altLang="it-IT" sz="3000" dirty="0" err="1">
                <a:solidFill>
                  <a:schemeClr val="accent2"/>
                </a:solidFill>
              </a:rPr>
              <a:t>didatica</a:t>
            </a:r>
            <a:r>
              <a:rPr lang="it-IT" altLang="it-IT" sz="3000" dirty="0">
                <a:solidFill>
                  <a:schemeClr val="accent2"/>
                </a:solidFill>
              </a:rPr>
              <a:t> efficace, cioè di un insegnamento pratico basato su una didattica ragionevole, è l'insegnamento:</a:t>
            </a:r>
            <a:r>
              <a:rPr lang="it-IT" altLang="it-IT" sz="3400" dirty="0">
                <a:solidFill>
                  <a:schemeClr val="accent2"/>
                </a:solidFill>
              </a:rPr>
              <a:t>
</a:t>
            </a:r>
            <a:endParaRPr lang="en-AU" altLang="it-IT" sz="3400" dirty="0">
              <a:solidFill>
                <a:schemeClr val="accent2"/>
              </a:solidFill>
            </a:endParaRPr>
          </a:p>
        </p:txBody>
      </p:sp>
      <p:sp>
        <p:nvSpPr>
          <p:cNvPr id="65539" name="Rectangle 3">
            <a:extLst>
              <a:ext uri="{FF2B5EF4-FFF2-40B4-BE49-F238E27FC236}">
                <a16:creationId xmlns:a16="http://schemas.microsoft.com/office/drawing/2014/main" id="{5186315F-F808-E26B-D70F-0BA7C69DFCA9}"/>
              </a:ext>
            </a:extLst>
          </p:cNvPr>
          <p:cNvSpPr>
            <a:spLocks noGrp="1" noChangeArrowheads="1"/>
          </p:cNvSpPr>
          <p:nvPr>
            <p:ph type="body" idx="1"/>
          </p:nvPr>
        </p:nvSpPr>
        <p:spPr>
          <a:xfrm>
            <a:off x="457200" y="1657008"/>
            <a:ext cx="8229600" cy="4752975"/>
          </a:xfrm>
        </p:spPr>
        <p:txBody>
          <a:bodyPr/>
          <a:lstStyle/>
          <a:p>
            <a:pPr eaLnBrk="1" hangingPunct="1">
              <a:lnSpc>
                <a:spcPct val="90000"/>
              </a:lnSpc>
            </a:pPr>
            <a:r>
              <a:rPr lang="it-IT" altLang="it-IT" sz="2400" dirty="0"/>
              <a:t>di tali argomenti e domande
con tali metodi
e con l'utilizzo di tali misure (mezzi),
→ che permettano: 
formazione nella mente dello studente la conoscenza che è duratura, utile e legata alle emozioni positive durante il processo di apprendimento.
Allo stesso tempo, nessuna materia può ottenere un posto tale nel curriculum (sempre limitato) degli studenti che non viene lasciato posto per altre materie e / o l'armonia emotiva / intellettuale / fisica nel suo sviluppo è compromessa. Questo requisito fa parte della cosiddetta conoscenza dei contenuti pedagogici (Shulman, 1987).
</a:t>
            </a:r>
            <a:endParaRPr lang="en-AU" altLang="it-IT"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2208361-E0BB-DF7F-E7C5-211C410FD5C4}"/>
              </a:ext>
            </a:extLst>
          </p:cNvPr>
          <p:cNvSpPr>
            <a:spLocks noGrp="1" noChangeArrowheads="1"/>
          </p:cNvSpPr>
          <p:nvPr>
            <p:ph type="title"/>
          </p:nvPr>
        </p:nvSpPr>
        <p:spPr>
          <a:xfrm>
            <a:off x="468313" y="476250"/>
            <a:ext cx="8229600" cy="1143000"/>
          </a:xfrm>
        </p:spPr>
        <p:txBody>
          <a:bodyPr/>
          <a:lstStyle/>
          <a:p>
            <a:pPr eaLnBrk="1" hangingPunct="1"/>
            <a:r>
              <a:rPr lang="it-IT" altLang="it-IT" sz="3400">
                <a:solidFill>
                  <a:schemeClr val="accent2"/>
                </a:solidFill>
              </a:rPr>
              <a:t>Riassumendo, la didattica non è una scienza enigmatica sull'insegnamento (in polacco: "nauka o nauczaniu")
</a:t>
            </a:r>
            <a:endParaRPr lang="en-AU" altLang="it-IT" sz="3600" dirty="0"/>
          </a:p>
        </p:txBody>
      </p:sp>
      <p:sp>
        <p:nvSpPr>
          <p:cNvPr id="67587" name="Rectangle 3">
            <a:extLst>
              <a:ext uri="{FF2B5EF4-FFF2-40B4-BE49-F238E27FC236}">
                <a16:creationId xmlns:a16="http://schemas.microsoft.com/office/drawing/2014/main" id="{20320A1C-2FF2-B994-88E2-49D50298D7C8}"/>
              </a:ext>
            </a:extLst>
          </p:cNvPr>
          <p:cNvSpPr>
            <a:spLocks noGrp="1" noChangeArrowheads="1"/>
          </p:cNvSpPr>
          <p:nvPr>
            <p:ph type="body" idx="1"/>
          </p:nvPr>
        </p:nvSpPr>
        <p:spPr>
          <a:xfrm>
            <a:off x="456143" y="1861759"/>
            <a:ext cx="8229600" cy="4464050"/>
          </a:xfrm>
        </p:spPr>
        <p:txBody>
          <a:bodyPr/>
          <a:lstStyle/>
          <a:p>
            <a:pPr eaLnBrk="1" hangingPunct="1"/>
            <a:r>
              <a:rPr lang="it-IT" altLang="it-IT" sz="2200" dirty="0"/>
              <a:t>su alcuni metodi generali e ovunque applicabili, poiché questi sono ben definiti già dai tempi di Comenius (vale la pena consultarlo, comunque) 
ma le capacità pratiche, concrete, attuali e locali di diagnosi delle difficoltà educative (dell'alunno, dello studente, dell'insegnante e dell'intero sistema nazionale).
Tuttavia, la diagnosi in sé è completamente inutile, e persino irritante: deve essere data una ricetta (cioè una medicina), cioè misure concrete (metodi, mezzi, gerarchia di principi) per risolvere questi problemi locali e attuali.  </a:t>
            </a:r>
            <a:r>
              <a:rPr lang="it-IT" altLang="it-IT" sz="2400" dirty="0"/>
              <a:t>
</a:t>
            </a:r>
            <a:r>
              <a:rPr lang="en-AU" altLang="it-IT" sz="2400" dirty="0"/>
              <a:t>  </a:t>
            </a:r>
          </a:p>
        </p:txBody>
      </p:sp>
      <p:sp>
        <p:nvSpPr>
          <p:cNvPr id="17412" name="Text Box 4">
            <a:extLst>
              <a:ext uri="{FF2B5EF4-FFF2-40B4-BE49-F238E27FC236}">
                <a16:creationId xmlns:a16="http://schemas.microsoft.com/office/drawing/2014/main" id="{213BEF94-3ABF-21E0-F2F9-61A937FD75BA}"/>
              </a:ext>
            </a:extLst>
          </p:cNvPr>
          <p:cNvSpPr txBox="1">
            <a:spLocks noChangeArrowheads="1"/>
          </p:cNvSpPr>
          <p:nvPr/>
        </p:nvSpPr>
        <p:spPr bwMode="auto">
          <a:xfrm>
            <a:off x="3491880" y="5771568"/>
            <a:ext cx="50117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800" b="1" dirty="0">
                <a:solidFill>
                  <a:srgbClr val="FF3300"/>
                </a:solidFill>
                <a:ea typeface="Arial Unicode MS" pitchFamily="34" charset="-128"/>
              </a:rPr>
              <a:t>Thank you for your attention</a:t>
            </a:r>
            <a:endParaRPr lang="en-AU" altLang="it-IT" sz="2800" b="1" dirty="0">
              <a:solidFill>
                <a:srgbClr val="FF3300"/>
              </a:solidFill>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1000" fill="hold"/>
                                        <p:tgtEl>
                                          <p:spTgt spid="1741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74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sellaDiTesto 1">
            <a:extLst>
              <a:ext uri="{FF2B5EF4-FFF2-40B4-BE49-F238E27FC236}">
                <a16:creationId xmlns:a16="http://schemas.microsoft.com/office/drawing/2014/main" id="{D98A92DC-E3C5-8A2F-6849-E716816C0691}"/>
              </a:ext>
            </a:extLst>
          </p:cNvPr>
          <p:cNvSpPr txBox="1">
            <a:spLocks noChangeArrowheads="1"/>
          </p:cNvSpPr>
          <p:nvPr/>
        </p:nvSpPr>
        <p:spPr bwMode="auto">
          <a:xfrm flipH="1">
            <a:off x="757238" y="282575"/>
            <a:ext cx="7659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3600"/>
              <a:t>Fisica e giocattoli</a:t>
            </a:r>
          </a:p>
        </p:txBody>
      </p:sp>
      <p:pic>
        <p:nvPicPr>
          <p:cNvPr id="6147" name="Immagine 4">
            <a:extLst>
              <a:ext uri="{FF2B5EF4-FFF2-40B4-BE49-F238E27FC236}">
                <a16:creationId xmlns:a16="http://schemas.microsoft.com/office/drawing/2014/main" id="{78A22F85-8505-2288-FEE3-5B2B183AA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4450"/>
            <a:ext cx="914400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a:extLst>
              <a:ext uri="{FF2B5EF4-FFF2-40B4-BE49-F238E27FC236}">
                <a16:creationId xmlns:a16="http://schemas.microsoft.com/office/drawing/2014/main" id="{B9F0E045-5283-41FA-DBDE-476B1BEB4771}"/>
              </a:ext>
            </a:extLst>
          </p:cNvPr>
          <p:cNvSpPr>
            <a:spLocks noChangeArrowheads="1"/>
          </p:cNvSpPr>
          <p:nvPr/>
        </p:nvSpPr>
        <p:spPr bwMode="auto">
          <a:xfrm>
            <a:off x="2987675" y="981075"/>
            <a:ext cx="548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800">
                <a:hlinkClick r:id="rId3"/>
              </a:rPr>
              <a:t>http://dydaktyka.fizyka.umk.pl/zabawki1/index-it.html</a:t>
            </a:r>
            <a:endParaRPr lang="pl-PL" altLang="it-IT"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1">
            <a:extLst>
              <a:ext uri="{FF2B5EF4-FFF2-40B4-BE49-F238E27FC236}">
                <a16:creationId xmlns:a16="http://schemas.microsoft.com/office/drawing/2014/main" id="{56B0ABE3-69DC-8755-AD74-A3ACD5E61A6F}"/>
              </a:ext>
            </a:extLst>
          </p:cNvPr>
          <p:cNvSpPr txBox="1">
            <a:spLocks noChangeArrowheads="1"/>
          </p:cNvSpPr>
          <p:nvPr/>
        </p:nvSpPr>
        <p:spPr bwMode="auto">
          <a:xfrm flipH="1">
            <a:off x="684213" y="188913"/>
            <a:ext cx="8045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3600"/>
              <a:t>Lezioni e laboratori, mostre interattive</a:t>
            </a:r>
          </a:p>
        </p:txBody>
      </p:sp>
      <p:pic>
        <p:nvPicPr>
          <p:cNvPr id="7171" name="Immagine 4">
            <a:extLst>
              <a:ext uri="{FF2B5EF4-FFF2-40B4-BE49-F238E27FC236}">
                <a16:creationId xmlns:a16="http://schemas.microsoft.com/office/drawing/2014/main" id="{A7102B0C-5854-BC97-26B7-B04369445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833438"/>
            <a:ext cx="853281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Immagine 6">
            <a:extLst>
              <a:ext uri="{FF2B5EF4-FFF2-40B4-BE49-F238E27FC236}">
                <a16:creationId xmlns:a16="http://schemas.microsoft.com/office/drawing/2014/main" id="{A5DCC400-198A-3751-4A14-AC1F1F404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017838"/>
            <a:ext cx="5453062"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Immagine 8">
            <a:extLst>
              <a:ext uri="{FF2B5EF4-FFF2-40B4-BE49-F238E27FC236}">
                <a16:creationId xmlns:a16="http://schemas.microsoft.com/office/drawing/2014/main" id="{A5539225-70EE-C120-1190-50A2AA9355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4854575"/>
            <a:ext cx="758825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5548E07-156B-E271-3911-DEEB92843B85}"/>
              </a:ext>
            </a:extLst>
          </p:cNvPr>
          <p:cNvSpPr>
            <a:spLocks noGrp="1" noChangeArrowheads="1"/>
          </p:cNvSpPr>
          <p:nvPr>
            <p:ph type="ctrTitle"/>
          </p:nvPr>
        </p:nvSpPr>
        <p:spPr>
          <a:xfrm>
            <a:off x="539750" y="404813"/>
            <a:ext cx="7772400" cy="1470025"/>
          </a:xfrm>
        </p:spPr>
        <p:txBody>
          <a:bodyPr anchor="ctr"/>
          <a:lstStyle/>
          <a:p>
            <a:pPr eaLnBrk="1" hangingPunct="1"/>
            <a:r>
              <a:rPr lang="pl-PL" altLang="it-IT" sz="3600"/>
              <a:t>Physics is Fun:</a:t>
            </a:r>
            <a:br>
              <a:rPr lang="pl-PL" altLang="it-IT" sz="3600"/>
            </a:br>
            <a:r>
              <a:rPr lang="pl-PL" altLang="it-IT" sz="3600"/>
              <a:t>Why do objects fall?</a:t>
            </a:r>
            <a:endParaRPr lang="en-AU" altLang="it-IT" sz="3600"/>
          </a:p>
        </p:txBody>
      </p:sp>
      <p:sp>
        <p:nvSpPr>
          <p:cNvPr id="8195" name="Rectangle 3">
            <a:extLst>
              <a:ext uri="{FF2B5EF4-FFF2-40B4-BE49-F238E27FC236}">
                <a16:creationId xmlns:a16="http://schemas.microsoft.com/office/drawing/2014/main" id="{A0893125-FADE-9039-819D-E5733A00F604}"/>
              </a:ext>
            </a:extLst>
          </p:cNvPr>
          <p:cNvSpPr>
            <a:spLocks noGrp="1" noChangeArrowheads="1"/>
          </p:cNvSpPr>
          <p:nvPr>
            <p:ph type="subTitle" idx="1"/>
          </p:nvPr>
        </p:nvSpPr>
        <p:spPr>
          <a:xfrm>
            <a:off x="1331913" y="2492375"/>
            <a:ext cx="6400800" cy="1752600"/>
          </a:xfrm>
        </p:spPr>
        <p:txBody>
          <a:bodyPr/>
          <a:lstStyle/>
          <a:p>
            <a:pPr eaLnBrk="1" hangingPunct="1">
              <a:lnSpc>
                <a:spcPct val="80000"/>
              </a:lnSpc>
            </a:pPr>
            <a:r>
              <a:rPr lang="pl-PL" altLang="it-IT"/>
              <a:t>Grzegorz Karwasz</a:t>
            </a:r>
          </a:p>
          <a:p>
            <a:pPr eaLnBrk="1" hangingPunct="1">
              <a:lnSpc>
                <a:spcPct val="80000"/>
              </a:lnSpc>
            </a:pPr>
            <a:r>
              <a:rPr lang="pl-PL" altLang="it-IT" i="1"/>
              <a:t>Didactics of Physics Division</a:t>
            </a:r>
          </a:p>
          <a:p>
            <a:pPr eaLnBrk="1" hangingPunct="1">
              <a:lnSpc>
                <a:spcPct val="80000"/>
              </a:lnSpc>
            </a:pPr>
            <a:r>
              <a:rPr lang="pl-PL" altLang="it-IT" i="1">
                <a:solidFill>
                  <a:srgbClr val="FF0000"/>
                </a:solidFill>
              </a:rPr>
              <a:t>Nicolaus Copernicus University</a:t>
            </a:r>
          </a:p>
          <a:p>
            <a:pPr eaLnBrk="1" hangingPunct="1">
              <a:lnSpc>
                <a:spcPct val="80000"/>
              </a:lnSpc>
            </a:pPr>
            <a:r>
              <a:rPr lang="pl-PL" altLang="it-IT" i="1"/>
              <a:t>Toruń, Poland</a:t>
            </a:r>
          </a:p>
          <a:p>
            <a:pPr eaLnBrk="1" hangingPunct="1">
              <a:lnSpc>
                <a:spcPct val="80000"/>
              </a:lnSpc>
            </a:pPr>
            <a:endParaRPr lang="pl-PL" altLang="it-IT" sz="3200"/>
          </a:p>
          <a:p>
            <a:pPr eaLnBrk="1" hangingPunct="1">
              <a:lnSpc>
                <a:spcPct val="80000"/>
              </a:lnSpc>
            </a:pPr>
            <a:r>
              <a:rPr lang="en-AU" altLang="it-IT" sz="3200"/>
              <a:t>송미영</a:t>
            </a:r>
            <a:endParaRPr lang="pl-PL" altLang="it-IT" sz="3200"/>
          </a:p>
          <a:p>
            <a:pPr eaLnBrk="1" hangingPunct="1"/>
            <a:r>
              <a:rPr lang="en-AU" altLang="it-IT" sz="2000" b="1"/>
              <a:t>선임 연구원</a:t>
            </a:r>
          </a:p>
          <a:p>
            <a:pPr eaLnBrk="1" hangingPunct="1"/>
            <a:r>
              <a:rPr lang="en-AU" altLang="it-IT" sz="2000" b="1"/>
              <a:t>플라즈마물성데이터 센터</a:t>
            </a:r>
          </a:p>
          <a:p>
            <a:pPr eaLnBrk="1" hangingPunct="1"/>
            <a:r>
              <a:rPr lang="en-AU" altLang="it-IT" sz="2000" b="1"/>
              <a:t>플라즈마물성연구팀 / 원천기술연구부/</a:t>
            </a:r>
          </a:p>
          <a:p>
            <a:pPr eaLnBrk="1" hangingPunct="1"/>
            <a:r>
              <a:rPr lang="en-AU" altLang="it-IT" sz="2000" b="1"/>
              <a:t>플라즈마기술연구센터 /국가핵융합연구소</a:t>
            </a:r>
            <a:r>
              <a:rPr lang="en-AU" altLang="it-IT" sz="3200"/>
              <a:t> </a:t>
            </a:r>
          </a:p>
        </p:txBody>
      </p:sp>
      <p:pic>
        <p:nvPicPr>
          <p:cNvPr id="8196" name="Picture 2">
            <a:extLst>
              <a:ext uri="{FF2B5EF4-FFF2-40B4-BE49-F238E27FC236}">
                <a16:creationId xmlns:a16="http://schemas.microsoft.com/office/drawing/2014/main" id="{195E9413-51A2-8AD0-108A-1022E8568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3573463"/>
            <a:ext cx="22828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a:extLst>
              <a:ext uri="{FF2B5EF4-FFF2-40B4-BE49-F238E27FC236}">
                <a16:creationId xmlns:a16="http://schemas.microsoft.com/office/drawing/2014/main" id="{AB094573-2D1C-0F65-D5FD-F19EC9BEE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573463"/>
            <a:ext cx="27781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BCBD72-49A6-FB3A-8050-4639BBE7334D}"/>
              </a:ext>
            </a:extLst>
          </p:cNvPr>
          <p:cNvSpPr>
            <a:spLocks noGrp="1"/>
          </p:cNvSpPr>
          <p:nvPr>
            <p:ph type="title"/>
          </p:nvPr>
        </p:nvSpPr>
        <p:spPr/>
        <p:txBody>
          <a:bodyPr/>
          <a:lstStyle/>
          <a:p>
            <a:r>
              <a:rPr lang="it-IT" sz="3600" dirty="0"/>
              <a:t>Didattica, pedagogia, psicologia</a:t>
            </a:r>
          </a:p>
        </p:txBody>
      </p:sp>
      <p:sp>
        <p:nvSpPr>
          <p:cNvPr id="3" name="Segnaposto contenuto 2">
            <a:extLst>
              <a:ext uri="{FF2B5EF4-FFF2-40B4-BE49-F238E27FC236}">
                <a16:creationId xmlns:a16="http://schemas.microsoft.com/office/drawing/2014/main" id="{FA2FA5FE-9504-200C-A6FA-C6F669A39E81}"/>
              </a:ext>
            </a:extLst>
          </p:cNvPr>
          <p:cNvSpPr>
            <a:spLocks noGrp="1"/>
          </p:cNvSpPr>
          <p:nvPr>
            <p:ph idx="1"/>
          </p:nvPr>
        </p:nvSpPr>
        <p:spPr/>
        <p:txBody>
          <a:bodyPr/>
          <a:lstStyle/>
          <a:p>
            <a:r>
              <a:rPr lang="it-IT" sz="2400" dirty="0"/>
              <a:t>La triade delle scienze umanistiche:</a:t>
            </a:r>
          </a:p>
          <a:p>
            <a:pPr marL="514350" indent="-514350">
              <a:buAutoNum type="arabicParenR"/>
            </a:pPr>
            <a:r>
              <a:rPr lang="it-IT" sz="2400" dirty="0"/>
              <a:t>Didattica (</a:t>
            </a:r>
            <a:r>
              <a:rPr lang="it-IT" sz="2400" dirty="0" err="1"/>
              <a:t>Jan</a:t>
            </a:r>
            <a:r>
              <a:rPr lang="it-IT" sz="2400" dirty="0"/>
              <a:t> </a:t>
            </a:r>
            <a:r>
              <a:rPr lang="it-IT" sz="2400" dirty="0" err="1"/>
              <a:t>Komensky</a:t>
            </a:r>
            <a:r>
              <a:rPr lang="it-IT" sz="2400" dirty="0"/>
              <a:t> 1657)</a:t>
            </a:r>
          </a:p>
          <a:p>
            <a:pPr marL="514350" indent="-514350">
              <a:buAutoNum type="arabicParenR"/>
            </a:pPr>
            <a:r>
              <a:rPr lang="it-IT" sz="2400" dirty="0"/>
              <a:t>Pedagogia (Pestalozzi, </a:t>
            </a:r>
            <a:r>
              <a:rPr lang="it-IT" sz="2400" dirty="0" err="1"/>
              <a:t>Herbart</a:t>
            </a:r>
            <a:r>
              <a:rPr lang="it-IT" sz="2400" dirty="0"/>
              <a:t>, Rousseau, </a:t>
            </a:r>
            <a:r>
              <a:rPr lang="it-IT" sz="2400" dirty="0">
                <a:latin typeface="Arial" panose="020B0604020202020204" pitchFamily="34" charset="0"/>
                <a:cs typeface="Arial" panose="020B0604020202020204" pitchFamily="34" charset="0"/>
              </a:rPr>
              <a:t>~1800)</a:t>
            </a:r>
          </a:p>
          <a:p>
            <a:pPr marL="514350" indent="-514350">
              <a:buAutoNum type="arabicParenR"/>
            </a:pPr>
            <a:r>
              <a:rPr lang="it-IT" sz="2400" dirty="0">
                <a:latin typeface="Arial" panose="020B0604020202020204" pitchFamily="34" charset="0"/>
                <a:cs typeface="Arial" panose="020B0604020202020204" pitchFamily="34" charset="0"/>
              </a:rPr>
              <a:t>Psicologia (Wilhelm Wundt 1879 in </a:t>
            </a:r>
            <a:r>
              <a:rPr lang="it-IT" sz="2400" dirty="0" err="1">
                <a:latin typeface="Arial" panose="020B0604020202020204" pitchFamily="34" charset="0"/>
                <a:cs typeface="Arial" panose="020B0604020202020204" pitchFamily="34" charset="0"/>
              </a:rPr>
              <a:t>Lepzig</a:t>
            </a:r>
            <a:r>
              <a:rPr lang="it-IT" sz="2400" dirty="0">
                <a:latin typeface="Arial" panose="020B0604020202020204" pitchFamily="34" charset="0"/>
                <a:cs typeface="Arial" panose="020B0604020202020204" pitchFamily="34" charset="0"/>
              </a:rPr>
              <a:t>, ma anche Aristotele </a:t>
            </a:r>
            <a:r>
              <a:rPr lang="it-IT" sz="2400" i="1" dirty="0">
                <a:latin typeface="Arial" panose="020B0604020202020204" pitchFamily="34" charset="0"/>
                <a:cs typeface="Arial" panose="020B0604020202020204" pitchFamily="34" charset="0"/>
              </a:rPr>
              <a:t>De Anima</a:t>
            </a:r>
            <a:r>
              <a:rPr lang="it-IT" sz="2400" dirty="0">
                <a:latin typeface="Arial" panose="020B0604020202020204" pitchFamily="34" charset="0"/>
                <a:cs typeface="Arial" panose="020B0604020202020204" pitchFamily="34" charset="0"/>
              </a:rPr>
              <a:t>)</a:t>
            </a:r>
          </a:p>
          <a:p>
            <a:pPr marL="0" indent="0">
              <a:buNone/>
            </a:pPr>
            <a:endParaRPr lang="it-IT" sz="2400" dirty="0">
              <a:latin typeface="Arial" panose="020B0604020202020204" pitchFamily="34" charset="0"/>
              <a:cs typeface="Arial" panose="020B0604020202020204" pitchFamily="34" charset="0"/>
            </a:endParaRPr>
          </a:p>
          <a:p>
            <a:pPr marL="0" indent="0">
              <a:buNone/>
            </a:pPr>
            <a:r>
              <a:rPr lang="it-IT" sz="2400" dirty="0">
                <a:latin typeface="Arial" panose="020B0604020202020204" pitchFamily="34" charset="0"/>
                <a:cs typeface="Arial" panose="020B0604020202020204" pitchFamily="34" charset="0"/>
              </a:rPr>
              <a:t>Filosofia (Assiologia, Etica, Estetica etc.)</a:t>
            </a:r>
          </a:p>
          <a:p>
            <a:pPr marL="0" indent="0">
              <a:buNone/>
            </a:pPr>
            <a:r>
              <a:rPr lang="it-IT" sz="2400" dirty="0">
                <a:latin typeface="Arial" panose="020B0604020202020204" pitchFamily="34" charset="0"/>
                <a:cs typeface="Arial" panose="020B0604020202020204" pitchFamily="34" charset="0"/>
              </a:rPr>
              <a:t>Metodologia</a:t>
            </a:r>
          </a:p>
          <a:p>
            <a:pPr marL="0" indent="0">
              <a:buNone/>
            </a:pPr>
            <a:r>
              <a:rPr lang="it-IT" sz="2400" dirty="0">
                <a:latin typeface="Arial" panose="020B0604020202020204" pitchFamily="34" charset="0"/>
                <a:cs typeface="Arial" panose="020B0604020202020204" pitchFamily="34" charset="0"/>
              </a:rPr>
              <a:t>Neuroscienze etc. </a:t>
            </a:r>
            <a:endParaRPr lang="it-IT" sz="2400" dirty="0"/>
          </a:p>
        </p:txBody>
      </p:sp>
    </p:spTree>
    <p:extLst>
      <p:ext uri="{BB962C8B-B14F-4D97-AF65-F5344CB8AC3E}">
        <p14:creationId xmlns:p14="http://schemas.microsoft.com/office/powerpoint/2010/main" val="377360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C3AD008-89D8-3703-4F5C-AADBC829523E}"/>
              </a:ext>
            </a:extLst>
          </p:cNvPr>
          <p:cNvSpPr>
            <a:spLocks noGrp="1" noChangeArrowheads="1"/>
          </p:cNvSpPr>
          <p:nvPr>
            <p:ph type="title"/>
          </p:nvPr>
        </p:nvSpPr>
        <p:spPr/>
        <p:txBody>
          <a:bodyPr/>
          <a:lstStyle/>
          <a:p>
            <a:r>
              <a:rPr lang="pl-PL" altLang="it-IT" sz="3600"/>
              <a:t>„D</a:t>
            </a:r>
            <a:r>
              <a:rPr lang="it-IT" altLang="it-IT" sz="3600"/>
              <a:t>idattica</a:t>
            </a:r>
            <a:r>
              <a:rPr lang="pl-PL" altLang="it-IT" sz="3600"/>
              <a:t>”</a:t>
            </a:r>
            <a:endParaRPr lang="en-AU" altLang="it-IT" sz="3600"/>
          </a:p>
        </p:txBody>
      </p:sp>
      <p:sp>
        <p:nvSpPr>
          <p:cNvPr id="9219" name="Rectangle 3">
            <a:extLst>
              <a:ext uri="{FF2B5EF4-FFF2-40B4-BE49-F238E27FC236}">
                <a16:creationId xmlns:a16="http://schemas.microsoft.com/office/drawing/2014/main" id="{FC6E4C53-847F-1A1A-8659-C49D482EDD46}"/>
              </a:ext>
            </a:extLst>
          </p:cNvPr>
          <p:cNvSpPr>
            <a:spLocks noGrp="1" noChangeArrowheads="1"/>
          </p:cNvSpPr>
          <p:nvPr>
            <p:ph type="body" idx="1"/>
          </p:nvPr>
        </p:nvSpPr>
        <p:spPr>
          <a:xfrm>
            <a:off x="447675" y="1290638"/>
            <a:ext cx="8372475" cy="4276725"/>
          </a:xfrm>
        </p:spPr>
        <p:txBody>
          <a:bodyPr/>
          <a:lstStyle/>
          <a:p>
            <a:pPr>
              <a:lnSpc>
                <a:spcPct val="80000"/>
              </a:lnSpc>
            </a:pPr>
            <a:r>
              <a:rPr lang="it-IT" altLang="it-IT" sz="2000"/>
              <a:t>Didacto (gr.) „insegno”</a:t>
            </a:r>
          </a:p>
          <a:p>
            <a:pPr>
              <a:lnSpc>
                <a:spcPct val="80000"/>
              </a:lnSpc>
            </a:pPr>
            <a:r>
              <a:rPr lang="it-IT" altLang="it-IT" sz="2000" b="1"/>
              <a:t>Didattica</a:t>
            </a:r>
            <a:r>
              <a:rPr lang="it-IT" altLang="it-IT" sz="2000"/>
              <a:t> &lt;gr. </a:t>
            </a:r>
            <a:r>
              <a:rPr lang="it-IT" altLang="it-IT" sz="2000" i="1"/>
              <a:t>didaktikós</a:t>
            </a:r>
            <a:r>
              <a:rPr lang="it-IT" altLang="it-IT" sz="2000"/>
              <a:t> = insegnante, correttivo&gt; </a:t>
            </a:r>
          </a:p>
          <a:p>
            <a:pPr>
              <a:lnSpc>
                <a:spcPct val="80000"/>
              </a:lnSpc>
              <a:buFontTx/>
              <a:buAutoNum type="arabicPeriod"/>
            </a:pPr>
            <a:r>
              <a:rPr lang="it-IT" altLang="it-IT" sz="2000"/>
              <a:t>Una disciplina della pedagogia – scienza su metodi di insegnare ed imparare.  </a:t>
            </a:r>
          </a:p>
          <a:p>
            <a:pPr>
              <a:lnSpc>
                <a:spcPct val="80000"/>
              </a:lnSpc>
              <a:buFontTx/>
              <a:buAutoNum type="arabicPeriod"/>
            </a:pPr>
            <a:r>
              <a:rPr lang="it-IT" altLang="it-IT" sz="2000"/>
              <a:t>correggere, moralizzare </a:t>
            </a:r>
          </a:p>
          <a:p>
            <a:pPr>
              <a:lnSpc>
                <a:spcPct val="80000"/>
              </a:lnSpc>
            </a:pPr>
            <a:r>
              <a:rPr lang="it-IT" altLang="it-IT" sz="2000"/>
              <a:t>Didassia – i metodi applicati, cioè la prassi d’insegnare</a:t>
            </a:r>
          </a:p>
          <a:p>
            <a:pPr>
              <a:lnSpc>
                <a:spcPct val="80000"/>
              </a:lnSpc>
            </a:pPr>
            <a:endParaRPr lang="it-IT" altLang="it-IT" sz="2000" b="1"/>
          </a:p>
          <a:p>
            <a:r>
              <a:rPr lang="it-IT" altLang="it-IT" sz="2000"/>
              <a:t>dīdūco [dīdūco], dīdūcis, diduxi, diductum, dīdūcĕre </a:t>
            </a:r>
            <a:br>
              <a:rPr lang="it-IT" altLang="it-IT" sz="2000"/>
            </a:br>
            <a:r>
              <a:rPr lang="it-IT" altLang="it-IT" sz="2000"/>
              <a:t>verbo transitivo III coniugazione</a:t>
            </a:r>
            <a:br>
              <a:rPr lang="it-IT" altLang="it-IT" sz="2000"/>
            </a:br>
            <a:br>
              <a:rPr lang="it-IT" altLang="it-IT" sz="2000"/>
            </a:br>
            <a:r>
              <a:rPr lang="it-IT" altLang="it-IT" sz="2000" b="1"/>
              <a:t>1</a:t>
            </a:r>
            <a:r>
              <a:rPr lang="it-IT" altLang="it-IT" sz="2000"/>
              <a:t> allargare, aprire, staccare, distendere</a:t>
            </a:r>
            <a:br>
              <a:rPr lang="it-IT" altLang="it-IT" sz="2000"/>
            </a:br>
            <a:r>
              <a:rPr lang="it-IT" altLang="it-IT" sz="2000" b="1"/>
              <a:t>2</a:t>
            </a:r>
            <a:r>
              <a:rPr lang="it-IT" altLang="it-IT" sz="2000"/>
              <a:t> disgiungere, separare, dividere</a:t>
            </a:r>
            <a:br>
              <a:rPr lang="it-IT" altLang="it-IT" sz="2000"/>
            </a:br>
            <a:r>
              <a:rPr lang="it-IT" altLang="it-IT" sz="2000" b="1"/>
              <a:t>3</a:t>
            </a:r>
            <a:r>
              <a:rPr lang="it-IT" altLang="it-IT" sz="2000"/>
              <a:t> sciogliere, disfare, rompere, strappare</a:t>
            </a:r>
          </a:p>
          <a:p>
            <a:endParaRPr lang="it-IT" altLang="it-IT" sz="2000" b="1"/>
          </a:p>
          <a:p>
            <a:r>
              <a:rPr lang="it-IT" altLang="it-IT" sz="2200">
                <a:solidFill>
                  <a:srgbClr val="FF0000"/>
                </a:solidFill>
              </a:rPr>
              <a:t>In altre parole: insegnare = dividere, analizzare, allargare</a:t>
            </a:r>
          </a:p>
          <a:p>
            <a:endParaRPr lang="pl-PL" altLang="it-IT" sz="1800" b="1"/>
          </a:p>
          <a:p>
            <a:pPr>
              <a:lnSpc>
                <a:spcPct val="80000"/>
              </a:lnSpc>
            </a:pPr>
            <a:endParaRPr lang="en-AU" altLang="it-IT" sz="1800"/>
          </a:p>
        </p:txBody>
      </p:sp>
      <p:sp>
        <p:nvSpPr>
          <p:cNvPr id="9220" name="Text Box 4">
            <a:extLst>
              <a:ext uri="{FF2B5EF4-FFF2-40B4-BE49-F238E27FC236}">
                <a16:creationId xmlns:a16="http://schemas.microsoft.com/office/drawing/2014/main" id="{475504FA-BD0A-9B9A-81BA-587BA767EA95}"/>
              </a:ext>
            </a:extLst>
          </p:cNvPr>
          <p:cNvSpPr txBox="1">
            <a:spLocks noChangeArrowheads="1"/>
          </p:cNvSpPr>
          <p:nvPr/>
        </p:nvSpPr>
        <p:spPr bwMode="auto">
          <a:xfrm>
            <a:off x="447675" y="6283325"/>
            <a:ext cx="30321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1000"/>
              <a:t>Dizionario parole straniere</a:t>
            </a:r>
            <a:r>
              <a:rPr lang="pl-PL" altLang="it-IT" sz="1000"/>
              <a:t> PWN, Warszawa, 1972</a:t>
            </a:r>
          </a:p>
          <a:p>
            <a:pPr>
              <a:spcBef>
                <a:spcPct val="0"/>
              </a:spcBef>
              <a:buFontTx/>
              <a:buNone/>
            </a:pPr>
            <a:r>
              <a:rPr lang="pl-PL" altLang="it-IT" sz="1000"/>
              <a:t>Dizionario l</a:t>
            </a:r>
            <a:r>
              <a:rPr lang="it-IT" altLang="it-IT" sz="1000"/>
              <a:t>i</a:t>
            </a:r>
            <a:r>
              <a:rPr lang="pl-PL" altLang="it-IT" sz="1000"/>
              <a:t>ngua latina</a:t>
            </a:r>
            <a:endParaRPr lang="en-AU" altLang="it-IT" sz="1000"/>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5205</TotalTime>
  <Words>3591</Words>
  <Application>Microsoft Office PowerPoint</Application>
  <PresentationFormat>Presentazione su schermo (4:3)</PresentationFormat>
  <Paragraphs>242</Paragraphs>
  <Slides>45</Slides>
  <Notes>32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45</vt:i4>
      </vt:variant>
    </vt:vector>
  </HeadingPairs>
  <TitlesOfParts>
    <vt:vector size="49" baseType="lpstr">
      <vt:lpstr>Arial</vt:lpstr>
      <vt:lpstr>Times New Roman</vt:lpstr>
      <vt:lpstr>Wingdings</vt:lpstr>
      <vt:lpstr>Projekt domyślny</vt:lpstr>
      <vt:lpstr>Inclusione e personalizzazione nell’insegnamento delle STEAM</vt:lpstr>
      <vt:lpstr>Inclusione e personalizzazione nell’insegnamento delle STEAM</vt:lpstr>
      <vt:lpstr>Presentazione standard di PowerPoint</vt:lpstr>
      <vt:lpstr>Presentazione standard di PowerPoint</vt:lpstr>
      <vt:lpstr>Presentazione standard di PowerPoint</vt:lpstr>
      <vt:lpstr>Presentazione standard di PowerPoint</vt:lpstr>
      <vt:lpstr>Physics is Fun: Why do objects fall?</vt:lpstr>
      <vt:lpstr>Didattica, pedagogia, psicologia</vt:lpstr>
      <vt:lpstr>„Didattica”</vt:lpstr>
      <vt:lpstr>Jan Amos Comenius  in „Didactica Magna” (1657) defined it differently:</vt:lpstr>
      <vt:lpstr>Comenius nella «Didattica Magna» la definì diversamente:</vt:lpstr>
      <vt:lpstr>„Great Didactic”</vt:lpstr>
      <vt:lpstr>„Great Didactic”</vt:lpstr>
      <vt:lpstr>„Great Didactic”</vt:lpstr>
      <vt:lpstr>„Great Didactic”</vt:lpstr>
      <vt:lpstr>„Great Didactic”</vt:lpstr>
      <vt:lpstr>„John Amos Comenius”</vt:lpstr>
      <vt:lpstr>J.A. Comenius „Didattica Magna” (1657)</vt:lpstr>
      <vt:lpstr>„Didattica Magna”</vt:lpstr>
      <vt:lpstr>La didattica, come ogni attività (non solo scientifica), ha il suo: 
</vt:lpstr>
      <vt:lpstr>Leszno: a forgotten cultural heritage</vt:lpstr>
      <vt:lpstr>Leszno: a forgotten cultural heritage</vt:lpstr>
      <vt:lpstr>Leszno: a forgotten cultural heritage</vt:lpstr>
      <vt:lpstr>Leszno: a forgotten cultural heritage</vt:lpstr>
      <vt:lpstr>In ogni scienza dobbiamo definire:</vt:lpstr>
      <vt:lpstr>Nella didattica vigono le stesse regole come nelle scienze (umanistiche ed ‘esatte’) </vt:lpstr>
      <vt:lpstr>L’oggetto dello studio della didattica è</vt:lpstr>
      <vt:lpstr>Tele-scopio</vt:lpstr>
      <vt:lpstr>Tele-scopio</vt:lpstr>
      <vt:lpstr>Soggetto ↔ Oggetto</vt:lpstr>
      <vt:lpstr>In didattica vengono definiti:</vt:lpstr>
      <vt:lpstr>Riassumendo, la didattica, come ogni attività umana definisce i suoi:</vt:lpstr>
      <vt:lpstr>I principi della didattica sono, per esempio,</vt:lpstr>
      <vt:lpstr>Didactics, as every (human) research activity defines its:</vt:lpstr>
      <vt:lpstr>I metodi della didattica sono, per esempio:</vt:lpstr>
      <vt:lpstr>and many, many more, depending on the local/ instant idea and the subject</vt:lpstr>
      <vt:lpstr>Le misure didattiche (mezzi, sovvenzioni) sono, ad esempio,
</vt:lpstr>
      <vt:lpstr>Ma sia i principi, i metodi e i mezzi sono soggetti all'obiettivo
</vt:lpstr>
      <vt:lpstr>E quindi questi obiettivi reali e istantanei possono essere molto diversi.
</vt:lpstr>
      <vt:lpstr>Un obiettivo molto migliore sarebbe:
</vt:lpstr>
      <vt:lpstr>E la didattica della fisica ha qualcosa in comune con tutti questi principi?
</vt:lpstr>
      <vt:lpstr>La didattica della fisica, sia per innescare l'interesse della ricerca e per la trasmissione della conoscenza sia per aprire le menti può,
</vt:lpstr>
      <vt:lpstr>Quindi, la didattica della fisica dovrebbe anche assicurare tre tipi di competenze:
</vt:lpstr>
      <vt:lpstr>Il requisito fondamentale di una didatica efficace, cioè di un insegnamento pratico basato su una didattica ragionevole, è l'insegnamento:
</vt:lpstr>
      <vt:lpstr>Riassumendo, la didattica non è una scienza enigmatica sull'insegnamento (in polacco: "nauka o nauczaniu")
</vt:lpstr>
    </vt:vector>
  </TitlesOfParts>
  <Company>PAP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principio…</dc:title>
  <dc:creator>GK</dc:creator>
  <cp:lastModifiedBy>Maria Karwasz</cp:lastModifiedBy>
  <cp:revision>159</cp:revision>
  <dcterms:created xsi:type="dcterms:W3CDTF">2006-02-09T22:46:12Z</dcterms:created>
  <dcterms:modified xsi:type="dcterms:W3CDTF">2022-12-05T00:11:17Z</dcterms:modified>
</cp:coreProperties>
</file>