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21" r:id="rId2"/>
    <p:sldId id="323" r:id="rId3"/>
    <p:sldId id="325" r:id="rId4"/>
    <p:sldId id="351" r:id="rId5"/>
    <p:sldId id="353" r:id="rId6"/>
    <p:sldId id="350" r:id="rId7"/>
    <p:sldId id="358" r:id="rId8"/>
    <p:sldId id="359" r:id="rId9"/>
    <p:sldId id="354" r:id="rId10"/>
    <p:sldId id="360" r:id="rId11"/>
    <p:sldId id="335" r:id="rId12"/>
    <p:sldId id="347" r:id="rId13"/>
    <p:sldId id="348" r:id="rId14"/>
    <p:sldId id="349" r:id="rId15"/>
    <p:sldId id="344" r:id="rId16"/>
    <p:sldId id="346" r:id="rId17"/>
    <p:sldId id="345" r:id="rId18"/>
    <p:sldId id="352" r:id="rId19"/>
    <p:sldId id="355" r:id="rId20"/>
    <p:sldId id="326" r:id="rId21"/>
    <p:sldId id="327" r:id="rId22"/>
    <p:sldId id="331" r:id="rId23"/>
    <p:sldId id="330" r:id="rId24"/>
    <p:sldId id="328" r:id="rId25"/>
    <p:sldId id="329" r:id="rId26"/>
    <p:sldId id="332" r:id="rId27"/>
    <p:sldId id="333" r:id="rId28"/>
    <p:sldId id="334" r:id="rId29"/>
    <p:sldId id="336" r:id="rId30"/>
    <p:sldId id="338" r:id="rId31"/>
    <p:sldId id="339" r:id="rId32"/>
    <p:sldId id="341" r:id="rId33"/>
    <p:sldId id="342" r:id="rId34"/>
    <p:sldId id="340" r:id="rId35"/>
    <p:sldId id="343" r:id="rId36"/>
    <p:sldId id="337" r:id="rId37"/>
    <p:sldId id="361" r:id="rId38"/>
    <p:sldId id="362" r:id="rId39"/>
    <p:sldId id="357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21:57:35.64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21:57:40.99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49 24575,'7528'0'0,"-7484"-3"0,0-1 0,50-12 0,40-4 0,173 14-479,-259 7-407,-7-1-5940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21:57:41.98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DA83C-51FB-444F-AD67-CE37F468C80D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FD9E8-CD83-4048-9F9F-1223FEB5E1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8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66E0E815-0471-D98A-50F3-1CD49E255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F85C51-1217-4835-933F-277D6EDB4A5D}" type="slidenum">
              <a:rPr lang="en-AU" altLang="it-IT" smtClean="0"/>
              <a:pPr/>
              <a:t>1</a:t>
            </a:fld>
            <a:endParaRPr lang="en-AU" altLang="it-IT"/>
          </a:p>
        </p:txBody>
      </p:sp>
      <p:sp>
        <p:nvSpPr>
          <p:cNvPr id="4099" name="Symbol zastępczy obrazu slajdu 1">
            <a:extLst>
              <a:ext uri="{FF2B5EF4-FFF2-40B4-BE49-F238E27FC236}">
                <a16:creationId xmlns:a16="http://schemas.microsoft.com/office/drawing/2014/main" id="{1C584157-801A-D4EF-88E6-E9C5D4380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Symbol zastępczy notatek 2">
            <a:extLst>
              <a:ext uri="{FF2B5EF4-FFF2-40B4-BE49-F238E27FC236}">
                <a16:creationId xmlns:a16="http://schemas.microsoft.com/office/drawing/2014/main" id="{BC16E0D7-4F01-2CE8-FE77-A8DFC7C65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pl-PL" altLang="it-IT"/>
              <a:t>Pierwszy slajd</a:t>
            </a:r>
            <a:endParaRPr lang="en-US" altLang="it-IT"/>
          </a:p>
        </p:txBody>
      </p:sp>
      <p:sp>
        <p:nvSpPr>
          <p:cNvPr id="4101" name="Symbol zastępczy numeru slajdu 3">
            <a:extLst>
              <a:ext uri="{FF2B5EF4-FFF2-40B4-BE49-F238E27FC236}">
                <a16:creationId xmlns:a16="http://schemas.microsoft.com/office/drawing/2014/main" id="{0BBE377A-18F6-5630-EE76-271D95876EE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E9142C7-D666-4E35-A677-66262B4B9872}" type="slidenum">
              <a:rPr lang="en-US" altLang="it-IT" sz="1200">
                <a:latin typeface="Calibri" panose="020F0502020204030204" pitchFamily="34" charset="0"/>
              </a:rPr>
              <a:pPr algn="r"/>
              <a:t>1</a:t>
            </a:fld>
            <a:endParaRPr lang="en-US" altLang="it-IT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27DA8-E91C-3278-A882-C93A5E2FB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DE21871-5AD1-8A54-8719-6ADD57F7A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57EFA0-8AA9-14D8-E2E5-6F8EF097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4475E0-5178-3D53-DC43-ECF5173B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BC8AE4-FCF8-EE6B-2772-B25DDB2F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638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4810A7-FCD4-A251-0A1D-874493CD5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42339E-A2D6-6603-7C3E-FE6CEA5E6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9D3552-C441-75BD-BB32-FA44D3EFA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5FA592-84B6-098D-15D5-098991E4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12C418-674F-866A-9AC4-2B251A989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08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138C7CA-A9EA-D8A6-251E-3A194E51B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53F366D-A531-AC90-FFAE-CE5C49164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49B4D-0ABA-474C-56CD-E3428158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407881-B8E6-E6F2-57D6-13F675E3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EAB7DB-BF06-A20E-3F5F-09123C33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696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C5715-A7E4-8659-80D9-62BF6DD49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CB78BE-887E-74A3-7B5D-50CE6A352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D674B6-7AB9-7C16-695C-55DE61FE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91E94A-ACC4-C404-975A-29D82100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0443D2-80A1-1B6B-2A69-8CD795E9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23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DC8F54-4ED3-0CD2-5144-DC89E3BD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63D2A1-F418-737D-CE35-42A24436E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89272C-AF6D-246B-5DD5-AC1E2ED9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CA7FB1-0C55-5F83-C9C0-F832D2AF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62B90-9F2C-B84E-58ED-F89E092B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99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E6DEB-12CD-B9B2-15B5-39CB0B92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07E2C2-B27F-4B4C-91BF-792E0ED58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5A2631-5029-D0F0-E9BD-F5C6B2C05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ACEB50-8A0C-5523-C4CA-A729BD9F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556C2A-5C2D-63BB-48B7-2872FA0BD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56E359-EB67-668B-A637-31CE3270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7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99A50-D642-0336-C772-A351025E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4BEE0B-A70C-0743-F975-2A520CE55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607A43-09BC-0875-5B59-FC0E9B259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07DBAC5-FE4B-EFBB-13EA-301B782DA9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F745109-E29A-B4A7-40F1-E67B59A6A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FACF65E-D77B-4E54-6483-A418CA60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D8690A2-92C8-8562-2779-570AA901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FEC4EAC-0A23-0EE8-4DD6-A9E03F7B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40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A86B1A-A3F7-8AEF-866A-0BDC7D0D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B9B3A2-9816-4B52-9490-BA0DE759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D7765C-1846-E175-AA8A-C3B8A40F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3B0F62-AB86-0496-C7F8-39D58D0C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12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B412206-BCAC-101C-F7C5-3EC9181D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95F9582-56EE-9842-8537-26CF20D1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169446-6B2F-0CE9-5E4F-0F43FF30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03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4A9F59-618C-C24E-550A-A10D8638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65E83D-01F6-930F-D2AB-61D400F7E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3ACF89-5EE4-71FB-8CDB-7D77B3701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AF02DA-96DA-6983-0E5E-27EAA33E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A66BD8-237F-EE47-1F27-5B1FB54B5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334E72-7B36-778A-70C6-CF423031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15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BA7FD0-B033-19CC-AD8D-210FEA34E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034D770-FD98-41E2-22D3-2E7A3AB38A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208C68-F117-59B0-92C8-659FDAD42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522F90-2A93-3D7C-47BE-94CAA917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AE5326-3925-028F-0A29-73F921FF3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950538-B01F-EE77-D9B0-9E5EE151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03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4D8C99-5435-7952-C6C0-DA148D8A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1628DF-60A0-B54D-7A73-77B694B8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9483B6-E779-DB79-9B5D-CE3D936C3F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E8EBB-E094-4CED-BAC9-40BB23939A08}" type="datetimeFigureOut">
              <a:rPr lang="it-IT" smtClean="0"/>
              <a:t>07/11/2022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8466A4-4843-18CA-947D-1E83631F8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D96580-83B9-02FF-1E72-5E4C3A2D0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B9760-F230-4F87-A4B7-8D4C05FCA7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82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hyperlink" Target="https://en.wikipedia.org/wiki/Packing_density" TargetMode="External"/><Relationship Id="rId7" Type="http://schemas.openxmlformats.org/officeDocument/2006/relationships/image" Target="../media/image26.png"/><Relationship Id="rId12" Type="http://schemas.openxmlformats.org/officeDocument/2006/relationships/customXml" Target="../ink/ink3.xml"/><Relationship Id="rId2" Type="http://schemas.openxmlformats.org/officeDocument/2006/relationships/hyperlink" Target="https://en.wikipedia.org/wiki/Regular_tilin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Pentagon#cite_note-15" TargetMode="External"/><Relationship Id="rId11" Type="http://schemas.openxmlformats.org/officeDocument/2006/relationships/image" Target="../media/image90.png"/><Relationship Id="rId5" Type="http://schemas.openxmlformats.org/officeDocument/2006/relationships/hyperlink" Target="https://en.wikipedia.org/wiki/Thomas_Callister_Hales" TargetMode="External"/><Relationship Id="rId10" Type="http://schemas.openxmlformats.org/officeDocument/2006/relationships/customXml" Target="../ink/ink2.xml"/><Relationship Id="rId4" Type="http://schemas.openxmlformats.org/officeDocument/2006/relationships/hyperlink" Target="https://en.wikipedia.org/wiki/Double_lattice" TargetMode="Externa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L_Pegasi" TargetMode="External"/><Relationship Id="rId2" Type="http://schemas.openxmlformats.org/officeDocument/2006/relationships/hyperlink" Target="https://en.wikipedia.org/wiki/Atacama_Large_Millimeter_Array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9626D842-EF86-EDDB-1485-9F3507D70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76250"/>
            <a:ext cx="741680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5400" i="1" dirty="0">
                <a:solidFill>
                  <a:srgbClr val="002060"/>
                </a:solidFill>
              </a:rPr>
              <a:t>Insegnare STEAM </a:t>
            </a:r>
          </a:p>
          <a:p>
            <a:r>
              <a:rPr lang="it-IT" altLang="it-IT" sz="5400" i="1" dirty="0">
                <a:solidFill>
                  <a:srgbClr val="002060"/>
                </a:solidFill>
              </a:rPr>
              <a:t>con la realtà aumentata</a:t>
            </a:r>
          </a:p>
          <a:p>
            <a:endParaRPr lang="pl-PL" altLang="it-IT" sz="2800" dirty="0">
              <a:solidFill>
                <a:srgbClr val="FF0000"/>
              </a:solidFill>
            </a:endParaRPr>
          </a:p>
        </p:txBody>
      </p:sp>
      <p:sp>
        <p:nvSpPr>
          <p:cNvPr id="3075" name="Text Box 7">
            <a:extLst>
              <a:ext uri="{FF2B5EF4-FFF2-40B4-BE49-F238E27FC236}">
                <a16:creationId xmlns:a16="http://schemas.microsoft.com/office/drawing/2014/main" id="{461A7CD9-63D4-9019-8984-E34E8EA9E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6" y="2662239"/>
            <a:ext cx="765459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l-PL" altLang="it-IT" sz="2800" dirty="0">
                <a:solidFill>
                  <a:srgbClr val="002060"/>
                </a:solidFill>
              </a:rPr>
              <a:t>Grzegorz Karwasz</a:t>
            </a:r>
          </a:p>
          <a:p>
            <a:endParaRPr lang="pl-PL" altLang="it-IT" sz="2800" dirty="0">
              <a:solidFill>
                <a:srgbClr val="002060"/>
              </a:solidFill>
            </a:endParaRPr>
          </a:p>
          <a:p>
            <a:endParaRPr lang="it-IT" altLang="it-IT" sz="2800" i="1" dirty="0">
              <a:solidFill>
                <a:srgbClr val="002060"/>
              </a:solidFill>
            </a:endParaRPr>
          </a:p>
          <a:p>
            <a:r>
              <a:rPr lang="it-IT" altLang="it-IT" sz="2800" i="1" dirty="0">
                <a:solidFill>
                  <a:srgbClr val="002060"/>
                </a:solidFill>
              </a:rPr>
              <a:t>Lezione 5: Matematica – regina delle scienze</a:t>
            </a:r>
          </a:p>
          <a:p>
            <a:r>
              <a:rPr lang="it-IT" altLang="it-IT" sz="2800" i="1" dirty="0">
                <a:solidFill>
                  <a:srgbClr val="002060"/>
                </a:solidFill>
              </a:rPr>
              <a:t>Parte III: Didattica digitale ed aumentata</a:t>
            </a:r>
            <a:endParaRPr lang="pl-PL" altLang="it-IT" sz="2800" i="1" dirty="0">
              <a:solidFill>
                <a:srgbClr val="002060"/>
              </a:solidFill>
            </a:endParaRPr>
          </a:p>
        </p:txBody>
      </p:sp>
      <p:sp>
        <p:nvSpPr>
          <p:cNvPr id="3076" name="CasellaDiTesto 2">
            <a:extLst>
              <a:ext uri="{FF2B5EF4-FFF2-40B4-BE49-F238E27FC236}">
                <a16:creationId xmlns:a16="http://schemas.microsoft.com/office/drawing/2014/main" id="{D339FA8D-103C-3007-E049-8646A1E6C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880" y="5085184"/>
            <a:ext cx="86050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rgbClr val="009900"/>
                </a:solidFill>
              </a:rPr>
              <a:t>«Inutile perdere il tempo per operazioni che con la mia invenzione qualsiasi contadino potrà fare» (W. Leibniz)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043D45-DE07-34B4-3798-ED8F46F3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79" y="-114560"/>
            <a:ext cx="10515600" cy="1325563"/>
          </a:xfrm>
        </p:spPr>
        <p:txBody>
          <a:bodyPr/>
          <a:lstStyle/>
          <a:p>
            <a:r>
              <a:rPr lang="it-IT" dirty="0"/>
              <a:t>Una spirale più bella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15031C-89CF-C592-5A0A-D92495686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79" y="892460"/>
            <a:ext cx="7419975" cy="57626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1CA6950-6BAE-B0C7-8DE7-F295B2DAD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05" y="1692559"/>
            <a:ext cx="47339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31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B05F2F-F47C-EEAA-8FD2-3DE0880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67"/>
            <a:ext cx="10515600" cy="1325563"/>
          </a:xfrm>
        </p:spPr>
        <p:txBody>
          <a:bodyPr/>
          <a:lstStyle/>
          <a:p>
            <a:r>
              <a:rPr lang="it-IT" dirty="0"/>
              <a:t>Math </a:t>
            </a:r>
            <a:r>
              <a:rPr lang="it-IT" dirty="0" err="1"/>
              <a:t>is</a:t>
            </a:r>
            <a:r>
              <a:rPr lang="it-IT" dirty="0"/>
              <a:t> Fun: pentagono regolare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28AB726-CA13-AA53-EFA5-5974D094B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003" y="891802"/>
            <a:ext cx="8201025" cy="54387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ACDD63-247C-8DD0-3580-DCC511B6B61A}"/>
              </a:ext>
            </a:extLst>
          </p:cNvPr>
          <p:cNvSpPr txBox="1"/>
          <p:nvPr/>
        </p:nvSpPr>
        <p:spPr>
          <a:xfrm>
            <a:off x="374754" y="6007411"/>
            <a:ext cx="8649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https://en.wikipedia.org/wiki/Pentagon</a:t>
            </a:r>
          </a:p>
          <a:p>
            <a:r>
              <a:rPr lang="it-IT" dirty="0"/>
              <a:t>https://www.mathsisfun.com/geometry/construct-pentagon.html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3EDAFE4-F313-FB9A-F20E-924891C59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72" y="1297175"/>
            <a:ext cx="4676775" cy="3952875"/>
          </a:xfrm>
          <a:prstGeom prst="rect">
            <a:avLst/>
          </a:prstGeom>
        </p:spPr>
      </p:pic>
      <p:pic>
        <p:nvPicPr>
          <p:cNvPr id="8" name="Immagine 7" descr="Immagine che contiene pianta, foglia, verde, fiore&#10;&#10;Descrizione generata automaticamente">
            <a:extLst>
              <a:ext uri="{FF2B5EF4-FFF2-40B4-BE49-F238E27FC236}">
                <a16:creationId xmlns:a16="http://schemas.microsoft.com/office/drawing/2014/main" id="{5A92C873-A3BF-9F18-EFC1-89EA1C833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95" y="891802"/>
            <a:ext cx="2277133" cy="19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08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3473A1-ED98-6802-6977-B9D4FDC08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54" y="0"/>
            <a:ext cx="10515600" cy="1325563"/>
          </a:xfrm>
        </p:spPr>
        <p:txBody>
          <a:bodyPr/>
          <a:lstStyle/>
          <a:p>
            <a:r>
              <a:rPr lang="it-IT" dirty="0"/>
              <a:t>Pentagono regolare: due altre costruzioni</a:t>
            </a:r>
          </a:p>
        </p:txBody>
      </p:sp>
      <p:pic>
        <p:nvPicPr>
          <p:cNvPr id="4" name="Immagine 3" descr="Immagine che contiene testo, bianco&#10;&#10;Descrizione generata automaticamente">
            <a:extLst>
              <a:ext uri="{FF2B5EF4-FFF2-40B4-BE49-F238E27FC236}">
                <a16:creationId xmlns:a16="http://schemas.microsoft.com/office/drawing/2014/main" id="{DDB88866-EC4B-BD56-C9A6-D255379AE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1" y="1325563"/>
            <a:ext cx="4492565" cy="449256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3B08F8-D09D-5D6D-A2A1-66A064F31616}"/>
              </a:ext>
            </a:extLst>
          </p:cNvPr>
          <p:cNvSpPr txBox="1"/>
          <p:nvPr/>
        </p:nvSpPr>
        <p:spPr>
          <a:xfrm>
            <a:off x="117175" y="5532437"/>
            <a:ext cx="60988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https://upload.wikimedia.org/wikipedia/commons/thumb/9/96/Regular_Pentagon_Using_Carlyle_Circle.gif/220px-Regular_Pentagon_Using_Carlyle_Circle.gif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CBBD1B-B8ED-D93A-BD4D-13460724FC9B}"/>
              </a:ext>
            </a:extLst>
          </p:cNvPr>
          <p:cNvSpPr txBox="1"/>
          <p:nvPr/>
        </p:nvSpPr>
        <p:spPr>
          <a:xfrm>
            <a:off x="5975951" y="6080367"/>
            <a:ext cx="609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https://en.wikipedia.org/wiki/Pentagon#/media/File:01-Pentagon-Euklid_Animation.gif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A032D50-A1CE-8324-9BB8-131046C1F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79" y="926144"/>
            <a:ext cx="5209280" cy="51962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A744023-1245-7BED-8DE6-2A5C02873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669" y="1025525"/>
            <a:ext cx="13906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6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A953D8-0A26-636B-3242-D132F91A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/>
              <a:t>Il problema del piastrellista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6820A3-8263-3379-646A-442E5F1C13A1}"/>
              </a:ext>
            </a:extLst>
          </p:cNvPr>
          <p:cNvSpPr txBox="1"/>
          <p:nvPr/>
        </p:nvSpPr>
        <p:spPr>
          <a:xfrm>
            <a:off x="198409" y="1014926"/>
            <a:ext cx="622827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regular pentagon cannot appear in any tiling of regular polygons. First, to prove a pentagon cannot form a </a:t>
            </a:r>
            <a:r>
              <a:rPr lang="en-US" dirty="0">
                <a:hlinkClick r:id="rId2" tooltip="Regular tiling"/>
              </a:rPr>
              <a:t>regular tiling</a:t>
            </a:r>
            <a:r>
              <a:rPr lang="en-US" dirty="0"/>
              <a:t> (one in which all faces are congruent, thus requiring that all the polygons be pentagons), observe that 360° / 108° = 31⁄3 (where 108° Is the interior angle), which is not a whole number; hence there exists no integer number of pentagons sharing a single vertex and leaving no gaps between them. More difficult is proving a pentagon cannot be in any edge-to-edge tiling made by regular polygons: </a:t>
            </a:r>
          </a:p>
          <a:p>
            <a:r>
              <a:rPr lang="en-US" dirty="0"/>
              <a:t>The maximum known </a:t>
            </a:r>
            <a:r>
              <a:rPr lang="en-US" dirty="0">
                <a:hlinkClick r:id="rId3" tooltip="Packing density"/>
              </a:rPr>
              <a:t>packing density</a:t>
            </a:r>
            <a:r>
              <a:rPr lang="en-US" dirty="0"/>
              <a:t> of a regular pentagon is approximately 0.921, achieved by the </a:t>
            </a:r>
            <a:r>
              <a:rPr lang="en-US" dirty="0">
                <a:hlinkClick r:id="rId4" tooltip="Double lattice"/>
              </a:rPr>
              <a:t>double lattice</a:t>
            </a:r>
            <a:r>
              <a:rPr lang="en-US" dirty="0"/>
              <a:t> packing shown. In a preprint released in 2016, </a:t>
            </a:r>
            <a:r>
              <a:rPr lang="en-US" dirty="0">
                <a:hlinkClick r:id="rId5" tooltip="Thomas Callister Hales"/>
              </a:rPr>
              <a:t>Thomas Hales</a:t>
            </a:r>
            <a:r>
              <a:rPr lang="en-US" dirty="0"/>
              <a:t> and </a:t>
            </a:r>
            <a:r>
              <a:rPr lang="en-US" dirty="0" err="1"/>
              <a:t>Wöden</a:t>
            </a:r>
            <a:r>
              <a:rPr lang="en-US" dirty="0"/>
              <a:t> </a:t>
            </a:r>
            <a:r>
              <a:rPr lang="en-US" dirty="0" err="1"/>
              <a:t>Kusner</a:t>
            </a:r>
            <a:r>
              <a:rPr lang="en-US" dirty="0"/>
              <a:t> announced a proof that the double lattice packing of the regular pentagon (which they call the "pentagonal ice-ray" packing, and which they trace to the work of Chinese artisans in 1900) has the optimal density among all packings of regular pentagons in the plane.</a:t>
            </a:r>
            <a:r>
              <a:rPr lang="en-US" baseline="30000" dirty="0">
                <a:hlinkClick r:id="rId6"/>
              </a:rPr>
              <a:t>[15]</a:t>
            </a:r>
            <a:r>
              <a:rPr lang="en-US" dirty="0"/>
              <a:t> As of 2020, their proof has not yet been refereed and published.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625ED65-A171-C79A-681E-86AF77622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06" y="1680759"/>
            <a:ext cx="4440807" cy="40572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69FBC200-F021-FF63-67F3-DAFADB01DDE0}"/>
                  </a:ext>
                </a:extLst>
              </p14:cNvPr>
              <p14:cNvContentPartPr/>
              <p14:nvPr/>
            </p14:nvContentPartPr>
            <p14:xfrm>
              <a:off x="3329518" y="5865398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69FBC200-F021-FF63-67F3-DAFADB01DDE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25198" y="58610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53E77973-F1D9-CC2C-6EF7-4D3A72ACBD1B}"/>
                  </a:ext>
                </a:extLst>
              </p14:cNvPr>
              <p14:cNvContentPartPr/>
              <p14:nvPr/>
            </p14:nvContentPartPr>
            <p14:xfrm>
              <a:off x="3105238" y="5727518"/>
              <a:ext cx="2966760" cy="176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53E77973-F1D9-CC2C-6EF7-4D3A72ACBD1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0918" y="5723198"/>
                <a:ext cx="29754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34737ADB-FE92-087B-373C-83E834D5C1E8}"/>
                  </a:ext>
                </a:extLst>
              </p14:cNvPr>
              <p14:cNvContentPartPr/>
              <p14:nvPr/>
            </p14:nvContentPartPr>
            <p14:xfrm>
              <a:off x="6227878" y="5934518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34737ADB-FE92-087B-373C-83E834D5C1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23558" y="5930198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228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56A5FE-833E-AA88-D49D-855B4AF2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92" y="0"/>
            <a:ext cx="10515600" cy="1325563"/>
          </a:xfrm>
        </p:spPr>
        <p:txBody>
          <a:bodyPr/>
          <a:lstStyle/>
          <a:p>
            <a:r>
              <a:rPr lang="it-IT" dirty="0"/>
              <a:t>Il pentagono in natura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B8ED7C-52E7-D21A-1D71-86E7F2F5F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42" y="803664"/>
            <a:ext cx="6766435" cy="20559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7C6CBEA-0DD7-1D47-F33C-B54422D7D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92" y="1094102"/>
            <a:ext cx="4889740" cy="56035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DB9B395-C709-F017-0981-CB55979D8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242" y="2859657"/>
            <a:ext cx="3314573" cy="340761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A67C5FD-E8D4-E302-69DC-FC2C3B95565E}"/>
              </a:ext>
            </a:extLst>
          </p:cNvPr>
          <p:cNvSpPr txBox="1"/>
          <p:nvPr/>
        </p:nvSpPr>
        <p:spPr>
          <a:xfrm>
            <a:off x="5772203" y="6328341"/>
            <a:ext cx="613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https://en.wikipedia.org/wiki/Pentagon</a:t>
            </a:r>
          </a:p>
        </p:txBody>
      </p:sp>
    </p:spTree>
    <p:extLst>
      <p:ext uri="{BB962C8B-B14F-4D97-AF65-F5344CB8AC3E}">
        <p14:creationId xmlns:p14="http://schemas.microsoft.com/office/powerpoint/2010/main" val="2210158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B05F2F-F47C-EEAA-8FD2-3DE0880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67"/>
            <a:ext cx="10515600" cy="1325563"/>
          </a:xfrm>
        </p:spPr>
        <p:txBody>
          <a:bodyPr/>
          <a:lstStyle/>
          <a:p>
            <a:r>
              <a:rPr lang="it-IT" dirty="0"/>
              <a:t>Math </a:t>
            </a:r>
            <a:r>
              <a:rPr lang="it-IT" dirty="0" err="1"/>
              <a:t>is</a:t>
            </a:r>
            <a:r>
              <a:rPr lang="it-IT" dirty="0"/>
              <a:t> Fun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CC091F1-FB30-861A-C6DE-D1FF5B57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521" y="147544"/>
            <a:ext cx="9422590" cy="669038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88B5B1-9857-932A-225D-A199E61A69A1}"/>
              </a:ext>
            </a:extLst>
          </p:cNvPr>
          <p:cNvSpPr txBox="1"/>
          <p:nvPr/>
        </p:nvSpPr>
        <p:spPr>
          <a:xfrm>
            <a:off x="4745697" y="5918371"/>
            <a:ext cx="8746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https://www.mathsisfun.com/geometry/area-polygon-drawing.html</a:t>
            </a:r>
          </a:p>
        </p:txBody>
      </p:sp>
    </p:spTree>
    <p:extLst>
      <p:ext uri="{BB962C8B-B14F-4D97-AF65-F5344CB8AC3E}">
        <p14:creationId xmlns:p14="http://schemas.microsoft.com/office/powerpoint/2010/main" val="3871432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B05F2F-F47C-EEAA-8FD2-3DE0880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67"/>
            <a:ext cx="10515600" cy="1325563"/>
          </a:xfrm>
        </p:spPr>
        <p:txBody>
          <a:bodyPr/>
          <a:lstStyle/>
          <a:p>
            <a:r>
              <a:rPr lang="it-IT" dirty="0"/>
              <a:t>Math </a:t>
            </a:r>
            <a:r>
              <a:rPr lang="it-IT" dirty="0" err="1"/>
              <a:t>is</a:t>
            </a:r>
            <a:r>
              <a:rPr lang="it-IT" dirty="0"/>
              <a:t> Fun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C17EB12-BE7A-A51D-7F88-20AF2B414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134" y="113505"/>
            <a:ext cx="8421987" cy="634087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3A60D5-F25E-E133-6FD6-5B8F721703A6}"/>
              </a:ext>
            </a:extLst>
          </p:cNvPr>
          <p:cNvSpPr txBox="1"/>
          <p:nvPr/>
        </p:nvSpPr>
        <p:spPr>
          <a:xfrm>
            <a:off x="422695" y="6363155"/>
            <a:ext cx="6228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https://www.mathsisfun.com/</a:t>
            </a:r>
          </a:p>
        </p:txBody>
      </p:sp>
    </p:spTree>
    <p:extLst>
      <p:ext uri="{BB962C8B-B14F-4D97-AF65-F5344CB8AC3E}">
        <p14:creationId xmlns:p14="http://schemas.microsoft.com/office/powerpoint/2010/main" val="405014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B05F2F-F47C-EEAA-8FD2-3DE0880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67"/>
            <a:ext cx="10515600" cy="1325563"/>
          </a:xfrm>
        </p:spPr>
        <p:txBody>
          <a:bodyPr/>
          <a:lstStyle/>
          <a:p>
            <a:r>
              <a:rPr lang="it-IT" dirty="0"/>
              <a:t>Math </a:t>
            </a:r>
            <a:r>
              <a:rPr lang="it-IT" dirty="0" err="1"/>
              <a:t>is</a:t>
            </a:r>
            <a:r>
              <a:rPr lang="it-IT" dirty="0"/>
              <a:t> Fun: la battaglia di carri armati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E9229D-8C12-B0DA-C86E-A7E13DF5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6" y="948906"/>
            <a:ext cx="8947883" cy="583858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13BE5AA-3A4D-D0EC-CAE5-9241D7B87D43}"/>
              </a:ext>
            </a:extLst>
          </p:cNvPr>
          <p:cNvSpPr txBox="1"/>
          <p:nvPr/>
        </p:nvSpPr>
        <p:spPr>
          <a:xfrm>
            <a:off x="2981865" y="6418154"/>
            <a:ext cx="6228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https://www.mathsisfun.com/games/tanks2.html</a:t>
            </a:r>
          </a:p>
        </p:txBody>
      </p:sp>
    </p:spTree>
    <p:extLst>
      <p:ext uri="{BB962C8B-B14F-4D97-AF65-F5344CB8AC3E}">
        <p14:creationId xmlns:p14="http://schemas.microsoft.com/office/powerpoint/2010/main" val="1540728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E4B6DE-C7A1-5886-BD16-DB474F12B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/>
              <a:t>Lo strumento didattico serio: </a:t>
            </a:r>
            <a:r>
              <a:rPr lang="it-IT" dirty="0" err="1"/>
              <a:t>Geogebra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9D8349-9D4A-4751-831B-BC7EB5CEF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85" y="1121256"/>
            <a:ext cx="8737121" cy="509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85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3B7CA4D-41E8-5E8F-ABA9-609BE228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2" y="856943"/>
            <a:ext cx="10316308" cy="580009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AE4B6DE-C7A1-5886-BD16-DB474F12B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80" y="0"/>
            <a:ext cx="11158928" cy="1325563"/>
          </a:xfrm>
          <a:solidFill>
            <a:schemeClr val="bg1"/>
          </a:solidFill>
        </p:spPr>
        <p:txBody>
          <a:bodyPr/>
          <a:lstStyle/>
          <a:p>
            <a:r>
              <a:rPr lang="it-IT" dirty="0"/>
              <a:t>Lo strumento didattico serio: </a:t>
            </a:r>
            <a:r>
              <a:rPr lang="it-IT" dirty="0" err="1"/>
              <a:t>Geogebra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838C8F-C65E-DE66-C4F8-EAE484D6F711}"/>
              </a:ext>
            </a:extLst>
          </p:cNvPr>
          <p:cNvSpPr txBox="1"/>
          <p:nvPr/>
        </p:nvSpPr>
        <p:spPr>
          <a:xfrm flipH="1">
            <a:off x="1994439" y="3059668"/>
            <a:ext cx="278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Equazione parametrica</a:t>
            </a:r>
          </a:p>
        </p:txBody>
      </p:sp>
    </p:spTree>
    <p:extLst>
      <p:ext uri="{BB962C8B-B14F-4D97-AF65-F5344CB8AC3E}">
        <p14:creationId xmlns:p14="http://schemas.microsoft.com/office/powerpoint/2010/main" val="77325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A5747D-9E8D-D114-E368-A1ED5167E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Ancora i frattali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2DCF76-1BFB-2059-D1D8-8A74269D7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1" y="1558778"/>
            <a:ext cx="3786919" cy="390424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7B9136-50CC-5311-F40E-ECCFABF3B354}"/>
              </a:ext>
            </a:extLst>
          </p:cNvPr>
          <p:cNvSpPr txBox="1"/>
          <p:nvPr/>
        </p:nvSpPr>
        <p:spPr>
          <a:xfrm>
            <a:off x="609600" y="5720081"/>
            <a:ext cx="9249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triangolo di </a:t>
            </a:r>
            <a:r>
              <a:rPr lang="it-IT" dirty="0" err="1"/>
              <a:t>Sierpinski</a:t>
            </a:r>
            <a:endParaRPr lang="it-IT" dirty="0"/>
          </a:p>
          <a:p>
            <a:r>
              <a:rPr lang="it-IT" dirty="0"/>
              <a:t>https://giphy.com/gifs/animation-trippy-psychedelic-xUPGcxdhS5isNwqsuY</a:t>
            </a:r>
          </a:p>
        </p:txBody>
      </p:sp>
      <p:pic>
        <p:nvPicPr>
          <p:cNvPr id="6" name="Animation Infinity GIF by xponentialdesign - Find &amp; Share on">
            <a:hlinkClick r:id="" action="ppaction://media"/>
            <a:extLst>
              <a:ext uri="{FF2B5EF4-FFF2-40B4-BE49-F238E27FC236}">
                <a16:creationId xmlns:a16="http://schemas.microsoft.com/office/drawing/2014/main" id="{C7D63B6B-01E9-A243-28F5-9220B11BA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1977" y="155625"/>
            <a:ext cx="5201822" cy="520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2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0FB2F-EE10-51FE-79F2-F607DF33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Khan’s</a:t>
            </a:r>
            <a:r>
              <a:rPr lang="it-IT" dirty="0"/>
              <a:t> Academy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0DFC51-60B8-FBEE-9199-DCC6B970CB9A}"/>
              </a:ext>
            </a:extLst>
          </p:cNvPr>
          <p:cNvSpPr txBox="1"/>
          <p:nvPr/>
        </p:nvSpPr>
        <p:spPr>
          <a:xfrm>
            <a:off x="392502" y="5846544"/>
            <a:ext cx="609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https://www.khanacademy.org/math/ap-calculus-ab/ab-differentiation-1-new/ab-2-7/v/derivative-of-ex</a:t>
            </a:r>
          </a:p>
        </p:txBody>
      </p:sp>
      <p:pic>
        <p:nvPicPr>
          <p:cNvPr id="5" name="Derivative of 𝑒ˣ (video) Khan Academy">
            <a:hlinkClick r:id="" action="ppaction://media"/>
            <a:extLst>
              <a:ext uri="{FF2B5EF4-FFF2-40B4-BE49-F238E27FC236}">
                <a16:creationId xmlns:a16="http://schemas.microsoft.com/office/drawing/2014/main" id="{6F0A0659-4F88-A690-F568-8CF56CE2AE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7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0FB2F-EE10-51FE-79F2-F607DF33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Khan’s</a:t>
            </a:r>
            <a:r>
              <a:rPr lang="it-IT" dirty="0"/>
              <a:t> Academy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882C0C0-1758-2CA3-6825-F1CC772E2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5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4313B01-D5A2-76DE-A751-03A56F748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586396"/>
            <a:ext cx="8215852" cy="530481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B170543-4CF0-AD7F-DBE0-CC46F511B924}"/>
              </a:ext>
            </a:extLst>
          </p:cNvPr>
          <p:cNvSpPr txBox="1"/>
          <p:nvPr/>
        </p:nvSpPr>
        <p:spPr>
          <a:xfrm>
            <a:off x="530525" y="5990004"/>
            <a:ext cx="609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https://www.khanacademy.org/math/ap-calculus-ab/ab-differentiation-1-new/ab-2-7/e/derivatives-of-ex-and-lnx</a:t>
            </a:r>
          </a:p>
        </p:txBody>
      </p:sp>
    </p:spTree>
    <p:extLst>
      <p:ext uri="{BB962C8B-B14F-4D97-AF65-F5344CB8AC3E}">
        <p14:creationId xmlns:p14="http://schemas.microsoft.com/office/powerpoint/2010/main" val="1427621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0FB2F-EE10-51FE-79F2-F607DF33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Khan’s</a:t>
            </a:r>
            <a:r>
              <a:rPr lang="it-IT" dirty="0"/>
              <a:t> Academy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C55E63-CAFD-A749-9C5F-A0BAC4503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23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0FB2F-EE10-51FE-79F2-F607DF33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Khan’s</a:t>
            </a:r>
            <a:r>
              <a:rPr lang="it-IT" dirty="0"/>
              <a:t> Academy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0DFC51-60B8-FBEE-9199-DCC6B970CB9A}"/>
              </a:ext>
            </a:extLst>
          </p:cNvPr>
          <p:cNvSpPr txBox="1"/>
          <p:nvPr/>
        </p:nvSpPr>
        <p:spPr>
          <a:xfrm>
            <a:off x="392502" y="5846544"/>
            <a:ext cx="609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https://www.khanacademy.org/math/ap-calculus-ab/ab-differentiation-1-new/ab-2-7/v/derivative-of-ex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4C7AAD4-B2AE-FA0E-79AE-4C8211C55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860"/>
            <a:ext cx="12353026" cy="694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16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0FB2F-EE10-51FE-79F2-F607DF33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Khan’s</a:t>
            </a:r>
            <a:r>
              <a:rPr lang="it-IT" dirty="0"/>
              <a:t> Academy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0DFC51-60B8-FBEE-9199-DCC6B970CB9A}"/>
              </a:ext>
            </a:extLst>
          </p:cNvPr>
          <p:cNvSpPr txBox="1"/>
          <p:nvPr/>
        </p:nvSpPr>
        <p:spPr>
          <a:xfrm>
            <a:off x="392502" y="5846544"/>
            <a:ext cx="609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https://www.khanacademy.org/math/ap-calculus-ab/ab-differentiation-1-new/ab-2-7/v/derivative-of-ex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332EC06-98E3-1D22-029E-A1296896F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92" y="241541"/>
            <a:ext cx="9898812" cy="56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68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F585576-207F-B865-377C-07BD6FCDB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2" y="252412"/>
            <a:ext cx="9477375" cy="63531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4586F37-C400-FF61-4F92-055B2B28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82377"/>
            <a:ext cx="10515600" cy="1325563"/>
          </a:xfrm>
        </p:spPr>
        <p:txBody>
          <a:bodyPr/>
          <a:lstStyle/>
          <a:p>
            <a:r>
              <a:rPr lang="it-IT" dirty="0"/>
              <a:t>Anche bambini</a:t>
            </a:r>
          </a:p>
        </p:txBody>
      </p:sp>
    </p:spTree>
    <p:extLst>
      <p:ext uri="{BB962C8B-B14F-4D97-AF65-F5344CB8AC3E}">
        <p14:creationId xmlns:p14="http://schemas.microsoft.com/office/powerpoint/2010/main" val="3772976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E94EE2A-68A0-EE93-7C11-F28AE69E2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89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an Academy Kids Free, Award-Winning Educational App for Ki">
            <a:hlinkClick r:id="" action="ppaction://media"/>
            <a:extLst>
              <a:ext uri="{FF2B5EF4-FFF2-40B4-BE49-F238E27FC236}">
                <a16:creationId xmlns:a16="http://schemas.microsoft.com/office/drawing/2014/main" id="{8A121A1E-CF7D-4A05-EDEC-43281C71F4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386DC508-D373-6858-D49D-519BB055BB7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Khan Academy for Kids</a:t>
            </a:r>
            <a:br>
              <a:rPr lang="it-IT"/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396F24-4A00-4E0D-6831-06D746687DDB}"/>
              </a:ext>
            </a:extLst>
          </p:cNvPr>
          <p:cNvSpPr txBox="1"/>
          <p:nvPr/>
        </p:nvSpPr>
        <p:spPr>
          <a:xfrm>
            <a:off x="530525" y="6123543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https://www.youtube.com/watch?v=EEV-nPQiqnE</a:t>
            </a:r>
          </a:p>
        </p:txBody>
      </p:sp>
    </p:spTree>
    <p:extLst>
      <p:ext uri="{BB962C8B-B14F-4D97-AF65-F5344CB8AC3E}">
        <p14:creationId xmlns:p14="http://schemas.microsoft.com/office/powerpoint/2010/main" val="403774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AC9420-7752-8029-72D3-F5646E9F2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62736" cy="1325563"/>
          </a:xfrm>
        </p:spPr>
        <p:txBody>
          <a:bodyPr/>
          <a:lstStyle/>
          <a:p>
            <a:r>
              <a:rPr lang="it-IT" dirty="0"/>
              <a:t>Ci ricordiamo l’acustica? Trasformata di Fourier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38AB96-AA7C-79A1-56A6-1FBECAD9271A}"/>
              </a:ext>
            </a:extLst>
          </p:cNvPr>
          <p:cNvSpPr txBox="1"/>
          <p:nvPr/>
        </p:nvSpPr>
        <p:spPr>
          <a:xfrm>
            <a:off x="392502" y="6476013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https://www.youtube.com/watch?v=spUNpyF58BY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178589D-BD2A-03A9-145E-C0405073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98" y="1311216"/>
            <a:ext cx="100393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9C92A1-EB04-F887-E242-C2A2DBB2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Ancora il numero pi-greco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21FA0D-A097-C27B-D230-7E6C648775F1}"/>
              </a:ext>
            </a:extLst>
          </p:cNvPr>
          <p:cNvSpPr txBox="1"/>
          <p:nvPr/>
        </p:nvSpPr>
        <p:spPr>
          <a:xfrm>
            <a:off x="486673" y="6123543"/>
            <a:ext cx="11218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https://archive.nerdist.com/three-gifs-that-make-pi-instantly-understandable/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53937FB-A753-AEB4-8F9F-1D800657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571625"/>
            <a:ext cx="4976004" cy="1577757"/>
          </a:xfrm>
          <a:prstGeom prst="rect">
            <a:avLst/>
          </a:prstGeom>
        </p:spPr>
      </p:pic>
      <p:pic>
        <p:nvPicPr>
          <p:cNvPr id="8" name="Immagine 7" descr="Immagine che contiene bianco&#10;&#10;Descrizione generata automaticamente">
            <a:extLst>
              <a:ext uri="{FF2B5EF4-FFF2-40B4-BE49-F238E27FC236}">
                <a16:creationId xmlns:a16="http://schemas.microsoft.com/office/drawing/2014/main" id="{0F7D0E49-987C-CED8-97A9-2DDD10B89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76" y="0"/>
            <a:ext cx="4286250" cy="42862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7ECC85B-4C50-5EA5-1557-45B8B5FB8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1" y="3643507"/>
            <a:ext cx="7626110" cy="24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39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D05BB3-1A5A-6CA4-BD25-3F77F78A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62" y="11638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wolfram.com </a:t>
            </a:r>
            <a:br>
              <a:rPr lang="it-IT" dirty="0"/>
            </a:br>
            <a:r>
              <a:rPr lang="it-IT" dirty="0" err="1"/>
              <a:t>Mathematica</a:t>
            </a:r>
            <a:br>
              <a:rPr lang="it-IT" dirty="0"/>
            </a:br>
            <a:br>
              <a:rPr lang="it-IT" dirty="0"/>
            </a:br>
            <a:r>
              <a:rPr lang="it-IT" dirty="0"/>
              <a:t>wolframalfa.com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A7854C-74E2-740E-872D-035DF1B5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416" y="0"/>
            <a:ext cx="7840422" cy="61764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46C917-4506-5A78-FD3F-1A594DF96009}"/>
              </a:ext>
            </a:extLst>
          </p:cNvPr>
          <p:cNvSpPr txBox="1"/>
          <p:nvPr/>
        </p:nvSpPr>
        <p:spPr>
          <a:xfrm>
            <a:off x="7199520" y="3653358"/>
            <a:ext cx="3975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Scomposizione dei polinomi</a:t>
            </a:r>
          </a:p>
          <a:p>
            <a:r>
              <a:rPr lang="it-IT" sz="2000" dirty="0">
                <a:solidFill>
                  <a:srgbClr val="FF0000"/>
                </a:solidFill>
              </a:rPr>
              <a:t>Suggerimenti passo per passo</a:t>
            </a:r>
          </a:p>
          <a:p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>
                <a:solidFill>
                  <a:srgbClr val="FF0000"/>
                </a:solidFill>
              </a:rPr>
              <a:t>per es. «cerchiamo i divisori del 48» </a:t>
            </a:r>
          </a:p>
        </p:txBody>
      </p:sp>
    </p:spTree>
    <p:extLst>
      <p:ext uri="{BB962C8B-B14F-4D97-AF65-F5344CB8AC3E}">
        <p14:creationId xmlns:p14="http://schemas.microsoft.com/office/powerpoint/2010/main" val="451603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DD94B5-A87F-E2E8-261D-16A10CE8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0"/>
            <a:ext cx="11353800" cy="1325563"/>
          </a:xfrm>
        </p:spPr>
        <p:txBody>
          <a:bodyPr/>
          <a:lstStyle/>
          <a:p>
            <a:r>
              <a:rPr lang="it-IT" dirty="0"/>
              <a:t>Anche per Fisica «abbiamo» creato un sito simile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762447-CAE0-23B0-858E-1E1EFED79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11" y="881421"/>
            <a:ext cx="9534525" cy="58197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A1C54D-8EB8-C930-3990-5391BD56F9DF}"/>
              </a:ext>
            </a:extLst>
          </p:cNvPr>
          <p:cNvSpPr txBox="1"/>
          <p:nvPr/>
        </p:nvSpPr>
        <p:spPr>
          <a:xfrm>
            <a:off x="6126418" y="4042277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http://physicstasks.eu/en</a:t>
            </a:r>
          </a:p>
        </p:txBody>
      </p:sp>
    </p:spTree>
    <p:extLst>
      <p:ext uri="{BB962C8B-B14F-4D97-AF65-F5344CB8AC3E}">
        <p14:creationId xmlns:p14="http://schemas.microsoft.com/office/powerpoint/2010/main" val="3043014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0CB88E-DB08-42C1-C186-F0CCCB7E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13C143-BF05-11F7-DF48-F4B6D5BAA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7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464496-3AC9-8CA0-CF3B-D17C4CB51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27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D05BB3-1A5A-6CA4-BD25-3F77F78A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07" y="11211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wolfram.com </a:t>
            </a:r>
            <a:br>
              <a:rPr lang="it-IT" dirty="0"/>
            </a:br>
            <a:br>
              <a:rPr lang="it-IT" dirty="0"/>
            </a:br>
            <a:r>
              <a:rPr lang="it-IT" dirty="0"/>
              <a:t>geometria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2E4225-9126-D7CF-CCF9-0E7C801C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0"/>
            <a:ext cx="8355900" cy="62800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2689E8-CDC8-EBA1-FE62-E384369F5D52}"/>
              </a:ext>
            </a:extLst>
          </p:cNvPr>
          <p:cNvSpPr txBox="1"/>
          <p:nvPr/>
        </p:nvSpPr>
        <p:spPr>
          <a:xfrm>
            <a:off x="5633048" y="1599262"/>
            <a:ext cx="6558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https://www.wolframalpha.com/input?i=5%2C+12%2C+14+triangle</a:t>
            </a:r>
          </a:p>
        </p:txBody>
      </p:sp>
    </p:spTree>
    <p:extLst>
      <p:ext uri="{BB962C8B-B14F-4D97-AF65-F5344CB8AC3E}">
        <p14:creationId xmlns:p14="http://schemas.microsoft.com/office/powerpoint/2010/main" val="3951862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EE44F59-B84F-5DD4-F238-990290271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469" y="180459"/>
            <a:ext cx="7876401" cy="653089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DDDBC41-CEB3-0BA5-6040-72BC6F27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44" y="10552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wolframalpha</a:t>
            </a:r>
            <a:r>
              <a:rPr lang="it-IT" dirty="0"/>
              <a:t>:</a:t>
            </a:r>
            <a:br>
              <a:rPr lang="it-IT" dirty="0"/>
            </a:br>
            <a:br>
              <a:rPr lang="it-IT" dirty="0"/>
            </a:br>
            <a:r>
              <a:rPr lang="it-IT" dirty="0"/>
              <a:t>Persino </a:t>
            </a:r>
            <a:br>
              <a:rPr lang="it-IT" dirty="0"/>
            </a:br>
            <a:r>
              <a:rPr lang="it-IT" dirty="0"/>
              <a:t>la geografia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A4D312-EF3F-A847-E9A3-0EEF9597764C}"/>
              </a:ext>
            </a:extLst>
          </p:cNvPr>
          <p:cNvSpPr txBox="1"/>
          <p:nvPr/>
        </p:nvSpPr>
        <p:spPr>
          <a:xfrm>
            <a:off x="6096000" y="579357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https://www.wolframalpha.com/input?i=France</a:t>
            </a:r>
          </a:p>
        </p:txBody>
      </p:sp>
    </p:spTree>
    <p:extLst>
      <p:ext uri="{BB962C8B-B14F-4D97-AF65-F5344CB8AC3E}">
        <p14:creationId xmlns:p14="http://schemas.microsoft.com/office/powerpoint/2010/main" val="237909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DF2368-79FD-8D09-6C66-996CB5532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05" y="208232"/>
            <a:ext cx="9202908" cy="664976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188CA47-F548-918C-2BE7-1DFE9A4A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718"/>
            <a:ext cx="10515600" cy="1325563"/>
          </a:xfrm>
        </p:spPr>
        <p:txBody>
          <a:bodyPr/>
          <a:lstStyle/>
          <a:p>
            <a:r>
              <a:rPr lang="it-IT" dirty="0"/>
              <a:t>Modello della scavatrice, con tanto di ricambi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21FBB4-28C6-436B-5F78-52306CA709CB}"/>
              </a:ext>
            </a:extLst>
          </p:cNvPr>
          <p:cNvSpPr txBox="1"/>
          <p:nvPr/>
        </p:nvSpPr>
        <p:spPr>
          <a:xfrm>
            <a:off x="2186796" y="6426950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https://www.mathematica.pl/?wolfram-systemmodeler,251</a:t>
            </a:r>
          </a:p>
        </p:txBody>
      </p:sp>
    </p:spTree>
    <p:extLst>
      <p:ext uri="{BB962C8B-B14F-4D97-AF65-F5344CB8AC3E}">
        <p14:creationId xmlns:p14="http://schemas.microsoft.com/office/powerpoint/2010/main" val="1888676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CD6F95-625A-7C04-6B26-558358E9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53" y="0"/>
            <a:ext cx="10515600" cy="1325563"/>
          </a:xfrm>
        </p:spPr>
        <p:txBody>
          <a:bodyPr/>
          <a:lstStyle/>
          <a:p>
            <a:r>
              <a:rPr lang="it-IT" dirty="0"/>
              <a:t>On-line </a:t>
            </a:r>
            <a:r>
              <a:rPr lang="it-IT" dirty="0" err="1"/>
              <a:t>equation</a:t>
            </a:r>
            <a:r>
              <a:rPr lang="it-IT" dirty="0"/>
              <a:t> solver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99C528A-B50F-C358-C6A9-2602A0D85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4" y="1157287"/>
            <a:ext cx="7906850" cy="43103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7ABEC0-3CDB-9521-8FB2-F066D0883116}"/>
              </a:ext>
            </a:extLst>
          </p:cNvPr>
          <p:cNvSpPr txBox="1"/>
          <p:nvPr/>
        </p:nvSpPr>
        <p:spPr>
          <a:xfrm>
            <a:off x="1125415" y="5931097"/>
            <a:ext cx="7702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https://www.wolframalpha.com/calculators/equation-solver-calculator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E1A9C35-4141-DD14-EBEA-FD93473FC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701" y="1164389"/>
            <a:ext cx="37052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71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CD6F95-625A-7C04-6B26-558358E9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53" y="0"/>
            <a:ext cx="10515600" cy="1325563"/>
          </a:xfrm>
        </p:spPr>
        <p:txBody>
          <a:bodyPr/>
          <a:lstStyle/>
          <a:p>
            <a:r>
              <a:rPr lang="it-IT" dirty="0"/>
              <a:t>On-line </a:t>
            </a:r>
            <a:r>
              <a:rPr lang="it-IT" dirty="0" err="1"/>
              <a:t>equation</a:t>
            </a:r>
            <a:r>
              <a:rPr lang="it-IT" dirty="0"/>
              <a:t> solver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19DE578-11D0-AD9E-D0DF-7717CA93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768" y="970678"/>
            <a:ext cx="7667077" cy="54193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B2FA7BF-D158-5A54-6BC2-E2E788C52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808" y="3680347"/>
            <a:ext cx="2886075" cy="771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3827F61-6F45-A070-EDE9-DDE4AAB8D4BF}"/>
              </a:ext>
            </a:extLst>
          </p:cNvPr>
          <p:cNvSpPr txBox="1"/>
          <p:nvPr/>
        </p:nvSpPr>
        <p:spPr>
          <a:xfrm>
            <a:off x="4757618" y="5212688"/>
            <a:ext cx="6205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Tra poco basterà un conto su wolfram.com per passare la maturità…</a:t>
            </a:r>
          </a:p>
        </p:txBody>
      </p:sp>
    </p:spTree>
    <p:extLst>
      <p:ext uri="{BB962C8B-B14F-4D97-AF65-F5344CB8AC3E}">
        <p14:creationId xmlns:p14="http://schemas.microsoft.com/office/powerpoint/2010/main" val="2951993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76DA38-7060-5473-C2D9-CC7673B8C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riassunto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3A350D-A9DD-298E-E4EC-063319A77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26" y="1360929"/>
            <a:ext cx="10515600" cy="4351338"/>
          </a:xfrm>
        </p:spPr>
        <p:txBody>
          <a:bodyPr/>
          <a:lstStyle/>
          <a:p>
            <a:r>
              <a:rPr lang="it-IT" dirty="0"/>
              <a:t>La matematica è, senza dubbio, utile, ma può essere in ugual modo </a:t>
            </a:r>
            <a:r>
              <a:rPr lang="it-IT" i="1" dirty="0"/>
              <a:t>dilettevole</a:t>
            </a:r>
            <a:endParaRPr lang="it-IT" dirty="0"/>
          </a:p>
          <a:p>
            <a:r>
              <a:rPr lang="it-IT" dirty="0"/>
              <a:t>Un arduo compito (per l’insegnante, il ministero che definisce cv, gli editori) di trovare un giusto equilibrio, che unisca la didattica,              il divertimento, e la scienza…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DDD3CA-567E-F21E-29CE-E60B34B7E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536" y="3011400"/>
            <a:ext cx="7142572" cy="33594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799698-9744-AA3F-608E-F4F0CFEBA1C5}"/>
              </a:ext>
            </a:extLst>
          </p:cNvPr>
          <p:cNvSpPr txBox="1"/>
          <p:nvPr/>
        </p:nvSpPr>
        <p:spPr>
          <a:xfrm>
            <a:off x="4520696" y="6374244"/>
            <a:ext cx="9864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G. Karwasz, J. </a:t>
            </a:r>
            <a:r>
              <a:rPr lang="it-IT" sz="1600" dirty="0" err="1"/>
              <a:t>Kruk</a:t>
            </a:r>
            <a:r>
              <a:rPr lang="it-IT" sz="1600" dirty="0"/>
              <a:t> </a:t>
            </a:r>
            <a:r>
              <a:rPr lang="it-IT" sz="1600" i="1" dirty="0"/>
              <a:t>Idee ed implementazioni della didattica interattiva,</a:t>
            </a:r>
            <a:r>
              <a:rPr lang="it-IT" sz="1600" dirty="0"/>
              <a:t> UMK, Torun, 2011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C9DD8A5-F20D-3950-25F0-BE4E40FDD5F4}"/>
              </a:ext>
            </a:extLst>
          </p:cNvPr>
          <p:cNvSpPr txBox="1"/>
          <p:nvPr/>
        </p:nvSpPr>
        <p:spPr>
          <a:xfrm>
            <a:off x="493426" y="3779148"/>
            <a:ext cx="5996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Grazie per la vostra attenzione!</a:t>
            </a:r>
          </a:p>
        </p:txBody>
      </p:sp>
    </p:spTree>
    <p:extLst>
      <p:ext uri="{BB962C8B-B14F-4D97-AF65-F5344CB8AC3E}">
        <p14:creationId xmlns:p14="http://schemas.microsoft.com/office/powerpoint/2010/main" val="2630526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4031C-9679-A200-0DD4-5B5922EC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Due esempi del moto</a:t>
            </a:r>
          </a:p>
        </p:txBody>
      </p:sp>
      <p:pic>
        <p:nvPicPr>
          <p:cNvPr id="3" name="4_5">
            <a:hlinkClick r:id="" action="ppaction://media"/>
            <a:extLst>
              <a:ext uri="{FF2B5EF4-FFF2-40B4-BE49-F238E27FC236}">
                <a16:creationId xmlns:a16="http://schemas.microsoft.com/office/drawing/2014/main" id="{55425809-1ABD-81C6-345C-0738EC322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482666"/>
            <a:ext cx="3820064" cy="2865048"/>
          </a:xfrm>
          <a:prstGeom prst="rect">
            <a:avLst/>
          </a:prstGeom>
        </p:spPr>
      </p:pic>
      <p:pic>
        <p:nvPicPr>
          <p:cNvPr id="4" name="4_5B">
            <a:hlinkClick r:id="" action="ppaction://media"/>
            <a:extLst>
              <a:ext uri="{FF2B5EF4-FFF2-40B4-BE49-F238E27FC236}">
                <a16:creationId xmlns:a16="http://schemas.microsoft.com/office/drawing/2014/main" id="{12FC17F6-3BE3-3859-7980-63902BAC74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2338" y="1482665"/>
            <a:ext cx="3820063" cy="28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8DBDCE-EE75-2A3D-1AE1-22D1AFFD3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cerchio è la somma di seno e coseno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17D32E-0E5E-FCC8-2042-53812869C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44" y="1338492"/>
            <a:ext cx="7310886" cy="43865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3492E4-2B98-6E84-35CC-F9FDC0582220}"/>
              </a:ext>
            </a:extLst>
          </p:cNvPr>
          <p:cNvSpPr txBox="1"/>
          <p:nvPr/>
        </p:nvSpPr>
        <p:spPr>
          <a:xfrm>
            <a:off x="326546" y="6488668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https://commons.wikimedia.org/wiki/File:Circle_cos_sin.gif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E4B4E4-40BD-125D-6079-F11438412F8C}"/>
              </a:ext>
            </a:extLst>
          </p:cNvPr>
          <p:cNvSpPr txBox="1"/>
          <p:nvPr/>
        </p:nvSpPr>
        <p:spPr>
          <a:xfrm flipH="1">
            <a:off x="649567" y="2777706"/>
            <a:ext cx="19038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/>
              <a:t>x </a:t>
            </a:r>
            <a:r>
              <a:rPr lang="it-IT" sz="3200" dirty="0"/>
              <a:t>= cos </a:t>
            </a:r>
            <a:r>
              <a:rPr lang="it-IT" sz="3200" i="1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</a:p>
          <a:p>
            <a:r>
              <a:rPr lang="it-IT" sz="3200" i="1" dirty="0"/>
              <a:t>y</a:t>
            </a:r>
            <a:r>
              <a:rPr lang="it-IT" sz="3200" dirty="0"/>
              <a:t> = sin </a:t>
            </a:r>
            <a:r>
              <a:rPr lang="it-IT" sz="3200" i="1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it-IT" sz="3200" i="1" dirty="0"/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49931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D288D5-404C-FA50-EFB7-5D7CF12C0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cicloide (per matematici) </a:t>
            </a:r>
            <a:br>
              <a:rPr lang="it-IT" dirty="0"/>
            </a:br>
            <a:r>
              <a:rPr lang="it-IT" dirty="0"/>
              <a:t>oppure </a:t>
            </a:r>
            <a:r>
              <a:rPr lang="it-IT" dirty="0" err="1"/>
              <a:t>brachisto-crona</a:t>
            </a:r>
            <a:r>
              <a:rPr lang="it-IT" dirty="0"/>
              <a:t> (per fisici)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50981C-9F17-DAD9-F547-EB4FE6D1D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50" y="2286718"/>
            <a:ext cx="6019802" cy="30099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FA2D13-E721-0926-2C8C-52F7C83500D6}"/>
              </a:ext>
            </a:extLst>
          </p:cNvPr>
          <p:cNvSpPr txBox="1"/>
          <p:nvPr/>
        </p:nvSpPr>
        <p:spPr>
          <a:xfrm>
            <a:off x="444261" y="6308209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https://en.wikipedia.org/wiki/Cycloid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A50B09D-0A51-1FDA-CCB1-F418F77B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40" y="2496538"/>
            <a:ext cx="2337912" cy="9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2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2BD2A6-0D8C-9697-6331-6BE35329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 err="1"/>
              <a:t>Brachistrocrona</a:t>
            </a:r>
            <a:r>
              <a:rPr lang="it-IT" dirty="0"/>
              <a:t> (J. Bernoulli)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D150C2-1B6C-7361-D8FC-8EB2D795A54B}"/>
              </a:ext>
            </a:extLst>
          </p:cNvPr>
          <p:cNvSpPr txBox="1"/>
          <p:nvPr/>
        </p:nvSpPr>
        <p:spPr>
          <a:xfrm>
            <a:off x="633335" y="6358540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http://dydaktyka.fizyka.umk.pl/zabawki1/index-it.html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4C5ADE1-510C-9479-637C-EFCA2F4AE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575" y="988256"/>
            <a:ext cx="9086850" cy="5391150"/>
          </a:xfrm>
          <a:prstGeom prst="rect">
            <a:avLst/>
          </a:prstGeom>
        </p:spPr>
      </p:pic>
      <p:pic>
        <p:nvPicPr>
          <p:cNvPr id="11" name="brachisto">
            <a:hlinkClick r:id="" action="ppaction://media"/>
            <a:extLst>
              <a:ext uri="{FF2B5EF4-FFF2-40B4-BE49-F238E27FC236}">
                <a16:creationId xmlns:a16="http://schemas.microsoft.com/office/drawing/2014/main" id="{25082A76-1AD8-F86D-882D-1C2B3479C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3582" y="2313819"/>
            <a:ext cx="3773617" cy="28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2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2BD2A6-0D8C-9697-6331-6BE35329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 err="1"/>
              <a:t>Brachistrocrona</a:t>
            </a:r>
            <a:r>
              <a:rPr lang="it-IT" dirty="0"/>
              <a:t> (J. Bernoulli)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D150C2-1B6C-7361-D8FC-8EB2D795A54B}"/>
              </a:ext>
            </a:extLst>
          </p:cNvPr>
          <p:cNvSpPr txBox="1"/>
          <p:nvPr/>
        </p:nvSpPr>
        <p:spPr>
          <a:xfrm>
            <a:off x="633334" y="6358540"/>
            <a:ext cx="8120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http://dydaktyka.fizyka.umk.pl/zabawki1/files/mech/faster-it.html</a:t>
            </a:r>
          </a:p>
        </p:txBody>
      </p:sp>
      <p:pic>
        <p:nvPicPr>
          <p:cNvPr id="5" name="Immagine 4" descr="Immagine che contiene persona, interni, blu, notte&#10;&#10;Descrizione generata automaticamente">
            <a:extLst>
              <a:ext uri="{FF2B5EF4-FFF2-40B4-BE49-F238E27FC236}">
                <a16:creationId xmlns:a16="http://schemas.microsoft.com/office/drawing/2014/main" id="{F0604C52-0DE6-108A-4EBB-E3CAC82E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68" y="3429000"/>
            <a:ext cx="3566564" cy="2674923"/>
          </a:xfrm>
          <a:prstGeom prst="rect">
            <a:avLst/>
          </a:prstGeom>
        </p:spPr>
      </p:pic>
      <p:pic>
        <p:nvPicPr>
          <p:cNvPr id="6" name="brachist1">
            <a:hlinkClick r:id="" action="ppaction://media"/>
            <a:extLst>
              <a:ext uri="{FF2B5EF4-FFF2-40B4-BE49-F238E27FC236}">
                <a16:creationId xmlns:a16="http://schemas.microsoft.com/office/drawing/2014/main" id="{23422165-D18F-78C6-C234-7700F9335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4748" y="182562"/>
            <a:ext cx="3686484" cy="276486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035F8E6-EA70-E183-19A1-340F54DEE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70" y="1564993"/>
            <a:ext cx="770572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0AC2C-39C2-FAEB-AB71-DE9D69FF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Spirale di Archimede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FA3EF9-591E-CBAC-FDBE-474579DCDCC7}"/>
              </a:ext>
            </a:extLst>
          </p:cNvPr>
          <p:cNvSpPr txBox="1"/>
          <p:nvPr/>
        </p:nvSpPr>
        <p:spPr>
          <a:xfrm>
            <a:off x="6096000" y="56897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 tooltip="Atacama Large Millimeter Array"/>
              </a:rPr>
              <a:t>https://en.wikipedia.org/wiki/Archimedean_spiralAtacama Large Millimeter Array</a:t>
            </a:r>
            <a:r>
              <a:rPr lang="en-US" dirty="0"/>
              <a:t> image of </a:t>
            </a:r>
            <a:r>
              <a:rPr lang="en-US" dirty="0">
                <a:hlinkClick r:id="rId3" tooltip="LL Pegasi"/>
              </a:rPr>
              <a:t>LL Pegasi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B867DA7-978A-CA28-2C71-9ED629F63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83" y="1481502"/>
            <a:ext cx="3903785" cy="39037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1C3985-A256-FBE3-407C-AAC0D7456835}"/>
              </a:ext>
            </a:extLst>
          </p:cNvPr>
          <p:cNvSpPr txBox="1"/>
          <p:nvPr/>
        </p:nvSpPr>
        <p:spPr>
          <a:xfrm>
            <a:off x="6753335" y="521880"/>
            <a:ext cx="2330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r</a:t>
            </a:r>
            <a:r>
              <a:rPr lang="it-IT" sz="2800" dirty="0"/>
              <a:t> = </a:t>
            </a:r>
            <a:r>
              <a:rPr lang="it-IT" sz="2800" i="1" dirty="0"/>
              <a:t>a</a:t>
            </a:r>
            <a:r>
              <a:rPr lang="it-IT" sz="2800" dirty="0"/>
              <a:t> + </a:t>
            </a:r>
            <a:r>
              <a:rPr lang="it-IT" sz="2800" i="1" dirty="0"/>
              <a:t>b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it-IT" sz="2800" i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A501A12-F8D3-E4FA-0E18-FAEA3F1FD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833116" cy="36945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33B68B-06FC-03B9-A173-FA0EFCD03670}"/>
              </a:ext>
            </a:extLst>
          </p:cNvPr>
          <p:cNvSpPr txBox="1"/>
          <p:nvPr/>
        </p:nvSpPr>
        <p:spPr>
          <a:xfrm>
            <a:off x="208008" y="5819792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https://upload.wikimedia.org/wikipedia/commons/0/00/Archimedean_Spiral_animation_with_Gears_positive_tracing.gif</a:t>
            </a:r>
          </a:p>
        </p:txBody>
      </p:sp>
    </p:spTree>
    <p:extLst>
      <p:ext uri="{BB962C8B-B14F-4D97-AF65-F5344CB8AC3E}">
        <p14:creationId xmlns:p14="http://schemas.microsoft.com/office/powerpoint/2010/main" val="4788177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976</Words>
  <Application>Microsoft Office PowerPoint</Application>
  <PresentationFormat>Widescreen</PresentationFormat>
  <Paragraphs>88</Paragraphs>
  <Slides>39</Slides>
  <Notes>1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Tema di Office</vt:lpstr>
      <vt:lpstr>Presentazione standard di PowerPoint</vt:lpstr>
      <vt:lpstr>Ancora i frattali </vt:lpstr>
      <vt:lpstr>Ancora il numero pi-greco</vt:lpstr>
      <vt:lpstr>Due esempi del moto</vt:lpstr>
      <vt:lpstr>Il cerchio è la somma di seno e coseno</vt:lpstr>
      <vt:lpstr>La cicloide (per matematici)  oppure brachisto-crona (per fisici)</vt:lpstr>
      <vt:lpstr>Brachistrocrona (J. Bernoulli)</vt:lpstr>
      <vt:lpstr>Brachistrocrona (J. Bernoulli)</vt:lpstr>
      <vt:lpstr>Spirale di Archimede</vt:lpstr>
      <vt:lpstr>Una spirale più bella</vt:lpstr>
      <vt:lpstr>Math is Fun: pentagono regolare</vt:lpstr>
      <vt:lpstr>Pentagono regolare: due altre costruzioni</vt:lpstr>
      <vt:lpstr>Il problema del piastrellista</vt:lpstr>
      <vt:lpstr>Il pentagono in natura </vt:lpstr>
      <vt:lpstr>Math is Fun</vt:lpstr>
      <vt:lpstr>Math is Fun</vt:lpstr>
      <vt:lpstr>Math is Fun: la battaglia di carri armati</vt:lpstr>
      <vt:lpstr>Lo strumento didattico serio: Geogebra</vt:lpstr>
      <vt:lpstr>Lo strumento didattico serio: Geogebra</vt:lpstr>
      <vt:lpstr>Khan’s Academy</vt:lpstr>
      <vt:lpstr>Khan’s Academy</vt:lpstr>
      <vt:lpstr>Presentazione standard di PowerPoint</vt:lpstr>
      <vt:lpstr>Khan’s Academy</vt:lpstr>
      <vt:lpstr>Khan’s Academy</vt:lpstr>
      <vt:lpstr>Khan’s Academy</vt:lpstr>
      <vt:lpstr>Anche bambini</vt:lpstr>
      <vt:lpstr>Presentazione standard di PowerPoint</vt:lpstr>
      <vt:lpstr>Presentazione standard di PowerPoint</vt:lpstr>
      <vt:lpstr>Ci ricordiamo l’acustica? Trasformata di Fourier</vt:lpstr>
      <vt:lpstr>wolfram.com  Mathematica  wolframalfa.com</vt:lpstr>
      <vt:lpstr>Anche per Fisica «abbiamo» creato un sito simile</vt:lpstr>
      <vt:lpstr>Presentazione standard di PowerPoint</vt:lpstr>
      <vt:lpstr>Presentazione standard di PowerPoint</vt:lpstr>
      <vt:lpstr>wolfram.com   geometria</vt:lpstr>
      <vt:lpstr>wolframalpha:  Persino  la geografia</vt:lpstr>
      <vt:lpstr>Modello della scavatrice, con tanto di ricambi</vt:lpstr>
      <vt:lpstr>On-line equation solver</vt:lpstr>
      <vt:lpstr>On-line equation solver</vt:lpstr>
      <vt:lpstr>Il riassunto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Karwasz</dc:creator>
  <cp:lastModifiedBy>Maria Karwasz</cp:lastModifiedBy>
  <cp:revision>26</cp:revision>
  <dcterms:created xsi:type="dcterms:W3CDTF">2022-11-05T11:50:48Z</dcterms:created>
  <dcterms:modified xsi:type="dcterms:W3CDTF">2022-11-07T22:38:32Z</dcterms:modified>
</cp:coreProperties>
</file>