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21" r:id="rId2"/>
    <p:sldId id="262" r:id="rId3"/>
    <p:sldId id="314" r:id="rId4"/>
    <p:sldId id="319" r:id="rId5"/>
    <p:sldId id="316" r:id="rId6"/>
    <p:sldId id="317" r:id="rId7"/>
    <p:sldId id="286" r:id="rId8"/>
    <p:sldId id="287" r:id="rId9"/>
    <p:sldId id="301" r:id="rId10"/>
    <p:sldId id="324" r:id="rId11"/>
    <p:sldId id="325" r:id="rId12"/>
    <p:sldId id="326" r:id="rId13"/>
    <p:sldId id="259" r:id="rId14"/>
    <p:sldId id="279" r:id="rId15"/>
    <p:sldId id="285" r:id="rId16"/>
    <p:sldId id="258" r:id="rId17"/>
    <p:sldId id="278" r:id="rId18"/>
    <p:sldId id="266" r:id="rId19"/>
    <p:sldId id="268" r:id="rId20"/>
    <p:sldId id="260" r:id="rId21"/>
    <p:sldId id="265" r:id="rId22"/>
    <p:sldId id="298" r:id="rId23"/>
    <p:sldId id="272" r:id="rId24"/>
    <p:sldId id="308" r:id="rId25"/>
    <p:sldId id="269" r:id="rId26"/>
    <p:sldId id="302" r:id="rId27"/>
    <p:sldId id="311" r:id="rId28"/>
    <p:sldId id="303" r:id="rId29"/>
    <p:sldId id="312" r:id="rId30"/>
    <p:sldId id="310" r:id="rId31"/>
    <p:sldId id="318" r:id="rId32"/>
    <p:sldId id="304" r:id="rId33"/>
    <p:sldId id="305" r:id="rId34"/>
    <p:sldId id="307" r:id="rId35"/>
    <p:sldId id="299" r:id="rId36"/>
    <p:sldId id="277" r:id="rId37"/>
    <p:sldId id="273" r:id="rId38"/>
    <p:sldId id="275" r:id="rId39"/>
    <p:sldId id="274" r:id="rId40"/>
    <p:sldId id="271" r:id="rId41"/>
    <p:sldId id="283" r:id="rId42"/>
    <p:sldId id="282" r:id="rId43"/>
    <p:sldId id="294" r:id="rId44"/>
    <p:sldId id="309" r:id="rId45"/>
    <p:sldId id="295" r:id="rId46"/>
    <p:sldId id="280" r:id="rId47"/>
    <p:sldId id="284" r:id="rId48"/>
    <p:sldId id="281" r:id="rId49"/>
    <p:sldId id="290" r:id="rId50"/>
    <p:sldId id="292" r:id="rId51"/>
    <p:sldId id="264" r:id="rId52"/>
    <p:sldId id="320" r:id="rId53"/>
    <p:sldId id="293" r:id="rId54"/>
    <p:sldId id="323" r:id="rId55"/>
    <p:sldId id="306" r:id="rId56"/>
    <p:sldId id="315" r:id="rId57"/>
    <p:sldId id="322" r:id="rId58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76" d="100"/>
          <a:sy n="76" d="100"/>
        </p:scale>
        <p:origin x="24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23503E5-C78E-430C-C4BB-3FA39BAFC70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A1A2545-DCBC-1469-7A5E-F795F961F99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C35B3FF-A0FD-34F4-ED29-C1465E41125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D6B48918-DAAD-FBD5-A179-A0643AB04EB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it-IT" noProof="0"/>
              <a:t>Kliknij, aby edytować style wzorca tekstu</a:t>
            </a:r>
          </a:p>
          <a:p>
            <a:pPr lvl="1"/>
            <a:r>
              <a:rPr lang="pl-PL" altLang="it-IT" noProof="0"/>
              <a:t>Drugi poziom</a:t>
            </a:r>
          </a:p>
          <a:p>
            <a:pPr lvl="2"/>
            <a:r>
              <a:rPr lang="pl-PL" altLang="it-IT" noProof="0"/>
              <a:t>Trzeci poziom</a:t>
            </a:r>
          </a:p>
          <a:p>
            <a:pPr lvl="3"/>
            <a:r>
              <a:rPr lang="pl-PL" altLang="it-IT" noProof="0"/>
              <a:t>Czwarty poziom</a:t>
            </a:r>
          </a:p>
          <a:p>
            <a:pPr lvl="4"/>
            <a:r>
              <a:rPr lang="pl-PL" altLang="it-IT" noProof="0"/>
              <a:t>Piąty poziom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45A2A481-CF9A-4726-C081-178BAD1C61D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D7042A30-1DA7-C121-D039-582889EDB0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F8D231E-CB03-4BB1-A76F-16F0CEF61DAC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F48C3977-BD9E-D058-4053-0E20D1BEA5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DD51EE6-7098-4B49-BFAA-3ADD5AB0BD8D}" type="slidenum">
              <a:rPr lang="en-AU" altLang="it-IT" sz="1200" smtClean="0"/>
              <a:pPr/>
              <a:t>1</a:t>
            </a:fld>
            <a:endParaRPr lang="en-AU" altLang="it-IT" sz="1200" dirty="0"/>
          </a:p>
        </p:txBody>
      </p:sp>
      <p:sp>
        <p:nvSpPr>
          <p:cNvPr id="4099" name="Symbol zastępczy obrazu slajdu 1">
            <a:extLst>
              <a:ext uri="{FF2B5EF4-FFF2-40B4-BE49-F238E27FC236}">
                <a16:creationId xmlns:a16="http://schemas.microsoft.com/office/drawing/2014/main" id="{F8883C95-9913-7384-94B8-1E4120A38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Symbol zastępczy notatek 2">
            <a:extLst>
              <a:ext uri="{FF2B5EF4-FFF2-40B4-BE49-F238E27FC236}">
                <a16:creationId xmlns:a16="http://schemas.microsoft.com/office/drawing/2014/main" id="{C61F41D8-1C68-FA7A-94D0-1B743155E3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pl-PL" altLang="it-IT"/>
              <a:t>Pierwszy slajd</a:t>
            </a:r>
            <a:endParaRPr lang="en-US" altLang="it-IT" dirty="0"/>
          </a:p>
        </p:txBody>
      </p:sp>
      <p:sp>
        <p:nvSpPr>
          <p:cNvPr id="4101" name="Symbol zastępczy numeru slajdu 3">
            <a:extLst>
              <a:ext uri="{FF2B5EF4-FFF2-40B4-BE49-F238E27FC236}">
                <a16:creationId xmlns:a16="http://schemas.microsoft.com/office/drawing/2014/main" id="{0DB17AA6-4D67-AC0B-80EE-8C45D819F87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50246246-25B5-4EBB-9EA8-AD7A90E0A66E}" type="slidenum">
              <a:rPr lang="en-US" altLang="it-IT" sz="1200">
                <a:latin typeface="Calibri" panose="020F0502020204030204" pitchFamily="34" charset="0"/>
              </a:rPr>
              <a:pPr algn="r"/>
              <a:t>1</a:t>
            </a:fld>
            <a:endParaRPr lang="en-US" altLang="it-IT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D74EDD16-A2A3-59D0-FA62-0F22F92BAC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0A52BBA-8CD9-48E1-8EEF-FBFA2ECE8F2C}" type="slidenum">
              <a:rPr lang="pl-PL" altLang="it-IT" sz="1200" smtClean="0"/>
              <a:pPr/>
              <a:t>2</a:t>
            </a:fld>
            <a:endParaRPr lang="pl-PL" altLang="it-IT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21EA3A5-57A8-B9E6-1F58-5419B609F4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977674D-7CB5-E0E8-65FC-769C87A2EF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66325CDA-291E-4E19-28A1-6DBB109437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8C2131B-8515-4EC6-AA97-1E1502ED0744}" type="slidenum">
              <a:rPr lang="pl-PL" altLang="it-IT" sz="1200" smtClean="0"/>
              <a:pPr/>
              <a:t>35</a:t>
            </a:fld>
            <a:endParaRPr lang="pl-PL" altLang="it-IT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2F670004-8CD7-778E-2272-17C9AF1802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54601F76-4E92-1AE6-013D-DD6FD75E87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7D4B03-ED41-482A-A9DE-FB9066F320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1D4CC3-45CF-57C9-582D-4A8035D3EF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980E7B-B4D7-FDF1-6084-BD56320B5F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2FE18-6B04-4B22-B219-070806B48DC9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1216805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1C68DD-AE55-F056-580D-65C563F976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7794D2-66C7-2300-73FA-DA8462C895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F9BBB5-6DE2-1B13-06D7-4F7B888B43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B80A8-53FC-4167-9D5A-1909E0B440D3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101853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3FD4D1-27E2-5AB7-3CAE-D8CA6C996B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08EF69-4D37-1762-F49C-D1BE320E8A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E128BD-3BBD-41E1-1582-030D756440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49ECF-D8C4-4F14-9C14-8AD74B85E5C2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739377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98EFAE8-94AB-869C-A263-A4E1A14343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B4410AA-BDBF-96B3-EEE7-0DF70BBD80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EC02AAA-C9B5-34A9-9A16-CB14462A4F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9233D-EE71-42B1-8E42-27479F289770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42704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DB4E7F-B0CC-D78F-AFEE-643FE9574A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689C87-0DD7-FDDD-3608-6E900793D7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24DE4D-A55B-0E69-5654-709447D417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43AD4-17E7-422E-BA0C-9F289A94BB80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22710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E03C05-06E7-7A8F-C52D-731144C0E9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574B71-096B-D7B4-1FC1-E6DB587951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0FC0DC-E7CF-0DA5-6F97-C0D996916E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A7B0D-73F2-4C5D-B358-F8F0B897AC0C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413139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622C7-7426-D242-780F-54846A7C4F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D4B931-3AD9-3613-E738-90BDC1E170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EDCE5D-F511-6451-5657-4D8C6A3838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8922B-8974-4503-8D1E-EC3900D66C61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1070892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B30EAB3-D46D-7C11-EB5A-F952214A71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2F31A9C-F5FE-A3D9-6CB3-6E25408BFD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9599BE4-9155-0BE4-C022-7E2680E609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B09A1-A4B9-4648-A03F-DFFAB6868392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41714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821C548-A8DD-8A37-1A48-D05F71B957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1F150BF-BE86-74F6-69C1-12063E510F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E937650-5F1B-D1AD-E011-222D78F6A4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59E69-F963-4742-BADE-F02468E3DD9D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7215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F8F52F8-693B-ABD7-BE69-CC2D5B466C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A159BAF-58F5-B4F8-FDE0-CC04FDC885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3364C5-0B4C-D23F-8B4C-4C0B4BB17D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2BCEB-D347-4456-ABD3-63DA51F45402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178019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1652A4-BF6C-CC0A-7857-4404DC13BE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404107-57B6-C7BE-EDB4-225A309E07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39DA5-A34E-42CE-8E88-AC195C5762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4E9F0-797A-405B-91BB-42C6609829B4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25187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C195F1-50E0-D5A3-48E5-48DA076204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0423D3-742C-76E1-A607-A8DF3FF613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ED33BB-E874-C980-6BFB-E079BB651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B28C5-8D7E-4D84-BB7C-07FCD5AE4B78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881736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39F"/>
            </a:gs>
            <a:gs pos="17500">
              <a:srgbClr val="F0EBD5"/>
            </a:gs>
            <a:gs pos="50000">
              <a:srgbClr val="FFEFD1"/>
            </a:gs>
            <a:gs pos="82500">
              <a:srgbClr val="F0EBD5"/>
            </a:gs>
            <a:gs pos="100000">
              <a:srgbClr val="D1C39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90537F9-E58C-CB62-ED24-D4099BCC2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it-IT"/>
              <a:t>Kliknij, aby edytować styl wzorca tytułu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823A5D2-1255-F975-27E1-72AA6F828A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it-IT"/>
              <a:t>Kliknij, aby edytować style wzorca tekstu</a:t>
            </a:r>
          </a:p>
          <a:p>
            <a:pPr lvl="1"/>
            <a:r>
              <a:rPr lang="pl-PL" altLang="it-IT"/>
              <a:t>Drugi poziom</a:t>
            </a:r>
          </a:p>
          <a:p>
            <a:pPr lvl="2"/>
            <a:r>
              <a:rPr lang="pl-PL" altLang="it-IT"/>
              <a:t>Trzeci poziom</a:t>
            </a:r>
          </a:p>
          <a:p>
            <a:pPr lvl="3"/>
            <a:r>
              <a:rPr lang="pl-PL" altLang="it-IT"/>
              <a:t>Czwarty poziom</a:t>
            </a:r>
          </a:p>
          <a:p>
            <a:pPr lvl="4"/>
            <a:r>
              <a:rPr lang="pl-PL" altLang="it-IT"/>
              <a:t>Piąty poziom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6C2D21A-7F5F-A948-E18B-6489AEF1902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36C7868-C347-142D-4792-30962B73A29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B352999-BBE5-F14E-5613-C7281FB561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15D7DB9-94FF-43DF-BE16-10A74EC5935A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atdreams.com/dogstar.htm" TargetMode="External"/><Relationship Id="rId2" Type="http://schemas.openxmlformats.org/officeDocument/2006/relationships/hyperlink" Target="http://guardians.net/hawass/articles/news_on_the_robot_Dec_2005.ht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://winnersedgetrading.com/how-to-trade-the-fractal-indicator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lo.org.pe/scielo.php?script=sci_arttext&amp;pid=S0254-92472017000200013-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animations.physics.unsw.edu.au/jw/dB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thsisfun.com/data/quincunx.html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stat.gov.pl/obszary-tematyczne/rynek-pracy/" TargetMode="External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faktyliczby.stronazen.pl/wordpress/wp-content/uploads/2015/04/image36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32D32545-93C3-B028-4DC9-53052A031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76250"/>
            <a:ext cx="605486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4400" i="1" dirty="0">
                <a:solidFill>
                  <a:srgbClr val="002060"/>
                </a:solidFill>
              </a:rPr>
              <a:t>Insegnare STEAM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4400" i="1" dirty="0">
                <a:solidFill>
                  <a:srgbClr val="002060"/>
                </a:solidFill>
              </a:rPr>
              <a:t>con la didattica digitale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4400" i="1" dirty="0">
                <a:solidFill>
                  <a:srgbClr val="002060"/>
                </a:solidFill>
              </a:rPr>
              <a:t>e la realtà aumentata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it-IT" sz="2800" dirty="0">
              <a:solidFill>
                <a:srgbClr val="FF0000"/>
              </a:solidFill>
            </a:endParaRPr>
          </a:p>
        </p:txBody>
      </p:sp>
      <p:sp>
        <p:nvSpPr>
          <p:cNvPr id="3075" name="Text Box 7">
            <a:extLst>
              <a:ext uri="{FF2B5EF4-FFF2-40B4-BE49-F238E27FC236}">
                <a16:creationId xmlns:a16="http://schemas.microsoft.com/office/drawing/2014/main" id="{77085294-A1C4-C427-5783-917FA16CF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2699308"/>
            <a:ext cx="7385050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it-IT" sz="2800" dirty="0">
                <a:solidFill>
                  <a:srgbClr val="002060"/>
                </a:solidFill>
              </a:rPr>
              <a:t>Grzegorz Karwasz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it-IT" sz="28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2800" i="1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i="1" dirty="0">
                <a:solidFill>
                  <a:srgbClr val="002060"/>
                </a:solidFill>
              </a:rPr>
              <a:t>Lezione 5: Matematica – regina delle scienze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i="1" dirty="0">
                <a:solidFill>
                  <a:srgbClr val="002060"/>
                </a:solidFill>
              </a:rPr>
              <a:t>Parte II: La matematica per i cittadini</a:t>
            </a:r>
            <a:endParaRPr lang="pl-PL" altLang="it-IT" sz="2800" i="1" dirty="0">
              <a:solidFill>
                <a:srgbClr val="002060"/>
              </a:solidFill>
            </a:endParaRPr>
          </a:p>
        </p:txBody>
      </p:sp>
      <p:sp>
        <p:nvSpPr>
          <p:cNvPr id="3076" name="CasellaDiTesto 2">
            <a:extLst>
              <a:ext uri="{FF2B5EF4-FFF2-40B4-BE49-F238E27FC236}">
                <a16:creationId xmlns:a16="http://schemas.microsoft.com/office/drawing/2014/main" id="{2DB9527D-01E4-3CFF-2A80-F449F9B5C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5084763"/>
            <a:ext cx="7385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9900"/>
                </a:solidFill>
              </a:rPr>
              <a:t>«La matematica è il nostro sesto senso: un modo simbolico per descrivere la realtà» (Jerome Bruner)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39C7B8B-F999-4DC6-0ECC-67202B7AE4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200">
                <a:solidFill>
                  <a:schemeClr val="accent2"/>
                </a:solidFill>
              </a:rPr>
              <a:t>E in </a:t>
            </a:r>
            <a:r>
              <a:rPr lang="pl-PL" altLang="it-IT" sz="3200">
                <a:solidFill>
                  <a:schemeClr val="accent2"/>
                </a:solidFill>
              </a:rPr>
              <a:t>„program</a:t>
            </a:r>
            <a:r>
              <a:rPr lang="it-IT" altLang="it-IT" sz="3200">
                <a:solidFill>
                  <a:schemeClr val="accent2"/>
                </a:solidFill>
              </a:rPr>
              <a:t>ma</a:t>
            </a:r>
            <a:r>
              <a:rPr lang="pl-PL" altLang="it-IT" sz="3200">
                <a:solidFill>
                  <a:schemeClr val="accent2"/>
                </a:solidFill>
              </a:rPr>
              <a:t>”* </a:t>
            </a:r>
            <a:r>
              <a:rPr lang="it-IT" altLang="it-IT" sz="3200">
                <a:solidFill>
                  <a:schemeClr val="accent2"/>
                </a:solidFill>
              </a:rPr>
              <a:t>della matematica si riesce a trovare ancora qualcosa?</a:t>
            </a:r>
            <a:endParaRPr lang="en-AU" altLang="it-IT">
              <a:solidFill>
                <a:srgbClr val="FF0000"/>
              </a:solidFill>
            </a:endParaRPr>
          </a:p>
        </p:txBody>
      </p:sp>
      <p:pic>
        <p:nvPicPr>
          <p:cNvPr id="78859" name="Picture 11">
            <a:extLst>
              <a:ext uri="{FF2B5EF4-FFF2-40B4-BE49-F238E27FC236}">
                <a16:creationId xmlns:a16="http://schemas.microsoft.com/office/drawing/2014/main" id="{5CF706A4-7B36-F18C-4802-D6E811897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7058025" cy="49117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62" name="Picture 14">
            <a:extLst>
              <a:ext uri="{FF2B5EF4-FFF2-40B4-BE49-F238E27FC236}">
                <a16:creationId xmlns:a16="http://schemas.microsoft.com/office/drawing/2014/main" id="{1BC23C6C-14B7-7D60-3D0A-1FB899DBF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412875"/>
            <a:ext cx="7273925" cy="42037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57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39C7B8B-F999-4DC6-0ECC-67202B7AE4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200">
                <a:solidFill>
                  <a:schemeClr val="accent2"/>
                </a:solidFill>
              </a:rPr>
              <a:t>E in </a:t>
            </a:r>
            <a:r>
              <a:rPr lang="pl-PL" altLang="it-IT" sz="3200">
                <a:solidFill>
                  <a:schemeClr val="accent2"/>
                </a:solidFill>
              </a:rPr>
              <a:t>„program</a:t>
            </a:r>
            <a:r>
              <a:rPr lang="it-IT" altLang="it-IT" sz="3200">
                <a:solidFill>
                  <a:schemeClr val="accent2"/>
                </a:solidFill>
              </a:rPr>
              <a:t>ma</a:t>
            </a:r>
            <a:r>
              <a:rPr lang="pl-PL" altLang="it-IT" sz="3200">
                <a:solidFill>
                  <a:schemeClr val="accent2"/>
                </a:solidFill>
              </a:rPr>
              <a:t>”* </a:t>
            </a:r>
            <a:r>
              <a:rPr lang="it-IT" altLang="it-IT" sz="3200">
                <a:solidFill>
                  <a:schemeClr val="accent2"/>
                </a:solidFill>
              </a:rPr>
              <a:t>della matematica si riesce a trovare ancora qualcosa?</a:t>
            </a:r>
            <a:endParaRPr lang="en-AU" altLang="it-IT">
              <a:solidFill>
                <a:srgbClr val="FF0000"/>
              </a:solidFill>
            </a:endParaRPr>
          </a:p>
        </p:txBody>
      </p:sp>
      <p:pic>
        <p:nvPicPr>
          <p:cNvPr id="78859" name="Picture 11">
            <a:extLst>
              <a:ext uri="{FF2B5EF4-FFF2-40B4-BE49-F238E27FC236}">
                <a16:creationId xmlns:a16="http://schemas.microsoft.com/office/drawing/2014/main" id="{5CF706A4-7B36-F18C-4802-D6E811897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7058025" cy="49117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62" name="Picture 14">
            <a:extLst>
              <a:ext uri="{FF2B5EF4-FFF2-40B4-BE49-F238E27FC236}">
                <a16:creationId xmlns:a16="http://schemas.microsoft.com/office/drawing/2014/main" id="{1BC23C6C-14B7-7D60-3D0A-1FB899DBF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412875"/>
            <a:ext cx="7273925" cy="42037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63" name="Picture 15">
            <a:extLst>
              <a:ext uri="{FF2B5EF4-FFF2-40B4-BE49-F238E27FC236}">
                <a16:creationId xmlns:a16="http://schemas.microsoft.com/office/drawing/2014/main" id="{6BDAADEC-A6A3-CD11-B63E-1346118D1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28775"/>
            <a:ext cx="6923088" cy="431958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08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39C7B8B-F999-4DC6-0ECC-67202B7AE4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200">
                <a:solidFill>
                  <a:schemeClr val="accent2"/>
                </a:solidFill>
              </a:rPr>
              <a:t>E in </a:t>
            </a:r>
            <a:r>
              <a:rPr lang="pl-PL" altLang="it-IT" sz="3200">
                <a:solidFill>
                  <a:schemeClr val="accent2"/>
                </a:solidFill>
              </a:rPr>
              <a:t>„program</a:t>
            </a:r>
            <a:r>
              <a:rPr lang="it-IT" altLang="it-IT" sz="3200">
                <a:solidFill>
                  <a:schemeClr val="accent2"/>
                </a:solidFill>
              </a:rPr>
              <a:t>ma</a:t>
            </a:r>
            <a:r>
              <a:rPr lang="pl-PL" altLang="it-IT" sz="3200">
                <a:solidFill>
                  <a:schemeClr val="accent2"/>
                </a:solidFill>
              </a:rPr>
              <a:t>”* </a:t>
            </a:r>
            <a:r>
              <a:rPr lang="it-IT" altLang="it-IT" sz="3200">
                <a:solidFill>
                  <a:schemeClr val="accent2"/>
                </a:solidFill>
              </a:rPr>
              <a:t>della matematica si riesce a trovare ancora qualcosa?</a:t>
            </a:r>
            <a:endParaRPr lang="en-AU" altLang="it-IT">
              <a:solidFill>
                <a:srgbClr val="FF0000"/>
              </a:solidFill>
            </a:endParaRPr>
          </a:p>
        </p:txBody>
      </p:sp>
      <p:pic>
        <p:nvPicPr>
          <p:cNvPr id="78859" name="Picture 11">
            <a:extLst>
              <a:ext uri="{FF2B5EF4-FFF2-40B4-BE49-F238E27FC236}">
                <a16:creationId xmlns:a16="http://schemas.microsoft.com/office/drawing/2014/main" id="{5CF706A4-7B36-F18C-4802-D6E811897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7058025" cy="49117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62" name="Picture 14">
            <a:extLst>
              <a:ext uri="{FF2B5EF4-FFF2-40B4-BE49-F238E27FC236}">
                <a16:creationId xmlns:a16="http://schemas.microsoft.com/office/drawing/2014/main" id="{1BC23C6C-14B7-7D60-3D0A-1FB899DBF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412875"/>
            <a:ext cx="7273925" cy="42037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63" name="Picture 15">
            <a:extLst>
              <a:ext uri="{FF2B5EF4-FFF2-40B4-BE49-F238E27FC236}">
                <a16:creationId xmlns:a16="http://schemas.microsoft.com/office/drawing/2014/main" id="{6BDAADEC-A6A3-CD11-B63E-1346118D1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28775"/>
            <a:ext cx="6923088" cy="431958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64" name="Text Box 16">
            <a:extLst>
              <a:ext uri="{FF2B5EF4-FFF2-40B4-BE49-F238E27FC236}">
                <a16:creationId xmlns:a16="http://schemas.microsoft.com/office/drawing/2014/main" id="{9A23D5B1-B1F6-B9F6-0811-D19EEAB4D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3284538"/>
            <a:ext cx="838835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Che cosa di queste domande crea altre </a:t>
            </a:r>
            <a:r>
              <a:rPr lang="it-IT" altLang="it-IT" sz="2400" i="1">
                <a:solidFill>
                  <a:srgbClr val="FF0000"/>
                </a:solidFill>
              </a:rPr>
              <a:t>competenze</a:t>
            </a:r>
            <a:r>
              <a:rPr lang="it-IT" altLang="it-IT" sz="2400">
                <a:solidFill>
                  <a:srgbClr val="FF0000"/>
                </a:solidFill>
              </a:rPr>
              <a:t> oltre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quelle «matematiche»?  In altre parole, che cosa di queste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nozioni servirà nella «vita adulta»? </a:t>
            </a:r>
            <a:endParaRPr lang="pl-PL" altLang="it-IT" sz="2400">
              <a:solidFill>
                <a:srgbClr val="FF0000"/>
              </a:solidFill>
            </a:endParaRPr>
          </a:p>
        </p:txBody>
      </p:sp>
      <p:sp>
        <p:nvSpPr>
          <p:cNvPr id="78853" name="Text Box 5">
            <a:extLst>
              <a:ext uri="{FF2B5EF4-FFF2-40B4-BE49-F238E27FC236}">
                <a16:creationId xmlns:a16="http://schemas.microsoft.com/office/drawing/2014/main" id="{0BFFE93A-134A-404A-2A33-3ECE2A47D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94" y="4484688"/>
            <a:ext cx="787427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000" dirty="0">
                <a:solidFill>
                  <a:srgbClr val="FF0000"/>
                </a:solidFill>
              </a:rPr>
              <a:t>*</a:t>
            </a:r>
            <a:r>
              <a:rPr lang="it-IT" altLang="it-IT" sz="2000" dirty="0">
                <a:solidFill>
                  <a:srgbClr val="FF0000"/>
                </a:solidFill>
              </a:rPr>
              <a:t>dove per il programma intendiamo tutto ciò che qualche «esperto»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FF0000"/>
                </a:solidFill>
              </a:rPr>
              <a:t>si è inventato</a:t>
            </a:r>
            <a:r>
              <a:rPr lang="pl-PL" altLang="it-IT" sz="2000" dirty="0">
                <a:solidFill>
                  <a:schemeClr val="accent2"/>
                </a:solidFill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58410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4" grpId="0" animBg="1"/>
      <p:bldP spid="788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2437C5F-C4C1-CD60-30E9-0A81C6C53E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600"/>
              <a:t>La potenza della matematica: il volo di Voyager</a:t>
            </a:r>
            <a:endParaRPr lang="en-AU" altLang="it-IT" sz="3600"/>
          </a:p>
        </p:txBody>
      </p:sp>
      <p:pic>
        <p:nvPicPr>
          <p:cNvPr id="14339" name="Picture 45">
            <a:extLst>
              <a:ext uri="{FF2B5EF4-FFF2-40B4-BE49-F238E27FC236}">
                <a16:creationId xmlns:a16="http://schemas.microsoft.com/office/drawing/2014/main" id="{71E25D65-1407-3B04-A01E-E97EE4953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84313"/>
            <a:ext cx="6408738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6">
            <a:extLst>
              <a:ext uri="{FF2B5EF4-FFF2-40B4-BE49-F238E27FC236}">
                <a16:creationId xmlns:a16="http://schemas.microsoft.com/office/drawing/2014/main" id="{D4713809-6E90-AA64-2480-235C2BF22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5501482"/>
            <a:ext cx="885348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 dirty="0"/>
              <a:t>D</a:t>
            </a:r>
            <a:r>
              <a:rPr lang="it-IT" altLang="it-IT" sz="1800" dirty="0" err="1"/>
              <a:t>ue</a:t>
            </a:r>
            <a:r>
              <a:rPr lang="pl-PL" altLang="it-IT" sz="1800" dirty="0"/>
              <a:t> sond</a:t>
            </a:r>
            <a:r>
              <a:rPr lang="it-IT" altLang="it-IT" sz="1800" dirty="0"/>
              <a:t>e</a:t>
            </a:r>
            <a:r>
              <a:rPr lang="pl-PL" altLang="it-IT" sz="1800" dirty="0"/>
              <a:t>, </a:t>
            </a:r>
            <a:r>
              <a:rPr lang="it-IT" altLang="it-IT" sz="1800" dirty="0"/>
              <a:t>lanciate nel </a:t>
            </a:r>
            <a:r>
              <a:rPr lang="pl-PL" altLang="it-IT" sz="1800" dirty="0"/>
              <a:t>1977, </a:t>
            </a:r>
            <a:r>
              <a:rPr lang="it-IT" altLang="it-IT" sz="1800" dirty="0"/>
              <a:t>per </a:t>
            </a:r>
            <a:r>
              <a:rPr lang="pl-PL" altLang="it-IT" sz="1800" dirty="0"/>
              <a:t>12 </a:t>
            </a:r>
            <a:r>
              <a:rPr lang="it-IT" altLang="it-IT" sz="1800" dirty="0"/>
              <a:t>anni, come su un filo, hanno volato </a:t>
            </a:r>
            <a:r>
              <a:rPr lang="pl-PL" altLang="it-IT" sz="1800" dirty="0"/>
              <a:t>6 mld km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/>
              <a:t>vicino a tutti i pianeti più grandi, e sono partiti per lo spazio cosmico profondo. </a:t>
            </a:r>
            <a:endParaRPr lang="pl-PL" altLang="it-IT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/>
              <a:t>Nel 2013 sono arrivate ai confini del Sistema Solara, ma funzionano ancora.</a:t>
            </a:r>
            <a:r>
              <a:rPr lang="pl-PL" altLang="it-IT" sz="1800" dirty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CF6988C5-A80B-0023-B239-9BD3DD504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54113"/>
            <a:ext cx="4176713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B329BED5-27C9-ED0E-4D61-D46A538D5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253038"/>
            <a:ext cx="7572375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FontTx/>
              <a:buNone/>
            </a:pPr>
            <a:r>
              <a:rPr lang="it-IT" altLang="it-IT" sz="1800">
                <a:solidFill>
                  <a:schemeClr val="bg1"/>
                </a:solidFill>
              </a:rPr>
              <a:t>Foto di </a:t>
            </a:r>
            <a:r>
              <a:rPr lang="pl-PL" altLang="it-IT" sz="1800">
                <a:solidFill>
                  <a:schemeClr val="bg1"/>
                </a:solidFill>
              </a:rPr>
              <a:t>Pluton</a:t>
            </a:r>
            <a:r>
              <a:rPr lang="it-IT" altLang="it-IT" sz="1800">
                <a:solidFill>
                  <a:schemeClr val="bg1"/>
                </a:solidFill>
              </a:rPr>
              <a:t>e</a:t>
            </a:r>
            <a:r>
              <a:rPr lang="pl-PL" altLang="it-IT" sz="1800">
                <a:solidFill>
                  <a:schemeClr val="bg1"/>
                </a:solidFill>
              </a:rPr>
              <a:t> </a:t>
            </a:r>
            <a:r>
              <a:rPr lang="it-IT" altLang="it-IT" sz="1800">
                <a:solidFill>
                  <a:schemeClr val="bg1"/>
                </a:solidFill>
              </a:rPr>
              <a:t>fatte il </a:t>
            </a:r>
            <a:r>
              <a:rPr lang="pl-PL" altLang="it-IT" sz="1800">
                <a:solidFill>
                  <a:schemeClr val="bg1"/>
                </a:solidFill>
              </a:rPr>
              <a:t>13.07.2015 r. </a:t>
            </a:r>
            <a:r>
              <a:rPr lang="it-IT" altLang="it-IT" sz="1800">
                <a:solidFill>
                  <a:schemeClr val="bg1"/>
                </a:solidFill>
              </a:rPr>
              <a:t>dalla sonda </a:t>
            </a:r>
            <a:r>
              <a:rPr lang="pl-PL" altLang="it-IT" sz="1800">
                <a:solidFill>
                  <a:schemeClr val="bg1"/>
                </a:solidFill>
              </a:rPr>
              <a:t>New Horizons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it-IT" altLang="it-IT" sz="1800">
                <a:solidFill>
                  <a:schemeClr val="bg1"/>
                </a:solidFill>
              </a:rPr>
              <a:t>La distanza dal P</a:t>
            </a:r>
            <a:r>
              <a:rPr lang="pl-PL" altLang="it-IT" sz="1800">
                <a:solidFill>
                  <a:schemeClr val="bg1"/>
                </a:solidFill>
              </a:rPr>
              <a:t>luton</a:t>
            </a:r>
            <a:r>
              <a:rPr lang="it-IT" altLang="it-IT" sz="1800">
                <a:solidFill>
                  <a:schemeClr val="bg1"/>
                </a:solidFill>
              </a:rPr>
              <a:t>e</a:t>
            </a:r>
            <a:r>
              <a:rPr lang="pl-PL" altLang="it-IT" sz="1800">
                <a:solidFill>
                  <a:schemeClr val="bg1"/>
                </a:solidFill>
              </a:rPr>
              <a:t>: 30 </a:t>
            </a:r>
            <a:r>
              <a:rPr lang="it-IT" altLang="it-IT" sz="1800">
                <a:solidFill>
                  <a:schemeClr val="bg1"/>
                </a:solidFill>
              </a:rPr>
              <a:t>UA</a:t>
            </a:r>
            <a:r>
              <a:rPr lang="pl-PL" altLang="it-IT" sz="1800">
                <a:solidFill>
                  <a:schemeClr val="bg1"/>
                </a:solidFill>
              </a:rPr>
              <a:t>. (x150 mln km = 4,5 mld km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it-IT" altLang="it-IT" sz="1800">
                <a:solidFill>
                  <a:schemeClr val="bg1"/>
                </a:solidFill>
              </a:rPr>
              <a:t>La s</a:t>
            </a:r>
            <a:r>
              <a:rPr lang="pl-PL" altLang="it-IT" sz="1800">
                <a:solidFill>
                  <a:schemeClr val="bg1"/>
                </a:solidFill>
              </a:rPr>
              <a:t>onda </a:t>
            </a:r>
            <a:r>
              <a:rPr lang="it-IT" altLang="it-IT" sz="1800">
                <a:solidFill>
                  <a:schemeClr val="bg1"/>
                </a:solidFill>
              </a:rPr>
              <a:t>sfiorata Plutone a distanza </a:t>
            </a:r>
            <a:r>
              <a:rPr lang="pl-PL" altLang="it-IT" sz="1800">
                <a:solidFill>
                  <a:schemeClr val="bg1"/>
                </a:solidFill>
              </a:rPr>
              <a:t>12 500 km (= </a:t>
            </a:r>
            <a:r>
              <a:rPr lang="it-IT" altLang="it-IT" sz="1800">
                <a:solidFill>
                  <a:schemeClr val="bg1"/>
                </a:solidFill>
              </a:rPr>
              <a:t>diametro della Terra)</a:t>
            </a:r>
            <a:endParaRPr lang="pl-PL" altLang="it-IT" sz="1800">
              <a:solidFill>
                <a:schemeClr val="bg1"/>
              </a:solidFill>
            </a:endParaRP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it-IT" altLang="it-IT" sz="1800">
                <a:solidFill>
                  <a:schemeClr val="bg1"/>
                </a:solidFill>
              </a:rPr>
              <a:t>Questo corrisponde a centrare la buca di golf dalla distanza di </a:t>
            </a:r>
            <a:r>
              <a:rPr lang="pl-PL" altLang="it-IT" sz="1800">
                <a:solidFill>
                  <a:schemeClr val="bg1"/>
                </a:solidFill>
              </a:rPr>
              <a:t>45 km</a:t>
            </a:r>
            <a:endParaRPr lang="en-US" altLang="it-IT" sz="1800">
              <a:solidFill>
                <a:schemeClr val="bg1"/>
              </a:solidFill>
            </a:endParaRP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C104B203-AE1F-19D2-0EF4-A3C459FA4F6C}"/>
              </a:ext>
            </a:extLst>
          </p:cNvPr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>
                <a:solidFill>
                  <a:srgbClr val="FFFF00"/>
                </a:solidFill>
              </a:rPr>
              <a:t>Il volo a </a:t>
            </a:r>
            <a:r>
              <a:rPr lang="pl-PL" altLang="it-IT" sz="3600">
                <a:solidFill>
                  <a:srgbClr val="FFFF00"/>
                </a:solidFill>
              </a:rPr>
              <a:t>Pluton</a:t>
            </a:r>
            <a:r>
              <a:rPr lang="it-IT" altLang="it-IT" sz="3600">
                <a:solidFill>
                  <a:srgbClr val="FFFF00"/>
                </a:solidFill>
              </a:rPr>
              <a:t>e</a:t>
            </a:r>
            <a:r>
              <a:rPr lang="pl-PL" altLang="it-IT" sz="3600">
                <a:solidFill>
                  <a:srgbClr val="FFFF00"/>
                </a:solidFill>
              </a:rPr>
              <a:t> (2005-2015)</a:t>
            </a:r>
            <a:endParaRPr lang="en-AU" altLang="it-IT" sz="3600">
              <a:solidFill>
                <a:srgbClr val="FFFF00"/>
              </a:solidFill>
            </a:endParaRPr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3923DE4A-C0EE-ECDB-B17D-97954FFA1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2376488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D987A5C-0290-7E72-B777-D845DBE53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200"/>
              <a:t>La potenza della matematica</a:t>
            </a:r>
            <a:r>
              <a:rPr lang="pl-PL" altLang="it-IT" sz="3200"/>
              <a:t>: </a:t>
            </a:r>
            <a:r>
              <a:rPr lang="it-IT" altLang="it-IT" sz="3200"/>
              <a:t>la </a:t>
            </a:r>
            <a:r>
              <a:rPr lang="pl-PL" altLang="it-IT" sz="3200"/>
              <a:t>piramid</a:t>
            </a:r>
            <a:r>
              <a:rPr lang="it-IT" altLang="it-IT" sz="3200"/>
              <a:t>e</a:t>
            </a:r>
            <a:r>
              <a:rPr lang="pl-PL" altLang="it-IT" sz="3200"/>
              <a:t> </a:t>
            </a:r>
            <a:r>
              <a:rPr lang="it-IT" altLang="it-IT" sz="3200"/>
              <a:t>di </a:t>
            </a:r>
            <a:r>
              <a:rPr lang="pl-PL" altLang="it-IT" sz="3200"/>
              <a:t>Cheop</a:t>
            </a:r>
            <a:r>
              <a:rPr lang="it-IT" altLang="it-IT" sz="3200"/>
              <a:t>e</a:t>
            </a:r>
            <a:endParaRPr lang="en-AU" altLang="it-IT" sz="3200"/>
          </a:p>
        </p:txBody>
      </p:sp>
      <p:sp>
        <p:nvSpPr>
          <p:cNvPr id="16387" name="Text Box 4">
            <a:extLst>
              <a:ext uri="{FF2B5EF4-FFF2-40B4-BE49-F238E27FC236}">
                <a16:creationId xmlns:a16="http://schemas.microsoft.com/office/drawing/2014/main" id="{F31FD3AE-6434-02B4-3320-F06A34771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088" y="6189663"/>
            <a:ext cx="58181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400">
                <a:hlinkClick r:id="rId2"/>
              </a:rPr>
              <a:t>http://guardians.net/hawass/articles/news_on_the_robot_Dec_2005.htm</a:t>
            </a:r>
            <a:endParaRPr lang="pl-PL" altLang="it-IT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400">
                <a:hlinkClick r:id="rId3"/>
              </a:rPr>
              <a:t>http://www.greatdreams.com/dogstar.htm</a:t>
            </a:r>
            <a:r>
              <a:rPr lang="pl-PL" altLang="it-IT" sz="1800"/>
              <a:t>  </a:t>
            </a:r>
          </a:p>
        </p:txBody>
      </p:sp>
      <p:pic>
        <p:nvPicPr>
          <p:cNvPr id="16388" name="Picture 5">
            <a:extLst>
              <a:ext uri="{FF2B5EF4-FFF2-40B4-BE49-F238E27FC236}">
                <a16:creationId xmlns:a16="http://schemas.microsoft.com/office/drawing/2014/main" id="{F1E3EEBC-E436-3F12-EE00-9CAB80E2F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54113"/>
            <a:ext cx="2808287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>
            <a:extLst>
              <a:ext uri="{FF2B5EF4-FFF2-40B4-BE49-F238E27FC236}">
                <a16:creationId xmlns:a16="http://schemas.microsoft.com/office/drawing/2014/main" id="{E7B48275-38B3-B6E3-16CF-15F95DFC2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1125538"/>
            <a:ext cx="5651500" cy="4421187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10">
            <a:extLst>
              <a:ext uri="{FF2B5EF4-FFF2-40B4-BE49-F238E27FC236}">
                <a16:creationId xmlns:a16="http://schemas.microsoft.com/office/drawing/2014/main" id="{A7FF591F-99E3-A014-2EDE-4B3CA70B9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41675"/>
            <a:ext cx="2808287" cy="228123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Text Box 11">
            <a:extLst>
              <a:ext uri="{FF2B5EF4-FFF2-40B4-BE49-F238E27FC236}">
                <a16:creationId xmlns:a16="http://schemas.microsoft.com/office/drawing/2014/main" id="{93861FAA-D22C-FAE0-2A7B-206D41900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648325"/>
            <a:ext cx="882173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Egi</a:t>
            </a:r>
            <a:r>
              <a:rPr lang="it-IT" altLang="it-IT" sz="1800"/>
              <a:t>zi</a:t>
            </a:r>
            <a:r>
              <a:rPr lang="pl-PL" altLang="it-IT" sz="1800"/>
              <a:t> (2,5 </a:t>
            </a:r>
            <a:r>
              <a:rPr lang="it-IT" altLang="it-IT" sz="1800"/>
              <a:t>mila a.C.</a:t>
            </a:r>
            <a:r>
              <a:rPr lang="pl-PL" altLang="it-IT" sz="1800"/>
              <a:t>) </a:t>
            </a:r>
            <a:r>
              <a:rPr lang="it-IT" altLang="it-IT" sz="1800"/>
              <a:t>conoscevano il teorema di </a:t>
            </a:r>
            <a:r>
              <a:rPr lang="pl-PL" altLang="it-IT" sz="1800"/>
              <a:t>Pitagora,  </a:t>
            </a:r>
            <a:r>
              <a:rPr lang="it-IT" altLang="it-IT" sz="1800"/>
              <a:t>numero</a:t>
            </a:r>
            <a:r>
              <a:rPr lang="pl-PL" altLang="it-IT" sz="1800"/>
              <a:t> </a:t>
            </a:r>
            <a:r>
              <a:rPr lang="el-GR" altLang="it-IT" sz="1800"/>
              <a:t>π</a:t>
            </a:r>
            <a:r>
              <a:rPr lang="pl-PL" altLang="it-IT" sz="1800"/>
              <a:t> (</a:t>
            </a:r>
            <a:r>
              <a:rPr lang="it-IT" altLang="it-IT" sz="1800"/>
              <a:t>costruivano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cerchi!</a:t>
            </a:r>
            <a:r>
              <a:rPr lang="pl-PL" altLang="it-IT" sz="1800"/>
              <a:t>)</a:t>
            </a:r>
            <a:r>
              <a:rPr lang="it-IT" altLang="it-IT" sz="1800"/>
              <a:t> e le posizioni delle stelle (compreso la Stella Polare, che in quel tempo fu</a:t>
            </a:r>
            <a:endParaRPr lang="pl-PL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i="1"/>
              <a:t>Tu</a:t>
            </a:r>
            <a:r>
              <a:rPr lang="pl-PL" altLang="it-IT" sz="1800" i="1"/>
              <a:t>ban</a:t>
            </a:r>
            <a:r>
              <a:rPr lang="pl-PL" altLang="it-IT" sz="1800"/>
              <a:t>)</a:t>
            </a:r>
            <a:endParaRPr lang="el-GR" altLang="it-IT" sz="1800"/>
          </a:p>
        </p:txBody>
      </p:sp>
      <p:sp>
        <p:nvSpPr>
          <p:cNvPr id="59404" name="AutoShape 12">
            <a:extLst>
              <a:ext uri="{FF2B5EF4-FFF2-40B4-BE49-F238E27FC236}">
                <a16:creationId xmlns:a16="http://schemas.microsoft.com/office/drawing/2014/main" id="{2027D5DA-EB11-45E4-2D3F-7299D5E1A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1341438"/>
            <a:ext cx="574675" cy="555625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2DA51FB-EFF4-6D32-CFF8-1D1957A9C3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it-IT"/>
              <a:t>„Matemat</a:t>
            </a:r>
            <a:r>
              <a:rPr lang="it-IT" altLang="it-IT"/>
              <a:t>ica per i cittadini</a:t>
            </a:r>
            <a:r>
              <a:rPr lang="pl-PL" altLang="it-IT"/>
              <a:t>”</a:t>
            </a:r>
            <a:endParaRPr lang="en-AU" altLang="it-IT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44C750-FB32-5311-B52B-295C4C21DB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513" y="908050"/>
            <a:ext cx="9144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altLang="it-IT" sz="1800" dirty="0"/>
              <a:t>„</a:t>
            </a:r>
            <a:r>
              <a:rPr lang="it-IT" altLang="it-IT" sz="1800" dirty="0"/>
              <a:t>Si può fare la presentazione del libro sulla </a:t>
            </a:r>
            <a:r>
              <a:rPr lang="pl-PL" altLang="it-IT" sz="1800" dirty="0"/>
              <a:t>Matemat</a:t>
            </a:r>
            <a:r>
              <a:rPr lang="it-IT" altLang="it-IT" sz="1800" dirty="0" err="1"/>
              <a:t>ica</a:t>
            </a:r>
            <a:r>
              <a:rPr lang="pl-PL" altLang="it-IT" sz="1800" dirty="0"/>
              <a:t>, </a:t>
            </a:r>
            <a:r>
              <a:rPr lang="it-IT" altLang="it-IT" sz="1800" dirty="0"/>
              <a:t>cominciando dalle sue difficoltà</a:t>
            </a:r>
            <a:r>
              <a:rPr lang="pl-PL" altLang="it-IT" sz="1800" dirty="0"/>
              <a:t>? </a:t>
            </a:r>
            <a:r>
              <a:rPr lang="it-IT" altLang="it-IT" sz="1800" dirty="0"/>
              <a:t>Non è tanto indicato per scopi promozionali</a:t>
            </a:r>
            <a:r>
              <a:rPr lang="pl-PL" altLang="it-IT" sz="1800" dirty="0"/>
              <a:t>…</a:t>
            </a:r>
          </a:p>
          <a:p>
            <a:pPr eaLnBrk="1" hangingPunct="1">
              <a:buFontTx/>
              <a:buNone/>
            </a:pPr>
            <a:r>
              <a:rPr lang="it-IT" altLang="it-IT" sz="1800" dirty="0"/>
              <a:t>Lasciando i problemi presenti e stringenti, legati alle relazioni nella classe scolastica e nel ambiente sociale, il motivo della difficoltà essenziale è la divergenza tra i programmi, contenuti e metodi d’insegnamento da una parte, e la percezione che cosa «bisogna» insegnare. I programmi, contenuti e i metodi d’insegnamento hanno la velocità di cambiamenti diversa (molto più lenta) che la percezione della materia del insegnante. </a:t>
            </a:r>
            <a:r>
              <a:rPr lang="pl-PL" altLang="it-IT" sz="1800" dirty="0"/>
              <a:t>  </a:t>
            </a:r>
          </a:p>
          <a:p>
            <a:pPr eaLnBrk="1" hangingPunct="1">
              <a:buFontTx/>
              <a:buNone/>
            </a:pPr>
            <a:r>
              <a:rPr lang="pl-PL" altLang="it-IT" sz="1800" dirty="0"/>
              <a:t>[…] </a:t>
            </a:r>
            <a:r>
              <a:rPr lang="it-IT" altLang="it-IT" sz="1800" dirty="0"/>
              <a:t>Anche in Italia, finalmente, gli indicatori si spostano in questa direzione. L’insegnamento della matematica non è più riservato per future classi governanti, per futuri insegnanti [e scienziati], ma anche ai ragazzi che nella sua vita faranno tutt’altri mestieri. I matematici sono convinti che il logo linguaggio, loro logica, loro strumenti si rivelano utili anche per i </a:t>
            </a:r>
            <a:r>
              <a:rPr lang="it-IT" altLang="it-IT" sz="1800" i="1" dirty="0"/>
              <a:t>cittadini</a:t>
            </a:r>
            <a:r>
              <a:rPr lang="it-IT" altLang="it-IT" sz="1800" dirty="0"/>
              <a:t> – è questa la terza parola chiave – cioè alle persone che saranno ne insegnanti ne scienziati. </a:t>
            </a:r>
            <a:endParaRPr lang="pl-PL" altLang="it-IT" sz="1800" dirty="0"/>
          </a:p>
          <a:p>
            <a:pPr eaLnBrk="1" hangingPunct="1">
              <a:buFontTx/>
              <a:buNone/>
            </a:pPr>
            <a:r>
              <a:rPr lang="it-IT" altLang="it-IT" sz="1800" u="sng" dirty="0"/>
              <a:t>La matematica </a:t>
            </a:r>
            <a:r>
              <a:rPr lang="it-IT" altLang="it-IT" sz="1800" i="1" u="sng" dirty="0"/>
              <a:t>serve</a:t>
            </a:r>
            <a:r>
              <a:rPr lang="it-IT" altLang="it-IT" sz="1800" u="sng" dirty="0"/>
              <a:t>  nella vita </a:t>
            </a:r>
            <a:r>
              <a:rPr lang="it-IT" altLang="it-IT" sz="1800" u="sng" dirty="0" err="1"/>
              <a:t>quottidiana</a:t>
            </a:r>
            <a:r>
              <a:rPr lang="pl-PL" altLang="it-IT" sz="1800" dirty="0"/>
              <a:t>. S</a:t>
            </a:r>
            <a:r>
              <a:rPr lang="it-IT" altLang="it-IT" sz="1800" dirty="0" err="1"/>
              <a:t>erve</a:t>
            </a:r>
            <a:r>
              <a:rPr lang="it-IT" altLang="it-IT" sz="1800" dirty="0"/>
              <a:t> a risolvere certe situazioni, dov’è necessario una «veste mentale» (i.e. un’attrezzatura). È il nostro sesto senso, un ulteriore canale di comunicazione e d’interpretazione della realtà.</a:t>
            </a:r>
            <a:r>
              <a:rPr lang="pl-PL" altLang="it-IT" sz="1800" dirty="0"/>
              <a:t>” 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1D125A0C-AE07-3F84-2842-B0FDCD1D6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49950"/>
            <a:ext cx="84550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Angelo Guerraggio, </a:t>
            </a:r>
            <a:r>
              <a:rPr lang="it-IT" altLang="it-IT" sz="1600" i="1"/>
              <a:t>Introduzione, </a:t>
            </a:r>
            <a:r>
              <a:rPr lang="it-IT" altLang="it-IT" sz="1600"/>
              <a:t>in:</a:t>
            </a:r>
            <a:r>
              <a:rPr lang="pl-PL" altLang="it-IT" sz="1600"/>
              <a:t> Barozzi, Bergamini, Boni, Cerani, Pagani,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600" i="1"/>
              <a:t>La matematica per il cittadini, </a:t>
            </a:r>
            <a:r>
              <a:rPr lang="pl-PL" altLang="it-IT" sz="1600"/>
              <a:t>Zanichelli, Bologna, 2008, </a:t>
            </a:r>
            <a:r>
              <a:rPr lang="it-IT" altLang="it-IT" sz="1600"/>
              <a:t>p</a:t>
            </a:r>
            <a:r>
              <a:rPr lang="pl-PL" altLang="it-IT" sz="1800"/>
              <a:t> 7 </a:t>
            </a:r>
            <a:r>
              <a:rPr lang="it-IT" altLang="it-IT" sz="1800"/>
              <a:t>traduzione dal polacco</a:t>
            </a:r>
            <a:r>
              <a:rPr lang="pl-PL" altLang="it-IT" sz="1800"/>
              <a:t> GK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7230B28-8CCA-453B-2F4C-02EF84B048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-96838"/>
            <a:ext cx="8229600" cy="1143001"/>
          </a:xfrm>
        </p:spPr>
        <p:txBody>
          <a:bodyPr/>
          <a:lstStyle/>
          <a:p>
            <a:pPr eaLnBrk="1" hangingPunct="1"/>
            <a:r>
              <a:rPr lang="pl-PL" altLang="it-IT" sz="3600"/>
              <a:t>„Matema</a:t>
            </a:r>
            <a:r>
              <a:rPr lang="it-IT" altLang="it-IT" sz="3600"/>
              <a:t>tica per cittadini</a:t>
            </a:r>
            <a:r>
              <a:rPr lang="pl-PL" altLang="it-IT" sz="3600"/>
              <a:t>”</a:t>
            </a:r>
            <a:endParaRPr lang="en-AU" altLang="it-IT" sz="3600"/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A430B718-7B6D-A5CF-172E-69F8F945D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10213"/>
            <a:ext cx="87233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Barozzi, Bergamini, Boni, Cerani, Pagani, </a:t>
            </a:r>
            <a:r>
              <a:rPr lang="pl-PL" altLang="it-IT" sz="1600" i="1"/>
              <a:t>La matematica per il cittadini,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Zanichelli, Bologna, 2008, str. 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200" b="1"/>
              <a:t>English:</a:t>
            </a:r>
            <a:r>
              <a:rPr lang="pl-PL" altLang="it-IT" sz="1200"/>
              <a:t> The "Mystic Tablet". According to Carus' explanation, it contains, on the shield of a tortoise (alluding to the animal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200"/>
              <a:t>that has revealed the </a:t>
            </a:r>
            <a:r>
              <a:rPr lang="pl-PL" altLang="it-IT" sz="1200" i="1"/>
              <a:t>Eight Trigrams</a:t>
            </a:r>
            <a:r>
              <a:rPr lang="pl-PL" altLang="it-IT" sz="1200"/>
              <a:t> to Fu Xi, and which was, in more canonical accounts, a "dragon horse") a chart with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200"/>
              <a:t>the 8 Trigrams, the 12 figures of Chinese animal cycle, etc. The centerpiece is another, smaller, tortoise, the one that revealed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200"/>
              <a:t>the </a:t>
            </a:r>
            <a:r>
              <a:rPr lang="pl-PL" altLang="it-IT" sz="1200" i="1"/>
              <a:t>Luoshu</a:t>
            </a:r>
            <a:r>
              <a:rPr lang="pl-PL" altLang="it-IT" sz="1200"/>
              <a:t> magic square to Yu the Great. </a:t>
            </a:r>
            <a:r>
              <a:rPr lang="pl-PL" altLang="it-IT" sz="1200" u="sng"/>
              <a:t>https://en.wikipedia.org/wiki/Lo_Shu_Square#/media/File:Carus-p48-Mystic-table.jpg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8973E06D-0554-3267-4306-BBAFA3275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8413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it-IT" altLang="it-IT" sz="2400"/>
              <a:t>Quadrato magico</a:t>
            </a:r>
            <a:r>
              <a:rPr lang="pl-PL" altLang="it-IT" sz="2400"/>
              <a:t> (Cin</a:t>
            </a:r>
            <a:r>
              <a:rPr lang="it-IT" altLang="it-IT" sz="2400"/>
              <a:t>a</a:t>
            </a:r>
            <a:r>
              <a:rPr lang="pl-PL" altLang="it-IT" sz="2400"/>
              <a:t>, IV </a:t>
            </a:r>
            <a:r>
              <a:rPr lang="it-IT" altLang="it-IT" sz="2400"/>
              <a:t>secolo AC</a:t>
            </a:r>
            <a:r>
              <a:rPr lang="pl-PL" altLang="it-IT" sz="2400"/>
              <a:t>: </a:t>
            </a:r>
            <a:r>
              <a:rPr lang="it-IT" altLang="it-IT" sz="2400"/>
              <a:t>le somme nelle righe, nelle collonne e lungo le diagonali sono identiche</a:t>
            </a:r>
            <a:endParaRPr lang="pl-PL" altLang="it-IT" sz="2400"/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5D3465E6-4FB2-D80F-3AB3-337C87F4E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5040313" cy="39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Line 6">
            <a:extLst>
              <a:ext uri="{FF2B5EF4-FFF2-40B4-BE49-F238E27FC236}">
                <a16:creationId xmlns:a16="http://schemas.microsoft.com/office/drawing/2014/main" id="{041D7B93-2363-FC19-3B9C-578D016A49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2988" y="3644900"/>
            <a:ext cx="2592387" cy="1152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A8C159D-67D2-118C-C994-4FE83BDF9E91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600"/>
              <a:t>Quadrato magico</a:t>
            </a:r>
            <a:endParaRPr lang="en-AU" altLang="it-IT" sz="3600"/>
          </a:p>
        </p:txBody>
      </p:sp>
      <p:graphicFrame>
        <p:nvGraphicFramePr>
          <p:cNvPr id="20483" name="Group 3">
            <a:extLst>
              <a:ext uri="{FF2B5EF4-FFF2-40B4-BE49-F238E27FC236}">
                <a16:creationId xmlns:a16="http://schemas.microsoft.com/office/drawing/2014/main" id="{1CCCB23A-1617-8896-9CB7-C53B2116944F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250825" y="1557338"/>
          <a:ext cx="2444750" cy="2185986"/>
        </p:xfrm>
        <a:graphic>
          <a:graphicData uri="http://schemas.openxmlformats.org/drawingml/2006/table">
            <a:tbl>
              <a:tblPr/>
              <a:tblGrid>
                <a:gridCol w="814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502" name="Group 22">
            <a:extLst>
              <a:ext uri="{FF2B5EF4-FFF2-40B4-BE49-F238E27FC236}">
                <a16:creationId xmlns:a16="http://schemas.microsoft.com/office/drawing/2014/main" id="{9FFB1BFA-9802-2806-246B-8AAE42B63B84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3059113" y="1557338"/>
          <a:ext cx="2371725" cy="2185986"/>
        </p:xfrm>
        <a:graphic>
          <a:graphicData uri="http://schemas.openxmlformats.org/drawingml/2006/table">
            <a:tbl>
              <a:tblPr/>
              <a:tblGrid>
                <a:gridCol w="79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524" name="Group 44">
            <a:extLst>
              <a:ext uri="{FF2B5EF4-FFF2-40B4-BE49-F238E27FC236}">
                <a16:creationId xmlns:a16="http://schemas.microsoft.com/office/drawing/2014/main" id="{A442332F-A13C-31E6-2B72-CAFFB96B3AB2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6443663" y="1557338"/>
          <a:ext cx="2386012" cy="2187576"/>
        </p:xfrm>
        <a:graphic>
          <a:graphicData uri="http://schemas.openxmlformats.org/drawingml/2006/table">
            <a:tbl>
              <a:tblPr/>
              <a:tblGrid>
                <a:gridCol w="795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521" name="Text Box 41">
            <a:extLst>
              <a:ext uri="{FF2B5EF4-FFF2-40B4-BE49-F238E27FC236}">
                <a16:creationId xmlns:a16="http://schemas.microsoft.com/office/drawing/2014/main" id="{0B581A74-E552-8619-F283-529309DDE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349500"/>
            <a:ext cx="788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800"/>
              <a:t>=15</a:t>
            </a:r>
          </a:p>
        </p:txBody>
      </p:sp>
      <p:graphicFrame>
        <p:nvGraphicFramePr>
          <p:cNvPr id="20563" name="Group 83">
            <a:extLst>
              <a:ext uri="{FF2B5EF4-FFF2-40B4-BE49-F238E27FC236}">
                <a16:creationId xmlns:a16="http://schemas.microsoft.com/office/drawing/2014/main" id="{D23873F0-17A5-9571-9F4B-ECA706249A18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323850" y="4076700"/>
          <a:ext cx="2303463" cy="2114551"/>
        </p:xfrm>
        <a:graphic>
          <a:graphicData uri="http://schemas.openxmlformats.org/drawingml/2006/table">
            <a:tbl>
              <a:tblPr/>
              <a:tblGrid>
                <a:gridCol w="766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564" name="Group 84">
            <a:extLst>
              <a:ext uri="{FF2B5EF4-FFF2-40B4-BE49-F238E27FC236}">
                <a16:creationId xmlns:a16="http://schemas.microsoft.com/office/drawing/2014/main" id="{D19B4A63-2441-EC1E-0779-D09CDDD89D9E}"/>
              </a:ext>
            </a:extLst>
          </p:cNvPr>
          <p:cNvGraphicFramePr>
            <a:graphicFrameLocks noGrp="1"/>
          </p:cNvGraphicFramePr>
          <p:nvPr/>
        </p:nvGraphicFramePr>
        <p:xfrm>
          <a:off x="3132138" y="4076700"/>
          <a:ext cx="2303462" cy="2114551"/>
        </p:xfrm>
        <a:graphic>
          <a:graphicData uri="http://schemas.openxmlformats.org/drawingml/2006/table">
            <a:tbl>
              <a:tblPr/>
              <a:tblGrid>
                <a:gridCol w="76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550" name="Text Box 102">
            <a:extLst>
              <a:ext uri="{FF2B5EF4-FFF2-40B4-BE49-F238E27FC236}">
                <a16:creationId xmlns:a16="http://schemas.microsoft.com/office/drawing/2014/main" id="{2E49C933-2FEF-F4D5-A93C-7E3BE9649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55675"/>
            <a:ext cx="72866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000"/>
              <a:t>Lo Shu: u</a:t>
            </a:r>
            <a:r>
              <a:rPr lang="it-IT" altLang="it-IT" sz="2000"/>
              <a:t>sa tutte le cifre, da </a:t>
            </a:r>
            <a:r>
              <a:rPr lang="pl-PL" altLang="it-IT" sz="2000"/>
              <a:t>1 </a:t>
            </a:r>
            <a:r>
              <a:rPr lang="it-IT" altLang="it-IT" sz="2000"/>
              <a:t>a</a:t>
            </a:r>
            <a:r>
              <a:rPr lang="pl-PL" altLang="it-IT" sz="2000"/>
              <a:t> 9 </a:t>
            </a:r>
            <a:r>
              <a:rPr lang="it-IT" altLang="it-IT" sz="2000"/>
              <a:t>e la somma è eguale a </a:t>
            </a:r>
            <a:r>
              <a:rPr lang="pl-PL" altLang="it-IT" sz="2000"/>
              <a:t>15</a:t>
            </a:r>
          </a:p>
        </p:txBody>
      </p:sp>
      <p:graphicFrame>
        <p:nvGraphicFramePr>
          <p:cNvPr id="20584" name="Group 104">
            <a:extLst>
              <a:ext uri="{FF2B5EF4-FFF2-40B4-BE49-F238E27FC236}">
                <a16:creationId xmlns:a16="http://schemas.microsoft.com/office/drawing/2014/main" id="{A94BC749-2204-B25A-2ECF-25BF1E2D6A62}"/>
              </a:ext>
            </a:extLst>
          </p:cNvPr>
          <p:cNvGraphicFramePr>
            <a:graphicFrameLocks noGrp="1"/>
          </p:cNvGraphicFramePr>
          <p:nvPr/>
        </p:nvGraphicFramePr>
        <p:xfrm>
          <a:off x="6170613" y="4078288"/>
          <a:ext cx="2303462" cy="2114551"/>
        </p:xfrm>
        <a:graphic>
          <a:graphicData uri="http://schemas.openxmlformats.org/drawingml/2006/table">
            <a:tbl>
              <a:tblPr/>
              <a:tblGrid>
                <a:gridCol w="76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602" name="Text Box 122">
            <a:extLst>
              <a:ext uri="{FF2B5EF4-FFF2-40B4-BE49-F238E27FC236}">
                <a16:creationId xmlns:a16="http://schemas.microsoft.com/office/drawing/2014/main" id="{5D36776D-44F3-47A7-C323-4DFC0255D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6235700"/>
            <a:ext cx="20002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chemeClr val="accent2"/>
                </a:solidFill>
              </a:rPr>
              <a:t>quasi bene</a:t>
            </a:r>
            <a:r>
              <a:rPr lang="pl-PL" altLang="it-IT" sz="2400">
                <a:solidFill>
                  <a:schemeClr val="accent2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2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2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1000"/>
                                        <p:tgtEl>
                                          <p:spTgt spid="20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0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0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0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1" grpId="0"/>
      <p:bldP spid="2060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51CD8B6-34CC-7B71-08CC-87682CE3B4D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600"/>
              <a:t>Quadrato magico</a:t>
            </a:r>
            <a:endParaRPr lang="en-AU" altLang="it-IT" sz="3600"/>
          </a:p>
        </p:txBody>
      </p:sp>
      <p:graphicFrame>
        <p:nvGraphicFramePr>
          <p:cNvPr id="24579" name="Group 3">
            <a:extLst>
              <a:ext uri="{FF2B5EF4-FFF2-40B4-BE49-F238E27FC236}">
                <a16:creationId xmlns:a16="http://schemas.microsoft.com/office/drawing/2014/main" id="{5B2794D6-ECF6-056E-EFA7-7AE764E1B0A9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250825" y="1557338"/>
          <a:ext cx="2444750" cy="2185986"/>
        </p:xfrm>
        <a:graphic>
          <a:graphicData uri="http://schemas.openxmlformats.org/drawingml/2006/table">
            <a:tbl>
              <a:tblPr/>
              <a:tblGrid>
                <a:gridCol w="814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597" name="Group 21">
            <a:extLst>
              <a:ext uri="{FF2B5EF4-FFF2-40B4-BE49-F238E27FC236}">
                <a16:creationId xmlns:a16="http://schemas.microsoft.com/office/drawing/2014/main" id="{0A3F3657-D284-CE41-1623-B98E17BA6092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3059113" y="1557338"/>
          <a:ext cx="2371725" cy="2185986"/>
        </p:xfrm>
        <a:graphic>
          <a:graphicData uri="http://schemas.openxmlformats.org/drawingml/2006/table">
            <a:tbl>
              <a:tblPr/>
              <a:tblGrid>
                <a:gridCol w="79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615" name="Group 39">
            <a:extLst>
              <a:ext uri="{FF2B5EF4-FFF2-40B4-BE49-F238E27FC236}">
                <a16:creationId xmlns:a16="http://schemas.microsoft.com/office/drawing/2014/main" id="{600F830F-809C-4CA8-8122-7B18BF114407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6443663" y="1557338"/>
          <a:ext cx="2386012" cy="2187576"/>
        </p:xfrm>
        <a:graphic>
          <a:graphicData uri="http://schemas.openxmlformats.org/drawingml/2006/table">
            <a:tbl>
              <a:tblPr/>
              <a:tblGrid>
                <a:gridCol w="795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33" name="Text Box 57">
            <a:extLst>
              <a:ext uri="{FF2B5EF4-FFF2-40B4-BE49-F238E27FC236}">
                <a16:creationId xmlns:a16="http://schemas.microsoft.com/office/drawing/2014/main" id="{CEB33197-C7D7-118C-59C7-20D2E3B0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349500"/>
            <a:ext cx="788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800"/>
              <a:t>=15</a:t>
            </a:r>
          </a:p>
        </p:txBody>
      </p:sp>
      <p:graphicFrame>
        <p:nvGraphicFramePr>
          <p:cNvPr id="24634" name="Group 58">
            <a:extLst>
              <a:ext uri="{FF2B5EF4-FFF2-40B4-BE49-F238E27FC236}">
                <a16:creationId xmlns:a16="http://schemas.microsoft.com/office/drawing/2014/main" id="{638282FE-26AB-8F1D-4914-0AE5DBC0BBD8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323850" y="4076700"/>
          <a:ext cx="2303463" cy="2114551"/>
        </p:xfrm>
        <a:graphic>
          <a:graphicData uri="http://schemas.openxmlformats.org/drawingml/2006/table">
            <a:tbl>
              <a:tblPr/>
              <a:tblGrid>
                <a:gridCol w="766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652" name="Group 76">
            <a:extLst>
              <a:ext uri="{FF2B5EF4-FFF2-40B4-BE49-F238E27FC236}">
                <a16:creationId xmlns:a16="http://schemas.microsoft.com/office/drawing/2014/main" id="{43B08778-8421-A696-D9A7-B1351761B1D8}"/>
              </a:ext>
            </a:extLst>
          </p:cNvPr>
          <p:cNvGraphicFramePr>
            <a:graphicFrameLocks noGrp="1"/>
          </p:cNvGraphicFramePr>
          <p:nvPr/>
        </p:nvGraphicFramePr>
        <p:xfrm>
          <a:off x="3132138" y="4076700"/>
          <a:ext cx="2303462" cy="2114551"/>
        </p:xfrm>
        <a:graphic>
          <a:graphicData uri="http://schemas.openxmlformats.org/drawingml/2006/table">
            <a:tbl>
              <a:tblPr/>
              <a:tblGrid>
                <a:gridCol w="76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671" name="Group 95">
            <a:extLst>
              <a:ext uri="{FF2B5EF4-FFF2-40B4-BE49-F238E27FC236}">
                <a16:creationId xmlns:a16="http://schemas.microsoft.com/office/drawing/2014/main" id="{D9B2C1F3-EF9C-A0B2-FEC4-3895EC39F83E}"/>
              </a:ext>
            </a:extLst>
          </p:cNvPr>
          <p:cNvGraphicFramePr>
            <a:graphicFrameLocks noGrp="1"/>
          </p:cNvGraphicFramePr>
          <p:nvPr/>
        </p:nvGraphicFramePr>
        <p:xfrm>
          <a:off x="6156325" y="4076700"/>
          <a:ext cx="2303463" cy="2114551"/>
        </p:xfrm>
        <a:graphic>
          <a:graphicData uri="http://schemas.openxmlformats.org/drawingml/2006/table">
            <a:tbl>
              <a:tblPr/>
              <a:tblGrid>
                <a:gridCol w="766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89" name="Text Box 113">
            <a:extLst>
              <a:ext uri="{FF2B5EF4-FFF2-40B4-BE49-F238E27FC236}">
                <a16:creationId xmlns:a16="http://schemas.microsoft.com/office/drawing/2014/main" id="{FE0D42C0-38CF-9430-1D60-A61BF76EB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0263" y="6243638"/>
            <a:ext cx="31130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chemeClr val="accent2"/>
                </a:solidFill>
              </a:rPr>
              <a:t>anche questo bene</a:t>
            </a:r>
            <a:r>
              <a:rPr lang="pl-PL" altLang="it-IT" sz="2400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24690" name="Text Box 114">
            <a:extLst>
              <a:ext uri="{FF2B5EF4-FFF2-40B4-BE49-F238E27FC236}">
                <a16:creationId xmlns:a16="http://schemas.microsoft.com/office/drawing/2014/main" id="{65A503B3-6D0F-7D38-7FCB-5553F6264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6165850"/>
            <a:ext cx="788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800"/>
              <a:t>=15</a:t>
            </a:r>
          </a:p>
        </p:txBody>
      </p:sp>
      <p:sp>
        <p:nvSpPr>
          <p:cNvPr id="20594" name="Text Box 102">
            <a:extLst>
              <a:ext uri="{FF2B5EF4-FFF2-40B4-BE49-F238E27FC236}">
                <a16:creationId xmlns:a16="http://schemas.microsoft.com/office/drawing/2014/main" id="{0F9E0050-DF59-8331-BFCC-EEA61747B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55675"/>
            <a:ext cx="72866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000"/>
              <a:t>Lo Shu: u</a:t>
            </a:r>
            <a:r>
              <a:rPr lang="it-IT" altLang="it-IT" sz="2000"/>
              <a:t>sa tutte le cifre, da </a:t>
            </a:r>
            <a:r>
              <a:rPr lang="pl-PL" altLang="it-IT" sz="2000"/>
              <a:t>1 </a:t>
            </a:r>
            <a:r>
              <a:rPr lang="it-IT" altLang="it-IT" sz="2000"/>
              <a:t>a</a:t>
            </a:r>
            <a:r>
              <a:rPr lang="pl-PL" altLang="it-IT" sz="2000"/>
              <a:t> 9 </a:t>
            </a:r>
            <a:r>
              <a:rPr lang="it-IT" altLang="it-IT" sz="2000"/>
              <a:t>e la somma è eguale a </a:t>
            </a:r>
            <a:r>
              <a:rPr lang="pl-PL" altLang="it-IT" sz="2000"/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2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24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1000"/>
                                        <p:tgtEl>
                                          <p:spTgt spid="24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46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4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4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3" grpId="0"/>
      <p:bldP spid="24689" grpId="0"/>
      <p:bldP spid="246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B1A432C-2385-6A5D-54FA-5C87E9289F7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981075"/>
            <a:ext cx="8820150" cy="1470025"/>
          </a:xfrm>
        </p:spPr>
        <p:txBody>
          <a:bodyPr anchor="ctr"/>
          <a:lstStyle/>
          <a:p>
            <a:pPr eaLnBrk="1" hangingPunct="1"/>
            <a:r>
              <a:rPr lang="pl-PL" altLang="it-IT" sz="3600" b="1"/>
              <a:t>D</a:t>
            </a:r>
            <a:r>
              <a:rPr lang="it-IT" altLang="it-IT" sz="3600" b="1" dirty="0" err="1"/>
              <a:t>idattica</a:t>
            </a:r>
            <a:r>
              <a:rPr lang="it-IT" altLang="it-IT" sz="3600" b="1"/>
              <a:t> cognitivista</a:t>
            </a:r>
            <a:r>
              <a:rPr lang="pl-PL" altLang="it-IT" sz="3600"/>
              <a:t> </a:t>
            </a:r>
            <a:br>
              <a:rPr lang="pl-PL" altLang="it-IT" sz="3600"/>
            </a:br>
            <a:r>
              <a:rPr lang="it-IT" altLang="it-IT" sz="3600" b="1"/>
              <a:t>Lezione</a:t>
            </a:r>
            <a:r>
              <a:rPr lang="pl-PL" altLang="it-IT" sz="3600" b="1"/>
              <a:t> 7: Matemat</a:t>
            </a:r>
            <a:r>
              <a:rPr lang="it-IT" altLang="it-IT" sz="3600" b="1"/>
              <a:t>ica</a:t>
            </a:r>
            <a:r>
              <a:rPr lang="pl-PL" altLang="it-IT" sz="3600" b="1"/>
              <a:t> </a:t>
            </a:r>
            <a:br>
              <a:rPr lang="pl-PL" altLang="it-IT" sz="3600" b="1"/>
            </a:br>
            <a:r>
              <a:rPr lang="it-IT" altLang="it-IT" sz="3600" b="1"/>
              <a:t>cioé </a:t>
            </a:r>
            <a:r>
              <a:rPr lang="pl-PL" altLang="it-IT" sz="3600"/>
              <a:t> „</a:t>
            </a:r>
            <a:r>
              <a:rPr lang="it-IT" altLang="it-IT" sz="3600"/>
              <a:t>la regina delle scienze</a:t>
            </a:r>
            <a:r>
              <a:rPr lang="pl-PL" altLang="it-IT" sz="3600"/>
              <a:t>”</a:t>
            </a:r>
            <a:endParaRPr lang="en-AU" altLang="it-IT" sz="36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2B1981A5-B2F1-9D34-7E0C-BEE0D92637B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2708275"/>
            <a:ext cx="8748713" cy="1411288"/>
          </a:xfrm>
        </p:spPr>
        <p:txBody>
          <a:bodyPr/>
          <a:lstStyle/>
          <a:p>
            <a:pPr eaLnBrk="1" hangingPunct="1"/>
            <a:r>
              <a:rPr lang="it-IT" altLang="it-IT" sz="2800">
                <a:solidFill>
                  <a:srgbClr val="0033CC"/>
                </a:solidFill>
              </a:rPr>
              <a:t>La m</a:t>
            </a:r>
            <a:r>
              <a:rPr lang="pl-PL" altLang="it-IT" sz="2800">
                <a:solidFill>
                  <a:srgbClr val="0033CC"/>
                </a:solidFill>
              </a:rPr>
              <a:t>atemat</a:t>
            </a:r>
            <a:r>
              <a:rPr lang="it-IT" altLang="it-IT" sz="2800">
                <a:solidFill>
                  <a:srgbClr val="0033CC"/>
                </a:solidFill>
              </a:rPr>
              <a:t>ica</a:t>
            </a:r>
            <a:r>
              <a:rPr lang="pl-PL" altLang="it-IT" sz="2800">
                <a:solidFill>
                  <a:srgbClr val="0033CC"/>
                </a:solidFill>
              </a:rPr>
              <a:t>, </a:t>
            </a:r>
            <a:r>
              <a:rPr lang="it-IT" altLang="it-IT" sz="2800">
                <a:solidFill>
                  <a:srgbClr val="0033CC"/>
                </a:solidFill>
              </a:rPr>
              <a:t>come la capacità di leggere i numeri </a:t>
            </a:r>
            <a:r>
              <a:rPr lang="pl-PL" altLang="it-IT" sz="2800">
                <a:solidFill>
                  <a:srgbClr val="0033CC"/>
                </a:solidFill>
              </a:rPr>
              <a:t> </a:t>
            </a:r>
            <a:endParaRPr lang="en-AU" altLang="it-IT" sz="2800">
              <a:solidFill>
                <a:srgbClr val="0033CC"/>
              </a:solidFill>
            </a:endParaRPr>
          </a:p>
          <a:p>
            <a:pPr eaLnBrk="1" hangingPunct="1"/>
            <a:r>
              <a:rPr lang="it-IT" altLang="it-IT" sz="2800">
                <a:solidFill>
                  <a:srgbClr val="0033CC"/>
                </a:solidFill>
              </a:rPr>
              <a:t>Parte</a:t>
            </a:r>
            <a:r>
              <a:rPr lang="pl-PL" altLang="it-IT" sz="2800">
                <a:solidFill>
                  <a:srgbClr val="0033CC"/>
                </a:solidFill>
              </a:rPr>
              <a:t> I: </a:t>
            </a:r>
            <a:r>
              <a:rPr lang="it-IT" altLang="it-IT" sz="2800">
                <a:solidFill>
                  <a:srgbClr val="0033CC"/>
                </a:solidFill>
              </a:rPr>
              <a:t>La l</a:t>
            </a:r>
            <a:r>
              <a:rPr lang="pl-PL" altLang="it-IT" sz="2800">
                <a:solidFill>
                  <a:srgbClr val="0033CC"/>
                </a:solidFill>
              </a:rPr>
              <a:t>ogi</a:t>
            </a:r>
            <a:r>
              <a:rPr lang="it-IT" altLang="it-IT" sz="2800">
                <a:solidFill>
                  <a:srgbClr val="0033CC"/>
                </a:solidFill>
              </a:rPr>
              <a:t>ca</a:t>
            </a:r>
            <a:r>
              <a:rPr lang="pl-PL" altLang="it-IT" sz="2800">
                <a:solidFill>
                  <a:srgbClr val="0033CC"/>
                </a:solidFill>
              </a:rPr>
              <a:t>, c</a:t>
            </a:r>
            <a:r>
              <a:rPr lang="it-IT" altLang="it-IT" sz="2800">
                <a:solidFill>
                  <a:srgbClr val="0033CC"/>
                </a:solidFill>
              </a:rPr>
              <a:t>ioé la capacita di ragionare</a:t>
            </a:r>
            <a:endParaRPr lang="en-AU" altLang="it-IT" sz="2800">
              <a:solidFill>
                <a:srgbClr val="0033CC"/>
              </a:solidFill>
            </a:endParaRP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8941F24A-5B43-2DEC-8746-386FD80F0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0" y="6140450"/>
            <a:ext cx="3079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(C) Grzegorz Karwasz, 2017</a:t>
            </a:r>
            <a:endParaRPr lang="en-AU" altLang="it-IT" sz="1800"/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25A92BC2-0EBF-9395-B39F-6F400DC6B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575" y="5229225"/>
            <a:ext cx="548005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2200" b="1" i="1"/>
              <a:t>„Pedagogi</a:t>
            </a:r>
            <a:r>
              <a:rPr lang="it-IT" altLang="it-IT" sz="2200" b="1" i="1"/>
              <a:t>c</a:t>
            </a:r>
            <a:r>
              <a:rPr lang="pl-PL" altLang="it-IT" sz="2200" b="1" i="1"/>
              <a:t>a Medial</a:t>
            </a:r>
            <a:r>
              <a:rPr lang="it-IT" altLang="it-IT" sz="2200" b="1" i="1"/>
              <a:t>e</a:t>
            </a:r>
            <a:r>
              <a:rPr lang="pl-PL" altLang="it-IT" sz="2200" b="1" i="1"/>
              <a:t>”</a:t>
            </a:r>
            <a:endParaRPr lang="en-AU" altLang="it-IT" sz="2200" b="1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2200" i="1"/>
              <a:t>Wydział Nauk Pedagogicznych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2200" i="1"/>
              <a:t>Uniwersytet Mikołaja Kopernika w Toruniu</a:t>
            </a:r>
            <a:r>
              <a:rPr lang="pl-PL" altLang="it-IT" sz="1800"/>
              <a:t> </a:t>
            </a:r>
            <a:endParaRPr lang="en-AU" altLang="it-IT" sz="1800"/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2FA3C639-A108-AE36-1922-DD767687A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0" y="3716338"/>
            <a:ext cx="54578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2400">
                <a:solidFill>
                  <a:srgbClr val="FF0000"/>
                </a:solidFill>
              </a:rPr>
              <a:t>Grzegorz Karwasz,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Cattedra della Didattica di Fisica</a:t>
            </a:r>
            <a:r>
              <a:rPr lang="pl-PL" altLang="it-IT" sz="2400"/>
              <a:t>, UMK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2400" b="1"/>
              <a:t>dydaktyka.fizyka.umk.pl/Cogito</a:t>
            </a:r>
            <a:endParaRPr lang="en-AU" altLang="it-I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A675D67-4885-547C-A1AB-17BAA09483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it-IT" sz="3600"/>
              <a:t>Opera</a:t>
            </a:r>
            <a:r>
              <a:rPr lang="it-IT" altLang="it-IT" sz="3600"/>
              <a:t>zioni di</a:t>
            </a:r>
            <a:r>
              <a:rPr lang="pl-PL" altLang="it-IT" sz="3600"/>
              <a:t> s</a:t>
            </a:r>
            <a:r>
              <a:rPr lang="it-IT" altLang="it-IT" sz="3600"/>
              <a:t>ime</a:t>
            </a:r>
            <a:r>
              <a:rPr lang="pl-PL" altLang="it-IT" sz="3600"/>
              <a:t>tri</a:t>
            </a:r>
            <a:r>
              <a:rPr lang="it-IT" altLang="it-IT" sz="3600"/>
              <a:t>a  </a:t>
            </a:r>
            <a:endParaRPr lang="en-AU" altLang="it-IT" sz="3600"/>
          </a:p>
        </p:txBody>
      </p:sp>
      <p:graphicFrame>
        <p:nvGraphicFramePr>
          <p:cNvPr id="6147" name="Group 3">
            <a:extLst>
              <a:ext uri="{FF2B5EF4-FFF2-40B4-BE49-F238E27FC236}">
                <a16:creationId xmlns:a16="http://schemas.microsoft.com/office/drawing/2014/main" id="{ADCCAA49-900D-9420-6CF1-B56B35A530C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516688" y="1196975"/>
          <a:ext cx="2376487" cy="2233614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45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5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5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525" name="Text Box 21">
            <a:extLst>
              <a:ext uri="{FF2B5EF4-FFF2-40B4-BE49-F238E27FC236}">
                <a16:creationId xmlns:a16="http://schemas.microsoft.com/office/drawing/2014/main" id="{6394A23D-D6C7-2D21-0E02-BC51DBA07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16650"/>
            <a:ext cx="747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Barozzi, Bergamini, Boni, Cerani, Pagani, </a:t>
            </a:r>
            <a:r>
              <a:rPr lang="pl-PL" altLang="it-IT" sz="1800" i="1"/>
              <a:t>La matematica per il cittadini,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Zanichelli, Bologna, 2008, str. 12</a:t>
            </a:r>
          </a:p>
        </p:txBody>
      </p:sp>
      <p:sp>
        <p:nvSpPr>
          <p:cNvPr id="21526" name="Text Box 98">
            <a:extLst>
              <a:ext uri="{FF2B5EF4-FFF2-40B4-BE49-F238E27FC236}">
                <a16:creationId xmlns:a16="http://schemas.microsoft.com/office/drawing/2014/main" id="{D9675B89-5DA4-A8CC-C804-6F6891FAF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43132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it-IT" sz="1800"/>
          </a:p>
        </p:txBody>
      </p:sp>
      <p:pic>
        <p:nvPicPr>
          <p:cNvPr id="6301" name="Picture 157">
            <a:extLst>
              <a:ext uri="{FF2B5EF4-FFF2-40B4-BE49-F238E27FC236}">
                <a16:creationId xmlns:a16="http://schemas.microsoft.com/office/drawing/2014/main" id="{8407E6B9-F51A-6DB9-91E4-4C64E66FC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88531" y="3647282"/>
            <a:ext cx="22383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04" name="Picture 160">
            <a:extLst>
              <a:ext uri="{FF2B5EF4-FFF2-40B4-BE49-F238E27FC236}">
                <a16:creationId xmlns:a16="http://schemas.microsoft.com/office/drawing/2014/main" id="{01A2534E-08EC-7E38-4CA7-4150C5A6A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188" y="3716338"/>
            <a:ext cx="23764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67" name="Group 223">
            <a:extLst>
              <a:ext uri="{FF2B5EF4-FFF2-40B4-BE49-F238E27FC236}">
                <a16:creationId xmlns:a16="http://schemas.microsoft.com/office/drawing/2014/main" id="{C7C003D6-8020-193F-B70A-AA5F38C2F18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492500" y="1196975"/>
          <a:ext cx="2303463" cy="2232026"/>
        </p:xfrm>
        <a:graphic>
          <a:graphicData uri="http://schemas.openxmlformats.org/drawingml/2006/table">
            <a:tbl>
              <a:tblPr/>
              <a:tblGrid>
                <a:gridCol w="766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29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5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5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1547" name="Picture 358">
            <a:extLst>
              <a:ext uri="{FF2B5EF4-FFF2-40B4-BE49-F238E27FC236}">
                <a16:creationId xmlns:a16="http://schemas.microsoft.com/office/drawing/2014/main" id="{3193D725-DD0D-A0EB-4ED2-A3022E1E0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2417762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03" name="Text Box 359">
            <a:extLst>
              <a:ext uri="{FF2B5EF4-FFF2-40B4-BE49-F238E27FC236}">
                <a16:creationId xmlns:a16="http://schemas.microsoft.com/office/drawing/2014/main" id="{AFB6A024-3883-C6DF-ECFB-DED5C4E0C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1990725"/>
            <a:ext cx="53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2400">
                <a:solidFill>
                  <a:srgbClr val="FF0000"/>
                </a:solidFill>
              </a:rPr>
              <a:t>+1</a:t>
            </a:r>
          </a:p>
        </p:txBody>
      </p:sp>
      <p:sp>
        <p:nvSpPr>
          <p:cNvPr id="6504" name="Text Box 360">
            <a:extLst>
              <a:ext uri="{FF2B5EF4-FFF2-40B4-BE49-F238E27FC236}">
                <a16:creationId xmlns:a16="http://schemas.microsoft.com/office/drawing/2014/main" id="{36A3D471-4EBD-62EA-5313-B473D3DC5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113" y="3644900"/>
            <a:ext cx="701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2400">
                <a:solidFill>
                  <a:srgbClr val="FF0000"/>
                </a:solidFill>
              </a:rPr>
              <a:t>=18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08C3A16-E687-D4E1-55E7-61A57C1C49A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it-IT" altLang="it-IT" sz="3600"/>
              <a:t>La matematica</a:t>
            </a:r>
            <a:r>
              <a:rPr lang="pl-PL" altLang="it-IT" sz="3600"/>
              <a:t>: </a:t>
            </a:r>
            <a:r>
              <a:rPr lang="it-IT" altLang="it-IT" sz="3600"/>
              <a:t>il regno di si</a:t>
            </a:r>
            <a:r>
              <a:rPr lang="pl-PL" altLang="it-IT" sz="3600"/>
              <a:t>mboli</a:t>
            </a:r>
            <a:endParaRPr lang="en-AU" altLang="it-IT" sz="3600"/>
          </a:p>
        </p:txBody>
      </p:sp>
      <p:graphicFrame>
        <p:nvGraphicFramePr>
          <p:cNvPr id="19459" name="Group 3">
            <a:extLst>
              <a:ext uri="{FF2B5EF4-FFF2-40B4-BE49-F238E27FC236}">
                <a16:creationId xmlns:a16="http://schemas.microsoft.com/office/drawing/2014/main" id="{52D8463C-894F-C076-94AC-4C03046F3C35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742950" y="1484313"/>
          <a:ext cx="2339975" cy="2185986"/>
        </p:xfrm>
        <a:graphic>
          <a:graphicData uri="http://schemas.openxmlformats.org/drawingml/2006/table">
            <a:tbl>
              <a:tblPr/>
              <a:tblGrid>
                <a:gridCol w="779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549" name="Text Box 39">
            <a:extLst>
              <a:ext uri="{FF2B5EF4-FFF2-40B4-BE49-F238E27FC236}">
                <a16:creationId xmlns:a16="http://schemas.microsoft.com/office/drawing/2014/main" id="{39FF604E-97E6-38DA-4CF8-3CD144EEA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16650"/>
            <a:ext cx="755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Barozzi, Bergamini, Boni, Cerani, Pagani, </a:t>
            </a:r>
            <a:r>
              <a:rPr lang="pl-PL" altLang="it-IT" sz="1800" i="1"/>
              <a:t>La matematica per il cittadino,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Zanichelli, Bologna, 2008, str. 12</a:t>
            </a:r>
          </a:p>
        </p:txBody>
      </p:sp>
      <p:sp>
        <p:nvSpPr>
          <p:cNvPr id="22550" name="Text Box 40">
            <a:extLst>
              <a:ext uri="{FF2B5EF4-FFF2-40B4-BE49-F238E27FC236}">
                <a16:creationId xmlns:a16="http://schemas.microsoft.com/office/drawing/2014/main" id="{0D6247AE-C5A0-9329-C268-79E73F291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43132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9500" name="Text Box 44">
            <a:extLst>
              <a:ext uri="{FF2B5EF4-FFF2-40B4-BE49-F238E27FC236}">
                <a16:creationId xmlns:a16="http://schemas.microsoft.com/office/drawing/2014/main" id="{CDD1EF6B-6AFB-834D-2B1C-440815B05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775" y="1427163"/>
            <a:ext cx="1912938" cy="2781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a + b + c =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d + e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f + g + h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a + d + f =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b + g =10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c + e + h =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a + h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c + f = 10</a:t>
            </a:r>
          </a:p>
        </p:txBody>
      </p:sp>
      <p:sp>
        <p:nvSpPr>
          <p:cNvPr id="19501" name="Text Box 45">
            <a:extLst>
              <a:ext uri="{FF2B5EF4-FFF2-40B4-BE49-F238E27FC236}">
                <a16:creationId xmlns:a16="http://schemas.microsoft.com/office/drawing/2014/main" id="{FD5033C1-D8AD-8C58-A43D-CF4C11D0E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1457325"/>
            <a:ext cx="3417888" cy="1108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>
                <a:solidFill>
                  <a:srgbClr val="FF0000"/>
                </a:solidFill>
              </a:rPr>
              <a:t>8 </a:t>
            </a:r>
            <a:r>
              <a:rPr lang="it-IT" altLang="it-IT" sz="2200">
                <a:solidFill>
                  <a:srgbClr val="FF0000"/>
                </a:solidFill>
              </a:rPr>
              <a:t>equazioni</a:t>
            </a:r>
            <a:r>
              <a:rPr lang="pl-PL" altLang="it-IT" sz="2200">
                <a:solidFill>
                  <a:srgbClr val="FF0000"/>
                </a:solidFill>
              </a:rPr>
              <a:t>,</a:t>
            </a:r>
            <a:r>
              <a:rPr lang="it-IT" altLang="it-IT" sz="2200">
                <a:solidFill>
                  <a:srgbClr val="FF0000"/>
                </a:solidFill>
              </a:rPr>
              <a:t> </a:t>
            </a:r>
            <a:r>
              <a:rPr lang="pl-PL" altLang="it-IT" sz="2200">
                <a:solidFill>
                  <a:srgbClr val="FF0000"/>
                </a:solidFill>
              </a:rPr>
              <a:t>9 </a:t>
            </a:r>
            <a:r>
              <a:rPr lang="it-IT" altLang="it-IT" sz="2200">
                <a:solidFill>
                  <a:srgbClr val="FF0000"/>
                </a:solidFill>
              </a:rPr>
              <a:t>incognite</a:t>
            </a:r>
            <a:r>
              <a:rPr lang="pl-PL" altLang="it-IT" sz="2200">
                <a:solidFill>
                  <a:srgbClr val="FF00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>
                <a:solidFill>
                  <a:srgbClr val="FF0000"/>
                </a:solidFill>
              </a:rPr>
              <a:t>→ </a:t>
            </a:r>
            <a:r>
              <a:rPr lang="it-IT" altLang="it-IT" sz="2200">
                <a:solidFill>
                  <a:srgbClr val="FF0000"/>
                </a:solidFill>
              </a:rPr>
              <a:t>il sistema di equazioni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rgbClr val="FF0000"/>
                </a:solidFill>
              </a:rPr>
              <a:t>ha più di una soluzione </a:t>
            </a:r>
            <a:endParaRPr lang="pl-PL" altLang="it-IT" sz="2200">
              <a:solidFill>
                <a:srgbClr val="FF0000"/>
              </a:solidFill>
            </a:endParaRPr>
          </a:p>
        </p:txBody>
      </p:sp>
      <p:sp>
        <p:nvSpPr>
          <p:cNvPr id="19502" name="Text Box 46">
            <a:extLst>
              <a:ext uri="{FF2B5EF4-FFF2-40B4-BE49-F238E27FC236}">
                <a16:creationId xmlns:a16="http://schemas.microsoft.com/office/drawing/2014/main" id="{FCFAC2F6-A492-1DE1-8BF5-E78FED546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97425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/>
              <a:t>La soluzione generale produce la condizione che la somma di «controllo» deve essere uguale a </a:t>
            </a:r>
            <a:r>
              <a:rPr lang="pl-PL" altLang="it-IT" sz="2200"/>
              <a:t>3</a:t>
            </a:r>
            <a:r>
              <a:rPr lang="pl-PL" altLang="it-IT" sz="2200" i="1"/>
              <a:t>k</a:t>
            </a:r>
            <a:r>
              <a:rPr lang="pl-PL" altLang="it-IT" sz="2200"/>
              <a:t>,</a:t>
            </a:r>
            <a:r>
              <a:rPr lang="it-IT" altLang="it-IT" sz="2200"/>
              <a:t> che </a:t>
            </a:r>
            <a:r>
              <a:rPr lang="pl-PL" altLang="it-IT" sz="2200" i="1"/>
              <a:t>k</a:t>
            </a:r>
            <a:r>
              <a:rPr lang="pl-PL" altLang="it-IT" sz="2200"/>
              <a:t> </a:t>
            </a:r>
            <a:r>
              <a:rPr lang="it-IT" altLang="it-IT" sz="2200"/>
              <a:t>è il numero nella cella centrale</a:t>
            </a:r>
            <a:r>
              <a:rPr lang="pl-PL" altLang="it-IT" sz="180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0" grpId="0" animBg="1"/>
      <p:bldP spid="1950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C999173-4161-7A02-6456-1637C984F2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it-IT" sz="3600"/>
              <a:t>Logi</a:t>
            </a:r>
            <a:r>
              <a:rPr lang="it-IT" altLang="it-IT" sz="3600"/>
              <a:t>ca</a:t>
            </a:r>
            <a:r>
              <a:rPr lang="pl-PL" altLang="it-IT" sz="3600"/>
              <a:t>: </a:t>
            </a:r>
            <a:r>
              <a:rPr lang="it-IT" altLang="it-IT" sz="3600"/>
              <a:t>Il gioco di pensare</a:t>
            </a:r>
            <a:endParaRPr lang="pl-PL" altLang="it-IT" sz="3600"/>
          </a:p>
        </p:txBody>
      </p:sp>
      <p:pic>
        <p:nvPicPr>
          <p:cNvPr id="23555" name="Picture 4">
            <a:extLst>
              <a:ext uri="{FF2B5EF4-FFF2-40B4-BE49-F238E27FC236}">
                <a16:creationId xmlns:a16="http://schemas.microsoft.com/office/drawing/2014/main" id="{DFD7D7AB-AC79-B435-8157-0FEC03AF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514475"/>
            <a:ext cx="2995613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5">
            <a:extLst>
              <a:ext uri="{FF2B5EF4-FFF2-40B4-BE49-F238E27FC236}">
                <a16:creationId xmlns:a16="http://schemas.microsoft.com/office/drawing/2014/main" id="{ADB595E8-7D95-9206-68A8-AE16276E0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557338"/>
            <a:ext cx="2981325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6">
            <a:extLst>
              <a:ext uri="{FF2B5EF4-FFF2-40B4-BE49-F238E27FC236}">
                <a16:creationId xmlns:a16="http://schemas.microsoft.com/office/drawing/2014/main" id="{694CAFC2-8AAA-F3FA-A460-2EE651899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6108700"/>
            <a:ext cx="91360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Zdzisław Nowak, </a:t>
            </a:r>
            <a:r>
              <a:rPr lang="it-IT" altLang="it-IT" sz="1800" i="1"/>
              <a:t>Cercando la ragione nella testa</a:t>
            </a:r>
            <a:r>
              <a:rPr lang="pl-PL" altLang="it-IT" sz="1800"/>
              <a:t> (</a:t>
            </a:r>
            <a:r>
              <a:rPr lang="it-IT" altLang="it-IT" sz="1800" i="1"/>
              <a:t>la logica divertente</a:t>
            </a:r>
            <a:r>
              <a:rPr lang="pl-PL" altLang="it-IT" sz="1800"/>
              <a:t>).</a:t>
            </a:r>
            <a:r>
              <a:rPr lang="pl-PL" altLang="it-IT" sz="1800" i="1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 i="1"/>
              <a:t>Zagadki, algebrafy, anegdoty, łamigłówki</a:t>
            </a:r>
            <a:r>
              <a:rPr lang="pl-PL" altLang="it-IT" sz="1800"/>
              <a:t>. Wydawnictwo Harcerskie, Warszawa,1970</a:t>
            </a:r>
          </a:p>
        </p:txBody>
      </p:sp>
      <p:pic>
        <p:nvPicPr>
          <p:cNvPr id="74759" name="Picture 7">
            <a:extLst>
              <a:ext uri="{FF2B5EF4-FFF2-40B4-BE49-F238E27FC236}">
                <a16:creationId xmlns:a16="http://schemas.microsoft.com/office/drawing/2014/main" id="{93A4DA04-8348-4C41-C34C-ED3C02595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29000"/>
            <a:ext cx="22161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A2CF6B9-6381-9EED-B803-8FB7260120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600"/>
              <a:t>La matematica</a:t>
            </a:r>
            <a:r>
              <a:rPr lang="pl-PL" altLang="it-IT" sz="3600"/>
              <a:t>: </a:t>
            </a:r>
            <a:r>
              <a:rPr lang="it-IT" altLang="it-IT" sz="3600"/>
              <a:t>un metodo di analisi</a:t>
            </a:r>
            <a:endParaRPr lang="en-AU" altLang="it-IT" sz="3600"/>
          </a:p>
        </p:txBody>
      </p:sp>
      <p:sp>
        <p:nvSpPr>
          <p:cNvPr id="24579" name="Text Box 21">
            <a:extLst>
              <a:ext uri="{FF2B5EF4-FFF2-40B4-BE49-F238E27FC236}">
                <a16:creationId xmlns:a16="http://schemas.microsoft.com/office/drawing/2014/main" id="{8CFF167C-9E93-459D-1A78-FF55203A0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491288"/>
            <a:ext cx="2203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Barozzi </a:t>
            </a:r>
            <a:r>
              <a:rPr lang="pl-PL" altLang="it-IT" sz="1800" i="1"/>
              <a:t>et al. </a:t>
            </a:r>
            <a:r>
              <a:rPr lang="pl-PL" altLang="it-IT" sz="1800"/>
              <a:t>str. 63</a:t>
            </a:r>
          </a:p>
        </p:txBody>
      </p:sp>
      <p:sp>
        <p:nvSpPr>
          <p:cNvPr id="24580" name="Text Box 22">
            <a:extLst>
              <a:ext uri="{FF2B5EF4-FFF2-40B4-BE49-F238E27FC236}">
                <a16:creationId xmlns:a16="http://schemas.microsoft.com/office/drawing/2014/main" id="{8CB0234D-6927-6607-3387-6E6801549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43132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0987" name="Rectangle 27">
            <a:extLst>
              <a:ext uri="{FF2B5EF4-FFF2-40B4-BE49-F238E27FC236}">
                <a16:creationId xmlns:a16="http://schemas.microsoft.com/office/drawing/2014/main" id="{B7E1023E-1247-82AB-7EDA-2F6DE29D4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836613"/>
            <a:ext cx="8964612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l-PL" altLang="it-IT" sz="1800"/>
              <a:t>„S</a:t>
            </a:r>
            <a:r>
              <a:rPr lang="it-IT" altLang="it-IT" sz="1800"/>
              <a:t>ilvia</a:t>
            </a:r>
            <a:r>
              <a:rPr lang="pl-PL" altLang="it-IT" sz="1800"/>
              <a:t> </a:t>
            </a:r>
            <a:r>
              <a:rPr lang="it-IT" altLang="it-IT" sz="1800"/>
              <a:t>cambia la casa</a:t>
            </a:r>
            <a:r>
              <a:rPr lang="pl-PL" altLang="it-IT" sz="1800"/>
              <a:t>. </a:t>
            </a:r>
            <a:r>
              <a:rPr lang="it-IT" altLang="it-IT" sz="1800"/>
              <a:t>Da tre imprese di trasporti ha ricevuto tre diverse offerte di trasloco</a:t>
            </a:r>
            <a:r>
              <a:rPr lang="pl-PL" altLang="it-IT" sz="1800"/>
              <a:t>.”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/>
              <a:t>Impresa </a:t>
            </a:r>
            <a:r>
              <a:rPr lang="pl-PL" altLang="it-IT" sz="1800"/>
              <a:t>A: </a:t>
            </a:r>
            <a:r>
              <a:rPr lang="it-IT" altLang="it-IT" sz="1800"/>
              <a:t>fino</a:t>
            </a:r>
            <a:r>
              <a:rPr lang="pl-PL" altLang="it-IT" sz="1800"/>
              <a:t> 200 kg </a:t>
            </a:r>
            <a:r>
              <a:rPr lang="it-IT" altLang="it-IT" sz="1800"/>
              <a:t>il costo fisso </a:t>
            </a:r>
            <a:r>
              <a:rPr lang="pl-PL" altLang="it-IT" sz="1800"/>
              <a:t>500</a:t>
            </a:r>
            <a:r>
              <a:rPr lang="it-IT" altLang="it-IT" sz="1800"/>
              <a:t> €</a:t>
            </a:r>
            <a:r>
              <a:rPr lang="pl-PL" altLang="it-IT" sz="1800"/>
              <a:t>; </a:t>
            </a:r>
            <a:r>
              <a:rPr lang="it-IT" altLang="it-IT" sz="1800"/>
              <a:t>oltre</a:t>
            </a:r>
            <a:r>
              <a:rPr lang="pl-PL" altLang="it-IT" sz="1800"/>
              <a:t> 200 kg – </a:t>
            </a:r>
            <a:r>
              <a:rPr lang="it-IT" altLang="it-IT" sz="1800"/>
              <a:t>costo fisso </a:t>
            </a:r>
            <a:r>
              <a:rPr lang="pl-PL" altLang="it-IT" sz="1800"/>
              <a:t>500 </a:t>
            </a:r>
            <a:r>
              <a:rPr lang="it-IT" altLang="it-IT" sz="1800"/>
              <a:t>€</a:t>
            </a:r>
            <a:r>
              <a:rPr lang="pl-PL" altLang="it-IT" sz="1800"/>
              <a:t> </a:t>
            </a:r>
            <a:r>
              <a:rPr lang="it-IT" altLang="it-IT" sz="1800"/>
              <a:t>e</a:t>
            </a:r>
            <a:r>
              <a:rPr lang="pl-PL" altLang="it-IT" sz="1800"/>
              <a:t> 1 </a:t>
            </a:r>
            <a:r>
              <a:rPr lang="it-IT" altLang="it-IT" sz="1800"/>
              <a:t>€</a:t>
            </a:r>
            <a:r>
              <a:rPr lang="pl-PL" altLang="it-IT" sz="1800"/>
              <a:t> </a:t>
            </a:r>
            <a:r>
              <a:rPr lang="it-IT" altLang="it-IT" sz="1800"/>
              <a:t>per ogni kg oltre 2</a:t>
            </a:r>
            <a:r>
              <a:rPr lang="pl-PL" altLang="it-IT" sz="1800"/>
              <a:t>00 kg.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/>
              <a:t>Impresa </a:t>
            </a:r>
            <a:r>
              <a:rPr lang="pl-PL" altLang="it-IT" sz="1800"/>
              <a:t>B: </a:t>
            </a:r>
            <a:r>
              <a:rPr lang="it-IT" altLang="it-IT" sz="1800"/>
              <a:t>costo fisso </a:t>
            </a:r>
            <a:r>
              <a:rPr lang="pl-PL" altLang="it-IT" sz="1800"/>
              <a:t>425 </a:t>
            </a:r>
            <a:r>
              <a:rPr lang="it-IT" altLang="it-IT" sz="1800"/>
              <a:t>€</a:t>
            </a:r>
            <a:r>
              <a:rPr lang="pl-PL" altLang="it-IT" sz="1800"/>
              <a:t> + 0,75 </a:t>
            </a:r>
            <a:r>
              <a:rPr lang="it-IT" altLang="it-IT" sz="1800"/>
              <a:t>€ per ogni </a:t>
            </a:r>
            <a:r>
              <a:rPr lang="pl-PL" altLang="it-IT" sz="1800"/>
              <a:t>kg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/>
              <a:t>Impresa</a:t>
            </a:r>
            <a:r>
              <a:rPr lang="pl-PL" altLang="it-IT" sz="1800"/>
              <a:t> C: - </a:t>
            </a:r>
            <a:r>
              <a:rPr lang="it-IT" altLang="it-IT" sz="1800"/>
              <a:t>fino a </a:t>
            </a:r>
            <a:r>
              <a:rPr lang="pl-PL" altLang="it-IT" sz="1800"/>
              <a:t>300 kg </a:t>
            </a:r>
            <a:r>
              <a:rPr lang="it-IT" altLang="it-IT" sz="1800"/>
              <a:t>il costo fisso </a:t>
            </a:r>
            <a:r>
              <a:rPr lang="pl-PL" altLang="it-IT" sz="1800"/>
              <a:t>400</a:t>
            </a:r>
            <a:r>
              <a:rPr lang="it-IT" altLang="it-IT" sz="1800"/>
              <a:t>€</a:t>
            </a:r>
            <a:r>
              <a:rPr lang="pl-PL" altLang="it-IT" sz="1800"/>
              <a:t> + 1</a:t>
            </a:r>
            <a:r>
              <a:rPr lang="it-IT" altLang="it-IT" sz="1800"/>
              <a:t> €</a:t>
            </a:r>
            <a:r>
              <a:rPr lang="pl-PL" altLang="it-IT" sz="1800"/>
              <a:t>/kg; </a:t>
            </a:r>
            <a:r>
              <a:rPr lang="it-IT" altLang="it-IT" sz="1800"/>
              <a:t>oltre </a:t>
            </a:r>
            <a:r>
              <a:rPr lang="pl-PL" altLang="it-IT" sz="1800"/>
              <a:t>300 kg </a:t>
            </a:r>
            <a:r>
              <a:rPr lang="it-IT" altLang="it-IT" sz="1800"/>
              <a:t>costo fisso </a:t>
            </a:r>
            <a:r>
              <a:rPr lang="pl-PL" altLang="it-IT" sz="1800"/>
              <a:t> stała 700</a:t>
            </a:r>
            <a:r>
              <a:rPr lang="it-IT" altLang="it-IT" sz="1800"/>
              <a:t>€</a:t>
            </a:r>
            <a:r>
              <a:rPr lang="pl-PL" altLang="it-IT" sz="1800"/>
              <a:t> + 0,5</a:t>
            </a:r>
            <a:r>
              <a:rPr lang="it-IT" altLang="it-IT" sz="1800"/>
              <a:t> € per ogni </a:t>
            </a:r>
            <a:r>
              <a:rPr lang="pl-PL" altLang="it-IT" sz="1800"/>
              <a:t>kg </a:t>
            </a:r>
            <a:r>
              <a:rPr lang="it-IT" altLang="it-IT" sz="1800"/>
              <a:t>oltre</a:t>
            </a:r>
            <a:r>
              <a:rPr lang="pl-PL" altLang="it-IT" sz="1800"/>
              <a:t> 300 kg.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/>
              <a:t>Che impresa conviene scegliere se Silvia deve trasportare </a:t>
            </a:r>
            <a:r>
              <a:rPr lang="pl-PL" altLang="it-IT" sz="1800"/>
              <a:t>t=400 kg?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it-IT" sz="1800"/>
              <a:t>A: K = 500  </a:t>
            </a:r>
            <a:r>
              <a:rPr lang="it-IT" altLang="it-IT" sz="1800"/>
              <a:t>quando</a:t>
            </a:r>
            <a:r>
              <a:rPr lang="pl-PL" altLang="it-IT" sz="1800"/>
              <a:t>&lt; 200 kg;  K = 500 +1∙(t-200) </a:t>
            </a:r>
            <a:r>
              <a:rPr lang="it-IT" altLang="it-IT" sz="1800"/>
              <a:t>quando</a:t>
            </a:r>
            <a:r>
              <a:rPr lang="pl-PL" altLang="it-IT" sz="1800"/>
              <a:t> t&gt;200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it-IT" sz="1800"/>
              <a:t>B: K = 425 +0,75 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it-IT" sz="1800"/>
              <a:t>C: K = 400 + 1t, </a:t>
            </a:r>
            <a:r>
              <a:rPr lang="it-IT" altLang="it-IT" sz="1800"/>
              <a:t>quando</a:t>
            </a:r>
            <a:r>
              <a:rPr lang="pl-PL" altLang="it-IT" sz="1800"/>
              <a:t> t&lt;300; K=700+0,5∙(t-300)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1800"/>
              <a:t>Controlliamo le condizioni di °cucito</a:t>
            </a:r>
            <a:r>
              <a:rPr lang="pl-PL" altLang="it-IT" sz="1800"/>
              <a:t>”. A: 500 </a:t>
            </a:r>
            <a:r>
              <a:rPr lang="it-IT" altLang="it-IT" sz="1800"/>
              <a:t>€</a:t>
            </a:r>
            <a:r>
              <a:rPr lang="pl-PL" altLang="it-IT" sz="1800"/>
              <a:t> </a:t>
            </a:r>
            <a:r>
              <a:rPr lang="it-IT" altLang="it-IT" sz="1800"/>
              <a:t>per</a:t>
            </a:r>
            <a:r>
              <a:rPr lang="pl-PL" altLang="it-IT" sz="1800"/>
              <a:t> 200 kg. C: 700 </a:t>
            </a:r>
            <a:r>
              <a:rPr lang="it-IT" altLang="it-IT" sz="1800"/>
              <a:t>€</a:t>
            </a:r>
            <a:r>
              <a:rPr lang="pl-PL" altLang="it-IT" sz="1800"/>
              <a:t> </a:t>
            </a:r>
            <a:r>
              <a:rPr lang="it-IT" altLang="it-IT" sz="1800"/>
              <a:t>per</a:t>
            </a:r>
            <a:r>
              <a:rPr lang="pl-PL" altLang="it-IT" sz="1800"/>
              <a:t> 300 kg 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 b="1"/>
              <a:t>Ci salva solo il grafico</a:t>
            </a:r>
            <a:r>
              <a:rPr lang="pl-PL" altLang="it-IT" sz="1800" b="1"/>
              <a:t>…</a:t>
            </a:r>
          </a:p>
        </p:txBody>
      </p:sp>
      <p:graphicFrame>
        <p:nvGraphicFramePr>
          <p:cNvPr id="40988" name="Object 28">
            <a:extLst>
              <a:ext uri="{FF2B5EF4-FFF2-40B4-BE49-F238E27FC236}">
                <a16:creationId xmlns:a16="http://schemas.microsoft.com/office/drawing/2014/main" id="{485F20F5-68A3-86AF-7702-7DDF4F375032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924300" y="4400550"/>
          <a:ext cx="5219700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ykres" r:id="rId2" imgW="3619743" imgH="1704848" progId="Excel.Chart.8">
                  <p:embed/>
                </p:oleObj>
              </mc:Choice>
              <mc:Fallback>
                <p:oleObj name="Wykres" r:id="rId2" imgW="3619743" imgH="1704848" progId="Excel.Chart.8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400550"/>
                        <a:ext cx="5219700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0" name="Text Box 30">
            <a:extLst>
              <a:ext uri="{FF2B5EF4-FFF2-40B4-BE49-F238E27FC236}">
                <a16:creationId xmlns:a16="http://schemas.microsoft.com/office/drawing/2014/main" id="{933932D0-2FF9-F0E6-D8E3-7A476147B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965700"/>
            <a:ext cx="27051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/>
              <a:t>Il grafico da </a:t>
            </a:r>
            <a:r>
              <a:rPr lang="pl-PL" altLang="it-IT" sz="1600"/>
              <a:t>Excella </a:t>
            </a:r>
            <a:r>
              <a:rPr lang="it-IT" altLang="it-IT" sz="1600"/>
              <a:t>è un pò</a:t>
            </a:r>
            <a:endParaRPr lang="pl-PL" altLang="it-IT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/>
              <a:t>tragico</a:t>
            </a:r>
            <a:r>
              <a:rPr lang="pl-PL" altLang="it-IT" sz="1800"/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Risposta</a:t>
            </a:r>
            <a:r>
              <a:rPr lang="pl-PL" altLang="it-IT" sz="1800" b="1"/>
              <a:t>:</a:t>
            </a:r>
            <a:r>
              <a:rPr lang="pl-PL" altLang="it-IT" sz="1800"/>
              <a:t> </a:t>
            </a:r>
            <a:r>
              <a:rPr lang="it-IT" altLang="it-IT" sz="1800"/>
              <a:t>Impresa</a:t>
            </a:r>
            <a:r>
              <a:rPr lang="pl-PL" altLang="it-IT" sz="1800"/>
              <a:t> A</a:t>
            </a:r>
          </a:p>
        </p:txBody>
      </p:sp>
      <p:sp>
        <p:nvSpPr>
          <p:cNvPr id="24584" name="Line 31">
            <a:extLst>
              <a:ext uri="{FF2B5EF4-FFF2-40B4-BE49-F238E27FC236}">
                <a16:creationId xmlns:a16="http://schemas.microsoft.com/office/drawing/2014/main" id="{DDCCD193-1B10-E17C-0F8D-EEE9762512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32588" y="5300663"/>
            <a:ext cx="0" cy="10810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5" name="Text Box 32">
            <a:extLst>
              <a:ext uri="{FF2B5EF4-FFF2-40B4-BE49-F238E27FC236}">
                <a16:creationId xmlns:a16="http://schemas.microsoft.com/office/drawing/2014/main" id="{C4812406-90D9-CC96-847F-4599781B8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6491288"/>
            <a:ext cx="86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400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0988" grpId="0"/>
      <p:bldP spid="409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B4DF370-607D-63F5-D098-3D2B4CDE9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600"/>
              <a:t>La matematica</a:t>
            </a:r>
            <a:r>
              <a:rPr lang="pl-PL" altLang="it-IT" sz="3600"/>
              <a:t>: </a:t>
            </a:r>
            <a:r>
              <a:rPr lang="it-IT" altLang="it-IT" sz="3600"/>
              <a:t>la formazione dell’immaginazione </a:t>
            </a:r>
            <a:endParaRPr lang="en-AU" altLang="it-IT" sz="3600"/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6D734726-0F25-6703-263E-5D66B99AC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491288"/>
            <a:ext cx="156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Barozzi </a:t>
            </a:r>
            <a:r>
              <a:rPr lang="pl-PL" altLang="it-IT" sz="1800" i="1"/>
              <a:t>et al. </a:t>
            </a:r>
            <a:endParaRPr lang="pl-PL" altLang="it-IT" sz="1800"/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7CDA0FDA-A8A7-5AB6-03F8-D27054F7E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43132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25605" name="Picture 11">
            <a:extLst>
              <a:ext uri="{FF2B5EF4-FFF2-40B4-BE49-F238E27FC236}">
                <a16:creationId xmlns:a16="http://schemas.microsoft.com/office/drawing/2014/main" id="{01826073-AB38-8BEE-0044-26BA170F5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4608513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13">
            <a:extLst>
              <a:ext uri="{FF2B5EF4-FFF2-40B4-BE49-F238E27FC236}">
                <a16:creationId xmlns:a16="http://schemas.microsoft.com/office/drawing/2014/main" id="{A21F770A-5870-CEDB-DBEE-3CD954FE2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157288"/>
            <a:ext cx="53276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Quattro studenti guardano la scuola da diversi lati</a:t>
            </a:r>
            <a:r>
              <a:rPr lang="pl-PL" altLang="it-IT" sz="180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Assegna le vista ai ragazzi </a:t>
            </a:r>
            <a:endParaRPr lang="pl-PL" altLang="it-IT" sz="1800"/>
          </a:p>
        </p:txBody>
      </p:sp>
      <p:pic>
        <p:nvPicPr>
          <p:cNvPr id="86030" name="Picture 14">
            <a:extLst>
              <a:ext uri="{FF2B5EF4-FFF2-40B4-BE49-F238E27FC236}">
                <a16:creationId xmlns:a16="http://schemas.microsoft.com/office/drawing/2014/main" id="{3F76B8E2-58F3-7D0A-A031-69BD663EF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97213"/>
            <a:ext cx="4379913" cy="3014662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31" name="Text Box 15">
            <a:extLst>
              <a:ext uri="{FF2B5EF4-FFF2-40B4-BE49-F238E27FC236}">
                <a16:creationId xmlns:a16="http://schemas.microsoft.com/office/drawing/2014/main" id="{842C74F4-7FE9-9024-18B7-CC89075DA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6237288"/>
            <a:ext cx="33528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R</a:t>
            </a:r>
            <a:r>
              <a:rPr lang="it-IT" altLang="it-IT" sz="1800"/>
              <a:t>isposta</a:t>
            </a:r>
            <a:r>
              <a:rPr lang="pl-PL" altLang="it-IT" sz="1800"/>
              <a:t>: 1=B, 2=C, 3=A, 4=D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B040A57-BB4A-F558-F9AE-D2A1CC7363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75688" cy="1143000"/>
          </a:xfrm>
        </p:spPr>
        <p:txBody>
          <a:bodyPr/>
          <a:lstStyle/>
          <a:p>
            <a:pPr eaLnBrk="1" hangingPunct="1"/>
            <a:r>
              <a:rPr lang="it-IT" altLang="it-IT" sz="3600"/>
              <a:t>Un compleanno insieme</a:t>
            </a:r>
            <a:r>
              <a:rPr lang="pl-PL" altLang="it-IT" sz="3600"/>
              <a:t>: </a:t>
            </a:r>
            <a:r>
              <a:rPr lang="it-IT" altLang="it-IT" sz="3600"/>
              <a:t>la probabilità</a:t>
            </a:r>
            <a:endParaRPr lang="pl-PL" altLang="it-IT" sz="3600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5B32D3C1-86D1-AF35-1AC7-17441E61C3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3292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it-IT" sz="1800"/>
              <a:t>„</a:t>
            </a:r>
            <a:r>
              <a:rPr lang="it-IT" altLang="it-IT" sz="1800"/>
              <a:t>Qual è la probabilità che in una classe di 30 bambini due ragazzi festeggiano il compleanno nello stesso giorno</a:t>
            </a:r>
            <a:r>
              <a:rPr lang="pl-PL" altLang="it-IT" sz="1800"/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/>
              <a:t>La maggioranza pensa che molto bassa, ma però non è così</a:t>
            </a:r>
            <a:r>
              <a:rPr lang="pl-PL" altLang="it-IT" sz="180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/>
              <a:t>Cominciamo dal calcolo che due ragazzi </a:t>
            </a:r>
            <a:r>
              <a:rPr lang="it-IT" altLang="it-IT" sz="1800" i="1"/>
              <a:t>non</a:t>
            </a:r>
            <a:r>
              <a:rPr lang="it-IT" altLang="it-IT" sz="1800"/>
              <a:t> festeggiano il compleanno lo stesso giorno</a:t>
            </a:r>
            <a:r>
              <a:rPr lang="pl-PL" altLang="it-IT" sz="1800"/>
              <a:t>.”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/>
              <a:t>La probabilità che la prima persona festeggia il compleanno in qualche giorno del anno ammonta a </a:t>
            </a:r>
            <a:r>
              <a:rPr lang="pl-PL" altLang="it-IT" sz="1800"/>
              <a:t>365/365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/>
              <a:t>La probabilità che la seconda persona </a:t>
            </a:r>
            <a:r>
              <a:rPr lang="it-IT" altLang="it-IT" sz="1800" i="1"/>
              <a:t>non</a:t>
            </a:r>
            <a:r>
              <a:rPr lang="it-IT" altLang="it-IT" sz="1800"/>
              <a:t> festeggia il compleanno lo stesso giorno è </a:t>
            </a:r>
            <a:r>
              <a:rPr lang="pl-PL" altLang="it-IT" sz="1800"/>
              <a:t>364/365 (</a:t>
            </a:r>
            <a:r>
              <a:rPr lang="it-IT" altLang="it-IT" sz="1800"/>
              <a:t>può festeggiare in qualsiasi giorno, tranne quel determinato)</a:t>
            </a:r>
            <a:r>
              <a:rPr lang="pl-PL" altLang="it-IT" sz="180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/>
              <a:t>La probabilità congiunta ammonta a </a:t>
            </a:r>
            <a:r>
              <a:rPr lang="pl-PL" altLang="it-IT" sz="1800"/>
              <a:t>(365/365)x(364/365)=0,9973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/>
              <a:t>La probabilità che tre ragazzi festeggiano nei giorni diversi ammonta a </a:t>
            </a:r>
            <a:r>
              <a:rPr lang="pl-PL" altLang="it-IT" sz="1800"/>
              <a:t> 365/365)x(364/365)x(363/365)=0,9918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/>
              <a:t>La probabilità che </a:t>
            </a:r>
            <a:r>
              <a:rPr lang="it-IT" altLang="it-IT" sz="1800" i="1"/>
              <a:t>nessuno</a:t>
            </a:r>
            <a:r>
              <a:rPr lang="it-IT" altLang="it-IT" sz="1800"/>
              <a:t> di 30 ragazzi festeggia lo stesso giorno ammonta a </a:t>
            </a:r>
            <a:r>
              <a:rPr lang="pl-PL" altLang="it-IT" sz="1800"/>
              <a:t>(365/365)x(364/365)x…(336/365)=0,2937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/>
              <a:t>Questo significa che la probabilità che almeno due ragazzi di 30 festeggiano lo stesso giorno ammonta a </a:t>
            </a:r>
            <a:r>
              <a:rPr lang="pl-PL" altLang="it-IT" sz="1800"/>
              <a:t>1- 0,2937 = </a:t>
            </a:r>
            <a:r>
              <a:rPr lang="pl-PL" altLang="it-IT" sz="1800" b="1"/>
              <a:t>0,7063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/>
              <a:t>Nella classe di </a:t>
            </a:r>
            <a:r>
              <a:rPr lang="pl-PL" altLang="it-IT" sz="1800" b="1"/>
              <a:t>40 </a:t>
            </a:r>
            <a:r>
              <a:rPr lang="it-IT" altLang="it-IT" sz="1800" b="1"/>
              <a:t>ragazzi nella classe </a:t>
            </a:r>
            <a:r>
              <a:rPr lang="it-IT" altLang="it-IT" sz="1800"/>
              <a:t>la probabilità del compleanno in comune  ammonta a </a:t>
            </a:r>
            <a:r>
              <a:rPr lang="pl-PL" altLang="it-IT" sz="1800" b="1"/>
              <a:t>89%!</a:t>
            </a:r>
            <a:r>
              <a:rPr lang="pl-PL" altLang="it-IT" sz="1600"/>
              <a:t> 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943B3C0B-DF2B-9088-A399-2F6A558AE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240463"/>
            <a:ext cx="70167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Pere Grima, </a:t>
            </a:r>
            <a:r>
              <a:rPr lang="it-IT" altLang="it-IT" sz="1600" i="1"/>
              <a:t>Sicurezza assoluta e altre funzioni. I segreti della statistica</a:t>
            </a:r>
            <a:r>
              <a:rPr lang="pl-PL" altLang="it-IT" sz="1600" i="1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RBA Barcelona, 2010, Seri</a:t>
            </a:r>
            <a:r>
              <a:rPr lang="it-IT" altLang="it-IT" sz="1600"/>
              <a:t>e</a:t>
            </a:r>
            <a:r>
              <a:rPr lang="pl-PL" altLang="it-IT" sz="1600"/>
              <a:t>: </a:t>
            </a:r>
            <a:r>
              <a:rPr lang="it-IT" altLang="it-IT" sz="1600"/>
              <a:t>il mondo è matematico, p.</a:t>
            </a:r>
            <a:r>
              <a:rPr lang="pl-PL" altLang="it-IT" sz="1600"/>
              <a:t> 73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96404B87-D403-F162-0D02-E5356AA71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1268413"/>
            <a:ext cx="88201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>
            <a:extLst>
              <a:ext uri="{FF2B5EF4-FFF2-40B4-BE49-F238E27FC236}">
                <a16:creationId xmlns:a16="http://schemas.microsoft.com/office/drawing/2014/main" id="{DEB84A80-274A-C045-E4B9-F374E9DF39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it-IT" sz="3600"/>
              <a:t>Wacław Sierpiński: Fra</a:t>
            </a:r>
            <a:r>
              <a:rPr lang="it-IT" altLang="it-IT" sz="3600"/>
              <a:t>ttali</a:t>
            </a:r>
            <a:endParaRPr lang="en-AU" altLang="it-IT" sz="3600"/>
          </a:p>
        </p:txBody>
      </p:sp>
      <p:grpSp>
        <p:nvGrpSpPr>
          <p:cNvPr id="27652" name="Group 4">
            <a:extLst>
              <a:ext uri="{FF2B5EF4-FFF2-40B4-BE49-F238E27FC236}">
                <a16:creationId xmlns:a16="http://schemas.microsoft.com/office/drawing/2014/main" id="{2ED7A483-468E-C90A-B275-7EA0ADADBB8E}"/>
              </a:ext>
            </a:extLst>
          </p:cNvPr>
          <p:cNvGrpSpPr>
            <a:grpSpLocks/>
          </p:cNvGrpSpPr>
          <p:nvPr/>
        </p:nvGrpSpPr>
        <p:grpSpPr bwMode="auto">
          <a:xfrm>
            <a:off x="5580063" y="836613"/>
            <a:ext cx="3240087" cy="2120900"/>
            <a:chOff x="3719" y="981"/>
            <a:chExt cx="2041" cy="1336"/>
          </a:xfrm>
        </p:grpSpPr>
        <p:pic>
          <p:nvPicPr>
            <p:cNvPr id="27656" name="Picture 5">
              <a:extLst>
                <a:ext uri="{FF2B5EF4-FFF2-40B4-BE49-F238E27FC236}">
                  <a16:creationId xmlns:a16="http://schemas.microsoft.com/office/drawing/2014/main" id="{4CC939B6-1C18-DD94-C71D-78086982C7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" y="981"/>
              <a:ext cx="2041" cy="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7" name="AutoShape 6">
              <a:extLst>
                <a:ext uri="{FF2B5EF4-FFF2-40B4-BE49-F238E27FC236}">
                  <a16:creationId xmlns:a16="http://schemas.microsoft.com/office/drawing/2014/main" id="{9C5D7AF5-93E3-6E35-939C-B28C48EF9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6" y="1208"/>
              <a:ext cx="463" cy="272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600"/>
            </a:p>
          </p:txBody>
        </p:sp>
        <p:sp>
          <p:nvSpPr>
            <p:cNvPr id="27658" name="AutoShape 7">
              <a:extLst>
                <a:ext uri="{FF2B5EF4-FFF2-40B4-BE49-F238E27FC236}">
                  <a16:creationId xmlns:a16="http://schemas.microsoft.com/office/drawing/2014/main" id="{87897AC7-AF6B-F3F1-F78D-B05B54B38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0" y="1661"/>
              <a:ext cx="463" cy="272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600"/>
            </a:p>
          </p:txBody>
        </p:sp>
      </p:grpSp>
      <p:sp>
        <p:nvSpPr>
          <p:cNvPr id="27653" name="Text Box 8">
            <a:extLst>
              <a:ext uri="{FF2B5EF4-FFF2-40B4-BE49-F238E27FC236}">
                <a16:creationId xmlns:a16="http://schemas.microsoft.com/office/drawing/2014/main" id="{03DB3F6D-BDFA-E329-DCEC-A708642CF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8583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1200">
                <a:hlinkClick r:id="rId4"/>
              </a:rPr>
              <a:t>http://winnersedgetrading.com/how-to-trade-the-fractal-indicator</a:t>
            </a:r>
            <a:r>
              <a:rPr lang="pl-PL" altLang="it-IT" sz="1200"/>
              <a:t>  , https://commons.wikimedia.org/w/index.php?curid=322029</a:t>
            </a:r>
          </a:p>
        </p:txBody>
      </p:sp>
      <p:pic>
        <p:nvPicPr>
          <p:cNvPr id="27654" name="Picture 9">
            <a:extLst>
              <a:ext uri="{FF2B5EF4-FFF2-40B4-BE49-F238E27FC236}">
                <a16:creationId xmlns:a16="http://schemas.microsoft.com/office/drawing/2014/main" id="{A9BE0D62-8B26-1C26-6D22-10D46946F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17875"/>
            <a:ext cx="4897437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0">
            <a:extLst>
              <a:ext uri="{FF2B5EF4-FFF2-40B4-BE49-F238E27FC236}">
                <a16:creationId xmlns:a16="http://schemas.microsoft.com/office/drawing/2014/main" id="{A1D072D7-DEFA-E817-D1CA-1602ED6EB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284538"/>
            <a:ext cx="374491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F36CF36-B9AA-B35C-8B3E-739B5E341D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748712" cy="1143000"/>
          </a:xfrm>
        </p:spPr>
        <p:txBody>
          <a:bodyPr/>
          <a:lstStyle/>
          <a:p>
            <a:pPr eaLnBrk="1" hangingPunct="1"/>
            <a:r>
              <a:rPr lang="it-IT" altLang="it-IT" sz="3600"/>
              <a:t>La funzione esponenziale</a:t>
            </a:r>
            <a:r>
              <a:rPr lang="pl-PL" altLang="it-IT" sz="3600"/>
              <a:t> (</a:t>
            </a:r>
            <a:r>
              <a:rPr lang="it-IT" altLang="it-IT" sz="3600"/>
              <a:t>il credito ipotecario</a:t>
            </a:r>
            <a:r>
              <a:rPr lang="pl-PL" altLang="it-IT" sz="3600"/>
              <a:t>)</a:t>
            </a:r>
            <a:endParaRPr lang="en-AU" altLang="it-IT" sz="3600"/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DA07F7C1-15EC-3EC4-AEE6-5CE8FA6F8C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it-IT" sz="1800">
                <a:solidFill>
                  <a:schemeClr val="accent2"/>
                </a:solidFill>
              </a:rPr>
              <a:t>Adam</a:t>
            </a:r>
            <a:r>
              <a:rPr lang="it-IT" altLang="it-IT" sz="1800">
                <a:solidFill>
                  <a:schemeClr val="accent2"/>
                </a:solidFill>
              </a:rPr>
              <a:t>o e Eva comprano un appartamento e vogliono un mutuo ipotecario per il valore di </a:t>
            </a:r>
            <a:r>
              <a:rPr lang="pl-PL" altLang="it-IT" sz="1800">
                <a:solidFill>
                  <a:schemeClr val="accent2"/>
                </a:solidFill>
              </a:rPr>
              <a:t>200 </a:t>
            </a:r>
            <a:r>
              <a:rPr lang="it-IT" altLang="it-IT" sz="1800">
                <a:solidFill>
                  <a:schemeClr val="accent2"/>
                </a:solidFill>
              </a:rPr>
              <a:t>mila euro.</a:t>
            </a:r>
            <a:r>
              <a:rPr lang="pl-PL" altLang="it-IT" sz="1800">
                <a:solidFill>
                  <a:schemeClr val="accent2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pl-PL" altLang="it-IT" sz="18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it-IT" sz="1800">
                <a:solidFill>
                  <a:schemeClr val="accent2"/>
                </a:solidFill>
              </a:rPr>
              <a:t>Adesso, puri i crediti ipotecari hanno i tasi d’interesse elevati. Il tasso reale (compreso le spese nascoste) può superare persino </a:t>
            </a:r>
            <a:r>
              <a:rPr lang="pl-PL" altLang="it-IT" sz="1800" b="1">
                <a:solidFill>
                  <a:schemeClr val="accent2"/>
                </a:solidFill>
              </a:rPr>
              <a:t>5% </a:t>
            </a:r>
            <a:r>
              <a:rPr lang="pl-PL" altLang="it-IT" sz="1800">
                <a:solidFill>
                  <a:schemeClr val="accent2"/>
                </a:solidFill>
              </a:rPr>
              <a:t> </a:t>
            </a:r>
            <a:r>
              <a:rPr lang="it-IT" altLang="it-IT" sz="1800">
                <a:solidFill>
                  <a:schemeClr val="accent2"/>
                </a:solidFill>
              </a:rPr>
              <a:t>in base annua</a:t>
            </a:r>
            <a:r>
              <a:rPr lang="pl-PL" altLang="it-IT" sz="1800">
                <a:solidFill>
                  <a:schemeClr val="accent2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>
                <a:solidFill>
                  <a:schemeClr val="accent2"/>
                </a:solidFill>
              </a:rPr>
              <a:t>Gli stipendi di Adamo e Eva (lui è cacciatore, lei una giardiniera) ammontano insieme a 5 mila euro</a:t>
            </a:r>
            <a:r>
              <a:rPr lang="pl-PL" altLang="it-IT" sz="1800">
                <a:solidFill>
                  <a:schemeClr val="accent2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>
                <a:solidFill>
                  <a:schemeClr val="accent2"/>
                </a:solidFill>
              </a:rPr>
              <a:t>La banca </a:t>
            </a:r>
            <a:r>
              <a:rPr lang="pl-PL" altLang="it-IT" sz="1800">
                <a:solidFill>
                  <a:schemeClr val="accent2"/>
                </a:solidFill>
              </a:rPr>
              <a:t>A propon</a:t>
            </a:r>
            <a:r>
              <a:rPr lang="it-IT" altLang="it-IT" sz="1800">
                <a:solidFill>
                  <a:schemeClr val="accent2"/>
                </a:solidFill>
              </a:rPr>
              <a:t>e il mutuo per </a:t>
            </a:r>
            <a:r>
              <a:rPr lang="pl-PL" altLang="it-IT" sz="1800">
                <a:solidFill>
                  <a:schemeClr val="accent2"/>
                </a:solidFill>
              </a:rPr>
              <a:t>12 </a:t>
            </a:r>
            <a:r>
              <a:rPr lang="it-IT" altLang="it-IT" sz="1800">
                <a:solidFill>
                  <a:schemeClr val="accent2"/>
                </a:solidFill>
              </a:rPr>
              <a:t>anni</a:t>
            </a:r>
            <a:r>
              <a:rPr lang="pl-PL" altLang="it-IT" sz="1800">
                <a:solidFill>
                  <a:schemeClr val="accent2"/>
                </a:solidFill>
              </a:rPr>
              <a:t>. </a:t>
            </a:r>
            <a:r>
              <a:rPr lang="it-IT" altLang="it-IT" sz="1800">
                <a:solidFill>
                  <a:schemeClr val="accent2"/>
                </a:solidFill>
              </a:rPr>
              <a:t>La banca </a:t>
            </a:r>
            <a:r>
              <a:rPr lang="pl-PL" altLang="it-IT" sz="1800">
                <a:solidFill>
                  <a:schemeClr val="accent2"/>
                </a:solidFill>
              </a:rPr>
              <a:t>B – </a:t>
            </a:r>
            <a:r>
              <a:rPr lang="it-IT" altLang="it-IT" sz="1800">
                <a:solidFill>
                  <a:schemeClr val="accent2"/>
                </a:solidFill>
              </a:rPr>
              <a:t>per </a:t>
            </a:r>
            <a:r>
              <a:rPr lang="pl-PL" altLang="it-IT" sz="1800">
                <a:solidFill>
                  <a:schemeClr val="accent2"/>
                </a:solidFill>
              </a:rPr>
              <a:t>24 </a:t>
            </a:r>
            <a:r>
              <a:rPr lang="it-IT" altLang="it-IT" sz="1800">
                <a:solidFill>
                  <a:schemeClr val="accent2"/>
                </a:solidFill>
              </a:rPr>
              <a:t>anni</a:t>
            </a:r>
            <a:r>
              <a:rPr lang="pl-PL" altLang="it-IT" sz="1800">
                <a:solidFill>
                  <a:schemeClr val="accent2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>
                <a:solidFill>
                  <a:schemeClr val="accent2"/>
                </a:solidFill>
              </a:rPr>
              <a:t>Facciamo una valutazione grossolana della somma complessiva degli interessi in questi due casi. </a:t>
            </a:r>
            <a:endParaRPr lang="pl-PL" altLang="it-IT" sz="18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it-IT" sz="1800">
                <a:solidFill>
                  <a:schemeClr val="accent2"/>
                </a:solidFill>
              </a:rPr>
              <a:t>Sappiamo, che la banca richiede prima di pagare la quota di interessi, e solo dopo comincia a scalare la quota base del mutuo. Assumiamo, per semplicità, che lo scalare della base cominci dopo </a:t>
            </a:r>
            <a:r>
              <a:rPr lang="pl-PL" altLang="it-IT" sz="1800">
                <a:solidFill>
                  <a:schemeClr val="accent2"/>
                </a:solidFill>
              </a:rPr>
              <a:t>2/3 </a:t>
            </a:r>
            <a:r>
              <a:rPr lang="it-IT" altLang="it-IT" sz="1800">
                <a:solidFill>
                  <a:schemeClr val="accent2"/>
                </a:solidFill>
              </a:rPr>
              <a:t>del periodo del mutuo.</a:t>
            </a:r>
            <a:r>
              <a:rPr lang="pl-PL" altLang="it-IT" sz="180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>
                <a:solidFill>
                  <a:schemeClr val="accent2"/>
                </a:solidFill>
              </a:rPr>
              <a:t>Calcola la cifra totale da pagare (con gli interessi). Calcola la rate mensile</a:t>
            </a:r>
            <a:r>
              <a:rPr lang="pl-PL" altLang="it-IT" sz="1800">
                <a:solidFill>
                  <a:schemeClr val="accent2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>
                <a:solidFill>
                  <a:schemeClr val="accent2"/>
                </a:solidFill>
              </a:rPr>
              <a:t>Calcola la cifra disponibile per Adamo ed Eva per le spese quotidiane, dopo aver sottratto la rata del mutuo e le spese fisse della casa (gas, luce, acqua). </a:t>
            </a:r>
            <a:r>
              <a:rPr lang="pl-PL" altLang="it-IT" sz="180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pl-PL" altLang="it-IT" sz="18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pl-PL" altLang="it-IT" sz="18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pl-PL" altLang="it-IT" sz="12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pl-PL" altLang="it-IT" sz="12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pl-PL" altLang="it-IT" sz="12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pl-PL" altLang="it-IT" sz="12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2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2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2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E5ABF4E7-49AA-41CC-63C1-22015EDE7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748712" cy="1143000"/>
          </a:xfrm>
        </p:spPr>
        <p:txBody>
          <a:bodyPr/>
          <a:lstStyle/>
          <a:p>
            <a:pPr eaLnBrk="1" hangingPunct="1"/>
            <a:r>
              <a:rPr lang="it-IT" altLang="it-IT" sz="3600"/>
              <a:t>Le funzioni esponenziali</a:t>
            </a:r>
            <a:r>
              <a:rPr lang="pl-PL" altLang="it-IT" sz="3600"/>
              <a:t> (c</a:t>
            </a:r>
            <a:r>
              <a:rPr lang="it-IT" altLang="it-IT" sz="3600"/>
              <a:t>ont.</a:t>
            </a:r>
            <a:r>
              <a:rPr lang="pl-PL" altLang="it-IT" sz="3600"/>
              <a:t>) </a:t>
            </a:r>
            <a:endParaRPr lang="en-AU" altLang="it-IT" sz="3600"/>
          </a:p>
        </p:txBody>
      </p:sp>
      <p:pic>
        <p:nvPicPr>
          <p:cNvPr id="80902" name="Picture 6">
            <a:extLst>
              <a:ext uri="{FF2B5EF4-FFF2-40B4-BE49-F238E27FC236}">
                <a16:creationId xmlns:a16="http://schemas.microsoft.com/office/drawing/2014/main" id="{C8523C67-8F3B-4ABC-EB47-8CE21D332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01"/>
          <a:stretch>
            <a:fillRect/>
          </a:stretch>
        </p:blipFill>
        <p:spPr bwMode="auto">
          <a:xfrm>
            <a:off x="2916238" y="3716338"/>
            <a:ext cx="2357437" cy="29686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899" name="Rectangle 3">
            <a:extLst>
              <a:ext uri="{FF2B5EF4-FFF2-40B4-BE49-F238E27FC236}">
                <a16:creationId xmlns:a16="http://schemas.microsoft.com/office/drawing/2014/main" id="{803530A1-305C-9059-F5DF-9B5B68F764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868363"/>
            <a:ext cx="91313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1800" b="1">
                <a:solidFill>
                  <a:schemeClr val="accent2"/>
                </a:solidFill>
              </a:rPr>
              <a:t>Gli interessi</a:t>
            </a:r>
            <a:r>
              <a:rPr lang="pl-PL" altLang="it-IT" sz="1800" b="1">
                <a:solidFill>
                  <a:schemeClr val="accent2"/>
                </a:solidFill>
              </a:rPr>
              <a:t> 5%</a:t>
            </a:r>
            <a:r>
              <a:rPr lang="pl-PL" altLang="it-IT" sz="1800">
                <a:solidFill>
                  <a:schemeClr val="accent2"/>
                </a:solidFill>
              </a:rPr>
              <a:t> </a:t>
            </a:r>
            <a:r>
              <a:rPr lang="it-IT" altLang="it-IT" sz="1800">
                <a:solidFill>
                  <a:schemeClr val="accent2"/>
                </a:solidFill>
              </a:rPr>
              <a:t>annui</a:t>
            </a:r>
            <a:r>
              <a:rPr lang="pl-PL" altLang="it-IT" sz="1800">
                <a:solidFill>
                  <a:schemeClr val="accent2"/>
                </a:solidFill>
              </a:rPr>
              <a:t> </a:t>
            </a:r>
            <a:r>
              <a:rPr lang="it-IT" altLang="it-IT" sz="1800">
                <a:solidFill>
                  <a:schemeClr val="accent2"/>
                </a:solidFill>
              </a:rPr>
              <a:t>significa che dopo un anno la quota di prestito viena moltiplicata per </a:t>
            </a:r>
            <a:r>
              <a:rPr lang="pl-PL" altLang="it-IT" sz="1800">
                <a:solidFill>
                  <a:schemeClr val="accent2"/>
                </a:solidFill>
              </a:rPr>
              <a:t>1,05, </a:t>
            </a:r>
            <a:r>
              <a:rPr lang="it-IT" altLang="it-IT" sz="1800">
                <a:solidFill>
                  <a:schemeClr val="accent2"/>
                </a:solidFill>
              </a:rPr>
              <a:t>nel anno successivo ancora per </a:t>
            </a:r>
            <a:r>
              <a:rPr lang="pl-PL" altLang="it-IT" sz="1800">
                <a:solidFill>
                  <a:schemeClr val="accent2"/>
                </a:solidFill>
              </a:rPr>
              <a:t>1,05 </a:t>
            </a:r>
            <a:r>
              <a:rPr lang="it-IT" altLang="it-IT" sz="1800">
                <a:solidFill>
                  <a:schemeClr val="accent2"/>
                </a:solidFill>
              </a:rPr>
              <a:t>etc. Cioè dopo 10 anni abbiamo </a:t>
            </a:r>
            <a:r>
              <a:rPr lang="pl-PL" altLang="it-IT" sz="180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it-IT" sz="1800" b="1">
                <a:solidFill>
                  <a:schemeClr val="accent2"/>
                </a:solidFill>
              </a:rPr>
              <a:t>				(1,05)</a:t>
            </a:r>
            <a:r>
              <a:rPr lang="pl-PL" altLang="it-IT" sz="1800" b="1" baseline="30000">
                <a:solidFill>
                  <a:schemeClr val="accent2"/>
                </a:solidFill>
              </a:rPr>
              <a:t>10</a:t>
            </a:r>
            <a:r>
              <a:rPr lang="pl-PL" altLang="it-IT" sz="1800" b="1" baseline="-25000">
                <a:solidFill>
                  <a:schemeClr val="accent2"/>
                </a:solidFill>
              </a:rPr>
              <a:t> </a:t>
            </a:r>
            <a:r>
              <a:rPr lang="pl-PL" altLang="it-IT" sz="1800" b="1">
                <a:solidFill>
                  <a:schemeClr val="accent2"/>
                </a:solidFill>
              </a:rPr>
              <a:t>= 1,629 </a:t>
            </a:r>
            <a:r>
              <a:rPr lang="pl-PL" altLang="it-IT" sz="1800">
                <a:solidFill>
                  <a:schemeClr val="accent2"/>
                </a:solidFill>
              </a:rPr>
              <a:t>(</a:t>
            </a:r>
            <a:r>
              <a:rPr lang="it-IT" altLang="it-IT" sz="1800">
                <a:solidFill>
                  <a:schemeClr val="accent2"/>
                </a:solidFill>
              </a:rPr>
              <a:t>circa</a:t>
            </a:r>
            <a:r>
              <a:rPr lang="pl-PL" altLang="it-IT" sz="1800">
                <a:solidFill>
                  <a:schemeClr val="accent2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1800">
                <a:solidFill>
                  <a:schemeClr val="accent2"/>
                </a:solidFill>
              </a:rPr>
              <a:t>Nel esercizio, per semplificare, assumiamo che la base degli interessi è uguale a tutta la somma in prestito per </a:t>
            </a:r>
            <a:r>
              <a:rPr lang="pl-PL" altLang="it-IT" sz="1800">
                <a:solidFill>
                  <a:schemeClr val="accent2"/>
                </a:solidFill>
              </a:rPr>
              <a:t>2/3 </a:t>
            </a:r>
            <a:r>
              <a:rPr lang="it-IT" altLang="it-IT" sz="1800">
                <a:solidFill>
                  <a:schemeClr val="accent2"/>
                </a:solidFill>
              </a:rPr>
              <a:t>della durata, cioè </a:t>
            </a:r>
            <a:r>
              <a:rPr lang="pl-PL" altLang="it-IT" sz="1800">
                <a:solidFill>
                  <a:schemeClr val="accent2"/>
                </a:solidFill>
              </a:rPr>
              <a:t>16 </a:t>
            </a:r>
            <a:r>
              <a:rPr lang="it-IT" altLang="it-IT" sz="1800">
                <a:solidFill>
                  <a:schemeClr val="accent2"/>
                </a:solidFill>
              </a:rPr>
              <a:t>anni in 1° caso e 8 anni in secondo</a:t>
            </a:r>
            <a:r>
              <a:rPr lang="pl-PL" altLang="it-IT" sz="1800">
                <a:solidFill>
                  <a:schemeClr val="accent2"/>
                </a:solidFill>
              </a:rPr>
              <a:t>  </a:t>
            </a:r>
            <a:endParaRPr lang="pl-PL" altLang="it-IT" sz="1800" b="1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it-IT" sz="1800">
                <a:solidFill>
                  <a:schemeClr val="accent2"/>
                </a:solidFill>
              </a:rPr>
              <a:t>Se non abbiamo la calcolatrice che permette ottenere direttamente </a:t>
            </a:r>
            <a:r>
              <a:rPr lang="pl-PL" altLang="it-IT" sz="1800" b="1">
                <a:solidFill>
                  <a:schemeClr val="accent2"/>
                </a:solidFill>
              </a:rPr>
              <a:t>(1,05)</a:t>
            </a:r>
            <a:r>
              <a:rPr lang="pl-PL" altLang="it-IT" sz="1800" b="1" baseline="30000">
                <a:solidFill>
                  <a:schemeClr val="accent2"/>
                </a:solidFill>
              </a:rPr>
              <a:t>8</a:t>
            </a:r>
            <a:r>
              <a:rPr lang="pl-PL" altLang="it-IT" sz="1800" b="1" baseline="-25000">
                <a:solidFill>
                  <a:schemeClr val="accent2"/>
                </a:solidFill>
              </a:rPr>
              <a:t> </a:t>
            </a:r>
            <a:r>
              <a:rPr lang="pl-PL" altLang="it-IT" sz="1800" b="1">
                <a:solidFill>
                  <a:schemeClr val="accent2"/>
                </a:solidFill>
              </a:rPr>
              <a:t> </a:t>
            </a:r>
            <a:r>
              <a:rPr lang="pl-PL" altLang="it-IT" sz="1800">
                <a:solidFill>
                  <a:schemeClr val="accent2"/>
                </a:solidFill>
              </a:rPr>
              <a:t>(</a:t>
            </a:r>
            <a:r>
              <a:rPr lang="it-IT" altLang="it-IT" sz="1800">
                <a:solidFill>
                  <a:schemeClr val="accent2"/>
                </a:solidFill>
              </a:rPr>
              <a:t>e non abbiamo voglia di moltiplicare </a:t>
            </a:r>
            <a:r>
              <a:rPr lang="pl-PL" altLang="it-IT" sz="1800">
                <a:solidFill>
                  <a:schemeClr val="accent2"/>
                </a:solidFill>
              </a:rPr>
              <a:t>8 </a:t>
            </a:r>
            <a:r>
              <a:rPr lang="it-IT" altLang="it-IT" sz="1800">
                <a:solidFill>
                  <a:schemeClr val="accent2"/>
                </a:solidFill>
              </a:rPr>
              <a:t>volte</a:t>
            </a:r>
            <a:r>
              <a:rPr lang="pl-PL" altLang="it-IT" sz="1800">
                <a:solidFill>
                  <a:schemeClr val="accent2"/>
                </a:solidFill>
              </a:rPr>
              <a:t> 1,05), </a:t>
            </a:r>
            <a:r>
              <a:rPr lang="it-IT" altLang="it-IT" sz="1800">
                <a:solidFill>
                  <a:schemeClr val="accent2"/>
                </a:solidFill>
              </a:rPr>
              <a:t>possiamo utilizzare il tasto </a:t>
            </a:r>
            <a:r>
              <a:rPr lang="pl-PL" altLang="it-IT" sz="1800" i="1">
                <a:solidFill>
                  <a:schemeClr val="accent2"/>
                </a:solidFill>
              </a:rPr>
              <a:t>x</a:t>
            </a:r>
            <a:r>
              <a:rPr lang="pl-PL" altLang="it-IT" sz="1800" baseline="30000">
                <a:solidFill>
                  <a:schemeClr val="accent2"/>
                </a:solidFill>
              </a:rPr>
              <a:t>2</a:t>
            </a:r>
            <a:r>
              <a:rPr lang="pl-PL" altLang="it-IT" sz="1800">
                <a:solidFill>
                  <a:schemeClr val="accent2"/>
                </a:solidFill>
              </a:rPr>
              <a:t> </a:t>
            </a:r>
            <a:r>
              <a:rPr lang="it-IT" altLang="it-IT" sz="1800">
                <a:solidFill>
                  <a:schemeClr val="accent2"/>
                </a:solidFill>
              </a:rPr>
              <a:t>sulla calcolatrice, usando la relazione </a:t>
            </a:r>
            <a:r>
              <a:rPr lang="pl-PL" altLang="it-IT" sz="1800">
                <a:solidFill>
                  <a:schemeClr val="accent2"/>
                </a:solidFill>
              </a:rPr>
              <a:t> </a:t>
            </a:r>
            <a:r>
              <a:rPr lang="pl-PL" altLang="it-IT" sz="1800" i="1">
                <a:solidFill>
                  <a:schemeClr val="accent2"/>
                </a:solidFill>
              </a:rPr>
              <a:t>x</a:t>
            </a:r>
            <a:r>
              <a:rPr lang="pl-PL" altLang="it-IT" sz="1800" baseline="30000">
                <a:solidFill>
                  <a:schemeClr val="accent2"/>
                </a:solidFill>
              </a:rPr>
              <a:t>8</a:t>
            </a:r>
            <a:r>
              <a:rPr lang="pl-PL" altLang="it-IT" sz="1800">
                <a:solidFill>
                  <a:schemeClr val="accent2"/>
                </a:solidFill>
              </a:rPr>
              <a:t> = </a:t>
            </a:r>
            <a:r>
              <a:rPr lang="pl-PL" altLang="it-IT" sz="1800" i="1">
                <a:solidFill>
                  <a:schemeClr val="accent2"/>
                </a:solidFill>
              </a:rPr>
              <a:t>x</a:t>
            </a:r>
            <a:r>
              <a:rPr lang="pl-PL" altLang="it-IT" sz="1800" baseline="30000">
                <a:solidFill>
                  <a:schemeClr val="accent2"/>
                </a:solidFill>
              </a:rPr>
              <a:t>2∙2∙2 </a:t>
            </a:r>
            <a:r>
              <a:rPr lang="pl-PL" altLang="it-IT" sz="1800">
                <a:solidFill>
                  <a:schemeClr val="accent2"/>
                </a:solidFill>
              </a:rPr>
              <a:t>= ((</a:t>
            </a:r>
            <a:r>
              <a:rPr lang="pl-PL" altLang="it-IT" sz="1800" i="1">
                <a:solidFill>
                  <a:schemeClr val="accent2"/>
                </a:solidFill>
              </a:rPr>
              <a:t>x</a:t>
            </a:r>
            <a:r>
              <a:rPr lang="pl-PL" altLang="it-IT" sz="1800" baseline="30000">
                <a:solidFill>
                  <a:schemeClr val="accent2"/>
                </a:solidFill>
              </a:rPr>
              <a:t>2</a:t>
            </a:r>
            <a:r>
              <a:rPr lang="pl-PL" altLang="it-IT" sz="1800">
                <a:solidFill>
                  <a:schemeClr val="accent2"/>
                </a:solidFill>
              </a:rPr>
              <a:t>)</a:t>
            </a:r>
            <a:r>
              <a:rPr lang="pl-PL" altLang="it-IT" sz="1800" baseline="30000">
                <a:solidFill>
                  <a:schemeClr val="accent2"/>
                </a:solidFill>
              </a:rPr>
              <a:t>2</a:t>
            </a:r>
            <a:r>
              <a:rPr lang="pl-PL" altLang="it-IT" sz="1800">
                <a:solidFill>
                  <a:schemeClr val="accent2"/>
                </a:solidFill>
              </a:rPr>
              <a:t>)</a:t>
            </a:r>
            <a:r>
              <a:rPr lang="pl-PL" altLang="it-IT" sz="1800" baseline="30000">
                <a:solidFill>
                  <a:schemeClr val="accent2"/>
                </a:solidFill>
              </a:rPr>
              <a:t>2</a:t>
            </a:r>
            <a:r>
              <a:rPr lang="pl-PL" altLang="it-IT" sz="180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>
                <a:solidFill>
                  <a:schemeClr val="accent2"/>
                </a:solidFill>
              </a:rPr>
              <a:t>Sulla calcolatrice scriviamo </a:t>
            </a:r>
            <a:r>
              <a:rPr lang="pl-PL" altLang="it-IT" sz="1800">
                <a:solidFill>
                  <a:schemeClr val="accent2"/>
                </a:solidFill>
              </a:rPr>
              <a:t>1,05, </a:t>
            </a:r>
            <a:r>
              <a:rPr lang="it-IT" altLang="it-IT" sz="1800">
                <a:solidFill>
                  <a:schemeClr val="accent2"/>
                </a:solidFill>
              </a:rPr>
              <a:t>e poi schiacciamo tre volte il tasto </a:t>
            </a:r>
            <a:r>
              <a:rPr lang="pl-PL" altLang="it-IT" sz="1800" i="1">
                <a:solidFill>
                  <a:schemeClr val="accent2"/>
                </a:solidFill>
              </a:rPr>
              <a:t>x</a:t>
            </a:r>
            <a:r>
              <a:rPr lang="pl-PL" altLang="it-IT" sz="1800" i="1" baseline="30000">
                <a:solidFill>
                  <a:schemeClr val="accent2"/>
                </a:solidFill>
              </a:rPr>
              <a:t>2</a:t>
            </a:r>
            <a:r>
              <a:rPr lang="pl-PL" altLang="it-IT" sz="1800" i="1">
                <a:solidFill>
                  <a:schemeClr val="accent2"/>
                </a:solidFill>
              </a:rPr>
              <a:t> </a:t>
            </a:r>
            <a:r>
              <a:rPr lang="it-IT" altLang="it-IT" sz="1800" i="1">
                <a:solidFill>
                  <a:schemeClr val="accent2"/>
                </a:solidFill>
              </a:rPr>
              <a:t>oppure </a:t>
            </a:r>
            <a:r>
              <a:rPr lang="pl-PL" altLang="it-IT" sz="1800">
                <a:solidFill>
                  <a:schemeClr val="accent2"/>
                </a:solidFill>
              </a:rPr>
              <a:t>4 </a:t>
            </a:r>
            <a:r>
              <a:rPr lang="it-IT" altLang="it-IT" sz="1800">
                <a:solidFill>
                  <a:schemeClr val="accent2"/>
                </a:solidFill>
              </a:rPr>
              <a:t>volte</a:t>
            </a:r>
            <a:r>
              <a:rPr lang="pl-PL" altLang="it-IT" sz="1800">
                <a:solidFill>
                  <a:schemeClr val="accent2"/>
                </a:solidFill>
              </a:rPr>
              <a:t> (</a:t>
            </a:r>
            <a:r>
              <a:rPr lang="it-IT" altLang="it-IT" sz="1800">
                <a:solidFill>
                  <a:schemeClr val="accent2"/>
                </a:solidFill>
              </a:rPr>
              <a:t>per</a:t>
            </a:r>
            <a:r>
              <a:rPr lang="pl-PL" altLang="it-IT" sz="1800">
                <a:solidFill>
                  <a:schemeClr val="accent2"/>
                </a:solidFill>
              </a:rPr>
              <a:t> </a:t>
            </a:r>
            <a:r>
              <a:rPr lang="pl-PL" altLang="it-IT" sz="1800" i="1">
                <a:solidFill>
                  <a:schemeClr val="accent2"/>
                </a:solidFill>
              </a:rPr>
              <a:t>x</a:t>
            </a:r>
            <a:r>
              <a:rPr lang="pl-PL" altLang="it-IT" sz="1800" baseline="30000">
                <a:solidFill>
                  <a:schemeClr val="accent2"/>
                </a:solidFill>
              </a:rPr>
              <a:t>16</a:t>
            </a:r>
            <a:r>
              <a:rPr lang="pl-PL" altLang="it-IT" sz="1800">
                <a:solidFill>
                  <a:schemeClr val="accent2"/>
                </a:solidFill>
              </a:rPr>
              <a:t>). </a:t>
            </a:r>
            <a:r>
              <a:rPr lang="it-IT" altLang="it-IT" sz="1800">
                <a:solidFill>
                  <a:schemeClr val="accent2"/>
                </a:solidFill>
              </a:rPr>
              <a:t>I risultati sono</a:t>
            </a:r>
            <a:endParaRPr lang="pl-PL" altLang="it-IT" sz="18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pl-PL" altLang="it-IT" sz="18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pl-PL" altLang="it-IT" sz="12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pl-PL" altLang="it-IT" sz="12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pl-PL" altLang="it-IT" sz="12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pl-PL" altLang="it-IT" sz="12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2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2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200">
              <a:solidFill>
                <a:schemeClr val="accent2"/>
              </a:solidFill>
            </a:endParaRPr>
          </a:p>
        </p:txBody>
      </p:sp>
      <p:pic>
        <p:nvPicPr>
          <p:cNvPr id="80903" name="Picture 7">
            <a:extLst>
              <a:ext uri="{FF2B5EF4-FFF2-40B4-BE49-F238E27FC236}">
                <a16:creationId xmlns:a16="http://schemas.microsoft.com/office/drawing/2014/main" id="{5515521E-5358-ECF8-E9DF-DB1BD35B4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01"/>
          <a:stretch>
            <a:fillRect/>
          </a:stretch>
        </p:blipFill>
        <p:spPr bwMode="auto">
          <a:xfrm>
            <a:off x="5646738" y="3716338"/>
            <a:ext cx="2343150" cy="292735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F7F20F8-0743-63E2-DD2F-C0F1C816BA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748712" cy="1143000"/>
          </a:xfrm>
        </p:spPr>
        <p:txBody>
          <a:bodyPr/>
          <a:lstStyle/>
          <a:p>
            <a:pPr eaLnBrk="1" hangingPunct="1"/>
            <a:r>
              <a:rPr lang="pl-PL" altLang="it-IT" sz="3600"/>
              <a:t>Fu</a:t>
            </a:r>
            <a:r>
              <a:rPr lang="it-IT" altLang="it-IT" sz="3600"/>
              <a:t>nzioni esponenziali</a:t>
            </a:r>
            <a:r>
              <a:rPr lang="pl-PL" altLang="it-IT" sz="3600"/>
              <a:t> (c</a:t>
            </a:r>
            <a:r>
              <a:rPr lang="it-IT" altLang="it-IT" sz="3600"/>
              <a:t>ont.</a:t>
            </a:r>
            <a:r>
              <a:rPr lang="pl-PL" altLang="it-IT" sz="3600"/>
              <a:t>) </a:t>
            </a:r>
            <a:endParaRPr lang="en-AU" altLang="it-IT" sz="3600"/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E1863A94-995B-C2C8-6534-B02CAF9CB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438" y="836613"/>
            <a:ext cx="9144000" cy="58054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1800" dirty="0">
                <a:solidFill>
                  <a:schemeClr val="accent2"/>
                </a:solidFill>
              </a:rPr>
              <a:t>Calcoliamo adesso le quote totali da pagare per il mutuo do </a:t>
            </a:r>
            <a:r>
              <a:rPr lang="pl-PL" altLang="it-IT" sz="1800" dirty="0">
                <a:solidFill>
                  <a:schemeClr val="accent2"/>
                </a:solidFill>
              </a:rPr>
              <a:t>200 </a:t>
            </a:r>
            <a:r>
              <a:rPr lang="it-IT" altLang="it-IT" sz="1800" dirty="0">
                <a:solidFill>
                  <a:schemeClr val="accent2"/>
                </a:solidFill>
              </a:rPr>
              <a:t>mila euro</a:t>
            </a:r>
            <a:endParaRPr lang="pl-PL" altLang="it-IT" sz="1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pl-PL" altLang="it-IT" sz="1800" dirty="0">
                <a:solidFill>
                  <a:schemeClr val="accent2"/>
                </a:solidFill>
              </a:rPr>
              <a:t>A = 200 </a:t>
            </a:r>
            <a:r>
              <a:rPr lang="it-IT" altLang="it-IT" sz="1800" dirty="0">
                <a:solidFill>
                  <a:schemeClr val="accent2"/>
                </a:solidFill>
              </a:rPr>
              <a:t>mila</a:t>
            </a:r>
            <a:r>
              <a:rPr lang="pl-PL" altLang="it-IT" sz="1800" dirty="0">
                <a:solidFill>
                  <a:schemeClr val="accent2"/>
                </a:solidFill>
              </a:rPr>
              <a:t> ∙ 1,477 = </a:t>
            </a:r>
            <a:r>
              <a:rPr lang="pl-PL" altLang="it-IT" sz="1800" b="1" dirty="0">
                <a:solidFill>
                  <a:schemeClr val="accent2"/>
                </a:solidFill>
              </a:rPr>
              <a:t>29</a:t>
            </a:r>
            <a:r>
              <a:rPr lang="it-IT" altLang="it-IT" sz="1800" b="1" dirty="0">
                <a:solidFill>
                  <a:schemeClr val="accent2"/>
                </a:solidFill>
              </a:rPr>
              <a:t>5 mila</a:t>
            </a:r>
            <a:r>
              <a:rPr lang="pl-PL" altLang="it-IT" sz="1800" dirty="0">
                <a:solidFill>
                  <a:schemeClr val="accent2"/>
                </a:solidFill>
              </a:rPr>
              <a:t>    (</a:t>
            </a:r>
            <a:r>
              <a:rPr lang="it-IT" altLang="it-IT" sz="1800" dirty="0">
                <a:solidFill>
                  <a:schemeClr val="accent2"/>
                </a:solidFill>
              </a:rPr>
              <a:t>cioè </a:t>
            </a:r>
            <a:r>
              <a:rPr lang="pl-PL" altLang="it-IT" sz="1800" dirty="0">
                <a:solidFill>
                  <a:schemeClr val="accent2"/>
                </a:solidFill>
              </a:rPr>
              <a:t>95 </a:t>
            </a:r>
            <a:r>
              <a:rPr lang="it-IT" altLang="it-IT" sz="1800" dirty="0">
                <a:solidFill>
                  <a:schemeClr val="accent2"/>
                </a:solidFill>
              </a:rPr>
              <a:t>mila di interessi</a:t>
            </a:r>
            <a:r>
              <a:rPr lang="pl-PL" altLang="it-IT" sz="1800" dirty="0">
                <a:solidFill>
                  <a:schemeClr val="accent2"/>
                </a:solidFill>
              </a:rPr>
              <a:t>)   </a:t>
            </a:r>
          </a:p>
          <a:p>
            <a:pPr eaLnBrk="1" hangingPunct="1">
              <a:lnSpc>
                <a:spcPct val="80000"/>
              </a:lnSpc>
            </a:pPr>
            <a:r>
              <a:rPr lang="pl-PL" altLang="it-IT" sz="1800" dirty="0">
                <a:solidFill>
                  <a:schemeClr val="accent2"/>
                </a:solidFill>
              </a:rPr>
              <a:t>B = 200 </a:t>
            </a:r>
            <a:r>
              <a:rPr lang="it-IT" altLang="it-IT" sz="1800" dirty="0">
                <a:solidFill>
                  <a:schemeClr val="accent2"/>
                </a:solidFill>
              </a:rPr>
              <a:t>mila</a:t>
            </a:r>
            <a:r>
              <a:rPr lang="pl-PL" altLang="it-IT" sz="1800" dirty="0">
                <a:solidFill>
                  <a:schemeClr val="accent2"/>
                </a:solidFill>
              </a:rPr>
              <a:t> ∙ 2,183 = </a:t>
            </a:r>
            <a:r>
              <a:rPr lang="pl-PL" altLang="it-IT" sz="1800" b="1" dirty="0">
                <a:solidFill>
                  <a:schemeClr val="accent2"/>
                </a:solidFill>
              </a:rPr>
              <a:t>436 </a:t>
            </a:r>
            <a:r>
              <a:rPr lang="it-IT" altLang="it-IT" sz="1800" b="1" dirty="0">
                <a:solidFill>
                  <a:schemeClr val="accent2"/>
                </a:solidFill>
              </a:rPr>
              <a:t>mila</a:t>
            </a:r>
            <a:r>
              <a:rPr lang="pl-PL" altLang="it-IT" sz="1800" b="1" dirty="0">
                <a:solidFill>
                  <a:schemeClr val="accent2"/>
                </a:solidFill>
              </a:rPr>
              <a:t>    </a:t>
            </a:r>
            <a:r>
              <a:rPr lang="pl-PL" altLang="it-IT" sz="1800" dirty="0">
                <a:solidFill>
                  <a:schemeClr val="accent2"/>
                </a:solidFill>
              </a:rPr>
              <a:t>(czyli 236 </a:t>
            </a:r>
            <a:r>
              <a:rPr lang="it-IT" altLang="it-IT" sz="1800" dirty="0">
                <a:solidFill>
                  <a:schemeClr val="accent2"/>
                </a:solidFill>
              </a:rPr>
              <a:t>mila di interessi</a:t>
            </a:r>
            <a:r>
              <a:rPr lang="pl-PL" altLang="it-IT" sz="1800" dirty="0">
                <a:solidFill>
                  <a:schemeClr val="accent2"/>
                </a:solidFill>
              </a:rPr>
              <a:t>)</a:t>
            </a:r>
            <a:endParaRPr lang="pl-PL" altLang="it-IT" sz="18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pl-PL" altLang="it-IT" sz="18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it-IT" altLang="it-IT" sz="1800" dirty="0">
                <a:solidFill>
                  <a:schemeClr val="accent2"/>
                </a:solidFill>
              </a:rPr>
              <a:t>Le rate mensili ammontano a</a:t>
            </a:r>
            <a:r>
              <a:rPr lang="pl-PL" altLang="it-IT" sz="1800" dirty="0">
                <a:solidFill>
                  <a:schemeClr val="accent2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pl-PL" altLang="it-IT" sz="1800" dirty="0">
                <a:solidFill>
                  <a:schemeClr val="accent2"/>
                </a:solidFill>
              </a:rPr>
              <a:t>A = 295 </a:t>
            </a:r>
            <a:r>
              <a:rPr lang="it-IT" altLang="it-IT" sz="1800" dirty="0">
                <a:solidFill>
                  <a:schemeClr val="accent2"/>
                </a:solidFill>
              </a:rPr>
              <a:t>mila</a:t>
            </a:r>
            <a:r>
              <a:rPr lang="pl-PL" altLang="it-IT" sz="1800" dirty="0">
                <a:solidFill>
                  <a:schemeClr val="accent2"/>
                </a:solidFill>
              </a:rPr>
              <a:t>/(144 m</a:t>
            </a:r>
            <a:r>
              <a:rPr lang="it-IT" altLang="it-IT" sz="1800" dirty="0" err="1">
                <a:solidFill>
                  <a:schemeClr val="accent2"/>
                </a:solidFill>
              </a:rPr>
              <a:t>esi</a:t>
            </a:r>
            <a:r>
              <a:rPr lang="pl-PL" altLang="it-IT" sz="1800" dirty="0">
                <a:solidFill>
                  <a:schemeClr val="accent2"/>
                </a:solidFill>
              </a:rPr>
              <a:t>) = </a:t>
            </a:r>
            <a:r>
              <a:rPr lang="pl-PL" altLang="it-IT" sz="1800" b="1" dirty="0">
                <a:solidFill>
                  <a:schemeClr val="accent2"/>
                </a:solidFill>
              </a:rPr>
              <a:t>2052 </a:t>
            </a:r>
            <a:r>
              <a:rPr lang="it-IT" altLang="it-IT" sz="1800" b="1" dirty="0">
                <a:solidFill>
                  <a:schemeClr val="accent2"/>
                </a:solidFill>
              </a:rPr>
              <a:t>€</a:t>
            </a:r>
            <a:r>
              <a:rPr lang="pl-PL" altLang="it-IT" sz="1800" b="1" dirty="0">
                <a:solidFill>
                  <a:schemeClr val="accent2"/>
                </a:solidFill>
              </a:rPr>
              <a:t>/ m</a:t>
            </a:r>
            <a:r>
              <a:rPr lang="it-IT" altLang="it-IT" sz="1800" b="1" dirty="0">
                <a:solidFill>
                  <a:schemeClr val="accent2"/>
                </a:solidFill>
              </a:rPr>
              <a:t>ese</a:t>
            </a:r>
            <a:endParaRPr lang="pl-PL" altLang="it-IT" sz="1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pl-PL" altLang="it-IT" sz="1800" dirty="0">
                <a:solidFill>
                  <a:schemeClr val="accent2"/>
                </a:solidFill>
              </a:rPr>
              <a:t>B = 436 </a:t>
            </a:r>
            <a:r>
              <a:rPr lang="it-IT" altLang="it-IT" sz="1800" dirty="0">
                <a:solidFill>
                  <a:schemeClr val="accent2"/>
                </a:solidFill>
              </a:rPr>
              <a:t>mila</a:t>
            </a:r>
            <a:r>
              <a:rPr lang="pl-PL" altLang="it-IT" sz="1800" dirty="0">
                <a:solidFill>
                  <a:schemeClr val="accent2"/>
                </a:solidFill>
              </a:rPr>
              <a:t>/ (288 m</a:t>
            </a:r>
            <a:r>
              <a:rPr lang="it-IT" altLang="it-IT" sz="1800" dirty="0" err="1">
                <a:solidFill>
                  <a:schemeClr val="accent2"/>
                </a:solidFill>
              </a:rPr>
              <a:t>esi</a:t>
            </a:r>
            <a:r>
              <a:rPr lang="pl-PL" altLang="it-IT" sz="1800" dirty="0">
                <a:solidFill>
                  <a:schemeClr val="accent2"/>
                </a:solidFill>
              </a:rPr>
              <a:t>) = </a:t>
            </a:r>
            <a:r>
              <a:rPr lang="pl-PL" altLang="it-IT" sz="1800" b="1" dirty="0">
                <a:solidFill>
                  <a:schemeClr val="accent2"/>
                </a:solidFill>
              </a:rPr>
              <a:t>1514 </a:t>
            </a:r>
            <a:r>
              <a:rPr lang="it-IT" altLang="it-IT" sz="1800" b="1" dirty="0">
                <a:solidFill>
                  <a:schemeClr val="accent2"/>
                </a:solidFill>
              </a:rPr>
              <a:t>€</a:t>
            </a:r>
            <a:r>
              <a:rPr lang="pl-PL" altLang="it-IT" sz="1800" b="1" dirty="0">
                <a:solidFill>
                  <a:schemeClr val="accent2"/>
                </a:solidFill>
              </a:rPr>
              <a:t>/ m</a:t>
            </a:r>
            <a:r>
              <a:rPr lang="it-IT" altLang="it-IT" sz="1800" b="1" dirty="0">
                <a:solidFill>
                  <a:schemeClr val="accent2"/>
                </a:solidFill>
              </a:rPr>
              <a:t>ese</a:t>
            </a:r>
            <a:endParaRPr lang="pl-PL" altLang="it-IT" sz="1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pl-PL" altLang="it-IT" sz="1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800" b="1" dirty="0">
                <a:solidFill>
                  <a:schemeClr val="accent2"/>
                </a:solidFill>
              </a:rPr>
              <a:t>Risposta</a:t>
            </a:r>
            <a:r>
              <a:rPr lang="pl-PL" altLang="it-IT" sz="1800" dirty="0">
                <a:solidFill>
                  <a:schemeClr val="accent2"/>
                </a:solidFill>
              </a:rPr>
              <a:t> </a:t>
            </a:r>
            <a:r>
              <a:rPr lang="it-IT" altLang="it-IT" sz="1800" dirty="0">
                <a:solidFill>
                  <a:schemeClr val="accent2"/>
                </a:solidFill>
              </a:rPr>
              <a:t>In questo modello matematico, nonostante gli interessi più alti, «conviene» fare il muto per</a:t>
            </a:r>
            <a:r>
              <a:rPr lang="pl-PL" altLang="it-IT" sz="1800" dirty="0">
                <a:solidFill>
                  <a:schemeClr val="accent2"/>
                </a:solidFill>
              </a:rPr>
              <a:t>. </a:t>
            </a:r>
            <a:endParaRPr lang="pl-PL" altLang="it-IT" sz="18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pl-PL" altLang="it-IT" sz="1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800" dirty="0">
                <a:solidFill>
                  <a:schemeClr val="accent2"/>
                </a:solidFill>
              </a:rPr>
              <a:t>Nota</a:t>
            </a:r>
            <a:r>
              <a:rPr lang="pl-PL" altLang="it-IT" sz="1800" dirty="0">
                <a:solidFill>
                  <a:schemeClr val="accent2"/>
                </a:solidFill>
              </a:rPr>
              <a:t> 1! </a:t>
            </a:r>
            <a:r>
              <a:rPr lang="it-IT" altLang="it-IT" sz="1800" dirty="0">
                <a:solidFill>
                  <a:schemeClr val="accent2"/>
                </a:solidFill>
              </a:rPr>
              <a:t>In caso del mutuo per </a:t>
            </a:r>
            <a:r>
              <a:rPr lang="pl-PL" altLang="it-IT" sz="1800" b="1" dirty="0">
                <a:solidFill>
                  <a:schemeClr val="accent2"/>
                </a:solidFill>
              </a:rPr>
              <a:t>48 </a:t>
            </a:r>
            <a:r>
              <a:rPr lang="it-IT" altLang="it-IT" sz="1800" b="1" dirty="0">
                <a:solidFill>
                  <a:schemeClr val="accent2"/>
                </a:solidFill>
              </a:rPr>
              <a:t>anni</a:t>
            </a:r>
            <a:r>
              <a:rPr lang="pl-PL" altLang="it-IT" sz="1800" dirty="0">
                <a:solidFill>
                  <a:schemeClr val="accent2"/>
                </a:solidFill>
              </a:rPr>
              <a:t>, </a:t>
            </a:r>
            <a:r>
              <a:rPr lang="it-IT" altLang="it-IT" sz="1800" dirty="0">
                <a:solidFill>
                  <a:schemeClr val="accent2"/>
                </a:solidFill>
              </a:rPr>
              <a:t>le rate mensili, con lo stesso </a:t>
            </a:r>
            <a:r>
              <a:rPr lang="it-IT" altLang="it-IT" sz="1800" dirty="0" err="1">
                <a:solidFill>
                  <a:schemeClr val="accent2"/>
                </a:solidFill>
              </a:rPr>
              <a:t>modelleo</a:t>
            </a:r>
            <a:r>
              <a:rPr lang="it-IT" altLang="it-IT" sz="1800" dirty="0">
                <a:solidFill>
                  <a:schemeClr val="accent2"/>
                </a:solidFill>
              </a:rPr>
              <a:t>, sarebbero di </a:t>
            </a:r>
            <a:r>
              <a:rPr lang="pl-PL" altLang="it-IT" sz="1800" b="1" dirty="0">
                <a:solidFill>
                  <a:schemeClr val="accent2"/>
                </a:solidFill>
              </a:rPr>
              <a:t>1654 </a:t>
            </a:r>
            <a:r>
              <a:rPr lang="it-IT" altLang="it-IT" sz="1800" b="1" dirty="0">
                <a:solidFill>
                  <a:schemeClr val="accent2"/>
                </a:solidFill>
              </a:rPr>
              <a:t>€</a:t>
            </a:r>
            <a:r>
              <a:rPr lang="pl-PL" altLang="it-IT" sz="1800" b="1" dirty="0">
                <a:solidFill>
                  <a:schemeClr val="accent2"/>
                </a:solidFill>
              </a:rPr>
              <a:t> </a:t>
            </a:r>
            <a:r>
              <a:rPr lang="it-IT" altLang="it-IT" sz="1800" dirty="0">
                <a:solidFill>
                  <a:schemeClr val="accent2"/>
                </a:solidFill>
              </a:rPr>
              <a:t>e la quota totale da pagare </a:t>
            </a:r>
            <a:r>
              <a:rPr lang="pl-PL" altLang="it-IT" sz="1800" b="1" dirty="0">
                <a:solidFill>
                  <a:schemeClr val="accent2"/>
                </a:solidFill>
              </a:rPr>
              <a:t>953 </a:t>
            </a:r>
            <a:r>
              <a:rPr lang="it-IT" altLang="it-IT" sz="1800" b="1" dirty="0">
                <a:solidFill>
                  <a:schemeClr val="accent2"/>
                </a:solidFill>
              </a:rPr>
              <a:t>mila €</a:t>
            </a:r>
            <a:r>
              <a:rPr lang="pl-PL" altLang="it-IT" sz="1800" dirty="0">
                <a:solidFill>
                  <a:schemeClr val="accent2"/>
                </a:solidFill>
              </a:rPr>
              <a:t> (</a:t>
            </a:r>
            <a:r>
              <a:rPr lang="it-IT" altLang="it-IT" sz="1800" dirty="0">
                <a:solidFill>
                  <a:schemeClr val="accent2"/>
                </a:solidFill>
              </a:rPr>
              <a:t>cioè il quadruplo della quota base</a:t>
            </a:r>
            <a:r>
              <a:rPr lang="pl-PL" altLang="it-IT" sz="1800" dirty="0">
                <a:solidFill>
                  <a:schemeClr val="accent2"/>
                </a:solidFill>
              </a:rPr>
              <a:t>). </a:t>
            </a:r>
            <a:r>
              <a:rPr lang="it-IT" altLang="it-IT" sz="1800" dirty="0">
                <a:solidFill>
                  <a:schemeClr val="accent2"/>
                </a:solidFill>
              </a:rPr>
              <a:t>Controlla</a:t>
            </a:r>
            <a:r>
              <a:rPr lang="pl-PL" altLang="it-IT" sz="1800" dirty="0">
                <a:solidFill>
                  <a:schemeClr val="accent2"/>
                </a:solidFill>
              </a:rPr>
              <a:t>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altLang="it-IT" sz="1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800" dirty="0">
                <a:solidFill>
                  <a:schemeClr val="accent2"/>
                </a:solidFill>
              </a:rPr>
              <a:t>Nota</a:t>
            </a:r>
            <a:r>
              <a:rPr lang="pl-PL" altLang="it-IT" sz="1800" dirty="0">
                <a:solidFill>
                  <a:schemeClr val="accent2"/>
                </a:solidFill>
              </a:rPr>
              <a:t> 2! </a:t>
            </a:r>
            <a:r>
              <a:rPr lang="it-IT" altLang="it-IT" sz="1800" dirty="0">
                <a:solidFill>
                  <a:schemeClr val="accent2"/>
                </a:solidFill>
              </a:rPr>
              <a:t>Con gli interessi del </a:t>
            </a:r>
            <a:r>
              <a:rPr lang="pl-PL" altLang="it-IT" sz="1800" dirty="0">
                <a:solidFill>
                  <a:schemeClr val="accent2"/>
                </a:solidFill>
              </a:rPr>
              <a:t>8% </a:t>
            </a:r>
            <a:r>
              <a:rPr lang="it-IT" altLang="it-IT" sz="1800" dirty="0">
                <a:solidFill>
                  <a:schemeClr val="accent2"/>
                </a:solidFill>
              </a:rPr>
              <a:t>le rate mensili con il mutuo di </a:t>
            </a:r>
            <a:r>
              <a:rPr lang="pl-PL" altLang="it-IT" sz="1800" dirty="0">
                <a:solidFill>
                  <a:schemeClr val="accent2"/>
                </a:solidFill>
              </a:rPr>
              <a:t>12 </a:t>
            </a:r>
            <a:r>
              <a:rPr lang="it-IT" altLang="it-IT" sz="1800" dirty="0">
                <a:solidFill>
                  <a:schemeClr val="accent2"/>
                </a:solidFill>
              </a:rPr>
              <a:t>anni aumentano a </a:t>
            </a:r>
            <a:r>
              <a:rPr lang="pl-PL" altLang="it-IT" sz="1800" b="1" dirty="0">
                <a:solidFill>
                  <a:schemeClr val="accent2"/>
                </a:solidFill>
              </a:rPr>
              <a:t>2571 </a:t>
            </a:r>
            <a:r>
              <a:rPr lang="it-IT" altLang="it-IT" sz="1800" b="1" dirty="0">
                <a:solidFill>
                  <a:schemeClr val="accent2"/>
                </a:solidFill>
              </a:rPr>
              <a:t>€ </a:t>
            </a:r>
            <a:r>
              <a:rPr lang="it-IT" altLang="it-IT" sz="1800" dirty="0">
                <a:solidFill>
                  <a:schemeClr val="accent2"/>
                </a:solidFill>
              </a:rPr>
              <a:t>e resino a </a:t>
            </a:r>
            <a:r>
              <a:rPr lang="pl-PL" altLang="it-IT" sz="1800" b="1" dirty="0">
                <a:solidFill>
                  <a:schemeClr val="accent2"/>
                </a:solidFill>
              </a:rPr>
              <a:t>2379 </a:t>
            </a:r>
            <a:r>
              <a:rPr lang="it-IT" altLang="it-IT" sz="1800" b="1" dirty="0">
                <a:solidFill>
                  <a:schemeClr val="accent2"/>
                </a:solidFill>
              </a:rPr>
              <a:t>€</a:t>
            </a:r>
            <a:r>
              <a:rPr lang="pl-PL" altLang="it-IT" sz="1800" dirty="0">
                <a:solidFill>
                  <a:schemeClr val="accent2"/>
                </a:solidFill>
              </a:rPr>
              <a:t> </a:t>
            </a:r>
            <a:r>
              <a:rPr lang="it-IT" altLang="it-IT" sz="1800" dirty="0">
                <a:solidFill>
                  <a:schemeClr val="accent2"/>
                </a:solidFill>
              </a:rPr>
              <a:t>con </a:t>
            </a:r>
            <a:r>
              <a:rPr lang="pl-PL" altLang="it-IT" sz="1800" dirty="0">
                <a:solidFill>
                  <a:schemeClr val="accent2"/>
                </a:solidFill>
              </a:rPr>
              <a:t>24 </a:t>
            </a:r>
            <a:r>
              <a:rPr lang="it-IT" altLang="it-IT" sz="1800" dirty="0">
                <a:solidFill>
                  <a:schemeClr val="accent2"/>
                </a:solidFill>
              </a:rPr>
              <a:t>anni del mutuo</a:t>
            </a:r>
            <a:r>
              <a:rPr lang="pl-PL" altLang="it-IT" sz="1800" dirty="0">
                <a:solidFill>
                  <a:schemeClr val="accent2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altLang="it-IT" sz="1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</a:rPr>
              <a:t>Chiedi alla banca i dettagli del finanziamento in diversi varianti, prima di fare il mutuo</a:t>
            </a:r>
            <a:r>
              <a:rPr lang="pl-PL" altLang="it-IT" sz="1800" dirty="0">
                <a:solidFill>
                  <a:srgbClr val="FF0000"/>
                </a:solidFill>
              </a:rPr>
              <a:t>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altLang="it-IT" sz="1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altLang="it-IT" sz="1800" dirty="0">
                <a:solidFill>
                  <a:schemeClr val="accent2"/>
                </a:solidFill>
              </a:rPr>
              <a:t>PS. </a:t>
            </a:r>
            <a:r>
              <a:rPr lang="it-IT" altLang="it-IT" sz="1800" dirty="0">
                <a:solidFill>
                  <a:schemeClr val="accent2"/>
                </a:solidFill>
              </a:rPr>
              <a:t>Non chiedere il finanziamento nelle valute diverse dal tuo stipendio (fu così in Argentina)</a:t>
            </a:r>
            <a:r>
              <a:rPr lang="pl-PL" altLang="it-IT" sz="1600" dirty="0">
                <a:solidFill>
                  <a:schemeClr val="accent2"/>
                </a:solidFill>
              </a:rPr>
              <a:t>….</a:t>
            </a:r>
          </a:p>
          <a:p>
            <a:pPr eaLnBrk="1" hangingPunct="1">
              <a:lnSpc>
                <a:spcPct val="80000"/>
              </a:lnSpc>
            </a:pPr>
            <a:endParaRPr lang="pl-PL" altLang="it-IT" sz="1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pl-PL" altLang="it-IT" sz="1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pl-PL" altLang="it-IT" sz="1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pl-PL" altLang="it-IT" sz="1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altLang="it-IT" sz="1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altLang="it-IT" sz="1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altLang="it-IT" sz="1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1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11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11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FE1F9B6-F6AB-4AAD-71EE-6D11D5B84D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it-IT" sz="3200"/>
              <a:t>Mot</a:t>
            </a:r>
            <a:r>
              <a:rPr lang="it-IT" altLang="it-IT" sz="3200"/>
              <a:t>ivazione</a:t>
            </a:r>
            <a:r>
              <a:rPr lang="pl-PL" altLang="it-IT" sz="3200"/>
              <a:t> (1): J. Bruner –  </a:t>
            </a:r>
            <a:r>
              <a:rPr lang="it-IT" altLang="it-IT" sz="3200"/>
              <a:t>la ricerca della teoria di insegnamento nella matematica</a:t>
            </a:r>
            <a:endParaRPr lang="pl-PL" altLang="it-IT" sz="3200"/>
          </a:p>
        </p:txBody>
      </p:sp>
      <p:sp>
        <p:nvSpPr>
          <p:cNvPr id="93190" name="Rectangle 6">
            <a:extLst>
              <a:ext uri="{FF2B5EF4-FFF2-40B4-BE49-F238E27FC236}">
                <a16:creationId xmlns:a16="http://schemas.microsoft.com/office/drawing/2014/main" id="{AF53D70F-BBFF-B993-CCE9-42886013E6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0213" y="1165225"/>
            <a:ext cx="84359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1800" dirty="0"/>
              <a:t>In questa bozza cercherò di formulare una serie di semplici affermazioni sui principi della didattica. Saranno illustrati con gli esempi del insegnamento ed apprendimento della matematica. </a:t>
            </a:r>
            <a:r>
              <a:rPr lang="pl-PL" altLang="it-IT" sz="18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 dirty="0"/>
              <a:t>Ho scelto la matematica non perché la considero una materia tipica, visto che la matematica si limita ai problemi ben definiti e non si occupa della loro verifica attraverso gli esperimenti o le osservazioni. </a:t>
            </a:r>
            <a:r>
              <a:rPr lang="pl-PL" altLang="it-IT" sz="18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 dirty="0"/>
              <a:t>Avevo scelto la matematica perché costituisce un esempio semplice e chiaro – per forza un po’ semplificato – del insieme delle tesi sul insegnamento ed apprendimento</a:t>
            </a:r>
            <a:r>
              <a:rPr lang="pl-PL" altLang="it-IT" sz="1800" dirty="0"/>
              <a:t> […]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 dirty="0"/>
              <a:t>La teoria dell’insegnamento deve definire i metodi per plasmare un determinato quanto di sapienza in modo tale di renderlo </a:t>
            </a:r>
            <a:r>
              <a:rPr lang="it-IT" altLang="it-IT" sz="1800" u="sng" dirty="0"/>
              <a:t>più facile da assorbire </a:t>
            </a:r>
            <a:r>
              <a:rPr lang="pl-PL" altLang="it-IT" sz="1800" dirty="0"/>
              <a:t>[...]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 dirty="0"/>
              <a:t>Il valore della struttura dipende dal fatto, se ha delle capacità di </a:t>
            </a:r>
            <a:r>
              <a:rPr lang="it-IT" altLang="it-IT" sz="1800" u="sng" dirty="0"/>
              <a:t>semplificare informazioni</a:t>
            </a:r>
            <a:r>
              <a:rPr lang="it-IT" altLang="it-IT" sz="1800" dirty="0"/>
              <a:t>, creare nuove affermazioni e allargare la operatività del determinato quanto di conoscenza; la struttura deve essere sempre adeguata alla </a:t>
            </a:r>
            <a:r>
              <a:rPr lang="it-IT" altLang="it-IT" sz="1800" u="sng" dirty="0"/>
              <a:t>situazione dello studente </a:t>
            </a:r>
            <a:r>
              <a:rPr lang="it-IT" altLang="it-IT" sz="1800" dirty="0"/>
              <a:t> e i suoi </a:t>
            </a:r>
            <a:r>
              <a:rPr lang="it-IT" altLang="it-IT" sz="1800" u="sng" dirty="0"/>
              <a:t>talenti. </a:t>
            </a:r>
            <a:r>
              <a:rPr lang="pl-PL" altLang="it-IT" sz="1800" u="sng" dirty="0"/>
              <a:t> </a:t>
            </a:r>
            <a:endParaRPr lang="pl-PL" altLang="it-IT" sz="1800" dirty="0"/>
          </a:p>
        </p:txBody>
      </p:sp>
      <p:sp>
        <p:nvSpPr>
          <p:cNvPr id="7172" name="Text Box 7">
            <a:extLst>
              <a:ext uri="{FF2B5EF4-FFF2-40B4-BE49-F238E27FC236}">
                <a16:creationId xmlns:a16="http://schemas.microsoft.com/office/drawing/2014/main" id="{EC9CE4BC-D36A-D648-7E55-0CB800CB8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5713413"/>
            <a:ext cx="71691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J. Bruner, </a:t>
            </a:r>
            <a:r>
              <a:rPr lang="it-IT" altLang="it-IT" sz="1800" i="1"/>
              <a:t>Nella ricerca della teoria d’insegnamento, </a:t>
            </a:r>
            <a:r>
              <a:rPr lang="it-IT" altLang="it-IT" sz="1800"/>
              <a:t>1956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1400">
                <a:hlinkClick r:id="rId2"/>
              </a:rPr>
              <a:t>http://www.scielo.org.pe/scielo.php?script=sci_arttext&amp;pid=S0254-92472017000200013</a:t>
            </a:r>
            <a:r>
              <a:rPr lang="it-IT" altLang="it-IT" sz="1400">
                <a:hlinkClick r:id="rId2"/>
              </a:rPr>
              <a:t>-</a:t>
            </a:r>
            <a:endParaRPr lang="it-IT" altLang="it-IT" sz="14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it-IT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3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3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075831C-7E10-0CF5-6CBD-78FDA88695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600"/>
              <a:t>I logaritmi sono da per tutto </a:t>
            </a:r>
            <a:endParaRPr lang="en-AU" altLang="it-IT" sz="3600"/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9B561C58-31C4-AEF5-126C-7E36CC26F0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793750"/>
            <a:ext cx="8893175" cy="58054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1800">
                <a:solidFill>
                  <a:schemeClr val="accent2"/>
                </a:solidFill>
              </a:rPr>
              <a:t>Quando diciamo «cento volte più grande» usiamo proprio la scala logaritmica: due zeri in più</a:t>
            </a:r>
            <a:r>
              <a:rPr lang="pl-PL" altLang="it-IT" sz="1800">
                <a:solidFill>
                  <a:schemeClr val="accent2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>
                <a:solidFill>
                  <a:schemeClr val="accent2"/>
                </a:solidFill>
              </a:rPr>
              <a:t>L’occhio umano vede proprio in scala logaritmica: dalla caverna buia (qualche fotone al secondo) fino al disco brillante del sole (</a:t>
            </a:r>
            <a:r>
              <a:rPr lang="pl-PL" altLang="it-IT" sz="1800">
                <a:solidFill>
                  <a:schemeClr val="accent2"/>
                </a:solidFill>
              </a:rPr>
              <a:t>10</a:t>
            </a:r>
            <a:r>
              <a:rPr lang="pl-PL" altLang="it-IT" sz="1800" baseline="30000">
                <a:solidFill>
                  <a:schemeClr val="accent2"/>
                </a:solidFill>
              </a:rPr>
              <a:t>21</a:t>
            </a:r>
            <a:r>
              <a:rPr lang="pl-PL" altLang="it-IT" sz="1800">
                <a:solidFill>
                  <a:schemeClr val="accent2"/>
                </a:solidFill>
              </a:rPr>
              <a:t> fotonów/m</a:t>
            </a:r>
            <a:r>
              <a:rPr lang="pl-PL" altLang="it-IT" sz="1800" baseline="30000">
                <a:solidFill>
                  <a:schemeClr val="accent2"/>
                </a:solidFill>
              </a:rPr>
              <a:t>2</a:t>
            </a:r>
            <a:r>
              <a:rPr lang="pl-PL" altLang="it-IT" sz="1800">
                <a:solidFill>
                  <a:schemeClr val="accent2"/>
                </a:solidFill>
              </a:rPr>
              <a:t>/</a:t>
            </a:r>
            <a:r>
              <a:rPr lang="pl-PL" altLang="it-IT" sz="1800" baseline="30000">
                <a:solidFill>
                  <a:schemeClr val="accent2"/>
                </a:solidFill>
              </a:rPr>
              <a:t> </a:t>
            </a:r>
            <a:r>
              <a:rPr lang="pl-PL" altLang="it-IT" sz="1800">
                <a:solidFill>
                  <a:schemeClr val="accent2"/>
                </a:solidFill>
              </a:rPr>
              <a:t>s) – </a:t>
            </a:r>
            <a:r>
              <a:rPr lang="it-IT" altLang="it-IT" sz="1800">
                <a:solidFill>
                  <a:schemeClr val="accent2"/>
                </a:solidFill>
              </a:rPr>
              <a:t>cioè       </a:t>
            </a:r>
            <a:r>
              <a:rPr lang="pl-PL" altLang="it-IT" sz="1800">
                <a:solidFill>
                  <a:schemeClr val="accent2"/>
                </a:solidFill>
              </a:rPr>
              <a:t>15-16 „</a:t>
            </a:r>
            <a:r>
              <a:rPr lang="it-IT" altLang="it-IT" sz="1800">
                <a:solidFill>
                  <a:schemeClr val="accent2"/>
                </a:solidFill>
              </a:rPr>
              <a:t>ordini</a:t>
            </a:r>
            <a:r>
              <a:rPr lang="pl-PL" altLang="it-IT" sz="1800">
                <a:solidFill>
                  <a:schemeClr val="accent2"/>
                </a:solidFill>
              </a:rPr>
              <a:t>” </a:t>
            </a:r>
            <a:r>
              <a:rPr lang="it-IT" altLang="it-IT" sz="1800">
                <a:solidFill>
                  <a:schemeClr val="accent2"/>
                </a:solidFill>
              </a:rPr>
              <a:t>di grandezza</a:t>
            </a:r>
            <a:r>
              <a:rPr lang="pl-PL" altLang="it-IT" sz="180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>
                <a:solidFill>
                  <a:schemeClr val="accent2"/>
                </a:solidFill>
              </a:rPr>
              <a:t>Anche l’orecchio</a:t>
            </a:r>
            <a:r>
              <a:rPr lang="pl-PL" altLang="it-IT" sz="1800">
                <a:solidFill>
                  <a:schemeClr val="accent2"/>
                </a:solidFill>
              </a:rPr>
              <a:t>: 120 dB </a:t>
            </a:r>
            <a:r>
              <a:rPr lang="it-IT" altLang="it-IT" sz="1800">
                <a:solidFill>
                  <a:schemeClr val="accent2"/>
                </a:solidFill>
              </a:rPr>
              <a:t>vuol dire la differenza della potenza</a:t>
            </a:r>
            <a:r>
              <a:rPr lang="pl-PL" altLang="it-IT" sz="1800">
                <a:solidFill>
                  <a:schemeClr val="accent2"/>
                </a:solidFill>
              </a:rPr>
              <a:t> 10</a:t>
            </a:r>
            <a:r>
              <a:rPr lang="pl-PL" altLang="it-IT" sz="1800" baseline="30000">
                <a:solidFill>
                  <a:schemeClr val="accent2"/>
                </a:solidFill>
              </a:rPr>
              <a:t>12</a:t>
            </a:r>
            <a:r>
              <a:rPr lang="pl-PL" altLang="it-IT" sz="1800">
                <a:solidFill>
                  <a:schemeClr val="accent2"/>
                </a:solidFill>
              </a:rPr>
              <a:t> </a:t>
            </a:r>
            <a:r>
              <a:rPr lang="it-IT" altLang="it-IT" sz="1800">
                <a:solidFill>
                  <a:schemeClr val="accent2"/>
                </a:solidFill>
              </a:rPr>
              <a:t>volte</a:t>
            </a:r>
            <a:r>
              <a:rPr lang="pl-PL" altLang="it-IT" sz="1800">
                <a:solidFill>
                  <a:schemeClr val="accent2"/>
                </a:solidFill>
              </a:rPr>
              <a:t> (12 </a:t>
            </a:r>
            <a:r>
              <a:rPr lang="it-IT" altLang="it-IT" sz="1800">
                <a:solidFill>
                  <a:schemeClr val="accent2"/>
                </a:solidFill>
              </a:rPr>
              <a:t>ordini di grandezza, oppure un milione di milioni volte</a:t>
            </a:r>
            <a:r>
              <a:rPr lang="pl-PL" altLang="it-IT" sz="1800">
                <a:solidFill>
                  <a:schemeClr val="accent2"/>
                </a:solidFill>
              </a:rPr>
              <a:t>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it-IT" sz="1200">
                <a:hlinkClick r:id="rId2"/>
              </a:rPr>
              <a:t>http://www.animations.physics.unsw.edu.au/jw/dB.htm</a:t>
            </a:r>
            <a:endParaRPr lang="pl-PL" altLang="it-IT" sz="12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2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2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2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2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2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2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2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2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2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2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200">
              <a:solidFill>
                <a:schemeClr val="accent2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ts val="400"/>
              </a:spcBef>
            </a:pPr>
            <a:r>
              <a:rPr lang="pl-PL" altLang="it-IT" sz="1700" b="1">
                <a:solidFill>
                  <a:schemeClr val="accent2"/>
                </a:solidFill>
              </a:rPr>
              <a:t>pH = 5</a:t>
            </a:r>
            <a:r>
              <a:rPr lang="pl-PL" altLang="it-IT" sz="1700">
                <a:solidFill>
                  <a:schemeClr val="accent2"/>
                </a:solidFill>
              </a:rPr>
              <a:t> </a:t>
            </a:r>
            <a:r>
              <a:rPr lang="it-IT" altLang="it-IT" sz="1700">
                <a:solidFill>
                  <a:schemeClr val="accent2"/>
                </a:solidFill>
              </a:rPr>
              <a:t>significa, che la concentrazione di ioni d’idrogeno </a:t>
            </a:r>
            <a:r>
              <a:rPr lang="pl-PL" altLang="it-IT" sz="1700">
                <a:solidFill>
                  <a:schemeClr val="accent2"/>
                </a:solidFill>
              </a:rPr>
              <a:t>H</a:t>
            </a:r>
            <a:r>
              <a:rPr lang="pl-PL" altLang="it-IT" sz="1700" baseline="30000">
                <a:solidFill>
                  <a:schemeClr val="accent2"/>
                </a:solidFill>
              </a:rPr>
              <a:t>+</a:t>
            </a:r>
            <a:r>
              <a:rPr lang="pl-PL" altLang="it-IT" sz="1700">
                <a:solidFill>
                  <a:schemeClr val="accent2"/>
                </a:solidFill>
              </a:rPr>
              <a:t> </a:t>
            </a:r>
            <a:r>
              <a:rPr lang="it-IT" altLang="it-IT" sz="1700">
                <a:solidFill>
                  <a:schemeClr val="accent2"/>
                </a:solidFill>
              </a:rPr>
              <a:t>ammonta a</a:t>
            </a:r>
            <a:r>
              <a:rPr lang="pl-PL" altLang="it-IT" sz="1700">
                <a:solidFill>
                  <a:schemeClr val="accent2"/>
                </a:solidFill>
              </a:rPr>
              <a:t> 10</a:t>
            </a:r>
            <a:r>
              <a:rPr lang="pl-PL" altLang="it-IT" sz="1700" baseline="30000">
                <a:solidFill>
                  <a:schemeClr val="accent2"/>
                </a:solidFill>
              </a:rPr>
              <a:t>-5 </a:t>
            </a:r>
            <a:endParaRPr lang="pl-PL" altLang="it-IT" sz="1700">
              <a:solidFill>
                <a:schemeClr val="accent2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ts val="400"/>
              </a:spcBef>
              <a:buFontTx/>
              <a:buNone/>
            </a:pPr>
            <a:r>
              <a:rPr lang="pl-PL" altLang="it-IT" sz="1700">
                <a:solidFill>
                  <a:schemeClr val="accent2"/>
                </a:solidFill>
              </a:rPr>
              <a:t>pH = 3 </a:t>
            </a:r>
            <a:r>
              <a:rPr lang="it-IT" altLang="it-IT" sz="1700">
                <a:solidFill>
                  <a:schemeClr val="accent2"/>
                </a:solidFill>
              </a:rPr>
              <a:t>vuol dire che il numero di ioni </a:t>
            </a:r>
            <a:r>
              <a:rPr lang="pl-PL" altLang="it-IT" sz="1700">
                <a:solidFill>
                  <a:schemeClr val="accent2"/>
                </a:solidFill>
              </a:rPr>
              <a:t>H</a:t>
            </a:r>
            <a:r>
              <a:rPr lang="pl-PL" altLang="it-IT" sz="1700" baseline="30000">
                <a:solidFill>
                  <a:schemeClr val="accent2"/>
                </a:solidFill>
              </a:rPr>
              <a:t>+</a:t>
            </a:r>
            <a:r>
              <a:rPr lang="pl-PL" altLang="it-IT" sz="1700">
                <a:solidFill>
                  <a:schemeClr val="accent2"/>
                </a:solidFill>
              </a:rPr>
              <a:t> </a:t>
            </a:r>
            <a:r>
              <a:rPr lang="it-IT" altLang="it-IT" sz="1700">
                <a:solidFill>
                  <a:schemeClr val="accent2"/>
                </a:solidFill>
              </a:rPr>
              <a:t>rispetto al numero di molecole di H</a:t>
            </a:r>
            <a:r>
              <a:rPr lang="it-IT" altLang="it-IT" sz="1700" baseline="-25000">
                <a:solidFill>
                  <a:schemeClr val="accent2"/>
                </a:solidFill>
              </a:rPr>
              <a:t>2</a:t>
            </a:r>
            <a:r>
              <a:rPr lang="it-IT" altLang="it-IT" sz="1700">
                <a:solidFill>
                  <a:schemeClr val="accent2"/>
                </a:solidFill>
              </a:rPr>
              <a:t>O è come </a:t>
            </a:r>
            <a:r>
              <a:rPr lang="pl-PL" altLang="it-IT" sz="1700">
                <a:solidFill>
                  <a:schemeClr val="accent2"/>
                </a:solidFill>
              </a:rPr>
              <a:t>1:1000</a:t>
            </a:r>
            <a:r>
              <a:rPr lang="it-IT" altLang="it-IT" sz="1700">
                <a:solidFill>
                  <a:schemeClr val="accent2"/>
                </a:solidFill>
              </a:rPr>
              <a:t>, pH=8 è una soluzione «abbastanza» acida</a:t>
            </a:r>
            <a:endParaRPr lang="pl-PL" altLang="it-IT" sz="1700">
              <a:solidFill>
                <a:schemeClr val="accent2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ts val="400"/>
              </a:spcBef>
            </a:pPr>
            <a:r>
              <a:rPr lang="it-IT" altLang="it-IT" sz="1700">
                <a:solidFill>
                  <a:schemeClr val="accent2"/>
                </a:solidFill>
              </a:rPr>
              <a:t>Le stele appena visibili con occhio nudo hanno la grandezza </a:t>
            </a:r>
            <a:r>
              <a:rPr lang="pl-PL" altLang="it-IT" sz="1700">
                <a:solidFill>
                  <a:schemeClr val="accent2"/>
                </a:solidFill>
              </a:rPr>
              <a:t>„6” (</a:t>
            </a:r>
            <a:r>
              <a:rPr lang="it-IT" altLang="it-IT" sz="1700">
                <a:solidFill>
                  <a:schemeClr val="accent2"/>
                </a:solidFill>
              </a:rPr>
              <a:t>Ipparco</a:t>
            </a:r>
            <a:r>
              <a:rPr lang="pl-PL" altLang="it-IT" sz="1700">
                <a:solidFill>
                  <a:schemeClr val="accent2"/>
                </a:solidFill>
              </a:rPr>
              <a:t>, II </a:t>
            </a:r>
            <a:r>
              <a:rPr lang="it-IT" altLang="it-IT" sz="1700">
                <a:solidFill>
                  <a:schemeClr val="accent2"/>
                </a:solidFill>
              </a:rPr>
              <a:t>sec. AC</a:t>
            </a:r>
            <a:r>
              <a:rPr lang="pl-PL" altLang="it-IT" sz="1700">
                <a:solidFill>
                  <a:schemeClr val="accent2"/>
                </a:solidFill>
              </a:rPr>
              <a:t>). </a:t>
            </a:r>
            <a:r>
              <a:rPr lang="it-IT" altLang="it-IT" sz="1700">
                <a:solidFill>
                  <a:schemeClr val="accent2"/>
                </a:solidFill>
              </a:rPr>
              <a:t>La stelle di grandezza </a:t>
            </a:r>
            <a:r>
              <a:rPr lang="pl-PL" altLang="it-IT" sz="1700">
                <a:solidFill>
                  <a:schemeClr val="accent2"/>
                </a:solidFill>
              </a:rPr>
              <a:t>„5” </a:t>
            </a:r>
            <a:r>
              <a:rPr lang="it-IT" altLang="it-IT" sz="1700">
                <a:solidFill>
                  <a:schemeClr val="accent2"/>
                </a:solidFill>
              </a:rPr>
              <a:t>è </a:t>
            </a:r>
            <a:r>
              <a:rPr lang="pl-PL" altLang="it-IT" sz="1700">
                <a:solidFill>
                  <a:schemeClr val="accent2"/>
                </a:solidFill>
              </a:rPr>
              <a:t>2,5 </a:t>
            </a:r>
            <a:r>
              <a:rPr lang="it-IT" altLang="it-IT" sz="1700">
                <a:solidFill>
                  <a:schemeClr val="accent2"/>
                </a:solidFill>
              </a:rPr>
              <a:t>volte più luminosa che «6». Vuol dire, che tra la </a:t>
            </a:r>
            <a:r>
              <a:rPr lang="pl-PL" altLang="it-IT" sz="1700">
                <a:solidFill>
                  <a:schemeClr val="accent2"/>
                </a:solidFill>
              </a:rPr>
              <a:t> „5” a „0” (</a:t>
            </a:r>
            <a:r>
              <a:rPr lang="it-IT" altLang="it-IT" sz="1700">
                <a:solidFill>
                  <a:schemeClr val="accent2"/>
                </a:solidFill>
              </a:rPr>
              <a:t>la stella più brillante del Orione)</a:t>
            </a:r>
            <a:r>
              <a:rPr lang="pl-PL" altLang="it-IT" sz="1700">
                <a:solidFill>
                  <a:schemeClr val="accent2"/>
                </a:solidFill>
              </a:rPr>
              <a:t> </a:t>
            </a:r>
            <a:r>
              <a:rPr lang="it-IT" altLang="it-IT" sz="1700">
                <a:solidFill>
                  <a:schemeClr val="accent2"/>
                </a:solidFill>
              </a:rPr>
              <a:t>la differenza in potenza è di 100 volte.</a:t>
            </a:r>
            <a:endParaRPr lang="pl-PL" altLang="it-IT" sz="17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8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8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pl-PL" altLang="it-IT" sz="1800">
              <a:solidFill>
                <a:schemeClr val="accent2"/>
              </a:solidFill>
            </a:endParaRPr>
          </a:p>
        </p:txBody>
      </p:sp>
      <p:pic>
        <p:nvPicPr>
          <p:cNvPr id="88068" name="Picture 4">
            <a:hlinkClick r:id="rId2" action="ppaction://program"/>
            <a:extLst>
              <a:ext uri="{FF2B5EF4-FFF2-40B4-BE49-F238E27FC236}">
                <a16:creationId xmlns:a16="http://schemas.microsoft.com/office/drawing/2014/main" id="{101C229F-2F43-7450-BB5F-672B3981D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708275"/>
            <a:ext cx="2881312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5">
            <a:extLst>
              <a:ext uri="{FF2B5EF4-FFF2-40B4-BE49-F238E27FC236}">
                <a16:creationId xmlns:a16="http://schemas.microsoft.com/office/drawing/2014/main" id="{5CB9660D-509D-9005-FE87-17EAC54DC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492375"/>
            <a:ext cx="1684338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6">
            <a:extLst>
              <a:ext uri="{FF2B5EF4-FFF2-40B4-BE49-F238E27FC236}">
                <a16:creationId xmlns:a16="http://schemas.microsoft.com/office/drawing/2014/main" id="{F8FB65F9-F32D-820B-E1BA-1D4A8DD7C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13038"/>
            <a:ext cx="1501775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80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80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80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5BC27D6-04D6-64DD-E2D5-656E852050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600"/>
              <a:t>Il logaritmi sono dappertutto  </a:t>
            </a:r>
            <a:endParaRPr lang="en-AU" altLang="it-IT" sz="3600"/>
          </a:p>
        </p:txBody>
      </p:sp>
      <p:sp>
        <p:nvSpPr>
          <p:cNvPr id="32771" name="Rectangle 7">
            <a:extLst>
              <a:ext uri="{FF2B5EF4-FFF2-40B4-BE49-F238E27FC236}">
                <a16:creationId xmlns:a16="http://schemas.microsoft.com/office/drawing/2014/main" id="{EAD8BCF8-10FF-C7F6-3405-7E42116B2F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846138"/>
            <a:ext cx="9056688" cy="1612900"/>
          </a:xfrm>
        </p:spPr>
        <p:txBody>
          <a:bodyPr/>
          <a:lstStyle/>
          <a:p>
            <a:pPr eaLnBrk="1" hangingPunct="1"/>
            <a:r>
              <a:rPr lang="it-IT" altLang="it-IT" sz="2000">
                <a:solidFill>
                  <a:srgbClr val="3333CC"/>
                </a:solidFill>
              </a:rPr>
              <a:t>Anche la storia dell’universo, della Terra, della vita sulla Terra, l’evoluzione dell’uomo e la storia umana conviene mostrare in scala logaritmica</a:t>
            </a:r>
            <a:endParaRPr lang="pl-PL" altLang="it-IT" sz="2000" u="sng">
              <a:solidFill>
                <a:srgbClr val="3333CC"/>
              </a:solidFill>
            </a:endParaRPr>
          </a:p>
        </p:txBody>
      </p:sp>
      <p:pic>
        <p:nvPicPr>
          <p:cNvPr id="32772" name="Picture 8">
            <a:extLst>
              <a:ext uri="{FF2B5EF4-FFF2-40B4-BE49-F238E27FC236}">
                <a16:creationId xmlns:a16="http://schemas.microsoft.com/office/drawing/2014/main" id="{B5AFD1B9-65E3-D66F-FD60-DA9F33B9E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65881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9">
            <a:extLst>
              <a:ext uri="{FF2B5EF4-FFF2-40B4-BE49-F238E27FC236}">
                <a16:creationId xmlns:a16="http://schemas.microsoft.com/office/drawing/2014/main" id="{093F219E-85F1-EF39-AA63-DF5A231D1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773238"/>
            <a:ext cx="1604963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10">
            <a:extLst>
              <a:ext uri="{FF2B5EF4-FFF2-40B4-BE49-F238E27FC236}">
                <a16:creationId xmlns:a16="http://schemas.microsoft.com/office/drawing/2014/main" id="{3D241680-33D8-3EAA-BDBF-B417D7F12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3" y="3371850"/>
            <a:ext cx="4537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chemeClr val="bg1"/>
                </a:solidFill>
                <a:latin typeface="Times New Roman" panose="02020603050405020304" pitchFamily="18" charset="0"/>
              </a:rPr>
              <a:t>http://commonfossilsofoklahoma.snomnh.ou.edu/geological-time-scale</a:t>
            </a:r>
          </a:p>
        </p:txBody>
      </p:sp>
      <p:sp>
        <p:nvSpPr>
          <p:cNvPr id="32775" name="Text Box 11">
            <a:extLst>
              <a:ext uri="{FF2B5EF4-FFF2-40B4-BE49-F238E27FC236}">
                <a16:creationId xmlns:a16="http://schemas.microsoft.com/office/drawing/2014/main" id="{BA366801-11D8-3ABF-40D7-A8A9C9E4F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832225"/>
            <a:ext cx="701675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5x10</a:t>
            </a:r>
            <a:r>
              <a:rPr lang="pl-PL" altLang="it-IT" sz="1600" baseline="30000"/>
              <a:t>9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5x10</a:t>
            </a:r>
            <a:r>
              <a:rPr lang="pl-PL" altLang="it-IT" sz="1600" baseline="30000"/>
              <a:t>8</a:t>
            </a:r>
            <a:endParaRPr lang="pl-PL" altLang="it-IT" sz="160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5x10</a:t>
            </a:r>
            <a:r>
              <a:rPr lang="pl-PL" altLang="it-IT" sz="1600" baseline="30000"/>
              <a:t>7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5x10</a:t>
            </a:r>
            <a:r>
              <a:rPr lang="pl-PL" altLang="it-IT" sz="1600" baseline="30000"/>
              <a:t>6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5x10</a:t>
            </a:r>
            <a:r>
              <a:rPr lang="pl-PL" altLang="it-IT" sz="1600" baseline="30000"/>
              <a:t>5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5x10</a:t>
            </a:r>
            <a:r>
              <a:rPr lang="pl-PL" altLang="it-IT" sz="1600" baseline="30000"/>
              <a:t>4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5x10</a:t>
            </a:r>
            <a:r>
              <a:rPr lang="pl-PL" altLang="it-IT" sz="1600" baseline="30000"/>
              <a:t>3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5x10</a:t>
            </a:r>
            <a:r>
              <a:rPr lang="pl-PL" altLang="it-IT" sz="1600" baseline="30000"/>
              <a:t>2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5x10</a:t>
            </a:r>
            <a:r>
              <a:rPr lang="pl-PL" altLang="it-IT" sz="1600" baseline="30000"/>
              <a:t>1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5x10</a:t>
            </a:r>
            <a:r>
              <a:rPr lang="pl-PL" altLang="it-IT" sz="1600" baseline="30000"/>
              <a:t>0</a:t>
            </a:r>
            <a:endParaRPr lang="pl-PL" altLang="it-IT" sz="1600"/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pl-PL" altLang="it-IT" sz="1600"/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pl-PL" altLang="it-IT" sz="1600"/>
          </a:p>
        </p:txBody>
      </p:sp>
      <p:sp>
        <p:nvSpPr>
          <p:cNvPr id="32776" name="Text Box 12">
            <a:extLst>
              <a:ext uri="{FF2B5EF4-FFF2-40B4-BE49-F238E27FC236}">
                <a16:creationId xmlns:a16="http://schemas.microsoft.com/office/drawing/2014/main" id="{B82B4699-BB15-6CBB-95A2-1F1ADD2A5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835400"/>
            <a:ext cx="148272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5.000.000.000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500.000.000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50.000.000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5.000.000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500.000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50.000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5.000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500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50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5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pl-PL" altLang="it-IT" sz="1600"/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pl-PL" altLang="it-IT" sz="1600"/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pl-PL" altLang="it-IT" sz="1600"/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pl-PL" altLang="it-IT" sz="1600"/>
          </a:p>
        </p:txBody>
      </p:sp>
      <p:sp>
        <p:nvSpPr>
          <p:cNvPr id="32777" name="Text Box 13">
            <a:extLst>
              <a:ext uri="{FF2B5EF4-FFF2-40B4-BE49-F238E27FC236}">
                <a16:creationId xmlns:a16="http://schemas.microsoft.com/office/drawing/2014/main" id="{6BE129B6-F04C-5C2A-E489-21260541E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975" y="3832225"/>
            <a:ext cx="4802188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/>
              <a:t>Formazione della Terra</a:t>
            </a:r>
            <a:endParaRPr lang="pl-PL" altLang="it-IT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/>
              <a:t>I primi vertebrati</a:t>
            </a:r>
            <a:endParaRPr lang="pl-PL" altLang="it-IT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/>
              <a:t>Mammiferi </a:t>
            </a:r>
            <a:endParaRPr lang="pl-PL" altLang="it-IT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/>
              <a:t>I primati (umanoidi)</a:t>
            </a:r>
            <a:endParaRPr lang="pl-PL" altLang="it-IT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/>
              <a:t>L’uomo</a:t>
            </a:r>
            <a:r>
              <a:rPr lang="pl-PL" altLang="it-IT" sz="1600"/>
              <a:t> (</a:t>
            </a:r>
            <a:r>
              <a:rPr lang="it-IT" altLang="it-IT" sz="1600"/>
              <a:t>di Neandertal</a:t>
            </a:r>
            <a:r>
              <a:rPr lang="pl-PL" altLang="it-IT" sz="160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/>
              <a:t>L’uomo di </a:t>
            </a:r>
            <a:r>
              <a:rPr lang="pl-PL" altLang="it-IT" sz="1600" i="1"/>
              <a:t>Cro Magnon</a:t>
            </a:r>
            <a:r>
              <a:rPr lang="pl-PL" altLang="it-IT" sz="1600"/>
              <a:t> (</a:t>
            </a:r>
            <a:r>
              <a:rPr lang="pl-PL" altLang="it-IT" sz="1600" i="1"/>
              <a:t>Homo sapiens</a:t>
            </a:r>
            <a:r>
              <a:rPr lang="pl-PL" altLang="it-IT" sz="1600"/>
              <a:t> </a:t>
            </a:r>
            <a:r>
              <a:rPr lang="it-IT" altLang="it-IT" sz="1600"/>
              <a:t>in Europa</a:t>
            </a:r>
            <a:r>
              <a:rPr lang="pl-PL" altLang="it-IT" sz="160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/>
              <a:t>Le prime civiltà </a:t>
            </a:r>
            <a:r>
              <a:rPr lang="pl-PL" altLang="it-IT" sz="1600"/>
              <a:t>(</a:t>
            </a:r>
            <a:r>
              <a:rPr lang="it-IT" altLang="it-IT" sz="1600"/>
              <a:t>e la scrittura</a:t>
            </a:r>
            <a:r>
              <a:rPr lang="pl-PL" altLang="it-IT" sz="160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/>
              <a:t>La stampa e la scienza moderna </a:t>
            </a:r>
            <a:r>
              <a:rPr lang="pl-PL" altLang="it-IT" sz="1600"/>
              <a:t>(</a:t>
            </a:r>
            <a:r>
              <a:rPr lang="it-IT" altLang="it-IT" sz="1600"/>
              <a:t>C</a:t>
            </a:r>
            <a:r>
              <a:rPr lang="pl-PL" altLang="it-IT" sz="1600"/>
              <a:t>operni</a:t>
            </a:r>
            <a:r>
              <a:rPr lang="it-IT" altLang="it-IT" sz="1600"/>
              <a:t>co</a:t>
            </a:r>
            <a:r>
              <a:rPr lang="pl-PL" altLang="it-IT" sz="160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Tele</a:t>
            </a:r>
            <a:r>
              <a:rPr lang="it-IT" altLang="it-IT" sz="1600"/>
              <a:t>visione e computer</a:t>
            </a:r>
            <a:endParaRPr lang="pl-PL" altLang="it-IT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Smartfon</a:t>
            </a:r>
            <a:r>
              <a:rPr lang="it-IT" altLang="it-IT" sz="1600"/>
              <a:t> (semi-intelligenti)</a:t>
            </a:r>
            <a:endParaRPr lang="pl-PL" altLang="it-IT" sz="1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600"/>
          </a:p>
        </p:txBody>
      </p:sp>
      <p:sp>
        <p:nvSpPr>
          <p:cNvPr id="32778" name="Text Box 14">
            <a:extLst>
              <a:ext uri="{FF2B5EF4-FFF2-40B4-BE49-F238E27FC236}">
                <a16:creationId xmlns:a16="http://schemas.microsoft.com/office/drawing/2014/main" id="{8E4082EC-1FBC-D1B9-A4D9-E9568C5A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700" y="6308725"/>
            <a:ext cx="3724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Idea</a:t>
            </a:r>
            <a:r>
              <a:rPr lang="pl-PL" altLang="it-IT" sz="1800"/>
              <a:t>: J</a:t>
            </a:r>
            <a:r>
              <a:rPr lang="it-IT" altLang="it-IT" sz="1800"/>
              <a:t>erome</a:t>
            </a:r>
            <a:r>
              <a:rPr lang="pl-PL" altLang="it-IT" sz="1800"/>
              <a:t> Bruner, </a:t>
            </a:r>
            <a:r>
              <a:rPr lang="pl-PL" altLang="it-IT" sz="1800" i="1"/>
              <a:t>op. cit.</a:t>
            </a:r>
            <a:r>
              <a:rPr lang="pl-PL" altLang="it-IT" sz="1800"/>
              <a:t>, </a:t>
            </a:r>
            <a:r>
              <a:rPr lang="it-IT" altLang="it-IT" sz="1800"/>
              <a:t>p</a:t>
            </a:r>
            <a:r>
              <a:rPr lang="pl-PL" altLang="it-IT" sz="1800"/>
              <a:t>. 60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0218FC31-FD2C-EB31-2FFD-8306B5D326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000"/>
              <a:t>Le domande dell’esame di maturità</a:t>
            </a:r>
            <a:r>
              <a:rPr lang="pl-PL" altLang="it-IT" sz="3000"/>
              <a:t> – </a:t>
            </a:r>
            <a:r>
              <a:rPr lang="it-IT" altLang="it-IT" sz="3000"/>
              <a:t>i professori universitario, in particolare if fisici e matematici riescono a risolverli </a:t>
            </a:r>
            <a:r>
              <a:rPr lang="pl-PL" altLang="it-IT" sz="3000"/>
              <a:t>…, </a:t>
            </a:r>
            <a:endParaRPr lang="en-AU" altLang="it-IT" sz="3000"/>
          </a:p>
        </p:txBody>
      </p:sp>
      <p:pic>
        <p:nvPicPr>
          <p:cNvPr id="33795" name="Picture 4">
            <a:extLst>
              <a:ext uri="{FF2B5EF4-FFF2-40B4-BE49-F238E27FC236}">
                <a16:creationId xmlns:a16="http://schemas.microsoft.com/office/drawing/2014/main" id="{6304330F-3FFB-9702-1B66-3698DCA93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484313"/>
            <a:ext cx="6769100" cy="448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5" name="Text Box 5">
            <a:extLst>
              <a:ext uri="{FF2B5EF4-FFF2-40B4-BE49-F238E27FC236}">
                <a16:creationId xmlns:a16="http://schemas.microsoft.com/office/drawing/2014/main" id="{43710AC9-3343-3CB0-D635-8DDB012F9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7" y="5764282"/>
            <a:ext cx="71802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FF0000"/>
                </a:solidFill>
              </a:rPr>
              <a:t>La differenza dei logaritmi</a:t>
            </a:r>
            <a:r>
              <a:rPr lang="pl-PL" altLang="it-IT" sz="2000" dirty="0">
                <a:solidFill>
                  <a:srgbClr val="FF0000"/>
                </a:solidFill>
              </a:rPr>
              <a:t>, </a:t>
            </a:r>
            <a:r>
              <a:rPr lang="it-IT" altLang="it-IT" sz="2000" dirty="0">
                <a:solidFill>
                  <a:srgbClr val="FF0000"/>
                </a:solidFill>
              </a:rPr>
              <a:t>vuol dire il logaritmo del rapporto, </a:t>
            </a:r>
            <a:r>
              <a:rPr lang="pl-PL" altLang="it-IT" sz="2000" dirty="0">
                <a:solidFill>
                  <a:srgbClr val="FF0000"/>
                </a:solidFill>
              </a:rPr>
              <a:t>(</a:t>
            </a:r>
            <a:r>
              <a:rPr lang="it-IT" altLang="it-IT" sz="2000" dirty="0">
                <a:solidFill>
                  <a:srgbClr val="FF0000"/>
                </a:solidFill>
              </a:rPr>
              <a:t>i.e. </a:t>
            </a:r>
            <a:r>
              <a:rPr lang="pl-PL" altLang="it-IT" sz="2000" dirty="0">
                <a:solidFill>
                  <a:srgbClr val="FF0000"/>
                </a:solidFill>
              </a:rPr>
              <a:t>3/5)</a:t>
            </a:r>
            <a:r>
              <a:rPr lang="it-IT" altLang="it-IT" sz="2000" dirty="0">
                <a:solidFill>
                  <a:srgbClr val="FF0000"/>
                </a:solidFill>
              </a:rPr>
              <a:t> e</a:t>
            </a:r>
            <a:r>
              <a:rPr lang="pl-PL" altLang="it-IT" sz="2000" dirty="0">
                <a:solidFill>
                  <a:srgbClr val="FF0000"/>
                </a:solidFill>
              </a:rPr>
              <a:t> 2log</a:t>
            </a:r>
            <a:r>
              <a:rPr lang="pl-PL" altLang="it-IT" sz="2000" i="1" dirty="0">
                <a:solidFill>
                  <a:srgbClr val="FF0000"/>
                </a:solidFill>
              </a:rPr>
              <a:t>x </a:t>
            </a:r>
            <a:r>
              <a:rPr lang="pl-PL" altLang="it-IT" sz="2000" dirty="0">
                <a:solidFill>
                  <a:srgbClr val="FF0000"/>
                </a:solidFill>
              </a:rPr>
              <a:t>= log </a:t>
            </a:r>
            <a:r>
              <a:rPr lang="pl-PL" altLang="it-IT" sz="2000" i="1" dirty="0">
                <a:solidFill>
                  <a:srgbClr val="FF0000"/>
                </a:solidFill>
              </a:rPr>
              <a:t>x</a:t>
            </a:r>
            <a:r>
              <a:rPr lang="pl-PL" altLang="it-IT" sz="2000" baseline="30000" dirty="0">
                <a:solidFill>
                  <a:srgbClr val="FF0000"/>
                </a:solidFill>
              </a:rPr>
              <a:t>2</a:t>
            </a:r>
            <a:r>
              <a:rPr lang="pl-PL" altLang="it-IT" sz="2000" dirty="0">
                <a:solidFill>
                  <a:srgbClr val="FF0000"/>
                </a:solidFill>
              </a:rPr>
              <a:t>; </a:t>
            </a:r>
            <a:r>
              <a:rPr lang="it-IT" altLang="it-IT" sz="2000" dirty="0">
                <a:solidFill>
                  <a:srgbClr val="FF0000"/>
                </a:solidFill>
              </a:rPr>
              <a:t>risposta A</a:t>
            </a:r>
            <a:endParaRPr lang="pl-PL" altLang="it-IT" sz="2000" dirty="0">
              <a:solidFill>
                <a:srgbClr val="FF0000"/>
              </a:solidFill>
            </a:endParaRPr>
          </a:p>
        </p:txBody>
      </p:sp>
      <p:sp>
        <p:nvSpPr>
          <p:cNvPr id="81926" name="Text Box 6">
            <a:extLst>
              <a:ext uri="{FF2B5EF4-FFF2-40B4-BE49-F238E27FC236}">
                <a16:creationId xmlns:a16="http://schemas.microsoft.com/office/drawing/2014/main" id="{D34FB43D-7F0C-EDB8-14E2-868FA596D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550" y="2576513"/>
            <a:ext cx="59928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FF0000"/>
                </a:solidFill>
              </a:rPr>
              <a:t>Notiamo che</a:t>
            </a:r>
            <a:r>
              <a:rPr lang="pl-PL" altLang="it-IT" sz="2000" dirty="0">
                <a:solidFill>
                  <a:srgbClr val="FF0000"/>
                </a:solidFill>
              </a:rPr>
              <a:t> 16=2</a:t>
            </a:r>
            <a:r>
              <a:rPr lang="pl-PL" altLang="it-IT" sz="2000" baseline="30000" dirty="0">
                <a:solidFill>
                  <a:srgbClr val="FF0000"/>
                </a:solidFill>
              </a:rPr>
              <a:t>4</a:t>
            </a:r>
            <a:r>
              <a:rPr lang="pl-PL" altLang="it-IT" sz="2000" dirty="0">
                <a:solidFill>
                  <a:srgbClr val="FF0000"/>
                </a:solidFill>
              </a:rPr>
              <a:t>; </a:t>
            </a:r>
            <a:r>
              <a:rPr lang="it-IT" altLang="it-IT" sz="2000" dirty="0">
                <a:solidFill>
                  <a:srgbClr val="FF0000"/>
                </a:solidFill>
              </a:rPr>
              <a:t>allora si ottiene </a:t>
            </a:r>
            <a:r>
              <a:rPr lang="pl-PL" altLang="it-IT" sz="2000" dirty="0">
                <a:solidFill>
                  <a:srgbClr val="FF0000"/>
                </a:solidFill>
              </a:rPr>
              <a:t>5</a:t>
            </a:r>
            <a:r>
              <a:rPr lang="pl-PL" altLang="it-IT" sz="2000" baseline="30000" dirty="0">
                <a:solidFill>
                  <a:srgbClr val="FF0000"/>
                </a:solidFill>
              </a:rPr>
              <a:t>8</a:t>
            </a:r>
            <a:r>
              <a:rPr lang="pl-PL" altLang="it-IT" sz="2000" dirty="0">
                <a:solidFill>
                  <a:srgbClr val="FF0000"/>
                </a:solidFill>
              </a:rPr>
              <a:t>∙2</a:t>
            </a:r>
            <a:r>
              <a:rPr lang="pl-PL" altLang="it-IT" sz="2000" baseline="30000" dirty="0">
                <a:solidFill>
                  <a:srgbClr val="FF0000"/>
                </a:solidFill>
              </a:rPr>
              <a:t>-8 </a:t>
            </a:r>
            <a:r>
              <a:rPr lang="pl-PL" altLang="it-IT" sz="2000" dirty="0">
                <a:solidFill>
                  <a:srgbClr val="FF0000"/>
                </a:solidFill>
              </a:rPr>
              <a:t>= (5/2)</a:t>
            </a:r>
            <a:r>
              <a:rPr lang="pl-PL" altLang="it-IT" sz="2000" baseline="30000" dirty="0">
                <a:solidFill>
                  <a:srgbClr val="FF0000"/>
                </a:solidFill>
              </a:rPr>
              <a:t>8</a:t>
            </a:r>
            <a:endParaRPr lang="pl-PL" altLang="it-IT" sz="2000" dirty="0">
              <a:solidFill>
                <a:srgbClr val="FF0000"/>
              </a:solidFill>
            </a:endParaRPr>
          </a:p>
        </p:txBody>
      </p:sp>
      <p:sp>
        <p:nvSpPr>
          <p:cNvPr id="81927" name="Text Box 7">
            <a:extLst>
              <a:ext uri="{FF2B5EF4-FFF2-40B4-BE49-F238E27FC236}">
                <a16:creationId xmlns:a16="http://schemas.microsoft.com/office/drawing/2014/main" id="{4265093E-A5CE-FB17-1977-4324D27EB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0" y="4070350"/>
            <a:ext cx="64944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FF0000"/>
                </a:solidFill>
              </a:rPr>
              <a:t>Notiamo che </a:t>
            </a:r>
            <a:r>
              <a:rPr lang="pl-PL" altLang="it-IT" sz="2000" dirty="0">
                <a:solidFill>
                  <a:srgbClr val="FF0000"/>
                </a:solidFill>
              </a:rPr>
              <a:t>54=2∙27; </a:t>
            </a:r>
            <a:r>
              <a:rPr lang="it-IT" altLang="it-IT" sz="2000" dirty="0">
                <a:solidFill>
                  <a:srgbClr val="FF0000"/>
                </a:solidFill>
              </a:rPr>
              <a:t>allora</a:t>
            </a:r>
            <a:r>
              <a:rPr lang="pl-PL" altLang="it-IT" sz="2000" dirty="0">
                <a:solidFill>
                  <a:srgbClr val="FF0000"/>
                </a:solidFill>
              </a:rPr>
              <a:t> </a:t>
            </a:r>
            <a:r>
              <a:rPr lang="pl-PL" altLang="it-IT" sz="2000" baseline="30000" dirty="0">
                <a:solidFill>
                  <a:srgbClr val="FF0000"/>
                </a:solidFill>
              </a:rPr>
              <a:t>3</a:t>
            </a:r>
            <a:r>
              <a:rPr lang="pl-PL" altLang="it-IT" sz="2000" dirty="0">
                <a:solidFill>
                  <a:srgbClr val="FF0000"/>
                </a:solidFill>
              </a:rPr>
              <a:t>√54=3</a:t>
            </a:r>
            <a:r>
              <a:rPr lang="pl-PL" altLang="it-IT" sz="2000" baseline="30000" dirty="0">
                <a:solidFill>
                  <a:srgbClr val="FF0000"/>
                </a:solidFill>
              </a:rPr>
              <a:t>3</a:t>
            </a:r>
            <a:r>
              <a:rPr lang="pl-PL" altLang="it-IT" sz="2000" dirty="0">
                <a:solidFill>
                  <a:srgbClr val="FF0000"/>
                </a:solidFill>
              </a:rPr>
              <a:t>√2;  </a:t>
            </a:r>
            <a:r>
              <a:rPr lang="it-IT" altLang="it-IT" sz="2000" dirty="0">
                <a:solidFill>
                  <a:srgbClr val="FF0000"/>
                </a:solidFill>
              </a:rPr>
              <a:t>la risposta </a:t>
            </a:r>
            <a:r>
              <a:rPr lang="pl-PL" altLang="it-IT" sz="2000" dirty="0">
                <a:solidFill>
                  <a:srgbClr val="FF0000"/>
                </a:solidFill>
              </a:rPr>
              <a:t> C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C24004CC-CEC2-86B4-81CF-F76E150CF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1796852"/>
            <a:ext cx="35750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chemeClr val="accent2"/>
                </a:solidFill>
              </a:rPr>
              <a:t>Il numero 5</a:t>
            </a:r>
            <a:r>
              <a:rPr lang="it-IT" altLang="it-IT" sz="2000" baseline="30000" dirty="0">
                <a:solidFill>
                  <a:schemeClr val="accent2"/>
                </a:solidFill>
              </a:rPr>
              <a:t>8</a:t>
            </a:r>
            <a:r>
              <a:rPr lang="it-IT" altLang="it-IT" sz="2000" dirty="0">
                <a:solidFill>
                  <a:schemeClr val="accent2"/>
                </a:solidFill>
              </a:rPr>
              <a:t> · 16</a:t>
            </a:r>
            <a:r>
              <a:rPr lang="it-IT" altLang="it-IT" sz="2000" baseline="30000" dirty="0">
                <a:solidFill>
                  <a:schemeClr val="accent2"/>
                </a:solidFill>
              </a:rPr>
              <a:t>-2</a:t>
            </a:r>
            <a:r>
              <a:rPr lang="it-IT" altLang="it-IT" sz="2000" dirty="0">
                <a:solidFill>
                  <a:schemeClr val="accent2"/>
                </a:solidFill>
              </a:rPr>
              <a:t> ammonta a</a:t>
            </a:r>
            <a:endParaRPr lang="pl-PL" altLang="it-IT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/>
      <p:bldP spid="81926" grpId="0"/>
      <p:bldP spid="81927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97499BC-A104-8911-8E9F-337D611CB5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-17145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600">
                <a:solidFill>
                  <a:schemeClr val="accent2"/>
                </a:solidFill>
              </a:rPr>
              <a:t>Conclusioni</a:t>
            </a:r>
            <a:r>
              <a:rPr lang="pl-PL" altLang="it-IT" sz="3600">
                <a:solidFill>
                  <a:schemeClr val="accent2"/>
                </a:solidFill>
              </a:rPr>
              <a:t>:</a:t>
            </a:r>
            <a:endParaRPr lang="en-AU" altLang="it-IT" sz="3600">
              <a:solidFill>
                <a:schemeClr val="accent2"/>
              </a:solidFill>
            </a:endParaRP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7CD946B6-3B30-0960-863C-BF06313309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" y="711200"/>
            <a:ext cx="8948289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000" dirty="0">
                <a:solidFill>
                  <a:schemeClr val="accent2"/>
                </a:solidFill>
              </a:rPr>
              <a:t>La matematica è la regina delle scienza</a:t>
            </a:r>
            <a:endParaRPr lang="pl-PL" altLang="it-IT" sz="2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>
                <a:solidFill>
                  <a:schemeClr val="accent2"/>
                </a:solidFill>
              </a:rPr>
              <a:t>È impossibile da capire perché la matematica si capisce (Einstein) </a:t>
            </a:r>
            <a:endParaRPr lang="pl-PL" altLang="it-IT" sz="2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>
                <a:solidFill>
                  <a:schemeClr val="accent2"/>
                </a:solidFill>
              </a:rPr>
              <a:t>È impossibile da capire perché la matematica corrisponde al mondo esterno (</a:t>
            </a:r>
            <a:r>
              <a:rPr lang="pl-PL" altLang="it-IT" sz="2000" dirty="0">
                <a:solidFill>
                  <a:schemeClr val="accent2"/>
                </a:solidFill>
              </a:rPr>
              <a:t>piramid</a:t>
            </a:r>
            <a:r>
              <a:rPr lang="it-IT" altLang="it-IT" sz="2000" dirty="0">
                <a:solidFill>
                  <a:schemeClr val="accent2"/>
                </a:solidFill>
              </a:rPr>
              <a:t>i</a:t>
            </a:r>
            <a:r>
              <a:rPr lang="pl-PL" altLang="it-IT" sz="2000" dirty="0">
                <a:solidFill>
                  <a:schemeClr val="accent2"/>
                </a:solidFill>
              </a:rPr>
              <a:t>, orbit</a:t>
            </a:r>
            <a:r>
              <a:rPr lang="it-IT" altLang="it-IT" sz="2000" dirty="0">
                <a:solidFill>
                  <a:schemeClr val="accent2"/>
                </a:solidFill>
              </a:rPr>
              <a:t>e</a:t>
            </a:r>
            <a:r>
              <a:rPr lang="pl-PL" altLang="it-IT" sz="2000" dirty="0">
                <a:solidFill>
                  <a:schemeClr val="accent2"/>
                </a:solidFill>
              </a:rPr>
              <a:t> </a:t>
            </a:r>
            <a:r>
              <a:rPr lang="it-IT" altLang="it-IT" sz="2000" dirty="0">
                <a:solidFill>
                  <a:schemeClr val="accent2"/>
                </a:solidFill>
              </a:rPr>
              <a:t>di pianeti</a:t>
            </a:r>
            <a:r>
              <a:rPr lang="pl-PL" altLang="it-IT" sz="2000" dirty="0">
                <a:solidFill>
                  <a:schemeClr val="accent2"/>
                </a:solidFill>
              </a:rPr>
              <a:t>, me</a:t>
            </a:r>
            <a:r>
              <a:rPr lang="it-IT" altLang="it-IT" sz="2000" dirty="0">
                <a:solidFill>
                  <a:schemeClr val="accent2"/>
                </a:solidFill>
              </a:rPr>
              <a:t>c</a:t>
            </a:r>
            <a:r>
              <a:rPr lang="pl-PL" altLang="it-IT" sz="2000" dirty="0">
                <a:solidFill>
                  <a:schemeClr val="accent2"/>
                </a:solidFill>
              </a:rPr>
              <a:t>chani</a:t>
            </a:r>
            <a:r>
              <a:rPr lang="it-IT" altLang="it-IT" sz="2000" dirty="0">
                <a:solidFill>
                  <a:schemeClr val="accent2"/>
                </a:solidFill>
              </a:rPr>
              <a:t>ca quantistica</a:t>
            </a:r>
            <a:r>
              <a:rPr lang="pl-PL" altLang="it-IT" sz="2000" dirty="0">
                <a:solidFill>
                  <a:schemeClr val="accent2"/>
                </a:solidFill>
              </a:rPr>
              <a:t>, </a:t>
            </a:r>
            <a:r>
              <a:rPr lang="it-IT" altLang="it-IT" sz="2000" dirty="0">
                <a:solidFill>
                  <a:schemeClr val="accent2"/>
                </a:solidFill>
              </a:rPr>
              <a:t>crittografia quantistica</a:t>
            </a:r>
            <a:r>
              <a:rPr lang="pl-PL" altLang="it-IT" sz="2000" dirty="0">
                <a:solidFill>
                  <a:schemeClr val="accent2"/>
                </a:solidFill>
              </a:rPr>
              <a:t>, geometri</a:t>
            </a:r>
            <a:r>
              <a:rPr lang="it-IT" altLang="it-IT" sz="2000" dirty="0">
                <a:solidFill>
                  <a:schemeClr val="accent2"/>
                </a:solidFill>
              </a:rPr>
              <a:t>a dell’Universo etc.)</a:t>
            </a:r>
            <a:endParaRPr lang="pl-PL" altLang="it-IT" sz="2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>
                <a:solidFill>
                  <a:schemeClr val="accent2"/>
                </a:solidFill>
              </a:rPr>
              <a:t>Ma insegnare la matematica senza far vedere la sua </a:t>
            </a:r>
            <a:r>
              <a:rPr lang="it-IT" altLang="it-IT" sz="2000" i="1" dirty="0">
                <a:solidFill>
                  <a:schemeClr val="accent2"/>
                </a:solidFill>
              </a:rPr>
              <a:t>utilità</a:t>
            </a:r>
            <a:r>
              <a:rPr lang="it-IT" altLang="it-IT" sz="2000" dirty="0">
                <a:solidFill>
                  <a:schemeClr val="accent2"/>
                </a:solidFill>
              </a:rPr>
              <a:t> è socialmente inutile! </a:t>
            </a:r>
            <a:r>
              <a:rPr lang="pl-PL" altLang="it-IT" sz="2000" dirty="0">
                <a:solidFill>
                  <a:schemeClr val="accent2"/>
                </a:solidFill>
              </a:rPr>
              <a:t> [</a:t>
            </a:r>
            <a:r>
              <a:rPr lang="it-IT" altLang="it-IT" sz="2000" dirty="0">
                <a:solidFill>
                  <a:schemeClr val="accent2"/>
                </a:solidFill>
              </a:rPr>
              <a:t>Comenius</a:t>
            </a:r>
            <a:r>
              <a:rPr lang="pl-PL" altLang="it-IT" sz="2000" dirty="0">
                <a:solidFill>
                  <a:schemeClr val="accent2"/>
                </a:solidFill>
              </a:rPr>
              <a:t>: </a:t>
            </a:r>
            <a:r>
              <a:rPr lang="it-IT" altLang="it-IT" sz="2000" dirty="0">
                <a:solidFill>
                  <a:schemeClr val="accent2"/>
                </a:solidFill>
              </a:rPr>
              <a:t>si insegna solo questo che è utile immediatamente</a:t>
            </a:r>
            <a:r>
              <a:rPr lang="pl-PL" altLang="it-IT" sz="2000" dirty="0">
                <a:solidFill>
                  <a:schemeClr val="accent2"/>
                </a:solidFill>
              </a:rPr>
              <a:t>]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/>
              <a:t>Allora bisogna scegliere: insegniamo le formule </a:t>
            </a:r>
            <a:r>
              <a:rPr lang="it-IT" altLang="it-IT" sz="2000" i="1" dirty="0"/>
              <a:t>oppure</a:t>
            </a:r>
            <a:r>
              <a:rPr lang="it-IT" altLang="it-IT" sz="2000" dirty="0"/>
              <a:t> le dimostrazioni </a:t>
            </a:r>
            <a:r>
              <a:rPr lang="it-IT" altLang="it-IT" sz="2000" i="1" dirty="0"/>
              <a:t>oppure</a:t>
            </a:r>
            <a:r>
              <a:rPr lang="it-IT" altLang="it-IT" sz="2000" dirty="0"/>
              <a:t> un veloce e possibilmente logico indovinare la risposta (una «approssimazione») </a:t>
            </a:r>
            <a:r>
              <a:rPr lang="it-IT" altLang="it-IT" sz="2000" i="1" dirty="0"/>
              <a:t>oppure</a:t>
            </a:r>
            <a:r>
              <a:rPr lang="it-IT" altLang="it-IT" sz="2000" dirty="0"/>
              <a:t> la matematica utile nella vita adulta </a:t>
            </a:r>
            <a:r>
              <a:rPr lang="pl-PL" altLang="it-IT" sz="2000" dirty="0">
                <a:solidFill>
                  <a:schemeClr val="accent2"/>
                </a:solidFill>
              </a:rPr>
              <a:t>(</a:t>
            </a:r>
            <a:r>
              <a:rPr lang="it-IT" altLang="it-IT" sz="2000" dirty="0">
                <a:solidFill>
                  <a:schemeClr val="accent2"/>
                </a:solidFill>
              </a:rPr>
              <a:t>per decodificare la realtà fisica/ sociale/ storica</a:t>
            </a:r>
            <a:r>
              <a:rPr lang="pl-PL" altLang="it-IT" sz="2000" dirty="0">
                <a:solidFill>
                  <a:schemeClr val="accent2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/>
              <a:t>perché, come mostrano gli esempi di libri, per es. polacchi, le conoscenze didattiche di autori sono spesso molto limitate…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/>
              <a:t>È assolutamente necessario prendere la Matematica sul serio, come la </a:t>
            </a:r>
            <a:r>
              <a:rPr lang="it-IT" altLang="it-IT" sz="2000" i="1" dirty="0"/>
              <a:t>competenza sociale</a:t>
            </a:r>
            <a:r>
              <a:rPr lang="it-IT" altLang="it-IT" sz="2000" dirty="0"/>
              <a:t>, alla pari con la grammatica e ortografia. </a:t>
            </a:r>
            <a:endParaRPr lang="pl-PL" altLang="it-IT" sz="2000" dirty="0"/>
          </a:p>
        </p:txBody>
      </p:sp>
      <p:sp>
        <p:nvSpPr>
          <p:cNvPr id="82948" name="Text Box 4">
            <a:extLst>
              <a:ext uri="{FF2B5EF4-FFF2-40B4-BE49-F238E27FC236}">
                <a16:creationId xmlns:a16="http://schemas.microsoft.com/office/drawing/2014/main" id="{AB83F783-9ACA-0135-94B4-FE9FAE115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44" y="5315803"/>
            <a:ext cx="87799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</a:rPr>
              <a:t>Amici matematici/ fisici/ biologi</a:t>
            </a:r>
            <a:r>
              <a:rPr lang="pl-PL" altLang="it-IT" sz="2400" dirty="0">
                <a:solidFill>
                  <a:srgbClr val="FF0000"/>
                </a:solidFill>
              </a:rPr>
              <a:t>!</a:t>
            </a:r>
            <a:br>
              <a:rPr lang="pl-PL" altLang="it-IT" sz="2400" dirty="0">
                <a:solidFill>
                  <a:srgbClr val="FF0000"/>
                </a:solidFill>
              </a:rPr>
            </a:br>
            <a:r>
              <a:rPr lang="it-IT" altLang="it-IT" sz="2400" dirty="0">
                <a:solidFill>
                  <a:srgbClr val="FF0000"/>
                </a:solidFill>
              </a:rPr>
              <a:t>Forse meglio non stressare ma creare una </a:t>
            </a:r>
            <a:r>
              <a:rPr lang="it-IT" altLang="it-IT" sz="2400" u="sng" dirty="0">
                <a:solidFill>
                  <a:srgbClr val="FF0000"/>
                </a:solidFill>
              </a:rPr>
              <a:t>passione cognitiva</a:t>
            </a:r>
            <a:r>
              <a:rPr lang="it-IT" altLang="it-IT" sz="2400" dirty="0">
                <a:solidFill>
                  <a:srgbClr val="FF0000"/>
                </a:solidFill>
              </a:rPr>
              <a:t>?</a:t>
            </a:r>
            <a:endParaRPr lang="pl-PL" altLang="it-IT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  <p:bldP spid="8294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B8BD678-7D62-AD58-8CF9-3F6054E0F7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-414338"/>
            <a:ext cx="8229600" cy="1143001"/>
          </a:xfrm>
        </p:spPr>
        <p:txBody>
          <a:bodyPr/>
          <a:lstStyle/>
          <a:p>
            <a:pPr eaLnBrk="1" hangingPunct="1"/>
            <a:br>
              <a:rPr lang="pl-PL" altLang="it-IT" sz="4000"/>
            </a:br>
            <a:r>
              <a:rPr lang="it-IT" altLang="it-IT" sz="4000"/>
              <a:t>Bibliografia</a:t>
            </a:r>
            <a:endParaRPr lang="pl-PL" altLang="it-IT" sz="4000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1DC1092-982C-CBF8-89C4-77AB6F1EAF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854075"/>
            <a:ext cx="8208963" cy="51673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altLang="it-IT" sz="2000" dirty="0"/>
              <a:t>Zdzisław Nowak, </a:t>
            </a:r>
            <a:r>
              <a:rPr lang="pl-PL" altLang="it-IT" sz="2000" i="1" dirty="0"/>
              <a:t>Po rozum do głowy</a:t>
            </a:r>
            <a:r>
              <a:rPr lang="pl-PL" altLang="it-IT" sz="2000" dirty="0"/>
              <a:t> (</a:t>
            </a:r>
            <a:r>
              <a:rPr lang="pl-PL" altLang="it-IT" sz="2000" i="1" dirty="0"/>
              <a:t>wesoła logika</a:t>
            </a:r>
            <a:r>
              <a:rPr lang="pl-PL" altLang="it-IT" sz="2000" dirty="0"/>
              <a:t>).</a:t>
            </a:r>
            <a:r>
              <a:rPr lang="it-IT" altLang="it-IT" sz="2000" dirty="0"/>
              <a:t> [cercando la ragione dentro la testa] </a:t>
            </a:r>
            <a:r>
              <a:rPr lang="pl-PL" altLang="it-IT" sz="2000" i="1" dirty="0"/>
              <a:t> Zagadki, algebrafy, anegdoty, łamigłówki</a:t>
            </a:r>
            <a:r>
              <a:rPr lang="pl-PL" altLang="it-IT" sz="2000" dirty="0"/>
              <a:t>. Wydawnictwo Harcerskie, Warszawa,1970</a:t>
            </a:r>
          </a:p>
          <a:p>
            <a:pPr eaLnBrk="1" hangingPunct="1">
              <a:lnSpc>
                <a:spcPct val="80000"/>
              </a:lnSpc>
            </a:pPr>
            <a:r>
              <a:rPr lang="pl-PL" altLang="it-IT" sz="2000" dirty="0"/>
              <a:t>Barozzi, Bergamini, Boni, Cerani, Pagani, </a:t>
            </a:r>
            <a:r>
              <a:rPr lang="pl-PL" altLang="it-IT" sz="2000" i="1" dirty="0"/>
              <a:t>La matematica per il cittadini, </a:t>
            </a:r>
            <a:r>
              <a:rPr lang="pl-PL" altLang="it-IT" sz="2000" dirty="0"/>
              <a:t>Zanichelli, Bologna, 2008</a:t>
            </a:r>
          </a:p>
          <a:p>
            <a:pPr eaLnBrk="1" hangingPunct="1">
              <a:lnSpc>
                <a:spcPct val="80000"/>
              </a:lnSpc>
            </a:pPr>
            <a:r>
              <a:rPr lang="pl-PL" altLang="it-IT" sz="2000" dirty="0"/>
              <a:t>Ian Steward, </a:t>
            </a:r>
            <a:r>
              <a:rPr lang="pl-PL" altLang="it-IT" sz="2000" i="1" dirty="0"/>
              <a:t>Histerie matemat</a:t>
            </a:r>
            <a:r>
              <a:rPr lang="it-IT" altLang="it-IT" sz="2000" i="1" dirty="0" err="1"/>
              <a:t>iche</a:t>
            </a:r>
            <a:r>
              <a:rPr lang="pl-PL" altLang="it-IT" sz="2000" i="1" dirty="0"/>
              <a:t>. </a:t>
            </a:r>
            <a:r>
              <a:rPr lang="it-IT" altLang="it-IT" sz="2000" i="1" dirty="0" err="1"/>
              <a:t>Giocchi</a:t>
            </a:r>
            <a:r>
              <a:rPr lang="it-IT" altLang="it-IT" sz="2000" i="1" dirty="0"/>
              <a:t> e divertimenti con la </a:t>
            </a:r>
            <a:r>
              <a:rPr lang="pl-PL" altLang="it-IT" sz="2000" i="1" dirty="0"/>
              <a:t> matemat</a:t>
            </a:r>
            <a:r>
              <a:rPr lang="it-IT" altLang="it-IT" sz="2000" i="1" dirty="0" err="1"/>
              <a:t>ica</a:t>
            </a:r>
            <a:r>
              <a:rPr lang="pl-PL" altLang="it-IT" sz="2000" dirty="0"/>
              <a:t>, Oxford University Press, 2004</a:t>
            </a:r>
          </a:p>
          <a:p>
            <a:pPr eaLnBrk="1" hangingPunct="1">
              <a:lnSpc>
                <a:spcPct val="80000"/>
              </a:lnSpc>
            </a:pPr>
            <a:r>
              <a:rPr lang="pl-PL" altLang="it-IT" sz="2000" dirty="0"/>
              <a:t>Ian Steward</a:t>
            </a:r>
            <a:r>
              <a:rPr lang="pl-PL" altLang="it-IT" sz="2000" i="1" dirty="0"/>
              <a:t>, 17 </a:t>
            </a:r>
            <a:r>
              <a:rPr lang="it-IT" altLang="it-IT" sz="2000" i="1" dirty="0"/>
              <a:t>equazioni che hanno cambiato il mondo</a:t>
            </a:r>
            <a:r>
              <a:rPr lang="pl-PL" altLang="it-IT" sz="2000" dirty="0"/>
              <a:t>, Prószyński i Ska, </a:t>
            </a:r>
            <a:r>
              <a:rPr lang="it-IT" altLang="it-IT" sz="2000" dirty="0"/>
              <a:t>Varsavia</a:t>
            </a:r>
            <a:r>
              <a:rPr lang="pl-PL" altLang="it-IT" sz="2000" dirty="0"/>
              <a:t> 2013</a:t>
            </a:r>
          </a:p>
          <a:p>
            <a:pPr eaLnBrk="1" hangingPunct="1">
              <a:lnSpc>
                <a:spcPct val="80000"/>
              </a:lnSpc>
            </a:pPr>
            <a:r>
              <a:rPr lang="pl-PL" altLang="it-IT" sz="2000" dirty="0"/>
              <a:t>Tony Crilly, </a:t>
            </a:r>
            <a:r>
              <a:rPr lang="pl-PL" altLang="it-IT" sz="2000" i="1" dirty="0"/>
              <a:t>50 mathematical ideas you relly need to know, </a:t>
            </a:r>
            <a:r>
              <a:rPr lang="pl-PL" altLang="it-IT" sz="2000" dirty="0"/>
              <a:t>Quercus Publishing, London, 2007, ed. wł. 2009 Dedalo  </a:t>
            </a:r>
          </a:p>
          <a:p>
            <a:pPr eaLnBrk="1" hangingPunct="1">
              <a:lnSpc>
                <a:spcPct val="80000"/>
              </a:lnSpc>
            </a:pPr>
            <a:r>
              <a:rPr lang="pl-PL" altLang="it-IT" sz="2000" dirty="0"/>
              <a:t>Giuliano Spirito</a:t>
            </a:r>
            <a:r>
              <a:rPr lang="pl-PL" altLang="it-IT" sz="2000" i="1" dirty="0"/>
              <a:t>, Matematica senza numeri</a:t>
            </a:r>
            <a:r>
              <a:rPr lang="pl-PL" altLang="it-IT" sz="2000" dirty="0"/>
              <a:t>, Il Sapere „100 pagine 1000 lire. Tascabili Economici Newton, Roma, 1995</a:t>
            </a:r>
          </a:p>
          <a:p>
            <a:pPr eaLnBrk="1" hangingPunct="1">
              <a:lnSpc>
                <a:spcPct val="80000"/>
              </a:lnSpc>
            </a:pPr>
            <a:r>
              <a:rPr lang="pl-PL" altLang="it-IT" sz="2000" dirty="0"/>
              <a:t>J. Bruner, </a:t>
            </a:r>
            <a:r>
              <a:rPr lang="it-IT" altLang="it-IT" sz="2000" i="1" dirty="0"/>
              <a:t>Nella ricerca della teoria dell’insegnamento, </a:t>
            </a:r>
            <a:r>
              <a:rPr lang="pl-PL" altLang="it-IT" sz="2000" dirty="0"/>
              <a:t> Harvard 1966</a:t>
            </a:r>
          </a:p>
          <a:p>
            <a:pPr eaLnBrk="1" hangingPunct="1">
              <a:lnSpc>
                <a:spcPct val="80000"/>
              </a:lnSpc>
            </a:pPr>
            <a:r>
              <a:rPr lang="pl-PL" altLang="it-IT" sz="2000" dirty="0"/>
              <a:t>Pere Grima, </a:t>
            </a:r>
            <a:r>
              <a:rPr lang="it-IT" altLang="it-IT" sz="2000" i="1" dirty="0"/>
              <a:t>La certezza assoluta e altre funzioni</a:t>
            </a:r>
            <a:r>
              <a:rPr lang="pl-PL" altLang="it-IT" sz="2000" dirty="0"/>
              <a:t>. </a:t>
            </a:r>
            <a:r>
              <a:rPr lang="it-IT" altLang="it-IT" sz="2000" i="1" dirty="0"/>
              <a:t>I segreti della statistica</a:t>
            </a:r>
            <a:r>
              <a:rPr lang="pl-PL" altLang="it-IT" sz="2000" i="1" dirty="0"/>
              <a:t>. </a:t>
            </a:r>
            <a:r>
              <a:rPr lang="pl-PL" altLang="it-IT" sz="2000" dirty="0"/>
              <a:t>RBA Barcelona, 2010, </a:t>
            </a:r>
            <a:r>
              <a:rPr lang="pl-PL" altLang="it-IT" sz="2000" b="1" dirty="0"/>
              <a:t>Seri</a:t>
            </a:r>
            <a:r>
              <a:rPr lang="it-IT" altLang="it-IT" sz="2000" b="1" dirty="0"/>
              <a:t>e</a:t>
            </a:r>
            <a:r>
              <a:rPr lang="pl-PL" altLang="it-IT" sz="2000" b="1" dirty="0"/>
              <a:t>: </a:t>
            </a:r>
            <a:r>
              <a:rPr lang="it-IT" altLang="it-IT" sz="2000" b="1" dirty="0"/>
              <a:t>Il mondo è matematico e altri 39 libri di questa serie</a:t>
            </a:r>
            <a:r>
              <a:rPr lang="pl-PL" altLang="it-IT" sz="2000" dirty="0"/>
              <a:t>…</a:t>
            </a:r>
          </a:p>
          <a:p>
            <a:pPr eaLnBrk="1" hangingPunct="1">
              <a:lnSpc>
                <a:spcPct val="80000"/>
              </a:lnSpc>
            </a:pPr>
            <a:endParaRPr lang="pl-PL" altLang="it-IT" sz="3600" dirty="0"/>
          </a:p>
          <a:p>
            <a:pPr eaLnBrk="1" hangingPunct="1">
              <a:lnSpc>
                <a:spcPct val="80000"/>
              </a:lnSpc>
            </a:pPr>
            <a:endParaRPr lang="pl-PL" altLang="it-IT" sz="3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EF915DB-8109-1BF4-E77C-7A135CECBC4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981075"/>
            <a:ext cx="8820150" cy="1470025"/>
          </a:xfrm>
        </p:spPr>
        <p:txBody>
          <a:bodyPr anchor="ctr"/>
          <a:lstStyle/>
          <a:p>
            <a:pPr eaLnBrk="1" hangingPunct="1"/>
            <a:r>
              <a:rPr lang="pl-PL" altLang="it-IT" sz="3600" b="1"/>
              <a:t>D</a:t>
            </a:r>
            <a:r>
              <a:rPr lang="it-IT" altLang="it-IT" sz="3600" b="1"/>
              <a:t>idattica</a:t>
            </a:r>
            <a:r>
              <a:rPr lang="pl-PL" altLang="it-IT" sz="3600" b="1"/>
              <a:t> </a:t>
            </a:r>
            <a:r>
              <a:rPr lang="it-IT" altLang="it-IT" sz="3600" b="1"/>
              <a:t>cognitivista</a:t>
            </a:r>
            <a:r>
              <a:rPr lang="pl-PL" altLang="it-IT" sz="3600"/>
              <a:t> </a:t>
            </a:r>
            <a:br>
              <a:rPr lang="pl-PL" altLang="it-IT" sz="3600"/>
            </a:br>
            <a:r>
              <a:rPr lang="it-IT" altLang="it-IT" sz="3600" b="1"/>
              <a:t>Lezione</a:t>
            </a:r>
            <a:r>
              <a:rPr lang="pl-PL" altLang="it-IT" sz="3600" b="1"/>
              <a:t> 7: Matem</a:t>
            </a:r>
            <a:r>
              <a:rPr lang="it-IT" altLang="it-IT" sz="3600" b="1"/>
              <a:t>atica</a:t>
            </a:r>
            <a:r>
              <a:rPr lang="pl-PL" altLang="it-IT" sz="3600" b="1"/>
              <a:t> </a:t>
            </a:r>
            <a:br>
              <a:rPr lang="pl-PL" altLang="it-IT" sz="3600" b="1"/>
            </a:br>
            <a:r>
              <a:rPr lang="it-IT" altLang="it-IT" sz="3600" b="1"/>
              <a:t>cioè</a:t>
            </a:r>
            <a:r>
              <a:rPr lang="pl-PL" altLang="it-IT" sz="3600"/>
              <a:t> „</a:t>
            </a:r>
            <a:r>
              <a:rPr lang="it-IT" altLang="it-IT" sz="3600"/>
              <a:t>la regina delle scienze</a:t>
            </a:r>
            <a:r>
              <a:rPr lang="pl-PL" altLang="it-IT" sz="3600"/>
              <a:t>”</a:t>
            </a:r>
            <a:endParaRPr lang="en-AU" altLang="it-IT" sz="3600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D6F74969-930E-61AF-1455-31DE5B515F0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2708275"/>
            <a:ext cx="8748713" cy="1411288"/>
          </a:xfrm>
        </p:spPr>
        <p:txBody>
          <a:bodyPr/>
          <a:lstStyle/>
          <a:p>
            <a:pPr eaLnBrk="1" hangingPunct="1"/>
            <a:r>
              <a:rPr lang="pl-PL" altLang="it-IT" sz="2800" dirty="0">
                <a:solidFill>
                  <a:srgbClr val="0033CC"/>
                </a:solidFill>
              </a:rPr>
              <a:t>Matemat</a:t>
            </a:r>
            <a:r>
              <a:rPr lang="it-IT" altLang="it-IT" sz="2800" dirty="0" err="1">
                <a:solidFill>
                  <a:srgbClr val="0033CC"/>
                </a:solidFill>
              </a:rPr>
              <a:t>ica</a:t>
            </a:r>
            <a:r>
              <a:rPr lang="pl-PL" altLang="it-IT" sz="2800" dirty="0">
                <a:solidFill>
                  <a:srgbClr val="0033CC"/>
                </a:solidFill>
              </a:rPr>
              <a:t>, </a:t>
            </a:r>
            <a:r>
              <a:rPr lang="it-IT" altLang="it-IT" sz="2800" dirty="0">
                <a:solidFill>
                  <a:srgbClr val="0033CC"/>
                </a:solidFill>
              </a:rPr>
              <a:t>come la capacità di leggere numeri</a:t>
            </a:r>
            <a:r>
              <a:rPr lang="pl-PL" altLang="it-IT" sz="2800" dirty="0">
                <a:solidFill>
                  <a:srgbClr val="0033CC"/>
                </a:solidFill>
              </a:rPr>
              <a:t> </a:t>
            </a:r>
            <a:endParaRPr lang="en-AU" altLang="it-IT" sz="2800" dirty="0">
              <a:solidFill>
                <a:srgbClr val="0033CC"/>
              </a:solidFill>
            </a:endParaRPr>
          </a:p>
          <a:p>
            <a:pPr eaLnBrk="1" hangingPunct="1"/>
            <a:r>
              <a:rPr lang="it-IT" altLang="it-IT" sz="2800" dirty="0">
                <a:solidFill>
                  <a:srgbClr val="0033CC"/>
                </a:solidFill>
              </a:rPr>
              <a:t>Parte</a:t>
            </a:r>
            <a:r>
              <a:rPr lang="pl-PL" altLang="it-IT" sz="2800" dirty="0">
                <a:solidFill>
                  <a:srgbClr val="0033CC"/>
                </a:solidFill>
              </a:rPr>
              <a:t> II: Stat</a:t>
            </a:r>
            <a:r>
              <a:rPr lang="it-IT" altLang="it-IT" sz="2800" dirty="0" err="1">
                <a:solidFill>
                  <a:srgbClr val="0033CC"/>
                </a:solidFill>
              </a:rPr>
              <a:t>istica</a:t>
            </a:r>
            <a:r>
              <a:rPr lang="pl-PL" altLang="it-IT" sz="2800" dirty="0">
                <a:solidFill>
                  <a:srgbClr val="0033CC"/>
                </a:solidFill>
              </a:rPr>
              <a:t>, </a:t>
            </a:r>
            <a:r>
              <a:rPr lang="it-IT" altLang="it-IT" sz="2800" dirty="0">
                <a:solidFill>
                  <a:srgbClr val="0033CC"/>
                </a:solidFill>
              </a:rPr>
              <a:t>come una «leva» sociale</a:t>
            </a:r>
            <a:endParaRPr lang="en-AU" altLang="it-IT" sz="2800" dirty="0">
              <a:solidFill>
                <a:srgbClr val="0033CC"/>
              </a:solidFill>
            </a:endParaRP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B7B8EC66-C5F8-3F39-8966-8670D6083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0" y="6140450"/>
            <a:ext cx="3079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(C) Grzegorz Karwasz, 2017</a:t>
            </a:r>
            <a:endParaRPr lang="en-AU" altLang="it-IT" sz="1800"/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19D6BE39-C193-DCC8-5E40-A5A410D24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5229225"/>
            <a:ext cx="545465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2200" b="1" i="1"/>
              <a:t>„Pedagogika Medialna”</a:t>
            </a:r>
            <a:endParaRPr lang="en-AU" altLang="it-IT" sz="2200" b="1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2200" i="1"/>
              <a:t>Wydział Nauk Pedagogicznych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2200" i="1"/>
              <a:t>Uniwersytet Mikołaja Kopernika w Toruniu</a:t>
            </a:r>
            <a:r>
              <a:rPr lang="pl-PL" altLang="it-IT" sz="1800"/>
              <a:t> </a:t>
            </a:r>
            <a:endParaRPr lang="en-AU" altLang="it-IT" sz="1800"/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E9B8C95F-C625-5D66-5CD7-9DEF24EDB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0" y="3716338"/>
            <a:ext cx="54578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2400">
                <a:solidFill>
                  <a:srgbClr val="FF0000"/>
                </a:solidFill>
              </a:rPr>
              <a:t>Grzegorz Karwasz,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Cattedra della Didattica di Fisica</a:t>
            </a:r>
            <a:r>
              <a:rPr lang="pl-PL" altLang="it-IT" sz="2400"/>
              <a:t>, UMK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2400" b="1"/>
              <a:t>dydaktyka.fizyka.umk.pl/Cogito</a:t>
            </a:r>
            <a:endParaRPr lang="en-AU" altLang="it-I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>
            <a:extLst>
              <a:ext uri="{FF2B5EF4-FFF2-40B4-BE49-F238E27FC236}">
                <a16:creationId xmlns:a16="http://schemas.microsoft.com/office/drawing/2014/main" id="{AE43364B-8AE1-FB5B-AE8B-68767E4FA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143000"/>
            <a:ext cx="5472112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2">
            <a:extLst>
              <a:ext uri="{FF2B5EF4-FFF2-40B4-BE49-F238E27FC236}">
                <a16:creationId xmlns:a16="http://schemas.microsoft.com/office/drawing/2014/main" id="{16621E2B-937F-6AC2-FFB3-18AF1D2702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75688" cy="1143000"/>
          </a:xfrm>
        </p:spPr>
        <p:txBody>
          <a:bodyPr/>
          <a:lstStyle/>
          <a:p>
            <a:pPr eaLnBrk="1" hangingPunct="1"/>
            <a:r>
              <a:rPr lang="pl-PL" altLang="it-IT" sz="3200"/>
              <a:t>Stat</a:t>
            </a:r>
            <a:r>
              <a:rPr lang="it-IT" altLang="it-IT" sz="3200"/>
              <a:t>istica</a:t>
            </a:r>
            <a:r>
              <a:rPr lang="pl-PL" altLang="it-IT" sz="3200"/>
              <a:t>: </a:t>
            </a:r>
            <a:r>
              <a:rPr lang="it-IT" altLang="it-IT" sz="3200"/>
              <a:t>come</a:t>
            </a:r>
            <a:r>
              <a:rPr lang="pl-PL" altLang="it-IT" sz="3200"/>
              <a:t> (</a:t>
            </a:r>
            <a:r>
              <a:rPr lang="it-IT" altLang="it-IT" sz="3200"/>
              <a:t>velocemente</a:t>
            </a:r>
            <a:r>
              <a:rPr lang="pl-PL" altLang="it-IT" sz="3200"/>
              <a:t>) </a:t>
            </a:r>
            <a:r>
              <a:rPr lang="it-IT" altLang="it-IT" sz="3200"/>
              <a:t>leggere i dati</a:t>
            </a:r>
            <a:r>
              <a:rPr lang="pl-PL" altLang="it-IT" sz="3200"/>
              <a:t>? 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E35EAFE-8679-CBBC-BA7B-16AE654696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4150" y="981075"/>
            <a:ext cx="8964613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it-IT" sz="1800"/>
              <a:t>„</a:t>
            </a:r>
            <a:r>
              <a:rPr lang="it-IT" altLang="it-IT" sz="1800"/>
              <a:t>Il censimento in Italia nel </a:t>
            </a:r>
            <a:r>
              <a:rPr lang="pl-PL" altLang="it-IT" sz="1800"/>
              <a:t>2001 </a:t>
            </a:r>
            <a:r>
              <a:rPr lang="it-IT" altLang="it-IT" sz="1800"/>
              <a:t>ha dato una seguente distribuzione della popolazione</a:t>
            </a:r>
            <a:r>
              <a:rPr lang="pl-PL" altLang="it-IT" sz="1800"/>
              <a:t>: </a:t>
            </a:r>
          </a:p>
          <a:p>
            <a:pPr eaLnBrk="1" hangingPunct="1">
              <a:lnSpc>
                <a:spcPct val="90000"/>
              </a:lnSpc>
            </a:pPr>
            <a:endParaRPr lang="pl-PL" altLang="it-IT" sz="1800"/>
          </a:p>
          <a:p>
            <a:pPr eaLnBrk="1" hangingPunct="1">
              <a:lnSpc>
                <a:spcPct val="90000"/>
              </a:lnSpc>
            </a:pPr>
            <a:endParaRPr lang="pl-PL" altLang="it-IT" sz="1800"/>
          </a:p>
          <a:p>
            <a:pPr eaLnBrk="1" hangingPunct="1">
              <a:lnSpc>
                <a:spcPct val="90000"/>
              </a:lnSpc>
            </a:pPr>
            <a:endParaRPr lang="pl-PL" altLang="it-IT" sz="1800"/>
          </a:p>
          <a:p>
            <a:pPr eaLnBrk="1" hangingPunct="1">
              <a:lnSpc>
                <a:spcPct val="90000"/>
              </a:lnSpc>
            </a:pPr>
            <a:endParaRPr lang="pl-PL" altLang="it-IT" sz="1800"/>
          </a:p>
          <a:p>
            <a:pPr eaLnBrk="1" hangingPunct="1">
              <a:lnSpc>
                <a:spcPct val="90000"/>
              </a:lnSpc>
            </a:pPr>
            <a:endParaRPr lang="pl-PL" altLang="it-IT" sz="1800"/>
          </a:p>
          <a:p>
            <a:pPr eaLnBrk="1" hangingPunct="1">
              <a:lnSpc>
                <a:spcPct val="90000"/>
              </a:lnSpc>
            </a:pPr>
            <a:endParaRPr lang="pl-PL" altLang="it-IT" sz="1800"/>
          </a:p>
          <a:p>
            <a:pPr eaLnBrk="1" hangingPunct="1">
              <a:lnSpc>
                <a:spcPct val="90000"/>
              </a:lnSpc>
            </a:pPr>
            <a:endParaRPr lang="pl-PL" altLang="it-IT" sz="1800"/>
          </a:p>
          <a:p>
            <a:pPr eaLnBrk="1" hangingPunct="1">
              <a:lnSpc>
                <a:spcPct val="90000"/>
              </a:lnSpc>
            </a:pPr>
            <a:endParaRPr lang="pl-PL" altLang="it-IT" sz="1800"/>
          </a:p>
          <a:p>
            <a:pPr eaLnBrk="1" hangingPunct="1">
              <a:lnSpc>
                <a:spcPct val="90000"/>
              </a:lnSpc>
            </a:pPr>
            <a:endParaRPr lang="pl-PL" altLang="it-IT" sz="1800"/>
          </a:p>
          <a:p>
            <a:pPr eaLnBrk="1" hangingPunct="1">
              <a:lnSpc>
                <a:spcPct val="90000"/>
              </a:lnSpc>
            </a:pPr>
            <a:endParaRPr lang="pl-PL" altLang="it-IT" sz="1800"/>
          </a:p>
          <a:p>
            <a:pPr eaLnBrk="1" hangingPunct="1">
              <a:lnSpc>
                <a:spcPct val="90000"/>
              </a:lnSpc>
            </a:pPr>
            <a:endParaRPr lang="pl-PL" altLang="it-IT" sz="1800"/>
          </a:p>
          <a:p>
            <a:pPr eaLnBrk="1" hangingPunct="1">
              <a:lnSpc>
                <a:spcPct val="90000"/>
              </a:lnSpc>
            </a:pPr>
            <a:endParaRPr lang="pl-PL" altLang="it-IT" sz="1800"/>
          </a:p>
          <a:p>
            <a:pPr eaLnBrk="1" hangingPunct="1">
              <a:lnSpc>
                <a:spcPct val="90000"/>
              </a:lnSpc>
            </a:pPr>
            <a:r>
              <a:rPr lang="it-IT" altLang="it-IT" sz="1700"/>
              <a:t>A quanto (circa) </a:t>
            </a:r>
            <a:r>
              <a:rPr lang="pl-PL" altLang="it-IT" sz="1700"/>
              <a:t> </a:t>
            </a:r>
            <a:r>
              <a:rPr lang="it-IT" altLang="it-IT" sz="1700"/>
              <a:t>ammontava il numero di popolazione (femmine e maschi insieme) nella fascia</a:t>
            </a:r>
            <a:r>
              <a:rPr lang="pl-PL" altLang="it-IT" sz="1700"/>
              <a:t> 15-19 </a:t>
            </a:r>
            <a:r>
              <a:rPr lang="it-IT" altLang="it-IT" sz="1700"/>
              <a:t>anni</a:t>
            </a:r>
            <a:r>
              <a:rPr lang="pl-PL" altLang="it-IT" sz="1700"/>
              <a:t>: a) 1,5 mln, b) 2 mln, c) 3 mln, d) 4 mln?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700"/>
              <a:t>Quante (circa) sono le donne nell’età </a:t>
            </a:r>
            <a:r>
              <a:rPr lang="pl-PL" altLang="it-IT" sz="1700"/>
              <a:t> 35-49 </a:t>
            </a:r>
            <a:r>
              <a:rPr lang="it-IT" altLang="it-IT" sz="1700"/>
              <a:t>anni</a:t>
            </a:r>
            <a:r>
              <a:rPr lang="pl-PL" altLang="it-IT" sz="1700"/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700"/>
              <a:t>Se la popolazione totale ammontava a </a:t>
            </a:r>
            <a:r>
              <a:rPr lang="pl-PL" altLang="it-IT" sz="1700"/>
              <a:t>56 305 568 </a:t>
            </a:r>
            <a:r>
              <a:rPr lang="it-IT" altLang="it-IT" sz="1700"/>
              <a:t>persone, quanti erano i maschi? (assumere 56,3 mln)</a:t>
            </a:r>
            <a:endParaRPr lang="pl-PL" altLang="it-IT" sz="1700"/>
          </a:p>
        </p:txBody>
      </p:sp>
      <p:sp>
        <p:nvSpPr>
          <p:cNvPr id="38917" name="Text Box 4">
            <a:extLst>
              <a:ext uri="{FF2B5EF4-FFF2-40B4-BE49-F238E27FC236}">
                <a16:creationId xmlns:a16="http://schemas.microsoft.com/office/drawing/2014/main" id="{B5D21286-3FAC-53CD-178F-3A6BC4069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4797425"/>
            <a:ext cx="2084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600" i="1"/>
              <a:t>Barozzi op </a:t>
            </a:r>
            <a:r>
              <a:rPr lang="pl-PL" altLang="it-IT" sz="1600"/>
              <a:t>cit. str. 91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1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1612E4A3-5204-423B-511D-5AD7319C88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5088" y="-225425"/>
            <a:ext cx="9439276" cy="1143000"/>
          </a:xfrm>
        </p:spPr>
        <p:txBody>
          <a:bodyPr/>
          <a:lstStyle/>
          <a:p>
            <a:pPr eaLnBrk="1" hangingPunct="1"/>
            <a:r>
              <a:rPr lang="pl-PL" altLang="it-IT" sz="3000"/>
              <a:t>Stat</a:t>
            </a:r>
            <a:r>
              <a:rPr lang="it-IT" altLang="it-IT" sz="3000"/>
              <a:t>istica</a:t>
            </a:r>
            <a:r>
              <a:rPr lang="pl-PL" altLang="it-IT" sz="3000"/>
              <a:t>: </a:t>
            </a:r>
            <a:r>
              <a:rPr lang="it-IT" altLang="it-IT" sz="3000"/>
              <a:t>come presentare i dati nel modo leggibile?</a:t>
            </a:r>
            <a:r>
              <a:rPr lang="pl-PL" altLang="it-IT" sz="3000"/>
              <a:t> </a:t>
            </a:r>
          </a:p>
        </p:txBody>
      </p:sp>
      <p:pic>
        <p:nvPicPr>
          <p:cNvPr id="43015" name="Picture 7">
            <a:extLst>
              <a:ext uri="{FF2B5EF4-FFF2-40B4-BE49-F238E27FC236}">
                <a16:creationId xmlns:a16="http://schemas.microsoft.com/office/drawing/2014/main" id="{9DD4ACD1-0B31-9216-511B-B11842110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5" b="18056"/>
          <a:stretch>
            <a:fillRect/>
          </a:stretch>
        </p:blipFill>
        <p:spPr bwMode="auto">
          <a:xfrm>
            <a:off x="4430713" y="3584575"/>
            <a:ext cx="441325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8">
            <a:extLst>
              <a:ext uri="{FF2B5EF4-FFF2-40B4-BE49-F238E27FC236}">
                <a16:creationId xmlns:a16="http://schemas.microsoft.com/office/drawing/2014/main" id="{4D493F66-9AE3-9BD4-2EFE-FAF1C9927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3113" y="4149725"/>
            <a:ext cx="20447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Risorse del uranio</a:t>
            </a:r>
            <a:endParaRPr lang="pl-PL" altLang="it-IT" sz="1800"/>
          </a:p>
        </p:txBody>
      </p:sp>
      <p:graphicFrame>
        <p:nvGraphicFramePr>
          <p:cNvPr id="43018" name="Object 10">
            <a:extLst>
              <a:ext uri="{FF2B5EF4-FFF2-40B4-BE49-F238E27FC236}">
                <a16:creationId xmlns:a16="http://schemas.microsoft.com/office/drawing/2014/main" id="{06DD7AA4-A0E9-D818-1825-27D34FAAA6ED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571500" y="3770313"/>
          <a:ext cx="3695700" cy="275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ico" r:id="rId3" imgW="3695892" imgH="2751238" progId="Excel.Chart.8">
                  <p:embed/>
                </p:oleObj>
              </mc:Choice>
              <mc:Fallback>
                <p:oleObj name="Grafico" r:id="rId3" imgW="3695892" imgH="2751238" progId="Excel.Char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3770313"/>
                        <a:ext cx="3695700" cy="275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Text Box 12">
            <a:extLst>
              <a:ext uri="{FF2B5EF4-FFF2-40B4-BE49-F238E27FC236}">
                <a16:creationId xmlns:a16="http://schemas.microsoft.com/office/drawing/2014/main" id="{982FEDD1-CE98-B7F5-0B2C-77019C487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4221163"/>
            <a:ext cx="36226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Risorse del petrolio, gas, carbone</a:t>
            </a:r>
            <a:endParaRPr lang="pl-PL" altLang="it-IT" sz="1800"/>
          </a:p>
        </p:txBody>
      </p:sp>
      <p:pic>
        <p:nvPicPr>
          <p:cNvPr id="43021" name="Picture 13">
            <a:extLst>
              <a:ext uri="{FF2B5EF4-FFF2-40B4-BE49-F238E27FC236}">
                <a16:creationId xmlns:a16="http://schemas.microsoft.com/office/drawing/2014/main" id="{86DA443F-4CED-A430-36ED-3B7D565A3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8137525" cy="3078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Text Box 14">
            <a:extLst>
              <a:ext uri="{FF2B5EF4-FFF2-40B4-BE49-F238E27FC236}">
                <a16:creationId xmlns:a16="http://schemas.microsoft.com/office/drawing/2014/main" id="{F2071B09-430C-0DFE-EE9F-388CB2A12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3" y="928688"/>
            <a:ext cx="20193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Prezzi del petrolio</a:t>
            </a:r>
            <a:endParaRPr lang="pl-PL" altLang="it-IT" sz="1800"/>
          </a:p>
        </p:txBody>
      </p:sp>
      <p:sp>
        <p:nvSpPr>
          <p:cNvPr id="39945" name="Text Box 15">
            <a:extLst>
              <a:ext uri="{FF2B5EF4-FFF2-40B4-BE49-F238E27FC236}">
                <a16:creationId xmlns:a16="http://schemas.microsoft.com/office/drawing/2014/main" id="{4B270737-3037-A955-DF19-E8BD2D767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6073775"/>
            <a:ext cx="3246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GK, </a:t>
            </a:r>
            <a:r>
              <a:rPr lang="pl-PL" altLang="it-IT" sz="1600" i="1"/>
              <a:t>Climate, environment, energy</a:t>
            </a:r>
            <a:endParaRPr lang="pl-PL" altLang="it-IT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30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5A591CDD-327F-3D51-55CC-1F2D60A510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47650"/>
            <a:ext cx="8675688" cy="1143000"/>
          </a:xfrm>
        </p:spPr>
        <p:txBody>
          <a:bodyPr/>
          <a:lstStyle/>
          <a:p>
            <a:pPr eaLnBrk="1" hangingPunct="1"/>
            <a:r>
              <a:rPr lang="pl-PL" altLang="it-IT" sz="3600"/>
              <a:t>Stat</a:t>
            </a:r>
            <a:r>
              <a:rPr lang="it-IT" altLang="it-IT" sz="3600"/>
              <a:t>istica</a:t>
            </a:r>
            <a:r>
              <a:rPr lang="pl-PL" altLang="it-IT" sz="3600"/>
              <a:t>: </a:t>
            </a:r>
            <a:r>
              <a:rPr lang="it-IT" altLang="it-IT" sz="3600"/>
              <a:t>come analizzare i dati</a:t>
            </a:r>
            <a:r>
              <a:rPr lang="pl-PL" altLang="it-IT" sz="3600"/>
              <a:t>? </a:t>
            </a:r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E75EF559-C638-CF5B-6B0E-F41AD092B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0025" y="531813"/>
            <a:ext cx="8785225" cy="6264275"/>
          </a:xfrm>
        </p:spPr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r>
              <a:rPr lang="pl-PL" altLang="it-IT" sz="1800" dirty="0"/>
              <a:t>„</a:t>
            </a:r>
            <a:r>
              <a:rPr lang="it-IT" altLang="it-IT" sz="1800" dirty="0"/>
              <a:t>Indagini statistiche hanno diverse fasi</a:t>
            </a:r>
            <a:r>
              <a:rPr lang="pl-PL" altLang="it-IT" sz="1800" dirty="0"/>
              <a:t>: </a:t>
            </a:r>
            <a:r>
              <a:rPr lang="it-IT" altLang="it-IT" sz="1800" dirty="0"/>
              <a:t>la scelta del problema (della domanda), la selezione della popolazione esaminata, decisione sul modo d’indagine (</a:t>
            </a:r>
            <a:r>
              <a:rPr lang="pl-PL" altLang="it-IT" sz="1800" dirty="0"/>
              <a:t>telefon</a:t>
            </a:r>
            <a:r>
              <a:rPr lang="it-IT" altLang="it-IT" sz="1800" dirty="0"/>
              <a:t>o</a:t>
            </a:r>
            <a:r>
              <a:rPr lang="pl-PL" altLang="it-IT" sz="1800" dirty="0"/>
              <a:t>, „exit pool”), </a:t>
            </a:r>
            <a:r>
              <a:rPr lang="it-IT" altLang="it-IT" sz="1800" dirty="0"/>
              <a:t>scelta del campione rappresentativo</a:t>
            </a:r>
            <a:r>
              <a:rPr lang="pl-PL" altLang="it-IT" sz="1800" dirty="0"/>
              <a:t>, </a:t>
            </a:r>
            <a:r>
              <a:rPr lang="it-IT" altLang="it-IT" sz="1800" dirty="0"/>
              <a:t>raccolta di dati, l’elaborazione, la presentazione, commento</a:t>
            </a:r>
            <a:r>
              <a:rPr lang="pl-PL" altLang="it-IT" sz="1800" dirty="0"/>
              <a:t>” 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it-IT" altLang="it-IT" sz="1800" dirty="0"/>
              <a:t>In ogni fase si prendono le decisioni che possono/ che influenzano il </a:t>
            </a:r>
            <a:r>
              <a:rPr lang="it-IT" altLang="it-IT" sz="1800" dirty="0" err="1"/>
              <a:t>risulato</a:t>
            </a:r>
            <a:endParaRPr lang="pl-PL" altLang="it-IT" sz="1800" dirty="0"/>
          </a:p>
          <a:p>
            <a:pPr eaLnBrk="1" hangingPunct="1">
              <a:lnSpc>
                <a:spcPct val="85000"/>
              </a:lnSpc>
              <a:spcBef>
                <a:spcPct val="45000"/>
              </a:spcBef>
              <a:defRPr/>
            </a:pPr>
            <a:r>
              <a:rPr lang="it-IT" altLang="it-IT" sz="1800" dirty="0">
                <a:solidFill>
                  <a:schemeClr val="accent2"/>
                </a:solidFill>
              </a:rPr>
              <a:t>Per es. le previsioni elettorali sono regolarmente errate (per es. l’elezione di Donald </a:t>
            </a:r>
            <a:r>
              <a:rPr lang="pl-PL" altLang="it-IT" sz="1800" dirty="0">
                <a:solidFill>
                  <a:schemeClr val="accent2"/>
                </a:solidFill>
              </a:rPr>
              <a:t>Trump</a:t>
            </a:r>
            <a:r>
              <a:rPr lang="it-IT" altLang="it-IT" sz="1800" dirty="0">
                <a:solidFill>
                  <a:schemeClr val="accent2"/>
                </a:solidFill>
              </a:rPr>
              <a:t> in</a:t>
            </a:r>
            <a:r>
              <a:rPr lang="pl-PL" altLang="it-IT" sz="1800" dirty="0">
                <a:solidFill>
                  <a:schemeClr val="accent2"/>
                </a:solidFill>
              </a:rPr>
              <a:t> USA): </a:t>
            </a:r>
            <a:r>
              <a:rPr lang="it-IT" altLang="it-IT" sz="1800" dirty="0">
                <a:solidFill>
                  <a:schemeClr val="accent2"/>
                </a:solidFill>
              </a:rPr>
              <a:t>i rispondenti non ammettono le preferenza che sono presentate nel modo negativo dalla stampa e TV</a:t>
            </a:r>
            <a:endParaRPr lang="pl-PL" altLang="it-IT" sz="1800" dirty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5000"/>
              </a:lnSpc>
              <a:buFontTx/>
              <a:buNone/>
              <a:defRPr/>
            </a:pPr>
            <a:r>
              <a:rPr lang="it-IT" altLang="it-IT" sz="1800" dirty="0">
                <a:solidFill>
                  <a:schemeClr val="accent2"/>
                </a:solidFill>
              </a:rPr>
              <a:t>Esempio: in un gruppo di persone loro peso (massa) ammonta a </a:t>
            </a:r>
            <a:r>
              <a:rPr lang="pl-PL" altLang="it-IT" sz="1800" dirty="0">
                <a:solidFill>
                  <a:schemeClr val="accent2"/>
                </a:solidFill>
              </a:rPr>
              <a:t>50, 54, 56, 60, 61, 70, 73, 80</a:t>
            </a:r>
            <a:r>
              <a:rPr lang="it-IT" altLang="it-IT" sz="1800" dirty="0">
                <a:solidFill>
                  <a:schemeClr val="accent2"/>
                </a:solidFill>
              </a:rPr>
              <a:t> kg</a:t>
            </a:r>
            <a:r>
              <a:rPr lang="pl-PL" altLang="it-IT" sz="1800" dirty="0">
                <a:solidFill>
                  <a:schemeClr val="accent2"/>
                </a:solidFill>
              </a:rPr>
              <a:t>. </a:t>
            </a:r>
            <a:r>
              <a:rPr lang="it-IT" altLang="it-IT" sz="1800" dirty="0">
                <a:solidFill>
                  <a:schemeClr val="accent2"/>
                </a:solidFill>
              </a:rPr>
              <a:t>A quanto ammonta la masse media di queste persone?</a:t>
            </a:r>
            <a:r>
              <a:rPr lang="pl-PL" altLang="it-IT" sz="1800" dirty="0">
                <a:solidFill>
                  <a:schemeClr val="accent2"/>
                </a:solidFill>
              </a:rPr>
              <a:t> </a:t>
            </a:r>
            <a:r>
              <a:rPr lang="it-IT" altLang="it-IT" sz="1800" dirty="0">
                <a:solidFill>
                  <a:schemeClr val="accent2"/>
                </a:solidFill>
              </a:rPr>
              <a:t>Risposta </a:t>
            </a:r>
            <a:r>
              <a:rPr lang="pl-PL" altLang="it-IT" sz="1800" dirty="0">
                <a:solidFill>
                  <a:schemeClr val="accent2"/>
                </a:solidFill>
              </a:rPr>
              <a:t>63</a:t>
            </a:r>
            <a:r>
              <a:rPr lang="it-IT" altLang="it-IT" sz="1800" dirty="0">
                <a:solidFill>
                  <a:schemeClr val="accent2"/>
                </a:solidFill>
              </a:rPr>
              <a:t>kg</a:t>
            </a:r>
            <a:endParaRPr lang="pl-PL" altLang="it-IT" sz="1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5000"/>
              </a:lnSpc>
              <a:buFontTx/>
              <a:buNone/>
              <a:defRPr/>
            </a:pPr>
            <a:r>
              <a:rPr lang="pl-PL" altLang="it-IT" sz="1800" dirty="0">
                <a:solidFill>
                  <a:schemeClr val="accent2"/>
                </a:solidFill>
              </a:rPr>
              <a:t>→ </a:t>
            </a:r>
            <a:r>
              <a:rPr lang="pl-PL" altLang="it-IT" sz="1800" b="1" dirty="0">
                <a:solidFill>
                  <a:schemeClr val="accent2"/>
                </a:solidFill>
              </a:rPr>
              <a:t>A </a:t>
            </a:r>
            <a:r>
              <a:rPr lang="it-IT" altLang="it-IT" sz="1800" b="1" dirty="0">
                <a:solidFill>
                  <a:schemeClr val="accent2"/>
                </a:solidFill>
              </a:rPr>
              <a:t>che cosa serve questa media</a:t>
            </a:r>
            <a:r>
              <a:rPr lang="pl-PL" altLang="it-IT" sz="1800" b="1" dirty="0">
                <a:solidFill>
                  <a:schemeClr val="accent2"/>
                </a:solidFill>
              </a:rPr>
              <a:t>?</a:t>
            </a:r>
            <a:r>
              <a:rPr lang="pl-PL" altLang="it-IT" sz="1800" dirty="0">
                <a:solidFill>
                  <a:schemeClr val="accent2"/>
                </a:solidFill>
              </a:rPr>
              <a:t> </a:t>
            </a:r>
            <a:r>
              <a:rPr lang="it-IT" altLang="it-IT" sz="1800" dirty="0">
                <a:solidFill>
                  <a:schemeClr val="accent2"/>
                </a:solidFill>
              </a:rPr>
              <a:t>Per valutare la capienza dell’ascensore? OK</a:t>
            </a:r>
            <a:r>
              <a:rPr lang="pl-PL" altLang="it-IT" sz="1800" dirty="0">
                <a:solidFill>
                  <a:schemeClr val="accent2"/>
                </a:solidFill>
              </a:rPr>
              <a:t>!</a:t>
            </a:r>
          </a:p>
          <a:p>
            <a:pPr eaLnBrk="1" hangingPunct="1">
              <a:lnSpc>
                <a:spcPct val="85000"/>
              </a:lnSpc>
              <a:buFontTx/>
              <a:buNone/>
              <a:defRPr/>
            </a:pPr>
            <a:r>
              <a:rPr lang="pl-PL" altLang="it-IT" sz="1800" dirty="0">
                <a:solidFill>
                  <a:schemeClr val="accent2"/>
                </a:solidFill>
              </a:rPr>
              <a:t>	- </a:t>
            </a:r>
            <a:r>
              <a:rPr lang="it-IT" altLang="it-IT" sz="1800" dirty="0">
                <a:solidFill>
                  <a:schemeClr val="accent2"/>
                </a:solidFill>
              </a:rPr>
              <a:t>Per valutare l’obesità</a:t>
            </a:r>
            <a:r>
              <a:rPr lang="pl-PL" altLang="it-IT" sz="1800" dirty="0">
                <a:solidFill>
                  <a:schemeClr val="accent2"/>
                </a:solidFill>
              </a:rPr>
              <a:t>? </a:t>
            </a:r>
            <a:r>
              <a:rPr lang="it-IT" altLang="it-IT" sz="1800" b="1" dirty="0">
                <a:solidFill>
                  <a:schemeClr val="accent2"/>
                </a:solidFill>
              </a:rPr>
              <a:t>Male</a:t>
            </a:r>
            <a:r>
              <a:rPr lang="pl-PL" altLang="it-IT" sz="1800" b="1" dirty="0">
                <a:solidFill>
                  <a:schemeClr val="accent2"/>
                </a:solidFill>
              </a:rPr>
              <a:t>!</a:t>
            </a:r>
            <a:r>
              <a:rPr lang="pl-PL" altLang="it-IT" sz="1800" dirty="0">
                <a:solidFill>
                  <a:schemeClr val="accent2"/>
                </a:solidFill>
              </a:rPr>
              <a:t> </a:t>
            </a:r>
            <a:r>
              <a:rPr lang="it-IT" altLang="it-IT" sz="1800" dirty="0">
                <a:solidFill>
                  <a:schemeClr val="accent2"/>
                </a:solidFill>
              </a:rPr>
              <a:t>Donne o uomini</a:t>
            </a:r>
            <a:r>
              <a:rPr lang="pl-PL" altLang="it-IT" sz="1800" dirty="0">
                <a:solidFill>
                  <a:schemeClr val="accent2"/>
                </a:solidFill>
              </a:rPr>
              <a:t>? </a:t>
            </a:r>
          </a:p>
          <a:p>
            <a:pPr eaLnBrk="1" hangingPunct="1">
              <a:lnSpc>
                <a:spcPct val="85000"/>
              </a:lnSpc>
              <a:spcBef>
                <a:spcPct val="35000"/>
              </a:spcBef>
              <a:buFontTx/>
              <a:buNone/>
              <a:defRPr/>
            </a:pPr>
            <a:r>
              <a:rPr lang="pl-PL" altLang="it-IT" sz="1800" b="1" dirty="0"/>
              <a:t>„</a:t>
            </a:r>
            <a:r>
              <a:rPr lang="it-IT" altLang="it-IT" sz="1800" b="1" dirty="0"/>
              <a:t>Il valore atteso</a:t>
            </a:r>
            <a:r>
              <a:rPr lang="pl-PL" altLang="it-IT" sz="1800" b="1" dirty="0"/>
              <a:t>”</a:t>
            </a:r>
          </a:p>
          <a:p>
            <a:pPr eaLnBrk="1" hangingPunct="1">
              <a:lnSpc>
                <a:spcPct val="85000"/>
              </a:lnSpc>
              <a:buFontTx/>
              <a:buNone/>
              <a:defRPr/>
            </a:pPr>
            <a:r>
              <a:rPr lang="pl-PL" altLang="it-IT" sz="1800" dirty="0"/>
              <a:t>„</a:t>
            </a:r>
            <a:r>
              <a:rPr lang="it-IT" altLang="it-IT" sz="1800" dirty="0"/>
              <a:t>Ci propongono un gioco seguente</a:t>
            </a:r>
            <a:r>
              <a:rPr lang="pl-PL" altLang="it-IT" sz="1800" dirty="0"/>
              <a:t>: </a:t>
            </a:r>
            <a:r>
              <a:rPr lang="it-IT" altLang="it-IT" sz="1800" dirty="0"/>
              <a:t>tiri il dado</a:t>
            </a:r>
            <a:r>
              <a:rPr lang="pl-PL" altLang="it-IT" sz="1800" dirty="0"/>
              <a:t>. </a:t>
            </a:r>
            <a:r>
              <a:rPr lang="it-IT" altLang="it-IT" sz="1800" dirty="0"/>
              <a:t>Se esce un numero dispari paghi </a:t>
            </a:r>
            <a:r>
              <a:rPr lang="pl-PL" altLang="it-IT" sz="1800" dirty="0"/>
              <a:t>10</a:t>
            </a:r>
            <a:r>
              <a:rPr lang="it-IT" altLang="it-IT" sz="1800" dirty="0"/>
              <a:t>€</a:t>
            </a:r>
            <a:r>
              <a:rPr lang="pl-PL" altLang="it-IT" sz="1800" dirty="0"/>
              <a:t>. </a:t>
            </a:r>
            <a:r>
              <a:rPr lang="it-IT" altLang="it-IT" sz="1800" dirty="0"/>
              <a:t>Se esce </a:t>
            </a:r>
            <a:r>
              <a:rPr lang="pl-PL" altLang="it-IT" sz="1800" dirty="0"/>
              <a:t>„2”, </a:t>
            </a:r>
            <a:r>
              <a:rPr lang="it-IT" altLang="it-IT" sz="1800" dirty="0"/>
              <a:t>ricevi 1€</a:t>
            </a:r>
            <a:r>
              <a:rPr lang="pl-PL" altLang="it-IT" sz="1800" dirty="0"/>
              <a:t>; </a:t>
            </a:r>
            <a:r>
              <a:rPr lang="it-IT" altLang="it-IT" sz="1800" dirty="0"/>
              <a:t>se esce </a:t>
            </a:r>
            <a:r>
              <a:rPr lang="pl-PL" altLang="it-IT" sz="1800" dirty="0"/>
              <a:t>„4” </a:t>
            </a:r>
            <a:r>
              <a:rPr lang="it-IT" altLang="it-IT" sz="1800" dirty="0"/>
              <a:t>ricevi </a:t>
            </a:r>
            <a:r>
              <a:rPr lang="pl-PL" altLang="it-IT" sz="1800" dirty="0"/>
              <a:t>12 </a:t>
            </a:r>
            <a:r>
              <a:rPr lang="it-IT" altLang="it-IT" sz="1800" dirty="0"/>
              <a:t>€</a:t>
            </a:r>
            <a:r>
              <a:rPr lang="pl-PL" altLang="it-IT" sz="1800" dirty="0"/>
              <a:t>, </a:t>
            </a:r>
            <a:r>
              <a:rPr lang="it-IT" altLang="it-IT" sz="1800" dirty="0"/>
              <a:t>se esce </a:t>
            </a:r>
            <a:r>
              <a:rPr lang="pl-PL" altLang="it-IT" sz="1800" dirty="0"/>
              <a:t>„6”, </a:t>
            </a:r>
            <a:r>
              <a:rPr lang="it-IT" altLang="it-IT" sz="1800" dirty="0"/>
              <a:t>ricevi</a:t>
            </a:r>
            <a:r>
              <a:rPr lang="pl-PL" altLang="it-IT" sz="1800" dirty="0"/>
              <a:t> 14 </a:t>
            </a:r>
            <a:r>
              <a:rPr lang="it-IT" altLang="it-IT" sz="1800" dirty="0"/>
              <a:t>€</a:t>
            </a:r>
            <a:r>
              <a:rPr lang="pl-PL" altLang="it-IT" sz="1800" dirty="0"/>
              <a:t>. </a:t>
            </a:r>
            <a:r>
              <a:rPr lang="it-IT" altLang="it-IT" sz="1800" dirty="0"/>
              <a:t>Conviene giocare questo gioco</a:t>
            </a:r>
            <a:r>
              <a:rPr lang="pl-PL" altLang="it-IT" sz="1800" dirty="0"/>
              <a:t>?</a:t>
            </a:r>
          </a:p>
          <a:p>
            <a:pPr eaLnBrk="1" hangingPunct="1">
              <a:lnSpc>
                <a:spcPct val="85000"/>
              </a:lnSpc>
              <a:buFontTx/>
              <a:buNone/>
              <a:defRPr/>
            </a:pPr>
            <a:r>
              <a:rPr lang="pl-PL" altLang="it-IT" sz="1800" dirty="0">
                <a:solidFill>
                  <a:schemeClr val="accent2"/>
                </a:solidFill>
              </a:rPr>
              <a:t>→ </a:t>
            </a:r>
            <a:r>
              <a:rPr lang="it-IT" altLang="it-IT" sz="1800" dirty="0">
                <a:solidFill>
                  <a:schemeClr val="accent2"/>
                </a:solidFill>
              </a:rPr>
              <a:t>Su questo dice il valore atteso, i.e. il guadagno o la perdita: il guadagno o la perdita moltiplicate per il loro probabilità</a:t>
            </a:r>
            <a:r>
              <a:rPr lang="pl-PL" altLang="it-IT" sz="1800" dirty="0">
                <a:solidFill>
                  <a:schemeClr val="accent2"/>
                </a:solidFill>
              </a:rPr>
              <a:t>.</a:t>
            </a:r>
          </a:p>
          <a:p>
            <a:pPr eaLnBrk="1" hangingPunct="1">
              <a:lnSpc>
                <a:spcPct val="85000"/>
              </a:lnSpc>
              <a:buFontTx/>
              <a:buNone/>
              <a:defRPr/>
            </a:pPr>
            <a:r>
              <a:rPr lang="pl-PL" altLang="it-IT" sz="1800" dirty="0">
                <a:solidFill>
                  <a:schemeClr val="accent2"/>
                </a:solidFill>
              </a:rPr>
              <a:t> P</a:t>
            </a:r>
            <a:r>
              <a:rPr lang="it-IT" altLang="it-IT" sz="1800" dirty="0" err="1">
                <a:solidFill>
                  <a:schemeClr val="accent2"/>
                </a:solidFill>
              </a:rPr>
              <a:t>robabilità</a:t>
            </a:r>
            <a:r>
              <a:rPr lang="pl-PL" altLang="it-IT" sz="1800" dirty="0">
                <a:solidFill>
                  <a:schemeClr val="accent2"/>
                </a:solidFill>
              </a:rPr>
              <a:t>. „</a:t>
            </a:r>
            <a:r>
              <a:rPr lang="it-IT" altLang="it-IT" sz="1800" dirty="0">
                <a:solidFill>
                  <a:schemeClr val="accent2"/>
                </a:solidFill>
              </a:rPr>
              <a:t>dispari</a:t>
            </a:r>
            <a:r>
              <a:rPr lang="pl-PL" altLang="it-IT" sz="1800" dirty="0">
                <a:solidFill>
                  <a:schemeClr val="accent2"/>
                </a:solidFill>
              </a:rPr>
              <a:t>” = ½; pr</a:t>
            </a:r>
            <a:r>
              <a:rPr lang="it-IT" altLang="it-IT" sz="1800" dirty="0" err="1">
                <a:solidFill>
                  <a:schemeClr val="accent2"/>
                </a:solidFill>
              </a:rPr>
              <a:t>obabilità</a:t>
            </a:r>
            <a:r>
              <a:rPr lang="it-IT" altLang="it-IT" sz="1800" dirty="0">
                <a:solidFill>
                  <a:schemeClr val="accent2"/>
                </a:solidFill>
              </a:rPr>
              <a:t> </a:t>
            </a:r>
            <a:r>
              <a:rPr lang="pl-PL" altLang="it-IT" sz="1800" dirty="0">
                <a:solidFill>
                  <a:schemeClr val="accent2"/>
                </a:solidFill>
              </a:rPr>
              <a:t> „2”, </a:t>
            </a:r>
            <a:r>
              <a:rPr lang="it-IT" altLang="it-IT" sz="1800" dirty="0">
                <a:solidFill>
                  <a:schemeClr val="accent2"/>
                </a:solidFill>
              </a:rPr>
              <a:t>o </a:t>
            </a:r>
            <a:r>
              <a:rPr lang="pl-PL" altLang="it-IT" sz="1800" dirty="0">
                <a:solidFill>
                  <a:schemeClr val="accent2"/>
                </a:solidFill>
              </a:rPr>
              <a:t>„4” </a:t>
            </a:r>
            <a:r>
              <a:rPr lang="it-IT" altLang="it-IT" sz="1800" dirty="0">
                <a:solidFill>
                  <a:schemeClr val="accent2"/>
                </a:solidFill>
              </a:rPr>
              <a:t>o </a:t>
            </a:r>
            <a:r>
              <a:rPr lang="pl-PL" altLang="it-IT" sz="1800" dirty="0">
                <a:solidFill>
                  <a:schemeClr val="accent2"/>
                </a:solidFill>
              </a:rPr>
              <a:t>„6” = 1/6</a:t>
            </a:r>
          </a:p>
          <a:p>
            <a:pPr eaLnBrk="1" hangingPunct="1">
              <a:lnSpc>
                <a:spcPct val="85000"/>
              </a:lnSpc>
              <a:buFontTx/>
              <a:buNone/>
              <a:defRPr/>
            </a:pPr>
            <a:r>
              <a:rPr lang="pl-PL" altLang="it-IT" sz="1800" dirty="0">
                <a:solidFill>
                  <a:schemeClr val="accent2"/>
                </a:solidFill>
              </a:rPr>
              <a:t>→ </a:t>
            </a:r>
            <a:r>
              <a:rPr lang="it-IT" altLang="it-IT" sz="1800" b="1" dirty="0">
                <a:solidFill>
                  <a:schemeClr val="accent2"/>
                </a:solidFill>
              </a:rPr>
              <a:t>Valore aspetto</a:t>
            </a:r>
            <a:r>
              <a:rPr lang="pl-PL" altLang="it-IT" sz="1800" dirty="0">
                <a:solidFill>
                  <a:schemeClr val="accent2"/>
                </a:solidFill>
              </a:rPr>
              <a:t>: W</a:t>
            </a:r>
            <a:r>
              <a:rPr lang="it-IT" altLang="it-IT" sz="1800" dirty="0">
                <a:solidFill>
                  <a:schemeClr val="accent2"/>
                </a:solidFill>
              </a:rPr>
              <a:t>V</a:t>
            </a:r>
            <a:r>
              <a:rPr lang="pl-PL" altLang="it-IT" sz="1800" dirty="0">
                <a:solidFill>
                  <a:schemeClr val="accent2"/>
                </a:solidFill>
              </a:rPr>
              <a:t>= ½∙(-10) + (1/6)∙1 + (1/6)∙12 + (1/6)∙14 = -0,5 zł</a:t>
            </a:r>
          </a:p>
          <a:p>
            <a:pPr eaLnBrk="1" hangingPunct="1">
              <a:lnSpc>
                <a:spcPct val="85000"/>
              </a:lnSpc>
              <a:buFontTx/>
              <a:buNone/>
              <a:defRPr/>
            </a:pPr>
            <a:r>
              <a:rPr lang="pl-PL" altLang="it-IT" sz="1800" b="1" dirty="0">
                <a:solidFill>
                  <a:schemeClr val="accent2"/>
                </a:solidFill>
              </a:rPr>
              <a:t>„</a:t>
            </a:r>
            <a:r>
              <a:rPr lang="it-IT" altLang="it-IT" sz="1800" dirty="0">
                <a:solidFill>
                  <a:schemeClr val="accent2"/>
                </a:solidFill>
              </a:rPr>
              <a:t>Il gioco porta un lieve guadagno, ma al suo </a:t>
            </a:r>
            <a:r>
              <a:rPr lang="it-IT" altLang="it-IT" sz="1800" b="1" dirty="0">
                <a:solidFill>
                  <a:schemeClr val="accent2"/>
                </a:solidFill>
              </a:rPr>
              <a:t>organizzatore</a:t>
            </a:r>
            <a:r>
              <a:rPr lang="pl-PL" altLang="it-IT" sz="1800" b="1" dirty="0">
                <a:solidFill>
                  <a:schemeClr val="accent2"/>
                </a:solidFill>
              </a:rPr>
              <a:t>”</a:t>
            </a:r>
            <a:r>
              <a:rPr lang="pl-PL" altLang="it-IT" sz="1800" dirty="0">
                <a:solidFill>
                  <a:schemeClr val="accent2"/>
                </a:solidFill>
              </a:rPr>
              <a:t> </a:t>
            </a:r>
            <a:endParaRPr lang="pl-PL" altLang="it-IT" sz="18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pl-PL" altLang="it-IT" sz="1800" dirty="0"/>
              <a:t>   </a:t>
            </a:r>
          </a:p>
        </p:txBody>
      </p:sp>
      <p:sp>
        <p:nvSpPr>
          <p:cNvPr id="40964" name="Text Box 6">
            <a:extLst>
              <a:ext uri="{FF2B5EF4-FFF2-40B4-BE49-F238E27FC236}">
                <a16:creationId xmlns:a16="http://schemas.microsoft.com/office/drawing/2014/main" id="{60AA3B2C-3B62-D251-509E-5FA66E0DC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521450"/>
            <a:ext cx="93249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G. Spirito, </a:t>
            </a:r>
            <a:r>
              <a:rPr lang="it-IT" altLang="it-IT" sz="1600" i="1"/>
              <a:t>La matematica dell’incertezza</a:t>
            </a:r>
            <a:r>
              <a:rPr lang="pl-PL" altLang="it-IT" sz="1600"/>
              <a:t>, Tascabili Economici Newton, 1995 „100 </a:t>
            </a:r>
            <a:r>
              <a:rPr lang="it-IT" altLang="it-IT" sz="1600"/>
              <a:t>pagine per</a:t>
            </a:r>
            <a:r>
              <a:rPr lang="pl-PL" altLang="it-IT" sz="1600"/>
              <a:t> 100 </a:t>
            </a:r>
            <a:r>
              <a:rPr lang="it-IT" altLang="it-IT" sz="1600"/>
              <a:t>L</a:t>
            </a:r>
            <a:r>
              <a:rPr lang="pl-PL" altLang="it-IT" sz="1600"/>
              <a:t>”,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5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0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0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50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0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0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2" name="Picture 10">
            <a:extLst>
              <a:ext uri="{FF2B5EF4-FFF2-40B4-BE49-F238E27FC236}">
                <a16:creationId xmlns:a16="http://schemas.microsoft.com/office/drawing/2014/main" id="{046A5E93-EF2E-1135-7DA3-DD3F8B5C4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182813"/>
            <a:ext cx="3779837" cy="22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7" name="Rectangle 2">
            <a:extLst>
              <a:ext uri="{FF2B5EF4-FFF2-40B4-BE49-F238E27FC236}">
                <a16:creationId xmlns:a16="http://schemas.microsoft.com/office/drawing/2014/main" id="{F1330F29-94F3-4875-2529-C3FEA42413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75688" cy="1143000"/>
          </a:xfrm>
        </p:spPr>
        <p:txBody>
          <a:bodyPr/>
          <a:lstStyle/>
          <a:p>
            <a:pPr eaLnBrk="1" hangingPunct="1"/>
            <a:r>
              <a:rPr lang="pl-PL" altLang="it-IT" sz="3600"/>
              <a:t>Stat</a:t>
            </a:r>
            <a:r>
              <a:rPr lang="it-IT" altLang="it-IT" sz="3600"/>
              <a:t>istica</a:t>
            </a:r>
            <a:r>
              <a:rPr lang="pl-PL" altLang="it-IT" sz="3600"/>
              <a:t>: </a:t>
            </a:r>
            <a:r>
              <a:rPr lang="it-IT" altLang="it-IT" sz="3600"/>
              <a:t>come analizzare i dati</a:t>
            </a:r>
            <a:r>
              <a:rPr lang="pl-PL" altLang="it-IT" sz="3600"/>
              <a:t>? 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4C3E6192-6B16-A78A-C900-EE35CCC2B1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964612" cy="172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it-IT" sz="1800"/>
              <a:t>„</a:t>
            </a:r>
            <a:r>
              <a:rPr lang="it-IT" altLang="it-IT" sz="1800"/>
              <a:t>Dati statistici hanno diverse fasi: la scelta del problema (questione)m la scelta della popolazione investigata, la scelta del metodo d’indagine (</a:t>
            </a:r>
            <a:r>
              <a:rPr lang="pl-PL" altLang="it-IT" sz="1800"/>
              <a:t>telefon</a:t>
            </a:r>
            <a:r>
              <a:rPr lang="it-IT" altLang="it-IT" sz="1800"/>
              <a:t>o</a:t>
            </a:r>
            <a:r>
              <a:rPr lang="pl-PL" altLang="it-IT" sz="1800"/>
              <a:t>, „exit pool”), </a:t>
            </a:r>
            <a:r>
              <a:rPr lang="it-IT" altLang="it-IT" sz="1800"/>
              <a:t>la scelta del campione representativo, l’elaborazione di dati, la presentazione</a:t>
            </a:r>
            <a:r>
              <a:rPr lang="pl-PL" altLang="it-IT" sz="1800"/>
              <a:t>” [1]</a:t>
            </a:r>
          </a:p>
        </p:txBody>
      </p:sp>
      <p:pic>
        <p:nvPicPr>
          <p:cNvPr id="44037" name="Picture 5">
            <a:extLst>
              <a:ext uri="{FF2B5EF4-FFF2-40B4-BE49-F238E27FC236}">
                <a16:creationId xmlns:a16="http://schemas.microsoft.com/office/drawing/2014/main" id="{1F1E8486-3C32-20E4-F31E-003B1C36A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20938"/>
            <a:ext cx="3014663" cy="403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0" name="Text Box 6">
            <a:extLst>
              <a:ext uri="{FF2B5EF4-FFF2-40B4-BE49-F238E27FC236}">
                <a16:creationId xmlns:a16="http://schemas.microsoft.com/office/drawing/2014/main" id="{25867612-9265-5FB8-D762-3C0D4B823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521450"/>
            <a:ext cx="6727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Źródło: GK „Climate, environment, energy”, 2017, and references therein</a:t>
            </a:r>
          </a:p>
        </p:txBody>
      </p:sp>
      <p:sp>
        <p:nvSpPr>
          <p:cNvPr id="44039" name="Text Box 7">
            <a:extLst>
              <a:ext uri="{FF2B5EF4-FFF2-40B4-BE49-F238E27FC236}">
                <a16:creationId xmlns:a16="http://schemas.microsoft.com/office/drawing/2014/main" id="{5BCBEABF-B57C-C627-48D3-28965EF05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1844675"/>
            <a:ext cx="25955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FF0000"/>
                </a:solidFill>
              </a:rPr>
              <a:t>Esiste l’effetto serra</a:t>
            </a:r>
            <a:r>
              <a:rPr lang="pl-PL" altLang="it-IT" sz="1800" b="1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44040" name="Text Box 8">
            <a:extLst>
              <a:ext uri="{FF2B5EF4-FFF2-40B4-BE49-F238E27FC236}">
                <a16:creationId xmlns:a16="http://schemas.microsoft.com/office/drawing/2014/main" id="{6DA49155-464D-A93E-B3CF-60DF0EF07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0163" y="4645025"/>
            <a:ext cx="612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2000" b="1">
                <a:solidFill>
                  <a:srgbClr val="FF0000"/>
                </a:solidFill>
              </a:rPr>
              <a:t>N</a:t>
            </a:r>
            <a:r>
              <a:rPr lang="it-IT" altLang="it-IT" sz="2000" b="1">
                <a:solidFill>
                  <a:srgbClr val="FF0000"/>
                </a:solidFill>
              </a:rPr>
              <a:t>o</a:t>
            </a:r>
            <a:r>
              <a:rPr lang="pl-PL" altLang="it-IT" sz="2000" b="1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44041" name="Text Box 9">
            <a:extLst>
              <a:ext uri="{FF2B5EF4-FFF2-40B4-BE49-F238E27FC236}">
                <a16:creationId xmlns:a16="http://schemas.microsoft.com/office/drawing/2014/main" id="{76768847-25CC-700B-9A82-DFCC5D35B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2066925"/>
            <a:ext cx="35179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</a:rPr>
              <a:t>Che stagione è gennaio-giugno</a:t>
            </a:r>
            <a:r>
              <a:rPr lang="pl-PL" altLang="it-IT" sz="18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4043" name="Picture 11">
            <a:extLst>
              <a:ext uri="{FF2B5EF4-FFF2-40B4-BE49-F238E27FC236}">
                <a16:creationId xmlns:a16="http://schemas.microsoft.com/office/drawing/2014/main" id="{66E510B9-7C9E-94B7-407C-00BB215E7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4387850"/>
            <a:ext cx="397668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44" name="Text Box 12">
            <a:extLst>
              <a:ext uri="{FF2B5EF4-FFF2-40B4-BE49-F238E27FC236}">
                <a16:creationId xmlns:a16="http://schemas.microsoft.com/office/drawing/2014/main" id="{59FC5FCE-1C3A-2E24-244C-83542B1C0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0225" y="4508500"/>
            <a:ext cx="596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0000"/>
                </a:solidFill>
              </a:rPr>
              <a:t>Si</a:t>
            </a:r>
            <a:r>
              <a:rPr lang="pl-PL" altLang="it-IT" sz="2000" b="1">
                <a:solidFill>
                  <a:srgbClr val="FF0000"/>
                </a:solidFill>
              </a:rPr>
              <a:t>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/>
      <p:bldP spid="440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>
            <a:extLst>
              <a:ext uri="{FF2B5EF4-FFF2-40B4-BE49-F238E27FC236}">
                <a16:creationId xmlns:a16="http://schemas.microsoft.com/office/drawing/2014/main" id="{B042C384-56D0-FD7D-DA10-6AE9EC527C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600"/>
              <a:t>Insegnamento costruttivista</a:t>
            </a:r>
          </a:p>
        </p:txBody>
      </p:sp>
      <p:pic>
        <p:nvPicPr>
          <p:cNvPr id="8195" name="Immagine 4">
            <a:extLst>
              <a:ext uri="{FF2B5EF4-FFF2-40B4-BE49-F238E27FC236}">
                <a16:creationId xmlns:a16="http://schemas.microsoft.com/office/drawing/2014/main" id="{06D4BD54-459A-9F9F-E286-9D985B949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212850"/>
            <a:ext cx="7883525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CasellaDiTesto 6">
            <a:extLst>
              <a:ext uri="{FF2B5EF4-FFF2-40B4-BE49-F238E27FC236}">
                <a16:creationId xmlns:a16="http://schemas.microsoft.com/office/drawing/2014/main" id="{C0090BC9-E1E6-D6E2-F550-E1B5CEAAC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876925"/>
            <a:ext cx="8262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/>
              <a:t>https://siamomamme.it/bambini/bruner-e-la-sua-teoria-dellapprendimento/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>
            <a:extLst>
              <a:ext uri="{FF2B5EF4-FFF2-40B4-BE49-F238E27FC236}">
                <a16:creationId xmlns:a16="http://schemas.microsoft.com/office/drawing/2014/main" id="{C55759B3-4FDD-7BA0-675E-6E4A70216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8"/>
          <a:stretch>
            <a:fillRect/>
          </a:stretch>
        </p:blipFill>
        <p:spPr bwMode="auto">
          <a:xfrm>
            <a:off x="2411413" y="1484313"/>
            <a:ext cx="4584700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>
            <a:extLst>
              <a:ext uri="{FF2B5EF4-FFF2-40B4-BE49-F238E27FC236}">
                <a16:creationId xmlns:a16="http://schemas.microsoft.com/office/drawing/2014/main" id="{AB4E9842-BBA2-2BC9-250F-E566540152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5403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altLang="it-IT" sz="1800"/>
              <a:t>„28 </a:t>
            </a:r>
            <a:r>
              <a:rPr lang="it-IT" altLang="it-IT" sz="1800"/>
              <a:t>dicembre</a:t>
            </a:r>
            <a:r>
              <a:rPr lang="pl-PL" altLang="it-IT" sz="1800"/>
              <a:t> 1994 r. </a:t>
            </a:r>
            <a:r>
              <a:rPr lang="pl-PL" altLang="it-IT" sz="1800" i="1"/>
              <a:t>New York Times</a:t>
            </a:r>
            <a:r>
              <a:rPr lang="pl-PL" altLang="it-IT" sz="1800"/>
              <a:t> </a:t>
            </a:r>
            <a:r>
              <a:rPr lang="it-IT" altLang="it-IT" sz="1800"/>
              <a:t>ha pubblicato uno studio sull’influenza del consumo di vino sulla longevità: la correlazione tra la probabilità di morte a causa del infarto e il consumo del vino. Ecco la presentazione di questi dati</a:t>
            </a:r>
            <a:r>
              <a:rPr lang="pl-PL" altLang="it-IT" sz="1800"/>
              <a:t>.”</a:t>
            </a:r>
          </a:p>
          <a:p>
            <a:pPr eaLnBrk="1" hangingPunct="1">
              <a:lnSpc>
                <a:spcPct val="80000"/>
              </a:lnSpc>
            </a:pPr>
            <a:endParaRPr lang="pl-PL" altLang="it-IT" sz="1800"/>
          </a:p>
          <a:p>
            <a:pPr eaLnBrk="1" hangingPunct="1">
              <a:lnSpc>
                <a:spcPct val="80000"/>
              </a:lnSpc>
            </a:pPr>
            <a:endParaRPr lang="pl-PL" altLang="it-IT" sz="1800"/>
          </a:p>
          <a:p>
            <a:pPr eaLnBrk="1" hangingPunct="1">
              <a:lnSpc>
                <a:spcPct val="80000"/>
              </a:lnSpc>
            </a:pPr>
            <a:endParaRPr lang="pl-PL" altLang="it-IT" sz="1800"/>
          </a:p>
          <a:p>
            <a:pPr eaLnBrk="1" hangingPunct="1">
              <a:lnSpc>
                <a:spcPct val="80000"/>
              </a:lnSpc>
            </a:pPr>
            <a:endParaRPr lang="pl-PL" altLang="it-IT" sz="1800"/>
          </a:p>
          <a:p>
            <a:pPr eaLnBrk="1" hangingPunct="1">
              <a:lnSpc>
                <a:spcPct val="80000"/>
              </a:lnSpc>
            </a:pPr>
            <a:endParaRPr lang="pl-PL" altLang="it-IT" sz="1800"/>
          </a:p>
          <a:p>
            <a:pPr eaLnBrk="1" hangingPunct="1">
              <a:lnSpc>
                <a:spcPct val="80000"/>
              </a:lnSpc>
            </a:pPr>
            <a:endParaRPr lang="pl-PL" altLang="it-IT" sz="1800"/>
          </a:p>
          <a:p>
            <a:pPr eaLnBrk="1" hangingPunct="1">
              <a:lnSpc>
                <a:spcPct val="80000"/>
              </a:lnSpc>
            </a:pPr>
            <a:endParaRPr lang="pl-PL" altLang="it-IT" sz="1800"/>
          </a:p>
          <a:p>
            <a:pPr eaLnBrk="1" hangingPunct="1">
              <a:lnSpc>
                <a:spcPct val="80000"/>
              </a:lnSpc>
            </a:pPr>
            <a:endParaRPr lang="pl-PL" altLang="it-IT" sz="1800"/>
          </a:p>
          <a:p>
            <a:pPr eaLnBrk="1" hangingPunct="1">
              <a:lnSpc>
                <a:spcPct val="80000"/>
              </a:lnSpc>
            </a:pPr>
            <a:endParaRPr lang="pl-PL" altLang="it-IT" sz="1800"/>
          </a:p>
          <a:p>
            <a:pPr eaLnBrk="1" hangingPunct="1">
              <a:lnSpc>
                <a:spcPct val="80000"/>
              </a:lnSpc>
            </a:pPr>
            <a:endParaRPr lang="pl-PL" altLang="it-IT" sz="1800"/>
          </a:p>
          <a:p>
            <a:pPr eaLnBrk="1" hangingPunct="1">
              <a:lnSpc>
                <a:spcPct val="80000"/>
              </a:lnSpc>
            </a:pPr>
            <a:endParaRPr lang="pl-PL" altLang="it-IT" sz="1800"/>
          </a:p>
          <a:p>
            <a:pPr eaLnBrk="1" hangingPunct="1">
              <a:lnSpc>
                <a:spcPct val="80000"/>
              </a:lnSpc>
            </a:pPr>
            <a:endParaRPr lang="pl-PL" altLang="it-IT" sz="1800"/>
          </a:p>
          <a:p>
            <a:pPr eaLnBrk="1" hangingPunct="1">
              <a:lnSpc>
                <a:spcPct val="80000"/>
              </a:lnSpc>
            </a:pPr>
            <a:endParaRPr lang="pl-PL" altLang="it-IT" sz="1800"/>
          </a:p>
          <a:p>
            <a:pPr eaLnBrk="1" hangingPunct="1">
              <a:lnSpc>
                <a:spcPct val="80000"/>
              </a:lnSpc>
            </a:pPr>
            <a:r>
              <a:rPr lang="it-IT" altLang="it-IT" sz="1800"/>
              <a:t>Da questi dati sembra che ber grandi quantità di vino </a:t>
            </a:r>
            <a:r>
              <a:rPr lang="it-IT" altLang="it-IT" sz="1800" u="sng"/>
              <a:t>protegge</a:t>
            </a:r>
            <a:r>
              <a:rPr lang="it-IT" altLang="it-IT" sz="1800"/>
              <a:t> dall’infarto. </a:t>
            </a:r>
            <a:endParaRPr lang="pl-PL" altLang="it-IT" sz="1800"/>
          </a:p>
          <a:p>
            <a:pPr eaLnBrk="1" hangingPunct="1">
              <a:lnSpc>
                <a:spcPct val="80000"/>
              </a:lnSpc>
            </a:pPr>
            <a:r>
              <a:rPr lang="pl-PL" altLang="it-IT" sz="1800"/>
              <a:t>„</a:t>
            </a:r>
            <a:r>
              <a:rPr lang="it-IT" altLang="it-IT" sz="1800"/>
              <a:t>Ma i paesi dove si consuma più vino hanno un clima piacevole, buone abitudini alimentari, ritmi di vita</a:t>
            </a:r>
            <a:r>
              <a:rPr lang="pl-PL" altLang="it-IT" sz="1800"/>
              <a:t> – t</a:t>
            </a:r>
            <a:r>
              <a:rPr lang="it-IT" altLang="it-IT" sz="1800"/>
              <a:t>uttociò può ridurre il rischio dell’infarto</a:t>
            </a:r>
            <a:r>
              <a:rPr lang="pl-PL" altLang="it-IT" sz="1800"/>
              <a:t>”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1800">
                <a:solidFill>
                  <a:schemeClr val="accent2"/>
                </a:solidFill>
              </a:rPr>
              <a:t>Oppure – questi sono i paesi dove si beve meno </a:t>
            </a:r>
            <a:r>
              <a:rPr lang="pl-PL" altLang="it-IT" sz="1800">
                <a:solidFill>
                  <a:schemeClr val="accent2"/>
                </a:solidFill>
              </a:rPr>
              <a:t>whiskey </a:t>
            </a:r>
            <a:r>
              <a:rPr lang="it-IT" altLang="it-IT" sz="1800">
                <a:solidFill>
                  <a:schemeClr val="accent2"/>
                </a:solidFill>
              </a:rPr>
              <a:t>e vodka</a:t>
            </a:r>
            <a:r>
              <a:rPr lang="pl-PL" altLang="it-IT" sz="1800">
                <a:solidFill>
                  <a:schemeClr val="accent2"/>
                </a:solidFill>
              </a:rPr>
              <a:t>…</a:t>
            </a:r>
            <a:r>
              <a:rPr lang="pl-PL" altLang="it-IT" sz="2400"/>
              <a:t>  </a:t>
            </a:r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90044FE2-0DDB-828F-5B35-5D4E0A3395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36513"/>
            <a:ext cx="8675688" cy="1143001"/>
          </a:xfrm>
        </p:spPr>
        <p:txBody>
          <a:bodyPr/>
          <a:lstStyle/>
          <a:p>
            <a:pPr eaLnBrk="1" hangingPunct="1"/>
            <a:r>
              <a:rPr lang="it-IT" altLang="it-IT" sz="3600"/>
              <a:t>Correlazione</a:t>
            </a:r>
            <a:r>
              <a:rPr lang="pl-PL" altLang="it-IT" sz="3600"/>
              <a:t>? </a:t>
            </a:r>
            <a:r>
              <a:rPr lang="it-IT" altLang="it-IT" sz="3600"/>
              <a:t>Come non leggere i dati</a:t>
            </a:r>
            <a:endParaRPr lang="pl-PL" altLang="it-IT" sz="3600"/>
          </a:p>
        </p:txBody>
      </p:sp>
      <p:sp>
        <p:nvSpPr>
          <p:cNvPr id="43013" name="Text Box 4">
            <a:extLst>
              <a:ext uri="{FF2B5EF4-FFF2-40B4-BE49-F238E27FC236}">
                <a16:creationId xmlns:a16="http://schemas.microsoft.com/office/drawing/2014/main" id="{60CAB09E-26A0-C18B-3EB6-D80A57EEF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6448425"/>
            <a:ext cx="88265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Pere Grima, </a:t>
            </a:r>
            <a:r>
              <a:rPr lang="it-IT" altLang="it-IT" sz="1600" i="1"/>
              <a:t>Certezza assoluta e altre funzioni. I segreti della statistica</a:t>
            </a:r>
            <a:r>
              <a:rPr lang="it-IT" altLang="it-IT" sz="1600"/>
              <a:t>, RBA Barcelona, p. </a:t>
            </a:r>
            <a:r>
              <a:rPr lang="pl-PL" altLang="it-IT" sz="1600"/>
              <a:t>38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660B8378-2B62-3ECB-77EE-5CB68C03C1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75688" cy="1143000"/>
          </a:xfrm>
        </p:spPr>
        <p:txBody>
          <a:bodyPr/>
          <a:lstStyle/>
          <a:p>
            <a:pPr eaLnBrk="1" hangingPunct="1"/>
            <a:r>
              <a:rPr lang="pl-PL" altLang="it-IT" sz="3600"/>
              <a:t>„</a:t>
            </a:r>
            <a:r>
              <a:rPr lang="it-IT" altLang="it-IT" sz="3600"/>
              <a:t>Gli stipendi medi in Polonia crescono</a:t>
            </a:r>
            <a:r>
              <a:rPr lang="pl-PL" altLang="it-IT" sz="3600"/>
              <a:t>…”</a:t>
            </a:r>
          </a:p>
        </p:txBody>
      </p:sp>
      <p:sp>
        <p:nvSpPr>
          <p:cNvPr id="44035" name="Text Box 5">
            <a:extLst>
              <a:ext uri="{FF2B5EF4-FFF2-40B4-BE49-F238E27FC236}">
                <a16:creationId xmlns:a16="http://schemas.microsoft.com/office/drawing/2014/main" id="{92D863D1-B6A1-C40F-A74D-422F1D564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400800"/>
            <a:ext cx="6500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200"/>
              <a:t>Źródło: GUS (stat.gov.pl)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200"/>
              <a:t>http://wynagrodzenia.pl/artykul/wynagrodzenia-w-polsce-na-tle-innych-krajow-unii-europejskiej</a:t>
            </a:r>
          </a:p>
        </p:txBody>
      </p:sp>
      <p:pic>
        <p:nvPicPr>
          <p:cNvPr id="56326" name="Picture 6">
            <a:extLst>
              <a:ext uri="{FF2B5EF4-FFF2-40B4-BE49-F238E27FC236}">
                <a16:creationId xmlns:a16="http://schemas.microsoft.com/office/drawing/2014/main" id="{FD42574E-4504-4EE1-AADF-FAFBB220B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836613"/>
            <a:ext cx="41402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>
            <a:extLst>
              <a:ext uri="{FF2B5EF4-FFF2-40B4-BE49-F238E27FC236}">
                <a16:creationId xmlns:a16="http://schemas.microsoft.com/office/drawing/2014/main" id="{65745B44-60CE-AE35-010E-EAEF5A2F4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997200"/>
            <a:ext cx="6875462" cy="327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8" name="Rectangle 3">
            <a:extLst>
              <a:ext uri="{FF2B5EF4-FFF2-40B4-BE49-F238E27FC236}">
                <a16:creationId xmlns:a16="http://schemas.microsoft.com/office/drawing/2014/main" id="{57EDBC54-9003-AF8A-ECCC-173AE5850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265488"/>
            <a:ext cx="3887788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/>
              <a:t>La media vs la mediana</a:t>
            </a:r>
            <a:r>
              <a:rPr lang="pl-PL" altLang="it-IT" sz="2000"/>
              <a:t>	</a:t>
            </a:r>
            <a:r>
              <a:rPr lang="pl-PL" altLang="it-IT" sz="1200"/>
              <a:t>			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200"/>
              <a:t>									  			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FAF66A72-56CC-9AF1-F678-17BD0EF568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75688" cy="1143000"/>
          </a:xfrm>
        </p:spPr>
        <p:txBody>
          <a:bodyPr/>
          <a:lstStyle/>
          <a:p>
            <a:pPr eaLnBrk="1" hangingPunct="1"/>
            <a:r>
              <a:rPr lang="pl-PL" altLang="it-IT" sz="3600"/>
              <a:t>„</a:t>
            </a:r>
            <a:r>
              <a:rPr lang="it-IT" altLang="it-IT" sz="3600"/>
              <a:t>Lo stipendio medio non esiste</a:t>
            </a:r>
            <a:r>
              <a:rPr lang="pl-PL" altLang="it-IT" sz="3600"/>
              <a:t>”</a:t>
            </a:r>
          </a:p>
        </p:txBody>
      </p:sp>
      <p:sp>
        <p:nvSpPr>
          <p:cNvPr id="45059" name="Rectangle 10">
            <a:extLst>
              <a:ext uri="{FF2B5EF4-FFF2-40B4-BE49-F238E27FC236}">
                <a16:creationId xmlns:a16="http://schemas.microsoft.com/office/drawing/2014/main" id="{1AFB63AA-8393-E9AB-310B-F02F3CB13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668463"/>
            <a:ext cx="86423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400"/>
              <a:t>„</a:t>
            </a:r>
            <a:r>
              <a:rPr lang="it-IT" altLang="it-IT" sz="2400"/>
              <a:t>Lo stipendio medio non esiste</a:t>
            </a:r>
            <a:r>
              <a:rPr lang="pl-PL" altLang="it-IT" sz="2400"/>
              <a:t>” (Gazeta Wyborcza)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Patrycja Maciejewicz 05 </a:t>
            </a:r>
            <a:r>
              <a:rPr lang="it-IT" altLang="it-IT" sz="1800"/>
              <a:t>Agosto</a:t>
            </a:r>
            <a:r>
              <a:rPr lang="pl-PL" altLang="it-IT" sz="1800"/>
              <a:t> 2013 | 01:00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„</a:t>
            </a:r>
            <a:r>
              <a:rPr lang="it-IT" altLang="it-IT" sz="1800"/>
              <a:t>Quando passeggio col mio cane in </a:t>
            </a:r>
            <a:r>
              <a:rPr lang="it-IT" altLang="it-IT" sz="1800" u="sng"/>
              <a:t>media statistica </a:t>
            </a:r>
            <a:r>
              <a:rPr lang="it-IT" altLang="it-IT" sz="1800"/>
              <a:t>abbiamo tre gambe. Sì. Non mi scandalizzo. Ma con lo stipendio medio peggio.</a:t>
            </a:r>
            <a:r>
              <a:rPr lang="pl-PL" altLang="it-IT" sz="1800"/>
              <a:t>”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Quando descriviamo i dati del Istat in tema di stipendi, subito si alzano le voci critiche: sono dati falsificati, nessun di miei conoscenti ha lo stipendio così.  Nascono le spiegazioni alternative: il capo guadagna 1</a:t>
            </a:r>
            <a:r>
              <a:rPr lang="pl-PL" altLang="it-IT" sz="1800"/>
              <a:t>1 </a:t>
            </a:r>
            <a:r>
              <a:rPr lang="it-IT" altLang="it-IT" sz="1800"/>
              <a:t>mila € e suoi nove dipendenti 1 mille €, cioè in media 2 mila a testa</a:t>
            </a:r>
            <a:r>
              <a:rPr lang="pl-PL" altLang="it-IT" sz="1800"/>
              <a:t>. […]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u="sng"/>
              <a:t>La media nazionale non è accessibile </a:t>
            </a:r>
            <a:r>
              <a:rPr lang="pl-PL" altLang="it-IT" sz="1800"/>
              <a:t> </a:t>
            </a:r>
            <a:r>
              <a:rPr lang="it-IT" altLang="it-IT" sz="1800"/>
              <a:t>per quasi tutti i lavoratori cge fanno le mansioni semplici: per </a:t>
            </a:r>
            <a:r>
              <a:rPr lang="pl-PL" altLang="it-IT" sz="1800"/>
              <a:t>93</a:t>
            </a:r>
            <a:r>
              <a:rPr lang="it-IT" altLang="it-IT" sz="1800"/>
              <a:t>% di commesse, ¾ di impiegati (in uffici) etc. </a:t>
            </a:r>
            <a:r>
              <a:rPr lang="pl-PL" altLang="it-IT" sz="1800"/>
              <a:t> […]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400"/>
              <a:t>http://wyborcza.pl/1,75968,14387464,Srednia_pensja_nie_istnieje.html?disableRedirects=true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6D46357D-1F00-44E8-FAAA-68631307BE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41338" y="-90488"/>
            <a:ext cx="8675688" cy="1143001"/>
          </a:xfrm>
        </p:spPr>
        <p:txBody>
          <a:bodyPr/>
          <a:lstStyle/>
          <a:p>
            <a:pPr eaLnBrk="1" hangingPunct="1"/>
            <a:r>
              <a:rPr lang="it-IT" altLang="it-IT" sz="3600"/>
              <a:t>Esiste la media</a:t>
            </a:r>
            <a:r>
              <a:rPr lang="pl-PL" altLang="it-IT" sz="3600"/>
              <a:t>?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820BE0D-A85A-3585-A565-DD4AA9BB7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0088"/>
            <a:ext cx="8893175" cy="554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La media aritmetica</a:t>
            </a:r>
            <a:r>
              <a:rPr lang="pl-PL" altLang="it-IT" sz="1800" b="1"/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(</a:t>
            </a:r>
            <a:r>
              <a:rPr lang="it-IT" altLang="it-IT" sz="1800"/>
              <a:t>il valore  </a:t>
            </a:r>
            <a:r>
              <a:rPr lang="pl-PL" altLang="it-IT" sz="1800"/>
              <a:t>x </a:t>
            </a:r>
            <a:r>
              <a:rPr lang="it-IT" altLang="it-IT" sz="1800"/>
              <a:t>numero di casi</a:t>
            </a:r>
            <a:r>
              <a:rPr lang="pl-PL" altLang="it-IT" sz="1800"/>
              <a:t>)/ </a:t>
            </a:r>
            <a:r>
              <a:rPr lang="it-IT" altLang="it-IT" sz="1800"/>
              <a:t>il totale numero di casi</a:t>
            </a:r>
            <a:endParaRPr lang="pl-PL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p. es</a:t>
            </a:r>
            <a:r>
              <a:rPr lang="pl-PL" altLang="it-IT" sz="1800"/>
              <a:t>. </a:t>
            </a:r>
            <a:r>
              <a:rPr lang="it-IT" altLang="it-IT" sz="1800"/>
              <a:t>il voto medi</a:t>
            </a:r>
            <a:r>
              <a:rPr lang="pl-PL" altLang="it-IT" sz="1800"/>
              <a:t> = (44% x1 + 38% x2 + 18%x3) /100%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= 0,44+0,76+0,54 = </a:t>
            </a:r>
            <a:r>
              <a:rPr lang="pl-PL" altLang="it-IT" sz="1800" b="1"/>
              <a:t>1,74  </a:t>
            </a:r>
            <a:r>
              <a:rPr lang="pl-PL" altLang="it-IT" sz="1800"/>
              <a:t>(</a:t>
            </a:r>
            <a:r>
              <a:rPr lang="it-IT" altLang="it-IT" sz="1800"/>
              <a:t>di fisica, per un libro tradizionale)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La media </a:t>
            </a:r>
            <a:r>
              <a:rPr lang="pl-PL" altLang="it-IT" sz="1800" b="1"/>
              <a:t>geometr</a:t>
            </a:r>
            <a:r>
              <a:rPr lang="it-IT" altLang="it-IT" sz="1800" b="1"/>
              <a:t>ica</a:t>
            </a:r>
            <a:r>
              <a:rPr lang="pl-PL" altLang="it-IT" sz="1800"/>
              <a:t>: </a:t>
            </a:r>
            <a:r>
              <a:rPr lang="it-IT" altLang="it-IT" sz="1800"/>
              <a:t>per un rettangolo </a:t>
            </a:r>
            <a:r>
              <a:rPr lang="pl-PL" altLang="it-IT" sz="1800" i="1"/>
              <a:t>a</a:t>
            </a:r>
            <a:r>
              <a:rPr lang="pl-PL" altLang="it-IT" sz="1800"/>
              <a:t> x</a:t>
            </a:r>
            <a:r>
              <a:rPr lang="pl-PL" altLang="it-IT" sz="1800" i="1"/>
              <a:t> b</a:t>
            </a:r>
            <a:r>
              <a:rPr lang="pl-PL" altLang="it-IT" sz="1800"/>
              <a:t> </a:t>
            </a:r>
            <a:endParaRPr lang="it-IT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è il lato del quadrato della stessa area</a:t>
            </a:r>
            <a:r>
              <a:rPr lang="pl-PL" altLang="it-IT" sz="1800"/>
              <a:t> </a:t>
            </a:r>
            <a:r>
              <a:rPr lang="pl-PL" altLang="it-IT" sz="1800" i="1"/>
              <a:t>r </a:t>
            </a:r>
            <a:r>
              <a:rPr lang="pl-PL" altLang="it-IT" sz="1800"/>
              <a:t>= </a:t>
            </a:r>
            <a:r>
              <a:rPr lang="pl-PL" altLang="it-IT" sz="1800" i="1"/>
              <a:t>√</a:t>
            </a:r>
            <a:r>
              <a:rPr lang="pl-PL" altLang="it-IT" sz="1800"/>
              <a:t>(</a:t>
            </a:r>
            <a:r>
              <a:rPr lang="pl-PL" altLang="it-IT" sz="1800" i="1"/>
              <a:t>a∙b</a:t>
            </a:r>
            <a:r>
              <a:rPr lang="pl-PL" altLang="it-IT" sz="1800"/>
              <a:t>)</a:t>
            </a:r>
            <a:endParaRPr lang="pl-PL" altLang="it-IT" sz="1800" b="1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Ma il valore medio non riporta tutta l’informazione</a:t>
            </a:r>
            <a:endParaRPr lang="pl-PL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La distribuzione di voti «desiderati» nella didattica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Tradizionale dovrebbe avere la forma, come la distribuzione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 delle palline nel gioco qua accanto</a:t>
            </a:r>
            <a:r>
              <a:rPr lang="pl-PL" altLang="it-IT" sz="180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La distribuzione così si chiama </a:t>
            </a:r>
            <a:r>
              <a:rPr lang="pl-PL" altLang="it-IT" sz="1800" b="1"/>
              <a:t>„normal</a:t>
            </a:r>
            <a:r>
              <a:rPr lang="it-IT" altLang="it-IT" sz="1800" b="1"/>
              <a:t>e</a:t>
            </a:r>
            <a:r>
              <a:rPr lang="pl-PL" altLang="it-IT" sz="1800" b="1"/>
              <a:t>”,</a:t>
            </a:r>
            <a:r>
              <a:rPr lang="pl-PL" altLang="it-IT" sz="1800"/>
              <a:t> </a:t>
            </a:r>
            <a:r>
              <a:rPr lang="it-IT" altLang="it-IT" sz="1800"/>
              <a:t>o di </a:t>
            </a:r>
            <a:r>
              <a:rPr lang="pl-PL" altLang="it-IT" sz="1800"/>
              <a:t>Gauss.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Questa è la distribuzione, per es. del peso di chicchi di riso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della stessa specie o l’altezza di uomini adulti in Olanda</a:t>
            </a:r>
            <a:r>
              <a:rPr lang="pl-PL" altLang="it-IT" sz="180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200"/>
              <a:t>				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200"/>
              <a:t>									  			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200"/>
          </a:p>
        </p:txBody>
      </p:sp>
      <p:pic>
        <p:nvPicPr>
          <p:cNvPr id="69636" name="Picture 4">
            <a:extLst>
              <a:ext uri="{FF2B5EF4-FFF2-40B4-BE49-F238E27FC236}">
                <a16:creationId xmlns:a16="http://schemas.microsoft.com/office/drawing/2014/main" id="{8F5B91B6-B609-4D35-5522-E08DE57D3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5"/>
          <a:stretch>
            <a:fillRect/>
          </a:stretch>
        </p:blipFill>
        <p:spPr bwMode="auto">
          <a:xfrm>
            <a:off x="6465888" y="0"/>
            <a:ext cx="2678112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>
            <a:extLst>
              <a:ext uri="{FF2B5EF4-FFF2-40B4-BE49-F238E27FC236}">
                <a16:creationId xmlns:a16="http://schemas.microsoft.com/office/drawing/2014/main" id="{E29DA115-D817-4D48-A0E8-A40F44309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2852738"/>
            <a:ext cx="3063875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 Box 6">
            <a:extLst>
              <a:ext uri="{FF2B5EF4-FFF2-40B4-BE49-F238E27FC236}">
                <a16:creationId xmlns:a16="http://schemas.microsoft.com/office/drawing/2014/main" id="{50A91001-3FEC-C4D3-1B43-29CECD766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6237288"/>
            <a:ext cx="3929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1400">
                <a:hlinkClick r:id="rId4"/>
              </a:rPr>
              <a:t>https://www.mathsisfun.com/data/quincunx.html</a:t>
            </a:r>
            <a:endParaRPr lang="pl-PL" altLang="it-IT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>
            <a:extLst>
              <a:ext uri="{FF2B5EF4-FFF2-40B4-BE49-F238E27FC236}">
                <a16:creationId xmlns:a16="http://schemas.microsoft.com/office/drawing/2014/main" id="{CC2549C0-08A7-9251-79B9-AE7B054E7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850900"/>
            <a:ext cx="3598863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>
            <a:extLst>
              <a:ext uri="{FF2B5EF4-FFF2-40B4-BE49-F238E27FC236}">
                <a16:creationId xmlns:a16="http://schemas.microsoft.com/office/drawing/2014/main" id="{473C1689-9286-CE10-2E3B-8DBE52948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675687" cy="1143000"/>
          </a:xfrm>
        </p:spPr>
        <p:txBody>
          <a:bodyPr/>
          <a:lstStyle/>
          <a:p>
            <a:pPr eaLnBrk="1" hangingPunct="1"/>
            <a:r>
              <a:rPr lang="it-IT" altLang="it-IT" sz="3600"/>
              <a:t>La distribuzione</a:t>
            </a:r>
            <a:r>
              <a:rPr lang="pl-PL" altLang="it-IT" sz="3600"/>
              <a:t> norma</a:t>
            </a:r>
            <a:r>
              <a:rPr lang="it-IT" altLang="it-IT" sz="3600"/>
              <a:t>le</a:t>
            </a:r>
            <a:r>
              <a:rPr lang="pl-PL" altLang="it-IT" sz="3600"/>
              <a:t> (</a:t>
            </a:r>
            <a:r>
              <a:rPr lang="it-IT" altLang="it-IT" sz="3600"/>
              <a:t>di </a:t>
            </a:r>
            <a:r>
              <a:rPr lang="pl-PL" altLang="it-IT" sz="3600"/>
              <a:t>Gauss)</a:t>
            </a:r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2491695A-CE9E-6F7F-A65E-E97CB111A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927100"/>
            <a:ext cx="7705725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 b="1"/>
              <a:t>1. </a:t>
            </a:r>
            <a:r>
              <a:rPr lang="it-IT" altLang="it-IT" sz="1800" b="1"/>
              <a:t>La distribuzione </a:t>
            </a:r>
            <a:r>
              <a:rPr lang="pl-PL" altLang="it-IT" sz="1800" b="1"/>
              <a:t>normal</a:t>
            </a:r>
            <a:r>
              <a:rPr lang="it-IT" altLang="it-IT" sz="1800" b="1"/>
              <a:t>e</a:t>
            </a:r>
            <a:r>
              <a:rPr lang="pl-PL" altLang="it-IT" sz="1800" b="1"/>
              <a:t> </a:t>
            </a:r>
            <a:r>
              <a:rPr lang="it-IT" altLang="it-IT" sz="1800"/>
              <a:t>è descritta dalla </a:t>
            </a:r>
            <a:r>
              <a:rPr lang="it-IT" altLang="it-IT" sz="1800" b="1"/>
              <a:t>media</a:t>
            </a:r>
            <a:r>
              <a:rPr lang="pl-PL" altLang="it-IT" sz="1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ma anche dallo </a:t>
            </a:r>
            <a:r>
              <a:rPr lang="it-IT" altLang="it-IT" sz="1800" b="1"/>
              <a:t>scarto (deviazione) standard</a:t>
            </a:r>
            <a:r>
              <a:rPr lang="pl-PL" altLang="it-IT" sz="1800" b="1"/>
              <a:t> </a:t>
            </a:r>
            <a:r>
              <a:rPr lang="el-GR" altLang="it-IT" sz="1800" b="1"/>
              <a:t>σ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Nella distribuzione </a:t>
            </a:r>
            <a:r>
              <a:rPr lang="pl-PL" altLang="it-IT" sz="1800"/>
              <a:t>„normal</a:t>
            </a:r>
            <a:r>
              <a:rPr lang="it-IT" altLang="it-IT" sz="1800"/>
              <a:t>e</a:t>
            </a:r>
            <a:r>
              <a:rPr lang="pl-PL" altLang="it-IT" sz="1800"/>
              <a:t>” 68% </a:t>
            </a:r>
            <a:r>
              <a:rPr lang="it-IT" altLang="it-IT" sz="1800"/>
              <a:t>di valori è compreso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tra il valore </a:t>
            </a:r>
            <a:r>
              <a:rPr lang="pl-PL" altLang="it-IT" sz="1800"/>
              <a:t>(</a:t>
            </a:r>
            <a:r>
              <a:rPr lang="pl-PL" altLang="it-IT" sz="1800" b="1" i="1"/>
              <a:t>x</a:t>
            </a:r>
            <a:r>
              <a:rPr lang="pl-PL" altLang="it-IT" sz="1800" b="1" baseline="-25000"/>
              <a:t>0 </a:t>
            </a:r>
            <a:r>
              <a:rPr lang="pl-PL" altLang="it-IT" sz="1800"/>
              <a:t>– </a:t>
            </a:r>
            <a:r>
              <a:rPr lang="el-GR" altLang="it-IT" sz="1800" b="1"/>
              <a:t>σ</a:t>
            </a:r>
            <a:r>
              <a:rPr lang="pl-PL" altLang="it-IT" sz="1800"/>
              <a:t>) </a:t>
            </a:r>
            <a:r>
              <a:rPr lang="it-IT" altLang="it-IT" sz="1800"/>
              <a:t>e</a:t>
            </a:r>
            <a:r>
              <a:rPr lang="pl-PL" altLang="it-IT" sz="1800"/>
              <a:t> (</a:t>
            </a:r>
            <a:r>
              <a:rPr lang="pl-PL" altLang="it-IT" sz="1800" b="1" i="1"/>
              <a:t>x</a:t>
            </a:r>
            <a:r>
              <a:rPr lang="pl-PL" altLang="it-IT" sz="1800" b="1" baseline="-25000"/>
              <a:t>0</a:t>
            </a:r>
            <a:r>
              <a:rPr lang="pl-PL" altLang="it-IT" sz="1800" b="1"/>
              <a:t>  </a:t>
            </a:r>
            <a:r>
              <a:rPr lang="pl-PL" altLang="it-IT" sz="1800"/>
              <a:t>+ </a:t>
            </a:r>
            <a:r>
              <a:rPr lang="el-GR" altLang="it-IT" sz="1800" b="1"/>
              <a:t>σ</a:t>
            </a:r>
            <a:r>
              <a:rPr lang="pl-PL" altLang="it-IT" sz="1800"/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e</a:t>
            </a:r>
            <a:r>
              <a:rPr lang="pl-PL" altLang="it-IT" sz="1800"/>
              <a:t> </a:t>
            </a:r>
            <a:r>
              <a:rPr lang="it-IT" altLang="it-IT" sz="1800"/>
              <a:t>tra </a:t>
            </a:r>
            <a:r>
              <a:rPr lang="en-US" altLang="it-IT" sz="1800"/>
              <a:t>±</a:t>
            </a:r>
            <a:r>
              <a:rPr lang="pl-PL" altLang="it-IT" sz="1800"/>
              <a:t>2 </a:t>
            </a:r>
            <a:r>
              <a:rPr lang="el-GR" altLang="it-IT" sz="1800" b="1"/>
              <a:t>σ</a:t>
            </a:r>
            <a:r>
              <a:rPr lang="pl-PL" altLang="it-IT" sz="1800" b="1"/>
              <a:t> </a:t>
            </a:r>
            <a:r>
              <a:rPr lang="it-IT" altLang="it-IT" sz="1800"/>
              <a:t>persino</a:t>
            </a:r>
            <a:r>
              <a:rPr lang="pl-PL" altLang="it-IT" sz="1800"/>
              <a:t> 95%)</a:t>
            </a:r>
            <a:endParaRPr lang="en-US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200"/>
              <a:t>								  			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200"/>
              <a:t>					</a:t>
            </a:r>
          </a:p>
        </p:txBody>
      </p:sp>
      <p:pic>
        <p:nvPicPr>
          <p:cNvPr id="87045" name="Picture 5">
            <a:extLst>
              <a:ext uri="{FF2B5EF4-FFF2-40B4-BE49-F238E27FC236}">
                <a16:creationId xmlns:a16="http://schemas.microsoft.com/office/drawing/2014/main" id="{B0C549E0-AD42-5E75-35A9-26E54CEA1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81525"/>
            <a:ext cx="31432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6">
            <a:extLst>
              <a:ext uri="{FF2B5EF4-FFF2-40B4-BE49-F238E27FC236}">
                <a16:creationId xmlns:a16="http://schemas.microsoft.com/office/drawing/2014/main" id="{0F84255B-AADF-C122-30DF-E216DEFF1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4522788"/>
            <a:ext cx="24574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Rectangle 7">
            <a:extLst>
              <a:ext uri="{FF2B5EF4-FFF2-40B4-BE49-F238E27FC236}">
                <a16:creationId xmlns:a16="http://schemas.microsoft.com/office/drawing/2014/main" id="{DDBBB0D3-E1CA-6FC8-6A72-097868EB6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797425"/>
            <a:ext cx="919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it-IT" sz="1800" b="1"/>
              <a:t>σ</a:t>
            </a:r>
            <a:r>
              <a:rPr lang="pl-PL" altLang="it-IT" sz="1800"/>
              <a:t>= 20g</a:t>
            </a:r>
            <a:endParaRPr lang="el-GR" altLang="it-IT" sz="1800" b="1"/>
          </a:p>
        </p:txBody>
      </p:sp>
      <p:sp>
        <p:nvSpPr>
          <p:cNvPr id="47112" name="Rectangle 8">
            <a:extLst>
              <a:ext uri="{FF2B5EF4-FFF2-40B4-BE49-F238E27FC236}">
                <a16:creationId xmlns:a16="http://schemas.microsoft.com/office/drawing/2014/main" id="{C393382F-66A5-9B4C-2C06-E13F32AFB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4868863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it-IT" sz="1800" b="1"/>
              <a:t>σ</a:t>
            </a:r>
            <a:r>
              <a:rPr lang="pl-PL" altLang="it-IT" sz="1800"/>
              <a:t>= 4g</a:t>
            </a:r>
            <a:endParaRPr lang="el-GR" altLang="it-IT" sz="1800" b="1"/>
          </a:p>
        </p:txBody>
      </p:sp>
      <p:sp>
        <p:nvSpPr>
          <p:cNvPr id="47113" name="Text Box 10">
            <a:extLst>
              <a:ext uri="{FF2B5EF4-FFF2-40B4-BE49-F238E27FC236}">
                <a16:creationId xmlns:a16="http://schemas.microsoft.com/office/drawing/2014/main" id="{A0A69DF7-5DF1-F7BD-BA56-1A7898215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40475"/>
            <a:ext cx="23923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400"/>
              <a:t>https://www.mathsisfun.com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400"/>
              <a:t>http://www.intmath.com</a:t>
            </a:r>
          </a:p>
        </p:txBody>
      </p:sp>
      <p:pic>
        <p:nvPicPr>
          <p:cNvPr id="47114" name="Picture 12">
            <a:extLst>
              <a:ext uri="{FF2B5EF4-FFF2-40B4-BE49-F238E27FC236}">
                <a16:creationId xmlns:a16="http://schemas.microsoft.com/office/drawing/2014/main" id="{613399F3-48EE-9994-09B4-F4B4ED511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241675"/>
            <a:ext cx="2808288" cy="941388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5" name="Text Box 14">
            <a:extLst>
              <a:ext uri="{FF2B5EF4-FFF2-40B4-BE49-F238E27FC236}">
                <a16:creationId xmlns:a16="http://schemas.microsoft.com/office/drawing/2014/main" id="{0524350F-8305-F1C7-31AE-493431344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" y="4076700"/>
            <a:ext cx="81216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Consideriamo due machine per impacchettare lo zuccero in sacchetti da </a:t>
            </a:r>
            <a:r>
              <a:rPr lang="pl-PL" altLang="it-IT" sz="1800"/>
              <a:t>1 kg: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it-IT" sz="1800"/>
          </a:p>
        </p:txBody>
      </p:sp>
      <p:sp>
        <p:nvSpPr>
          <p:cNvPr id="87055" name="Text Box 15">
            <a:extLst>
              <a:ext uri="{FF2B5EF4-FFF2-40B4-BE49-F238E27FC236}">
                <a16:creationId xmlns:a16="http://schemas.microsoft.com/office/drawing/2014/main" id="{F6252F27-875D-E35A-72C4-6BA9DCD81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5949950"/>
            <a:ext cx="5173663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Fu corretti i parametri operativi della macchina –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Sono migliorati i risultati economici (i clienti si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lamentavano se il peso era inferiore a 1 kg)</a:t>
            </a:r>
            <a:endParaRPr lang="pl-PL" altLang="it-IT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60CD21F0-750D-55D8-3FFF-46FAF52BB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8675687" cy="1143000"/>
          </a:xfrm>
        </p:spPr>
        <p:txBody>
          <a:bodyPr/>
          <a:lstStyle/>
          <a:p>
            <a:pPr eaLnBrk="1" hangingPunct="1"/>
            <a:r>
              <a:rPr lang="it-IT" altLang="it-IT" sz="3600" dirty="0"/>
              <a:t>La distribuzione di eventi rari</a:t>
            </a:r>
            <a:r>
              <a:rPr lang="pl-PL" altLang="it-IT" sz="3600"/>
              <a:t> (Poisson)</a:t>
            </a:r>
          </a:p>
        </p:txBody>
      </p:sp>
      <p:sp>
        <p:nvSpPr>
          <p:cNvPr id="48131" name="Rectangle 11">
            <a:extLst>
              <a:ext uri="{FF2B5EF4-FFF2-40B4-BE49-F238E27FC236}">
                <a16:creationId xmlns:a16="http://schemas.microsoft.com/office/drawing/2014/main" id="{4A2C84A0-D185-205D-F8CB-62F4428CC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17538"/>
            <a:ext cx="8893175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Ladislaus (Władysław) von Bortkiewicz: </a:t>
            </a:r>
            <a:r>
              <a:rPr lang="it-IT" altLang="it-IT" sz="1800"/>
              <a:t>il numero di decessi nella cavalleria prussiana a causa del calcio del cavallo: dopo 20 anni d’indagini si è rivelato che il numero di decessi ammonta a </a:t>
            </a:r>
            <a:r>
              <a:rPr lang="pl-PL" altLang="it-IT" sz="1800"/>
              <a:t>0,61 </a:t>
            </a:r>
            <a:r>
              <a:rPr lang="it-IT" altLang="it-IT" sz="1800"/>
              <a:t>per regimento, allora non è significativo.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Quanti</a:t>
            </a:r>
            <a:r>
              <a:rPr lang="pl-PL" altLang="it-IT" sz="1800"/>
              <a:t>, </a:t>
            </a:r>
            <a:r>
              <a:rPr lang="it-IT" altLang="it-IT" sz="1800"/>
              <a:t>in media, possono capitare i capelli nel </a:t>
            </a:r>
            <a:r>
              <a:rPr lang="pl-PL" altLang="it-IT" sz="1800"/>
              <a:t>amburger</a:t>
            </a:r>
            <a:r>
              <a:rPr lang="it-IT" altLang="it-IT" sz="1800"/>
              <a:t> di</a:t>
            </a:r>
            <a:r>
              <a:rPr lang="pl-PL" altLang="it-IT" sz="1800"/>
              <a:t> McDonald? </a:t>
            </a:r>
            <a:r>
              <a:rPr lang="it-IT" altLang="it-IT" sz="1800"/>
              <a:t>Le volte uno, ma raramente, ma due – praticamente mai. </a:t>
            </a:r>
            <a:r>
              <a:rPr lang="pl-PL" altLang="it-IT" sz="1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>
                <a:solidFill>
                  <a:srgbClr val="FF0000"/>
                </a:solidFill>
              </a:rPr>
              <a:t>= </a:t>
            </a:r>
            <a:r>
              <a:rPr lang="it-IT" altLang="it-IT" sz="1800">
                <a:solidFill>
                  <a:srgbClr val="FF0000"/>
                </a:solidFill>
              </a:rPr>
              <a:t>si chiama la distribuzione di eventi </a:t>
            </a:r>
            <a:r>
              <a:rPr lang="pl-PL" altLang="it-IT" sz="1800" b="1">
                <a:solidFill>
                  <a:srgbClr val="FF0000"/>
                </a:solidFill>
              </a:rPr>
              <a:t>r</a:t>
            </a:r>
            <a:r>
              <a:rPr lang="it-IT" altLang="it-IT" sz="1800" b="1">
                <a:solidFill>
                  <a:srgbClr val="FF0000"/>
                </a:solidFill>
              </a:rPr>
              <a:t>ari</a:t>
            </a:r>
            <a:r>
              <a:rPr lang="pl-PL" altLang="it-IT" sz="1800" b="1">
                <a:solidFill>
                  <a:srgbClr val="FF0000"/>
                </a:solidFill>
              </a:rPr>
              <a:t> </a:t>
            </a:r>
            <a:r>
              <a:rPr lang="pl-PL" altLang="it-IT" sz="1800">
                <a:solidFill>
                  <a:srgbClr val="FF0000"/>
                </a:solidFill>
              </a:rPr>
              <a:t>(</a:t>
            </a:r>
            <a:r>
              <a:rPr lang="it-IT" altLang="it-IT" sz="1800">
                <a:solidFill>
                  <a:srgbClr val="FF0000"/>
                </a:solidFill>
              </a:rPr>
              <a:t>di </a:t>
            </a:r>
            <a:r>
              <a:rPr lang="pl-PL" altLang="it-IT" sz="1800">
                <a:solidFill>
                  <a:srgbClr val="FF0000"/>
                </a:solidFill>
              </a:rPr>
              <a:t>Poisson)</a:t>
            </a:r>
            <a:endParaRPr lang="pl-PL" altLang="it-IT" sz="18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 b="1"/>
              <a:t> </a:t>
            </a:r>
            <a:endParaRPr lang="pl-PL" altLang="it-IT" sz="1200"/>
          </a:p>
        </p:txBody>
      </p:sp>
      <p:sp>
        <p:nvSpPr>
          <p:cNvPr id="48132" name="Text Box 12">
            <a:extLst>
              <a:ext uri="{FF2B5EF4-FFF2-40B4-BE49-F238E27FC236}">
                <a16:creationId xmlns:a16="http://schemas.microsoft.com/office/drawing/2014/main" id="{FB7476FB-5F0C-A2B9-811C-B3BA0685F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40475"/>
            <a:ext cx="23923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400"/>
              <a:t>https://www.mathsisfun.com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400"/>
              <a:t>http://www.intmath.com</a:t>
            </a:r>
          </a:p>
        </p:txBody>
      </p:sp>
      <p:pic>
        <p:nvPicPr>
          <p:cNvPr id="70669" name="Picture 13">
            <a:extLst>
              <a:ext uri="{FF2B5EF4-FFF2-40B4-BE49-F238E27FC236}">
                <a16:creationId xmlns:a16="http://schemas.microsoft.com/office/drawing/2014/main" id="{821A942C-86CC-1715-F756-A3276D40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081338"/>
            <a:ext cx="3455987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15">
            <a:extLst>
              <a:ext uri="{FF2B5EF4-FFF2-40B4-BE49-F238E27FC236}">
                <a16:creationId xmlns:a16="http://schemas.microsoft.com/office/drawing/2014/main" id="{F551B4AD-02B2-3F60-72C6-9C162459C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357563"/>
            <a:ext cx="18732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2" name="Text Box 16">
            <a:extLst>
              <a:ext uri="{FF2B5EF4-FFF2-40B4-BE49-F238E27FC236}">
                <a16:creationId xmlns:a16="http://schemas.microsoft.com/office/drawing/2014/main" id="{9CE5C661-E387-231E-C726-17DF961D7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589588"/>
            <a:ext cx="562133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In questo caso è difficile parlare della media</a:t>
            </a:r>
            <a:r>
              <a:rPr lang="pl-PL" altLang="it-IT" sz="1800"/>
              <a:t> –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Piuttosto bisognerebbe parlare di eventi più probabili</a:t>
            </a:r>
            <a:r>
              <a:rPr lang="pl-PL" altLang="it-IT" sz="1800"/>
              <a:t> </a:t>
            </a:r>
          </a:p>
        </p:txBody>
      </p:sp>
      <p:pic>
        <p:nvPicPr>
          <p:cNvPr id="70673" name="Picture 17">
            <a:extLst>
              <a:ext uri="{FF2B5EF4-FFF2-40B4-BE49-F238E27FC236}">
                <a16:creationId xmlns:a16="http://schemas.microsoft.com/office/drawing/2014/main" id="{6EFB4CE5-4915-9C22-FB9D-F436B9B39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5"/>
          <a:stretch>
            <a:fillRect/>
          </a:stretch>
        </p:blipFill>
        <p:spPr bwMode="auto">
          <a:xfrm>
            <a:off x="5580063" y="2809875"/>
            <a:ext cx="26765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0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0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5F638F9E-C54F-70B6-420F-011BF10C26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75688" cy="1143000"/>
          </a:xfrm>
        </p:spPr>
        <p:txBody>
          <a:bodyPr/>
          <a:lstStyle/>
          <a:p>
            <a:pPr eaLnBrk="1" hangingPunct="1"/>
            <a:r>
              <a:rPr lang="it-IT" altLang="it-IT" sz="3600"/>
              <a:t>La media</a:t>
            </a:r>
            <a:r>
              <a:rPr lang="pl-PL" altLang="it-IT" sz="3600"/>
              <a:t>, </a:t>
            </a:r>
            <a:r>
              <a:rPr lang="it-IT" altLang="it-IT" sz="3600"/>
              <a:t>la </a:t>
            </a:r>
            <a:r>
              <a:rPr lang="pl-PL" altLang="it-IT" sz="3600"/>
              <a:t>mediana, </a:t>
            </a:r>
            <a:r>
              <a:rPr lang="it-IT" altLang="it-IT" sz="3600"/>
              <a:t>la </a:t>
            </a:r>
            <a:r>
              <a:rPr lang="pl-PL" altLang="it-IT" sz="3600"/>
              <a:t>dominanta</a:t>
            </a:r>
          </a:p>
        </p:txBody>
      </p:sp>
      <p:pic>
        <p:nvPicPr>
          <p:cNvPr id="49155" name="Picture 5">
            <a:extLst>
              <a:ext uri="{FF2B5EF4-FFF2-40B4-BE49-F238E27FC236}">
                <a16:creationId xmlns:a16="http://schemas.microsoft.com/office/drawing/2014/main" id="{D117B3D6-80F3-00EC-6C16-1FBCC97E15F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8" y="1052513"/>
            <a:ext cx="9072562" cy="3036887"/>
          </a:xfrm>
          <a:noFill/>
        </p:spPr>
      </p:pic>
      <p:sp>
        <p:nvSpPr>
          <p:cNvPr id="49156" name="Line 6">
            <a:extLst>
              <a:ext uri="{FF2B5EF4-FFF2-40B4-BE49-F238E27FC236}">
                <a16:creationId xmlns:a16="http://schemas.microsoft.com/office/drawing/2014/main" id="{A1DE5C2E-DA6C-EEB1-12D3-BBF13B37CF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8325" y="1570038"/>
            <a:ext cx="12954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57" name="Line 7">
            <a:extLst>
              <a:ext uri="{FF2B5EF4-FFF2-40B4-BE49-F238E27FC236}">
                <a16:creationId xmlns:a16="http://schemas.microsoft.com/office/drawing/2014/main" id="{96AF18D3-ADD3-EF97-1BB3-F8CA54361B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9563" y="2708275"/>
            <a:ext cx="12954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58" name="Line 8">
            <a:extLst>
              <a:ext uri="{FF2B5EF4-FFF2-40B4-BE49-F238E27FC236}">
                <a16:creationId xmlns:a16="http://schemas.microsoft.com/office/drawing/2014/main" id="{EFB135B3-6F84-9062-2749-F2AE3DB405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00" y="2420938"/>
            <a:ext cx="12954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59" name="Rectangle 10">
            <a:extLst>
              <a:ext uri="{FF2B5EF4-FFF2-40B4-BE49-F238E27FC236}">
                <a16:creationId xmlns:a16="http://schemas.microsoft.com/office/drawing/2014/main" id="{5F37EBB4-5B51-2D2F-FA86-9FA09B230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383088"/>
            <a:ext cx="8713787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700" dirty="0"/>
              <a:t>Si è verificato che nel 2</a:t>
            </a:r>
            <a:r>
              <a:rPr lang="pl-PL" altLang="it-IT" sz="1700" dirty="0"/>
              <a:t>014 roku</a:t>
            </a:r>
            <a:r>
              <a:rPr lang="it-IT" altLang="it-IT" sz="1700" dirty="0"/>
              <a:t> la </a:t>
            </a:r>
            <a:r>
              <a:rPr lang="it-IT" altLang="it-IT" sz="1700" u="sng" dirty="0"/>
              <a:t>mediana</a:t>
            </a:r>
            <a:r>
              <a:rPr lang="it-IT" altLang="it-IT" sz="1700" dirty="0"/>
              <a:t> dello stipendio nazionale ammontava in Polonia a </a:t>
            </a:r>
            <a:r>
              <a:rPr lang="pl-PL" altLang="it-IT" sz="1700" dirty="0"/>
              <a:t>2359 </a:t>
            </a:r>
            <a:r>
              <a:rPr lang="it-IT" altLang="it-IT" sz="1700" dirty="0"/>
              <a:t>PZL</a:t>
            </a:r>
            <a:r>
              <a:rPr lang="pl-PL" altLang="it-IT" sz="1700" dirty="0"/>
              <a:t> netto</a:t>
            </a:r>
            <a:r>
              <a:rPr lang="it-IT" altLang="it-IT" sz="1700" dirty="0"/>
              <a:t> al mese</a:t>
            </a:r>
            <a:r>
              <a:rPr lang="pl-PL" altLang="it-IT" sz="1700" dirty="0"/>
              <a:t>. T</a:t>
            </a:r>
            <a:r>
              <a:rPr lang="it-IT" altLang="it-IT" sz="1700" dirty="0"/>
              <a:t>questo vuol dire che </a:t>
            </a:r>
            <a:r>
              <a:rPr lang="pl-PL" altLang="it-IT" sz="1700" dirty="0"/>
              <a:t>50% </a:t>
            </a:r>
            <a:r>
              <a:rPr lang="it-IT" altLang="it-IT" sz="1700" dirty="0"/>
              <a:t>di lavoratori guadagnavo memo che questa quota, che oggi equivale a solo </a:t>
            </a:r>
            <a:r>
              <a:rPr lang="pl-PL" altLang="it-IT" sz="1700" u="sng" dirty="0"/>
              <a:t>550 euro</a:t>
            </a:r>
            <a:r>
              <a:rPr lang="pl-PL" altLang="it-IT" sz="1700" dirty="0"/>
              <a:t>. </a:t>
            </a:r>
            <a:r>
              <a:rPr lang="it-IT" altLang="it-IT" sz="1700" dirty="0"/>
              <a:t>Poi, lo stipendio pagato più frequentemente (il valore dominante, cioè la moda) era nel </a:t>
            </a:r>
            <a:r>
              <a:rPr lang="pl-PL" altLang="it-IT" sz="1700" dirty="0"/>
              <a:t>2014 </a:t>
            </a:r>
            <a:r>
              <a:rPr lang="it-IT" altLang="it-IT" sz="1700" dirty="0"/>
              <a:t>la quota di solo </a:t>
            </a:r>
            <a:r>
              <a:rPr lang="pl-PL" altLang="it-IT" sz="1700" dirty="0"/>
              <a:t>1786 </a:t>
            </a:r>
            <a:r>
              <a:rPr lang="it-IT" altLang="it-IT" sz="1700" dirty="0"/>
              <a:t>PZL</a:t>
            </a:r>
            <a:r>
              <a:rPr lang="pl-PL" altLang="it-IT" sz="1700" dirty="0"/>
              <a:t> netto (</a:t>
            </a:r>
            <a:r>
              <a:rPr lang="pl-PL" altLang="it-IT" sz="1700" u="sng" dirty="0"/>
              <a:t>415 euro</a:t>
            </a:r>
            <a:r>
              <a:rPr lang="pl-PL" altLang="it-IT" sz="1700" dirty="0"/>
              <a:t>). </a:t>
            </a:r>
            <a:r>
              <a:rPr lang="it-IT" altLang="it-IT" sz="1700" dirty="0"/>
              <a:t>Come se non bastasse, 1</a:t>
            </a:r>
            <a:r>
              <a:rPr lang="pl-PL" altLang="it-IT" sz="1700" dirty="0"/>
              <a:t>,36 mln </a:t>
            </a:r>
            <a:r>
              <a:rPr lang="it-IT" altLang="it-IT" sz="1700" dirty="0"/>
              <a:t>di lavoratori riceveva lo stipendio non più alto del minimo, cioè </a:t>
            </a:r>
            <a:r>
              <a:rPr lang="pl-PL" altLang="it-IT" sz="1700" dirty="0"/>
              <a:t> 1237 </a:t>
            </a:r>
            <a:r>
              <a:rPr lang="it-IT" altLang="it-IT" sz="1700" dirty="0"/>
              <a:t>PZL </a:t>
            </a:r>
            <a:r>
              <a:rPr lang="pl-PL" altLang="it-IT" sz="1700" dirty="0"/>
              <a:t>nett</a:t>
            </a:r>
            <a:r>
              <a:rPr lang="it-IT" altLang="it-IT" sz="1700" dirty="0"/>
              <a:t> al mese</a:t>
            </a:r>
            <a:r>
              <a:rPr lang="pl-PL" altLang="it-IT" sz="1700" dirty="0"/>
              <a:t> (</a:t>
            </a:r>
            <a:r>
              <a:rPr lang="it-IT" altLang="it-IT" sz="1700" dirty="0" err="1"/>
              <a:t>c.a</a:t>
            </a:r>
            <a:r>
              <a:rPr lang="pl-PL" altLang="it-IT" sz="1700" dirty="0"/>
              <a:t>. 290 E)!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it-IT" sz="1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it-IT" sz="1400" dirty="0"/>
              <a:t>http://niewygodne.info.pl/artykul6/02692-GUS-ujawnia-dramatyczne-dane-nt-wynagrodzen.htm</a:t>
            </a:r>
          </a:p>
        </p:txBody>
      </p:sp>
      <p:sp>
        <p:nvSpPr>
          <p:cNvPr id="49160" name="Text Box 11">
            <a:extLst>
              <a:ext uri="{FF2B5EF4-FFF2-40B4-BE49-F238E27FC236}">
                <a16:creationId xmlns:a16="http://schemas.microsoft.com/office/drawing/2014/main" id="{8BC95D6F-79C3-6119-DA52-9E805EC8C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921125"/>
            <a:ext cx="858678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pl-PL" altLang="it-IT" sz="1200">
                <a:hlinkClick r:id="rId3"/>
              </a:rPr>
              <a:t>http://stat.gov.pl/obszary-tematyczne/rynek-pracy/</a:t>
            </a:r>
            <a:endParaRPr lang="pl-PL" altLang="it-IT" sz="1200"/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pl-PL" altLang="it-IT" sz="1200"/>
              <a:t>pracujacy-zatrudnieni-wynagrodzenia-koszty-pracy/struktura-wynagrodzen-wedlug-zawodow-w-pazdzierniku-2014-r-,5,4.html</a:t>
            </a:r>
          </a:p>
        </p:txBody>
      </p:sp>
      <p:sp>
        <p:nvSpPr>
          <p:cNvPr id="49161" name="CasellaDiTesto 1">
            <a:extLst>
              <a:ext uri="{FF2B5EF4-FFF2-40B4-BE49-F238E27FC236}">
                <a16:creationId xmlns:a16="http://schemas.microsoft.com/office/drawing/2014/main" id="{2FC389F1-1212-D172-5A7C-5D6A932A8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8350" y="1377950"/>
            <a:ext cx="155733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>
                <a:solidFill>
                  <a:srgbClr val="FF0000"/>
                </a:solidFill>
              </a:rPr>
              <a:t>Media</a:t>
            </a:r>
          </a:p>
          <a:p>
            <a:endParaRPr lang="it-IT" altLang="it-IT">
              <a:solidFill>
                <a:srgbClr val="FF0000"/>
              </a:solidFill>
            </a:endParaRPr>
          </a:p>
          <a:p>
            <a:endParaRPr lang="it-IT" altLang="it-IT">
              <a:solidFill>
                <a:srgbClr val="FF0000"/>
              </a:solidFill>
            </a:endParaRPr>
          </a:p>
          <a:p>
            <a:r>
              <a:rPr lang="it-IT" altLang="it-IT">
                <a:solidFill>
                  <a:srgbClr val="FF0000"/>
                </a:solidFill>
              </a:rPr>
              <a:t>Dominante </a:t>
            </a:r>
          </a:p>
          <a:p>
            <a:endParaRPr lang="it-IT" altLang="it-IT">
              <a:solidFill>
                <a:srgbClr val="FF0000"/>
              </a:solidFill>
            </a:endParaRPr>
          </a:p>
          <a:p>
            <a:endParaRPr lang="it-IT" altLang="it-IT">
              <a:solidFill>
                <a:srgbClr val="FF0000"/>
              </a:solidFill>
            </a:endParaRPr>
          </a:p>
          <a:p>
            <a:r>
              <a:rPr lang="it-IT" altLang="it-IT">
                <a:solidFill>
                  <a:srgbClr val="FF0000"/>
                </a:solidFill>
              </a:rPr>
              <a:t>Mediana</a:t>
            </a:r>
          </a:p>
          <a:p>
            <a:endParaRPr lang="it-IT" altLang="it-IT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8F821665-190C-827F-ABC4-5742CC348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11125"/>
            <a:ext cx="8675688" cy="1143000"/>
          </a:xfrm>
        </p:spPr>
        <p:txBody>
          <a:bodyPr/>
          <a:lstStyle/>
          <a:p>
            <a:pPr eaLnBrk="1" hangingPunct="1"/>
            <a:r>
              <a:rPr lang="it-IT" altLang="it-IT" sz="3600"/>
              <a:t>La media</a:t>
            </a:r>
            <a:r>
              <a:rPr lang="pl-PL" altLang="it-IT" sz="3600"/>
              <a:t>, </a:t>
            </a:r>
            <a:r>
              <a:rPr lang="it-IT" altLang="it-IT" sz="3600"/>
              <a:t>la </a:t>
            </a:r>
            <a:r>
              <a:rPr lang="pl-PL" altLang="it-IT" sz="3600"/>
              <a:t>mediana, </a:t>
            </a:r>
            <a:r>
              <a:rPr lang="it-IT" altLang="it-IT" sz="3600"/>
              <a:t>la </a:t>
            </a:r>
            <a:r>
              <a:rPr lang="pl-PL" altLang="it-IT" sz="3600"/>
              <a:t>dominanta</a:t>
            </a:r>
          </a:p>
        </p:txBody>
      </p:sp>
      <p:sp>
        <p:nvSpPr>
          <p:cNvPr id="50179" name="Text Box 11">
            <a:extLst>
              <a:ext uri="{FF2B5EF4-FFF2-40B4-BE49-F238E27FC236}">
                <a16:creationId xmlns:a16="http://schemas.microsoft.com/office/drawing/2014/main" id="{062C754A-E736-85F8-C7EF-C9A217EF9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5949950"/>
            <a:ext cx="7388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200">
                <a:hlinkClick r:id="rId2"/>
              </a:rPr>
              <a:t>http://faktyliczby.stronazen.pl/wordpress/wp-content/uploads/2015/04/image36.png</a:t>
            </a:r>
            <a:endParaRPr lang="pl-PL" altLang="it-IT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200"/>
              <a:t>http://www.repubblica.it/economia/2015/02/16/news/stipendi_salari_jobpricing_operai_dirigenti-107441843</a:t>
            </a:r>
            <a:r>
              <a:rPr lang="pl-PL" altLang="it-IT" sz="1800"/>
              <a:t>/</a:t>
            </a:r>
          </a:p>
        </p:txBody>
      </p:sp>
      <p:pic>
        <p:nvPicPr>
          <p:cNvPr id="50180" name="Picture 10">
            <a:extLst>
              <a:ext uri="{FF2B5EF4-FFF2-40B4-BE49-F238E27FC236}">
                <a16:creationId xmlns:a16="http://schemas.microsoft.com/office/drawing/2014/main" id="{39A10B79-270A-2B80-723E-BB79CF197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797175"/>
            <a:ext cx="6264275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6" name="Picture 12">
            <a:extLst>
              <a:ext uri="{FF2B5EF4-FFF2-40B4-BE49-F238E27FC236}">
                <a16:creationId xmlns:a16="http://schemas.microsoft.com/office/drawing/2014/main" id="{01FF2E0D-6314-EADF-ED1E-F1EDF16B4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750888"/>
            <a:ext cx="5618163" cy="40608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2" name="Line 13">
            <a:extLst>
              <a:ext uri="{FF2B5EF4-FFF2-40B4-BE49-F238E27FC236}">
                <a16:creationId xmlns:a16="http://schemas.microsoft.com/office/drawing/2014/main" id="{E169C77B-7A80-728E-0A33-5AB32F40CE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0063" y="1196975"/>
            <a:ext cx="0" cy="8651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183" name="Line 14">
            <a:extLst>
              <a:ext uri="{FF2B5EF4-FFF2-40B4-BE49-F238E27FC236}">
                <a16:creationId xmlns:a16="http://schemas.microsoft.com/office/drawing/2014/main" id="{90C1A4D7-691B-0BA4-2228-CF43FE2BF1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525" y="1412875"/>
            <a:ext cx="0" cy="8651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184" name="Line 15">
            <a:extLst>
              <a:ext uri="{FF2B5EF4-FFF2-40B4-BE49-F238E27FC236}">
                <a16:creationId xmlns:a16="http://schemas.microsoft.com/office/drawing/2014/main" id="{141A451C-FBFA-7CC5-EF77-5B01857C688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2475" y="3284538"/>
            <a:ext cx="0" cy="8651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185" name="Line 16">
            <a:extLst>
              <a:ext uri="{FF2B5EF4-FFF2-40B4-BE49-F238E27FC236}">
                <a16:creationId xmlns:a16="http://schemas.microsoft.com/office/drawing/2014/main" id="{8F483599-6866-EB81-4CAA-AB3855D872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5875" y="3284538"/>
            <a:ext cx="0" cy="8651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186" name="CasellaDiTesto 1">
            <a:extLst>
              <a:ext uri="{FF2B5EF4-FFF2-40B4-BE49-F238E27FC236}">
                <a16:creationId xmlns:a16="http://schemas.microsoft.com/office/drawing/2014/main" id="{9B8BF201-4D48-8807-4E8D-5961FD60CC7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39750" y="1655763"/>
            <a:ext cx="25193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Stipendi in Polonia (2014) e in Italia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2ABCB2FA-01D0-017C-20D6-760DA2B5BC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75688" cy="1143000"/>
          </a:xfrm>
        </p:spPr>
        <p:txBody>
          <a:bodyPr/>
          <a:lstStyle/>
          <a:p>
            <a:pPr eaLnBrk="1" hangingPunct="1"/>
            <a:r>
              <a:rPr lang="it-IT" altLang="it-IT" sz="3600"/>
              <a:t>La media de-composta</a:t>
            </a:r>
            <a:endParaRPr lang="pl-PL" altLang="it-IT" sz="3600"/>
          </a:p>
        </p:txBody>
      </p:sp>
      <p:pic>
        <p:nvPicPr>
          <p:cNvPr id="51203" name="Picture 10">
            <a:extLst>
              <a:ext uri="{FF2B5EF4-FFF2-40B4-BE49-F238E27FC236}">
                <a16:creationId xmlns:a16="http://schemas.microsoft.com/office/drawing/2014/main" id="{F2747585-94B3-9E70-8139-7A6791F27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893763"/>
            <a:ext cx="8064500" cy="573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4" name="Text Box 11">
            <a:extLst>
              <a:ext uri="{FF2B5EF4-FFF2-40B4-BE49-F238E27FC236}">
                <a16:creationId xmlns:a16="http://schemas.microsoft.com/office/drawing/2014/main" id="{258D11B9-13A7-3AC5-2375-544A635ED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984375"/>
            <a:ext cx="296386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1. </a:t>
            </a:r>
            <a:r>
              <a:rPr lang="it-IT" altLang="it-IT" sz="1800"/>
              <a:t>Ufficiali pubblici, dirigenti</a:t>
            </a:r>
            <a:endParaRPr lang="pl-PL" altLang="it-IT" sz="1800"/>
          </a:p>
        </p:txBody>
      </p:sp>
      <p:sp>
        <p:nvSpPr>
          <p:cNvPr id="51205" name="Text Box 12">
            <a:extLst>
              <a:ext uri="{FF2B5EF4-FFF2-40B4-BE49-F238E27FC236}">
                <a16:creationId xmlns:a16="http://schemas.microsoft.com/office/drawing/2014/main" id="{716BFC19-4E7C-F72C-4903-D6279664E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963" y="3471863"/>
            <a:ext cx="15303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2. Spec</a:t>
            </a:r>
            <a:r>
              <a:rPr lang="it-IT" altLang="it-IT" sz="1800"/>
              <a:t>ialisti</a:t>
            </a:r>
            <a:endParaRPr lang="pl-PL" altLang="it-IT" sz="1800"/>
          </a:p>
        </p:txBody>
      </p:sp>
      <p:sp>
        <p:nvSpPr>
          <p:cNvPr id="51206" name="Text Box 13">
            <a:extLst>
              <a:ext uri="{FF2B5EF4-FFF2-40B4-BE49-F238E27FC236}">
                <a16:creationId xmlns:a16="http://schemas.microsoft.com/office/drawing/2014/main" id="{25CB93A8-19EC-88CC-12E8-25472511E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25" y="4627563"/>
            <a:ext cx="13779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4. </a:t>
            </a:r>
            <a:r>
              <a:rPr lang="it-IT" altLang="it-IT" sz="1800"/>
              <a:t>Impiegati</a:t>
            </a:r>
            <a:endParaRPr lang="pl-PL" altLang="it-IT" sz="1800"/>
          </a:p>
        </p:txBody>
      </p:sp>
      <p:sp>
        <p:nvSpPr>
          <p:cNvPr id="51207" name="Text Box 14">
            <a:extLst>
              <a:ext uri="{FF2B5EF4-FFF2-40B4-BE49-F238E27FC236}">
                <a16:creationId xmlns:a16="http://schemas.microsoft.com/office/drawing/2014/main" id="{9125BAAA-305C-D6D3-8B1B-2267D9411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1963" y="4451350"/>
            <a:ext cx="11334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7. </a:t>
            </a:r>
            <a:r>
              <a:rPr lang="it-IT" altLang="it-IT" sz="1800"/>
              <a:t>Operai</a:t>
            </a:r>
            <a:endParaRPr lang="pl-PL" altLang="it-IT" sz="1800"/>
          </a:p>
        </p:txBody>
      </p:sp>
      <p:sp>
        <p:nvSpPr>
          <p:cNvPr id="51208" name="Text Box 15">
            <a:extLst>
              <a:ext uri="{FF2B5EF4-FFF2-40B4-BE49-F238E27FC236}">
                <a16:creationId xmlns:a16="http://schemas.microsoft.com/office/drawing/2014/main" id="{262DE553-EB03-7CC9-809D-2D6BF9C06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975" y="4894263"/>
            <a:ext cx="13398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5. </a:t>
            </a:r>
            <a:r>
              <a:rPr lang="it-IT" altLang="it-IT" sz="1800"/>
              <a:t>Venditori</a:t>
            </a:r>
            <a:endParaRPr lang="pl-PL" altLang="it-IT" sz="1800"/>
          </a:p>
        </p:txBody>
      </p:sp>
      <p:sp>
        <p:nvSpPr>
          <p:cNvPr id="51209" name="Text Box 16">
            <a:extLst>
              <a:ext uri="{FF2B5EF4-FFF2-40B4-BE49-F238E27FC236}">
                <a16:creationId xmlns:a16="http://schemas.microsoft.com/office/drawing/2014/main" id="{CB1D33BE-6A9B-7F2A-4662-A71A3ABBA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6518275"/>
            <a:ext cx="24765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Da</a:t>
            </a:r>
            <a:r>
              <a:rPr lang="it-IT" altLang="it-IT" sz="1800"/>
              <a:t>ti</a:t>
            </a:r>
            <a:r>
              <a:rPr lang="pl-PL" altLang="it-IT" sz="1800"/>
              <a:t>: GUS (stat.gov.pl)</a:t>
            </a:r>
          </a:p>
        </p:txBody>
      </p:sp>
      <p:sp>
        <p:nvSpPr>
          <p:cNvPr id="51210" name="Oval 17">
            <a:extLst>
              <a:ext uri="{FF2B5EF4-FFF2-40B4-BE49-F238E27FC236}">
                <a16:creationId xmlns:a16="http://schemas.microsoft.com/office/drawing/2014/main" id="{AC840807-FC07-6B1A-0C10-1F27944A4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5589588"/>
            <a:ext cx="433387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6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0E71EA34-EE68-429E-5F36-C9E25B3C63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75688" cy="1143000"/>
          </a:xfrm>
        </p:spPr>
        <p:txBody>
          <a:bodyPr/>
          <a:lstStyle/>
          <a:p>
            <a:pPr eaLnBrk="1" hangingPunct="1"/>
            <a:r>
              <a:rPr lang="it-IT" altLang="it-IT" sz="3600"/>
              <a:t>Due libri di testo (polacchi)</a:t>
            </a:r>
            <a:r>
              <a:rPr lang="pl-PL" altLang="it-IT" sz="3600"/>
              <a:t>:</a:t>
            </a:r>
            <a:br>
              <a:rPr lang="pl-PL" altLang="it-IT" sz="3600"/>
            </a:br>
            <a:r>
              <a:rPr lang="pl-PL" altLang="it-IT" sz="3600"/>
              <a:t>biologia</a:t>
            </a:r>
            <a:r>
              <a:rPr lang="it-IT" altLang="it-IT" sz="3600"/>
              <a:t> con la statistica</a:t>
            </a:r>
            <a:r>
              <a:rPr lang="pl-PL" altLang="it-IT" sz="3600"/>
              <a:t>?</a:t>
            </a:r>
          </a:p>
        </p:txBody>
      </p:sp>
      <p:pic>
        <p:nvPicPr>
          <p:cNvPr id="52227" name="Picture 4">
            <a:extLst>
              <a:ext uri="{FF2B5EF4-FFF2-40B4-BE49-F238E27FC236}">
                <a16:creationId xmlns:a16="http://schemas.microsoft.com/office/drawing/2014/main" id="{910B7F8D-6040-F8BE-6ABA-1F5F62CB9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239838"/>
            <a:ext cx="8642350" cy="436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8" name="Oval 14">
            <a:extLst>
              <a:ext uri="{FF2B5EF4-FFF2-40B4-BE49-F238E27FC236}">
                <a16:creationId xmlns:a16="http://schemas.microsoft.com/office/drawing/2014/main" id="{C5A32CC0-372B-39ED-32C8-4167F38A3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4652963"/>
            <a:ext cx="1079500" cy="5048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600"/>
          </a:p>
        </p:txBody>
      </p:sp>
      <p:sp>
        <p:nvSpPr>
          <p:cNvPr id="52229" name="Oval 16">
            <a:extLst>
              <a:ext uri="{FF2B5EF4-FFF2-40B4-BE49-F238E27FC236}">
                <a16:creationId xmlns:a16="http://schemas.microsoft.com/office/drawing/2014/main" id="{4A9F08DF-15D6-2740-3F5C-A155A3170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4724400"/>
            <a:ext cx="1079500" cy="5048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600"/>
          </a:p>
        </p:txBody>
      </p:sp>
      <p:sp>
        <p:nvSpPr>
          <p:cNvPr id="52230" name="Oval 17">
            <a:extLst>
              <a:ext uri="{FF2B5EF4-FFF2-40B4-BE49-F238E27FC236}">
                <a16:creationId xmlns:a16="http://schemas.microsoft.com/office/drawing/2014/main" id="{D4080D5F-79FF-3832-D7AC-172D8E961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5229225"/>
            <a:ext cx="1079500" cy="5048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600"/>
          </a:p>
        </p:txBody>
      </p:sp>
      <p:sp>
        <p:nvSpPr>
          <p:cNvPr id="52231" name="Oval 18">
            <a:extLst>
              <a:ext uri="{FF2B5EF4-FFF2-40B4-BE49-F238E27FC236}">
                <a16:creationId xmlns:a16="http://schemas.microsoft.com/office/drawing/2014/main" id="{87FAC5B1-4D83-B92F-9FA0-9CB064EB2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157788"/>
            <a:ext cx="1079500" cy="5048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600"/>
          </a:p>
        </p:txBody>
      </p:sp>
      <p:sp>
        <p:nvSpPr>
          <p:cNvPr id="52232" name="Line 19">
            <a:extLst>
              <a:ext uri="{FF2B5EF4-FFF2-40B4-BE49-F238E27FC236}">
                <a16:creationId xmlns:a16="http://schemas.microsoft.com/office/drawing/2014/main" id="{FD6CCF06-20D6-4ACA-3BEA-B6D4B5D813F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4725144"/>
            <a:ext cx="6477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233" name="Text Box 20">
            <a:extLst>
              <a:ext uri="{FF2B5EF4-FFF2-40B4-BE49-F238E27FC236}">
                <a16:creationId xmlns:a16="http://schemas.microsoft.com/office/drawing/2014/main" id="{146C2F82-8D62-A425-E783-16B59C5B1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5618163"/>
            <a:ext cx="87614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chemeClr val="accent2"/>
                </a:solidFill>
              </a:rPr>
              <a:t>O forse sul campione di </a:t>
            </a:r>
            <a:r>
              <a:rPr lang="pl-PL" altLang="it-IT" sz="2000">
                <a:solidFill>
                  <a:schemeClr val="accent2"/>
                </a:solidFill>
              </a:rPr>
              <a:t>&lt;1000 </a:t>
            </a:r>
            <a:r>
              <a:rPr lang="it-IT" altLang="it-IT" sz="2000">
                <a:solidFill>
                  <a:schemeClr val="accent2"/>
                </a:solidFill>
              </a:rPr>
              <a:t>esemplari non si possono dare 4 cifre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chemeClr val="accent2"/>
                </a:solidFill>
              </a:rPr>
              <a:t>significative</a:t>
            </a:r>
            <a:r>
              <a:rPr lang="pl-PL" altLang="it-IT" sz="2000">
                <a:solidFill>
                  <a:schemeClr val="accent2"/>
                </a:solidFill>
              </a:rPr>
              <a:t>?</a:t>
            </a:r>
            <a:r>
              <a:rPr lang="it-IT" altLang="it-IT" sz="2000">
                <a:solidFill>
                  <a:schemeClr val="accent2"/>
                </a:solidFill>
              </a:rPr>
              <a:t> O ancora l’incapacità di arrotondare (e usare la calcolatrice?)</a:t>
            </a:r>
            <a:endParaRPr lang="pl-PL" altLang="it-IT" sz="20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E1A3DCB-39FE-82EA-2980-BA407164B5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it-IT" sz="3000"/>
              <a:t>Mot</a:t>
            </a:r>
            <a:r>
              <a:rPr lang="it-IT" altLang="it-IT" sz="3000"/>
              <a:t>ivazione</a:t>
            </a:r>
            <a:r>
              <a:rPr lang="pl-PL" altLang="it-IT" sz="3000"/>
              <a:t>: J. Bruner –  </a:t>
            </a:r>
            <a:r>
              <a:rPr lang="it-IT" altLang="it-IT" sz="3000"/>
              <a:t>la </a:t>
            </a:r>
            <a:r>
              <a:rPr lang="pl-PL" altLang="it-IT" sz="3000"/>
              <a:t>matemat</a:t>
            </a:r>
            <a:r>
              <a:rPr lang="it-IT" altLang="it-IT" sz="3000"/>
              <a:t>ica</a:t>
            </a:r>
            <a:r>
              <a:rPr lang="pl-PL" altLang="it-IT" sz="3000"/>
              <a:t> </a:t>
            </a:r>
            <a:r>
              <a:rPr lang="it-IT" altLang="it-IT" sz="3000"/>
              <a:t>come la semplificazione della descrizione del mondo</a:t>
            </a:r>
            <a:endParaRPr lang="pl-PL" altLang="it-IT" sz="300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1D68E0D-86A7-1DB6-64B1-FD8792D8D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196975"/>
            <a:ext cx="8675687" cy="4824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it-IT" sz="1800"/>
              <a:t>„</a:t>
            </a:r>
            <a:r>
              <a:rPr lang="it-IT" altLang="it-IT" sz="1800"/>
              <a:t>Categoria d’economia della rappresentazione delle nozioni significa un modo in cui la mente deve  elaborare un quanto di informazione per assorbirlo e «digerirlo», per ottenere il suo capire. </a:t>
            </a:r>
            <a:endParaRPr lang="pl-PL" altLang="it-IT" sz="1800"/>
          </a:p>
          <a:p>
            <a:pPr eaLnBrk="1" hangingPunct="1">
              <a:lnSpc>
                <a:spcPct val="90000"/>
              </a:lnSpc>
            </a:pPr>
            <a:endParaRPr lang="pl-PL" altLang="it-IT" sz="1800"/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68944732-2E1D-0119-A501-409D1540A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3513" y="6542088"/>
            <a:ext cx="232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1400"/>
              <a:t>J. Bruner, </a:t>
            </a:r>
            <a:r>
              <a:rPr lang="pl-PL" altLang="it-IT" sz="1400" i="1"/>
              <a:t>op. cit. s</a:t>
            </a:r>
            <a:r>
              <a:rPr lang="pl-PL" altLang="it-IT" sz="1400"/>
              <a:t>tr. 77-78</a:t>
            </a:r>
          </a:p>
        </p:txBody>
      </p:sp>
      <p:pic>
        <p:nvPicPr>
          <p:cNvPr id="95237" name="Picture 5">
            <a:extLst>
              <a:ext uri="{FF2B5EF4-FFF2-40B4-BE49-F238E27FC236}">
                <a16:creationId xmlns:a16="http://schemas.microsoft.com/office/drawing/2014/main" id="{4086CD56-3E58-49D9-5524-4E80BDFF7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806700"/>
            <a:ext cx="1066800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3">
            <a:extLst>
              <a:ext uri="{FF2B5EF4-FFF2-40B4-BE49-F238E27FC236}">
                <a16:creationId xmlns:a16="http://schemas.microsoft.com/office/drawing/2014/main" id="{1097D333-B798-B80F-918F-7F41A1C24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2414588"/>
            <a:ext cx="867727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/>
              <a:t>Per esempio i collegamenti aerei tra cinque:</a:t>
            </a:r>
            <a:r>
              <a:rPr lang="pl-PL" altLang="it-IT" sz="2000"/>
              <a:t> Albany, Boston, Concord, Danbury </a:t>
            </a:r>
            <a:r>
              <a:rPr lang="it-IT" altLang="it-IT" sz="2000"/>
              <a:t>e</a:t>
            </a:r>
            <a:r>
              <a:rPr lang="pl-PL" altLang="it-IT" sz="2000"/>
              <a:t> Elmira</a:t>
            </a:r>
            <a:r>
              <a:rPr lang="it-IT" altLang="it-IT" sz="2000"/>
              <a:t> sono seguenti</a:t>
            </a:r>
            <a:r>
              <a:rPr lang="pl-PL" altLang="it-IT" sz="2000"/>
              <a:t>: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it-IT" altLang="it-IT" sz="2000"/>
              <a:t>da</a:t>
            </a:r>
            <a:r>
              <a:rPr lang="pl-PL" altLang="it-IT" sz="2000"/>
              <a:t> Boston</a:t>
            </a:r>
            <a:r>
              <a:rPr lang="it-IT" altLang="it-IT" sz="2000"/>
              <a:t> a</a:t>
            </a:r>
            <a:r>
              <a:rPr lang="pl-PL" altLang="it-IT" sz="2000"/>
              <a:t> Concord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it-IT" altLang="it-IT" sz="2000"/>
              <a:t>da</a:t>
            </a:r>
            <a:r>
              <a:rPr lang="pl-PL" altLang="it-IT" sz="2000"/>
              <a:t> Danbury </a:t>
            </a:r>
            <a:r>
              <a:rPr lang="it-IT" altLang="it-IT" sz="2000"/>
              <a:t>a</a:t>
            </a:r>
            <a:r>
              <a:rPr lang="pl-PL" altLang="it-IT" sz="2000"/>
              <a:t> Concord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it-IT" altLang="it-IT" sz="2000"/>
              <a:t>da</a:t>
            </a:r>
            <a:r>
              <a:rPr lang="pl-PL" altLang="it-IT" sz="2000"/>
              <a:t> Albany </a:t>
            </a:r>
            <a:r>
              <a:rPr lang="it-IT" altLang="it-IT" sz="2000"/>
              <a:t>a</a:t>
            </a:r>
            <a:r>
              <a:rPr lang="pl-PL" altLang="it-IT" sz="2000"/>
              <a:t> Boston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it-IT" altLang="it-IT" sz="2000"/>
              <a:t>da</a:t>
            </a:r>
            <a:r>
              <a:rPr lang="pl-PL" altLang="it-IT" sz="2000"/>
              <a:t> Concord </a:t>
            </a:r>
            <a:r>
              <a:rPr lang="it-IT" altLang="it-IT" sz="2000"/>
              <a:t>a </a:t>
            </a:r>
            <a:r>
              <a:rPr lang="pl-PL" altLang="it-IT" sz="2000"/>
              <a:t>Elmir</a:t>
            </a:r>
            <a:r>
              <a:rPr lang="it-IT" altLang="it-IT" sz="2000"/>
              <a:t>a</a:t>
            </a:r>
            <a:endParaRPr lang="pl-PL" altLang="it-IT" sz="200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it-IT" altLang="it-IT" sz="2000"/>
              <a:t>da</a:t>
            </a:r>
            <a:r>
              <a:rPr lang="pl-PL" altLang="it-IT" sz="2000"/>
              <a:t> Albany </a:t>
            </a:r>
            <a:r>
              <a:rPr lang="it-IT" altLang="it-IT" sz="2000"/>
              <a:t>a</a:t>
            </a:r>
            <a:r>
              <a:rPr lang="pl-PL" altLang="it-IT" sz="2000"/>
              <a:t> Elmir</a:t>
            </a:r>
            <a:r>
              <a:rPr lang="it-IT" altLang="it-IT" sz="2000"/>
              <a:t>a</a:t>
            </a:r>
            <a:endParaRPr lang="pl-PL" altLang="it-IT" sz="200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it-IT" altLang="it-IT" sz="2000"/>
              <a:t>da</a:t>
            </a:r>
            <a:r>
              <a:rPr lang="pl-PL" altLang="it-IT" sz="2000"/>
              <a:t> Concorde </a:t>
            </a:r>
            <a:r>
              <a:rPr lang="it-IT" altLang="it-IT" sz="2000"/>
              <a:t>a</a:t>
            </a:r>
            <a:r>
              <a:rPr lang="pl-PL" altLang="it-IT" sz="2000"/>
              <a:t> Danbury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it-IT" altLang="it-IT" sz="2000"/>
              <a:t>da</a:t>
            </a:r>
            <a:r>
              <a:rPr lang="pl-PL" altLang="it-IT" sz="2000"/>
              <a:t> Bostonu </a:t>
            </a:r>
            <a:r>
              <a:rPr lang="it-IT" altLang="it-IT" sz="2000"/>
              <a:t>a</a:t>
            </a:r>
            <a:r>
              <a:rPr lang="pl-PL" altLang="it-IT" sz="2000"/>
              <a:t> Albany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it-IT" altLang="it-IT" sz="2000"/>
              <a:t>da</a:t>
            </a:r>
            <a:r>
              <a:rPr lang="pl-PL" altLang="it-IT" sz="2000"/>
              <a:t> Concord </a:t>
            </a:r>
            <a:r>
              <a:rPr lang="it-IT" altLang="it-IT" sz="2000"/>
              <a:t>a</a:t>
            </a:r>
            <a:r>
              <a:rPr lang="pl-PL" altLang="it-IT" sz="2000"/>
              <a:t> Albany</a:t>
            </a:r>
            <a:endParaRPr lang="it-IT" altLang="it-IT" sz="200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pl-PL" altLang="it-IT" sz="2000"/>
          </a:p>
          <a:p>
            <a:pPr eaLnBrk="1" hangingPunct="1">
              <a:lnSpc>
                <a:spcPct val="80000"/>
              </a:lnSpc>
            </a:pPr>
            <a:r>
              <a:rPr lang="pl-PL" altLang="it-IT" sz="2000">
                <a:solidFill>
                  <a:srgbClr val="3333CC"/>
                </a:solidFill>
              </a:rPr>
              <a:t>„</a:t>
            </a:r>
            <a:r>
              <a:rPr lang="it-IT" altLang="it-IT" sz="2000">
                <a:solidFill>
                  <a:srgbClr val="3333CC"/>
                </a:solidFill>
              </a:rPr>
              <a:t>Che percorso conviene scegliere per fare il viaggio d’andata e ritorno, da </a:t>
            </a:r>
            <a:r>
              <a:rPr lang="pl-PL" altLang="it-IT" sz="2000">
                <a:solidFill>
                  <a:srgbClr val="3333CC"/>
                </a:solidFill>
              </a:rPr>
              <a:t>Albany </a:t>
            </a:r>
            <a:r>
              <a:rPr lang="it-IT" altLang="it-IT" sz="2000">
                <a:solidFill>
                  <a:srgbClr val="3333CC"/>
                </a:solidFill>
              </a:rPr>
              <a:t>a</a:t>
            </a:r>
            <a:r>
              <a:rPr lang="pl-PL" altLang="it-IT" sz="2000">
                <a:solidFill>
                  <a:srgbClr val="3333CC"/>
                </a:solidFill>
              </a:rPr>
              <a:t> Danbury?”</a:t>
            </a:r>
            <a:r>
              <a:rPr lang="pl-PL" altLang="it-IT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67932A83-6F3B-E370-0739-5F86B54779A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altLang="it-IT" sz="4000"/>
              <a:t>Storia</a:t>
            </a:r>
            <a:r>
              <a:rPr lang="pl-PL" altLang="it-IT" sz="4000"/>
              <a:t> (</a:t>
            </a:r>
            <a:r>
              <a:rPr lang="it-IT" altLang="it-IT" sz="4000"/>
              <a:t>con l’economia</a:t>
            </a:r>
            <a:r>
              <a:rPr lang="pl-PL" altLang="it-IT" sz="4000"/>
              <a:t>) ?</a:t>
            </a:r>
            <a:endParaRPr lang="en-US" altLang="it-IT" sz="4000"/>
          </a:p>
        </p:txBody>
      </p:sp>
      <p:pic>
        <p:nvPicPr>
          <p:cNvPr id="53251" name="Picture 4">
            <a:extLst>
              <a:ext uri="{FF2B5EF4-FFF2-40B4-BE49-F238E27FC236}">
                <a16:creationId xmlns:a16="http://schemas.microsoft.com/office/drawing/2014/main" id="{A3695DD1-56E4-2B2E-3CBC-AA9BD021D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57338"/>
            <a:ext cx="6048375" cy="400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9797" name="Line 5">
            <a:extLst>
              <a:ext uri="{FF2B5EF4-FFF2-40B4-BE49-F238E27FC236}">
                <a16:creationId xmlns:a16="http://schemas.microsoft.com/office/drawing/2014/main" id="{C05E654F-40AF-A194-FDE9-FFC1018EF0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1050" y="4076700"/>
            <a:ext cx="5976938" cy="93662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9798" name="Line 6">
            <a:extLst>
              <a:ext uri="{FF2B5EF4-FFF2-40B4-BE49-F238E27FC236}">
                <a16:creationId xmlns:a16="http://schemas.microsoft.com/office/drawing/2014/main" id="{C0F5C7C3-00DA-527B-0FB9-8BC44F51D5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5513" y="2219325"/>
            <a:ext cx="5761037" cy="2590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7591" name="Text Box 7">
            <a:extLst>
              <a:ext uri="{FF2B5EF4-FFF2-40B4-BE49-F238E27FC236}">
                <a16:creationId xmlns:a16="http://schemas.microsoft.com/office/drawing/2014/main" id="{7A537F00-BBBC-E8F5-C3CD-AD3589CF8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62588"/>
            <a:ext cx="951547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chemeClr val="accent2"/>
                </a:solidFill>
              </a:rPr>
              <a:t>I forbici di prezzi</a:t>
            </a:r>
            <a:r>
              <a:rPr lang="pl-PL" altLang="it-IT" sz="2000">
                <a:solidFill>
                  <a:schemeClr val="accent2"/>
                </a:solidFill>
              </a:rPr>
              <a:t>? </a:t>
            </a:r>
            <a:r>
              <a:rPr lang="it-IT" altLang="it-IT" sz="2000">
                <a:solidFill>
                  <a:schemeClr val="accent2"/>
                </a:solidFill>
              </a:rPr>
              <a:t>Oppure la mancanza della capacità di leggere la regressione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chemeClr val="accent2"/>
                </a:solidFill>
              </a:rPr>
              <a:t>lineare</a:t>
            </a:r>
            <a:r>
              <a:rPr lang="pl-PL" altLang="it-IT" sz="2000">
                <a:solidFill>
                  <a:schemeClr val="accent2"/>
                </a:solidFill>
              </a:rPr>
              <a:t>?</a:t>
            </a:r>
            <a:r>
              <a:rPr lang="it-IT" altLang="it-IT" sz="2000">
                <a:solidFill>
                  <a:schemeClr val="accent2"/>
                </a:solidFill>
              </a:rPr>
              <a:t> E dell’economia? La scoperta dell’America ha provocato l’afflusso d’oro </a:t>
            </a:r>
            <a:endParaRPr lang="pl-PL" altLang="it-IT" sz="20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chemeClr val="accent2"/>
                </a:solidFill>
              </a:rPr>
              <a:t>a basso costo, perciò all’unità del prodotto venivano assegnati più denari</a:t>
            </a:r>
            <a:r>
              <a:rPr lang="pl-PL" altLang="it-IT" sz="2000">
                <a:solidFill>
                  <a:schemeClr val="accent2"/>
                </a:solidFill>
              </a:rPr>
              <a:t>. </a:t>
            </a:r>
          </a:p>
        </p:txBody>
      </p:sp>
      <p:sp>
        <p:nvSpPr>
          <p:cNvPr id="53255" name="CasellaDiTesto 1">
            <a:extLst>
              <a:ext uri="{FF2B5EF4-FFF2-40B4-BE49-F238E27FC236}">
                <a16:creationId xmlns:a16="http://schemas.microsoft.com/office/drawing/2014/main" id="{D47D6655-CC60-FF3A-CE69-F4610DEF7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575" y="2611438"/>
            <a:ext cx="18764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/>
              <a:t>Prezzi del grano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600"/>
          </a:p>
          <a:p>
            <a:pPr>
              <a:spcBef>
                <a:spcPct val="0"/>
              </a:spcBef>
              <a:buFontTx/>
              <a:buNone/>
            </a:pPr>
            <a:endParaRPr lang="it-IT" altLang="it-IT" sz="1600"/>
          </a:p>
          <a:p>
            <a:pPr>
              <a:spcBef>
                <a:spcPct val="0"/>
              </a:spcBef>
              <a:buFontTx/>
              <a:buNone/>
            </a:pPr>
            <a:endParaRPr lang="it-IT" altLang="it-IT" sz="1600"/>
          </a:p>
          <a:p>
            <a:pPr>
              <a:spcBef>
                <a:spcPct val="0"/>
              </a:spcBef>
              <a:buFontTx/>
              <a:buNone/>
            </a:pPr>
            <a:endParaRPr lang="it-IT" altLang="it-IT" sz="16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600"/>
              <a:t>Prezzi del tessuto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9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97F6AEC0-57E1-381F-441B-27FEC69C40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it-IT" sz="2800"/>
              <a:t>„</a:t>
            </a:r>
            <a:r>
              <a:rPr lang="it-IT" altLang="it-IT" sz="2800"/>
              <a:t>Quando numeri mentono</a:t>
            </a:r>
            <a:r>
              <a:rPr lang="pl-PL" altLang="it-IT" sz="2800"/>
              <a:t>? </a:t>
            </a:r>
            <a:r>
              <a:rPr lang="it-IT" altLang="it-IT" sz="2800"/>
              <a:t>Vivere con l’incertezza</a:t>
            </a:r>
            <a:r>
              <a:rPr lang="pl-PL" altLang="it-IT" sz="2800"/>
              <a:t>”</a:t>
            </a:r>
            <a:endParaRPr lang="en-AU" altLang="it-IT" sz="2800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BE5D1603-6623-519C-ED32-BDD5D589C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675687" cy="5876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1800"/>
              <a:t>La matematica diventa particolarmente importante quando riguarda la medicina.</a:t>
            </a:r>
            <a:endParaRPr lang="pl-PL" altLang="it-IT" sz="1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1800"/>
              <a:t>Dire in base del campione del DNA che la probabilità che qualcun’altro fu l’assassino ammonta a</a:t>
            </a:r>
            <a:r>
              <a:rPr lang="pl-PL" altLang="it-IT" sz="1800"/>
              <a:t> 1:100 000, </a:t>
            </a:r>
            <a:r>
              <a:rPr lang="it-IT" altLang="it-IT" sz="1800"/>
              <a:t>significa praticamente la condanna. </a:t>
            </a:r>
            <a:endParaRPr lang="pl-PL" altLang="it-IT" sz="1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1800"/>
              <a:t>Dire</a:t>
            </a:r>
            <a:r>
              <a:rPr lang="pl-PL" altLang="it-IT" sz="1800"/>
              <a:t>, </a:t>
            </a:r>
            <a:r>
              <a:rPr lang="it-IT" altLang="it-IT" sz="1800"/>
              <a:t>in base dello stesso campione che </a:t>
            </a:r>
            <a:r>
              <a:rPr lang="pl-PL" altLang="it-IT" sz="1800"/>
              <a:t>„</a:t>
            </a:r>
            <a:r>
              <a:rPr lang="it-IT" altLang="it-IT" sz="1800"/>
              <a:t>a Varsavia ci potrebbero essere altre 10 con lo stesso profilo DNA</a:t>
            </a:r>
            <a:r>
              <a:rPr lang="pl-PL" altLang="it-IT" sz="1800"/>
              <a:t>”, </a:t>
            </a:r>
            <a:r>
              <a:rPr lang="it-IT" altLang="it-IT" sz="1800"/>
              <a:t>diventa un atto di clemenza</a:t>
            </a:r>
            <a:r>
              <a:rPr lang="pl-PL" altLang="it-IT" sz="180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it-IT" sz="1800"/>
              <a:t>________________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1800"/>
              <a:t>Come si può dire alla riunione che le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1800"/>
              <a:t>vendite sono cadute drasticamente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1800"/>
              <a:t>tra il gennaio e maggio, come si vede</a:t>
            </a:r>
            <a:r>
              <a:rPr lang="pl-PL" altLang="it-IT" sz="180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1800"/>
              <a:t>chiaramente dal grafico?</a:t>
            </a:r>
            <a:endParaRPr lang="pl-PL" altLang="it-IT" sz="1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it-IT" sz="1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1800"/>
              <a:t>Conviene non far vedere il grafico e dire che </a:t>
            </a:r>
            <a:r>
              <a:rPr lang="pl-PL" altLang="it-IT" sz="1800"/>
              <a:t>„</a:t>
            </a:r>
            <a:r>
              <a:rPr lang="it-IT" altLang="it-IT" sz="1800"/>
              <a:t>sì, è vero che le vendite si sono ridotte inizialmente del 5</a:t>
            </a:r>
            <a:r>
              <a:rPr lang="pl-PL" altLang="it-IT" sz="1800"/>
              <a:t>0%, </a:t>
            </a:r>
            <a:r>
              <a:rPr lang="it-IT" altLang="it-IT" sz="1800"/>
              <a:t>ma però in ultimi mesi son cresciuti del </a:t>
            </a:r>
            <a:r>
              <a:rPr lang="pl-PL" altLang="it-IT" sz="1800"/>
              <a:t>67%”. </a:t>
            </a:r>
            <a:r>
              <a:rPr lang="it-IT" altLang="it-IT" sz="1800"/>
              <a:t>Nessuno si accorge che questo modo di calcolare le percentuali significa praticamente la caduta </a:t>
            </a:r>
            <a:r>
              <a:rPr lang="pl-PL" altLang="it-IT" sz="1800" i="1"/>
              <a:t>netto</a:t>
            </a:r>
            <a:r>
              <a:rPr lang="pl-PL" altLang="it-IT" sz="1800"/>
              <a:t>. </a:t>
            </a:r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872EB952-AD54-355B-9485-D761E9023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13" y="6405563"/>
            <a:ext cx="6665912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Gerd Gigerenzer,</a:t>
            </a:r>
            <a:r>
              <a:rPr lang="pl-PL" altLang="it-IT" sz="1600" i="1"/>
              <a:t> Calculated Risks</a:t>
            </a:r>
            <a:r>
              <a:rPr lang="pl-PL" altLang="it-IT" sz="1600"/>
              <a:t>, 2002, ed. wł. Rafaello Cortina, 2003</a:t>
            </a:r>
          </a:p>
        </p:txBody>
      </p:sp>
      <p:pic>
        <p:nvPicPr>
          <p:cNvPr id="54277" name="Picture 5">
            <a:extLst>
              <a:ext uri="{FF2B5EF4-FFF2-40B4-BE49-F238E27FC236}">
                <a16:creationId xmlns:a16="http://schemas.microsoft.com/office/drawing/2014/main" id="{2DBDD1A3-F710-49F5-622C-FBDEFDC31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420938"/>
            <a:ext cx="3814762" cy="29432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olo 1">
            <a:extLst>
              <a:ext uri="{FF2B5EF4-FFF2-40B4-BE49-F238E27FC236}">
                <a16:creationId xmlns:a16="http://schemas.microsoft.com/office/drawing/2014/main" id="{69064FC5-BA05-2460-1759-770493B3B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«Matematica dappertutto»</a:t>
            </a:r>
          </a:p>
        </p:txBody>
      </p:sp>
      <p:sp>
        <p:nvSpPr>
          <p:cNvPr id="55299" name="Segnaposto contenuto 2">
            <a:extLst>
              <a:ext uri="{FF2B5EF4-FFF2-40B4-BE49-F238E27FC236}">
                <a16:creationId xmlns:a16="http://schemas.microsoft.com/office/drawing/2014/main" id="{2E1B8ABA-B5FC-AC96-33E1-7DCEB05D2F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altLang="it-IT"/>
              <a:t>Foglio di calcolo elettronico:</a:t>
            </a:r>
          </a:p>
          <a:p>
            <a:pPr marL="0" indent="0">
              <a:buFontTx/>
              <a:buNone/>
            </a:pPr>
            <a:r>
              <a:rPr lang="it-IT" altLang="it-IT"/>
              <a:t>10^25 + 100 – 10^25 = 0</a:t>
            </a:r>
          </a:p>
          <a:p>
            <a:pPr marL="0" indent="0">
              <a:buFontTx/>
              <a:buNone/>
            </a:pPr>
            <a:r>
              <a:rPr lang="it-IT" altLang="it-IT"/>
              <a:t>10^25 -10^25 -100 = 100</a:t>
            </a:r>
          </a:p>
        </p:txBody>
      </p:sp>
      <p:sp>
        <p:nvSpPr>
          <p:cNvPr id="55300" name="Text Box 8">
            <a:extLst>
              <a:ext uri="{FF2B5EF4-FFF2-40B4-BE49-F238E27FC236}">
                <a16:creationId xmlns:a16="http://schemas.microsoft.com/office/drawing/2014/main" id="{E9FDE00B-F300-3AA0-0358-7FC496E50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76875"/>
            <a:ext cx="782161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Domingo Paola, Michele Impedovo, Ercole Castagnola,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«Matematica dappertutto», Zanichelli </a:t>
            </a:r>
            <a:endParaRPr lang="pl-PL" altLang="it-IT" sz="24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B7A47B85-2376-C196-D042-EFF7FC77FA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75688" cy="1143000"/>
          </a:xfrm>
        </p:spPr>
        <p:txBody>
          <a:bodyPr/>
          <a:lstStyle/>
          <a:p>
            <a:pPr eaLnBrk="1" hangingPunct="1"/>
            <a:r>
              <a:rPr lang="pl-PL" altLang="it-IT" sz="3600"/>
              <a:t>Stat</a:t>
            </a:r>
            <a:r>
              <a:rPr lang="it-IT" altLang="it-IT" sz="3600"/>
              <a:t>istica</a:t>
            </a:r>
            <a:r>
              <a:rPr lang="pl-PL" altLang="it-IT" sz="3600"/>
              <a:t>: </a:t>
            </a:r>
            <a:r>
              <a:rPr lang="it-IT" altLang="it-IT" sz="3600"/>
              <a:t>quali dati volgliamo?</a:t>
            </a:r>
            <a:endParaRPr lang="pl-PL" altLang="it-IT" sz="3600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025DA76F-128D-C7BA-455A-4FA29531D7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6264275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45000"/>
              </a:spcBef>
            </a:pPr>
            <a:r>
              <a:rPr lang="pl-PL" altLang="it-IT" sz="2400">
                <a:solidFill>
                  <a:schemeClr val="accent2"/>
                </a:solidFill>
              </a:rPr>
              <a:t>D</a:t>
            </a:r>
            <a:r>
              <a:rPr lang="it-IT" altLang="it-IT" sz="2400">
                <a:solidFill>
                  <a:schemeClr val="accent2"/>
                </a:solidFill>
              </a:rPr>
              <a:t>idattica</a:t>
            </a:r>
            <a:r>
              <a:rPr lang="pl-PL" altLang="it-IT" sz="2400">
                <a:solidFill>
                  <a:schemeClr val="accent2"/>
                </a:solidFill>
              </a:rPr>
              <a:t> USA/ EU: „no student left behind”</a:t>
            </a:r>
          </a:p>
          <a:p>
            <a:pPr eaLnBrk="1" hangingPunct="1">
              <a:lnSpc>
                <a:spcPct val="85000"/>
              </a:lnSpc>
              <a:spcBef>
                <a:spcPct val="45000"/>
              </a:spcBef>
            </a:pPr>
            <a:r>
              <a:rPr lang="pl-PL" altLang="it-IT" sz="2400">
                <a:solidFill>
                  <a:schemeClr val="accent2"/>
                </a:solidFill>
              </a:rPr>
              <a:t>„Toruński </a:t>
            </a:r>
            <a:r>
              <a:rPr lang="it-IT" altLang="it-IT" sz="2400">
                <a:solidFill>
                  <a:schemeClr val="accent2"/>
                </a:solidFill>
              </a:rPr>
              <a:t>tex-book di fisica</a:t>
            </a:r>
            <a:r>
              <a:rPr lang="pl-PL" altLang="it-IT" sz="2400">
                <a:solidFill>
                  <a:schemeClr val="accent2"/>
                </a:solidFill>
              </a:rPr>
              <a:t>”: narra</a:t>
            </a:r>
            <a:r>
              <a:rPr lang="it-IT" altLang="it-IT" sz="2400">
                <a:solidFill>
                  <a:schemeClr val="accent2"/>
                </a:solidFill>
              </a:rPr>
              <a:t>zione piuttosto che nozioni</a:t>
            </a:r>
            <a:endParaRPr lang="pl-PL" altLang="it-IT" sz="2400">
              <a:solidFill>
                <a:schemeClr val="accent2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45000"/>
              </a:spcBef>
            </a:pPr>
            <a:endParaRPr lang="pl-PL" altLang="it-IT" sz="2400">
              <a:solidFill>
                <a:schemeClr val="accent2"/>
              </a:solidFill>
            </a:endParaRPr>
          </a:p>
        </p:txBody>
      </p:sp>
      <p:sp>
        <p:nvSpPr>
          <p:cNvPr id="56324" name="Text Box 4">
            <a:extLst>
              <a:ext uri="{FF2B5EF4-FFF2-40B4-BE49-F238E27FC236}">
                <a16:creationId xmlns:a16="http://schemas.microsoft.com/office/drawing/2014/main" id="{1E6B5DCC-7FC1-5F91-F973-71C692451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521450"/>
            <a:ext cx="3981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Źródło: K. Wyborska, M. Sadowska, 2014 </a:t>
            </a:r>
          </a:p>
        </p:txBody>
      </p:sp>
      <p:pic>
        <p:nvPicPr>
          <p:cNvPr id="68613" name="Picture 5">
            <a:extLst>
              <a:ext uri="{FF2B5EF4-FFF2-40B4-BE49-F238E27FC236}">
                <a16:creationId xmlns:a16="http://schemas.microsoft.com/office/drawing/2014/main" id="{24759012-C14A-2BA8-29B5-B894264AC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5"/>
          <a:stretch>
            <a:fillRect/>
          </a:stretch>
        </p:blipFill>
        <p:spPr bwMode="auto">
          <a:xfrm>
            <a:off x="539750" y="2205038"/>
            <a:ext cx="267811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>
            <a:extLst>
              <a:ext uri="{FF2B5EF4-FFF2-40B4-BE49-F238E27FC236}">
                <a16:creationId xmlns:a16="http://schemas.microsoft.com/office/drawing/2014/main" id="{A075515D-256D-EF54-8271-2C4DC849E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65"/>
          <a:stretch>
            <a:fillRect/>
          </a:stretch>
        </p:blipFill>
        <p:spPr bwMode="auto">
          <a:xfrm>
            <a:off x="6084888" y="2276475"/>
            <a:ext cx="26098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7">
            <a:extLst>
              <a:ext uri="{FF2B5EF4-FFF2-40B4-BE49-F238E27FC236}">
                <a16:creationId xmlns:a16="http://schemas.microsoft.com/office/drawing/2014/main" id="{85717700-458F-5E8B-B4A7-FCD3376B7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5"/>
          <a:stretch>
            <a:fillRect/>
          </a:stretch>
        </p:blipFill>
        <p:spPr bwMode="auto">
          <a:xfrm flipH="1">
            <a:off x="3276600" y="2205038"/>
            <a:ext cx="266382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8" name="Text Box 8">
            <a:extLst>
              <a:ext uri="{FF2B5EF4-FFF2-40B4-BE49-F238E27FC236}">
                <a16:creationId xmlns:a16="http://schemas.microsoft.com/office/drawing/2014/main" id="{08B44F98-02AD-3C43-C3A1-53CFA4736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5661025"/>
            <a:ext cx="21971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Grup</a:t>
            </a:r>
            <a:r>
              <a:rPr lang="it-IT" altLang="it-IT" sz="1800"/>
              <a:t>po tradizionale</a:t>
            </a:r>
            <a:endParaRPr lang="pl-PL" altLang="it-IT" sz="1800"/>
          </a:p>
        </p:txBody>
      </p:sp>
      <p:sp>
        <p:nvSpPr>
          <p:cNvPr id="56329" name="Text Box 9">
            <a:extLst>
              <a:ext uri="{FF2B5EF4-FFF2-40B4-BE49-F238E27FC236}">
                <a16:creationId xmlns:a16="http://schemas.microsoft.com/office/drawing/2014/main" id="{67DF82D2-FC4D-0703-96C9-64088FC31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5648325"/>
            <a:ext cx="22225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Grup</a:t>
            </a:r>
            <a:r>
              <a:rPr lang="it-IT" altLang="it-IT" sz="1800"/>
              <a:t>po</a:t>
            </a:r>
            <a:r>
              <a:rPr lang="pl-PL" altLang="it-IT" sz="1800"/>
              <a:t> </a:t>
            </a:r>
            <a:r>
              <a:rPr lang="it-IT" altLang="it-IT" sz="1800"/>
              <a:t>desiderato</a:t>
            </a:r>
            <a:r>
              <a:rPr lang="pl-PL" altLang="it-IT" sz="1800"/>
              <a:t>?</a:t>
            </a:r>
          </a:p>
        </p:txBody>
      </p:sp>
      <p:sp>
        <p:nvSpPr>
          <p:cNvPr id="56330" name="Text Box 10">
            <a:extLst>
              <a:ext uri="{FF2B5EF4-FFF2-40B4-BE49-F238E27FC236}">
                <a16:creationId xmlns:a16="http://schemas.microsoft.com/office/drawing/2014/main" id="{B6CDC3AF-39B9-9BCC-045B-044D93751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088" y="5634038"/>
            <a:ext cx="2660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Few students left behind</a:t>
            </a:r>
          </a:p>
        </p:txBody>
      </p:sp>
      <p:pic>
        <p:nvPicPr>
          <p:cNvPr id="68619" name="Picture 11">
            <a:extLst>
              <a:ext uri="{FF2B5EF4-FFF2-40B4-BE49-F238E27FC236}">
                <a16:creationId xmlns:a16="http://schemas.microsoft.com/office/drawing/2014/main" id="{E9189D1A-ED7D-3526-BECF-8C0C4623A1D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8"/>
          <a:stretch>
            <a:fillRect/>
          </a:stretch>
        </p:blipFill>
        <p:spPr bwMode="auto">
          <a:xfrm>
            <a:off x="755650" y="2665413"/>
            <a:ext cx="24796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0" name="Picture 12">
            <a:extLst>
              <a:ext uri="{FF2B5EF4-FFF2-40B4-BE49-F238E27FC236}">
                <a16:creationId xmlns:a16="http://schemas.microsoft.com/office/drawing/2014/main" id="{D8AD9193-B24C-664D-98C3-3D92C632E49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98"/>
          <a:stretch>
            <a:fillRect/>
          </a:stretch>
        </p:blipFill>
        <p:spPr bwMode="auto">
          <a:xfrm>
            <a:off x="6300788" y="2636838"/>
            <a:ext cx="24796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1" name="Picture 13">
            <a:extLst>
              <a:ext uri="{FF2B5EF4-FFF2-40B4-BE49-F238E27FC236}">
                <a16:creationId xmlns:a16="http://schemas.microsoft.com/office/drawing/2014/main" id="{BCE280B7-380C-5BE0-90F1-EAC78439B2D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8"/>
          <a:stretch>
            <a:fillRect/>
          </a:stretch>
        </p:blipFill>
        <p:spPr bwMode="auto">
          <a:xfrm flipH="1">
            <a:off x="3595688" y="2595563"/>
            <a:ext cx="234473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1F404750-5E72-0DD2-078E-689B7496F4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250" y="19050"/>
            <a:ext cx="8507413" cy="1143000"/>
          </a:xfrm>
        </p:spPr>
        <p:txBody>
          <a:bodyPr/>
          <a:lstStyle/>
          <a:p>
            <a:pPr eaLnBrk="1" hangingPunct="1"/>
            <a:r>
              <a:rPr lang="pl-PL" altLang="it-IT" sz="3600">
                <a:solidFill>
                  <a:schemeClr val="accent2"/>
                </a:solidFill>
              </a:rPr>
              <a:t>Edgar Morin: Matemat</a:t>
            </a:r>
            <a:r>
              <a:rPr lang="it-IT" altLang="it-IT" sz="3600">
                <a:solidFill>
                  <a:schemeClr val="accent2"/>
                </a:solidFill>
              </a:rPr>
              <a:t>ica e filosofia</a:t>
            </a:r>
            <a:endParaRPr lang="en-US" altLang="it-IT" sz="3600">
              <a:solidFill>
                <a:schemeClr val="accent2"/>
              </a:solidFill>
            </a:endParaRP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4771EAA7-3B4B-7107-A5E9-FD8A73438D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1450" y="908050"/>
            <a:ext cx="897255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it-IT" sz="1800"/>
              <a:t>„</a:t>
            </a:r>
            <a:r>
              <a:rPr lang="it-IT" altLang="it-IT" sz="1800"/>
              <a:t>L’insegnamento matematico, che evidentemente comprende il calcolo, andrà  oltre il calcolo. Dovrà mostrare la natura intrinsecamente problematica della matematica, come la scienza che </a:t>
            </a:r>
            <a:r>
              <a:rPr lang="it-IT" altLang="it-IT" sz="1800" u="sng"/>
              <a:t>formula i problemi</a:t>
            </a:r>
            <a:r>
              <a:rPr lang="it-IT" altLang="it-IT" sz="1800"/>
              <a:t>. Il calcolo è uno strumento del ragionamento matematico, il quale si esercita sul </a:t>
            </a:r>
            <a:r>
              <a:rPr lang="pl-PL" altLang="it-IT" sz="1800" i="1"/>
              <a:t>problem s</a:t>
            </a:r>
            <a:r>
              <a:rPr lang="it-IT" altLang="it-IT" sz="1800" i="1"/>
              <a:t>ettiing </a:t>
            </a:r>
            <a:r>
              <a:rPr lang="it-IT" altLang="it-IT" sz="1800"/>
              <a:t>e sul </a:t>
            </a:r>
            <a:r>
              <a:rPr lang="pl-PL" altLang="it-IT" sz="1800"/>
              <a:t> </a:t>
            </a:r>
            <a:r>
              <a:rPr lang="pl-PL" altLang="it-IT" sz="1800" i="1"/>
              <a:t>problem s</a:t>
            </a:r>
            <a:r>
              <a:rPr lang="it-IT" altLang="it-IT" sz="1800" i="1"/>
              <a:t>olving</a:t>
            </a:r>
            <a:r>
              <a:rPr lang="pl-PL" altLang="it-IT" sz="1800"/>
              <a:t>, </a:t>
            </a:r>
            <a:r>
              <a:rPr lang="it-IT" altLang="it-IT" sz="1800"/>
              <a:t>e del quale si tratta di mostrare la «consumata prudenza e la logica implacabile»</a:t>
            </a:r>
            <a:r>
              <a:rPr lang="pl-PL" altLang="it-IT" sz="180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/>
              <a:t>Durante tutti gli anni di insegnamento si dovrebbe progressivamente mettere in evidenza il dialogo del pensiero matematico con lo sviluppo delle conoscenze scientifiche, e infine i limiti della formalizzazione e quantificazione. </a:t>
            </a:r>
            <a:endParaRPr lang="pl-PL" altLang="it-IT" sz="1800"/>
          </a:p>
          <a:p>
            <a:pPr eaLnBrk="1" hangingPunct="1">
              <a:lnSpc>
                <a:spcPct val="90000"/>
              </a:lnSpc>
            </a:pPr>
            <a:r>
              <a:rPr lang="it-IT" altLang="it-IT" sz="1800"/>
              <a:t>La filosofia dovrebbe eminentemente contribuire allo sviluppo dello spirito </a:t>
            </a:r>
            <a:r>
              <a:rPr lang="it-IT" altLang="it-IT" sz="1800" u="sng"/>
              <a:t>proble-matizzatore</a:t>
            </a:r>
            <a:r>
              <a:rPr lang="it-IT" altLang="it-IT" sz="1800"/>
              <a:t>. La filosofia è prima di tutto la forza di interrogazione e di  riflessione, che verte sui grandi problemi della conoscenza e della condizione umana.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/>
              <a:t>La </a:t>
            </a:r>
            <a:r>
              <a:rPr lang="pl-PL" altLang="it-IT" sz="1800"/>
              <a:t>Filo</a:t>
            </a:r>
            <a:r>
              <a:rPr lang="it-IT" altLang="it-IT" sz="1800"/>
              <a:t>sofia, oggi confinata in una disciplina pressoché ripiegata su se stessa, deve riappropriarsi della missione che fu sua da Aristotele fino a Bergson e Husserl, senza tuttavia abbandonare le domande che le sono proprie. </a:t>
            </a:r>
            <a:r>
              <a:rPr lang="pl-PL" altLang="it-IT" sz="18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/>
              <a:t>Così, pure svolgendo il proprio insegnamento, il professore di filosofia dovrebbe estendere il suo potere riflessivo e interrogativo alle conoscenze scientifiche come alla letteratura e alla poesia, e nello stesso tempo nutrirsi di scienza e diletteratura</a:t>
            </a:r>
            <a:r>
              <a:rPr lang="pl-PL" altLang="it-IT" sz="1800"/>
              <a:t>.” </a:t>
            </a:r>
          </a:p>
        </p:txBody>
      </p:sp>
      <p:sp>
        <p:nvSpPr>
          <p:cNvPr id="60420" name="Text Box 4">
            <a:extLst>
              <a:ext uri="{FF2B5EF4-FFF2-40B4-BE49-F238E27FC236}">
                <a16:creationId xmlns:a16="http://schemas.microsoft.com/office/drawing/2014/main" id="{C89C260A-38E3-44DA-EFA0-896278BAF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5954713"/>
            <a:ext cx="62642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Edgar Morin, </a:t>
            </a:r>
            <a:r>
              <a:rPr lang="pl-PL" altLang="it-IT" sz="1800" i="1"/>
              <a:t>T</a:t>
            </a:r>
            <a:r>
              <a:rPr lang="en-US" altLang="it-IT" sz="1800" i="1"/>
              <a:t>ê</a:t>
            </a:r>
            <a:r>
              <a:rPr lang="pl-PL" altLang="it-IT" sz="1800" i="1"/>
              <a:t>te biene faite</a:t>
            </a:r>
            <a:r>
              <a:rPr lang="pl-PL" altLang="it-IT" sz="1800"/>
              <a:t>, Seuil, 1999, </a:t>
            </a:r>
            <a:r>
              <a:rPr lang="it-IT" altLang="it-IT" sz="1800"/>
              <a:t>p</a:t>
            </a:r>
            <a:r>
              <a:rPr lang="pl-PL" altLang="it-IT" sz="1800"/>
              <a:t>. 17, </a:t>
            </a:r>
            <a:r>
              <a:rPr lang="it-IT" altLang="it-IT" sz="1800"/>
              <a:t>trad</a:t>
            </a:r>
            <a:r>
              <a:rPr lang="pl-PL" altLang="it-IT" sz="1800"/>
              <a:t>. GK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568EE31E-B178-AEA0-6481-6F6C0FF8E5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00013"/>
            <a:ext cx="8675688" cy="1143000"/>
          </a:xfrm>
        </p:spPr>
        <p:txBody>
          <a:bodyPr/>
          <a:lstStyle/>
          <a:p>
            <a:pPr eaLnBrk="1" hangingPunct="1"/>
            <a:r>
              <a:rPr lang="it-IT" altLang="it-IT" sz="3600"/>
              <a:t>Conclusioni</a:t>
            </a:r>
            <a:r>
              <a:rPr lang="pl-PL" altLang="it-IT" sz="3600"/>
              <a:t> – </a:t>
            </a:r>
            <a:r>
              <a:rPr lang="it-IT" altLang="it-IT" sz="3600"/>
              <a:t>la matematica, come una scienza sociale</a:t>
            </a:r>
            <a:endParaRPr lang="pl-PL" altLang="it-IT" sz="3600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962D6CDE-EF54-B64E-3086-08D0AEA63B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38263"/>
            <a:ext cx="9144000" cy="53292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000" dirty="0"/>
              <a:t>I Greci non usavano il calendario (da qui il detto latino </a:t>
            </a:r>
            <a:r>
              <a:rPr lang="pl-PL" altLang="it-IT" sz="2000" i="1" dirty="0"/>
              <a:t>ad calendam graecam</a:t>
            </a:r>
            <a:r>
              <a:rPr lang="pl-PL" altLang="it-IT" sz="2000" dirty="0"/>
              <a:t>, </a:t>
            </a:r>
            <a:r>
              <a:rPr lang="it-IT" altLang="it-IT" sz="2000" dirty="0"/>
              <a:t>cioè </a:t>
            </a:r>
            <a:r>
              <a:rPr lang="pl-PL" altLang="it-IT" sz="2000" dirty="0"/>
              <a:t>„</a:t>
            </a:r>
            <a:r>
              <a:rPr lang="it-IT" altLang="it-IT" sz="2000" dirty="0"/>
              <a:t>mai</a:t>
            </a:r>
            <a:r>
              <a:rPr lang="pl-PL" altLang="it-IT" sz="2000" dirty="0"/>
              <a:t>”.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/>
              <a:t>Da Romani il calendario, sino ai tempi di Giulio Cesare fu la sapienza segreta, riservata per pochi, come i giudici</a:t>
            </a:r>
            <a:r>
              <a:rPr lang="pl-PL" altLang="it-IT" sz="20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/>
              <a:t>Come scrive </a:t>
            </a:r>
            <a:r>
              <a:rPr lang="pl-PL" altLang="it-IT" sz="2000" dirty="0"/>
              <a:t>prof. Angelo Guerraggio </a:t>
            </a:r>
            <a:r>
              <a:rPr lang="it-IT" altLang="it-IT" sz="2000" dirty="0"/>
              <a:t>nella introduzione alla </a:t>
            </a:r>
            <a:r>
              <a:rPr lang="pl-PL" altLang="it-IT" sz="2000" dirty="0"/>
              <a:t>„</a:t>
            </a:r>
            <a:r>
              <a:rPr lang="it-IT" altLang="it-IT" sz="2000" dirty="0"/>
              <a:t>Matematica per cittadini</a:t>
            </a:r>
            <a:r>
              <a:rPr lang="pl-PL" altLang="it-IT" sz="2000" dirty="0"/>
              <a:t>”, </a:t>
            </a:r>
            <a:r>
              <a:rPr lang="it-IT" altLang="it-IT" sz="2000" dirty="0"/>
              <a:t>la conoscenza di matematica non può essere riservata solo per futuri insegnanti o scienziati</a:t>
            </a:r>
            <a:r>
              <a:rPr lang="pl-PL" altLang="it-IT" sz="2000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/>
              <a:t>La capacità della valutazione veloce e corretta di dati numerici è un elemento importante del successo nella vita</a:t>
            </a:r>
            <a:r>
              <a:rPr lang="pl-PL" altLang="it-IT" sz="2000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/>
              <a:t>La conoscenza della matematica diventa anche un elemento del potere politico: </a:t>
            </a:r>
            <a:r>
              <a:rPr lang="pl-PL" altLang="it-IT" sz="2000" dirty="0"/>
              <a:t>„</a:t>
            </a:r>
            <a:r>
              <a:rPr lang="it-IT" altLang="it-IT" sz="2000" dirty="0"/>
              <a:t>come cambiare la struttura di rediti per ottenere maggior accettazione politica</a:t>
            </a:r>
            <a:r>
              <a:rPr lang="pl-PL" altLang="it-IT" sz="2000" dirty="0"/>
              <a:t>?” – </a:t>
            </a:r>
            <a:r>
              <a:rPr lang="it-IT" altLang="it-IT" sz="2000" dirty="0"/>
              <a:t>spostare la distribuzione di </a:t>
            </a:r>
            <a:r>
              <a:rPr lang="pl-PL" altLang="it-IT" sz="2000" dirty="0"/>
              <a:t>Poisson</a:t>
            </a:r>
            <a:r>
              <a:rPr lang="it-IT" altLang="it-IT" sz="2000" dirty="0"/>
              <a:t> a</a:t>
            </a:r>
            <a:r>
              <a:rPr lang="pl-PL" altLang="it-IT" sz="2000" dirty="0"/>
              <a:t> Gauss.  In</a:t>
            </a:r>
            <a:r>
              <a:rPr lang="it-IT" altLang="it-IT" sz="2000" dirty="0"/>
              <a:t> altre parole, aumentare i rediti delle persone che guadagno al di sotto della </a:t>
            </a:r>
            <a:r>
              <a:rPr lang="pl-PL" altLang="it-IT" sz="2000" dirty="0"/>
              <a:t> </a:t>
            </a:r>
            <a:r>
              <a:rPr lang="pl-PL" altLang="it-IT" sz="2000" i="1" dirty="0"/>
              <a:t>median</a:t>
            </a:r>
            <a:r>
              <a:rPr lang="it-IT" altLang="it-IT" sz="2000" i="1" dirty="0"/>
              <a:t>a</a:t>
            </a:r>
            <a:r>
              <a:rPr lang="pl-PL" altLang="it-IT" sz="2000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/>
              <a:t>La matematica diventa allora un elemento di dialogo sociale e non di </a:t>
            </a:r>
            <a:r>
              <a:rPr lang="pl-PL" altLang="it-IT" sz="2000" dirty="0"/>
              <a:t>„</a:t>
            </a:r>
            <a:r>
              <a:rPr lang="it-IT" altLang="it-IT" sz="2000" dirty="0"/>
              <a:t>ciarlataneria</a:t>
            </a:r>
            <a:r>
              <a:rPr lang="pl-PL" altLang="it-IT" sz="2000" dirty="0"/>
              <a:t>”.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b="1" dirty="0">
                <a:solidFill>
                  <a:schemeClr val="accent2"/>
                </a:solidFill>
              </a:rPr>
              <a:t>La matematica è una regina delle scienze, permettiamo a lei di co-governare</a:t>
            </a:r>
            <a:r>
              <a:rPr lang="pl-PL" altLang="it-IT" sz="2000" b="1" dirty="0"/>
              <a:t>.</a:t>
            </a:r>
            <a:r>
              <a:rPr lang="pl-PL" altLang="it-IT" sz="2000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12DA8D6E-BC9F-ABEB-128E-81ED59A5DF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88"/>
            <a:ext cx="8675688" cy="1143000"/>
          </a:xfrm>
        </p:spPr>
        <p:txBody>
          <a:bodyPr/>
          <a:lstStyle/>
          <a:p>
            <a:pPr eaLnBrk="1" hangingPunct="1"/>
            <a:r>
              <a:rPr lang="it-IT" altLang="it-IT" sz="3600" dirty="0"/>
              <a:t>Conclusioni</a:t>
            </a:r>
            <a:r>
              <a:rPr lang="pl-PL" altLang="it-IT" sz="3600" dirty="0"/>
              <a:t> – </a:t>
            </a:r>
            <a:r>
              <a:rPr lang="it-IT" altLang="it-IT" sz="3600" dirty="0"/>
              <a:t>la matematica, come la scienza didattica</a:t>
            </a:r>
            <a:endParaRPr lang="pl-PL" altLang="it-IT" sz="3600" dirty="0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039F881C-553F-8455-1AD5-F8FCE1A471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3292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it-IT" sz="2000" dirty="0"/>
              <a:t>„</a:t>
            </a:r>
            <a:r>
              <a:rPr lang="it-IT" altLang="it-IT" sz="2000" dirty="0"/>
              <a:t>Se anche abbiamo preso gli esempi dalla matematica, certe conclusioni si possono generalizzare per altre materie</a:t>
            </a:r>
            <a:r>
              <a:rPr lang="pl-PL" altLang="it-IT" sz="2000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pl-PL" altLang="it-IT" sz="2000" dirty="0"/>
              <a:t>P</a:t>
            </a:r>
            <a:r>
              <a:rPr lang="it-IT" altLang="it-IT" sz="2000" dirty="0" err="1"/>
              <a:t>er</a:t>
            </a:r>
            <a:r>
              <a:rPr lang="it-IT" altLang="it-IT" sz="2000" dirty="0"/>
              <a:t> primo, la determinazione di una struttura base di matematica richiedeva dei secoli di sforzi di tante menti eccezionali. </a:t>
            </a:r>
            <a:r>
              <a:rPr lang="pl-PL" altLang="it-IT" sz="20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pl-PL" altLang="it-IT" sz="2000" dirty="0"/>
              <a:t>[…] </a:t>
            </a:r>
            <a:r>
              <a:rPr lang="it-IT" altLang="it-IT" sz="2000" dirty="0"/>
              <a:t>che il sistema decimale non ci fu mandato da qualche dio di matematica. Solo lo studente che ha imparato ad adoperare altri sistemi è in grado di valutare, che benedizione è il sistema decimale. </a:t>
            </a:r>
            <a:r>
              <a:rPr lang="pl-PL" altLang="it-IT" sz="20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/>
              <a:t>E finalmente, la teoria d’apprendimento cerca di tener conto che ile programma d’insegnamento riflette non solo il carattere della conoscenza in se stessa, ma anche </a:t>
            </a:r>
            <a:r>
              <a:rPr lang="it-IT" altLang="it-IT" sz="2000" u="sng" dirty="0"/>
              <a:t>il carattere di chi questa conoscenza possiede</a:t>
            </a:r>
            <a:r>
              <a:rPr lang="it-IT" altLang="it-IT" sz="2000" dirty="0"/>
              <a:t>, e anche </a:t>
            </a:r>
            <a:r>
              <a:rPr lang="it-IT" altLang="it-IT" sz="2000" u="sng" dirty="0"/>
              <a:t> il percorso per arrivare a questa conoscenza</a:t>
            </a:r>
            <a:r>
              <a:rPr lang="pl-PL" altLang="it-IT" sz="2000" dirty="0"/>
              <a:t> […]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/>
              <a:t>Informare lo studente sui risultati delle particolari scienze non dovrebbe consistere nel </a:t>
            </a:r>
            <a:r>
              <a:rPr lang="it-IT" altLang="it-IT" sz="2000" u="sng" dirty="0"/>
              <a:t>martellare</a:t>
            </a:r>
            <a:r>
              <a:rPr lang="it-IT" altLang="it-IT" sz="2000" dirty="0"/>
              <a:t> i risultati di codesta materia nella testa dello studente.</a:t>
            </a:r>
            <a:r>
              <a:rPr lang="pl-PL" altLang="it-IT" sz="20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>
                <a:solidFill>
                  <a:schemeClr val="accent6"/>
                </a:solidFill>
              </a:rPr>
              <a:t>Lo scopo dell’insegnamento non e la produzione delle piccole enciclopedie </a:t>
            </a:r>
            <a:r>
              <a:rPr lang="it-IT" altLang="it-IT" sz="2000" u="sng" dirty="0">
                <a:solidFill>
                  <a:schemeClr val="accent6"/>
                </a:solidFill>
              </a:rPr>
              <a:t>ambulanti</a:t>
            </a:r>
            <a:r>
              <a:rPr lang="it-IT" altLang="it-IT" sz="2000" dirty="0">
                <a:solidFill>
                  <a:schemeClr val="accent6"/>
                </a:solidFill>
              </a:rPr>
              <a:t>, ma ottenere lo stato che lo studente cominci </a:t>
            </a:r>
            <a:r>
              <a:rPr lang="it-IT" altLang="it-IT" sz="2000" u="sng" dirty="0">
                <a:solidFill>
                  <a:schemeClr val="accent6"/>
                </a:solidFill>
              </a:rPr>
              <a:t>a pensare indipendentemente in </a:t>
            </a:r>
            <a:r>
              <a:rPr lang="it-IT" altLang="it-IT" sz="2000" i="1" u="sng" dirty="0">
                <a:solidFill>
                  <a:schemeClr val="accent6"/>
                </a:solidFill>
              </a:rPr>
              <a:t>modo</a:t>
            </a:r>
            <a:r>
              <a:rPr lang="it-IT" altLang="it-IT" sz="2000" u="sng" dirty="0">
                <a:solidFill>
                  <a:schemeClr val="accent6"/>
                </a:solidFill>
              </a:rPr>
              <a:t> matematico</a:t>
            </a:r>
            <a:r>
              <a:rPr lang="pl-PL" altLang="it-IT" sz="2000" u="sng" dirty="0">
                <a:solidFill>
                  <a:schemeClr val="accent6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>
                <a:solidFill>
                  <a:srgbClr val="FF0000"/>
                </a:solidFill>
              </a:rPr>
              <a:t>La conoscenza è un processo, e non un risultato «</a:t>
            </a:r>
            <a:r>
              <a:rPr lang="it-IT" altLang="it-IT" sz="2000" dirty="0" err="1">
                <a:solidFill>
                  <a:srgbClr val="FF0000"/>
                </a:solidFill>
              </a:rPr>
              <a:t>pr</a:t>
            </a:r>
            <a:r>
              <a:rPr lang="it-IT" alt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</a:t>
            </a:r>
            <a:r>
              <a:rPr lang="it-IT" altLang="it-IT" sz="2000" dirty="0" err="1">
                <a:solidFill>
                  <a:srgbClr val="FF0000"/>
                </a:solidFill>
              </a:rPr>
              <a:t>t-a-porter</a:t>
            </a:r>
            <a:r>
              <a:rPr lang="it-IT" altLang="it-IT" sz="2000" dirty="0">
                <a:solidFill>
                  <a:srgbClr val="FF0000"/>
                </a:solidFill>
              </a:rPr>
              <a:t>»</a:t>
            </a:r>
            <a:r>
              <a:rPr lang="pl-PL" altLang="it-IT" sz="2000" dirty="0"/>
              <a:t>  </a:t>
            </a: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22434C7B-ACE3-5782-98E1-BACBEB8CE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6491288"/>
            <a:ext cx="273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J. Bruner, </a:t>
            </a:r>
            <a:r>
              <a:rPr lang="pl-PL" altLang="it-IT" sz="1800" i="1"/>
              <a:t>op. cit. </a:t>
            </a:r>
            <a:r>
              <a:rPr lang="pl-PL" altLang="it-IT" sz="1800"/>
              <a:t>str. 108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B8BD678-7D62-AD58-8CF9-3F6054E0F7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-414338"/>
            <a:ext cx="8229600" cy="1143001"/>
          </a:xfrm>
        </p:spPr>
        <p:txBody>
          <a:bodyPr/>
          <a:lstStyle/>
          <a:p>
            <a:pPr eaLnBrk="1" hangingPunct="1"/>
            <a:br>
              <a:rPr lang="pl-PL" altLang="it-IT" sz="4000"/>
            </a:br>
            <a:r>
              <a:rPr lang="it-IT" altLang="it-IT" sz="4000"/>
              <a:t>Bibliografia</a:t>
            </a:r>
            <a:endParaRPr lang="pl-PL" altLang="it-IT" sz="4000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1DC1092-982C-CBF8-89C4-77AB6F1EAF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854075"/>
            <a:ext cx="8208963" cy="51673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altLang="it-IT" sz="2000" dirty="0"/>
              <a:t>Zdzisław Nowak, </a:t>
            </a:r>
            <a:r>
              <a:rPr lang="pl-PL" altLang="it-IT" sz="2000" i="1" dirty="0"/>
              <a:t>Po rozum do głowy</a:t>
            </a:r>
            <a:r>
              <a:rPr lang="pl-PL" altLang="it-IT" sz="2000" dirty="0"/>
              <a:t> (</a:t>
            </a:r>
            <a:r>
              <a:rPr lang="pl-PL" altLang="it-IT" sz="2000" i="1" dirty="0"/>
              <a:t>wesoła logika</a:t>
            </a:r>
            <a:r>
              <a:rPr lang="pl-PL" altLang="it-IT" sz="2000" dirty="0"/>
              <a:t>).</a:t>
            </a:r>
            <a:r>
              <a:rPr lang="pl-PL" altLang="it-IT" sz="2000" i="1" dirty="0"/>
              <a:t> Zagadki, algebrafy, anegdoty, łamigłówki</a:t>
            </a:r>
            <a:r>
              <a:rPr lang="pl-PL" altLang="it-IT" sz="2000" dirty="0"/>
              <a:t>. Wydawnictwo Harcerskie, Warszawa,1970</a:t>
            </a:r>
          </a:p>
          <a:p>
            <a:pPr eaLnBrk="1" hangingPunct="1">
              <a:lnSpc>
                <a:spcPct val="80000"/>
              </a:lnSpc>
            </a:pPr>
            <a:r>
              <a:rPr lang="pl-PL" altLang="it-IT" sz="2000" dirty="0"/>
              <a:t>Barozzi, Bergamini, Boni, Cerani, Pagani, </a:t>
            </a:r>
            <a:r>
              <a:rPr lang="pl-PL" altLang="it-IT" sz="2000" i="1" dirty="0"/>
              <a:t>La matematica per il cittadini, </a:t>
            </a:r>
            <a:r>
              <a:rPr lang="pl-PL" altLang="it-IT" sz="2000" dirty="0"/>
              <a:t>Zanichelli, Bologna, 2008</a:t>
            </a:r>
          </a:p>
          <a:p>
            <a:pPr eaLnBrk="1" hangingPunct="1">
              <a:lnSpc>
                <a:spcPct val="80000"/>
              </a:lnSpc>
            </a:pPr>
            <a:r>
              <a:rPr lang="pl-PL" altLang="it-IT" sz="2000" dirty="0"/>
              <a:t>Ian Steward, </a:t>
            </a:r>
            <a:r>
              <a:rPr lang="pl-PL" altLang="it-IT" sz="2000" i="1" dirty="0"/>
              <a:t>Histerie matemat</a:t>
            </a:r>
            <a:r>
              <a:rPr lang="it-IT" altLang="it-IT" sz="2000" i="1" dirty="0" err="1"/>
              <a:t>iche</a:t>
            </a:r>
            <a:r>
              <a:rPr lang="pl-PL" altLang="it-IT" sz="2000" i="1" dirty="0"/>
              <a:t>. </a:t>
            </a:r>
            <a:r>
              <a:rPr lang="it-IT" altLang="it-IT" sz="2000" i="1" dirty="0" err="1"/>
              <a:t>Giocchi</a:t>
            </a:r>
            <a:r>
              <a:rPr lang="it-IT" altLang="it-IT" sz="2000" i="1" dirty="0"/>
              <a:t> e divertimenti con la </a:t>
            </a:r>
            <a:r>
              <a:rPr lang="pl-PL" altLang="it-IT" sz="2000" i="1" dirty="0"/>
              <a:t> matemat</a:t>
            </a:r>
            <a:r>
              <a:rPr lang="it-IT" altLang="it-IT" sz="2000" i="1" dirty="0" err="1"/>
              <a:t>ica</a:t>
            </a:r>
            <a:r>
              <a:rPr lang="pl-PL" altLang="it-IT" sz="2000" dirty="0"/>
              <a:t>, Oxford University Press, 2004</a:t>
            </a:r>
          </a:p>
          <a:p>
            <a:pPr eaLnBrk="1" hangingPunct="1">
              <a:lnSpc>
                <a:spcPct val="80000"/>
              </a:lnSpc>
            </a:pPr>
            <a:r>
              <a:rPr lang="pl-PL" altLang="it-IT" sz="2000" dirty="0"/>
              <a:t>Ian Steward</a:t>
            </a:r>
            <a:r>
              <a:rPr lang="pl-PL" altLang="it-IT" sz="2000" i="1" dirty="0"/>
              <a:t>, 17 </a:t>
            </a:r>
            <a:r>
              <a:rPr lang="it-IT" altLang="it-IT" sz="2000" i="1" dirty="0"/>
              <a:t>equazioni che hanno cambiato il mondo</a:t>
            </a:r>
            <a:r>
              <a:rPr lang="pl-PL" altLang="it-IT" sz="2000" dirty="0"/>
              <a:t>, Prószyński i Ska, </a:t>
            </a:r>
            <a:r>
              <a:rPr lang="it-IT" altLang="it-IT" sz="2000" dirty="0"/>
              <a:t>Varsavia</a:t>
            </a:r>
            <a:r>
              <a:rPr lang="pl-PL" altLang="it-IT" sz="2000" dirty="0"/>
              <a:t> 2013</a:t>
            </a:r>
          </a:p>
          <a:p>
            <a:pPr eaLnBrk="1" hangingPunct="1">
              <a:lnSpc>
                <a:spcPct val="80000"/>
              </a:lnSpc>
            </a:pPr>
            <a:r>
              <a:rPr lang="pl-PL" altLang="it-IT" sz="2000" dirty="0"/>
              <a:t>Tony Crilly, </a:t>
            </a:r>
            <a:r>
              <a:rPr lang="pl-PL" altLang="it-IT" sz="2000" i="1" dirty="0"/>
              <a:t>50 mathematical ideas you relly need to know, </a:t>
            </a:r>
            <a:r>
              <a:rPr lang="pl-PL" altLang="it-IT" sz="2000" dirty="0"/>
              <a:t>Quercus Publishing, London, 2007, ed. </a:t>
            </a:r>
            <a:r>
              <a:rPr lang="it-IT" altLang="it-IT" sz="2000" dirty="0" err="1"/>
              <a:t>it</a:t>
            </a:r>
            <a:r>
              <a:rPr lang="pl-PL" altLang="it-IT" sz="2000" dirty="0"/>
              <a:t>. 2009 Dedalo  </a:t>
            </a:r>
            <a:endParaRPr lang="it-IT" altLang="it-IT" sz="2000" dirty="0"/>
          </a:p>
          <a:p>
            <a:pPr eaLnBrk="1" hangingPunct="1">
              <a:lnSpc>
                <a:spcPct val="80000"/>
              </a:lnSpc>
            </a:pPr>
            <a:r>
              <a:rPr lang="pl-PL" altLang="it-IT" sz="2000" dirty="0"/>
              <a:t>Gerd Gigerenzer,</a:t>
            </a:r>
            <a:r>
              <a:rPr lang="pl-PL" altLang="it-IT" sz="2000" i="1" dirty="0"/>
              <a:t> Calculated Risks</a:t>
            </a:r>
            <a:r>
              <a:rPr lang="pl-PL" altLang="it-IT" sz="2000" dirty="0"/>
              <a:t>, 2002, ed. wł. Rafaello Cortina, 2003</a:t>
            </a:r>
          </a:p>
          <a:p>
            <a:pPr eaLnBrk="1" hangingPunct="1">
              <a:lnSpc>
                <a:spcPct val="80000"/>
              </a:lnSpc>
            </a:pPr>
            <a:r>
              <a:rPr lang="pl-PL" altLang="it-IT" sz="2000" dirty="0"/>
              <a:t>Giuliano Spirito</a:t>
            </a:r>
            <a:r>
              <a:rPr lang="pl-PL" altLang="it-IT" sz="2000" i="1" dirty="0"/>
              <a:t>, Matematica senza numeri</a:t>
            </a:r>
            <a:r>
              <a:rPr lang="pl-PL" altLang="it-IT" sz="2000" dirty="0"/>
              <a:t>, Il Sapere „100 pagine 1000 lire. Tascabili Economici Newton, Roma, 1995</a:t>
            </a:r>
          </a:p>
          <a:p>
            <a:pPr eaLnBrk="1" hangingPunct="1">
              <a:lnSpc>
                <a:spcPct val="80000"/>
              </a:lnSpc>
            </a:pPr>
            <a:r>
              <a:rPr lang="pl-PL" altLang="it-IT" sz="2000" dirty="0"/>
              <a:t>J. Bruner, </a:t>
            </a:r>
            <a:r>
              <a:rPr lang="it-IT" altLang="it-IT" sz="2000" i="1" dirty="0"/>
              <a:t>Nella ricerca della teoria dell’insegnamento, </a:t>
            </a:r>
            <a:r>
              <a:rPr lang="pl-PL" altLang="it-IT" sz="2000" dirty="0"/>
              <a:t> Harvard 1966</a:t>
            </a:r>
          </a:p>
          <a:p>
            <a:pPr eaLnBrk="1" hangingPunct="1">
              <a:lnSpc>
                <a:spcPct val="80000"/>
              </a:lnSpc>
            </a:pPr>
            <a:r>
              <a:rPr lang="pl-PL" altLang="it-IT" sz="2000" dirty="0"/>
              <a:t>Pere Grima, </a:t>
            </a:r>
            <a:r>
              <a:rPr lang="it-IT" altLang="it-IT" sz="2000" i="1" dirty="0"/>
              <a:t>La certezza assoluta e altre funzioni</a:t>
            </a:r>
            <a:r>
              <a:rPr lang="pl-PL" altLang="it-IT" sz="2000" dirty="0"/>
              <a:t>. </a:t>
            </a:r>
            <a:r>
              <a:rPr lang="it-IT" altLang="it-IT" sz="2000" i="1" dirty="0"/>
              <a:t>I segreti della statistica</a:t>
            </a:r>
            <a:r>
              <a:rPr lang="pl-PL" altLang="it-IT" sz="2000" i="1" dirty="0"/>
              <a:t>. </a:t>
            </a:r>
            <a:r>
              <a:rPr lang="pl-PL" altLang="it-IT" sz="2000" dirty="0"/>
              <a:t>RBA Barcelona, 2010, </a:t>
            </a:r>
            <a:r>
              <a:rPr lang="pl-PL" altLang="it-IT" sz="2000" b="1" dirty="0"/>
              <a:t>Seri</a:t>
            </a:r>
            <a:r>
              <a:rPr lang="it-IT" altLang="it-IT" sz="2000" b="1" dirty="0"/>
              <a:t>e</a:t>
            </a:r>
            <a:r>
              <a:rPr lang="pl-PL" altLang="it-IT" sz="2000" b="1" dirty="0"/>
              <a:t>: </a:t>
            </a:r>
            <a:r>
              <a:rPr lang="it-IT" altLang="it-IT" sz="2000" b="1" dirty="0"/>
              <a:t>Il mondo è matematico e altri 39 libri di questa serie</a:t>
            </a:r>
            <a:r>
              <a:rPr lang="pl-PL" altLang="it-IT" sz="2000" dirty="0"/>
              <a:t>…</a:t>
            </a:r>
          </a:p>
          <a:p>
            <a:pPr eaLnBrk="1" hangingPunct="1">
              <a:lnSpc>
                <a:spcPct val="80000"/>
              </a:lnSpc>
            </a:pPr>
            <a:endParaRPr lang="pl-PL" altLang="it-IT" sz="3600" dirty="0"/>
          </a:p>
          <a:p>
            <a:pPr eaLnBrk="1" hangingPunct="1">
              <a:lnSpc>
                <a:spcPct val="80000"/>
              </a:lnSpc>
            </a:pPr>
            <a:endParaRPr lang="pl-PL" altLang="it-IT" sz="3600" dirty="0"/>
          </a:p>
        </p:txBody>
      </p:sp>
    </p:spTree>
    <p:extLst>
      <p:ext uri="{BB962C8B-B14F-4D97-AF65-F5344CB8AC3E}">
        <p14:creationId xmlns:p14="http://schemas.microsoft.com/office/powerpoint/2010/main" val="2328060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0A07984-8701-D876-B5CE-FB2978CC2C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675688" cy="1143000"/>
          </a:xfrm>
        </p:spPr>
        <p:txBody>
          <a:bodyPr/>
          <a:lstStyle/>
          <a:p>
            <a:pPr eaLnBrk="1" hangingPunct="1"/>
            <a:r>
              <a:rPr lang="pl-PL" altLang="it-IT" sz="3200"/>
              <a:t>Mo</a:t>
            </a:r>
            <a:r>
              <a:rPr lang="it-IT" altLang="it-IT" sz="3200"/>
              <a:t>tivazione</a:t>
            </a:r>
            <a:r>
              <a:rPr lang="pl-PL" altLang="it-IT" sz="3200"/>
              <a:t> (1): J. Bruner –  matema</a:t>
            </a:r>
            <a:r>
              <a:rPr lang="it-IT" altLang="it-IT" sz="3200"/>
              <a:t>tica come la semplificazione della descrizione del mondo </a:t>
            </a:r>
            <a:endParaRPr lang="pl-PL" altLang="it-IT" sz="320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13C2FE0-D881-6E82-FCA0-01CD9664A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675688" cy="2879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600"/>
              <a:t>Per esempio i collegamenti aerei tra cinque città città sono seguenti:</a:t>
            </a:r>
            <a:r>
              <a:rPr lang="pl-PL" altLang="it-IT" sz="1600"/>
              <a:t> Albany, Boston, Concord, Danbury </a:t>
            </a:r>
            <a:r>
              <a:rPr lang="it-IT" altLang="it-IT" sz="1600"/>
              <a:t>e</a:t>
            </a:r>
            <a:r>
              <a:rPr lang="pl-PL" altLang="it-IT" sz="1600"/>
              <a:t> Elmira: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it-IT" altLang="it-IT" sz="1600"/>
              <a:t>da</a:t>
            </a:r>
            <a:r>
              <a:rPr lang="pl-PL" altLang="it-IT" sz="1600"/>
              <a:t> Boston</a:t>
            </a:r>
            <a:r>
              <a:rPr lang="it-IT" altLang="it-IT" sz="1600"/>
              <a:t> a</a:t>
            </a:r>
            <a:r>
              <a:rPr lang="pl-PL" altLang="it-IT" sz="1600"/>
              <a:t> Concord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it-IT" altLang="it-IT" sz="1600"/>
              <a:t>da</a:t>
            </a:r>
            <a:r>
              <a:rPr lang="pl-PL" altLang="it-IT" sz="1600"/>
              <a:t> Danbury </a:t>
            </a:r>
            <a:r>
              <a:rPr lang="it-IT" altLang="it-IT" sz="1600"/>
              <a:t>a</a:t>
            </a:r>
            <a:r>
              <a:rPr lang="pl-PL" altLang="it-IT" sz="1600"/>
              <a:t> Concord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it-IT" altLang="it-IT" sz="1600"/>
              <a:t>da</a:t>
            </a:r>
            <a:r>
              <a:rPr lang="pl-PL" altLang="it-IT" sz="1600"/>
              <a:t> Albany </a:t>
            </a:r>
            <a:r>
              <a:rPr lang="it-IT" altLang="it-IT" sz="1600"/>
              <a:t>a</a:t>
            </a:r>
            <a:r>
              <a:rPr lang="pl-PL" altLang="it-IT" sz="1600"/>
              <a:t> Boston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it-IT" altLang="it-IT" sz="1600"/>
              <a:t>da</a:t>
            </a:r>
            <a:r>
              <a:rPr lang="pl-PL" altLang="it-IT" sz="1600"/>
              <a:t> Concord </a:t>
            </a:r>
            <a:r>
              <a:rPr lang="it-IT" altLang="it-IT" sz="1600"/>
              <a:t>a </a:t>
            </a:r>
            <a:r>
              <a:rPr lang="pl-PL" altLang="it-IT" sz="1600"/>
              <a:t>Elmir</a:t>
            </a:r>
            <a:r>
              <a:rPr lang="it-IT" altLang="it-IT" sz="1600"/>
              <a:t>a</a:t>
            </a:r>
            <a:endParaRPr lang="pl-PL" altLang="it-IT" sz="160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it-IT" altLang="it-IT" sz="1600"/>
              <a:t>da</a:t>
            </a:r>
            <a:r>
              <a:rPr lang="pl-PL" altLang="it-IT" sz="1600"/>
              <a:t> Albany </a:t>
            </a:r>
            <a:r>
              <a:rPr lang="it-IT" altLang="it-IT" sz="1600"/>
              <a:t>a</a:t>
            </a:r>
            <a:r>
              <a:rPr lang="pl-PL" altLang="it-IT" sz="1600"/>
              <a:t> Elmir</a:t>
            </a:r>
            <a:r>
              <a:rPr lang="it-IT" altLang="it-IT" sz="1600"/>
              <a:t>a</a:t>
            </a:r>
            <a:endParaRPr lang="pl-PL" altLang="it-IT" sz="160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it-IT" altLang="it-IT" sz="1600"/>
              <a:t>da</a:t>
            </a:r>
            <a:r>
              <a:rPr lang="pl-PL" altLang="it-IT" sz="1600"/>
              <a:t> Concorde </a:t>
            </a:r>
            <a:r>
              <a:rPr lang="it-IT" altLang="it-IT" sz="1600"/>
              <a:t>a</a:t>
            </a:r>
            <a:r>
              <a:rPr lang="pl-PL" altLang="it-IT" sz="1600"/>
              <a:t> Danbury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it-IT" altLang="it-IT" sz="1600"/>
              <a:t>da</a:t>
            </a:r>
            <a:r>
              <a:rPr lang="pl-PL" altLang="it-IT" sz="1600"/>
              <a:t> Bostonu </a:t>
            </a:r>
            <a:r>
              <a:rPr lang="it-IT" altLang="it-IT" sz="1600"/>
              <a:t>a</a:t>
            </a:r>
            <a:r>
              <a:rPr lang="pl-PL" altLang="it-IT" sz="1600"/>
              <a:t> Albany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it-IT" altLang="it-IT" sz="1600"/>
              <a:t>da</a:t>
            </a:r>
            <a:r>
              <a:rPr lang="pl-PL" altLang="it-IT" sz="1600"/>
              <a:t> Concord </a:t>
            </a:r>
            <a:r>
              <a:rPr lang="it-IT" altLang="it-IT" sz="1600"/>
              <a:t>a</a:t>
            </a:r>
            <a:r>
              <a:rPr lang="pl-PL" altLang="it-IT" sz="1600"/>
              <a:t> Albany</a:t>
            </a:r>
          </a:p>
          <a:p>
            <a:pPr eaLnBrk="1" hangingPunct="1">
              <a:lnSpc>
                <a:spcPct val="80000"/>
              </a:lnSpc>
            </a:pPr>
            <a:r>
              <a:rPr lang="pl-PL" altLang="it-IT" sz="1600">
                <a:solidFill>
                  <a:srgbClr val="3333CC"/>
                </a:solidFill>
              </a:rPr>
              <a:t>„</a:t>
            </a:r>
            <a:r>
              <a:rPr lang="it-IT" altLang="it-IT" sz="1600">
                <a:solidFill>
                  <a:srgbClr val="3333CC"/>
                </a:solidFill>
              </a:rPr>
              <a:t>Che percorso conviene scegliere per fare il viaggio d’andata e ritorno, da </a:t>
            </a:r>
            <a:r>
              <a:rPr lang="pl-PL" altLang="it-IT" sz="1600">
                <a:solidFill>
                  <a:srgbClr val="3333CC"/>
                </a:solidFill>
              </a:rPr>
              <a:t>Albany </a:t>
            </a:r>
            <a:r>
              <a:rPr lang="it-IT" altLang="it-IT" sz="1600">
                <a:solidFill>
                  <a:srgbClr val="3333CC"/>
                </a:solidFill>
              </a:rPr>
              <a:t>a</a:t>
            </a:r>
            <a:r>
              <a:rPr lang="pl-PL" altLang="it-IT" sz="1600">
                <a:solidFill>
                  <a:srgbClr val="3333CC"/>
                </a:solidFill>
              </a:rPr>
              <a:t> Danbury?”</a:t>
            </a:r>
            <a:r>
              <a:rPr lang="pl-PL" altLang="it-IT" sz="2400"/>
              <a:t> </a:t>
            </a:r>
          </a:p>
        </p:txBody>
      </p:sp>
      <p:grpSp>
        <p:nvGrpSpPr>
          <p:cNvPr id="96299" name="Group 43">
            <a:extLst>
              <a:ext uri="{FF2B5EF4-FFF2-40B4-BE49-F238E27FC236}">
                <a16:creationId xmlns:a16="http://schemas.microsoft.com/office/drawing/2014/main" id="{AF60961B-BB52-0A91-4D55-C8E3A2684536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4670425"/>
            <a:ext cx="2365375" cy="1374775"/>
            <a:chOff x="385" y="3113"/>
            <a:chExt cx="1490" cy="866"/>
          </a:xfrm>
        </p:grpSpPr>
        <p:sp>
          <p:nvSpPr>
            <p:cNvPr id="10260" name="Text Box 6">
              <a:extLst>
                <a:ext uri="{FF2B5EF4-FFF2-40B4-BE49-F238E27FC236}">
                  <a16:creationId xmlns:a16="http://schemas.microsoft.com/office/drawing/2014/main" id="{720E62F6-F893-CB7C-41F6-93C57F9CC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333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it-IT" sz="1800"/>
                <a:t>A</a:t>
              </a:r>
            </a:p>
          </p:txBody>
        </p:sp>
        <p:sp>
          <p:nvSpPr>
            <p:cNvPr id="10261" name="Text Box 7">
              <a:extLst>
                <a:ext uri="{FF2B5EF4-FFF2-40B4-BE49-F238E27FC236}">
                  <a16:creationId xmlns:a16="http://schemas.microsoft.com/office/drawing/2014/main" id="{AC924D59-D760-2EE2-DF5C-5BB1D1EB7E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311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it-IT" sz="1800"/>
                <a:t>B</a:t>
              </a:r>
            </a:p>
          </p:txBody>
        </p:sp>
        <p:sp>
          <p:nvSpPr>
            <p:cNvPr id="10262" name="Text Box 8">
              <a:extLst>
                <a:ext uri="{FF2B5EF4-FFF2-40B4-BE49-F238E27FC236}">
                  <a16:creationId xmlns:a16="http://schemas.microsoft.com/office/drawing/2014/main" id="{3A8A8378-1B24-2FB9-3E50-B8BF6F31E3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5" y="333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it-IT" sz="1800"/>
                <a:t>C</a:t>
              </a:r>
            </a:p>
          </p:txBody>
        </p:sp>
        <p:sp>
          <p:nvSpPr>
            <p:cNvPr id="10263" name="Text Box 9">
              <a:extLst>
                <a:ext uri="{FF2B5EF4-FFF2-40B4-BE49-F238E27FC236}">
                  <a16:creationId xmlns:a16="http://schemas.microsoft.com/office/drawing/2014/main" id="{443290AF-6311-90AB-7EDE-DD177241BB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5" y="3748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it-IT" sz="1800"/>
                <a:t>D</a:t>
              </a:r>
            </a:p>
          </p:txBody>
        </p:sp>
        <p:sp>
          <p:nvSpPr>
            <p:cNvPr id="10264" name="Text Box 10">
              <a:extLst>
                <a:ext uri="{FF2B5EF4-FFF2-40B4-BE49-F238E27FC236}">
                  <a16:creationId xmlns:a16="http://schemas.microsoft.com/office/drawing/2014/main" id="{1AA3859F-46BE-CA6D-06D2-99B2B4A49E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3657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it-IT" sz="1800"/>
                <a:t>E</a:t>
              </a:r>
            </a:p>
          </p:txBody>
        </p:sp>
        <p:sp>
          <p:nvSpPr>
            <p:cNvPr id="10265" name="Line 34">
              <a:extLst>
                <a:ext uri="{FF2B5EF4-FFF2-40B4-BE49-F238E27FC236}">
                  <a16:creationId xmlns:a16="http://schemas.microsoft.com/office/drawing/2014/main" id="{EED667BE-FDF5-1C65-7094-44ABCE1E2E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3" y="3214"/>
              <a:ext cx="408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66" name="Line 35">
              <a:extLst>
                <a:ext uri="{FF2B5EF4-FFF2-40B4-BE49-F238E27FC236}">
                  <a16:creationId xmlns:a16="http://schemas.microsoft.com/office/drawing/2014/main" id="{22F43A61-1DE4-3C1A-9B71-7A8692973D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9" y="3283"/>
              <a:ext cx="408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67" name="Line 36">
              <a:extLst>
                <a:ext uri="{FF2B5EF4-FFF2-40B4-BE49-F238E27FC236}">
                  <a16:creationId xmlns:a16="http://schemas.microsoft.com/office/drawing/2014/main" id="{3D66041C-67B5-ED12-1A90-3FCF936F34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3566"/>
              <a:ext cx="363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68" name="Line 37">
              <a:extLst>
                <a:ext uri="{FF2B5EF4-FFF2-40B4-BE49-F238E27FC236}">
                  <a16:creationId xmlns:a16="http://schemas.microsoft.com/office/drawing/2014/main" id="{036A51A5-95CE-793B-8E56-C14C374224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" y="3521"/>
              <a:ext cx="363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69" name="Line 38">
              <a:extLst>
                <a:ext uri="{FF2B5EF4-FFF2-40B4-BE49-F238E27FC236}">
                  <a16:creationId xmlns:a16="http://schemas.microsoft.com/office/drawing/2014/main" id="{9CF60151-4001-861C-63E4-5B73948B27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3249"/>
              <a:ext cx="273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70" name="Line 39">
              <a:extLst>
                <a:ext uri="{FF2B5EF4-FFF2-40B4-BE49-F238E27FC236}">
                  <a16:creationId xmlns:a16="http://schemas.microsoft.com/office/drawing/2014/main" id="{2117DECC-E3A8-5D5A-0544-62246F51E5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5" y="3475"/>
              <a:ext cx="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71" name="Line 40">
              <a:extLst>
                <a:ext uri="{FF2B5EF4-FFF2-40B4-BE49-F238E27FC236}">
                  <a16:creationId xmlns:a16="http://schemas.microsoft.com/office/drawing/2014/main" id="{CFD47648-9D02-FCAA-C636-A48803C310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3566"/>
              <a:ext cx="182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72" name="Line 41">
              <a:extLst>
                <a:ext uri="{FF2B5EF4-FFF2-40B4-BE49-F238E27FC236}">
                  <a16:creationId xmlns:a16="http://schemas.microsoft.com/office/drawing/2014/main" id="{B3142380-D499-300A-EAE5-26BF29CD97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3521"/>
              <a:ext cx="182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96300" name="Group 44">
            <a:extLst>
              <a:ext uri="{FF2B5EF4-FFF2-40B4-BE49-F238E27FC236}">
                <a16:creationId xmlns:a16="http://schemas.microsoft.com/office/drawing/2014/main" id="{8C8702BB-67C9-BA76-AE04-57326A92E33D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5014913"/>
            <a:ext cx="4427538" cy="1392237"/>
            <a:chOff x="2526" y="3285"/>
            <a:chExt cx="2789" cy="877"/>
          </a:xfrm>
        </p:grpSpPr>
        <p:sp>
          <p:nvSpPr>
            <p:cNvPr id="10246" name="Text Box 11">
              <a:extLst>
                <a:ext uri="{FF2B5EF4-FFF2-40B4-BE49-F238E27FC236}">
                  <a16:creationId xmlns:a16="http://schemas.microsoft.com/office/drawing/2014/main" id="{1B7795A6-5898-796F-01A5-30631E7220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3294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it-IT" sz="1800"/>
                <a:t>A</a:t>
              </a:r>
            </a:p>
          </p:txBody>
        </p:sp>
        <p:sp>
          <p:nvSpPr>
            <p:cNvPr id="10247" name="Text Box 12">
              <a:extLst>
                <a:ext uri="{FF2B5EF4-FFF2-40B4-BE49-F238E27FC236}">
                  <a16:creationId xmlns:a16="http://schemas.microsoft.com/office/drawing/2014/main" id="{8F8CAF87-0265-2E31-31D5-EB43769263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294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it-IT" sz="1800"/>
                <a:t>B</a:t>
              </a:r>
            </a:p>
          </p:txBody>
        </p:sp>
        <p:sp>
          <p:nvSpPr>
            <p:cNvPr id="10248" name="Text Box 13">
              <a:extLst>
                <a:ext uri="{FF2B5EF4-FFF2-40B4-BE49-F238E27FC236}">
                  <a16:creationId xmlns:a16="http://schemas.microsoft.com/office/drawing/2014/main" id="{EE7F0089-AE53-182E-D87A-E80EAF189E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3" y="3294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it-IT" sz="1800"/>
                <a:t>C</a:t>
              </a:r>
            </a:p>
          </p:txBody>
        </p:sp>
        <p:sp>
          <p:nvSpPr>
            <p:cNvPr id="10249" name="Text Box 14">
              <a:extLst>
                <a:ext uri="{FF2B5EF4-FFF2-40B4-BE49-F238E27FC236}">
                  <a16:creationId xmlns:a16="http://schemas.microsoft.com/office/drawing/2014/main" id="{451734DD-C469-2F4A-A292-E59AB1C32B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" y="3285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it-IT" sz="1800"/>
                <a:t>E</a:t>
              </a:r>
            </a:p>
          </p:txBody>
        </p:sp>
        <p:sp>
          <p:nvSpPr>
            <p:cNvPr id="10250" name="Text Box 15">
              <a:extLst>
                <a:ext uri="{FF2B5EF4-FFF2-40B4-BE49-F238E27FC236}">
                  <a16:creationId xmlns:a16="http://schemas.microsoft.com/office/drawing/2014/main" id="{A04F052F-4C54-6A0A-E818-C15D0AA717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3834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it-IT" sz="1800"/>
                <a:t>D</a:t>
              </a:r>
            </a:p>
          </p:txBody>
        </p:sp>
        <p:sp>
          <p:nvSpPr>
            <p:cNvPr id="10251" name="Line 16">
              <a:extLst>
                <a:ext uri="{FF2B5EF4-FFF2-40B4-BE49-F238E27FC236}">
                  <a16:creationId xmlns:a16="http://schemas.microsoft.com/office/drawing/2014/main" id="{C8A01D44-AEB9-9E7B-C316-57B1752CEE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9" y="3521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52" name="Line 18">
              <a:extLst>
                <a:ext uri="{FF2B5EF4-FFF2-40B4-BE49-F238E27FC236}">
                  <a16:creationId xmlns:a16="http://schemas.microsoft.com/office/drawing/2014/main" id="{E51A7CB6-B1FB-DE8C-A64F-CF802D744C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2" y="350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53" name="Line 19">
              <a:extLst>
                <a:ext uri="{FF2B5EF4-FFF2-40B4-BE49-F238E27FC236}">
                  <a16:creationId xmlns:a16="http://schemas.microsoft.com/office/drawing/2014/main" id="{34F2DCB6-96DE-64AF-BD1C-77E8BB8CA6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8" y="3425"/>
              <a:ext cx="4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54" name="Line 20">
              <a:extLst>
                <a:ext uri="{FF2B5EF4-FFF2-40B4-BE49-F238E27FC236}">
                  <a16:creationId xmlns:a16="http://schemas.microsoft.com/office/drawing/2014/main" id="{47B1C3FD-9C13-7EC1-82CA-AF79C74579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3385"/>
              <a:ext cx="4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55" name="Line 21">
              <a:extLst>
                <a:ext uri="{FF2B5EF4-FFF2-40B4-BE49-F238E27FC236}">
                  <a16:creationId xmlns:a16="http://schemas.microsoft.com/office/drawing/2014/main" id="{2DFCD836-C336-A157-0B9F-3F28F10992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1" y="3412"/>
              <a:ext cx="4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56" name="Line 22">
              <a:extLst>
                <a:ext uri="{FF2B5EF4-FFF2-40B4-BE49-F238E27FC236}">
                  <a16:creationId xmlns:a16="http://schemas.microsoft.com/office/drawing/2014/main" id="{5261E0AE-2949-E827-130A-00502D033C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2" y="3363"/>
              <a:ext cx="4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10257" name="AutoShape 31">
              <a:extLst>
                <a:ext uri="{FF2B5EF4-FFF2-40B4-BE49-F238E27FC236}">
                  <a16:creationId xmlns:a16="http://schemas.microsoft.com/office/drawing/2014/main" id="{778EB09A-EB20-B97A-6F54-2D889F1B28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3152" y="3497"/>
              <a:ext cx="1210" cy="4"/>
            </a:xfrm>
            <a:prstGeom prst="curvedConnector4">
              <a:avLst>
                <a:gd name="adj1" fmla="val 45620"/>
                <a:gd name="adj2" fmla="val 367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58" name="AutoShape 33">
              <a:extLst>
                <a:ext uri="{FF2B5EF4-FFF2-40B4-BE49-F238E27FC236}">
                  <a16:creationId xmlns:a16="http://schemas.microsoft.com/office/drawing/2014/main" id="{2504682A-713E-79E7-F4AE-D6733B7BA42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4161" y="2262"/>
              <a:ext cx="9" cy="2087"/>
            </a:xfrm>
            <a:prstGeom prst="curvedConnector3">
              <a:avLst>
                <a:gd name="adj1" fmla="val 17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259" name="Text Box 42">
              <a:extLst>
                <a:ext uri="{FF2B5EF4-FFF2-40B4-BE49-F238E27FC236}">
                  <a16:creationId xmlns:a16="http://schemas.microsoft.com/office/drawing/2014/main" id="{BACA12E8-3C87-592F-1ED8-0D13F74694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6" y="3929"/>
              <a:ext cx="149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it-IT" sz="1800"/>
                <a:t>Elmira </a:t>
              </a:r>
              <a:r>
                <a:rPr lang="it-IT" altLang="it-IT" sz="1800"/>
                <a:t>è una trappola</a:t>
              </a:r>
              <a:endParaRPr lang="pl-PL" altLang="it-IT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6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6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8807222-1586-9789-60E4-F055F94273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it-IT" sz="2400"/>
              <a:t>Mot</a:t>
            </a:r>
            <a:r>
              <a:rPr lang="it-IT" altLang="it-IT" sz="2400"/>
              <a:t>ivazione</a:t>
            </a:r>
            <a:r>
              <a:rPr lang="pl-PL" altLang="it-IT" sz="2400"/>
              <a:t> (2): </a:t>
            </a:r>
            <a:r>
              <a:rPr lang="it-IT" altLang="it-IT" sz="2400"/>
              <a:t>Esame della m</a:t>
            </a:r>
            <a:r>
              <a:rPr lang="pl-PL" altLang="it-IT" sz="2400"/>
              <a:t>atur</a:t>
            </a:r>
            <a:r>
              <a:rPr lang="it-IT" altLang="it-IT" sz="2400"/>
              <a:t>ità (in Polonia)</a:t>
            </a:r>
            <a:r>
              <a:rPr lang="pl-PL" altLang="it-IT" sz="2400"/>
              <a:t> 2017</a:t>
            </a:r>
          </a:p>
        </p:txBody>
      </p:sp>
      <p:pic>
        <p:nvPicPr>
          <p:cNvPr id="60420" name="Picture 4">
            <a:extLst>
              <a:ext uri="{FF2B5EF4-FFF2-40B4-BE49-F238E27FC236}">
                <a16:creationId xmlns:a16="http://schemas.microsoft.com/office/drawing/2014/main" id="{7426D17C-426D-AD79-1C0F-A69944626E2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9925" y="1052513"/>
            <a:ext cx="1860550" cy="405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6">
            <a:extLst>
              <a:ext uri="{FF2B5EF4-FFF2-40B4-BE49-F238E27FC236}">
                <a16:creationId xmlns:a16="http://schemas.microsoft.com/office/drawing/2014/main" id="{9D748192-4FF3-93C7-B09B-E385D670C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6192838" cy="4748213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3" name="Text Box 7">
            <a:extLst>
              <a:ext uri="{FF2B5EF4-FFF2-40B4-BE49-F238E27FC236}">
                <a16:creationId xmlns:a16="http://schemas.microsoft.com/office/drawing/2014/main" id="{88C0DB7D-588F-3391-EA1A-7AFC62F8F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876925"/>
            <a:ext cx="8469313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 b="1">
                <a:solidFill>
                  <a:srgbClr val="FF0000"/>
                </a:solidFill>
              </a:rPr>
              <a:t>170 minut</a:t>
            </a:r>
            <a:r>
              <a:rPr lang="it-IT" altLang="it-IT" sz="1800" b="1">
                <a:solidFill>
                  <a:srgbClr val="FF0000"/>
                </a:solidFill>
              </a:rPr>
              <a:t>i</a:t>
            </a:r>
            <a:r>
              <a:rPr lang="pl-PL" altLang="it-IT" sz="1800" b="1">
                <a:solidFill>
                  <a:srgbClr val="FF0000"/>
                </a:solidFill>
              </a:rPr>
              <a:t>/ (26 </a:t>
            </a:r>
            <a:r>
              <a:rPr lang="it-IT" altLang="it-IT" sz="1800" b="1">
                <a:solidFill>
                  <a:srgbClr val="FF0000"/>
                </a:solidFill>
              </a:rPr>
              <a:t>pagine</a:t>
            </a:r>
            <a:r>
              <a:rPr lang="pl-PL" altLang="it-IT" sz="1800" b="1">
                <a:solidFill>
                  <a:srgbClr val="FF0000"/>
                </a:solidFill>
              </a:rPr>
              <a:t> + 34 </a:t>
            </a:r>
            <a:r>
              <a:rPr lang="it-IT" altLang="it-IT" sz="1800" b="1">
                <a:solidFill>
                  <a:srgbClr val="FF0000"/>
                </a:solidFill>
              </a:rPr>
              <a:t>problemi</a:t>
            </a:r>
            <a:r>
              <a:rPr lang="pl-PL" altLang="it-IT" sz="1800" b="1">
                <a:solidFill>
                  <a:srgbClr val="FF0000"/>
                </a:solidFill>
              </a:rPr>
              <a:t>) &lt; 3 minut</a:t>
            </a:r>
            <a:r>
              <a:rPr lang="it-IT" altLang="it-IT" sz="1800" b="1">
                <a:solidFill>
                  <a:srgbClr val="FF0000"/>
                </a:solidFill>
              </a:rPr>
              <a:t>i per pagina/ problema</a:t>
            </a:r>
            <a:endParaRPr lang="pl-PL" altLang="it-IT" sz="18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chemeClr val="accent2"/>
                </a:solidFill>
              </a:rPr>
              <a:t>Questo è simile a un esame per diventare un ufficiale di alto rango dell’UE</a:t>
            </a:r>
            <a:endParaRPr lang="pl-PL" altLang="it-IT" sz="1800" b="1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chemeClr val="accent2"/>
                </a:solidFill>
              </a:rPr>
              <a:t>I sussidio didattico che suggerisco per i maturandi – a destra</a:t>
            </a:r>
            <a:r>
              <a:rPr lang="pl-PL" altLang="it-IT" sz="1800" b="1">
                <a:solidFill>
                  <a:schemeClr val="accent2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28132B2-189E-CCF9-6C03-EAC80A2C52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2800"/>
              <a:t>I sistemi d’educazione, non solo in Inghilterra, e dalla prima classe della scuola elementare, sono sempre organizzati i modo tale</a:t>
            </a:r>
            <a:r>
              <a:rPr lang="pl-PL" altLang="it-IT" sz="2800"/>
              <a:t>, </a:t>
            </a:r>
            <a:endParaRPr lang="en-AU" altLang="it-IT" sz="280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27821B9-2D58-FB87-7011-D1956DA507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85875"/>
            <a:ext cx="8964613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it-IT" sz="2600" dirty="0">
                <a:solidFill>
                  <a:srgbClr val="FF0000"/>
                </a:solidFill>
              </a:rPr>
              <a:t>che tutti dovessero diventare professori universitari </a:t>
            </a:r>
            <a:r>
              <a:rPr lang="pl-PL" altLang="it-IT" sz="2600" dirty="0">
                <a:solidFill>
                  <a:srgbClr val="FF0000"/>
                </a:solidFill>
              </a:rPr>
              <a:t>…</a:t>
            </a:r>
            <a:r>
              <a:rPr lang="pl-PL" altLang="it-IT" dirty="0"/>
              <a:t> 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32FB03BF-E503-5C22-21CC-C4FEA16F0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73" y="1827213"/>
            <a:ext cx="6769100" cy="448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9" name="Text Box 5">
            <a:extLst>
              <a:ext uri="{FF2B5EF4-FFF2-40B4-BE49-F238E27FC236}">
                <a16:creationId xmlns:a16="http://schemas.microsoft.com/office/drawing/2014/main" id="{6F6B30C7-6D49-47F0-5C00-CCB563EB6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019" y="6007864"/>
            <a:ext cx="71195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FF0000"/>
                </a:solidFill>
              </a:rPr>
              <a:t>A che servono logaritmi, poi in base del </a:t>
            </a:r>
            <a:r>
              <a:rPr lang="pl-PL" altLang="it-IT" sz="2000" dirty="0">
                <a:solidFill>
                  <a:srgbClr val="FF0000"/>
                </a:solidFill>
              </a:rPr>
              <a:t>„2”: </a:t>
            </a:r>
            <a:r>
              <a:rPr lang="it-IT" altLang="it-IT" sz="2000" dirty="0">
                <a:solidFill>
                  <a:srgbClr val="FF0000"/>
                </a:solidFill>
              </a:rPr>
              <a:t>rispondo a caso</a:t>
            </a:r>
            <a:r>
              <a:rPr lang="pl-PL" altLang="it-IT" sz="2000" dirty="0">
                <a:solidFill>
                  <a:srgbClr val="FF0000"/>
                </a:solidFill>
              </a:rPr>
              <a:t> !</a:t>
            </a:r>
          </a:p>
        </p:txBody>
      </p:sp>
      <p:sp>
        <p:nvSpPr>
          <p:cNvPr id="62470" name="Text Box 6">
            <a:extLst>
              <a:ext uri="{FF2B5EF4-FFF2-40B4-BE49-F238E27FC236}">
                <a16:creationId xmlns:a16="http://schemas.microsoft.com/office/drawing/2014/main" id="{AC1DAC71-9B47-0538-2DA5-51175CB14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805" y="2879253"/>
            <a:ext cx="532765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FF0000"/>
                </a:solidFill>
              </a:rPr>
              <a:t>Ne la base ne l’esponente sono gli stessi -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FF0000"/>
                </a:solidFill>
              </a:rPr>
              <a:t>bisogna velocemente inventare qualcosa: </a:t>
            </a:r>
            <a:r>
              <a:rPr lang="pl-PL" altLang="it-IT" sz="2000" dirty="0">
                <a:solidFill>
                  <a:srgbClr val="FF0000"/>
                </a:solidFill>
              </a:rPr>
              <a:t> A</a:t>
            </a:r>
          </a:p>
        </p:txBody>
      </p:sp>
      <p:sp>
        <p:nvSpPr>
          <p:cNvPr id="62471" name="Text Box 7">
            <a:extLst>
              <a:ext uri="{FF2B5EF4-FFF2-40B4-BE49-F238E27FC236}">
                <a16:creationId xmlns:a16="http://schemas.microsoft.com/office/drawing/2014/main" id="{EB5BCFFF-5E12-36C5-D1A5-6627DBF1C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623" y="4619625"/>
            <a:ext cx="65071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FF0000"/>
                </a:solidFill>
              </a:rPr>
              <a:t>Le radici sono si sottraggono - bisogna inventare </a:t>
            </a:r>
            <a:r>
              <a:rPr lang="it-IT" altLang="it-IT" sz="2000" dirty="0" err="1">
                <a:solidFill>
                  <a:srgbClr val="FF0000"/>
                </a:solidFill>
              </a:rPr>
              <a:t>qlc</a:t>
            </a:r>
            <a:r>
              <a:rPr lang="pl-PL" altLang="it-IT" sz="2000" dirty="0">
                <a:solidFill>
                  <a:srgbClr val="FF0000"/>
                </a:solidFill>
              </a:rPr>
              <a:t>: C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  <p:bldP spid="62470" grpId="0"/>
      <p:bldP spid="624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39C7B8B-F999-4DC6-0ECC-67202B7AE4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200">
                <a:solidFill>
                  <a:schemeClr val="accent2"/>
                </a:solidFill>
              </a:rPr>
              <a:t>E in </a:t>
            </a:r>
            <a:r>
              <a:rPr lang="pl-PL" altLang="it-IT" sz="3200">
                <a:solidFill>
                  <a:schemeClr val="accent2"/>
                </a:solidFill>
              </a:rPr>
              <a:t>„program</a:t>
            </a:r>
            <a:r>
              <a:rPr lang="it-IT" altLang="it-IT" sz="3200">
                <a:solidFill>
                  <a:schemeClr val="accent2"/>
                </a:solidFill>
              </a:rPr>
              <a:t>ma</a:t>
            </a:r>
            <a:r>
              <a:rPr lang="pl-PL" altLang="it-IT" sz="3200">
                <a:solidFill>
                  <a:schemeClr val="accent2"/>
                </a:solidFill>
              </a:rPr>
              <a:t>”* </a:t>
            </a:r>
            <a:r>
              <a:rPr lang="it-IT" altLang="it-IT" sz="3200">
                <a:solidFill>
                  <a:schemeClr val="accent2"/>
                </a:solidFill>
              </a:rPr>
              <a:t>della matematica si riesce a trovare ancora qualcosa?</a:t>
            </a:r>
            <a:endParaRPr lang="en-AU" altLang="it-IT">
              <a:solidFill>
                <a:srgbClr val="FF0000"/>
              </a:solidFill>
            </a:endParaRPr>
          </a:p>
        </p:txBody>
      </p:sp>
      <p:pic>
        <p:nvPicPr>
          <p:cNvPr id="78859" name="Picture 11">
            <a:extLst>
              <a:ext uri="{FF2B5EF4-FFF2-40B4-BE49-F238E27FC236}">
                <a16:creationId xmlns:a16="http://schemas.microsoft.com/office/drawing/2014/main" id="{5CF706A4-7B36-F18C-4802-D6E811897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7058025" cy="49117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9BB3167-65CB-9B29-F7C3-DEE6D6249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268538"/>
            <a:ext cx="37016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chemeClr val="accent2"/>
                </a:solidFill>
              </a:rPr>
              <a:t>Serie aritmetica, geometrica</a:t>
            </a:r>
            <a:r>
              <a:rPr lang="pl-PL" altLang="it-IT" sz="2000" dirty="0">
                <a:solidFill>
                  <a:schemeClr val="accent2"/>
                </a:solidFill>
              </a:rPr>
              <a:t>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4192</TotalTime>
  <Words>6638</Words>
  <Application>Microsoft Office PowerPoint</Application>
  <PresentationFormat>Presentazione su schermo (4:3)</PresentationFormat>
  <Paragraphs>658</Paragraphs>
  <Slides>57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57</vt:i4>
      </vt:variant>
    </vt:vector>
  </HeadingPairs>
  <TitlesOfParts>
    <vt:vector size="63" baseType="lpstr">
      <vt:lpstr>Arial</vt:lpstr>
      <vt:lpstr>Calibri</vt:lpstr>
      <vt:lpstr>Times New Roman</vt:lpstr>
      <vt:lpstr>Projekt domyślny</vt:lpstr>
      <vt:lpstr>Wykres</vt:lpstr>
      <vt:lpstr>Grafico</vt:lpstr>
      <vt:lpstr>Presentazione standard di PowerPoint</vt:lpstr>
      <vt:lpstr>Didattica cognitivista  Lezione 7: Matematica  cioé  „la regina delle scienze”</vt:lpstr>
      <vt:lpstr>Motivazione (1): J. Bruner –  la ricerca della teoria di insegnamento nella matematica</vt:lpstr>
      <vt:lpstr>Insegnamento costruttivista</vt:lpstr>
      <vt:lpstr>Motivazione: J. Bruner –  la matematica come la semplificazione della descrizione del mondo</vt:lpstr>
      <vt:lpstr>Motivazione (1): J. Bruner –  matematica come la semplificazione della descrizione del mondo </vt:lpstr>
      <vt:lpstr>Motivazione (2): Esame della maturità (in Polonia) 2017</vt:lpstr>
      <vt:lpstr>I sistemi d’educazione, non solo in Inghilterra, e dalla prima classe della scuola elementare, sono sempre organizzati i modo tale, </vt:lpstr>
      <vt:lpstr>E in „programma”* della matematica si riesce a trovare ancora qualcosa?</vt:lpstr>
      <vt:lpstr>E in „programma”* della matematica si riesce a trovare ancora qualcosa?</vt:lpstr>
      <vt:lpstr>E in „programma”* della matematica si riesce a trovare ancora qualcosa?</vt:lpstr>
      <vt:lpstr>E in „programma”* della matematica si riesce a trovare ancora qualcosa?</vt:lpstr>
      <vt:lpstr>La potenza della matematica: il volo di Voyager</vt:lpstr>
      <vt:lpstr>Presentazione standard di PowerPoint</vt:lpstr>
      <vt:lpstr>La potenza della matematica: la piramide di Cheope</vt:lpstr>
      <vt:lpstr>„Matematica per i cittadini”</vt:lpstr>
      <vt:lpstr>„Matematica per cittadini”</vt:lpstr>
      <vt:lpstr>Quadrato magico</vt:lpstr>
      <vt:lpstr>Quadrato magico</vt:lpstr>
      <vt:lpstr>Operazioni di simetria  </vt:lpstr>
      <vt:lpstr>La matematica: il regno di simboli</vt:lpstr>
      <vt:lpstr>Logica: Il gioco di pensare</vt:lpstr>
      <vt:lpstr>La matematica: un metodo di analisi</vt:lpstr>
      <vt:lpstr>La matematica: la formazione dell’immaginazione </vt:lpstr>
      <vt:lpstr>Un compleanno insieme: la probabilità</vt:lpstr>
      <vt:lpstr>Wacław Sierpiński: Frattali</vt:lpstr>
      <vt:lpstr>La funzione esponenziale (il credito ipotecario)</vt:lpstr>
      <vt:lpstr>Le funzioni esponenziali (cont.) </vt:lpstr>
      <vt:lpstr>Funzioni esponenziali (cont.) </vt:lpstr>
      <vt:lpstr>I logaritmi sono da per tutto </vt:lpstr>
      <vt:lpstr>Il logaritmi sono dappertutto  </vt:lpstr>
      <vt:lpstr>Le domande dell’esame di maturità – i professori universitario, in particolare if fisici e matematici riescono a risolverli …, </vt:lpstr>
      <vt:lpstr>Conclusioni:</vt:lpstr>
      <vt:lpstr> Bibliografia</vt:lpstr>
      <vt:lpstr>Didattica cognitivista  Lezione 7: Matematica  cioè „la regina delle scienze”</vt:lpstr>
      <vt:lpstr>Statistica: come (velocemente) leggere i dati? </vt:lpstr>
      <vt:lpstr>Statistica: come presentare i dati nel modo leggibile? </vt:lpstr>
      <vt:lpstr>Statistica: come analizzare i dati? </vt:lpstr>
      <vt:lpstr>Statistica: come analizzare i dati? </vt:lpstr>
      <vt:lpstr>Correlazione? Come non leggere i dati</vt:lpstr>
      <vt:lpstr>„Gli stipendi medi in Polonia crescono…”</vt:lpstr>
      <vt:lpstr>„Lo stipendio medio non esiste”</vt:lpstr>
      <vt:lpstr>Esiste la media?</vt:lpstr>
      <vt:lpstr>La distribuzione normale (di Gauss)</vt:lpstr>
      <vt:lpstr>La distribuzione di eventi rari (Poisson)</vt:lpstr>
      <vt:lpstr>La media, la mediana, la dominanta</vt:lpstr>
      <vt:lpstr>La media, la mediana, la dominanta</vt:lpstr>
      <vt:lpstr>La media de-composta</vt:lpstr>
      <vt:lpstr>Due libri di testo (polacchi): biologia con la statistica?</vt:lpstr>
      <vt:lpstr>Storia (con l’economia) ?</vt:lpstr>
      <vt:lpstr>„Quando numeri mentono? Vivere con l’incertezza”</vt:lpstr>
      <vt:lpstr>«Matematica dappertutto»</vt:lpstr>
      <vt:lpstr>Statistica: quali dati volgliamo?</vt:lpstr>
      <vt:lpstr>Edgar Morin: Matematica e filosofia</vt:lpstr>
      <vt:lpstr>Conclusioni – la matematica, come una scienza sociale</vt:lpstr>
      <vt:lpstr>Conclusioni – la matematica, come la scienza didattica</vt:lpstr>
      <vt:lpstr> Bibliografia</vt:lpstr>
    </vt:vector>
  </TitlesOfParts>
  <Company>UMK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GK</dc:creator>
  <cp:lastModifiedBy>Maria Karwasz</cp:lastModifiedBy>
  <cp:revision>156</cp:revision>
  <dcterms:created xsi:type="dcterms:W3CDTF">2017-04-27T20:12:02Z</dcterms:created>
  <dcterms:modified xsi:type="dcterms:W3CDTF">2022-11-12T12:15:58Z</dcterms:modified>
</cp:coreProperties>
</file>