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536" r:id="rId2"/>
    <p:sldId id="510" r:id="rId3"/>
    <p:sldId id="267" r:id="rId4"/>
    <p:sldId id="271" r:id="rId5"/>
    <p:sldId id="533" r:id="rId6"/>
    <p:sldId id="280" r:id="rId7"/>
    <p:sldId id="334" r:id="rId8"/>
    <p:sldId id="300" r:id="rId9"/>
    <p:sldId id="289" r:id="rId10"/>
    <p:sldId id="534" r:id="rId11"/>
    <p:sldId id="306" r:id="rId12"/>
    <p:sldId id="402" r:id="rId13"/>
    <p:sldId id="303" r:id="rId14"/>
    <p:sldId id="335" r:id="rId15"/>
    <p:sldId id="278" r:id="rId16"/>
    <p:sldId id="401" r:id="rId17"/>
    <p:sldId id="317" r:id="rId18"/>
    <p:sldId id="322" r:id="rId19"/>
    <p:sldId id="373" r:id="rId20"/>
    <p:sldId id="349" r:id="rId21"/>
    <p:sldId id="336" r:id="rId22"/>
    <p:sldId id="341" r:id="rId23"/>
    <p:sldId id="288" r:id="rId24"/>
    <p:sldId id="427" r:id="rId25"/>
    <p:sldId id="440" r:id="rId26"/>
    <p:sldId id="281" r:id="rId27"/>
    <p:sldId id="535" r:id="rId28"/>
    <p:sldId id="258" r:id="rId29"/>
    <p:sldId id="316" r:id="rId30"/>
    <p:sldId id="531" r:id="rId31"/>
    <p:sldId id="312" r:id="rId32"/>
    <p:sldId id="313" r:id="rId33"/>
    <p:sldId id="311" r:id="rId34"/>
  </p:sldIdLst>
  <p:sldSz cx="9144000" cy="6858000" type="screen4x3"/>
  <p:notesSz cx="6858000" cy="91440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050" autoAdjust="0"/>
  </p:normalViewPr>
  <p:slideViewPr>
    <p:cSldViewPr>
      <p:cViewPr varScale="1">
        <p:scale>
          <a:sx n="77" d="100"/>
          <a:sy n="77" d="100"/>
        </p:scale>
        <p:origin x="70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9EFB0179-8D45-1067-1706-FF1623E799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5BA3AF3-3C1C-B613-7364-2D9FC69FFD5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BE14EDC-BEE3-48D1-AE71-1B2746CBCC3E}" type="datetimeFigureOut">
              <a:rPr lang="pl-PL"/>
              <a:pPr>
                <a:defRPr/>
              </a:pPr>
              <a:t>12.01.2024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C4B4D5FD-E912-6807-DF9E-1D477F7BC2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C7267155-FD60-5249-3B8E-8AC25800E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416DBD7-E077-8282-5683-6FF8061470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B402138-2268-CE28-26B2-48C43F857F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4507C8-368D-4B14-BFA9-CFCFA014B7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33890F92-6DF6-B599-3413-488427F535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387664-548D-4ABD-A121-3E76B6BB3155}" type="slidenum">
              <a:rPr lang="en-AU" altLang="it-IT" smtClean="0"/>
              <a:pPr/>
              <a:t>13</a:t>
            </a:fld>
            <a:endParaRPr lang="en-AU" altLang="it-IT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B02A8CEA-1705-F18C-6645-1A67114F9C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0EF1923F-5C3D-6321-5FCD-C4302D3533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4F405BD5-E474-EA25-B5E7-557C5054C5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0D00B5E-C26F-4AFA-9219-5036A9A66BF8}" type="slidenum">
              <a:rPr lang="en-AU" altLang="it-IT" smtClean="0"/>
              <a:pPr/>
              <a:t>14</a:t>
            </a:fld>
            <a:endParaRPr lang="en-AU" altLang="it-IT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7FA72E92-6E6D-776B-44DC-DB891FC992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6740E2A5-700F-E17C-613F-083A162A49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BA768DDC-E165-C0E1-E5EF-44EEC10254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697C6F-0FC9-4046-962B-AF8FDB6E2825}" type="slidenum">
              <a:rPr lang="en-US" altLang="it-IT" b="0" smtClean="0">
                <a:solidFill>
                  <a:schemeClr val="tx1"/>
                </a:solidFill>
              </a:rPr>
              <a:pPr/>
              <a:t>23</a:t>
            </a:fld>
            <a:endParaRPr lang="en-US" altLang="it-IT" b="0">
              <a:solidFill>
                <a:schemeClr val="tx1"/>
              </a:solidFill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C6AD078B-F30C-A902-0A8B-D9332C73BB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54284902-4A55-F7A2-8757-DEECD8D949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pl-PL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pl-P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2B1C70-1D70-4E3D-E920-9634D0D9FA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520AE9-C782-9066-B276-E909B9BAA0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A0A44B-862A-3F7E-2B78-30DAC55CC2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F6A3F-38E6-4DC6-96C0-B1DAE038C526}" type="slidenum">
              <a:rPr lang="en-AU" altLang="it-IT"/>
              <a:pPr>
                <a:defRPr/>
              </a:pPr>
              <a:t>‹#›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282332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pl-PL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pl-P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0195C5-B7D7-7E0A-6381-CAA91EF013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53F220-2076-3003-315B-2840AFC942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6B21A6-6E58-1D9A-6282-F30B907DE1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241F7-7869-4EF6-B84B-DA8CF072B0EB}" type="slidenum">
              <a:rPr lang="en-AU" altLang="it-IT"/>
              <a:pPr>
                <a:defRPr/>
              </a:pPr>
              <a:t>‹#›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261435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pl-PL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pl-P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39DA45-4E51-C64B-FDC1-B35E52A814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3BFB2C-20AD-D4F4-F9A3-A9669ACE80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68D776-3112-4AD0-5929-60C187FAB8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507EB-259F-464C-911E-F84A6831CB8F}" type="slidenum">
              <a:rPr lang="en-AU" altLang="it-IT"/>
              <a:pPr>
                <a:defRPr/>
              </a:pPr>
              <a:t>‹#›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215894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pl-PL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pl-P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86B9C6-1CA7-E3CA-95D7-D918279088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32D750-9486-2592-8006-6EC7C80823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FD7F2E-6048-3095-1ADA-D20F46A5DC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9CF31-9609-40D3-9E0E-E527DB71E852}" type="slidenum">
              <a:rPr lang="en-AU" altLang="it-IT"/>
              <a:pPr>
                <a:defRPr/>
              </a:pPr>
              <a:t>‹#›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293449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pl-PL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0CC05D-5D66-924D-9FE6-50E75B47AC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2E3AEE-D285-1B7C-EBC8-99D451A3A8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146032-A512-28D0-AA44-488CEE6F90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810AB-7AB1-45AD-8A9E-1119301B157A}" type="slidenum">
              <a:rPr lang="en-AU" altLang="it-IT"/>
              <a:pPr>
                <a:defRPr/>
              </a:pPr>
              <a:t>‹#›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218176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pl-PL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pl-PL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pl-P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D07A71-D4A8-6CE7-E390-B879F68951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A0E180-B13A-3D0A-5CCA-E4C5646766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C9DFE0-60AE-0FFA-5B7A-E5291DB8D7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41CC0-532F-43F5-A961-F03861942F6F}" type="slidenum">
              <a:rPr lang="en-AU" altLang="it-IT"/>
              <a:pPr>
                <a:defRPr/>
              </a:pPr>
              <a:t>‹#›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1191789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pl-PL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pl-PL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pl-PL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577334E-E786-F866-2BA2-8CCF63500B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B29A84B-F5D0-9755-D478-90CC164D9E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DF81B3F-5F97-D5BF-8F0F-0824A01A0A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F3563-2849-4360-AE0D-9BDCB3D053BF}" type="slidenum">
              <a:rPr lang="en-AU" altLang="it-IT"/>
              <a:pPr>
                <a:defRPr/>
              </a:pPr>
              <a:t>‹#›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2104083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pl-PL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5593512-D7A4-B588-0B6F-CA52751808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E0906A-5EA2-712B-CDBC-DA316FD010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AF07529-BC47-A5AC-2A4B-568D3574E2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ABA25-269B-4652-B739-BAE2A1787E92}" type="slidenum">
              <a:rPr lang="en-AU" altLang="it-IT"/>
              <a:pPr>
                <a:defRPr/>
              </a:pPr>
              <a:t>‹#›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275939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1DB13B0-54ED-B207-337C-02D1DD4341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8B868F2-E0CC-0670-397E-3D115B99E0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F700C7D-66CE-430C-861A-F840691101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D6E0C-7947-47CF-8F6E-615D27633680}" type="slidenum">
              <a:rPr lang="en-AU" altLang="it-IT"/>
              <a:pPr>
                <a:defRPr/>
              </a:pPr>
              <a:t>‹#›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6459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pl-PL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pl-PL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946BB5-B064-133E-5054-107A8D52EA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952846-B4BF-6439-88B7-BB7A992342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60DD4F-0C30-A638-9CD0-ABB7C9AFFF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0A786-2C87-4B00-9E03-6627D13E8A91}" type="slidenum">
              <a:rPr lang="en-AU" altLang="it-IT"/>
              <a:pPr>
                <a:defRPr/>
              </a:pPr>
              <a:t>‹#›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195126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pl-PL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4675D7-8806-EBE0-531C-3770D7F0A9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7D2C6B-C588-89BC-A647-E08ECC8DE9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1EBBE3-A801-2EF6-D71A-3252CF77C6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F6A28-EA30-4330-8E8F-3ED8378A58BF}" type="slidenum">
              <a:rPr lang="en-AU" altLang="it-IT"/>
              <a:pPr>
                <a:defRPr/>
              </a:pPr>
              <a:t>‹#›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190920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D67EB82-DBEF-D0A9-3FD0-095868D265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it-IT"/>
              <a:t>Kliknij, aby edytować styl wzorca tytułu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668BBB6-80D8-7429-DAE3-1DA1E24C30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it-IT"/>
              <a:t>Kliknij, aby edytować style wzorca tekstu</a:t>
            </a:r>
          </a:p>
          <a:p>
            <a:pPr lvl="1"/>
            <a:r>
              <a:rPr lang="en-AU" altLang="it-IT"/>
              <a:t>Drugi poziom</a:t>
            </a:r>
          </a:p>
          <a:p>
            <a:pPr lvl="2"/>
            <a:r>
              <a:rPr lang="en-AU" altLang="it-IT"/>
              <a:t>Trzeci poziom</a:t>
            </a:r>
          </a:p>
          <a:p>
            <a:pPr lvl="3"/>
            <a:r>
              <a:rPr lang="en-AU" altLang="it-IT"/>
              <a:t>Czwarty poziom</a:t>
            </a:r>
          </a:p>
          <a:p>
            <a:pPr lvl="4"/>
            <a:r>
              <a:rPr lang="en-AU" altLang="it-IT"/>
              <a:t>Piąty poziom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60D9131-A39D-2E81-58C2-5FBE324C2B5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DB94CA1-3FA1-DF65-66B9-DBA15F7897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023E6FB-E89F-F724-E204-564A74838DD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550C232-EB94-4455-A11B-19D57C2AC455}" type="slidenum">
              <a:rPr lang="en-AU" altLang="it-IT"/>
              <a:pPr>
                <a:defRPr/>
              </a:pPr>
              <a:t>‹#›</a:t>
            </a:fld>
            <a:endParaRPr lang="en-AU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arwasz@fizyka.umk.p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s://philpapers.org/go.pl?id=KARATS&amp;proxyId=&amp;u=https%3A%2F%2Fdx.doi.org%2F10.17398%2F2340-4256.13.429" TargetMode="Externa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hyperlink" Target="https://philpapers.org/asearch.pl?pub=346054" TargetMode="External"/><Relationship Id="rId4" Type="http://schemas.openxmlformats.org/officeDocument/2006/relationships/hyperlink" Target="https://philpapers.org/s/Grzegorz%20Piotr%20Karwasz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isidore.co/aquinas/english/Compendium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oyle%27s_law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9818FCE-8A57-6919-2B87-24E346A224A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765175"/>
            <a:ext cx="7772400" cy="1470025"/>
          </a:xfrm>
        </p:spPr>
        <p:txBody>
          <a:bodyPr anchor="ctr"/>
          <a:lstStyle/>
          <a:p>
            <a:r>
              <a:rPr lang="pl-PL" altLang="pl-PL" sz="4400"/>
              <a:t>Filozofia przyrody</a:t>
            </a:r>
            <a:endParaRPr lang="en-AU" altLang="pl-PL" sz="44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93B9C53-F946-FF49-2FFC-AE7C6194569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2852738"/>
            <a:ext cx="8280400" cy="218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altLang="pl-PL" sz="2800"/>
              <a:t>Wykład I: Definicje i sylabusy</a:t>
            </a:r>
          </a:p>
          <a:p>
            <a:pPr>
              <a:lnSpc>
                <a:spcPct val="80000"/>
              </a:lnSpc>
            </a:pPr>
            <a:endParaRPr lang="pl-PL" altLang="pl-PL" sz="2800"/>
          </a:p>
          <a:p>
            <a:pPr>
              <a:lnSpc>
                <a:spcPct val="80000"/>
              </a:lnSpc>
            </a:pPr>
            <a:r>
              <a:rPr lang="pl-PL" altLang="pl-PL" sz="2800"/>
              <a:t>Prof. dr hab. inż. Grzegorz Karwasz</a:t>
            </a:r>
          </a:p>
          <a:p>
            <a:pPr>
              <a:lnSpc>
                <a:spcPct val="80000"/>
              </a:lnSpc>
            </a:pPr>
            <a:r>
              <a:rPr lang="pl-PL" altLang="pl-PL" sz="2800" i="1"/>
              <a:t>Uniwersytet Mikołaja Kopernika w Toruniu</a:t>
            </a:r>
          </a:p>
          <a:p>
            <a:pPr>
              <a:lnSpc>
                <a:spcPct val="80000"/>
              </a:lnSpc>
            </a:pPr>
            <a:r>
              <a:rPr lang="pl-PL" altLang="pl-PL" sz="2800" i="1"/>
              <a:t>Universita’ degli Studi di Trento</a:t>
            </a:r>
            <a:endParaRPr lang="en-AU" altLang="pl-PL" sz="2800" i="1"/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8533A94B-2A4D-A81D-075C-4C5E0ED5E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5537200"/>
            <a:ext cx="3155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pl-PL">
                <a:hlinkClick r:id="rId2"/>
              </a:rPr>
              <a:t>karwasz@fizyka.umk.pl</a:t>
            </a:r>
            <a:endParaRPr lang="pl-PL" altLang="pl-PL"/>
          </a:p>
          <a:p>
            <a:r>
              <a:rPr lang="pl-PL" altLang="pl-PL"/>
              <a:t>www.dydaktyka.fizyka.umk.pl</a:t>
            </a:r>
            <a:endParaRPr lang="en-AU" alt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5DC7F4-64D8-67FF-1AF4-43FE7C60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56" y="680124"/>
            <a:ext cx="3610744" cy="1143000"/>
          </a:xfrm>
        </p:spPr>
        <p:txBody>
          <a:bodyPr/>
          <a:lstStyle/>
          <a:p>
            <a:r>
              <a:rPr lang="it-IT" sz="3600" dirty="0" err="1"/>
              <a:t>Demokryt</a:t>
            </a:r>
            <a:r>
              <a:rPr lang="it-IT" sz="3600" dirty="0"/>
              <a:t> i </a:t>
            </a:r>
            <a:r>
              <a:rPr lang="pl-PL" sz="3600" dirty="0"/>
              <a:t>atomiści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053CBA2-404A-E415-F87A-DA3066E6B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51" y="395409"/>
            <a:ext cx="5040560" cy="590323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644FE64-4856-979A-E329-1FC5B59846F0}"/>
              </a:ext>
            </a:extLst>
          </p:cNvPr>
          <p:cNvSpPr txBox="1"/>
          <p:nvPr/>
        </p:nvSpPr>
        <p:spPr>
          <a:xfrm>
            <a:off x="5107000" y="2173278"/>
            <a:ext cx="38441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- Czy jest  coś mniejsze niż atomy? </a:t>
            </a:r>
          </a:p>
          <a:p>
            <a:endParaRPr lang="pl-PL" dirty="0"/>
          </a:p>
          <a:p>
            <a:r>
              <a:rPr lang="pl-PL" dirty="0"/>
              <a:t>Tak! Elektrony i protony</a:t>
            </a:r>
          </a:p>
          <a:p>
            <a:endParaRPr lang="pl-PL" dirty="0"/>
          </a:p>
          <a:p>
            <a:r>
              <a:rPr lang="pl-PL" dirty="0"/>
              <a:t>- A mniejsze niż protony?</a:t>
            </a:r>
          </a:p>
          <a:p>
            <a:endParaRPr lang="pl-PL" dirty="0"/>
          </a:p>
          <a:p>
            <a:r>
              <a:rPr lang="pl-PL" dirty="0"/>
              <a:t>Tak! Kwarki.</a:t>
            </a:r>
          </a:p>
          <a:p>
            <a:endParaRPr lang="pl-PL" dirty="0"/>
          </a:p>
          <a:p>
            <a:r>
              <a:rPr lang="pl-PL" dirty="0"/>
              <a:t>- A od kwarków?</a:t>
            </a:r>
          </a:p>
          <a:p>
            <a:endParaRPr lang="pl-PL" dirty="0"/>
          </a:p>
          <a:p>
            <a:r>
              <a:rPr lang="pl-PL" dirty="0" err="1"/>
              <a:t>Hmm</a:t>
            </a:r>
            <a:r>
              <a:rPr lang="pl-PL" dirty="0"/>
              <a:t>… Od czasów </a:t>
            </a:r>
            <a:r>
              <a:rPr lang="pl-PL" i="1" dirty="0"/>
              <a:t>E</a:t>
            </a:r>
            <a:r>
              <a:rPr lang="pl-PL" dirty="0"/>
              <a:t>=</a:t>
            </a:r>
            <a:r>
              <a:rPr lang="pl-PL" i="1" dirty="0"/>
              <a:t>mc</a:t>
            </a:r>
            <a:r>
              <a:rPr lang="pl-PL" i="1" baseline="30000" dirty="0"/>
              <a:t>2</a:t>
            </a:r>
            <a:r>
              <a:rPr lang="pl-PL" i="1" dirty="0"/>
              <a:t> </a:t>
            </a:r>
            <a:r>
              <a:rPr lang="pl-PL" dirty="0"/>
              <a:t>Einsteina nie ma sensu „mniejsze” i „większe” bo wszystko (no, prawie)</a:t>
            </a:r>
          </a:p>
          <a:p>
            <a:r>
              <a:rPr lang="pl-PL" dirty="0"/>
              <a:t>może powstać za wszystkiego.</a:t>
            </a:r>
          </a:p>
        </p:txBody>
      </p:sp>
    </p:spTree>
    <p:extLst>
      <p:ext uri="{BB962C8B-B14F-4D97-AF65-F5344CB8AC3E}">
        <p14:creationId xmlns:p14="http://schemas.microsoft.com/office/powerpoint/2010/main" val="4016813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30FD1B5-A879-256E-F86A-6D4ACED8F2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it-IT" sz="3600"/>
              <a:t>Arystoteles: teologia, </a:t>
            </a:r>
            <a:br>
              <a:rPr lang="pl-PL" altLang="it-IT" sz="3600"/>
            </a:br>
            <a:r>
              <a:rPr lang="pl-PL" altLang="it-IT" sz="3600"/>
              <a:t>czyli „nauka najwyższa”</a:t>
            </a:r>
            <a:endParaRPr lang="en-AU" altLang="it-IT" sz="360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DCB90E8-1016-D3C5-ADE9-220CC1F40F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38163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l-PL" altLang="it-IT" sz="2200" dirty="0"/>
              <a:t>„Muszą więc istnieć trzy filozofie teoretyczne: matematyka, fizyka i to, co możemy nazwać teologią, ponieważ jest rzeczą oczywistą, że jeśli boskość jest gdzieś obecna, to jest obecna w rzeczach tego rodzaju. [tj. w rzeczywistości niematerialnej]
A najwyższa nauka musi zajmować się najwyższym rodzajem. Tak więc, podczas gdy nauki teoretyczne są bardziej pożądane niż inne nauki, ta jest bardziej pożądana niż inne nauki teoretyczne.” (Arystoteles, </a:t>
            </a:r>
            <a:r>
              <a:rPr lang="pl-PL" altLang="it-IT" sz="2200" i="1" dirty="0" err="1"/>
              <a:t>Metafisica</a:t>
            </a:r>
            <a:r>
              <a:rPr lang="pl-PL" altLang="it-IT" sz="2200" dirty="0"/>
              <a:t>, 1026a, 18-26)</a:t>
            </a:r>
            <a:endParaRPr lang="en-AU" altLang="it-IT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>
            <a:extLst>
              <a:ext uri="{FF2B5EF4-FFF2-40B4-BE49-F238E27FC236}">
                <a16:creationId xmlns:a16="http://schemas.microsoft.com/office/drawing/2014/main" id="{3E458BAC-300C-01E8-B641-20671E39A8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l-PL" altLang="it-IT" sz="3600"/>
              <a:t>Arystoteles: czwarta przyczyna</a:t>
            </a:r>
          </a:p>
        </p:txBody>
      </p:sp>
      <p:sp>
        <p:nvSpPr>
          <p:cNvPr id="22531" name="CasellaDiTesto 3">
            <a:extLst>
              <a:ext uri="{FF2B5EF4-FFF2-40B4-BE49-F238E27FC236}">
                <a16:creationId xmlns:a16="http://schemas.microsoft.com/office/drawing/2014/main" id="{D1E7BEA0-18AD-5342-C63D-2B8001239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08050"/>
            <a:ext cx="8507413" cy="59404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indent="1793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l-PL" altLang="it-IT" sz="2000" dirty="0">
                <a:solidFill>
                  <a:schemeClr val="accent2"/>
                </a:solidFill>
                <a:cs typeface="Times New Roman" panose="02020603050405020304" pitchFamily="18" charset="0"/>
              </a:rPr>
              <a:t>Cztery przyczyny (materia, forma, wykonawca i cel) zdefiniowane przez Arystotelesa są zwykle związane z </a:t>
            </a:r>
            <a:r>
              <a:rPr lang="pl-PL" altLang="it-IT" sz="2000" i="1" dirty="0">
                <a:solidFill>
                  <a:schemeClr val="accent2"/>
                </a:solidFill>
                <a:cs typeface="Times New Roman" panose="02020603050405020304" pitchFamily="18" charset="0"/>
              </a:rPr>
              <a:t>metafizyką</a:t>
            </a:r>
            <a:r>
              <a:rPr lang="pl-PL" altLang="it-IT" sz="2000" dirty="0">
                <a:solidFill>
                  <a:schemeClr val="accent2"/>
                </a:solidFill>
                <a:cs typeface="Times New Roman" panose="02020603050405020304" pitchFamily="18" charset="0"/>
              </a:rPr>
              <a:t>; w rzeczywistości wszystkie przyczyny, w tym czwarta, teleologiczna, pojawiają się już w </a:t>
            </a:r>
            <a:r>
              <a:rPr lang="pl-PL" altLang="it-IT" sz="2000" i="1" dirty="0">
                <a:solidFill>
                  <a:schemeClr val="accent2"/>
                </a:solidFill>
                <a:cs typeface="Times New Roman" panose="02020603050405020304" pitchFamily="18" charset="0"/>
              </a:rPr>
              <a:t>Fizyce</a:t>
            </a:r>
            <a:r>
              <a:rPr lang="pl-PL" altLang="it-IT" sz="2000" dirty="0">
                <a:solidFill>
                  <a:schemeClr val="accent2"/>
                </a:solidFill>
                <a:cs typeface="Times New Roman" panose="02020603050405020304" pitchFamily="18" charset="0"/>
              </a:rPr>
              <a:t>.  Krótko mówiąc, przyczyna, w sensie celu, jest "tym, z powodu którego" coś się dzieje, staje, zanika, zmienia. Na przykład zdrowie jest celem chodzenia". (</a:t>
            </a:r>
            <a:r>
              <a:rPr lang="pl-PL" altLang="it-IT" sz="2000" i="1" dirty="0">
                <a:solidFill>
                  <a:schemeClr val="accent2"/>
                </a:solidFill>
                <a:cs typeface="Times New Roman" panose="02020603050405020304" pitchFamily="18" charset="0"/>
              </a:rPr>
              <a:t>Fizyka</a:t>
            </a:r>
            <a:r>
              <a:rPr lang="pl-PL" altLang="it-IT" sz="2000" dirty="0">
                <a:solidFill>
                  <a:schemeClr val="accent2"/>
                </a:solidFill>
                <a:cs typeface="Times New Roman" panose="02020603050405020304" pitchFamily="18" charset="0"/>
              </a:rPr>
              <a:t> 194b, 35 – 195a,1). </a:t>
            </a:r>
            <a:endParaRPr lang="it-IT" altLang="it-IT" sz="2000" dirty="0">
              <a:solidFill>
                <a:schemeClr val="accent2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l-PL" altLang="it-IT" sz="2000" dirty="0">
                <a:cs typeface="Times New Roman" panose="02020603050405020304" pitchFamily="18" charset="0"/>
              </a:rPr>
              <a:t>„</a:t>
            </a:r>
            <a:r>
              <a:rPr lang="pl-PL" altLang="it-IT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W czwartym wreszcie znaczeniu nazywa się przyczyną cel, czyli przyczynę celową, np. zdrowie jest przyczyną spaceru; dlaczego spaceru, pytamy? „Ażeby spacerujący był zdrów”;  mówiąc tak sądzimy, iż wskaza-liśmy przyczynę. To samo można powiedzieć o tym wszystkim, co </a:t>
            </a:r>
            <a:r>
              <a:rPr lang="pl-PL" altLang="it-IT" sz="2000" i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wpra-wione w ruch</a:t>
            </a:r>
            <a:r>
              <a:rPr lang="pl-PL" altLang="it-IT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przez rzecz różną od siebie stanowi czynnik pośredni od siebie stanowi czynnik pośredni między ruchem i celem, np. dla zdrowia: schudnięcie, przeczyszczenie, lekarstwa czy instrumenty chirurgiczne. </a:t>
            </a:r>
            <a:r>
              <a:rPr lang="pl-PL" altLang="it-IT" sz="2000" dirty="0">
                <a:cs typeface="Times New Roman" panose="02020603050405020304" pitchFamily="18" charset="0"/>
              </a:rPr>
              <a:t>Wszak powyższe rzeczy </a:t>
            </a:r>
            <a:r>
              <a:rPr lang="pl-PL" altLang="it-IT" sz="2000" i="1" dirty="0">
                <a:cs typeface="Times New Roman" panose="02020603050405020304" pitchFamily="18" charset="0"/>
              </a:rPr>
              <a:t>istnieją</a:t>
            </a:r>
            <a:r>
              <a:rPr lang="pl-PL" altLang="it-IT" sz="2000" dirty="0">
                <a:cs typeface="Times New Roman" panose="02020603050405020304" pitchFamily="18" charset="0"/>
              </a:rPr>
              <a:t> ze względu na cel, różniąc się między sobą tym tylko, że jedne są działaniami a drugie narzędziami. Na tyle [tj.na cztery wymienione w poprzednich paragrafach] zapewne sposobów bywa używany wyraz „przyczyna”. (Arystoteles, </a:t>
            </a:r>
            <a:r>
              <a:rPr lang="pl-PL" altLang="it-IT" sz="2000" i="1" dirty="0">
                <a:cs typeface="Times New Roman" panose="02020603050405020304" pitchFamily="18" charset="0"/>
              </a:rPr>
              <a:t>Fizyka</a:t>
            </a:r>
            <a:r>
              <a:rPr lang="pl-PL" altLang="it-IT" sz="2000" dirty="0">
                <a:cs typeface="Times New Roman" panose="02020603050405020304" pitchFamily="18" charset="0"/>
              </a:rPr>
              <a:t>, PWN, str. 94) </a:t>
            </a:r>
            <a:endParaRPr lang="it-IT" altLang="it-IT" sz="20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l-PL" altLang="it-IT" sz="2000" dirty="0">
                <a:solidFill>
                  <a:schemeClr val="accent2"/>
                </a:solidFill>
                <a:cs typeface="Times New Roman" panose="02020603050405020304" pitchFamily="18" charset="0"/>
              </a:rPr>
              <a:t>Podkreślenie autora: świat nie musi być notorycznie „popychany”, o ile zdąża do właściwego celu. </a:t>
            </a:r>
            <a:endParaRPr lang="it-IT" altLang="it-IT" sz="20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8E8DDEE3-6ACE-8BB8-9F5A-F6F5E8053A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-3343"/>
            <a:ext cx="8229600" cy="1143000"/>
          </a:xfrm>
        </p:spPr>
        <p:txBody>
          <a:bodyPr/>
          <a:lstStyle/>
          <a:p>
            <a:r>
              <a:rPr lang="pl-PL" altLang="it-IT" sz="4000" dirty="0" err="1"/>
              <a:t>Humans</a:t>
            </a:r>
            <a:r>
              <a:rPr lang="pl-PL" altLang="it-IT" sz="4000" dirty="0"/>
              <a:t>/ Animals/ </a:t>
            </a:r>
            <a:r>
              <a:rPr lang="pl-PL" altLang="it-IT" sz="4000" dirty="0" err="1"/>
              <a:t>Plants</a:t>
            </a:r>
            <a:endParaRPr lang="en-AU" altLang="it-IT" sz="4000" dirty="0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FF05EBBE-7511-FC3E-6848-B599DF7B5C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663" y="3811041"/>
            <a:ext cx="5286375" cy="5385894"/>
          </a:xfrm>
          <a:noFill/>
        </p:spPr>
        <p:txBody>
          <a:bodyPr/>
          <a:lstStyle/>
          <a:p>
            <a:endParaRPr lang="pl-PL" altLang="it-IT" sz="4400" dirty="0"/>
          </a:p>
          <a:p>
            <a:pPr marL="0" indent="0" algn="l">
              <a:buNone/>
            </a:pPr>
            <a:r>
              <a:rPr lang="pl-PL" sz="1600" b="1" i="0" u="none" strike="noStrike" dirty="0" err="1">
                <a:solidFill>
                  <a:srgbClr val="074BA9"/>
                </a:solidFill>
                <a:effectLst/>
                <a:latin typeface="Open Sans" panose="020B0606030504020204" pitchFamily="34" charset="0"/>
                <a:hlinkClick r:id="rId3"/>
              </a:rPr>
              <a:t>Aristotle’s</a:t>
            </a:r>
            <a:r>
              <a:rPr lang="pl-PL" sz="1600" b="1" i="0" u="none" strike="noStrike" dirty="0">
                <a:solidFill>
                  <a:srgbClr val="074BA9"/>
                </a:solidFill>
                <a:effectLst/>
                <a:latin typeface="Open Sans" panose="020B0606030504020204" pitchFamily="34" charset="0"/>
                <a:hlinkClick r:id="rId3"/>
              </a:rPr>
              <a:t> Three </a:t>
            </a:r>
            <a:r>
              <a:rPr lang="pl-PL" sz="1600" b="1" i="0" u="none" strike="noStrike" dirty="0" err="1">
                <a:solidFill>
                  <a:srgbClr val="074BA9"/>
                </a:solidFill>
                <a:effectLst/>
                <a:latin typeface="Open Sans" panose="020B0606030504020204" pitchFamily="34" charset="0"/>
                <a:hlinkClick r:id="rId3"/>
              </a:rPr>
              <a:t>Souls</a:t>
            </a:r>
            <a:r>
              <a:rPr lang="pl-PL" sz="1600" b="1" i="0" u="none" strike="noStrike" dirty="0">
                <a:solidFill>
                  <a:srgbClr val="074BA9"/>
                </a:solidFill>
                <a:effectLst/>
                <a:latin typeface="Open Sans" panose="020B0606030504020204" pitchFamily="34" charset="0"/>
                <a:hlinkClick r:id="rId3"/>
              </a:rPr>
              <a:t> in Modern Science: Re-</a:t>
            </a:r>
            <a:r>
              <a:rPr lang="pl-PL" sz="1600" b="1" i="0" u="none" strike="noStrike" dirty="0" err="1">
                <a:solidFill>
                  <a:srgbClr val="074BA9"/>
                </a:solidFill>
                <a:effectLst/>
                <a:latin typeface="Open Sans" panose="020B0606030504020204" pitchFamily="34" charset="0"/>
                <a:hlinkClick r:id="rId3"/>
              </a:rPr>
              <a:t>reading</a:t>
            </a:r>
            <a:r>
              <a:rPr lang="pl-PL" sz="1600" b="1" i="0" u="none" strike="noStrike" dirty="0">
                <a:solidFill>
                  <a:srgbClr val="074BA9"/>
                </a:solidFill>
                <a:effectLst/>
                <a:latin typeface="Open Sans" panose="020B0606030504020204" pitchFamily="34" charset="0"/>
                <a:hlinkClick r:id="rId3"/>
              </a:rPr>
              <a:t> De </a:t>
            </a:r>
            <a:r>
              <a:rPr lang="pl-PL" sz="1600" b="1" i="0" u="none" strike="noStrike" dirty="0" err="1">
                <a:solidFill>
                  <a:srgbClr val="074BA9"/>
                </a:solidFill>
                <a:effectLst/>
                <a:latin typeface="Open Sans" panose="020B0606030504020204" pitchFamily="34" charset="0"/>
                <a:hlinkClick r:id="rId3"/>
              </a:rPr>
              <a:t>Anima</a:t>
            </a:r>
            <a:r>
              <a:rPr lang="pl-PL" sz="1600" b="1" i="0" u="none" strike="noStrike" dirty="0">
                <a:solidFill>
                  <a:srgbClr val="074BA9"/>
                </a:solidFill>
                <a:effectLst/>
                <a:latin typeface="Open Sans" panose="020B0606030504020204" pitchFamily="34" charset="0"/>
                <a:hlinkClick r:id="rId3"/>
              </a:rPr>
              <a:t> / Las </a:t>
            </a:r>
            <a:r>
              <a:rPr lang="pl-PL" sz="1600" b="1" i="0" u="none" strike="noStrike" dirty="0" err="1">
                <a:solidFill>
                  <a:srgbClr val="074BA9"/>
                </a:solidFill>
                <a:effectLst/>
                <a:latin typeface="Open Sans" panose="020B0606030504020204" pitchFamily="34" charset="0"/>
                <a:hlinkClick r:id="rId3"/>
              </a:rPr>
              <a:t>tres</a:t>
            </a:r>
            <a:r>
              <a:rPr lang="pl-PL" sz="1600" b="1" i="0" u="none" strike="noStrike" dirty="0">
                <a:solidFill>
                  <a:srgbClr val="074BA9"/>
                </a:solidFill>
                <a:effectLst/>
                <a:latin typeface="Open Sans" panose="020B0606030504020204" pitchFamily="34" charset="0"/>
                <a:hlinkClick r:id="rId3"/>
              </a:rPr>
              <a:t> </a:t>
            </a:r>
            <a:r>
              <a:rPr lang="pl-PL" sz="1600" b="1" i="0" u="none" strike="noStrike" dirty="0" err="1">
                <a:solidFill>
                  <a:srgbClr val="074BA9"/>
                </a:solidFill>
                <a:effectLst/>
                <a:latin typeface="Open Sans" panose="020B0606030504020204" pitchFamily="34" charset="0"/>
                <a:hlinkClick r:id="rId3"/>
              </a:rPr>
              <a:t>almas</a:t>
            </a:r>
            <a:r>
              <a:rPr lang="pl-PL" sz="1600" b="1" i="0" u="none" strike="noStrike" dirty="0">
                <a:solidFill>
                  <a:srgbClr val="074BA9"/>
                </a:solidFill>
                <a:effectLst/>
                <a:latin typeface="Open Sans" panose="020B0606030504020204" pitchFamily="34" charset="0"/>
                <a:hlinkClick r:id="rId3"/>
              </a:rPr>
              <a:t> de </a:t>
            </a:r>
            <a:r>
              <a:rPr lang="pl-PL" sz="1600" b="1" i="0" u="none" strike="noStrike" dirty="0" err="1">
                <a:solidFill>
                  <a:srgbClr val="074BA9"/>
                </a:solidFill>
                <a:effectLst/>
                <a:latin typeface="Open Sans" panose="020B0606030504020204" pitchFamily="34" charset="0"/>
                <a:hlinkClick r:id="rId3"/>
              </a:rPr>
              <a:t>Aristóteles</a:t>
            </a:r>
            <a:r>
              <a:rPr lang="pl-PL" sz="1600" b="1" i="0" u="none" strike="noStrike" dirty="0">
                <a:solidFill>
                  <a:srgbClr val="074BA9"/>
                </a:solidFill>
                <a:effectLst/>
                <a:latin typeface="Open Sans" panose="020B0606030504020204" pitchFamily="34" charset="0"/>
                <a:hlinkClick r:id="rId3"/>
              </a:rPr>
              <a:t> en la </a:t>
            </a:r>
            <a:r>
              <a:rPr lang="pl-PL" sz="1600" b="1" i="0" u="none" strike="noStrike" dirty="0" err="1">
                <a:solidFill>
                  <a:srgbClr val="074BA9"/>
                </a:solidFill>
                <a:effectLst/>
                <a:latin typeface="Open Sans" panose="020B0606030504020204" pitchFamily="34" charset="0"/>
                <a:hlinkClick r:id="rId3"/>
              </a:rPr>
              <a:t>ciencia</a:t>
            </a:r>
            <a:r>
              <a:rPr lang="pl-PL" sz="1600" b="1" i="0" u="none" strike="noStrike" dirty="0">
                <a:solidFill>
                  <a:srgbClr val="074BA9"/>
                </a:solidFill>
                <a:effectLst/>
                <a:latin typeface="Open Sans" panose="020B0606030504020204" pitchFamily="34" charset="0"/>
                <a:hlinkClick r:id="rId3"/>
              </a:rPr>
              <a:t> moderna: </a:t>
            </a:r>
            <a:r>
              <a:rPr lang="pl-PL" sz="1600" b="1" i="0" u="none" strike="noStrike" dirty="0" err="1">
                <a:solidFill>
                  <a:srgbClr val="074BA9"/>
                </a:solidFill>
                <a:effectLst/>
                <a:latin typeface="Open Sans" panose="020B0606030504020204" pitchFamily="34" charset="0"/>
                <a:hlinkClick r:id="rId3"/>
              </a:rPr>
              <a:t>releyendo</a:t>
            </a:r>
            <a:r>
              <a:rPr lang="pl-PL" sz="1600" b="1" i="0" u="none" strike="noStrike" dirty="0">
                <a:solidFill>
                  <a:srgbClr val="074BA9"/>
                </a:solidFill>
                <a:effectLst/>
                <a:latin typeface="Open Sans" panose="020B0606030504020204" pitchFamily="34" charset="0"/>
                <a:hlinkClick r:id="rId3"/>
              </a:rPr>
              <a:t> el De </a:t>
            </a:r>
            <a:r>
              <a:rPr lang="pl-PL" sz="1600" b="1" i="0" u="none" strike="noStrike" dirty="0" err="1">
                <a:solidFill>
                  <a:srgbClr val="074BA9"/>
                </a:solidFill>
                <a:effectLst/>
                <a:latin typeface="Open Sans" panose="020B0606030504020204" pitchFamily="34" charset="0"/>
                <a:hlinkClick r:id="rId3"/>
              </a:rPr>
              <a:t>Anima</a:t>
            </a:r>
            <a:endParaRPr lang="pl-PL" sz="1600" b="1" i="0" dirty="0">
              <a:solidFill>
                <a:srgbClr val="555555"/>
              </a:solidFill>
              <a:effectLst/>
              <a:latin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pl-PL" sz="1600" b="0" i="0" u="none" strike="noStrike" dirty="0">
                <a:solidFill>
                  <a:srgbClr val="109D49"/>
                </a:solidFill>
                <a:effectLst/>
                <a:latin typeface="Open Sans" panose="020B0606030504020204" pitchFamily="34" charset="0"/>
                <a:hlinkClick r:id="rId4" tooltip="View other works by Grzegorz Piotr Karwasz"/>
              </a:rPr>
              <a:t>Grzegorz Piotr Karwasz</a:t>
            </a:r>
            <a:endParaRPr lang="pl-PL" sz="16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pl-PL" sz="1600" b="0" i="1" u="none" strike="noStrike" dirty="0" err="1">
                <a:solidFill>
                  <a:srgbClr val="074BA9"/>
                </a:solidFill>
                <a:effectLst/>
                <a:latin typeface="Open Sans" panose="020B0606030504020204" pitchFamily="34" charset="0"/>
                <a:hlinkClick r:id="rId5"/>
              </a:rPr>
              <a:t>Cauriensia</a:t>
            </a:r>
            <a:r>
              <a:rPr lang="pl-PL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13:429-458 (2018)</a:t>
            </a:r>
          </a:p>
        </p:txBody>
      </p:sp>
      <p:pic>
        <p:nvPicPr>
          <p:cNvPr id="72708" name="Picture 6">
            <a:extLst>
              <a:ext uri="{FF2B5EF4-FFF2-40B4-BE49-F238E27FC236}">
                <a16:creationId xmlns:a16="http://schemas.microsoft.com/office/drawing/2014/main" id="{294496B5-FAA5-8CFB-4B99-DB3506ED3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4897437" cy="2681287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>
            <a:extLst>
              <a:ext uri="{FF2B5EF4-FFF2-40B4-BE49-F238E27FC236}">
                <a16:creationId xmlns:a16="http://schemas.microsoft.com/office/drawing/2014/main" id="{92BEF01B-039D-9771-3990-DACE63C87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513" y="893763"/>
            <a:ext cx="3168650" cy="30353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0" name="Text Box 7">
            <a:extLst>
              <a:ext uri="{FF2B5EF4-FFF2-40B4-BE49-F238E27FC236}">
                <a16:creationId xmlns:a16="http://schemas.microsoft.com/office/drawing/2014/main" id="{447A592D-0B43-5210-1054-11649FFCC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63650"/>
            <a:ext cx="4725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it-IT" sz="1800"/>
              <a:t>Movement-related brain macropotentials</a:t>
            </a:r>
            <a:endParaRPr lang="en-AU" altLang="it-IT" sz="1800"/>
          </a:p>
        </p:txBody>
      </p:sp>
      <p:pic>
        <p:nvPicPr>
          <p:cNvPr id="52229" name="Picture 5">
            <a:extLst>
              <a:ext uri="{FF2B5EF4-FFF2-40B4-BE49-F238E27FC236}">
                <a16:creationId xmlns:a16="http://schemas.microsoft.com/office/drawing/2014/main" id="{5AD903E6-A696-D64A-3469-80E5808EB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069700"/>
            <a:ext cx="3260725" cy="243428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33" name="Picture 9">
            <a:extLst>
              <a:ext uri="{FF2B5EF4-FFF2-40B4-BE49-F238E27FC236}">
                <a16:creationId xmlns:a16="http://schemas.microsoft.com/office/drawing/2014/main" id="{05F8325C-B423-99E3-D2C3-35659512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709738"/>
            <a:ext cx="4897437" cy="2681287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1" name="Text Box 8">
            <a:extLst>
              <a:ext uri="{FF2B5EF4-FFF2-40B4-BE49-F238E27FC236}">
                <a16:creationId xmlns:a16="http://schemas.microsoft.com/office/drawing/2014/main" id="{99837D27-971A-E64B-E299-F66F78A0F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78" y="971382"/>
            <a:ext cx="4778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it-IT" sz="1600" dirty="0"/>
              <a:t>G. </a:t>
            </a:r>
            <a:r>
              <a:rPr lang="pl-PL" altLang="it-IT" sz="1600" dirty="0" err="1"/>
              <a:t>Chiarenza</a:t>
            </a:r>
            <a:r>
              <a:rPr lang="pl-PL" altLang="it-IT" sz="1600" dirty="0"/>
              <a:t>, </a:t>
            </a:r>
            <a:r>
              <a:rPr lang="pl-PL" altLang="it-IT" sz="1600" dirty="0" err="1"/>
              <a:t>Italian</a:t>
            </a:r>
            <a:r>
              <a:rPr lang="pl-PL" altLang="it-IT" sz="1600" dirty="0"/>
              <a:t> J. </a:t>
            </a:r>
            <a:r>
              <a:rPr lang="pl-PL" altLang="it-IT" sz="1600" dirty="0" err="1"/>
              <a:t>Neurological</a:t>
            </a:r>
            <a:r>
              <a:rPr lang="pl-PL" altLang="it-IT" sz="1600" dirty="0"/>
              <a:t> Science, 1990</a:t>
            </a:r>
            <a:endParaRPr lang="en-AU" alt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C3B20415-09B7-052B-A617-0F8D0DC198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576362"/>
          </a:xfrm>
        </p:spPr>
        <p:txBody>
          <a:bodyPr/>
          <a:lstStyle/>
          <a:p>
            <a:r>
              <a:rPr lang="pl-PL" altLang="it-IT" sz="4000" dirty="0" err="1"/>
              <a:t>Anima</a:t>
            </a:r>
            <a:r>
              <a:rPr lang="pl-PL" altLang="it-IT" sz="4000" dirty="0"/>
              <a:t> </a:t>
            </a:r>
            <a:r>
              <a:rPr lang="pl-PL" altLang="it-IT" sz="4000" dirty="0" err="1"/>
              <a:t>is</a:t>
            </a:r>
            <a:r>
              <a:rPr lang="pl-PL" altLang="it-IT" sz="4000" dirty="0"/>
              <a:t> </a:t>
            </a:r>
            <a:r>
              <a:rPr lang="pl-PL" altLang="it-IT" sz="4000" dirty="0" err="1"/>
              <a:t>smth</a:t>
            </a:r>
            <a:r>
              <a:rPr lang="pl-PL" altLang="it-IT" sz="4000" dirty="0"/>
              <a:t> </a:t>
            </a:r>
            <a:r>
              <a:rPr lang="pl-PL" altLang="it-IT" sz="4000" dirty="0" err="1"/>
              <a:t>more</a:t>
            </a:r>
            <a:r>
              <a:rPr lang="pl-PL" altLang="it-IT" sz="4000" dirty="0"/>
              <a:t> </a:t>
            </a:r>
            <a:r>
              <a:rPr lang="pl-PL" altLang="it-IT" sz="4000" dirty="0" err="1"/>
              <a:t>godlike</a:t>
            </a:r>
            <a:endParaRPr lang="en-AU" altLang="it-IT" sz="4000" dirty="0"/>
          </a:p>
        </p:txBody>
      </p:sp>
      <p:sp>
        <p:nvSpPr>
          <p:cNvPr id="82947" name="Text Box 3">
            <a:extLst>
              <a:ext uri="{FF2B5EF4-FFF2-40B4-BE49-F238E27FC236}">
                <a16:creationId xmlns:a16="http://schemas.microsoft.com/office/drawing/2014/main" id="{8299C62D-2904-630B-0899-B98AE5B08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2" y="872330"/>
            <a:ext cx="6336952" cy="5113337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altLang="it-IT" sz="2200" dirty="0">
                <a:solidFill>
                  <a:schemeClr val="bg2"/>
                </a:solidFill>
              </a:rPr>
              <a:t>„But intellect [mind] would seem to be a substituting essence implanted in the soul, and not to corrupt. [...] Understanding and thinking, then, decay with the decay of something else within. Understanding itself can not be affected. [...] (408b, 20)</a:t>
            </a:r>
          </a:p>
          <a:p>
            <a:pPr>
              <a:lnSpc>
                <a:spcPct val="90000"/>
              </a:lnSpc>
            </a:pPr>
            <a:r>
              <a:rPr lang="en-AU" altLang="it-IT" sz="2200" dirty="0">
                <a:solidFill>
                  <a:schemeClr val="bg2"/>
                </a:solidFill>
              </a:rPr>
              <a:t>But perhaps intellect is something more </a:t>
            </a:r>
            <a:r>
              <a:rPr lang="en-AU" altLang="it-IT" sz="2200" b="1" dirty="0">
                <a:solidFill>
                  <a:schemeClr val="bg2"/>
                </a:solidFill>
              </a:rPr>
              <a:t>godlike </a:t>
            </a:r>
            <a:r>
              <a:rPr lang="en-AU" altLang="it-IT" sz="2200" dirty="0">
                <a:solidFill>
                  <a:schemeClr val="bg2"/>
                </a:solidFill>
              </a:rPr>
              <a:t>(</a:t>
            </a:r>
            <a:r>
              <a:rPr lang="en-AU" altLang="it-IT" sz="2200" dirty="0" err="1">
                <a:solidFill>
                  <a:schemeClr val="bg2"/>
                </a:solidFill>
              </a:rPr>
              <a:t>θειότερόν</a:t>
            </a:r>
            <a:r>
              <a:rPr lang="en-AU" altLang="it-IT" sz="2200" dirty="0">
                <a:solidFill>
                  <a:schemeClr val="bg2"/>
                </a:solidFill>
              </a:rPr>
              <a:t>)</a:t>
            </a:r>
            <a:r>
              <a:rPr lang="en-AU" altLang="it-IT" sz="2200" b="1" dirty="0">
                <a:solidFill>
                  <a:schemeClr val="bg2"/>
                </a:solidFill>
              </a:rPr>
              <a:t> </a:t>
            </a:r>
            <a:r>
              <a:rPr lang="en-AU" altLang="it-IT" sz="2200" dirty="0">
                <a:solidFill>
                  <a:schemeClr val="bg2"/>
                </a:solidFill>
              </a:rPr>
              <a:t>and unalterable. ” (408b, 30, p.124)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AU" altLang="it-IT" sz="2200" dirty="0">
                <a:solidFill>
                  <a:schemeClr val="bg2"/>
                </a:solidFill>
              </a:rPr>
              <a:t>= Se </a:t>
            </a:r>
            <a:r>
              <a:rPr lang="en-AU" altLang="it-IT" sz="2200" dirty="0" err="1">
                <a:solidFill>
                  <a:schemeClr val="bg2"/>
                </a:solidFill>
              </a:rPr>
              <a:t>si</a:t>
            </a:r>
            <a:r>
              <a:rPr lang="en-AU" altLang="it-IT" sz="2200" dirty="0">
                <a:solidFill>
                  <a:schemeClr val="bg2"/>
                </a:solidFill>
              </a:rPr>
              <a:t> </a:t>
            </a:r>
            <a:r>
              <a:rPr lang="en-AU" altLang="it-IT" sz="2200" dirty="0" err="1">
                <a:solidFill>
                  <a:schemeClr val="bg2"/>
                </a:solidFill>
              </a:rPr>
              <a:t>legge</a:t>
            </a:r>
            <a:r>
              <a:rPr lang="en-AU" altLang="it-IT" sz="2200" dirty="0">
                <a:solidFill>
                  <a:schemeClr val="bg2"/>
                </a:solidFill>
              </a:rPr>
              <a:t> il testo senza </a:t>
            </a:r>
            <a:r>
              <a:rPr lang="en-AU" altLang="it-IT" sz="2200" dirty="0" err="1">
                <a:solidFill>
                  <a:schemeClr val="bg2"/>
                </a:solidFill>
              </a:rPr>
              <a:t>pregiudizi</a:t>
            </a:r>
            <a:r>
              <a:rPr lang="en-AU" altLang="it-IT" sz="2200" dirty="0">
                <a:solidFill>
                  <a:schemeClr val="bg2"/>
                </a:solidFill>
              </a:rPr>
              <a:t>, e </a:t>
            </a:r>
            <a:r>
              <a:rPr lang="en-AU" altLang="it-IT" sz="2200" dirty="0" err="1">
                <a:solidFill>
                  <a:schemeClr val="bg2"/>
                </a:solidFill>
              </a:rPr>
              <a:t>si</a:t>
            </a:r>
            <a:r>
              <a:rPr lang="en-AU" altLang="it-IT" sz="2200" dirty="0">
                <a:solidFill>
                  <a:schemeClr val="bg2"/>
                </a:solidFill>
              </a:rPr>
              <a:t> </a:t>
            </a:r>
            <a:r>
              <a:rPr lang="en-AU" altLang="it-IT" sz="2200" dirty="0" err="1">
                <a:solidFill>
                  <a:schemeClr val="bg2"/>
                </a:solidFill>
              </a:rPr>
              <a:t>tengono</a:t>
            </a:r>
            <a:r>
              <a:rPr lang="en-AU" altLang="it-IT" sz="2200" dirty="0">
                <a:solidFill>
                  <a:schemeClr val="bg2"/>
                </a:solidFill>
              </a:rPr>
              <a:t> </a:t>
            </a:r>
            <a:r>
              <a:rPr lang="en-AU" altLang="it-IT" sz="2200" dirty="0" err="1">
                <a:solidFill>
                  <a:schemeClr val="bg2"/>
                </a:solidFill>
              </a:rPr>
              <a:t>presenti</a:t>
            </a:r>
            <a:r>
              <a:rPr lang="en-AU" altLang="it-IT" sz="2200" dirty="0">
                <a:solidFill>
                  <a:schemeClr val="bg2"/>
                </a:solidFill>
              </a:rPr>
              <a:t> </a:t>
            </a:r>
            <a:r>
              <a:rPr lang="en-AU" altLang="it-IT" sz="2200" dirty="0" err="1">
                <a:solidFill>
                  <a:schemeClr val="bg2"/>
                </a:solidFill>
              </a:rPr>
              <a:t>i</a:t>
            </a:r>
            <a:r>
              <a:rPr lang="en-AU" altLang="it-IT" sz="2200" dirty="0">
                <a:solidFill>
                  <a:schemeClr val="bg2"/>
                </a:solidFill>
              </a:rPr>
              <a:t> cc. 4 e 5 del III </a:t>
            </a:r>
            <a:r>
              <a:rPr lang="en-AU" altLang="it-IT" sz="2200" dirty="0" err="1">
                <a:solidFill>
                  <a:schemeClr val="bg2"/>
                </a:solidFill>
              </a:rPr>
              <a:t>libro</a:t>
            </a:r>
            <a:r>
              <a:rPr lang="en-AU" altLang="it-IT" sz="2200" dirty="0">
                <a:solidFill>
                  <a:schemeClr val="bg2"/>
                </a:solidFill>
              </a:rPr>
              <a:t>, non </a:t>
            </a:r>
            <a:r>
              <a:rPr lang="en-AU" altLang="it-IT" sz="2200" dirty="0" err="1">
                <a:solidFill>
                  <a:schemeClr val="bg2"/>
                </a:solidFill>
              </a:rPr>
              <a:t>si</a:t>
            </a:r>
            <a:r>
              <a:rPr lang="en-AU" altLang="it-IT" sz="2200" dirty="0">
                <a:solidFill>
                  <a:schemeClr val="bg2"/>
                </a:solidFill>
              </a:rPr>
              <a:t> </a:t>
            </a:r>
            <a:r>
              <a:rPr lang="en-AU" altLang="it-IT" sz="2200" dirty="0" err="1">
                <a:solidFill>
                  <a:schemeClr val="bg2"/>
                </a:solidFill>
              </a:rPr>
              <a:t>puo</a:t>
            </a:r>
            <a:r>
              <a:rPr lang="en-AU" altLang="it-IT" sz="2200" dirty="0">
                <a:solidFill>
                  <a:schemeClr val="bg2"/>
                </a:solidFill>
              </a:rPr>
              <a:t>’ </a:t>
            </a:r>
            <a:r>
              <a:rPr lang="en-AU" altLang="it-IT" sz="2200" dirty="0" err="1">
                <a:solidFill>
                  <a:schemeClr val="bg2"/>
                </a:solidFill>
              </a:rPr>
              <a:t>negare</a:t>
            </a:r>
            <a:r>
              <a:rPr lang="en-AU" altLang="it-IT" sz="2200" dirty="0">
                <a:solidFill>
                  <a:schemeClr val="bg2"/>
                </a:solidFill>
              </a:rPr>
              <a:t>,  </a:t>
            </a:r>
            <a:r>
              <a:rPr lang="en-AU" altLang="it-IT" sz="2200" dirty="0" err="1">
                <a:solidFill>
                  <a:schemeClr val="bg2"/>
                </a:solidFill>
              </a:rPr>
              <a:t>che</a:t>
            </a:r>
            <a:r>
              <a:rPr lang="en-AU" altLang="it-IT" sz="2200" dirty="0">
                <a:solidFill>
                  <a:schemeClr val="bg2"/>
                </a:solidFill>
              </a:rPr>
              <a:t> </a:t>
            </a:r>
            <a:r>
              <a:rPr lang="en-AU" altLang="it-IT" sz="2200" dirty="0" err="1">
                <a:solidFill>
                  <a:schemeClr val="bg2"/>
                </a:solidFill>
              </a:rPr>
              <a:t>esso</a:t>
            </a:r>
            <a:r>
              <a:rPr lang="en-AU" altLang="it-IT" sz="2200" dirty="0">
                <a:solidFill>
                  <a:schemeClr val="bg2"/>
                </a:solidFill>
              </a:rPr>
              <a:t> </a:t>
            </a:r>
            <a:r>
              <a:rPr lang="en-AU" altLang="it-IT" sz="2200" dirty="0" err="1">
                <a:solidFill>
                  <a:schemeClr val="bg2"/>
                </a:solidFill>
              </a:rPr>
              <a:t>concordi</a:t>
            </a:r>
            <a:r>
              <a:rPr lang="en-AU" altLang="it-IT" sz="2200" dirty="0">
                <a:solidFill>
                  <a:schemeClr val="bg2"/>
                </a:solidFill>
              </a:rPr>
              <a:t> </a:t>
            </a:r>
            <a:r>
              <a:rPr lang="en-AU" altLang="it-IT" sz="2200" dirty="0" err="1">
                <a:solidFill>
                  <a:schemeClr val="bg2"/>
                </a:solidFill>
              </a:rPr>
              <a:t>sostanzialmente</a:t>
            </a:r>
            <a:r>
              <a:rPr lang="en-AU" altLang="it-IT" sz="2200" dirty="0">
                <a:solidFill>
                  <a:schemeClr val="bg2"/>
                </a:solidFill>
              </a:rPr>
              <a:t> con la </a:t>
            </a:r>
            <a:r>
              <a:rPr lang="en-AU" altLang="it-IT" sz="2200" dirty="0" err="1">
                <a:solidFill>
                  <a:schemeClr val="bg2"/>
                </a:solidFill>
              </a:rPr>
              <a:t>dottrina</a:t>
            </a:r>
            <a:r>
              <a:rPr lang="en-AU" altLang="it-IT" sz="2200" dirty="0">
                <a:solidFill>
                  <a:schemeClr val="bg2"/>
                </a:solidFill>
              </a:rPr>
              <a:t> </a:t>
            </a:r>
            <a:r>
              <a:rPr lang="en-AU" altLang="it-IT" sz="2200" dirty="0" err="1">
                <a:solidFill>
                  <a:schemeClr val="bg2"/>
                </a:solidFill>
              </a:rPr>
              <a:t>professata</a:t>
            </a:r>
            <a:r>
              <a:rPr lang="en-AU" altLang="it-IT" sz="2200" dirty="0">
                <a:solidFill>
                  <a:schemeClr val="bg2"/>
                </a:solidFill>
              </a:rPr>
              <a:t> da </a:t>
            </a:r>
            <a:r>
              <a:rPr lang="en-AU" altLang="it-IT" sz="2200" dirty="0" err="1">
                <a:solidFill>
                  <a:schemeClr val="bg2"/>
                </a:solidFill>
              </a:rPr>
              <a:t>Aristotele</a:t>
            </a:r>
            <a:r>
              <a:rPr lang="en-AU" altLang="it-IT" sz="2200" dirty="0">
                <a:solidFill>
                  <a:schemeClr val="bg2"/>
                </a:solidFill>
              </a:rPr>
              <a:t> </a:t>
            </a:r>
            <a:r>
              <a:rPr lang="en-AU" altLang="it-IT" sz="2200" dirty="0" err="1">
                <a:solidFill>
                  <a:schemeClr val="bg2"/>
                </a:solidFill>
              </a:rPr>
              <a:t>nelle</a:t>
            </a:r>
            <a:r>
              <a:rPr lang="en-AU" altLang="it-IT" sz="2200" dirty="0">
                <a:solidFill>
                  <a:schemeClr val="bg2"/>
                </a:solidFill>
              </a:rPr>
              <a:t> </a:t>
            </a:r>
            <a:r>
              <a:rPr lang="en-AU" altLang="it-IT" sz="2200" dirty="0" err="1">
                <a:solidFill>
                  <a:schemeClr val="bg2"/>
                </a:solidFill>
              </a:rPr>
              <a:t>opere</a:t>
            </a:r>
            <a:r>
              <a:rPr lang="en-AU" altLang="it-IT" sz="2200" dirty="0">
                <a:solidFill>
                  <a:schemeClr val="bg2"/>
                </a:solidFill>
              </a:rPr>
              <a:t> </a:t>
            </a:r>
            <a:r>
              <a:rPr lang="en-AU" altLang="it-IT" sz="2200" dirty="0" err="1">
                <a:solidFill>
                  <a:schemeClr val="bg2"/>
                </a:solidFill>
              </a:rPr>
              <a:t>pubblicate</a:t>
            </a:r>
            <a:r>
              <a:rPr lang="en-AU" altLang="it-IT" sz="2200" dirty="0">
                <a:solidFill>
                  <a:schemeClr val="bg2"/>
                </a:solidFill>
              </a:rPr>
              <a:t>, </a:t>
            </a:r>
            <a:r>
              <a:rPr lang="en-AU" altLang="it-IT" sz="2200" dirty="0" err="1">
                <a:solidFill>
                  <a:schemeClr val="bg2"/>
                </a:solidFill>
              </a:rPr>
              <a:t>dell’immortalita</a:t>
            </a:r>
            <a:r>
              <a:rPr lang="en-AU" altLang="it-IT" sz="2200" dirty="0">
                <a:solidFill>
                  <a:schemeClr val="bg2"/>
                </a:solidFill>
              </a:rPr>
              <a:t>’ </a:t>
            </a:r>
            <a:r>
              <a:rPr lang="en-AU" altLang="it-IT" sz="2200" dirty="0" err="1">
                <a:solidFill>
                  <a:schemeClr val="bg2"/>
                </a:solidFill>
              </a:rPr>
              <a:t>dell’anima</a:t>
            </a:r>
            <a:r>
              <a:rPr lang="en-AU" altLang="it-IT" sz="2200" dirty="0">
                <a:solidFill>
                  <a:schemeClr val="bg2"/>
                </a:solidFill>
              </a:rPr>
              <a:t> </a:t>
            </a:r>
            <a:r>
              <a:rPr lang="en-AU" altLang="it-IT" sz="2200" dirty="0" err="1">
                <a:solidFill>
                  <a:schemeClr val="bg2"/>
                </a:solidFill>
              </a:rPr>
              <a:t>umana</a:t>
            </a:r>
            <a:r>
              <a:rPr lang="en-AU" altLang="it-IT" sz="2200" dirty="0">
                <a:solidFill>
                  <a:schemeClr val="bg2"/>
                </a:solidFill>
              </a:rPr>
              <a:t>. [G. </a:t>
            </a:r>
            <a:r>
              <a:rPr lang="en-AU" altLang="it-IT" sz="2200" dirty="0" err="1">
                <a:solidFill>
                  <a:schemeClr val="bg2"/>
                </a:solidFill>
              </a:rPr>
              <a:t>Movia</a:t>
            </a:r>
            <a:r>
              <a:rPr lang="en-AU" altLang="it-IT" sz="2200" dirty="0">
                <a:solidFill>
                  <a:schemeClr val="bg2"/>
                </a:solidFill>
              </a:rPr>
              <a:t>] </a:t>
            </a:r>
          </a:p>
          <a:p>
            <a:pPr>
              <a:lnSpc>
                <a:spcPct val="90000"/>
              </a:lnSpc>
              <a:buFontTx/>
              <a:buNone/>
            </a:pPr>
            <a:endParaRPr lang="en-AU" altLang="it-IT" sz="2200" dirty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t-IT" altLang="it-IT" sz="2800" dirty="0">
                <a:solidFill>
                  <a:srgbClr val="FF0066"/>
                </a:solidFill>
              </a:rPr>
              <a:t>Gli soffiò nelle narici un alito vitale e l’uomo diventò una creatura vivente</a:t>
            </a:r>
            <a:endParaRPr lang="pl-PL" altLang="it-IT" sz="2800" b="1" dirty="0">
              <a:solidFill>
                <a:srgbClr val="FF0066"/>
              </a:solidFill>
            </a:endParaRPr>
          </a:p>
          <a:p>
            <a:pPr>
              <a:lnSpc>
                <a:spcPct val="90000"/>
              </a:lnSpc>
            </a:pPr>
            <a:endParaRPr lang="en-AU" altLang="it-IT" b="1" dirty="0">
              <a:solidFill>
                <a:srgbClr val="FF0066"/>
              </a:solidFill>
            </a:endParaRPr>
          </a:p>
        </p:txBody>
      </p:sp>
      <p:pic>
        <p:nvPicPr>
          <p:cNvPr id="87044" name="Picture 4">
            <a:extLst>
              <a:ext uri="{FF2B5EF4-FFF2-40B4-BE49-F238E27FC236}">
                <a16:creationId xmlns:a16="http://schemas.microsoft.com/office/drawing/2014/main" id="{A021DD52-AA6E-67EF-5D10-46378705B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724" y="1153041"/>
            <a:ext cx="2381150" cy="455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0E6DBF46-13FB-889C-4123-A21102C3E3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it-IT" sz="3600"/>
              <a:t>Filozofia starożytna…</a:t>
            </a:r>
            <a:endParaRPr lang="en-AU" altLang="it-IT" sz="360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D609178B-B21A-E96B-415F-D0A36CCB46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589587"/>
          </a:xfrm>
        </p:spPr>
        <p:txBody>
          <a:bodyPr/>
          <a:lstStyle/>
          <a:p>
            <a:pPr marL="381000" indent="-381000" eaLnBrk="1" hangingPunct="1">
              <a:buFontTx/>
              <a:buNone/>
            </a:pPr>
            <a:r>
              <a:rPr lang="pl-PL" altLang="it-IT" sz="2000">
                <a:ea typeface="Arial Unicode MS" pitchFamily="34" charset="-128"/>
              </a:rPr>
              <a:t>„Te cztery właściwości były źródłem starożytnego poglądu na świat. Jeśli nawet zdarzały się odchylenia od zasadniczej postawy, to były zbyt słabe, by wytworzyć pogląd na świat innego typu. </a:t>
            </a:r>
          </a:p>
          <a:p>
            <a:pPr marL="381000" indent="-381000" eaLnBrk="1" hangingPunct="1">
              <a:buFontTx/>
              <a:buNone/>
            </a:pPr>
            <a:r>
              <a:rPr lang="pl-PL" altLang="it-IT" sz="2000">
                <a:ea typeface="Arial Unicode MS" pitchFamily="34" charset="-128"/>
              </a:rPr>
              <a:t>Wprawdzie zetknięcie się z poglądami Wschodu, jakie dokonało się pod koniec starożytności, zachwiało tradycyjną postawą myśli greckiej, ale i ono nie zdołało jej przezwyciężyć. </a:t>
            </a:r>
          </a:p>
          <a:p>
            <a:pPr marL="381000" indent="-381000" eaLnBrk="1" hangingPunct="1">
              <a:buFontTx/>
              <a:buNone/>
            </a:pPr>
            <a:r>
              <a:rPr lang="pl-PL" altLang="it-IT" sz="2000">
                <a:ea typeface="Arial Unicode MS" pitchFamily="34" charset="-128"/>
              </a:rPr>
              <a:t>Zmiany dokonali dopiero myśliciele chrześcijańscy. Choć w niezmiernej ilości spraw korzystali z helleńskiej filozofii, ale  - przezwyciężyli obiektywizm, intelektualizm, uniwersalizm, finityzm starożytny.</a:t>
            </a:r>
          </a:p>
          <a:p>
            <a:pPr marL="381000" indent="-381000" eaLnBrk="1" hangingPunct="1">
              <a:buFontTx/>
              <a:buNone/>
            </a:pPr>
            <a:r>
              <a:rPr lang="pl-PL" altLang="it-IT" sz="2000">
                <a:ea typeface="Arial Unicode MS" pitchFamily="34" charset="-128"/>
              </a:rPr>
              <a:t>Toteż pojawienie się </a:t>
            </a:r>
            <a:r>
              <a:rPr lang="pl-PL" altLang="it-IT" sz="2000" b="1">
                <a:ea typeface="Arial Unicode MS" pitchFamily="34" charset="-128"/>
              </a:rPr>
              <a:t>chrześcijaństwa</a:t>
            </a:r>
            <a:r>
              <a:rPr lang="pl-PL" altLang="it-IT" sz="2000">
                <a:ea typeface="Arial Unicode MS" pitchFamily="34" charset="-128"/>
              </a:rPr>
              <a:t>, będące bez znaczenia dla rozwoju nauk szczegółowych, w dziejach filozofii było datą przełomową.” (str. 172).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endParaRPr lang="pl-PL" altLang="it-IT" sz="2000">
              <a:ea typeface="Arial Unicode MS" pitchFamily="34" charset="-128"/>
            </a:endParaRPr>
          </a:p>
          <a:p>
            <a:pPr marL="381000" indent="-381000" eaLnBrk="1" hangingPunct="1">
              <a:lnSpc>
                <a:spcPct val="80000"/>
              </a:lnSpc>
              <a:buFontTx/>
              <a:buChar char="-"/>
            </a:pPr>
            <a:r>
              <a:rPr lang="pl-PL" altLang="it-IT" sz="2000">
                <a:solidFill>
                  <a:srgbClr val="000099"/>
                </a:solidFill>
                <a:ea typeface="Arial Unicode MS" pitchFamily="34" charset="-128"/>
              </a:rPr>
              <a:t>I tak, dziś, dzielimy dzieje świata, nie tylko filozofii, na BC i AD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endParaRPr lang="pl-PL" altLang="it-IT" sz="2000">
              <a:solidFill>
                <a:srgbClr val="000099"/>
              </a:solidFill>
              <a:ea typeface="Arial Unicode MS" pitchFamily="34" charset="-128"/>
            </a:endParaRP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endParaRPr lang="pl-PL" altLang="it-IT" sz="2000">
              <a:ea typeface="Arial Unicode MS" pitchFamily="34" charset="-128"/>
            </a:endParaRP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pl-PL" altLang="it-IT" sz="180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>
            <a:extLst>
              <a:ext uri="{FF2B5EF4-FFF2-40B4-BE49-F238E27FC236}">
                <a16:creationId xmlns:a16="http://schemas.microsoft.com/office/drawing/2014/main" id="{549607F2-32B7-7DF1-2970-C5DE61C0F2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it-IT"/>
              <a:t>Św. Augustyn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B017538-CA59-68A2-8527-667A873AFF06}"/>
              </a:ext>
            </a:extLst>
          </p:cNvPr>
          <p:cNvSpPr txBox="1"/>
          <p:nvPr/>
        </p:nvSpPr>
        <p:spPr>
          <a:xfrm>
            <a:off x="318356" y="1515559"/>
            <a:ext cx="8507288" cy="434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 indent="-177800" algn="just">
              <a:lnSpc>
                <a:spcPct val="115000"/>
              </a:lnSpc>
              <a:defRPr/>
            </a:pPr>
            <a:r>
              <a:rPr lang="it-IT" sz="2100" b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Pan </a:t>
            </a:r>
            <a:r>
              <a:rPr lang="it-IT" sz="2100" b="1" dirty="0" err="1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Bóg</a:t>
            </a:r>
            <a:r>
              <a:rPr lang="it-IT" sz="2100" b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 </a:t>
            </a:r>
            <a:r>
              <a:rPr lang="it-IT" sz="2100" b="1" dirty="0" err="1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stworzył</a:t>
            </a:r>
            <a:r>
              <a:rPr lang="it-IT" sz="2100" b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 </a:t>
            </a:r>
            <a:r>
              <a:rPr lang="it-IT" sz="2100" b="1" dirty="0" err="1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świat</a:t>
            </a:r>
            <a:r>
              <a:rPr lang="it-IT" sz="2100" b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...</a:t>
            </a:r>
            <a:r>
              <a:rPr lang="it-IT" sz="2100" dirty="0">
                <a:solidFill>
                  <a:srgbClr val="FF0000"/>
                </a:solidFill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 </a:t>
            </a:r>
            <a:endParaRPr lang="pl-PL" sz="2100" dirty="0">
              <a:solidFill>
                <a:srgbClr val="FF0000"/>
              </a:solidFill>
              <a:highlight>
                <a:srgbClr val="FFFFFF"/>
              </a:highlight>
              <a:latin typeface="+mn-lt"/>
              <a:ea typeface="Times New Roman" panose="02020603050405020304" pitchFamily="18" charset="0"/>
            </a:endParaRPr>
          </a:p>
          <a:p>
            <a:pPr marL="177800" indent="-177800" algn="just">
              <a:lnSpc>
                <a:spcPct val="115000"/>
              </a:lnSpc>
              <a:defRPr/>
            </a:pPr>
            <a:endParaRPr lang="it-IT" sz="2000" dirty="0">
              <a:latin typeface="+mn-lt"/>
              <a:ea typeface="Times New Roman" panose="02020603050405020304" pitchFamily="18" charset="0"/>
            </a:endParaRPr>
          </a:p>
          <a:p>
            <a:pPr marR="177800" indent="180340" algn="just">
              <a:lnSpc>
                <a:spcPct val="115000"/>
              </a:lnSpc>
              <a:defRPr/>
            </a:pPr>
            <a:r>
              <a:rPr lang="pl-PL" sz="2100" b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4.1. </a:t>
            </a:r>
            <a:r>
              <a:rPr lang="pl-PL" sz="21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Świat jest największy z rzeczy widzialnych. Pan Bóg jest największy z rzeczy niewidzialnych. Dostrzegamy istnienie świata, w istnienie Boga wierzymy. I wierzymy, że Bóg stworzył świat ponieważ nikt nie może dostarczyć dowodu, jeśli nie sam Bóg. Gdzie usłyszeliśmy Jego głos? W żadnym miejscu wśród wielu tak dobrze, jak w Piśmie Świętym, o którym powiedział Prorok: </a:t>
            </a:r>
            <a:r>
              <a:rPr lang="pl-PL" sz="2100" i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Na początku Bóg stworzył niebo i ziemię.</a:t>
            </a:r>
            <a:r>
              <a:rPr lang="pl-PL" sz="21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 Ten prorok nie był obecny, kiedy Bóg stworzył niebo i ziemię, ale była tam mądrość Pana Boga, poprzez którą zostały stworzone wszystkie rzeczy. </a:t>
            </a:r>
            <a:endParaRPr lang="it-IT" sz="2100" dirty="0">
              <a:latin typeface="+mn-lt"/>
              <a:ea typeface="Times New Roman" panose="02020603050405020304" pitchFamily="18" charset="0"/>
            </a:endParaRPr>
          </a:p>
          <a:p>
            <a:pPr indent="90170">
              <a:lnSpc>
                <a:spcPct val="115000"/>
              </a:lnSpc>
              <a:defRPr/>
            </a:pP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„Państwo Boże,” święty Augustyn, tłum. z wł. GK. </a:t>
            </a:r>
            <a:endParaRPr lang="it-IT" sz="1600" dirty="0"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59E24FD-A8DA-EC3F-4FC5-BAD11A347D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it-IT" sz="3600" dirty="0"/>
              <a:t>Św. Tomasz: zróżnicowanie materii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9005A7D-1CEE-B277-9342-D76F740CA4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l-PL" altLang="it-IT" sz="2200" dirty="0"/>
              <a:t>Jasno też wynika z powyższego, że przyczyną zróżnicowania rzeczy nie jest zróżnicowanie materii. [...] Zatem materia nie jest przyczyną zróżnicowania w rzeczach, jakie Bóg stworzył. [...]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l-PL" altLang="it-IT" sz="2200" dirty="0"/>
              <a:t>Otóż formy nie mają istnienia ze względu na materię, lecz raczej materie ze względu na formy.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l-PL" altLang="it-IT" sz="2200" dirty="0"/>
              <a:t>Zatem również formy [orbitale elektronowe] nie dlatego są zróżnicowane, że materie są zróżnicowanie, lecz raczej dlatego zostały utworzone zróżnicowane materie, aby odpowiadały zróżnicowanym formom. 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l-PL" altLang="it-IT" sz="2200" i="1" dirty="0" err="1"/>
              <a:t>Compedium</a:t>
            </a:r>
            <a:r>
              <a:rPr lang="pl-PL" altLang="it-IT" sz="2200" i="1" dirty="0"/>
              <a:t> </a:t>
            </a:r>
            <a:r>
              <a:rPr lang="pl-PL" altLang="it-IT" sz="2200" i="1" dirty="0" err="1"/>
              <a:t>Theologiae</a:t>
            </a:r>
            <a:r>
              <a:rPr lang="pl-PL" altLang="it-IT" sz="2200" dirty="0"/>
              <a:t>, art. 71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pl-PL" altLang="it-IT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>
            <a:extLst>
              <a:ext uri="{FF2B5EF4-FFF2-40B4-BE49-F238E27FC236}">
                <a16:creationId xmlns:a16="http://schemas.microsoft.com/office/drawing/2014/main" id="{DC7A846B-12D2-AA3E-3B7E-83CCDDF327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600"/>
              <a:t>Pięć dowodów (</a:t>
            </a:r>
            <a:r>
              <a:rPr lang="pl-PL" altLang="pl-PL" sz="3600" i="1"/>
              <a:t>via)</a:t>
            </a:r>
            <a:r>
              <a:rPr lang="pl-PL" altLang="pl-PL" sz="3600"/>
              <a:t> na istnienie Boga</a:t>
            </a:r>
          </a:p>
        </p:txBody>
      </p:sp>
      <p:sp>
        <p:nvSpPr>
          <p:cNvPr id="13315" name="CasellaDiTesto 3">
            <a:extLst>
              <a:ext uri="{FF2B5EF4-FFF2-40B4-BE49-F238E27FC236}">
                <a16:creationId xmlns:a16="http://schemas.microsoft.com/office/drawing/2014/main" id="{31AA8C64-3952-2CA5-0C25-D95423459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28589"/>
            <a:ext cx="8686800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i="1" dirty="0">
                <a:solidFill>
                  <a:srgbClr val="000000"/>
                </a:solidFill>
                <a:latin typeface="Roboto" panose="02000000000000000000" pitchFamily="2" charset="0"/>
              </a:rPr>
              <a:t> </a:t>
            </a:r>
            <a:r>
              <a:rPr lang="pl-PL" altLang="pl-PL" sz="2100" i="1" dirty="0">
                <a:solidFill>
                  <a:srgbClr val="000000"/>
                </a:solidFill>
                <a:latin typeface="Roboto" panose="02000000000000000000" pitchFamily="2" charset="0"/>
              </a:rPr>
              <a:t>Piąta droga wzięta jest z kierowania wszechświatem. Widzimy bowiem, że pewne rzeczy pozbawione rozumu, mianowicie ciała naturalne, działają dla jakiegoś celu. To widoczne jest z tego, że zawsze, albo bardzo często, w ten sam sposób działają, aby dojść do tego, co jest najlepsze. Stąd jasne jest, że nie przez przypadek, lecz z zamiaru dochodzą do celu. To zaś, co nie ma poznania, nie dąży do celu inaczej, jak tylko kierowane przez kogoś poznającego i rozumnego, jak strzała przez łucznika. Istnieje tedy coś rozumnego, przez co wszystkie rzeczy naturalne kierowane są do celu, a to nazywamy Bogiem</a:t>
            </a:r>
            <a:endParaRPr lang="pl-PL" altLang="pl-PL" sz="2100" dirty="0">
              <a:solidFill>
                <a:srgbClr val="7F7D8E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785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>
            <a:extLst>
              <a:ext uri="{FF2B5EF4-FFF2-40B4-BE49-F238E27FC236}">
                <a16:creationId xmlns:a16="http://schemas.microsoft.com/office/drawing/2014/main" id="{D2A42E45-8880-4E9D-1B87-C432653F08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altLang="it-IT" sz="3200"/>
              <a:t>St. Thomas: Evil is the lack</a:t>
            </a:r>
            <a:br>
              <a:rPr lang="pl-PL" altLang="it-IT" sz="3200"/>
            </a:br>
            <a:r>
              <a:rPr lang="pl-PL" altLang="it-IT" sz="3200"/>
              <a:t>of good, not evil </a:t>
            </a:r>
            <a:r>
              <a:rPr lang="pl-PL" altLang="it-IT" sz="3200" i="1"/>
              <a:t>per se</a:t>
            </a:r>
            <a:r>
              <a:rPr lang="pl-PL" altLang="it-IT" sz="320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26A4AC-676A-C28B-E3E9-AA22652B9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2116138"/>
            <a:ext cx="8964612" cy="4525962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</a:rPr>
              <a:t>As the term “good” signifies perfect being, so the term </a:t>
            </a:r>
            <a:r>
              <a:rPr lang="pl-PL" sz="2000" dirty="0">
                <a:solidFill>
                  <a:srgbClr val="000000"/>
                </a:solidFill>
              </a:rPr>
              <a:t>                          </a:t>
            </a:r>
            <a:r>
              <a:rPr lang="en-US" sz="2000" dirty="0">
                <a:solidFill>
                  <a:srgbClr val="000000"/>
                </a:solidFill>
              </a:rPr>
              <a:t>“evil” signifies nothing else than </a:t>
            </a:r>
            <a:r>
              <a:rPr lang="en-US" sz="2000" dirty="0">
                <a:solidFill>
                  <a:schemeClr val="accent2"/>
                </a:solidFill>
              </a:rPr>
              <a:t>privation of perfect being</a:t>
            </a:r>
            <a:r>
              <a:rPr lang="en-US" sz="2000" dirty="0">
                <a:solidFill>
                  <a:srgbClr val="000000"/>
                </a:solidFill>
              </a:rPr>
              <a:t>. </a:t>
            </a:r>
            <a:r>
              <a:rPr lang="pl-PL" sz="2000" dirty="0">
                <a:solidFill>
                  <a:srgbClr val="000000"/>
                </a:solidFill>
              </a:rPr>
              <a:t>(q.114)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</a:rPr>
              <a:t>As a result, nothing can be essentially evil, since evil must always have as its foundation some subject, distinct from it, </a:t>
            </a:r>
            <a:r>
              <a:rPr lang="en-US" sz="2000" dirty="0">
                <a:solidFill>
                  <a:schemeClr val="accent2"/>
                </a:solidFill>
              </a:rPr>
              <a:t>that is good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r>
              <a:rPr lang="pl-PL" sz="2000" dirty="0">
                <a:solidFill>
                  <a:srgbClr val="000000"/>
                </a:solidFill>
              </a:rPr>
              <a:t> (q.117)</a:t>
            </a:r>
          </a:p>
          <a:p>
            <a:pPr>
              <a:defRPr/>
            </a:pPr>
            <a:r>
              <a:rPr lang="pl-PL" sz="2000" dirty="0">
                <a:solidFill>
                  <a:srgbClr val="000000"/>
                </a:solidFill>
              </a:rPr>
              <a:t>[...] </a:t>
            </a:r>
            <a:r>
              <a:rPr lang="en-US" sz="2000" dirty="0">
                <a:solidFill>
                  <a:srgbClr val="000000"/>
                </a:solidFill>
              </a:rPr>
              <a:t>we may speak of </a:t>
            </a:r>
            <a:r>
              <a:rPr lang="en-US" sz="2000" dirty="0">
                <a:solidFill>
                  <a:schemeClr val="accent2"/>
                </a:solidFill>
              </a:rPr>
              <a:t>evil in both senses</a:t>
            </a:r>
            <a:r>
              <a:rPr lang="en-US" sz="2000" dirty="0">
                <a:solidFill>
                  <a:srgbClr val="000000"/>
                </a:solidFill>
              </a:rPr>
              <a:t>: that is, by reason of a defect</a:t>
            </a:r>
            <a:r>
              <a:rPr lang="pl-PL" sz="2000" dirty="0">
                <a:solidFill>
                  <a:srgbClr val="000000"/>
                </a:solidFill>
              </a:rPr>
              <a:t> [</a:t>
            </a:r>
            <a:r>
              <a:rPr lang="pl-PL" sz="2000" i="1" dirty="0">
                <a:solidFill>
                  <a:srgbClr val="000000"/>
                </a:solidFill>
              </a:rPr>
              <a:t>peccatum</a:t>
            </a:r>
            <a:r>
              <a:rPr lang="pl-PL" sz="2000" dirty="0">
                <a:solidFill>
                  <a:srgbClr val="000000"/>
                </a:solidFill>
              </a:rPr>
              <a:t>]</a:t>
            </a:r>
            <a:r>
              <a:rPr lang="en-US" sz="2000" dirty="0">
                <a:solidFill>
                  <a:srgbClr val="000000"/>
                </a:solidFill>
              </a:rPr>
              <a:t> in the thing itself (thus blindness is a certain evil in an animal), and by reason of a defect in a creature’s action (thus lameness connotes action </a:t>
            </a:r>
            <a:r>
              <a:rPr lang="pl-PL" sz="2000" dirty="0">
                <a:solidFill>
                  <a:srgbClr val="000000"/>
                </a:solidFill>
              </a:rPr>
              <a:t>[walking] </a:t>
            </a:r>
            <a:r>
              <a:rPr lang="en-US" sz="2000" dirty="0">
                <a:solidFill>
                  <a:srgbClr val="000000"/>
                </a:solidFill>
              </a:rPr>
              <a:t>with a defect)</a:t>
            </a:r>
            <a:r>
              <a:rPr lang="pl-PL" sz="2000" dirty="0">
                <a:solidFill>
                  <a:srgbClr val="000000"/>
                </a:solidFill>
              </a:rPr>
              <a:t> (q.119)</a:t>
            </a:r>
          </a:p>
          <a:p>
            <a:pPr>
              <a:defRPr/>
            </a:pPr>
            <a:r>
              <a:rPr lang="en-US" sz="2000" b="1" dirty="0">
                <a:solidFill>
                  <a:srgbClr val="000000"/>
                </a:solidFill>
              </a:rPr>
              <a:t>But if </a:t>
            </a:r>
            <a:r>
              <a:rPr lang="en-US" sz="2000" dirty="0">
                <a:solidFill>
                  <a:srgbClr val="000000"/>
                </a:solidFill>
              </a:rPr>
              <a:t>such a defect occurs in </a:t>
            </a:r>
            <a:r>
              <a:rPr lang="en-US" sz="2000" b="1" dirty="0">
                <a:solidFill>
                  <a:srgbClr val="000000"/>
                </a:solidFill>
              </a:rPr>
              <a:t>voluntary actions</a:t>
            </a:r>
            <a:r>
              <a:rPr lang="en-US" sz="2000" dirty="0">
                <a:solidFill>
                  <a:srgbClr val="000000"/>
                </a:solidFill>
              </a:rPr>
              <a:t>, it is called not only fault, but </a:t>
            </a:r>
            <a:r>
              <a:rPr lang="en-US" sz="2000" dirty="0">
                <a:solidFill>
                  <a:schemeClr val="accent2"/>
                </a:solidFill>
              </a:rPr>
              <a:t>sin (</a:t>
            </a:r>
            <a:r>
              <a:rPr lang="en-US" sz="2000" i="1" dirty="0">
                <a:solidFill>
                  <a:schemeClr val="accent2"/>
                </a:solidFill>
              </a:rPr>
              <a:t>culpa</a:t>
            </a:r>
            <a:r>
              <a:rPr lang="en-US" sz="2000" dirty="0">
                <a:solidFill>
                  <a:schemeClr val="accent2"/>
                </a:solidFill>
              </a:rPr>
              <a:t>)</a:t>
            </a:r>
            <a:r>
              <a:rPr lang="en-US" sz="2000" dirty="0">
                <a:solidFill>
                  <a:srgbClr val="000000"/>
                </a:solidFill>
              </a:rPr>
              <a:t>. For in this case the voluntary agent, being master of his own action, deservedly draws blame and punishment on himself.</a:t>
            </a:r>
            <a:r>
              <a:rPr lang="pl-PL" sz="2000" dirty="0">
                <a:solidFill>
                  <a:srgbClr val="000000"/>
                </a:solidFill>
              </a:rPr>
              <a:t> (q.120)</a:t>
            </a:r>
          </a:p>
          <a:p>
            <a:pPr marL="0" indent="0">
              <a:buFontTx/>
              <a:buNone/>
              <a:defRPr/>
            </a:pPr>
            <a:r>
              <a:rPr lang="pl-PL" sz="19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Compendium Theologiae, </a:t>
            </a:r>
            <a:r>
              <a:rPr lang="pl-PL" sz="1900" dirty="0">
                <a:solidFill>
                  <a:srgbClr val="000000"/>
                </a:solidFill>
                <a:latin typeface="Times New Roman" panose="02020603050405020304" pitchFamily="18" charset="0"/>
                <a:hlinkClick r:id="rId2"/>
              </a:rPr>
              <a:t>https://isidore.co/aquinas/english/Compendium.htm</a:t>
            </a:r>
            <a:endParaRPr lang="pl-PL" sz="19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pl-PL" sz="19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S. Thomae Aquinatis Theologie</a:t>
            </a:r>
            <a:r>
              <a:rPr lang="pl-PL" sz="1900" dirty="0">
                <a:solidFill>
                  <a:srgbClr val="000000"/>
                </a:solidFill>
                <a:latin typeface="Times New Roman" panose="02020603050405020304" pitchFamily="18" charset="0"/>
              </a:rPr>
              <a:t>, Pars I-II</a:t>
            </a:r>
            <a:endParaRPr lang="pl-PL" sz="19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pl-PL" dirty="0"/>
          </a:p>
        </p:txBody>
      </p:sp>
      <p:pic>
        <p:nvPicPr>
          <p:cNvPr id="17412" name="Picture 5" descr="Traktat o cnotach">
            <a:extLst>
              <a:ext uri="{FF2B5EF4-FFF2-40B4-BE49-F238E27FC236}">
                <a16:creationId xmlns:a16="http://schemas.microsoft.com/office/drawing/2014/main" id="{5778FB4C-64A0-5AEA-0F3E-1CB5DD94C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179388"/>
            <a:ext cx="16383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DF1805B-90F8-10FE-C97D-F7BBCB3A13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600"/>
              <a:t>Katedra w</a:t>
            </a:r>
            <a:r>
              <a:rPr lang="pl-PL" altLang="it-IT" sz="3600"/>
              <a:t> Trento (1212-1321)</a:t>
            </a:r>
          </a:p>
        </p:txBody>
      </p:sp>
      <p:pic>
        <p:nvPicPr>
          <p:cNvPr id="6147" name="Picture 4">
            <a:extLst>
              <a:ext uri="{FF2B5EF4-FFF2-40B4-BE49-F238E27FC236}">
                <a16:creationId xmlns:a16="http://schemas.microsoft.com/office/drawing/2014/main" id="{0C276D9F-FE28-EF94-138A-86764486F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7561263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5">
            <a:extLst>
              <a:ext uri="{FF2B5EF4-FFF2-40B4-BE49-F238E27FC236}">
                <a16:creationId xmlns:a16="http://schemas.microsoft.com/office/drawing/2014/main" id="{03566258-B5AE-20FA-F86E-A9EC73DA9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876925"/>
            <a:ext cx="3719512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Adamo d”Arogno, </a:t>
            </a:r>
            <a:r>
              <a:rPr lang="it-IT" altLang="it-IT" sz="2200"/>
              <a:t>z</a:t>
            </a:r>
            <a:r>
              <a:rPr lang="pl-PL" altLang="it-IT" sz="2200"/>
              <a:t> Como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Fontan</a:t>
            </a:r>
            <a:r>
              <a:rPr lang="it-IT" altLang="it-IT" sz="2200"/>
              <a:t>n</a:t>
            </a:r>
            <a:r>
              <a:rPr lang="pl-PL" altLang="it-IT" sz="2200"/>
              <a:t>a di Ne</a:t>
            </a:r>
            <a:r>
              <a:rPr lang="it-IT" altLang="it-IT" sz="2200"/>
              <a:t>ptuna</a:t>
            </a:r>
            <a:r>
              <a:rPr lang="pl-PL" altLang="it-IT" sz="2200"/>
              <a:t> (1767)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C4FE2005-9BC0-483A-6E88-3645B50F5D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it-IT" sz="3600" dirty="0">
                <a:ea typeface="Arial Unicode MS" pitchFamily="34" charset="-128"/>
              </a:rPr>
              <a:t>Bacon: to chyb</a:t>
            </a:r>
            <a:r>
              <a:rPr lang="pl-PL" altLang="it-IT" sz="3600" dirty="0"/>
              <a:t>a</a:t>
            </a:r>
            <a:r>
              <a:rPr lang="pl-PL" altLang="it-IT" sz="3600" dirty="0">
                <a:ea typeface="Arial Unicode MS" pitchFamily="34" charset="-128"/>
              </a:rPr>
              <a:t> s</a:t>
            </a:r>
            <a:r>
              <a:rPr lang="pl-PL" altLang="it-IT" sz="3600" dirty="0"/>
              <a:t>am diabeł sprawił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F5F125B-0403-0372-50B3-154C89F04A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34425" cy="580548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pl-PL" altLang="it-IT" sz="2000"/>
          </a:p>
          <a:p>
            <a:pPr eaLnBrk="1" hangingPunct="1">
              <a:buFontTx/>
              <a:buNone/>
            </a:pPr>
            <a:r>
              <a:rPr lang="pl-PL" altLang="it-IT" sz="2000"/>
              <a:t>A ponieważ prawdziwa równonoc ciągle się przesuwa, tak że około roku 1481 będzie V Idus Martii (5 Marca) i tak przesuwając się dalej w kierunku do początku marca i poza marzec, według wyliczeń kalendarza […] jest rzeczą konieczną, by Wielkanoc była około początków marca lub w lutym, i tak będzie się posuwać naprzód [precesja] </a:t>
            </a:r>
          </a:p>
          <a:p>
            <a:pPr eaLnBrk="1" hangingPunct="1">
              <a:buFontTx/>
              <a:buNone/>
            </a:pPr>
            <a:r>
              <a:rPr lang="pl-PL" altLang="it-IT" sz="2000"/>
              <a:t>A to jest absolutnie niemożliwe, gdyż […] prawdziwy początek Wielkiego Postu Czterdziestodniowego przesunie się naprzód, i w ten sposób w</a:t>
            </a:r>
            <a:r>
              <a:rPr lang="pl-PL" altLang="it-IT" sz="2000">
                <a:solidFill>
                  <a:srgbClr val="FF0000"/>
                </a:solidFill>
              </a:rPr>
              <a:t> prawdziwym i faktycznym okresie Wielkiego Postu chrześcijanie jeść będą mięso, co jest najbardziej absurdalne</a:t>
            </a:r>
            <a:r>
              <a:rPr lang="pl-PL" altLang="it-IT" sz="2000"/>
              <a:t>. </a:t>
            </a:r>
          </a:p>
          <a:p>
            <a:pPr eaLnBrk="1" hangingPunct="1">
              <a:buFontTx/>
              <a:buNone/>
            </a:pPr>
            <a:r>
              <a:rPr lang="pl-PL" altLang="it-IT" sz="2000"/>
              <a:t>Są to rzeczy straszne same w sobie i tym bardziej są jeszcze one nadzwyczaj głupie i warte wyśmiania, </a:t>
            </a:r>
            <a:r>
              <a:rPr lang="pl-PL" altLang="it-IT" sz="2000">
                <a:solidFill>
                  <a:srgbClr val="FF0000"/>
                </a:solidFill>
              </a:rPr>
              <a:t>gdyż to chyba sam diabeł sprawił, </a:t>
            </a:r>
            <a:r>
              <a:rPr lang="pl-PL" altLang="it-IT" sz="2000"/>
              <a:t>iż przydarzyło się to Kościołowi, na skutek jego ignorancji i niedbalstwa.</a:t>
            </a:r>
          </a:p>
          <a:p>
            <a:pPr eaLnBrk="1" hangingPunct="1">
              <a:buFontTx/>
              <a:buNone/>
            </a:pPr>
            <a:endParaRPr lang="pl-PL" altLang="it-IT" sz="20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altLang="it-IT" sz="1800"/>
              <a:t>(Roger Bacon, Dzieło większe, IV [D] 1267)</a:t>
            </a:r>
            <a:endParaRPr lang="en-AU" altLang="it-IT" sz="1800"/>
          </a:p>
          <a:p>
            <a:pPr eaLnBrk="1" hangingPunct="1">
              <a:lnSpc>
                <a:spcPct val="80000"/>
              </a:lnSpc>
            </a:pPr>
            <a:endParaRPr lang="pl-PL" altLang="it-IT"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1EE635C-1119-7A82-0EF3-EB74825599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16238" y="274638"/>
            <a:ext cx="3816350" cy="1143000"/>
          </a:xfrm>
        </p:spPr>
        <p:txBody>
          <a:bodyPr/>
          <a:lstStyle/>
          <a:p>
            <a:pPr eaLnBrk="1" hangingPunct="1"/>
            <a:r>
              <a:rPr lang="pl-PL" altLang="it-IT" sz="3600"/>
              <a:t>Kopernik: zasada względności</a:t>
            </a:r>
            <a:endParaRPr lang="en-AU" altLang="it-IT" sz="360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350DFF3-774F-376A-32E3-69A7816D6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2708275"/>
            <a:ext cx="8589963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altLang="it-IT" sz="2000"/>
              <a:t> </a:t>
            </a:r>
          </a:p>
          <a:p>
            <a:pPr eaLnBrk="1" hangingPunct="1">
              <a:buFontTx/>
              <a:buNone/>
            </a:pPr>
            <a:r>
              <a:rPr lang="pl-PL" altLang="it-IT" sz="2000"/>
              <a:t>Dlaczego nie mamy powiedzieć jasno, że to zjawisko codziennego obrotu jest na niebie czymś pozornym, a na Ziemi rzeczywistością i że rzecz ma się tutaj tak właśnie, jak to wyraził Eneasz, gdy mówi u Wergiliusz: „</a:t>
            </a:r>
            <a:r>
              <a:rPr lang="pl-PL" altLang="it-IT" sz="2000">
                <a:solidFill>
                  <a:srgbClr val="FF0000"/>
                </a:solidFill>
              </a:rPr>
              <a:t>My odbijamy od portu, a ląd się cofa i miasta”?</a:t>
            </a:r>
          </a:p>
          <a:p>
            <a:pPr eaLnBrk="1" hangingPunct="1">
              <a:buFontTx/>
              <a:buNone/>
            </a:pPr>
            <a:r>
              <a:rPr lang="pl-PL" altLang="it-IT" sz="2000"/>
              <a:t>Bo gdy okręt płynie po spokojnym morzu, wszystko, co jest na zewnątrz, widzą płynący na nim ludzi tak, jakby właśnie to poruszało się na podobieństwo ruchów okrętu, a – na odwrót – zdaje im się, że sami ze wszystkim, co jest z nimi, stoją w miejscu. </a:t>
            </a:r>
          </a:p>
          <a:p>
            <a:pPr eaLnBrk="1" hangingPunct="1">
              <a:buFontTx/>
              <a:buNone/>
            </a:pPr>
            <a:r>
              <a:rPr lang="pl-PL" altLang="it-IT" sz="2000"/>
              <a:t>Tak samo bez wątpienia może się mieć rzecz w wypadku ruchu Ziemi i sprawiać wrażenie, że to cały obraca się świat.  </a:t>
            </a:r>
          </a:p>
          <a:p>
            <a:pPr eaLnBrk="1" hangingPunct="1">
              <a:buFontTx/>
              <a:buNone/>
            </a:pPr>
            <a:endParaRPr lang="pl-PL" altLang="it-IT" sz="2000"/>
          </a:p>
          <a:p>
            <a:pPr eaLnBrk="1" hangingPunct="1">
              <a:buFontTx/>
              <a:buNone/>
            </a:pPr>
            <a:endParaRPr lang="en-AU" altLang="it-IT" sz="2000"/>
          </a:p>
        </p:txBody>
      </p:sp>
      <p:pic>
        <p:nvPicPr>
          <p:cNvPr id="28676" name="Obraz 1">
            <a:extLst>
              <a:ext uri="{FF2B5EF4-FFF2-40B4-BE49-F238E27FC236}">
                <a16:creationId xmlns:a16="http://schemas.microsoft.com/office/drawing/2014/main" id="{83B4CF2D-BE12-09F6-4B71-08D5C4E59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286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Obraz 4">
            <a:extLst>
              <a:ext uri="{FF2B5EF4-FFF2-40B4-BE49-F238E27FC236}">
                <a16:creationId xmlns:a16="http://schemas.microsoft.com/office/drawing/2014/main" id="{FC074A94-38E3-1474-4C77-00758F300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88" y="188913"/>
            <a:ext cx="195738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3941A25-89D7-2F20-A47E-797CD718E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it-IT" sz="3200" dirty="0"/>
              <a:t>Kopernik (1543): Porządek sfer niebieskich</a:t>
            </a:r>
            <a:endParaRPr lang="en-AU" altLang="it-IT" sz="3200" dirty="0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2C7DDF1-A043-1E52-FAF9-0C7ED09A1F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altLang="it-IT" sz="2400"/>
              <a:t>Odnaleźliśmy zatem w tym porządku zadziwiający ład świata i ustalony, zharmonizowany związek między ruchem a wielkością sfer, jakiego w inny sposób odkryć niepodobna.</a:t>
            </a:r>
          </a:p>
          <a:p>
            <a:pPr eaLnBrk="1" hangingPunct="1">
              <a:buFontTx/>
              <a:buNone/>
            </a:pPr>
            <a:r>
              <a:rPr lang="pl-PL" altLang="it-IT" sz="2400"/>
              <a:t>Bo o tym, że nawet od najwyższej z planet, to jest od Saturna, jest jeszcze ogromnie daleko do sfery gwiazd stałych, przekonują nas ich migoczące światła. Tą cechą najbardziej się one odróżniają od planet i ona też – jak być powinno – stanowi największą różnicę pomiędzy ciałami poruszającymi się a nieruchomymi.</a:t>
            </a:r>
          </a:p>
          <a:p>
            <a:pPr eaLnBrk="1" hangingPunct="1">
              <a:buFontTx/>
              <a:buNone/>
            </a:pPr>
            <a:r>
              <a:rPr lang="pl-PL" altLang="it-IT" sz="2400">
                <a:solidFill>
                  <a:srgbClr val="FF0000"/>
                </a:solidFill>
              </a:rPr>
              <a:t>Tak zaprawdę jest to boskie arcydzieło Istoty Najlepszej i Największej</a:t>
            </a:r>
            <a:r>
              <a:rPr lang="pl-PL" altLang="it-IT" sz="2400"/>
              <a:t>! (s.23)</a:t>
            </a:r>
            <a:r>
              <a:rPr lang="pl-PL" altLang="it-IT" sz="2800"/>
              <a:t>  </a:t>
            </a:r>
          </a:p>
          <a:p>
            <a:pPr eaLnBrk="1" hangingPunct="1">
              <a:buFontTx/>
              <a:buNone/>
            </a:pPr>
            <a:endParaRPr lang="pl-PL" altLang="it-IT" sz="2800"/>
          </a:p>
          <a:p>
            <a:pPr eaLnBrk="1" hangingPunct="1">
              <a:buFontTx/>
              <a:buNone/>
            </a:pPr>
            <a:endParaRPr lang="en-AU" altLang="it-IT" sz="2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extLst>
              <a:ext uri="{FF2B5EF4-FFF2-40B4-BE49-F238E27FC236}">
                <a16:creationId xmlns:a16="http://schemas.microsoft.com/office/drawing/2014/main" id="{8102B832-BD0D-1551-1B53-080D4F3C2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665288"/>
            <a:ext cx="4610100" cy="32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3" name="Text Box 3">
            <a:extLst>
              <a:ext uri="{FF2B5EF4-FFF2-40B4-BE49-F238E27FC236}">
                <a16:creationId xmlns:a16="http://schemas.microsoft.com/office/drawing/2014/main" id="{67AFDD31-18CB-EC6F-A7DD-E4BC2AFCE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600075"/>
            <a:ext cx="82565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it-IT" sz="2400" b="0">
                <a:solidFill>
                  <a:schemeClr val="bg1"/>
                </a:solidFill>
              </a:rPr>
              <a:t>Ziemia, jakkolwiek bardzo wielką jest bryłą, żadnego nie ma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400" b="0">
                <a:solidFill>
                  <a:schemeClr val="bg1"/>
                </a:solidFill>
              </a:rPr>
              <a:t>porównania z wielkością nieba…</a:t>
            </a:r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id="{10E77E85-325A-F119-755B-85CDBFF5A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5300663"/>
            <a:ext cx="77343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it-IT" sz="2400" b="0">
                <a:solidFill>
                  <a:schemeClr val="bg1"/>
                </a:solidFill>
                <a:latin typeface="Times New Roman" panose="02020603050405020304" pitchFamily="18" charset="0"/>
              </a:rPr>
              <a:t>[…] </a:t>
            </a:r>
            <a:r>
              <a:rPr lang="pl-PL" altLang="it-IT" sz="2400" b="0">
                <a:solidFill>
                  <a:schemeClr val="bg1"/>
                </a:solidFill>
              </a:rPr>
              <a:t>że cały świat się obraca, którego granic nie znamy</a:t>
            </a:r>
            <a:r>
              <a:rPr lang="pl-PL" altLang="it-IT" sz="2400" b="0" i="1">
                <a:solidFill>
                  <a:schemeClr val="bg1"/>
                </a:solidFill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800" b="0" i="1">
                <a:solidFill>
                  <a:schemeClr val="bg1"/>
                </a:solidFill>
              </a:rPr>
              <a:t>ani ich nawet znać nie możemy</a:t>
            </a:r>
            <a:r>
              <a:rPr lang="pl-PL" altLang="it-IT" sz="2800" b="0">
                <a:solidFill>
                  <a:schemeClr val="bg1"/>
                </a:solidFill>
              </a:rPr>
              <a:t>,</a:t>
            </a:r>
            <a:r>
              <a:rPr lang="pl-PL" altLang="it-IT" sz="2400" b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6325" name="Text Box 5">
            <a:extLst>
              <a:ext uri="{FF2B5EF4-FFF2-40B4-BE49-F238E27FC236}">
                <a16:creationId xmlns:a16="http://schemas.microsoft.com/office/drawing/2014/main" id="{67AE4A76-07F0-B7E6-8B79-80951B3CA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6273800"/>
            <a:ext cx="5645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b="0">
                <a:solidFill>
                  <a:schemeClr val="bg1"/>
                </a:solidFill>
                <a:latin typeface="Times New Roman" panose="02020603050405020304" pitchFamily="18" charset="0"/>
              </a:rPr>
              <a:t>Nicolaus Copernicus, </a:t>
            </a:r>
            <a:r>
              <a:rPr lang="en-US" altLang="it-IT" sz="1800" b="0" i="1">
                <a:solidFill>
                  <a:schemeClr val="bg1"/>
                </a:solidFill>
                <a:latin typeface="Times New Roman" panose="02020603050405020304" pitchFamily="18" charset="0"/>
              </a:rPr>
              <a:t>De revolutionibus,</a:t>
            </a:r>
            <a:r>
              <a:rPr lang="en-US" altLang="it-IT" sz="1800" b="0">
                <a:solidFill>
                  <a:schemeClr val="bg1"/>
                </a:solidFill>
                <a:latin typeface="Times New Roman" panose="02020603050405020304" pitchFamily="18" charset="0"/>
              </a:rPr>
              <a:t> Norimberga, 1543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306FDBBC-2ED8-7AD3-82D7-406A860E41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it-IT" sz="3600" dirty="0"/>
              <a:t>Galileo (1610): Nauka a religia</a:t>
            </a:r>
            <a:endParaRPr lang="en-AU" altLang="it-IT" sz="3600" dirty="0"/>
          </a:p>
        </p:txBody>
      </p:sp>
      <p:pic>
        <p:nvPicPr>
          <p:cNvPr id="44035" name="Picture 7">
            <a:extLst>
              <a:ext uri="{FF2B5EF4-FFF2-40B4-BE49-F238E27FC236}">
                <a16:creationId xmlns:a16="http://schemas.microsoft.com/office/drawing/2014/main" id="{B452B3E2-8E33-C408-A3B8-CC8F76C4C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8128000" cy="540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ine 5">
            <a:extLst>
              <a:ext uri="{FF2B5EF4-FFF2-40B4-BE49-F238E27FC236}">
                <a16:creationId xmlns:a16="http://schemas.microsoft.com/office/drawing/2014/main" id="{3C0874C1-C861-804A-476B-4DB742566A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0032" y="2229916"/>
            <a:ext cx="31686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>
            <a:extLst>
              <a:ext uri="{FF2B5EF4-FFF2-40B4-BE49-F238E27FC236}">
                <a16:creationId xmlns:a16="http://schemas.microsoft.com/office/drawing/2014/main" id="{42A89085-D892-F659-A82C-25B95CD59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566738"/>
            <a:ext cx="9039225" cy="572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5" name="Line 5">
            <a:extLst>
              <a:ext uri="{FF2B5EF4-FFF2-40B4-BE49-F238E27FC236}">
                <a16:creationId xmlns:a16="http://schemas.microsoft.com/office/drawing/2014/main" id="{A49A61A7-F5D3-0CF4-7967-BCB3CFF208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600" y="1196975"/>
            <a:ext cx="31686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4516" name="Line 6">
            <a:extLst>
              <a:ext uri="{FF2B5EF4-FFF2-40B4-BE49-F238E27FC236}">
                <a16:creationId xmlns:a16="http://schemas.microsoft.com/office/drawing/2014/main" id="{53F6C475-E521-5ED6-FF10-3E9135FAE3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525" y="2133600"/>
            <a:ext cx="31686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4517" name="Line 7">
            <a:extLst>
              <a:ext uri="{FF2B5EF4-FFF2-40B4-BE49-F238E27FC236}">
                <a16:creationId xmlns:a16="http://schemas.microsoft.com/office/drawing/2014/main" id="{C4C0E127-4D99-A417-78DB-D6867B4D00A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2441575"/>
            <a:ext cx="31686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4518" name="Line 8">
            <a:extLst>
              <a:ext uri="{FF2B5EF4-FFF2-40B4-BE49-F238E27FC236}">
                <a16:creationId xmlns:a16="http://schemas.microsoft.com/office/drawing/2014/main" id="{B9C1BB08-491A-EB20-C6C9-1CE3882D96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600" y="5084763"/>
            <a:ext cx="31686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4519" name="Line 9">
            <a:extLst>
              <a:ext uri="{FF2B5EF4-FFF2-40B4-BE49-F238E27FC236}">
                <a16:creationId xmlns:a16="http://schemas.microsoft.com/office/drawing/2014/main" id="{638F0EC6-4631-EE88-342E-20B5972187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6308725"/>
            <a:ext cx="36004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4520" name="Line 10">
            <a:extLst>
              <a:ext uri="{FF2B5EF4-FFF2-40B4-BE49-F238E27FC236}">
                <a16:creationId xmlns:a16="http://schemas.microsoft.com/office/drawing/2014/main" id="{233AB77A-D2E3-1623-6B55-903045875F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6308725"/>
            <a:ext cx="31686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AA354DD-55CA-FE12-79E1-D9256C150D04}"/>
              </a:ext>
            </a:extLst>
          </p:cNvPr>
          <p:cNvSpPr txBox="1"/>
          <p:nvPr/>
        </p:nvSpPr>
        <p:spPr>
          <a:xfrm>
            <a:off x="138971" y="6388655"/>
            <a:ext cx="869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Izaak Newton</a:t>
            </a:r>
            <a:r>
              <a:rPr lang="pl-PL" dirty="0"/>
              <a:t>, </a:t>
            </a:r>
            <a:r>
              <a:rPr lang="pl-PL" i="1" dirty="0"/>
              <a:t>Matematyczne zasady filozofii przyrody</a:t>
            </a:r>
            <a:r>
              <a:rPr lang="pl-PL" dirty="0"/>
              <a:t>, wyd. II (Scholium generale)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FF63417-1367-2CF5-513B-70FDF7FE49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it-IT">
                <a:solidFill>
                  <a:schemeClr val="bg1"/>
                </a:solidFill>
              </a:rPr>
              <a:t>„Uproszczona opowiastka” (4!)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560BED78-FB8E-48DE-5259-BD75BC044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060575"/>
            <a:ext cx="3648075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it-IT" sz="2800" b="0">
                <a:solidFill>
                  <a:srgbClr val="FFFF00"/>
                </a:solidFill>
              </a:rPr>
              <a:t>«Niechaj powstaną ciała niebieskie, świecące na sklepieniu nieba, aby oddzielały dzień od nocy»</a:t>
            </a:r>
          </a:p>
        </p:txBody>
      </p:sp>
      <p:pic>
        <p:nvPicPr>
          <p:cNvPr id="12292" name="Picture 6">
            <a:extLst>
              <a:ext uri="{FF2B5EF4-FFF2-40B4-BE49-F238E27FC236}">
                <a16:creationId xmlns:a16="http://schemas.microsoft.com/office/drawing/2014/main" id="{F519F542-33FA-B2EA-0EC1-F70AB5AFF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052513"/>
            <a:ext cx="4175125" cy="551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Text Box 8">
            <a:extLst>
              <a:ext uri="{FF2B5EF4-FFF2-40B4-BE49-F238E27FC236}">
                <a16:creationId xmlns:a16="http://schemas.microsoft.com/office/drawing/2014/main" id="{7308D95E-1D04-AFB4-71F9-22C3D008F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876925"/>
            <a:ext cx="3321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>
                <a:solidFill>
                  <a:srgbClr val="FF0000"/>
                </a:solidFill>
              </a:rPr>
              <a:t>Katedra w Monreale, Sycylia,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>
                <a:solidFill>
                  <a:srgbClr val="FF0000"/>
                </a:solidFill>
              </a:rPr>
              <a:t>XII wiek</a:t>
            </a:r>
            <a:endParaRPr lang="en-AU" altLang="it-IT"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1A4FC2C-8A30-8A74-C826-CBB2B4E1F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pl-PL" altLang="pl-PL" sz="3600"/>
              <a:t>Syllabus (2022, © Ks. dr Liberski)</a:t>
            </a:r>
            <a:endParaRPr lang="en-AU" altLang="pl-PL" sz="360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7A68A9F-291C-CC97-4B11-DD2563E96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1125538"/>
            <a:ext cx="9001125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l-PL" altLang="pl-PL" sz="2400"/>
              <a:t>Czym zajmuje się filozofia przyrody? Koncepcje filozofii przyrody. Podstawowe zagadnienia przedmiotu. </a:t>
            </a:r>
          </a:p>
          <a:p>
            <a:r>
              <a:rPr lang="pl-PL" altLang="pl-PL" sz="2400"/>
              <a:t>Jak zbudowany jest wszechświat? Gwiazdy, planety, galaktyki.</a:t>
            </a:r>
          </a:p>
          <a:p>
            <a:r>
              <a:rPr lang="pl-PL" altLang="pl-PL" sz="2400"/>
              <a:t>Układ słoneczny. </a:t>
            </a:r>
          </a:p>
          <a:p>
            <a:r>
              <a:rPr lang="pl-PL" altLang="pl-PL" sz="2400"/>
              <a:t>Zasada świata według wczesnych filozofów greckich.</a:t>
            </a:r>
          </a:p>
          <a:p>
            <a:r>
              <a:rPr lang="pl-PL" altLang="pl-PL" sz="2400"/>
              <a:t>Filozoficzny mit o stworzeniu. Platońska wizja przyrody.</a:t>
            </a:r>
          </a:p>
          <a:p>
            <a:r>
              <a:rPr lang="pl-PL" altLang="pl-PL" sz="2400"/>
              <a:t>Fizyka Arystotelesa.</a:t>
            </a:r>
          </a:p>
          <a:p>
            <a:r>
              <a:rPr lang="pl-PL" altLang="pl-PL" sz="2400"/>
              <a:t>Geocentryczne modele wszechświata. </a:t>
            </a:r>
          </a:p>
          <a:p>
            <a:r>
              <a:rPr lang="pl-PL" altLang="pl-PL" sz="2400"/>
              <a:t>Średniowieczna filozofia przyrody.</a:t>
            </a:r>
          </a:p>
          <a:p>
            <a:r>
              <a:rPr lang="pl-PL" altLang="pl-PL" sz="2400"/>
              <a:t>Mikołaj Kopernik i jego odkrycie.</a:t>
            </a:r>
          </a:p>
          <a:p>
            <a:r>
              <a:rPr lang="pl-PL" altLang="pl-PL" sz="2400"/>
              <a:t>Newton. Matematyczne zasady filozofii przyrody.</a:t>
            </a:r>
          </a:p>
          <a:p>
            <a:r>
              <a:rPr lang="pl-PL" altLang="pl-PL" sz="2400"/>
              <a:t>Mechanicyzm Kartezjusza.</a:t>
            </a:r>
          </a:p>
          <a:p>
            <a:r>
              <a:rPr lang="pl-PL" altLang="pl-PL" sz="2400"/>
              <a:t>Wizja świata Leibniza.</a:t>
            </a:r>
          </a:p>
          <a:p>
            <a:r>
              <a:rPr lang="pl-PL" altLang="pl-PL" sz="2400"/>
              <a:t>Kant. Aprioryczne warunki nauki o przyrodzie.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3EB65BBC-343C-078D-2B81-039895D9D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6329363"/>
            <a:ext cx="2181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pl-PL"/>
              <a:t>© Ks. Dr A. Liberski</a:t>
            </a:r>
            <a:endParaRPr lang="en-AU" altLang="pl-PL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9CA758C-513C-1FEB-CBFE-602199A91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600">
                <a:ea typeface="Arial Unicode MS" pitchFamily="34" charset="-128"/>
              </a:rPr>
              <a:t>Syllabus (2022)</a:t>
            </a:r>
            <a:endParaRPr lang="en-AU" altLang="pl-PL" sz="3600">
              <a:ea typeface="Arial Unicode MS" pitchFamily="34" charset="-128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6B16EAE-90FA-CAA1-9F0D-D140D9AA9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1098065"/>
            <a:ext cx="878522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l-PL" altLang="pl-PL" sz="2400" dirty="0"/>
              <a:t>Whitehead. Wszechświat jako proces.</a:t>
            </a:r>
          </a:p>
          <a:p>
            <a:r>
              <a:rPr lang="pl-PL" altLang="pl-PL" sz="2400" dirty="0"/>
              <a:t>Otwarty wszechświat Poppera.</a:t>
            </a:r>
          </a:p>
          <a:p>
            <a:r>
              <a:rPr lang="pl-PL" altLang="pl-PL" sz="2400" dirty="0"/>
              <a:t>Teorie o pochodzeniu wszechświata.</a:t>
            </a:r>
          </a:p>
          <a:p>
            <a:r>
              <a:rPr lang="pl-PL" altLang="pl-PL" sz="2400" dirty="0"/>
              <a:t>Model Wielkiego Wybuchu i jego konsekwencje.</a:t>
            </a:r>
          </a:p>
          <a:p>
            <a:r>
              <a:rPr lang="pl-PL" altLang="pl-PL" sz="2400" dirty="0"/>
              <a:t>Stworzenie a Teoria ewolucji.</a:t>
            </a:r>
          </a:p>
          <a:p>
            <a:r>
              <a:rPr lang="pl-PL" altLang="pl-PL" sz="2400" dirty="0"/>
              <a:t>Zasada </a:t>
            </a:r>
            <a:r>
              <a:rPr lang="pl-PL" altLang="pl-PL" sz="2400" dirty="0" err="1"/>
              <a:t>Antropiczna</a:t>
            </a:r>
            <a:r>
              <a:rPr lang="pl-PL" altLang="pl-PL" sz="2400" dirty="0"/>
              <a:t>. </a:t>
            </a:r>
          </a:p>
          <a:p>
            <a:r>
              <a:rPr lang="pl-PL" altLang="pl-PL" sz="2400" dirty="0"/>
              <a:t>Czym jest czas i przestrzeń.</a:t>
            </a:r>
          </a:p>
          <a:p>
            <a:r>
              <a:rPr lang="pl-PL" altLang="pl-PL" sz="2400" dirty="0"/>
              <a:t>Teoria względności Einsteina.</a:t>
            </a:r>
          </a:p>
          <a:p>
            <a:r>
              <a:rPr lang="pl-PL" altLang="pl-PL" sz="2400" dirty="0"/>
              <a:t>Natura materii.</a:t>
            </a:r>
          </a:p>
          <a:p>
            <a:r>
              <a:rPr lang="pl-PL" altLang="pl-PL" sz="2400" dirty="0"/>
              <a:t>Determinizm – indeterminizm. Przyczynowość i celowość świata przyrody.</a:t>
            </a:r>
          </a:p>
          <a:p>
            <a:r>
              <a:rPr lang="pl-PL" altLang="pl-PL" sz="2400" dirty="0"/>
              <a:t>Spojrzenie na wszechświat oczami A. Einsteina,                     W. Heisenberga, S. Hawkinga i M. Hellera 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C9CA9EC0-D461-9148-B951-60935B7E0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6329363"/>
            <a:ext cx="2181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pl-PL"/>
              <a:t>© Ks. Dr A. Liberski</a:t>
            </a:r>
            <a:endParaRPr lang="en-AU" altLang="pl-PL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1BDCD7B3-9D91-E882-D917-E88D1A899D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600">
                <a:ea typeface="Arial Unicode MS" pitchFamily="34" charset="-128"/>
              </a:rPr>
              <a:t>Skrypt (2022)</a:t>
            </a:r>
            <a:endParaRPr lang="en-AU" altLang="pl-PL" sz="3600">
              <a:ea typeface="Arial Unicode MS" pitchFamily="34" charset="-128"/>
            </a:endParaRPr>
          </a:p>
        </p:txBody>
      </p:sp>
      <p:sp>
        <p:nvSpPr>
          <p:cNvPr id="66563" name="Text Box 3">
            <a:extLst>
              <a:ext uri="{FF2B5EF4-FFF2-40B4-BE49-F238E27FC236}">
                <a16:creationId xmlns:a16="http://schemas.microsoft.com/office/drawing/2014/main" id="{41FEDA85-B9AC-A69A-5BBB-2C54ED9DA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6434138"/>
            <a:ext cx="2181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pl-PL"/>
              <a:t>© Ks. Dr A. Liberski</a:t>
            </a:r>
            <a:endParaRPr lang="en-AU" altLang="pl-PL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EC140B47-3D3A-543F-63BC-FEF78641C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3" y="1223913"/>
            <a:ext cx="4544834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 sz="2400" b="1" dirty="0">
                <a:ea typeface="Arial Unicode MS" pitchFamily="34" charset="-128"/>
              </a:rPr>
              <a:t>Zagadnienia „transwersalne”:</a:t>
            </a:r>
          </a:p>
          <a:p>
            <a:endParaRPr lang="pl-PL" altLang="pl-PL" sz="2400" b="1" dirty="0">
              <a:ea typeface="Arial Unicode MS" pitchFamily="34" charset="-128"/>
            </a:endParaRPr>
          </a:p>
          <a:p>
            <a:pPr>
              <a:buFontTx/>
              <a:buChar char="•"/>
            </a:pPr>
            <a:r>
              <a:rPr lang="pl-PL" altLang="pl-PL" sz="2000" b="1" dirty="0"/>
              <a:t>Czas i przestrzeń</a:t>
            </a:r>
          </a:p>
          <a:p>
            <a:pPr>
              <a:buFontTx/>
              <a:buChar char="•"/>
            </a:pPr>
            <a:endParaRPr lang="pl-PL" altLang="pl-PL" sz="2000" b="1" dirty="0"/>
          </a:p>
          <a:p>
            <a:pPr>
              <a:buFontTx/>
              <a:buChar char="•"/>
            </a:pPr>
            <a:r>
              <a:rPr lang="pl-PL" altLang="pl-PL" sz="2000" b="1" dirty="0"/>
              <a:t>Determinizm i indeterminizm</a:t>
            </a:r>
            <a:r>
              <a:rPr lang="pl-PL" altLang="pl-PL" sz="2000" dirty="0"/>
              <a:t> </a:t>
            </a:r>
          </a:p>
          <a:p>
            <a:pPr>
              <a:buFontTx/>
              <a:buChar char="•"/>
            </a:pPr>
            <a:endParaRPr lang="pl-PL" altLang="pl-PL" sz="2000" dirty="0"/>
          </a:p>
          <a:p>
            <a:pPr>
              <a:buFontTx/>
              <a:buChar char="•"/>
            </a:pPr>
            <a:r>
              <a:rPr lang="pl-PL" altLang="pl-PL" sz="2000" b="1" dirty="0"/>
              <a:t>Przyczynowość i celowość</a:t>
            </a:r>
            <a:r>
              <a:rPr lang="pl-PL" altLang="pl-PL" sz="2000" dirty="0"/>
              <a:t> </a:t>
            </a:r>
          </a:p>
          <a:p>
            <a:pPr>
              <a:buFontTx/>
              <a:buChar char="•"/>
            </a:pPr>
            <a:endParaRPr lang="pl-PL" altLang="pl-PL" sz="2000" dirty="0"/>
          </a:p>
          <a:p>
            <a:pPr>
              <a:buFontTx/>
              <a:buChar char="•"/>
            </a:pPr>
            <a:r>
              <a:rPr lang="pl-PL" altLang="pl-PL" sz="2000" b="1" dirty="0"/>
              <a:t>Zasada </a:t>
            </a:r>
            <a:r>
              <a:rPr lang="pl-PL" altLang="pl-PL" sz="2000" b="1" dirty="0" err="1"/>
              <a:t>antropiczna</a:t>
            </a:r>
            <a:endParaRPr lang="pl-PL" altLang="pl-PL" sz="2000" b="1" dirty="0"/>
          </a:p>
          <a:p>
            <a:pPr>
              <a:buFontTx/>
              <a:buChar char="•"/>
            </a:pPr>
            <a:endParaRPr lang="pl-PL" altLang="pl-PL" sz="2000" b="1" dirty="0"/>
          </a:p>
          <a:p>
            <a:pPr>
              <a:buFontTx/>
              <a:buChar char="•"/>
            </a:pPr>
            <a:r>
              <a:rPr lang="pl-PL" altLang="pl-PL" sz="2000" b="1" dirty="0"/>
              <a:t>Matematyczność przyrody</a:t>
            </a:r>
            <a:r>
              <a:rPr lang="pl-PL" altLang="pl-PL" sz="2000" dirty="0"/>
              <a:t> </a:t>
            </a:r>
          </a:p>
          <a:p>
            <a:pPr>
              <a:buFontTx/>
              <a:buChar char="•"/>
            </a:pPr>
            <a:endParaRPr lang="pl-PL" altLang="pl-PL" sz="2000" dirty="0"/>
          </a:p>
          <a:p>
            <a:pPr>
              <a:buFontTx/>
              <a:buChar char="•"/>
            </a:pPr>
            <a:r>
              <a:rPr lang="pl-PL" altLang="pl-PL" sz="2000" b="1" dirty="0">
                <a:ea typeface="Arial Unicode MS" pitchFamily="34" charset="-128"/>
              </a:rPr>
              <a:t>Ewolucja i pochodzenie życia</a:t>
            </a:r>
          </a:p>
          <a:p>
            <a:pPr>
              <a:buFontTx/>
              <a:buChar char="•"/>
            </a:pPr>
            <a:endParaRPr lang="pl-PL" altLang="pl-PL" b="1" dirty="0"/>
          </a:p>
          <a:p>
            <a:pPr>
              <a:buFontTx/>
              <a:buChar char="-"/>
            </a:pPr>
            <a:endParaRPr lang="pl-PL" altLang="pl-PL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31303D6-C0F5-9329-3FEB-CB1C40138C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it-IT" sz="3600" dirty="0"/>
              <a:t>Filo</a:t>
            </a:r>
            <a:r>
              <a:rPr lang="it-IT" altLang="it-IT" sz="3600" dirty="0"/>
              <a:t>sofia di Etruschi</a:t>
            </a:r>
            <a:endParaRPr lang="en-AU" altLang="it-IT" sz="3600" dirty="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FC729A0-96C2-720C-A747-54481A2C3B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eaLnBrk="1" hangingPunct="1"/>
            <a:r>
              <a:rPr lang="pl-PL" altLang="it-IT" sz="2000" dirty="0"/>
              <a:t>„Il </a:t>
            </a:r>
            <a:r>
              <a:rPr lang="pl-PL" altLang="it-IT" sz="2000" dirty="0" err="1"/>
              <a:t>popolo</a:t>
            </a:r>
            <a:r>
              <a:rPr lang="pl-PL" altLang="it-IT" sz="2000" dirty="0"/>
              <a:t> </a:t>
            </a:r>
            <a:r>
              <a:rPr lang="it-IT" altLang="it-IT" sz="2000" dirty="0"/>
              <a:t>più orientale di popoli occidentali.</a:t>
            </a:r>
            <a:r>
              <a:rPr lang="pl-PL" altLang="it-IT" sz="2000" dirty="0"/>
              <a:t>”</a:t>
            </a:r>
          </a:p>
          <a:p>
            <a:pPr eaLnBrk="1" hangingPunct="1"/>
            <a:r>
              <a:rPr lang="pl-PL" altLang="it-IT" sz="2000" noProof="1"/>
              <a:t>E ancor oggi impossibile capire gli Etruschi senza calarsi nella loro „filosofia di vita” che e’ sempre una filosofia pratica e non teorica, che parte dal basso, dalla terra, por poi arrivare, alla fine, anche alla metafisicia, e non vicevera, come fanno invece i „sistemi” filosofici occidentali.</a:t>
            </a:r>
          </a:p>
          <a:p>
            <a:pPr eaLnBrk="1" hangingPunct="1"/>
            <a:r>
              <a:rPr lang="pl-PL" altLang="it-IT" sz="2000" noProof="1"/>
              <a:t>Impossibile capirli senza cimentarsi nel ragione secondo il loro modo: non partendo dalla logica e sillogismo, ma dall’osservazione degli astri e dei fulmini</a:t>
            </a:r>
          </a:p>
          <a:p>
            <a:pPr eaLnBrk="1" hangingPunct="1"/>
            <a:endParaRPr lang="pl-PL" altLang="it-IT" sz="2000" noProof="1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it-IT" sz="1600" noProof="1">
                <a:ea typeface="Arial Unicode MS" pitchFamily="34" charset="-128"/>
              </a:rPr>
              <a:t>Vittorio Gradoli, Angelo De Marchi,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it-IT" sz="1600" i="1" noProof="1">
                <a:ea typeface="Arial Unicode MS" pitchFamily="34" charset="-128"/>
              </a:rPr>
              <a:t>La filosofia degli Etruschi.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it-IT" sz="1600" i="1" noProof="1">
                <a:ea typeface="Arial Unicode MS" pitchFamily="34" charset="-128"/>
              </a:rPr>
              <a:t>Vita e pensiero del popolo piu’ orientale d’Occidente,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it-IT" sz="1600" noProof="1">
                <a:ea typeface="Arial Unicode MS" pitchFamily="34" charset="-128"/>
              </a:rPr>
              <a:t>Scipioni 2012 Valentano (VT)</a:t>
            </a:r>
          </a:p>
        </p:txBody>
      </p:sp>
      <p:pic>
        <p:nvPicPr>
          <p:cNvPr id="20484" name="Picture 8">
            <a:extLst>
              <a:ext uri="{FF2B5EF4-FFF2-40B4-BE49-F238E27FC236}">
                <a16:creationId xmlns:a16="http://schemas.microsoft.com/office/drawing/2014/main" id="{74E1EE1C-0683-392E-3694-5B0845B97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198938"/>
            <a:ext cx="1757362" cy="251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>
            <a:extLst>
              <a:ext uri="{FF2B5EF4-FFF2-40B4-BE49-F238E27FC236}">
                <a16:creationId xmlns:a16="http://schemas.microsoft.com/office/drawing/2014/main" id="{F410991B-81AC-E51F-4A0A-5770B94615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l-PL" altLang="pl-PL" sz="3200"/>
              <a:t>P.S. „Ostateczne wyjaśnienia wszechświata” (X. prof. Michał Heller)</a:t>
            </a:r>
          </a:p>
        </p:txBody>
      </p:sp>
      <p:sp>
        <p:nvSpPr>
          <p:cNvPr id="21507" name="pole tekstowe 3">
            <a:extLst>
              <a:ext uri="{FF2B5EF4-FFF2-40B4-BE49-F238E27FC236}">
                <a16:creationId xmlns:a16="http://schemas.microsoft.com/office/drawing/2014/main" id="{153866E5-685E-4FDC-FB57-4EF7AD37E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1268413"/>
            <a:ext cx="8712200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pl-PL" altLang="it-IT" sz="2000"/>
              <a:t>„Drzemie w nas potężny, ale nie do końca zrozumiał instynkt rozumienia. Chcielibyśmy wszystko do końca pojąć, wyjaśnić, udowodnić. Żeby nie było nic, co by nie pozostawało bez racji, i to racji usuwające wszelki niepokój wątpienia, wszelkie znaki zapytania. </a:t>
            </a:r>
          </a:p>
          <a:p>
            <a:r>
              <a:rPr lang="pl-PL" altLang="it-IT" sz="2000"/>
              <a:t>Im rzecz donioślejsza, tym bardziej chcemy ją wyjaśnić, zlikwidować jakikolwiek cień podejrzenia, że mogłoby być inaczej. Taka tęsknota do „ostatecznych wyjaśnień” sama nie jest do końca zrozumiała, a gdy chcemy ją zrozumieć, nieuchronnie narzuca się pytanie: co to znaczy </a:t>
            </a:r>
            <a:r>
              <a:rPr lang="it-IT" altLang="it-IT" sz="2000"/>
              <a:t>«</a:t>
            </a:r>
            <a:r>
              <a:rPr lang="pl-PL" altLang="it-IT" sz="2000"/>
              <a:t>rozumieć</a:t>
            </a:r>
            <a:r>
              <a:rPr lang="it-IT" altLang="it-IT" sz="2000"/>
              <a:t>»</a:t>
            </a:r>
            <a:r>
              <a:rPr lang="pl-PL" altLang="it-IT" sz="2000"/>
              <a:t>.”</a:t>
            </a:r>
          </a:p>
          <a:p>
            <a:endParaRPr lang="pl-PL" altLang="it-IT" sz="2000"/>
          </a:p>
          <a:p>
            <a:r>
              <a:rPr lang="pl-PL" altLang="it-IT" sz="2000"/>
              <a:t>M. Heller, </a:t>
            </a:r>
            <a:r>
              <a:rPr lang="pl-PL" altLang="it-IT" sz="2000" i="1"/>
              <a:t>Ostateczne wyjaśnienia wszechświata</a:t>
            </a:r>
            <a:r>
              <a:rPr lang="pl-PL" altLang="it-IT" sz="2000"/>
              <a:t>, Universitas, Kraków, 2008</a:t>
            </a:r>
          </a:p>
          <a:p>
            <a:endParaRPr lang="pl-PL" altLang="it-IT" sz="2000"/>
          </a:p>
          <a:p>
            <a:r>
              <a:rPr lang="pl-PL" altLang="it-IT" sz="2000">
                <a:solidFill>
                  <a:srgbClr val="FF0000"/>
                </a:solidFill>
              </a:rPr>
              <a:t>Zadanie domowe: skąd u człowieka taka tęsknota do zrozumienia świata?</a:t>
            </a:r>
          </a:p>
          <a:p>
            <a:r>
              <a:rPr lang="pl-PL" altLang="it-IT" sz="2000">
                <a:solidFill>
                  <a:srgbClr val="FF0000"/>
                </a:solidFill>
              </a:rPr>
              <a:t>Dla poparcia Twojego zdania, zacytuj dowolnego myśliciela. </a:t>
            </a:r>
            <a:endParaRPr lang="pl-PL" altLang="pl-PL" sz="2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6E44CB16-E915-1467-5560-22B4C2226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pl-PL" altLang="pl-PL" sz="3600">
                <a:ea typeface="Arial Unicode MS" pitchFamily="34" charset="-128"/>
              </a:rPr>
              <a:t>Materiały: 2. Przegląd literatury</a:t>
            </a:r>
            <a:endParaRPr lang="en-AU" altLang="pl-PL" sz="3600">
              <a:ea typeface="Arial Unicode MS" pitchFamily="34" charset="-128"/>
            </a:endParaRP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B5543B96-10D2-A76F-8019-2AA8004E6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491288"/>
            <a:ext cx="8445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pl-PL"/>
              <a:t>http://fizyka.umk.pl/~karwasz/materialy/Nauka%20i%20wiara/Okladki%20ksiazek/</a:t>
            </a:r>
          </a:p>
        </p:txBody>
      </p:sp>
      <p:pic>
        <p:nvPicPr>
          <p:cNvPr id="62469" name="Picture 5">
            <a:extLst>
              <a:ext uri="{FF2B5EF4-FFF2-40B4-BE49-F238E27FC236}">
                <a16:creationId xmlns:a16="http://schemas.microsoft.com/office/drawing/2014/main" id="{14B488B6-F00A-7588-F644-55DEFFC5D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51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BD1B2C84-C0FD-A61F-A419-1AEE9106A8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pl-PL" altLang="pl-PL" sz="3600">
                <a:ea typeface="Arial Unicode MS" pitchFamily="34" charset="-128"/>
              </a:rPr>
              <a:t>Materiały: 3. Wykłady nagrane</a:t>
            </a:r>
            <a:endParaRPr lang="en-AU" altLang="pl-PL" sz="3600">
              <a:ea typeface="Arial Unicode MS" pitchFamily="34" charset="-128"/>
            </a:endParaRPr>
          </a:p>
        </p:txBody>
      </p:sp>
      <p:pic>
        <p:nvPicPr>
          <p:cNvPr id="63492" name="Picture 4">
            <a:extLst>
              <a:ext uri="{FF2B5EF4-FFF2-40B4-BE49-F238E27FC236}">
                <a16:creationId xmlns:a16="http://schemas.microsoft.com/office/drawing/2014/main" id="{B9788B31-CFFD-3758-90C1-9AA8E1273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41413"/>
            <a:ext cx="4702175" cy="571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3" name="Text Box 5">
            <a:extLst>
              <a:ext uri="{FF2B5EF4-FFF2-40B4-BE49-F238E27FC236}">
                <a16:creationId xmlns:a16="http://schemas.microsoft.com/office/drawing/2014/main" id="{E29EBFDC-E219-8351-11EE-11E73C672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1588" y="4460875"/>
            <a:ext cx="1660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pl-PL" sz="2400">
                <a:ea typeface="Arial Unicode MS" pitchFamily="34" charset="-128"/>
              </a:rPr>
              <a:t>„node” 738</a:t>
            </a:r>
            <a:endParaRPr lang="en-AU" altLang="pl-PL" sz="2400">
              <a:ea typeface="Arial Unicode MS" pitchFamily="34" charset="-128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F11A3523-594E-632F-F5DB-5C7630FA9A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pl-PL" altLang="pl-PL" sz="3600">
                <a:ea typeface="Arial Unicode MS" pitchFamily="34" charset="-128"/>
              </a:rPr>
              <a:t>Materiały: 1. „Scienza e Fede”</a:t>
            </a:r>
            <a:endParaRPr lang="en-AU" altLang="pl-PL" sz="3600">
              <a:ea typeface="Arial Unicode MS" pitchFamily="34" charset="-128"/>
            </a:endParaRPr>
          </a:p>
        </p:txBody>
      </p:sp>
      <p:pic>
        <p:nvPicPr>
          <p:cNvPr id="61444" name="Picture 4">
            <a:extLst>
              <a:ext uri="{FF2B5EF4-FFF2-40B4-BE49-F238E27FC236}">
                <a16:creationId xmlns:a16="http://schemas.microsoft.com/office/drawing/2014/main" id="{63BF515F-88E7-FFD6-590F-F3BAD8665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8424862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73EF9A4-12E6-1943-FE48-A57843E94A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pPr eaLnBrk="1" hangingPunct="1"/>
            <a:r>
              <a:rPr lang="pl-PL" altLang="it-IT" sz="3600" dirty="0">
                <a:ea typeface="Arial Unicode MS" pitchFamily="34" charset="-128"/>
              </a:rPr>
              <a:t>Filozofia: nauka najpotrzebniejsza</a:t>
            </a:r>
            <a:endParaRPr lang="en-AU" altLang="it-IT" sz="3600" dirty="0">
              <a:ea typeface="Arial Unicode MS" pitchFamily="34" charset="-128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CE0C24A-F377-2B21-83AF-8DF4034034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08720"/>
            <a:ext cx="8435280" cy="4525963"/>
          </a:xfrm>
        </p:spPr>
        <p:txBody>
          <a:bodyPr/>
          <a:lstStyle/>
          <a:p>
            <a:pPr eaLnBrk="1" hangingPunct="1"/>
            <a:r>
              <a:rPr lang="pl-PL" altLang="it-IT" sz="2100" dirty="0">
                <a:ea typeface="Arial Unicode MS" pitchFamily="34" charset="-128"/>
              </a:rPr>
              <a:t>„Odkąd istnieje nauka, nie ustają wysiłku, aby wyjść poza rozważania częściowe i objąć w jednej nauce wszystko, co istnieje; nie ustają próby, by obok nauk specjalnych zbudować naukę, która da </a:t>
            </a:r>
            <a:r>
              <a:rPr lang="pl-PL" altLang="it-IT" sz="2100" i="1" dirty="0">
                <a:ea typeface="Arial Unicode MS" pitchFamily="34" charset="-128"/>
              </a:rPr>
              <a:t>pogląd</a:t>
            </a:r>
            <a:r>
              <a:rPr lang="pl-PL" altLang="it-IT" sz="2100" dirty="0">
                <a:ea typeface="Arial Unicode MS" pitchFamily="34" charset="-128"/>
              </a:rPr>
              <a:t> na świat: ta nauka była i jest nazywana filozofią.</a:t>
            </a:r>
          </a:p>
          <a:p>
            <a:pPr eaLnBrk="1" hangingPunct="1"/>
            <a:r>
              <a:rPr lang="pl-PL" altLang="it-IT" sz="2100" dirty="0">
                <a:ea typeface="Arial Unicode MS" pitchFamily="34" charset="-128"/>
              </a:rPr>
              <a:t>To nauka, której zakres jest zatem ze wszystkich nauk najobszerniejszy i pojęcia najogólniejsze.</a:t>
            </a:r>
          </a:p>
          <a:p>
            <a:pPr eaLnBrk="1" hangingPunct="1"/>
            <a:r>
              <a:rPr lang="pl-PL" altLang="it-IT" sz="2100" dirty="0">
                <a:ea typeface="Arial Unicode MS" pitchFamily="34" charset="-128"/>
              </a:rPr>
              <a:t>Jest to nauka o tym, co dla ludzkości najważniejsze i najcenniejsze.</a:t>
            </a:r>
          </a:p>
          <a:p>
            <a:pPr eaLnBrk="1" hangingPunct="1"/>
            <a:r>
              <a:rPr lang="pl-PL" altLang="it-IT" sz="2100" dirty="0">
                <a:ea typeface="Arial Unicode MS" pitchFamily="34" charset="-128"/>
              </a:rPr>
              <a:t>Był okres, gdy tylko przyroda była prze</a:t>
            </a:r>
            <a:r>
              <a:rPr lang="it-IT" altLang="it-IT" sz="2100" dirty="0">
                <a:ea typeface="Arial Unicode MS" pitchFamily="34" charset="-128"/>
              </a:rPr>
              <a:t>d</a:t>
            </a:r>
            <a:r>
              <a:rPr lang="pl-PL" altLang="it-IT" sz="2100" dirty="0">
                <a:ea typeface="Arial Unicode MS" pitchFamily="34" charset="-128"/>
              </a:rPr>
              <a:t>miotem filozofii, bo nie zwracano uwagi na żadne zjawiska poza przyrodniczymi.</a:t>
            </a:r>
          </a:p>
          <a:p>
            <a:pPr eaLnBrk="1" hangingPunct="1"/>
            <a:r>
              <a:rPr lang="pl-PL" altLang="it-IT" sz="2100" dirty="0">
                <a:ea typeface="Arial Unicode MS" pitchFamily="34" charset="-128"/>
              </a:rPr>
              <a:t>Były okresy, gdy główny jej przedmiot stanowiły normy moralne, Bóg i dusza, bo tylko ich zbadanie wydawało się być ważne dla ludzkości.</a:t>
            </a:r>
          </a:p>
          <a:p>
            <a:pPr eaLnBrk="1" hangingPunct="1">
              <a:buFontTx/>
              <a:buNone/>
            </a:pPr>
            <a:r>
              <a:rPr lang="pl-PL" altLang="it-IT" sz="2100" dirty="0">
                <a:ea typeface="Arial Unicode MS" pitchFamily="34" charset="-128"/>
              </a:rPr>
              <a:t>Wł. Tatarkiewicz, </a:t>
            </a:r>
            <a:r>
              <a:rPr lang="pl-PL" altLang="it-IT" sz="2100" i="1" dirty="0">
                <a:ea typeface="Arial Unicode MS" pitchFamily="34" charset="-128"/>
              </a:rPr>
              <a:t>Historia </a:t>
            </a:r>
            <a:r>
              <a:rPr lang="pl-PL" altLang="it-IT" sz="2000" i="1" dirty="0">
                <a:ea typeface="Arial Unicode MS" pitchFamily="34" charset="-128"/>
              </a:rPr>
              <a:t>filozofii</a:t>
            </a:r>
            <a:r>
              <a:rPr lang="pl-PL" altLang="it-IT" sz="2000" dirty="0">
                <a:ea typeface="Arial Unicode MS" pitchFamily="34" charset="-128"/>
              </a:rPr>
              <a:t>, t.1., str. 13.</a:t>
            </a:r>
          </a:p>
          <a:p>
            <a:pPr eaLnBrk="1" hangingPunct="1">
              <a:buFontTx/>
              <a:buNone/>
            </a:pPr>
            <a:r>
              <a:rPr lang="pl-PL" altLang="it-IT" sz="2000" dirty="0">
                <a:solidFill>
                  <a:schemeClr val="accent2"/>
                </a:solidFill>
                <a:ea typeface="Arial Unicode MS" pitchFamily="34" charset="-128"/>
              </a:rPr>
              <a:t>Byli też myśliciele, którzy całą rzeczywistość traktowali jako </a:t>
            </a:r>
            <a:r>
              <a:rPr lang="pl-PL" altLang="it-IT" sz="2000" i="1" dirty="0">
                <a:solidFill>
                  <a:schemeClr val="accent2"/>
                </a:solidFill>
                <a:ea typeface="Arial Unicode MS" pitchFamily="34" charset="-128"/>
              </a:rPr>
              <a:t>wrażenie</a:t>
            </a:r>
            <a:r>
              <a:rPr lang="pl-PL" altLang="it-IT" sz="2800" i="1" dirty="0">
                <a:solidFill>
                  <a:schemeClr val="accent2"/>
                </a:solidFill>
              </a:rPr>
              <a:t> </a:t>
            </a:r>
            <a:endParaRPr lang="pl-PL" altLang="it-IT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6" name="Picture 2060" descr="air,fire,water,earth">
            <a:extLst>
              <a:ext uri="{FF2B5EF4-FFF2-40B4-BE49-F238E27FC236}">
                <a16:creationId xmlns:a16="http://schemas.microsoft.com/office/drawing/2014/main" id="{F075D481-55C6-04BE-B31A-802FF33A7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57400"/>
            <a:ext cx="4724400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050">
            <a:extLst>
              <a:ext uri="{FF2B5EF4-FFF2-40B4-BE49-F238E27FC236}">
                <a16:creationId xmlns:a16="http://schemas.microsoft.com/office/drawing/2014/main" id="{E1ED3A51-8191-C548-4DB9-049EBC03FD9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eaLnBrk="1" hangingPunct="1"/>
            <a:r>
              <a:rPr lang="it-IT" altLang="it-IT" sz="3600">
                <a:solidFill>
                  <a:srgbClr val="99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Ju</a:t>
            </a:r>
            <a:r>
              <a:rPr lang="it-IT" altLang="it-IT" sz="360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ż</a:t>
            </a:r>
            <a:r>
              <a:rPr lang="it-IT" altLang="it-IT" sz="3600">
                <a:solidFill>
                  <a:srgbClr val="99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staro</a:t>
            </a:r>
            <a:r>
              <a:rPr lang="it-IT" altLang="it-IT" sz="360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ż</a:t>
            </a:r>
            <a:r>
              <a:rPr lang="it-IT" altLang="it-IT" sz="3600">
                <a:solidFill>
                  <a:srgbClr val="99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ytni Grecy…</a:t>
            </a:r>
          </a:p>
        </p:txBody>
      </p:sp>
      <p:sp>
        <p:nvSpPr>
          <p:cNvPr id="47107" name="Rectangle 2051">
            <a:extLst>
              <a:ext uri="{FF2B5EF4-FFF2-40B4-BE49-F238E27FC236}">
                <a16:creationId xmlns:a16="http://schemas.microsoft.com/office/drawing/2014/main" id="{F3992306-EC89-AC5E-F3BD-2FBB8BA20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838200"/>
            <a:ext cx="5638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chemeClr val="accent2"/>
                </a:solidFill>
                <a:cs typeface="Times New Roman" panose="02020603050405020304" pitchFamily="18" charset="0"/>
              </a:rPr>
              <a:t>... si chiedevano,
- di cosa è fatto l'Universo
- E cosa lo mantiene intero?</a:t>
            </a:r>
            <a:endParaRPr lang="it-IT" altLang="it-IT" sz="2400">
              <a:solidFill>
                <a:schemeClr val="accent2"/>
              </a:solidFill>
            </a:endParaRPr>
          </a:p>
        </p:txBody>
      </p:sp>
      <p:pic>
        <p:nvPicPr>
          <p:cNvPr id="47114" name="Picture 2058">
            <a:extLst>
              <a:ext uri="{FF2B5EF4-FFF2-40B4-BE49-F238E27FC236}">
                <a16:creationId xmlns:a16="http://schemas.microsoft.com/office/drawing/2014/main" id="{731C65A7-8ADB-B7A4-276E-0B508ECEB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52800"/>
            <a:ext cx="1296988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7" name="Text Box 2061">
            <a:extLst>
              <a:ext uri="{FF2B5EF4-FFF2-40B4-BE49-F238E27FC236}">
                <a16:creationId xmlns:a16="http://schemas.microsoft.com/office/drawing/2014/main" id="{8B7816D6-EB76-C72E-3988-7F7C29FAA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953000"/>
            <a:ext cx="3175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chemeClr val="accent2"/>
                </a:solidFill>
                <a:latin typeface="Tahoma" panose="020B0604030504040204" pitchFamily="34" charset="0"/>
              </a:rPr>
              <a:t>Platone ↔ Democrito 
-Divisibile? 
-Atomico?</a:t>
            </a:r>
            <a:endParaRPr lang="it-IT" altLang="it-IT" sz="2400" b="1">
              <a:solidFill>
                <a:srgbClr val="FF3300"/>
              </a:solidFill>
              <a:latin typeface="Tahoma" panose="020B0604030504040204" pitchFamily="34" charset="0"/>
            </a:endParaRPr>
          </a:p>
        </p:txBody>
      </p:sp>
      <p:sp>
        <p:nvSpPr>
          <p:cNvPr id="3079" name="Rectangle 2062">
            <a:extLst>
              <a:ext uri="{FF2B5EF4-FFF2-40B4-BE49-F238E27FC236}">
                <a16:creationId xmlns:a16="http://schemas.microsoft.com/office/drawing/2014/main" id="{39FE0AB8-5ECE-B4ED-0A1C-2558B1086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313" y="6321425"/>
            <a:ext cx="408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chemeClr val="accent2"/>
                </a:solidFill>
              </a:rPr>
              <a:t>http://www.ifj.edu.pl/edukacja/things.html</a:t>
            </a:r>
          </a:p>
        </p:txBody>
      </p:sp>
      <p:pic>
        <p:nvPicPr>
          <p:cNvPr id="3080" name="Picture 2063">
            <a:extLst>
              <a:ext uri="{FF2B5EF4-FFF2-40B4-BE49-F238E27FC236}">
                <a16:creationId xmlns:a16="http://schemas.microsoft.com/office/drawing/2014/main" id="{2A6BE37D-8DAF-BDD5-01DB-5955455E1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26225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57F7823-DFF9-0458-4E8F-A99650251E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3200400" cy="762000"/>
          </a:xfrm>
        </p:spPr>
        <p:txBody>
          <a:bodyPr/>
          <a:lstStyle/>
          <a:p>
            <a:pPr algn="l" eaLnBrk="1" hangingPunct="1"/>
            <a:r>
              <a:rPr lang="it-IT" altLang="it-IT" sz="3600">
                <a:solidFill>
                  <a:schemeClr val="accent2"/>
                </a:solidFill>
                <a:latin typeface="Tahoma" panose="020B0604030504040204" pitchFamily="34" charset="0"/>
              </a:rPr>
              <a:t>Demokryt z Abdery</a:t>
            </a:r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817BA9FB-B8AF-E18E-2942-2B39F8C01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"/>
            <a:ext cx="555625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>
            <a:extLst>
              <a:ext uri="{FF2B5EF4-FFF2-40B4-BE49-F238E27FC236}">
                <a16:creationId xmlns:a16="http://schemas.microsoft.com/office/drawing/2014/main" id="{289051C7-8AC4-74FC-6389-1E8C87DB2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8800"/>
            <a:ext cx="241776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Heraklit z Efezu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Zenon z Elei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Pitagoras z Samos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Tales z Miletu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…</a:t>
            </a:r>
          </a:p>
        </p:txBody>
      </p:sp>
      <p:pic>
        <p:nvPicPr>
          <p:cNvPr id="29701" name="Picture 5">
            <a:extLst>
              <a:ext uri="{FF2B5EF4-FFF2-40B4-BE49-F238E27FC236}">
                <a16:creationId xmlns:a16="http://schemas.microsoft.com/office/drawing/2014/main" id="{1220BAD1-91B1-426B-5684-2AB82EF1D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333" y="250854"/>
            <a:ext cx="13509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>
            <a:extLst>
              <a:ext uri="{FF2B5EF4-FFF2-40B4-BE49-F238E27FC236}">
                <a16:creationId xmlns:a16="http://schemas.microsoft.com/office/drawing/2014/main" id="{D9E50AD7-C31B-FAE4-77EE-65DBC82D6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648200"/>
            <a:ext cx="12477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>
            <a:extLst>
              <a:ext uri="{FF2B5EF4-FFF2-40B4-BE49-F238E27FC236}">
                <a16:creationId xmlns:a16="http://schemas.microsoft.com/office/drawing/2014/main" id="{D1893262-7F07-3894-9307-57490C08C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48200"/>
            <a:ext cx="13636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>
            <a:extLst>
              <a:ext uri="{FF2B5EF4-FFF2-40B4-BE49-F238E27FC236}">
                <a16:creationId xmlns:a16="http://schemas.microsoft.com/office/drawing/2014/main" id="{8C736EEC-C91A-30DF-0326-807F13A14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2334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ill limite del rapporto incrementale">
            <a:extLst>
              <a:ext uri="{FF2B5EF4-FFF2-40B4-BE49-F238E27FC236}">
                <a16:creationId xmlns:a16="http://schemas.microsoft.com/office/drawing/2014/main" id="{F6994D0F-2804-E412-574F-CAC0B2632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3871913"/>
            <a:ext cx="3971925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0" descr="la velocità istantanea nel punto P">
            <a:extLst>
              <a:ext uri="{FF2B5EF4-FFF2-40B4-BE49-F238E27FC236}">
                <a16:creationId xmlns:a16="http://schemas.microsoft.com/office/drawing/2014/main" id="{765717BA-EA80-EB36-DC63-B1AAD4B59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871913"/>
            <a:ext cx="3971925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itolo 1">
            <a:extLst>
              <a:ext uri="{FF2B5EF4-FFF2-40B4-BE49-F238E27FC236}">
                <a16:creationId xmlns:a16="http://schemas.microsoft.com/office/drawing/2014/main" id="{B801186F-E1BE-6C3E-0742-48B302CE47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315913"/>
            <a:ext cx="8229600" cy="1143001"/>
          </a:xfrm>
        </p:spPr>
        <p:txBody>
          <a:bodyPr/>
          <a:lstStyle/>
          <a:p>
            <a:pPr eaLnBrk="1" hangingPunct="1"/>
            <a:r>
              <a:rPr lang="pl-PL" altLang="pl-PL"/>
              <a:t> </a:t>
            </a:r>
            <a:r>
              <a:rPr lang="pl-PL" altLang="pl-PL" sz="3600"/>
              <a:t>Zenon z Elei (490-430 p.n.e.)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9FFF8D-F400-6297-033B-A4D7A98B0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698500"/>
            <a:ext cx="8820150" cy="4525963"/>
          </a:xfrm>
        </p:spPr>
        <p:txBody>
          <a:bodyPr/>
          <a:lstStyle/>
          <a:p>
            <a:pPr eaLnBrk="1" hangingPunct="1">
              <a:defRPr/>
            </a:pPr>
            <a:r>
              <a:rPr lang="pl-PL" sz="2200" dirty="0"/>
              <a:t>Paradoksy Zenona: Achilles nie dogoni żółwia → </a:t>
            </a:r>
            <a:r>
              <a:rPr lang="pl-PL" sz="2200" dirty="0">
                <a:solidFill>
                  <a:schemeClr val="accent2"/>
                </a:solidFill>
              </a:rPr>
              <a:t>szereg geometr.</a:t>
            </a:r>
            <a:r>
              <a:rPr lang="pl-PL" sz="2200" dirty="0"/>
              <a:t> </a:t>
            </a:r>
          </a:p>
          <a:p>
            <a:pPr marL="0" indent="0" eaLnBrk="1" hangingPunct="1">
              <a:buFontTx/>
              <a:buNone/>
              <a:defRPr/>
            </a:pPr>
            <a:endParaRPr lang="pl-PL" sz="2200" dirty="0"/>
          </a:p>
          <a:p>
            <a:pPr marL="0" indent="0" eaLnBrk="1" hangingPunct="1">
              <a:buFontTx/>
              <a:buNone/>
              <a:defRPr/>
            </a:pPr>
            <a:r>
              <a:rPr lang="pl-PL" sz="2200" dirty="0"/>
              <a:t>				</a:t>
            </a:r>
            <a:r>
              <a:rPr lang="pl-PL" sz="2200" dirty="0">
                <a:solidFill>
                  <a:schemeClr val="accent2"/>
                </a:solidFill>
              </a:rPr>
              <a:t>1 + ½  + ¼ + 1/8 + ...= ?</a:t>
            </a:r>
          </a:p>
          <a:p>
            <a:pPr marL="0" indent="0" eaLnBrk="1" hangingPunct="1">
              <a:buFontTx/>
              <a:buNone/>
              <a:defRPr/>
            </a:pPr>
            <a:r>
              <a:rPr lang="pl-PL" sz="2200" dirty="0">
                <a:solidFill>
                  <a:schemeClr val="accent2"/>
                </a:solidFill>
              </a:rPr>
              <a:t>				</a:t>
            </a:r>
            <a:r>
              <a:rPr lang="pl-PL" sz="2200" i="1" dirty="0">
                <a:solidFill>
                  <a:schemeClr val="accent2"/>
                </a:solidFill>
              </a:rPr>
              <a:t>q </a:t>
            </a:r>
            <a:r>
              <a:rPr lang="pl-PL" sz="2200" dirty="0">
                <a:solidFill>
                  <a:schemeClr val="accent2"/>
                </a:solidFill>
              </a:rPr>
              <a:t>= ½ </a:t>
            </a:r>
          </a:p>
          <a:p>
            <a:pPr marL="0" indent="0" eaLnBrk="1" hangingPunct="1">
              <a:buFontTx/>
              <a:buNone/>
              <a:defRPr/>
            </a:pPr>
            <a:r>
              <a:rPr lang="pl-PL" sz="2200" dirty="0">
                <a:solidFill>
                  <a:schemeClr val="accent2"/>
                </a:solidFill>
              </a:rPr>
              <a:t>				S = </a:t>
            </a:r>
            <a:r>
              <a:rPr lang="pl-PL" sz="2200" i="1" dirty="0">
                <a:solidFill>
                  <a:schemeClr val="accent2"/>
                </a:solidFill>
              </a:rPr>
              <a:t>a</a:t>
            </a:r>
            <a:r>
              <a:rPr lang="pl-PL" sz="2200" baseline="-25000" dirty="0">
                <a:solidFill>
                  <a:schemeClr val="accent2"/>
                </a:solidFill>
              </a:rPr>
              <a:t>1 </a:t>
            </a:r>
            <a:r>
              <a:rPr lang="pl-PL" sz="2800" i="1" dirty="0">
                <a:solidFill>
                  <a:schemeClr val="accent2"/>
                </a:solidFill>
              </a:rPr>
              <a:t>/</a:t>
            </a:r>
            <a:r>
              <a:rPr lang="pl-PL" sz="2200" dirty="0">
                <a:solidFill>
                  <a:schemeClr val="accent2"/>
                </a:solidFill>
              </a:rPr>
              <a:t> (1-</a:t>
            </a:r>
            <a:r>
              <a:rPr lang="pl-PL" sz="2200" i="1" dirty="0">
                <a:solidFill>
                  <a:schemeClr val="accent2"/>
                </a:solidFill>
              </a:rPr>
              <a:t>q</a:t>
            </a:r>
            <a:r>
              <a:rPr lang="pl-PL" sz="2200" dirty="0">
                <a:solidFill>
                  <a:schemeClr val="accent2"/>
                </a:solidFill>
              </a:rPr>
              <a:t>) = 1/ (1- ½ ) = 2</a:t>
            </a:r>
          </a:p>
          <a:p>
            <a:pPr marL="0" indent="0" eaLnBrk="1" hangingPunct="1">
              <a:buFontTx/>
              <a:buNone/>
              <a:defRPr/>
            </a:pPr>
            <a:r>
              <a:rPr lang="pl-PL" sz="2200" dirty="0">
                <a:solidFill>
                  <a:schemeClr val="accent2"/>
                </a:solidFill>
              </a:rPr>
              <a:t>				„szereg geometryczny zbieżny”</a:t>
            </a:r>
          </a:p>
          <a:p>
            <a:pPr eaLnBrk="1" hangingPunct="1">
              <a:defRPr/>
            </a:pPr>
            <a:endParaRPr lang="pl-PL" sz="2200" dirty="0"/>
          </a:p>
          <a:p>
            <a:pPr eaLnBrk="1" hangingPunct="1">
              <a:defRPr/>
            </a:pPr>
            <a:r>
              <a:rPr lang="pl-PL" sz="2200" dirty="0"/>
              <a:t>lecąca strzała stoi w powietrzu → </a:t>
            </a:r>
            <a:r>
              <a:rPr lang="pl-PL" sz="2200" dirty="0">
                <a:solidFill>
                  <a:schemeClr val="accent2"/>
                </a:solidFill>
              </a:rPr>
              <a:t>rachunek różniczkowy</a:t>
            </a:r>
          </a:p>
          <a:p>
            <a:pPr eaLnBrk="1" hangingPunct="1">
              <a:defRPr/>
            </a:pPr>
            <a:endParaRPr lang="pl-PL" sz="2200" dirty="0"/>
          </a:p>
          <a:p>
            <a:pPr eaLnBrk="1" hangingPunct="1">
              <a:defRPr/>
            </a:pPr>
            <a:endParaRPr lang="pl-PL" sz="2200" dirty="0"/>
          </a:p>
          <a:p>
            <a:pPr eaLnBrk="1" hangingPunct="1">
              <a:defRPr/>
            </a:pPr>
            <a:endParaRPr lang="pl-PL" sz="2200" dirty="0"/>
          </a:p>
          <a:p>
            <a:pPr eaLnBrk="1" hangingPunct="1">
              <a:defRPr/>
            </a:pPr>
            <a:endParaRPr lang="pl-PL" sz="2200" dirty="0"/>
          </a:p>
          <a:p>
            <a:pPr eaLnBrk="1" hangingPunct="1">
              <a:defRPr/>
            </a:pPr>
            <a:endParaRPr lang="pl-PL" sz="2200" dirty="0"/>
          </a:p>
        </p:txBody>
      </p:sp>
      <p:pic>
        <p:nvPicPr>
          <p:cNvPr id="14342" name="Picture 2" descr="Narzędzie dydaktyczne: Achilles i żółw">
            <a:extLst>
              <a:ext uri="{FF2B5EF4-FFF2-40B4-BE49-F238E27FC236}">
                <a16:creationId xmlns:a16="http://schemas.microsoft.com/office/drawing/2014/main" id="{059E9B86-8199-B5F3-F9D5-A789082EC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341438"/>
            <a:ext cx="3362325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3" name="CasellaDiTesto 5">
            <a:extLst>
              <a:ext uri="{FF2B5EF4-FFF2-40B4-BE49-F238E27FC236}">
                <a16:creationId xmlns:a16="http://schemas.microsoft.com/office/drawing/2014/main" id="{C7205440-7D11-7412-2DF5-1A7C5FA0B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850" y="6592888"/>
            <a:ext cx="4572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200"/>
              <a:t>https://www.andreaminini.org/matematica/calcolo-differenziale/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5F01880-1580-A80F-5D0A-D4152EDDE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it-IT" sz="4000" i="1"/>
              <a:t>pV=nRT</a:t>
            </a:r>
            <a:endParaRPr lang="en-AU" altLang="it-IT" sz="4000" i="1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B291116-C3FE-E5C9-9AF2-E690125DC6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8463" y="1092200"/>
            <a:ext cx="8229600" cy="22463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altLang="it-IT" sz="2000"/>
              <a:t>Jest to tak piękny wzór, że warto nad nim się chwilę zastanowić.</a:t>
            </a:r>
          </a:p>
          <a:p>
            <a:pPr eaLnBrk="1" hangingPunct="1">
              <a:lnSpc>
                <a:spcPct val="80000"/>
              </a:lnSpc>
            </a:pPr>
            <a:r>
              <a:rPr lang="pl-PL" altLang="it-IT" sz="2000" i="1"/>
              <a:t>n</a:t>
            </a:r>
            <a:r>
              <a:rPr lang="pl-PL" altLang="it-IT" sz="2000"/>
              <a:t> i </a:t>
            </a:r>
            <a:r>
              <a:rPr lang="pl-PL" altLang="it-IT" sz="2000" i="1"/>
              <a:t>R</a:t>
            </a:r>
            <a:r>
              <a:rPr lang="pl-PL" altLang="it-IT" sz="2000"/>
              <a:t> to stałe, więc mamy związek </a:t>
            </a:r>
            <a:r>
              <a:rPr lang="pl-PL" altLang="it-IT" sz="2000" i="1"/>
              <a:t>pV</a:t>
            </a:r>
            <a:r>
              <a:rPr lang="en-US" altLang="it-IT" sz="2000" i="1"/>
              <a:t>~</a:t>
            </a:r>
            <a:r>
              <a:rPr lang="pl-PL" altLang="it-IT" sz="2000" i="1"/>
              <a:t>T</a:t>
            </a:r>
          </a:p>
          <a:p>
            <a:pPr eaLnBrk="1" hangingPunct="1">
              <a:lnSpc>
                <a:spcPct val="80000"/>
              </a:lnSpc>
            </a:pPr>
            <a:r>
              <a:rPr lang="pl-PL" altLang="it-IT" sz="2000"/>
              <a:t>W matematyce powiedzielibyśmy, że: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l-PL" altLang="it-IT" sz="2000" i="1"/>
              <a:t>p</a:t>
            </a:r>
            <a:r>
              <a:rPr lang="pl-PL" altLang="it-IT" sz="2000"/>
              <a:t> jest </a:t>
            </a:r>
            <a:r>
              <a:rPr lang="pl-PL" altLang="it-IT" sz="2000" i="1"/>
              <a:t>proporcjonalne</a:t>
            </a:r>
            <a:r>
              <a:rPr lang="pl-PL" altLang="it-IT" sz="2000"/>
              <a:t> do </a:t>
            </a:r>
            <a:r>
              <a:rPr lang="pl-PL" altLang="it-IT" sz="2000" i="1"/>
              <a:t>T</a:t>
            </a:r>
            <a:r>
              <a:rPr lang="pl-PL" altLang="it-IT" sz="2000"/>
              <a:t> (przy stałym </a:t>
            </a:r>
            <a:r>
              <a:rPr lang="pl-PL" altLang="it-IT" sz="2000" i="1"/>
              <a:t>V</a:t>
            </a:r>
            <a:r>
              <a:rPr lang="pl-PL" altLang="it-IT" sz="200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l-PL" altLang="it-IT" sz="2000" i="1"/>
              <a:t>V</a:t>
            </a:r>
            <a:r>
              <a:rPr lang="pl-PL" altLang="it-IT" sz="2000"/>
              <a:t> jest proporcjonalne do </a:t>
            </a:r>
            <a:r>
              <a:rPr lang="pl-PL" altLang="it-IT" sz="2000" i="1"/>
              <a:t>T </a:t>
            </a:r>
            <a:r>
              <a:rPr lang="pl-PL" altLang="it-IT" sz="2000"/>
              <a:t>(przy stałym </a:t>
            </a:r>
            <a:r>
              <a:rPr lang="pl-PL" altLang="it-IT" sz="2000" i="1"/>
              <a:t>p</a:t>
            </a:r>
            <a:r>
              <a:rPr lang="pl-PL" altLang="it-IT" sz="200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l-PL" altLang="it-IT" sz="2000" i="1"/>
              <a:t>p </a:t>
            </a:r>
            <a:r>
              <a:rPr lang="pl-PL" altLang="it-IT" sz="2000"/>
              <a:t>i</a:t>
            </a:r>
            <a:r>
              <a:rPr lang="pl-PL" altLang="it-IT" sz="2000" i="1"/>
              <a:t> V</a:t>
            </a:r>
            <a:r>
              <a:rPr lang="pl-PL" altLang="it-IT" sz="2000"/>
              <a:t> są </a:t>
            </a:r>
            <a:r>
              <a:rPr lang="pl-PL" altLang="it-IT" sz="2000" i="1"/>
              <a:t>odwrotnie </a:t>
            </a:r>
            <a:r>
              <a:rPr lang="pl-PL" altLang="it-IT" sz="2000"/>
              <a:t>proporcjonalne (</a:t>
            </a:r>
            <a:r>
              <a:rPr lang="pl-PL" altLang="it-IT" sz="2000" i="1"/>
              <a:t>T </a:t>
            </a:r>
            <a:r>
              <a:rPr lang="pl-PL" altLang="it-IT" sz="2000"/>
              <a:t>= const)</a:t>
            </a:r>
            <a:endParaRPr lang="en-US" altLang="it-IT" sz="2000" i="1"/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7382028D-D5A9-6D58-5717-C8ADF70A4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078163"/>
            <a:ext cx="32258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">
            <a:extLst>
              <a:ext uri="{FF2B5EF4-FFF2-40B4-BE49-F238E27FC236}">
                <a16:creationId xmlns:a16="http://schemas.microsoft.com/office/drawing/2014/main" id="{F7D073FB-D4AF-172A-A8BB-FB6C36395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6259513"/>
            <a:ext cx="583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Animacje: </a:t>
            </a:r>
            <a:r>
              <a:rPr lang="en-AU" altLang="it-IT" sz="1800">
                <a:hlinkClick r:id="rId3"/>
              </a:rPr>
              <a:t>https://en.wikipedia.org/wiki/Boyle%27s_law</a:t>
            </a:r>
            <a:r>
              <a:rPr lang="en-AU" altLang="it-IT" sz="1800"/>
              <a:t> </a:t>
            </a:r>
            <a:r>
              <a:rPr lang="pl-PL" altLang="it-IT" sz="1800"/>
              <a:t> </a:t>
            </a:r>
            <a:endParaRPr lang="en-AU" altLang="it-IT" sz="1800"/>
          </a:p>
        </p:txBody>
      </p:sp>
      <p:pic>
        <p:nvPicPr>
          <p:cNvPr id="19462" name="Picture 6">
            <a:extLst>
              <a:ext uri="{FF2B5EF4-FFF2-40B4-BE49-F238E27FC236}">
                <a16:creationId xmlns:a16="http://schemas.microsoft.com/office/drawing/2014/main" id="{CEED4845-915D-1132-6807-39060EE1E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3151188"/>
            <a:ext cx="3184525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7">
            <a:extLst>
              <a:ext uri="{FF2B5EF4-FFF2-40B4-BE49-F238E27FC236}">
                <a16:creationId xmlns:a16="http://schemas.microsoft.com/office/drawing/2014/main" id="{789763B1-99FE-8042-B305-08ED0654A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2725" y="5057775"/>
            <a:ext cx="1003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 i="1">
                <a:solidFill>
                  <a:srgbClr val="FF0000"/>
                </a:solidFill>
              </a:rPr>
              <a:t>T</a:t>
            </a:r>
            <a:r>
              <a:rPr lang="pl-PL" altLang="it-IT" sz="1800">
                <a:solidFill>
                  <a:srgbClr val="FF0000"/>
                </a:solidFill>
              </a:rPr>
              <a:t>=const</a:t>
            </a:r>
            <a:endParaRPr lang="en-AU" altLang="it-IT" sz="1800">
              <a:solidFill>
                <a:srgbClr val="FF0000"/>
              </a:solidFill>
            </a:endParaRPr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id="{BB1DCB96-11A4-4972-BE9E-DFDF0D00F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588" y="5157788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 i="1">
                <a:solidFill>
                  <a:srgbClr val="FF0000"/>
                </a:solidFill>
              </a:rPr>
              <a:t>p</a:t>
            </a:r>
            <a:r>
              <a:rPr lang="pl-PL" altLang="it-IT" sz="1800">
                <a:solidFill>
                  <a:srgbClr val="FF0000"/>
                </a:solidFill>
              </a:rPr>
              <a:t>=const</a:t>
            </a:r>
            <a:endParaRPr lang="en-AU" altLang="it-IT"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1E0D0C4-9161-E776-3F88-DDBEA339E2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it-IT" altLang="it-IT" sz="3600">
                <a:solidFill>
                  <a:srgbClr val="99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Demokryt (I)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C1B01B4A-F1F1-D6A8-67F7-70BCA7380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838200"/>
            <a:ext cx="8847138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Line 4">
            <a:extLst>
              <a:ext uri="{FF2B5EF4-FFF2-40B4-BE49-F238E27FC236}">
                <a16:creationId xmlns:a16="http://schemas.microsoft.com/office/drawing/2014/main" id="{EB8A8E9F-2010-3230-C5CE-D0157C278CC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5181600"/>
            <a:ext cx="419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869" name="Line 5">
            <a:extLst>
              <a:ext uri="{FF2B5EF4-FFF2-40B4-BE49-F238E27FC236}">
                <a16:creationId xmlns:a16="http://schemas.microsoft.com/office/drawing/2014/main" id="{80183C1D-6BCB-47BC-3FCB-2CB51D3190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681663"/>
            <a:ext cx="2895600" cy="333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870" name="Line 6">
            <a:extLst>
              <a:ext uri="{FF2B5EF4-FFF2-40B4-BE49-F238E27FC236}">
                <a16:creationId xmlns:a16="http://schemas.microsoft.com/office/drawing/2014/main" id="{690ED0CE-891C-2861-6D0A-F2210550130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457575"/>
            <a:ext cx="2743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872" name="Line 8">
            <a:extLst>
              <a:ext uri="{FF2B5EF4-FFF2-40B4-BE49-F238E27FC236}">
                <a16:creationId xmlns:a16="http://schemas.microsoft.com/office/drawing/2014/main" id="{24F0E2A3-CA23-BA4D-8FAB-E377376BAA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362200"/>
            <a:ext cx="2209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873" name="Line 9">
            <a:extLst>
              <a:ext uri="{FF2B5EF4-FFF2-40B4-BE49-F238E27FC236}">
                <a16:creationId xmlns:a16="http://schemas.microsoft.com/office/drawing/2014/main" id="{6A0483ED-0A68-2629-41BA-7A3E82BFF2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2514600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874" name="Line 10">
            <a:extLst>
              <a:ext uri="{FF2B5EF4-FFF2-40B4-BE49-F238E27FC236}">
                <a16:creationId xmlns:a16="http://schemas.microsoft.com/office/drawing/2014/main" id="{9192E317-2FC3-B9A8-3EAF-68AF2E98E56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2667000"/>
            <a:ext cx="2362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875" name="Line 11">
            <a:extLst>
              <a:ext uri="{FF2B5EF4-FFF2-40B4-BE49-F238E27FC236}">
                <a16:creationId xmlns:a16="http://schemas.microsoft.com/office/drawing/2014/main" id="{2C84F82F-AC89-A074-64E7-2FC4273BEA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609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131" name="Text Box 12">
            <a:extLst>
              <a:ext uri="{FF2B5EF4-FFF2-40B4-BE49-F238E27FC236}">
                <a16:creationId xmlns:a16="http://schemas.microsoft.com/office/drawing/2014/main" id="{E2482AAC-DD84-166B-8313-8D424245C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248400"/>
            <a:ext cx="684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Prof. W. Tatarkiewicz, Historia Filozofii, Lwòw, 1933</a:t>
            </a:r>
          </a:p>
        </p:txBody>
      </p:sp>
      <p:sp>
        <p:nvSpPr>
          <p:cNvPr id="36878" name="Line 14">
            <a:extLst>
              <a:ext uri="{FF2B5EF4-FFF2-40B4-BE49-F238E27FC236}">
                <a16:creationId xmlns:a16="http://schemas.microsoft.com/office/drawing/2014/main" id="{122EF9AD-4453-4475-CE27-E334FFCA28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1500188"/>
            <a:ext cx="2209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879" name="Line 15">
            <a:extLst>
              <a:ext uri="{FF2B5EF4-FFF2-40B4-BE49-F238E27FC236}">
                <a16:creationId xmlns:a16="http://schemas.microsoft.com/office/drawing/2014/main" id="{E99887CE-E3CB-CD99-DDC0-E69D40876F5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16764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880" name="Line 16">
            <a:extLst>
              <a:ext uri="{FF2B5EF4-FFF2-40B4-BE49-F238E27FC236}">
                <a16:creationId xmlns:a16="http://schemas.microsoft.com/office/drawing/2014/main" id="{21F5F1EB-A777-0558-0952-1C985AA395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4572000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13053</TotalTime>
  <Words>2817</Words>
  <Application>Microsoft Office PowerPoint</Application>
  <PresentationFormat>Pokaz na ekranie (4:3)</PresentationFormat>
  <Paragraphs>210</Paragraphs>
  <Slides>33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41" baseType="lpstr">
      <vt:lpstr>Arial</vt:lpstr>
      <vt:lpstr>Arial Unicode MS</vt:lpstr>
      <vt:lpstr>Calibri</vt:lpstr>
      <vt:lpstr>Open Sans</vt:lpstr>
      <vt:lpstr>Roboto</vt:lpstr>
      <vt:lpstr>Tahoma</vt:lpstr>
      <vt:lpstr>Times New Roman</vt:lpstr>
      <vt:lpstr>Projekt domyślny</vt:lpstr>
      <vt:lpstr>Filozofia przyrody</vt:lpstr>
      <vt:lpstr>Katedra w Trento (1212-1321)</vt:lpstr>
      <vt:lpstr>Filosofia di Etruschi</vt:lpstr>
      <vt:lpstr>Filozofia: nauka najpotrzebniejsza</vt:lpstr>
      <vt:lpstr>Już starożytni Grecy…</vt:lpstr>
      <vt:lpstr>Demokryt z Abdery</vt:lpstr>
      <vt:lpstr> Zenon z Elei (490-430 p.n.e.)</vt:lpstr>
      <vt:lpstr>pV=nRT</vt:lpstr>
      <vt:lpstr>Demokryt (I)</vt:lpstr>
      <vt:lpstr>Demokryt i atomiści</vt:lpstr>
      <vt:lpstr>Arystoteles: teologia,  czyli „nauka najwyższa”</vt:lpstr>
      <vt:lpstr>Arystoteles: czwarta przyczyna</vt:lpstr>
      <vt:lpstr>Humans/ Animals/ Plants</vt:lpstr>
      <vt:lpstr>Anima is smth more godlike</vt:lpstr>
      <vt:lpstr>Filozofia starożytna…</vt:lpstr>
      <vt:lpstr>Św. Augustyn</vt:lpstr>
      <vt:lpstr>Św. Tomasz: zróżnicowanie materii</vt:lpstr>
      <vt:lpstr>Pięć dowodów (via) na istnienie Boga</vt:lpstr>
      <vt:lpstr>St. Thomas: Evil is the lack of good, not evil per se </vt:lpstr>
      <vt:lpstr>Bacon: to chyba sam diabeł sprawił</vt:lpstr>
      <vt:lpstr>Kopernik: zasada względności</vt:lpstr>
      <vt:lpstr>Kopernik (1543): Porządek sfer niebieskich</vt:lpstr>
      <vt:lpstr>Prezentacja programu PowerPoint</vt:lpstr>
      <vt:lpstr>Galileo (1610): Nauka a religia</vt:lpstr>
      <vt:lpstr>Prezentacja programu PowerPoint</vt:lpstr>
      <vt:lpstr>„Uproszczona opowiastka” (4!)</vt:lpstr>
      <vt:lpstr>Syllabus (2022, © Ks. dr Liberski)</vt:lpstr>
      <vt:lpstr>Syllabus (2022)</vt:lpstr>
      <vt:lpstr>Skrypt (2022)</vt:lpstr>
      <vt:lpstr>P.S. „Ostateczne wyjaśnienia wszechświata” (X. prof. Michał Heller)</vt:lpstr>
      <vt:lpstr>Materiały: 2. Przegląd literatury</vt:lpstr>
      <vt:lpstr>Materiały: 3. Wykłady nagrane</vt:lpstr>
      <vt:lpstr>Materiały: 1. „Scienza e Fede”</vt:lpstr>
    </vt:vector>
  </TitlesOfParts>
  <Company>UMK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Filozofia przyrody</dc:title>
  <dc:creator>GK</dc:creator>
  <cp:lastModifiedBy>Maria Karwasz</cp:lastModifiedBy>
  <cp:revision>222</cp:revision>
  <dcterms:created xsi:type="dcterms:W3CDTF">2023-10-19T19:15:12Z</dcterms:created>
  <dcterms:modified xsi:type="dcterms:W3CDTF">2024-01-12T14:02:31Z</dcterms:modified>
</cp:coreProperties>
</file>