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515" r:id="rId3"/>
    <p:sldId id="526" r:id="rId4"/>
    <p:sldId id="529" r:id="rId5"/>
    <p:sldId id="528" r:id="rId6"/>
    <p:sldId id="530" r:id="rId7"/>
    <p:sldId id="518" r:id="rId8"/>
    <p:sldId id="521" r:id="rId9"/>
    <p:sldId id="524" r:id="rId10"/>
    <p:sldId id="525" r:id="rId11"/>
    <p:sldId id="451" r:id="rId12"/>
    <p:sldId id="519" r:id="rId13"/>
    <p:sldId id="520" r:id="rId14"/>
    <p:sldId id="522" r:id="rId15"/>
    <p:sldId id="523" r:id="rId16"/>
    <p:sldId id="538" r:id="rId17"/>
    <p:sldId id="537" r:id="rId18"/>
    <p:sldId id="539" r:id="rId19"/>
    <p:sldId id="540" r:id="rId20"/>
    <p:sldId id="517" r:id="rId21"/>
  </p:sldIdLst>
  <p:sldSz cx="9144000" cy="6858000" type="screen4x3"/>
  <p:notesSz cx="6858000" cy="9144000"/>
  <p:defaultTextStyle>
    <a:defPPr>
      <a:defRPr lang="en-A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050" autoAdjust="0"/>
  </p:normalViewPr>
  <p:slideViewPr>
    <p:cSldViewPr>
      <p:cViewPr varScale="1">
        <p:scale>
          <a:sx n="77" d="100"/>
          <a:sy n="77" d="100"/>
        </p:scale>
        <p:origin x="708"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nagłówka 1">
            <a:extLst>
              <a:ext uri="{FF2B5EF4-FFF2-40B4-BE49-F238E27FC236}">
                <a16:creationId xmlns:a16="http://schemas.microsoft.com/office/drawing/2014/main" id="{9EFB0179-8D45-1067-1706-FF1623E7990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pl-PL"/>
          </a:p>
        </p:txBody>
      </p:sp>
      <p:sp>
        <p:nvSpPr>
          <p:cNvPr id="3" name="Symbol zastępczy daty 2">
            <a:extLst>
              <a:ext uri="{FF2B5EF4-FFF2-40B4-BE49-F238E27FC236}">
                <a16:creationId xmlns:a16="http://schemas.microsoft.com/office/drawing/2014/main" id="{85BA3AF3-3C1C-B613-7364-2D9FC69FFD51}"/>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2BE14EDC-BEE3-48D1-AE71-1B2746CBCC3E}" type="datetimeFigureOut">
              <a:rPr lang="pl-PL"/>
              <a:pPr>
                <a:defRPr/>
              </a:pPr>
              <a:t>12.01.2024</a:t>
            </a:fld>
            <a:endParaRPr lang="pl-PL"/>
          </a:p>
        </p:txBody>
      </p:sp>
      <p:sp>
        <p:nvSpPr>
          <p:cNvPr id="4" name="Symbol zastępczy obrazu slajdu 3">
            <a:extLst>
              <a:ext uri="{FF2B5EF4-FFF2-40B4-BE49-F238E27FC236}">
                <a16:creationId xmlns:a16="http://schemas.microsoft.com/office/drawing/2014/main" id="{C4B4D5FD-E912-6807-DF9E-1D477F7BC2FF}"/>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pl-PL" noProof="0"/>
          </a:p>
        </p:txBody>
      </p:sp>
      <p:sp>
        <p:nvSpPr>
          <p:cNvPr id="5" name="Symbol zastępczy notatek 4">
            <a:extLst>
              <a:ext uri="{FF2B5EF4-FFF2-40B4-BE49-F238E27FC236}">
                <a16:creationId xmlns:a16="http://schemas.microsoft.com/office/drawing/2014/main" id="{C7267155-FD60-5249-3B8E-8AC25800EC91}"/>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p>
        </p:txBody>
      </p:sp>
      <p:sp>
        <p:nvSpPr>
          <p:cNvPr id="6" name="Symbol zastępczy stopki 5">
            <a:extLst>
              <a:ext uri="{FF2B5EF4-FFF2-40B4-BE49-F238E27FC236}">
                <a16:creationId xmlns:a16="http://schemas.microsoft.com/office/drawing/2014/main" id="{E416DBD7-E077-8282-5683-6FF806147051}"/>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pl-PL"/>
          </a:p>
        </p:txBody>
      </p:sp>
      <p:sp>
        <p:nvSpPr>
          <p:cNvPr id="7" name="Symbol zastępczy numeru slajdu 6">
            <a:extLst>
              <a:ext uri="{FF2B5EF4-FFF2-40B4-BE49-F238E27FC236}">
                <a16:creationId xmlns:a16="http://schemas.microsoft.com/office/drawing/2014/main" id="{DB402138-2268-CE28-26B2-48C43F857FA7}"/>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574507C8-368D-4B14-BFA9-CFCFA014B748}" type="slidenum">
              <a:rPr lang="pl-PL"/>
              <a:pPr>
                <a:defRPr/>
              </a:pPr>
              <a:t>‹#›</a:t>
            </a:fld>
            <a:endParaRPr lang="pl-P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ymbol zastępczy obrazu slajdu 1">
            <a:extLst>
              <a:ext uri="{FF2B5EF4-FFF2-40B4-BE49-F238E27FC236}">
                <a16:creationId xmlns:a16="http://schemas.microsoft.com/office/drawing/2014/main" id="{751A1DA1-131E-8795-6569-83AA55FE98F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Symbol zastępczy notatek 2">
            <a:extLst>
              <a:ext uri="{FF2B5EF4-FFF2-40B4-BE49-F238E27FC236}">
                <a16:creationId xmlns:a16="http://schemas.microsoft.com/office/drawing/2014/main" id="{937D7737-90B4-61E6-1F63-EF2DC6C01F6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l-PL" altLang="pl-PL"/>
          </a:p>
        </p:txBody>
      </p:sp>
      <p:sp>
        <p:nvSpPr>
          <p:cNvPr id="14340" name="Symbol zastępczy numeru slajdu 3">
            <a:extLst>
              <a:ext uri="{FF2B5EF4-FFF2-40B4-BE49-F238E27FC236}">
                <a16:creationId xmlns:a16="http://schemas.microsoft.com/office/drawing/2014/main" id="{AADA731B-4315-842E-8044-B411B24A30E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C38941B-F29D-44CE-8DD8-CBA35CD830F8}" type="slidenum">
              <a:rPr lang="pl-PL" altLang="pl-PL" smtClean="0"/>
              <a:pPr/>
              <a:t>10</a:t>
            </a:fld>
            <a:endParaRPr lang="pl-PL" altLang="pl-P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pPr>
              <a:defRPr/>
            </a:pPr>
            <a:fld id="{574507C8-368D-4B14-BFA9-CFCFA014B748}" type="slidenum">
              <a:rPr lang="pl-PL" smtClean="0"/>
              <a:pPr>
                <a:defRPr/>
              </a:pPr>
              <a:t>16</a:t>
            </a:fld>
            <a:endParaRPr lang="pl-PL"/>
          </a:p>
        </p:txBody>
      </p:sp>
    </p:spTree>
    <p:extLst>
      <p:ext uri="{BB962C8B-B14F-4D97-AF65-F5344CB8AC3E}">
        <p14:creationId xmlns:p14="http://schemas.microsoft.com/office/powerpoint/2010/main" val="3029815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pPr>
              <a:defRPr/>
            </a:pPr>
            <a:fld id="{574507C8-368D-4B14-BFA9-CFCFA014B748}" type="slidenum">
              <a:rPr lang="pl-PL" smtClean="0"/>
              <a:pPr>
                <a:defRPr/>
              </a:pPr>
              <a:t>17</a:t>
            </a:fld>
            <a:endParaRPr lang="pl-PL"/>
          </a:p>
        </p:txBody>
      </p:sp>
    </p:spTree>
    <p:extLst>
      <p:ext uri="{BB962C8B-B14F-4D97-AF65-F5344CB8AC3E}">
        <p14:creationId xmlns:p14="http://schemas.microsoft.com/office/powerpoint/2010/main" val="3663957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pPr>
              <a:defRPr/>
            </a:pPr>
            <a:fld id="{574507C8-368D-4B14-BFA9-CFCFA014B748}" type="slidenum">
              <a:rPr lang="pl-PL" smtClean="0"/>
              <a:pPr>
                <a:defRPr/>
              </a:pPr>
              <a:t>18</a:t>
            </a:fld>
            <a:endParaRPr lang="pl-PL"/>
          </a:p>
        </p:txBody>
      </p:sp>
    </p:spTree>
    <p:extLst>
      <p:ext uri="{BB962C8B-B14F-4D97-AF65-F5344CB8AC3E}">
        <p14:creationId xmlns:p14="http://schemas.microsoft.com/office/powerpoint/2010/main" val="3254661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pPr>
              <a:defRPr/>
            </a:pPr>
            <a:fld id="{574507C8-368D-4B14-BFA9-CFCFA014B748}" type="slidenum">
              <a:rPr lang="pl-PL" smtClean="0"/>
              <a:pPr>
                <a:defRPr/>
              </a:pPr>
              <a:t>19</a:t>
            </a:fld>
            <a:endParaRPr lang="pl-PL"/>
          </a:p>
        </p:txBody>
      </p:sp>
    </p:spTree>
    <p:extLst>
      <p:ext uri="{BB962C8B-B14F-4D97-AF65-F5344CB8AC3E}">
        <p14:creationId xmlns:p14="http://schemas.microsoft.com/office/powerpoint/2010/main" val="3146285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 dello schema</a:t>
            </a:r>
            <a:endParaRPr lang="pl-PL"/>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pl-PL"/>
          </a:p>
        </p:txBody>
      </p:sp>
      <p:sp>
        <p:nvSpPr>
          <p:cNvPr id="4" name="Rectangle 4">
            <a:extLst>
              <a:ext uri="{FF2B5EF4-FFF2-40B4-BE49-F238E27FC236}">
                <a16:creationId xmlns:a16="http://schemas.microsoft.com/office/drawing/2014/main" id="{2A2B1C70-1D70-4E3D-E920-9634D0D9FA78}"/>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5">
            <a:extLst>
              <a:ext uri="{FF2B5EF4-FFF2-40B4-BE49-F238E27FC236}">
                <a16:creationId xmlns:a16="http://schemas.microsoft.com/office/drawing/2014/main" id="{7F520AE9-C782-9066-B276-E909B9BAA08D}"/>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6">
            <a:extLst>
              <a:ext uri="{FF2B5EF4-FFF2-40B4-BE49-F238E27FC236}">
                <a16:creationId xmlns:a16="http://schemas.microsoft.com/office/drawing/2014/main" id="{00A0A44B-862A-3F7E-2B78-30DAC55CC2D1}"/>
              </a:ext>
            </a:extLst>
          </p:cNvPr>
          <p:cNvSpPr>
            <a:spLocks noGrp="1" noChangeArrowheads="1"/>
          </p:cNvSpPr>
          <p:nvPr>
            <p:ph type="sldNum" sz="quarter" idx="12"/>
          </p:nvPr>
        </p:nvSpPr>
        <p:spPr>
          <a:ln/>
        </p:spPr>
        <p:txBody>
          <a:bodyPr/>
          <a:lstStyle>
            <a:lvl1pPr>
              <a:defRPr/>
            </a:lvl1pPr>
          </a:lstStyle>
          <a:p>
            <a:pPr>
              <a:defRPr/>
            </a:pPr>
            <a:fld id="{75BF6A3F-38E6-4DC6-96C0-B1DAE038C526}" type="slidenum">
              <a:rPr lang="en-AU" altLang="it-IT"/>
              <a:pPr>
                <a:defRPr/>
              </a:pPr>
              <a:t>‹#›</a:t>
            </a:fld>
            <a:endParaRPr lang="en-AU" altLang="it-IT"/>
          </a:p>
        </p:txBody>
      </p:sp>
    </p:spTree>
    <p:extLst>
      <p:ext uri="{BB962C8B-B14F-4D97-AF65-F5344CB8AC3E}">
        <p14:creationId xmlns:p14="http://schemas.microsoft.com/office/powerpoint/2010/main" val="2823326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endParaRPr lang="pl-PL"/>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4" name="Rectangle 4">
            <a:extLst>
              <a:ext uri="{FF2B5EF4-FFF2-40B4-BE49-F238E27FC236}">
                <a16:creationId xmlns:a16="http://schemas.microsoft.com/office/drawing/2014/main" id="{450195C5-B7D7-7E0A-6381-CAA91EF01375}"/>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5">
            <a:extLst>
              <a:ext uri="{FF2B5EF4-FFF2-40B4-BE49-F238E27FC236}">
                <a16:creationId xmlns:a16="http://schemas.microsoft.com/office/drawing/2014/main" id="{3553F220-2076-3003-315B-2840AFC9428E}"/>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6">
            <a:extLst>
              <a:ext uri="{FF2B5EF4-FFF2-40B4-BE49-F238E27FC236}">
                <a16:creationId xmlns:a16="http://schemas.microsoft.com/office/drawing/2014/main" id="{D86B21A6-6E58-1D9A-6282-F30B907DE154}"/>
              </a:ext>
            </a:extLst>
          </p:cNvPr>
          <p:cNvSpPr>
            <a:spLocks noGrp="1" noChangeArrowheads="1"/>
          </p:cNvSpPr>
          <p:nvPr>
            <p:ph type="sldNum" sz="quarter" idx="12"/>
          </p:nvPr>
        </p:nvSpPr>
        <p:spPr>
          <a:ln/>
        </p:spPr>
        <p:txBody>
          <a:bodyPr/>
          <a:lstStyle>
            <a:lvl1pPr>
              <a:defRPr/>
            </a:lvl1pPr>
          </a:lstStyle>
          <a:p>
            <a:pPr>
              <a:defRPr/>
            </a:pPr>
            <a:fld id="{A99241F7-7869-4EF6-B84B-DA8CF072B0EB}" type="slidenum">
              <a:rPr lang="en-AU" altLang="it-IT"/>
              <a:pPr>
                <a:defRPr/>
              </a:pPr>
              <a:t>‹#›</a:t>
            </a:fld>
            <a:endParaRPr lang="en-AU" altLang="it-IT"/>
          </a:p>
        </p:txBody>
      </p:sp>
    </p:spTree>
    <p:extLst>
      <p:ext uri="{BB962C8B-B14F-4D97-AF65-F5344CB8AC3E}">
        <p14:creationId xmlns:p14="http://schemas.microsoft.com/office/powerpoint/2010/main" val="2614354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 dello schema</a:t>
            </a:r>
            <a:endParaRPr lang="pl-PL"/>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4" name="Rectangle 4">
            <a:extLst>
              <a:ext uri="{FF2B5EF4-FFF2-40B4-BE49-F238E27FC236}">
                <a16:creationId xmlns:a16="http://schemas.microsoft.com/office/drawing/2014/main" id="{9939DA45-4E51-C64B-FDC1-B35E52A81437}"/>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5">
            <a:extLst>
              <a:ext uri="{FF2B5EF4-FFF2-40B4-BE49-F238E27FC236}">
                <a16:creationId xmlns:a16="http://schemas.microsoft.com/office/drawing/2014/main" id="{B53BFB2C-20AD-D4F4-F9A3-A9669ACE8059}"/>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6">
            <a:extLst>
              <a:ext uri="{FF2B5EF4-FFF2-40B4-BE49-F238E27FC236}">
                <a16:creationId xmlns:a16="http://schemas.microsoft.com/office/drawing/2014/main" id="{9D68D776-3112-4AD0-5929-60C187FAB8B0}"/>
              </a:ext>
            </a:extLst>
          </p:cNvPr>
          <p:cNvSpPr>
            <a:spLocks noGrp="1" noChangeArrowheads="1"/>
          </p:cNvSpPr>
          <p:nvPr>
            <p:ph type="sldNum" sz="quarter" idx="12"/>
          </p:nvPr>
        </p:nvSpPr>
        <p:spPr>
          <a:ln/>
        </p:spPr>
        <p:txBody>
          <a:bodyPr/>
          <a:lstStyle>
            <a:lvl1pPr>
              <a:defRPr/>
            </a:lvl1pPr>
          </a:lstStyle>
          <a:p>
            <a:pPr>
              <a:defRPr/>
            </a:pPr>
            <a:fld id="{716507EB-259F-464C-911E-F84A6831CB8F}" type="slidenum">
              <a:rPr lang="en-AU" altLang="it-IT"/>
              <a:pPr>
                <a:defRPr/>
              </a:pPr>
              <a:t>‹#›</a:t>
            </a:fld>
            <a:endParaRPr lang="en-AU" altLang="it-IT"/>
          </a:p>
        </p:txBody>
      </p:sp>
    </p:spTree>
    <p:extLst>
      <p:ext uri="{BB962C8B-B14F-4D97-AF65-F5344CB8AC3E}">
        <p14:creationId xmlns:p14="http://schemas.microsoft.com/office/powerpoint/2010/main" val="2158944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endParaRPr lang="pl-PL"/>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4" name="Rectangle 4">
            <a:extLst>
              <a:ext uri="{FF2B5EF4-FFF2-40B4-BE49-F238E27FC236}">
                <a16:creationId xmlns:a16="http://schemas.microsoft.com/office/drawing/2014/main" id="{E986B9C6-1CA7-E3CA-95D7-D91827908847}"/>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5">
            <a:extLst>
              <a:ext uri="{FF2B5EF4-FFF2-40B4-BE49-F238E27FC236}">
                <a16:creationId xmlns:a16="http://schemas.microsoft.com/office/drawing/2014/main" id="{AC32D750-9486-2592-8006-6EC7C80823A8}"/>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6">
            <a:extLst>
              <a:ext uri="{FF2B5EF4-FFF2-40B4-BE49-F238E27FC236}">
                <a16:creationId xmlns:a16="http://schemas.microsoft.com/office/drawing/2014/main" id="{79FD7F2E-6048-3095-1ADA-D20F46A5DCC0}"/>
              </a:ext>
            </a:extLst>
          </p:cNvPr>
          <p:cNvSpPr>
            <a:spLocks noGrp="1" noChangeArrowheads="1"/>
          </p:cNvSpPr>
          <p:nvPr>
            <p:ph type="sldNum" sz="quarter" idx="12"/>
          </p:nvPr>
        </p:nvSpPr>
        <p:spPr>
          <a:ln/>
        </p:spPr>
        <p:txBody>
          <a:bodyPr/>
          <a:lstStyle>
            <a:lvl1pPr>
              <a:defRPr/>
            </a:lvl1pPr>
          </a:lstStyle>
          <a:p>
            <a:pPr>
              <a:defRPr/>
            </a:pPr>
            <a:fld id="{38B9CF31-9609-40D3-9E0E-E527DB71E852}" type="slidenum">
              <a:rPr lang="en-AU" altLang="it-IT"/>
              <a:pPr>
                <a:defRPr/>
              </a:pPr>
              <a:t>‹#›</a:t>
            </a:fld>
            <a:endParaRPr lang="en-AU" altLang="it-IT"/>
          </a:p>
        </p:txBody>
      </p:sp>
    </p:spTree>
    <p:extLst>
      <p:ext uri="{BB962C8B-B14F-4D97-AF65-F5344CB8AC3E}">
        <p14:creationId xmlns:p14="http://schemas.microsoft.com/office/powerpoint/2010/main" val="2934491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 dello schema</a:t>
            </a:r>
            <a:endParaRPr lang="pl-PL"/>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gli stili del testo dello schema</a:t>
            </a:r>
          </a:p>
        </p:txBody>
      </p:sp>
      <p:sp>
        <p:nvSpPr>
          <p:cNvPr id="4" name="Rectangle 4">
            <a:extLst>
              <a:ext uri="{FF2B5EF4-FFF2-40B4-BE49-F238E27FC236}">
                <a16:creationId xmlns:a16="http://schemas.microsoft.com/office/drawing/2014/main" id="{470CC05D-5D66-924D-9FE6-50E75B47AC0A}"/>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5">
            <a:extLst>
              <a:ext uri="{FF2B5EF4-FFF2-40B4-BE49-F238E27FC236}">
                <a16:creationId xmlns:a16="http://schemas.microsoft.com/office/drawing/2014/main" id="{492E3AEE-D285-1B7C-EBC8-99D451A3A859}"/>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6">
            <a:extLst>
              <a:ext uri="{FF2B5EF4-FFF2-40B4-BE49-F238E27FC236}">
                <a16:creationId xmlns:a16="http://schemas.microsoft.com/office/drawing/2014/main" id="{90146032-A512-28D0-AA44-488CEE6F9039}"/>
              </a:ext>
            </a:extLst>
          </p:cNvPr>
          <p:cNvSpPr>
            <a:spLocks noGrp="1" noChangeArrowheads="1"/>
          </p:cNvSpPr>
          <p:nvPr>
            <p:ph type="sldNum" sz="quarter" idx="12"/>
          </p:nvPr>
        </p:nvSpPr>
        <p:spPr>
          <a:ln/>
        </p:spPr>
        <p:txBody>
          <a:bodyPr/>
          <a:lstStyle>
            <a:lvl1pPr>
              <a:defRPr/>
            </a:lvl1pPr>
          </a:lstStyle>
          <a:p>
            <a:pPr>
              <a:defRPr/>
            </a:pPr>
            <a:fld id="{48F810AB-7AB1-45AD-8A9E-1119301B157A}" type="slidenum">
              <a:rPr lang="en-AU" altLang="it-IT"/>
              <a:pPr>
                <a:defRPr/>
              </a:pPr>
              <a:t>‹#›</a:t>
            </a:fld>
            <a:endParaRPr lang="en-AU" altLang="it-IT"/>
          </a:p>
        </p:txBody>
      </p:sp>
    </p:spTree>
    <p:extLst>
      <p:ext uri="{BB962C8B-B14F-4D97-AF65-F5344CB8AC3E}">
        <p14:creationId xmlns:p14="http://schemas.microsoft.com/office/powerpoint/2010/main" val="2181766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endParaRPr lang="pl-PL"/>
          </a:p>
        </p:txBody>
      </p:sp>
      <p:sp>
        <p:nvSpPr>
          <p:cNvPr id="3" name="Segnaposto contenuto 2"/>
          <p:cNvSpPr>
            <a:spLocks noGrp="1"/>
          </p:cNvSpPr>
          <p:nvPr>
            <p:ph sz="half" idx="1"/>
          </p:nvPr>
        </p:nvSpPr>
        <p:spPr>
          <a:xfrm>
            <a:off x="457200" y="1600200"/>
            <a:ext cx="4038600" cy="452596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4" name="Segnaposto contenuto 3"/>
          <p:cNvSpPr>
            <a:spLocks noGrp="1"/>
          </p:cNvSpPr>
          <p:nvPr>
            <p:ph sz="half" idx="2"/>
          </p:nvPr>
        </p:nvSpPr>
        <p:spPr>
          <a:xfrm>
            <a:off x="4648200" y="1600200"/>
            <a:ext cx="4038600" cy="452596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5" name="Rectangle 4">
            <a:extLst>
              <a:ext uri="{FF2B5EF4-FFF2-40B4-BE49-F238E27FC236}">
                <a16:creationId xmlns:a16="http://schemas.microsoft.com/office/drawing/2014/main" id="{E3D07A71-D4A8-6CE7-E390-B879F6895156}"/>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6" name="Rectangle 5">
            <a:extLst>
              <a:ext uri="{FF2B5EF4-FFF2-40B4-BE49-F238E27FC236}">
                <a16:creationId xmlns:a16="http://schemas.microsoft.com/office/drawing/2014/main" id="{ABA0E180-B13A-3D0A-5CCA-E4C5646766C6}"/>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7" name="Rectangle 6">
            <a:extLst>
              <a:ext uri="{FF2B5EF4-FFF2-40B4-BE49-F238E27FC236}">
                <a16:creationId xmlns:a16="http://schemas.microsoft.com/office/drawing/2014/main" id="{CDC9DFE0-60AE-0FFA-5B7A-E5291DB8D786}"/>
              </a:ext>
            </a:extLst>
          </p:cNvPr>
          <p:cNvSpPr>
            <a:spLocks noGrp="1" noChangeArrowheads="1"/>
          </p:cNvSpPr>
          <p:nvPr>
            <p:ph type="sldNum" sz="quarter" idx="12"/>
          </p:nvPr>
        </p:nvSpPr>
        <p:spPr>
          <a:ln/>
        </p:spPr>
        <p:txBody>
          <a:bodyPr/>
          <a:lstStyle>
            <a:lvl1pPr>
              <a:defRPr/>
            </a:lvl1pPr>
          </a:lstStyle>
          <a:p>
            <a:pPr>
              <a:defRPr/>
            </a:pPr>
            <a:fld id="{72E41CC0-532F-43F5-A961-F03861942F6F}" type="slidenum">
              <a:rPr lang="en-AU" altLang="it-IT"/>
              <a:pPr>
                <a:defRPr/>
              </a:pPr>
              <a:t>‹#›</a:t>
            </a:fld>
            <a:endParaRPr lang="en-AU" altLang="it-IT"/>
          </a:p>
        </p:txBody>
      </p:sp>
    </p:spTree>
    <p:extLst>
      <p:ext uri="{BB962C8B-B14F-4D97-AF65-F5344CB8AC3E}">
        <p14:creationId xmlns:p14="http://schemas.microsoft.com/office/powerpoint/2010/main" val="1191789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 dello schema</a:t>
            </a:r>
            <a:endParaRPr lang="pl-PL"/>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7" name="Rectangle 4">
            <a:extLst>
              <a:ext uri="{FF2B5EF4-FFF2-40B4-BE49-F238E27FC236}">
                <a16:creationId xmlns:a16="http://schemas.microsoft.com/office/drawing/2014/main" id="{6577334E-E786-F866-2BA2-8CCF63500B89}"/>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8" name="Rectangle 5">
            <a:extLst>
              <a:ext uri="{FF2B5EF4-FFF2-40B4-BE49-F238E27FC236}">
                <a16:creationId xmlns:a16="http://schemas.microsoft.com/office/drawing/2014/main" id="{CB29A84B-F5D0-9755-D478-90CC164D9E3C}"/>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9" name="Rectangle 6">
            <a:extLst>
              <a:ext uri="{FF2B5EF4-FFF2-40B4-BE49-F238E27FC236}">
                <a16:creationId xmlns:a16="http://schemas.microsoft.com/office/drawing/2014/main" id="{6DF81B3F-5F97-D5BF-8F0F-0824A01A0A02}"/>
              </a:ext>
            </a:extLst>
          </p:cNvPr>
          <p:cNvSpPr>
            <a:spLocks noGrp="1" noChangeArrowheads="1"/>
          </p:cNvSpPr>
          <p:nvPr>
            <p:ph type="sldNum" sz="quarter" idx="12"/>
          </p:nvPr>
        </p:nvSpPr>
        <p:spPr>
          <a:ln/>
        </p:spPr>
        <p:txBody>
          <a:bodyPr/>
          <a:lstStyle>
            <a:lvl1pPr>
              <a:defRPr/>
            </a:lvl1pPr>
          </a:lstStyle>
          <a:p>
            <a:pPr>
              <a:defRPr/>
            </a:pPr>
            <a:fld id="{4C9F3563-2849-4360-AE0D-9BDCB3D053BF}" type="slidenum">
              <a:rPr lang="en-AU" altLang="it-IT"/>
              <a:pPr>
                <a:defRPr/>
              </a:pPr>
              <a:t>‹#›</a:t>
            </a:fld>
            <a:endParaRPr lang="en-AU" altLang="it-IT"/>
          </a:p>
        </p:txBody>
      </p:sp>
    </p:spTree>
    <p:extLst>
      <p:ext uri="{BB962C8B-B14F-4D97-AF65-F5344CB8AC3E}">
        <p14:creationId xmlns:p14="http://schemas.microsoft.com/office/powerpoint/2010/main" val="2104083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endParaRPr lang="pl-PL"/>
          </a:p>
        </p:txBody>
      </p:sp>
      <p:sp>
        <p:nvSpPr>
          <p:cNvPr id="3" name="Rectangle 4">
            <a:extLst>
              <a:ext uri="{FF2B5EF4-FFF2-40B4-BE49-F238E27FC236}">
                <a16:creationId xmlns:a16="http://schemas.microsoft.com/office/drawing/2014/main" id="{25593512-D7A4-B588-0B6F-CA5275180859}"/>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4" name="Rectangle 5">
            <a:extLst>
              <a:ext uri="{FF2B5EF4-FFF2-40B4-BE49-F238E27FC236}">
                <a16:creationId xmlns:a16="http://schemas.microsoft.com/office/drawing/2014/main" id="{64E0906A-5EA2-712B-CDBC-DA316FD01098}"/>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5" name="Rectangle 6">
            <a:extLst>
              <a:ext uri="{FF2B5EF4-FFF2-40B4-BE49-F238E27FC236}">
                <a16:creationId xmlns:a16="http://schemas.microsoft.com/office/drawing/2014/main" id="{EAF07529-BC47-A5AC-2A4B-568D3574E2AC}"/>
              </a:ext>
            </a:extLst>
          </p:cNvPr>
          <p:cNvSpPr>
            <a:spLocks noGrp="1" noChangeArrowheads="1"/>
          </p:cNvSpPr>
          <p:nvPr>
            <p:ph type="sldNum" sz="quarter" idx="12"/>
          </p:nvPr>
        </p:nvSpPr>
        <p:spPr>
          <a:ln/>
        </p:spPr>
        <p:txBody>
          <a:bodyPr/>
          <a:lstStyle>
            <a:lvl1pPr>
              <a:defRPr/>
            </a:lvl1pPr>
          </a:lstStyle>
          <a:p>
            <a:pPr>
              <a:defRPr/>
            </a:pPr>
            <a:fld id="{3E5ABA25-269B-4652-B739-BAE2A1787E92}" type="slidenum">
              <a:rPr lang="en-AU" altLang="it-IT"/>
              <a:pPr>
                <a:defRPr/>
              </a:pPr>
              <a:t>‹#›</a:t>
            </a:fld>
            <a:endParaRPr lang="en-AU" altLang="it-IT"/>
          </a:p>
        </p:txBody>
      </p:sp>
    </p:spTree>
    <p:extLst>
      <p:ext uri="{BB962C8B-B14F-4D97-AF65-F5344CB8AC3E}">
        <p14:creationId xmlns:p14="http://schemas.microsoft.com/office/powerpoint/2010/main" val="275939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1DB13B0-54ED-B207-337C-02D1DD434131}"/>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3" name="Rectangle 5">
            <a:extLst>
              <a:ext uri="{FF2B5EF4-FFF2-40B4-BE49-F238E27FC236}">
                <a16:creationId xmlns:a16="http://schemas.microsoft.com/office/drawing/2014/main" id="{F8B868F2-E0CC-0670-397E-3D115B99E08C}"/>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4" name="Rectangle 6">
            <a:extLst>
              <a:ext uri="{FF2B5EF4-FFF2-40B4-BE49-F238E27FC236}">
                <a16:creationId xmlns:a16="http://schemas.microsoft.com/office/drawing/2014/main" id="{BF700C7D-66CE-430C-861A-F8406911012E}"/>
              </a:ext>
            </a:extLst>
          </p:cNvPr>
          <p:cNvSpPr>
            <a:spLocks noGrp="1" noChangeArrowheads="1"/>
          </p:cNvSpPr>
          <p:nvPr>
            <p:ph type="sldNum" sz="quarter" idx="12"/>
          </p:nvPr>
        </p:nvSpPr>
        <p:spPr>
          <a:ln/>
        </p:spPr>
        <p:txBody>
          <a:bodyPr/>
          <a:lstStyle>
            <a:lvl1pPr>
              <a:defRPr/>
            </a:lvl1pPr>
          </a:lstStyle>
          <a:p>
            <a:pPr>
              <a:defRPr/>
            </a:pPr>
            <a:fld id="{E07D6E0C-7947-47CF-8F6E-615D27633680}" type="slidenum">
              <a:rPr lang="en-AU" altLang="it-IT"/>
              <a:pPr>
                <a:defRPr/>
              </a:pPr>
              <a:t>‹#›</a:t>
            </a:fld>
            <a:endParaRPr lang="en-AU" altLang="it-IT"/>
          </a:p>
        </p:txBody>
      </p:sp>
    </p:spTree>
    <p:extLst>
      <p:ext uri="{BB962C8B-B14F-4D97-AF65-F5344CB8AC3E}">
        <p14:creationId xmlns:p14="http://schemas.microsoft.com/office/powerpoint/2010/main" val="64598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endParaRPr lang="pl-PL"/>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Rectangle 4">
            <a:extLst>
              <a:ext uri="{FF2B5EF4-FFF2-40B4-BE49-F238E27FC236}">
                <a16:creationId xmlns:a16="http://schemas.microsoft.com/office/drawing/2014/main" id="{EB946BB5-B064-133E-5054-107A8D52EA27}"/>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6" name="Rectangle 5">
            <a:extLst>
              <a:ext uri="{FF2B5EF4-FFF2-40B4-BE49-F238E27FC236}">
                <a16:creationId xmlns:a16="http://schemas.microsoft.com/office/drawing/2014/main" id="{05952846-B4BF-6439-88B7-BB7A99234207}"/>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7" name="Rectangle 6">
            <a:extLst>
              <a:ext uri="{FF2B5EF4-FFF2-40B4-BE49-F238E27FC236}">
                <a16:creationId xmlns:a16="http://schemas.microsoft.com/office/drawing/2014/main" id="{2660DD4F-0C30-A638-9CD0-ABB7C9AFFFEB}"/>
              </a:ext>
            </a:extLst>
          </p:cNvPr>
          <p:cNvSpPr>
            <a:spLocks noGrp="1" noChangeArrowheads="1"/>
          </p:cNvSpPr>
          <p:nvPr>
            <p:ph type="sldNum" sz="quarter" idx="12"/>
          </p:nvPr>
        </p:nvSpPr>
        <p:spPr>
          <a:ln/>
        </p:spPr>
        <p:txBody>
          <a:bodyPr/>
          <a:lstStyle>
            <a:lvl1pPr>
              <a:defRPr/>
            </a:lvl1pPr>
          </a:lstStyle>
          <a:p>
            <a:pPr>
              <a:defRPr/>
            </a:pPr>
            <a:fld id="{28E0A786-2C87-4B00-9E03-6627D13E8A91}" type="slidenum">
              <a:rPr lang="en-AU" altLang="it-IT"/>
              <a:pPr>
                <a:defRPr/>
              </a:pPr>
              <a:t>‹#›</a:t>
            </a:fld>
            <a:endParaRPr lang="en-AU" altLang="it-IT"/>
          </a:p>
        </p:txBody>
      </p:sp>
    </p:spTree>
    <p:extLst>
      <p:ext uri="{BB962C8B-B14F-4D97-AF65-F5344CB8AC3E}">
        <p14:creationId xmlns:p14="http://schemas.microsoft.com/office/powerpoint/2010/main" val="1951264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endParaRPr lang="pl-PL"/>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Rectangle 4">
            <a:extLst>
              <a:ext uri="{FF2B5EF4-FFF2-40B4-BE49-F238E27FC236}">
                <a16:creationId xmlns:a16="http://schemas.microsoft.com/office/drawing/2014/main" id="{854675D7-8806-EBE0-531C-3770D7F0A9CA}"/>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6" name="Rectangle 5">
            <a:extLst>
              <a:ext uri="{FF2B5EF4-FFF2-40B4-BE49-F238E27FC236}">
                <a16:creationId xmlns:a16="http://schemas.microsoft.com/office/drawing/2014/main" id="{AE7D2C6B-C588-89BC-A647-E08ECC8DE9E1}"/>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7" name="Rectangle 6">
            <a:extLst>
              <a:ext uri="{FF2B5EF4-FFF2-40B4-BE49-F238E27FC236}">
                <a16:creationId xmlns:a16="http://schemas.microsoft.com/office/drawing/2014/main" id="{721EBBE3-A801-2EF6-D71A-3252CF77C67B}"/>
              </a:ext>
            </a:extLst>
          </p:cNvPr>
          <p:cNvSpPr>
            <a:spLocks noGrp="1" noChangeArrowheads="1"/>
          </p:cNvSpPr>
          <p:nvPr>
            <p:ph type="sldNum" sz="quarter" idx="12"/>
          </p:nvPr>
        </p:nvSpPr>
        <p:spPr>
          <a:ln/>
        </p:spPr>
        <p:txBody>
          <a:bodyPr/>
          <a:lstStyle>
            <a:lvl1pPr>
              <a:defRPr/>
            </a:lvl1pPr>
          </a:lstStyle>
          <a:p>
            <a:pPr>
              <a:defRPr/>
            </a:pPr>
            <a:fld id="{F74F6A28-EA30-4330-8E8F-3ED8378A58BF}" type="slidenum">
              <a:rPr lang="en-AU" altLang="it-IT"/>
              <a:pPr>
                <a:defRPr/>
              </a:pPr>
              <a:t>‹#›</a:t>
            </a:fld>
            <a:endParaRPr lang="en-AU" altLang="it-IT"/>
          </a:p>
        </p:txBody>
      </p:sp>
    </p:spTree>
    <p:extLst>
      <p:ext uri="{BB962C8B-B14F-4D97-AF65-F5344CB8AC3E}">
        <p14:creationId xmlns:p14="http://schemas.microsoft.com/office/powerpoint/2010/main" val="1909209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D67EB82-DBEF-D0A9-3FD0-095868D2652F}"/>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AU" altLang="it-IT"/>
              <a:t>Kliknij, aby edytować styl wzorca tytułu</a:t>
            </a:r>
          </a:p>
        </p:txBody>
      </p:sp>
      <p:sp>
        <p:nvSpPr>
          <p:cNvPr id="1027" name="Rectangle 3">
            <a:extLst>
              <a:ext uri="{FF2B5EF4-FFF2-40B4-BE49-F238E27FC236}">
                <a16:creationId xmlns:a16="http://schemas.microsoft.com/office/drawing/2014/main" id="{5668BBB6-80D8-7429-DAE3-1DA1E24C308B}"/>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ltLang="it-IT"/>
              <a:t>Kliknij, aby edytować style wzorca tekstu</a:t>
            </a:r>
          </a:p>
          <a:p>
            <a:pPr lvl="1"/>
            <a:r>
              <a:rPr lang="en-AU" altLang="it-IT"/>
              <a:t>Drugi poziom</a:t>
            </a:r>
          </a:p>
          <a:p>
            <a:pPr lvl="2"/>
            <a:r>
              <a:rPr lang="en-AU" altLang="it-IT"/>
              <a:t>Trzeci poziom</a:t>
            </a:r>
          </a:p>
          <a:p>
            <a:pPr lvl="3"/>
            <a:r>
              <a:rPr lang="en-AU" altLang="it-IT"/>
              <a:t>Czwarty poziom</a:t>
            </a:r>
          </a:p>
          <a:p>
            <a:pPr lvl="4"/>
            <a:r>
              <a:rPr lang="en-AU" altLang="it-IT"/>
              <a:t>Piąty poziom</a:t>
            </a:r>
          </a:p>
        </p:txBody>
      </p:sp>
      <p:sp>
        <p:nvSpPr>
          <p:cNvPr id="1028" name="Rectangle 4">
            <a:extLst>
              <a:ext uri="{FF2B5EF4-FFF2-40B4-BE49-F238E27FC236}">
                <a16:creationId xmlns:a16="http://schemas.microsoft.com/office/drawing/2014/main" id="{F60D9131-A39D-2E81-58C2-5FBE324C2B55}"/>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AU" altLang="it-IT"/>
          </a:p>
        </p:txBody>
      </p:sp>
      <p:sp>
        <p:nvSpPr>
          <p:cNvPr id="1029" name="Rectangle 5">
            <a:extLst>
              <a:ext uri="{FF2B5EF4-FFF2-40B4-BE49-F238E27FC236}">
                <a16:creationId xmlns:a16="http://schemas.microsoft.com/office/drawing/2014/main" id="{CDB94CA1-3FA1-DF65-66B9-DBA15F789783}"/>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AU" altLang="it-IT"/>
          </a:p>
        </p:txBody>
      </p:sp>
      <p:sp>
        <p:nvSpPr>
          <p:cNvPr id="1030" name="Rectangle 6">
            <a:extLst>
              <a:ext uri="{FF2B5EF4-FFF2-40B4-BE49-F238E27FC236}">
                <a16:creationId xmlns:a16="http://schemas.microsoft.com/office/drawing/2014/main" id="{A023E6FB-E89F-F724-E204-564A74838DD1}"/>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8550C232-EB94-4455-A11B-19D57C2AC455}" type="slidenum">
              <a:rPr lang="en-AU" altLang="it-IT"/>
              <a:pPr>
                <a:defRPr/>
              </a:pPr>
              <a:t>‹#›</a:t>
            </a:fld>
            <a:endParaRPr lang="en-AU" alt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researchgate.net/profile/Grzegorz-Karwasz" TargetMode="External"/><Relationship Id="rId2" Type="http://schemas.openxmlformats.org/officeDocument/2006/relationships/hyperlink" Target="https://scholar.google.com/citations?user=z-gn_lsAAAAJ&amp;hl=en" TargetMode="External"/><Relationship Id="rId1" Type="http://schemas.openxmlformats.org/officeDocument/2006/relationships/slideLayout" Target="../slideLayouts/slideLayout1.xml"/><Relationship Id="rId4" Type="http://schemas.openxmlformats.org/officeDocument/2006/relationships/hyperlink" Target="https://orcid.org/0000-0001-7090-3123"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CC566CAD-00F5-5B21-16D9-9597B6170B6A}"/>
              </a:ext>
            </a:extLst>
          </p:cNvPr>
          <p:cNvSpPr>
            <a:spLocks noGrp="1" noChangeArrowheads="1"/>
          </p:cNvSpPr>
          <p:nvPr>
            <p:ph type="ctrTitle"/>
          </p:nvPr>
        </p:nvSpPr>
        <p:spPr>
          <a:xfrm>
            <a:off x="684213" y="836613"/>
            <a:ext cx="7772400" cy="1470025"/>
          </a:xfrm>
        </p:spPr>
        <p:txBody>
          <a:bodyPr anchor="ctr"/>
          <a:lstStyle/>
          <a:p>
            <a:pPr eaLnBrk="1" hangingPunct="1"/>
            <a:r>
              <a:rPr lang="pl-PL" altLang="it-IT" sz="4400"/>
              <a:t>Filozofia przyrody</a:t>
            </a:r>
            <a:endParaRPr lang="en-AU" altLang="it-IT" sz="4400" dirty="0"/>
          </a:p>
        </p:txBody>
      </p:sp>
      <p:sp>
        <p:nvSpPr>
          <p:cNvPr id="3075" name="Rectangle 3">
            <a:extLst>
              <a:ext uri="{FF2B5EF4-FFF2-40B4-BE49-F238E27FC236}">
                <a16:creationId xmlns:a16="http://schemas.microsoft.com/office/drawing/2014/main" id="{5E5361F1-A042-42CC-D62E-3EE88D5E8FB7}"/>
              </a:ext>
            </a:extLst>
          </p:cNvPr>
          <p:cNvSpPr>
            <a:spLocks noGrp="1" noChangeArrowheads="1"/>
          </p:cNvSpPr>
          <p:nvPr>
            <p:ph type="subTitle" idx="1"/>
          </p:nvPr>
        </p:nvSpPr>
        <p:spPr>
          <a:xfrm>
            <a:off x="395288" y="2781300"/>
            <a:ext cx="8280400" cy="2255838"/>
          </a:xfrm>
        </p:spPr>
        <p:txBody>
          <a:bodyPr/>
          <a:lstStyle/>
          <a:p>
            <a:pPr eaLnBrk="1" hangingPunct="1">
              <a:lnSpc>
                <a:spcPct val="80000"/>
              </a:lnSpc>
              <a:defRPr/>
            </a:pPr>
            <a:r>
              <a:rPr lang="pl-PL" altLang="it-IT" sz="2800" dirty="0"/>
              <a:t>Wykład </a:t>
            </a:r>
            <a:r>
              <a:rPr lang="pl-PL" altLang="it-IT" sz="2800" dirty="0" err="1"/>
              <a:t>Xa</a:t>
            </a:r>
            <a:r>
              <a:rPr lang="pl-PL" altLang="it-IT" sz="2800" dirty="0"/>
              <a:t>: </a:t>
            </a:r>
            <a:r>
              <a:rPr lang="pl-PL" altLang="it-IT" sz="2800" dirty="0">
                <a:solidFill>
                  <a:schemeClr val="bg2">
                    <a:lumMod val="75000"/>
                  </a:schemeClr>
                </a:solidFill>
              </a:rPr>
              <a:t>Popper</a:t>
            </a:r>
            <a:r>
              <a:rPr lang="pl-PL" altLang="it-IT" sz="2800" dirty="0"/>
              <a:t>, Russell, Whitehead, Kuhn </a:t>
            </a:r>
          </a:p>
          <a:p>
            <a:pPr eaLnBrk="1" hangingPunct="1">
              <a:lnSpc>
                <a:spcPct val="80000"/>
              </a:lnSpc>
              <a:defRPr/>
            </a:pPr>
            <a:r>
              <a:rPr lang="pl-PL" altLang="it-IT" sz="2800" dirty="0"/>
              <a:t>Filozofia nauki XX wieku</a:t>
            </a:r>
          </a:p>
          <a:p>
            <a:pPr eaLnBrk="1" hangingPunct="1">
              <a:lnSpc>
                <a:spcPct val="80000"/>
              </a:lnSpc>
              <a:defRPr/>
            </a:pPr>
            <a:endParaRPr lang="pl-PL" altLang="it-IT" sz="2800" dirty="0"/>
          </a:p>
          <a:p>
            <a:pPr eaLnBrk="1" hangingPunct="1">
              <a:lnSpc>
                <a:spcPct val="80000"/>
              </a:lnSpc>
              <a:defRPr/>
            </a:pPr>
            <a:r>
              <a:rPr lang="pl-PL" altLang="it-IT" dirty="0"/>
              <a:t>Prof. dr hab. inż. Grzegorz Karwasz</a:t>
            </a:r>
          </a:p>
          <a:p>
            <a:pPr eaLnBrk="1" hangingPunct="1">
              <a:lnSpc>
                <a:spcPct val="80000"/>
              </a:lnSpc>
              <a:defRPr/>
            </a:pPr>
            <a:r>
              <a:rPr lang="pl-PL" altLang="it-IT" i="1" dirty="0"/>
              <a:t>Uniwersytet Mikołaja Kopernika w Toruniu</a:t>
            </a:r>
          </a:p>
          <a:p>
            <a:pPr eaLnBrk="1" hangingPunct="1">
              <a:lnSpc>
                <a:spcPct val="80000"/>
              </a:lnSpc>
              <a:defRPr/>
            </a:pPr>
            <a:endParaRPr lang="pl-PL" altLang="it-IT" sz="1800" i="1" dirty="0">
              <a:hlinkClick r:id="rId2"/>
            </a:endParaRPr>
          </a:p>
          <a:p>
            <a:pPr eaLnBrk="1" hangingPunct="1">
              <a:lnSpc>
                <a:spcPct val="80000"/>
              </a:lnSpc>
              <a:defRPr/>
            </a:pPr>
            <a:r>
              <a:rPr lang="pl-PL" altLang="it-IT" sz="1800" i="1" dirty="0">
                <a:hlinkClick r:id="rId2"/>
              </a:rPr>
              <a:t>https://scholar.google.com/citations?user=z-gn_lsAAAAJ&amp;hl=en</a:t>
            </a:r>
            <a:endParaRPr lang="pl-PL" altLang="it-IT" sz="1800" i="1" dirty="0"/>
          </a:p>
          <a:p>
            <a:pPr eaLnBrk="1" hangingPunct="1">
              <a:lnSpc>
                <a:spcPct val="80000"/>
              </a:lnSpc>
              <a:defRPr/>
            </a:pPr>
            <a:r>
              <a:rPr lang="pl-PL" altLang="it-IT" sz="1800" i="1" dirty="0">
                <a:hlinkClick r:id="rId3"/>
              </a:rPr>
              <a:t>https://www.researchgate.net/profile/Grzegorz-Karwasz</a:t>
            </a:r>
            <a:endParaRPr lang="pl-PL" altLang="it-IT" sz="1800" i="1" dirty="0"/>
          </a:p>
          <a:p>
            <a:pPr eaLnBrk="1" hangingPunct="1">
              <a:lnSpc>
                <a:spcPct val="80000"/>
              </a:lnSpc>
              <a:defRPr/>
            </a:pPr>
            <a:r>
              <a:rPr lang="pl-PL" altLang="pl-PL" sz="1800" i="1" u="sng" dirty="0">
                <a:solidFill>
                  <a:srgbClr val="0000FF"/>
                </a:solidFill>
                <a:cs typeface="Times New Roman" panose="02020603050405020304" pitchFamily="18" charset="0"/>
                <a:hlinkClick r:id="rId4"/>
              </a:rPr>
              <a:t>https://orcid.org/0000-0001-7090-3123</a:t>
            </a:r>
            <a:r>
              <a:rPr lang="pl-PL" altLang="pl-PL" sz="1800" i="1" u="sng" dirty="0">
                <a:solidFill>
                  <a:srgbClr val="0000FF"/>
                </a:solidFill>
                <a:cs typeface="Times New Roman" panose="02020603050405020304" pitchFamily="18" charset="0"/>
              </a:rPr>
              <a:t> </a:t>
            </a:r>
            <a:endParaRPr lang="pl-PL" altLang="it-IT" sz="1800" i="1" dirty="0"/>
          </a:p>
          <a:p>
            <a:pPr eaLnBrk="1" hangingPunct="1">
              <a:lnSpc>
                <a:spcPct val="80000"/>
              </a:lnSpc>
              <a:defRPr/>
            </a:pPr>
            <a:endParaRPr lang="pl-PL" altLang="it-IT" sz="1800" i="1" dirty="0"/>
          </a:p>
          <a:p>
            <a:pPr eaLnBrk="1" hangingPunct="1">
              <a:lnSpc>
                <a:spcPct val="80000"/>
              </a:lnSpc>
              <a:defRPr/>
            </a:pPr>
            <a:endParaRPr lang="en-AU" altLang="it-IT" sz="2800" i="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Obraz 4">
            <a:extLst>
              <a:ext uri="{FF2B5EF4-FFF2-40B4-BE49-F238E27FC236}">
                <a16:creationId xmlns:a16="http://schemas.microsoft.com/office/drawing/2014/main" id="{6D1B86F0-4141-BB00-CAB4-12BA28F0FE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325" y="2762250"/>
            <a:ext cx="826135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Obraz 6">
            <a:extLst>
              <a:ext uri="{FF2B5EF4-FFF2-40B4-BE49-F238E27FC236}">
                <a16:creationId xmlns:a16="http://schemas.microsoft.com/office/drawing/2014/main" id="{3CB24D7F-BC2E-F7FA-59F0-8651A924BE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963" y="217488"/>
            <a:ext cx="7915275"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pole tekstowe 7">
            <a:extLst>
              <a:ext uri="{FF2B5EF4-FFF2-40B4-BE49-F238E27FC236}">
                <a16:creationId xmlns:a16="http://schemas.microsoft.com/office/drawing/2014/main" id="{6ED1A569-AA95-6AF5-2034-94BEE5CD49E5}"/>
              </a:ext>
            </a:extLst>
          </p:cNvPr>
          <p:cNvSpPr txBox="1">
            <a:spLocks noChangeArrowheads="1"/>
          </p:cNvSpPr>
          <p:nvPr/>
        </p:nvSpPr>
        <p:spPr bwMode="auto">
          <a:xfrm>
            <a:off x="306388" y="6351588"/>
            <a:ext cx="82613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pl-PL" altLang="pl-PL"/>
              <a:t>G. Karwasz, J. Kruk, </a:t>
            </a:r>
            <a:r>
              <a:rPr lang="pl-PL" altLang="pl-PL" i="1"/>
              <a:t>Idee i realizacje dydaktyki interaktywnej</a:t>
            </a:r>
            <a:r>
              <a:rPr lang="pl-PL" altLang="pl-PL"/>
              <a:t>, UMK, 2011</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ytuł 1">
            <a:extLst>
              <a:ext uri="{FF2B5EF4-FFF2-40B4-BE49-F238E27FC236}">
                <a16:creationId xmlns:a16="http://schemas.microsoft.com/office/drawing/2014/main" id="{152EC345-B28C-B714-7F1E-B1D535B9999E}"/>
              </a:ext>
            </a:extLst>
          </p:cNvPr>
          <p:cNvSpPr>
            <a:spLocks noGrp="1" noChangeArrowheads="1"/>
          </p:cNvSpPr>
          <p:nvPr>
            <p:ph type="title"/>
          </p:nvPr>
        </p:nvSpPr>
        <p:spPr>
          <a:xfrm>
            <a:off x="323850" y="0"/>
            <a:ext cx="8229600" cy="1143000"/>
          </a:xfrm>
        </p:spPr>
        <p:txBody>
          <a:bodyPr/>
          <a:lstStyle/>
          <a:p>
            <a:r>
              <a:rPr lang="pl-PL" altLang="pl-PL" sz="3600"/>
              <a:t>„Rewolucja kopernikańska”</a:t>
            </a:r>
          </a:p>
        </p:txBody>
      </p:sp>
      <p:sp>
        <p:nvSpPr>
          <p:cNvPr id="15363" name="Symbol zastępczy zawartości 2">
            <a:extLst>
              <a:ext uri="{FF2B5EF4-FFF2-40B4-BE49-F238E27FC236}">
                <a16:creationId xmlns:a16="http://schemas.microsoft.com/office/drawing/2014/main" id="{B660D256-9E38-F166-D84A-1603A7BD422F}"/>
              </a:ext>
            </a:extLst>
          </p:cNvPr>
          <p:cNvSpPr>
            <a:spLocks noGrp="1" noChangeArrowheads="1"/>
          </p:cNvSpPr>
          <p:nvPr>
            <p:ph idx="1"/>
          </p:nvPr>
        </p:nvSpPr>
        <p:spPr>
          <a:xfrm>
            <a:off x="0" y="981075"/>
            <a:ext cx="9144000" cy="4525963"/>
          </a:xfrm>
        </p:spPr>
        <p:txBody>
          <a:bodyPr/>
          <a:lstStyle/>
          <a:p>
            <a:r>
              <a:rPr lang="pl-PL" altLang="pl-PL" sz="2000"/>
              <a:t>Kopernik nie zamierzał dokonywać żadnej rewolucji</a:t>
            </a:r>
          </a:p>
          <a:p>
            <a:r>
              <a:rPr lang="pl-PL" altLang="pl-PL" sz="2000"/>
              <a:t>Zafascynowany astronomią, prawdopodobnie od czasów studiów w Krakowie 1492-1496 (w bibliotece były dzieła wybitnych uczonych starożytnych i średniowiecznych, m.in. Burydiana, który sformułował zasadę bezwładności), pobyt w Bolonii, a szczególnie w Padwie, poświęcił obserwacjom astronomicznym (nauce greki, i kolekcjonowaniu dzieł)</a:t>
            </a:r>
          </a:p>
          <a:p>
            <a:r>
              <a:rPr lang="pl-PL" altLang="pl-PL" sz="2000"/>
              <a:t>Konieczność reformy kalendarza była oczywista od czasów Rogera Bacona (1267). Zbliżający się rok 1500 wyzwolił zapotrzebowanie na tę reformę: ustalenie dnia równonocy tak, aby Wielkanoc nie przesuwała się w kierunku karnawału. Chodzi o 1 dzień na 130 lat.</a:t>
            </a:r>
          </a:p>
          <a:p>
            <a:r>
              <a:rPr lang="pl-PL" altLang="pl-PL" sz="2000"/>
              <a:t>Kopernik, m.in. na podstawie lektury dzieł greckich, uświadomił sobie, że najprostszym wyjaśnieniem jest przyjęcie ruchu Ziemi, jako jednej z planet.  I to „trojakiego ruchu Ziemi”. Ten trzeci, to powolna „precesja” osi obrotu</a:t>
            </a:r>
          </a:p>
          <a:p>
            <a:r>
              <a:rPr lang="pl-PL" altLang="pl-PL" sz="2000"/>
              <a:t>Wiedząc, że ten pomysł wzbudzi kontrowersje (np. we Francji, na Oxfordzie) kompletował dane obserwacyjne. Tym bardziej, że było jasne, że orbity nie są dokładnie koliste. </a:t>
            </a:r>
          </a:p>
          <a:p>
            <a:r>
              <a:rPr lang="pl-PL" altLang="pl-PL" sz="2000"/>
              <a:t>Ale tego kolejnego kroku dokonał już ktoś inny: Johannes Kepler</a:t>
            </a:r>
          </a:p>
          <a:p>
            <a:endParaRPr lang="pl-PL" altLang="pl-PL" sz="2000"/>
          </a:p>
          <a:p>
            <a:endParaRPr lang="pl-PL" altLang="pl-PL"/>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ytuł 1">
            <a:extLst>
              <a:ext uri="{FF2B5EF4-FFF2-40B4-BE49-F238E27FC236}">
                <a16:creationId xmlns:a16="http://schemas.microsoft.com/office/drawing/2014/main" id="{15910F88-514E-AD99-C0E2-0E8DBDC9A88D}"/>
              </a:ext>
            </a:extLst>
          </p:cNvPr>
          <p:cNvSpPr>
            <a:spLocks noGrp="1" noChangeArrowheads="1"/>
          </p:cNvSpPr>
          <p:nvPr>
            <p:ph type="title"/>
          </p:nvPr>
        </p:nvSpPr>
        <p:spPr>
          <a:xfrm>
            <a:off x="457200" y="28575"/>
            <a:ext cx="8229600" cy="808038"/>
          </a:xfrm>
        </p:spPr>
        <p:txBody>
          <a:bodyPr/>
          <a:lstStyle/>
          <a:p>
            <a:r>
              <a:rPr lang="pl-PL" altLang="pl-PL" sz="3600">
                <a:solidFill>
                  <a:schemeClr val="accent2"/>
                </a:solidFill>
              </a:rPr>
              <a:t>Struktura rewolucji naukowej?</a:t>
            </a:r>
          </a:p>
        </p:txBody>
      </p:sp>
      <p:sp>
        <p:nvSpPr>
          <p:cNvPr id="16387" name="Symbol zastępczy zawartości 2">
            <a:extLst>
              <a:ext uri="{FF2B5EF4-FFF2-40B4-BE49-F238E27FC236}">
                <a16:creationId xmlns:a16="http://schemas.microsoft.com/office/drawing/2014/main" id="{E606EE73-6FE1-5913-996D-0DC22E91507C}"/>
              </a:ext>
            </a:extLst>
          </p:cNvPr>
          <p:cNvSpPr txBox="1">
            <a:spLocks noChangeArrowheads="1"/>
          </p:cNvSpPr>
          <p:nvPr/>
        </p:nvSpPr>
        <p:spPr bwMode="auto">
          <a:xfrm>
            <a:off x="0" y="793750"/>
            <a:ext cx="9144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r>
              <a:rPr lang="pl-PL" altLang="pl-PL" sz="2000"/>
              <a:t>Jak mówiliśmy, punktem przejścia od świata nieracjonalnego, pełnego zjaw  i demonów, do </a:t>
            </a:r>
            <a:r>
              <a:rPr lang="pl-PL" altLang="pl-PL" sz="2000" i="1"/>
              <a:t>Matematycznych zasad filozofii przyrody</a:t>
            </a:r>
            <a:r>
              <a:rPr lang="pl-PL" altLang="pl-PL" sz="2000"/>
              <a:t> jest praca Newtona z 1687 r. (chociaż to Kopernik był autorem pierwszego nowoczesnego – analityczno-syntetycznego i obserwacyjno-obliczeniowego traktatu naukowego a Galileusz autorem paradygmatu doświadczalnego fizyki).</a:t>
            </a:r>
          </a:p>
          <a:p>
            <a:r>
              <a:rPr lang="pl-PL" altLang="pl-PL" sz="2000"/>
              <a:t>Praca Newtona, jak mówiliśmy, była bestselerem wśród europejskiej arystokracji (chociaż np. Locke poprosił Newtona o uproszczoną wersję, bez formuł matematycznych). Tak więc Newton (a nie np. również znaczny fizyk, Robert Hook, ani astronom Flamsteed) stał się ikoną angielskiej nauki. Prawa Newtona są do dziś podstawą mechaniki. Sonda „New Horizons” wysłana w 2006 roku w kierunku Plutona, po prawie 10 latach i przebyciu 4,5 mld km przeleciała w odległości 12,5 tys. km od tej planetki. To jakby trafić piłką golfową do dołka odległego o 40 km.    </a:t>
            </a:r>
          </a:p>
          <a:p>
            <a:r>
              <a:rPr lang="pl-PL" altLang="pl-PL" sz="2000"/>
              <a:t>Newton korzystał z praw Keplera (a ten z modelu Kopernika). Ale prawo grawitacji – oddziaływania ciała niestykających się, wzbudzało kontrowersje; idea wirów Kartezjusza została skrytykowana przez Newtona w </a:t>
            </a:r>
            <a:r>
              <a:rPr lang="pl-PL" altLang="pl-PL" sz="2000" i="1"/>
              <a:t>Scholium</a:t>
            </a:r>
            <a:endParaRPr lang="pl-PL" altLang="pl-PL" sz="2000"/>
          </a:p>
          <a:p>
            <a:r>
              <a:rPr lang="pl-PL" altLang="pl-PL" sz="2000"/>
              <a:t>I tak, pod koniec XIX wieku Newton był „królem” fizyki. Jedynie orbita Merku-rego wykazywała systematyczną, acz małą anomalię od prawa Newtona.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ytuł 1">
            <a:extLst>
              <a:ext uri="{FF2B5EF4-FFF2-40B4-BE49-F238E27FC236}">
                <a16:creationId xmlns:a16="http://schemas.microsoft.com/office/drawing/2014/main" id="{766EC269-184F-88FB-4F7E-4A0CAF01675B}"/>
              </a:ext>
            </a:extLst>
          </p:cNvPr>
          <p:cNvSpPr>
            <a:spLocks noGrp="1" noChangeArrowheads="1"/>
          </p:cNvSpPr>
          <p:nvPr>
            <p:ph type="title"/>
          </p:nvPr>
        </p:nvSpPr>
        <p:spPr>
          <a:xfrm>
            <a:off x="457200" y="28575"/>
            <a:ext cx="8229600" cy="808038"/>
          </a:xfrm>
        </p:spPr>
        <p:txBody>
          <a:bodyPr/>
          <a:lstStyle/>
          <a:p>
            <a:r>
              <a:rPr lang="pl-PL" altLang="pl-PL" sz="3600">
                <a:solidFill>
                  <a:schemeClr val="accent2"/>
                </a:solidFill>
              </a:rPr>
              <a:t>Struktura rewolucji naukowej?</a:t>
            </a:r>
          </a:p>
        </p:txBody>
      </p:sp>
      <p:sp>
        <p:nvSpPr>
          <p:cNvPr id="17411" name="Symbol zastępczy zawartości 2">
            <a:extLst>
              <a:ext uri="{FF2B5EF4-FFF2-40B4-BE49-F238E27FC236}">
                <a16:creationId xmlns:a16="http://schemas.microsoft.com/office/drawing/2014/main" id="{8C2A908A-1107-10C0-A11E-181C19812E5D}"/>
              </a:ext>
            </a:extLst>
          </p:cNvPr>
          <p:cNvSpPr txBox="1">
            <a:spLocks noChangeArrowheads="1"/>
          </p:cNvSpPr>
          <p:nvPr/>
        </p:nvSpPr>
        <p:spPr bwMode="auto">
          <a:xfrm>
            <a:off x="0" y="793750"/>
            <a:ext cx="9144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r>
              <a:rPr lang="pl-PL" altLang="pl-PL" sz="2000" dirty="0"/>
              <a:t>Einstein, w dwóch pracach z 1905 podjął zagadnienie „pogodzenia” praw elektromagnetyzmu Maxwella z zasadą względności dwóch ruchów (prostoliniowych i jednostajnych) Galileusza. Było to pytanie jak najbardziej uzasadnione, nie wynikające z żadnych obserwowanych „anomalii”. Wynikiem, zupełnie niespodziewanym był w pierwszym artykule wniosek o stałem prędkości światła, w drugim – słynne </a:t>
            </a:r>
            <a:r>
              <a:rPr lang="pl-PL" altLang="pl-PL" sz="2000" i="1" dirty="0"/>
              <a:t>E</a:t>
            </a:r>
            <a:r>
              <a:rPr lang="pl-PL" altLang="pl-PL" sz="2000" dirty="0"/>
              <a:t>=</a:t>
            </a:r>
            <a:r>
              <a:rPr lang="pl-PL" altLang="pl-PL" sz="2000" i="1" dirty="0"/>
              <a:t>mc</a:t>
            </a:r>
            <a:r>
              <a:rPr lang="pl-PL" altLang="pl-PL" sz="2000" baseline="30000" dirty="0"/>
              <a:t>2</a:t>
            </a:r>
            <a:r>
              <a:rPr lang="pl-PL" altLang="pl-PL" sz="2000" dirty="0"/>
              <a:t>.</a:t>
            </a:r>
          </a:p>
          <a:p>
            <a:r>
              <a:rPr lang="pl-PL" altLang="pl-PL" sz="2000" dirty="0"/>
              <a:t>Einstein pracował jako urzędnik w Biurze Patentowym w Bernie. Żart, który opowiadam (za Tullio </a:t>
            </a:r>
            <a:r>
              <a:rPr lang="pl-PL" altLang="pl-PL" sz="2000" dirty="0" err="1"/>
              <a:t>Regge</a:t>
            </a:r>
            <a:r>
              <a:rPr lang="pl-PL" altLang="pl-PL" sz="2000" dirty="0"/>
              <a:t>), że zasnąwszy spadł z krzesła, a gdy się obudził, zadał sobie pytanie, czy w czasie spadku działa grawitacja (bo jej nie czujemy). Wniosek, z porównania grawitacji i przyspieszającej windy jest taki, że te dwa efekty nie dadzą się odróżnić, no prawie. Linie sił grawitacji działają do środka Ziemi (czyli radialnie), a w windzie linie tych pozornych sił są równoległe. Innymi słowy, zmienia się mierzona geometria przestrzeni. </a:t>
            </a:r>
          </a:p>
          <a:p>
            <a:r>
              <a:rPr lang="pl-PL" altLang="pl-PL" sz="2000" dirty="0"/>
              <a:t>A tak serio, to Einstein chciał rozwinąć teorię względności na drugą, obok ruchu jednostajnego prostoliniowego, klasę modelowych ruchów Galileusza: na ruch jednostajnie przyspieszony. Nazywany ją ogólną teorią względności.</a:t>
            </a:r>
          </a:p>
          <a:p>
            <a:r>
              <a:rPr lang="pl-PL" altLang="pl-PL" sz="2000" dirty="0"/>
              <a:t>Precesja orbity Merkurego, zakrzywienie przez Słońce światła odległej gwiazdy, spowolnienie czasu w polu grawitacyjnym: to wyniki OTW.</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Obraz 8">
            <a:extLst>
              <a:ext uri="{FF2B5EF4-FFF2-40B4-BE49-F238E27FC236}">
                <a16:creationId xmlns:a16="http://schemas.microsoft.com/office/drawing/2014/main" id="{6D9E0B90-EB0F-3EDE-93F0-93EB344218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5" y="2028825"/>
            <a:ext cx="4268788"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ytuł 1">
            <a:extLst>
              <a:ext uri="{FF2B5EF4-FFF2-40B4-BE49-F238E27FC236}">
                <a16:creationId xmlns:a16="http://schemas.microsoft.com/office/drawing/2014/main" id="{DB979807-3B7F-BD19-139C-299061E455EF}"/>
              </a:ext>
            </a:extLst>
          </p:cNvPr>
          <p:cNvSpPr>
            <a:spLocks noGrp="1" noChangeArrowheads="1"/>
          </p:cNvSpPr>
          <p:nvPr>
            <p:ph type="title"/>
          </p:nvPr>
        </p:nvSpPr>
        <p:spPr>
          <a:xfrm>
            <a:off x="457200" y="28575"/>
            <a:ext cx="5699125" cy="808038"/>
          </a:xfrm>
        </p:spPr>
        <p:txBody>
          <a:bodyPr/>
          <a:lstStyle/>
          <a:p>
            <a:r>
              <a:rPr lang="pl-PL" altLang="pl-PL" sz="3600"/>
              <a:t>Falsyfikowalność teorii?</a:t>
            </a:r>
          </a:p>
        </p:txBody>
      </p:sp>
      <p:sp>
        <p:nvSpPr>
          <p:cNvPr id="3" name="Symbol zastępczy zawartości 2">
            <a:extLst>
              <a:ext uri="{FF2B5EF4-FFF2-40B4-BE49-F238E27FC236}">
                <a16:creationId xmlns:a16="http://schemas.microsoft.com/office/drawing/2014/main" id="{67446701-44CB-9A90-C54A-A63E905F9B97}"/>
              </a:ext>
            </a:extLst>
          </p:cNvPr>
          <p:cNvSpPr txBox="1">
            <a:spLocks noChangeArrowheads="1"/>
          </p:cNvSpPr>
          <p:nvPr/>
        </p:nvSpPr>
        <p:spPr>
          <a:xfrm>
            <a:off x="0" y="676275"/>
            <a:ext cx="7596188" cy="4525963"/>
          </a:xfrm>
          <a:prstGeom prst="rect">
            <a:avLst/>
          </a:prstGeom>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defRPr/>
            </a:pPr>
            <a:r>
              <a:rPr lang="pl-PL" altLang="pl-PL" sz="1700" dirty="0">
                <a:solidFill>
                  <a:schemeClr val="accent2"/>
                </a:solidFill>
              </a:rPr>
              <a:t>Einstein we wszystkich znaczących pracach podawał sposoby na doświadczalne sprawdzenie swoich prac. Mawiał: „to doświadczenie jest ostatecznym sprawdzianem teorii”. Z drugiej strony, jako doświadczalnik, nauczyłem się dopiero w USA, korzystać z teorii </a:t>
            </a:r>
            <a:r>
              <a:rPr lang="pl-PL" altLang="pl-PL" sz="1700" i="1" dirty="0">
                <a:solidFill>
                  <a:schemeClr val="accent2"/>
                </a:solidFill>
              </a:rPr>
              <a:t>przed</a:t>
            </a:r>
            <a:r>
              <a:rPr lang="pl-PL" altLang="pl-PL" sz="1700" dirty="0">
                <a:solidFill>
                  <a:schemeClr val="accent2"/>
                </a:solidFill>
              </a:rPr>
              <a:t> rozpoczęciem doświadczenia</a:t>
            </a:r>
            <a:r>
              <a:rPr lang="pl-PL" altLang="pl-PL" sz="1800" dirty="0">
                <a:solidFill>
                  <a:schemeClr val="accent2"/>
                </a:solidFill>
              </a:rPr>
              <a:t>.</a:t>
            </a:r>
          </a:p>
          <a:p>
            <a:pPr>
              <a:defRPr/>
            </a:pPr>
            <a:endParaRPr lang="pl-PL" altLang="pl-PL" sz="2000" dirty="0">
              <a:solidFill>
                <a:schemeClr val="accent2"/>
              </a:solidFill>
            </a:endParaRPr>
          </a:p>
        </p:txBody>
      </p:sp>
      <p:pic>
        <p:nvPicPr>
          <p:cNvPr id="18437" name="Obraz 6">
            <a:extLst>
              <a:ext uri="{FF2B5EF4-FFF2-40B4-BE49-F238E27FC236}">
                <a16:creationId xmlns:a16="http://schemas.microsoft.com/office/drawing/2014/main" id="{DF33A855-D9F3-C791-9E36-F8F87BFDF0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7425" y="166688"/>
            <a:ext cx="1204913" cy="152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Obraz 10">
            <a:extLst>
              <a:ext uri="{FF2B5EF4-FFF2-40B4-BE49-F238E27FC236}">
                <a16:creationId xmlns:a16="http://schemas.microsoft.com/office/drawing/2014/main" id="{A240B959-411C-4AA1-EB57-7794B9946C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863" y="4643438"/>
            <a:ext cx="4130675" cy="214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Obraz 14">
            <a:extLst>
              <a:ext uri="{FF2B5EF4-FFF2-40B4-BE49-F238E27FC236}">
                <a16:creationId xmlns:a16="http://schemas.microsoft.com/office/drawing/2014/main" id="{071C2DBB-30AD-9FBF-FD9F-AEEA219541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2175" y="1768475"/>
            <a:ext cx="4032250" cy="282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Obraz 16">
            <a:extLst>
              <a:ext uri="{FF2B5EF4-FFF2-40B4-BE49-F238E27FC236}">
                <a16:creationId xmlns:a16="http://schemas.microsoft.com/office/drawing/2014/main" id="{819C5143-2E6E-0097-444D-1C23A178461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59313" y="4679950"/>
            <a:ext cx="4130675" cy="212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ymbol zastępczy zawartości 2">
            <a:extLst>
              <a:ext uri="{FF2B5EF4-FFF2-40B4-BE49-F238E27FC236}">
                <a16:creationId xmlns:a16="http://schemas.microsoft.com/office/drawing/2014/main" id="{8FAF27E3-7A24-3BDC-BD97-A0C67F84E957}"/>
              </a:ext>
            </a:extLst>
          </p:cNvPr>
          <p:cNvSpPr txBox="1">
            <a:spLocks noChangeArrowheads="1"/>
          </p:cNvSpPr>
          <p:nvPr/>
        </p:nvSpPr>
        <p:spPr bwMode="auto">
          <a:xfrm>
            <a:off x="130175" y="814388"/>
            <a:ext cx="888365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r>
              <a:rPr lang="pl-PL" altLang="pl-PL" sz="1900"/>
              <a:t>„ Na bazie analizy głównie historycznej nauki chce wykazać, że </a:t>
            </a:r>
            <a:r>
              <a:rPr lang="pl-PL" altLang="pl-PL" sz="1900" b="1"/>
              <a:t>reguły metodologiczne</a:t>
            </a:r>
            <a:r>
              <a:rPr lang="pl-PL" altLang="pl-PL" sz="1900"/>
              <a:t> zaproponowane przez różne teorie epistemologiczne były systematycznie </a:t>
            </a:r>
            <a:r>
              <a:rPr lang="pl-PL" altLang="pl-PL" sz="1900" b="1"/>
              <a:t>łamane</a:t>
            </a:r>
            <a:r>
              <a:rPr lang="pl-PL" altLang="pl-PL" sz="1900"/>
              <a:t> w praktyce naukowej, ale również to łamanie było zasadnicze dla rozwoju nauki. […] nie ma </a:t>
            </a:r>
            <a:r>
              <a:rPr lang="pl-PL" altLang="pl-PL" sz="1900" b="1"/>
              <a:t>żadnej metody ogólnej</a:t>
            </a:r>
            <a:r>
              <a:rPr lang="pl-PL" altLang="pl-PL" sz="1900"/>
              <a:t>, żadnego „systemu” reguł które rządzą konstruowaniem i rozwojem dzieła naukowego. Co jednak nie oznacza, że nauka postępuje bez reguł, ale po prostu, że korzysta ona za każdym razem z reguł, </a:t>
            </a:r>
            <a:r>
              <a:rPr lang="pl-PL" altLang="pl-PL" sz="1900" b="1"/>
              <a:t>które uważa za stosowne</a:t>
            </a:r>
            <a:r>
              <a:rPr lang="pl-PL" altLang="pl-PL" sz="1900"/>
              <a:t> dla realizacji swoich celów, bez korzystania a jakiejś jednaj metody generalnej i z góry ustalonej.</a:t>
            </a:r>
          </a:p>
          <a:p>
            <a:pPr>
              <a:buFontTx/>
              <a:buNone/>
            </a:pPr>
            <a:r>
              <a:rPr lang="pl-PL" altLang="pl-PL" sz="1900">
                <a:solidFill>
                  <a:schemeClr val="accent2"/>
                </a:solidFill>
              </a:rPr>
              <a:t>Tak! Działalność odkrywcza to przejaw ludzkiego, wolnego i kreatywnego intelektu, aby nie wspominać o Keplerze i jego wizji pracy naukowej.</a:t>
            </a:r>
          </a:p>
          <a:p>
            <a:pPr>
              <a:buFontTx/>
              <a:buNone/>
            </a:pPr>
            <a:r>
              <a:rPr lang="pl-PL" altLang="pl-PL" sz="1900"/>
              <a:t> Odrzucając identyfikację racjonalności i metody, Feyerabend uważa, że nie jest możliwe rozróżnienie między nauką a nie-nauką; nie jest możliwe stwierdzenie, że nauka dzięki swej metodzie jest najlepszą formą wiedzy [</a:t>
            </a:r>
            <a:r>
              <a:rPr lang="pl-PL" altLang="pl-PL" sz="1900">
                <a:solidFill>
                  <a:schemeClr val="accent2"/>
                </a:solidFill>
              </a:rPr>
              <a:t>zob. E. Morin, a także moje stwierdzenia, że w przypadku spraw trudnych jak powstanie świata, umysł naukowca i wyobraźnia artysty są równie cenne</a:t>
            </a:r>
            <a:r>
              <a:rPr lang="pl-PL" altLang="pl-PL" sz="1900"/>
              <a:t>]; i w końcu uzasadnić dominującą pozycję jaką nauka zajmuje we współczesnym systemie społecznym i kulturowym.” </a:t>
            </a:r>
          </a:p>
          <a:p>
            <a:pPr>
              <a:buFontTx/>
              <a:buNone/>
            </a:pPr>
            <a:r>
              <a:rPr lang="pl-PL" altLang="pl-PL" sz="1900"/>
              <a:t>Olga Tokarczuk: „Dziś, również uniwersytety nie spełniają funkcji kulturotwórczej. Naukowcy zamienili się w wyrobników goniących za punktami i grantami.”</a:t>
            </a:r>
          </a:p>
        </p:txBody>
      </p:sp>
      <p:sp>
        <p:nvSpPr>
          <p:cNvPr id="19459" name="Tytuł 1">
            <a:extLst>
              <a:ext uri="{FF2B5EF4-FFF2-40B4-BE49-F238E27FC236}">
                <a16:creationId xmlns:a16="http://schemas.microsoft.com/office/drawing/2014/main" id="{7A2A9DCC-D8AB-E76F-A495-A76331D45339}"/>
              </a:ext>
            </a:extLst>
          </p:cNvPr>
          <p:cNvSpPr>
            <a:spLocks noGrp="1" noChangeArrowheads="1"/>
          </p:cNvSpPr>
          <p:nvPr>
            <p:ph type="title"/>
          </p:nvPr>
        </p:nvSpPr>
        <p:spPr>
          <a:xfrm>
            <a:off x="457200" y="28575"/>
            <a:ext cx="8686800" cy="808038"/>
          </a:xfrm>
        </p:spPr>
        <p:txBody>
          <a:bodyPr/>
          <a:lstStyle/>
          <a:p>
            <a:r>
              <a:rPr lang="pl-PL" altLang="pl-PL" sz="3000"/>
              <a:t>Paul Feyerabend (Wiedeń 1924- Genolier 1994)</a:t>
            </a:r>
          </a:p>
        </p:txBody>
      </p:sp>
      <p:sp>
        <p:nvSpPr>
          <p:cNvPr id="19460" name="Symbol zastępczy zawartości 2">
            <a:extLst>
              <a:ext uri="{FF2B5EF4-FFF2-40B4-BE49-F238E27FC236}">
                <a16:creationId xmlns:a16="http://schemas.microsoft.com/office/drawing/2014/main" id="{C8925A7B-7C5D-1FE7-86D7-C07A54F142B2}"/>
              </a:ext>
            </a:extLst>
          </p:cNvPr>
          <p:cNvSpPr txBox="1">
            <a:spLocks noChangeArrowheads="1"/>
          </p:cNvSpPr>
          <p:nvPr/>
        </p:nvSpPr>
        <p:spPr bwMode="auto">
          <a:xfrm>
            <a:off x="0" y="793750"/>
            <a:ext cx="9144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endParaRPr lang="pl-PL" altLang="pl-PL" sz="2000">
              <a:solidFill>
                <a:schemeClr val="accent2"/>
              </a:solidFill>
            </a:endParaRPr>
          </a:p>
        </p:txBody>
      </p:sp>
      <p:sp>
        <p:nvSpPr>
          <p:cNvPr id="19461" name="pole tekstowe 4">
            <a:extLst>
              <a:ext uri="{FF2B5EF4-FFF2-40B4-BE49-F238E27FC236}">
                <a16:creationId xmlns:a16="http://schemas.microsoft.com/office/drawing/2014/main" id="{67217780-B1B1-A695-12CD-D42986A75929}"/>
              </a:ext>
            </a:extLst>
          </p:cNvPr>
          <p:cNvSpPr txBox="1">
            <a:spLocks noChangeArrowheads="1"/>
          </p:cNvSpPr>
          <p:nvPr/>
        </p:nvSpPr>
        <p:spPr bwMode="auto">
          <a:xfrm>
            <a:off x="1798638" y="5561013"/>
            <a:ext cx="58864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pl-PL" altLang="pl-PL" i="1"/>
              <a:t>Tutto filosofia</a:t>
            </a:r>
            <a:r>
              <a:rPr lang="pl-PL" altLang="pl-PL"/>
              <a:t>, DeAgostini, Novara, 1997, str. 317-8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2CEB57B-E987-EE4B-5523-143799D5555B}"/>
              </a:ext>
            </a:extLst>
          </p:cNvPr>
          <p:cNvSpPr>
            <a:spLocks noGrp="1"/>
          </p:cNvSpPr>
          <p:nvPr>
            <p:ph type="title"/>
          </p:nvPr>
        </p:nvSpPr>
        <p:spPr>
          <a:xfrm>
            <a:off x="2339752" y="-302460"/>
            <a:ext cx="8229600" cy="1143000"/>
          </a:xfrm>
        </p:spPr>
        <p:txBody>
          <a:bodyPr/>
          <a:lstStyle/>
          <a:p>
            <a:r>
              <a:rPr lang="pl-PL" sz="3600" dirty="0" err="1"/>
              <a:t>What</a:t>
            </a:r>
            <a:r>
              <a:rPr lang="pl-PL" sz="3600" dirty="0"/>
              <a:t> </a:t>
            </a:r>
            <a:r>
              <a:rPr lang="pl-PL" sz="3600" dirty="0" err="1"/>
              <a:t>else</a:t>
            </a:r>
            <a:r>
              <a:rPr lang="pl-PL" sz="3600" dirty="0"/>
              <a:t>?</a:t>
            </a:r>
          </a:p>
        </p:txBody>
      </p:sp>
      <p:pic>
        <p:nvPicPr>
          <p:cNvPr id="5" name="Obraz 4">
            <a:extLst>
              <a:ext uri="{FF2B5EF4-FFF2-40B4-BE49-F238E27FC236}">
                <a16:creationId xmlns:a16="http://schemas.microsoft.com/office/drawing/2014/main" id="{BC5BCA36-AADE-25A2-E5F8-6CBAB5C39DDF}"/>
              </a:ext>
            </a:extLst>
          </p:cNvPr>
          <p:cNvPicPr>
            <a:picLocks noChangeAspect="1"/>
          </p:cNvPicPr>
          <p:nvPr/>
        </p:nvPicPr>
        <p:blipFill>
          <a:blip r:embed="rId3"/>
          <a:stretch>
            <a:fillRect/>
          </a:stretch>
        </p:blipFill>
        <p:spPr>
          <a:xfrm>
            <a:off x="165594" y="188640"/>
            <a:ext cx="4788024" cy="6833715"/>
          </a:xfrm>
          <a:prstGeom prst="rect">
            <a:avLst/>
          </a:prstGeom>
        </p:spPr>
      </p:pic>
      <p:sp>
        <p:nvSpPr>
          <p:cNvPr id="6" name="pole tekstowe 5">
            <a:extLst>
              <a:ext uri="{FF2B5EF4-FFF2-40B4-BE49-F238E27FC236}">
                <a16:creationId xmlns:a16="http://schemas.microsoft.com/office/drawing/2014/main" id="{272A15B2-51CE-7F39-C17D-289A7EF52593}"/>
              </a:ext>
            </a:extLst>
          </p:cNvPr>
          <p:cNvSpPr txBox="1"/>
          <p:nvPr/>
        </p:nvSpPr>
        <p:spPr>
          <a:xfrm>
            <a:off x="4801290" y="765384"/>
            <a:ext cx="4054315" cy="830997"/>
          </a:xfrm>
          <a:prstGeom prst="rect">
            <a:avLst/>
          </a:prstGeom>
          <a:noFill/>
        </p:spPr>
        <p:txBody>
          <a:bodyPr wrap="none" rtlCol="0">
            <a:spAutoFit/>
          </a:bodyPr>
          <a:lstStyle/>
          <a:p>
            <a:r>
              <a:rPr lang="pl-PL" sz="2400" dirty="0"/>
              <a:t>Współczesna filozofia nauki,</a:t>
            </a:r>
          </a:p>
          <a:p>
            <a:r>
              <a:rPr lang="pl-PL" sz="2400" dirty="0"/>
              <a:t> przyrody, logiki</a:t>
            </a:r>
          </a:p>
        </p:txBody>
      </p:sp>
      <p:sp>
        <p:nvSpPr>
          <p:cNvPr id="7" name="pole tekstowe 6">
            <a:extLst>
              <a:ext uri="{FF2B5EF4-FFF2-40B4-BE49-F238E27FC236}">
                <a16:creationId xmlns:a16="http://schemas.microsoft.com/office/drawing/2014/main" id="{4533ABED-470E-CC28-0599-E764DEFD4FF8}"/>
              </a:ext>
            </a:extLst>
          </p:cNvPr>
          <p:cNvSpPr txBox="1"/>
          <p:nvPr/>
        </p:nvSpPr>
        <p:spPr>
          <a:xfrm>
            <a:off x="4801290" y="1758072"/>
            <a:ext cx="4342710" cy="5493812"/>
          </a:xfrm>
          <a:prstGeom prst="rect">
            <a:avLst/>
          </a:prstGeom>
          <a:noFill/>
        </p:spPr>
        <p:txBody>
          <a:bodyPr wrap="square" rtlCol="0">
            <a:spAutoFit/>
          </a:bodyPr>
          <a:lstStyle/>
          <a:p>
            <a:r>
              <a:rPr lang="pl-PL" sz="1700" dirty="0"/>
              <a:t>„Współczesne teorie wiedzy, poczynając</a:t>
            </a:r>
          </a:p>
          <a:p>
            <a:r>
              <a:rPr lang="pl-PL" sz="1700" dirty="0"/>
              <a:t>od Kanta do XX wieku, były oparte na neuropsychologii, elektromagnetyzmie, akustyce itd., mimo że powinno być raczej na odwrót: poszczególne dziedziny nauki powinny być weryfikowane prze teorię wiedzy. Dlatego, w dzisiejszej praktyce teorie wiedzy są zastępowane przez paradygmaty.” […]</a:t>
            </a:r>
          </a:p>
          <a:p>
            <a:endParaRPr lang="pl-PL" dirty="0"/>
          </a:p>
          <a:p>
            <a:r>
              <a:rPr lang="pl-PL" dirty="0"/>
              <a:t>International Union of </a:t>
            </a:r>
            <a:r>
              <a:rPr lang="pl-PL" dirty="0" err="1"/>
              <a:t>History</a:t>
            </a:r>
            <a:r>
              <a:rPr lang="pl-PL" dirty="0"/>
              <a:t> and </a:t>
            </a:r>
            <a:r>
              <a:rPr lang="pl-PL" dirty="0" err="1"/>
              <a:t>Philosophy</a:t>
            </a:r>
            <a:r>
              <a:rPr lang="pl-PL" dirty="0"/>
              <a:t> of Science</a:t>
            </a:r>
          </a:p>
          <a:p>
            <a:r>
              <a:rPr lang="pl-PL" dirty="0"/>
              <a:t>11th </a:t>
            </a:r>
            <a:r>
              <a:rPr lang="pl-PL" dirty="0" err="1"/>
              <a:t>Int</a:t>
            </a:r>
            <a:r>
              <a:rPr lang="pl-PL" dirty="0"/>
              <a:t>. </a:t>
            </a:r>
            <a:r>
              <a:rPr lang="pl-PL" dirty="0" err="1"/>
              <a:t>Congress</a:t>
            </a:r>
            <a:r>
              <a:rPr lang="pl-PL" dirty="0"/>
              <a:t> of </a:t>
            </a:r>
            <a:r>
              <a:rPr lang="pl-PL" dirty="0" err="1"/>
              <a:t>Logic</a:t>
            </a:r>
            <a:r>
              <a:rPr lang="pl-PL" dirty="0"/>
              <a:t>, </a:t>
            </a:r>
            <a:r>
              <a:rPr lang="pl-PL" dirty="0" err="1"/>
              <a:t>Methodology</a:t>
            </a:r>
            <a:r>
              <a:rPr lang="pl-PL" dirty="0"/>
              <a:t> and </a:t>
            </a:r>
            <a:r>
              <a:rPr lang="pl-PL" dirty="0" err="1"/>
              <a:t>Philosophy</a:t>
            </a:r>
            <a:r>
              <a:rPr lang="pl-PL" dirty="0"/>
              <a:t> of Science, Kraków,  August 20-26, 1999, Volume of </a:t>
            </a:r>
            <a:r>
              <a:rPr lang="pl-PL" dirty="0" err="1"/>
              <a:t>Abstracts</a:t>
            </a:r>
            <a:endParaRPr lang="pl-PL" dirty="0"/>
          </a:p>
          <a:p>
            <a:endParaRPr lang="pl-PL" dirty="0"/>
          </a:p>
          <a:p>
            <a:r>
              <a:rPr lang="pl-PL" b="1" dirty="0">
                <a:solidFill>
                  <a:srgbClr val="FF0000"/>
                </a:solidFill>
              </a:rPr>
              <a:t>Special, </a:t>
            </a:r>
            <a:r>
              <a:rPr lang="pl-PL" b="1" dirty="0" err="1">
                <a:solidFill>
                  <a:srgbClr val="FF0000"/>
                </a:solidFill>
              </a:rPr>
              <a:t>great</a:t>
            </a:r>
            <a:r>
              <a:rPr lang="pl-PL" b="1" dirty="0">
                <a:solidFill>
                  <a:srgbClr val="FF0000"/>
                </a:solidFill>
              </a:rPr>
              <a:t> </a:t>
            </a:r>
            <a:r>
              <a:rPr lang="pl-PL" b="1" dirty="0" err="1">
                <a:solidFill>
                  <a:srgbClr val="FF0000"/>
                </a:solidFill>
              </a:rPr>
              <a:t>thanks</a:t>
            </a:r>
            <a:r>
              <a:rPr lang="pl-PL" b="1" dirty="0">
                <a:solidFill>
                  <a:srgbClr val="FF0000"/>
                </a:solidFill>
              </a:rPr>
              <a:t> to </a:t>
            </a:r>
            <a:r>
              <a:rPr lang="pl-PL" b="1" dirty="0" err="1">
                <a:solidFill>
                  <a:srgbClr val="FF0000"/>
                </a:solidFill>
              </a:rPr>
              <a:t>Akinori</a:t>
            </a:r>
            <a:r>
              <a:rPr lang="pl-PL" b="1" dirty="0">
                <a:solidFill>
                  <a:srgbClr val="FF0000"/>
                </a:solidFill>
              </a:rPr>
              <a:t> </a:t>
            </a:r>
            <a:r>
              <a:rPr lang="pl-PL" b="1" dirty="0" err="1">
                <a:solidFill>
                  <a:srgbClr val="FF0000"/>
                </a:solidFill>
              </a:rPr>
              <a:t>Tanogashira</a:t>
            </a:r>
            <a:r>
              <a:rPr lang="pl-PL" b="1" dirty="0">
                <a:solidFill>
                  <a:srgbClr val="FF0000"/>
                </a:solidFill>
              </a:rPr>
              <a:t> san</a:t>
            </a:r>
          </a:p>
          <a:p>
            <a:endParaRPr lang="pl-PL" dirty="0"/>
          </a:p>
          <a:p>
            <a:endParaRPr lang="pl-PL" dirty="0"/>
          </a:p>
        </p:txBody>
      </p:sp>
    </p:spTree>
    <p:extLst>
      <p:ext uri="{BB962C8B-B14F-4D97-AF65-F5344CB8AC3E}">
        <p14:creationId xmlns:p14="http://schemas.microsoft.com/office/powerpoint/2010/main" val="2725281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1E488E7F-7EDB-12FE-A9C8-FDD39F802324}"/>
              </a:ext>
            </a:extLst>
          </p:cNvPr>
          <p:cNvPicPr>
            <a:picLocks noChangeAspect="1"/>
          </p:cNvPicPr>
          <p:nvPr/>
        </p:nvPicPr>
        <p:blipFill rotWithShape="1">
          <a:blip r:embed="rId3">
            <a:extLst>
              <a:ext uri="{28A0092B-C50C-407E-A947-70E740481C1C}">
                <a14:useLocalDpi xmlns:a14="http://schemas.microsoft.com/office/drawing/2010/main" val="0"/>
              </a:ext>
            </a:extLst>
          </a:blip>
          <a:srcRect r="21260" b="21692"/>
          <a:stretch/>
        </p:blipFill>
        <p:spPr>
          <a:xfrm>
            <a:off x="-72394" y="745338"/>
            <a:ext cx="9216394" cy="6500086"/>
          </a:xfrm>
          <a:prstGeom prst="rect">
            <a:avLst/>
          </a:prstGeom>
        </p:spPr>
      </p:pic>
      <p:sp>
        <p:nvSpPr>
          <p:cNvPr id="5" name="Tytuł 4">
            <a:extLst>
              <a:ext uri="{FF2B5EF4-FFF2-40B4-BE49-F238E27FC236}">
                <a16:creationId xmlns:a16="http://schemas.microsoft.com/office/drawing/2014/main" id="{37EE4A77-336D-DE64-29B7-215524732DFD}"/>
              </a:ext>
            </a:extLst>
          </p:cNvPr>
          <p:cNvSpPr>
            <a:spLocks noGrp="1"/>
          </p:cNvSpPr>
          <p:nvPr>
            <p:ph type="title"/>
          </p:nvPr>
        </p:nvSpPr>
        <p:spPr>
          <a:xfrm>
            <a:off x="457200" y="0"/>
            <a:ext cx="8229600" cy="834170"/>
          </a:xfrm>
        </p:spPr>
        <p:txBody>
          <a:bodyPr/>
          <a:lstStyle/>
          <a:p>
            <a:r>
              <a:rPr lang="pl-PL" sz="3600" dirty="0"/>
              <a:t>„Aktualność i potencjalność w fizyce”</a:t>
            </a:r>
          </a:p>
        </p:txBody>
      </p:sp>
      <p:sp>
        <p:nvSpPr>
          <p:cNvPr id="6" name="pole tekstowe 5">
            <a:extLst>
              <a:ext uri="{FF2B5EF4-FFF2-40B4-BE49-F238E27FC236}">
                <a16:creationId xmlns:a16="http://schemas.microsoft.com/office/drawing/2014/main" id="{56E811EB-E748-4354-D743-F7E1673EE03F}"/>
              </a:ext>
            </a:extLst>
          </p:cNvPr>
          <p:cNvSpPr txBox="1"/>
          <p:nvPr/>
        </p:nvSpPr>
        <p:spPr>
          <a:xfrm>
            <a:off x="4445278" y="6112662"/>
            <a:ext cx="4775666" cy="646331"/>
          </a:xfrm>
          <a:prstGeom prst="rect">
            <a:avLst/>
          </a:prstGeom>
          <a:noFill/>
        </p:spPr>
        <p:txBody>
          <a:bodyPr wrap="none" rtlCol="0">
            <a:spAutoFit/>
          </a:bodyPr>
          <a:lstStyle/>
          <a:p>
            <a:r>
              <a:rPr lang="pl-PL" dirty="0"/>
              <a:t>„Potencjalny – zanim zrobimy doświadczenie</a:t>
            </a:r>
          </a:p>
          <a:p>
            <a:r>
              <a:rPr lang="pl-PL" dirty="0"/>
              <a:t>Aktualny – po zrobieniu…”</a:t>
            </a:r>
          </a:p>
        </p:txBody>
      </p:sp>
    </p:spTree>
    <p:extLst>
      <p:ext uri="{BB962C8B-B14F-4D97-AF65-F5344CB8AC3E}">
        <p14:creationId xmlns:p14="http://schemas.microsoft.com/office/powerpoint/2010/main" val="723259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37EE4A77-336D-DE64-29B7-215524732DFD}"/>
              </a:ext>
            </a:extLst>
          </p:cNvPr>
          <p:cNvSpPr>
            <a:spLocks noGrp="1"/>
          </p:cNvSpPr>
          <p:nvPr>
            <p:ph type="title"/>
          </p:nvPr>
        </p:nvSpPr>
        <p:spPr>
          <a:xfrm>
            <a:off x="457199" y="0"/>
            <a:ext cx="8539411" cy="834170"/>
          </a:xfrm>
        </p:spPr>
        <p:txBody>
          <a:bodyPr/>
          <a:lstStyle/>
          <a:p>
            <a:r>
              <a:rPr lang="pl-PL" sz="3200" dirty="0"/>
              <a:t>„Logika wielowartościowa w fizyce kwantowej”</a:t>
            </a:r>
          </a:p>
        </p:txBody>
      </p:sp>
      <p:sp>
        <p:nvSpPr>
          <p:cNvPr id="6" name="pole tekstowe 5">
            <a:extLst>
              <a:ext uri="{FF2B5EF4-FFF2-40B4-BE49-F238E27FC236}">
                <a16:creationId xmlns:a16="http://schemas.microsoft.com/office/drawing/2014/main" id="{56E811EB-E748-4354-D743-F7E1673EE03F}"/>
              </a:ext>
            </a:extLst>
          </p:cNvPr>
          <p:cNvSpPr txBox="1"/>
          <p:nvPr/>
        </p:nvSpPr>
        <p:spPr>
          <a:xfrm>
            <a:off x="4606832" y="1196752"/>
            <a:ext cx="4304516" cy="3693319"/>
          </a:xfrm>
          <a:prstGeom prst="rect">
            <a:avLst/>
          </a:prstGeom>
          <a:noFill/>
        </p:spPr>
        <p:txBody>
          <a:bodyPr wrap="square" rtlCol="0">
            <a:spAutoFit/>
          </a:bodyPr>
          <a:lstStyle/>
          <a:p>
            <a:r>
              <a:rPr lang="pl-PL" dirty="0"/>
              <a:t>GK: Wynik pomiaru w mechanice kwantowej nie jest przewidywalny. </a:t>
            </a:r>
          </a:p>
          <a:p>
            <a:endParaRPr lang="pl-PL" dirty="0"/>
          </a:p>
          <a:p>
            <a:r>
              <a:rPr lang="pl-PL" dirty="0"/>
              <a:t>Czy to znaczy, że logika jest wielowartościowa?</a:t>
            </a:r>
          </a:p>
          <a:p>
            <a:endParaRPr lang="pl-PL" dirty="0"/>
          </a:p>
          <a:p>
            <a:r>
              <a:rPr lang="pl-PL" dirty="0"/>
              <a:t>Kłania się </a:t>
            </a:r>
            <a:r>
              <a:rPr lang="pl-PL" dirty="0" err="1"/>
              <a:t>Parmenides</a:t>
            </a:r>
            <a:r>
              <a:rPr lang="pl-PL" dirty="0"/>
              <a:t>: albo coś jest, albo czegoś nie ma.</a:t>
            </a:r>
          </a:p>
          <a:p>
            <a:endParaRPr lang="pl-PL" dirty="0"/>
          </a:p>
          <a:p>
            <a:r>
              <a:rPr lang="pl-PL" dirty="0"/>
              <a:t>W kulturze wschodniej jest inaczej: </a:t>
            </a:r>
          </a:p>
          <a:p>
            <a:r>
              <a:rPr lang="pl-PL" dirty="0" err="1"/>
              <a:t>Yin</a:t>
            </a:r>
            <a:r>
              <a:rPr lang="pl-PL" dirty="0"/>
              <a:t> and Yang</a:t>
            </a:r>
          </a:p>
          <a:p>
            <a:endParaRPr lang="pl-PL" dirty="0"/>
          </a:p>
          <a:p>
            <a:endParaRPr lang="pl-PL" dirty="0"/>
          </a:p>
        </p:txBody>
      </p:sp>
      <p:pic>
        <p:nvPicPr>
          <p:cNvPr id="3" name="Obraz 2">
            <a:extLst>
              <a:ext uri="{FF2B5EF4-FFF2-40B4-BE49-F238E27FC236}">
                <a16:creationId xmlns:a16="http://schemas.microsoft.com/office/drawing/2014/main" id="{5366B979-5E39-F6C4-D75F-35B8EA304A13}"/>
              </a:ext>
            </a:extLst>
          </p:cNvPr>
          <p:cNvPicPr>
            <a:picLocks noChangeAspect="1"/>
          </p:cNvPicPr>
          <p:nvPr/>
        </p:nvPicPr>
        <p:blipFill>
          <a:blip r:embed="rId3"/>
          <a:stretch>
            <a:fillRect/>
          </a:stretch>
        </p:blipFill>
        <p:spPr>
          <a:xfrm>
            <a:off x="147389" y="834169"/>
            <a:ext cx="4459443" cy="5985301"/>
          </a:xfrm>
          <a:prstGeom prst="rect">
            <a:avLst/>
          </a:prstGeom>
        </p:spPr>
      </p:pic>
      <p:pic>
        <p:nvPicPr>
          <p:cNvPr id="1028" name="Picture 4">
            <a:extLst>
              <a:ext uri="{FF2B5EF4-FFF2-40B4-BE49-F238E27FC236}">
                <a16:creationId xmlns:a16="http://schemas.microsoft.com/office/drawing/2014/main" id="{DD429B30-CA88-2E76-3D5F-467DA11169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00" y="4366828"/>
            <a:ext cx="1771650" cy="1771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76750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37EE4A77-336D-DE64-29B7-215524732DFD}"/>
              </a:ext>
            </a:extLst>
          </p:cNvPr>
          <p:cNvSpPr>
            <a:spLocks noGrp="1"/>
          </p:cNvSpPr>
          <p:nvPr>
            <p:ph type="title"/>
          </p:nvPr>
        </p:nvSpPr>
        <p:spPr>
          <a:xfrm>
            <a:off x="457200" y="0"/>
            <a:ext cx="8229600" cy="834170"/>
          </a:xfrm>
        </p:spPr>
        <p:txBody>
          <a:bodyPr/>
          <a:lstStyle/>
          <a:p>
            <a:r>
              <a:rPr lang="pl-PL" sz="3200" dirty="0"/>
              <a:t>„</a:t>
            </a:r>
            <a:r>
              <a:rPr lang="pl-PL" sz="3200" dirty="0" err="1"/>
              <a:t>Parmenides</a:t>
            </a:r>
            <a:r>
              <a:rPr lang="pl-PL" sz="3200" dirty="0"/>
              <a:t> &amp; Platon: </a:t>
            </a:r>
            <a:r>
              <a:rPr lang="pl-PL" sz="3200" dirty="0" err="1"/>
              <a:t>numerical</a:t>
            </a:r>
            <a:r>
              <a:rPr lang="pl-PL" sz="3200" dirty="0"/>
              <a:t> </a:t>
            </a:r>
            <a:r>
              <a:rPr lang="pl-PL" sz="3200" dirty="0" err="1"/>
              <a:t>monism</a:t>
            </a:r>
            <a:r>
              <a:rPr lang="pl-PL" sz="3200" dirty="0"/>
              <a:t>”</a:t>
            </a:r>
          </a:p>
        </p:txBody>
      </p:sp>
      <p:pic>
        <p:nvPicPr>
          <p:cNvPr id="4" name="Obraz 3">
            <a:extLst>
              <a:ext uri="{FF2B5EF4-FFF2-40B4-BE49-F238E27FC236}">
                <a16:creationId xmlns:a16="http://schemas.microsoft.com/office/drawing/2014/main" id="{BC278AD5-D9DD-62FD-20F2-23D16990ADA1}"/>
              </a:ext>
            </a:extLst>
          </p:cNvPr>
          <p:cNvPicPr>
            <a:picLocks noChangeAspect="1"/>
          </p:cNvPicPr>
          <p:nvPr/>
        </p:nvPicPr>
        <p:blipFill>
          <a:blip r:embed="rId3"/>
          <a:stretch>
            <a:fillRect/>
          </a:stretch>
        </p:blipFill>
        <p:spPr>
          <a:xfrm>
            <a:off x="375652" y="678408"/>
            <a:ext cx="8311148" cy="5858369"/>
          </a:xfrm>
          <a:prstGeom prst="rect">
            <a:avLst/>
          </a:prstGeom>
        </p:spPr>
      </p:pic>
      <p:sp>
        <p:nvSpPr>
          <p:cNvPr id="6" name="pole tekstowe 5">
            <a:extLst>
              <a:ext uri="{FF2B5EF4-FFF2-40B4-BE49-F238E27FC236}">
                <a16:creationId xmlns:a16="http://schemas.microsoft.com/office/drawing/2014/main" id="{56E811EB-E748-4354-D743-F7E1673EE03F}"/>
              </a:ext>
            </a:extLst>
          </p:cNvPr>
          <p:cNvSpPr txBox="1"/>
          <p:nvPr/>
        </p:nvSpPr>
        <p:spPr>
          <a:xfrm>
            <a:off x="267484" y="6212360"/>
            <a:ext cx="8500864" cy="861774"/>
          </a:xfrm>
          <a:prstGeom prst="rect">
            <a:avLst/>
          </a:prstGeom>
          <a:noFill/>
        </p:spPr>
        <p:txBody>
          <a:bodyPr wrap="square" rtlCol="0">
            <a:spAutoFit/>
          </a:bodyPr>
          <a:lstStyle/>
          <a:p>
            <a:r>
              <a:rPr lang="pl-PL" sz="1600" dirty="0"/>
              <a:t>Filozofia, od zawsze zadaje podstawowe pytania, udziela odpowiedzi, po czym znów wraca. </a:t>
            </a:r>
          </a:p>
          <a:p>
            <a:r>
              <a:rPr lang="pl-PL" sz="1600" dirty="0"/>
              <a:t>Słyszeliśmy to na obecnym kursie wiele razy, nie tylko w kwestii filozofii przyrody</a:t>
            </a:r>
          </a:p>
          <a:p>
            <a:endParaRPr lang="pl-PL" dirty="0"/>
          </a:p>
        </p:txBody>
      </p:sp>
      <p:sp>
        <p:nvSpPr>
          <p:cNvPr id="7" name="pole tekstowe 6">
            <a:extLst>
              <a:ext uri="{FF2B5EF4-FFF2-40B4-BE49-F238E27FC236}">
                <a16:creationId xmlns:a16="http://schemas.microsoft.com/office/drawing/2014/main" id="{A32AC884-AF9B-AEF7-7662-E0B006CFC51C}"/>
              </a:ext>
            </a:extLst>
          </p:cNvPr>
          <p:cNvSpPr txBox="1"/>
          <p:nvPr/>
        </p:nvSpPr>
        <p:spPr>
          <a:xfrm>
            <a:off x="4581485" y="5659901"/>
            <a:ext cx="3409780" cy="615553"/>
          </a:xfrm>
          <a:prstGeom prst="rect">
            <a:avLst/>
          </a:prstGeom>
          <a:noFill/>
        </p:spPr>
        <p:txBody>
          <a:bodyPr wrap="none" rtlCol="0">
            <a:spAutoFit/>
          </a:bodyPr>
          <a:lstStyle/>
          <a:p>
            <a:r>
              <a:rPr lang="pl-PL" sz="1700" dirty="0"/>
              <a:t>Po tych obliczaniach widzimy, że </a:t>
            </a:r>
          </a:p>
          <a:p>
            <a:r>
              <a:rPr lang="pl-PL" sz="1700" dirty="0"/>
              <a:t>„Zenon z </a:t>
            </a:r>
            <a:r>
              <a:rPr lang="pl-PL" sz="1700" dirty="0" err="1"/>
              <a:t>Elei</a:t>
            </a:r>
            <a:r>
              <a:rPr lang="pl-PL" sz="1700" dirty="0"/>
              <a:t> nie miał racji”</a:t>
            </a:r>
          </a:p>
        </p:txBody>
      </p:sp>
    </p:spTree>
    <p:extLst>
      <p:ext uri="{BB962C8B-B14F-4D97-AF65-F5344CB8AC3E}">
        <p14:creationId xmlns:p14="http://schemas.microsoft.com/office/powerpoint/2010/main" val="993907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ytuł 1">
            <a:extLst>
              <a:ext uri="{FF2B5EF4-FFF2-40B4-BE49-F238E27FC236}">
                <a16:creationId xmlns:a16="http://schemas.microsoft.com/office/drawing/2014/main" id="{A6CD369B-B478-5B98-D1C0-A1025C92FC26}"/>
              </a:ext>
            </a:extLst>
          </p:cNvPr>
          <p:cNvSpPr>
            <a:spLocks noGrp="1" noChangeArrowheads="1"/>
          </p:cNvSpPr>
          <p:nvPr>
            <p:ph type="title"/>
          </p:nvPr>
        </p:nvSpPr>
        <p:spPr>
          <a:xfrm>
            <a:off x="457200" y="-15875"/>
            <a:ext cx="8229600" cy="1143000"/>
          </a:xfrm>
        </p:spPr>
        <p:txBody>
          <a:bodyPr/>
          <a:lstStyle/>
          <a:p>
            <a:r>
              <a:rPr lang="pl-PL" altLang="pl-PL" sz="3600"/>
              <a:t>„Filozofia nauki”</a:t>
            </a:r>
          </a:p>
        </p:txBody>
      </p:sp>
      <p:sp>
        <p:nvSpPr>
          <p:cNvPr id="4099" name="pole tekstowe 3">
            <a:extLst>
              <a:ext uri="{FF2B5EF4-FFF2-40B4-BE49-F238E27FC236}">
                <a16:creationId xmlns:a16="http://schemas.microsoft.com/office/drawing/2014/main" id="{2289C69D-592A-3D00-3CDA-99363D391F49}"/>
              </a:ext>
            </a:extLst>
          </p:cNvPr>
          <p:cNvSpPr txBox="1">
            <a:spLocks noChangeArrowheads="1"/>
          </p:cNvSpPr>
          <p:nvPr/>
        </p:nvSpPr>
        <p:spPr bwMode="auto">
          <a:xfrm>
            <a:off x="179388" y="908050"/>
            <a:ext cx="8785225" cy="627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spcAft>
                <a:spcPts val="600"/>
              </a:spcAft>
              <a:buFontTx/>
              <a:buNone/>
            </a:pPr>
            <a:r>
              <a:rPr lang="pl-PL" altLang="it-IT" sz="2000"/>
              <a:t>„W poprzednich okresach, filozofowie uważali, że istnieje metafizyka przyrody, dział wiedzy głębszy i bardziej zasadniczy niż każda z nauk empirycznych. […] Dziś filozof nauki nie wierzy już w istnienie tego rodzaju metafizyki; stara filozofia przyrody została zastąpiona przez filozofię nauki,   i ta najnowsza filozofia nie interesuje się odkrywaniem faktów i praw (co dziś jest zadaniem naukowca empiryka) ani metafizyką świata. Filozofia nauki zwraca uwagę na samą naukę, studiując pojęcia, które owa stosuje, metody które używa, jej możliwe rezultaty, formy jej stwierdzeń i typy logiki, które są stosowane.” (R. Carnap, </a:t>
            </a:r>
            <a:r>
              <a:rPr lang="pl-PL" altLang="it-IT" sz="2000" i="1"/>
              <a:t>Philosophical Foundations of Physics</a:t>
            </a:r>
            <a:r>
              <a:rPr lang="pl-PL" altLang="it-IT" sz="2000"/>
              <a:t>)</a:t>
            </a:r>
          </a:p>
          <a:p>
            <a:pPr>
              <a:spcBef>
                <a:spcPct val="0"/>
              </a:spcBef>
              <a:buFontTx/>
              <a:buNone/>
            </a:pPr>
            <a:r>
              <a:rPr lang="pl-PL" altLang="it-IT" sz="2000"/>
              <a:t>„Ale obszerna literatura […] obejmuje również rozważania metafizyczne na temat odpowiedniości przedstawień naukowych świata i ich relacji z wyobrażeniami powszednimi, rozważania nt. aktualności i praktyczności; w świetle nauki obecnej znaczenie pojęć, jak „substancja” (Whitehead), materia i przyczynowość (Bertrand Russell); i w końcu rozważania etyczne nt. konsekwencji odkryć naukowych i ich zastosowań, jak też rozważania nt. „wpływowych metafizyk”, wizji świata i ich założeń kategorialnych, wpływających na jej rozwój.</a:t>
            </a:r>
          </a:p>
          <a:p>
            <a:pPr>
              <a:spcBef>
                <a:spcPct val="0"/>
              </a:spcBef>
              <a:buFontTx/>
              <a:buNone/>
            </a:pPr>
            <a:endParaRPr lang="pl-PL" altLang="it-IT" sz="1800"/>
          </a:p>
          <a:p>
            <a:pPr>
              <a:spcBef>
                <a:spcPct val="0"/>
              </a:spcBef>
              <a:buFontTx/>
              <a:buNone/>
            </a:pPr>
            <a:r>
              <a:rPr lang="pl-PL" altLang="it-IT" sz="1800"/>
              <a:t>N. Abbagnano, </a:t>
            </a:r>
            <a:r>
              <a:rPr lang="pl-PL" altLang="it-IT" sz="1800" i="1"/>
              <a:t>Storia della filosofia</a:t>
            </a:r>
            <a:r>
              <a:rPr lang="pl-PL" altLang="it-IT" sz="1800"/>
              <a:t>, De Agostini, Novara 2006, t. 12, s. 369</a:t>
            </a:r>
          </a:p>
          <a:p>
            <a:pPr>
              <a:spcBef>
                <a:spcPct val="0"/>
              </a:spcBef>
              <a:buFontTx/>
              <a:buNone/>
            </a:pPr>
            <a:r>
              <a:rPr lang="pl-PL" altLang="it-IT" sz="2100"/>
              <a:t>  </a:t>
            </a:r>
            <a:endParaRPr lang="pl-PL" altLang="pl-PL" sz="21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olo 1">
            <a:extLst>
              <a:ext uri="{FF2B5EF4-FFF2-40B4-BE49-F238E27FC236}">
                <a16:creationId xmlns:a16="http://schemas.microsoft.com/office/drawing/2014/main" id="{3127CB13-9CE9-C15E-28C2-FDF3CA47C8B0}"/>
              </a:ext>
            </a:extLst>
          </p:cNvPr>
          <p:cNvSpPr>
            <a:spLocks noGrp="1" noChangeArrowheads="1"/>
          </p:cNvSpPr>
          <p:nvPr>
            <p:ph type="title"/>
          </p:nvPr>
        </p:nvSpPr>
        <p:spPr>
          <a:xfrm>
            <a:off x="457200" y="-28575"/>
            <a:ext cx="8518525" cy="1143000"/>
          </a:xfrm>
        </p:spPr>
        <p:txBody>
          <a:bodyPr/>
          <a:lstStyle/>
          <a:p>
            <a:r>
              <a:rPr lang="pl-PL" altLang="pl-PL" sz="3200" dirty="0">
                <a:solidFill>
                  <a:schemeClr val="accent2"/>
                </a:solidFill>
              </a:rPr>
              <a:t>Popper, Kuhn, </a:t>
            </a:r>
            <a:r>
              <a:rPr lang="pl-PL" altLang="pl-PL" sz="3200" dirty="0" err="1">
                <a:solidFill>
                  <a:schemeClr val="accent2"/>
                </a:solidFill>
              </a:rPr>
              <a:t>Feyerabend</a:t>
            </a:r>
            <a:r>
              <a:rPr lang="pl-PL" altLang="pl-PL" sz="3200" dirty="0">
                <a:solidFill>
                  <a:schemeClr val="accent2"/>
                </a:solidFill>
              </a:rPr>
              <a:t>: podsumowanie</a:t>
            </a:r>
          </a:p>
        </p:txBody>
      </p:sp>
      <p:sp>
        <p:nvSpPr>
          <p:cNvPr id="44035" name="Text Box 4">
            <a:extLst>
              <a:ext uri="{FF2B5EF4-FFF2-40B4-BE49-F238E27FC236}">
                <a16:creationId xmlns:a16="http://schemas.microsoft.com/office/drawing/2014/main" id="{6941BC91-E578-50F0-86DC-9916A930532A}"/>
              </a:ext>
            </a:extLst>
          </p:cNvPr>
          <p:cNvSpPr txBox="1">
            <a:spLocks noChangeArrowheads="1"/>
          </p:cNvSpPr>
          <p:nvPr/>
        </p:nvSpPr>
        <p:spPr bwMode="auto">
          <a:xfrm>
            <a:off x="90488" y="1114425"/>
            <a:ext cx="8963025" cy="8248650"/>
          </a:xfrm>
          <a:prstGeom prst="rect">
            <a:avLst/>
          </a:prstGeom>
          <a:noFill/>
          <a:ln>
            <a:noFill/>
          </a:ln>
          <a:effec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342900" indent="-342900" eaLnBrk="1" hangingPunct="1">
              <a:spcBef>
                <a:spcPct val="0"/>
              </a:spcBef>
              <a:spcAft>
                <a:spcPts val="600"/>
              </a:spcAft>
              <a:defRPr/>
            </a:pPr>
            <a:r>
              <a:rPr lang="pl-PL" altLang="it-IT" sz="2000" dirty="0"/>
              <a:t>Ponad dwa i pół tysiąca lat od dysput między filozofami „greckim” na temat pierwszych elementów natury, po powstaniu oraz po nadzwyczajnych sukcesach nauk przyrodniczych i technicznych w międzyczasie, wracamy do różnych zdań na temat samych tych nauk.</a:t>
            </a:r>
          </a:p>
          <a:p>
            <a:pPr marL="342900" indent="-342900" eaLnBrk="1" hangingPunct="1">
              <a:spcBef>
                <a:spcPct val="0"/>
              </a:spcBef>
              <a:spcAft>
                <a:spcPts val="600"/>
              </a:spcAft>
              <a:defRPr/>
            </a:pPr>
            <a:r>
              <a:rPr lang="pl-PL" altLang="it-IT" sz="2000" dirty="0"/>
              <a:t>Jak pisze Tatarkiewicz w podsumowaniu wczesnej filozofii greckiej, cechą charakterystyczną tej dziedziny </a:t>
            </a:r>
            <a:r>
              <a:rPr lang="pl-PL" altLang="it-IT" sz="2000" i="1" dirty="0"/>
              <a:t>humanistyki</a:t>
            </a:r>
            <a:r>
              <a:rPr lang="pl-PL" altLang="it-IT" sz="2000" dirty="0"/>
              <a:t> jest tendencja do (celowego) popadania w skrajności: oczywiście, kolejny myśliciel, o ile chce być oryginalny, musi zacząć od zaprzeczenia myśli poprzedniej.</a:t>
            </a:r>
          </a:p>
          <a:p>
            <a:pPr marL="342900" indent="-342900" eaLnBrk="1" hangingPunct="1">
              <a:spcBef>
                <a:spcPct val="0"/>
              </a:spcBef>
              <a:spcAft>
                <a:spcPts val="600"/>
              </a:spcAft>
              <a:defRPr/>
            </a:pPr>
            <a:r>
              <a:rPr lang="pl-PL" altLang="it-IT" sz="2000" dirty="0"/>
              <a:t>Podsumowując (niektórych z) filozofów nauki XX wieku: pokazali różne aspekty rozwoju nauki. Pojawiło się pojęcie paradygmatu i rewolucji naukowej (Kuhn), rozwoju spontanicznego (</a:t>
            </a:r>
            <a:r>
              <a:rPr lang="pl-PL" altLang="it-IT" sz="2000" dirty="0" err="1"/>
              <a:t>Feyerabend</a:t>
            </a:r>
            <a:r>
              <a:rPr lang="pl-PL" altLang="it-IT" sz="2000" dirty="0"/>
              <a:t>), konieczność weryfikacji (falsyfikacji) teorii oraz ich nie-absolutnego charakteru (Popper). </a:t>
            </a:r>
          </a:p>
          <a:p>
            <a:pPr marL="342900" indent="-342900" eaLnBrk="1" hangingPunct="1">
              <a:spcBef>
                <a:spcPct val="0"/>
              </a:spcBef>
              <a:spcAft>
                <a:spcPts val="600"/>
              </a:spcAft>
              <a:defRPr/>
            </a:pPr>
            <a:r>
              <a:rPr lang="pl-PL" altLang="it-IT" sz="2000" dirty="0"/>
              <a:t>Oczywiście, motorem tego myślenia był nadzwyczajny rozwój nauki, a szczególnie fizyki, jako nauki o naturze w rozumieniu Greków, w XX wieku: Einstein, Planck, Bohr, Schrödinger, półprzewodniki itd.</a:t>
            </a:r>
          </a:p>
          <a:p>
            <a:pPr marL="342900" indent="-342900" eaLnBrk="1" hangingPunct="1">
              <a:spcBef>
                <a:spcPct val="0"/>
              </a:spcBef>
              <a:spcAft>
                <a:spcPts val="600"/>
              </a:spcAft>
              <a:defRPr/>
            </a:pPr>
            <a:r>
              <a:rPr lang="pl-PL" altLang="it-IT" sz="2000" dirty="0">
                <a:solidFill>
                  <a:srgbClr val="FF0000"/>
                </a:solidFill>
              </a:rPr>
              <a:t>Warto inwestować w nauki ścisłe, bo i humanistyczne z nich korzystają.</a:t>
            </a:r>
          </a:p>
          <a:p>
            <a:pPr marL="342900" indent="-342900" eaLnBrk="1" hangingPunct="1">
              <a:spcBef>
                <a:spcPct val="0"/>
              </a:spcBef>
              <a:spcAft>
                <a:spcPts val="600"/>
              </a:spcAft>
              <a:defRPr/>
            </a:pPr>
            <a:r>
              <a:rPr lang="pl-PL" altLang="it-IT" sz="2000" dirty="0">
                <a:solidFill>
                  <a:srgbClr val="FF0000"/>
                </a:solidFill>
              </a:rPr>
              <a:t>Warto inwestować w nauki humanistyczne, bo i ścisłe z nich korzystają. </a:t>
            </a:r>
          </a:p>
          <a:p>
            <a:pPr marL="342900" indent="-342900" eaLnBrk="1" hangingPunct="1">
              <a:spcBef>
                <a:spcPct val="0"/>
              </a:spcBef>
              <a:spcAft>
                <a:spcPts val="600"/>
              </a:spcAft>
              <a:defRPr/>
            </a:pPr>
            <a:endParaRPr lang="pl-PL" altLang="it-IT" sz="2000" dirty="0"/>
          </a:p>
          <a:p>
            <a:pPr eaLnBrk="1" hangingPunct="1">
              <a:spcBef>
                <a:spcPct val="0"/>
              </a:spcBef>
              <a:spcAft>
                <a:spcPts val="600"/>
              </a:spcAft>
              <a:buFontTx/>
              <a:buNone/>
              <a:defRPr/>
            </a:pPr>
            <a:endParaRPr lang="pl-PL" altLang="it-IT" sz="2000" dirty="0"/>
          </a:p>
          <a:p>
            <a:pPr eaLnBrk="1" hangingPunct="1">
              <a:spcBef>
                <a:spcPct val="0"/>
              </a:spcBef>
              <a:spcAft>
                <a:spcPts val="600"/>
              </a:spcAft>
              <a:buFontTx/>
              <a:buNone/>
              <a:defRPr/>
            </a:pPr>
            <a:endParaRPr lang="pl-PL" altLang="it-IT" sz="1900" dirty="0"/>
          </a:p>
          <a:p>
            <a:pPr eaLnBrk="1" hangingPunct="1">
              <a:spcBef>
                <a:spcPct val="0"/>
              </a:spcBef>
              <a:spcAft>
                <a:spcPts val="600"/>
              </a:spcAft>
              <a:buFontTx/>
              <a:buNone/>
              <a:defRPr/>
            </a:pPr>
            <a:endParaRPr lang="pl-PL" altLang="it-IT" sz="1900" dirty="0"/>
          </a:p>
          <a:p>
            <a:pPr eaLnBrk="1" hangingPunct="1">
              <a:spcBef>
                <a:spcPct val="0"/>
              </a:spcBef>
              <a:spcAft>
                <a:spcPts val="600"/>
              </a:spcAft>
              <a:buFontTx/>
              <a:buNone/>
              <a:defRPr/>
            </a:pPr>
            <a:endParaRPr lang="pl-PL" altLang="it-IT" sz="1900" dirty="0"/>
          </a:p>
          <a:p>
            <a:pPr eaLnBrk="1" hangingPunct="1">
              <a:spcBef>
                <a:spcPct val="0"/>
              </a:spcBef>
              <a:spcAft>
                <a:spcPts val="0"/>
              </a:spcAft>
              <a:buFontTx/>
              <a:buNone/>
              <a:defRPr/>
            </a:pPr>
            <a:endParaRPr lang="pl-PL" altLang="it-IT" sz="1600" dirty="0"/>
          </a:p>
          <a:p>
            <a:pPr eaLnBrk="1" hangingPunct="1">
              <a:spcBef>
                <a:spcPct val="0"/>
              </a:spcBef>
              <a:buFontTx/>
              <a:buNone/>
              <a:defRPr/>
            </a:pPr>
            <a:endParaRPr lang="en-AU" altLang="it-IT" sz="2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ytuł 1">
            <a:extLst>
              <a:ext uri="{FF2B5EF4-FFF2-40B4-BE49-F238E27FC236}">
                <a16:creationId xmlns:a16="http://schemas.microsoft.com/office/drawing/2014/main" id="{930B66AD-5CBC-31C5-C6EC-2EAB027C6E3C}"/>
              </a:ext>
            </a:extLst>
          </p:cNvPr>
          <p:cNvSpPr>
            <a:spLocks noGrp="1" noChangeArrowheads="1"/>
          </p:cNvSpPr>
          <p:nvPr>
            <p:ph type="title"/>
          </p:nvPr>
        </p:nvSpPr>
        <p:spPr>
          <a:xfrm>
            <a:off x="457200" y="28575"/>
            <a:ext cx="8229600" cy="808038"/>
          </a:xfrm>
        </p:spPr>
        <p:txBody>
          <a:bodyPr/>
          <a:lstStyle/>
          <a:p>
            <a:r>
              <a:rPr lang="pl-PL" altLang="pl-PL" sz="3600"/>
              <a:t>Bertrand Arthur Russell (1872-1970)</a:t>
            </a:r>
          </a:p>
        </p:txBody>
      </p:sp>
      <p:sp>
        <p:nvSpPr>
          <p:cNvPr id="3" name="Symbol zastępczy zawartości 2">
            <a:extLst>
              <a:ext uri="{FF2B5EF4-FFF2-40B4-BE49-F238E27FC236}">
                <a16:creationId xmlns:a16="http://schemas.microsoft.com/office/drawing/2014/main" id="{F4246316-490D-B6A3-550A-01CECEB154F4}"/>
              </a:ext>
            </a:extLst>
          </p:cNvPr>
          <p:cNvSpPr txBox="1">
            <a:spLocks noChangeArrowheads="1"/>
          </p:cNvSpPr>
          <p:nvPr/>
        </p:nvSpPr>
        <p:spPr>
          <a:xfrm>
            <a:off x="0" y="692150"/>
            <a:ext cx="9144000" cy="4525963"/>
          </a:xfrm>
          <a:prstGeom prst="rect">
            <a:avLst/>
          </a:prstGeom>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600"/>
              </a:spcAft>
              <a:buFontTx/>
              <a:buNone/>
              <a:defRPr/>
            </a:pPr>
            <a:r>
              <a:rPr lang="pl-PL" altLang="pl-PL" sz="2000" dirty="0"/>
              <a:t>„</a:t>
            </a:r>
            <a:r>
              <a:rPr lang="pl-PL" altLang="pl-PL" sz="1900" dirty="0"/>
              <a:t>Filozof, matematyki i myśliciel społeczny, był wnukiem Lorda Johna Russella, premiera rządu w czasach królowej Wiktorii. […] W 1916 r. został usunięty z college’u za działalność pacyfistyczną i skazany na 6 miesięcy więzienia. Po raz drugi był więziony przez 7 dni w 1961 r. w wieku 89 lat w związku z prowadzoną przez niego aktywną kampanią przeciwko zbrojeniom nuklearnym. W 1950 r. otrzymał Nagrodę Nobla w dziedzinie literatury; w uzasadnieniu określono Russella jako „jednego z najwybitniejszych rzeczników racjonalizmu i humanizmu naszych czasów oraz nieustraszonego bojownika o swobodę wypowiedzi i myślenia na Zachodzie” </a:t>
            </a:r>
          </a:p>
          <a:p>
            <a:pPr marL="0" indent="0">
              <a:buFontTx/>
              <a:buNone/>
              <a:defRPr/>
            </a:pPr>
            <a:r>
              <a:rPr lang="pl-PL" altLang="pl-PL" sz="1900" dirty="0"/>
              <a:t>W swoich głównych pracach z zakresu logiki i matematyki (1910-13, </a:t>
            </a:r>
            <a:r>
              <a:rPr lang="pl-PL" altLang="pl-PL" sz="1900" i="1" dirty="0"/>
              <a:t>Principia </a:t>
            </a:r>
            <a:r>
              <a:rPr lang="pl-PL" altLang="pl-PL" sz="1900" i="1" dirty="0" err="1"/>
              <a:t>Mathematica</a:t>
            </a:r>
            <a:r>
              <a:rPr lang="pl-PL" altLang="pl-PL" sz="1900" dirty="0"/>
              <a:t>, wspólnie z A.N. Whiteheadem) stworzył podstawy współczesnej logiki, odkrył szereg związków logicznych, wprowadził nowe teorie. Dowodził, że podstawowe terminy matematyki można zdefiniować za pomocą pojęć czysto logicznych, tak jak „lub”, „nie”, „wszelkie”, „niektóre” [te ostatnie dziś powszechnie używane i nazywane </a:t>
            </a:r>
            <a:r>
              <a:rPr lang="pl-PL" altLang="pl-PL" sz="1900" i="1" dirty="0"/>
              <a:t>kwantyfikatorami</a:t>
            </a:r>
            <a:r>
              <a:rPr lang="pl-PL" altLang="pl-PL" sz="1900" dirty="0"/>
              <a:t>]. W tym celu sformułował system logiki dostatecznie ścisły i bogaty, aby mógł objąć podstawowe twierdzenia matematyki. </a:t>
            </a:r>
          </a:p>
          <a:p>
            <a:pPr marL="0" indent="0">
              <a:buFontTx/>
              <a:buNone/>
              <a:defRPr/>
            </a:pPr>
            <a:r>
              <a:rPr lang="pl-PL" altLang="pl-PL" sz="1900" dirty="0"/>
              <a:t>W odniesieniu do religii Russell odważnie zajmował stanowisko zdecydowanie krytyczne. Świat pojmował jako zbiór zdarzeń fizycznych.” </a:t>
            </a:r>
          </a:p>
          <a:p>
            <a:pPr marL="0" indent="0">
              <a:buFontTx/>
              <a:buNone/>
              <a:defRPr/>
            </a:pPr>
            <a:r>
              <a:rPr lang="pl-PL" altLang="pl-PL" sz="1600" dirty="0"/>
              <a:t>M. </a:t>
            </a:r>
            <a:r>
              <a:rPr lang="pl-PL" altLang="pl-PL" sz="1600" dirty="0" err="1"/>
              <a:t>Hemploliński</a:t>
            </a:r>
            <a:r>
              <a:rPr lang="pl-PL" altLang="pl-PL" sz="1600" i="1" dirty="0"/>
              <a:t>, Bertrand Russell – analiza formalna przeciwko paradoksom filozofii</a:t>
            </a:r>
            <a:r>
              <a:rPr lang="pl-PL" altLang="pl-PL" sz="1600" dirty="0"/>
              <a:t>, w: Myśli i ludzie, Filozofia XX wieku, pod red. Z. </a:t>
            </a:r>
            <a:r>
              <a:rPr lang="pl-PL" altLang="pl-PL" sz="1600" dirty="0" err="1"/>
              <a:t>Kuderowicza</a:t>
            </a:r>
            <a:r>
              <a:rPr lang="pl-PL" altLang="pl-PL" sz="1600" dirty="0"/>
              <a:t>, Wiedza Powszechna, 2002</a:t>
            </a:r>
          </a:p>
          <a:p>
            <a:pPr>
              <a:defRPr/>
            </a:pPr>
            <a:endParaRPr lang="pl-PL" altLang="pl-PL"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ytuł 1">
            <a:extLst>
              <a:ext uri="{FF2B5EF4-FFF2-40B4-BE49-F238E27FC236}">
                <a16:creationId xmlns:a16="http://schemas.microsoft.com/office/drawing/2014/main" id="{CCE6076B-6C27-7E18-07BF-0C73A1ABCDB6}"/>
              </a:ext>
            </a:extLst>
          </p:cNvPr>
          <p:cNvSpPr>
            <a:spLocks noGrp="1" noChangeArrowheads="1"/>
          </p:cNvSpPr>
          <p:nvPr>
            <p:ph type="title"/>
          </p:nvPr>
        </p:nvSpPr>
        <p:spPr>
          <a:xfrm>
            <a:off x="1547813" y="0"/>
            <a:ext cx="7088187" cy="908050"/>
          </a:xfrm>
        </p:spPr>
        <p:txBody>
          <a:bodyPr/>
          <a:lstStyle/>
          <a:p>
            <a:r>
              <a:rPr lang="pl-PL" altLang="pl-PL" sz="3600"/>
              <a:t>Rachunek kwantyfikatorów</a:t>
            </a:r>
          </a:p>
        </p:txBody>
      </p:sp>
      <p:pic>
        <p:nvPicPr>
          <p:cNvPr id="6147" name="Obraz 5">
            <a:extLst>
              <a:ext uri="{FF2B5EF4-FFF2-40B4-BE49-F238E27FC236}">
                <a16:creationId xmlns:a16="http://schemas.microsoft.com/office/drawing/2014/main" id="{F33A304F-D9EB-970A-2DB1-9C23ECBCDD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852738"/>
            <a:ext cx="7089775" cy="322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pole tekstowe 7">
            <a:extLst>
              <a:ext uri="{FF2B5EF4-FFF2-40B4-BE49-F238E27FC236}">
                <a16:creationId xmlns:a16="http://schemas.microsoft.com/office/drawing/2014/main" id="{076E8E8C-721A-E5DB-D60B-AFB5ACE8C39F}"/>
              </a:ext>
            </a:extLst>
          </p:cNvPr>
          <p:cNvSpPr txBox="1">
            <a:spLocks noChangeArrowheads="1"/>
          </p:cNvSpPr>
          <p:nvPr/>
        </p:nvSpPr>
        <p:spPr bwMode="auto">
          <a:xfrm>
            <a:off x="457200" y="6213475"/>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pl-PL" altLang="pl-PL"/>
              <a:t>https://pl.wikipedia.org/wiki/Kwantyfikator</a:t>
            </a:r>
          </a:p>
        </p:txBody>
      </p:sp>
      <p:sp>
        <p:nvSpPr>
          <p:cNvPr id="6149" name="pole tekstowe 9">
            <a:extLst>
              <a:ext uri="{FF2B5EF4-FFF2-40B4-BE49-F238E27FC236}">
                <a16:creationId xmlns:a16="http://schemas.microsoft.com/office/drawing/2014/main" id="{30095587-D4A3-7D95-8229-777A9EA18C3B}"/>
              </a:ext>
            </a:extLst>
          </p:cNvPr>
          <p:cNvSpPr txBox="1">
            <a:spLocks noChangeArrowheads="1"/>
          </p:cNvSpPr>
          <p:nvPr/>
        </p:nvSpPr>
        <p:spPr bwMode="auto">
          <a:xfrm>
            <a:off x="312738" y="2389188"/>
            <a:ext cx="85074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pl-PL" altLang="pl-PL" sz="1600"/>
              <a:t>https://ai.ia.agh.edu.pl/_media/pl:dydaktyka:logic:logika-kwantyfikatory-11-14-dl.pdf</a:t>
            </a:r>
          </a:p>
        </p:txBody>
      </p:sp>
      <p:pic>
        <p:nvPicPr>
          <p:cNvPr id="6150" name="Obraz 11">
            <a:extLst>
              <a:ext uri="{FF2B5EF4-FFF2-40B4-BE49-F238E27FC236}">
                <a16:creationId xmlns:a16="http://schemas.microsoft.com/office/drawing/2014/main" id="{5BDB459B-D0B3-5C93-8E14-00426349EF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075" y="784225"/>
            <a:ext cx="422116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ytuł 1">
            <a:extLst>
              <a:ext uri="{FF2B5EF4-FFF2-40B4-BE49-F238E27FC236}">
                <a16:creationId xmlns:a16="http://schemas.microsoft.com/office/drawing/2014/main" id="{2FEC8525-54F4-95E1-B391-99F55E696929}"/>
              </a:ext>
            </a:extLst>
          </p:cNvPr>
          <p:cNvSpPr>
            <a:spLocks noGrp="1" noChangeArrowheads="1"/>
          </p:cNvSpPr>
          <p:nvPr>
            <p:ph type="title"/>
          </p:nvPr>
        </p:nvSpPr>
        <p:spPr>
          <a:xfrm>
            <a:off x="457200" y="28575"/>
            <a:ext cx="8229600" cy="808038"/>
          </a:xfrm>
        </p:spPr>
        <p:txBody>
          <a:bodyPr/>
          <a:lstStyle/>
          <a:p>
            <a:r>
              <a:rPr lang="pl-PL" altLang="pl-PL" sz="3600"/>
              <a:t>Russell: „brzytwa” logiczna </a:t>
            </a:r>
          </a:p>
        </p:txBody>
      </p:sp>
      <p:sp>
        <p:nvSpPr>
          <p:cNvPr id="3" name="Symbol zastępczy zawartości 2">
            <a:extLst>
              <a:ext uri="{FF2B5EF4-FFF2-40B4-BE49-F238E27FC236}">
                <a16:creationId xmlns:a16="http://schemas.microsoft.com/office/drawing/2014/main" id="{5158B947-E9A3-2072-05D9-DE7AFB95F26D}"/>
              </a:ext>
            </a:extLst>
          </p:cNvPr>
          <p:cNvSpPr txBox="1">
            <a:spLocks noChangeArrowheads="1"/>
          </p:cNvSpPr>
          <p:nvPr/>
        </p:nvSpPr>
        <p:spPr>
          <a:xfrm>
            <a:off x="0" y="836613"/>
            <a:ext cx="9144000" cy="4525962"/>
          </a:xfrm>
          <a:prstGeom prst="rect">
            <a:avLst/>
          </a:prstGeom>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600"/>
              </a:spcAft>
              <a:buFontTx/>
              <a:buNone/>
              <a:defRPr/>
            </a:pPr>
            <a:r>
              <a:rPr lang="pl-PL" altLang="pl-PL" sz="1900" dirty="0"/>
              <a:t>„Głównym narzędziem logicznym dla eliminacji paradoksów ontologicznych (zwłaszcza dotyczących przedmiotów nierealnych i bytów ogólnych) mających swe źródło w języku [por. </a:t>
            </a:r>
            <a:r>
              <a:rPr lang="pl-PL" altLang="pl-PL" sz="1900" i="1" dirty="0"/>
              <a:t>Suma logiczna</a:t>
            </a:r>
            <a:r>
              <a:rPr lang="pl-PL" altLang="pl-PL" sz="1900" dirty="0"/>
              <a:t>, </a:t>
            </a:r>
            <a:r>
              <a:rPr lang="pl-PL" altLang="pl-PL" sz="1900" dirty="0" err="1"/>
              <a:t>Ochkama</a:t>
            </a:r>
            <a:r>
              <a:rPr lang="pl-PL" altLang="pl-PL" sz="1900" dirty="0"/>
              <a:t>] jest teoria deskrypcji.  Teoria podaje sposób analizy wyrażeń językowych występujących w podmiotach zdań i uchodzących za nazwy oznaczające rzekomo określone obiekty (np. w gramatyce tzw. nazwy złożone, nazwy ogólne oraz nazwy przedmiotów nierealnych). </a:t>
            </a:r>
            <a:r>
              <a:rPr lang="pl-PL" altLang="pl-PL" sz="1900" dirty="0">
                <a:solidFill>
                  <a:schemeClr val="bg2">
                    <a:lumMod val="75000"/>
                  </a:schemeClr>
                </a:solidFill>
              </a:rPr>
              <a:t>Teoria stwierdza w ogólności, że wszelkie takie wyrażenia, nie będąc nazwami w sensie logicznym, są wyłącznie deskrypcjami określonymi lub nieokreślonymi i są całkowicie przekładalne na wyrażanie zawierające predykatory i kwantyfikatory.</a:t>
            </a:r>
            <a:r>
              <a:rPr lang="pl-PL" altLang="pl-PL" sz="1900" dirty="0"/>
              <a:t> ” </a:t>
            </a:r>
          </a:p>
          <a:p>
            <a:pPr marL="0" indent="0">
              <a:spcBef>
                <a:spcPts val="0"/>
              </a:spcBef>
              <a:spcAft>
                <a:spcPts val="600"/>
              </a:spcAft>
              <a:buFontTx/>
              <a:buNone/>
              <a:defRPr/>
            </a:pPr>
            <a:r>
              <a:rPr lang="pl-PL" altLang="pl-PL" sz="1900" dirty="0"/>
              <a:t>Metafizyka ta (</a:t>
            </a:r>
            <a:r>
              <a:rPr lang="pl-PL" altLang="pl-PL" sz="1900" dirty="0" err="1"/>
              <a:t>neoheglistów</a:t>
            </a:r>
            <a:r>
              <a:rPr lang="pl-PL" altLang="pl-PL" sz="1900" dirty="0"/>
              <a:t>, </a:t>
            </a:r>
            <a:r>
              <a:rPr lang="pl-PL" altLang="pl-PL" sz="1900" dirty="0" err="1"/>
              <a:t>McTaggarta</a:t>
            </a:r>
            <a:r>
              <a:rPr lang="pl-PL" altLang="pl-PL" sz="1900" dirty="0"/>
              <a:t> i Bradleya) prowadziła do odrzucenia wszelkich twierdzeń zdrowego rozsądku i nauki. W Absolucie myśl identyfikuje się z przedmiotem myślanym, doświadczanie z przedmiotem doświadczanym ! </a:t>
            </a:r>
          </a:p>
          <a:p>
            <a:pPr marL="0" indent="0">
              <a:spcBef>
                <a:spcPts val="0"/>
              </a:spcBef>
              <a:spcAft>
                <a:spcPts val="600"/>
              </a:spcAft>
              <a:buFontTx/>
              <a:buNone/>
              <a:defRPr/>
            </a:pPr>
            <a:r>
              <a:rPr lang="pl-PL" altLang="pl-PL" sz="1900" dirty="0"/>
              <a:t>Russell opowiedział się za realizmem. […] Poprzez analizę zdań można dokonać analizy faktów. Począwszy od 1914 zaczyna stosowań wobec swej dotychczasowej koncepcji rzeczywistości przepełnionej najrozmaitszego rodzaju bytami, brzytwę Ockhama. Tradycyjną formułę: </a:t>
            </a:r>
            <a:r>
              <a:rPr lang="pl-PL" altLang="pl-PL" sz="1900" i="1" dirty="0" err="1"/>
              <a:t>Entia</a:t>
            </a:r>
            <a:r>
              <a:rPr lang="pl-PL" altLang="pl-PL" sz="1900" i="1" dirty="0"/>
              <a:t> non </a:t>
            </a:r>
            <a:r>
              <a:rPr lang="pl-PL" altLang="pl-PL" sz="1900" i="1" dirty="0" err="1"/>
              <a:t>sunt</a:t>
            </a:r>
            <a:r>
              <a:rPr lang="pl-PL" altLang="pl-PL" sz="1900" i="1" dirty="0"/>
              <a:t> </a:t>
            </a:r>
            <a:r>
              <a:rPr lang="pl-PL" altLang="pl-PL" sz="1900" i="1" dirty="0" err="1"/>
              <a:t>multiplicanda</a:t>
            </a:r>
            <a:r>
              <a:rPr lang="pl-PL" altLang="pl-PL" sz="1900" i="1" dirty="0"/>
              <a:t> </a:t>
            </a:r>
            <a:r>
              <a:rPr lang="pl-PL" altLang="pl-PL" sz="1900" i="1" dirty="0" err="1"/>
              <a:t>praeter</a:t>
            </a:r>
            <a:r>
              <a:rPr lang="pl-PL" altLang="pl-PL" sz="1900" i="1" dirty="0"/>
              <a:t> </a:t>
            </a:r>
            <a:r>
              <a:rPr lang="pl-PL" altLang="pl-PL" sz="1900" i="1" dirty="0" err="1"/>
              <a:t>necessitatem</a:t>
            </a:r>
            <a:r>
              <a:rPr lang="pl-PL" altLang="pl-PL" sz="1900" i="1" dirty="0"/>
              <a:t>, </a:t>
            </a:r>
            <a:r>
              <a:rPr lang="pl-PL" altLang="pl-PL" sz="1900" dirty="0"/>
              <a:t>przekształcił Russell w postulat: gdziekolwiek jest to możliwe, należy zastąpić byty znane na mocy wnioskowania przez obiekty będące logicznymi konstrukcjami z przedmiotów bezpośrednio uświadamianych” (</a:t>
            </a:r>
            <a:r>
              <a:rPr lang="pl-PL" altLang="pl-PL" sz="1800" dirty="0"/>
              <a:t>M. </a:t>
            </a:r>
            <a:r>
              <a:rPr lang="pl-PL" altLang="pl-PL" sz="1800" dirty="0" err="1"/>
              <a:t>Hemploliński</a:t>
            </a:r>
            <a:r>
              <a:rPr lang="pl-PL" altLang="pl-PL" sz="1800" i="1" dirty="0"/>
              <a:t>, op. cit., </a:t>
            </a:r>
            <a:r>
              <a:rPr lang="pl-PL" altLang="pl-PL" sz="1800" dirty="0"/>
              <a:t>str. 235-8)</a:t>
            </a:r>
            <a:endParaRPr lang="pl-PL" altLang="pl-PL"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ytuł 1">
            <a:extLst>
              <a:ext uri="{FF2B5EF4-FFF2-40B4-BE49-F238E27FC236}">
                <a16:creationId xmlns:a16="http://schemas.microsoft.com/office/drawing/2014/main" id="{AF5EEC3E-3E7D-142F-E415-B203FCEE15FA}"/>
              </a:ext>
            </a:extLst>
          </p:cNvPr>
          <p:cNvSpPr>
            <a:spLocks noGrp="1" noChangeArrowheads="1"/>
          </p:cNvSpPr>
          <p:nvPr>
            <p:ph type="title"/>
          </p:nvPr>
        </p:nvSpPr>
        <p:spPr>
          <a:xfrm>
            <a:off x="457200" y="0"/>
            <a:ext cx="8229600" cy="836613"/>
          </a:xfrm>
        </p:spPr>
        <p:txBody>
          <a:bodyPr/>
          <a:lstStyle/>
          <a:p>
            <a:r>
              <a:rPr lang="pl-PL" altLang="pl-PL" sz="3600"/>
              <a:t>Whitehead: filozofia organizmu</a:t>
            </a:r>
          </a:p>
        </p:txBody>
      </p:sp>
      <p:sp>
        <p:nvSpPr>
          <p:cNvPr id="8195" name="pole tekstowe 3">
            <a:extLst>
              <a:ext uri="{FF2B5EF4-FFF2-40B4-BE49-F238E27FC236}">
                <a16:creationId xmlns:a16="http://schemas.microsoft.com/office/drawing/2014/main" id="{B63EA479-34B9-B623-83BF-A85D5BEC9C29}"/>
              </a:ext>
            </a:extLst>
          </p:cNvPr>
          <p:cNvSpPr txBox="1">
            <a:spLocks noChangeArrowheads="1"/>
          </p:cNvSpPr>
          <p:nvPr/>
        </p:nvSpPr>
        <p:spPr bwMode="auto">
          <a:xfrm>
            <a:off x="179388" y="841375"/>
            <a:ext cx="8964612" cy="586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ts val="600"/>
              </a:spcAft>
            </a:pPr>
            <a:r>
              <a:rPr lang="pl-PL" altLang="pl-PL"/>
              <a:t>Alfred North Whiteahead (1861-1947) angielski matematyk, fizyk, filozof. Twórca filozofii organizmu i prekursor filozofii procesu. Twierdził, że świat i znajdujące się w nim przedmioty są organizmami, w których zachodzą ciągłe procesy, a ich zasadniczą cechą jest zdolność do rozwijania się i realizacji potencjalnych możliwości. </a:t>
            </a:r>
          </a:p>
          <a:p>
            <a:pPr>
              <a:spcAft>
                <a:spcPts val="600"/>
              </a:spcAft>
            </a:pPr>
            <a:r>
              <a:rPr lang="pl-PL" altLang="pl-PL" sz="1900"/>
              <a:t>„</a:t>
            </a:r>
            <a:r>
              <a:rPr lang="pl-PL" altLang="pl-PL" sz="2000"/>
              <a:t>O ile chodzi o funkcjonowanie ciała zwierzęcego, ostateczny rezultat jest taki, że przekaz fizycznego wpływu, poprzez pusta przestrzeń w obrębie orga-nizmu, nie jest całkowicie zgodny z fizycznymi prawami obowiązującymi dla nieorganicznych społeczności. […] W istocie, żyjące społeczności obrazują teorię, zgodnie z którą prawa natury rozwijają się wraz ze społecznościami, które konstytuują danę epokę.” [Dla biologa to, zapewne, nieco bełkot.]</a:t>
            </a:r>
          </a:p>
          <a:p>
            <a:pPr>
              <a:spcAft>
                <a:spcPts val="600"/>
              </a:spcAft>
            </a:pPr>
            <a:r>
              <a:rPr lang="pl-PL" altLang="pl-PL" sz="2000"/>
              <a:t>„Pierwotne dążenia, które wspólnie konstytuują zamiar Boga, zmierzają do intensywności, a nie do zachowania czegoś. Bóg, w swej pierwotnej naturze, jest nieporuszony miłością do tego czy innego szczegółu” [dla teologa to…]</a:t>
            </a:r>
          </a:p>
          <a:p>
            <a:r>
              <a:rPr lang="pl-PL" altLang="pl-PL" sz="2000"/>
              <a:t>Jeden z końcowych wniosków Whitehead</a:t>
            </a:r>
            <a:r>
              <a:rPr lang="it-IT" altLang="pl-PL" sz="2000"/>
              <a:t>a</a:t>
            </a:r>
            <a:r>
              <a:rPr lang="pl-PL" altLang="pl-PL" sz="2000"/>
              <a:t> brzmi: </a:t>
            </a:r>
            <a:r>
              <a:rPr lang="it-IT" altLang="pl-PL" sz="2000"/>
              <a:t>«Koncepcja Boga</a:t>
            </a:r>
            <a:r>
              <a:rPr lang="pl-PL" altLang="pl-PL" sz="2000"/>
              <a:t> jest sposobem, w jaki rozumiemy ten niewiarygodny fakt, że to, czego nie może być jednak jest […] naszych działań, które przemijają, a jednak żyją wiecznie</a:t>
            </a:r>
            <a:r>
              <a:rPr lang="it-IT" altLang="pl-PL" sz="2000"/>
              <a:t>»  </a:t>
            </a:r>
            <a:endParaRPr lang="pl-PL" altLang="pl-PL" sz="2000"/>
          </a:p>
          <a:p>
            <a:endParaRPr lang="pl-PL" altLang="pl-PL" sz="1600"/>
          </a:p>
          <a:p>
            <a:r>
              <a:rPr lang="pl-PL" altLang="pl-PL" sz="1600"/>
              <a:t>A. N. Whitehead, </a:t>
            </a:r>
            <a:r>
              <a:rPr lang="pl-PL" altLang="pl-PL" sz="1600" i="1"/>
              <a:t>Proces i rzeczywistość. Esej kosmologiczny</a:t>
            </a:r>
            <a:r>
              <a:rPr lang="pl-PL" altLang="pl-PL" sz="1600"/>
              <a:t>. Tłum. P. Staroń, Wyd. Marek Derewiecki, Kąty 2021, str. 173, 172, 25.</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ytuł 1">
            <a:extLst>
              <a:ext uri="{FF2B5EF4-FFF2-40B4-BE49-F238E27FC236}">
                <a16:creationId xmlns:a16="http://schemas.microsoft.com/office/drawing/2014/main" id="{8C6EE990-0AC8-B40A-0AAC-8E1CB8739DB3}"/>
              </a:ext>
            </a:extLst>
          </p:cNvPr>
          <p:cNvSpPr>
            <a:spLocks noGrp="1" noChangeArrowheads="1"/>
          </p:cNvSpPr>
          <p:nvPr>
            <p:ph type="title"/>
          </p:nvPr>
        </p:nvSpPr>
        <p:spPr>
          <a:xfrm>
            <a:off x="457200" y="28575"/>
            <a:ext cx="8229600" cy="808038"/>
          </a:xfrm>
        </p:spPr>
        <p:txBody>
          <a:bodyPr/>
          <a:lstStyle/>
          <a:p>
            <a:r>
              <a:rPr lang="pl-PL" altLang="pl-PL" sz="3600"/>
              <a:t>Thomas Kuhn (1922-1996)</a:t>
            </a:r>
          </a:p>
        </p:txBody>
      </p:sp>
      <p:sp>
        <p:nvSpPr>
          <p:cNvPr id="3" name="Symbol zastępczy zawartości 2">
            <a:extLst>
              <a:ext uri="{FF2B5EF4-FFF2-40B4-BE49-F238E27FC236}">
                <a16:creationId xmlns:a16="http://schemas.microsoft.com/office/drawing/2014/main" id="{8542CD63-A628-0AF1-DF57-65F706745E35}"/>
              </a:ext>
            </a:extLst>
          </p:cNvPr>
          <p:cNvSpPr txBox="1">
            <a:spLocks noChangeArrowheads="1"/>
          </p:cNvSpPr>
          <p:nvPr/>
        </p:nvSpPr>
        <p:spPr>
          <a:xfrm>
            <a:off x="0" y="793750"/>
            <a:ext cx="9144000" cy="4525963"/>
          </a:xfrm>
          <a:prstGeom prst="rect">
            <a:avLst/>
          </a:prstGeom>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defRPr/>
            </a:pPr>
            <a:r>
              <a:rPr lang="pl-PL" altLang="pl-PL" sz="1900" dirty="0"/>
              <a:t>Historyk nauki i filozof amerykański, położył bazy epistemologiczne analizy modeli, według których nauka się rozwija, w radykalnej opozycji do modelu racjonalnego, typowego dla XX wieku (</a:t>
            </a:r>
            <a:r>
              <a:rPr lang="pl-PL" altLang="pl-PL" sz="1900" dirty="0" err="1"/>
              <a:t>neo</a:t>
            </a:r>
            <a:r>
              <a:rPr lang="pl-PL" altLang="pl-PL" sz="1900" dirty="0"/>
              <a:t>-pozytywizm i racjonalizm krytyczny Poppera), według których historia nauki jest nieistotna dla epistemologii. W </a:t>
            </a:r>
            <a:r>
              <a:rPr lang="pl-PL" altLang="pl-PL" sz="1900" i="1" dirty="0"/>
              <a:t>Strukturze rewolucji naukowej </a:t>
            </a:r>
            <a:r>
              <a:rPr lang="pl-PL" altLang="pl-PL" sz="1900" dirty="0"/>
              <a:t>(1962) rysuje model nie „kumulatywny” ale „rewolucyjny” rozwoju naukowego. Według tego modelu rozwój nauki przebiega poprzez zmianę aktualnego </a:t>
            </a:r>
            <a:r>
              <a:rPr lang="pl-PL" altLang="pl-PL" sz="1900" b="1" dirty="0"/>
              <a:t>paradygmatu</a:t>
            </a:r>
            <a:r>
              <a:rPr lang="pl-PL" altLang="pl-PL" sz="1900" baseline="30000" dirty="0"/>
              <a:t>1)</a:t>
            </a:r>
            <a:r>
              <a:rPr lang="pl-PL" altLang="pl-PL" sz="1900" dirty="0"/>
              <a:t> (czyli „solidnej struktury założeń koncepcyjnych, teoretycznych, instrumentalnych i metodologicznych” które rządzą badaniami społeczności naukowej w określonym zakresie zjawisk), do nowego paradygmatu.</a:t>
            </a:r>
          </a:p>
          <a:p>
            <a:pPr marL="0" indent="0">
              <a:buFontTx/>
              <a:buNone/>
              <a:defRPr/>
            </a:pPr>
            <a:r>
              <a:rPr lang="pl-PL" altLang="pl-PL" sz="1900" dirty="0"/>
              <a:t>Taka zmiana zachodzi, kiedy stosowany aktualnie paradygmat akumuluje znaczną serię „anomalii”, w swych próbach wyjaśnienia zachowania natury. A ponieważ </a:t>
            </a:r>
            <a:r>
              <a:rPr lang="pl-PL" altLang="pl-PL" sz="1900" b="1" dirty="0"/>
              <a:t>różne paradygmaty są</a:t>
            </a:r>
            <a:r>
              <a:rPr lang="pl-PL" altLang="pl-PL" sz="1900" dirty="0"/>
              <a:t> różnymi sposobami patrzenia na świat i prowadzenia badań naukowych i są nie do pogodzenia między sobą, zmiana paradygmatu, przejście społeczności naukowej do nowego paradygmatu jest procesem rewolucyjnym. Procesem, który dla Kuhna jest z pewnością nacechowany „coraz to dokładniejszymi bardziej wyrafinowanym” zrozumieniem świata, ale który nie może być rozumiany jako postęp w kierunku „kompletnego, obiektywnego, i prawdziwego wyjaśnienia przyrody”. </a:t>
            </a:r>
          </a:p>
          <a:p>
            <a:pPr marL="0" indent="0">
              <a:buFontTx/>
              <a:buNone/>
              <a:defRPr/>
            </a:pPr>
            <a:r>
              <a:rPr lang="pl-PL" altLang="pl-PL" sz="1900" i="1" dirty="0" err="1"/>
              <a:t>Tutto</a:t>
            </a:r>
            <a:r>
              <a:rPr lang="pl-PL" altLang="pl-PL" sz="1900" i="1" dirty="0"/>
              <a:t> </a:t>
            </a:r>
            <a:r>
              <a:rPr lang="pl-PL" altLang="pl-PL" sz="1900" i="1" dirty="0" err="1"/>
              <a:t>filosofia</a:t>
            </a:r>
            <a:r>
              <a:rPr lang="pl-PL" altLang="pl-PL" sz="1900" dirty="0"/>
              <a:t>, </a:t>
            </a:r>
            <a:r>
              <a:rPr lang="pl-PL" altLang="pl-PL" sz="1900" dirty="0" err="1"/>
              <a:t>DeAgostini</a:t>
            </a:r>
            <a:r>
              <a:rPr lang="pl-PL" altLang="pl-PL" sz="1900" dirty="0"/>
              <a:t>, Novara, 1997, str. 317   </a:t>
            </a:r>
          </a:p>
          <a:p>
            <a:pPr>
              <a:defRPr/>
            </a:pPr>
            <a:endParaRPr lang="pl-PL" altLang="pl-PL"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ytuł 1">
            <a:extLst>
              <a:ext uri="{FF2B5EF4-FFF2-40B4-BE49-F238E27FC236}">
                <a16:creationId xmlns:a16="http://schemas.microsoft.com/office/drawing/2014/main" id="{8322C82A-20DE-04B1-F608-852574207101}"/>
              </a:ext>
            </a:extLst>
          </p:cNvPr>
          <p:cNvSpPr>
            <a:spLocks noGrp="1" noChangeArrowheads="1"/>
          </p:cNvSpPr>
          <p:nvPr>
            <p:ph type="title"/>
          </p:nvPr>
        </p:nvSpPr>
        <p:spPr>
          <a:xfrm>
            <a:off x="457200" y="28575"/>
            <a:ext cx="8229600" cy="808038"/>
          </a:xfrm>
        </p:spPr>
        <p:txBody>
          <a:bodyPr/>
          <a:lstStyle/>
          <a:p>
            <a:r>
              <a:rPr lang="pl-PL" altLang="pl-PL" sz="3600"/>
              <a:t>Kuhn: Teorie w fizyce</a:t>
            </a:r>
          </a:p>
        </p:txBody>
      </p:sp>
      <p:sp>
        <p:nvSpPr>
          <p:cNvPr id="3" name="Symbol zastępczy zawartości 2">
            <a:extLst>
              <a:ext uri="{FF2B5EF4-FFF2-40B4-BE49-F238E27FC236}">
                <a16:creationId xmlns:a16="http://schemas.microsoft.com/office/drawing/2014/main" id="{98024C86-D354-0556-BC3C-5EF74F12760D}"/>
              </a:ext>
            </a:extLst>
          </p:cNvPr>
          <p:cNvSpPr txBox="1">
            <a:spLocks noChangeArrowheads="1"/>
          </p:cNvSpPr>
          <p:nvPr/>
        </p:nvSpPr>
        <p:spPr>
          <a:xfrm>
            <a:off x="0" y="793750"/>
            <a:ext cx="9144000" cy="4525963"/>
          </a:xfrm>
          <a:prstGeom prst="rect">
            <a:avLst/>
          </a:prstGeom>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defRPr/>
            </a:pPr>
            <a:r>
              <a:rPr lang="pl-PL" altLang="pl-PL" sz="2000" dirty="0"/>
              <a:t>„Nowe kanony wyjaśniania w fizyce rodzą się wraz z nowymi teoriami, wobec których są one w znacznym stopniu pochodne. Nowe teorie fizyczne – na przykład mechanika Newtona – były powszechnie </a:t>
            </a:r>
            <a:r>
              <a:rPr lang="pl-PL" altLang="pl-PL" sz="2000" i="1" dirty="0"/>
              <a:t>odrzucane</a:t>
            </a:r>
            <a:r>
              <a:rPr lang="pl-PL" altLang="pl-PL" sz="2000" dirty="0"/>
              <a:t> przez ludzi, którzy wprawdzie przyznawali im zdolność rozwiązywania nie dających się uprzednio wyjaśnić problemów, niemniej z uporem twierdzili, że niczego one nie tłumaczą</a:t>
            </a:r>
          </a:p>
          <a:p>
            <a:pPr marL="0" indent="0">
              <a:buFontTx/>
              <a:buNone/>
              <a:defRPr/>
            </a:pPr>
            <a:r>
              <a:rPr lang="pl-PL" altLang="pl-PL" sz="2000" dirty="0"/>
              <a:t>Następne pokolenia, nauczone korzystać z tych teorii, uznawały z reguły, że mają one również moc </a:t>
            </a:r>
            <a:r>
              <a:rPr lang="pl-PL" altLang="pl-PL" sz="2000" i="1" dirty="0"/>
              <a:t>wyjaśniającą</a:t>
            </a:r>
            <a:r>
              <a:rPr lang="pl-PL" altLang="pl-PL" sz="2000" dirty="0"/>
              <a:t>. Pragmatyczne powodzenie teorii naukowej zdaje się gwarantować ostateczny sukces związanego z nią sposobu wyjaśniania. Moc wyjaśniająca rodzi się jednak dopiero z czasem. </a:t>
            </a:r>
          </a:p>
          <a:p>
            <a:pPr marL="0" indent="0">
              <a:buFontTx/>
              <a:buNone/>
              <a:defRPr/>
            </a:pPr>
            <a:r>
              <a:rPr lang="pl-PL" altLang="pl-PL" sz="2000" dirty="0"/>
              <a:t>Doświadczenie wielu współczesnych uczonych wskazuje, że można być mocno przekonanym do nowej teorii, a zarazem nie być odpowiednio przygotowanym, by traktować ją jako teorię wyjaśniającą. To przychodzi dopiero z czasem, ale – jak dotąd, zawsze przychodziło.” </a:t>
            </a:r>
          </a:p>
          <a:p>
            <a:pPr>
              <a:defRPr/>
            </a:pPr>
            <a:r>
              <a:rPr lang="pl-PL" altLang="pl-PL" sz="2000" dirty="0"/>
              <a:t>Kuhn, </a:t>
            </a:r>
            <a:r>
              <a:rPr lang="pl-PL" altLang="pl-PL" sz="2000" i="1" dirty="0"/>
              <a:t>Pojęcia przyczyny w rozwoju fizyki</a:t>
            </a:r>
            <a:r>
              <a:rPr lang="pl-PL" altLang="pl-PL" sz="2000" dirty="0"/>
              <a:t>, w: Dwa bieguny</a:t>
            </a:r>
            <a:r>
              <a:rPr lang="pl-PL" altLang="pl-PL" sz="2000" i="1" dirty="0"/>
              <a:t>, </a:t>
            </a:r>
            <a:r>
              <a:rPr lang="pl-PL" altLang="pl-PL" sz="2000" dirty="0"/>
              <a:t>str. 64</a:t>
            </a:r>
          </a:p>
          <a:p>
            <a:pPr marL="0" indent="0">
              <a:buFontTx/>
              <a:buNone/>
              <a:defRPr/>
            </a:pPr>
            <a:r>
              <a:rPr lang="pl-PL" altLang="pl-PL" sz="2000" dirty="0">
                <a:solidFill>
                  <a:srgbClr val="000099"/>
                </a:solidFill>
              </a:rPr>
              <a:t>Jak cytowałem, 100 lat po jej powstaniu, „mechaniki kwantowej ciągle nie rozumiemy”. Co nie zmienia faktu, że znakomicie z niej </a:t>
            </a:r>
            <a:r>
              <a:rPr lang="pl-PL" altLang="pl-PL" sz="2000" i="1" dirty="0">
                <a:solidFill>
                  <a:srgbClr val="000099"/>
                </a:solidFill>
              </a:rPr>
              <a:t>korzystamy</a:t>
            </a:r>
            <a:r>
              <a:rPr lang="pl-PL" altLang="pl-PL" sz="2000" dirty="0">
                <a:solidFill>
                  <a:srgbClr val="000099"/>
                </a:solidFill>
              </a:rPr>
              <a:t>.</a:t>
            </a:r>
          </a:p>
          <a:p>
            <a:pPr marL="0" indent="0">
              <a:buFontTx/>
              <a:buNone/>
              <a:defRPr/>
            </a:pPr>
            <a:r>
              <a:rPr lang="pl-PL" altLang="pl-PL" sz="2000" dirty="0">
                <a:solidFill>
                  <a:srgbClr val="000099"/>
                </a:solidFill>
              </a:rPr>
              <a:t>Kuhn, fizyk z zawodu, dużo lepiej rozumie tę dziedzinę niż Popper. Ale ich wyjaśnienia są ciekawe, bo komplementarne.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ytuł 1">
            <a:extLst>
              <a:ext uri="{FF2B5EF4-FFF2-40B4-BE49-F238E27FC236}">
                <a16:creationId xmlns:a16="http://schemas.microsoft.com/office/drawing/2014/main" id="{AAB8B165-6362-973B-5D4C-98072F02A263}"/>
              </a:ext>
            </a:extLst>
          </p:cNvPr>
          <p:cNvSpPr>
            <a:spLocks noGrp="1" noChangeArrowheads="1"/>
          </p:cNvSpPr>
          <p:nvPr>
            <p:ph type="title"/>
          </p:nvPr>
        </p:nvSpPr>
        <p:spPr>
          <a:xfrm>
            <a:off x="457200" y="28575"/>
            <a:ext cx="8686800" cy="808038"/>
          </a:xfrm>
        </p:spPr>
        <p:txBody>
          <a:bodyPr/>
          <a:lstStyle/>
          <a:p>
            <a:r>
              <a:rPr lang="pl-PL" altLang="pl-PL" sz="3600"/>
              <a:t>Kuhn: Rola matematyki i doświadczenia</a:t>
            </a:r>
          </a:p>
        </p:txBody>
      </p:sp>
      <p:sp>
        <p:nvSpPr>
          <p:cNvPr id="12291" name="Symbol zastępczy zawartości 2">
            <a:extLst>
              <a:ext uri="{FF2B5EF4-FFF2-40B4-BE49-F238E27FC236}">
                <a16:creationId xmlns:a16="http://schemas.microsoft.com/office/drawing/2014/main" id="{54263F22-E78C-B556-87AC-5FD212A891E4}"/>
              </a:ext>
            </a:extLst>
          </p:cNvPr>
          <p:cNvSpPr txBox="1">
            <a:spLocks noChangeArrowheads="1"/>
          </p:cNvSpPr>
          <p:nvPr/>
        </p:nvSpPr>
        <p:spPr bwMode="auto">
          <a:xfrm>
            <a:off x="0" y="793750"/>
            <a:ext cx="9144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r>
              <a:rPr lang="pl-PL" altLang="pl-PL" sz="2000"/>
              <a:t>„Przed Tycho de Brahe astronomowie nie śledzili ciągłego ruchu planet. Notowali natomiast wschody, opozycje [zbliżenia] i inne podstawowe konfiguracje planet, które były potrzebne do sporządzania tablic efemeryd [do dziś się to tak nazywa] oraz obliczania parametrów, jakich wymagała teoria. […]</a:t>
            </a:r>
          </a:p>
          <a:p>
            <a:pPr>
              <a:buFontTx/>
              <a:buNone/>
            </a:pPr>
            <a:r>
              <a:rPr lang="pl-PL" altLang="pl-PL" sz="2000"/>
              <a:t>Zwolennicy Bacona, ludzie tacy jak Boyle, Gilbert czy Hooke, dokonywali eksperymentów, rzadko kiedy dążyli do okazania czegoś, co było już znane lub do określenia jakiegoś szczegółu w celu rozszerzenia istniejącej teorii. Chcieli raczej przekonać się, jak zachowywać się będzie przyrod w dotąd niezbada-nich lub nawet niezachodzących okolicznościach. […] Drugą innowacją był nacisk na eksperymenty, o których Bacon powiadał, że „chwytają byka za rogi”</a:t>
            </a:r>
          </a:p>
          <a:p>
            <a:pPr>
              <a:buFontTx/>
              <a:buNone/>
            </a:pPr>
            <a:r>
              <a:rPr lang="pl-PL" altLang="pl-PL" sz="2000"/>
              <a:t>Powołania na barometr i pompę powietrzną naświetlają trzecią, być może najbardziej uderzająca innowację wprowadzoną przez ruch baconowski. […]</a:t>
            </a:r>
          </a:p>
          <a:p>
            <a:pPr>
              <a:buFontTx/>
              <a:buNone/>
            </a:pPr>
            <a:r>
              <a:rPr lang="pl-PL" altLang="pl-PL" sz="2000"/>
              <a:t>Następne stulecie było świadkiem szybkiego wprowadzania i coraz szerszego wykorzystania teleskopów, mikroskopów, termometrów, barometrów, pomp powietrznych, elektroskopów oraz rozmaitych innych nowych urządzeń.” </a:t>
            </a:r>
          </a:p>
          <a:p>
            <a:pPr>
              <a:buFontTx/>
              <a:buNone/>
            </a:pPr>
            <a:r>
              <a:rPr lang="pl-PL" altLang="pl-PL" sz="2000"/>
              <a:t>T. Kuhn, </a:t>
            </a:r>
            <a:r>
              <a:rPr lang="pl-PL" altLang="pl-PL" sz="2000" i="1"/>
              <a:t>Tradycje matematyczne a tradycje eksperymentalne w rozwoju nauk fizycznych, </a:t>
            </a:r>
            <a:r>
              <a:rPr lang="pl-PL" altLang="pl-PL" sz="2000"/>
              <a:t>w: </a:t>
            </a:r>
            <a:r>
              <a:rPr lang="pl-PL" altLang="pl-PL" sz="2000" i="1"/>
              <a:t>Dwa </a:t>
            </a:r>
            <a:r>
              <a:rPr lang="pl-PL" altLang="pl-PL" sz="2000"/>
              <a:t>bieguny, przeł. Stefan Amsterdamski, PIW, 1985, str. 83-84</a:t>
            </a:r>
            <a:endParaRPr lang="pl-PL" altLang="pl-PL" sz="2000">
              <a:solidFill>
                <a:srgbClr val="000099"/>
              </a:solidFill>
            </a:endParaRPr>
          </a:p>
        </p:txBody>
      </p:sp>
    </p:spTree>
  </p:cSld>
  <p:clrMapOvr>
    <a:masterClrMapping/>
  </p:clrMapOvr>
</p:sld>
</file>

<file path=ppt/theme/theme1.xml><?xml version="1.0" encoding="utf-8"?>
<a:theme xmlns:a="http://schemas.openxmlformats.org/drawingml/2006/main" name="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13051</TotalTime>
  <Words>3072</Words>
  <Application>Microsoft Office PowerPoint</Application>
  <PresentationFormat>Pokaz na ekranie (4:3)</PresentationFormat>
  <Paragraphs>122</Paragraphs>
  <Slides>20</Slides>
  <Notes>5</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20</vt:i4>
      </vt:variant>
    </vt:vector>
  </HeadingPairs>
  <TitlesOfParts>
    <vt:vector size="24" baseType="lpstr">
      <vt:lpstr>Arial</vt:lpstr>
      <vt:lpstr>Calibri</vt:lpstr>
      <vt:lpstr>Times New Roman</vt:lpstr>
      <vt:lpstr>Projekt domyślny</vt:lpstr>
      <vt:lpstr>Filozofia przyrody</vt:lpstr>
      <vt:lpstr>„Filozofia nauki”</vt:lpstr>
      <vt:lpstr>Bertrand Arthur Russell (1872-1970)</vt:lpstr>
      <vt:lpstr>Rachunek kwantyfikatorów</vt:lpstr>
      <vt:lpstr>Russell: „brzytwa” logiczna </vt:lpstr>
      <vt:lpstr>Whitehead: filozofia organizmu</vt:lpstr>
      <vt:lpstr>Thomas Kuhn (1922-1996)</vt:lpstr>
      <vt:lpstr>Kuhn: Teorie w fizyce</vt:lpstr>
      <vt:lpstr>Kuhn: Rola matematyki i doświadczenia</vt:lpstr>
      <vt:lpstr>Prezentacja programu PowerPoint</vt:lpstr>
      <vt:lpstr>„Rewolucja kopernikańska”</vt:lpstr>
      <vt:lpstr>Struktura rewolucji naukowej?</vt:lpstr>
      <vt:lpstr>Struktura rewolucji naukowej?</vt:lpstr>
      <vt:lpstr>Falsyfikowalność teorii?</vt:lpstr>
      <vt:lpstr>Paul Feyerabend (Wiedeń 1924- Genolier 1994)</vt:lpstr>
      <vt:lpstr>What else?</vt:lpstr>
      <vt:lpstr>„Aktualność i potencjalność w fizyce”</vt:lpstr>
      <vt:lpstr>„Logika wielowartościowa w fizyce kwantowej”</vt:lpstr>
      <vt:lpstr>„Parmenides &amp; Platon: numerical monism”</vt:lpstr>
      <vt:lpstr>Popper, Kuhn, Feyerabend: podsumowanie</vt:lpstr>
    </vt:vector>
  </TitlesOfParts>
  <Company>UMK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Filozofia przyrody</dc:title>
  <dc:creator>GK</dc:creator>
  <cp:lastModifiedBy>Maria Karwasz</cp:lastModifiedBy>
  <cp:revision>222</cp:revision>
  <dcterms:created xsi:type="dcterms:W3CDTF">2023-10-19T19:15:12Z</dcterms:created>
  <dcterms:modified xsi:type="dcterms:W3CDTF">2024-01-12T14:08:57Z</dcterms:modified>
</cp:coreProperties>
</file>