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07" r:id="rId2"/>
    <p:sldId id="485" r:id="rId3"/>
    <p:sldId id="506" r:id="rId4"/>
    <p:sldId id="257" r:id="rId5"/>
    <p:sldId id="486" r:id="rId6"/>
    <p:sldId id="490" r:id="rId7"/>
    <p:sldId id="503" r:id="rId8"/>
    <p:sldId id="409" r:id="rId9"/>
    <p:sldId id="412" r:id="rId10"/>
    <p:sldId id="260" r:id="rId11"/>
    <p:sldId id="491" r:id="rId12"/>
    <p:sldId id="282" r:id="rId13"/>
    <p:sldId id="514" r:id="rId14"/>
    <p:sldId id="328" r:id="rId15"/>
    <p:sldId id="505" r:id="rId16"/>
    <p:sldId id="510" r:id="rId17"/>
    <p:sldId id="258" r:id="rId18"/>
    <p:sldId id="504" r:id="rId19"/>
    <p:sldId id="336" r:id="rId20"/>
    <p:sldId id="487" r:id="rId21"/>
    <p:sldId id="339" r:id="rId22"/>
    <p:sldId id="306" r:id="rId23"/>
    <p:sldId id="326" r:id="rId24"/>
    <p:sldId id="327" r:id="rId25"/>
    <p:sldId id="381" r:id="rId26"/>
    <p:sldId id="456" r:id="rId27"/>
    <p:sldId id="509" r:id="rId28"/>
    <p:sldId id="324" r:id="rId29"/>
    <p:sldId id="508" r:id="rId30"/>
    <p:sldId id="457" r:id="rId31"/>
    <p:sldId id="511" r:id="rId32"/>
    <p:sldId id="261" r:id="rId33"/>
    <p:sldId id="259" r:id="rId34"/>
    <p:sldId id="276" r:id="rId35"/>
    <p:sldId id="512" r:id="rId36"/>
    <p:sldId id="280" r:id="rId37"/>
    <p:sldId id="285" r:id="rId38"/>
    <p:sldId id="287" r:id="rId39"/>
    <p:sldId id="288" r:id="rId40"/>
    <p:sldId id="289" r:id="rId41"/>
    <p:sldId id="263" r:id="rId42"/>
    <p:sldId id="488" r:id="rId43"/>
    <p:sldId id="391" r:id="rId44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1" autoAdjust="0"/>
    <p:restoredTop sz="94660"/>
  </p:normalViewPr>
  <p:slideViewPr>
    <p:cSldViewPr>
      <p:cViewPr varScale="1">
        <p:scale>
          <a:sx n="68" d="100"/>
          <a:sy n="68" d="100"/>
        </p:scale>
        <p:origin x="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04:45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1613,'-8'-1,"1"-1,0 0,0 0,0-1,0 0,0 0,1-1,0 1,-1-1,1-1,0 1,1-1,-6-6,-5-2,-56-51,-109-127,21 21,-49-51,134 139,-132-118,66 69,-100-119,221 228,2-2,-18-29,-25-33,37 58,1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ED79-2EC2-4710-9381-B405CB68E341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A4E6B-0DBC-42F4-9022-0FFD2B1B42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85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84CE9DA-039A-8040-1FE6-FFB1AE4F1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542FE75-235A-D358-4FD5-A98D2510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3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A9B4F4-C4DF-80CA-10E8-751637919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DB9362C-6A86-95BA-E9B8-9FB8A95FE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>
            <a:extLst>
              <a:ext uri="{FF2B5EF4-FFF2-40B4-BE49-F238E27FC236}">
                <a16:creationId xmlns:a16="http://schemas.microsoft.com/office/drawing/2014/main" id="{FB57F1B1-8C81-349B-F31D-D53C5CA77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>
            <a:extLst>
              <a:ext uri="{FF2B5EF4-FFF2-40B4-BE49-F238E27FC236}">
                <a16:creationId xmlns:a16="http://schemas.microsoft.com/office/drawing/2014/main" id="{9EBF084D-B5CA-1C7D-10EC-CF2D535BE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6084" name="Segnaposto numero diapositiva 3">
            <a:extLst>
              <a:ext uri="{FF2B5EF4-FFF2-40B4-BE49-F238E27FC236}">
                <a16:creationId xmlns:a16="http://schemas.microsoft.com/office/drawing/2014/main" id="{356822C5-A9B1-73A1-9277-A9189C17D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B99E95-81FB-480C-A914-CF3E397E791C}" type="slidenum">
              <a:rPr lang="en-AU" altLang="it-IT" smtClean="0"/>
              <a:pPr/>
              <a:t>35</a:t>
            </a:fld>
            <a:endParaRPr lang="en-AU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7BEFBF-7E25-AAD3-2484-D1EBBC83E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54452-6920-4D53-B7DE-F710AF3515F3}" type="slidenum">
              <a:rPr lang="en-AU" altLang="it-IT"/>
              <a:pPr/>
              <a:t>38</a:t>
            </a:fld>
            <a:endParaRPr lang="en-AU" altLang="it-IT"/>
          </a:p>
        </p:txBody>
      </p:sp>
      <p:sp>
        <p:nvSpPr>
          <p:cNvPr id="36866" name="Segnaposto immagine diapositiva 1">
            <a:extLst>
              <a:ext uri="{FF2B5EF4-FFF2-40B4-BE49-F238E27FC236}">
                <a16:creationId xmlns:a16="http://schemas.microsoft.com/office/drawing/2014/main" id="{E3C0F03D-97DF-FB08-B709-CC0D945CA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>
            <a:extLst>
              <a:ext uri="{FF2B5EF4-FFF2-40B4-BE49-F238E27FC236}">
                <a16:creationId xmlns:a16="http://schemas.microsoft.com/office/drawing/2014/main" id="{CB63C634-188B-54FF-F76B-A20A4AEC4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4" rIns="91430" bIns="45714"/>
          <a:lstStyle/>
          <a:p>
            <a:endParaRPr lang="it-IT" altLang="it-IT"/>
          </a:p>
        </p:txBody>
      </p:sp>
      <p:sp>
        <p:nvSpPr>
          <p:cNvPr id="36868" name="Segnaposto numero diapositiva 3">
            <a:extLst>
              <a:ext uri="{FF2B5EF4-FFF2-40B4-BE49-F238E27FC236}">
                <a16:creationId xmlns:a16="http://schemas.microsoft.com/office/drawing/2014/main" id="{2DC5FF61-ACFC-3E9F-5764-2796A26D0C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688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02A97DD-709A-476E-86FE-AB6FA36BDCEC}" type="slidenum">
              <a:rPr lang="en-AU" altLang="it-IT" sz="1200"/>
              <a:pPr algn="r"/>
              <a:t>38</a:t>
            </a:fld>
            <a:endParaRPr lang="en-AU" altLang="it-IT" sz="1200"/>
          </a:p>
        </p:txBody>
      </p:sp>
    </p:spTree>
    <p:extLst>
      <p:ext uri="{BB962C8B-B14F-4D97-AF65-F5344CB8AC3E}">
        <p14:creationId xmlns:p14="http://schemas.microsoft.com/office/powerpoint/2010/main" val="250825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CAB12E95-CFE9-DE2E-8613-C8F4EA9C6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E8685-99CF-4E80-9D23-52EECE8B760D}" type="slidenum">
              <a:rPr lang="pl-PL" altLang="it-IT" smtClean="0"/>
              <a:pPr/>
              <a:t>42</a:t>
            </a:fld>
            <a:endParaRPr lang="pl-PL" altLang="it-IT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7BC4E658-BD11-81A8-AABB-68D993C9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23210A6-E318-30A8-44C0-C63EE9B7F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4CA440-2922-4251-6AA4-2B8807B44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E3845-6740-8168-FD93-B0F47CF0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6A121-3A76-4453-4822-3B7352AED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1C2-0DBC-41B2-B5D4-DAD31ADCD73D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7614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5D316-16F7-DFA4-17F5-3601AA305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596ED-FE08-4C68-F5C4-6D5366407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9AF96-AF49-62B6-446B-77419864A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0DADF-7A27-4C76-9BD5-81CB5DB1EA8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0920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3FB16-5574-4A39-A0AA-AA5580DCF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29C29-DBB0-1846-F9B0-C573A3E08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3E517-CA83-A9EE-21FB-8989E2F2D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D569-7D1F-4800-A593-41FD8D4D8C2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24737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E09B5-AEA8-E58F-FF3A-5C140BF0B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3B9B7-ED7E-ADD0-1CD3-0263A5EA1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118F24-0B73-9466-A742-41E4550C9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3982C-DE59-4003-BE67-822B6C2B8521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83531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5BAC3A-E1D9-8EBE-35AD-1306C2BE0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BE2689-D70A-3FA8-CA25-48A1760BA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A6736B-7C2A-DF95-12D2-651EA87C1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3A74-A549-47A2-A74D-BB9CCC46300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5079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31391-8E8E-2CFD-9841-86F990262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0971F-9F22-0EE1-9801-A1F9DC7C8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6B6D3-425D-861E-6859-1152B7866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97E7-7DD5-4C1D-B6C0-9F0A9F1FCD73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0787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41E643-34EB-85E8-5C19-5E36B3B80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CF477C-3ACC-ED88-212F-BB03448BD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AAA95F-FDB1-AB01-B448-E7D3245BB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E75D-E213-4CF7-9CBE-3C4E0463334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4431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DD0DB9-D7EF-5825-E3B7-333919CAC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792284-FAC9-8681-A03B-8D30E4A43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5607EC-6036-C96A-E73A-C030B69B3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FB3C-68ED-4AD6-B0F4-60562F7199F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54292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741FAA-F046-344D-1D97-BD1CDF65E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E096A1-E43D-C851-CD1C-4CE8E8C30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421F41-EF6D-252D-78D7-3BA627759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C341-E36B-47C1-A29B-70EF06B8996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07570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BAC2F-B6BD-7BBD-69B6-A518FF17B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97415-E9D7-7FF6-0BA3-BD4A17BFE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23691-8A95-8193-CF56-D1CBA91EF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B8CA-239C-460B-9598-4A0461788FAB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82495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CEC3A-F5FB-786F-8D10-F5608B2C6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2C28D-2D63-DBF1-0735-412FE46EC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DC15F-3704-9E26-FADD-0A11BF2C0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7194-7294-4F4F-8B7B-FEDD511BA78D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7011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A6BCBC-85FC-4C2F-728A-33B0F0053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740E32-03DE-1BBF-DF8E-F1ABC4B27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6A18D3-54AD-0DB7-2AC9-88B6039A76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12AFE1-9832-F054-1A39-709093D625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EECCDA-A0F9-B9B6-70BB-6A1EDF4A54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6E54AE-CD12-4DA4-AF5B-AACED80129E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tampa_a_caratteri_mobili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it.wikipedia.org/wiki/Cristoforo_Colomb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7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hyperlink" Target="https://voyager.jpl.nasa.gov/" TargetMode="External"/><Relationship Id="rId4" Type="http://schemas.openxmlformats.org/officeDocument/2006/relationships/hyperlink" Target="https://sci.esa.int/web/ulysses/-/28659-voyager-1-still-within-the-heliospher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FB8F22-0EFE-A4B9-3FB9-8FA27D3972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9986" y="1052736"/>
            <a:ext cx="8967595" cy="1470025"/>
          </a:xfrm>
        </p:spPr>
        <p:txBody>
          <a:bodyPr anchor="ctr"/>
          <a:lstStyle/>
          <a:p>
            <a:r>
              <a:rPr lang="pl-PL" altLang="it-IT" sz="4400" dirty="0">
                <a:solidFill>
                  <a:srgbClr val="002060"/>
                </a:solidFill>
              </a:rPr>
              <a:t>Copernik – człowiek Renesansu</a:t>
            </a:r>
            <a:br>
              <a:rPr lang="pl-PL" altLang="it-IT" sz="4400" dirty="0"/>
            </a:br>
            <a:br>
              <a:rPr lang="pl-PL" altLang="it-IT" sz="4400" dirty="0"/>
            </a:br>
            <a:r>
              <a:rPr lang="pl-PL" altLang="it-IT" sz="4200" dirty="0">
                <a:solidFill>
                  <a:srgbClr val="0070C0"/>
                </a:solidFill>
              </a:rPr>
              <a:t>Kopernik – człowiek, który wyprzedził swoją epokę</a:t>
            </a:r>
            <a:endParaRPr lang="en-AU" altLang="it-IT" sz="4200" dirty="0">
              <a:solidFill>
                <a:srgbClr val="0070C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7A533C-CC5B-26FF-4C99-5E790637B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968" y="3645024"/>
            <a:ext cx="8492480" cy="2808312"/>
          </a:xfrm>
        </p:spPr>
        <p:txBody>
          <a:bodyPr/>
          <a:lstStyle/>
          <a:p>
            <a:r>
              <a:rPr lang="pl-PL" altLang="it-IT" sz="2600" dirty="0"/>
              <a:t>Grzegorz Karwasz</a:t>
            </a:r>
          </a:p>
          <a:p>
            <a:r>
              <a:rPr lang="pl-PL" altLang="it-IT" sz="2600" i="1" dirty="0">
                <a:solidFill>
                  <a:srgbClr val="FF0000"/>
                </a:solidFill>
              </a:rPr>
              <a:t>Wydział Fizyki, Astronomii i Informatyki Stosowanej</a:t>
            </a:r>
          </a:p>
          <a:p>
            <a:r>
              <a:rPr lang="pl-PL" altLang="it-IT" sz="2600" i="1" dirty="0">
                <a:solidFill>
                  <a:srgbClr val="C00000"/>
                </a:solidFill>
              </a:rPr>
              <a:t>Uniwersytet Mikołaja Kopernika w Toruniu</a:t>
            </a:r>
          </a:p>
          <a:p>
            <a:pPr algn="l"/>
            <a:endParaRPr lang="pl-PL" altLang="it-IT" sz="2600" dirty="0"/>
          </a:p>
          <a:p>
            <a:pPr algn="l"/>
            <a:r>
              <a:rPr lang="pl-PL" altLang="it-IT" sz="2600" dirty="0"/>
              <a:t>http://dydaktyka.fizyka.umk.pl</a:t>
            </a:r>
            <a:endParaRPr lang="en-AU" altLang="it-IT" sz="2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DD4144-797A-6BE2-8371-7837221BC705}"/>
              </a:ext>
            </a:extLst>
          </p:cNvPr>
          <p:cNvSpPr txBox="1"/>
          <p:nvPr/>
        </p:nvSpPr>
        <p:spPr>
          <a:xfrm>
            <a:off x="5191550" y="6237892"/>
            <a:ext cx="3402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Toruń, Św. Mikołaja,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246A16D2-DA97-E87D-FE45-FDC4FD524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altLang="it-IT" sz="2200" dirty="0">
                <a:solidFill>
                  <a:schemeClr val="accent2"/>
                </a:solidFill>
              </a:rPr>
              <a:t>Europa 1453: upadek Konstantynopola (dzisiejszy Stambuł) = koniec Cesarstwa Rzymskiego (Wschodu)</a:t>
            </a:r>
            <a:endParaRPr lang="en-AU" altLang="it-IT" sz="2200" dirty="0">
              <a:solidFill>
                <a:schemeClr val="accent2"/>
              </a:solidFill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247E79-6A77-A947-AC31-7DD41FEA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it-IT" sz="3200" dirty="0"/>
              <a:t>Co się wtedy działo w Europie/Polsce?</a:t>
            </a:r>
            <a:br>
              <a:rPr lang="pl-PL" altLang="it-IT" sz="3200" dirty="0"/>
            </a:br>
            <a:endParaRPr lang="en-AU" altLang="it-IT" sz="3200" dirty="0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285BEA1E-ADD3-99AD-FC02-4F89E4F3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64304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it-IT" dirty="0"/>
              <a:t>Polska 1466:</a:t>
            </a:r>
            <a:br>
              <a:rPr lang="pl-PL" altLang="it-IT" dirty="0"/>
            </a:br>
            <a:r>
              <a:rPr lang="pl-PL" altLang="it-IT" dirty="0"/>
              <a:t>wojna między Niemcami a Polską: pokój toruński</a:t>
            </a:r>
            <a:endParaRPr lang="en-AU" altLang="it-IT" dirty="0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1065C148-0940-A83F-E9CF-83753390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4178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67CACEE6-FA1F-51A4-13E9-C25DECE3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376487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246A16D2-DA97-E87D-FE45-FDC4FD524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519532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it-IT" altLang="it-IT" sz="2200" dirty="0">
                <a:solidFill>
                  <a:schemeClr val="accent2"/>
                </a:solidFill>
              </a:rPr>
              <a:t>Colombo 1</a:t>
            </a:r>
            <a:r>
              <a:rPr lang="pl-PL" altLang="it-IT" sz="2200" dirty="0">
                <a:solidFill>
                  <a:schemeClr val="accent2"/>
                </a:solidFill>
              </a:rPr>
              <a:t>4</a:t>
            </a:r>
            <a:r>
              <a:rPr lang="it-IT" altLang="it-IT" sz="2200" dirty="0">
                <a:solidFill>
                  <a:schemeClr val="accent2"/>
                </a:solidFill>
              </a:rPr>
              <a:t>92</a:t>
            </a:r>
            <a:r>
              <a:rPr lang="pl-PL" altLang="it-IT" sz="2200" dirty="0">
                <a:solidFill>
                  <a:schemeClr val="accent2"/>
                </a:solidFill>
              </a:rPr>
              <a:t>:</a:t>
            </a:r>
            <a:r>
              <a:rPr lang="it-IT" altLang="it-IT" sz="2200" dirty="0">
                <a:solidFill>
                  <a:schemeClr val="accent2"/>
                </a:solidFill>
              </a:rPr>
              <a:t> Scoperta dell’America</a:t>
            </a:r>
            <a:r>
              <a:rPr lang="pl-PL" altLang="it-IT" sz="2200" dirty="0">
                <a:solidFill>
                  <a:schemeClr val="accent2"/>
                </a:solidFill>
              </a:rPr>
              <a:t> </a:t>
            </a:r>
            <a:br>
              <a:rPr lang="pl-PL" altLang="it-IT" sz="2200" dirty="0">
                <a:solidFill>
                  <a:schemeClr val="accent2"/>
                </a:solidFill>
              </a:rPr>
            </a:br>
            <a:br>
              <a:rPr lang="pl-PL" altLang="it-IT" sz="2200" dirty="0">
                <a:solidFill>
                  <a:schemeClr val="accent2"/>
                </a:solidFill>
              </a:rPr>
            </a:br>
            <a:endParaRPr lang="en-AU" altLang="it-IT" sz="2200" dirty="0">
              <a:solidFill>
                <a:schemeClr val="accent2"/>
              </a:solidFill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247E79-6A77-A947-AC31-7DD41FEA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it-IT" sz="3200" dirty="0"/>
              <a:t>Co się wtedy działo w Europie/Polsce?</a:t>
            </a:r>
            <a:br>
              <a:rPr lang="pl-PL" altLang="it-IT" sz="3200" dirty="0"/>
            </a:br>
            <a:endParaRPr lang="en-AU" altLang="it-IT" sz="3200" dirty="0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285BEA1E-ADD3-99AD-FC02-4F89E4F3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60596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Gutenberg (1451-53): </a:t>
            </a:r>
            <a:r>
              <a:rPr lang="it-IT" altLang="it-IT" dirty="0" err="1"/>
              <a:t>druk</a:t>
            </a:r>
            <a:r>
              <a:rPr lang="it-IT" altLang="it-IT" dirty="0"/>
              <a:t> </a:t>
            </a:r>
            <a:r>
              <a:rPr lang="it-IT" altLang="it-IT" dirty="0" err="1"/>
              <a:t>ruchomą</a:t>
            </a:r>
            <a:r>
              <a:rPr lang="it-IT" altLang="it-IT" dirty="0"/>
              <a:t> </a:t>
            </a:r>
            <a:r>
              <a:rPr lang="it-IT" altLang="it-IT" dirty="0" err="1"/>
              <a:t>czcionką</a:t>
            </a:r>
            <a:endParaRPr lang="en-AU" alt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032E9D7-AE17-E75A-3BF8-7FACA85A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885183"/>
            <a:ext cx="2664544" cy="35002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C96B66-951A-B489-EF9E-D6EBE97EE1E1}"/>
              </a:ext>
            </a:extLst>
          </p:cNvPr>
          <p:cNvSpPr txBox="1"/>
          <p:nvPr/>
        </p:nvSpPr>
        <p:spPr>
          <a:xfrm>
            <a:off x="4097522" y="611511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3"/>
              </a:rPr>
              <a:t>https://it.wikipedia.org/wiki/Stampa_a_caratteri_mobili</a:t>
            </a:r>
            <a:endParaRPr lang="it-IT" sz="1400" dirty="0"/>
          </a:p>
          <a:p>
            <a:r>
              <a:rPr lang="it-IT" sz="1400" dirty="0">
                <a:hlinkClick r:id="rId4"/>
              </a:rPr>
              <a:t>https://it.wikipedia.org/wiki/Cristoforo_Colombo</a:t>
            </a:r>
            <a:r>
              <a:rPr lang="it-IT" sz="1400" dirty="0"/>
              <a:t>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F0A678F-78F4-668D-14A0-0D1A49BBB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9494" y="1910777"/>
            <a:ext cx="5148064" cy="34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8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14ED5B2-CAE5-3265-9AA0-8BE0BF1D2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«</a:t>
            </a:r>
            <a:r>
              <a:rPr lang="pl-PL" altLang="it-IT" sz="3600" dirty="0"/>
              <a:t>R</a:t>
            </a:r>
            <a:r>
              <a:rPr lang="it-IT" altLang="it-IT" sz="3600" dirty="0" err="1"/>
              <a:t>enesaince</a:t>
            </a:r>
            <a:r>
              <a:rPr lang="it-IT" altLang="it-IT" sz="3600" dirty="0"/>
              <a:t>»</a:t>
            </a:r>
            <a:endParaRPr lang="en-AU" altLang="it-IT" sz="3600" dirty="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D619132-F410-1E81-2A44-CBEF6D21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1" y="6217741"/>
            <a:ext cx="27174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1600" dirty="0"/>
              <a:t>Foto: Maria Karwasz (2004)</a:t>
            </a:r>
            <a:endParaRPr lang="en-AU" altLang="it-IT" sz="1600" dirty="0"/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512E6666-FEBC-197A-5C74-1B9DC8F2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7974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>
            <a:extLst>
              <a:ext uri="{FF2B5EF4-FFF2-40B4-BE49-F238E27FC236}">
                <a16:creationId xmlns:a16="http://schemas.microsoft.com/office/drawing/2014/main" id="{C327D213-291A-FE75-1601-9968F438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4020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1">
            <a:extLst>
              <a:ext uri="{FF2B5EF4-FFF2-40B4-BE49-F238E27FC236}">
                <a16:creationId xmlns:a16="http://schemas.microsoft.com/office/drawing/2014/main" id="{A2C07324-C57B-9105-9283-0C4EA574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229225"/>
            <a:ext cx="3024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dirty="0"/>
              <a:t>Katedra Św. Piotra w Rzymie1506 -1626</a:t>
            </a:r>
            <a:endParaRPr lang="en-AU" alt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D2B643F-FE05-EA45-1AA0-29FC4A922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 dirty="0"/>
              <a:t>Renesans: Florencja</a:t>
            </a:r>
            <a:endParaRPr lang="en-AU" altLang="it-IT" sz="3600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1707467-F7D3-AFF5-B3C6-D65FAE7A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1600" dirty="0"/>
              <a:t>Foto: Maria Karwasz</a:t>
            </a:r>
            <a:endParaRPr lang="en-AU" altLang="it-IT" sz="1600" dirty="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9C175CB-D3E9-2DAF-44EB-A2A2E1AC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268413"/>
            <a:ext cx="3403001" cy="45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0B0C5FF5-B2BB-2908-A21E-D3657CF3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413"/>
            <a:ext cx="3402281" cy="45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>
            <a:extLst>
              <a:ext uri="{FF2B5EF4-FFF2-40B4-BE49-F238E27FC236}">
                <a16:creationId xmlns:a16="http://schemas.microsoft.com/office/drawing/2014/main" id="{C127DE2F-93E6-F80F-00D8-705C0DAB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7" y="5962753"/>
            <a:ext cx="7236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dirty="0"/>
              <a:t>1296-1436, Dzwonnica Giotto, Kopuła Bruneleschi</a:t>
            </a:r>
            <a:endParaRPr lang="en-AU" alt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B58298-E55F-E88A-9774-35BD994DC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7504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 dirty="0"/>
              <a:t>Florencja: Klasztor św. Marka</a:t>
            </a:r>
            <a:endParaRPr lang="en-AU" altLang="it-IT" sz="3200" dirty="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90DFDE2-136F-4AB5-5A4D-613D2CC4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1" y="4973268"/>
            <a:ext cx="10070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1600" dirty="0"/>
              <a:t>Foto: GK</a:t>
            </a:r>
            <a:endParaRPr lang="en-AU" altLang="it-IT" sz="1600" dirty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7BC84E1-E1F3-F5F9-849D-492262D8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1174688"/>
            <a:ext cx="4392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2000" dirty="0"/>
              <a:t>Fra Beato Angelico (1395-1455)</a:t>
            </a:r>
            <a:endParaRPr lang="en-AU" altLang="it-IT" sz="2000" dirty="0"/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6E52F3E2-1CBB-8A7B-96EF-C463F1FE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9736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CD12E0C2-6F51-E732-2CD2-10DF802C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698625"/>
            <a:ext cx="37306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8">
            <a:extLst>
              <a:ext uri="{FF2B5EF4-FFF2-40B4-BE49-F238E27FC236}">
                <a16:creationId xmlns:a16="http://schemas.microsoft.com/office/drawing/2014/main" id="{5A08D2F6-0756-CEC5-DA74-12D7EB299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56" y="5046664"/>
            <a:ext cx="32912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Annunciazione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	</a:t>
            </a:r>
            <a:r>
              <a:rPr lang="pl-PL" altLang="it-IT" dirty="0"/>
              <a:t>„Noli me tangere”</a:t>
            </a:r>
            <a:endParaRPr lang="en-AU" alt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A937445B-59AC-3E5B-8D42-2A50E5F4CC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23825"/>
            <a:ext cx="8229600" cy="1143000"/>
          </a:xfrm>
        </p:spPr>
        <p:txBody>
          <a:bodyPr/>
          <a:lstStyle/>
          <a:p>
            <a:r>
              <a:rPr lang="pl-PL" altLang="it-IT" sz="3600" dirty="0"/>
              <a:t>Do czego służy kalendarz?</a:t>
            </a:r>
          </a:p>
        </p:txBody>
      </p:sp>
      <p:pic>
        <p:nvPicPr>
          <p:cNvPr id="27651" name="Immagine 3">
            <a:extLst>
              <a:ext uri="{FF2B5EF4-FFF2-40B4-BE49-F238E27FC236}">
                <a16:creationId xmlns:a16="http://schemas.microsoft.com/office/drawing/2014/main" id="{F832492D-4D24-F478-5923-43B7C380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5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AB6B51-5B6E-3230-1467-11D504DDE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184" y="-54592"/>
            <a:ext cx="8840788" cy="1143000"/>
          </a:xfrm>
        </p:spPr>
        <p:txBody>
          <a:bodyPr/>
          <a:lstStyle/>
          <a:p>
            <a:r>
              <a:rPr lang="pl-PL" altLang="it-IT" sz="3200" dirty="0"/>
              <a:t>Roger Bacon: „Zdarzają się liczne nadużycia”</a:t>
            </a:r>
            <a:endParaRPr lang="en-AU" altLang="it-IT" sz="32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749BA9-9122-1AEA-0B5F-C2B8CA049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991729"/>
            <a:ext cx="8892479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1800" dirty="0"/>
              <a:t>Obecnie omówię problem, którego rozwiązanie powinno stać się obowiązkiem Kościoła, a który wprowadza niebezpieczeństwo i chaos i nie powinien być dłużej tolerowany, tym bardziej że już od długiego czasu zdarzają się w tym zakresie liczne nadużycia. A ponieważ cały ten problem pochodzi po prostu z czystej niewiedzy i zaniedbań w studiach, tym bardziej jest on godny potępienia zarówno w oczach Boga i ludzi świętych, jak również w oczach wszystkich, nie tylko uczonych astronomów.</a:t>
            </a:r>
          </a:p>
          <a:p>
            <a:pPr>
              <a:buFontTx/>
              <a:buNone/>
            </a:pPr>
            <a:r>
              <a:rPr lang="pl-PL" altLang="it-IT" sz="1800" dirty="0"/>
              <a:t>To do czego zmierzam, dotyczy poprawy kalendarza, którym posługuje się Kościół. Juliusz Cezar, jak mówi historia, uczony w zakresie astronomii, opracował kalendarz, najlepszy, jaki mógł stworzyć w tym czasie. Jednak Julisz nie ustalił prawdziwej ilości dni w roku, założył bowiem, iż istnieje ich w naszym kalendarzu 365 i 1/4 . Jednak dla wszystkich komputystów zarówno dawnych, jak nowszysch, jest jasne, i potwierdzone to zostało metodami astronomicznymi, że wielkość roku słonecznego nie jest taka, lecz jest mniejsza. I jak mówią uczeni, </a:t>
            </a:r>
            <a:r>
              <a:rPr lang="pl-PL" altLang="it-IT" sz="1800" dirty="0">
                <a:solidFill>
                  <a:srgbClr val="FF0000"/>
                </a:solidFill>
              </a:rPr>
              <a:t>to „mniej” wynosi prawie 1/130 części jednego dnia</a:t>
            </a:r>
            <a:r>
              <a:rPr lang="pl-PL" altLang="it-IT" sz="1800" dirty="0"/>
              <a:t>. Z tego powodu oblicza się, że w ciągu stu trzydziestu lat istnieje nadliczbowo jeden dzień, który gdyby odjęło się go od kalendarz, to zniwelałoby się błąd.  </a:t>
            </a:r>
          </a:p>
          <a:p>
            <a:pPr>
              <a:buFontTx/>
              <a:buNone/>
            </a:pPr>
            <a:endParaRPr lang="pl-PL" altLang="it-IT" sz="1800" dirty="0"/>
          </a:p>
          <a:p>
            <a:pPr>
              <a:buFontTx/>
              <a:buNone/>
            </a:pPr>
            <a:r>
              <a:rPr lang="pl-PL" altLang="it-IT" sz="1800" dirty="0"/>
              <a:t>Roger Bacon, Traktat większy </a:t>
            </a:r>
            <a:r>
              <a:rPr lang="pl-PL" altLang="it-IT" sz="1800" i="1" dirty="0"/>
              <a:t>(Opus Maior</a:t>
            </a:r>
            <a:r>
              <a:rPr lang="pl-PL" altLang="it-IT" sz="1800" dirty="0"/>
              <a:t>)</a:t>
            </a:r>
            <a:r>
              <a:rPr lang="pl-PL" altLang="it-IT" sz="1800" i="1" dirty="0"/>
              <a:t>,</a:t>
            </a:r>
            <a:r>
              <a:rPr lang="pl-PL" altLang="it-IT" sz="1800" dirty="0"/>
              <a:t> 1267, tłum. T. Włodarczyk, Hachette, Warszawa, 2009,  str. 443)</a:t>
            </a:r>
          </a:p>
          <a:p>
            <a:pPr>
              <a:buFontTx/>
              <a:buNone/>
            </a:pPr>
            <a:endParaRPr lang="en-AU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45770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DCDE3B-3A15-0924-44DA-7E8ED17D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/>
              <a:t>„Byłaby to straszna rzecz!”</a:t>
            </a:r>
            <a:endParaRPr lang="en-AU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C83A2CF-1BF0-461A-70C2-FEF0641E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2000"/>
              <a:t> A ponieważ prawdziwa równonoc ciągle się przesuwa, tak że około roku 1481 będzie V Idi Martii (5 Marca) i tak przesuwając się dalej w kierunku do początku marca i poza marzec, według obliczeń kalendarza, ze względu na błąd w obliczeniu długości roku, jest rzeczą konieczną, by Wielkanoc była około początków marca lub w lutym. A to jest absolutnie niemożliwe, gdyż […] prawdziwy początek Wielkiego Postu Czterdziestodniowego przesunie się naprzód, i w ten sposób w</a:t>
            </a:r>
            <a:r>
              <a:rPr lang="pl-PL" altLang="it-IT" sz="2000">
                <a:solidFill>
                  <a:srgbClr val="FF0000"/>
                </a:solidFill>
              </a:rPr>
              <a:t> prawdziwym okresie Wielkiego Postu chrześcijanie jeść będą mięso, co jest najbardziej absurdalne</a:t>
            </a:r>
            <a:r>
              <a:rPr lang="pl-PL" altLang="it-IT" sz="2000"/>
              <a:t>. </a:t>
            </a:r>
          </a:p>
          <a:p>
            <a:pPr>
              <a:buFontTx/>
              <a:buNone/>
            </a:pPr>
            <a:r>
              <a:rPr lang="pl-PL" altLang="it-IT" sz="2000"/>
              <a:t>Są to rzeczy straszne same w sobie i tym bardziej są jeszcze one nadzwyczaj głupie i warte wyśmiania, </a:t>
            </a:r>
            <a:r>
              <a:rPr lang="pl-PL" altLang="it-IT" sz="2000">
                <a:solidFill>
                  <a:srgbClr val="FF0000"/>
                </a:solidFill>
              </a:rPr>
              <a:t>gdyż to chyba sam diabeł sprawił, </a:t>
            </a:r>
            <a:r>
              <a:rPr lang="pl-PL" altLang="it-IT" sz="2000"/>
              <a:t>iż przydarzyło się to Kościołowi, na skutek jego ignorancji i niedbalstwa. (s. 451)</a:t>
            </a:r>
            <a:endParaRPr lang="en-AU" altLang="it-IT" sz="2000"/>
          </a:p>
        </p:txBody>
      </p:sp>
    </p:spTree>
    <p:extLst>
      <p:ext uri="{BB962C8B-B14F-4D97-AF65-F5344CB8AC3E}">
        <p14:creationId xmlns:p14="http://schemas.microsoft.com/office/powerpoint/2010/main" val="380435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92A581-9553-245B-CC02-A5D3BA0F5F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6388" y="-531813"/>
            <a:ext cx="8531225" cy="1470026"/>
          </a:xfrm>
        </p:spPr>
        <p:txBody>
          <a:bodyPr/>
          <a:lstStyle/>
          <a:p>
            <a:r>
              <a:rPr lang="en-AU" altLang="it-IT" sz="3600" dirty="0">
                <a:solidFill>
                  <a:srgbClr val="FFFF00"/>
                </a:solidFill>
              </a:rPr>
              <a:t>Co </a:t>
            </a:r>
            <a:r>
              <a:rPr lang="en-AU" altLang="it-IT" sz="3600" dirty="0" err="1">
                <a:solidFill>
                  <a:srgbClr val="FFFF00"/>
                </a:solidFill>
              </a:rPr>
              <a:t>zrobił</a:t>
            </a:r>
            <a:r>
              <a:rPr lang="en-AU" altLang="it-IT" sz="3600" dirty="0">
                <a:solidFill>
                  <a:srgbClr val="FFFF00"/>
                </a:solidFill>
              </a:rPr>
              <a:t> </a:t>
            </a:r>
            <a:r>
              <a:rPr lang="en-AU" altLang="it-IT" sz="3600" dirty="0" err="1">
                <a:solidFill>
                  <a:srgbClr val="FFFF00"/>
                </a:solidFill>
              </a:rPr>
              <a:t>Kopernik</a:t>
            </a:r>
            <a:r>
              <a:rPr lang="en-AU" alt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57F2D21-8225-206A-E1AC-37F60546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541712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ECA72934-0781-D574-55D1-02212AD6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196975"/>
            <a:ext cx="4633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 i="1" dirty="0">
                <a:solidFill>
                  <a:srgbClr val="FFFF00"/>
                </a:solidFill>
              </a:rPr>
              <a:t>Wstrzymał Słońce, ruszył Ziemię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 i="1" dirty="0">
                <a:solidFill>
                  <a:srgbClr val="FFFF00"/>
                </a:solidFill>
              </a:rPr>
              <a:t>Polskie go wydało Plemię. (?)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 i="1" dirty="0">
                <a:solidFill>
                  <a:srgbClr val="FFFF00"/>
                </a:solidFill>
              </a:rPr>
              <a:t>Trzy błędy w dwóch zdaniach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 i="1" dirty="0">
                <a:solidFill>
                  <a:srgbClr val="FFFF00"/>
                </a:solidFill>
              </a:rPr>
              <a:t>Ale, po kolei...</a:t>
            </a:r>
            <a:endParaRPr lang="en-AU" altLang="it-IT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817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B1C710-3A45-2345-70DB-93A297BB1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55456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 dirty="0">
                <a:solidFill>
                  <a:srgbClr val="0033CC"/>
                </a:solidFill>
              </a:rPr>
              <a:t>Szukaj Księżyca, Wenus, Jowisza</a:t>
            </a:r>
          </a:p>
        </p:txBody>
      </p:sp>
      <p:pic>
        <p:nvPicPr>
          <p:cNvPr id="103427" name="Picture 3">
            <a:extLst>
              <a:ext uri="{FF2B5EF4-FFF2-40B4-BE49-F238E27FC236}">
                <a16:creationId xmlns:a16="http://schemas.microsoft.com/office/drawing/2014/main" id="{1B032895-67C6-B1AC-7408-1E07298E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71977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>
            <a:extLst>
              <a:ext uri="{FF2B5EF4-FFF2-40B4-BE49-F238E27FC236}">
                <a16:creationId xmlns:a16="http://schemas.microsoft.com/office/drawing/2014/main" id="{7401B8D6-BFEA-A418-EDC4-32D2B9B1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6325"/>
            <a:ext cx="43370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0560A4EA-45FD-C325-1526-BF6CF244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1331913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dirty="0">
                <a:solidFill>
                  <a:srgbClr val="FFC000"/>
                </a:solidFill>
              </a:rPr>
              <a:t>Bamberg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 dirty="0">
                <a:solidFill>
                  <a:srgbClr val="FFC000"/>
                </a:solidFill>
              </a:rPr>
              <a:t>25.03.2012</a:t>
            </a:r>
            <a:endParaRPr lang="en-US" altLang="it-IT" sz="1800" dirty="0">
              <a:solidFill>
                <a:srgbClr val="FFC000"/>
              </a:solidFill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277120DD-9C8C-64D7-4568-C9374ACC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092825"/>
            <a:ext cx="1474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solidFill>
                  <a:srgbClr val="FFFF00"/>
                </a:solidFill>
                <a:latin typeface="Times New Roman" panose="02020603050405020304" pitchFamily="18" charset="0"/>
              </a:rPr>
              <a:t>Foto: M. Karwasz</a:t>
            </a:r>
            <a:endParaRPr lang="en-US" altLang="it-IT" sz="1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AFD7952-915E-4C13-3ED3-1A1EDF78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91090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50589074-134F-7AE5-3C05-7754FFEF7D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4213" y="188913"/>
            <a:ext cx="8045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FFFF00"/>
                </a:solidFill>
              </a:rPr>
              <a:t>Nicolao Copernico</a:t>
            </a:r>
            <a:r>
              <a:rPr lang="pl-PL" altLang="it-IT" sz="4000" dirty="0">
                <a:solidFill>
                  <a:srgbClr val="FFFF00"/>
                </a:solidFill>
              </a:rPr>
              <a:t>:</a:t>
            </a:r>
            <a:endParaRPr lang="it-IT" altLang="it-IT" sz="4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4000" dirty="0">
                <a:solidFill>
                  <a:srgbClr val="FFFF00"/>
                </a:solidFill>
              </a:rPr>
              <a:t>"Che cosa </a:t>
            </a:r>
            <a:r>
              <a:rPr lang="it-IT" altLang="it-IT" sz="4000" dirty="0">
                <a:solidFill>
                  <a:srgbClr val="FFFF00"/>
                </a:solidFill>
              </a:rPr>
              <a:t>è più bello del cielo</a:t>
            </a:r>
            <a:r>
              <a:rPr lang="pl-PL" altLang="it-IT" sz="4000" dirty="0">
                <a:solidFill>
                  <a:srgbClr val="FFFF00"/>
                </a:solidFill>
              </a:rPr>
              <a:t>?"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929AC768-CE8B-D647-2E0E-166D709C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6165304"/>
            <a:ext cx="494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1800" dirty="0">
                <a:solidFill>
                  <a:schemeClr val="bg1"/>
                </a:solidFill>
              </a:rPr>
              <a:t>„Nebulosa” di Barnard (costellazione di Orione)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DE80EEA1-E8E1-306D-8827-35C24C2C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71977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>
            <a:extLst>
              <a:ext uri="{FF2B5EF4-FFF2-40B4-BE49-F238E27FC236}">
                <a16:creationId xmlns:a16="http://schemas.microsoft.com/office/drawing/2014/main" id="{83386E63-B564-DFDA-E870-3F0FA6AA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71977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>
            <a:extLst>
              <a:ext uri="{FF2B5EF4-FFF2-40B4-BE49-F238E27FC236}">
                <a16:creationId xmlns:a16="http://schemas.microsoft.com/office/drawing/2014/main" id="{B842B1B1-2880-B453-B505-9F7BACA1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0475"/>
            <a:ext cx="4141787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>
            <a:extLst>
              <a:ext uri="{FF2B5EF4-FFF2-40B4-BE49-F238E27FC236}">
                <a16:creationId xmlns:a16="http://schemas.microsoft.com/office/drawing/2014/main" id="{E795240A-07DB-0A22-7CDF-8228CF33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14128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Trento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26.03.2012</a:t>
            </a:r>
            <a:endParaRPr lang="en-US" altLang="it-IT" sz="1800"/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C0AC973F-751A-84D4-0ED8-2D5197B2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37288"/>
            <a:ext cx="1474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solidFill>
                  <a:srgbClr val="FFFF00"/>
                </a:solidFill>
                <a:latin typeface="Times New Roman" panose="02020603050405020304" pitchFamily="18" charset="0"/>
              </a:rPr>
              <a:t>Foto: M. Karwasz</a:t>
            </a:r>
            <a:endParaRPr lang="en-US" altLang="it-IT" sz="1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Rectangle 2">
            <a:extLst>
              <a:ext uri="{FF2B5EF4-FFF2-40B4-BE49-F238E27FC236}">
                <a16:creationId xmlns:a16="http://schemas.microsoft.com/office/drawing/2014/main" id="{EAA09392-1FCC-8F41-E42B-267A0292A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 dirty="0">
                <a:solidFill>
                  <a:srgbClr val="0033CC"/>
                </a:solidFill>
              </a:rPr>
              <a:t>Następnego dnia sprawdź, gdzie jestem teraz</a:t>
            </a:r>
            <a:endParaRPr lang="it-IT" altLang="it-IT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B70FCBC-EF10-C008-1C88-5A1F4380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74738"/>
            <a:ext cx="8675687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4690E1C3-4956-4E04-66BC-A4D035BC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3600">
              <a:solidFill>
                <a:schemeClr val="accent1"/>
              </a:solidFill>
            </a:endParaRP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A77A97D4-715F-7091-4C9E-F19735F0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60425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>
            <a:extLst>
              <a:ext uri="{FF2B5EF4-FFF2-40B4-BE49-F238E27FC236}">
                <a16:creationId xmlns:a16="http://schemas.microsoft.com/office/drawing/2014/main" id="{430A0C82-F167-E384-9C12-45BB1EAE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12863"/>
            <a:ext cx="831691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D449077-7451-D943-6C30-45EEFFD2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21665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chemeClr val="bg1"/>
                </a:solidFill>
              </a:rPr>
              <a:t>Toruń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chemeClr val="bg1"/>
                </a:solidFill>
              </a:rPr>
              <a:t>26.03.2012</a:t>
            </a:r>
            <a:endParaRPr lang="en-US" altLang="it-IT" sz="1800">
              <a:solidFill>
                <a:schemeClr val="bg1"/>
              </a:solidFill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70D835EA-B0CE-7704-D98E-06701F45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6553200"/>
            <a:ext cx="155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solidFill>
                  <a:srgbClr val="FFFF00"/>
                </a:solidFill>
                <a:latin typeface="Times New Roman" panose="02020603050405020304" pitchFamily="18" charset="0"/>
              </a:rPr>
              <a:t>Foto: K. Służewski</a:t>
            </a:r>
            <a:endParaRPr lang="en-US" altLang="it-IT" sz="1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4DE2EDEF-9B88-D005-62AA-73AFBD08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>
                <a:solidFill>
                  <a:srgbClr val="0033CC"/>
                </a:solidFill>
              </a:rPr>
              <a:t>Sprawdź w innym miejscu na świecie, gdzie są tego samego dnia</a:t>
            </a:r>
            <a:endParaRPr lang="en-US" altLang="it-IT">
              <a:solidFill>
                <a:srgbClr val="0033CC"/>
              </a:solidFill>
            </a:endParaRPr>
          </a:p>
        </p:txBody>
      </p:sp>
      <p:sp>
        <p:nvSpPr>
          <p:cNvPr id="12297" name="CasellaDiTesto 8">
            <a:extLst>
              <a:ext uri="{FF2B5EF4-FFF2-40B4-BE49-F238E27FC236}">
                <a16:creationId xmlns:a16="http://schemas.microsoft.com/office/drawing/2014/main" id="{3A59C3C0-1E0F-59BF-D322-A39DDB3D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7788"/>
            <a:ext cx="5780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FF00"/>
                </a:solidFill>
              </a:rPr>
              <a:t>Tego samego dnia godzinę później
Większe powiększenie</a:t>
            </a:r>
            <a:endParaRPr lang="it-IT" altLang="it-IT" sz="2200" dirty="0">
              <a:solidFill>
                <a:srgbClr val="FFFF00"/>
              </a:solidFill>
            </a:endParaRPr>
          </a:p>
        </p:txBody>
      </p:sp>
      <p:sp>
        <p:nvSpPr>
          <p:cNvPr id="12298" name="CasellaDiTesto 10">
            <a:extLst>
              <a:ext uri="{FF2B5EF4-FFF2-40B4-BE49-F238E27FC236}">
                <a16:creationId xmlns:a16="http://schemas.microsoft.com/office/drawing/2014/main" id="{209DB30A-BEE5-2146-BDF6-1975437F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99113"/>
            <a:ext cx="57800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1800" dirty="0">
                <a:solidFill>
                  <a:srgbClr val="FFFF00"/>
                </a:solidFill>
              </a:rPr>
              <a:t>Zauważ, że nieoświetlony Księżyc nie jest całkowicie ciemny: jest oświetlony przez Ziemię, która na tym etapie widziana z Księżyca znajduje się w "Pleni-ziemi"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4921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68F11C57-4E33-CBD6-DCA1-33855D7F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52738"/>
            <a:ext cx="47974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id="{64531666-4BF3-D182-9399-472E6A19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5335D354-EA74-7B50-869F-D916DAEB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3876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A76DFBDB-AAC7-1379-3094-20E87060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D9904C99-7234-59B2-EA18-D262CE08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437313"/>
            <a:ext cx="5037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it-IT" sz="2000" dirty="0">
                <a:solidFill>
                  <a:srgbClr val="0033CC"/>
                </a:solidFill>
              </a:rPr>
              <a:t>Katedra Wniebowstąpienia NMP w</a:t>
            </a:r>
            <a:r>
              <a:rPr lang="it-IT" altLang="it-IT" sz="2000" dirty="0">
                <a:solidFill>
                  <a:srgbClr val="0033CC"/>
                </a:solidFill>
              </a:rPr>
              <a:t> Torun</a:t>
            </a:r>
            <a:r>
              <a:rPr lang="pl-PL" altLang="it-IT" sz="2000" dirty="0">
                <a:solidFill>
                  <a:srgbClr val="0033CC"/>
                </a:solidFill>
              </a:rPr>
              <a:t>iu</a:t>
            </a:r>
            <a:endParaRPr lang="en-US" altLang="it-IT" sz="2000" dirty="0">
              <a:solidFill>
                <a:srgbClr val="0033CC"/>
              </a:solidFill>
            </a:endParaRPr>
          </a:p>
          <a:p>
            <a:endParaRPr lang="en-US" altLang="it-IT" sz="2000" dirty="0">
              <a:solidFill>
                <a:srgbClr val="0033CC"/>
              </a:solidFill>
            </a:endParaRP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703553EA-9D84-963A-3965-BCECCF4A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61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it-IT" sz="3200" dirty="0">
                <a:solidFill>
                  <a:srgbClr val="0033CC"/>
                </a:solidFill>
              </a:rPr>
              <a:t>Ptolemeusz (151-212): Słońce i gwiazdy </a:t>
            </a:r>
            <a:r>
              <a:rPr lang="it-IT" altLang="it-IT" sz="3200" dirty="0" err="1">
                <a:solidFill>
                  <a:srgbClr val="0033CC"/>
                </a:solidFill>
              </a:rPr>
              <a:t>kr</a:t>
            </a:r>
            <a:r>
              <a:rPr lang="pl-PL" altLang="it-IT" sz="3200" dirty="0">
                <a:solidFill>
                  <a:srgbClr val="0033CC"/>
                </a:solidFill>
              </a:rPr>
              <a:t>ążą</a:t>
            </a:r>
            <a:endParaRPr lang="en-US" altLang="it-IT" sz="3200" dirty="0">
              <a:solidFill>
                <a:srgbClr val="0033CC"/>
              </a:solidFill>
            </a:endParaRPr>
          </a:p>
        </p:txBody>
      </p:sp>
      <p:pic>
        <p:nvPicPr>
          <p:cNvPr id="57352" name="Picture 8">
            <a:extLst>
              <a:ext uri="{FF2B5EF4-FFF2-40B4-BE49-F238E27FC236}">
                <a16:creationId xmlns:a16="http://schemas.microsoft.com/office/drawing/2014/main" id="{F9715F0B-7416-81FF-61C7-CFB08107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125538"/>
            <a:ext cx="2552700" cy="3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B0E5C46-2956-A247-AE9A-ED71BE117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 dirty="0"/>
              <a:t>Planety, czyli błądzące gwiazdy
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A6323A6C-416F-0B8D-53C4-676F9ECE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056"/>
            <a:ext cx="8353425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C83AF0C8-E313-0BA4-35AF-F6B0C7A5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9280"/>
            <a:ext cx="8103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chemeClr val="accent2"/>
                </a:solidFill>
              </a:rPr>
              <a:t>G. Karwasz, Toruński po-ręcznik do fizyki, Wyd. Nauk. UMK, 2020</a:t>
            </a:r>
            <a:endParaRPr lang="en-AU" altLang="it-IT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88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Doodle for Nicolaus Copernicus">
            <a:extLst>
              <a:ext uri="{FF2B5EF4-FFF2-40B4-BE49-F238E27FC236}">
                <a16:creationId xmlns:a16="http://schemas.microsoft.com/office/drawing/2014/main" id="{FE22029E-9EC6-C669-3765-80BA015A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BE93F746-E83F-D520-A3F5-5A7DD3EC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31913" y="188913"/>
            <a:ext cx="8229601" cy="1143000"/>
          </a:xfrm>
        </p:spPr>
        <p:txBody>
          <a:bodyPr/>
          <a:lstStyle/>
          <a:p>
            <a:r>
              <a:rPr lang="it-IT" altLang="it-IT" sz="3600"/>
              <a:t>I due sistemi più grandi
</a:t>
            </a:r>
            <a:endParaRPr lang="en-AU" altLang="it-IT" sz="3600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7E8EB145-DD83-77D1-F18E-1EC3932F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176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>
            <a:extLst>
              <a:ext uri="{FF2B5EF4-FFF2-40B4-BE49-F238E27FC236}">
                <a16:creationId xmlns:a16="http://schemas.microsoft.com/office/drawing/2014/main" id="{998BC758-17F1-2BAA-E65C-58DB824C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08725"/>
            <a:ext cx="5233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it-IT" sz="1800" dirty="0"/>
              <a:t>Castello Brianza, 17.06.2011, </a:t>
            </a:r>
            <a:r>
              <a:rPr lang="it-IT" altLang="it-IT" sz="1800" dirty="0"/>
              <a:t>foto</a:t>
            </a:r>
            <a:r>
              <a:rPr lang="pl-PL" altLang="it-IT" sz="1800" dirty="0"/>
              <a:t> Maria Karwasz</a:t>
            </a:r>
            <a:endParaRPr lang="en-AU" altLang="it-IT" sz="1800" dirty="0"/>
          </a:p>
        </p:txBody>
      </p:sp>
      <p:pic>
        <p:nvPicPr>
          <p:cNvPr id="30726" name="Picture 7">
            <a:extLst>
              <a:ext uri="{FF2B5EF4-FFF2-40B4-BE49-F238E27FC236}">
                <a16:creationId xmlns:a16="http://schemas.microsoft.com/office/drawing/2014/main" id="{F9BB014E-FABA-F150-FA9C-EFA4ACCF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3561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1">
            <a:extLst>
              <a:ext uri="{FF2B5EF4-FFF2-40B4-BE49-F238E27FC236}">
                <a16:creationId xmlns:a16="http://schemas.microsoft.com/office/drawing/2014/main" id="{1095459D-4C96-CE9C-56BD-DEC512AE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303463"/>
            <a:ext cx="3990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it-IT" sz="1000"/>
              <a:t>http</a:t>
            </a:r>
            <a:r>
              <a:rPr lang="en-AU" altLang="it-IT" sz="1000"/>
              <a:t>s://dribbble.com/shots/5780069-Doodle-for-Nicolaus-Copernicus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5B5A1E1-957E-89D6-787F-B062D6755F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900" y="188913"/>
            <a:ext cx="8928100" cy="722529"/>
          </a:xfrm>
        </p:spPr>
        <p:txBody>
          <a:bodyPr anchor="ctr"/>
          <a:lstStyle/>
          <a:p>
            <a:pPr eaLnBrk="1" hangingPunct="1"/>
            <a:r>
              <a:rPr lang="pl-PL" altLang="it-IT" sz="3200" dirty="0"/>
              <a:t>Copernicus system: planets move around Sun</a:t>
            </a:r>
            <a:endParaRPr lang="en-AU" altLang="it-IT" sz="3600" dirty="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EBAEA87-A50E-4C37-D54C-CD3FDB7B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94078"/>
            <a:ext cx="366158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chemeClr val="accent2"/>
                </a:solidFill>
              </a:rPr>
              <a:t>Sol</a:t>
            </a:r>
          </a:p>
          <a:p>
            <a:pPr eaLnBrk="1" hangingPunct="1"/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pl-PL" altLang="it-IT" sz="2000" dirty="0">
                <a:solidFill>
                  <a:schemeClr val="accent2"/>
                </a:solidFill>
              </a:rPr>
              <a:t>Merc</a:t>
            </a:r>
            <a:r>
              <a:rPr lang="it-IT" altLang="it-IT" sz="2000" dirty="0">
                <a:solidFill>
                  <a:schemeClr val="accent2"/>
                </a:solidFill>
              </a:rPr>
              <a:t> XXC </a:t>
            </a:r>
            <a:r>
              <a:rPr lang="pl-PL" altLang="it-IT" sz="2000" dirty="0">
                <a:solidFill>
                  <a:schemeClr val="accent2"/>
                </a:solidFill>
              </a:rPr>
              <a:t>d</a:t>
            </a:r>
            <a:r>
              <a:rPr lang="it-IT" altLang="it-IT" sz="2000" dirty="0" err="1">
                <a:solidFill>
                  <a:schemeClr val="accent2"/>
                </a:solidFill>
              </a:rPr>
              <a:t>ias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/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pl-PL" altLang="it-IT" sz="2000" dirty="0">
                <a:solidFill>
                  <a:schemeClr val="accent2"/>
                </a:solidFill>
              </a:rPr>
              <a:t>Ven</a:t>
            </a:r>
            <a:r>
              <a:rPr lang="it-IT" altLang="it-IT" sz="2000" dirty="0">
                <a:solidFill>
                  <a:schemeClr val="accent2"/>
                </a:solidFill>
              </a:rPr>
              <a:t>ere</a:t>
            </a:r>
            <a:r>
              <a:rPr lang="pl-PL" altLang="it-IT" sz="2000" dirty="0">
                <a:solidFill>
                  <a:schemeClr val="accent2"/>
                </a:solidFill>
              </a:rPr>
              <a:t> </a:t>
            </a:r>
            <a:r>
              <a:rPr lang="it-IT" altLang="it-IT" sz="2000" dirty="0">
                <a:solidFill>
                  <a:schemeClr val="accent2"/>
                </a:solidFill>
              </a:rPr>
              <a:t>nove mesi </a:t>
            </a:r>
            <a:r>
              <a:rPr lang="it-IT" altLang="it-IT" sz="2000" dirty="0" err="1">
                <a:solidFill>
                  <a:schemeClr val="accent2"/>
                </a:solidFill>
              </a:rPr>
              <a:t>revolutio</a:t>
            </a: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/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sz="2000" dirty="0" err="1">
                <a:solidFill>
                  <a:schemeClr val="accent2"/>
                </a:solidFill>
              </a:rPr>
              <a:t>Tellurus</a:t>
            </a:r>
            <a:r>
              <a:rPr lang="it-IT" altLang="it-IT" sz="2000" dirty="0">
                <a:solidFill>
                  <a:schemeClr val="accent2"/>
                </a:solidFill>
              </a:rPr>
              <a:t> un anno </a:t>
            </a:r>
            <a:r>
              <a:rPr lang="it-IT" altLang="it-IT" sz="2000" dirty="0" err="1">
                <a:solidFill>
                  <a:schemeClr val="accent2"/>
                </a:solidFill>
              </a:rPr>
              <a:t>revolutio</a:t>
            </a:r>
            <a:r>
              <a:rPr lang="it-IT" altLang="it-IT" sz="2000" dirty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chemeClr val="accent2"/>
                </a:solidFill>
              </a:rPr>
              <a:t>Marte bi-anno </a:t>
            </a:r>
            <a:r>
              <a:rPr lang="it-IT" altLang="it-IT" sz="2000" dirty="0" err="1">
                <a:solidFill>
                  <a:schemeClr val="accent2"/>
                </a:solidFill>
              </a:rPr>
              <a:t>revolutio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sz="2000" dirty="0" err="1">
                <a:solidFill>
                  <a:schemeClr val="accent2"/>
                </a:solidFill>
              </a:rPr>
              <a:t>Iovis</a:t>
            </a:r>
            <a:r>
              <a:rPr lang="it-IT" altLang="it-IT" sz="2000" dirty="0">
                <a:solidFill>
                  <a:schemeClr val="accent2"/>
                </a:solidFill>
              </a:rPr>
              <a:t> XIJ anni </a:t>
            </a:r>
            <a:r>
              <a:rPr lang="it-IT" altLang="it-IT" sz="2000" dirty="0" err="1">
                <a:solidFill>
                  <a:schemeClr val="accent2"/>
                </a:solidFill>
              </a:rPr>
              <a:t>revolutio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pl-PL" altLang="it-IT" sz="2000" dirty="0">
                <a:solidFill>
                  <a:schemeClr val="accent2"/>
                </a:solidFill>
              </a:rPr>
              <a:t>Saturn</a:t>
            </a:r>
            <a:r>
              <a:rPr lang="it-IT" altLang="it-IT" sz="2000" dirty="0" err="1">
                <a:solidFill>
                  <a:schemeClr val="accent2"/>
                </a:solidFill>
              </a:rPr>
              <a:t>us</a:t>
            </a:r>
            <a:r>
              <a:rPr lang="pl-PL" altLang="it-IT" sz="2000" dirty="0">
                <a:solidFill>
                  <a:schemeClr val="accent2"/>
                </a:solidFill>
              </a:rPr>
              <a:t>: </a:t>
            </a:r>
            <a:r>
              <a:rPr lang="it-IT" altLang="it-IT" sz="2000" dirty="0">
                <a:solidFill>
                  <a:schemeClr val="accent2"/>
                </a:solidFill>
              </a:rPr>
              <a:t>XXX anno </a:t>
            </a:r>
            <a:r>
              <a:rPr lang="it-IT" altLang="it-IT" sz="2000" dirty="0" err="1">
                <a:solidFill>
                  <a:schemeClr val="accent2"/>
                </a:solidFill>
              </a:rPr>
              <a:t>revolutio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endParaRPr lang="it-IT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chemeClr val="accent2"/>
                </a:solidFill>
              </a:rPr>
              <a:t>Stelle fisse sfera immobile</a:t>
            </a:r>
            <a:endParaRPr lang="pl-PL" altLang="it-IT" sz="2200" dirty="0">
              <a:solidFill>
                <a:schemeClr val="accent2"/>
              </a:solidFill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EDECC00B-D1FE-7D94-59A0-FB53A5AF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57" y="1077038"/>
            <a:ext cx="4738249" cy="469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EE4C5753-88BF-FBF3-F378-FF916BBF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536" y="6076275"/>
            <a:ext cx="5912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AU" altLang="it-IT" sz="1600" i="1" dirty="0"/>
              <a:t>De </a:t>
            </a:r>
            <a:r>
              <a:rPr lang="en-AU" altLang="it-IT" sz="1600" i="1" dirty="0" err="1"/>
              <a:t>revolutionibus</a:t>
            </a:r>
            <a:r>
              <a:rPr lang="en-AU" altLang="it-IT" sz="1600" i="1" dirty="0"/>
              <a:t> </a:t>
            </a:r>
            <a:r>
              <a:rPr lang="en-AU" altLang="it-IT" sz="1600" i="1" dirty="0" err="1"/>
              <a:t>orbium</a:t>
            </a:r>
            <a:r>
              <a:rPr lang="en-AU" altLang="it-IT" sz="1600" i="1" dirty="0"/>
              <a:t> </a:t>
            </a:r>
            <a:r>
              <a:rPr lang="en-AU" altLang="it-IT" sz="1600" i="1" dirty="0" err="1"/>
              <a:t>coelestits</a:t>
            </a:r>
            <a:r>
              <a:rPr lang="en-AU" altLang="it-IT" sz="1600" i="1" dirty="0"/>
              <a:t>,  </a:t>
            </a:r>
            <a:r>
              <a:rPr lang="en-AU" altLang="it-IT" sz="1600" dirty="0" err="1"/>
              <a:t>Norymberga</a:t>
            </a:r>
            <a:r>
              <a:rPr lang="en-AU" altLang="it-IT" sz="1600" dirty="0"/>
              <a:t>, 1543, str. 16</a:t>
            </a:r>
            <a:endParaRPr lang="en-AU" altLang="it-IT" sz="16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92A581-9553-245B-CC02-A5D3BA0F5F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6388" y="-531813"/>
            <a:ext cx="8531225" cy="1470026"/>
          </a:xfrm>
        </p:spPr>
        <p:txBody>
          <a:bodyPr/>
          <a:lstStyle/>
          <a:p>
            <a:r>
              <a:rPr lang="en-AU" altLang="it-IT" sz="3600" dirty="0">
                <a:solidFill>
                  <a:srgbClr val="FFFF00"/>
                </a:solidFill>
              </a:rPr>
              <a:t>Co </a:t>
            </a:r>
            <a:r>
              <a:rPr lang="en-AU" altLang="it-IT" sz="3600" dirty="0" err="1">
                <a:solidFill>
                  <a:srgbClr val="FFFF00"/>
                </a:solidFill>
              </a:rPr>
              <a:t>zrobił</a:t>
            </a:r>
            <a:r>
              <a:rPr lang="en-AU" altLang="it-IT" sz="3600" dirty="0">
                <a:solidFill>
                  <a:srgbClr val="FFFF00"/>
                </a:solidFill>
              </a:rPr>
              <a:t> </a:t>
            </a:r>
            <a:r>
              <a:rPr lang="en-AU" altLang="it-IT" sz="3600" dirty="0" err="1">
                <a:solidFill>
                  <a:srgbClr val="FFFF00"/>
                </a:solidFill>
              </a:rPr>
              <a:t>Kopernik</a:t>
            </a:r>
            <a:r>
              <a:rPr lang="en-AU" altLang="it-IT" sz="36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57F2D21-8225-206A-E1AC-37F60546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541712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ECA72934-0781-D574-55D1-02212AD6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196975"/>
            <a:ext cx="50514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 i="1">
                <a:solidFill>
                  <a:srgbClr val="FFFF00"/>
                </a:solidFill>
              </a:rPr>
              <a:t>Terrae motor, solis caelioque stator</a:t>
            </a:r>
            <a:r>
              <a:rPr lang="pl-PL" altLang="it-IT" sz="240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2200" i="1">
              <a:solidFill>
                <a:srgbClr val="FFFF00"/>
              </a:solidFill>
            </a:endParaRPr>
          </a:p>
        </p:txBody>
      </p:sp>
      <p:pic>
        <p:nvPicPr>
          <p:cNvPr id="194566" name="Picture 6">
            <a:extLst>
              <a:ext uri="{FF2B5EF4-FFF2-40B4-BE49-F238E27FC236}">
                <a16:creationId xmlns:a16="http://schemas.microsoft.com/office/drawing/2014/main" id="{A76C006E-8BF7-DCE1-50DF-0FB61FF2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73300"/>
            <a:ext cx="4048125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4C823F0-42AB-AC5B-D13E-F6709554C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200" dirty="0"/>
              <a:t>Uzasadnienie </a:t>
            </a:r>
            <a:r>
              <a:rPr lang="pl-PL" altLang="it-IT" sz="3200" dirty="0">
                <a:solidFill>
                  <a:srgbClr val="FF0000"/>
                </a:solidFill>
              </a:rPr>
              <a:t>trojakiego</a:t>
            </a:r>
            <a:r>
              <a:rPr lang="pl-PL" altLang="it-IT" sz="3200" dirty="0"/>
              <a:t> ruchu Ziemi</a:t>
            </a:r>
            <a:endParaRPr lang="en-AU" altLang="it-IT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478E76-1EB2-19D2-AAC6-E62034AD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589587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2000" dirty="0"/>
              <a:t>W ogóle trzeba przyjąć, że jest on [ruch Ziemi] trojaki. Pierwszy, który Grecy – jak powiedzieliśmy – nazywają </a:t>
            </a:r>
            <a:r>
              <a:rPr lang="pl-PL" altLang="it-IT" sz="2000" i="1" dirty="0"/>
              <a:t>nychtomerinos</a:t>
            </a:r>
            <a:r>
              <a:rPr lang="pl-PL" altLang="it-IT" sz="2000" dirty="0"/>
              <a:t>, to jest ruchem noco-dziennym [dobowym], jest obrotem swoistym dla dnia i nocy, dokonującym się dookoła osi ziemskiej z zachodu na wschód, wobec czego ma się wrażenie, że świat obraca się w przeciwnym kierunku.</a:t>
            </a:r>
          </a:p>
          <a:p>
            <a:pPr>
              <a:buFontTx/>
              <a:buNone/>
            </a:pPr>
            <a:r>
              <a:rPr lang="pl-PL" altLang="it-IT" sz="2000" dirty="0"/>
              <a:t>Drugi jest roczny ruch środka Ziemi, który zakreśla koło zodiaku dookoła Słońca, również z zachodu na wschód, to jest za porządkiem znaków zwierzyńca, przebiegając – jak powiedzieliśmy – pomiędzy Wenus i Marsem wraz ze wszystkim, co do Ziemi należy [kwiaty, domy, ludzie].</a:t>
            </a:r>
          </a:p>
          <a:p>
            <a:pPr>
              <a:buFontTx/>
              <a:buNone/>
            </a:pPr>
            <a:r>
              <a:rPr lang="pl-PL" altLang="it-IT" sz="2000" dirty="0"/>
              <a:t>Z kolei zatem idzie ruch nachylenia jako trzeci ruch</a:t>
            </a:r>
          </a:p>
          <a:p>
            <a:pPr>
              <a:buFontTx/>
              <a:buNone/>
            </a:pPr>
            <a:endParaRPr lang="en-AU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43260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927B759-17CA-A136-492B-B118AD2C8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8229600" cy="1143000"/>
          </a:xfrm>
        </p:spPr>
        <p:txBody>
          <a:bodyPr/>
          <a:lstStyle/>
          <a:p>
            <a:r>
              <a:rPr lang="pl-PL" altLang="it-IT" sz="3600"/>
              <a:t>Cztery pory roku</a:t>
            </a:r>
            <a:endParaRPr lang="en-AU" altLang="it-IT" sz="3600"/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6D2D7948-D9CF-455F-B538-88617DEA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873125"/>
            <a:ext cx="7851775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15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4C823F0-42AB-AC5B-D13E-F6709554C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200"/>
              <a:t>Uzasadnienie trojakiego ruchu Ziemi</a:t>
            </a:r>
            <a:endParaRPr lang="en-AU" altLang="it-IT" sz="32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478E76-1EB2-19D2-AAC6-E62034AD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89587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1800" dirty="0">
                <a:solidFill>
                  <a:schemeClr val="bg1">
                    <a:lumMod val="50000"/>
                  </a:schemeClr>
                </a:solidFill>
              </a:rPr>
              <a:t>W ogóle trzeba przyjąć, że jest on [ruch Ziemi] trojaki. Pierwszy, który Grecy – jak powiedzieliśmy – nazywają </a:t>
            </a:r>
            <a:r>
              <a:rPr lang="pl-PL" altLang="it-IT" sz="1800" i="1" dirty="0">
                <a:solidFill>
                  <a:schemeClr val="bg1">
                    <a:lumMod val="50000"/>
                  </a:schemeClr>
                </a:solidFill>
              </a:rPr>
              <a:t>nychtomerinos</a:t>
            </a:r>
            <a:r>
              <a:rPr lang="pl-PL" altLang="it-IT" sz="1800" dirty="0">
                <a:solidFill>
                  <a:schemeClr val="bg1">
                    <a:lumMod val="50000"/>
                  </a:schemeClr>
                </a:solidFill>
              </a:rPr>
              <a:t>, to jest ruchem noco-dziennym [dobowym], jest obrotem swoistym dla dnia i nocy, dokonującym się dookoła osi ziemskiej z zachodu na wschód, wobec czego ma się wrażenie, że świat obraca się w przeciwnym kierunku.</a:t>
            </a:r>
          </a:p>
          <a:p>
            <a:pPr>
              <a:buFontTx/>
              <a:buNone/>
            </a:pPr>
            <a:r>
              <a:rPr lang="pl-PL" altLang="it-IT" sz="1800" dirty="0">
                <a:solidFill>
                  <a:schemeClr val="bg1">
                    <a:lumMod val="50000"/>
                  </a:schemeClr>
                </a:solidFill>
              </a:rPr>
              <a:t>Drugi jest roczny ruch środka Ziemi, który zakreśla koło zodiaku dookoła Słońca, również z zachodu na wschód, to jest za porządkiem znaków zwierzyńca, przebiegając – jak powiedzieliśmy – pomiędzy Wenus i Marsem wraz ze wszystkim, co do Ziemi należy [kwiaty, domy, ludzie].</a:t>
            </a:r>
          </a:p>
          <a:p>
            <a:pPr>
              <a:buFontTx/>
              <a:buNone/>
            </a:pPr>
            <a:endParaRPr lang="pl-PL" altLang="it-IT" sz="2000" dirty="0"/>
          </a:p>
          <a:p>
            <a:pPr>
              <a:buFontTx/>
              <a:buNone/>
            </a:pPr>
            <a:r>
              <a:rPr lang="pl-PL" altLang="it-IT" sz="2000" dirty="0"/>
              <a:t>Z kolei zatem idzie ruch nachylenia jako trzeci ruch Ziemi, również o rocznym okresie, lecz przeciwny porządkowi zodiaku, to jest idący w kierunku odwrotnym niż ruch środka Ziemi. W ten sposób, dzięki temu, że oba ruchy </a:t>
            </a:r>
            <a:r>
              <a:rPr lang="pl-PL" altLang="it-IT" sz="2000" dirty="0">
                <a:solidFill>
                  <a:srgbClr val="FF0000"/>
                </a:solidFill>
              </a:rPr>
              <a:t>są wzajemnie </a:t>
            </a:r>
            <a:r>
              <a:rPr lang="pl-PL" altLang="it-IT" sz="2000" i="1" dirty="0">
                <a:solidFill>
                  <a:srgbClr val="FF0000"/>
                </a:solidFill>
              </a:rPr>
              <a:t>prawie</a:t>
            </a:r>
            <a:r>
              <a:rPr lang="pl-PL" altLang="it-IT" sz="2000" dirty="0">
                <a:solidFill>
                  <a:srgbClr val="FF0000"/>
                </a:solidFill>
              </a:rPr>
              <a:t> równe </a:t>
            </a:r>
            <a:r>
              <a:rPr lang="pl-PL" altLang="it-IT" sz="2000" dirty="0"/>
              <a:t>a zarazem sobie przeciwne, oś Ziemi i największy na niej równoleżnik, czyli równik, zwrócone </a:t>
            </a:r>
            <a:r>
              <a:rPr lang="pl-PL" altLang="it-IT" sz="2000" dirty="0">
                <a:solidFill>
                  <a:srgbClr val="FF0000"/>
                </a:solidFill>
              </a:rPr>
              <a:t>są </a:t>
            </a:r>
            <a:r>
              <a:rPr lang="pl-PL" altLang="it-IT" sz="2000" i="1" dirty="0">
                <a:solidFill>
                  <a:srgbClr val="FF0000"/>
                </a:solidFill>
              </a:rPr>
              <a:t>prawie</a:t>
            </a:r>
            <a:r>
              <a:rPr lang="pl-PL" altLang="it-IT" sz="2000" dirty="0">
                <a:solidFill>
                  <a:srgbClr val="FF0000"/>
                </a:solidFill>
              </a:rPr>
              <a:t> stale </a:t>
            </a:r>
            <a:r>
              <a:rPr lang="pl-PL" altLang="it-IT" sz="2000" dirty="0"/>
              <a:t>w jedną i tę samą stronę świata, zupełnie jakby pozostawały bez ruchu. (s.24)  </a:t>
            </a:r>
          </a:p>
          <a:p>
            <a:pPr>
              <a:buFontTx/>
              <a:buNone/>
            </a:pPr>
            <a:endParaRPr lang="pl-PL" altLang="it-IT" sz="2000" dirty="0"/>
          </a:p>
          <a:p>
            <a:pPr>
              <a:buFontTx/>
              <a:buNone/>
            </a:pPr>
            <a:endParaRPr lang="en-AU" alt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>
            <a:extLst>
              <a:ext uri="{FF2B5EF4-FFF2-40B4-BE49-F238E27FC236}">
                <a16:creationId xmlns:a16="http://schemas.microsoft.com/office/drawing/2014/main" id="{52F3499C-3214-7F43-35FC-CBF43FB7DF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74175" cy="1241425"/>
          </a:xfrm>
        </p:spPr>
        <p:txBody>
          <a:bodyPr/>
          <a:lstStyle/>
          <a:p>
            <a:r>
              <a:rPr lang="pl-PL" altLang="it-IT" sz="3600" dirty="0"/>
              <a:t>Cóż jest piękniejszego nad niebo…?</a:t>
            </a:r>
          </a:p>
        </p:txBody>
      </p:sp>
      <p:sp>
        <p:nvSpPr>
          <p:cNvPr id="26627" name="Symbol zastępczy zawartości 2">
            <a:extLst>
              <a:ext uri="{FF2B5EF4-FFF2-40B4-BE49-F238E27FC236}">
                <a16:creationId xmlns:a16="http://schemas.microsoft.com/office/drawing/2014/main" id="{D2A9574F-23E8-D58E-98C6-54661869D51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79912" y="1241425"/>
            <a:ext cx="5251376" cy="4525963"/>
          </a:xfrm>
        </p:spPr>
        <p:txBody>
          <a:bodyPr/>
          <a:lstStyle/>
          <a:p>
            <a:pPr marL="0" indent="396000">
              <a:buFontTx/>
              <a:buNone/>
            </a:pPr>
            <a:r>
              <a:rPr lang="pl-PL" altLang="it-IT" sz="2000" dirty="0"/>
              <a:t>Spośród licznych i różnorodnych sztuk i nauk, budzących w nas zamiłowanie, tym – według mego zdania – przede wszystkim poświęcać się należy, które obracają się w kręgu rzeczy najpiękniejszych i najbardziej godnych poznania. </a:t>
            </a:r>
          </a:p>
          <a:p>
            <a:pPr marL="0" indent="396000">
              <a:buFontTx/>
              <a:buNone/>
            </a:pPr>
            <a:r>
              <a:rPr lang="pl-PL" altLang="it-IT" sz="2000" dirty="0"/>
              <a:t>Takimi zaś są nauki, które zajmują się cudownymi obrotami we wszechświecie i biegami gwiazd, ich rozmiarami i odległościami, ich wschodem i zachodem oraz przyczynami wszystkich innych zjawisk na niebie, a </a:t>
            </a:r>
            <a:r>
              <a:rPr lang="pl-PL" altLang="it-IT" sz="2000" u="sng" dirty="0"/>
              <a:t>w końcu wyjaśniają cały układ świata. </a:t>
            </a:r>
          </a:p>
        </p:txBody>
      </p:sp>
      <p:pic>
        <p:nvPicPr>
          <p:cNvPr id="26628" name="Obraz 4">
            <a:extLst>
              <a:ext uri="{FF2B5EF4-FFF2-40B4-BE49-F238E27FC236}">
                <a16:creationId xmlns:a16="http://schemas.microsoft.com/office/drawing/2014/main" id="{CC74BF8C-99D2-8E56-4711-C80BB6B3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62088"/>
            <a:ext cx="208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E4715F-7F1C-CB5C-7044-BED9BE9FF1C6}"/>
              </a:ext>
            </a:extLst>
          </p:cNvPr>
          <p:cNvSpPr txBox="1"/>
          <p:nvPr/>
        </p:nvSpPr>
        <p:spPr>
          <a:xfrm>
            <a:off x="611560" y="5323474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Foto K. Rochowicz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EFFDB9-45BA-837B-09BC-DE6B309CBF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900" y="188913"/>
            <a:ext cx="8928100" cy="1470025"/>
          </a:xfrm>
        </p:spPr>
        <p:txBody>
          <a:bodyPr/>
          <a:lstStyle/>
          <a:p>
            <a:r>
              <a:rPr lang="pl-PL" altLang="it-IT" sz="3600" dirty="0">
                <a:solidFill>
                  <a:srgbClr val="FFFF00"/>
                </a:solidFill>
              </a:rPr>
              <a:t>System kopernikański: planety krążą wokół Słońca</a:t>
            </a:r>
            <a:endParaRPr lang="en-AU" altLang="it-IT" sz="3600" dirty="0">
              <a:solidFill>
                <a:srgbClr val="FFFF00"/>
              </a:solidFill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98E0C93-59C8-AA18-D8C3-2E1B2DB4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756902"/>
            <a:ext cx="529638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FF00"/>
                </a:solidFill>
              </a:rPr>
              <a:t>Merkury: - 1 orbita w ciągu 90 dni
Wenus: - 1 okrążenie w ciągu 9 miesięcy
Ziemia: 1 orbita w ciągu 1 roku
Mars: - 1 orbita w ciągu 2 lat
Jowisz: 1 orbita w ciągu 11 lat
Saturn: 1 orbita w ciągu 30 lat</a:t>
            </a: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F84216C9-F178-6D33-B749-469359D3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658938"/>
            <a:ext cx="43561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E2FAFC-FC01-C8B1-F9D9-6E6FA0E97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/>
          <a:lstStyle/>
          <a:p>
            <a:r>
              <a:rPr lang="pl-PL" altLang="it-IT" sz="3600"/>
              <a:t>The principle of relativity</a:t>
            </a:r>
            <a:endParaRPr lang="en-AU" altLang="it-IT" sz="36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6E27D4-8653-5D05-237B-C0550251A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2000"/>
              <a:t> </a:t>
            </a:r>
          </a:p>
          <a:p>
            <a:pPr>
              <a:buFontTx/>
              <a:buNone/>
            </a:pPr>
            <a:r>
              <a:rPr lang="pl-PL" altLang="it-IT" sz="2000"/>
              <a:t>Dlaczego nie mamy powiedzieć jasno, że to zjawisko codziennego obrotu jest na niebie czymś pozornym, a na Ziemi rzeczywistością i że rzecz ma się tutaj tak właśnie, jak to wyraził Eneasz, gdy mówi u Wergiliusz: „</a:t>
            </a:r>
            <a:r>
              <a:rPr lang="pl-PL" altLang="it-IT" sz="2000">
                <a:solidFill>
                  <a:srgbClr val="FF0000"/>
                </a:solidFill>
              </a:rPr>
              <a:t>My odbijamy od portu, a ląd się cofa i miasta”?</a:t>
            </a:r>
          </a:p>
          <a:p>
            <a:pPr>
              <a:buFontTx/>
              <a:buNone/>
            </a:pPr>
            <a:r>
              <a:rPr lang="pl-PL" altLang="it-IT" sz="2000"/>
              <a:t>Bo gdy okręt płynie po spokojnym morzu, wszystko, co jest na zewnątrz, widzą płynący na nim ludzi tak, jakby właśnie to poruszało się na podobieństwo ruchów okrętu, a – na odwrót – zdaje im się, że sami ze wszystkim, co jest z nimi, stoją w miejscu. </a:t>
            </a:r>
          </a:p>
          <a:p>
            <a:pPr>
              <a:buFontTx/>
              <a:buNone/>
            </a:pPr>
            <a:r>
              <a:rPr lang="pl-PL" altLang="it-IT" sz="2000"/>
              <a:t>Tak samo bez wątpienia może się mieć rzecz w wypadku ruchu Ziemi i sprawiać wrażenie, że to cały obraca się świat.  </a:t>
            </a:r>
          </a:p>
          <a:p>
            <a:pPr>
              <a:buFontTx/>
              <a:buNone/>
            </a:pPr>
            <a:endParaRPr lang="pl-PL" altLang="it-IT" sz="2000"/>
          </a:p>
          <a:p>
            <a:pPr>
              <a:buFontTx/>
              <a:buNone/>
            </a:pPr>
            <a:endParaRPr lang="en-AU" altLang="it-IT" sz="2000"/>
          </a:p>
        </p:txBody>
      </p:sp>
      <p:pic>
        <p:nvPicPr>
          <p:cNvPr id="5124" name="Obraz 1">
            <a:extLst>
              <a:ext uri="{FF2B5EF4-FFF2-40B4-BE49-F238E27FC236}">
                <a16:creationId xmlns:a16="http://schemas.microsoft.com/office/drawing/2014/main" id="{306D1674-F34F-8556-E2F2-5A6E15C5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2286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EBA2735-2BEF-52A9-7723-8152294F6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/>
              <a:t>Ziemia to jedna z planet (!)</a:t>
            </a:r>
            <a:endParaRPr lang="en-AU" alt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87520EB-195C-B24B-BF03-09E57A1CB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59039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it-IT" sz="1800"/>
              <a:t>Skoro zatem nic nie stoi na przeszkodzie, by przyjąć ruchomość Ziemi, sądzę, że teraz trzeba się zastanowić, czy przystoi jej również wielość ruchów, tak, by ją można uważać za </a:t>
            </a:r>
            <a:r>
              <a:rPr lang="pl-PL" altLang="it-IT" sz="1800">
                <a:solidFill>
                  <a:srgbClr val="FF0000"/>
                </a:solidFill>
              </a:rPr>
              <a:t>jedną z planet.</a:t>
            </a:r>
            <a:r>
              <a:rPr lang="pl-PL" altLang="it-IT" sz="1800"/>
              <a:t> Bo tego, że nie jest ona środkiem wszystkich obrotów, dowodzi ruch planet wyraźnie nierównomierny i zmienne ich odległości od Ziemi, których nie można wytłumaczyć za pomocą koła współśrodkowego z Ziemią.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it-IT" sz="1800"/>
              <a:t>Skoro więc istnieje większa ilość środków, nie bez przyczyny może ktoś mieć wątpliwości również co do środka wszechświata, czy mianowicie jest nim </a:t>
            </a:r>
            <a:r>
              <a:rPr lang="pl-PL" altLang="it-IT" sz="1800" i="1">
                <a:solidFill>
                  <a:srgbClr val="FF0000"/>
                </a:solidFill>
              </a:rPr>
              <a:t>środek ciężkości</a:t>
            </a:r>
            <a:r>
              <a:rPr lang="pl-PL" altLang="it-IT" sz="1800">
                <a:solidFill>
                  <a:srgbClr val="FF0000"/>
                </a:solidFill>
              </a:rPr>
              <a:t> ziemskiej</a:t>
            </a:r>
            <a:r>
              <a:rPr lang="pl-PL" altLang="it-IT" sz="1800"/>
              <a:t>, czy jakiś inny.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it-IT" sz="1800"/>
              <a:t>Ja w każdym razie mniemam, że środek ciężkości nie jest niczym innym, jak tylko jakąś </a:t>
            </a:r>
            <a:r>
              <a:rPr lang="pl-PL" altLang="it-IT" sz="1800">
                <a:solidFill>
                  <a:srgbClr val="FF0000"/>
                </a:solidFill>
              </a:rPr>
              <a:t>naturalną dążnością, którą boska opatrzność Stwórcy wszechświata nadała częściom po to, żeby łączyły się w jedność i całość, skupiając się razem w kształt kuli.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it-IT" sz="1800"/>
              <a:t>A jest rzeczą godną wiary że taka dążność istnieje również w Słońcu, Księżycu i innych świecących planetach, po to, by na skutek jej działania trwały w tej okrągłości, w jakiej się na przedstawiają; a niezależnie od tego w wieloraki sposób wykonują one swe ruchy krążące.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it-IT" sz="1800">
                <a:solidFill>
                  <a:schemeClr val="accent2"/>
                </a:solidFill>
              </a:rPr>
              <a:t>O właśnie! siła ciążenia w pierwszej kolejności utrzymuje planety, Słońce i Księżyc w postaci kuli. A siła ciążenia między Słońcem a planetami jest powodem ruchu planet dookoła Słońca (a Księżyca dookoła Ziemi). Kopernik szuka </a:t>
            </a:r>
            <a:r>
              <a:rPr lang="pl-PL" altLang="it-IT" sz="1800" i="1">
                <a:solidFill>
                  <a:schemeClr val="accent2"/>
                </a:solidFill>
              </a:rPr>
              <a:t>przyczyn</a:t>
            </a:r>
            <a:r>
              <a:rPr lang="pl-PL" altLang="it-IT" sz="1800">
                <a:solidFill>
                  <a:schemeClr val="accent2"/>
                </a:solidFill>
              </a:rPr>
              <a:t>, a nie tylko opisu</a:t>
            </a:r>
            <a:r>
              <a:rPr lang="pl-PL" altLang="it-IT" sz="1600">
                <a:solidFill>
                  <a:schemeClr val="accent2"/>
                </a:solidFill>
              </a:rPr>
              <a:t>  </a:t>
            </a:r>
            <a:endParaRPr lang="en-AU" altLang="it-IT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F46B80-8491-E23A-AD12-363782271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200"/>
              <a:t>Ogrom nieba w stosunku do wielkości Ziemi</a:t>
            </a:r>
            <a:endParaRPr lang="en-AU" altLang="it-IT" sz="32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08990A-A229-B9D6-152D-8104E6C7C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2000"/>
              <a:t> Tak więc pytanie, czy świat jest skończony, czy nieskończony, zostawmy do dyskusji filozofom przyrody. Nam wystarczy pewnik, że Ziemia jest zamknięta jest biegunami i kulistą powierzchnią. Dlaczegóż wobec tego jeszcze się wahamy raczej jej przyznać ruch, odpowiadający z natury jej kształtowi, aniżeli przyjmować ruch całego świata, którego granic nie znamy i znać nie możemy? </a:t>
            </a:r>
          </a:p>
          <a:p>
            <a:pPr>
              <a:buFontTx/>
              <a:buNone/>
            </a:pPr>
            <a:r>
              <a:rPr lang="pl-PL" altLang="it-IT" sz="2000"/>
              <a:t>Dlaczego nie mamy powiedzieć jasno, że to zjawisko codziennego obrotu jest na niebie czymś pozornym, a na Ziemi rzeczywistością i że rzecz ma się tutaj tak właśnie, jak to wyraził Eneasz, gdy mówi u Wergiliusz: „</a:t>
            </a:r>
            <a:r>
              <a:rPr lang="pl-PL" altLang="it-IT" sz="2000">
                <a:solidFill>
                  <a:srgbClr val="FF0000"/>
                </a:solidFill>
              </a:rPr>
              <a:t>My odbijamy od portu, a ląd się cofa i miasta”?</a:t>
            </a:r>
          </a:p>
          <a:p>
            <a:pPr>
              <a:buFontTx/>
              <a:buNone/>
            </a:pPr>
            <a:r>
              <a:rPr lang="pl-PL" altLang="it-IT" sz="2000"/>
              <a:t>Bo gdy okręt płynie po spokojnym morzu, wszystko, co jest na zewnątrz, widzą płynący na nim ludzi tak, jakby właśnie to poruszało się na podobieństwo ruchów okrętu, a – na odwrót – zdaje im się, że sami ze wszystkim, co jest z nimi, stoją w miejscu. </a:t>
            </a:r>
          </a:p>
          <a:p>
            <a:pPr>
              <a:buFontTx/>
              <a:buNone/>
            </a:pPr>
            <a:r>
              <a:rPr lang="pl-PL" altLang="it-IT" sz="2000"/>
              <a:t>Tak samo bez wątpienia może się mieć rzecz w wypadku ruchu Ziemi i sprawiać wrażenie, że to cały obraca się świat.  </a:t>
            </a:r>
          </a:p>
          <a:p>
            <a:pPr>
              <a:buFontTx/>
              <a:buNone/>
            </a:pPr>
            <a:endParaRPr lang="pl-PL" altLang="it-IT" sz="2000"/>
          </a:p>
          <a:p>
            <a:pPr>
              <a:buFontTx/>
              <a:buNone/>
            </a:pPr>
            <a:endParaRPr lang="en-AU" altLang="it-IT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>
            <a:extLst>
              <a:ext uri="{FF2B5EF4-FFF2-40B4-BE49-F238E27FC236}">
                <a16:creationId xmlns:a16="http://schemas.microsoft.com/office/drawing/2014/main" id="{FB04EEF3-8490-ADB7-8F1C-8B0CAF225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143000"/>
          </a:xfrm>
        </p:spPr>
        <p:txBody>
          <a:bodyPr/>
          <a:lstStyle/>
          <a:p>
            <a:r>
              <a:rPr lang="it-IT" altLang="it-IT" sz="3600"/>
              <a:t>«Precessione» del asse terrestre
</a:t>
            </a:r>
            <a:endParaRPr lang="pl-PL" altLang="it-IT" sz="3600"/>
          </a:p>
        </p:txBody>
      </p:sp>
      <p:sp>
        <p:nvSpPr>
          <p:cNvPr id="39939" name="Symbol zastępczy zawartości 2">
            <a:extLst>
              <a:ext uri="{FF2B5EF4-FFF2-40B4-BE49-F238E27FC236}">
                <a16:creationId xmlns:a16="http://schemas.microsoft.com/office/drawing/2014/main" id="{EA2954A7-003A-E54A-2FD6-9F66F04D7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4975" y="1724025"/>
            <a:ext cx="4583113" cy="4525963"/>
          </a:xfrm>
        </p:spPr>
        <p:txBody>
          <a:bodyPr/>
          <a:lstStyle/>
          <a:p>
            <a:r>
              <a:rPr lang="it-IT" altLang="it-IT" sz="2400"/>
              <a:t>25816 anni (MK, 1543)
Interazione del Sole e della Luna
</a:t>
            </a:r>
            <a:endParaRPr lang="pl-PL" altLang="it-IT" sz="2400"/>
          </a:p>
        </p:txBody>
      </p:sp>
      <p:pic>
        <p:nvPicPr>
          <p:cNvPr id="39940" name="Obraz 3">
            <a:extLst>
              <a:ext uri="{FF2B5EF4-FFF2-40B4-BE49-F238E27FC236}">
                <a16:creationId xmlns:a16="http://schemas.microsoft.com/office/drawing/2014/main" id="{84032792-B78F-0A04-135D-79DF703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52625"/>
            <a:ext cx="3038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Obraz 4">
            <a:extLst>
              <a:ext uri="{FF2B5EF4-FFF2-40B4-BE49-F238E27FC236}">
                <a16:creationId xmlns:a16="http://schemas.microsoft.com/office/drawing/2014/main" id="{5DFFEFA0-21D0-584F-4D7E-08B951B5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51250"/>
            <a:ext cx="45037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>
            <a:extLst>
              <a:ext uri="{FF2B5EF4-FFF2-40B4-BE49-F238E27FC236}">
                <a16:creationId xmlns:a16="http://schemas.microsoft.com/office/drawing/2014/main" id="{E987FF15-DFCA-00B6-E311-722094BC6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06738" cy="1498600"/>
          </a:xfrm>
        </p:spPr>
        <p:txBody>
          <a:bodyPr/>
          <a:lstStyle/>
          <a:p>
            <a:r>
              <a:rPr lang="pl-PL" altLang="it-IT" sz="3600" dirty="0"/>
              <a:t>Sztafeta postępu</a:t>
            </a:r>
            <a:endParaRPr lang="en-AU" altLang="it-IT" sz="3600" dirty="0"/>
          </a:p>
        </p:txBody>
      </p:sp>
      <p:pic>
        <p:nvPicPr>
          <p:cNvPr id="45059" name="Immagine 4">
            <a:extLst>
              <a:ext uri="{FF2B5EF4-FFF2-40B4-BE49-F238E27FC236}">
                <a16:creationId xmlns:a16="http://schemas.microsoft.com/office/drawing/2014/main" id="{153A4BEB-94AB-EDBC-11F2-5D0F6427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0"/>
            <a:ext cx="474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ABC6B0-7830-3D6F-48E7-4A6BA19741AA}"/>
              </a:ext>
            </a:extLst>
          </p:cNvPr>
          <p:cNvSpPr txBox="1"/>
          <p:nvPr/>
        </p:nvSpPr>
        <p:spPr>
          <a:xfrm>
            <a:off x="277205" y="2828835"/>
            <a:ext cx="346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/>
              <a:t>G. Karwasz,  M. Sadowska, </a:t>
            </a:r>
          </a:p>
          <a:p>
            <a:r>
              <a:rPr lang="pl-PL" sz="1800" dirty="0"/>
              <a:t>K. Rochowicz</a:t>
            </a:r>
          </a:p>
          <a:p>
            <a:r>
              <a:rPr lang="pl-PL" sz="1800" dirty="0"/>
              <a:t>Toruński po-ręcznik do fizyki</a:t>
            </a:r>
          </a:p>
          <a:p>
            <a:r>
              <a:rPr lang="pl-PL" sz="1800" dirty="0"/>
              <a:t>Wyd. Nauk. UMK, 2010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0D5662D-74F9-AACE-3D6C-83AEE040D0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900" y="188913"/>
            <a:ext cx="7308850" cy="1470025"/>
          </a:xfrm>
        </p:spPr>
        <p:txBody>
          <a:bodyPr anchor="ctr"/>
          <a:lstStyle/>
          <a:p>
            <a:pPr eaLnBrk="1" hangingPunct="1"/>
            <a:r>
              <a:rPr lang="pl-PL" altLang="it-IT" sz="3200"/>
              <a:t>Galileo (1564-1642)</a:t>
            </a:r>
            <a:endParaRPr lang="en-AU" altLang="it-IT" sz="3600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C636C22E-FC59-BBB5-9A62-4624FC0F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45" y="1341438"/>
            <a:ext cx="5150769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Wszystkie obiekty spadają z tym samą
"prędkoś</a:t>
            </a:r>
            <a:r>
              <a:rPr lang="it-IT" altLang="it-IT" sz="2200" dirty="0">
                <a:solidFill>
                  <a:schemeClr val="accent2"/>
                </a:solidFill>
              </a:rPr>
              <a:t>ci</a:t>
            </a:r>
            <a:r>
              <a:rPr lang="pl-PL" altLang="it-IT" sz="2200" dirty="0">
                <a:solidFill>
                  <a:schemeClr val="accent2"/>
                </a:solidFill>
              </a:rPr>
              <a:t>ą” (dokładniej: w tym samym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Czasie, a jeszcze lepiej: z tym samym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przyspieszeniem</a:t>
            </a:r>
            <a:endParaRPr lang="it-IT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
</a:t>
            </a:r>
            <a:r>
              <a:rPr lang="it-IT" altLang="it-IT" sz="2200" dirty="0" err="1">
                <a:solidFill>
                  <a:schemeClr val="accent2"/>
                </a:solidFill>
              </a:rPr>
              <a:t>Zapewne</a:t>
            </a:r>
            <a:r>
              <a:rPr lang="it-IT" altLang="it-IT" sz="2200" dirty="0">
                <a:solidFill>
                  <a:schemeClr val="accent2"/>
                </a:solidFill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</a:rPr>
              <a:t>zrzuca</a:t>
            </a:r>
            <a:r>
              <a:rPr lang="pl-PL" altLang="it-IT" sz="2200" dirty="0">
                <a:solidFill>
                  <a:schemeClr val="accent2"/>
                </a:solidFill>
              </a:rPr>
              <a:t>ł, kamienie z wieży 
</a:t>
            </a:r>
            <a:r>
              <a:rPr lang="it-IT" altLang="it-IT" sz="2200" dirty="0">
                <a:solidFill>
                  <a:schemeClr val="accent2"/>
                </a:solidFill>
              </a:rPr>
              <a:t>w Pizi</a:t>
            </a:r>
            <a:r>
              <a:rPr lang="pl-PL" altLang="it-IT" sz="2200" dirty="0">
                <a:solidFill>
                  <a:schemeClr val="accent2"/>
                </a:solidFill>
              </a:rPr>
              <a:t>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694656C-14AD-B1B2-C6BA-43E4B7E5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7527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67B992CE-F835-2AD7-6AEC-EB3E4BB3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264025"/>
            <a:ext cx="49169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Wieża była pochylona już wtedy</a:t>
            </a:r>
            <a:endParaRPr lang="en-AU" altLang="it-IT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7E9BE84B-9660-5EF5-065A-FC4D8421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92150"/>
            <a:ext cx="30591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it-IT" sz="1800" dirty="0">
                <a:solidFill>
                  <a:schemeClr val="bg1"/>
                </a:solidFill>
              </a:rPr>
              <a:t>Księżyce Jowisza: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it-IT" sz="1800" dirty="0">
                <a:solidFill>
                  <a:schemeClr val="bg1"/>
                </a:solidFill>
              </a:rPr>
              <a:t>najpiękniejszy obraz świata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C27125B4-60BB-4B5C-AB5B-F33FD110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659062" cy="37449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>
            <a:extLst>
              <a:ext uri="{FF2B5EF4-FFF2-40B4-BE49-F238E27FC236}">
                <a16:creationId xmlns:a16="http://schemas.microsoft.com/office/drawing/2014/main" id="{B0CFFF81-BF98-821E-71DF-DB05F7DA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8326437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4160A418-456E-6EC9-7483-B330557C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27051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>
            <a:extLst>
              <a:ext uri="{FF2B5EF4-FFF2-40B4-BE49-F238E27FC236}">
                <a16:creationId xmlns:a16="http://schemas.microsoft.com/office/drawing/2014/main" id="{8A46BA02-0110-FE6F-B535-2F69FDE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6500813"/>
            <a:ext cx="7432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000">
                <a:solidFill>
                  <a:schemeClr val="bg1"/>
                </a:solidFill>
              </a:rPr>
              <a:t>Io 		Europa 		Ganimede		</a:t>
            </a:r>
            <a:r>
              <a:rPr lang="it-IT" altLang="it-IT" sz="2000">
                <a:solidFill>
                  <a:schemeClr val="bg1"/>
                </a:solidFill>
              </a:rPr>
              <a:t>C</a:t>
            </a:r>
            <a:r>
              <a:rPr lang="pl-PL" altLang="it-IT" sz="2000">
                <a:solidFill>
                  <a:schemeClr val="bg1"/>
                </a:solidFill>
              </a:rPr>
              <a:t>alisto</a:t>
            </a:r>
            <a:endParaRPr lang="en-AU" altLang="it-IT" sz="2000">
              <a:solidFill>
                <a:schemeClr val="bg1"/>
              </a:solidFill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93D6D787-6F2A-8575-68A5-4DCC53C0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03" y="2548830"/>
            <a:ext cx="5724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la-Latn" altLang="it-IT" sz="1400" i="1" dirty="0">
                <a:solidFill>
                  <a:schemeClr val="bg1"/>
                </a:solidFill>
              </a:rPr>
              <a:t>... Quin etiam impensius amavit Ganymedem puerum formosum, Trois Regis filium, adeo etiam assumptâ aquilæ figurâ, illum humeris impositum, in cœlum transportavit, prout fabulantur poetæ... à me vocatur... Tertius ob luminis Majestatem Ganymedes... [Io,] Europa, Ganimedes puer, atque Calisto, lascivo nimium perplacuere Jovi</a:t>
            </a:r>
            <a:endParaRPr lang="pl-PL" altLang="it-IT" sz="1400" i="1" dirty="0">
              <a:solidFill>
                <a:schemeClr val="bg1"/>
              </a:solidFill>
            </a:endParaRPr>
          </a:p>
          <a:p>
            <a:pPr eaLnBrk="0" hangingPunct="0"/>
            <a:r>
              <a:rPr lang="la-Latn" altLang="it-IT" sz="1400" i="1" dirty="0">
                <a:solidFill>
                  <a:schemeClr val="bg1"/>
                </a:solidFill>
              </a:rPr>
              <a:t>https://en.wikipedia.org/wiki/Ganymede_(moon</a:t>
            </a:r>
            <a:r>
              <a:rPr lang="la-Latn" altLang="it-IT" sz="1400" i="1" dirty="0"/>
              <a:t>)</a:t>
            </a:r>
            <a:r>
              <a:rPr lang="la-Latn" altLang="it-IT" sz="1400" i="1" dirty="0">
                <a:solidFill>
                  <a:schemeClr val="bg1"/>
                </a:solidFill>
              </a:rPr>
              <a:t>.</a:t>
            </a:r>
            <a:r>
              <a:rPr lang="la-Latn" altLang="it-IT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4">
            <a:extLst>
              <a:ext uri="{FF2B5EF4-FFF2-40B4-BE49-F238E27FC236}">
                <a16:creationId xmlns:a16="http://schemas.microsoft.com/office/drawing/2014/main" id="{603567DE-4C01-2A70-1841-A4AFF772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268538"/>
            <a:ext cx="64658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olo 1">
            <a:extLst>
              <a:ext uri="{FF2B5EF4-FFF2-40B4-BE49-F238E27FC236}">
                <a16:creationId xmlns:a16="http://schemas.microsoft.com/office/drawing/2014/main" id="{EB2ED7DF-25C8-24B5-D8CE-03475673D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531813"/>
            <a:ext cx="8229600" cy="1673226"/>
          </a:xfrm>
        </p:spPr>
        <p:txBody>
          <a:bodyPr/>
          <a:lstStyle/>
          <a:p>
            <a:r>
              <a:rPr lang="pl-PL" altLang="it-IT" sz="3600"/>
              <a:t>Nasze Słoneczne „jajo”</a:t>
            </a:r>
            <a:r>
              <a:rPr lang="it-IT" altLang="it-IT" sz="3600"/>
              <a:t> (eliosfera)</a:t>
            </a:r>
          </a:p>
        </p:txBody>
      </p:sp>
      <p:sp>
        <p:nvSpPr>
          <p:cNvPr id="35844" name="CasellaDiTesto 5">
            <a:extLst>
              <a:ext uri="{FF2B5EF4-FFF2-40B4-BE49-F238E27FC236}">
                <a16:creationId xmlns:a16="http://schemas.microsoft.com/office/drawing/2014/main" id="{0051650C-3DE3-11D2-74ED-24FF252F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6105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it-IT" altLang="it-IT" sz="1200"/>
              <a:t>https://www.nasa.gov/mission_pages/voyager/final-frontier.html</a:t>
            </a:r>
          </a:p>
          <a:p>
            <a:pPr eaLnBrk="0" hangingPunct="0"/>
            <a:r>
              <a:rPr lang="it-IT" altLang="it-IT" sz="1200">
                <a:hlinkClick r:id="rId4"/>
              </a:rPr>
              <a:t>https://sci.esa.int/web/ulysses/-/28659-voyager-1-still-within-the-heliosphere</a:t>
            </a:r>
            <a:endParaRPr lang="it-IT" altLang="it-IT" sz="1200"/>
          </a:p>
          <a:p>
            <a:pPr eaLnBrk="0" hangingPunct="0"/>
            <a:r>
              <a:rPr lang="it-IT" altLang="it-IT" sz="1200">
                <a:hlinkClick r:id="rId5"/>
              </a:rPr>
              <a:t>https://voyager.jpl.nasa.gov/</a:t>
            </a:r>
            <a:endParaRPr lang="it-IT" altLang="it-IT" sz="1200"/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B344DE7C-8682-7B6C-39F9-C9FEAC4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472112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E05D3DD4-B75A-2ECF-EBB2-BDD703988B9F}"/>
                  </a:ext>
                </a:extLst>
              </p14:cNvPr>
              <p14:cNvContentPartPr/>
              <p14:nvPr/>
            </p14:nvContentPartPr>
            <p14:xfrm>
              <a:off x="5657817" y="5703697"/>
              <a:ext cx="569160" cy="5810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E05D3DD4-B75A-2ECF-EBB2-BDD703988B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3851" y="5595697"/>
                <a:ext cx="676732" cy="7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423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8F72C95-BBAF-187C-D5C7-AB8FDA6EE5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altLang="it-IT">
                <a:solidFill>
                  <a:schemeClr val="bg1"/>
                </a:solidFill>
              </a:rPr>
              <a:t>Ostatnie rodzinne zdjęcie</a:t>
            </a:r>
            <a:br>
              <a:rPr lang="en-AU" altLang="it-IT">
                <a:solidFill>
                  <a:schemeClr val="bg1"/>
                </a:solidFill>
              </a:rPr>
            </a:br>
            <a:endParaRPr lang="en-AU" altLang="it-IT">
              <a:solidFill>
                <a:schemeClr val="bg1"/>
              </a:solidFill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7F2020FB-3C89-D321-DDA0-57900CB1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47750"/>
            <a:ext cx="5905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C1AECE85-7296-5A43-7BC9-C421D63C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805488"/>
            <a:ext cx="50419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it-IT" sz="2400" dirty="0">
                <a:solidFill>
                  <a:schemeClr val="bg1"/>
                </a:solidFill>
              </a:rPr>
              <a:t>Nettuno </a:t>
            </a:r>
            <a:r>
              <a:rPr lang="pl-PL" altLang="it-IT" sz="2400" dirty="0">
                <a:solidFill>
                  <a:schemeClr val="bg1"/>
                </a:solidFill>
              </a:rPr>
              <a:t>	</a:t>
            </a:r>
            <a:r>
              <a:rPr lang="en-AU" altLang="it-IT" sz="2400" dirty="0">
                <a:solidFill>
                  <a:schemeClr val="bg1"/>
                </a:solidFill>
              </a:rPr>
              <a:t>Urano</a:t>
            </a:r>
            <a:r>
              <a:rPr lang="pl-PL" altLang="it-IT" sz="2400" dirty="0">
                <a:solidFill>
                  <a:schemeClr val="bg1"/>
                </a:solidFill>
              </a:rPr>
              <a:t>		</a:t>
            </a:r>
            <a:r>
              <a:rPr lang="en-AU" altLang="it-IT" sz="2400" dirty="0" err="1">
                <a:solidFill>
                  <a:schemeClr val="bg1"/>
                </a:solidFill>
              </a:rPr>
              <a:t>Saturno</a:t>
            </a:r>
            <a:r>
              <a:rPr lang="en-AU" altLang="it-IT" sz="2400" dirty="0">
                <a:solidFill>
                  <a:schemeClr val="bg1"/>
                </a:solidFill>
              </a:rPr>
              <a:t> </a:t>
            </a:r>
            <a:endParaRPr lang="pl-PL" altLang="it-IT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it-IT" sz="2400" dirty="0" err="1">
                <a:solidFill>
                  <a:schemeClr val="bg1"/>
                </a:solidFill>
              </a:rPr>
              <a:t>Giove</a:t>
            </a:r>
            <a:r>
              <a:rPr lang="en-AU" altLang="it-IT" sz="2400" dirty="0">
                <a:solidFill>
                  <a:schemeClr val="bg1"/>
                </a:solidFill>
              </a:rPr>
              <a:t>  </a:t>
            </a:r>
            <a:r>
              <a:rPr lang="pl-PL" altLang="it-IT" sz="2400" dirty="0">
                <a:solidFill>
                  <a:schemeClr val="bg1"/>
                </a:solidFill>
              </a:rPr>
              <a:t>	</a:t>
            </a:r>
            <a:r>
              <a:rPr lang="it-IT" altLang="it-IT" sz="2400" dirty="0">
                <a:solidFill>
                  <a:schemeClr val="bg1"/>
                </a:solidFill>
              </a:rPr>
              <a:t>Terra	</a:t>
            </a:r>
            <a:r>
              <a:rPr lang="pl-PL" altLang="it-IT" sz="2400" dirty="0">
                <a:solidFill>
                  <a:schemeClr val="bg1"/>
                </a:solidFill>
              </a:rPr>
              <a:t>	</a:t>
            </a:r>
            <a:r>
              <a:rPr lang="it-IT" altLang="it-IT" sz="2400" dirty="0">
                <a:solidFill>
                  <a:schemeClr val="bg1"/>
                </a:solidFill>
              </a:rPr>
              <a:t>Venere</a:t>
            </a:r>
            <a:r>
              <a:rPr lang="en-AU" altLang="it-IT" sz="1800" dirty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3341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46978C6-CFFC-2DEB-2A13-1E3C2C3F3A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it-IT" sz="3600"/>
              <a:t>Toruń – cit</a:t>
            </a:r>
            <a:r>
              <a:rPr lang="it-IT" altLang="it-IT" sz="3600"/>
              <a:t>à medioevale</a:t>
            </a:r>
            <a:r>
              <a:rPr lang="pl-PL" altLang="it-IT" sz="3600"/>
              <a:t> (*1227)</a:t>
            </a:r>
            <a:endParaRPr lang="en-AU" altLang="it-IT" sz="3600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29A004A3-EEAA-3A19-6C9A-18C93FB8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48482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accent2"/>
                </a:solidFill>
              </a:rPr>
              <a:t>Ordine religioso tedesco (di crociati) </a:t>
            </a:r>
            <a:r>
              <a:rPr lang="pl-PL" altLang="it-IT" sz="2200">
                <a:solidFill>
                  <a:schemeClr val="accent2"/>
                </a:solidFill>
              </a:rPr>
              <a:t> </a:t>
            </a:r>
            <a:endParaRPr lang="en-AU" altLang="it-IT" sz="2200">
              <a:solidFill>
                <a:schemeClr val="accent2"/>
              </a:solidFill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C727458B-DE4A-8CB5-C349-6E29F6EB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133600"/>
            <a:ext cx="9074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423F6CC-914D-C79B-E3ED-C1661E462E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l-PL" altLang="it-IT" sz="3600">
                <a:solidFill>
                  <a:schemeClr val="accent2"/>
                </a:solidFill>
              </a:rPr>
              <a:t>Bye-bye niebiesko planeto!</a:t>
            </a:r>
            <a:endParaRPr lang="en-AU" altLang="it-IT" sz="3600">
              <a:solidFill>
                <a:schemeClr val="accent2"/>
              </a:solidFill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78B914BD-B0CC-3D8F-74CE-078FBDD4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634287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35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B27EFE-1CFB-4B91-D0B0-89D59FA8C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l-PL" altLang="it-IT" sz="3200"/>
              <a:t>Porządek sfer niebieskich</a:t>
            </a:r>
            <a:endParaRPr lang="en-AU" altLang="it-IT" sz="3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B1D2338-05BA-681E-A035-EBEB36C28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it-IT" sz="2200" dirty="0"/>
              <a:t>Odnaleźliśmy zatem w tym porządku zadziwiający ład świata i ustalony, zharmonizowany związek między ruchem a wielkością sfer, jakiego w inny sposób odkryć niepodobna.</a:t>
            </a:r>
          </a:p>
          <a:p>
            <a:pPr>
              <a:buFontTx/>
              <a:buNone/>
            </a:pPr>
            <a:r>
              <a:rPr lang="pl-PL" altLang="it-IT" sz="2200" dirty="0"/>
              <a:t>Bo o tym, że nawet od najwyższej z planet, to jest od Saturna, jest jeszcze ogromnie daleko do sfery gwiazd stałych, przekonują nas ich migoczące światła. Tą cechą najbardziej się one odróżniają od planet i ona też – jak być powinno – stanowi największą różnicę pomiędzy ciałami poruszającymi się a nieruchomymi.</a:t>
            </a:r>
          </a:p>
          <a:p>
            <a:pPr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Tak zaprawdę jest to boskie arcydzieło Istoty Najlepszej i Największej</a:t>
            </a:r>
            <a:r>
              <a:rPr lang="pl-PL" altLang="it-IT" sz="2200" dirty="0"/>
              <a:t>! (s.23)  </a:t>
            </a:r>
          </a:p>
          <a:p>
            <a:pPr>
              <a:buFontTx/>
              <a:buNone/>
            </a:pPr>
            <a:endParaRPr lang="pl-PL" altLang="it-IT" sz="2800" dirty="0"/>
          </a:p>
          <a:p>
            <a:pPr>
              <a:buFontTx/>
              <a:buNone/>
            </a:pPr>
            <a:endParaRPr lang="en-AU" altLang="it-IT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75FA1C71-365B-2874-931E-CCC54B84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46101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9" name="Text Box 3">
            <a:extLst>
              <a:ext uri="{FF2B5EF4-FFF2-40B4-BE49-F238E27FC236}">
                <a16:creationId xmlns:a16="http://schemas.microsoft.com/office/drawing/2014/main" id="{1DA13F67-5E35-A46D-F41C-64B4A35D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914400"/>
            <a:ext cx="786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 dirty="0">
                <a:solidFill>
                  <a:schemeClr val="bg1"/>
                </a:solidFill>
              </a:rPr>
              <a:t>La Terra, per quanto sia grande la sfera, nient’e’ rispetto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dirty="0">
                <a:solidFill>
                  <a:schemeClr val="bg1"/>
                </a:solidFill>
              </a:rPr>
              <a:t>alla grandezza del cielo, di cui limiti non sappiamo,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dirty="0">
                <a:solidFill>
                  <a:schemeClr val="bg1"/>
                </a:solidFill>
              </a:rPr>
              <a:t>e probabilmente saper neanche</a:t>
            </a:r>
            <a:r>
              <a:rPr lang="pl-PL" altLang="it-IT" sz="2400" i="1" dirty="0">
                <a:solidFill>
                  <a:schemeClr val="bg1"/>
                </a:solidFill>
              </a:rPr>
              <a:t> non possiamo</a:t>
            </a:r>
            <a:r>
              <a:rPr lang="pl-PL" altLang="it-IT" sz="2400" dirty="0"/>
              <a:t> </a:t>
            </a:r>
            <a:r>
              <a:rPr lang="pl-PL" altLang="it-IT" sz="2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BBCB0A19-9AD2-8DCC-7EE6-D2D2D711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848350"/>
            <a:ext cx="3201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chemeClr val="bg1"/>
                </a:solidFill>
              </a:rPr>
              <a:t>So, che non so niente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chemeClr val="bg1"/>
                </a:solidFill>
              </a:rPr>
              <a:t>(Socrate 470-399 a.C)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2FFDC258-D1CD-8495-3C47-FB963547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87563"/>
            <a:ext cx="651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Nicolaus Copernicus, </a:t>
            </a:r>
            <a:r>
              <a:rPr lang="en-US" altLang="it-IT" sz="2000" i="1">
                <a:solidFill>
                  <a:schemeClr val="bg1"/>
                </a:solidFill>
                <a:latin typeface="Times New Roman" panose="02020603050405020304" pitchFamily="18" charset="0"/>
              </a:rPr>
              <a:t>De revolutionibus,</a:t>
            </a:r>
            <a:r>
              <a:rPr lang="en-US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 Norimberga, 1543</a:t>
            </a:r>
          </a:p>
        </p:txBody>
      </p:sp>
      <p:pic>
        <p:nvPicPr>
          <p:cNvPr id="111622" name="Picture 6">
            <a:extLst>
              <a:ext uri="{FF2B5EF4-FFF2-40B4-BE49-F238E27FC236}">
                <a16:creationId xmlns:a16="http://schemas.microsoft.com/office/drawing/2014/main" id="{04F2DFF6-567D-04B5-AE1B-6BBFF5B7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24415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7">
            <a:extLst>
              <a:ext uri="{FF2B5EF4-FFF2-40B4-BE49-F238E27FC236}">
                <a16:creationId xmlns:a16="http://schemas.microsoft.com/office/drawing/2014/main" id="{DBDBE44C-72BA-6C4E-C43B-08719E412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88913"/>
            <a:ext cx="501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3600">
                <a:solidFill>
                  <a:srgbClr val="FFFF00"/>
                </a:solidFill>
              </a:rPr>
              <a:t>I limiti del nostro sapere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077901D-5E0B-449C-5AF1-7B888D14D2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6076"/>
            <a:ext cx="9144000" cy="1470025"/>
          </a:xfrm>
        </p:spPr>
        <p:txBody>
          <a:bodyPr anchor="ctr"/>
          <a:lstStyle/>
          <a:p>
            <a:pPr eaLnBrk="1" hangingPunct="1"/>
            <a:r>
              <a:rPr lang="pl-PL" altLang="it-IT" sz="2800" dirty="0"/>
              <a:t>G. Karwasz, K. Rochowicz: </a:t>
            </a:r>
            <a:br>
              <a:rPr lang="pl-PL" altLang="it-IT" sz="2800" dirty="0"/>
            </a:br>
            <a:r>
              <a:rPr lang="pl-PL" altLang="it-IT" sz="2800" dirty="0"/>
              <a:t>Architekt Wszechświata (Głos Uczelni, 2014)</a:t>
            </a:r>
            <a:endParaRPr lang="en-AU" altLang="it-IT" sz="2800" dirty="0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CD53FB3D-E21D-B385-797F-FE2FE99E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46" y="6216650"/>
            <a:ext cx="633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 sz="1800" dirty="0"/>
              <a:t>http://dydaktyka.fizyka.umk.pl/Publikacje_2014/GU_2014.pdf</a:t>
            </a:r>
            <a:endParaRPr lang="pl-PL" altLang="it-IT" dirty="0"/>
          </a:p>
          <a:p>
            <a:pPr eaLnBrk="1" hangingPunct="1"/>
            <a:endParaRPr lang="en-AU" altLang="it-IT" sz="1800" dirty="0"/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E51EC322-D4A1-3742-2D55-6C4FAAA3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6" y="1124743"/>
            <a:ext cx="8985974" cy="47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D7E48C-8120-34CE-77F6-C18055F2F0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7" y="-20638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it-IT" sz="3600" dirty="0"/>
              <a:t>Toruń – miasto czterech katedr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A6BB00B5-223F-9D41-E5B4-A442B5B2F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68" y="5019745"/>
            <a:ext cx="275133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</a:rPr>
              <a:t>Św. Jana Chrziciela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</a:rPr>
              <a:t>i św. Jana Ewangelisty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>
                <a:solidFill>
                  <a:schemeClr val="accent2"/>
                </a:solidFill>
              </a:rPr>
              <a:t>Foto: Maria Karwasz </a:t>
            </a:r>
            <a:endParaRPr lang="en-AU" altLang="it-IT" sz="1600" dirty="0">
              <a:solidFill>
                <a:schemeClr val="accent2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4694EB2-AD26-2C8B-DEF8-DF801BB9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73688"/>
            <a:ext cx="25394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</a:rPr>
              <a:t>Wniebowzięcia NMP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>
                <a:solidFill>
                  <a:schemeClr val="accent2"/>
                </a:solidFill>
              </a:rPr>
              <a:t>Foto: Maria Karwasz </a:t>
            </a:r>
            <a:endParaRPr lang="en-AU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accent2"/>
              </a:solidFill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9040D05-F934-68C5-AED2-EB6C5C25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589588"/>
            <a:ext cx="245451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</a:rPr>
              <a:t>Św. Jakuba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>
                <a:solidFill>
                  <a:schemeClr val="accent2"/>
                </a:solidFill>
              </a:rPr>
              <a:t>Foto: nie Maria Karwasz </a:t>
            </a:r>
            <a:endParaRPr lang="en-AU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accent2"/>
              </a:solidFill>
            </a:endParaRP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07C58061-3957-595D-65F6-F53F7A0A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16113"/>
            <a:ext cx="2462213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2457F2F4-60EB-263C-3A5D-3428316B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644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60794EF0-9CF8-68B8-4643-20237F2B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5384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531368E-C90A-AB91-3603-4401B1D1AE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-171450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it-IT" sz="3200"/>
              <a:t>Toruń – Nicolaus Copernicus born (1473)</a:t>
            </a:r>
            <a:endParaRPr lang="en-AU" altLang="it-IT" sz="3200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55A3CAE5-E2CE-9A97-2676-0C3EE531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4510088"/>
            <a:ext cx="34512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chemeClr val="accent2"/>
                </a:solidFill>
              </a:rPr>
              <a:t>N. Copernic</a:t>
            </a:r>
            <a:r>
              <a:rPr lang="it-IT" altLang="it-IT" sz="2200">
                <a:solidFill>
                  <a:schemeClr val="accent2"/>
                </a:solidFill>
              </a:rPr>
              <a:t>o</a:t>
            </a:r>
            <a:r>
              <a:rPr lang="pl-PL" altLang="it-IT" sz="2200">
                <a:solidFill>
                  <a:schemeClr val="accent2"/>
                </a:solidFill>
              </a:rPr>
              <a:t> (1473-1543)</a:t>
            </a:r>
            <a:endParaRPr lang="en-AU" altLang="it-IT" sz="2200">
              <a:solidFill>
                <a:schemeClr val="accent2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042D574-0648-B876-AB0C-D78EF431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43488"/>
            <a:ext cx="338772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accent2"/>
                </a:solidFill>
              </a:rPr>
              <a:t>Casa di Copernico padre,
ricco mercante
</a:t>
            </a:r>
            <a:endParaRPr lang="pl-PL" altLang="it-IT" sz="22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2200">
              <a:solidFill>
                <a:schemeClr val="accent2"/>
              </a:solidFill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8F6D6274-11BD-9D02-F873-40C4A0B6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300663"/>
            <a:ext cx="2570162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chemeClr val="accent2"/>
                </a:solidFill>
              </a:rPr>
              <a:t>Lucas Watzenrode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accent2"/>
                </a:solidFill>
              </a:rPr>
              <a:t>(Lo zio di Nicolaus,
Vescovo)
</a:t>
            </a:r>
            <a:endParaRPr lang="en-AU" altLang="it-IT" sz="2200">
              <a:solidFill>
                <a:schemeClr val="accent2"/>
              </a:solidFill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B657A887-2E07-35A9-C1FB-BC9DBD1D1CE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3749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176870D1-4138-D086-EDD7-24E6DA3A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4844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FDFBE4A5-FB66-044B-0D6C-3D9983A4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060575"/>
            <a:ext cx="22447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E9D3927-87ED-0A89-E35B-E3ACC7C9C4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-204719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it-IT" sz="3200" dirty="0"/>
              <a:t>Nicola</a:t>
            </a:r>
            <a:r>
              <a:rPr lang="it-IT" altLang="it-IT" sz="3200" dirty="0"/>
              <a:t>o</a:t>
            </a:r>
            <a:r>
              <a:rPr lang="pl-PL" altLang="it-IT" sz="3200" dirty="0"/>
              <a:t> Copernic</a:t>
            </a:r>
            <a:r>
              <a:rPr lang="it-IT" altLang="it-IT" sz="3200" dirty="0"/>
              <a:t>o</a:t>
            </a:r>
            <a:r>
              <a:rPr lang="pl-PL" altLang="it-IT" sz="3200" dirty="0"/>
              <a:t> – pracowity student (?)</a:t>
            </a:r>
            <a:endParaRPr lang="en-AU" altLang="it-IT" sz="3200" dirty="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1D76D84-FDC2-3299-4CA0-505155EED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29177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accent2"/>
                </a:solidFill>
              </a:rPr>
              <a:t>Cracovia</a:t>
            </a:r>
            <a:r>
              <a:rPr lang="pl-PL" altLang="it-IT" sz="2200" dirty="0">
                <a:solidFill>
                  <a:schemeClr val="accent2"/>
                </a:solidFill>
              </a:rPr>
              <a:t> (1492-1496)</a:t>
            </a:r>
            <a:endParaRPr lang="it-IT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accent2"/>
                </a:solidFill>
              </a:rPr>
              <a:t>Cattedrale SS. Maria</a:t>
            </a: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pl-PL" altLang="it-IT" sz="1600" dirty="0">
                <a:solidFill>
                  <a:schemeClr val="accent2"/>
                </a:solidFill>
              </a:rPr>
            </a:br>
            <a:r>
              <a:rPr lang="pl-PL" altLang="it-IT" sz="1600" dirty="0">
                <a:solidFill>
                  <a:schemeClr val="accent2"/>
                </a:solidFill>
              </a:rPr>
              <a:t>Foto: Maria Karwasz </a:t>
            </a:r>
            <a:endParaRPr lang="en-AU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2200" dirty="0">
              <a:solidFill>
                <a:schemeClr val="accent2"/>
              </a:solidFill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31DD7FA-9160-B799-4D6E-584D2FC3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5235575"/>
            <a:ext cx="283923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Bologna (1496-1500)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it-IT" sz="2200" dirty="0">
                <a:solidFill>
                  <a:schemeClr val="accent2"/>
                </a:solidFill>
              </a:rPr>
              <a:t>Torre </a:t>
            </a:r>
            <a:r>
              <a:rPr lang="en-AU" altLang="it-IT" sz="2200" dirty="0" err="1">
                <a:solidFill>
                  <a:schemeClr val="accent2"/>
                </a:solidFill>
              </a:rPr>
              <a:t>degli</a:t>
            </a:r>
            <a:r>
              <a:rPr lang="en-AU" altLang="it-IT" sz="2200" dirty="0">
                <a:solidFill>
                  <a:schemeClr val="accent2"/>
                </a:solidFill>
              </a:rPr>
              <a:t> </a:t>
            </a:r>
            <a:r>
              <a:rPr lang="en-AU" altLang="it-IT" sz="2200" dirty="0" err="1">
                <a:solidFill>
                  <a:schemeClr val="accent2"/>
                </a:solidFill>
              </a:rPr>
              <a:t>Asinelli</a:t>
            </a: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>
                <a:solidFill>
                  <a:schemeClr val="accent2"/>
                </a:solidFill>
              </a:rPr>
              <a:t>Foto: nie Maria Karwasz </a:t>
            </a:r>
            <a:endParaRPr lang="en-AU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F1866D4-1C9B-B82A-CEB3-53C976B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300663"/>
            <a:ext cx="28188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chemeClr val="accent2"/>
                </a:solidFill>
              </a:rPr>
              <a:t>Padova (1501-1503)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accent2"/>
                </a:solidFill>
              </a:rPr>
              <a:t>Basilica di </a:t>
            </a:r>
            <a:r>
              <a:rPr lang="pl-PL" altLang="it-IT" sz="2200" dirty="0">
                <a:solidFill>
                  <a:schemeClr val="accent2"/>
                </a:solidFill>
              </a:rPr>
              <a:t>S. Antonio</a:t>
            </a:r>
            <a:endParaRPr lang="pl-PL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 dirty="0">
                <a:solidFill>
                  <a:schemeClr val="accent2"/>
                </a:solidFill>
              </a:rPr>
              <a:t>Foto: Maria Karwasz </a:t>
            </a:r>
            <a:endParaRPr lang="en-AU" altLang="it-IT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2200" dirty="0">
              <a:solidFill>
                <a:schemeClr val="accent2"/>
              </a:solidFill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37C25064-E96B-84BE-1432-551E9666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076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>
            <a:extLst>
              <a:ext uri="{FF2B5EF4-FFF2-40B4-BE49-F238E27FC236}">
                <a16:creationId xmlns:a16="http://schemas.microsoft.com/office/drawing/2014/main" id="{B38B0C5A-543E-2ABD-4794-4AB2695F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28670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>
            <a:extLst>
              <a:ext uri="{FF2B5EF4-FFF2-40B4-BE49-F238E27FC236}">
                <a16:creationId xmlns:a16="http://schemas.microsoft.com/office/drawing/2014/main" id="{50071217-380A-6C74-DE8E-33B03CAC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5939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1263C2-7957-9138-F56F-48B911B98A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470025"/>
          </a:xfrm>
        </p:spPr>
        <p:txBody>
          <a:bodyPr anchor="ctr"/>
          <a:lstStyle/>
          <a:p>
            <a:pPr eaLnBrk="1" hangingPunct="1"/>
            <a:r>
              <a:rPr lang="pl-PL" altLang="it-IT" sz="3000"/>
              <a:t>Student UJ (1491), kanonik we Fromborku (1495)</a:t>
            </a:r>
            <a:endParaRPr lang="en-AU" altLang="it-IT" sz="30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509D5FE-8790-EABC-70BD-771C2C34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610225"/>
            <a:ext cx="87820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it-IT"/>
              <a:t>Regesta Copernicana </a:t>
            </a:r>
          </a:p>
          <a:p>
            <a:pPr eaLnBrk="1" hangingPunct="1"/>
            <a:r>
              <a:rPr lang="en-AU" altLang="it-IT" sz="1800"/>
              <a:t>http://kpbc.umk.pl/dlibra/docmetadata?id=40242&amp;from=pubindex&amp;dirids=112&amp;lp=242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64977F2E-3AD1-8454-6913-8F404D94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351837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>
            <a:extLst>
              <a:ext uri="{FF2B5EF4-FFF2-40B4-BE49-F238E27FC236}">
                <a16:creationId xmlns:a16="http://schemas.microsoft.com/office/drawing/2014/main" id="{53DE5C27-1788-7740-817A-09749F56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573463"/>
            <a:ext cx="7658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468944D8-7224-6107-D902-DD585F37A8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900" y="-242888"/>
            <a:ext cx="8928100" cy="1470026"/>
          </a:xfrm>
        </p:spPr>
        <p:txBody>
          <a:bodyPr anchor="ctr"/>
          <a:lstStyle/>
          <a:p>
            <a:pPr eaLnBrk="1" hangingPunct="1"/>
            <a:r>
              <a:rPr lang="pl-PL" altLang="it-IT" sz="3600" i="1"/>
              <a:t>De revolutionibus</a:t>
            </a:r>
            <a:endParaRPr lang="en-AU" altLang="it-IT" sz="4400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1D938E8B-099D-A9F7-C9EA-F4205C63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583363"/>
            <a:ext cx="7437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it-IT" sz="1200">
                <a:solidFill>
                  <a:srgbClr val="003300"/>
                </a:solidFill>
              </a:rPr>
              <a:t>http://kpbc.umk.pl/dlibra/applet?content_url=/Content/40131/Licencje_039_09.djvu&amp;handler=djvu&amp;sec=false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69AFEF00-24E2-3917-28B5-D5EF5E1F0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0500" y="404813"/>
            <a:ext cx="3313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5590" name="Picture 6">
            <a:extLst>
              <a:ext uri="{FF2B5EF4-FFF2-40B4-BE49-F238E27FC236}">
                <a16:creationId xmlns:a16="http://schemas.microsoft.com/office/drawing/2014/main" id="{4C1CAE30-AFD6-E92A-717D-ADF4CC67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6327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it-IT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it-IT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10562</TotalTime>
  <Words>2584</Words>
  <Application>Microsoft Office PowerPoint</Application>
  <PresentationFormat>Presentazione su schermo (4:3)</PresentationFormat>
  <Paragraphs>203</Paragraphs>
  <Slides>43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Projekt domyślny</vt:lpstr>
      <vt:lpstr>Copernik – człowiek Renesansu  Kopernik – człowiek, który wyprzedził swoją epokę</vt:lpstr>
      <vt:lpstr>Presentazione standard di PowerPoint</vt:lpstr>
      <vt:lpstr>Cóż jest piękniejszego nad niebo…?</vt:lpstr>
      <vt:lpstr>Toruń – cità medioevale (*1227)</vt:lpstr>
      <vt:lpstr>Toruń – miasto czterech katedr </vt:lpstr>
      <vt:lpstr>Toruń – Nicolaus Copernicus born (1473)</vt:lpstr>
      <vt:lpstr>Nicolao Copernico – pracowity student (?)</vt:lpstr>
      <vt:lpstr>Student UJ (1491), kanonik we Fromborku (1495)</vt:lpstr>
      <vt:lpstr>De revolutionibus</vt:lpstr>
      <vt:lpstr>Presentazione standard di PowerPoint</vt:lpstr>
      <vt:lpstr>Presentazione standard di PowerPoint</vt:lpstr>
      <vt:lpstr>«Renesaince»</vt:lpstr>
      <vt:lpstr>Renesans: Florencja</vt:lpstr>
      <vt:lpstr>Florencja: Klasztor św. Marka</vt:lpstr>
      <vt:lpstr>Do czego służy kalendarz?</vt:lpstr>
      <vt:lpstr>Roger Bacon: „Zdarzają się liczne nadużycia”</vt:lpstr>
      <vt:lpstr>„Byłaby to straszna rzecz!”</vt:lpstr>
      <vt:lpstr>Co zrobił Kopernik?</vt:lpstr>
      <vt:lpstr>Szukaj Księżyca, Wenus, Jowisza</vt:lpstr>
      <vt:lpstr>Następnego dnia sprawdź, gdzie jestem teraz</vt:lpstr>
      <vt:lpstr>Presentazione standard di PowerPoint</vt:lpstr>
      <vt:lpstr>Presentazione standard di PowerPoint</vt:lpstr>
      <vt:lpstr>Planety, czyli błądzące gwiazdy
</vt:lpstr>
      <vt:lpstr>I due sistemi più grandi
</vt:lpstr>
      <vt:lpstr>Copernicus system: planets move around Sun</vt:lpstr>
      <vt:lpstr>Co zrobił Kopernik?</vt:lpstr>
      <vt:lpstr>Uzasadnienie trojakiego ruchu Ziemi</vt:lpstr>
      <vt:lpstr>Cztery pory roku</vt:lpstr>
      <vt:lpstr>Uzasadnienie trojakiego ruchu Ziemi</vt:lpstr>
      <vt:lpstr>System kopernikański: planety krążą wokół Słońca</vt:lpstr>
      <vt:lpstr>The principle of relativity</vt:lpstr>
      <vt:lpstr>Ziemia to jedna z planet (!)</vt:lpstr>
      <vt:lpstr>Ogrom nieba w stosunku do wielkości Ziemi</vt:lpstr>
      <vt:lpstr>«Precessione» del asse terrestre
</vt:lpstr>
      <vt:lpstr>Sztafeta postępu</vt:lpstr>
      <vt:lpstr>Galileo (1564-1642)</vt:lpstr>
      <vt:lpstr>Presentazione standard di PowerPoint</vt:lpstr>
      <vt:lpstr>Nasze Słoneczne „jajo” (eliosfera)</vt:lpstr>
      <vt:lpstr>Ostatnie rodzinne zdjęcie </vt:lpstr>
      <vt:lpstr>Bye-bye niebiesko planeto!</vt:lpstr>
      <vt:lpstr>Porządek sfer niebieskich</vt:lpstr>
      <vt:lpstr>Presentazione standard di PowerPoint</vt:lpstr>
      <vt:lpstr>G. Karwasz, K. Rochowicz:  Architekt Wszechświata (Głos Uczelni, 2014)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is Fun: Why do objects fall?</dc:title>
  <dc:creator>Grzegorz Krwasz</dc:creator>
  <cp:lastModifiedBy>Maria Karwasz</cp:lastModifiedBy>
  <cp:revision>173</cp:revision>
  <dcterms:created xsi:type="dcterms:W3CDTF">2016-08-29T05:07:43Z</dcterms:created>
  <dcterms:modified xsi:type="dcterms:W3CDTF">2023-12-07T03:52:01Z</dcterms:modified>
</cp:coreProperties>
</file>