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4" r:id="rId3"/>
    <p:sldId id="414" r:id="rId4"/>
    <p:sldId id="285" r:id="rId5"/>
    <p:sldId id="264" r:id="rId6"/>
    <p:sldId id="265" r:id="rId7"/>
    <p:sldId id="266" r:id="rId8"/>
    <p:sldId id="413" r:id="rId9"/>
    <p:sldId id="269" r:id="rId10"/>
    <p:sldId id="347" r:id="rId11"/>
    <p:sldId id="371" r:id="rId12"/>
    <p:sldId id="398" r:id="rId13"/>
    <p:sldId id="412" r:id="rId14"/>
    <p:sldId id="372" r:id="rId15"/>
    <p:sldId id="375" r:id="rId16"/>
    <p:sldId id="390" r:id="rId17"/>
    <p:sldId id="388" r:id="rId18"/>
    <p:sldId id="389" r:id="rId19"/>
    <p:sldId id="384" r:id="rId20"/>
    <p:sldId id="386" r:id="rId21"/>
  </p:sldIdLst>
  <p:sldSz cx="12192000" cy="6858000"/>
  <p:notesSz cx="6761163" cy="99425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20853DCA-01A1-9AD6-4E83-A3298285F4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E333598-7335-A54E-FCAF-3F610D59FE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896C43-BA77-4363-B794-717C1F277B09}" type="datetimeFigureOut">
              <a:rPr lang="pl-PL"/>
              <a:pPr>
                <a:defRPr/>
              </a:pPr>
              <a:t>22.11.2022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91A480D-2229-C10C-4F03-A71309D560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767FE2C-DD78-6F51-EFFB-473268AD65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FB33369-CD85-49D8-B304-5113C649315A}" type="slidenum">
              <a:rPr lang="pl-PL" altLang="pl-PL"/>
              <a:pPr>
                <a:defRPr/>
              </a:pPr>
              <a:t>‹N›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E2DC3570-3FB4-BDB5-ECAA-23EDEAFB81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055C297-295A-1FAB-8848-88761E043FA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D54EFA-882F-4E29-8D24-DE2B6C5FA1F1}" type="datetimeFigureOut">
              <a:rPr lang="pl-PL"/>
              <a:pPr>
                <a:defRPr/>
              </a:pPr>
              <a:t>22.11.2022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FC94AB51-35EB-B389-9756-459C5155C9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E7FEF62B-79DF-E4A9-4D0C-ECB989B952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542ACF2-7C35-F703-A392-DBE79224E25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D32225-5204-CF77-F6DE-ECFBBF43D7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486C87A-75E0-4ED5-8353-299F741BF797}" type="slidenum">
              <a:rPr lang="pl-PL" altLang="pl-PL"/>
              <a:pPr>
                <a:defRPr/>
              </a:pPr>
              <a:t>‹N›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188EF2AF-F003-3816-C846-44D09CD9FF7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7CC43BA-0A37-B542-32F0-3A223DFD3FFD}"/>
              </a:ext>
            </a:extLst>
          </p:cNvPr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9DE99BDA-F0A2-F0A2-E3D4-1C90411C8D04}"/>
              </a:ext>
            </a:extLst>
          </p:cNvPr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82DFE53-7BB4-620E-D58F-7FE8782B8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297D2-493A-422C-93A3-EEDCC3A4E8E2}" type="datetimeFigureOut">
              <a:rPr lang="pl-PL"/>
              <a:pPr>
                <a:defRPr/>
              </a:pPr>
              <a:t>22.11.2022</a:t>
            </a:fld>
            <a:endParaRPr lang="pl-P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7F4053B-A93B-BEB5-5734-133D740DD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80A92B-2AE0-CC73-A2C4-63AAC29CD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4035-52CB-4229-9623-A29AC3680774}" type="slidenum">
              <a:rPr lang="pl-PL" altLang="pl-PL"/>
              <a:pPr>
                <a:defRPr/>
              </a:pPr>
              <a:t>‹N›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0593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3DBE9-423E-51A3-4581-09056D7CF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B7CE0-56CB-48C0-A14A-CD4C04745CED}" type="datetimeFigureOut">
              <a:rPr lang="pl-PL"/>
              <a:pPr>
                <a:defRPr/>
              </a:pPr>
              <a:t>22.11.2022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66C17-EC44-52A3-E1A4-DFE99B26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008B3-E975-0C8F-8E36-6EB4AAEE3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D61B7-6972-4E42-B3DC-8D754ABD2B0E}" type="slidenum">
              <a:rPr lang="pl-PL" altLang="pl-PL"/>
              <a:pPr>
                <a:defRPr/>
              </a:pPr>
              <a:t>‹N›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9886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6BDD24DF-4ECE-98E2-BCA1-DF63BB6D8772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547B6E6-24D6-4E06-C6D1-469FFE331B33}"/>
              </a:ext>
            </a:extLst>
          </p:cNvPr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AE6DD4A-69B7-F657-9C2F-1A663664E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32CA7-2AD6-46B1-B23D-6553350DF182}" type="datetimeFigureOut">
              <a:rPr lang="pl-PL"/>
              <a:pPr>
                <a:defRPr/>
              </a:pPr>
              <a:t>22.11.2022</a:t>
            </a:fld>
            <a:endParaRPr lang="pl-PL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51FF90E-7182-833A-C049-253B38080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CB6E5FD-6CA4-2913-F80B-E414AC81B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43A74-8C44-4AA8-A693-15F637266B39}" type="slidenum">
              <a:rPr lang="pl-PL" altLang="pl-PL"/>
              <a:pPr>
                <a:defRPr/>
              </a:pPr>
              <a:t>‹N›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590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CF947-7753-C88E-0E0F-618F4AD1A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1AE57-B72A-4F1F-AE0E-D0F72E5D27B7}" type="datetimeFigureOut">
              <a:rPr lang="pl-PL"/>
              <a:pPr>
                <a:defRPr/>
              </a:pPr>
              <a:t>22.11.2022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4A7DF-CC97-5672-C02C-44F1D9E0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2EBA2-0E11-B0D4-0B90-D7020161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CC57E-FEF7-439F-8FFD-98292B000708}" type="slidenum">
              <a:rPr lang="pl-PL" altLang="pl-PL"/>
              <a:pPr>
                <a:defRPr/>
              </a:pPr>
              <a:t>‹N›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610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CAF03586-4A06-4713-154D-382EAD243BC9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126DFBE-8157-6A57-7E9C-4862563BDF2F}"/>
              </a:ext>
            </a:extLst>
          </p:cNvPr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E21BB919-6FE7-E090-782A-9E83DEDB93F0}"/>
              </a:ext>
            </a:extLst>
          </p:cNvPr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EF31900-E018-52B8-ADA9-EC94F7DF6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0612C-9457-421D-B252-D172A6248AC6}" type="datetimeFigureOut">
              <a:rPr lang="pl-PL"/>
              <a:pPr>
                <a:defRPr/>
              </a:pPr>
              <a:t>22.11.2022</a:t>
            </a:fld>
            <a:endParaRPr lang="pl-P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F39AB7-65B8-23E1-D839-08136B24B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2D2159B-43E0-F18D-55F9-FFDCE4861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50A96-740A-499B-BF07-722BEFEE6766}" type="slidenum">
              <a:rPr lang="pl-PL" altLang="pl-PL"/>
              <a:pPr>
                <a:defRPr/>
              </a:pPr>
              <a:t>‹N›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0638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1407167-1F7F-7B76-7A1B-28F5F40B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606B3-1AC2-473D-9C75-2FCBE55F98B8}" type="datetimeFigureOut">
              <a:rPr lang="pl-PL"/>
              <a:pPr>
                <a:defRPr/>
              </a:pPr>
              <a:t>22.11.2022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F5D02-6112-DCA8-1776-CEB052EB5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62B06-D2E5-9EE4-80E9-7B79372A9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62C07-842B-4DF5-A23D-DFCC303444BA}" type="slidenum">
              <a:rPr lang="pl-PL" altLang="pl-PL"/>
              <a:pPr>
                <a:defRPr/>
              </a:pPr>
              <a:t>‹N›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1208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120663A-CB1B-D30A-7509-EEDD75BBD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5AA48-CCD2-49C3-BAD9-1F220BF917A8}" type="datetimeFigureOut">
              <a:rPr lang="pl-PL"/>
              <a:pPr>
                <a:defRPr/>
              </a:pPr>
              <a:t>22.11.2022</a:t>
            </a:fld>
            <a:endParaRPr lang="pl-PL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F08431A-74B0-4C2B-B541-277E3AB6A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74F4B22-494F-AF29-EC07-DB456F900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5A0BA-14ED-4561-BEA9-743B3E0936B0}" type="slidenum">
              <a:rPr lang="pl-PL" altLang="pl-PL"/>
              <a:pPr>
                <a:defRPr/>
              </a:pPr>
              <a:t>‹N›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7145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41A9139-7399-2209-2238-7192171EF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A63F6-BFDC-42EC-B71B-85B5CEE97E8D}" type="datetimeFigureOut">
              <a:rPr lang="pl-PL"/>
              <a:pPr>
                <a:defRPr/>
              </a:pPr>
              <a:t>22.11.2022</a:t>
            </a:fld>
            <a:endParaRPr lang="pl-P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F3E1878-74F5-11EB-3D68-9D338042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0D2986F-8B53-530A-64D9-9DDD19D02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FAE1F-6D59-48D5-BBD5-0D6064E99176}" type="slidenum">
              <a:rPr lang="pl-PL" altLang="pl-PL"/>
              <a:pPr>
                <a:defRPr/>
              </a:pPr>
              <a:t>‹N›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7307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C7A75CA-E773-F7B5-53D0-84BAD0A20952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01A07BD-06CF-F67D-A556-9FF1482AE64D}"/>
              </a:ext>
            </a:extLst>
          </p:cNvPr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534D1EB4-CDA2-73F4-84BD-14BCA4189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EE469-C25D-44B0-9738-A094AE316E7A}" type="datetimeFigureOut">
              <a:rPr lang="pl-PL"/>
              <a:pPr>
                <a:defRPr/>
              </a:pPr>
              <a:t>22.11.2022</a:t>
            </a:fld>
            <a:endParaRPr lang="pl-PL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B20B01BF-1EC6-0B87-9BAD-AD9C7A0DB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133E4EC7-C77B-7A74-0A07-65877A19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B686E-F782-4234-934A-C6A7F421EBB8}" type="slidenum">
              <a:rPr lang="pl-PL" altLang="pl-PL"/>
              <a:pPr>
                <a:defRPr/>
              </a:pPr>
              <a:t>‹N›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1983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34DEAAF-450A-4014-34E9-2A130EEAAFE8}"/>
              </a:ext>
            </a:extLst>
          </p:cNvPr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0CFE787-CC9D-DC60-E78F-110DB60D8FA9}"/>
              </a:ext>
            </a:extLst>
          </p:cNvPr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529137C-CAA5-17FE-C794-A800B646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266E82C-674D-4864-BFFC-E751980524AA}" type="datetimeFigureOut">
              <a:rPr lang="pl-PL"/>
              <a:pPr>
                <a:defRPr/>
              </a:pPr>
              <a:t>22.11.2022</a:t>
            </a:fld>
            <a:endParaRPr lang="pl-P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675065F-36D2-38B4-9AEF-BC6F74E7C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491F4CF-E5D3-43D7-20D8-A118B60B4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5D57A2D-D2EB-4F4C-9C32-F9B08F30AA12}" type="slidenum">
              <a:rPr lang="pl-PL" altLang="pl-PL"/>
              <a:pPr>
                <a:defRPr/>
              </a:pPr>
              <a:t>‹N›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2735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EDAD01-788D-9076-A186-93B8A61A83C8}"/>
              </a:ext>
            </a:extLst>
          </p:cNvPr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5C1AB12-A828-E551-FB5F-245228F7F247}"/>
              </a:ext>
            </a:extLst>
          </p:cNvPr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D790DD8-82E0-7601-8925-5F6955B4A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C8AA-B7FD-43EA-9CC8-15FB27BDD4C1}" type="datetimeFigureOut">
              <a:rPr lang="pl-PL"/>
              <a:pPr>
                <a:defRPr/>
              </a:pPr>
              <a:t>22.11.2022</a:t>
            </a:fld>
            <a:endParaRPr lang="pl-P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54F2C813-E0D4-1C86-F445-FA1E5B646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1FAD3E05-4BE1-0EB8-D9C6-3D3A7DBB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CD14D-AC4D-4226-AA93-6B9CC962F02D}" type="slidenum">
              <a:rPr lang="pl-PL" altLang="pl-PL"/>
              <a:pPr>
                <a:defRPr/>
              </a:pPr>
              <a:t>‹N›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338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0EA507D-6299-2C89-7890-1489AD9EE508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989E37-5998-09BF-DD94-5D938E9B1088}"/>
              </a:ext>
            </a:extLst>
          </p:cNvPr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205FE0-4BD7-0641-815C-84DE00FF7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8BDF6306-DEE6-7A97-503A-F2C689CD06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F2288-6640-DF27-C261-EE8F4ECF8A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E02FF9-DB44-4E7E-9DEB-3205B3FDA69A}" type="datetimeFigureOut">
              <a:rPr lang="pl-PL"/>
              <a:pPr>
                <a:defRPr/>
              </a:pPr>
              <a:t>22.11.2022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D1DA7-0553-DDD9-5C88-551DD772F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4F8B5-BDE7-A09A-B44F-6B6E97BA1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AE77A17-4D19-4FB6-9714-8FBA8DB2F835}" type="slidenum">
              <a:rPr lang="pl-PL" altLang="pl-PL"/>
              <a:pPr>
                <a:defRPr/>
              </a:pPr>
              <a:t>‹N›</a:t>
            </a:fld>
            <a:endParaRPr lang="pl-PL" altLang="pl-P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E09B891-1EF2-ECC5-5DFD-3164891B7A46}"/>
              </a:ext>
            </a:extLst>
          </p:cNvPr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83" r:id="rId1"/>
    <p:sldLayoutId id="2147485178" r:id="rId2"/>
    <p:sldLayoutId id="2147485184" r:id="rId3"/>
    <p:sldLayoutId id="2147485179" r:id="rId4"/>
    <p:sldLayoutId id="2147485180" r:id="rId5"/>
    <p:sldLayoutId id="2147485181" r:id="rId6"/>
    <p:sldLayoutId id="2147485185" r:id="rId7"/>
    <p:sldLayoutId id="2147485186" r:id="rId8"/>
    <p:sldLayoutId id="2147485187" r:id="rId9"/>
    <p:sldLayoutId id="2147485182" r:id="rId10"/>
    <p:sldLayoutId id="2147485188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en.wikipedia.org/wiki/Systematic_theology" TargetMode="External"/><Relationship Id="rId7" Type="http://schemas.openxmlformats.org/officeDocument/2006/relationships/hyperlink" Target="https://en.wikipedia.org/wiki/Christianity" TargetMode="External"/><Relationship Id="rId2" Type="http://schemas.openxmlformats.org/officeDocument/2006/relationships/hyperlink" Target="https://en.wikipedia.org/wiki/Roman_Catholic_Chur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eology" TargetMode="External"/><Relationship Id="rId5" Type="http://schemas.openxmlformats.org/officeDocument/2006/relationships/hyperlink" Target="https://en.wikipedia.org/wiki/Evolutionary_biology" TargetMode="External"/><Relationship Id="rId4" Type="http://schemas.openxmlformats.org/officeDocument/2006/relationships/hyperlink" Target="https://en.wikipedia.org/wiki/Physical_cosmolog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47EEDD-D97C-E5A7-2F72-3D147C4D6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100" y="2716213"/>
            <a:ext cx="11006138" cy="2387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/>
              <a:t>Relacje nauka-wiara: </a:t>
            </a:r>
            <a:br>
              <a:rPr lang="pl-PL" b="1" dirty="0"/>
            </a:br>
            <a:r>
              <a:rPr lang="pl-PL" b="1" dirty="0"/>
              <a:t>konflikt czy współistnienie?</a:t>
            </a:r>
            <a:br>
              <a:rPr lang="pl-PL" b="1" dirty="0"/>
            </a:br>
            <a:br>
              <a:rPr lang="pl-PL" b="1" dirty="0"/>
            </a:br>
            <a:r>
              <a:rPr lang="pl-PL" sz="2800" b="1" dirty="0"/>
              <a:t>Ks. dr hab. Piotr Roszak </a:t>
            </a:r>
            <a:br>
              <a:rPr lang="pl-PL" sz="2800" b="1" dirty="0"/>
            </a:br>
            <a:r>
              <a:rPr lang="pl-PL" sz="2800" b="1" dirty="0"/>
              <a:t>Wydział Teologiczny</a:t>
            </a:r>
            <a:endParaRPr lang="pl-PL" b="1" dirty="0">
              <a:solidFill>
                <a:schemeClr val="bg1"/>
              </a:solidFill>
              <a:latin typeface="Bernard MT Condensed" panose="02050806060905020404" pitchFamily="18" charset="0"/>
              <a:cs typeface="Andalus" panose="02020603050405020304" pitchFamily="18" charset="-78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A8335CF-9FBF-A46E-B870-028119DBF9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46038" cy="617537"/>
          </a:xfrm>
        </p:spPr>
        <p:txBody>
          <a:bodyPr rtlCol="0"/>
          <a:lstStyle/>
          <a:p>
            <a:pPr eaLnBrk="1" fontAlgn="auto" hangingPunct="1">
              <a:defRPr/>
            </a:pPr>
            <a:endParaRPr lang="pl-PL" dirty="0">
              <a:ln w="22225">
                <a:solidFill>
                  <a:schemeClr val="bg1"/>
                </a:solidFill>
                <a:prstDash val="solid"/>
              </a:ln>
            </a:endParaRPr>
          </a:p>
        </p:txBody>
      </p:sp>
      <p:pic>
        <p:nvPicPr>
          <p:cNvPr id="10244" name="Picture 2" descr="Baner">
            <a:extLst>
              <a:ext uri="{FF2B5EF4-FFF2-40B4-BE49-F238E27FC236}">
                <a16:creationId xmlns:a16="http://schemas.microsoft.com/office/drawing/2014/main" id="{046D63A0-FE5A-22A7-CB08-7D6F227D2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113" y="4529138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03DBCB-303A-E344-A8DF-D227A262BFD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35000" y="355600"/>
            <a:ext cx="10058400" cy="885825"/>
          </a:xfrm>
        </p:spPr>
        <p:txBody>
          <a:bodyPr/>
          <a:lstStyle/>
          <a:p>
            <a:pPr>
              <a:defRPr/>
            </a:pPr>
            <a:r>
              <a:rPr lang="pl-PL" dirty="0" err="1">
                <a:solidFill>
                  <a:srgbClr val="FF0000"/>
                </a:solidFill>
              </a:rPr>
              <a:t>Infradeterminacja</a:t>
            </a:r>
            <a:r>
              <a:rPr lang="pl-PL" dirty="0">
                <a:solidFill>
                  <a:srgbClr val="FF0000"/>
                </a:solidFill>
              </a:rPr>
              <a:t> empiryczna teorii</a:t>
            </a:r>
          </a:p>
        </p:txBody>
      </p:sp>
      <p:sp>
        <p:nvSpPr>
          <p:cNvPr id="23555" name="Symbol zastępczy zawartości 2">
            <a:extLst>
              <a:ext uri="{FF2B5EF4-FFF2-40B4-BE49-F238E27FC236}">
                <a16:creationId xmlns:a16="http://schemas.microsoft.com/office/drawing/2014/main" id="{520517BF-90C4-6D72-DE95-3E7BD52D932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5800" y="1528763"/>
            <a:ext cx="10972800" cy="4529137"/>
          </a:xfrm>
        </p:spPr>
        <p:txBody>
          <a:bodyPr/>
          <a:lstStyle/>
          <a:p>
            <a:r>
              <a:rPr lang="pl-PL" altLang="pl-PL" sz="2600"/>
              <a:t>1. Potwierdzenie doświadczalne teorii nigdy nie jest kompletne. W epistemologii taką sytuację zwykliśmy nazywać „infradeterminacją empiryczną teorii”, a to oznacza, że </a:t>
            </a:r>
            <a:r>
              <a:rPr lang="pl-PL" altLang="pl-PL" sz="2600" b="1">
                <a:solidFill>
                  <a:srgbClr val="7030A0"/>
                </a:solidFill>
              </a:rPr>
              <a:t>każda teoria zawiera tyle szczególnych przypadków, że nie można ich wszystkich skontrastować </a:t>
            </a:r>
            <a:r>
              <a:rPr lang="pl-PL" altLang="pl-PL" sz="2600"/>
              <a:t>i dlatego nie istnieje zbiór danych empirycznych, jakkolwiek właściwie byłby dobrany, który wystarczyłby do ustanowienia definitywnej prawdy danej teorii.</a:t>
            </a:r>
          </a:p>
          <a:p>
            <a:r>
              <a:rPr lang="pl-PL" altLang="pl-PL" sz="2600"/>
              <a:t>2. Wszystkie dane empiryczne, choćby wydawały się najbardziej podatne na czystą obserwację, to zawsze pozostają „</a:t>
            </a:r>
            <a:r>
              <a:rPr lang="pl-PL" altLang="pl-PL" sz="2600" b="1">
                <a:solidFill>
                  <a:srgbClr val="7030A0"/>
                </a:solidFill>
              </a:rPr>
              <a:t>zaimpregnowane teorią</a:t>
            </a:r>
            <a:r>
              <a:rPr lang="pl-PL" altLang="pl-PL" sz="2600"/>
              <a:t>”; dlatego każda obserwacja naukowa wymaga zastosowania założeń teoretycznych dla zdefiniowania konceptów, które w tej obserwacji się zawierają. Stąd nawet najbardziej dokładne potwierdzenie naukowe stosuje  wiele założeń i interpretacji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15BFBB-A94A-630B-F62E-6C809DB17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82550"/>
            <a:ext cx="10058400" cy="1450975"/>
          </a:xfrm>
        </p:spPr>
        <p:txBody>
          <a:bodyPr/>
          <a:lstStyle/>
          <a:p>
            <a:pPr algn="ctr">
              <a:defRPr/>
            </a:pPr>
            <a:r>
              <a:rPr lang="pl-PL" b="1" dirty="0">
                <a:solidFill>
                  <a:srgbClr val="FF0000"/>
                </a:solidFill>
              </a:rPr>
              <a:t>Bóg i natura</a:t>
            </a:r>
          </a:p>
        </p:txBody>
      </p:sp>
      <p:pic>
        <p:nvPicPr>
          <p:cNvPr id="20483" name="Symbol zastępczy zawartości 5">
            <a:extLst>
              <a:ext uri="{FF2B5EF4-FFF2-40B4-BE49-F238E27FC236}">
                <a16:creationId xmlns:a16="http://schemas.microsoft.com/office/drawing/2014/main" id="{3172822B-0DCD-7A45-B1F9-0E6860C2F3F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43675" y="2147888"/>
            <a:ext cx="4924425" cy="4022725"/>
          </a:xfr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C81D7F65-1877-95CB-281D-88A034D90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" y="1968500"/>
            <a:ext cx="554355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pl-PL" sz="2400"/>
              <a:t>Czy to poszukiwanie zagadki „epistemologicznej” czy „ontologicznej”?</a:t>
            </a:r>
          </a:p>
          <a:p>
            <a:endParaRPr lang="pl-PL" altLang="pl-PL" sz="2400"/>
          </a:p>
          <a:p>
            <a:r>
              <a:rPr lang="pl-PL" altLang="pl-PL" sz="2400" b="1"/>
              <a:t>Naturalizm ontologiczny </a:t>
            </a:r>
            <a:r>
              <a:rPr lang="pl-PL" altLang="pl-PL" sz="2400"/>
              <a:t>– istnieje tylko świat naturalny, nie ma miejsca na „nadprzyrodzoność”</a:t>
            </a:r>
          </a:p>
          <a:p>
            <a:endParaRPr lang="pl-PL" altLang="pl-PL" sz="2400"/>
          </a:p>
          <a:p>
            <a:r>
              <a:rPr lang="pl-PL" altLang="pl-PL" sz="2400" b="1"/>
              <a:t>Naturalizm metodologiczny</a:t>
            </a:r>
            <a:r>
              <a:rPr lang="pl-PL" altLang="pl-PL" sz="2400"/>
              <a:t>: wyjaśnianie świat odwołujące się tylko do przyczyn naturalnych</a:t>
            </a:r>
          </a:p>
          <a:p>
            <a:endParaRPr lang="pl-PL" altLang="pl-PL"/>
          </a:p>
          <a:p>
            <a:endParaRPr lang="pl-PL" altLang="pl-PL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BF71FBB3-691D-9E97-C7E8-EC02629CE9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4800" y="177800"/>
            <a:ext cx="9982200" cy="863600"/>
          </a:xfrm>
        </p:spPr>
        <p:txBody>
          <a:bodyPr/>
          <a:lstStyle/>
          <a:p>
            <a:pPr algn="ctr">
              <a:defRPr/>
            </a:pPr>
            <a:r>
              <a:rPr lang="pl-PL" b="1" dirty="0">
                <a:solidFill>
                  <a:srgbClr val="FF0000"/>
                </a:solidFill>
              </a:rPr>
              <a:t>Rozszyfrowywanie świata</a:t>
            </a:r>
          </a:p>
        </p:txBody>
      </p:sp>
      <p:sp>
        <p:nvSpPr>
          <p:cNvPr id="21507" name="pole tekstowe 7">
            <a:extLst>
              <a:ext uri="{FF2B5EF4-FFF2-40B4-BE49-F238E27FC236}">
                <a16:creationId xmlns:a16="http://schemas.microsoft.com/office/drawing/2014/main" id="{92ED5005-0039-C28D-B59D-C6D6DCB00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0825"/>
            <a:ext cx="533082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pl-PL" sz="2800"/>
              <a:t>Jesteśmy w sytuacji kogoś, kto otrzymał skomplikowane urządzenie i przechodzi o rozszyfrowywania jak ono działa</a:t>
            </a:r>
          </a:p>
          <a:p>
            <a:endParaRPr lang="pl-PL" altLang="pl-PL" sz="2800"/>
          </a:p>
          <a:p>
            <a:r>
              <a:rPr lang="pl-PL" altLang="pl-PL" sz="2800"/>
              <a:t>Sotfware i hardware: wyobrazmy sobie, że znamy tylko „software”, ale powiązań z hardware nie…</a:t>
            </a:r>
          </a:p>
        </p:txBody>
      </p:sp>
      <p:pic>
        <p:nvPicPr>
          <p:cNvPr id="21508" name="Obraz 8">
            <a:extLst>
              <a:ext uri="{FF2B5EF4-FFF2-40B4-BE49-F238E27FC236}">
                <a16:creationId xmlns:a16="http://schemas.microsoft.com/office/drawing/2014/main" id="{5A2BF35F-AC07-F792-1DFB-A8FCA2BCF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0" y="1303338"/>
            <a:ext cx="5880100" cy="440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>
            <a:extLst>
              <a:ext uri="{FF2B5EF4-FFF2-40B4-BE49-F238E27FC236}">
                <a16:creationId xmlns:a16="http://schemas.microsoft.com/office/drawing/2014/main" id="{8C3423DF-1941-A4C0-1D49-D25B94DE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563" y="369888"/>
            <a:ext cx="8912225" cy="798512"/>
          </a:xfrm>
        </p:spPr>
        <p:txBody>
          <a:bodyPr/>
          <a:lstStyle/>
          <a:p>
            <a:pPr>
              <a:defRPr/>
            </a:pPr>
            <a:r>
              <a:rPr lang="pl-PL" altLang="pl-PL" b="1" dirty="0">
                <a:solidFill>
                  <a:srgbClr val="FF0000"/>
                </a:solidFill>
              </a:rPr>
              <a:t>Jak udowodnić istnienie trenera?</a:t>
            </a:r>
          </a:p>
        </p:txBody>
      </p:sp>
      <p:sp>
        <p:nvSpPr>
          <p:cNvPr id="23555" name="Symbol zastępczy zawartości 2">
            <a:extLst>
              <a:ext uri="{FF2B5EF4-FFF2-40B4-BE49-F238E27FC236}">
                <a16:creationId xmlns:a16="http://schemas.microsoft.com/office/drawing/2014/main" id="{3C8E0F14-4698-322D-D5AE-DE88AE7DE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6400" y="1573213"/>
            <a:ext cx="3886200" cy="3778250"/>
          </a:xfrm>
        </p:spPr>
        <p:txBody>
          <a:bodyPr/>
          <a:lstStyle/>
          <a:p>
            <a:pPr marL="0" indent="0">
              <a:buFont typeface="Wingdings 3" panose="05040102010807070707" pitchFamily="18" charset="2"/>
              <a:buNone/>
            </a:pPr>
            <a:r>
              <a:rPr lang="pl-PL" altLang="pl-PL" sz="2800"/>
              <a:t>A jak udowodnić „geniusz” Mozarta? Można podać argumenty, ale jak w sądzie estetycznym, trudno o formalne dowody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pl-PL" altLang="pl-PL" sz="2800"/>
              <a:t>Dlatego św. Tomasz z Akwinu woli mówić o „drogach do poznania Boga”</a:t>
            </a:r>
          </a:p>
        </p:txBody>
      </p:sp>
      <p:pic>
        <p:nvPicPr>
          <p:cNvPr id="22532" name="Obraz 1">
            <a:extLst>
              <a:ext uri="{FF2B5EF4-FFF2-40B4-BE49-F238E27FC236}">
                <a16:creationId xmlns:a16="http://schemas.microsoft.com/office/drawing/2014/main" id="{1CACCC09-511F-6260-1208-858CABD9E6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63" y="1444625"/>
            <a:ext cx="6113462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BF4B6E-3A24-6C23-185D-34013172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484188"/>
            <a:ext cx="10058400" cy="833437"/>
          </a:xfrm>
        </p:spPr>
        <p:txBody>
          <a:bodyPr/>
          <a:lstStyle/>
          <a:p>
            <a:pPr algn="ctr">
              <a:defRPr/>
            </a:pPr>
            <a:r>
              <a:rPr lang="pl-PL" b="1" dirty="0">
                <a:solidFill>
                  <a:srgbClr val="FF0000"/>
                </a:solidFill>
              </a:rPr>
              <a:t>Bóg jako „pierwsza przyczyna”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AB605C-6DB9-EE3E-2471-CEA590FEB5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6963" y="1846263"/>
            <a:ext cx="6013450" cy="4022725"/>
          </a:xfrm>
        </p:spPr>
        <p:txBody>
          <a:bodyPr/>
          <a:lstStyle/>
          <a:p>
            <a:r>
              <a:rPr lang="pl-PL" altLang="pl-PL" sz="2800"/>
              <a:t>Nie w znaczeniu „pierwszego” w szeregu przyczyn, ale przyczyny innego rodzaju („analogiczna”), dzięki której wszystko inne działa i funkcjonuje</a:t>
            </a:r>
          </a:p>
          <a:p>
            <a:r>
              <a:rPr lang="pl-PL" altLang="pl-PL" sz="2800" b="1"/>
              <a:t>Słońce</a:t>
            </a:r>
            <a:r>
              <a:rPr lang="pl-PL" altLang="pl-PL" sz="2800"/>
              <a:t>, dzięki któremu widzimy..</a:t>
            </a:r>
          </a:p>
          <a:p>
            <a:r>
              <a:rPr lang="pl-PL" altLang="pl-PL" sz="2800"/>
              <a:t>Chodzi o wizję świata, w której porządek i wyjaśnialność, a nie „dziury eksplanacyjne” są znakiem obecności Boga</a:t>
            </a:r>
          </a:p>
          <a:p>
            <a:endParaRPr lang="pl-PL" altLang="pl-PL"/>
          </a:p>
        </p:txBody>
      </p:sp>
      <p:pic>
        <p:nvPicPr>
          <p:cNvPr id="26628" name="Obraz 4">
            <a:extLst>
              <a:ext uri="{FF2B5EF4-FFF2-40B4-BE49-F238E27FC236}">
                <a16:creationId xmlns:a16="http://schemas.microsoft.com/office/drawing/2014/main" id="{F30DBD30-113B-6551-CB6C-F801705D2D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25" y="2824163"/>
            <a:ext cx="3962400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ytuł 1">
            <a:extLst>
              <a:ext uri="{FF2B5EF4-FFF2-40B4-BE49-F238E27FC236}">
                <a16:creationId xmlns:a16="http://schemas.microsoft.com/office/drawing/2014/main" id="{E7C3B664-2BCD-CE11-CA9F-F5062F1B6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5963" y="425450"/>
            <a:ext cx="9774237" cy="12811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altLang="pl-PL" b="1" dirty="0"/>
              <a:t>Religia – nauka: </a:t>
            </a:r>
            <a:br>
              <a:rPr lang="pl-PL" altLang="pl-PL" dirty="0"/>
            </a:br>
            <a:r>
              <a:rPr lang="pl-PL" altLang="pl-PL" dirty="0"/>
              <a:t>                  </a:t>
            </a:r>
            <a:r>
              <a:rPr lang="pl-PL" altLang="pl-PL" b="1" dirty="0"/>
              <a:t>metodologiczny</a:t>
            </a:r>
            <a:r>
              <a:rPr lang="pl-PL" altLang="pl-PL" dirty="0"/>
              <a:t> „</a:t>
            </a:r>
            <a:r>
              <a:rPr lang="pl-PL" altLang="pl-PL" b="1" dirty="0">
                <a:solidFill>
                  <a:srgbClr val="FF0000"/>
                </a:solidFill>
              </a:rPr>
              <a:t>przeskok</a:t>
            </a:r>
            <a:r>
              <a:rPr lang="pl-PL" altLang="pl-PL" dirty="0"/>
              <a:t>”</a:t>
            </a:r>
          </a:p>
        </p:txBody>
      </p:sp>
      <p:pic>
        <p:nvPicPr>
          <p:cNvPr id="24579" name="Symbol zastępczy zawartości 3">
            <a:extLst>
              <a:ext uri="{FF2B5EF4-FFF2-40B4-BE49-F238E27FC236}">
                <a16:creationId xmlns:a16="http://schemas.microsoft.com/office/drawing/2014/main" id="{0FD6D752-A64C-A8BA-550A-F017137A0F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2388" y="2155825"/>
            <a:ext cx="5673725" cy="3778250"/>
          </a:xfrm>
        </p:spPr>
      </p:pic>
      <p:pic>
        <p:nvPicPr>
          <p:cNvPr id="24580" name="Obraz 4">
            <a:extLst>
              <a:ext uri="{FF2B5EF4-FFF2-40B4-BE49-F238E27FC236}">
                <a16:creationId xmlns:a16="http://schemas.microsoft.com/office/drawing/2014/main" id="{6C0D0FFB-7CE2-DB23-674C-9E69DC4576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550" y="3005138"/>
            <a:ext cx="253206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4">
            <a:extLst>
              <a:ext uri="{FF2B5EF4-FFF2-40B4-BE49-F238E27FC236}">
                <a16:creationId xmlns:a16="http://schemas.microsoft.com/office/drawing/2014/main" id="{29AD69C1-434C-46F6-93BD-DA1F2BFE3B2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09575" y="285750"/>
            <a:ext cx="7100888" cy="5878513"/>
          </a:xfrm>
        </p:spPr>
        <p:txBody>
          <a:bodyPr/>
          <a:lstStyle/>
          <a:p>
            <a:r>
              <a:rPr lang="pl-PL" altLang="pl-PL" sz="2800"/>
              <a:t>„</a:t>
            </a:r>
            <a:r>
              <a:rPr lang="pl-PL" altLang="pl-PL" sz="2800" b="1"/>
              <a:t>Fizyka mówi nam o świecie fizycznym dużo mniej niż nam się wydaje </a:t>
            </a:r>
            <a:r>
              <a:rPr lang="pl-PL" altLang="pl-PL" sz="2800"/>
              <a:t>(…) to, co wiemy o świecie fizycznym (…) jest dużo bardziej abstrakcyjne niż się wydawało. O prawach dotyczących zdarzeń fizykalnych coś wiemy – to, co wyrażamy w formułach matematycznych – ale o ich naturze nic nie wiemy. Teoria względności osiągnęła wiele w tym znaczeniu i przybliżyła nas do podstawowej struktury – nie dlatego, że jest czymś jedynym co ludzi interesuje, ale że jest czymś jedynym, co można wyrazić za pomocą formuł matematycznych. </a:t>
            </a:r>
            <a:r>
              <a:rPr lang="pl-PL" altLang="pl-PL" sz="2800" b="1">
                <a:solidFill>
                  <a:srgbClr val="FF0000"/>
                </a:solidFill>
              </a:rPr>
              <a:t>Fizyk (…) nie wie nic o materii poza pewnymi prawami, które dotyczą jej ruchów</a:t>
            </a:r>
            <a:r>
              <a:rPr lang="pl-PL" altLang="pl-PL" sz="2800"/>
              <a:t>”                             </a:t>
            </a:r>
          </a:p>
          <a:p>
            <a:r>
              <a:rPr lang="pl-PL" altLang="pl-PL" sz="2800"/>
              <a:t>                                           </a:t>
            </a:r>
            <a:r>
              <a:rPr lang="pl-PL" altLang="pl-PL" sz="2400"/>
              <a:t>(B. Russell, ABC of relativity)</a:t>
            </a:r>
            <a:endParaRPr lang="pl-PL" altLang="pl-PL" sz="2800"/>
          </a:p>
        </p:txBody>
      </p:sp>
      <p:pic>
        <p:nvPicPr>
          <p:cNvPr id="30723" name="Obraz 7">
            <a:extLst>
              <a:ext uri="{FF2B5EF4-FFF2-40B4-BE49-F238E27FC236}">
                <a16:creationId xmlns:a16="http://schemas.microsoft.com/office/drawing/2014/main" id="{2811A7FE-91CD-E72B-A182-D0AC7EB71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90330">
            <a:off x="7793038" y="1150938"/>
            <a:ext cx="3981450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pole tekstowe 8">
            <a:extLst>
              <a:ext uri="{FF2B5EF4-FFF2-40B4-BE49-F238E27FC236}">
                <a16:creationId xmlns:a16="http://schemas.microsoft.com/office/drawing/2014/main" id="{0DA827B6-2A2D-44DF-8E8B-BEBAAF7E6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2763" y="4572000"/>
            <a:ext cx="38877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pl-PL" sz="2400"/>
              <a:t>Znać książkę (jej treść) </a:t>
            </a:r>
          </a:p>
          <a:p>
            <a:pPr algn="ctr"/>
            <a:r>
              <a:rPr lang="pl-PL" altLang="pl-PL" sz="2400"/>
              <a:t>a </a:t>
            </a:r>
          </a:p>
          <a:p>
            <a:r>
              <a:rPr lang="pl-PL" altLang="pl-PL" sz="2400"/>
              <a:t>znać jej skład chemiczny…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  <p:bldP spid="307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F395A5-AFF4-E880-03BE-23FFB8FAC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968375"/>
            <a:ext cx="10058400" cy="768350"/>
          </a:xfrm>
        </p:spPr>
        <p:txBody>
          <a:bodyPr/>
          <a:lstStyle/>
          <a:p>
            <a:pPr algn="ctr">
              <a:defRPr/>
            </a:pPr>
            <a:r>
              <a:rPr lang="pl-PL" b="1" dirty="0">
                <a:solidFill>
                  <a:srgbClr val="FF0000"/>
                </a:solidFill>
              </a:rPr>
              <a:t>Prawo Ohma</a:t>
            </a:r>
          </a:p>
        </p:txBody>
      </p:sp>
      <p:sp>
        <p:nvSpPr>
          <p:cNvPr id="26627" name="Symbol zastępczy zawartości 2">
            <a:extLst>
              <a:ext uri="{FF2B5EF4-FFF2-40B4-BE49-F238E27FC236}">
                <a16:creationId xmlns:a16="http://schemas.microsoft.com/office/drawing/2014/main" id="{76EBF73A-10DE-6F00-4672-558B3D971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1846263"/>
            <a:ext cx="10693400" cy="4022725"/>
          </a:xfrm>
        </p:spPr>
        <p:txBody>
          <a:bodyPr/>
          <a:lstStyle/>
          <a:p>
            <a:r>
              <a:rPr lang="pl-PL" altLang="pl-PL" sz="2800"/>
              <a:t>Można powiedzieć, że jest prawdziwe w zwyczajnych okolicznościach (umiarkowana temperatura etc.), ponieważ jeśli mierzy intensywność, napięcie i opór w układzie elektrycznym, w zgodzie z przyjętymi regułami, relacja wyrażana przez to prawo spełnia się w sposób „przybliżony”. Nie miałoby sensu pytanie o prawdę prawa Ohma w innym kontekście niż zostało ono sformułowane</a:t>
            </a:r>
          </a:p>
          <a:p>
            <a:pPr algn="ctr"/>
            <a:r>
              <a:rPr lang="pl-PL" altLang="pl-PL" sz="2800" b="1"/>
              <a:t>Nauka doświadczalna (eksperymentalna) przyjmuje perspektywę, która nie jest w stanie nic powiedzieć, ani za ani przeciw, tego, co wymyka się ich metodom, np. istnienie duszy czy Boga. </a:t>
            </a:r>
          </a:p>
          <a:p>
            <a:endParaRPr lang="pl-PL" altLang="pl-PL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3C8092-B0EA-3901-68D3-8AAB37BA2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l-PL" b="1" dirty="0">
                <a:solidFill>
                  <a:srgbClr val="FF0000"/>
                </a:solidFill>
              </a:rPr>
              <a:t>Nauka, nie scjentyzm</a:t>
            </a:r>
          </a:p>
        </p:txBody>
      </p:sp>
      <p:sp>
        <p:nvSpPr>
          <p:cNvPr id="27651" name="Symbol zastępczy zawartości 2">
            <a:extLst>
              <a:ext uri="{FF2B5EF4-FFF2-40B4-BE49-F238E27FC236}">
                <a16:creationId xmlns:a16="http://schemas.microsoft.com/office/drawing/2014/main" id="{084CA83A-81B7-E369-B141-5B30E17D6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800"/>
              <a:t>Nie można oczekiwać od nauki odpowiedzi na kwestie, na które nie może udzielić odpowiedzi, bo nie ma ku temu narzędzi</a:t>
            </a:r>
          </a:p>
          <a:p>
            <a:r>
              <a:rPr lang="pl-PL" altLang="pl-PL" sz="2800"/>
              <a:t>Nie można żądać od religii czy filozofii odpowiedzi z zakresu nauk eksperymentalnych… </a:t>
            </a:r>
          </a:p>
          <a:p>
            <a:endParaRPr lang="pl-PL" altLang="pl-PL" sz="2800"/>
          </a:p>
          <a:p>
            <a:r>
              <a:rPr lang="pl-PL" altLang="pl-PL" sz="2800"/>
              <a:t>„</a:t>
            </a:r>
            <a:r>
              <a:rPr lang="pl-PL" altLang="pl-PL" sz="2800" b="1"/>
              <a:t>Biblia poucza jak dojść do nieba, a nie jak funkcjonują niebiosa</a:t>
            </a:r>
            <a:r>
              <a:rPr lang="pl-PL" altLang="pl-PL" sz="2800"/>
              <a:t>” (Galileusz)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500328-9B21-2D96-8AE9-D6347FC72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l-PL" b="1" dirty="0">
                <a:solidFill>
                  <a:srgbClr val="FF0000"/>
                </a:solidFill>
              </a:rPr>
              <a:t>Podsumowanie (1/2) </a:t>
            </a:r>
          </a:p>
        </p:txBody>
      </p:sp>
      <p:sp>
        <p:nvSpPr>
          <p:cNvPr id="28675" name="Symbol zastępczy zawartości 2">
            <a:extLst>
              <a:ext uri="{FF2B5EF4-FFF2-40B4-BE49-F238E27FC236}">
                <a16:creationId xmlns:a16="http://schemas.microsoft.com/office/drawing/2014/main" id="{5462A570-0C32-82D8-400D-F22F667CA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800"/>
              <a:t>Każda nauka jest jakby „odcięciem” fragmentu rzeczywistości i określeniem perspektywy z jaką patrzy się na rzeczywistość: biologia zajmuje się życiem z perspektywy nauk eksperymentalnych (biofizyki, biochemii, ekologii..) i nie zwiera studiów filozoficznych nad bytami żyjącymi czy kwestii epistemologicznych. Może to robić biolog, ale wówczas staje się filozofem.</a:t>
            </a:r>
          </a:p>
          <a:p>
            <a:r>
              <a:rPr lang="pl-PL" altLang="pl-PL" sz="2800"/>
              <a:t>Metoda naukowa zakłada dwa etapy: „konstrukcja” przedmiotu i wypracowanie teorii na jej temat oraz sprawdzenie adekwatności teorii (kontekst odkrycia i uzasadnienia)</a:t>
            </a:r>
          </a:p>
          <a:p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E8AEB2-A908-A002-473A-A830D2E32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0" y="758825"/>
            <a:ext cx="3962400" cy="35655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sz="4400" b="1" dirty="0">
                <a:solidFill>
                  <a:srgbClr val="FF0000"/>
                </a:solidFill>
              </a:rPr>
              <a:t>Cztery modele </a:t>
            </a:r>
            <a:br>
              <a:rPr lang="pl-PL" sz="4400" b="1" dirty="0">
                <a:solidFill>
                  <a:srgbClr val="FF0000"/>
                </a:solidFill>
              </a:rPr>
            </a:br>
            <a:r>
              <a:rPr lang="pl-PL" sz="4400" b="1" dirty="0">
                <a:solidFill>
                  <a:srgbClr val="FF0000"/>
                </a:solidFill>
              </a:rPr>
              <a:t>relacji </a:t>
            </a:r>
            <a:br>
              <a:rPr lang="pl-PL" sz="4400" b="1" dirty="0">
                <a:solidFill>
                  <a:srgbClr val="FF0000"/>
                </a:solidFill>
              </a:rPr>
            </a:br>
            <a:br>
              <a:rPr lang="pl-PL" sz="4400" b="1" dirty="0">
                <a:solidFill>
                  <a:srgbClr val="FF0000"/>
                </a:solidFill>
              </a:rPr>
            </a:br>
            <a:r>
              <a:rPr lang="pl-PL" sz="4400" b="1" dirty="0">
                <a:solidFill>
                  <a:srgbClr val="FF0000"/>
                </a:solidFill>
              </a:rPr>
              <a:t>nauka-wiara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F3CDCCA3-E3E9-743E-591E-A52DAAD94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138" y="4456113"/>
            <a:ext cx="10058400" cy="1143000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11268" name="Symbol zastępczy zawartości 3">
            <a:extLst>
              <a:ext uri="{FF2B5EF4-FFF2-40B4-BE49-F238E27FC236}">
                <a16:creationId xmlns:a16="http://schemas.microsoft.com/office/drawing/2014/main" id="{8A26CBB5-7972-CAFC-610F-387CCB63D706}"/>
              </a:ext>
            </a:extLst>
          </p:cNvPr>
          <p:cNvPicPr>
            <a:picLocks noGrp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77800" y="114300"/>
            <a:ext cx="8712200" cy="568960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E02451-81B0-8641-995F-4EF1B9617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l-PL" b="1" dirty="0">
                <a:solidFill>
                  <a:srgbClr val="FF0000"/>
                </a:solidFill>
              </a:rPr>
              <a:t>Podsumowanie (2/2)</a:t>
            </a:r>
          </a:p>
        </p:txBody>
      </p:sp>
      <p:sp>
        <p:nvSpPr>
          <p:cNvPr id="29699" name="Symbol zastępczy zawartości 2">
            <a:extLst>
              <a:ext uri="{FF2B5EF4-FFF2-40B4-BE49-F238E27FC236}">
                <a16:creationId xmlns:a16="http://schemas.microsoft.com/office/drawing/2014/main" id="{CD04CED5-1E2C-4041-2072-1B0CFE92E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800" b="1"/>
              <a:t>Metody nauk eksperymentalnych </a:t>
            </a:r>
            <a:r>
              <a:rPr lang="pl-PL" altLang="pl-PL" sz="2800"/>
              <a:t>opierają się na wzorcach czaso-przestrzennych powtarzalnych (ang. </a:t>
            </a:r>
            <a:r>
              <a:rPr lang="pl-PL" altLang="pl-PL" sz="2800" i="1"/>
              <a:t>pattern</a:t>
            </a:r>
            <a:r>
              <a:rPr lang="pl-PL" altLang="pl-PL" sz="2800"/>
              <a:t>) i prowadzą do „kontrolowanego panowania nad przyrodą”; </a:t>
            </a:r>
            <a:r>
              <a:rPr lang="pl-PL" altLang="pl-PL" sz="2800" b="1"/>
              <a:t>metafizyka</a:t>
            </a:r>
            <a:r>
              <a:rPr lang="pl-PL" altLang="pl-PL" sz="2800"/>
              <a:t> stosuje sposoby, aby dotrzeć do ogólnych własności bytu i sposobów istnienia rzeczywistości. Te dwie nauki mają różne przedmioty!</a:t>
            </a:r>
          </a:p>
          <a:p>
            <a:r>
              <a:rPr lang="pl-PL" altLang="pl-PL" sz="2800" b="1"/>
              <a:t>Prawdziwość teorii</a:t>
            </a:r>
            <a:r>
              <a:rPr lang="pl-PL" altLang="pl-PL" sz="2800"/>
              <a:t>: dane konstrukcje naukowe interpretuje się w kontekście przedmiotu i metod, które nadają im znaczenie. W przeciwnym razie następuje ekstrapolacja: teoria względności Einsteina udowadaniałaby, rzekomo, że wszystko jest względne</a:t>
            </a:r>
          </a:p>
          <a:p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110654-C629-1BA2-912B-DF23C56F1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b="1" dirty="0"/>
              <a:t>Założenia nauki</a:t>
            </a:r>
          </a:p>
        </p:txBody>
      </p:sp>
      <p:sp>
        <p:nvSpPr>
          <p:cNvPr id="12291" name="Symbol zastępczy zawartości 2">
            <a:extLst>
              <a:ext uri="{FF2B5EF4-FFF2-40B4-BE49-F238E27FC236}">
                <a16:creationId xmlns:a16="http://schemas.microsoft.com/office/drawing/2014/main" id="{8F24F234-F9E3-7C6F-56AB-DF2589CCA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850" y="1846263"/>
            <a:ext cx="11237913" cy="4022725"/>
          </a:xfrm>
        </p:spPr>
        <p:txBody>
          <a:bodyPr/>
          <a:lstStyle/>
          <a:p>
            <a:r>
              <a:rPr lang="pl-PL" altLang="it-IT" sz="2400"/>
              <a:t>„Nauka nie może nawet zacząć istnieć bez przyświadczenia, stanowczego i domyślnego, szeregu wierzeń dość szczegółowych i przeplatających się ze sobą, a które dotyczą świata i własnej postawy wobec niego. Naukowiec musi wierzyć, że świat jest racjonalny i uporządkowany, a ten porządek i ta racjonalność są dostępne dla ludzkiego umysłu, gdyż w przeciwnym przypadku jego wysiłek byłby z góry skazany na porażkę. Powinien wierzyć, że badanie świata jest czymś dobrym, a otrzymane wyniki są bardzo cenne i dlatego powinny być udostępniane w sposób wolny wszystkim ludziom. Wreszcie, naukowiec musi wierzyć, że porządek świata jest kontyngentny, że świat mógł być uczyniony w inny sposób, co sprawia, że nie jest możliwe rozszyfrowywanie jego sekretów za pomocą czystej kontemplacji, lecz trzeba wypuścić się na trudną drogę obserwacji i eksperymentowania”</a:t>
            </a:r>
          </a:p>
          <a:p>
            <a:r>
              <a:rPr lang="pl-PL" altLang="it-IT"/>
              <a:t>Peter Hodgson, „Presuppositions and Limits of Science”, w: Gerard Radnitzky i Gunnar Andersson, (red.), </a:t>
            </a:r>
            <a:r>
              <a:rPr lang="pl-PL" altLang="it-IT" i="1"/>
              <a:t>The Structure and Development of Science</a:t>
            </a:r>
            <a:r>
              <a:rPr lang="pl-PL" altLang="it-IT"/>
              <a:t>, s. 136. </a:t>
            </a:r>
            <a:endParaRPr lang="pl-PL" altLang="it-IT" sz="2400"/>
          </a:p>
          <a:p>
            <a:endParaRPr lang="pl-PL" altLang="it-IT" sz="2400"/>
          </a:p>
          <a:p>
            <a:endParaRPr lang="pl-PL" alt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97B15D-D80A-C339-5D1E-0CEDDA5F9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 x „</a:t>
            </a:r>
            <a:r>
              <a:rPr lang="pl-PL" b="1" dirty="0" err="1">
                <a:solidFill>
                  <a:srgbClr val="FF0000"/>
                </a:solidFill>
              </a:rPr>
              <a:t>kon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 Johna F. </a:t>
            </a: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Haughta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  <p:sp>
        <p:nvSpPr>
          <p:cNvPr id="13315" name="Symbol zastępczy zawartości 2">
            <a:extLst>
              <a:ext uri="{FF2B5EF4-FFF2-40B4-BE49-F238E27FC236}">
                <a16:creationId xmlns:a16="http://schemas.microsoft.com/office/drawing/2014/main" id="{7014D68B-602B-1626-7BFA-E5CFF09A7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 sz="3200" dirty="0"/>
              <a:t>1. Konflikt  </a:t>
            </a:r>
          </a:p>
          <a:p>
            <a:pPr eaLnBrk="1" hangingPunct="1"/>
            <a:r>
              <a:rPr lang="pl-PL" altLang="pl-PL" sz="3200" dirty="0"/>
              <a:t>2. Kontrast (niezależność)</a:t>
            </a:r>
          </a:p>
          <a:p>
            <a:pPr eaLnBrk="1" hangingPunct="1"/>
            <a:r>
              <a:rPr lang="pl-PL" altLang="pl-PL" sz="3200" dirty="0"/>
              <a:t>3. Kontakt (dialog)</a:t>
            </a:r>
          </a:p>
          <a:p>
            <a:pPr eaLnBrk="1" hangingPunct="1"/>
            <a:r>
              <a:rPr lang="pl-PL" altLang="pl-PL" sz="3200" dirty="0"/>
              <a:t>4. Konfirmacja (integracja)</a:t>
            </a:r>
          </a:p>
          <a:p>
            <a:pPr eaLnBrk="1" hangingPunct="1"/>
            <a:r>
              <a:rPr lang="en-US" sz="2400" b="1" dirty="0"/>
              <a:t>John F. Haught</a:t>
            </a:r>
            <a:r>
              <a:rPr lang="en-US" sz="2400" dirty="0"/>
              <a:t> is an American theologian. He is a Distinguished Research Professor at Georgetown University. He specializes in </a:t>
            </a:r>
            <a:r>
              <a:rPr lang="en-US" sz="2400" dirty="0">
                <a:hlinkClick r:id="rId2" tooltip="Roman Catholic Church"/>
              </a:rPr>
              <a:t>Roman Catholic</a:t>
            </a:r>
            <a:r>
              <a:rPr lang="en-US" sz="2400" dirty="0"/>
              <a:t> </a:t>
            </a:r>
            <a:r>
              <a:rPr lang="en-US" sz="2400" dirty="0">
                <a:hlinkClick r:id="rId3" tooltip="Systematic theology"/>
              </a:rPr>
              <a:t>systematic theology</a:t>
            </a:r>
            <a:r>
              <a:rPr lang="en-US" sz="2400" dirty="0"/>
              <a:t>, with a particular interest in issues pertaining to </a:t>
            </a:r>
            <a:r>
              <a:rPr lang="en-US" sz="2400" dirty="0">
                <a:hlinkClick r:id="rId4" tooltip="Physical cosmology"/>
              </a:rPr>
              <a:t>physical cosmology</a:t>
            </a:r>
            <a:r>
              <a:rPr lang="en-US" sz="2400" dirty="0"/>
              <a:t>, </a:t>
            </a:r>
            <a:r>
              <a:rPr lang="en-US" sz="2400" dirty="0">
                <a:hlinkClick r:id="rId5" tooltip="Evolutionary biology"/>
              </a:rPr>
              <a:t>evolutionary biology</a:t>
            </a:r>
            <a:r>
              <a:rPr lang="en-US" sz="2400" dirty="0"/>
              <a:t>, </a:t>
            </a:r>
            <a:r>
              <a:rPr lang="en-US" sz="2400" dirty="0">
                <a:hlinkClick r:id="rId6" tooltip="Geology"/>
              </a:rPr>
              <a:t>geology</a:t>
            </a:r>
            <a:r>
              <a:rPr lang="en-US" sz="2400" dirty="0"/>
              <a:t>, and </a:t>
            </a:r>
            <a:r>
              <a:rPr lang="en-US" sz="2400" dirty="0">
                <a:hlinkClick r:id="rId7" tooltip="Christianity"/>
              </a:rPr>
              <a:t>Christianity</a:t>
            </a:r>
            <a:r>
              <a:rPr lang="en-US" sz="2400" dirty="0"/>
              <a:t>.</a:t>
            </a:r>
            <a:endParaRPr lang="pl-PL" altLang="pl-PL" sz="2400" dirty="0"/>
          </a:p>
        </p:txBody>
      </p:sp>
      <p:pic>
        <p:nvPicPr>
          <p:cNvPr id="13316" name="Picture 2" descr="http://www.explorefaith.org/images/people/haught.jpg">
            <a:extLst>
              <a:ext uri="{FF2B5EF4-FFF2-40B4-BE49-F238E27FC236}">
                <a16:creationId xmlns:a16="http://schemas.microsoft.com/office/drawing/2014/main" id="{AE51A106-00C8-D6B4-9040-8B3533E39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425" y="2006600"/>
            <a:ext cx="1789338" cy="2340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BBFA1A-6898-AE8E-0D41-FF070C5FE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l-PL" b="1" dirty="0">
                <a:solidFill>
                  <a:schemeClr val="accent2"/>
                </a:solidFill>
              </a:rPr>
              <a:t>Czy naukowcy mówią o Bogu?</a:t>
            </a:r>
          </a:p>
        </p:txBody>
      </p:sp>
      <p:sp>
        <p:nvSpPr>
          <p:cNvPr id="14339" name="Symbol zastępczy zawartości 2">
            <a:extLst>
              <a:ext uri="{FF2B5EF4-FFF2-40B4-BE49-F238E27FC236}">
                <a16:creationId xmlns:a16="http://schemas.microsoft.com/office/drawing/2014/main" id="{0AD93D8D-4072-C0EF-E336-1DF7A65E4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0" y="2339975"/>
            <a:ext cx="5399088" cy="2957513"/>
          </a:xfrm>
        </p:spPr>
        <p:txBody>
          <a:bodyPr/>
          <a:lstStyle/>
          <a:p>
            <a:r>
              <a:rPr lang="pl-PL" altLang="pl-PL" sz="2800"/>
              <a:t>„To, co chciałbym wiedzieć to </a:t>
            </a:r>
            <a:r>
              <a:rPr lang="pl-PL" altLang="pl-PL" sz="2800">
                <a:solidFill>
                  <a:srgbClr val="FF0000"/>
                </a:solidFill>
              </a:rPr>
              <a:t>jak Bóg stworzył świat</a:t>
            </a:r>
            <a:r>
              <a:rPr lang="pl-PL" altLang="pl-PL" sz="2800"/>
              <a:t>. Nie interesuje mnie ten czy tamten fenomen… Interesują mnie myśli Boga. Wszystko inne jest mało znaczące” </a:t>
            </a:r>
          </a:p>
          <a:p>
            <a:pPr algn="r"/>
            <a:r>
              <a:rPr lang="pl-PL" altLang="pl-PL"/>
              <a:t>/ Albert Einstein /</a:t>
            </a:r>
          </a:p>
          <a:p>
            <a:pPr algn="r"/>
            <a:r>
              <a:rPr lang="pl-PL" altLang="pl-PL" sz="2800"/>
              <a:t>„Wyobraźnia jest bardziej potrzebna niż wiedza”</a:t>
            </a:r>
          </a:p>
          <a:p>
            <a:pPr algn="r"/>
            <a:r>
              <a:rPr lang="pl-PL" altLang="pl-PL"/>
              <a:t>/Albert Einstein/</a:t>
            </a:r>
          </a:p>
        </p:txBody>
      </p:sp>
      <p:pic>
        <p:nvPicPr>
          <p:cNvPr id="14340" name="Picture 2" descr="Einstein_1921_by_F_Schmutzer_-_restoration">
            <a:extLst>
              <a:ext uri="{FF2B5EF4-FFF2-40B4-BE49-F238E27FC236}">
                <a16:creationId xmlns:a16="http://schemas.microsoft.com/office/drawing/2014/main" id="{774B9329-BB53-BB1E-275D-FA2A9328C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1985963"/>
            <a:ext cx="3057525" cy="401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2">
            <a:extLst>
              <a:ext uri="{FF2B5EF4-FFF2-40B4-BE49-F238E27FC236}">
                <a16:creationId xmlns:a16="http://schemas.microsoft.com/office/drawing/2014/main" id="{04ABE693-C66B-8259-0A89-2CFF2C021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1463" y="385763"/>
            <a:ext cx="6345237" cy="2052637"/>
          </a:xfrm>
        </p:spPr>
        <p:txBody>
          <a:bodyPr/>
          <a:lstStyle/>
          <a:p>
            <a:r>
              <a:rPr lang="pl-PL" altLang="pl-PL" sz="2800"/>
              <a:t>„Może wydawać się dziwne, ale mam wrażenie, że nauka wskazuje nam </a:t>
            </a:r>
            <a:r>
              <a:rPr lang="pl-PL" altLang="pl-PL" sz="2800">
                <a:solidFill>
                  <a:srgbClr val="C00000"/>
                </a:solidFill>
              </a:rPr>
              <a:t>drogę do Boga </a:t>
            </a:r>
            <a:r>
              <a:rPr lang="pl-PL" altLang="pl-PL" sz="2800"/>
              <a:t>z większą pewnością niż to czyni religia” </a:t>
            </a:r>
          </a:p>
          <a:p>
            <a:r>
              <a:rPr lang="pl-PL" altLang="pl-PL" sz="2800"/>
              <a:t>              /Paul Davies/</a:t>
            </a:r>
          </a:p>
        </p:txBody>
      </p:sp>
      <p:pic>
        <p:nvPicPr>
          <p:cNvPr id="15363" name="Picture 2" descr="https://upload.wikimedia.org/wikipedia/commons/thumb/c/cf/Paul_Davies.jpg/150px-Paul_Davies.jpg">
            <a:extLst>
              <a:ext uri="{FF2B5EF4-FFF2-40B4-BE49-F238E27FC236}">
                <a16:creationId xmlns:a16="http://schemas.microsoft.com/office/drawing/2014/main" id="{CF41B187-03F2-C927-00B4-F7321CA96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311150"/>
            <a:ext cx="1768475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ttp://static.guim.co.uk/sys-images/Guardian/About/General/2013/12/6/1386350773511/Stephen-Hawking-010.jpg">
            <a:extLst>
              <a:ext uri="{FF2B5EF4-FFF2-40B4-BE49-F238E27FC236}">
                <a16:creationId xmlns:a16="http://schemas.microsoft.com/office/drawing/2014/main" id="{0514F89E-6D08-3BA2-CF03-AF5B813E2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25" y="3076575"/>
            <a:ext cx="4305300" cy="258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pole tekstowe 5">
            <a:extLst>
              <a:ext uri="{FF2B5EF4-FFF2-40B4-BE49-F238E27FC236}">
                <a16:creationId xmlns:a16="http://schemas.microsoft.com/office/drawing/2014/main" id="{08BDC700-92F3-BD41-9D21-6495FE198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" y="2952750"/>
            <a:ext cx="6105525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pl-PL" sz="2400"/>
              <a:t>„Skoro Wszechświat uważamy za mający początek,  to można założyć, że ma potrzebę Stworzyciela. Ale jeśli zawiera się całkowicie sam w sobie </a:t>
            </a:r>
            <a:r>
              <a:rPr lang="pl-PL" altLang="pl-PL" sz="2400" i="1"/>
              <a:t>(self-contained</a:t>
            </a:r>
            <a:r>
              <a:rPr lang="pl-PL" altLang="pl-PL" sz="2400"/>
              <a:t>), nie mając ograniczeń ani granic, wówczas nie ma ani początku ani końca: po prostu by istniał, nic więcej. Jaka byłaby rola Stworzyciela?”</a:t>
            </a:r>
          </a:p>
          <a:p>
            <a:pPr algn="r"/>
            <a:r>
              <a:rPr lang="pl-PL" altLang="pl-PL" sz="2400"/>
              <a:t>  /Stephen Hawking/</a:t>
            </a:r>
          </a:p>
          <a:p>
            <a:endParaRPr lang="pl-PL" alt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622CDC-1B27-4D2E-C19E-B26E15F65E0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01700" y="457200"/>
            <a:ext cx="10058400" cy="12922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b="1" dirty="0">
                <a:solidFill>
                  <a:schemeClr val="accent2"/>
                </a:solidFill>
              </a:rPr>
              <a:t>Gdzie pojawiają się wzmianki o Bogu </a:t>
            </a:r>
            <a:br>
              <a:rPr lang="pl-PL" b="1" dirty="0">
                <a:solidFill>
                  <a:schemeClr val="accent2"/>
                </a:solidFill>
              </a:rPr>
            </a:br>
            <a:r>
              <a:rPr lang="pl-PL" b="1" dirty="0">
                <a:solidFill>
                  <a:schemeClr val="accent2"/>
                </a:solidFill>
              </a:rPr>
              <a:t>w nauce?</a:t>
            </a:r>
          </a:p>
        </p:txBody>
      </p:sp>
      <p:sp>
        <p:nvSpPr>
          <p:cNvPr id="21507" name="Symbol zastępczy zawartości 2">
            <a:extLst>
              <a:ext uri="{FF2B5EF4-FFF2-40B4-BE49-F238E27FC236}">
                <a16:creationId xmlns:a16="http://schemas.microsoft.com/office/drawing/2014/main" id="{B33D4D2C-E302-910E-BD8C-578C935855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11300" y="2116138"/>
            <a:ext cx="9410700" cy="4022725"/>
          </a:xfrm>
        </p:spPr>
        <p:txBody>
          <a:bodyPr/>
          <a:lstStyle/>
          <a:p>
            <a:r>
              <a:rPr lang="pl-PL" altLang="pl-PL" sz="2800"/>
              <a:t>1. </a:t>
            </a:r>
            <a:r>
              <a:rPr lang="pl-PL" altLang="pl-PL" sz="2800">
                <a:solidFill>
                  <a:srgbClr val="FF0000"/>
                </a:solidFill>
              </a:rPr>
              <a:t>Kwestia „początku” wszechświata</a:t>
            </a:r>
            <a:r>
              <a:rPr lang="pl-PL" altLang="pl-PL" sz="2800"/>
              <a:t> – co stało się na początku? Modele kosmologiczne</a:t>
            </a:r>
          </a:p>
          <a:p>
            <a:r>
              <a:rPr lang="pl-PL" altLang="pl-PL" sz="2800"/>
              <a:t>2. </a:t>
            </a:r>
            <a:r>
              <a:rPr lang="pl-PL" altLang="pl-PL" sz="2800">
                <a:solidFill>
                  <a:srgbClr val="FF0000"/>
                </a:solidFill>
              </a:rPr>
              <a:t>Pytanie o inteligibilność natury </a:t>
            </a:r>
            <a:r>
              <a:rPr lang="pl-PL" altLang="pl-PL" sz="2800"/>
              <a:t>– skąd się biorą informacje „zakodowane” w przyrodzie? Dlaczego natura jest uporządkowana, dlaczego jest inteligibilna? Skąd pochodzi ta „</a:t>
            </a:r>
            <a:r>
              <a:rPr lang="pl-PL" altLang="pl-PL" sz="2800" b="1"/>
              <a:t>informacja”, która zdaje się przekraczać samą materię i energię</a:t>
            </a:r>
            <a:r>
              <a:rPr lang="pl-PL" altLang="pl-PL" sz="2800"/>
              <a:t>?</a:t>
            </a:r>
          </a:p>
          <a:p>
            <a:r>
              <a:rPr lang="pl-PL" altLang="pl-PL" sz="2800"/>
              <a:t>3. </a:t>
            </a:r>
            <a:r>
              <a:rPr lang="pl-PL" altLang="pl-PL" sz="2800">
                <a:solidFill>
                  <a:srgbClr val="FF0000"/>
                </a:solidFill>
              </a:rPr>
              <a:t>Finalizm w przyrodzie </a:t>
            </a:r>
            <a:r>
              <a:rPr lang="pl-PL" altLang="pl-PL" sz="2800"/>
              <a:t>(teleologia) – tzw. zasada antropiczna (fine-tune w stronę życia)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zawartości 2">
            <a:extLst>
              <a:ext uri="{FF2B5EF4-FFF2-40B4-BE49-F238E27FC236}">
                <a16:creationId xmlns:a16="http://schemas.microsoft.com/office/drawing/2014/main" id="{5B3AB5CC-BE20-8A60-F8EA-31D07FA8F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it-IT"/>
              <a:t>„Podstawowym z tych podstawowych założeń jest inteligibilność natury. Jeśli jest to jedynie sporadycznie wspominane przez fizyków, to dlatego, że nie mówimy zbytnio o powietrzu, którym oddychamy aż sytuacja stanie się krytyczna. Istnieją także inne założenia, które są często i wyraź- nie stosowane przez fizyków, nie przestając przez to być metafizycznymi. Pierwszym, który trzeba byłoby wspomnieć, to </a:t>
            </a:r>
            <a:r>
              <a:rPr lang="pl-PL" altLang="it-IT" b="1"/>
              <a:t>prostota</a:t>
            </a:r>
            <a:r>
              <a:rPr lang="pl-PL" altLang="it-IT"/>
              <a:t>... nie inny jest przypadek zasady </a:t>
            </a:r>
            <a:r>
              <a:rPr lang="pl-PL" altLang="it-IT" b="1"/>
              <a:t>symetrii</a:t>
            </a:r>
            <a:r>
              <a:rPr lang="pl-PL" altLang="it-IT"/>
              <a:t>... Czysty racjonalista, skrajny pozytywista, filozof antyfilozoficzny są przegrani, gdyż muszą się mierzyć ciągle ze zdawaniem sprawy z nieustannego wykorzystywania założeń, których naturę pragną ignorować.</a:t>
            </a:r>
          </a:p>
          <a:p>
            <a:r>
              <a:rPr lang="pl-PL" altLang="it-IT"/>
              <a:t> Bez odwołania do filozofii jest jednak bardzo trudno uzasadnić fakt, bez którego fizycy nie są w stanie w ogóle pracować: nieuniknionej konieczności przełożenia formalizmu matematycznego na system pojęciowy oparty na percepcji zmysłowej” </a:t>
            </a:r>
          </a:p>
          <a:p>
            <a:r>
              <a:rPr lang="pl-PL" altLang="it-IT"/>
              <a:t>Stanlay Jaki, </a:t>
            </a:r>
            <a:r>
              <a:rPr lang="pl-PL" altLang="it-IT" i="1"/>
              <a:t>The Relevance of Physics</a:t>
            </a:r>
            <a:r>
              <a:rPr lang="pl-PL" altLang="it-IT"/>
              <a:t>, </a:t>
            </a:r>
          </a:p>
          <a:p>
            <a:endParaRPr lang="pl-PL" altLang="it-IT"/>
          </a:p>
          <a:p>
            <a:endParaRPr lang="pl-PL" altLang="it-IT"/>
          </a:p>
          <a:p>
            <a:endParaRPr lang="pl-PL" alt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546DA2-4E12-8740-27C1-007020D13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1263" y="66675"/>
            <a:ext cx="10058400" cy="1449388"/>
          </a:xfrm>
        </p:spPr>
        <p:txBody>
          <a:bodyPr/>
          <a:lstStyle/>
          <a:p>
            <a:pPr>
              <a:defRPr/>
            </a:pPr>
            <a:r>
              <a:rPr lang="pl-PL" dirty="0">
                <a:solidFill>
                  <a:srgbClr val="FF0000"/>
                </a:solidFill>
              </a:rPr>
              <a:t>Bóg a nauki eksperymentalne</a:t>
            </a:r>
          </a:p>
        </p:txBody>
      </p:sp>
      <p:sp>
        <p:nvSpPr>
          <p:cNvPr id="22531" name="Symbol zastępczy zawartości 2">
            <a:extLst>
              <a:ext uri="{FF2B5EF4-FFF2-40B4-BE49-F238E27FC236}">
                <a16:creationId xmlns:a16="http://schemas.microsoft.com/office/drawing/2014/main" id="{93825F00-CB65-F777-4494-32B9AA589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846263"/>
            <a:ext cx="8331200" cy="4022725"/>
          </a:xfrm>
        </p:spPr>
        <p:txBody>
          <a:bodyPr/>
          <a:lstStyle/>
          <a:p>
            <a:r>
              <a:rPr lang="pl-PL" altLang="pl-PL" sz="2400"/>
              <a:t>Pytanie o Boga </a:t>
            </a:r>
            <a:r>
              <a:rPr lang="pl-PL" altLang="pl-PL" sz="2400" b="1"/>
              <a:t>nie może powstać w ramach nauk eksperymentalnych</a:t>
            </a:r>
            <a:r>
              <a:rPr lang="pl-PL" altLang="pl-PL" sz="2400"/>
              <a:t> – bo mają metodą jakościową i ilościową</a:t>
            </a:r>
          </a:p>
          <a:p>
            <a:r>
              <a:rPr lang="pl-PL" altLang="pl-PL" sz="2400"/>
              <a:t>To dlaczego powstaje? Ezoteryka czy jest coś u podstaw pytania?</a:t>
            </a:r>
          </a:p>
          <a:p>
            <a:r>
              <a:rPr lang="pl-PL" altLang="pl-PL" sz="2400"/>
              <a:t>Nie chodzi o argumentację na rzecz istnienia Boga – ale czy ma sens dla osoby, która pracuje w naukach eksperymentalnych (</a:t>
            </a:r>
            <a:r>
              <a:rPr lang="pl-PL" altLang="pl-PL" sz="2400" i="1"/>
              <a:t>meaningful</a:t>
            </a:r>
            <a:r>
              <a:rPr lang="pl-PL" altLang="pl-PL" sz="2400"/>
              <a:t>) o czy jest bez sensu? </a:t>
            </a:r>
          </a:p>
          <a:p>
            <a:r>
              <a:rPr lang="pl-PL" altLang="pl-PL" sz="2400"/>
              <a:t>Jeśli ma sens, to wówczas filozofia może coś powiedzieć o tym pojęciu, a naukowiec będąc uczciwym musi wziąć pod uwagę, co mówi filozofia. A także zwrócić uwagę na to, co mówi teologia. Ale JEŚLI ma sens samo to pojęcie!</a:t>
            </a:r>
          </a:p>
          <a:p>
            <a:endParaRPr lang="pl-PL" altLang="pl-PL"/>
          </a:p>
        </p:txBody>
      </p:sp>
      <p:pic>
        <p:nvPicPr>
          <p:cNvPr id="18436" name="Picture 5" descr="http://www.festiwal.djp2.pl/fundacja/files/kod-zycia-nauka-potwierdza-wiare.jpg">
            <a:extLst>
              <a:ext uri="{FF2B5EF4-FFF2-40B4-BE49-F238E27FC236}">
                <a16:creationId xmlns:a16="http://schemas.microsoft.com/office/drawing/2014/main" id="{14382A12-B080-DADA-C0D0-443AA3E06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975" y="1979613"/>
            <a:ext cx="268605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cj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7102</TotalTime>
  <Words>1599</Words>
  <Application>Microsoft Office PowerPoint</Application>
  <PresentationFormat>Widescreen</PresentationFormat>
  <Paragraphs>73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7" baseType="lpstr">
      <vt:lpstr>Arial</vt:lpstr>
      <vt:lpstr>Calibri Light</vt:lpstr>
      <vt:lpstr>Calibri</vt:lpstr>
      <vt:lpstr>Bernard MT Condensed</vt:lpstr>
      <vt:lpstr>Andalus</vt:lpstr>
      <vt:lpstr>Wingdings 3</vt:lpstr>
      <vt:lpstr>Retrospekcja</vt:lpstr>
      <vt:lpstr>Relacje nauka-wiara:  konflikt czy współistnienie?  Ks. dr hab. Piotr Roszak  Wydział Teologiczny</vt:lpstr>
      <vt:lpstr>Cztery modele  relacji   nauka-wiara</vt:lpstr>
      <vt:lpstr>Założenia nauki</vt:lpstr>
      <vt:lpstr>4  x „kon” Johna F. Haughta </vt:lpstr>
      <vt:lpstr>Czy naukowcy mówią o Bogu?</vt:lpstr>
      <vt:lpstr>Presentazione standard di PowerPoint</vt:lpstr>
      <vt:lpstr>Gdzie pojawiają się wzmianki o Bogu  w nauce?</vt:lpstr>
      <vt:lpstr>Presentazione standard di PowerPoint</vt:lpstr>
      <vt:lpstr>Bóg a nauki eksperymentalne</vt:lpstr>
      <vt:lpstr>Infradeterminacja empiryczna teorii</vt:lpstr>
      <vt:lpstr>Bóg i natura</vt:lpstr>
      <vt:lpstr>Rozszyfrowywanie świata</vt:lpstr>
      <vt:lpstr>Jak udowodnić istnienie trenera?</vt:lpstr>
      <vt:lpstr>Bóg jako „pierwsza przyczyna”</vt:lpstr>
      <vt:lpstr>Religia – nauka:                    metodologiczny „przeskok”</vt:lpstr>
      <vt:lpstr>Presentazione standard di PowerPoint</vt:lpstr>
      <vt:lpstr>Prawo Ohma</vt:lpstr>
      <vt:lpstr>Nauka, nie scjentyzm</vt:lpstr>
      <vt:lpstr>Podsumowanie (1/2) </vt:lpstr>
      <vt:lpstr>Podsumowanie (2/2)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i religia</dc:title>
  <dc:creator>Magdalena Czarnecka</dc:creator>
  <cp:lastModifiedBy>Maria Karwasz</cp:lastModifiedBy>
  <cp:revision>376</cp:revision>
  <cp:lastPrinted>2014-11-20T13:51:46Z</cp:lastPrinted>
  <dcterms:created xsi:type="dcterms:W3CDTF">2014-10-20T17:47:00Z</dcterms:created>
  <dcterms:modified xsi:type="dcterms:W3CDTF">2022-11-22T14:52:16Z</dcterms:modified>
</cp:coreProperties>
</file>