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8" r:id="rId1"/>
  </p:sldMasterIdLst>
  <p:notesMasterIdLst>
    <p:notesMasterId r:id="rId20"/>
  </p:notesMasterIdLst>
  <p:handoutMasterIdLst>
    <p:handoutMasterId r:id="rId21"/>
  </p:handoutMasterIdLst>
  <p:sldIdLst>
    <p:sldId id="256" r:id="rId2"/>
    <p:sldId id="344" r:id="rId3"/>
    <p:sldId id="346" r:id="rId4"/>
    <p:sldId id="349" r:id="rId5"/>
    <p:sldId id="417" r:id="rId6"/>
    <p:sldId id="263" r:id="rId7"/>
    <p:sldId id="345" r:id="rId8"/>
    <p:sldId id="411" r:id="rId9"/>
    <p:sldId id="343" r:id="rId10"/>
    <p:sldId id="275" r:id="rId11"/>
    <p:sldId id="341" r:id="rId12"/>
    <p:sldId id="335" r:id="rId13"/>
    <p:sldId id="419" r:id="rId14"/>
    <p:sldId id="418" r:id="rId15"/>
    <p:sldId id="332" r:id="rId16"/>
    <p:sldId id="339" r:id="rId17"/>
    <p:sldId id="340" r:id="rId18"/>
    <p:sldId id="274" r:id="rId19"/>
  </p:sldIdLst>
  <p:sldSz cx="12192000" cy="6858000"/>
  <p:notesSz cx="6761163" cy="9942513"/>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94660"/>
  </p:normalViewPr>
  <p:slideViewPr>
    <p:cSldViewPr snapToGrid="0">
      <p:cViewPr varScale="1">
        <p:scale>
          <a:sx n="68" d="100"/>
          <a:sy n="68" d="100"/>
        </p:scale>
        <p:origin x="8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AA6A5CAB-0C4D-5106-FFDC-321C2B409943}"/>
              </a:ext>
            </a:extLst>
          </p:cNvPr>
          <p:cNvSpPr>
            <a:spLocks noGrp="1"/>
          </p:cNvSpPr>
          <p:nvPr>
            <p:ph type="hdr" sz="quarter"/>
          </p:nvPr>
        </p:nvSpPr>
        <p:spPr>
          <a:xfrm>
            <a:off x="0" y="0"/>
            <a:ext cx="2930525"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l-PL"/>
          </a:p>
        </p:txBody>
      </p:sp>
      <p:sp>
        <p:nvSpPr>
          <p:cNvPr id="3" name="Symbol zastępczy daty 2">
            <a:extLst>
              <a:ext uri="{FF2B5EF4-FFF2-40B4-BE49-F238E27FC236}">
                <a16:creationId xmlns:a16="http://schemas.microsoft.com/office/drawing/2014/main" id="{35688CA6-7800-46E7-A9F4-65C404FDE106}"/>
              </a:ext>
            </a:extLst>
          </p:cNvPr>
          <p:cNvSpPr>
            <a:spLocks noGrp="1"/>
          </p:cNvSpPr>
          <p:nvPr>
            <p:ph type="dt" sz="quarter" idx="1"/>
          </p:nvPr>
        </p:nvSpPr>
        <p:spPr>
          <a:xfrm>
            <a:off x="3829050" y="0"/>
            <a:ext cx="2930525"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F7886A3-4BA2-4E76-A311-DCC4AFD1AACE}" type="datetimeFigureOut">
              <a:rPr lang="pl-PL"/>
              <a:pPr>
                <a:defRPr/>
              </a:pPr>
              <a:t>22.11.2022</a:t>
            </a:fld>
            <a:endParaRPr lang="pl-PL"/>
          </a:p>
        </p:txBody>
      </p:sp>
      <p:sp>
        <p:nvSpPr>
          <p:cNvPr id="4" name="Symbol zastępczy stopki 3">
            <a:extLst>
              <a:ext uri="{FF2B5EF4-FFF2-40B4-BE49-F238E27FC236}">
                <a16:creationId xmlns:a16="http://schemas.microsoft.com/office/drawing/2014/main" id="{D0CC72CB-B966-F494-6F7C-61E7B7790870}"/>
              </a:ext>
            </a:extLst>
          </p:cNvPr>
          <p:cNvSpPr>
            <a:spLocks noGrp="1"/>
          </p:cNvSpPr>
          <p:nvPr>
            <p:ph type="ftr" sz="quarter" idx="2"/>
          </p:nvPr>
        </p:nvSpPr>
        <p:spPr>
          <a:xfrm>
            <a:off x="0" y="9444038"/>
            <a:ext cx="2930525"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l-PL"/>
          </a:p>
        </p:txBody>
      </p:sp>
      <p:sp>
        <p:nvSpPr>
          <p:cNvPr id="5" name="Symbol zastępczy numeru slajdu 4">
            <a:extLst>
              <a:ext uri="{FF2B5EF4-FFF2-40B4-BE49-F238E27FC236}">
                <a16:creationId xmlns:a16="http://schemas.microsoft.com/office/drawing/2014/main" id="{035D40AF-BCF0-298B-FCE4-896E7CEEB981}"/>
              </a:ext>
            </a:extLst>
          </p:cNvPr>
          <p:cNvSpPr>
            <a:spLocks noGrp="1"/>
          </p:cNvSpPr>
          <p:nvPr>
            <p:ph type="sldNum" sz="quarter" idx="3"/>
          </p:nvPr>
        </p:nvSpPr>
        <p:spPr>
          <a:xfrm>
            <a:off x="3829050" y="9444038"/>
            <a:ext cx="2930525"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4445C9F-7DFA-42C0-91D7-68B5528BEC18}" type="slidenum">
              <a:rPr lang="pl-PL" altLang="pl-PL"/>
              <a:pPr>
                <a:defRPr/>
              </a:pPr>
              <a:t>‹N›</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2AEF7678-FEF1-DE1C-97E0-C6393A965FBD}"/>
              </a:ext>
            </a:extLst>
          </p:cNvPr>
          <p:cNvSpPr>
            <a:spLocks noGrp="1"/>
          </p:cNvSpPr>
          <p:nvPr>
            <p:ph type="hdr" sz="quarter"/>
          </p:nvPr>
        </p:nvSpPr>
        <p:spPr>
          <a:xfrm>
            <a:off x="0" y="0"/>
            <a:ext cx="2930525"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l-PL"/>
          </a:p>
        </p:txBody>
      </p:sp>
      <p:sp>
        <p:nvSpPr>
          <p:cNvPr id="3" name="Symbol zastępczy daty 2">
            <a:extLst>
              <a:ext uri="{FF2B5EF4-FFF2-40B4-BE49-F238E27FC236}">
                <a16:creationId xmlns:a16="http://schemas.microsoft.com/office/drawing/2014/main" id="{21483C68-3B4C-0522-CFC2-050C394F57CA}"/>
              </a:ext>
            </a:extLst>
          </p:cNvPr>
          <p:cNvSpPr>
            <a:spLocks noGrp="1"/>
          </p:cNvSpPr>
          <p:nvPr>
            <p:ph type="dt" idx="1"/>
          </p:nvPr>
        </p:nvSpPr>
        <p:spPr>
          <a:xfrm>
            <a:off x="3829050" y="0"/>
            <a:ext cx="2930525"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6002A5A-524C-44E8-AE8A-03C9DFA67D46}" type="datetimeFigureOut">
              <a:rPr lang="pl-PL"/>
              <a:pPr>
                <a:defRPr/>
              </a:pPr>
              <a:t>22.11.2022</a:t>
            </a:fld>
            <a:endParaRPr lang="pl-PL"/>
          </a:p>
        </p:txBody>
      </p:sp>
      <p:sp>
        <p:nvSpPr>
          <p:cNvPr id="4" name="Symbol zastępczy obrazu slajdu 3">
            <a:extLst>
              <a:ext uri="{FF2B5EF4-FFF2-40B4-BE49-F238E27FC236}">
                <a16:creationId xmlns:a16="http://schemas.microsoft.com/office/drawing/2014/main" id="{2B0CD156-8C7F-4A68-C867-79EBC8AE6FE2}"/>
              </a:ext>
            </a:extLst>
          </p:cNvPr>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a:extLst>
              <a:ext uri="{FF2B5EF4-FFF2-40B4-BE49-F238E27FC236}">
                <a16:creationId xmlns:a16="http://schemas.microsoft.com/office/drawing/2014/main" id="{11570A38-B065-11A1-63F5-287884CCC51C}"/>
              </a:ext>
            </a:extLst>
          </p:cNvPr>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7AB51D59-EC03-EFBF-DA2D-A2502797DE12}"/>
              </a:ext>
            </a:extLst>
          </p:cNvPr>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l-PL"/>
          </a:p>
        </p:txBody>
      </p:sp>
      <p:sp>
        <p:nvSpPr>
          <p:cNvPr id="7" name="Symbol zastępczy numeru slajdu 6">
            <a:extLst>
              <a:ext uri="{FF2B5EF4-FFF2-40B4-BE49-F238E27FC236}">
                <a16:creationId xmlns:a16="http://schemas.microsoft.com/office/drawing/2014/main" id="{73937A88-10B9-CEB0-F893-B0DDFC2A26E2}"/>
              </a:ext>
            </a:extLst>
          </p:cNvPr>
          <p:cNvSpPr>
            <a:spLocks noGrp="1"/>
          </p:cNvSpPr>
          <p:nvPr>
            <p:ph type="sldNum" sz="quarter" idx="5"/>
          </p:nvPr>
        </p:nvSpPr>
        <p:spPr>
          <a:xfrm>
            <a:off x="3829050" y="9444038"/>
            <a:ext cx="2930525"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27039B5-8DD1-4EAA-83E0-102A939006AE}" type="slidenum">
              <a:rPr lang="pl-PL" altLang="pl-PL"/>
              <a:pPr>
                <a:defRPr/>
              </a:pPr>
              <a:t>‹N›</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0963F41-08B4-6F5C-419D-2D5AE2EBF4F9}"/>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C772008C-73C4-1E7B-A4E0-45BBC3EA1D9C}"/>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19C7BFE2-0264-DC51-4125-6820872B60F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7" name="Date Placeholder 3">
            <a:extLst>
              <a:ext uri="{FF2B5EF4-FFF2-40B4-BE49-F238E27FC236}">
                <a16:creationId xmlns:a16="http://schemas.microsoft.com/office/drawing/2014/main" id="{F7E64052-4913-C1DE-2BD4-0A447E03DAC6}"/>
              </a:ext>
            </a:extLst>
          </p:cNvPr>
          <p:cNvSpPr>
            <a:spLocks noGrp="1"/>
          </p:cNvSpPr>
          <p:nvPr>
            <p:ph type="dt" sz="half" idx="10"/>
          </p:nvPr>
        </p:nvSpPr>
        <p:spPr/>
        <p:txBody>
          <a:bodyPr/>
          <a:lstStyle>
            <a:lvl1pPr>
              <a:defRPr/>
            </a:lvl1pPr>
          </a:lstStyle>
          <a:p>
            <a:pPr>
              <a:defRPr/>
            </a:pPr>
            <a:fld id="{8BDA38C3-8BCB-4DA6-9636-62A9EB154797}" type="datetimeFigureOut">
              <a:rPr lang="pl-PL"/>
              <a:pPr>
                <a:defRPr/>
              </a:pPr>
              <a:t>22.11.2022</a:t>
            </a:fld>
            <a:endParaRPr lang="pl-PL"/>
          </a:p>
        </p:txBody>
      </p:sp>
      <p:sp>
        <p:nvSpPr>
          <p:cNvPr id="8" name="Footer Placeholder 4">
            <a:extLst>
              <a:ext uri="{FF2B5EF4-FFF2-40B4-BE49-F238E27FC236}">
                <a16:creationId xmlns:a16="http://schemas.microsoft.com/office/drawing/2014/main" id="{2A0AED0F-3753-D1EB-39EA-ECC6222B0E76}"/>
              </a:ext>
            </a:extLst>
          </p:cNvPr>
          <p:cNvSpPr>
            <a:spLocks noGrp="1"/>
          </p:cNvSpPr>
          <p:nvPr>
            <p:ph type="ftr" sz="quarter" idx="11"/>
          </p:nvPr>
        </p:nvSpPr>
        <p:spPr/>
        <p:txBody>
          <a:bodyPr/>
          <a:lstStyle>
            <a:lvl1pPr>
              <a:defRPr/>
            </a:lvl1pPr>
          </a:lstStyle>
          <a:p>
            <a:pPr>
              <a:defRPr/>
            </a:pPr>
            <a:endParaRPr lang="pl-PL"/>
          </a:p>
        </p:txBody>
      </p:sp>
      <p:sp>
        <p:nvSpPr>
          <p:cNvPr id="9" name="Slide Number Placeholder 5">
            <a:extLst>
              <a:ext uri="{FF2B5EF4-FFF2-40B4-BE49-F238E27FC236}">
                <a16:creationId xmlns:a16="http://schemas.microsoft.com/office/drawing/2014/main" id="{35ADA803-4787-4DB9-4C9C-5A7D50E56F86}"/>
              </a:ext>
            </a:extLst>
          </p:cNvPr>
          <p:cNvSpPr>
            <a:spLocks noGrp="1"/>
          </p:cNvSpPr>
          <p:nvPr>
            <p:ph type="sldNum" sz="quarter" idx="12"/>
          </p:nvPr>
        </p:nvSpPr>
        <p:spPr/>
        <p:txBody>
          <a:bodyPr/>
          <a:lstStyle>
            <a:lvl1pPr>
              <a:defRPr/>
            </a:lvl1pPr>
          </a:lstStyle>
          <a:p>
            <a:pPr>
              <a:defRPr/>
            </a:pPr>
            <a:fld id="{56A7AEFD-F4A8-4AA4-A7DA-BC858149D9E3}" type="slidenum">
              <a:rPr lang="pl-PL" altLang="pl-PL"/>
              <a:pPr>
                <a:defRPr/>
              </a:pPr>
              <a:t>‹N›</a:t>
            </a:fld>
            <a:endParaRPr lang="pl-PL" altLang="pl-PL"/>
          </a:p>
        </p:txBody>
      </p:sp>
    </p:spTree>
    <p:extLst>
      <p:ext uri="{BB962C8B-B14F-4D97-AF65-F5344CB8AC3E}">
        <p14:creationId xmlns:p14="http://schemas.microsoft.com/office/powerpoint/2010/main" val="235362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a:extLst>
              <a:ext uri="{FF2B5EF4-FFF2-40B4-BE49-F238E27FC236}">
                <a16:creationId xmlns:a16="http://schemas.microsoft.com/office/drawing/2014/main" id="{F0B560B3-CA05-EE06-73A3-C0BB51C6676E}"/>
              </a:ext>
            </a:extLst>
          </p:cNvPr>
          <p:cNvSpPr>
            <a:spLocks noGrp="1"/>
          </p:cNvSpPr>
          <p:nvPr>
            <p:ph type="dt" sz="half" idx="10"/>
          </p:nvPr>
        </p:nvSpPr>
        <p:spPr/>
        <p:txBody>
          <a:bodyPr/>
          <a:lstStyle>
            <a:lvl1pPr>
              <a:defRPr/>
            </a:lvl1pPr>
          </a:lstStyle>
          <a:p>
            <a:pPr>
              <a:defRPr/>
            </a:pPr>
            <a:fld id="{26069ECC-1C2B-4CC8-9823-161D12B87EF3}" type="datetimeFigureOut">
              <a:rPr lang="pl-PL"/>
              <a:pPr>
                <a:defRPr/>
              </a:pPr>
              <a:t>22.11.2022</a:t>
            </a:fld>
            <a:endParaRPr lang="pl-PL"/>
          </a:p>
        </p:txBody>
      </p:sp>
      <p:sp>
        <p:nvSpPr>
          <p:cNvPr id="5" name="Footer Placeholder 4">
            <a:extLst>
              <a:ext uri="{FF2B5EF4-FFF2-40B4-BE49-F238E27FC236}">
                <a16:creationId xmlns:a16="http://schemas.microsoft.com/office/drawing/2014/main" id="{AE27E213-2494-01DD-A9F3-976B4C91360D}"/>
              </a:ext>
            </a:extLst>
          </p:cNvPr>
          <p:cNvSpPr>
            <a:spLocks noGrp="1"/>
          </p:cNvSpPr>
          <p:nvPr>
            <p:ph type="ftr" sz="quarter" idx="11"/>
          </p:nvPr>
        </p:nvSpPr>
        <p:spPr/>
        <p:txBody>
          <a:bodyPr/>
          <a:lstStyle>
            <a:lvl1pPr>
              <a:defRPr/>
            </a:lvl1pPr>
          </a:lstStyle>
          <a:p>
            <a:pPr>
              <a:defRPr/>
            </a:pPr>
            <a:endParaRPr lang="pl-PL"/>
          </a:p>
        </p:txBody>
      </p:sp>
      <p:sp>
        <p:nvSpPr>
          <p:cNvPr id="6" name="Slide Number Placeholder 5">
            <a:extLst>
              <a:ext uri="{FF2B5EF4-FFF2-40B4-BE49-F238E27FC236}">
                <a16:creationId xmlns:a16="http://schemas.microsoft.com/office/drawing/2014/main" id="{5788D16F-E888-1D12-C49E-9D3237F2CE2A}"/>
              </a:ext>
            </a:extLst>
          </p:cNvPr>
          <p:cNvSpPr>
            <a:spLocks noGrp="1"/>
          </p:cNvSpPr>
          <p:nvPr>
            <p:ph type="sldNum" sz="quarter" idx="12"/>
          </p:nvPr>
        </p:nvSpPr>
        <p:spPr/>
        <p:txBody>
          <a:bodyPr/>
          <a:lstStyle>
            <a:lvl1pPr>
              <a:defRPr/>
            </a:lvl1pPr>
          </a:lstStyle>
          <a:p>
            <a:pPr>
              <a:defRPr/>
            </a:pPr>
            <a:fld id="{39EA0708-9D2E-457B-B9BC-CAC896BE9879}" type="slidenum">
              <a:rPr lang="pl-PL" altLang="pl-PL"/>
              <a:pPr>
                <a:defRPr/>
              </a:pPr>
              <a:t>‹N›</a:t>
            </a:fld>
            <a:endParaRPr lang="pl-PL" altLang="pl-PL"/>
          </a:p>
        </p:txBody>
      </p:sp>
    </p:spTree>
    <p:extLst>
      <p:ext uri="{BB962C8B-B14F-4D97-AF65-F5344CB8AC3E}">
        <p14:creationId xmlns:p14="http://schemas.microsoft.com/office/powerpoint/2010/main" val="209612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1DF63461-9014-583A-F1BD-F96BC2FA3792}"/>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7426FFD8-7A44-1722-92AB-304D09727953}"/>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Date Placeholder 3">
            <a:extLst>
              <a:ext uri="{FF2B5EF4-FFF2-40B4-BE49-F238E27FC236}">
                <a16:creationId xmlns:a16="http://schemas.microsoft.com/office/drawing/2014/main" id="{5D5126A6-5D77-F4DF-3FC4-07CE5E37AA0A}"/>
              </a:ext>
            </a:extLst>
          </p:cNvPr>
          <p:cNvSpPr>
            <a:spLocks noGrp="1"/>
          </p:cNvSpPr>
          <p:nvPr>
            <p:ph type="dt" sz="half" idx="10"/>
          </p:nvPr>
        </p:nvSpPr>
        <p:spPr/>
        <p:txBody>
          <a:bodyPr/>
          <a:lstStyle>
            <a:lvl1pPr>
              <a:defRPr/>
            </a:lvl1pPr>
          </a:lstStyle>
          <a:p>
            <a:pPr>
              <a:defRPr/>
            </a:pPr>
            <a:fld id="{F0846581-95C2-487F-A842-D10493B512ED}" type="datetimeFigureOut">
              <a:rPr lang="pl-PL"/>
              <a:pPr>
                <a:defRPr/>
              </a:pPr>
              <a:t>22.11.2022</a:t>
            </a:fld>
            <a:endParaRPr lang="pl-PL"/>
          </a:p>
        </p:txBody>
      </p:sp>
      <p:sp>
        <p:nvSpPr>
          <p:cNvPr id="7" name="Footer Placeholder 4">
            <a:extLst>
              <a:ext uri="{FF2B5EF4-FFF2-40B4-BE49-F238E27FC236}">
                <a16:creationId xmlns:a16="http://schemas.microsoft.com/office/drawing/2014/main" id="{7C806590-16BF-3B70-A9CE-C5AA4B916AFC}"/>
              </a:ext>
            </a:extLst>
          </p:cNvPr>
          <p:cNvSpPr>
            <a:spLocks noGrp="1"/>
          </p:cNvSpPr>
          <p:nvPr>
            <p:ph type="ftr" sz="quarter" idx="11"/>
          </p:nvPr>
        </p:nvSpPr>
        <p:spPr/>
        <p:txBody>
          <a:bodyPr/>
          <a:lstStyle>
            <a:lvl1pPr>
              <a:defRPr/>
            </a:lvl1pPr>
          </a:lstStyle>
          <a:p>
            <a:pPr>
              <a:defRPr/>
            </a:pPr>
            <a:endParaRPr lang="pl-PL"/>
          </a:p>
        </p:txBody>
      </p:sp>
      <p:sp>
        <p:nvSpPr>
          <p:cNvPr id="8" name="Slide Number Placeholder 5">
            <a:extLst>
              <a:ext uri="{FF2B5EF4-FFF2-40B4-BE49-F238E27FC236}">
                <a16:creationId xmlns:a16="http://schemas.microsoft.com/office/drawing/2014/main" id="{9A421DD3-D3BE-8BD2-8DF6-82356143AED5}"/>
              </a:ext>
            </a:extLst>
          </p:cNvPr>
          <p:cNvSpPr>
            <a:spLocks noGrp="1"/>
          </p:cNvSpPr>
          <p:nvPr>
            <p:ph type="sldNum" sz="quarter" idx="12"/>
          </p:nvPr>
        </p:nvSpPr>
        <p:spPr/>
        <p:txBody>
          <a:bodyPr/>
          <a:lstStyle>
            <a:lvl1pPr>
              <a:defRPr/>
            </a:lvl1pPr>
          </a:lstStyle>
          <a:p>
            <a:pPr>
              <a:defRPr/>
            </a:pPr>
            <a:fld id="{51AE059B-3FAB-4854-A220-673EAD945882}" type="slidenum">
              <a:rPr lang="pl-PL" altLang="pl-PL"/>
              <a:pPr>
                <a:defRPr/>
              </a:pPr>
              <a:t>‹N›</a:t>
            </a:fld>
            <a:endParaRPr lang="pl-PL" altLang="pl-PL"/>
          </a:p>
        </p:txBody>
      </p:sp>
    </p:spTree>
    <p:extLst>
      <p:ext uri="{BB962C8B-B14F-4D97-AF65-F5344CB8AC3E}">
        <p14:creationId xmlns:p14="http://schemas.microsoft.com/office/powerpoint/2010/main" val="426620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a:extLst>
              <a:ext uri="{FF2B5EF4-FFF2-40B4-BE49-F238E27FC236}">
                <a16:creationId xmlns:a16="http://schemas.microsoft.com/office/drawing/2014/main" id="{FE4F3AE2-9BAD-44FE-C602-361D446C96B2}"/>
              </a:ext>
            </a:extLst>
          </p:cNvPr>
          <p:cNvSpPr>
            <a:spLocks noGrp="1"/>
          </p:cNvSpPr>
          <p:nvPr>
            <p:ph type="dt" sz="half" idx="10"/>
          </p:nvPr>
        </p:nvSpPr>
        <p:spPr/>
        <p:txBody>
          <a:bodyPr/>
          <a:lstStyle>
            <a:lvl1pPr>
              <a:defRPr/>
            </a:lvl1pPr>
          </a:lstStyle>
          <a:p>
            <a:pPr>
              <a:defRPr/>
            </a:pPr>
            <a:fld id="{01528C8D-3C45-41F1-9F57-051D47F5EAC7}" type="datetimeFigureOut">
              <a:rPr lang="pl-PL"/>
              <a:pPr>
                <a:defRPr/>
              </a:pPr>
              <a:t>22.11.2022</a:t>
            </a:fld>
            <a:endParaRPr lang="pl-PL"/>
          </a:p>
        </p:txBody>
      </p:sp>
      <p:sp>
        <p:nvSpPr>
          <p:cNvPr id="5" name="Footer Placeholder 4">
            <a:extLst>
              <a:ext uri="{FF2B5EF4-FFF2-40B4-BE49-F238E27FC236}">
                <a16:creationId xmlns:a16="http://schemas.microsoft.com/office/drawing/2014/main" id="{6B5DEEAA-9F65-C938-3EB4-15E440D6ADB3}"/>
              </a:ext>
            </a:extLst>
          </p:cNvPr>
          <p:cNvSpPr>
            <a:spLocks noGrp="1"/>
          </p:cNvSpPr>
          <p:nvPr>
            <p:ph type="ftr" sz="quarter" idx="11"/>
          </p:nvPr>
        </p:nvSpPr>
        <p:spPr/>
        <p:txBody>
          <a:bodyPr/>
          <a:lstStyle>
            <a:lvl1pPr>
              <a:defRPr/>
            </a:lvl1pPr>
          </a:lstStyle>
          <a:p>
            <a:pPr>
              <a:defRPr/>
            </a:pPr>
            <a:endParaRPr lang="pl-PL"/>
          </a:p>
        </p:txBody>
      </p:sp>
      <p:sp>
        <p:nvSpPr>
          <p:cNvPr id="6" name="Slide Number Placeholder 5">
            <a:extLst>
              <a:ext uri="{FF2B5EF4-FFF2-40B4-BE49-F238E27FC236}">
                <a16:creationId xmlns:a16="http://schemas.microsoft.com/office/drawing/2014/main" id="{0F7047FD-2329-E6C1-1021-BB2B22C00DDE}"/>
              </a:ext>
            </a:extLst>
          </p:cNvPr>
          <p:cNvSpPr>
            <a:spLocks noGrp="1"/>
          </p:cNvSpPr>
          <p:nvPr>
            <p:ph type="sldNum" sz="quarter" idx="12"/>
          </p:nvPr>
        </p:nvSpPr>
        <p:spPr/>
        <p:txBody>
          <a:bodyPr/>
          <a:lstStyle>
            <a:lvl1pPr>
              <a:defRPr/>
            </a:lvl1pPr>
          </a:lstStyle>
          <a:p>
            <a:pPr>
              <a:defRPr/>
            </a:pPr>
            <a:fld id="{CFC0D6AD-88DC-4057-807D-74E69F058398}" type="slidenum">
              <a:rPr lang="pl-PL" altLang="pl-PL"/>
              <a:pPr>
                <a:defRPr/>
              </a:pPr>
              <a:t>‹N›</a:t>
            </a:fld>
            <a:endParaRPr lang="pl-PL" altLang="pl-PL"/>
          </a:p>
        </p:txBody>
      </p:sp>
    </p:spTree>
    <p:extLst>
      <p:ext uri="{BB962C8B-B14F-4D97-AF65-F5344CB8AC3E}">
        <p14:creationId xmlns:p14="http://schemas.microsoft.com/office/powerpoint/2010/main" val="74482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11FFB9A2-0163-4F53-B507-7725FD8F971E}"/>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2CEF9BFA-A17E-0B87-A3EC-C37732533590}"/>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6161682B-BC2E-EC48-8933-7C30885DE3BD}"/>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7" name="Date Placeholder 3">
            <a:extLst>
              <a:ext uri="{FF2B5EF4-FFF2-40B4-BE49-F238E27FC236}">
                <a16:creationId xmlns:a16="http://schemas.microsoft.com/office/drawing/2014/main" id="{076FE69C-A46D-88DC-D7BD-FEBD0FDD1D9B}"/>
              </a:ext>
            </a:extLst>
          </p:cNvPr>
          <p:cNvSpPr>
            <a:spLocks noGrp="1"/>
          </p:cNvSpPr>
          <p:nvPr>
            <p:ph type="dt" sz="half" idx="10"/>
          </p:nvPr>
        </p:nvSpPr>
        <p:spPr/>
        <p:txBody>
          <a:bodyPr/>
          <a:lstStyle>
            <a:lvl1pPr>
              <a:defRPr/>
            </a:lvl1pPr>
          </a:lstStyle>
          <a:p>
            <a:pPr>
              <a:defRPr/>
            </a:pPr>
            <a:fld id="{B1F52AA2-C3DC-472B-82C8-BCA915622A03}" type="datetimeFigureOut">
              <a:rPr lang="pl-PL"/>
              <a:pPr>
                <a:defRPr/>
              </a:pPr>
              <a:t>22.11.2022</a:t>
            </a:fld>
            <a:endParaRPr lang="pl-PL"/>
          </a:p>
        </p:txBody>
      </p:sp>
      <p:sp>
        <p:nvSpPr>
          <p:cNvPr id="8" name="Footer Placeholder 4">
            <a:extLst>
              <a:ext uri="{FF2B5EF4-FFF2-40B4-BE49-F238E27FC236}">
                <a16:creationId xmlns:a16="http://schemas.microsoft.com/office/drawing/2014/main" id="{F4A085A2-91CF-1C5C-9186-B20ED5026CF5}"/>
              </a:ext>
            </a:extLst>
          </p:cNvPr>
          <p:cNvSpPr>
            <a:spLocks noGrp="1"/>
          </p:cNvSpPr>
          <p:nvPr>
            <p:ph type="ftr" sz="quarter" idx="11"/>
          </p:nvPr>
        </p:nvSpPr>
        <p:spPr/>
        <p:txBody>
          <a:bodyPr/>
          <a:lstStyle>
            <a:lvl1pPr>
              <a:defRPr/>
            </a:lvl1pPr>
          </a:lstStyle>
          <a:p>
            <a:pPr>
              <a:defRPr/>
            </a:pPr>
            <a:endParaRPr lang="pl-PL"/>
          </a:p>
        </p:txBody>
      </p:sp>
      <p:sp>
        <p:nvSpPr>
          <p:cNvPr id="9" name="Slide Number Placeholder 5">
            <a:extLst>
              <a:ext uri="{FF2B5EF4-FFF2-40B4-BE49-F238E27FC236}">
                <a16:creationId xmlns:a16="http://schemas.microsoft.com/office/drawing/2014/main" id="{1914DD70-E9F8-0162-22A8-83AF63F44AB9}"/>
              </a:ext>
            </a:extLst>
          </p:cNvPr>
          <p:cNvSpPr>
            <a:spLocks noGrp="1"/>
          </p:cNvSpPr>
          <p:nvPr>
            <p:ph type="sldNum" sz="quarter" idx="12"/>
          </p:nvPr>
        </p:nvSpPr>
        <p:spPr/>
        <p:txBody>
          <a:bodyPr/>
          <a:lstStyle>
            <a:lvl1pPr>
              <a:defRPr/>
            </a:lvl1pPr>
          </a:lstStyle>
          <a:p>
            <a:pPr>
              <a:defRPr/>
            </a:pPr>
            <a:fld id="{046772F2-C7F0-446A-95AF-537F5A49F979}" type="slidenum">
              <a:rPr lang="pl-PL" altLang="pl-PL"/>
              <a:pPr>
                <a:defRPr/>
              </a:pPr>
              <a:t>‹N›</a:t>
            </a:fld>
            <a:endParaRPr lang="pl-PL" altLang="pl-PL"/>
          </a:p>
        </p:txBody>
      </p:sp>
    </p:spTree>
    <p:extLst>
      <p:ext uri="{BB962C8B-B14F-4D97-AF65-F5344CB8AC3E}">
        <p14:creationId xmlns:p14="http://schemas.microsoft.com/office/powerpoint/2010/main" val="65765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2" name="Date Placeholder 3">
            <a:extLst>
              <a:ext uri="{FF2B5EF4-FFF2-40B4-BE49-F238E27FC236}">
                <a16:creationId xmlns:a16="http://schemas.microsoft.com/office/drawing/2014/main" id="{5C1F4C10-D119-FC9B-1A90-39047181B8B2}"/>
              </a:ext>
            </a:extLst>
          </p:cNvPr>
          <p:cNvSpPr>
            <a:spLocks noGrp="1"/>
          </p:cNvSpPr>
          <p:nvPr>
            <p:ph type="dt" sz="half" idx="10"/>
          </p:nvPr>
        </p:nvSpPr>
        <p:spPr/>
        <p:txBody>
          <a:bodyPr/>
          <a:lstStyle>
            <a:lvl1pPr>
              <a:defRPr/>
            </a:lvl1pPr>
          </a:lstStyle>
          <a:p>
            <a:pPr>
              <a:defRPr/>
            </a:pPr>
            <a:fld id="{222E34BA-6426-4BED-B104-810E42C93534}" type="datetimeFigureOut">
              <a:rPr lang="pl-PL"/>
              <a:pPr>
                <a:defRPr/>
              </a:pPr>
              <a:t>22.11.2022</a:t>
            </a:fld>
            <a:endParaRPr lang="pl-PL"/>
          </a:p>
        </p:txBody>
      </p:sp>
      <p:sp>
        <p:nvSpPr>
          <p:cNvPr id="5" name="Footer Placeholder 4">
            <a:extLst>
              <a:ext uri="{FF2B5EF4-FFF2-40B4-BE49-F238E27FC236}">
                <a16:creationId xmlns:a16="http://schemas.microsoft.com/office/drawing/2014/main" id="{0D0A58B9-4DA8-0F71-658D-60F047C278C8}"/>
              </a:ext>
            </a:extLst>
          </p:cNvPr>
          <p:cNvSpPr>
            <a:spLocks noGrp="1"/>
          </p:cNvSpPr>
          <p:nvPr>
            <p:ph type="ftr" sz="quarter" idx="11"/>
          </p:nvPr>
        </p:nvSpPr>
        <p:spPr/>
        <p:txBody>
          <a:bodyPr/>
          <a:lstStyle>
            <a:lvl1pPr>
              <a:defRPr/>
            </a:lvl1pPr>
          </a:lstStyle>
          <a:p>
            <a:pPr>
              <a:defRPr/>
            </a:pPr>
            <a:endParaRPr lang="pl-PL"/>
          </a:p>
        </p:txBody>
      </p:sp>
      <p:sp>
        <p:nvSpPr>
          <p:cNvPr id="6" name="Slide Number Placeholder 5">
            <a:extLst>
              <a:ext uri="{FF2B5EF4-FFF2-40B4-BE49-F238E27FC236}">
                <a16:creationId xmlns:a16="http://schemas.microsoft.com/office/drawing/2014/main" id="{1719785C-CAB3-F845-FAA6-60442724DF4B}"/>
              </a:ext>
            </a:extLst>
          </p:cNvPr>
          <p:cNvSpPr>
            <a:spLocks noGrp="1"/>
          </p:cNvSpPr>
          <p:nvPr>
            <p:ph type="sldNum" sz="quarter" idx="12"/>
          </p:nvPr>
        </p:nvSpPr>
        <p:spPr/>
        <p:txBody>
          <a:bodyPr/>
          <a:lstStyle>
            <a:lvl1pPr>
              <a:defRPr/>
            </a:lvl1pPr>
          </a:lstStyle>
          <a:p>
            <a:pPr>
              <a:defRPr/>
            </a:pPr>
            <a:fld id="{CC20EA02-0E2D-487B-B48C-45267D64D827}" type="slidenum">
              <a:rPr lang="pl-PL" altLang="pl-PL"/>
              <a:pPr>
                <a:defRPr/>
              </a:pPr>
              <a:t>‹N›</a:t>
            </a:fld>
            <a:endParaRPr lang="pl-PL" altLang="pl-PL"/>
          </a:p>
        </p:txBody>
      </p:sp>
    </p:spTree>
    <p:extLst>
      <p:ext uri="{BB962C8B-B14F-4D97-AF65-F5344CB8AC3E}">
        <p14:creationId xmlns:p14="http://schemas.microsoft.com/office/powerpoint/2010/main" val="364133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97280" y="2582334"/>
            <a:ext cx="493776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17920" y="2582334"/>
            <a:ext cx="493776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2" name="Date Placeholder 3">
            <a:extLst>
              <a:ext uri="{FF2B5EF4-FFF2-40B4-BE49-F238E27FC236}">
                <a16:creationId xmlns:a16="http://schemas.microsoft.com/office/drawing/2014/main" id="{44618BCB-DEFF-DCCE-3E22-76AB8F0E0447}"/>
              </a:ext>
            </a:extLst>
          </p:cNvPr>
          <p:cNvSpPr>
            <a:spLocks noGrp="1"/>
          </p:cNvSpPr>
          <p:nvPr>
            <p:ph type="dt" sz="half" idx="10"/>
          </p:nvPr>
        </p:nvSpPr>
        <p:spPr/>
        <p:txBody>
          <a:bodyPr/>
          <a:lstStyle>
            <a:lvl1pPr>
              <a:defRPr/>
            </a:lvl1pPr>
          </a:lstStyle>
          <a:p>
            <a:pPr>
              <a:defRPr/>
            </a:pPr>
            <a:fld id="{878BC154-779F-40EB-B72B-2F4C56C03FF5}" type="datetimeFigureOut">
              <a:rPr lang="pl-PL"/>
              <a:pPr>
                <a:defRPr/>
              </a:pPr>
              <a:t>22.11.2022</a:t>
            </a:fld>
            <a:endParaRPr lang="pl-PL"/>
          </a:p>
        </p:txBody>
      </p:sp>
      <p:sp>
        <p:nvSpPr>
          <p:cNvPr id="7" name="Footer Placeholder 4">
            <a:extLst>
              <a:ext uri="{FF2B5EF4-FFF2-40B4-BE49-F238E27FC236}">
                <a16:creationId xmlns:a16="http://schemas.microsoft.com/office/drawing/2014/main" id="{9C867D5C-D999-C434-CC6E-BC73AEB02491}"/>
              </a:ext>
            </a:extLst>
          </p:cNvPr>
          <p:cNvSpPr>
            <a:spLocks noGrp="1"/>
          </p:cNvSpPr>
          <p:nvPr>
            <p:ph type="ftr" sz="quarter" idx="11"/>
          </p:nvPr>
        </p:nvSpPr>
        <p:spPr/>
        <p:txBody>
          <a:bodyPr/>
          <a:lstStyle>
            <a:lvl1pPr>
              <a:defRPr/>
            </a:lvl1pPr>
          </a:lstStyle>
          <a:p>
            <a:pPr>
              <a:defRPr/>
            </a:pPr>
            <a:endParaRPr lang="pl-PL"/>
          </a:p>
        </p:txBody>
      </p:sp>
      <p:sp>
        <p:nvSpPr>
          <p:cNvPr id="8" name="Slide Number Placeholder 5">
            <a:extLst>
              <a:ext uri="{FF2B5EF4-FFF2-40B4-BE49-F238E27FC236}">
                <a16:creationId xmlns:a16="http://schemas.microsoft.com/office/drawing/2014/main" id="{7A063720-76DE-5924-5ED9-72FB89C7FE17}"/>
              </a:ext>
            </a:extLst>
          </p:cNvPr>
          <p:cNvSpPr>
            <a:spLocks noGrp="1"/>
          </p:cNvSpPr>
          <p:nvPr>
            <p:ph type="sldNum" sz="quarter" idx="12"/>
          </p:nvPr>
        </p:nvSpPr>
        <p:spPr/>
        <p:txBody>
          <a:bodyPr/>
          <a:lstStyle>
            <a:lvl1pPr>
              <a:defRPr/>
            </a:lvl1pPr>
          </a:lstStyle>
          <a:p>
            <a:pPr>
              <a:defRPr/>
            </a:pPr>
            <a:fld id="{0FF9BD54-5EF1-4A28-A214-2496AE1D3545}" type="slidenum">
              <a:rPr lang="pl-PL" altLang="pl-PL"/>
              <a:pPr>
                <a:defRPr/>
              </a:pPr>
              <a:t>‹N›</a:t>
            </a:fld>
            <a:endParaRPr lang="pl-PL" altLang="pl-PL"/>
          </a:p>
        </p:txBody>
      </p:sp>
    </p:spTree>
    <p:extLst>
      <p:ext uri="{BB962C8B-B14F-4D97-AF65-F5344CB8AC3E}">
        <p14:creationId xmlns:p14="http://schemas.microsoft.com/office/powerpoint/2010/main" val="172501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a:extLst>
              <a:ext uri="{FF2B5EF4-FFF2-40B4-BE49-F238E27FC236}">
                <a16:creationId xmlns:a16="http://schemas.microsoft.com/office/drawing/2014/main" id="{775B885C-AE3E-F868-47F1-33A0D058E777}"/>
              </a:ext>
            </a:extLst>
          </p:cNvPr>
          <p:cNvSpPr>
            <a:spLocks noGrp="1"/>
          </p:cNvSpPr>
          <p:nvPr>
            <p:ph type="dt" sz="half" idx="10"/>
          </p:nvPr>
        </p:nvSpPr>
        <p:spPr/>
        <p:txBody>
          <a:bodyPr/>
          <a:lstStyle>
            <a:lvl1pPr>
              <a:defRPr/>
            </a:lvl1pPr>
          </a:lstStyle>
          <a:p>
            <a:pPr>
              <a:defRPr/>
            </a:pPr>
            <a:fld id="{24282430-3EB3-407A-BE1E-CA89A9BC35E2}" type="datetimeFigureOut">
              <a:rPr lang="pl-PL"/>
              <a:pPr>
                <a:defRPr/>
              </a:pPr>
              <a:t>22.11.2022</a:t>
            </a:fld>
            <a:endParaRPr lang="pl-PL"/>
          </a:p>
        </p:txBody>
      </p:sp>
      <p:sp>
        <p:nvSpPr>
          <p:cNvPr id="4" name="Footer Placeholder 4">
            <a:extLst>
              <a:ext uri="{FF2B5EF4-FFF2-40B4-BE49-F238E27FC236}">
                <a16:creationId xmlns:a16="http://schemas.microsoft.com/office/drawing/2014/main" id="{85DE3C84-0D74-BBC6-C7C6-9E8F51A27EFE}"/>
              </a:ext>
            </a:extLst>
          </p:cNvPr>
          <p:cNvSpPr>
            <a:spLocks noGrp="1"/>
          </p:cNvSpPr>
          <p:nvPr>
            <p:ph type="ftr" sz="quarter" idx="11"/>
          </p:nvPr>
        </p:nvSpPr>
        <p:spPr/>
        <p:txBody>
          <a:bodyPr/>
          <a:lstStyle>
            <a:lvl1pPr>
              <a:defRPr/>
            </a:lvl1pPr>
          </a:lstStyle>
          <a:p>
            <a:pPr>
              <a:defRPr/>
            </a:pPr>
            <a:endParaRPr lang="pl-PL"/>
          </a:p>
        </p:txBody>
      </p:sp>
      <p:sp>
        <p:nvSpPr>
          <p:cNvPr id="5" name="Slide Number Placeholder 5">
            <a:extLst>
              <a:ext uri="{FF2B5EF4-FFF2-40B4-BE49-F238E27FC236}">
                <a16:creationId xmlns:a16="http://schemas.microsoft.com/office/drawing/2014/main" id="{FF08C2C1-3408-8E38-DF5A-A6F8D10761A5}"/>
              </a:ext>
            </a:extLst>
          </p:cNvPr>
          <p:cNvSpPr>
            <a:spLocks noGrp="1"/>
          </p:cNvSpPr>
          <p:nvPr>
            <p:ph type="sldNum" sz="quarter" idx="12"/>
          </p:nvPr>
        </p:nvSpPr>
        <p:spPr/>
        <p:txBody>
          <a:bodyPr/>
          <a:lstStyle>
            <a:lvl1pPr>
              <a:defRPr/>
            </a:lvl1pPr>
          </a:lstStyle>
          <a:p>
            <a:pPr>
              <a:defRPr/>
            </a:pPr>
            <a:fld id="{708B7CA0-1DAB-44A5-9DFB-DC583CCC904B}" type="slidenum">
              <a:rPr lang="pl-PL" altLang="pl-PL"/>
              <a:pPr>
                <a:defRPr/>
              </a:pPr>
              <a:t>‹N›</a:t>
            </a:fld>
            <a:endParaRPr lang="pl-PL" altLang="pl-PL"/>
          </a:p>
        </p:txBody>
      </p:sp>
    </p:spTree>
    <p:extLst>
      <p:ext uri="{BB962C8B-B14F-4D97-AF65-F5344CB8AC3E}">
        <p14:creationId xmlns:p14="http://schemas.microsoft.com/office/powerpoint/2010/main" val="32048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CF96EF-71A0-6F6E-BB31-022C52432D60}"/>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B4D8E7D2-844A-C146-1936-269B137471E6}"/>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70DF831B-3DB4-A6F2-20D0-7554890E2C3C}"/>
              </a:ext>
            </a:extLst>
          </p:cNvPr>
          <p:cNvSpPr>
            <a:spLocks noGrp="1"/>
          </p:cNvSpPr>
          <p:nvPr>
            <p:ph type="dt" sz="half" idx="10"/>
          </p:nvPr>
        </p:nvSpPr>
        <p:spPr/>
        <p:txBody>
          <a:bodyPr/>
          <a:lstStyle>
            <a:lvl1pPr>
              <a:defRPr/>
            </a:lvl1pPr>
          </a:lstStyle>
          <a:p>
            <a:pPr>
              <a:defRPr/>
            </a:pPr>
            <a:fld id="{2F55BAB7-EB29-4497-A03D-067452AEC522}" type="datetimeFigureOut">
              <a:rPr lang="pl-PL"/>
              <a:pPr>
                <a:defRPr/>
              </a:pPr>
              <a:t>22.11.2022</a:t>
            </a:fld>
            <a:endParaRPr lang="pl-PL"/>
          </a:p>
        </p:txBody>
      </p:sp>
      <p:sp>
        <p:nvSpPr>
          <p:cNvPr id="5" name="Footer Placeholder 7">
            <a:extLst>
              <a:ext uri="{FF2B5EF4-FFF2-40B4-BE49-F238E27FC236}">
                <a16:creationId xmlns:a16="http://schemas.microsoft.com/office/drawing/2014/main" id="{F4BE6267-C2A8-8920-DB4A-3C7B9E640D8C}"/>
              </a:ext>
            </a:extLst>
          </p:cNvPr>
          <p:cNvSpPr>
            <a:spLocks noGrp="1"/>
          </p:cNvSpPr>
          <p:nvPr>
            <p:ph type="ftr" sz="quarter" idx="11"/>
          </p:nvPr>
        </p:nvSpPr>
        <p:spPr/>
        <p:txBody>
          <a:bodyPr/>
          <a:lstStyle>
            <a:lvl1pPr>
              <a:defRPr>
                <a:solidFill>
                  <a:srgbClr val="FFFFFF"/>
                </a:solidFill>
              </a:defRPr>
            </a:lvl1pPr>
          </a:lstStyle>
          <a:p>
            <a:pPr>
              <a:defRPr/>
            </a:pPr>
            <a:endParaRPr lang="pl-PL"/>
          </a:p>
        </p:txBody>
      </p:sp>
      <p:sp>
        <p:nvSpPr>
          <p:cNvPr id="6" name="Slide Number Placeholder 8">
            <a:extLst>
              <a:ext uri="{FF2B5EF4-FFF2-40B4-BE49-F238E27FC236}">
                <a16:creationId xmlns:a16="http://schemas.microsoft.com/office/drawing/2014/main" id="{EE43D87A-B81B-97F6-F916-229D7CB52DB4}"/>
              </a:ext>
            </a:extLst>
          </p:cNvPr>
          <p:cNvSpPr>
            <a:spLocks noGrp="1"/>
          </p:cNvSpPr>
          <p:nvPr>
            <p:ph type="sldNum" sz="quarter" idx="12"/>
          </p:nvPr>
        </p:nvSpPr>
        <p:spPr/>
        <p:txBody>
          <a:bodyPr/>
          <a:lstStyle>
            <a:lvl1pPr>
              <a:defRPr/>
            </a:lvl1pPr>
          </a:lstStyle>
          <a:p>
            <a:pPr>
              <a:defRPr/>
            </a:pPr>
            <a:fld id="{7592AA90-81B0-4F32-9BD8-8D4A4C7ABCB8}" type="slidenum">
              <a:rPr lang="pl-PL" altLang="pl-PL"/>
              <a:pPr>
                <a:defRPr/>
              </a:pPr>
              <a:t>‹N›</a:t>
            </a:fld>
            <a:endParaRPr lang="pl-PL" altLang="pl-PL"/>
          </a:p>
        </p:txBody>
      </p:sp>
    </p:spTree>
    <p:extLst>
      <p:ext uri="{BB962C8B-B14F-4D97-AF65-F5344CB8AC3E}">
        <p14:creationId xmlns:p14="http://schemas.microsoft.com/office/powerpoint/2010/main" val="77819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079185F-3FED-AB9B-B96E-601C3879A675}"/>
              </a:ext>
            </a:extLst>
          </p:cNvPr>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27ABFAF7-57D0-AD7C-AB16-742D68BD0517}"/>
              </a:ext>
            </a:extLst>
          </p:cNvPr>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7" name="Date Placeholder 4">
            <a:extLst>
              <a:ext uri="{FF2B5EF4-FFF2-40B4-BE49-F238E27FC236}">
                <a16:creationId xmlns:a16="http://schemas.microsoft.com/office/drawing/2014/main" id="{D52D956B-0516-2E27-1CBE-A4455A3C1789}"/>
              </a:ext>
            </a:extLst>
          </p:cNvPr>
          <p:cNvSpPr>
            <a:spLocks noGrp="1"/>
          </p:cNvSpPr>
          <p:nvPr>
            <p:ph type="dt" sz="half" idx="10"/>
          </p:nvPr>
        </p:nvSpPr>
        <p:spPr>
          <a:xfrm>
            <a:off x="465138" y="6459538"/>
            <a:ext cx="2619375" cy="365125"/>
          </a:xfrm>
        </p:spPr>
        <p:txBody>
          <a:bodyPr/>
          <a:lstStyle>
            <a:lvl1pPr algn="l">
              <a:defRPr/>
            </a:lvl1pPr>
          </a:lstStyle>
          <a:p>
            <a:pPr>
              <a:defRPr/>
            </a:pPr>
            <a:fld id="{B9C8516A-DD25-4BAD-947E-97EC15D4EC62}" type="datetimeFigureOut">
              <a:rPr lang="pl-PL"/>
              <a:pPr>
                <a:defRPr/>
              </a:pPr>
              <a:t>22.11.2022</a:t>
            </a:fld>
            <a:endParaRPr lang="pl-PL"/>
          </a:p>
        </p:txBody>
      </p:sp>
      <p:sp>
        <p:nvSpPr>
          <p:cNvPr id="8" name="Footer Placeholder 5">
            <a:extLst>
              <a:ext uri="{FF2B5EF4-FFF2-40B4-BE49-F238E27FC236}">
                <a16:creationId xmlns:a16="http://schemas.microsoft.com/office/drawing/2014/main" id="{9988A578-325F-45D0-BB3A-6A3E2BAD1175}"/>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pl-PL"/>
          </a:p>
        </p:txBody>
      </p:sp>
      <p:sp>
        <p:nvSpPr>
          <p:cNvPr id="9" name="Slide Number Placeholder 6">
            <a:extLst>
              <a:ext uri="{FF2B5EF4-FFF2-40B4-BE49-F238E27FC236}">
                <a16:creationId xmlns:a16="http://schemas.microsoft.com/office/drawing/2014/main" id="{5EA9C0FE-CCCD-3E4E-1C57-FB23D1DE8A92}"/>
              </a:ext>
            </a:extLst>
          </p:cNvPr>
          <p:cNvSpPr>
            <a:spLocks noGrp="1"/>
          </p:cNvSpPr>
          <p:nvPr>
            <p:ph type="sldNum" sz="quarter" idx="12"/>
          </p:nvPr>
        </p:nvSpPr>
        <p:spPr/>
        <p:txBody>
          <a:bodyPr/>
          <a:lstStyle>
            <a:lvl1pPr>
              <a:defRPr>
                <a:solidFill>
                  <a:schemeClr val="tx2"/>
                </a:solidFill>
              </a:defRPr>
            </a:lvl1pPr>
          </a:lstStyle>
          <a:p>
            <a:pPr>
              <a:defRPr/>
            </a:pPr>
            <a:fld id="{AFA62061-11D7-4EAD-A31E-7B617DA7E151}" type="slidenum">
              <a:rPr lang="pl-PL" altLang="pl-PL"/>
              <a:pPr>
                <a:defRPr/>
              </a:pPr>
              <a:t>‹N›</a:t>
            </a:fld>
            <a:endParaRPr lang="pl-PL" altLang="pl-PL"/>
          </a:p>
        </p:txBody>
      </p:sp>
    </p:spTree>
    <p:extLst>
      <p:ext uri="{BB962C8B-B14F-4D97-AF65-F5344CB8AC3E}">
        <p14:creationId xmlns:p14="http://schemas.microsoft.com/office/powerpoint/2010/main" val="277571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5906D9B-553D-6290-5A2A-02A1D90F24D8}"/>
              </a:ext>
            </a:extLst>
          </p:cNvPr>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941698F2-991B-3EAB-EBAE-84C348F296B0}"/>
              </a:ext>
            </a:extLst>
          </p:cNvPr>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7" name="Date Placeholder 4">
            <a:extLst>
              <a:ext uri="{FF2B5EF4-FFF2-40B4-BE49-F238E27FC236}">
                <a16:creationId xmlns:a16="http://schemas.microsoft.com/office/drawing/2014/main" id="{112E1537-108A-0AF2-E27C-DCDBBF01F899}"/>
              </a:ext>
            </a:extLst>
          </p:cNvPr>
          <p:cNvSpPr>
            <a:spLocks noGrp="1"/>
          </p:cNvSpPr>
          <p:nvPr>
            <p:ph type="dt" sz="half" idx="10"/>
          </p:nvPr>
        </p:nvSpPr>
        <p:spPr/>
        <p:txBody>
          <a:bodyPr/>
          <a:lstStyle>
            <a:lvl1pPr>
              <a:defRPr/>
            </a:lvl1pPr>
          </a:lstStyle>
          <a:p>
            <a:pPr>
              <a:defRPr/>
            </a:pPr>
            <a:fld id="{9472A24D-5333-4A88-BE6F-F16DB73562A5}" type="datetimeFigureOut">
              <a:rPr lang="pl-PL"/>
              <a:pPr>
                <a:defRPr/>
              </a:pPr>
              <a:t>22.11.2022</a:t>
            </a:fld>
            <a:endParaRPr lang="pl-PL"/>
          </a:p>
        </p:txBody>
      </p:sp>
      <p:sp>
        <p:nvSpPr>
          <p:cNvPr id="8" name="Footer Placeholder 5">
            <a:extLst>
              <a:ext uri="{FF2B5EF4-FFF2-40B4-BE49-F238E27FC236}">
                <a16:creationId xmlns:a16="http://schemas.microsoft.com/office/drawing/2014/main" id="{7DCD3F6E-0DDC-9D2E-E395-76AA12CA744D}"/>
              </a:ext>
            </a:extLst>
          </p:cNvPr>
          <p:cNvSpPr>
            <a:spLocks noGrp="1"/>
          </p:cNvSpPr>
          <p:nvPr>
            <p:ph type="ftr" sz="quarter" idx="11"/>
          </p:nvPr>
        </p:nvSpPr>
        <p:spPr/>
        <p:txBody>
          <a:bodyPr/>
          <a:lstStyle>
            <a:lvl1pPr>
              <a:defRPr/>
            </a:lvl1pPr>
          </a:lstStyle>
          <a:p>
            <a:pPr>
              <a:defRPr/>
            </a:pPr>
            <a:endParaRPr lang="pl-PL"/>
          </a:p>
        </p:txBody>
      </p:sp>
      <p:sp>
        <p:nvSpPr>
          <p:cNvPr id="9" name="Slide Number Placeholder 6">
            <a:extLst>
              <a:ext uri="{FF2B5EF4-FFF2-40B4-BE49-F238E27FC236}">
                <a16:creationId xmlns:a16="http://schemas.microsoft.com/office/drawing/2014/main" id="{373D88DB-B572-F64D-0173-42D393F58595}"/>
              </a:ext>
            </a:extLst>
          </p:cNvPr>
          <p:cNvSpPr>
            <a:spLocks noGrp="1"/>
          </p:cNvSpPr>
          <p:nvPr>
            <p:ph type="sldNum" sz="quarter" idx="12"/>
          </p:nvPr>
        </p:nvSpPr>
        <p:spPr/>
        <p:txBody>
          <a:bodyPr/>
          <a:lstStyle>
            <a:lvl1pPr>
              <a:defRPr/>
            </a:lvl1pPr>
          </a:lstStyle>
          <a:p>
            <a:pPr>
              <a:defRPr/>
            </a:pPr>
            <a:fld id="{F1C232CD-AC23-48D5-AA84-B99B655FFA10}" type="slidenum">
              <a:rPr lang="pl-PL" altLang="pl-PL"/>
              <a:pPr>
                <a:defRPr/>
              </a:pPr>
              <a:t>‹N›</a:t>
            </a:fld>
            <a:endParaRPr lang="pl-PL" altLang="pl-PL"/>
          </a:p>
        </p:txBody>
      </p:sp>
    </p:spTree>
    <p:extLst>
      <p:ext uri="{BB962C8B-B14F-4D97-AF65-F5344CB8AC3E}">
        <p14:creationId xmlns:p14="http://schemas.microsoft.com/office/powerpoint/2010/main" val="803909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7D706D-AF1E-2D12-FFC8-2114F26D969C}"/>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E6716E8-3309-D00B-E043-CB39EF023765}"/>
              </a:ext>
            </a:extLst>
          </p:cNvPr>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3C29A59B-94B5-71E1-95DB-EF590B875EC0}"/>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1029" name="Text Placeholder 2">
            <a:extLst>
              <a:ext uri="{FF2B5EF4-FFF2-40B4-BE49-F238E27FC236}">
                <a16:creationId xmlns:a16="http://schemas.microsoft.com/office/drawing/2014/main" id="{BAA54866-BA00-4539-5F4E-450003504A50}"/>
              </a:ext>
            </a:extLst>
          </p:cNvPr>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a:extLst>
              <a:ext uri="{FF2B5EF4-FFF2-40B4-BE49-F238E27FC236}">
                <a16:creationId xmlns:a16="http://schemas.microsoft.com/office/drawing/2014/main" id="{78D52ECA-2DD4-1017-9304-82566391E831}"/>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cs typeface="+mn-cs"/>
              </a:defRPr>
            </a:lvl1pPr>
          </a:lstStyle>
          <a:p>
            <a:pPr>
              <a:defRPr/>
            </a:pPr>
            <a:fld id="{2A311142-0FF8-4EDD-8A88-CC20626708CA}" type="datetimeFigureOut">
              <a:rPr lang="pl-PL"/>
              <a:pPr>
                <a:defRPr/>
              </a:pPr>
              <a:t>22.11.2022</a:t>
            </a:fld>
            <a:endParaRPr lang="pl-PL"/>
          </a:p>
        </p:txBody>
      </p:sp>
      <p:sp>
        <p:nvSpPr>
          <p:cNvPr id="5" name="Footer Placeholder 4">
            <a:extLst>
              <a:ext uri="{FF2B5EF4-FFF2-40B4-BE49-F238E27FC236}">
                <a16:creationId xmlns:a16="http://schemas.microsoft.com/office/drawing/2014/main" id="{9E2312AA-A6FA-5529-96AE-373CB7FD3B44}"/>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cs typeface="+mn-cs"/>
              </a:defRPr>
            </a:lvl1pPr>
          </a:lstStyle>
          <a:p>
            <a:pPr>
              <a:defRPr/>
            </a:pPr>
            <a:endParaRPr lang="pl-PL"/>
          </a:p>
        </p:txBody>
      </p:sp>
      <p:sp>
        <p:nvSpPr>
          <p:cNvPr id="6" name="Slide Number Placeholder 5">
            <a:extLst>
              <a:ext uri="{FF2B5EF4-FFF2-40B4-BE49-F238E27FC236}">
                <a16:creationId xmlns:a16="http://schemas.microsoft.com/office/drawing/2014/main" id="{9027276B-8172-AF7E-2214-08A1DBEC2659}"/>
              </a:ext>
            </a:extLst>
          </p:cNvPr>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latin typeface="Calibri" panose="020F0502020204030204" pitchFamily="34" charset="0"/>
              </a:defRPr>
            </a:lvl1pPr>
          </a:lstStyle>
          <a:p>
            <a:pPr>
              <a:defRPr/>
            </a:pPr>
            <a:fld id="{21927F39-12E0-4C00-A82C-E7A0913C0069}" type="slidenum">
              <a:rPr lang="pl-PL" altLang="pl-PL"/>
              <a:pPr>
                <a:defRPr/>
              </a:pPr>
              <a:t>‹N›</a:t>
            </a:fld>
            <a:endParaRPr lang="pl-PL" altLang="pl-PL"/>
          </a:p>
        </p:txBody>
      </p:sp>
      <p:cxnSp>
        <p:nvCxnSpPr>
          <p:cNvPr id="10" name="Straight Connector 9">
            <a:extLst>
              <a:ext uri="{FF2B5EF4-FFF2-40B4-BE49-F238E27FC236}">
                <a16:creationId xmlns:a16="http://schemas.microsoft.com/office/drawing/2014/main" id="{679A66AF-8418-9574-6330-D74B3DD2B1E8}"/>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200" r:id="rId1"/>
    <p:sldLayoutId id="2147485195" r:id="rId2"/>
    <p:sldLayoutId id="2147485201" r:id="rId3"/>
    <p:sldLayoutId id="2147485196" r:id="rId4"/>
    <p:sldLayoutId id="2147485197" r:id="rId5"/>
    <p:sldLayoutId id="2147485198" r:id="rId6"/>
    <p:sldLayoutId id="2147485202" r:id="rId7"/>
    <p:sldLayoutId id="2147485203" r:id="rId8"/>
    <p:sldLayoutId id="2147485204" r:id="rId9"/>
    <p:sldLayoutId id="2147485199" r:id="rId10"/>
    <p:sldLayoutId id="2147485205"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Relationship_between_science_and_religion" TargetMode="External"/><Relationship Id="rId2" Type="http://schemas.openxmlformats.org/officeDocument/2006/relationships/hyperlink" Target="https://en.wikipedia.org/wiki/History_of_science" TargetMode="External"/><Relationship Id="rId1" Type="http://schemas.openxmlformats.org/officeDocument/2006/relationships/slideLayout" Target="../slideLayouts/slideLayout7.xml"/><Relationship Id="rId4" Type="http://schemas.openxmlformats.org/officeDocument/2006/relationships/hyperlink" Target="https://en.wikipedia.org/wiki/International_Society_for_Science_and_Relig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var/folders/tz/njjqsxf94kjckwf108h85bq00000gn/T/com.microsoft.Word/WebArchiveCopyPasteTempFiles/Ten-models-of-the-science-and-religion-relationship_W640.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30DDA0-1167-5681-A2D1-4877E7BE9DFE}"/>
              </a:ext>
            </a:extLst>
          </p:cNvPr>
          <p:cNvSpPr>
            <a:spLocks noGrp="1"/>
          </p:cNvSpPr>
          <p:nvPr>
            <p:ph type="ctrTitle"/>
          </p:nvPr>
        </p:nvSpPr>
        <p:spPr>
          <a:xfrm>
            <a:off x="673100" y="2716213"/>
            <a:ext cx="11006138" cy="2387600"/>
          </a:xfrm>
        </p:spPr>
        <p:txBody>
          <a:bodyPr>
            <a:normAutofit fontScale="90000"/>
          </a:bodyPr>
          <a:lstStyle/>
          <a:p>
            <a:pPr eaLnBrk="1" fontAlgn="auto" hangingPunct="1">
              <a:spcAft>
                <a:spcPts val="0"/>
              </a:spcAft>
              <a:defRPr/>
            </a:pPr>
            <a:r>
              <a:rPr lang="pl-PL" b="1" dirty="0"/>
              <a:t>Relacje nauka-wiara: </a:t>
            </a:r>
            <a:br>
              <a:rPr lang="pl-PL" b="1" dirty="0"/>
            </a:br>
            <a:r>
              <a:rPr lang="pl-PL" b="1" dirty="0"/>
              <a:t>konflikt czy współistnienie?</a:t>
            </a:r>
            <a:br>
              <a:rPr lang="pl-PL" b="1" dirty="0"/>
            </a:br>
            <a:br>
              <a:rPr lang="pl-PL" b="1" dirty="0"/>
            </a:br>
            <a:r>
              <a:rPr lang="pl-PL" sz="2800" b="1" dirty="0"/>
              <a:t>Ks. dr hab. Piotr Roszak </a:t>
            </a:r>
            <a:br>
              <a:rPr lang="pl-PL" sz="2800" b="1" dirty="0"/>
            </a:br>
            <a:r>
              <a:rPr lang="pl-PL" sz="2800" b="1" dirty="0"/>
              <a:t>Wydział Teologiczny</a:t>
            </a:r>
            <a:endParaRPr lang="pl-PL" b="1" dirty="0">
              <a:solidFill>
                <a:schemeClr val="bg1"/>
              </a:solidFill>
              <a:latin typeface="Bernard MT Condensed" panose="02050806060905020404" pitchFamily="18" charset="0"/>
              <a:cs typeface="Andalus" panose="02020603050405020304" pitchFamily="18" charset="-78"/>
            </a:endParaRPr>
          </a:p>
        </p:txBody>
      </p:sp>
      <p:sp>
        <p:nvSpPr>
          <p:cNvPr id="3" name="Podtytuł 2">
            <a:extLst>
              <a:ext uri="{FF2B5EF4-FFF2-40B4-BE49-F238E27FC236}">
                <a16:creationId xmlns:a16="http://schemas.microsoft.com/office/drawing/2014/main" id="{D5AAF941-77FA-5BCF-B486-6F6B4F34B659}"/>
              </a:ext>
            </a:extLst>
          </p:cNvPr>
          <p:cNvSpPr>
            <a:spLocks noGrp="1"/>
          </p:cNvSpPr>
          <p:nvPr>
            <p:ph type="subTitle" idx="1"/>
          </p:nvPr>
        </p:nvSpPr>
        <p:spPr>
          <a:xfrm>
            <a:off x="1524000" y="3602038"/>
            <a:ext cx="46038" cy="617537"/>
          </a:xfrm>
        </p:spPr>
        <p:txBody>
          <a:bodyPr rtlCol="0"/>
          <a:lstStyle/>
          <a:p>
            <a:pPr eaLnBrk="1" fontAlgn="auto" hangingPunct="1">
              <a:defRPr/>
            </a:pPr>
            <a:endParaRPr lang="pl-PL" dirty="0">
              <a:ln w="22225">
                <a:solidFill>
                  <a:schemeClr val="bg1"/>
                </a:solidFill>
                <a:prstDash val="solid"/>
              </a:ln>
            </a:endParaRPr>
          </a:p>
        </p:txBody>
      </p:sp>
      <p:pic>
        <p:nvPicPr>
          <p:cNvPr id="10244" name="Picture 2" descr="Baner">
            <a:extLst>
              <a:ext uri="{FF2B5EF4-FFF2-40B4-BE49-F238E27FC236}">
                <a16:creationId xmlns:a16="http://schemas.microsoft.com/office/drawing/2014/main" id="{303B9ABB-0501-C7D6-F6FE-3E171979E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2113" y="4529138"/>
            <a:ext cx="1619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D642D8-9236-41BA-C5CE-C984B6873CC1}"/>
              </a:ext>
            </a:extLst>
          </p:cNvPr>
          <p:cNvSpPr>
            <a:spLocks noGrp="1"/>
          </p:cNvSpPr>
          <p:nvPr>
            <p:ph type="title"/>
          </p:nvPr>
        </p:nvSpPr>
        <p:spPr/>
        <p:txBody>
          <a:bodyPr/>
          <a:lstStyle/>
          <a:p>
            <a:pPr>
              <a:defRPr/>
            </a:pPr>
            <a:r>
              <a:rPr lang="pl-PL" dirty="0"/>
              <a:t>Idea Uniwersytetu</a:t>
            </a:r>
          </a:p>
        </p:txBody>
      </p:sp>
      <p:sp>
        <p:nvSpPr>
          <p:cNvPr id="19459" name="Symbol zastępczy zawartości 2">
            <a:extLst>
              <a:ext uri="{FF2B5EF4-FFF2-40B4-BE49-F238E27FC236}">
                <a16:creationId xmlns:a16="http://schemas.microsoft.com/office/drawing/2014/main" id="{B8DD7766-2CFB-86D9-62A3-9651620AA9C6}"/>
              </a:ext>
            </a:extLst>
          </p:cNvPr>
          <p:cNvSpPr>
            <a:spLocks noGrp="1"/>
          </p:cNvSpPr>
          <p:nvPr>
            <p:ph idx="1"/>
          </p:nvPr>
        </p:nvSpPr>
        <p:spPr>
          <a:xfrm>
            <a:off x="6121400" y="1846263"/>
            <a:ext cx="5524500" cy="4022725"/>
          </a:xfrm>
        </p:spPr>
        <p:txBody>
          <a:bodyPr/>
          <a:lstStyle/>
          <a:p>
            <a:r>
              <a:rPr lang="pl-PL" altLang="pl-PL" sz="2400"/>
              <a:t>Czy każdy z Wydziałów to wyspa na archipelagu? Kto zbuduje mosty między nimi?</a:t>
            </a:r>
          </a:p>
          <a:p>
            <a:r>
              <a:rPr lang="pl-PL" altLang="pl-PL" sz="2400"/>
              <a:t>Po co Kościół zakładał pierwsze uniwersytety w XIII wieku? </a:t>
            </a:r>
          </a:p>
          <a:p>
            <a:r>
              <a:rPr lang="pl-PL" altLang="pl-PL" sz="2400"/>
              <a:t>„</a:t>
            </a:r>
            <a:r>
              <a:rPr lang="pl-PL" altLang="pl-PL" sz="2400" b="1">
                <a:solidFill>
                  <a:srgbClr val="FF0000"/>
                </a:solidFill>
              </a:rPr>
              <a:t>Myślcie o Bogu właściwie</a:t>
            </a:r>
            <a:r>
              <a:rPr lang="pl-PL" altLang="pl-PL" sz="2400"/>
              <a:t>”                       (</a:t>
            </a:r>
            <a:r>
              <a:rPr lang="pl-PL" altLang="pl-PL" sz="2400" b="1"/>
              <a:t>Mdr 1,1)</a:t>
            </a:r>
            <a:endParaRPr lang="pl-PL" altLang="pl-PL" sz="2400"/>
          </a:p>
          <a:p>
            <a:r>
              <a:rPr lang="pl-PL" altLang="pl-PL" sz="2400"/>
              <a:t>Wiedza teoretyczna, która jest </a:t>
            </a:r>
            <a:r>
              <a:rPr lang="pl-PL" altLang="pl-PL" sz="2400" u="sng"/>
              <a:t>horyzontem</a:t>
            </a:r>
            <a:r>
              <a:rPr lang="pl-PL" altLang="pl-PL" sz="2400"/>
              <a:t> dla rozwiązywania największych problemów</a:t>
            </a:r>
          </a:p>
          <a:p>
            <a:r>
              <a:rPr lang="pl-PL" altLang="pl-PL" sz="2400"/>
              <a:t>Kontekst „uzasadnienia” i „odkrycia” w filozofii nauki</a:t>
            </a:r>
          </a:p>
        </p:txBody>
      </p:sp>
      <p:pic>
        <p:nvPicPr>
          <p:cNvPr id="19460" name="Picture 2" descr="http://d.globalairline.webspiro.pl/k/r/02/4e/8ic7sf17o4o4kgwoo4o004g848k/archipelag-turku.600.jpg">
            <a:extLst>
              <a:ext uri="{FF2B5EF4-FFF2-40B4-BE49-F238E27FC236}">
                <a16:creationId xmlns:a16="http://schemas.microsoft.com/office/drawing/2014/main" id="{59C5961B-D91C-8C31-A34C-555503EC6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1979613"/>
            <a:ext cx="549592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72EBDB-E244-1A13-1AE2-E7D9623844D6}"/>
              </a:ext>
            </a:extLst>
          </p:cNvPr>
          <p:cNvSpPr>
            <a:spLocks noGrp="1"/>
          </p:cNvSpPr>
          <p:nvPr>
            <p:ph type="title"/>
          </p:nvPr>
        </p:nvSpPr>
        <p:spPr>
          <a:xfrm>
            <a:off x="2935288" y="96838"/>
            <a:ext cx="4808537" cy="847725"/>
          </a:xfrm>
        </p:spPr>
        <p:txBody>
          <a:bodyPr/>
          <a:lstStyle/>
          <a:p>
            <a:pPr>
              <a:defRPr/>
            </a:pPr>
            <a:r>
              <a:rPr lang="pl-PL" dirty="0" err="1"/>
              <a:t>Sub</a:t>
            </a:r>
            <a:r>
              <a:rPr lang="pl-PL" dirty="0"/>
              <a:t> </a:t>
            </a:r>
            <a:r>
              <a:rPr lang="pl-PL" dirty="0" err="1"/>
              <a:t>ratione</a:t>
            </a:r>
            <a:r>
              <a:rPr lang="pl-PL" dirty="0"/>
              <a:t> dei</a:t>
            </a:r>
          </a:p>
        </p:txBody>
      </p:sp>
      <p:sp>
        <p:nvSpPr>
          <p:cNvPr id="14339" name="Symbol zastępczy zawartości 2">
            <a:extLst>
              <a:ext uri="{FF2B5EF4-FFF2-40B4-BE49-F238E27FC236}">
                <a16:creationId xmlns:a16="http://schemas.microsoft.com/office/drawing/2014/main" id="{982F3C54-2EC3-FFE9-9BDA-CF60FF314CA0}"/>
              </a:ext>
            </a:extLst>
          </p:cNvPr>
          <p:cNvSpPr>
            <a:spLocks noGrp="1"/>
          </p:cNvSpPr>
          <p:nvPr>
            <p:ph idx="1"/>
          </p:nvPr>
        </p:nvSpPr>
        <p:spPr>
          <a:xfrm>
            <a:off x="149225" y="1179513"/>
            <a:ext cx="8599488" cy="5137150"/>
          </a:xfrm>
        </p:spPr>
        <p:txBody>
          <a:bodyPr/>
          <a:lstStyle/>
          <a:p>
            <a:pPr marL="44450" indent="0">
              <a:buFont typeface="Arial" panose="020B0604020202020204" pitchFamily="34" charset="0"/>
              <a:buNone/>
              <a:defRPr/>
            </a:pPr>
            <a:r>
              <a:rPr lang="pl-PL" altLang="pl-PL" sz="2400" dirty="0"/>
              <a:t>„Obie nauki [nauka i teologia] nie postępują według tego samego porządku. W doktrynie filozoficznej, która rozważa stworzenia same w sobie i wiedzie od nich do poznania Boga, najpierw są rozważania o stworzeniach, a na końcu o Bogu. </a:t>
            </a:r>
            <a:r>
              <a:rPr lang="pl-PL" altLang="pl-PL" sz="2400" b="1" dirty="0">
                <a:solidFill>
                  <a:srgbClr val="FF0000"/>
                </a:solidFill>
              </a:rPr>
              <a:t>W nauce wiary zaś, rozważającej stworzenia tylko w ich relacji do Boga, najpierw są rozważania o Bogu, a następnie o stworzeniach</a:t>
            </a:r>
            <a:r>
              <a:rPr lang="pl-PL" altLang="pl-PL" sz="2400" dirty="0"/>
              <a:t>. I w ten sposób jest ona doskonalsza, gdyż jest bardziej podobna do </a:t>
            </a:r>
            <a:r>
              <a:rPr lang="pl-PL" altLang="pl-PL" sz="2400" b="1" dirty="0"/>
              <a:t>poznania przypisywanego Bogu, który poznając siebie ogląda inne rzeczy</a:t>
            </a:r>
            <a:r>
              <a:rPr lang="pl-PL" altLang="pl-PL" sz="2400" dirty="0"/>
              <a:t>” (</a:t>
            </a:r>
            <a:r>
              <a:rPr lang="it-IT" dirty="0">
                <a:solidFill>
                  <a:srgbClr val="4D5156"/>
                </a:solidFill>
                <a:latin typeface="arial" panose="020B0604020202020204" pitchFamily="34" charset="0"/>
              </a:rPr>
              <a:t> Summa Contra </a:t>
            </a:r>
            <a:r>
              <a:rPr lang="it-IT" dirty="0" err="1">
                <a:solidFill>
                  <a:srgbClr val="4D5156"/>
                </a:solidFill>
                <a:latin typeface="arial" panose="020B0604020202020204" pitchFamily="34" charset="0"/>
              </a:rPr>
              <a:t>Gentiles</a:t>
            </a:r>
            <a:r>
              <a:rPr lang="pl-PL" altLang="pl-PL" sz="2400" dirty="0"/>
              <a:t> II, cap. 4). </a:t>
            </a:r>
          </a:p>
          <a:p>
            <a:pPr>
              <a:defRPr/>
            </a:pPr>
            <a:r>
              <a:rPr lang="pl-PL" altLang="pl-PL" sz="2400" dirty="0"/>
              <a:t>Odkrywanie Boga jako przyczyny powszechnej przez przyczyny szczegółowe</a:t>
            </a:r>
          </a:p>
          <a:p>
            <a:pPr>
              <a:defRPr/>
            </a:pPr>
            <a:r>
              <a:rPr lang="pl-PL" altLang="pl-PL" sz="2400" b="1" dirty="0">
                <a:solidFill>
                  <a:srgbClr val="7030A0"/>
                </a:solidFill>
              </a:rPr>
              <a:t>Extra scientiam nulla theologia?</a:t>
            </a:r>
            <a:endParaRPr lang="it-IT" altLang="pl-PL" sz="2400" b="1" dirty="0">
              <a:solidFill>
                <a:srgbClr val="7030A0"/>
              </a:solidFill>
            </a:endParaRPr>
          </a:p>
          <a:p>
            <a:pPr>
              <a:defRPr/>
            </a:pPr>
            <a:r>
              <a:rPr lang="it-IT" altLang="pl-PL" b="1" dirty="0">
                <a:solidFill>
                  <a:srgbClr val="7030A0"/>
                </a:solidFill>
                <a:latin typeface="Arial" panose="020B0604020202020204" pitchFamily="34" charset="0"/>
                <a:cs typeface="Arial" panose="020B0604020202020204" pitchFamily="34" charset="0"/>
              </a:rPr>
              <a:t>Nie </a:t>
            </a:r>
            <a:r>
              <a:rPr lang="it-IT" altLang="pl-PL" b="1" dirty="0" err="1">
                <a:solidFill>
                  <a:srgbClr val="7030A0"/>
                </a:solidFill>
                <a:latin typeface="Arial" panose="020B0604020202020204" pitchFamily="34" charset="0"/>
                <a:cs typeface="Arial" panose="020B0604020202020204" pitchFamily="34" charset="0"/>
              </a:rPr>
              <a:t>istnieje</a:t>
            </a:r>
            <a:r>
              <a:rPr lang="it-IT" altLang="pl-PL" b="1" dirty="0">
                <a:solidFill>
                  <a:srgbClr val="7030A0"/>
                </a:solidFill>
                <a:latin typeface="Arial" panose="020B0604020202020204" pitchFamily="34" charset="0"/>
                <a:cs typeface="Arial" panose="020B0604020202020204" pitchFamily="34" charset="0"/>
              </a:rPr>
              <a:t> teologia </a:t>
            </a:r>
            <a:r>
              <a:rPr lang="it-IT" altLang="pl-PL" b="1" dirty="0" err="1">
                <a:solidFill>
                  <a:srgbClr val="7030A0"/>
                </a:solidFill>
                <a:latin typeface="Arial" panose="020B0604020202020204" pitchFamily="34" charset="0"/>
                <a:cs typeface="Arial" panose="020B0604020202020204" pitchFamily="34" charset="0"/>
              </a:rPr>
              <a:t>poza</a:t>
            </a:r>
            <a:r>
              <a:rPr lang="it-IT" altLang="pl-PL" b="1" dirty="0">
                <a:solidFill>
                  <a:srgbClr val="7030A0"/>
                </a:solidFill>
                <a:latin typeface="Arial" panose="020B0604020202020204" pitchFamily="34" charset="0"/>
                <a:cs typeface="Arial" panose="020B0604020202020204" pitchFamily="34" charset="0"/>
              </a:rPr>
              <a:t> </a:t>
            </a:r>
            <a:r>
              <a:rPr lang="it-IT" altLang="pl-PL" b="1" dirty="0" err="1">
                <a:solidFill>
                  <a:srgbClr val="7030A0"/>
                </a:solidFill>
                <a:latin typeface="Arial" panose="020B0604020202020204" pitchFamily="34" charset="0"/>
                <a:cs typeface="Arial" panose="020B0604020202020204" pitchFamily="34" charset="0"/>
              </a:rPr>
              <a:t>nauką</a:t>
            </a:r>
            <a:r>
              <a:rPr lang="pl-PL" altLang="pl-PL" b="1" dirty="0">
                <a:solidFill>
                  <a:srgbClr val="7030A0"/>
                </a:solidFill>
                <a:latin typeface="Arial" panose="020B0604020202020204" pitchFamily="34" charset="0"/>
                <a:cs typeface="Arial" panose="020B0604020202020204" pitchFamily="34" charset="0"/>
              </a:rPr>
              <a:t> </a:t>
            </a:r>
          </a:p>
        </p:txBody>
      </p:sp>
      <p:pic>
        <p:nvPicPr>
          <p:cNvPr id="20484" name="Picture 4" descr="Aquinas and Modern Science: A New Synthesis of Faith and Reason:  Verschuuren, Gerard M., Koterski, S.J., Joseph W.: 9781621382287:  Amazon.com: Books">
            <a:extLst>
              <a:ext uri="{FF2B5EF4-FFF2-40B4-BE49-F238E27FC236}">
                <a16:creationId xmlns:a16="http://schemas.microsoft.com/office/drawing/2014/main" id="{92073386-063A-4AA7-B683-1DC81B409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5125" y="1536700"/>
            <a:ext cx="2455863"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C1F386-C7B9-7FBF-E532-5C6A99BC1499}"/>
              </a:ext>
            </a:extLst>
          </p:cNvPr>
          <p:cNvSpPr>
            <a:spLocks noGrp="1"/>
          </p:cNvSpPr>
          <p:nvPr>
            <p:ph type="title" idx="4294967295"/>
          </p:nvPr>
        </p:nvSpPr>
        <p:spPr>
          <a:xfrm>
            <a:off x="5461000" y="333375"/>
            <a:ext cx="3479800" cy="646113"/>
          </a:xfrm>
        </p:spPr>
        <p:txBody>
          <a:bodyPr>
            <a:normAutofit fontScale="90000"/>
          </a:bodyPr>
          <a:lstStyle/>
          <a:p>
            <a:pPr>
              <a:defRPr/>
            </a:pPr>
            <a:r>
              <a:rPr lang="pl-PL" dirty="0"/>
              <a:t>Skala </a:t>
            </a:r>
            <a:r>
              <a:rPr lang="pl-PL" dirty="0" err="1"/>
              <a:t>Messera</a:t>
            </a:r>
            <a:endParaRPr lang="pl-PL" dirty="0"/>
          </a:p>
        </p:txBody>
      </p:sp>
      <p:sp>
        <p:nvSpPr>
          <p:cNvPr id="21507" name="Symbol zastępczy zawartości 4">
            <a:extLst>
              <a:ext uri="{FF2B5EF4-FFF2-40B4-BE49-F238E27FC236}">
                <a16:creationId xmlns:a16="http://schemas.microsoft.com/office/drawing/2014/main" id="{8AB97EDF-AE0F-732C-48CA-7ED4B44B1423}"/>
              </a:ext>
            </a:extLst>
          </p:cNvPr>
          <p:cNvSpPr>
            <a:spLocks noGrp="1"/>
          </p:cNvSpPr>
          <p:nvPr>
            <p:ph sz="half" idx="4294967295"/>
          </p:nvPr>
        </p:nvSpPr>
        <p:spPr>
          <a:xfrm>
            <a:off x="4767263" y="1247775"/>
            <a:ext cx="5826125" cy="4705350"/>
          </a:xfrm>
        </p:spPr>
        <p:txBody>
          <a:bodyPr/>
          <a:lstStyle/>
          <a:p>
            <a:r>
              <a:rPr lang="pl-PL" altLang="pl-PL" sz="2400"/>
              <a:t>Trzy przykłady „korzyści”</a:t>
            </a:r>
          </a:p>
          <a:p>
            <a:r>
              <a:rPr lang="pl-PL" altLang="pl-PL" sz="2400"/>
              <a:t>1. krytyczny osąd, aby odróżnić co jest zbyt mocnym redukcjonizmem</a:t>
            </a:r>
          </a:p>
          <a:p>
            <a:r>
              <a:rPr lang="pl-PL" altLang="pl-PL" sz="2400"/>
              <a:t>2. pozwala lepiej ująć pewne tematy teologiczne, np. socjologia pozwala zrozumieć procesy sekularyzacyjne, zarządzanie</a:t>
            </a:r>
          </a:p>
          <a:p>
            <a:r>
              <a:rPr lang="pl-PL" altLang="pl-PL" sz="2400"/>
              <a:t>3. Metodologia – zastosowanie metod empirycznych</a:t>
            </a:r>
          </a:p>
        </p:txBody>
      </p:sp>
      <p:pic>
        <p:nvPicPr>
          <p:cNvPr id="21508" name="Symbol zastępczy zawartości 2">
            <a:extLst>
              <a:ext uri="{FF2B5EF4-FFF2-40B4-BE49-F238E27FC236}">
                <a16:creationId xmlns:a16="http://schemas.microsoft.com/office/drawing/2014/main" id="{99C5628B-D3EF-5F12-778F-D59E54DD04E9}"/>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17513" y="333375"/>
            <a:ext cx="3470275" cy="5422900"/>
          </a:xfrm>
        </p:spPr>
      </p:pic>
      <p:pic>
        <p:nvPicPr>
          <p:cNvPr id="21509" name="Diagram 15">
            <a:extLst>
              <a:ext uri="{FF2B5EF4-FFF2-40B4-BE49-F238E27FC236}">
                <a16:creationId xmlns:a16="http://schemas.microsoft.com/office/drawing/2014/main" id="{0846CC1F-B76F-B1FB-5DB5-0A8ECA28F5A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700" y="2895600"/>
            <a:ext cx="81788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23BF001-A081-B39A-AA8B-6C3DA9BD5301}"/>
              </a:ext>
            </a:extLst>
          </p:cNvPr>
          <p:cNvSpPr>
            <a:spLocks noGrp="1" noChangeArrowheads="1"/>
          </p:cNvSpPr>
          <p:nvPr>
            <p:ph type="title" idx="4294967295"/>
          </p:nvPr>
        </p:nvSpPr>
        <p:spPr bwMode="auto">
          <a:xfrm>
            <a:off x="1019175" y="0"/>
            <a:ext cx="10058400" cy="952500"/>
          </a:xfrm>
        </p:spPr>
        <p:txBody>
          <a:bodyPr wrap="square" numCol="1" anchorCtr="0" compatLnSpc="1">
            <a:prstTxWarp prst="textNoShape">
              <a:avLst/>
            </a:prstTxWarp>
          </a:bodyPr>
          <a:lstStyle/>
          <a:p>
            <a:pPr>
              <a:defRPr/>
            </a:pPr>
            <a:r>
              <a:rPr lang="pl-PL" altLang="it-IT">
                <a:latin typeface="Arial" panose="020B0604020202020204" pitchFamily="34" charset="0"/>
              </a:rPr>
              <a:t>Galileusz, ojciec nowożytnej nauki</a:t>
            </a:r>
            <a:endParaRPr lang="en-AU" altLang="it-IT">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204BFA-4AB0-3153-E0F9-B8C241404D4F}"/>
              </a:ext>
            </a:extLst>
          </p:cNvPr>
          <p:cNvSpPr>
            <a:spLocks noGrp="1"/>
          </p:cNvSpPr>
          <p:nvPr>
            <p:ph type="title" idx="4294967295"/>
          </p:nvPr>
        </p:nvSpPr>
        <p:spPr>
          <a:xfrm>
            <a:off x="2211388" y="738188"/>
            <a:ext cx="9601200" cy="573087"/>
          </a:xfrm>
        </p:spPr>
        <p:txBody>
          <a:bodyPr>
            <a:normAutofit fontScale="90000"/>
          </a:bodyPr>
          <a:lstStyle/>
          <a:p>
            <a:pPr>
              <a:defRPr/>
            </a:pPr>
            <a:r>
              <a:rPr lang="pl-PL" dirty="0"/>
              <a:t>Zapominanie o teologii stworzenia</a:t>
            </a:r>
          </a:p>
        </p:txBody>
      </p:sp>
      <p:sp>
        <p:nvSpPr>
          <p:cNvPr id="10243" name="Symbol zastępczy zawartości 2">
            <a:extLst>
              <a:ext uri="{FF2B5EF4-FFF2-40B4-BE49-F238E27FC236}">
                <a16:creationId xmlns:a16="http://schemas.microsoft.com/office/drawing/2014/main" id="{CDFB84BA-056C-4DC5-9DB7-DC898AD81F6F}"/>
              </a:ext>
            </a:extLst>
          </p:cNvPr>
          <p:cNvSpPr>
            <a:spLocks noGrp="1"/>
          </p:cNvSpPr>
          <p:nvPr>
            <p:ph idx="4294967295"/>
          </p:nvPr>
        </p:nvSpPr>
        <p:spPr>
          <a:xfrm>
            <a:off x="1006475" y="1884363"/>
            <a:ext cx="10806113" cy="4114800"/>
          </a:xfrm>
        </p:spPr>
        <p:txBody>
          <a:bodyPr/>
          <a:lstStyle/>
          <a:p>
            <a:r>
              <a:rPr lang="pl-PL" altLang="pl-PL" sz="2800"/>
              <a:t>Tendencja do „przeskakiwania” do wyniku, dominacja logiki „gotowca” wbrew biblijnej idei Boga, który prowadzi procesy. </a:t>
            </a:r>
          </a:p>
          <a:p>
            <a:r>
              <a:rPr lang="pl-PL" altLang="pl-PL" sz="2800"/>
              <a:t>Nieinteresowanie się „naukami” przez teologa to </a:t>
            </a:r>
            <a:r>
              <a:rPr lang="pl-PL" altLang="pl-PL" sz="2800" b="1">
                <a:solidFill>
                  <a:srgbClr val="FF0000"/>
                </a:solidFill>
              </a:rPr>
              <a:t>deprecjonowanie teologii naturalnej i postrzeganie Objawienia w „systemie” okazjonalistycznym</a:t>
            </a:r>
            <a:endParaRPr lang="pl-PL" altLang="pl-PL" sz="2800"/>
          </a:p>
          <a:p>
            <a:r>
              <a:rPr lang="pl-PL" altLang="pl-PL" sz="2800"/>
              <a:t>Objawienie nie jest odpowiedzią na wszystkie pytania, ale kluczem (zasadą) do odkrywania świata </a:t>
            </a:r>
            <a:r>
              <a:rPr lang="pl-PL" altLang="pl-PL" sz="2800" i="1"/>
              <a:t>(sub ratione Dei</a:t>
            </a:r>
            <a:r>
              <a:rPr lang="pl-PL" altLang="pl-PL" sz="2800"/>
              <a:t>)</a:t>
            </a:r>
            <a:r>
              <a:rPr lang="pl-PL" altLang="pl-PL" sz="2800" i="1"/>
              <a:t>.</a:t>
            </a:r>
          </a:p>
          <a:p>
            <a:r>
              <a:rPr lang="pl-PL" altLang="pl-PL" sz="2800"/>
              <a:t>Przywrócić zerwany pakt z naturą: w Chrystusie pojednać świat ze sobą</a:t>
            </a:r>
            <a:endParaRPr lang="pl-PL" altLang="pl-PL"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3D3977-ABB4-CD07-E697-AF4E5279EDD8}"/>
              </a:ext>
            </a:extLst>
          </p:cNvPr>
          <p:cNvSpPr>
            <a:spLocks noGrp="1"/>
          </p:cNvSpPr>
          <p:nvPr>
            <p:ph type="title" idx="4294967295"/>
          </p:nvPr>
        </p:nvSpPr>
        <p:spPr>
          <a:xfrm>
            <a:off x="3678238" y="152400"/>
            <a:ext cx="3997325" cy="739775"/>
          </a:xfrm>
        </p:spPr>
        <p:txBody>
          <a:bodyPr>
            <a:normAutofit fontScale="90000"/>
          </a:bodyPr>
          <a:lstStyle/>
          <a:p>
            <a:pPr>
              <a:defRPr/>
            </a:pPr>
            <a:r>
              <a:rPr lang="pl-PL" dirty="0"/>
              <a:t>Tomasz z Akwinu</a:t>
            </a:r>
          </a:p>
        </p:txBody>
      </p:sp>
      <p:sp>
        <p:nvSpPr>
          <p:cNvPr id="32771" name="Symbol zastępczy zawartości 2">
            <a:extLst>
              <a:ext uri="{FF2B5EF4-FFF2-40B4-BE49-F238E27FC236}">
                <a16:creationId xmlns:a16="http://schemas.microsoft.com/office/drawing/2014/main" id="{72834CD6-DC1F-666A-7AF2-9416E7EE856C}"/>
              </a:ext>
            </a:extLst>
          </p:cNvPr>
          <p:cNvSpPr>
            <a:spLocks noGrp="1"/>
          </p:cNvSpPr>
          <p:nvPr>
            <p:ph idx="4294967295"/>
          </p:nvPr>
        </p:nvSpPr>
        <p:spPr>
          <a:xfrm>
            <a:off x="473075" y="1246188"/>
            <a:ext cx="11479213" cy="4845050"/>
          </a:xfrm>
        </p:spPr>
        <p:txBody>
          <a:bodyPr/>
          <a:lstStyle/>
          <a:p>
            <a:pPr marL="44450" indent="0">
              <a:buFont typeface="Arial" panose="020B0604020202020204" pitchFamily="34" charset="0"/>
              <a:buNone/>
              <a:defRPr/>
            </a:pPr>
            <a:r>
              <a:rPr lang="pl-PL" altLang="pl-PL" sz="2800" dirty="0"/>
              <a:t>Rozmyślanie o dziełach Bożych jest potrzebne dla wiary, ponieważ:</a:t>
            </a:r>
          </a:p>
          <a:p>
            <a:pPr marL="501650" indent="-457200">
              <a:buFont typeface="Arial" panose="020B0604020202020204" pitchFamily="34" charset="0"/>
              <a:buAutoNum type="arabicPeriod"/>
              <a:defRPr/>
            </a:pPr>
            <a:r>
              <a:rPr lang="pl-PL" altLang="pl-PL" sz="2800" dirty="0"/>
              <a:t>Możemy przez nie </a:t>
            </a:r>
            <a:r>
              <a:rPr lang="pl-PL" altLang="pl-PL" sz="2800" b="1" dirty="0"/>
              <a:t>podziwiać i rozważać </a:t>
            </a:r>
            <a:r>
              <a:rPr lang="pl-PL" altLang="pl-PL" sz="2800" b="1" dirty="0">
                <a:solidFill>
                  <a:srgbClr val="FF0000"/>
                </a:solidFill>
              </a:rPr>
              <a:t>Mądrość Bożą </a:t>
            </a:r>
            <a:r>
              <a:rPr lang="pl-PL" altLang="pl-PL" sz="2800" dirty="0"/>
              <a:t>– „rzeczy bowiem, które powstają dzięki idei twórczej, przedstawiają ją samą, ponieważ są utworzone na jej podobieństwo” (Ps. 104,24: „Tyś wszystko mądrze uczynił”)</a:t>
            </a:r>
          </a:p>
          <a:p>
            <a:pPr marL="501650" indent="-457200">
              <a:buFont typeface="Arial" panose="020B0604020202020204" pitchFamily="34" charset="0"/>
              <a:buAutoNum type="arabicPeriod"/>
              <a:defRPr/>
            </a:pPr>
            <a:r>
              <a:rPr lang="pl-PL" altLang="pl-PL" sz="2800" dirty="0"/>
              <a:t>Wiedzie do </a:t>
            </a:r>
            <a:r>
              <a:rPr lang="pl-PL" altLang="pl-PL" sz="2800" b="1" dirty="0"/>
              <a:t>podziwu dla najwyższej </a:t>
            </a:r>
            <a:r>
              <a:rPr lang="pl-PL" altLang="pl-PL" sz="2800" b="1" dirty="0">
                <a:solidFill>
                  <a:srgbClr val="FF0000"/>
                </a:solidFill>
              </a:rPr>
              <a:t>mocy Boga</a:t>
            </a:r>
            <a:r>
              <a:rPr lang="pl-PL" altLang="pl-PL" sz="2800" dirty="0"/>
              <a:t>, i co za tym idzie, rodzi w sercach ludzi cześć dla Boga. Trzeba bowiem uznać, że moc twórcy przewyższa rzeczy utworzone. </a:t>
            </a:r>
          </a:p>
          <a:p>
            <a:pPr marL="501650" indent="-457200">
              <a:buFont typeface="Arial" panose="020B0604020202020204" pitchFamily="34" charset="0"/>
              <a:buAutoNum type="arabicPeriod"/>
              <a:defRPr/>
            </a:pPr>
            <a:r>
              <a:rPr lang="pl-PL" altLang="pl-PL" sz="2800" b="1" dirty="0"/>
              <a:t>Rozpala dusze ludzkie miłością ku </a:t>
            </a:r>
            <a:r>
              <a:rPr lang="pl-PL" altLang="pl-PL" sz="2800" b="1" dirty="0">
                <a:solidFill>
                  <a:srgbClr val="FF0000"/>
                </a:solidFill>
              </a:rPr>
              <a:t>dobroci Bożej </a:t>
            </a:r>
            <a:r>
              <a:rPr lang="pl-PL" altLang="pl-PL" sz="2800" dirty="0"/>
              <a:t>: „cokolwiek bowiem dobrego i doskonałego znajduje się cząstkowo w różnych stworzeniach, to w Nim jest w całości zjednoczone jako w źródle wszelkiej dobroci” – to niczym potoki dobroci rozlane na stworzenie</a:t>
            </a:r>
          </a:p>
          <a:p>
            <a:pPr marL="501650" indent="-457200">
              <a:buFont typeface="Arial" panose="020B0604020202020204" pitchFamily="34" charset="0"/>
              <a:buAutoNum type="arabicPeriod"/>
              <a:defRPr/>
            </a:pPr>
            <a:endParaRPr lang="pl-PL" altLang="pl-PL"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27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 calcmode="lin" valueType="num">
                                      <p:cBhvr>
                                        <p:cTn id="14" dur="5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277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277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 calcmode="lin" valueType="num">
                                      <p:cBhvr>
                                        <p:cTn id="21"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277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277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 calcmode="lin" valueType="num">
                                      <p:cBhvr>
                                        <p:cTn id="28" dur="5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277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zawartości 2">
            <a:extLst>
              <a:ext uri="{FF2B5EF4-FFF2-40B4-BE49-F238E27FC236}">
                <a16:creationId xmlns:a16="http://schemas.microsoft.com/office/drawing/2014/main" id="{BF0A70B8-3218-45D1-63B3-F2DB547F2801}"/>
              </a:ext>
            </a:extLst>
          </p:cNvPr>
          <p:cNvSpPr>
            <a:spLocks noGrp="1"/>
          </p:cNvSpPr>
          <p:nvPr>
            <p:ph idx="4294967295"/>
          </p:nvPr>
        </p:nvSpPr>
        <p:spPr>
          <a:xfrm>
            <a:off x="433388" y="600075"/>
            <a:ext cx="11407775" cy="5283200"/>
          </a:xfrm>
        </p:spPr>
        <p:txBody>
          <a:bodyPr/>
          <a:lstStyle/>
          <a:p>
            <a:pPr marL="44450" indent="0">
              <a:buFont typeface="Arial" panose="020B0604020202020204" pitchFamily="34" charset="0"/>
              <a:buNone/>
            </a:pPr>
            <a:r>
              <a:rPr lang="pl-PL" altLang="pl-PL" sz="2800"/>
              <a:t>4. „Rozważanie to nadaje ludziom pewne </a:t>
            </a:r>
            <a:r>
              <a:rPr lang="pl-PL" altLang="pl-PL" sz="2800" b="1"/>
              <a:t>podobieństwo do doskonałości Bożej</a:t>
            </a:r>
            <a:r>
              <a:rPr lang="pl-PL" altLang="pl-PL" sz="2800"/>
              <a:t>. Wykazaliśmy, że </a:t>
            </a:r>
            <a:r>
              <a:rPr lang="pl-PL" altLang="pl-PL" sz="2800" u="sng"/>
              <a:t>Bóg poznając samego siebie ogląda w sobie wszystkie inne rzeczy</a:t>
            </a:r>
            <a:r>
              <a:rPr lang="pl-PL" altLang="pl-PL" sz="2800"/>
              <a:t>. Skoro więc wiara chrześcijańska poucza człowieka  o Bogu i sprawia, że </a:t>
            </a:r>
            <a:r>
              <a:rPr lang="pl-PL" altLang="pl-PL" sz="2800" b="1">
                <a:solidFill>
                  <a:srgbClr val="FF0000"/>
                </a:solidFill>
              </a:rPr>
              <a:t>przez światło Objawienia Bożego poznaje on stworzenia, w człowieku powstaje pewne podobieństwo do Mądrości Bożej</a:t>
            </a:r>
            <a:r>
              <a:rPr lang="pl-PL" altLang="pl-PL" sz="2800"/>
              <a:t>. Stąd też powiedziane jest w 2 Liście do Koryntian 3,18: „My wszyscy z odsłoniętą twarzą wpatrując się w Chwałę Pańską, upodabniamy się do Jego obrazu”. </a:t>
            </a:r>
          </a:p>
          <a:p>
            <a:pPr marL="44450" indent="0">
              <a:buFont typeface="Arial" panose="020B0604020202020204" pitchFamily="34" charset="0"/>
              <a:buNone/>
            </a:pPr>
            <a:endParaRPr lang="pl-PL" altLang="pl-PL" sz="2800"/>
          </a:p>
          <a:p>
            <a:pPr marL="44450" indent="0">
              <a:buFont typeface="Arial" panose="020B0604020202020204" pitchFamily="34" charset="0"/>
              <a:buNone/>
            </a:pPr>
            <a:r>
              <a:rPr lang="pl-PL" altLang="pl-PL" sz="2800"/>
              <a:t>Rozważanie stworzeń („nauka”) </a:t>
            </a:r>
            <a:r>
              <a:rPr lang="pl-PL" altLang="pl-PL" sz="2800" b="1"/>
              <a:t>jest potrzebne nie tylko do pouczenia w prawdzie</a:t>
            </a:r>
            <a:r>
              <a:rPr lang="pl-PL" altLang="pl-PL" sz="2800"/>
              <a:t>, ale </a:t>
            </a:r>
            <a:r>
              <a:rPr lang="pl-PL" altLang="pl-PL" sz="2800" b="1"/>
              <a:t>do odpierania błędów </a:t>
            </a:r>
            <a:r>
              <a:rPr lang="pl-PL" altLang="pl-PL" sz="2800"/>
              <a:t>(cap. 3): np. nieznajomość stworzeń prowadzi do ich ubóstwiania,  a „powyższy błąd zdarza się dlatego, ze się nie zna natury stworzenia”</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zawartości 2">
            <a:extLst>
              <a:ext uri="{FF2B5EF4-FFF2-40B4-BE49-F238E27FC236}">
                <a16:creationId xmlns:a16="http://schemas.microsoft.com/office/drawing/2014/main" id="{EFA49E7C-1865-729A-FAC7-C44C68BAC487}"/>
              </a:ext>
            </a:extLst>
          </p:cNvPr>
          <p:cNvSpPr>
            <a:spLocks noGrp="1"/>
          </p:cNvSpPr>
          <p:nvPr>
            <p:ph idx="1"/>
          </p:nvPr>
        </p:nvSpPr>
        <p:spPr>
          <a:xfrm>
            <a:off x="823913" y="471488"/>
            <a:ext cx="10896600" cy="5457825"/>
          </a:xfrm>
        </p:spPr>
        <p:txBody>
          <a:bodyPr/>
          <a:lstStyle/>
          <a:p>
            <a:pPr marL="44450" indent="0">
              <a:buFont typeface="Arial" panose="020B0604020202020204" pitchFamily="34" charset="0"/>
              <a:buNone/>
            </a:pPr>
            <a:r>
              <a:rPr lang="pl-PL" altLang="pl-PL" sz="2400" b="1"/>
              <a:t>Nieznajomość stworzenia umniejsza moc Bożą działającą w stworzeniach</a:t>
            </a:r>
            <a:r>
              <a:rPr lang="pl-PL" altLang="pl-PL" sz="2400"/>
              <a:t>, jak ci, którzy przyjmują dwie zasady dla rzeczy (ich własną naturę i Boga), albo Ci co osłabiają Opatrzność, usuwając spod jej pieczy pewne kwestie lub przecząc temu, że Opatrzność może działać poza zwykłym biegiem rzeczy (naturalizm). Hi 22,17: „Oceniali Wszechmocnego jakoby nie mógł nic uczynić”</a:t>
            </a:r>
          </a:p>
          <a:p>
            <a:pPr marL="44450" indent="0">
              <a:buFont typeface="Arial" panose="020B0604020202020204" pitchFamily="34" charset="0"/>
              <a:buNone/>
            </a:pPr>
            <a:r>
              <a:rPr lang="pl-PL" altLang="pl-PL" sz="2400"/>
              <a:t>To nieznajomość własnego miejsca w hierarchii stworzenia, wypacza godność samego człowieka.</a:t>
            </a:r>
          </a:p>
          <a:p>
            <a:pPr marL="44450" indent="0">
              <a:buFont typeface="Arial" panose="020B0604020202020204" pitchFamily="34" charset="0"/>
              <a:buNone/>
            </a:pPr>
            <a:r>
              <a:rPr lang="pl-PL" altLang="pl-PL" sz="2400"/>
              <a:t>„</a:t>
            </a:r>
            <a:r>
              <a:rPr lang="pl-PL" altLang="pl-PL" sz="2400" b="1"/>
              <a:t>Okazuje się, że fałszywy jest pogląd tych, którzy twierdzili, że dla prawdy wiary jest rzeczą obojętną, jakie kto ma zdanie o stworzeniach, byle tylko o Bogu miał słuszne zdanie, jak mówi Augustyn w dziele </a:t>
            </a:r>
            <a:r>
              <a:rPr lang="pl-PL" altLang="pl-PL" sz="2400" b="1" i="1"/>
              <a:t>O pochodzeniu duszy</a:t>
            </a:r>
            <a:r>
              <a:rPr lang="pl-PL" altLang="pl-PL" sz="2400" b="1"/>
              <a:t>. </a:t>
            </a:r>
            <a:r>
              <a:rPr lang="pl-PL" altLang="pl-PL" sz="2400" b="1">
                <a:solidFill>
                  <a:srgbClr val="FF0000"/>
                </a:solidFill>
              </a:rPr>
              <a:t>Błąd bowiem odnoszący się do stworzeń skutkuje fałszywym mniemaniem o Bogu i poddaje umysły ludzkie jakimś innym przyczynom, odwodzi je od Tego, do którego wiara stara się kierować</a:t>
            </a:r>
            <a:r>
              <a:rPr lang="pl-PL" altLang="pl-PL" sz="2400"/>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 calcmode="lin" valueType="num">
                                      <p:cBhvr additive="base">
                                        <p:cTn id="19"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Symbol zastępczy zawartości 3">
            <a:extLst>
              <a:ext uri="{FF2B5EF4-FFF2-40B4-BE49-F238E27FC236}">
                <a16:creationId xmlns:a16="http://schemas.microsoft.com/office/drawing/2014/main" id="{6A2A4B9A-1B02-9559-0DA0-13FDF4C8478F}"/>
              </a:ext>
            </a:extLst>
          </p:cNvPr>
          <p:cNvPicPr>
            <a:picLocks noGrp="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50850" y="612775"/>
            <a:ext cx="8712200" cy="5689600"/>
          </a:xfrm>
        </p:spPr>
      </p:pic>
      <p:sp>
        <p:nvSpPr>
          <p:cNvPr id="2" name="Tytuł 1">
            <a:extLst>
              <a:ext uri="{FF2B5EF4-FFF2-40B4-BE49-F238E27FC236}">
                <a16:creationId xmlns:a16="http://schemas.microsoft.com/office/drawing/2014/main" id="{59C0ACBB-CAD2-D657-9BCB-2EB3E4FC2397}"/>
              </a:ext>
            </a:extLst>
          </p:cNvPr>
          <p:cNvSpPr>
            <a:spLocks noGrp="1"/>
          </p:cNvSpPr>
          <p:nvPr>
            <p:ph type="ctrTitle"/>
          </p:nvPr>
        </p:nvSpPr>
        <p:spPr>
          <a:xfrm>
            <a:off x="7924800" y="758825"/>
            <a:ext cx="3962400" cy="3565525"/>
          </a:xfrm>
        </p:spPr>
        <p:txBody>
          <a:bodyPr>
            <a:noAutofit/>
          </a:bodyPr>
          <a:lstStyle/>
          <a:p>
            <a:pPr algn="ctr">
              <a:defRPr/>
            </a:pPr>
            <a:r>
              <a:rPr lang="pl-PL" sz="4400" b="1" dirty="0">
                <a:solidFill>
                  <a:srgbClr val="FF0000"/>
                </a:solidFill>
              </a:rPr>
              <a:t>Cztery modele </a:t>
            </a:r>
            <a:br>
              <a:rPr lang="pl-PL" sz="4400" b="1" dirty="0">
                <a:solidFill>
                  <a:srgbClr val="FF0000"/>
                </a:solidFill>
              </a:rPr>
            </a:br>
            <a:r>
              <a:rPr lang="pl-PL" sz="4400" b="1" dirty="0">
                <a:solidFill>
                  <a:srgbClr val="FF0000"/>
                </a:solidFill>
              </a:rPr>
              <a:t>relacji </a:t>
            </a:r>
            <a:br>
              <a:rPr lang="pl-PL" sz="4400" b="1" dirty="0">
                <a:solidFill>
                  <a:srgbClr val="FF0000"/>
                </a:solidFill>
              </a:rPr>
            </a:br>
            <a:br>
              <a:rPr lang="pl-PL" sz="4400" b="1" dirty="0">
                <a:solidFill>
                  <a:srgbClr val="FF0000"/>
                </a:solidFill>
              </a:rPr>
            </a:br>
            <a:r>
              <a:rPr lang="pl-PL" sz="4400" b="1" dirty="0">
                <a:solidFill>
                  <a:srgbClr val="FF0000"/>
                </a:solidFill>
              </a:rPr>
              <a:t>nauka-wiara</a:t>
            </a:r>
          </a:p>
        </p:txBody>
      </p:sp>
      <p:sp>
        <p:nvSpPr>
          <p:cNvPr id="5" name="Podtytuł 4">
            <a:extLst>
              <a:ext uri="{FF2B5EF4-FFF2-40B4-BE49-F238E27FC236}">
                <a16:creationId xmlns:a16="http://schemas.microsoft.com/office/drawing/2014/main" id="{FD29BAD8-2575-4D7D-4CC2-4BB25515D738}"/>
              </a:ext>
            </a:extLst>
          </p:cNvPr>
          <p:cNvSpPr>
            <a:spLocks noGrp="1"/>
          </p:cNvSpPr>
          <p:nvPr>
            <p:ph type="subTitle" idx="1"/>
          </p:nvPr>
        </p:nvSpPr>
        <p:spPr>
          <a:xfrm>
            <a:off x="1046163" y="4441825"/>
            <a:ext cx="10058400" cy="1143000"/>
          </a:xfrm>
        </p:spPr>
        <p:txBody>
          <a:bodyPr/>
          <a:lstStyle/>
          <a:p>
            <a:pPr>
              <a:defRPr/>
            </a:pPr>
            <a:r>
              <a:rPr lang="pl-PL" altLang="it-IT" b="1" cap="none">
                <a:latin typeface="Arial" panose="020B0604020202020204" pitchFamily="34" charset="0"/>
              </a:rPr>
              <a:t>G. Karwasz: wzajemnie przesuwające się granice, jak dzień i noc na kuli ziemskiej</a:t>
            </a:r>
            <a:endParaRPr lang="en-AU" altLang="it-IT" b="1" cap="none">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3D1B11-3FB4-7C47-2F7B-DBBFBC0A8827}"/>
              </a:ext>
            </a:extLst>
          </p:cNvPr>
          <p:cNvSpPr>
            <a:spLocks noGrp="1"/>
          </p:cNvSpPr>
          <p:nvPr>
            <p:ph type="title" idx="4294967295"/>
          </p:nvPr>
        </p:nvSpPr>
        <p:spPr>
          <a:xfrm>
            <a:off x="1095375" y="230188"/>
            <a:ext cx="10058400" cy="781050"/>
          </a:xfrm>
        </p:spPr>
        <p:txBody>
          <a:bodyPr/>
          <a:lstStyle/>
          <a:p>
            <a:pPr algn="ctr">
              <a:defRPr/>
            </a:pPr>
            <a:r>
              <a:rPr lang="pl-PL" b="1" dirty="0">
                <a:solidFill>
                  <a:srgbClr val="FF0000"/>
                </a:solidFill>
              </a:rPr>
              <a:t>Skazani na konflikt?</a:t>
            </a:r>
          </a:p>
        </p:txBody>
      </p:sp>
      <p:pic>
        <p:nvPicPr>
          <p:cNvPr id="10245" name="Picture 5" descr="Znalezione obrazy dla zapytania autobus londyn new atheism">
            <a:extLst>
              <a:ext uri="{FF2B5EF4-FFF2-40B4-BE49-F238E27FC236}">
                <a16:creationId xmlns:a16="http://schemas.microsoft.com/office/drawing/2014/main" id="{6E507CAD-00CD-3D73-2FEC-F6CCDC2F7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9026">
            <a:off x="6745288" y="1104900"/>
            <a:ext cx="50006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ymbol zastępczy zawartości 2">
            <a:extLst>
              <a:ext uri="{FF2B5EF4-FFF2-40B4-BE49-F238E27FC236}">
                <a16:creationId xmlns:a16="http://schemas.microsoft.com/office/drawing/2014/main" id="{91645148-893A-8916-0220-C24C46207F90}"/>
              </a:ext>
            </a:extLst>
          </p:cNvPr>
          <p:cNvSpPr txBox="1">
            <a:spLocks/>
          </p:cNvSpPr>
          <p:nvPr/>
        </p:nvSpPr>
        <p:spPr bwMode="auto">
          <a:xfrm>
            <a:off x="311150" y="1203325"/>
            <a:ext cx="5932488"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90488" indent="-90488">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r>
              <a:rPr lang="pl-PL" altLang="pl-PL" sz="2600"/>
              <a:t>„Nie mogę uczynić więcej jak tylko podkreślić w zdecydowany sposób, że stary model wojny totalnej między nauką i religią, który był rozpowszechnioną opinią, pewnym standardem mojej laickiej edukacji budowanej na dwóch książkach z XIX wieku (Drapera z 1874 i White z 1896) przedstawia </a:t>
            </a:r>
            <a:r>
              <a:rPr lang="pl-PL" altLang="pl-PL" sz="2600" b="1">
                <a:solidFill>
                  <a:srgbClr val="0070C0"/>
                </a:solidFill>
              </a:rPr>
              <a:t>dychotomię absurdalnie fałszywą i karykaturalną</a:t>
            </a:r>
            <a:r>
              <a:rPr lang="pl-PL" altLang="pl-PL" sz="2600"/>
              <a:t>, wskazując na konflikt nieistniejący… „Religia” jako taka nigdy nie przeciwstawiała się bowiem „nauce” w sposób generalny i całkowity”</a:t>
            </a:r>
          </a:p>
          <a:p>
            <a:pPr algn="r"/>
            <a:r>
              <a:rPr lang="pl-PL" altLang="pl-PL" b="1">
                <a:solidFill>
                  <a:srgbClr val="7030A0"/>
                </a:solidFill>
              </a:rPr>
              <a:t>Stephen Jay Gould </a:t>
            </a:r>
            <a:r>
              <a:rPr lang="pl-PL" altLang="pl-PL" b="1">
                <a:solidFill>
                  <a:schemeClr val="tx1"/>
                </a:solidFill>
              </a:rPr>
              <a:t>- agnostyk</a:t>
            </a:r>
          </a:p>
        </p:txBody>
      </p:sp>
      <p:sp>
        <p:nvSpPr>
          <p:cNvPr id="11269" name="AutoShape 7" descr="Znalezione obrazy dla zapytania There is probably god London">
            <a:extLst>
              <a:ext uri="{FF2B5EF4-FFF2-40B4-BE49-F238E27FC236}">
                <a16:creationId xmlns:a16="http://schemas.microsoft.com/office/drawing/2014/main" id="{C6E40F88-CF06-0C01-2347-0C52259D002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l-PL" altLang="pl-PL"/>
          </a:p>
        </p:txBody>
      </p:sp>
      <p:sp>
        <p:nvSpPr>
          <p:cNvPr id="11270" name="AutoShape 11" descr="Znalezione obrazy dla zapytania There is probably god London">
            <a:extLst>
              <a:ext uri="{FF2B5EF4-FFF2-40B4-BE49-F238E27FC236}">
                <a16:creationId xmlns:a16="http://schemas.microsoft.com/office/drawing/2014/main" id="{C1D26703-9567-3DE1-9983-49B5C2275F52}"/>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l-PL" altLang="pl-PL"/>
          </a:p>
        </p:txBody>
      </p:sp>
      <p:pic>
        <p:nvPicPr>
          <p:cNvPr id="10253" name="Picture 13" descr="Znalezione obrazy dla zapytania There definitely is a god London">
            <a:extLst>
              <a:ext uri="{FF2B5EF4-FFF2-40B4-BE49-F238E27FC236}">
                <a16:creationId xmlns:a16="http://schemas.microsoft.com/office/drawing/2014/main" id="{73F0FF31-59A4-CE07-F833-5CDB302ED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1823">
            <a:off x="6677025" y="2660650"/>
            <a:ext cx="5014913"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arn(inVertical)">
                                      <p:cBhvr>
                                        <p:cTn id="7" dur="5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10253"/>
                                        </p:tgtEl>
                                        <p:attrNameLst>
                                          <p:attrName>style.visibility</p:attrName>
                                        </p:attrNameLst>
                                      </p:cBhvr>
                                      <p:to>
                                        <p:strVal val="visible"/>
                                      </p:to>
                                    </p:set>
                                    <p:anim calcmode="lin" valueType="num">
                                      <p:cBhvr>
                                        <p:cTn id="20" dur="500" fill="hold"/>
                                        <p:tgtEl>
                                          <p:spTgt spid="10253"/>
                                        </p:tgtEl>
                                        <p:attrNameLst>
                                          <p:attrName>ppt_w</p:attrName>
                                        </p:attrNameLst>
                                      </p:cBhvr>
                                      <p:tavLst>
                                        <p:tav tm="0">
                                          <p:val>
                                            <p:fltVal val="0"/>
                                          </p:val>
                                        </p:tav>
                                        <p:tav tm="100000">
                                          <p:val>
                                            <p:strVal val="#ppt_w"/>
                                          </p:val>
                                        </p:tav>
                                      </p:tavLst>
                                    </p:anim>
                                    <p:anim calcmode="lin" valueType="num">
                                      <p:cBhvr>
                                        <p:cTn id="21" dur="500" fill="hold"/>
                                        <p:tgtEl>
                                          <p:spTgt spid="10253"/>
                                        </p:tgtEl>
                                        <p:attrNameLst>
                                          <p:attrName>ppt_h</p:attrName>
                                        </p:attrNameLst>
                                      </p:cBhvr>
                                      <p:tavLst>
                                        <p:tav tm="0">
                                          <p:val>
                                            <p:fltVal val="0"/>
                                          </p:val>
                                        </p:tav>
                                        <p:tav tm="100000">
                                          <p:val>
                                            <p:strVal val="#ppt_h"/>
                                          </p:val>
                                        </p:tav>
                                      </p:tavLst>
                                    </p:anim>
                                    <p:animEffect transition="in" filter="fade">
                                      <p:cBhvr>
                                        <p:cTn id="22" dur="500"/>
                                        <p:tgtEl>
                                          <p:spTgt spid="10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zawartości 2">
            <a:extLst>
              <a:ext uri="{FF2B5EF4-FFF2-40B4-BE49-F238E27FC236}">
                <a16:creationId xmlns:a16="http://schemas.microsoft.com/office/drawing/2014/main" id="{3DACC1FF-749D-5922-587B-4B13E5F6735A}"/>
              </a:ext>
            </a:extLst>
          </p:cNvPr>
          <p:cNvSpPr>
            <a:spLocks noGrp="1"/>
          </p:cNvSpPr>
          <p:nvPr>
            <p:ph idx="4294967295"/>
          </p:nvPr>
        </p:nvSpPr>
        <p:spPr>
          <a:xfrm>
            <a:off x="527050" y="347663"/>
            <a:ext cx="10150475" cy="4449762"/>
          </a:xfrm>
        </p:spPr>
        <p:txBody>
          <a:bodyPr/>
          <a:lstStyle/>
          <a:p>
            <a:r>
              <a:rPr lang="pl-PL" altLang="pl-PL" sz="2600"/>
              <a:t>„Poważne studium historii nauki pokazało, że w przeszłości istniała nadzwyczajna i skomplikowana relacja między nauką i religią, tak iż trudno jest dziś utrzymać tezy generalizujące ich relacje (…) członkowie Kościoła katolickiego nie zawsze byli obskurantystami, wielu naukowców wyznawało wiarę religijną, choć ich teologia nie zawsze była ortodoksyjna. Rzekome konflikty między nauką a religią czasami są po prostu zderzeniem różnych interesów naukowych albo różnych frakcji teologicznych rywalizujących ze sobą”. </a:t>
            </a:r>
          </a:p>
          <a:p>
            <a:r>
              <a:rPr lang="pl-PL" altLang="pl-PL" sz="2600"/>
              <a:t>                                                                                        (John Brooke, Oxford)</a:t>
            </a:r>
            <a:endParaRPr lang="it-IT" altLang="pl-PL" sz="2600"/>
          </a:p>
          <a:p>
            <a:r>
              <a:rPr lang="en-US" altLang="it-IT" b="1">
                <a:solidFill>
                  <a:srgbClr val="202122"/>
                </a:solidFill>
                <a:latin typeface="Arial" panose="020B0604020202020204" pitchFamily="34" charset="0"/>
              </a:rPr>
              <a:t>John Hedley Brooke</a:t>
            </a:r>
            <a:r>
              <a:rPr lang="en-US" altLang="it-IT">
                <a:solidFill>
                  <a:srgbClr val="202122"/>
                </a:solidFill>
                <a:latin typeface="Arial" panose="020B0604020202020204" pitchFamily="34" charset="0"/>
              </a:rPr>
              <a:t> (born 1944) is a British </a:t>
            </a:r>
            <a:r>
              <a:rPr lang="en-US" altLang="it-IT">
                <a:solidFill>
                  <a:srgbClr val="0645AD"/>
                </a:solidFill>
                <a:latin typeface="Arial" panose="020B0604020202020204" pitchFamily="34" charset="0"/>
                <a:hlinkClick r:id="rId2" tooltip="History of science"/>
              </a:rPr>
              <a:t>historian of science</a:t>
            </a:r>
            <a:r>
              <a:rPr lang="en-US" altLang="it-IT">
                <a:solidFill>
                  <a:srgbClr val="202122"/>
                </a:solidFill>
                <a:latin typeface="Arial" panose="020B0604020202020204" pitchFamily="34" charset="0"/>
              </a:rPr>
              <a:t> specialising in the </a:t>
            </a:r>
            <a:r>
              <a:rPr lang="en-US" altLang="it-IT">
                <a:solidFill>
                  <a:srgbClr val="0645AD"/>
                </a:solidFill>
                <a:latin typeface="Arial" panose="020B0604020202020204" pitchFamily="34" charset="0"/>
                <a:hlinkClick r:id="rId3" tooltip="Relationship between science and religion"/>
              </a:rPr>
              <a:t>relationship between science and religion</a:t>
            </a:r>
            <a:r>
              <a:rPr lang="en-US" altLang="it-IT">
                <a:solidFill>
                  <a:srgbClr val="202122"/>
                </a:solidFill>
                <a:latin typeface="Arial" panose="020B0604020202020204" pitchFamily="34" charset="0"/>
              </a:rPr>
              <a:t>.</a:t>
            </a:r>
            <a:r>
              <a:rPr lang="it-IT" altLang="it-IT">
                <a:solidFill>
                  <a:srgbClr val="202122"/>
                </a:solidFill>
                <a:latin typeface="Arial" panose="020B0604020202020204" pitchFamily="34" charset="0"/>
              </a:rPr>
              <a:t> </a:t>
            </a:r>
            <a:r>
              <a:rPr lang="en-US" altLang="it-IT">
                <a:solidFill>
                  <a:srgbClr val="202122"/>
                </a:solidFill>
                <a:latin typeface="Arial" panose="020B0604020202020204" pitchFamily="34" charset="0"/>
              </a:rPr>
              <a:t>He was also the president of the </a:t>
            </a:r>
            <a:r>
              <a:rPr lang="en-US" altLang="it-IT">
                <a:solidFill>
                  <a:srgbClr val="0645AD"/>
                </a:solidFill>
                <a:latin typeface="Arial" panose="020B0604020202020204" pitchFamily="34" charset="0"/>
                <a:hlinkClick r:id="rId4" tooltip="International Society for Science and Religion"/>
              </a:rPr>
              <a:t>International Society for Science and Religion</a:t>
            </a:r>
            <a:r>
              <a:rPr lang="en-US" altLang="it-IT">
                <a:solidFill>
                  <a:srgbClr val="202122"/>
                </a:solidFill>
                <a:latin typeface="Arial" panose="020B0604020202020204" pitchFamily="34" charset="0"/>
              </a:rPr>
              <a:t> (ISSR) from 2008 to 2011</a:t>
            </a:r>
            <a:endParaRPr lang="pl-PL" altLang="pl-PL"/>
          </a:p>
          <a:p>
            <a:endParaRPr lang="pl-PL" altLang="pl-PL" sz="2600"/>
          </a:p>
          <a:p>
            <a:r>
              <a:rPr lang="pl-PL" altLang="pl-PL" sz="2600"/>
              <a:t>To pozytywizm żyje iluzją, że można uprawiać naukę bez założeń epistemologicznych… </a:t>
            </a:r>
          </a:p>
        </p:txBody>
      </p:sp>
    </p:spTree>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A3D069-1299-814E-F019-D75AE1F47BD4}"/>
              </a:ext>
            </a:extLst>
          </p:cNvPr>
          <p:cNvSpPr>
            <a:spLocks noGrp="1"/>
          </p:cNvSpPr>
          <p:nvPr>
            <p:ph type="title"/>
          </p:nvPr>
        </p:nvSpPr>
        <p:spPr>
          <a:xfrm>
            <a:off x="2459038" y="582613"/>
            <a:ext cx="6892925" cy="609600"/>
          </a:xfrm>
        </p:spPr>
        <p:txBody>
          <a:bodyPr>
            <a:normAutofit fontScale="90000"/>
          </a:bodyPr>
          <a:lstStyle/>
          <a:p>
            <a:pPr>
              <a:defRPr/>
            </a:pPr>
            <a:r>
              <a:rPr lang="pl-PL" b="1" dirty="0">
                <a:solidFill>
                  <a:srgbClr val="FF0000"/>
                </a:solidFill>
              </a:rPr>
              <a:t>KLASYFIKACJA Teda Petersa</a:t>
            </a:r>
          </a:p>
        </p:txBody>
      </p:sp>
      <p:sp>
        <p:nvSpPr>
          <p:cNvPr id="13315" name="Symbol zastępczy zawartości 2">
            <a:extLst>
              <a:ext uri="{FF2B5EF4-FFF2-40B4-BE49-F238E27FC236}">
                <a16:creationId xmlns:a16="http://schemas.microsoft.com/office/drawing/2014/main" id="{41138F12-053E-F2F6-35D0-7E43AEFCAA84}"/>
              </a:ext>
            </a:extLst>
          </p:cNvPr>
          <p:cNvSpPr>
            <a:spLocks noGrp="1"/>
          </p:cNvSpPr>
          <p:nvPr>
            <p:ph idx="1"/>
          </p:nvPr>
        </p:nvSpPr>
        <p:spPr>
          <a:xfrm>
            <a:off x="617538" y="5943600"/>
            <a:ext cx="9091612" cy="446088"/>
          </a:xfrm>
        </p:spPr>
        <p:txBody>
          <a:bodyPr/>
          <a:lstStyle/>
          <a:p>
            <a:pPr marL="44450" indent="0">
              <a:buFont typeface="Arial" panose="020B0604020202020204" pitchFamily="34" charset="0"/>
              <a:buNone/>
            </a:pPr>
            <a:r>
              <a:rPr lang="pl-PL" altLang="pl-PL" sz="2200"/>
              <a:t>See T. Peters, </a:t>
            </a:r>
            <a:r>
              <a:rPr lang="en-US" altLang="pl-PL" sz="2200" i="1"/>
              <a:t>Science and Religion: Ten Models of War, Truce, and Partnership</a:t>
            </a:r>
            <a:r>
              <a:rPr lang="en-US" altLang="pl-PL" sz="2200"/>
              <a:t>, Theology and Science 1 (2018), p. 11–53.</a:t>
            </a:r>
            <a:r>
              <a:rPr lang="en-US" altLang="pl-PL" sz="2400"/>
              <a:t> </a:t>
            </a:r>
            <a:endParaRPr lang="pl-PL" altLang="pl-PL" sz="2400"/>
          </a:p>
          <a:p>
            <a:pPr marL="44450" indent="0">
              <a:buFont typeface="Arial" panose="020B0604020202020204" pitchFamily="34" charset="0"/>
              <a:buNone/>
            </a:pPr>
            <a:endParaRPr lang="pl-PL" altLang="pl-PL"/>
          </a:p>
        </p:txBody>
      </p:sp>
      <p:sp>
        <p:nvSpPr>
          <p:cNvPr id="13316" name="Rectangle 2">
            <a:extLst>
              <a:ext uri="{FF2B5EF4-FFF2-40B4-BE49-F238E27FC236}">
                <a16:creationId xmlns:a16="http://schemas.microsoft.com/office/drawing/2014/main" id="{BE747897-7A9B-BC03-2EBF-9FD533EAD431}"/>
              </a:ext>
            </a:extLst>
          </p:cNvPr>
          <p:cNvSpPr>
            <a:spLocks noChangeArrowheads="1"/>
          </p:cNvSpPr>
          <p:nvPr/>
        </p:nvSpPr>
        <p:spPr bwMode="auto">
          <a:xfrm>
            <a:off x="2459038" y="182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l-PL" altLang="pl-PL"/>
          </a:p>
        </p:txBody>
      </p:sp>
      <p:pic>
        <p:nvPicPr>
          <p:cNvPr id="13317" name="Obraz 1">
            <a:extLst>
              <a:ext uri="{FF2B5EF4-FFF2-40B4-BE49-F238E27FC236}">
                <a16:creationId xmlns:a16="http://schemas.microsoft.com/office/drawing/2014/main" id="{A8A39D58-E156-43DA-7713-5212D414950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70088" y="1606550"/>
            <a:ext cx="74866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FAC590-67F2-A5CB-4751-840C79F32156}"/>
              </a:ext>
            </a:extLst>
          </p:cNvPr>
          <p:cNvSpPr>
            <a:spLocks noGrp="1"/>
          </p:cNvSpPr>
          <p:nvPr>
            <p:ph type="title"/>
          </p:nvPr>
        </p:nvSpPr>
        <p:spPr>
          <a:xfrm>
            <a:off x="1096963" y="287338"/>
            <a:ext cx="10058400" cy="1449387"/>
          </a:xfrm>
        </p:spPr>
        <p:txBody>
          <a:bodyPr/>
          <a:lstStyle/>
          <a:p>
            <a:pPr>
              <a:defRPr/>
            </a:pPr>
            <a:r>
              <a:rPr lang="pl-PL" b="1" dirty="0">
                <a:solidFill>
                  <a:srgbClr val="FF0000"/>
                </a:solidFill>
              </a:rPr>
              <a:t>Droga biblijnych Mędrców ze wschodu</a:t>
            </a:r>
          </a:p>
        </p:txBody>
      </p:sp>
      <p:sp>
        <p:nvSpPr>
          <p:cNvPr id="14339" name="Symbol zastępczy zawartości 2">
            <a:extLst>
              <a:ext uri="{FF2B5EF4-FFF2-40B4-BE49-F238E27FC236}">
                <a16:creationId xmlns:a16="http://schemas.microsoft.com/office/drawing/2014/main" id="{76E5D145-7091-F2DC-BE69-4B0EEE2811C1}"/>
              </a:ext>
            </a:extLst>
          </p:cNvPr>
          <p:cNvSpPr>
            <a:spLocks noGrp="1"/>
          </p:cNvSpPr>
          <p:nvPr>
            <p:ph sz="half" idx="1"/>
          </p:nvPr>
        </p:nvSpPr>
        <p:spPr>
          <a:xfrm>
            <a:off x="847725" y="2327275"/>
            <a:ext cx="5441950" cy="1811338"/>
          </a:xfrm>
        </p:spPr>
        <p:txBody>
          <a:bodyPr/>
          <a:lstStyle/>
          <a:p>
            <a:r>
              <a:rPr lang="pl-PL" altLang="pl-PL" sz="2400"/>
              <a:t>Ich droga do Boga wiedzie przez „naukę”, wynika z obserwacji nieba, odkrycia gwiazdy i kończy się wiarą. </a:t>
            </a:r>
          </a:p>
          <a:p>
            <a:r>
              <a:rPr lang="pl-PL" altLang="pl-PL" sz="2400"/>
              <a:t>Ma ona dwa etapy:</a:t>
            </a:r>
          </a:p>
          <a:p>
            <a:r>
              <a:rPr lang="pl-PL" altLang="pl-PL" sz="2400"/>
              <a:t>1/ Najpierw prowadzenie „gwiazdą”, światem materialnym do Jerozolimy </a:t>
            </a:r>
          </a:p>
          <a:p>
            <a:r>
              <a:rPr lang="pl-PL" altLang="pl-PL" sz="2400"/>
              <a:t>2/ a potem od Jerozolimy do Betlejem (ok. 10 km) proroctwem Starego Testamentu, ale gwiazda im nadal towarzyszy</a:t>
            </a:r>
          </a:p>
          <a:p>
            <a:endParaRPr lang="pl-PL" altLang="pl-PL"/>
          </a:p>
          <a:p>
            <a:endParaRPr lang="pl-PL" altLang="pl-PL"/>
          </a:p>
          <a:p>
            <a:endParaRPr lang="pl-PL" altLang="pl-PL"/>
          </a:p>
          <a:p>
            <a:endParaRPr lang="pl-PL" altLang="pl-PL"/>
          </a:p>
          <a:p>
            <a:endParaRPr lang="pl-PL" altLang="pl-PL"/>
          </a:p>
        </p:txBody>
      </p:sp>
      <p:pic>
        <p:nvPicPr>
          <p:cNvPr id="14340" name="Symbol zastępczy zawartości 2">
            <a:extLst>
              <a:ext uri="{FF2B5EF4-FFF2-40B4-BE49-F238E27FC236}">
                <a16:creationId xmlns:a16="http://schemas.microsoft.com/office/drawing/2014/main" id="{EBA30FE4-2A96-F399-2465-7D605D8F50D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78600" y="2568575"/>
            <a:ext cx="4937125" cy="28194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EF7EC9-B6AD-6A81-5C3C-7A6D03FAA8AC}"/>
              </a:ext>
            </a:extLst>
          </p:cNvPr>
          <p:cNvSpPr>
            <a:spLocks noGrp="1"/>
          </p:cNvSpPr>
          <p:nvPr>
            <p:ph type="title"/>
          </p:nvPr>
        </p:nvSpPr>
        <p:spPr>
          <a:xfrm>
            <a:off x="708025" y="304800"/>
            <a:ext cx="10058400" cy="874713"/>
          </a:xfrm>
        </p:spPr>
        <p:txBody>
          <a:bodyPr/>
          <a:lstStyle/>
          <a:p>
            <a:pPr algn="ctr">
              <a:defRPr/>
            </a:pPr>
            <a:r>
              <a:rPr lang="pl-PL" b="1" dirty="0">
                <a:solidFill>
                  <a:srgbClr val="FF0000"/>
                </a:solidFill>
              </a:rPr>
              <a:t>Plan spotkań</a:t>
            </a:r>
          </a:p>
        </p:txBody>
      </p:sp>
      <p:sp>
        <p:nvSpPr>
          <p:cNvPr id="15363" name="Symbol zastępczy zawartości 2">
            <a:extLst>
              <a:ext uri="{FF2B5EF4-FFF2-40B4-BE49-F238E27FC236}">
                <a16:creationId xmlns:a16="http://schemas.microsoft.com/office/drawing/2014/main" id="{80D7D416-FF6B-E64E-DBB5-7CB25B7EA483}"/>
              </a:ext>
            </a:extLst>
          </p:cNvPr>
          <p:cNvSpPr>
            <a:spLocks noGrp="1"/>
          </p:cNvSpPr>
          <p:nvPr>
            <p:ph idx="1"/>
          </p:nvPr>
        </p:nvSpPr>
        <p:spPr>
          <a:xfrm>
            <a:off x="1014413" y="1568450"/>
            <a:ext cx="10058400" cy="4022725"/>
          </a:xfrm>
        </p:spPr>
        <p:txBody>
          <a:bodyPr/>
          <a:lstStyle/>
          <a:p>
            <a:r>
              <a:rPr lang="pl-PL" altLang="pl-PL" sz="3200"/>
              <a:t>1. Czym jest nauka a czym religia? </a:t>
            </a:r>
          </a:p>
          <a:p>
            <a:r>
              <a:rPr lang="pl-PL" altLang="pl-PL" sz="3200"/>
              <a:t>2. Konflikt religia-nauka? Jak rodzi się nowożytna nauka (Galileusz)</a:t>
            </a:r>
          </a:p>
          <a:p>
            <a:r>
              <a:rPr lang="pl-PL" altLang="pl-PL" sz="3200"/>
              <a:t>3. NOMA i  modele relacji nauka-wiara wg Iana Barboura</a:t>
            </a:r>
          </a:p>
          <a:p>
            <a:r>
              <a:rPr lang="pl-PL" altLang="pl-PL" sz="3200"/>
              <a:t>4. Ewolucja a stworzenie. Teizm ewolucyjny – J. Życiński, M. Heller</a:t>
            </a:r>
          </a:p>
          <a:p>
            <a:r>
              <a:rPr lang="pl-PL" altLang="pl-PL" sz="3200"/>
              <a:t>5. Neuronauki a religia. Projekt tzw. „transhumanizmu”. </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95CF8B-1C9F-79A8-D426-E3BB2D7A78A6}"/>
              </a:ext>
            </a:extLst>
          </p:cNvPr>
          <p:cNvSpPr>
            <a:spLocks noGrp="1"/>
          </p:cNvSpPr>
          <p:nvPr>
            <p:ph type="title" idx="4294967295"/>
          </p:nvPr>
        </p:nvSpPr>
        <p:spPr>
          <a:xfrm>
            <a:off x="493713" y="354013"/>
            <a:ext cx="4581525" cy="806450"/>
          </a:xfrm>
        </p:spPr>
        <p:txBody>
          <a:bodyPr/>
          <a:lstStyle/>
          <a:p>
            <a:pPr>
              <a:defRPr/>
            </a:pPr>
            <a:r>
              <a:rPr lang="pl-PL" b="1" dirty="0">
                <a:solidFill>
                  <a:srgbClr val="C00000"/>
                </a:solidFill>
              </a:rPr>
              <a:t>Założenia nauki</a:t>
            </a:r>
          </a:p>
        </p:txBody>
      </p:sp>
      <p:sp>
        <p:nvSpPr>
          <p:cNvPr id="13315" name="Symbol zastępczy zawartości 2">
            <a:extLst>
              <a:ext uri="{FF2B5EF4-FFF2-40B4-BE49-F238E27FC236}">
                <a16:creationId xmlns:a16="http://schemas.microsoft.com/office/drawing/2014/main" id="{6275F378-E9B2-A679-5348-07F02D116F9B}"/>
              </a:ext>
            </a:extLst>
          </p:cNvPr>
          <p:cNvSpPr>
            <a:spLocks noGrp="1"/>
          </p:cNvSpPr>
          <p:nvPr>
            <p:ph idx="4294967295"/>
          </p:nvPr>
        </p:nvSpPr>
        <p:spPr>
          <a:xfrm>
            <a:off x="5164138" y="412750"/>
            <a:ext cx="6738937" cy="5386388"/>
          </a:xfrm>
        </p:spPr>
        <p:txBody>
          <a:bodyPr/>
          <a:lstStyle/>
          <a:p>
            <a:r>
              <a:rPr lang="pl-PL" altLang="pl-PL" sz="2400"/>
              <a:t>„Istnieją trzy rodzaje takich założeń. Pierwsze z nich odnosi się do inteligibilności lub racjonalności natury: może zostać nazwane </a:t>
            </a:r>
            <a:r>
              <a:rPr lang="pl-PL" altLang="pl-PL" sz="2400" b="1" i="1">
                <a:solidFill>
                  <a:srgbClr val="C00000"/>
                </a:solidFill>
              </a:rPr>
              <a:t>ontologicznym</a:t>
            </a:r>
            <a:r>
              <a:rPr lang="pl-PL" altLang="pl-PL" sz="2400"/>
              <a:t> i pozostaje ściśle powiązane z porządkiem natury. </a:t>
            </a:r>
          </a:p>
          <a:p>
            <a:r>
              <a:rPr lang="pl-PL" altLang="pl-PL" sz="2400"/>
              <a:t>Drugie dotyczy ludzkiej zdolności do poznania porządku natury: można je określić jako </a:t>
            </a:r>
            <a:r>
              <a:rPr lang="pl-PL" altLang="pl-PL" sz="2400" b="1" i="1">
                <a:solidFill>
                  <a:srgbClr val="C00000"/>
                </a:solidFill>
              </a:rPr>
              <a:t>epistemologiczne</a:t>
            </a:r>
            <a:r>
              <a:rPr lang="pl-PL" altLang="pl-PL" sz="2400" b="1">
                <a:solidFill>
                  <a:srgbClr val="C00000"/>
                </a:solidFill>
              </a:rPr>
              <a:t> </a:t>
            </a:r>
            <a:r>
              <a:rPr lang="pl-PL" altLang="pl-PL" sz="2400"/>
              <a:t>i zawiera różne modalności argumentacji naukowej. </a:t>
            </a:r>
          </a:p>
          <a:p>
            <a:r>
              <a:rPr lang="pl-PL" altLang="pl-PL" sz="2400"/>
              <a:t>Trzecie zaś odnosi się do wartości związanych z działalnością naukową: może być nazwane </a:t>
            </a:r>
            <a:r>
              <a:rPr lang="pl-PL" altLang="pl-PL" sz="2400" b="1" i="1">
                <a:solidFill>
                  <a:srgbClr val="C00000"/>
                </a:solidFill>
              </a:rPr>
              <a:t>etycznym</a:t>
            </a:r>
            <a:r>
              <a:rPr lang="pl-PL" altLang="pl-PL" sz="2400"/>
              <a:t>, a mieści w sobie poszukiwanie prawdy, ścisłości, obiektywności, skromności intelektualnej, służby innym, współpracy oraz innych wartości z nimi związanymi”</a:t>
            </a:r>
          </a:p>
          <a:p>
            <a:pPr algn="r"/>
            <a:r>
              <a:rPr lang="pl-PL" altLang="pl-PL"/>
              <a:t>Mariano Artigas</a:t>
            </a:r>
          </a:p>
        </p:txBody>
      </p:sp>
      <p:pic>
        <p:nvPicPr>
          <p:cNvPr id="13316" name="Picture 4" descr="Znalezione obrazy dla zapytania próchnica gleby">
            <a:extLst>
              <a:ext uri="{FF2B5EF4-FFF2-40B4-BE49-F238E27FC236}">
                <a16:creationId xmlns:a16="http://schemas.microsoft.com/office/drawing/2014/main" id="{DF8D9605-C97E-90B4-9563-32E4BB4DB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1239838"/>
            <a:ext cx="4095750" cy="49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wipe(down)">
                                      <p:cBhvr>
                                        <p:cTn id="13" dur="500"/>
                                        <p:tgtEl>
                                          <p:spTgt spid="133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Effect transition="in" filter="wipe(down)">
                                      <p:cBhvr>
                                        <p:cTn id="18" dur="500"/>
                                        <p:tgtEl>
                                          <p:spTgt spid="133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animEffect transition="in" filter="wipe(down)">
                                      <p:cBhvr>
                                        <p:cTn id="23" dur="500"/>
                                        <p:tgtEl>
                                          <p:spTgt spid="1331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wipe(down)">
                                      <p:cBhvr>
                                        <p:cTn id="28"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B7EDF4-47D6-3D25-B8B1-2FD7BB40CF3C}"/>
              </a:ext>
            </a:extLst>
          </p:cNvPr>
          <p:cNvSpPr>
            <a:spLocks noGrp="1"/>
          </p:cNvSpPr>
          <p:nvPr>
            <p:ph type="title"/>
          </p:nvPr>
        </p:nvSpPr>
        <p:spPr>
          <a:xfrm>
            <a:off x="1687513" y="379413"/>
            <a:ext cx="10058400" cy="777875"/>
          </a:xfrm>
        </p:spPr>
        <p:txBody>
          <a:bodyPr/>
          <a:lstStyle/>
          <a:p>
            <a:pPr>
              <a:defRPr/>
            </a:pPr>
            <a:r>
              <a:rPr lang="pl-PL" b="1" dirty="0">
                <a:solidFill>
                  <a:srgbClr val="FF0000"/>
                </a:solidFill>
              </a:rPr>
              <a:t>Współczesna definicja nauki</a:t>
            </a:r>
          </a:p>
        </p:txBody>
      </p:sp>
      <p:sp>
        <p:nvSpPr>
          <p:cNvPr id="3" name="Symbol zastępczy zawartości 2">
            <a:extLst>
              <a:ext uri="{FF2B5EF4-FFF2-40B4-BE49-F238E27FC236}">
                <a16:creationId xmlns:a16="http://schemas.microsoft.com/office/drawing/2014/main" id="{E05F4A11-D8D4-E70C-F77C-43CBE9540D42}"/>
              </a:ext>
            </a:extLst>
          </p:cNvPr>
          <p:cNvSpPr>
            <a:spLocks noGrp="1"/>
          </p:cNvSpPr>
          <p:nvPr>
            <p:ph idx="1"/>
          </p:nvPr>
        </p:nvSpPr>
        <p:spPr>
          <a:xfrm>
            <a:off x="784225" y="1500188"/>
            <a:ext cx="10569575" cy="4022725"/>
          </a:xfrm>
        </p:spPr>
        <p:txBody>
          <a:bodyPr/>
          <a:lstStyle/>
          <a:p>
            <a:pPr>
              <a:buFont typeface="Wingdings" panose="05000000000000000000" pitchFamily="2" charset="2"/>
              <a:buChar char="Ø"/>
            </a:pPr>
            <a:r>
              <a:rPr lang="pl-PL" altLang="pl-PL" sz="2800" b="1" i="1"/>
              <a:t> wychodzi od doświadczenia codziennego i od ludzkiego pragnienia poznania prawdy</a:t>
            </a:r>
            <a:endParaRPr lang="pl-PL" altLang="pl-PL" sz="2800"/>
          </a:p>
          <a:p>
            <a:pPr>
              <a:buFont typeface="Wingdings" panose="05000000000000000000" pitchFamily="2" charset="2"/>
              <a:buChar char="Ø"/>
            </a:pPr>
            <a:r>
              <a:rPr lang="pl-PL" altLang="pl-PL" sz="2800"/>
              <a:t> jako czynność, jest </a:t>
            </a:r>
            <a:r>
              <a:rPr lang="pl-PL" altLang="pl-PL" sz="2800" b="1" i="1"/>
              <a:t>systematycznym i ścisłym poszukiwaniem wyjaśnień, które pozwolą rozwiązać problemy</a:t>
            </a:r>
            <a:r>
              <a:rPr lang="pl-PL" altLang="pl-PL" sz="2800"/>
              <a:t>. W tym procesie posiłkujemy się doświadczeniem, matematyką i argumentami racjonalnymi; poddaje wyjaśnienia ścisłym i dokładnym sprawdzeniom, aby przekonać się o ich ważności; wykorzystuje </a:t>
            </a:r>
            <a:r>
              <a:rPr lang="pl-PL" altLang="pl-PL" sz="2800" i="1"/>
              <a:t>rozumowania, testy, dowody, </a:t>
            </a:r>
            <a:r>
              <a:rPr lang="pl-PL" altLang="pl-PL" sz="2800"/>
              <a:t>które pozwalają do uzyskanie </a:t>
            </a:r>
            <a:r>
              <a:rPr lang="pl-PL" altLang="pl-PL" sz="2800" i="1"/>
              <a:t>wniosków</a:t>
            </a:r>
            <a:r>
              <a:rPr lang="pl-PL" altLang="pl-PL" sz="2800"/>
              <a:t>, do których nie można byłoby dojść w inny sposób; </a:t>
            </a:r>
            <a:r>
              <a:rPr lang="pl-PL" altLang="pl-PL" sz="2800" b="1"/>
              <a:t>szuka wiedzy, która przekracza pozory.</a:t>
            </a:r>
          </a:p>
          <a:p>
            <a:pPr>
              <a:buFont typeface="Wingdings" panose="05000000000000000000" pitchFamily="2" charset="2"/>
              <a:buChar char="Ø"/>
            </a:pPr>
            <a:r>
              <a:rPr lang="pl-PL" altLang="pl-PL" sz="2800"/>
              <a:t> Jako rezultat, nauka jest </a:t>
            </a:r>
            <a:r>
              <a:rPr lang="pl-PL" altLang="pl-PL" sz="2800" b="1" i="1"/>
              <a:t>wiedzą udowodnioną, które wykracza poza potoczne doświadczenie </a:t>
            </a:r>
            <a:r>
              <a:rPr lang="pl-PL" altLang="pl-PL" sz="2800"/>
              <a:t>i pozwala na panowanie nad procesami naturalnymi</a:t>
            </a:r>
          </a:p>
          <a:p>
            <a:endParaRPr lang="pl-PL" altLang="pl-P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EA9F20-8C7F-6FAF-A2BA-5451143942A0}"/>
              </a:ext>
            </a:extLst>
          </p:cNvPr>
          <p:cNvSpPr>
            <a:spLocks noGrp="1"/>
          </p:cNvSpPr>
          <p:nvPr>
            <p:ph type="title" idx="4294967295"/>
          </p:nvPr>
        </p:nvSpPr>
        <p:spPr>
          <a:xfrm>
            <a:off x="6492875" y="346075"/>
            <a:ext cx="5699125" cy="765175"/>
          </a:xfrm>
        </p:spPr>
        <p:txBody>
          <a:bodyPr/>
          <a:lstStyle/>
          <a:p>
            <a:pPr>
              <a:defRPr/>
            </a:pPr>
            <a:r>
              <a:rPr lang="pl-PL" b="1" dirty="0">
                <a:solidFill>
                  <a:srgbClr val="FF0000"/>
                </a:solidFill>
              </a:rPr>
              <a:t>Umysł Wszechświata</a:t>
            </a:r>
          </a:p>
        </p:txBody>
      </p:sp>
      <p:sp>
        <p:nvSpPr>
          <p:cNvPr id="3" name="Symbol zastępczy zawartości 2">
            <a:extLst>
              <a:ext uri="{FF2B5EF4-FFF2-40B4-BE49-F238E27FC236}">
                <a16:creationId xmlns:a16="http://schemas.microsoft.com/office/drawing/2014/main" id="{1DD44486-5814-FB82-F994-1018DA7DABC0}"/>
              </a:ext>
            </a:extLst>
          </p:cNvPr>
          <p:cNvSpPr>
            <a:spLocks noGrp="1"/>
          </p:cNvSpPr>
          <p:nvPr>
            <p:ph idx="4294967295"/>
          </p:nvPr>
        </p:nvSpPr>
        <p:spPr>
          <a:xfrm>
            <a:off x="5891213" y="1343025"/>
            <a:ext cx="6062662" cy="4476750"/>
          </a:xfrm>
        </p:spPr>
        <p:txBody>
          <a:bodyPr/>
          <a:lstStyle/>
          <a:p>
            <a:r>
              <a:rPr lang="pl-PL" altLang="pl-PL" sz="2400"/>
              <a:t>Nauka i religia jako dwa ważne czynniki kultury – nie chodzi o homogeniczność, ich stopienie. </a:t>
            </a:r>
          </a:p>
          <a:p>
            <a:r>
              <a:rPr lang="pl-PL" altLang="pl-PL" sz="2400"/>
              <a:t>„Żyjemy w czasie, gdy nauka uświadamia sobie swoje własne ograniczenia” (V. Havel)</a:t>
            </a:r>
          </a:p>
          <a:p>
            <a:r>
              <a:rPr lang="pl-PL" altLang="pl-PL" sz="2400" b="1">
                <a:solidFill>
                  <a:srgbClr val="7030A0"/>
                </a:solidFill>
              </a:rPr>
              <a:t>Wszechświat jest przeniknięty w swym najgłębszym bycie przez pewną racjonalność, której wyjaśnienie odsyła do osobowego Umysłu</a:t>
            </a:r>
          </a:p>
          <a:p>
            <a:r>
              <a:rPr lang="pl-PL" altLang="pl-PL" sz="2400"/>
              <a:t>Nauka i religia jako wezwane do budowania mostów – ideał Uniwersytetu</a:t>
            </a:r>
          </a:p>
        </p:txBody>
      </p:sp>
      <p:pic>
        <p:nvPicPr>
          <p:cNvPr id="9220" name="Picture 2" descr="C:\Users\Zbigniew\Downloads\The_Mind_of_the_Universe_01 (1).jpg">
            <a:extLst>
              <a:ext uri="{FF2B5EF4-FFF2-40B4-BE49-F238E27FC236}">
                <a16:creationId xmlns:a16="http://schemas.microsoft.com/office/drawing/2014/main" id="{A8FFDB4C-A6C9-B7C3-414D-0CEA5FB51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012825"/>
            <a:ext cx="5478463"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animEffect transition="in" filter="fade">
                                      <p:cBhvr>
                                        <p:cTn id="9" dur="500"/>
                                        <p:tgtEl>
                                          <p:spTgt spid="92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nodeType="clickPar">
                      <p:stCondLst>
                        <p:cond delay="indefinite"/>
                      </p:stCondLst>
                      <p:childTnLst>
                        <p:par>
                          <p:cTn id="47" fill="hold" nodeType="withGroup">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nodeType="clickPar">
                      <p:stCondLst>
                        <p:cond delay="indefinite"/>
                      </p:stCondLst>
                      <p:childTnLst>
                        <p:par>
                          <p:cTn id="65" fill="hold" nodeType="withGroup">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kcja">
  <a:themeElements>
    <a:clrScheme name="Retrospekcja">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kcj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7215</TotalTime>
  <Words>1421</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Arial</vt:lpstr>
      <vt:lpstr>Calibri Light</vt:lpstr>
      <vt:lpstr>Calibri</vt:lpstr>
      <vt:lpstr>Bernard MT Condensed</vt:lpstr>
      <vt:lpstr>Andalus</vt:lpstr>
      <vt:lpstr>Wingdings</vt:lpstr>
      <vt:lpstr>Retrospekcja</vt:lpstr>
      <vt:lpstr>Relacje nauka-wiara:  konflikt czy współistnienie?  Ks. dr hab. Piotr Roszak  Wydział Teologiczny</vt:lpstr>
      <vt:lpstr>Skazani na konflikt?</vt:lpstr>
      <vt:lpstr>Presentazione standard di PowerPoint</vt:lpstr>
      <vt:lpstr>KLASYFIKACJA Teda Petersa</vt:lpstr>
      <vt:lpstr>Droga biblijnych Mędrców ze wschodu</vt:lpstr>
      <vt:lpstr>Plan spotkań</vt:lpstr>
      <vt:lpstr>Założenia nauki</vt:lpstr>
      <vt:lpstr>Współczesna definicja nauki</vt:lpstr>
      <vt:lpstr>Umysł Wszechświata</vt:lpstr>
      <vt:lpstr>Idea Uniwersytetu</vt:lpstr>
      <vt:lpstr>Sub ratione dei</vt:lpstr>
      <vt:lpstr>Skala Messera</vt:lpstr>
      <vt:lpstr>Galileusz, ojciec nowożytnej nauki</vt:lpstr>
      <vt:lpstr>Zapominanie o teologii stworzenia</vt:lpstr>
      <vt:lpstr>Tomasz z Akwinu</vt:lpstr>
      <vt:lpstr>Presentazione standard di PowerPoint</vt:lpstr>
      <vt:lpstr>Presentazione standard di PowerPoint</vt:lpstr>
      <vt:lpstr>Cztery modele  relacji   nauka-wiara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Nauka i religia</dc:title>
  <dc:creator>Magdalena Czarnecka</dc:creator>
  <cp:lastModifiedBy>Maria Karwasz</cp:lastModifiedBy>
  <cp:revision>382</cp:revision>
  <cp:lastPrinted>2014-11-20T13:51:46Z</cp:lastPrinted>
  <dcterms:created xsi:type="dcterms:W3CDTF">2014-10-20T17:47:00Z</dcterms:created>
  <dcterms:modified xsi:type="dcterms:W3CDTF">2022-11-22T14:49:39Z</dcterms:modified>
</cp:coreProperties>
</file>