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9" r:id="rId1"/>
  </p:sldMasterIdLst>
  <p:notesMasterIdLst>
    <p:notesMasterId r:id="rId32"/>
  </p:notesMasterIdLst>
  <p:handoutMasterIdLst>
    <p:handoutMasterId r:id="rId33"/>
  </p:handoutMasterIdLst>
  <p:sldIdLst>
    <p:sldId id="377" r:id="rId2"/>
    <p:sldId id="258" r:id="rId3"/>
    <p:sldId id="503" r:id="rId4"/>
    <p:sldId id="483" r:id="rId5"/>
    <p:sldId id="489" r:id="rId6"/>
    <p:sldId id="485" r:id="rId7"/>
    <p:sldId id="484" r:id="rId8"/>
    <p:sldId id="486" r:id="rId9"/>
    <p:sldId id="487" r:id="rId10"/>
    <p:sldId id="488" r:id="rId11"/>
    <p:sldId id="490" r:id="rId12"/>
    <p:sldId id="491" r:id="rId13"/>
    <p:sldId id="492" r:id="rId14"/>
    <p:sldId id="496" r:id="rId15"/>
    <p:sldId id="506" r:id="rId16"/>
    <p:sldId id="497" r:id="rId17"/>
    <p:sldId id="498" r:id="rId18"/>
    <p:sldId id="499" r:id="rId19"/>
    <p:sldId id="500" r:id="rId20"/>
    <p:sldId id="501" r:id="rId21"/>
    <p:sldId id="495" r:id="rId22"/>
    <p:sldId id="505" r:id="rId23"/>
    <p:sldId id="502" r:id="rId24"/>
    <p:sldId id="494" r:id="rId25"/>
    <p:sldId id="504" r:id="rId26"/>
    <p:sldId id="367" r:id="rId27"/>
    <p:sldId id="369" r:id="rId28"/>
    <p:sldId id="370" r:id="rId29"/>
    <p:sldId id="507" r:id="rId30"/>
    <p:sldId id="482" r:id="rId31"/>
  </p:sldIdLst>
  <p:sldSz cx="9144000" cy="6858000" type="screen4x3"/>
  <p:notesSz cx="6858000" cy="9144000"/>
  <p:defaultTextStyle>
    <a:defPPr>
      <a:defRPr lang="en-A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56" autoAdjust="0"/>
    <p:restoredTop sz="94859" autoAdjust="0"/>
  </p:normalViewPr>
  <p:slideViewPr>
    <p:cSldViewPr>
      <p:cViewPr varScale="1">
        <p:scale>
          <a:sx n="70" d="100"/>
          <a:sy n="70" d="100"/>
        </p:scale>
        <p:origin x="486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D49A0DF6-9B8D-5FFE-2178-CBB27DA1106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0FE1D8CC-C401-11F1-44C6-85E980EAC870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27652" name="Rectangle 4">
            <a:extLst>
              <a:ext uri="{FF2B5EF4-FFF2-40B4-BE49-F238E27FC236}">
                <a16:creationId xmlns:a16="http://schemas.microsoft.com/office/drawing/2014/main" id="{5EC10E90-F90E-334A-2B06-1C328733C77C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27653" name="Rectangle 5">
            <a:extLst>
              <a:ext uri="{FF2B5EF4-FFF2-40B4-BE49-F238E27FC236}">
                <a16:creationId xmlns:a16="http://schemas.microsoft.com/office/drawing/2014/main" id="{2F080060-9B70-ABCD-696C-AB8EF8D9010B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2E30132-0E85-47D0-B6B1-3E27EC5FFB8F}" type="slidenum">
              <a:rPr lang="en-AU" altLang="it-IT"/>
              <a:pPr>
                <a:defRPr/>
              </a:pPr>
              <a:t>‹N›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31T20:12:22.67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3104 1158 24575,'-74'0'0,"-129"4"0,-846 116 0,1011-115 0,-310 55 0,336-58 0,0 2 0,0-1 0,1 2 0,0-1 0,0 2 0,0-1 0,0 2 0,-15 11 0,14-11 0,-1 1 0,-1-2 0,1 0 0,-1 0 0,-26 6 0,-36 15 0,-74 56 0,-57 25 0,52-30 0,47-22 0,-5-10 0,73-31 0,-53 26 0,84-35 0,0 0 0,0 0 0,1 1 0,0 0 0,0 1 0,1-1 0,0 1 0,0 1 0,1-1 0,0 1 0,1 1 0,-6 11 0,-5 15 0,-21 76 0,19-55 0,6-20 0,0 1 0,3 0 0,1 0 0,2 1 0,-2 55 0,7-38 0,6 242 0,-2-270 0,1 0 0,2 0 0,1-1 0,1 0 0,2 0 0,0-1 0,2 0 0,22 38 0,18 16 0,71 86 0,-95-130 0,238 261 0,-211-248 0,100 69 0,-51-42 0,17 10 0,3-5 0,4-6 0,164 71 0,300 87 0,-13-57 0,-451-143 0,149 19 0,-31-27 0,-27-4 0,323 17 0,6-40 0,-199-1 0,-293 3 0,473-19 0,1029-173 0,-702 24 0,-397 70 0,114-57 0,-202 47 0,-314 94 0,395-114 0,-349 93 0,-2-5 0,129-70 0,-121 53 0,-44 24 0,79-53 0,-109 62 0,-15 12 0,0-2 0,-1 0 0,-1-1 0,-1-1 0,0 0 0,19-25 0,-10 3 0,-3-2 0,-1 0 0,-2-1 0,-1-1 0,-3-1 0,22-86 0,-33 109 0,32-154 0,-34 148 0,-1 1 0,-1-1 0,-2 0 0,0 1 0,-5-27 0,-10-29 0,-3 1 0,-4 1 0,-3 1 0,-64-133 0,41 119 0,-3 4 0,-4 1 0,-98-114 0,25 50 0,-7 7 0,-213-176 0,186 188 0,-232-142 0,-13 45 0,326 189 0,-1 4 0,-2 4 0,-105-25 0,-1220-212 0,1234 242 0,-20-4 0,-220-6 0,-490 37 0,383 3 0,403-2 0,0 6 0,-136 24 0,249-30 0,-77 14 0,-99 31 0,115-27 0,-78 11 0,88-20 0,0 3 0,-73 26 0,6 13 0,64-25 0,-1-2 0,-69 17 0,-96 23 0,186-52 0,1 2 0,0 2 0,-49 29 0,-16 6 0,61-32 0,-307 153 0,276-129 0,-254 153 0,262-154 0,2 3 0,-87 78 0,62-47 0,28-23-1365,45-37-5461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31T20:15:54.99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31T20:15:56.33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1559FD52-C05E-E02C-2D12-4A2738F43DC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1430BEAE-D5E7-B4F0-1DF2-86B740C5D74A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AEF09488-19D6-EBFE-2B35-5D37C2D64595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8677" name="Rectangle 5">
            <a:extLst>
              <a:ext uri="{FF2B5EF4-FFF2-40B4-BE49-F238E27FC236}">
                <a16:creationId xmlns:a16="http://schemas.microsoft.com/office/drawing/2014/main" id="{73162A00-4BDD-D61F-5311-B2823DFB4595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it-IT" noProof="0"/>
              <a:t>Kliknij, aby edytować style wzorca tekstu</a:t>
            </a:r>
          </a:p>
          <a:p>
            <a:pPr lvl="1"/>
            <a:r>
              <a:rPr lang="en-AU" altLang="it-IT" noProof="0"/>
              <a:t>Drugi poziom</a:t>
            </a:r>
          </a:p>
          <a:p>
            <a:pPr lvl="2"/>
            <a:r>
              <a:rPr lang="en-AU" altLang="it-IT" noProof="0"/>
              <a:t>Trzeci poziom</a:t>
            </a:r>
          </a:p>
          <a:p>
            <a:pPr lvl="3"/>
            <a:r>
              <a:rPr lang="en-AU" altLang="it-IT" noProof="0"/>
              <a:t>Czwarty poziom</a:t>
            </a:r>
          </a:p>
          <a:p>
            <a:pPr lvl="4"/>
            <a:r>
              <a:rPr lang="en-AU" altLang="it-IT" noProof="0"/>
              <a:t>Piąty poziom</a:t>
            </a:r>
          </a:p>
        </p:txBody>
      </p:sp>
      <p:sp>
        <p:nvSpPr>
          <p:cNvPr id="28678" name="Rectangle 6">
            <a:extLst>
              <a:ext uri="{FF2B5EF4-FFF2-40B4-BE49-F238E27FC236}">
                <a16:creationId xmlns:a16="http://schemas.microsoft.com/office/drawing/2014/main" id="{07F5F8E6-266E-0BE9-DC45-2864EF4F8E8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28679" name="Rectangle 7">
            <a:extLst>
              <a:ext uri="{FF2B5EF4-FFF2-40B4-BE49-F238E27FC236}">
                <a16:creationId xmlns:a16="http://schemas.microsoft.com/office/drawing/2014/main" id="{68413CC9-8603-045E-9019-8FACDB41FD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2BF9587-81BD-405E-9043-DCBC432371A6}" type="slidenum">
              <a:rPr lang="en-AU" altLang="it-IT"/>
              <a:pPr>
                <a:defRPr/>
              </a:pPr>
              <a:t>‹N›</a:t>
            </a:fld>
            <a:endParaRPr lang="en-AU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DFFBAA5B-C8EF-2D1C-EDA6-832362ACB09F}"/>
              </a:ext>
            </a:extLst>
          </p:cNvPr>
          <p:cNvGrpSpPr>
            <a:grpSpLocks/>
          </p:cNvGrpSpPr>
          <p:nvPr/>
        </p:nvGrpSpPr>
        <p:grpSpPr bwMode="auto">
          <a:xfrm>
            <a:off x="-3222625" y="304800"/>
            <a:ext cx="11909425" cy="4724400"/>
            <a:chOff x="-2030" y="192"/>
            <a:chExt cx="7502" cy="2976"/>
          </a:xfrm>
        </p:grpSpPr>
        <p:sp>
          <p:nvSpPr>
            <p:cNvPr id="3" name="Line 3">
              <a:extLst>
                <a:ext uri="{FF2B5EF4-FFF2-40B4-BE49-F238E27FC236}">
                  <a16:creationId xmlns:a16="http://schemas.microsoft.com/office/drawing/2014/main" id="{E4728592-531A-C3C9-CB9E-3D6C1BF157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2" y="1584"/>
              <a:ext cx="456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" name="AutoShape 4">
              <a:extLst>
                <a:ext uri="{FF2B5EF4-FFF2-40B4-BE49-F238E27FC236}">
                  <a16:creationId xmlns:a16="http://schemas.microsoft.com/office/drawing/2014/main" id="{0402B79E-63CA-5C7E-CBB2-670FD25C48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584" y="864"/>
              <a:ext cx="2304" cy="2304"/>
            </a:xfrm>
            <a:custGeom>
              <a:avLst/>
              <a:gdLst>
                <a:gd name="T0" fmla="*/ 0 w 64000"/>
                <a:gd name="T1" fmla="*/ 0 h 64000"/>
                <a:gd name="T2" fmla="*/ 0 w 64000"/>
                <a:gd name="T3" fmla="*/ 0 h 64000"/>
                <a:gd name="T4" fmla="*/ 0 w 64000"/>
                <a:gd name="T5" fmla="*/ 0 h 64000"/>
                <a:gd name="T6" fmla="*/ 0 w 64000"/>
                <a:gd name="T7" fmla="*/ 0 h 64000"/>
                <a:gd name="T8" fmla="*/ 0 w 64000"/>
                <a:gd name="T9" fmla="*/ 0 h 64000"/>
                <a:gd name="T10" fmla="*/ 0 w 64000"/>
                <a:gd name="T11" fmla="*/ 0 h 64000"/>
                <a:gd name="T12" fmla="*/ 0 w 64000"/>
                <a:gd name="T13" fmla="*/ 0 h 64000"/>
                <a:gd name="T14" fmla="*/ 0 w 64000"/>
                <a:gd name="T15" fmla="*/ 0 h 64000"/>
                <a:gd name="T16" fmla="*/ 0 w 64000"/>
                <a:gd name="T17" fmla="*/ 0 h 640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44083 w 64000"/>
                <a:gd name="T28" fmla="*/ -29639 h 64000"/>
                <a:gd name="T29" fmla="*/ 44083 w 64000"/>
                <a:gd name="T30" fmla="*/ 29639 h 640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000" h="64000">
                  <a:moveTo>
                    <a:pt x="44083" y="2368"/>
                  </a:moveTo>
                  <a:cubicBezTo>
                    <a:pt x="56127" y="7280"/>
                    <a:pt x="64000" y="18993"/>
                    <a:pt x="64000" y="32000"/>
                  </a:cubicBezTo>
                  <a:cubicBezTo>
                    <a:pt x="64000" y="45006"/>
                    <a:pt x="56127" y="56719"/>
                    <a:pt x="44083" y="61631"/>
                  </a:cubicBezTo>
                  <a:cubicBezTo>
                    <a:pt x="44082" y="61631"/>
                    <a:pt x="44082" y="61631"/>
                    <a:pt x="44082" y="61631"/>
                  </a:cubicBezTo>
                  <a:lnTo>
                    <a:pt x="44083" y="61632"/>
                  </a:lnTo>
                  <a:lnTo>
                    <a:pt x="44083" y="2368"/>
                  </a:lnTo>
                  <a:lnTo>
                    <a:pt x="44082" y="2368"/>
                  </a:lnTo>
                  <a:cubicBezTo>
                    <a:pt x="44082" y="2368"/>
                    <a:pt x="44082" y="2368"/>
                    <a:pt x="44083" y="23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" name="AutoShape 5">
              <a:extLst>
                <a:ext uri="{FF2B5EF4-FFF2-40B4-BE49-F238E27FC236}">
                  <a16:creationId xmlns:a16="http://schemas.microsoft.com/office/drawing/2014/main" id="{DDCD1C5F-7CF5-81A9-E49F-20D6757997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030" y="192"/>
              <a:ext cx="2544" cy="2544"/>
            </a:xfrm>
            <a:custGeom>
              <a:avLst/>
              <a:gdLst>
                <a:gd name="T0" fmla="*/ 0 w 64000"/>
                <a:gd name="T1" fmla="*/ 0 h 64000"/>
                <a:gd name="T2" fmla="*/ 0 w 64000"/>
                <a:gd name="T3" fmla="*/ 0 h 64000"/>
                <a:gd name="T4" fmla="*/ 0 w 64000"/>
                <a:gd name="T5" fmla="*/ 0 h 64000"/>
                <a:gd name="T6" fmla="*/ 0 w 64000"/>
                <a:gd name="T7" fmla="*/ 0 h 64000"/>
                <a:gd name="T8" fmla="*/ 0 w 64000"/>
                <a:gd name="T9" fmla="*/ 0 h 64000"/>
                <a:gd name="T10" fmla="*/ 0 w 64000"/>
                <a:gd name="T11" fmla="*/ 0 h 64000"/>
                <a:gd name="T12" fmla="*/ 0 w 64000"/>
                <a:gd name="T13" fmla="*/ 0 h 64000"/>
                <a:gd name="T14" fmla="*/ 0 w 64000"/>
                <a:gd name="T15" fmla="*/ 0 h 64000"/>
                <a:gd name="T16" fmla="*/ 0 w 64000"/>
                <a:gd name="T17" fmla="*/ 0 h 640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50994 w 64000"/>
                <a:gd name="T28" fmla="*/ -25761 h 64000"/>
                <a:gd name="T29" fmla="*/ 50994 w 64000"/>
                <a:gd name="T30" fmla="*/ 25761 h 640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000" h="64000">
                  <a:moveTo>
                    <a:pt x="50994" y="6246"/>
                  </a:moveTo>
                  <a:cubicBezTo>
                    <a:pt x="59172" y="12279"/>
                    <a:pt x="64000" y="21837"/>
                    <a:pt x="64000" y="32000"/>
                  </a:cubicBezTo>
                  <a:cubicBezTo>
                    <a:pt x="64000" y="42162"/>
                    <a:pt x="59172" y="51720"/>
                    <a:pt x="50994" y="57753"/>
                  </a:cubicBezTo>
                  <a:cubicBezTo>
                    <a:pt x="50993" y="57753"/>
                    <a:pt x="50993" y="57753"/>
                    <a:pt x="50993" y="57753"/>
                  </a:cubicBezTo>
                  <a:lnTo>
                    <a:pt x="50994" y="57754"/>
                  </a:lnTo>
                  <a:lnTo>
                    <a:pt x="50994" y="6246"/>
                  </a:lnTo>
                  <a:lnTo>
                    <a:pt x="50993" y="6246"/>
                  </a:lnTo>
                  <a:cubicBezTo>
                    <a:pt x="50993" y="6246"/>
                    <a:pt x="50993" y="6246"/>
                    <a:pt x="50994" y="6246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5366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443038" y="985838"/>
            <a:ext cx="7239000" cy="1444625"/>
          </a:xfr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AU" altLang="it-IT" noProof="0"/>
              <a:t>Kliknij, aby edytować styl wzorca tytułu</a:t>
            </a:r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443038" y="3427413"/>
            <a:ext cx="7239000" cy="1752600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AU" altLang="it-IT" noProof="0"/>
              <a:t>Kliknij, aby edytować styl wzorca podtytułu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AA0A5C9D-1274-8DA3-D5DB-5919364321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7DFF6667-2EFC-2C1F-F61F-30C8D30205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22F9DA33-1B41-5DE2-B641-39AB046FED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8DC817-0B1E-42C4-80F0-5FAC1A8D671C}" type="slidenum">
              <a:rPr lang="en-AU" altLang="it-IT"/>
              <a:pPr>
                <a:defRPr/>
              </a:pPr>
              <a:t>‹N›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1407586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F673B803-8260-9BC1-F699-8C89BB9A3F3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1CE6C85A-8454-5E13-2B9F-84F213EB97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B4E7D1D8-43F7-7423-D644-92ADFA6953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B36628-68CC-4F6D-A25B-FFFCD9B3D9F5}" type="slidenum">
              <a:rPr lang="en-AU" altLang="it-IT"/>
              <a:pPr>
                <a:defRPr/>
              </a:pPr>
              <a:t>‹N›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1585613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856413" y="301625"/>
            <a:ext cx="1827212" cy="564038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370013" y="301625"/>
            <a:ext cx="5334000" cy="564038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0C4AC99B-DD79-42EE-C018-EB8BC9C1B10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C0DACB2C-F012-7CF7-24FC-9F3415A2D2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26956363-FF10-F92F-198C-441CF66196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A60B2C-4526-4A52-A423-CB091BA4CC65}" type="slidenum">
              <a:rPr lang="en-AU" altLang="it-IT"/>
              <a:pPr>
                <a:defRPr/>
              </a:pPr>
              <a:t>‹N›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23586040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70013" y="301625"/>
            <a:ext cx="7313612" cy="1143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1370013" y="1827213"/>
            <a:ext cx="7313612" cy="4114800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05CAC6F5-05A8-6DAD-F5C2-FC52CFB8B22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337542A7-FED0-0372-09CE-0DC1680D08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A18B468B-C809-9AF6-C682-9B7D55CE21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F10FD3-8AC4-424A-AD34-7ECE0CD79DEE}" type="slidenum">
              <a:rPr lang="en-AU" altLang="it-IT"/>
              <a:pPr>
                <a:defRPr/>
              </a:pPr>
              <a:t>‹N›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3659319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A226BA4C-FF88-D7E2-3908-871AB914D4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4EA4D30F-8C28-4A09-C9CF-91282526944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CBA3CB8D-C2ED-7F81-F021-7BCD4273447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ECAB44-B7A8-48C9-B5ED-D6A928C39307}" type="slidenum">
              <a:rPr lang="en-AU" altLang="it-IT"/>
              <a:pPr>
                <a:defRPr/>
              </a:pPr>
              <a:t>‹N›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1895899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1CD65F90-1F3E-6F05-2CD3-99BF77EBF2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882E44D6-9725-D302-C814-CACE37CD13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B800ACE5-F66F-BE66-7C53-4B89B60B12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0ADEE5-25BB-4BF2-B61E-B12A75D1AFF0}" type="slidenum">
              <a:rPr lang="en-AU" altLang="it-IT"/>
              <a:pPr>
                <a:defRPr/>
              </a:pPr>
              <a:t>‹N›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1017331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370013" y="1827213"/>
            <a:ext cx="3579812" cy="41148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102225" y="1827213"/>
            <a:ext cx="3581400" cy="41148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1C1EFC75-2986-AD81-6055-0072938ACF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61DBCFC2-800F-7195-2E12-F89CC3117E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C4992E69-2D4A-7261-712C-07C961B0A5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DC1939-7C24-46C6-A61B-A6F95C965180}" type="slidenum">
              <a:rPr lang="en-AU" altLang="it-IT"/>
              <a:pPr>
                <a:defRPr/>
              </a:pPr>
              <a:t>‹N›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3393785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2AD40A93-71D0-1EEE-ACC9-2F5754970E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FE0B2DF1-CA74-B248-A130-C1624D8D39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249CF039-E598-41F4-9F1F-E11036CBC4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45597-963E-4C8D-9EA3-A7C114C31FE5}" type="slidenum">
              <a:rPr lang="en-AU" altLang="it-IT"/>
              <a:pPr>
                <a:defRPr/>
              </a:pPr>
              <a:t>‹N›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1236505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C645D649-4C03-C8B1-4AF0-D825F44FFD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98270EAD-CB5A-136D-CAFF-BD404A2AEB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FC3D9B5A-C6C2-4AAA-8D56-905C67D65F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B328A8-D33B-4C24-A982-0B6E461E8CBF}" type="slidenum">
              <a:rPr lang="en-AU" altLang="it-IT"/>
              <a:pPr>
                <a:defRPr/>
              </a:pPr>
              <a:t>‹N›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999737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EBBD9A00-FB29-3D6B-A6A2-3AA2EAACEB3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E1E85A59-43BB-A9CD-0F11-891F6C2321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6A96631E-1710-91A9-AEDF-A6B2DEEE33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B7CB51-A82A-4E76-90EE-3D652AB5F4CE}" type="slidenum">
              <a:rPr lang="en-AU" altLang="it-IT"/>
              <a:pPr>
                <a:defRPr/>
              </a:pPr>
              <a:t>‹N›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211557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54A19AFB-99D5-11E8-09BD-9825D13390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05A79731-DE19-84CD-A668-3711DC117F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269BDEA7-A5FA-E0E8-BA5A-B40BFB9FDF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3772F4-9643-44DD-9ED9-548494D6BA56}" type="slidenum">
              <a:rPr lang="en-AU" altLang="it-IT"/>
              <a:pPr>
                <a:defRPr/>
              </a:pPr>
              <a:t>‹N›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2215015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EE5493BD-230A-304E-6399-55DF0450AD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C0788100-B444-A844-E910-2C7C34FA35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3283647E-192B-5AC2-2980-537A74239F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6F02CD-0692-47D8-B2D9-63E440604726}" type="slidenum">
              <a:rPr lang="en-AU" altLang="it-IT"/>
              <a:pPr>
                <a:defRPr/>
              </a:pPr>
              <a:t>‹N›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2614791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>
            <a:extLst>
              <a:ext uri="{FF2B5EF4-FFF2-40B4-BE49-F238E27FC236}">
                <a16:creationId xmlns:a16="http://schemas.microsoft.com/office/drawing/2014/main" id="{69EE96FC-5847-7C09-70FB-39916B78898B}"/>
              </a:ext>
            </a:extLst>
          </p:cNvPr>
          <p:cNvGrpSpPr>
            <a:grpSpLocks/>
          </p:cNvGrpSpPr>
          <p:nvPr/>
        </p:nvGrpSpPr>
        <p:grpSpPr bwMode="auto">
          <a:xfrm>
            <a:off x="-3238500" y="0"/>
            <a:ext cx="11925300" cy="3810000"/>
            <a:chOff x="-2040" y="0"/>
            <a:chExt cx="7512" cy="2400"/>
          </a:xfrm>
        </p:grpSpPr>
        <p:sp>
          <p:nvSpPr>
            <p:cNvPr id="1032" name="AutoShape 3">
              <a:extLst>
                <a:ext uri="{FF2B5EF4-FFF2-40B4-BE49-F238E27FC236}">
                  <a16:creationId xmlns:a16="http://schemas.microsoft.com/office/drawing/2014/main" id="{D4C405DD-B7FC-D97A-F702-57DA456F48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040" y="432"/>
              <a:ext cx="2592" cy="1968"/>
            </a:xfrm>
            <a:custGeom>
              <a:avLst/>
              <a:gdLst>
                <a:gd name="T0" fmla="*/ 0 w 64000"/>
                <a:gd name="T1" fmla="*/ 0 h 64000"/>
                <a:gd name="T2" fmla="*/ 0 w 64000"/>
                <a:gd name="T3" fmla="*/ 0 h 64000"/>
                <a:gd name="T4" fmla="*/ 0 w 64000"/>
                <a:gd name="T5" fmla="*/ 0 h 64000"/>
                <a:gd name="T6" fmla="*/ 0 w 64000"/>
                <a:gd name="T7" fmla="*/ 0 h 64000"/>
                <a:gd name="T8" fmla="*/ 0 w 64000"/>
                <a:gd name="T9" fmla="*/ 0 h 64000"/>
                <a:gd name="T10" fmla="*/ 0 w 64000"/>
                <a:gd name="T11" fmla="*/ 0 h 64000"/>
                <a:gd name="T12" fmla="*/ 0 w 64000"/>
                <a:gd name="T13" fmla="*/ 0 h 64000"/>
                <a:gd name="T14" fmla="*/ 0 w 64000"/>
                <a:gd name="T15" fmla="*/ 0 h 64000"/>
                <a:gd name="T16" fmla="*/ 0 w 64000"/>
                <a:gd name="T17" fmla="*/ 0 h 640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50296 w 64000"/>
                <a:gd name="T28" fmla="*/ -26244 h 64000"/>
                <a:gd name="T29" fmla="*/ 50296 w 64000"/>
                <a:gd name="T30" fmla="*/ 26244 h 640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000" h="64000">
                  <a:moveTo>
                    <a:pt x="50296" y="5746"/>
                  </a:moveTo>
                  <a:cubicBezTo>
                    <a:pt x="58882" y="11730"/>
                    <a:pt x="64000" y="21534"/>
                    <a:pt x="64000" y="32000"/>
                  </a:cubicBezTo>
                  <a:cubicBezTo>
                    <a:pt x="64000" y="42465"/>
                    <a:pt x="58882" y="52269"/>
                    <a:pt x="50296" y="58253"/>
                  </a:cubicBezTo>
                  <a:cubicBezTo>
                    <a:pt x="50296" y="58253"/>
                    <a:pt x="50296" y="58253"/>
                    <a:pt x="50295" y="58253"/>
                  </a:cubicBezTo>
                  <a:lnTo>
                    <a:pt x="50296" y="58254"/>
                  </a:lnTo>
                  <a:lnTo>
                    <a:pt x="50296" y="5746"/>
                  </a:lnTo>
                  <a:lnTo>
                    <a:pt x="50295" y="5746"/>
                  </a:lnTo>
                  <a:cubicBezTo>
                    <a:pt x="50296" y="5746"/>
                    <a:pt x="50296" y="5746"/>
                    <a:pt x="50296" y="574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33" name="AutoShape 4">
              <a:extLst>
                <a:ext uri="{FF2B5EF4-FFF2-40B4-BE49-F238E27FC236}">
                  <a16:creationId xmlns:a16="http://schemas.microsoft.com/office/drawing/2014/main" id="{2A1B0B53-D597-566E-CAB3-195A6819A6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528" y="0"/>
              <a:ext cx="1949" cy="1987"/>
            </a:xfrm>
            <a:custGeom>
              <a:avLst/>
              <a:gdLst>
                <a:gd name="T0" fmla="*/ 0 w 64000"/>
                <a:gd name="T1" fmla="*/ 0 h 64000"/>
                <a:gd name="T2" fmla="*/ 0 w 64000"/>
                <a:gd name="T3" fmla="*/ 0 h 64000"/>
                <a:gd name="T4" fmla="*/ 0 w 64000"/>
                <a:gd name="T5" fmla="*/ 0 h 64000"/>
                <a:gd name="T6" fmla="*/ 0 w 64000"/>
                <a:gd name="T7" fmla="*/ 0 h 64000"/>
                <a:gd name="T8" fmla="*/ 0 w 64000"/>
                <a:gd name="T9" fmla="*/ 0 h 64000"/>
                <a:gd name="T10" fmla="*/ 0 w 64000"/>
                <a:gd name="T11" fmla="*/ 0 h 64000"/>
                <a:gd name="T12" fmla="*/ 0 w 64000"/>
                <a:gd name="T13" fmla="*/ 0 h 64000"/>
                <a:gd name="T14" fmla="*/ 0 w 64000"/>
                <a:gd name="T15" fmla="*/ 0 h 64000"/>
                <a:gd name="T16" fmla="*/ 0 w 64000"/>
                <a:gd name="T17" fmla="*/ 0 h 640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50077 w 64000"/>
                <a:gd name="T28" fmla="*/ -26412 h 64000"/>
                <a:gd name="T29" fmla="*/ 50077 w 64000"/>
                <a:gd name="T30" fmla="*/ 26412 h 640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000" h="64000">
                  <a:moveTo>
                    <a:pt x="50077" y="5595"/>
                  </a:moveTo>
                  <a:cubicBezTo>
                    <a:pt x="58790" y="11560"/>
                    <a:pt x="64000" y="21440"/>
                    <a:pt x="64000" y="32000"/>
                  </a:cubicBezTo>
                  <a:cubicBezTo>
                    <a:pt x="64000" y="42559"/>
                    <a:pt x="58790" y="52439"/>
                    <a:pt x="50077" y="58404"/>
                  </a:cubicBezTo>
                  <a:cubicBezTo>
                    <a:pt x="50077" y="58404"/>
                    <a:pt x="50077" y="58404"/>
                    <a:pt x="50076" y="58404"/>
                  </a:cubicBezTo>
                  <a:lnTo>
                    <a:pt x="50077" y="58405"/>
                  </a:lnTo>
                  <a:lnTo>
                    <a:pt x="50077" y="5595"/>
                  </a:lnTo>
                  <a:lnTo>
                    <a:pt x="50076" y="5595"/>
                  </a:lnTo>
                  <a:cubicBezTo>
                    <a:pt x="50077" y="5595"/>
                    <a:pt x="50077" y="5595"/>
                    <a:pt x="50077" y="5595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34" name="Line 5">
              <a:extLst>
                <a:ext uri="{FF2B5EF4-FFF2-40B4-BE49-F238E27FC236}">
                  <a16:creationId xmlns:a16="http://schemas.microsoft.com/office/drawing/2014/main" id="{D28AB6CD-CD0F-AC15-8F3B-3AB86ECD1C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4" y="960"/>
              <a:ext cx="460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027" name="Rectangle 6">
            <a:extLst>
              <a:ext uri="{FF2B5EF4-FFF2-40B4-BE49-F238E27FC236}">
                <a16:creationId xmlns:a16="http://schemas.microsoft.com/office/drawing/2014/main" id="{A1B1FF83-DF59-5E4E-FA22-7DAE5A1207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370013" y="301625"/>
            <a:ext cx="731361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it-IT"/>
              <a:t>Kliknij, aby edytować styl wzorca tytułu</a:t>
            </a:r>
          </a:p>
        </p:txBody>
      </p:sp>
      <p:sp>
        <p:nvSpPr>
          <p:cNvPr id="1028" name="Rectangle 7">
            <a:extLst>
              <a:ext uri="{FF2B5EF4-FFF2-40B4-BE49-F238E27FC236}">
                <a16:creationId xmlns:a16="http://schemas.microsoft.com/office/drawing/2014/main" id="{B9423D2A-1407-F5E0-BD1D-93FD4D4CCD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370013" y="1827213"/>
            <a:ext cx="7313612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it-IT"/>
              <a:t>Kliknij, aby edytować style wzorca tekstu</a:t>
            </a:r>
          </a:p>
          <a:p>
            <a:pPr lvl="1"/>
            <a:r>
              <a:rPr lang="en-AU" altLang="it-IT"/>
              <a:t>Drugi poziom</a:t>
            </a:r>
          </a:p>
          <a:p>
            <a:pPr lvl="2"/>
            <a:r>
              <a:rPr lang="en-AU" altLang="it-IT"/>
              <a:t>Trzeci poziom</a:t>
            </a:r>
          </a:p>
          <a:p>
            <a:pPr lvl="3"/>
            <a:r>
              <a:rPr lang="en-AU" altLang="it-IT"/>
              <a:t>Czwarty poziom</a:t>
            </a:r>
          </a:p>
          <a:p>
            <a:pPr lvl="4"/>
            <a:r>
              <a:rPr lang="en-AU" altLang="it-IT"/>
              <a:t>Piąty poziom</a:t>
            </a:r>
          </a:p>
        </p:txBody>
      </p:sp>
      <p:sp>
        <p:nvSpPr>
          <p:cNvPr id="14344" name="Rectangle 8">
            <a:extLst>
              <a:ext uri="{FF2B5EF4-FFF2-40B4-BE49-F238E27FC236}">
                <a16:creationId xmlns:a16="http://schemas.microsoft.com/office/drawing/2014/main" id="{EC810C66-D96E-EC09-AC35-96495F71423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14345" name="Rectangle 9">
            <a:extLst>
              <a:ext uri="{FF2B5EF4-FFF2-40B4-BE49-F238E27FC236}">
                <a16:creationId xmlns:a16="http://schemas.microsoft.com/office/drawing/2014/main" id="{D79CFFDD-295D-C3EC-F40C-D790997E643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14346" name="Rectangle 10">
            <a:extLst>
              <a:ext uri="{FF2B5EF4-FFF2-40B4-BE49-F238E27FC236}">
                <a16:creationId xmlns:a16="http://schemas.microsoft.com/office/drawing/2014/main" id="{6A7ACE70-5AE0-926E-CBFF-77A167F3C53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22361E1-2F7E-48D3-98A7-0B49B09F658D}" type="slidenum">
              <a:rPr lang="en-AU" altLang="it-IT"/>
              <a:pPr>
                <a:defRPr/>
              </a:pPr>
              <a:t>‹N›</a:t>
            </a:fld>
            <a:endParaRPr lang="en-AU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¡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l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anose="05000000000000000000" pitchFamily="2" charset="2"/>
        <a:buChar char="¡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l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anose="05000000000000000000" pitchFamily="2" charset="2"/>
        <a:buChar char="¡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customXml" Target="../ink/ink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mmlaser.it/taglio-laser/taglio-laser-travi/" TargetMode="External"/><Relationship Id="rId2" Type="http://schemas.openxmlformats.org/officeDocument/2006/relationships/hyperlink" Target="http://www.aaronite.it/en/fireproofing/steel-behaviour/travi-e-profili-acciaio-2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2.mp4"/><Relationship Id="rId7" Type="http://schemas.openxmlformats.org/officeDocument/2006/relationships/image" Target="../media/image3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9.jp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2.mp4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maps.google.com/maps/contrib/104766579242921472620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dydaktyka.fizyka.umk.pl/nowa_strona/?q=node/470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D29F24DF-D063-9D27-0D33-40598FB74E3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39750" y="404813"/>
            <a:ext cx="8280400" cy="1470025"/>
          </a:xfrm>
        </p:spPr>
        <p:txBody>
          <a:bodyPr anchor="ctr"/>
          <a:lstStyle/>
          <a:p>
            <a:pPr eaLnBrk="1" hangingPunct="1"/>
            <a:r>
              <a:rPr lang="it-IT" altLang="it-IT" b="1" dirty="0">
                <a:solidFill>
                  <a:schemeClr val="tx1"/>
                </a:solidFill>
              </a:rPr>
              <a:t>Inclusione e personalizzazione nell’insegnamento delle STEAM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CB6F7921-54C3-3935-E6FF-D89D487C84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3990975"/>
            <a:ext cx="7920038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sz="2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5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it-IT" sz="2200" b="1">
                <a:solidFill>
                  <a:srgbClr val="002060"/>
                </a:solidFill>
                <a:latin typeface="Arial" panose="020B0604020202020204" pitchFamily="34" charset="0"/>
              </a:rPr>
              <a:t>Grzegorz Karwasz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it-IT" sz="2200" b="1">
                <a:solidFill>
                  <a:srgbClr val="002060"/>
                </a:solidFill>
                <a:latin typeface="Arial" panose="020B0604020202020204" pitchFamily="34" charset="0"/>
              </a:rPr>
              <a:t>Professor in Experimental Physics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altLang="it-IT" sz="2200" i="1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200" i="1" dirty="0">
                <a:solidFill>
                  <a:srgbClr val="002060"/>
                </a:solidFill>
                <a:latin typeface="Arial" panose="020B0604020202020204" pitchFamily="34" charset="0"/>
              </a:rPr>
              <a:t>- Facoltà di Fisica, Astronomia e Informatica Applicata</a:t>
            </a:r>
            <a:r>
              <a:rPr lang="pl-PL" altLang="it-IT" sz="2200" i="1">
                <a:solidFill>
                  <a:srgbClr val="002060"/>
                </a:solidFill>
                <a:latin typeface="Arial" panose="020B0604020202020204" pitchFamily="34" charset="0"/>
              </a:rPr>
              <a:t>, Universita’ Nicolao Copernico, Torun, Polonia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pl-PL" altLang="it-IT" sz="2200" i="1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it-IT" sz="2200" b="1">
                <a:solidFill>
                  <a:srgbClr val="002060"/>
                </a:solidFill>
                <a:latin typeface="Arial" panose="020B0604020202020204" pitchFamily="34" charset="0"/>
              </a:rPr>
              <a:t>karwasz@fizyka.umk.pl</a:t>
            </a:r>
          </a:p>
        </p:txBody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E6560460-AEC3-E2E6-35A9-7DC7DDD9C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2662238"/>
            <a:ext cx="7920038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sz="2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5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600" b="1" dirty="0">
                <a:solidFill>
                  <a:srgbClr val="002060"/>
                </a:solidFill>
                <a:latin typeface="Arial" panose="020B0604020202020204" pitchFamily="34" charset="0"/>
              </a:rPr>
              <a:t>Lezione 9: Qualche applicazione particolare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600" b="1" dirty="0">
                <a:solidFill>
                  <a:srgbClr val="002060"/>
                </a:solidFill>
                <a:latin typeface="Arial" panose="020B0604020202020204" pitchFamily="34" charset="0"/>
              </a:rPr>
              <a:t>Parte IV: Scienze delle costruzioni</a:t>
            </a:r>
            <a:endParaRPr lang="pl-PL" altLang="it-IT" sz="26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B87E7E4-14BD-CAAA-3D74-4601276F3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-296524"/>
            <a:ext cx="7313612" cy="1143000"/>
          </a:xfrm>
        </p:spPr>
        <p:txBody>
          <a:bodyPr/>
          <a:lstStyle/>
          <a:p>
            <a:r>
              <a:rPr lang="it-IT" dirty="0"/>
              <a:t>Sistema Pasco: fai il </a:t>
            </a:r>
            <a:r>
              <a:rPr lang="it-IT"/>
              <a:t>tuo ponte</a:t>
            </a:r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13310CC-E2C6-EE47-5739-8450B4820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075" y="980728"/>
            <a:ext cx="7675849" cy="554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6261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807721-080F-980B-D956-E9613C419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-227013"/>
            <a:ext cx="7313612" cy="1143000"/>
          </a:xfrm>
        </p:spPr>
        <p:txBody>
          <a:bodyPr/>
          <a:lstStyle/>
          <a:p>
            <a:r>
              <a:rPr lang="it-IT" dirty="0"/>
              <a:t>Travi, solai, fondamenta ecc.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76B5500-AD22-0306-514E-40C4DB18A2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655" y="915987"/>
            <a:ext cx="7040647" cy="5367954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FFDC7874-9333-5A7B-304B-949CFDAE4F8F}"/>
              </a:ext>
            </a:extLst>
          </p:cNvPr>
          <p:cNvSpPr txBox="1"/>
          <p:nvPr/>
        </p:nvSpPr>
        <p:spPr>
          <a:xfrm>
            <a:off x="395536" y="5957964"/>
            <a:ext cx="70385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/>
              <a:t>http://www.dica.unict.it/users/prossi/Files/Files%20Tecnica%2012-13%20COL/Lezione%2012%20Strutture%20(CA%20Momento%20Flettente).pdf</a:t>
            </a:r>
          </a:p>
        </p:txBody>
      </p:sp>
    </p:spTree>
    <p:extLst>
      <p:ext uri="{BB962C8B-B14F-4D97-AF65-F5344CB8AC3E}">
        <p14:creationId xmlns:p14="http://schemas.microsoft.com/office/powerpoint/2010/main" val="31390823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807721-080F-980B-D956-E9613C419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-227013"/>
            <a:ext cx="7313612" cy="1143000"/>
          </a:xfrm>
        </p:spPr>
        <p:txBody>
          <a:bodyPr/>
          <a:lstStyle/>
          <a:p>
            <a:r>
              <a:rPr lang="it-IT" dirty="0"/>
              <a:t>Travi, solai, fondamenta ecc.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E0C2721-9A92-9063-26CD-1AD4464757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980728"/>
            <a:ext cx="6615303" cy="5143328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CBFD113A-F61E-5C86-854E-4D25F77EF027}"/>
              </a:ext>
            </a:extLst>
          </p:cNvPr>
          <p:cNvSpPr txBox="1"/>
          <p:nvPr/>
        </p:nvSpPr>
        <p:spPr>
          <a:xfrm>
            <a:off x="395536" y="5957964"/>
            <a:ext cx="70385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/>
              <a:t>http://www.dica.unict.it/users/prossi/Files/Files%20Tecnica%2012-13%20COL/Lezione%2012%20Strutture%20(CA%20Momento%20Flettente).pdf</a:t>
            </a:r>
          </a:p>
        </p:txBody>
      </p:sp>
    </p:spTree>
    <p:extLst>
      <p:ext uri="{BB962C8B-B14F-4D97-AF65-F5344CB8AC3E}">
        <p14:creationId xmlns:p14="http://schemas.microsoft.com/office/powerpoint/2010/main" val="9103903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807721-080F-980B-D956-E9613C419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-227013"/>
            <a:ext cx="7313612" cy="1143000"/>
          </a:xfrm>
        </p:spPr>
        <p:txBody>
          <a:bodyPr/>
          <a:lstStyle/>
          <a:p>
            <a:r>
              <a:rPr lang="it-IT" dirty="0"/>
              <a:t>Travi, solai, fondamenta ecc.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BFD113A-F61E-5C86-854E-4D25F77EF027}"/>
              </a:ext>
            </a:extLst>
          </p:cNvPr>
          <p:cNvSpPr txBox="1"/>
          <p:nvPr/>
        </p:nvSpPr>
        <p:spPr>
          <a:xfrm>
            <a:off x="395536" y="5957964"/>
            <a:ext cx="70385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/>
              <a:t>http://www.dica.unict.it/users/prossi/Files/Files%20Tecnica%2012-13%20COL/Lezione%2012%20Strutture%20(CA%20Momento%20Flettente).pdf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D790627-764B-E4E2-FAD9-BF8E21CE9C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976266"/>
            <a:ext cx="6683410" cy="492141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put penna 5">
                <a:extLst>
                  <a:ext uri="{FF2B5EF4-FFF2-40B4-BE49-F238E27FC236}">
                    <a16:creationId xmlns:a16="http://schemas.microsoft.com/office/drawing/2014/main" id="{F66972FA-5273-26A4-9ACE-09F76BBBD928}"/>
                  </a:ext>
                </a:extLst>
              </p14:cNvPr>
              <p14:cNvContentPartPr/>
              <p14:nvPr/>
            </p14:nvContentPartPr>
            <p14:xfrm>
              <a:off x="4202659" y="1589839"/>
              <a:ext cx="3990240" cy="1772640"/>
            </p14:xfrm>
          </p:contentPart>
        </mc:Choice>
        <mc:Fallback xmlns="">
          <p:pic>
            <p:nvPicPr>
              <p:cNvPr id="6" name="Input penna 5">
                <a:extLst>
                  <a:ext uri="{FF2B5EF4-FFF2-40B4-BE49-F238E27FC236}">
                    <a16:creationId xmlns:a16="http://schemas.microsoft.com/office/drawing/2014/main" id="{F66972FA-5273-26A4-9ACE-09F76BBBD92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98339" y="1585519"/>
                <a:ext cx="3998880" cy="178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put penna 7">
                <a:extLst>
                  <a:ext uri="{FF2B5EF4-FFF2-40B4-BE49-F238E27FC236}">
                    <a16:creationId xmlns:a16="http://schemas.microsoft.com/office/drawing/2014/main" id="{926FAA29-22D5-E51B-A055-0D8B96091389}"/>
                  </a:ext>
                </a:extLst>
              </p14:cNvPr>
              <p14:cNvContentPartPr/>
              <p14:nvPr/>
            </p14:nvContentPartPr>
            <p14:xfrm>
              <a:off x="3550699" y="3051439"/>
              <a:ext cx="360" cy="360"/>
            </p14:xfrm>
          </p:contentPart>
        </mc:Choice>
        <mc:Fallback xmlns="">
          <p:pic>
            <p:nvPicPr>
              <p:cNvPr id="8" name="Input penna 7">
                <a:extLst>
                  <a:ext uri="{FF2B5EF4-FFF2-40B4-BE49-F238E27FC236}">
                    <a16:creationId xmlns:a16="http://schemas.microsoft.com/office/drawing/2014/main" id="{926FAA29-22D5-E51B-A055-0D8B9609138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46379" y="3047119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put penna 8">
                <a:extLst>
                  <a:ext uri="{FF2B5EF4-FFF2-40B4-BE49-F238E27FC236}">
                    <a16:creationId xmlns:a16="http://schemas.microsoft.com/office/drawing/2014/main" id="{AA413AEF-61A4-5D31-2A30-0FBA2D5E30CA}"/>
                  </a:ext>
                </a:extLst>
              </p14:cNvPr>
              <p14:cNvContentPartPr/>
              <p14:nvPr/>
            </p14:nvContentPartPr>
            <p14:xfrm>
              <a:off x="1816939" y="1424959"/>
              <a:ext cx="360" cy="360"/>
            </p14:xfrm>
          </p:contentPart>
        </mc:Choice>
        <mc:Fallback xmlns="">
          <p:pic>
            <p:nvPicPr>
              <p:cNvPr id="9" name="Input penna 8">
                <a:extLst>
                  <a:ext uri="{FF2B5EF4-FFF2-40B4-BE49-F238E27FC236}">
                    <a16:creationId xmlns:a16="http://schemas.microsoft.com/office/drawing/2014/main" id="{AA413AEF-61A4-5D31-2A30-0FBA2D5E30C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12619" y="1420639"/>
                <a:ext cx="9000" cy="9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145553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7C3B196-0BF5-7C46-93DC-325D65106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0013" y="301625"/>
            <a:ext cx="7313612" cy="679103"/>
          </a:xfrm>
        </p:spPr>
        <p:txBody>
          <a:bodyPr/>
          <a:lstStyle/>
          <a:p>
            <a:r>
              <a:rPr lang="it-IT" dirty="0"/>
              <a:t>Travi</a:t>
            </a:r>
            <a:r>
              <a:rPr lang="it-IT"/>
              <a:t>, profilo</a:t>
            </a:r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77C35DB-96D9-3B25-FAC2-C43FBDBED4B3}"/>
              </a:ext>
            </a:extLst>
          </p:cNvPr>
          <p:cNvSpPr txBox="1"/>
          <p:nvPr/>
        </p:nvSpPr>
        <p:spPr>
          <a:xfrm>
            <a:off x="395536" y="6165304"/>
            <a:ext cx="77840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>
                <a:hlinkClick r:id="rId2"/>
              </a:rPr>
              <a:t>http://www.aaronite.it/en/fireproofing/steel-behaviour/travi-e-profili-acciaio-2/</a:t>
            </a:r>
            <a:endParaRPr lang="it-IT" sz="1200" dirty="0"/>
          </a:p>
          <a:p>
            <a:r>
              <a:rPr lang="it-IT" sz="1200" dirty="0">
                <a:hlinkClick r:id="rId3"/>
              </a:rPr>
              <a:t>https://www.cmmlaser.it/taglio-laser/taglio-laser-travi/</a:t>
            </a:r>
            <a:r>
              <a:rPr lang="it-IT" sz="1200" dirty="0"/>
              <a:t> </a:t>
            </a:r>
          </a:p>
        </p:txBody>
      </p:sp>
      <p:pic>
        <p:nvPicPr>
          <p:cNvPr id="4" name="Immagine 3" descr="Immagine che contiene testo&#10;&#10;Descrizione generata automaticamente">
            <a:extLst>
              <a:ext uri="{FF2B5EF4-FFF2-40B4-BE49-F238E27FC236}">
                <a16:creationId xmlns:a16="http://schemas.microsoft.com/office/drawing/2014/main" id="{445F7E20-BC70-EBCD-2ED6-CFEDCA504E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340768"/>
            <a:ext cx="3645796" cy="244827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A4A062E9-E856-103C-1CF5-1D89A72FC9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956" y="3904743"/>
            <a:ext cx="7313612" cy="2144857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2CACCC36-0468-1E2B-251F-4F733E8DE1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282974"/>
            <a:ext cx="2390478" cy="2390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564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7C3B196-0BF5-7C46-93DC-325D65106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0013" y="301625"/>
            <a:ext cx="7313612" cy="679103"/>
          </a:xfrm>
        </p:spPr>
        <p:txBody>
          <a:bodyPr/>
          <a:lstStyle/>
          <a:p>
            <a:r>
              <a:rPr lang="it-IT" dirty="0"/>
              <a:t>«momento d’inerzia»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22212DA-C50E-A60F-1D5B-21F36331A3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836" y="1098130"/>
            <a:ext cx="7524328" cy="4661739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E77C35DB-96D9-3B25-FAC2-C43FBDBED4B3}"/>
              </a:ext>
            </a:extLst>
          </p:cNvPr>
          <p:cNvSpPr txBox="1"/>
          <p:nvPr/>
        </p:nvSpPr>
        <p:spPr>
          <a:xfrm>
            <a:off x="395536" y="6165304"/>
            <a:ext cx="778403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/>
              <a:t>https://vivalascuola.studenti.it/come-calcolare-il-momento-di-inerzia-450495.html#steps_0</a:t>
            </a:r>
          </a:p>
        </p:txBody>
      </p:sp>
    </p:spTree>
    <p:extLst>
      <p:ext uri="{BB962C8B-B14F-4D97-AF65-F5344CB8AC3E}">
        <p14:creationId xmlns:p14="http://schemas.microsoft.com/office/powerpoint/2010/main" val="14762924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151884-45EC-DE6B-F99F-E8ECCB127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0013" y="301625"/>
            <a:ext cx="7313612" cy="535087"/>
          </a:xfrm>
        </p:spPr>
        <p:txBody>
          <a:bodyPr/>
          <a:lstStyle/>
          <a:p>
            <a:r>
              <a:rPr lang="it-IT" dirty="0"/>
              <a:t>Momento di inerzia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EB07B07-A629-8034-D6D0-B052BE2655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4744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0333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151884-45EC-DE6B-F99F-E8ECCB127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0013" y="301625"/>
            <a:ext cx="7313612" cy="535087"/>
          </a:xfrm>
        </p:spPr>
        <p:txBody>
          <a:bodyPr/>
          <a:lstStyle/>
          <a:p>
            <a:r>
              <a:rPr lang="it-IT" dirty="0"/>
              <a:t>Momento di inerzia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A9FA33E-0D6E-7F86-B39F-F1B6AE9F3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4337"/>
            <a:ext cx="9144000" cy="532932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3E454787-7C5A-0F89-2082-E49A029E5F52}"/>
              </a:ext>
            </a:extLst>
          </p:cNvPr>
          <p:cNvSpPr txBox="1"/>
          <p:nvPr/>
        </p:nvSpPr>
        <p:spPr>
          <a:xfrm flipH="1">
            <a:off x="4761735" y="5517232"/>
            <a:ext cx="18527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FF0000"/>
                </a:solidFill>
              </a:rPr>
              <a:t>O, Dio!</a:t>
            </a:r>
          </a:p>
        </p:txBody>
      </p:sp>
    </p:spTree>
    <p:extLst>
      <p:ext uri="{BB962C8B-B14F-4D97-AF65-F5344CB8AC3E}">
        <p14:creationId xmlns:p14="http://schemas.microsoft.com/office/powerpoint/2010/main" val="29741823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151884-45EC-DE6B-F99F-E8ECCB127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0013" y="301625"/>
            <a:ext cx="7313612" cy="535087"/>
          </a:xfrm>
        </p:spPr>
        <p:txBody>
          <a:bodyPr/>
          <a:lstStyle/>
          <a:p>
            <a:r>
              <a:rPr lang="it-IT" dirty="0"/>
              <a:t>Momento di inerzia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E454787-7C5A-0F89-2082-E49A029E5F52}"/>
              </a:ext>
            </a:extLst>
          </p:cNvPr>
          <p:cNvSpPr txBox="1"/>
          <p:nvPr/>
        </p:nvSpPr>
        <p:spPr>
          <a:xfrm flipH="1">
            <a:off x="4342090" y="1340768"/>
            <a:ext cx="40587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FF0000"/>
                </a:solidFill>
              </a:rPr>
              <a:t>Forse, forse, qualcosa si potrebbe capire?</a:t>
            </a:r>
            <a:endParaRPr lang="it-IT" sz="2000" dirty="0">
              <a:solidFill>
                <a:srgbClr val="FF0000"/>
              </a:solidFill>
            </a:endParaRPr>
          </a:p>
          <a:p>
            <a:endParaRPr lang="it-IT" sz="2400" dirty="0">
              <a:solidFill>
                <a:srgbClr val="FF0000"/>
              </a:solidFill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06CBD15C-C7CB-84EB-EFDF-04CFAD970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150" y="980728"/>
            <a:ext cx="1609725" cy="5267325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0A12CF45-91D9-8D15-F4EA-5D252A3A6B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776" y="950450"/>
            <a:ext cx="1612314" cy="5297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6921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FFED22-4F64-F79A-A0A2-ABE307D9B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951" y="-243408"/>
            <a:ext cx="8360097" cy="1143000"/>
          </a:xfrm>
        </p:spPr>
        <p:txBody>
          <a:bodyPr/>
          <a:lstStyle/>
          <a:p>
            <a:r>
              <a:rPr lang="it-IT" dirty="0"/>
              <a:t>Perché la ruota della bicicletta è vuota?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6F3E5B8-F4E3-7227-2880-A2D2089094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8505"/>
            <a:ext cx="9144000" cy="514099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AC72E60E-E285-B293-6731-24E88ADCF8A9}"/>
              </a:ext>
            </a:extLst>
          </p:cNvPr>
          <p:cNvSpPr txBox="1"/>
          <p:nvPr/>
        </p:nvSpPr>
        <p:spPr>
          <a:xfrm>
            <a:off x="683568" y="6025702"/>
            <a:ext cx="74888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http://dydaktyka.fizyka.umk.pl/zabawki1/</a:t>
            </a:r>
          </a:p>
        </p:txBody>
      </p:sp>
    </p:spTree>
    <p:extLst>
      <p:ext uri="{BB962C8B-B14F-4D97-AF65-F5344CB8AC3E}">
        <p14:creationId xmlns:p14="http://schemas.microsoft.com/office/powerpoint/2010/main" val="25449569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4C81F59F-FF32-1372-2F52-5107410189E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11188" y="188913"/>
            <a:ext cx="7772400" cy="1470025"/>
          </a:xfrm>
        </p:spPr>
        <p:txBody>
          <a:bodyPr anchor="ctr"/>
          <a:lstStyle/>
          <a:p>
            <a:pPr eaLnBrk="1" hangingPunct="1"/>
            <a:r>
              <a:rPr lang="pl-PL" altLang="it-IT" sz="3600" dirty="0"/>
              <a:t>Toruń – cit</a:t>
            </a:r>
            <a:r>
              <a:rPr lang="it-IT" altLang="it-IT" sz="3600" dirty="0"/>
              <a:t>à delle cattedrali </a:t>
            </a:r>
            <a:endParaRPr lang="en-AU" altLang="it-IT" sz="3600" dirty="0"/>
          </a:p>
        </p:txBody>
      </p:sp>
      <p:sp>
        <p:nvSpPr>
          <p:cNvPr id="9219" name="Text Box 3">
            <a:extLst>
              <a:ext uri="{FF2B5EF4-FFF2-40B4-BE49-F238E27FC236}">
                <a16:creationId xmlns:a16="http://schemas.microsoft.com/office/drawing/2014/main" id="{6CD90060-2BB0-F768-4AAD-3D3DB9FDAD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5300663"/>
            <a:ext cx="2944813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it-IT" sz="2200" dirty="0">
                <a:solidFill>
                  <a:srgbClr val="FF0000"/>
                </a:solidFill>
              </a:rPr>
              <a:t>Ch</a:t>
            </a:r>
            <a:r>
              <a:rPr lang="it-IT" altLang="it-IT" sz="2200" dirty="0">
                <a:solidFill>
                  <a:srgbClr val="FF0000"/>
                </a:solidFill>
              </a:rPr>
              <a:t>iesa</a:t>
            </a:r>
            <a:r>
              <a:rPr lang="pl-PL" altLang="it-IT" sz="2200" dirty="0">
                <a:solidFill>
                  <a:srgbClr val="FF0000"/>
                </a:solidFill>
              </a:rPr>
              <a:t> S.S. </a:t>
            </a:r>
            <a:r>
              <a:rPr lang="it-IT" altLang="it-IT" sz="2200" dirty="0">
                <a:solidFill>
                  <a:srgbClr val="FF0000"/>
                </a:solidFill>
              </a:rPr>
              <a:t>Giovanni</a:t>
            </a:r>
            <a:r>
              <a:rPr lang="pl-PL" altLang="it-IT" sz="2200" dirty="0">
                <a:solidFill>
                  <a:srgbClr val="FF0000"/>
                </a:solidFill>
              </a:rPr>
              <a:t> </a:t>
            </a:r>
            <a:endParaRPr lang="en-AU" altLang="it-IT" sz="2200" dirty="0">
              <a:solidFill>
                <a:srgbClr val="FF0000"/>
              </a:solidFill>
            </a:endParaRPr>
          </a:p>
        </p:txBody>
      </p:sp>
      <p:sp>
        <p:nvSpPr>
          <p:cNvPr id="9220" name="Text Box 4">
            <a:extLst>
              <a:ext uri="{FF2B5EF4-FFF2-40B4-BE49-F238E27FC236}">
                <a16:creationId xmlns:a16="http://schemas.microsoft.com/office/drawing/2014/main" id="{2F92DD16-A388-5E10-7344-5E26590690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5373688"/>
            <a:ext cx="2428875" cy="76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200" dirty="0">
                <a:solidFill>
                  <a:srgbClr val="FF0000"/>
                </a:solidFill>
              </a:rPr>
              <a:t>Chiesa SS. Maria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200" dirty="0">
                <a:solidFill>
                  <a:srgbClr val="FF0000"/>
                </a:solidFill>
              </a:rPr>
              <a:t>(Ascensione)</a:t>
            </a:r>
          </a:p>
        </p:txBody>
      </p:sp>
      <p:sp>
        <p:nvSpPr>
          <p:cNvPr id="9221" name="Text Box 5">
            <a:extLst>
              <a:ext uri="{FF2B5EF4-FFF2-40B4-BE49-F238E27FC236}">
                <a16:creationId xmlns:a16="http://schemas.microsoft.com/office/drawing/2014/main" id="{65787543-56D3-18C7-DA85-654BB883DC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6688" y="5589588"/>
            <a:ext cx="2616200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200" dirty="0">
                <a:solidFill>
                  <a:srgbClr val="FF0000"/>
                </a:solidFill>
              </a:rPr>
              <a:t>Chiesa S. Giacomo</a:t>
            </a:r>
          </a:p>
        </p:txBody>
      </p:sp>
      <p:pic>
        <p:nvPicPr>
          <p:cNvPr id="9222" name="Picture 6">
            <a:extLst>
              <a:ext uri="{FF2B5EF4-FFF2-40B4-BE49-F238E27FC236}">
                <a16:creationId xmlns:a16="http://schemas.microsoft.com/office/drawing/2014/main" id="{641EE1B4-2E24-60F5-ABA5-CAD633E17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1916113"/>
            <a:ext cx="2462213" cy="328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>
            <a:extLst>
              <a:ext uri="{FF2B5EF4-FFF2-40B4-BE49-F238E27FC236}">
                <a16:creationId xmlns:a16="http://schemas.microsoft.com/office/drawing/2014/main" id="{847FFE86-4609-11E9-A57D-B25356057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341438"/>
            <a:ext cx="2644775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8">
            <a:extLst>
              <a:ext uri="{FF2B5EF4-FFF2-40B4-BE49-F238E27FC236}">
                <a16:creationId xmlns:a16="http://schemas.microsoft.com/office/drawing/2014/main" id="{21F11A7A-6A74-A17D-296F-96BDBDB0A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2133600"/>
            <a:ext cx="2538413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FFED22-4F64-F79A-A0A2-ABE307D9B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951" y="-243408"/>
            <a:ext cx="8360097" cy="1143000"/>
          </a:xfrm>
        </p:spPr>
        <p:txBody>
          <a:bodyPr/>
          <a:lstStyle/>
          <a:p>
            <a:r>
              <a:rPr lang="it-IT" dirty="0"/>
              <a:t>Perché la ruota della bicicletta è vuota?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C72E60E-E285-B293-6731-24E88ADCF8A9}"/>
              </a:ext>
            </a:extLst>
          </p:cNvPr>
          <p:cNvSpPr txBox="1"/>
          <p:nvPr/>
        </p:nvSpPr>
        <p:spPr>
          <a:xfrm>
            <a:off x="8843" y="6337503"/>
            <a:ext cx="74888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http://dydaktyka.fizyka.umk.pl/zabawki1/</a:t>
            </a:r>
          </a:p>
        </p:txBody>
      </p:sp>
      <p:pic>
        <p:nvPicPr>
          <p:cNvPr id="5" name="Immagine 4" descr="Immagine che contiene pavimento, interni, arredamento&#10;&#10;Descrizione generata automaticamente">
            <a:extLst>
              <a:ext uri="{FF2B5EF4-FFF2-40B4-BE49-F238E27FC236}">
                <a16:creationId xmlns:a16="http://schemas.microsoft.com/office/drawing/2014/main" id="{0EC954D5-0536-CA43-A775-0F6E7DB034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53696"/>
            <a:ext cx="3048000" cy="5194300"/>
          </a:xfrm>
          <a:prstGeom prst="rect">
            <a:avLst/>
          </a:prstGeom>
        </p:spPr>
      </p:pic>
      <p:pic>
        <p:nvPicPr>
          <p:cNvPr id="3" name="bigdown2">
            <a:hlinkClick r:id="" action="ppaction://media"/>
            <a:extLst>
              <a:ext uri="{FF2B5EF4-FFF2-40B4-BE49-F238E27FC236}">
                <a16:creationId xmlns:a16="http://schemas.microsoft.com/office/drawing/2014/main" id="{96FFBBA3-C561-E184-4870-4C3CA5BF3C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96043" y="853696"/>
            <a:ext cx="3048000" cy="2286000"/>
          </a:xfrm>
          <a:prstGeom prst="rect">
            <a:avLst/>
          </a:prstGeom>
        </p:spPr>
      </p:pic>
      <p:pic>
        <p:nvPicPr>
          <p:cNvPr id="4" name="bigdown5">
            <a:hlinkClick r:id="" action="ppaction://media"/>
            <a:extLst>
              <a:ext uri="{FF2B5EF4-FFF2-40B4-BE49-F238E27FC236}">
                <a16:creationId xmlns:a16="http://schemas.microsoft.com/office/drawing/2014/main" id="{4565FB09-0F03-852B-F2C0-A908D8F5C4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71999" y="3785598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913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9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C20D44-1964-69B0-DF08-D77BB258D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-171400"/>
            <a:ext cx="7313612" cy="1143000"/>
          </a:xfrm>
        </p:spPr>
        <p:txBody>
          <a:bodyPr/>
          <a:lstStyle/>
          <a:p>
            <a:r>
              <a:rPr lang="it-IT" dirty="0"/>
              <a:t>Le fondamenta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D2D62E6-6096-8D06-FF2A-9FA17D716913}"/>
              </a:ext>
            </a:extLst>
          </p:cNvPr>
          <p:cNvSpPr txBox="1"/>
          <p:nvPr/>
        </p:nvSpPr>
        <p:spPr>
          <a:xfrm>
            <a:off x="220316" y="6021288"/>
            <a:ext cx="82809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Università di Pisa, Dipartimento di Ingegneria Civile e Industriale</a:t>
            </a:r>
          </a:p>
          <a:p>
            <a:r>
              <a:rPr lang="it-IT" dirty="0"/>
              <a:t>Prof._Palazzuoli_-_Tecnologia_delle_Costruzioni_-_Lezione_2.pdf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CDE74199-74A1-E06E-DE7C-80128219D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839398"/>
            <a:ext cx="7204535" cy="5181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5024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C20D44-1964-69B0-DF08-D77BB258D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-171400"/>
            <a:ext cx="7313612" cy="1143000"/>
          </a:xfrm>
        </p:spPr>
        <p:txBody>
          <a:bodyPr/>
          <a:lstStyle/>
          <a:p>
            <a:r>
              <a:rPr lang="it-IT" dirty="0"/>
              <a:t>Le fondamenta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D2D62E6-6096-8D06-FF2A-9FA17D716913}"/>
              </a:ext>
            </a:extLst>
          </p:cNvPr>
          <p:cNvSpPr txBox="1"/>
          <p:nvPr/>
        </p:nvSpPr>
        <p:spPr>
          <a:xfrm>
            <a:off x="220316" y="6021288"/>
            <a:ext cx="8280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Galizia, foto Maria Karwasz</a:t>
            </a:r>
          </a:p>
        </p:txBody>
      </p:sp>
      <p:pic>
        <p:nvPicPr>
          <p:cNvPr id="12" name="Immagine 11" descr="Immagine che contiene cielo, esterni&#10;&#10;Descrizione generata automaticamente">
            <a:extLst>
              <a:ext uri="{FF2B5EF4-FFF2-40B4-BE49-F238E27FC236}">
                <a16:creationId xmlns:a16="http://schemas.microsoft.com/office/drawing/2014/main" id="{E2A52B9F-E21E-89A9-854C-2DAC07F493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700" y="1201443"/>
            <a:ext cx="5940152" cy="445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11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511FF8-4DE5-FAB2-8C9E-C10E576BB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959" y="404664"/>
            <a:ext cx="3960440" cy="1143000"/>
          </a:xfrm>
        </p:spPr>
        <p:txBody>
          <a:bodyPr/>
          <a:lstStyle/>
          <a:p>
            <a:r>
              <a:rPr lang="it-IT" dirty="0"/>
              <a:t>Proprietà dei materiali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11B94BF-F997-F70D-B240-18DD7ABC54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92588"/>
            <a:ext cx="4622081" cy="3136412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2B16AEDD-CA87-E5EE-2D4F-92EA65A1FE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541076"/>
            <a:ext cx="7175238" cy="3024336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C1D57EBF-D5C1-4C5E-144A-4E0157C6B45C}"/>
              </a:ext>
            </a:extLst>
          </p:cNvPr>
          <p:cNvSpPr txBox="1"/>
          <p:nvPr/>
        </p:nvSpPr>
        <p:spPr>
          <a:xfrm>
            <a:off x="7011821" y="683236"/>
            <a:ext cx="1453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Acciaio</a:t>
            </a:r>
          </a:p>
          <a:p>
            <a:r>
              <a:rPr lang="it-IT" dirty="0"/>
              <a:t>Ghisa</a:t>
            </a:r>
          </a:p>
        </p:txBody>
      </p:sp>
    </p:spTree>
    <p:extLst>
      <p:ext uri="{BB962C8B-B14F-4D97-AF65-F5344CB8AC3E}">
        <p14:creationId xmlns:p14="http://schemas.microsoft.com/office/powerpoint/2010/main" val="12585785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AB35928-7B93-ABF8-127A-4B952F8F0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-133129"/>
            <a:ext cx="7313612" cy="1143000"/>
          </a:xfrm>
        </p:spPr>
        <p:txBody>
          <a:bodyPr/>
          <a:lstStyle/>
          <a:p>
            <a:r>
              <a:rPr lang="it-IT" dirty="0"/>
              <a:t>Travi, solai, fondamenta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4BA5D1B-1DBE-0D88-8386-14BA45161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6204" y="1124744"/>
            <a:ext cx="6271592" cy="4874822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B1CDD9F8-B206-7EDF-C1D3-6A0C2B919D4E}"/>
              </a:ext>
            </a:extLst>
          </p:cNvPr>
          <p:cNvSpPr txBox="1"/>
          <p:nvPr/>
        </p:nvSpPr>
        <p:spPr>
          <a:xfrm>
            <a:off x="395536" y="5957964"/>
            <a:ext cx="70385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/>
              <a:t>http://www.dica.unict.it/users/prossi/Files/Files%20Tecnica%2012-13%20COL/Lezione%2012%20Strutture%20(CA%20Momento%20Flettente).pdf</a:t>
            </a:r>
          </a:p>
        </p:txBody>
      </p:sp>
    </p:spTree>
    <p:extLst>
      <p:ext uri="{BB962C8B-B14F-4D97-AF65-F5344CB8AC3E}">
        <p14:creationId xmlns:p14="http://schemas.microsoft.com/office/powerpoint/2010/main" val="41424136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C20D44-1964-69B0-DF08-D77BB258D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-171400"/>
            <a:ext cx="7313612" cy="1143000"/>
          </a:xfrm>
        </p:spPr>
        <p:txBody>
          <a:bodyPr/>
          <a:lstStyle/>
          <a:p>
            <a:r>
              <a:rPr lang="it-IT" dirty="0"/>
              <a:t>Le cupole (Burgos)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4F15C60-27ED-340C-8C32-47344C4014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21" y="1196752"/>
            <a:ext cx="4427984" cy="3320988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89C66E4F-9A2B-C7BF-F2B3-5D19F2C08B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996952"/>
            <a:ext cx="4355976" cy="3266982"/>
          </a:xfrm>
          <a:prstGeom prst="rect">
            <a:avLst/>
          </a:prstGeom>
        </p:spPr>
      </p:pic>
      <p:sp>
        <p:nvSpPr>
          <p:cNvPr id="3" name="CasellaDiTesto 7">
            <a:extLst>
              <a:ext uri="{FF2B5EF4-FFF2-40B4-BE49-F238E27FC236}">
                <a16:creationId xmlns:a16="http://schemas.microsoft.com/office/drawing/2014/main" id="{F0092E43-4613-9130-0950-D336FB4F0F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275" y="6217821"/>
            <a:ext cx="83883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it-IT" altLang="it-IT" sz="1600" dirty="0"/>
              <a:t>Foto Maria Karwasz, 13/07/2018</a:t>
            </a:r>
          </a:p>
        </p:txBody>
      </p:sp>
    </p:spTree>
    <p:extLst>
      <p:ext uri="{BB962C8B-B14F-4D97-AF65-F5344CB8AC3E}">
        <p14:creationId xmlns:p14="http://schemas.microsoft.com/office/powerpoint/2010/main" val="13121798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olo 1">
            <a:extLst>
              <a:ext uri="{FF2B5EF4-FFF2-40B4-BE49-F238E27FC236}">
                <a16:creationId xmlns:a16="http://schemas.microsoft.com/office/drawing/2014/main" id="{3CB750A9-28D8-4DDD-8067-CAFE546E67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89112" y="-171400"/>
            <a:ext cx="7594475" cy="1143000"/>
          </a:xfrm>
        </p:spPr>
        <p:txBody>
          <a:bodyPr/>
          <a:lstStyle/>
          <a:p>
            <a:r>
              <a:rPr lang="it-IT" altLang="it-IT" sz="3600" dirty="0"/>
              <a:t>Museo di Ermitage (S. Pietroburgo)</a:t>
            </a:r>
          </a:p>
        </p:txBody>
      </p:sp>
      <p:pic>
        <p:nvPicPr>
          <p:cNvPr id="9219" name="Immagine 3" descr="Immagine che contiene pavimento, altare&#10;&#10;Descrizione generata automaticamente">
            <a:extLst>
              <a:ext uri="{FF2B5EF4-FFF2-40B4-BE49-F238E27FC236}">
                <a16:creationId xmlns:a16="http://schemas.microsoft.com/office/drawing/2014/main" id="{22DCE4BB-EB4A-4134-9D4E-C8E2B1D45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265238"/>
            <a:ext cx="3600450" cy="541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Immagine 5" descr="Immagine che contiene verde&#10;&#10;Descrizione generata automaticamente">
            <a:extLst>
              <a:ext uri="{FF2B5EF4-FFF2-40B4-BE49-F238E27FC236}">
                <a16:creationId xmlns:a16="http://schemas.microsoft.com/office/drawing/2014/main" id="{7225A7C2-3B99-4B38-A4E3-8BB4F9FCA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50" y="1287463"/>
            <a:ext cx="2955925" cy="394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CasellaDiTesto 7">
            <a:extLst>
              <a:ext uri="{FF2B5EF4-FFF2-40B4-BE49-F238E27FC236}">
                <a16:creationId xmlns:a16="http://schemas.microsoft.com/office/drawing/2014/main" id="{10E68791-5437-4D5C-BEB6-4CEC047704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8024" y="5877272"/>
            <a:ext cx="4572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it-IT" altLang="it-IT" dirty="0"/>
              <a:t>https://it.wikipedia.org/wiki/Malachite</a:t>
            </a:r>
          </a:p>
        </p:txBody>
      </p:sp>
    </p:spTree>
    <p:extLst>
      <p:ext uri="{BB962C8B-B14F-4D97-AF65-F5344CB8AC3E}">
        <p14:creationId xmlns:p14="http://schemas.microsoft.com/office/powerpoint/2010/main" val="13107753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olo 1">
            <a:extLst>
              <a:ext uri="{FF2B5EF4-FFF2-40B4-BE49-F238E27FC236}">
                <a16:creationId xmlns:a16="http://schemas.microsoft.com/office/drawing/2014/main" id="{754F1E83-0898-4747-A1A9-5AEF89B4BE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1750"/>
            <a:ext cx="8229600" cy="1143000"/>
          </a:xfrm>
        </p:spPr>
        <p:txBody>
          <a:bodyPr/>
          <a:lstStyle/>
          <a:p>
            <a:r>
              <a:rPr lang="it-IT" altLang="it-IT" sz="3600"/>
              <a:t>La cattedrale di Berlino</a:t>
            </a:r>
          </a:p>
        </p:txBody>
      </p:sp>
      <p:sp>
        <p:nvSpPr>
          <p:cNvPr id="11267" name="CasellaDiTesto 3">
            <a:extLst>
              <a:ext uri="{FF2B5EF4-FFF2-40B4-BE49-F238E27FC236}">
                <a16:creationId xmlns:a16="http://schemas.microsoft.com/office/drawing/2014/main" id="{09CE0EFA-8066-4CB1-863D-4E62C1F3E4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63" y="6508750"/>
            <a:ext cx="66786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it-IT" altLang="it-IT" sz="1400"/>
              <a:t>https://www.prestigeroofinglv.com/copper-roofing-domes-around-the-world/</a:t>
            </a:r>
          </a:p>
        </p:txBody>
      </p:sp>
      <p:pic>
        <p:nvPicPr>
          <p:cNvPr id="11268" name="Immagine 5" descr="Immagine che contiene esterni, acqua, cielo, vecchio&#10;&#10;Descrizione generata automaticamente">
            <a:extLst>
              <a:ext uri="{FF2B5EF4-FFF2-40B4-BE49-F238E27FC236}">
                <a16:creationId xmlns:a16="http://schemas.microsoft.com/office/drawing/2014/main" id="{C0B83AB5-03AD-403E-B13D-B1AE1516F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388" y="1065213"/>
            <a:ext cx="7261225" cy="472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08422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olo 1">
            <a:extLst>
              <a:ext uri="{FF2B5EF4-FFF2-40B4-BE49-F238E27FC236}">
                <a16:creationId xmlns:a16="http://schemas.microsoft.com/office/drawing/2014/main" id="{93B0E50C-7094-49FD-92FB-CBF5277F71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z="3600"/>
              <a:t>Cattedrale di Danzica (*1343)</a:t>
            </a:r>
          </a:p>
        </p:txBody>
      </p:sp>
      <p:pic>
        <p:nvPicPr>
          <p:cNvPr id="12291" name="Immagine 7">
            <a:extLst>
              <a:ext uri="{FF2B5EF4-FFF2-40B4-BE49-F238E27FC236}">
                <a16:creationId xmlns:a16="http://schemas.microsoft.com/office/drawing/2014/main" id="{A100B9A6-D725-4D89-9DF8-04EE52847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75" y="1266825"/>
            <a:ext cx="7127875" cy="474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CasellaDiTesto 10">
            <a:extLst>
              <a:ext uri="{FF2B5EF4-FFF2-40B4-BE49-F238E27FC236}">
                <a16:creationId xmlns:a16="http://schemas.microsoft.com/office/drawing/2014/main" id="{87329616-708F-44B0-A9E9-2E363FE58677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84213" y="6219825"/>
            <a:ext cx="17383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it-IT" altLang="it-IT"/>
              <a:t>Culture.pl</a:t>
            </a:r>
          </a:p>
        </p:txBody>
      </p:sp>
    </p:spTree>
    <p:extLst>
      <p:ext uri="{BB962C8B-B14F-4D97-AF65-F5344CB8AC3E}">
        <p14:creationId xmlns:p14="http://schemas.microsoft.com/office/powerpoint/2010/main" val="9891470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6" name="Rectangle 2">
            <a:extLst>
              <a:ext uri="{FF2B5EF4-FFF2-40B4-BE49-F238E27FC236}">
                <a16:creationId xmlns:a16="http://schemas.microsoft.com/office/drawing/2014/main" id="{B34930FB-D9A4-1956-B3E4-DDD74D3ED6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2" y="0"/>
            <a:ext cx="9000231" cy="1143000"/>
          </a:xfrm>
        </p:spPr>
        <p:txBody>
          <a:bodyPr/>
          <a:lstStyle/>
          <a:p>
            <a:pPr eaLnBrk="1" hangingPunct="1"/>
            <a:r>
              <a:rPr lang="it-IT" altLang="it-IT" sz="3200" dirty="0">
                <a:solidFill>
                  <a:srgbClr val="0033CC"/>
                </a:solidFill>
              </a:rPr>
              <a:t>Cattedrale di Trento (Adamo d’Arogno, 1212)</a:t>
            </a:r>
          </a:p>
        </p:txBody>
      </p:sp>
      <p:pic>
        <p:nvPicPr>
          <p:cNvPr id="1028" name="Picture 4" descr="Foto">
            <a:extLst>
              <a:ext uri="{FF2B5EF4-FFF2-40B4-BE49-F238E27FC236}">
                <a16:creationId xmlns:a16="http://schemas.microsoft.com/office/drawing/2014/main" id="{816FC42B-8462-2DC6-2570-520470356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1371106"/>
            <a:ext cx="6477000" cy="485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42BA5C3B-6826-74CD-1D4B-564933402890}"/>
              </a:ext>
            </a:extLst>
          </p:cNvPr>
          <p:cNvSpPr txBox="1"/>
          <p:nvPr/>
        </p:nvSpPr>
        <p:spPr>
          <a:xfrm>
            <a:off x="442838" y="6244487"/>
            <a:ext cx="83056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hlinkClick r:id="rId3"/>
              </a:rPr>
              <a:t>https://maps.google.com/maps/contrib/104766579242921472620</a:t>
            </a:r>
            <a:endParaRPr lang="it-IT" dirty="0"/>
          </a:p>
          <a:p>
            <a:r>
              <a:rPr lang="it-IT" dirty="0"/>
              <a:t>Laura Genga</a:t>
            </a:r>
          </a:p>
        </p:txBody>
      </p:sp>
    </p:spTree>
    <p:extLst>
      <p:ext uri="{BB962C8B-B14F-4D97-AF65-F5344CB8AC3E}">
        <p14:creationId xmlns:p14="http://schemas.microsoft.com/office/powerpoint/2010/main" val="33325684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5C61C98-829D-C8CB-6C98-AE0781BA3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Archi romani (Oviedo)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270E16B-3780-E1D2-90F5-C316B69D4E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013" y="1444625"/>
            <a:ext cx="6192688" cy="4644516"/>
          </a:xfrm>
          <a:prstGeom prst="rect">
            <a:avLst/>
          </a:prstGeom>
        </p:spPr>
      </p:pic>
      <p:sp>
        <p:nvSpPr>
          <p:cNvPr id="3" name="CasellaDiTesto 7">
            <a:extLst>
              <a:ext uri="{FF2B5EF4-FFF2-40B4-BE49-F238E27FC236}">
                <a16:creationId xmlns:a16="http://schemas.microsoft.com/office/drawing/2014/main" id="{7E0D638C-1CC8-8078-83B8-4A82EF33C4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275" y="6217821"/>
            <a:ext cx="83883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it-IT" altLang="it-IT" sz="1600" dirty="0"/>
              <a:t>Foto Maria Karwasz, 13/07/2018</a:t>
            </a:r>
          </a:p>
        </p:txBody>
      </p:sp>
    </p:spTree>
    <p:extLst>
      <p:ext uri="{BB962C8B-B14F-4D97-AF65-F5344CB8AC3E}">
        <p14:creationId xmlns:p14="http://schemas.microsoft.com/office/powerpoint/2010/main" val="11065087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2" name="Picture 4">
            <a:extLst>
              <a:ext uri="{FF2B5EF4-FFF2-40B4-BE49-F238E27FC236}">
                <a16:creationId xmlns:a16="http://schemas.microsoft.com/office/drawing/2014/main" id="{0F3001FD-AFFA-C538-3E51-5A7E34226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1887538"/>
            <a:ext cx="5335587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3" name="Picture 5">
            <a:extLst>
              <a:ext uri="{FF2B5EF4-FFF2-40B4-BE49-F238E27FC236}">
                <a16:creationId xmlns:a16="http://schemas.microsoft.com/office/drawing/2014/main" id="{F482C15D-7718-D164-97F7-7F9602403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088" y="1304925"/>
            <a:ext cx="3438525" cy="458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4" name="Text Box 6">
            <a:extLst>
              <a:ext uri="{FF2B5EF4-FFF2-40B4-BE49-F238E27FC236}">
                <a16:creationId xmlns:a16="http://schemas.microsoft.com/office/drawing/2014/main" id="{BCDBF879-05DF-DC43-5EB0-D324375C75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4163" y="1412875"/>
            <a:ext cx="1327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sz="2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5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it-IT" sz="1800">
                <a:latin typeface="Arial" panose="020B0604020202020204" pitchFamily="34" charset="0"/>
              </a:rPr>
              <a:t>Trento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it-IT" sz="1800">
                <a:latin typeface="Arial" panose="020B0604020202020204" pitchFamily="34" charset="0"/>
              </a:rPr>
              <a:t>26.03.2012</a:t>
            </a:r>
            <a:endParaRPr lang="en-US" altLang="it-IT" sz="1800">
              <a:latin typeface="Arial" panose="020B0604020202020204" pitchFamily="34" charset="0"/>
            </a:endParaRPr>
          </a:p>
        </p:txBody>
      </p:sp>
      <p:sp>
        <p:nvSpPr>
          <p:cNvPr id="20485" name="Text Box 7">
            <a:extLst>
              <a:ext uri="{FF2B5EF4-FFF2-40B4-BE49-F238E27FC236}">
                <a16:creationId xmlns:a16="http://schemas.microsoft.com/office/drawing/2014/main" id="{0F65A07E-769C-DA2C-1AAE-5303D60DE7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60" y="5583238"/>
            <a:ext cx="14747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sz="2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5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it-IT" sz="1400" dirty="0">
                <a:solidFill>
                  <a:srgbClr val="FFFF00"/>
                </a:solidFill>
                <a:latin typeface="Times New Roman" panose="02020603050405020304" pitchFamily="18" charset="0"/>
              </a:rPr>
              <a:t>Foto: M. Karwasz</a:t>
            </a:r>
            <a:endParaRPr lang="en-US" altLang="it-IT" sz="1400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486" name="Rectangle 2">
            <a:extLst>
              <a:ext uri="{FF2B5EF4-FFF2-40B4-BE49-F238E27FC236}">
                <a16:creationId xmlns:a16="http://schemas.microsoft.com/office/drawing/2014/main" id="{B34930FB-D9A4-1956-B3E4-DDD74D3ED6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536" y="-336325"/>
            <a:ext cx="9000231" cy="1143000"/>
          </a:xfrm>
        </p:spPr>
        <p:txBody>
          <a:bodyPr/>
          <a:lstStyle/>
          <a:p>
            <a:pPr eaLnBrk="1" hangingPunct="1"/>
            <a:r>
              <a:rPr lang="it-IT" altLang="it-IT" sz="3200" dirty="0">
                <a:solidFill>
                  <a:srgbClr val="0033CC"/>
                </a:solidFill>
              </a:rPr>
              <a:t>Cattedrale di Trento (con Venere, Giove e Luna)</a:t>
            </a:r>
          </a:p>
        </p:txBody>
      </p:sp>
    </p:spTree>
    <p:extLst>
      <p:ext uri="{BB962C8B-B14F-4D97-AF65-F5344CB8AC3E}">
        <p14:creationId xmlns:p14="http://schemas.microsoft.com/office/powerpoint/2010/main" val="1334962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4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04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44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44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285625-816F-69F3-7323-47544E666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8528" y="-467525"/>
            <a:ext cx="7313612" cy="1143000"/>
          </a:xfrm>
        </p:spPr>
        <p:txBody>
          <a:bodyPr/>
          <a:lstStyle/>
          <a:p>
            <a:r>
              <a:rPr lang="it-IT" dirty="0"/>
              <a:t>Ponte del diavolo, Bobbio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E432016-7252-4E96-455F-B61E60612C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379" y="631933"/>
            <a:ext cx="5111526" cy="3833645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B03F0BE9-9DB8-F1ED-CC53-EFF71E5B509F}"/>
              </a:ext>
            </a:extLst>
          </p:cNvPr>
          <p:cNvSpPr txBox="1"/>
          <p:nvPr/>
        </p:nvSpPr>
        <p:spPr>
          <a:xfrm>
            <a:off x="35625" y="6164546"/>
            <a:ext cx="83884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>
                <a:hlinkClick r:id="rId3"/>
              </a:rPr>
              <a:t>http://dydaktyka.fizyka.umk.pl/nowa_strona/?q=node/470</a:t>
            </a:r>
            <a:endParaRPr lang="it-IT" sz="1600" dirty="0"/>
          </a:p>
          <a:p>
            <a:r>
              <a:rPr lang="it-IT" sz="1600" dirty="0"/>
              <a:t>Foto Maria Karwasz, 04/05/2015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01CA067-9C35-9FB5-7C81-E74FCCB5F597}"/>
              </a:ext>
            </a:extLst>
          </p:cNvPr>
          <p:cNvSpPr txBox="1"/>
          <p:nvPr/>
        </p:nvSpPr>
        <p:spPr>
          <a:xfrm>
            <a:off x="95685" y="537849"/>
            <a:ext cx="3808693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700" dirty="0"/>
              <a:t>Lucifero fece una scommessa con l'abate del monastero che avrebbe costruito un ponte tra   la città e il monastero durante  la notte. In cambio, doveva far  sì che la prima anima attraversasse questo ponte.
Lucifero, il diavolo potente,   ma il ponte è lungo e il fiume impetuoso. Così Lucifero chiamò 11 diavoli per aiutare: uno più grande, l'altro più piccolo. Per tutta la notte posarono pietre sul ponte, ma ne uscì molto storto - come quei diavoli - una campata più in alto, l'altra più in basso.       E così è rimasto fino ad oggi.
</a:t>
            </a:r>
            <a:endParaRPr lang="pl-PL" sz="1700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FF21E87-6C0A-D1ED-A7B9-CE73F18DDC11}"/>
              </a:ext>
            </a:extLst>
          </p:cNvPr>
          <p:cNvSpPr txBox="1"/>
          <p:nvPr/>
        </p:nvSpPr>
        <p:spPr>
          <a:xfrm>
            <a:off x="144200" y="5175791"/>
            <a:ext cx="874827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PS. E la scommessa? L'abate non era uno stupido: ha lasciato un cane di attraversare il ponte al mattino. E così a Lucifero arrivò l'anima del cane .
</a:t>
            </a:r>
          </a:p>
        </p:txBody>
      </p:sp>
    </p:spTree>
    <p:extLst>
      <p:ext uri="{BB962C8B-B14F-4D97-AF65-F5344CB8AC3E}">
        <p14:creationId xmlns:p14="http://schemas.microsoft.com/office/powerpoint/2010/main" val="34080178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285625-816F-69F3-7323-47544E666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8528" y="-467525"/>
            <a:ext cx="7313612" cy="1143000"/>
          </a:xfrm>
        </p:spPr>
        <p:txBody>
          <a:bodyPr/>
          <a:lstStyle/>
          <a:p>
            <a:r>
              <a:rPr lang="it-IT" dirty="0"/>
              <a:t>Ponte del diavolo, </a:t>
            </a:r>
            <a:r>
              <a:rPr lang="it-IT" dirty="0" err="1"/>
              <a:t>Łęczyca</a:t>
            </a:r>
            <a:r>
              <a:rPr lang="it-IT" dirty="0"/>
              <a:t>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5E65240-B4E3-CDC6-9AD8-E691CE4826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789964"/>
            <a:ext cx="6192688" cy="326117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BB90C35-2E11-8693-ED6A-3C7436A7FD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3187" y="971335"/>
            <a:ext cx="2040011" cy="3019215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99C14B2A-63AA-9A51-530A-CF1E64700EDB}"/>
              </a:ext>
            </a:extLst>
          </p:cNvPr>
          <p:cNvSpPr txBox="1"/>
          <p:nvPr/>
        </p:nvSpPr>
        <p:spPr>
          <a:xfrm>
            <a:off x="0" y="4051423"/>
            <a:ext cx="913214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/>
              <a:t>BORUTA CUSTODISCE I SOTTERRANEI DEL CASTELLO 
</a:t>
            </a:r>
            <a:br>
              <a:rPr lang="it-IT" b="1" dirty="0"/>
            </a:br>
            <a:r>
              <a:rPr lang="it-IT" dirty="0"/>
              <a:t>Sotto il castello di </a:t>
            </a:r>
            <a:r>
              <a:rPr lang="it-IT" dirty="0" err="1"/>
              <a:t>Łęczyca</a:t>
            </a:r>
            <a:r>
              <a:rPr lang="it-IT" dirty="0"/>
              <a:t> dovevano esserci sotterranei, tunnel, che </a:t>
            </a:r>
            <a:r>
              <a:rPr lang="it-IT" dirty="0" err="1"/>
              <a:t>Boruta</a:t>
            </a:r>
            <a:r>
              <a:rPr lang="it-IT" dirty="0"/>
              <a:t> sorvegliava. Dissero che c'era un tunnel dalla chiesa di </a:t>
            </a:r>
            <a:r>
              <a:rPr lang="it-IT" dirty="0" err="1"/>
              <a:t>Tumsk</a:t>
            </a:r>
            <a:r>
              <a:rPr lang="it-IT" dirty="0"/>
              <a:t> a </a:t>
            </a:r>
            <a:r>
              <a:rPr lang="it-IT" dirty="0" err="1"/>
              <a:t>Łęczyca</a:t>
            </a:r>
            <a:r>
              <a:rPr lang="it-IT" dirty="0"/>
              <a:t>, perché andavano alla chiesa lì. In caso di guerra, la gente si nascondeva in questo tunnel e metteva tutti i tesori da qualche parte sotto il castello, e ora la gente dice che è difficile arrivarci. Dopo tutto, tutti dovevano fare qualcosa per proteggersi. Hanno messo lì il diavolo, perché chi seppellisce il denaro lo restituisce al diavolo. Se qualcuno conoscesse i loro incantesimi, forse lo troverebbe, e così non è.</a:t>
            </a:r>
            <a:r>
              <a:rPr lang="it-IT" b="1" dirty="0"/>
              <a:t>
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096070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285625-816F-69F3-7323-47544E666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-355488"/>
            <a:ext cx="7313612" cy="1143000"/>
          </a:xfrm>
        </p:spPr>
        <p:txBody>
          <a:bodyPr/>
          <a:lstStyle/>
          <a:p>
            <a:r>
              <a:rPr lang="it-IT" dirty="0"/>
              <a:t>Ponti (moderni, in Germania)</a:t>
            </a:r>
          </a:p>
        </p:txBody>
      </p:sp>
      <p:pic>
        <p:nvPicPr>
          <p:cNvPr id="6" name="Immagine 5" descr="Immagine che contiene ponte, esterni, edificio, fiume&#10;&#10;Descrizione generata automaticamente">
            <a:extLst>
              <a:ext uri="{FF2B5EF4-FFF2-40B4-BE49-F238E27FC236}">
                <a16:creationId xmlns:a16="http://schemas.microsoft.com/office/drawing/2014/main" id="{CE68FF3B-1610-45AE-11EC-09E08A3B70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156" y="833742"/>
            <a:ext cx="3752430" cy="2814323"/>
          </a:xfrm>
          <a:prstGeom prst="rect">
            <a:avLst/>
          </a:prstGeom>
        </p:spPr>
      </p:pic>
      <p:pic>
        <p:nvPicPr>
          <p:cNvPr id="8" name="Immagine 7" descr="Immagine che contiene cielo, esterni, via, scena&#10;&#10;Descrizione generata automaticamente">
            <a:extLst>
              <a:ext uri="{FF2B5EF4-FFF2-40B4-BE49-F238E27FC236}">
                <a16:creationId xmlns:a16="http://schemas.microsoft.com/office/drawing/2014/main" id="{D5A46A7F-0CEA-0E56-ECC1-5C274E56E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9" y="3853926"/>
            <a:ext cx="3864871" cy="2898653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250A2850-13AC-81B1-E394-A6ABD6A1A9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1407" y="3876239"/>
            <a:ext cx="3952480" cy="2829482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7BD80CCE-80C0-C5D4-AFBA-A45069BE2A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559" y="856397"/>
            <a:ext cx="3962182" cy="2760882"/>
          </a:xfrm>
          <a:prstGeom prst="rect">
            <a:avLst/>
          </a:prstGeom>
        </p:spPr>
      </p:pic>
      <p:sp>
        <p:nvSpPr>
          <p:cNvPr id="3" name="CasellaDiTesto 7">
            <a:extLst>
              <a:ext uri="{FF2B5EF4-FFF2-40B4-BE49-F238E27FC236}">
                <a16:creationId xmlns:a16="http://schemas.microsoft.com/office/drawing/2014/main" id="{06AF9C0C-8A0E-4E8A-0423-736F366D05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6350035"/>
            <a:ext cx="83883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it-IT" altLang="it-IT" sz="1600" dirty="0"/>
              <a:t>Foto Maria Karwasz, 10/12/2010</a:t>
            </a:r>
          </a:p>
        </p:txBody>
      </p:sp>
    </p:spTree>
    <p:extLst>
      <p:ext uri="{BB962C8B-B14F-4D97-AF65-F5344CB8AC3E}">
        <p14:creationId xmlns:p14="http://schemas.microsoft.com/office/powerpoint/2010/main" val="3363933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285625-816F-69F3-7323-47544E666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40" y="-99392"/>
            <a:ext cx="7313612" cy="1143000"/>
          </a:xfrm>
        </p:spPr>
        <p:txBody>
          <a:bodyPr/>
          <a:lstStyle/>
          <a:p>
            <a:r>
              <a:rPr lang="it-IT" dirty="0"/>
              <a:t>Ponte (matematico)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61E5EF9-4B10-E69D-7E04-90F88082DC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035348"/>
            <a:ext cx="5991225" cy="423862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EBF52532-C57C-15FB-2752-53EEA3536CF1}"/>
              </a:ext>
            </a:extLst>
          </p:cNvPr>
          <p:cNvSpPr txBox="1"/>
          <p:nvPr/>
        </p:nvSpPr>
        <p:spPr>
          <a:xfrm>
            <a:off x="179512" y="6458481"/>
            <a:ext cx="48245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1400" dirty="0"/>
              <a:t>https://www.youtube.com/watch?v=73CfxHan-RE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30732ADC-EE2C-ADA0-06B2-29FEA97465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148" y="3718272"/>
            <a:ext cx="3944838" cy="295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2319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B87E7E4-14BD-CAAA-3D74-4601276F3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0"/>
            <a:ext cx="7313612" cy="1143000"/>
          </a:xfrm>
        </p:spPr>
        <p:txBody>
          <a:bodyPr/>
          <a:lstStyle/>
          <a:p>
            <a:r>
              <a:rPr lang="it-IT" dirty="0"/>
              <a:t>Sistema Pasco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A1988C9-296A-967B-CA61-A55C90797F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226859"/>
            <a:ext cx="7056784" cy="534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648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B87E7E4-14BD-CAAA-3D74-4601276F3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-296524"/>
            <a:ext cx="7313612" cy="1143000"/>
          </a:xfrm>
        </p:spPr>
        <p:txBody>
          <a:bodyPr/>
          <a:lstStyle/>
          <a:p>
            <a:r>
              <a:rPr lang="it-IT" dirty="0"/>
              <a:t>Sistema Pasco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E7765E3B-7669-7184-4FA4-17EA908CB5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048861"/>
            <a:ext cx="6552728" cy="553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772667"/>
      </p:ext>
    </p:extLst>
  </p:cSld>
  <p:clrMapOvr>
    <a:masterClrMapping/>
  </p:clrMapOvr>
</p:sld>
</file>

<file path=ppt/theme/theme1.xml><?xml version="1.0" encoding="utf-8"?>
<a:theme xmlns:a="http://schemas.openxmlformats.org/drawingml/2006/main" name="Zaćmienie">
  <a:themeElements>
    <a:clrScheme name="Zaćmienie 1">
      <a:dk1>
        <a:srgbClr val="000000"/>
      </a:dk1>
      <a:lt1>
        <a:srgbClr val="FFFFFF"/>
      </a:lt1>
      <a:dk2>
        <a:srgbClr val="006666"/>
      </a:dk2>
      <a:lt2>
        <a:srgbClr val="5F5F5F"/>
      </a:lt2>
      <a:accent1>
        <a:srgbClr val="33CCCC"/>
      </a:accent1>
      <a:accent2>
        <a:srgbClr val="99CCCC"/>
      </a:accent2>
      <a:accent3>
        <a:srgbClr val="FFFFFF"/>
      </a:accent3>
      <a:accent4>
        <a:srgbClr val="000000"/>
      </a:accent4>
      <a:accent5>
        <a:srgbClr val="ADE2E2"/>
      </a:accent5>
      <a:accent6>
        <a:srgbClr val="8AB9B9"/>
      </a:accent6>
      <a:hlink>
        <a:srgbClr val="006666"/>
      </a:hlink>
      <a:folHlink>
        <a:srgbClr val="B2B2B2"/>
      </a:folHlink>
    </a:clrScheme>
    <a:fontScheme name="Zaćmienie">
      <a:majorFont>
        <a:latin typeface="Arial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Zaćmienie 1">
        <a:dk1>
          <a:srgbClr val="000000"/>
        </a:dk1>
        <a:lt1>
          <a:srgbClr val="FFFFFF"/>
        </a:lt1>
        <a:dk2>
          <a:srgbClr val="006666"/>
        </a:dk2>
        <a:lt2>
          <a:srgbClr val="5F5F5F"/>
        </a:lt2>
        <a:accent1>
          <a:srgbClr val="33CCCC"/>
        </a:accent1>
        <a:accent2>
          <a:srgbClr val="99CCCC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A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Zaćmienie 2">
        <a:dk1>
          <a:srgbClr val="000000"/>
        </a:dk1>
        <a:lt1>
          <a:srgbClr val="FFFFFF"/>
        </a:lt1>
        <a:dk2>
          <a:srgbClr val="333366"/>
        </a:dk2>
        <a:lt2>
          <a:srgbClr val="5F5F5F"/>
        </a:lt2>
        <a:accent1>
          <a:srgbClr val="CC99FF"/>
        </a:accent1>
        <a:accent2>
          <a:srgbClr val="99CCCC"/>
        </a:accent2>
        <a:accent3>
          <a:srgbClr val="FFFFFF"/>
        </a:accent3>
        <a:accent4>
          <a:srgbClr val="000000"/>
        </a:accent4>
        <a:accent5>
          <a:srgbClr val="E2CAFF"/>
        </a:accent5>
        <a:accent6>
          <a:srgbClr val="8AB9B9"/>
        </a:accent6>
        <a:hlink>
          <a:srgbClr val="666699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Zaćmienie 3">
        <a:dk1>
          <a:srgbClr val="000000"/>
        </a:dk1>
        <a:lt1>
          <a:srgbClr val="FFFFFF"/>
        </a:lt1>
        <a:dk2>
          <a:srgbClr val="0000CC"/>
        </a:dk2>
        <a:lt2>
          <a:srgbClr val="434343"/>
        </a:lt2>
        <a:accent1>
          <a:srgbClr val="99CC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E7B900"/>
        </a:accent6>
        <a:hlink>
          <a:srgbClr val="FF00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Zaćmienie 4">
        <a:dk1>
          <a:srgbClr val="000000"/>
        </a:dk1>
        <a:lt1>
          <a:srgbClr val="64AAAE"/>
        </a:lt1>
        <a:dk2>
          <a:srgbClr val="FFFFCC"/>
        </a:dk2>
        <a:lt2>
          <a:srgbClr val="5F5F5F"/>
        </a:lt2>
        <a:accent1>
          <a:srgbClr val="B4B1DB"/>
        </a:accent1>
        <a:accent2>
          <a:srgbClr val="61C1D7"/>
        </a:accent2>
        <a:accent3>
          <a:srgbClr val="B8D2D3"/>
        </a:accent3>
        <a:accent4>
          <a:srgbClr val="000000"/>
        </a:accent4>
        <a:accent5>
          <a:srgbClr val="D6D5EA"/>
        </a:accent5>
        <a:accent6>
          <a:srgbClr val="57AFC3"/>
        </a:accent6>
        <a:hlink>
          <a:srgbClr val="257177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Zaćmienie 5">
        <a:dk1>
          <a:srgbClr val="5F5F5F"/>
        </a:dk1>
        <a:lt1>
          <a:srgbClr val="F8F8F8"/>
        </a:lt1>
        <a:dk2>
          <a:srgbClr val="2A285A"/>
        </a:dk2>
        <a:lt2>
          <a:srgbClr val="FFFFFF"/>
        </a:lt2>
        <a:accent1>
          <a:srgbClr val="999966"/>
        </a:accent1>
        <a:accent2>
          <a:srgbClr val="8C8B9D"/>
        </a:accent2>
        <a:accent3>
          <a:srgbClr val="ACACB5"/>
        </a:accent3>
        <a:accent4>
          <a:srgbClr val="D4D4D4"/>
        </a:accent4>
        <a:accent5>
          <a:srgbClr val="CACAB8"/>
        </a:accent5>
        <a:accent6>
          <a:srgbClr val="7E7D8E"/>
        </a:accent6>
        <a:hlink>
          <a:srgbClr val="465174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aćmienie 6">
        <a:dk1>
          <a:srgbClr val="434343"/>
        </a:dk1>
        <a:lt1>
          <a:srgbClr val="FFFFFF"/>
        </a:lt1>
        <a:dk2>
          <a:srgbClr val="360404"/>
        </a:dk2>
        <a:lt2>
          <a:srgbClr val="FFFFFF"/>
        </a:lt2>
        <a:accent1>
          <a:srgbClr val="669900"/>
        </a:accent1>
        <a:accent2>
          <a:srgbClr val="CC6600"/>
        </a:accent2>
        <a:accent3>
          <a:srgbClr val="AEAAAA"/>
        </a:accent3>
        <a:accent4>
          <a:srgbClr val="DADADA"/>
        </a:accent4>
        <a:accent5>
          <a:srgbClr val="B8CAAA"/>
        </a:accent5>
        <a:accent6>
          <a:srgbClr val="B95C00"/>
        </a:accent6>
        <a:hlink>
          <a:srgbClr val="CC3300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aćmienie 7">
        <a:dk1>
          <a:srgbClr val="434343"/>
        </a:dk1>
        <a:lt1>
          <a:srgbClr val="FFFFFF"/>
        </a:lt1>
        <a:dk2>
          <a:srgbClr val="000000"/>
        </a:dk2>
        <a:lt2>
          <a:srgbClr val="8285FE"/>
        </a:lt2>
        <a:accent1>
          <a:srgbClr val="669900"/>
        </a:accent1>
        <a:accent2>
          <a:srgbClr val="9900FF"/>
        </a:accent2>
        <a:accent3>
          <a:srgbClr val="AAAAAA"/>
        </a:accent3>
        <a:accent4>
          <a:srgbClr val="DADADA"/>
        </a:accent4>
        <a:accent5>
          <a:srgbClr val="B8CAAA"/>
        </a:accent5>
        <a:accent6>
          <a:srgbClr val="8A00E7"/>
        </a:accent6>
        <a:hlink>
          <a:srgbClr val="6600CC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aćmienie 8">
        <a:dk1>
          <a:srgbClr val="434343"/>
        </a:dk1>
        <a:lt1>
          <a:srgbClr val="FFFFFF"/>
        </a:lt1>
        <a:dk2>
          <a:srgbClr val="000000"/>
        </a:dk2>
        <a:lt2>
          <a:srgbClr val="0066FF"/>
        </a:lt2>
        <a:accent1>
          <a:srgbClr val="339966"/>
        </a:accent1>
        <a:accent2>
          <a:srgbClr val="FFCC00"/>
        </a:accent2>
        <a:accent3>
          <a:srgbClr val="AAAAAA"/>
        </a:accent3>
        <a:accent4>
          <a:srgbClr val="DADADA"/>
        </a:accent4>
        <a:accent5>
          <a:srgbClr val="ADCAB8"/>
        </a:accent5>
        <a:accent6>
          <a:srgbClr val="E7B900"/>
        </a:accent6>
        <a:hlink>
          <a:srgbClr val="CC0000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aćmienie 9">
        <a:dk1>
          <a:srgbClr val="333300"/>
        </a:dk1>
        <a:lt1>
          <a:srgbClr val="FFFFFF"/>
        </a:lt1>
        <a:dk2>
          <a:srgbClr val="669900"/>
        </a:dk2>
        <a:lt2>
          <a:srgbClr val="FFFFCC"/>
        </a:lt2>
        <a:accent1>
          <a:srgbClr val="CCCC00"/>
        </a:accent1>
        <a:accent2>
          <a:srgbClr val="99CC00"/>
        </a:accent2>
        <a:accent3>
          <a:srgbClr val="B8CAAA"/>
        </a:accent3>
        <a:accent4>
          <a:srgbClr val="DADADA"/>
        </a:accent4>
        <a:accent5>
          <a:srgbClr val="E2E2AA"/>
        </a:accent5>
        <a:accent6>
          <a:srgbClr val="8AB900"/>
        </a:accent6>
        <a:hlink>
          <a:srgbClr val="336600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aćmienie 10">
        <a:dk1>
          <a:srgbClr val="333333"/>
        </a:dk1>
        <a:lt1>
          <a:srgbClr val="FFFFCC"/>
        </a:lt1>
        <a:dk2>
          <a:srgbClr val="660000"/>
        </a:dk2>
        <a:lt2>
          <a:srgbClr val="CCCCCC"/>
        </a:lt2>
        <a:accent1>
          <a:srgbClr val="FF6600"/>
        </a:accent1>
        <a:accent2>
          <a:srgbClr val="CC3300"/>
        </a:accent2>
        <a:accent3>
          <a:srgbClr val="B8AAAA"/>
        </a:accent3>
        <a:accent4>
          <a:srgbClr val="DADAAE"/>
        </a:accent4>
        <a:accent5>
          <a:srgbClr val="FFB8AA"/>
        </a:accent5>
        <a:accent6>
          <a:srgbClr val="B92D00"/>
        </a:accent6>
        <a:hlink>
          <a:srgbClr val="9900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Eclipse</Template>
  <TotalTime>9870</TotalTime>
  <Words>828</Words>
  <Application>Microsoft Office PowerPoint</Application>
  <PresentationFormat>Presentazione su schermo (4:3)</PresentationFormat>
  <Paragraphs>75</Paragraphs>
  <Slides>30</Slides>
  <Notes>0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30</vt:i4>
      </vt:variant>
    </vt:vector>
  </HeadingPairs>
  <TitlesOfParts>
    <vt:vector size="35" baseType="lpstr">
      <vt:lpstr>Arial</vt:lpstr>
      <vt:lpstr>Times New Roman</vt:lpstr>
      <vt:lpstr>Verdana</vt:lpstr>
      <vt:lpstr>Wingdings</vt:lpstr>
      <vt:lpstr>Zaćmienie</vt:lpstr>
      <vt:lpstr>Inclusione e personalizzazione nell’insegnamento delle STEAM</vt:lpstr>
      <vt:lpstr>Toruń – cità delle cattedrali </vt:lpstr>
      <vt:lpstr>Archi romani (Oviedo) </vt:lpstr>
      <vt:lpstr>Ponte del diavolo, Bobbio</vt:lpstr>
      <vt:lpstr>Ponte del diavolo, Łęczyca </vt:lpstr>
      <vt:lpstr>Ponti (moderni, in Germania)</vt:lpstr>
      <vt:lpstr>Ponte (matematico)</vt:lpstr>
      <vt:lpstr>Sistema Pasco</vt:lpstr>
      <vt:lpstr>Sistema Pasco</vt:lpstr>
      <vt:lpstr>Sistema Pasco: fai il tuo ponte</vt:lpstr>
      <vt:lpstr>Travi, solai, fondamenta ecc.</vt:lpstr>
      <vt:lpstr>Travi, solai, fondamenta ecc.</vt:lpstr>
      <vt:lpstr>Travi, solai, fondamenta ecc.</vt:lpstr>
      <vt:lpstr>Travi, profilo</vt:lpstr>
      <vt:lpstr>«momento d’inerzia»</vt:lpstr>
      <vt:lpstr>Momento di inerzia</vt:lpstr>
      <vt:lpstr>Momento di inerzia</vt:lpstr>
      <vt:lpstr>Momento di inerzia</vt:lpstr>
      <vt:lpstr>Perché la ruota della bicicletta è vuota?</vt:lpstr>
      <vt:lpstr>Perché la ruota della bicicletta è vuota?</vt:lpstr>
      <vt:lpstr>Le fondamenta</vt:lpstr>
      <vt:lpstr>Le fondamenta</vt:lpstr>
      <vt:lpstr>Proprietà dei materiali</vt:lpstr>
      <vt:lpstr>Travi, solai, fondamenta</vt:lpstr>
      <vt:lpstr>Le cupole (Burgos) </vt:lpstr>
      <vt:lpstr>Museo di Ermitage (S. Pietroburgo)</vt:lpstr>
      <vt:lpstr>La cattedrale di Berlino</vt:lpstr>
      <vt:lpstr>Cattedrale di Danzica (*1343)</vt:lpstr>
      <vt:lpstr>Cattedrale di Trento (Adamo d’Arogno, 1212)</vt:lpstr>
      <vt:lpstr>Cattedrale di Trento (con Venere, Giove e Luna)</vt:lpstr>
    </vt:vector>
  </TitlesOfParts>
  <Company>UMK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Dydaktyka kognitywistyczna</dc:title>
  <dc:creator>GK</dc:creator>
  <cp:lastModifiedBy>Maria Karwasz</cp:lastModifiedBy>
  <cp:revision>117</cp:revision>
  <cp:lastPrinted>2023-01-18T11:28:35Z</cp:lastPrinted>
  <dcterms:created xsi:type="dcterms:W3CDTF">2017-06-07T18:11:07Z</dcterms:created>
  <dcterms:modified xsi:type="dcterms:W3CDTF">2023-02-05T10:47:38Z</dcterms:modified>
</cp:coreProperties>
</file>