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73"/>
  </p:notesMasterIdLst>
  <p:handoutMasterIdLst>
    <p:handoutMasterId r:id="rId74"/>
  </p:handoutMasterIdLst>
  <p:sldIdLst>
    <p:sldId id="377" r:id="rId2"/>
    <p:sldId id="258" r:id="rId3"/>
    <p:sldId id="503" r:id="rId4"/>
    <p:sldId id="483" r:id="rId5"/>
    <p:sldId id="489" r:id="rId6"/>
    <p:sldId id="485" r:id="rId7"/>
    <p:sldId id="484" r:id="rId8"/>
    <p:sldId id="486" r:id="rId9"/>
    <p:sldId id="487" r:id="rId10"/>
    <p:sldId id="488" r:id="rId11"/>
    <p:sldId id="490" r:id="rId12"/>
    <p:sldId id="491" r:id="rId13"/>
    <p:sldId id="492" r:id="rId14"/>
    <p:sldId id="496" r:id="rId15"/>
    <p:sldId id="506" r:id="rId16"/>
    <p:sldId id="497" r:id="rId17"/>
    <p:sldId id="498" r:id="rId18"/>
    <p:sldId id="499" r:id="rId19"/>
    <p:sldId id="500" r:id="rId20"/>
    <p:sldId id="501" r:id="rId21"/>
    <p:sldId id="495" r:id="rId22"/>
    <p:sldId id="505" r:id="rId23"/>
    <p:sldId id="502" r:id="rId24"/>
    <p:sldId id="494" r:id="rId25"/>
    <p:sldId id="504" r:id="rId26"/>
    <p:sldId id="367" r:id="rId27"/>
    <p:sldId id="369" r:id="rId28"/>
    <p:sldId id="370" r:id="rId29"/>
    <p:sldId id="507" r:id="rId30"/>
    <p:sldId id="482" r:id="rId31"/>
    <p:sldId id="267" r:id="rId32"/>
    <p:sldId id="266" r:id="rId33"/>
    <p:sldId id="373" r:id="rId34"/>
    <p:sldId id="338" r:id="rId35"/>
    <p:sldId id="297" r:id="rId36"/>
    <p:sldId id="387" r:id="rId37"/>
    <p:sldId id="298" r:id="rId38"/>
    <p:sldId id="404" r:id="rId39"/>
    <p:sldId id="286" r:id="rId40"/>
    <p:sldId id="376" r:id="rId41"/>
    <p:sldId id="295" r:id="rId42"/>
    <p:sldId id="406" r:id="rId43"/>
    <p:sldId id="379" r:id="rId44"/>
    <p:sldId id="378" r:id="rId45"/>
    <p:sldId id="381" r:id="rId46"/>
    <p:sldId id="386" r:id="rId47"/>
    <p:sldId id="356" r:id="rId48"/>
    <p:sldId id="263" r:id="rId49"/>
    <p:sldId id="264" r:id="rId50"/>
    <p:sldId id="276" r:id="rId51"/>
    <p:sldId id="277" r:id="rId52"/>
    <p:sldId id="278" r:id="rId53"/>
    <p:sldId id="393" r:id="rId54"/>
    <p:sldId id="280" r:id="rId55"/>
    <p:sldId id="281" r:id="rId56"/>
    <p:sldId id="282" r:id="rId57"/>
    <p:sldId id="283" r:id="rId58"/>
    <p:sldId id="284" r:id="rId59"/>
    <p:sldId id="285" r:id="rId60"/>
    <p:sldId id="357" r:id="rId61"/>
    <p:sldId id="310" r:id="rId62"/>
    <p:sldId id="313" r:id="rId63"/>
    <p:sldId id="392" r:id="rId64"/>
    <p:sldId id="394" r:id="rId65"/>
    <p:sldId id="399" r:id="rId66"/>
    <p:sldId id="316" r:id="rId67"/>
    <p:sldId id="389" r:id="rId68"/>
    <p:sldId id="382" r:id="rId69"/>
    <p:sldId id="383" r:id="rId70"/>
    <p:sldId id="384" r:id="rId71"/>
    <p:sldId id="412" r:id="rId72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6" autoAdjust="0"/>
    <p:restoredTop sz="94859" autoAdjust="0"/>
  </p:normalViewPr>
  <p:slideViewPr>
    <p:cSldViewPr>
      <p:cViewPr varScale="1">
        <p:scale>
          <a:sx n="70" d="100"/>
          <a:sy n="70" d="100"/>
        </p:scale>
        <p:origin x="48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49A0DF6-9B8D-5FFE-2178-CBB27DA1106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0FE1D8CC-C401-11F1-44C6-85E980EAC87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5EC10E90-F90E-334A-2B06-1C328733C77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2F080060-9B70-ABCD-696C-AB8EF8D9010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E30132-0E85-47D0-B6B1-3E27EC5FFB8F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31T20:12:22.670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3104 1158 24575,'-74'0'0,"-129"4"0,-846 116 0,1011-115 0,-310 55 0,336-58 0,0 2 0,0-1 0,1 2 0,0-1 0,0 2 0,0-1 0,0 2 0,-15 11 0,14-11 0,-1 1 0,-1-2 0,1 0 0,-1 0 0,-26 6 0,-36 15 0,-74 56 0,-57 25 0,52-30 0,47-22 0,-5-10 0,73-31 0,-53 26 0,84-35 0,0 0 0,0 0 0,1 1 0,0 0 0,0 1 0,1-1 0,0 1 0,0 1 0,1-1 0,0 1 0,1 1 0,-6 11 0,-5 15 0,-21 76 0,19-55 0,6-20 0,0 1 0,3 0 0,1 0 0,2 1 0,-2 55 0,7-38 0,6 242 0,-2-270 0,1 0 0,2 0 0,1-1 0,1 0 0,2 0 0,0-1 0,2 0 0,22 38 0,18 16 0,71 86 0,-95-130 0,238 261 0,-211-248 0,100 69 0,-51-42 0,17 10 0,3-5 0,4-6 0,164 71 0,300 87 0,-13-57 0,-451-143 0,149 19 0,-31-27 0,-27-4 0,323 17 0,6-40 0,-199-1 0,-293 3 0,473-19 0,1029-173 0,-702 24 0,-397 70 0,114-57 0,-202 47 0,-314 94 0,395-114 0,-349 93 0,-2-5 0,129-70 0,-121 53 0,-44 24 0,79-53 0,-109 62 0,-15 12 0,0-2 0,-1 0 0,-1-1 0,-1-1 0,0 0 0,19-25 0,-10 3 0,-3-2 0,-1 0 0,-2-1 0,-1-1 0,-3-1 0,22-86 0,-33 109 0,32-154 0,-34 148 0,-1 1 0,-1-1 0,-2 0 0,0 1 0,-5-27 0,-10-29 0,-3 1 0,-4 1 0,-3 1 0,-64-133 0,41 119 0,-3 4 0,-4 1 0,-98-114 0,25 50 0,-7 7 0,-213-176 0,186 188 0,-232-142 0,-13 45 0,326 189 0,-1 4 0,-2 4 0,-105-25 0,-1220-212 0,1234 242 0,-20-4 0,-220-6 0,-490 37 0,383 3 0,403-2 0,0 6 0,-136 24 0,249-30 0,-77 14 0,-99 31 0,115-27 0,-78 11 0,88-20 0,0 3 0,-73 26 0,6 13 0,64-25 0,-1-2 0,-69 17 0,-96 23 0,186-52 0,1 2 0,0 2 0,-49 29 0,-16 6 0,61-32 0,-307 153 0,276-129 0,-254 153 0,262-154 0,2 3 0,-87 78 0,62-47 0,28-23-1365,45-37-5461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31T20:15:54.99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31T20:15:56.33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1559FD52-C05E-E02C-2D12-4A2738F43DC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430BEAE-D5E7-B4F0-1DF2-86B740C5D74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AEF09488-19D6-EBFE-2B35-5D37C2D6459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73162A00-4BDD-D61F-5311-B2823DFB459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 noProof="0"/>
              <a:t>Kliknij, aby edytować style wzorca tekstu</a:t>
            </a:r>
          </a:p>
          <a:p>
            <a:pPr lvl="1"/>
            <a:r>
              <a:rPr lang="en-AU" altLang="it-IT" noProof="0"/>
              <a:t>Drugi poziom</a:t>
            </a:r>
          </a:p>
          <a:p>
            <a:pPr lvl="2"/>
            <a:r>
              <a:rPr lang="en-AU" altLang="it-IT" noProof="0"/>
              <a:t>Trzeci poziom</a:t>
            </a:r>
          </a:p>
          <a:p>
            <a:pPr lvl="3"/>
            <a:r>
              <a:rPr lang="en-AU" altLang="it-IT" noProof="0"/>
              <a:t>Czwarty poziom</a:t>
            </a:r>
          </a:p>
          <a:p>
            <a:pPr lvl="4"/>
            <a:r>
              <a:rPr lang="en-AU" altLang="it-IT" noProof="0"/>
              <a:t>Piąty poziom</a:t>
            </a:r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07F5F8E6-266E-0BE9-DC45-2864EF4F8E8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28679" name="Rectangle 7">
            <a:extLst>
              <a:ext uri="{FF2B5EF4-FFF2-40B4-BE49-F238E27FC236}">
                <a16:creationId xmlns:a16="http://schemas.microsoft.com/office/drawing/2014/main" id="{68413CC9-8603-045E-9019-8FACDB41F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BF9587-81BD-405E-9043-DCBC432371A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FFBAA5B-C8EF-2D1C-EDA6-832362ACB09F}"/>
              </a:ext>
            </a:extLst>
          </p:cNvPr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3" name="Line 3">
              <a:extLst>
                <a:ext uri="{FF2B5EF4-FFF2-40B4-BE49-F238E27FC236}">
                  <a16:creationId xmlns:a16="http://schemas.microsoft.com/office/drawing/2014/main" id="{E4728592-531A-C3C9-CB9E-3D6C1BF157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0402B79E-63CA-5C7E-CBB2-670FD25C4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44083 w 64000"/>
                <a:gd name="T28" fmla="*/ -29639 h 64000"/>
                <a:gd name="T29" fmla="*/ 44083 w 64000"/>
                <a:gd name="T30" fmla="*/ 29639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DDCD1C5F-7CF5-81A9-E49F-20D675799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994 w 64000"/>
                <a:gd name="T28" fmla="*/ -25761 h 64000"/>
                <a:gd name="T29" fmla="*/ 50994 w 64000"/>
                <a:gd name="T30" fmla="*/ 25761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536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AU" altLang="it-IT" noProof="0"/>
              <a:t>Kliknij, aby edytować styl wzorca tytułu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AU" altLang="it-IT" noProof="0"/>
              <a:t>Kliknij, aby edytować styl wzorca podtytułu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A0A5C9D-1274-8DA3-D5DB-5919364321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DFF6667-2EFC-2C1F-F61F-30C8D30205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2F9DA33-1B41-5DE2-B641-39AB046FE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DC817-0B1E-42C4-80F0-5FAC1A8D671C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40758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673B803-8260-9BC1-F699-8C89BB9A3F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CE6C85A-8454-5E13-2B9F-84F213EB97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4E7D1D8-43F7-7423-D644-92ADFA6953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36628-68CC-4F6D-A25B-FFFCD9B3D9F5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585613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C4AC99B-DD79-42EE-C018-EB8BC9C1B1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C0DACB2C-F012-7CF7-24FC-9F3415A2D2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6956363-FF10-F92F-198C-441CF6619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60B2C-4526-4A52-A423-CB091BA4CC65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358604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370013" y="1827213"/>
            <a:ext cx="7313612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5CAC6F5-05A8-6DAD-F5C2-FC52CFB8B2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37542A7-FED0-0372-09CE-0DC1680D08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18B468B-C809-9AF6-C682-9B7D55CE21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10FD3-8AC4-424A-AD34-7ECE0CD79DE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65931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226BA4C-FF88-D7E2-3908-871AB914D4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EA4D30F-8C28-4A09-C9CF-9128252694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BA3CB8D-C2ED-7F81-F021-7BCD427344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CAB44-B7A8-48C9-B5ED-D6A928C39307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89589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CD65F90-1F3E-6F05-2CD3-99BF77EBF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82E44D6-9725-D302-C814-CACE37CD13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800ACE5-F66F-BE66-7C53-4B89B60B12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ADEE5-25BB-4BF2-B61E-B12A75D1AFF0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01733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C1EFC75-2986-AD81-6055-0072938ACF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1DBCFC2-800F-7195-2E12-F89CC3117E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4992E69-2D4A-7261-712C-07C961B0A5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C1939-7C24-46C6-A61B-A6F95C965180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339378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AD40A93-71D0-1EEE-ACC9-2F5754970E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FE0B2DF1-CA74-B248-A130-C1624D8D39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249CF039-E598-41F4-9F1F-E11036CBC4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45597-963E-4C8D-9EA3-A7C114C31FE5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1236505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C645D649-4C03-C8B1-4AF0-D825F44FFD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98270EAD-CB5A-136D-CAFF-BD404A2AEB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C3D9B5A-C6C2-4AAA-8D56-905C67D65F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328A8-D33B-4C24-A982-0B6E461E8CBF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99973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EBBD9A00-FB29-3D6B-A6A2-3AA2EAACEB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E1E85A59-43BB-A9CD-0F11-891F6C2321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6A96631E-1710-91A9-AEDF-A6B2DEEE3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7CB51-A82A-4E76-90EE-3D652AB5F4CE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11557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4A19AFB-99D5-11E8-09BD-9825D13390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5A79731-DE19-84CD-A668-3711DC117F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69BDEA7-A5FA-E0E8-BA5A-B40BFB9FD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772F4-9643-44DD-9ED9-548494D6BA5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21501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E5493BD-230A-304E-6399-55DF0450A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0788100-B444-A844-E910-2C7C34FA3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283647E-192B-5AC2-2980-537A74239F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F02CD-0692-47D8-B2D9-63E440604726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  <p:extLst>
      <p:ext uri="{BB962C8B-B14F-4D97-AF65-F5344CB8AC3E}">
        <p14:creationId xmlns:p14="http://schemas.microsoft.com/office/powerpoint/2010/main" val="261479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69EE96FC-5847-7C09-70FB-39916B78898B}"/>
              </a:ext>
            </a:extLst>
          </p:cNvPr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1032" name="AutoShape 3">
              <a:extLst>
                <a:ext uri="{FF2B5EF4-FFF2-40B4-BE49-F238E27FC236}">
                  <a16:creationId xmlns:a16="http://schemas.microsoft.com/office/drawing/2014/main" id="{D4C405DD-B7FC-D97A-F702-57DA456F4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296 w 64000"/>
                <a:gd name="T28" fmla="*/ -26244 h 64000"/>
                <a:gd name="T29" fmla="*/ 50296 w 64000"/>
                <a:gd name="T30" fmla="*/ 26244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" name="AutoShape 4">
              <a:extLst>
                <a:ext uri="{FF2B5EF4-FFF2-40B4-BE49-F238E27FC236}">
                  <a16:creationId xmlns:a16="http://schemas.microsoft.com/office/drawing/2014/main" id="{2A1B0B53-D597-566E-CAB3-195A6819A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077 w 64000"/>
                <a:gd name="T28" fmla="*/ -26412 h 64000"/>
                <a:gd name="T29" fmla="*/ 50077 w 64000"/>
                <a:gd name="T30" fmla="*/ 26412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" name="Line 5">
              <a:extLst>
                <a:ext uri="{FF2B5EF4-FFF2-40B4-BE49-F238E27FC236}">
                  <a16:creationId xmlns:a16="http://schemas.microsoft.com/office/drawing/2014/main" id="{D28AB6CD-CD0F-AC15-8F3B-3AB86ECD1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027" name="Rectangle 6">
            <a:extLst>
              <a:ext uri="{FF2B5EF4-FFF2-40B4-BE49-F238E27FC236}">
                <a16:creationId xmlns:a16="http://schemas.microsoft.com/office/drawing/2014/main" id="{A1B1FF83-DF59-5E4E-FA22-7DAE5A1207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 wzorca tytułu</a:t>
            </a:r>
          </a:p>
        </p:txBody>
      </p:sp>
      <p:sp>
        <p:nvSpPr>
          <p:cNvPr id="1028" name="Rectangle 7">
            <a:extLst>
              <a:ext uri="{FF2B5EF4-FFF2-40B4-BE49-F238E27FC236}">
                <a16:creationId xmlns:a16="http://schemas.microsoft.com/office/drawing/2014/main" id="{B9423D2A-1407-F5E0-BD1D-93FD4D4CC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it-IT"/>
              <a:t>Kliknij, aby edytować style wzorca tekstu</a:t>
            </a:r>
          </a:p>
          <a:p>
            <a:pPr lvl="1"/>
            <a:r>
              <a:rPr lang="en-AU" altLang="it-IT"/>
              <a:t>Drugi poziom</a:t>
            </a:r>
          </a:p>
          <a:p>
            <a:pPr lvl="2"/>
            <a:r>
              <a:rPr lang="en-AU" altLang="it-IT"/>
              <a:t>Trzeci poziom</a:t>
            </a:r>
          </a:p>
          <a:p>
            <a:pPr lvl="3"/>
            <a:r>
              <a:rPr lang="en-AU" altLang="it-IT"/>
              <a:t>Czwarty poziom</a:t>
            </a:r>
          </a:p>
          <a:p>
            <a:pPr lvl="4"/>
            <a:r>
              <a:rPr lang="en-AU" altLang="it-IT"/>
              <a:t>Piąty poziom</a:t>
            </a:r>
          </a:p>
        </p:txBody>
      </p:sp>
      <p:sp>
        <p:nvSpPr>
          <p:cNvPr id="14344" name="Rectangle 8">
            <a:extLst>
              <a:ext uri="{FF2B5EF4-FFF2-40B4-BE49-F238E27FC236}">
                <a16:creationId xmlns:a16="http://schemas.microsoft.com/office/drawing/2014/main" id="{EC810C66-D96E-EC09-AC35-96495F71423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D79CFFDD-295D-C3EC-F40C-D790997E643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AU" altLang="it-IT"/>
          </a:p>
        </p:txBody>
      </p:sp>
      <p:sp>
        <p:nvSpPr>
          <p:cNvPr id="14346" name="Rectangle 10">
            <a:extLst>
              <a:ext uri="{FF2B5EF4-FFF2-40B4-BE49-F238E27FC236}">
                <a16:creationId xmlns:a16="http://schemas.microsoft.com/office/drawing/2014/main" id="{6A7ACE70-5AE0-926E-CBFF-77A167F3C5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22361E1-2F7E-48D3-98A7-0B49B09F658D}" type="slidenum">
              <a:rPr lang="en-AU" altLang="it-IT"/>
              <a:pPr>
                <a:defRPr/>
              </a:pPr>
              <a:t>‹N›</a:t>
            </a:fld>
            <a:endParaRPr lang="en-A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¡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¡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ustomXml" Target="../ink/ink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mlaser.it/taglio-laser/taglio-laser-travi/" TargetMode="External"/><Relationship Id="rId2" Type="http://schemas.openxmlformats.org/officeDocument/2006/relationships/hyperlink" Target="http://www.aaronite.it/en/fireproofing/steel-behaviour/travi-e-profili-acciaio-2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google.com/maps/contrib/104766579242921472620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eologiavocidalpassato.com/tag/cofanetto-per-toeletta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t.wikipedia.org/wiki/TT8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zetocasareto.com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rought_iron" TargetMode="External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ustenite" TargetMode="External"/><Relationship Id="rId7" Type="http://schemas.openxmlformats.org/officeDocument/2006/relationships/image" Target="../media/image67.jpeg"/><Relationship Id="rId2" Type="http://schemas.openxmlformats.org/officeDocument/2006/relationships/hyperlink" Target="http://en.wikipedia.org/wiki/Quenc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hyperlink" Target="http://en.wikipedia.org/wiki/Cubic_crystal_system" TargetMode="External"/><Relationship Id="rId4" Type="http://schemas.openxmlformats.org/officeDocument/2006/relationships/hyperlink" Target="http://en.wikipedia.org/wiki/Tetragona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ydaktyka.fizyka.umk.pl/nowa_strona/?q=node/470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hyperlink" Target="http://www.andrzejbaranowski.pl/cechy.html" TargetMode="External"/><Relationship Id="rId7" Type="http://schemas.openxmlformats.org/officeDocument/2006/relationships/image" Target="../media/image72.jpeg"/><Relationship Id="rId2" Type="http://schemas.openxmlformats.org/officeDocument/2006/relationships/hyperlink" Target="http://www.metallurgy.nist.gov/phase/solder/agcu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hyperlink" Target="http://cst-www.nrl.navy.mil/lattice/alloys/aucu.html" TargetMode="External"/><Relationship Id="rId9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ronze_Age" TargetMode="External"/><Relationship Id="rId7" Type="http://schemas.openxmlformats.org/officeDocument/2006/relationships/image" Target="../media/image78.jpeg"/><Relationship Id="rId2" Type="http://schemas.openxmlformats.org/officeDocument/2006/relationships/hyperlink" Target="http://www.metallurgy.nist.gov/phase/solder/cus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hyperlink" Target="http://webmineral.com/specimens/picshow.php?id=2469" TargetMode="External"/><Relationship Id="rId4" Type="http://schemas.openxmlformats.org/officeDocument/2006/relationships/hyperlink" Target="http://www.coloradogem.com/images/3507_big.jp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hyperlink" Target="http://www.sciencedirect.com/science?_ob=ArticleURL&amp;_udi=B6WM5-4SC78RV-1&amp;_user=5677612&amp;_coverDate=07%2F31%2F2008&amp;_rdoc=1&amp;_fmt=full&amp;_orig=search&amp;_cdi=6925&amp;_sort=d&amp;_docanchor=&amp;view=c&amp;_searchStrId=1227285246&amp;_rerunOrigin=google&amp;_acct=C000059472&amp;_version=1&amp;_urlVersion=0&amp;_userid=5677612&amp;md5=db4023e0800246b2e7787c792078e62d&amp;artImgPref=F#cor1" TargetMode="External"/><Relationship Id="rId7" Type="http://schemas.openxmlformats.org/officeDocument/2006/relationships/hyperlink" Target="http://www.sciencedirect.com/science?_ob=PublicationURL&amp;_tockey=%23TOC%236925%232008%23998369998%23693237%23FLA%23&amp;_cdi=6925&amp;_pubType=J&amp;view=c&amp;_auth=y&amp;_acct=C000059472&amp;_version=1&amp;_urlVersion=0&amp;_userid=5677612&amp;md5=6417f2a0fc11194419a82a19be52832c" TargetMode="External"/><Relationship Id="rId2" Type="http://schemas.openxmlformats.org/officeDocument/2006/relationships/hyperlink" Target="http://www.sciencedirect.com/science?_ob=ArticleURL&amp;_udi=B6WM5-4SC78RV-1&amp;_user=5677612&amp;_coverDate=07%2F31%2F2008&amp;_rdoc=1&amp;_fmt=full&amp;_orig=search&amp;_cdi=6925&amp;_sort=d&amp;_docanchor=&amp;view=c&amp;_searchStrId=1227285246&amp;_rerunOrigin=google&amp;_acct=C000059472&amp;_version=1&amp;_urlVersion=0&amp;_userid=5677612&amp;md5=db4023e0800246b2e7787c792078e62d&amp;artImgPref=F#aff1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sciencedirect.com/science/journal/10478477" TargetMode="External"/><Relationship Id="rId5" Type="http://schemas.openxmlformats.org/officeDocument/2006/relationships/hyperlink" Target="http://www.sciencedirect.com/science?_ob=ArticleURL&amp;_udi=B6WM5-4SC78RV-1&amp;_user=5677612&amp;_coverDate=07%2F31%2F2008&amp;_rdoc=1&amp;_fmt=full&amp;_orig=search&amp;_cdi=6925&amp;_sort=d&amp;_docanchor=&amp;view=c&amp;_searchStrId=1227285246&amp;_rerunOrigin=google&amp;_acct=C000059472&amp;_version=1&amp;_urlVersion=0&amp;_userid=5677612&amp;md5=db4023e0800246b2e7787c792078e62d&amp;artImgPref=F#aff2" TargetMode="External"/><Relationship Id="rId10" Type="http://schemas.openxmlformats.org/officeDocument/2006/relationships/hyperlink" Target="ref_bib40','refp_71" TargetMode="External"/><Relationship Id="rId4" Type="http://schemas.openxmlformats.org/officeDocument/2006/relationships/hyperlink" Target="mailto:rasaro@ucsd.edu" TargetMode="External"/><Relationship Id="rId9" Type="http://schemas.openxmlformats.org/officeDocument/2006/relationships/hyperlink" Target="http://www.sciencedirect.com/science?_ob=ArticleURL&amp;_udi=B6WM5-4SC78RV-1&amp;_user=5677612&amp;_coverDate=07%2F31%2F2008&amp;_rdoc=1&amp;_fmt=full&amp;_orig=search&amp;_cdi=6925&amp;_sort=d&amp;_docanchor=&amp;view=c&amp;_searchStrId=1227285246&amp;_rerunOrigin=google&amp;_acct=C000059472&amp;_version=1&amp;_urlVersion=0&amp;_userid=5677612&amp;md5=db4023e0800246b2e7787c792078e62d&amp;artImgPref=F#bib40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photonics.com/talc%20powder.jpg" TargetMode="External"/><Relationship Id="rId2" Type="http://schemas.openxmlformats.org/officeDocument/2006/relationships/hyperlink" Target="http://www.mii.org/Minerals/Minpics1/Talc%202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://www.sciencehelpdesk.com/img/science1_5/Fluorit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://www.rockcutters.us/cut-images/apatite/apatite-green-oval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://www.thomsonminerals.com/images/JBW615CORTHOCLASENC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hyperlink" Target="http://earthnet-geonet.ca/images/dynamic/minerals/smokey_quartz.jpg" TargetMode="External"/><Relationship Id="rId7" Type="http://schemas.openxmlformats.org/officeDocument/2006/relationships/image" Target="../media/image109.jpeg"/><Relationship Id="rId2" Type="http://schemas.openxmlformats.org/officeDocument/2006/relationships/hyperlink" Target="http://www.pitt.edu/~cejones/GeoImages/1Minerals/1IgneousMineralz/Quartz/QuartzRose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hyperlink" Target="http://perso.wanadoo.es/maquinalmatheus/ima/ametiste_rectifiee.jp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hyperlink" Target="http://blog.bolderworld.com/wp-content/uploads/2009/04/topaz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hyperlink" Target="http://www.diamondgeezer.com/diamond-buyers-guide/images/diamond-shape.jpg" TargetMode="External"/><Relationship Id="rId7" Type="http://schemas.openxmlformats.org/officeDocument/2006/relationships/image" Target="../media/image121.jpeg"/><Relationship Id="rId2" Type="http://schemas.openxmlformats.org/officeDocument/2006/relationships/hyperlink" Target="http://loopable.files.wordpress.com/2007/07/diamant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hyperlink" Target="http://www.worldwidediamonds.info/oppenheimer%20diamond%20yellow%20crystal.jpg" TargetMode="External"/><Relationship Id="rId9" Type="http://schemas.openxmlformats.org/officeDocument/2006/relationships/image" Target="../media/image123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hyperlink" Target="http://www.pitt.edu/~cejones/GeoImages/1Minerals/1IgneousMineralz/Micas/Muscovite1.JPG" TargetMode="External"/><Relationship Id="rId7" Type="http://schemas.openxmlformats.org/officeDocument/2006/relationships/image" Target="../media/image127.jpeg"/><Relationship Id="rId2" Type="http://schemas.openxmlformats.org/officeDocument/2006/relationships/hyperlink" Target="http://www.visionlearning.com/library/module_viewer.php?mid=1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g"/><Relationship Id="rId3" Type="http://schemas.openxmlformats.org/officeDocument/2006/relationships/hyperlink" Target="https://it.latuaitalia.ru/made-in-italy/il-vetro-artistico-di-murano/" TargetMode="External"/><Relationship Id="rId7" Type="http://schemas.openxmlformats.org/officeDocument/2006/relationships/image" Target="../media/image135.jpg"/><Relationship Id="rId2" Type="http://schemas.openxmlformats.org/officeDocument/2006/relationships/hyperlink" Target="https://www.theitaliantouch.org/it/volume3/miti/miti-e-status-symbol/il-vetro-di-muran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g"/><Relationship Id="rId5" Type="http://schemas.openxmlformats.org/officeDocument/2006/relationships/hyperlink" Target="https://www.livitaly.com/tour/murano-glass-tour-venice/" TargetMode="External"/><Relationship Id="rId4" Type="http://schemas.openxmlformats.org/officeDocument/2006/relationships/hyperlink" Target="https://vitrumlife.it/vetro-di-murano-un-patrimonio-che-rischia-la-scomparsa/" TargetMode="External"/><Relationship Id="rId9" Type="http://schemas.openxmlformats.org/officeDocument/2006/relationships/image" Target="../media/image13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it.wikipedia.org/wiki/Cefalonia" TargetMode="External"/><Relationship Id="rId13" Type="http://schemas.openxmlformats.org/officeDocument/2006/relationships/image" Target="../media/image138.jpg"/><Relationship Id="rId3" Type="http://schemas.openxmlformats.org/officeDocument/2006/relationships/hyperlink" Target="https://it.wikipedia.org/wiki/999" TargetMode="External"/><Relationship Id="rId7" Type="http://schemas.openxmlformats.org/officeDocument/2006/relationships/hyperlink" Target="https://it.wikipedia.org/wiki/Diocesi_di_Eurea_di_Epiro" TargetMode="External"/><Relationship Id="rId12" Type="http://schemas.openxmlformats.org/officeDocument/2006/relationships/hyperlink" Target="https://www.flickr.com/photos/rhugo/4011716592/" TargetMode="External"/><Relationship Id="rId2" Type="http://schemas.openxmlformats.org/officeDocument/2006/relationships/hyperlink" Target="https://it.wikipedia.org/wiki/X_secol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wikipedia.org/wiki/1125" TargetMode="External"/><Relationship Id="rId11" Type="http://schemas.openxmlformats.org/officeDocument/2006/relationships/hyperlink" Target="https://it.wikipedia.org/wiki/Duomo_di_Murano" TargetMode="External"/><Relationship Id="rId5" Type="http://schemas.openxmlformats.org/officeDocument/2006/relationships/hyperlink" Target="https://it.wikipedia.org/wiki/Chiesa_(architettura)" TargetMode="External"/><Relationship Id="rId10" Type="http://schemas.openxmlformats.org/officeDocument/2006/relationships/hyperlink" Target="https://it.wikipedia.org/wiki/Domenico_Michiel" TargetMode="External"/><Relationship Id="rId4" Type="http://schemas.openxmlformats.org/officeDocument/2006/relationships/hyperlink" Target="https://it.wikipedia.org/wiki/Vescovo_di_Torcello" TargetMode="External"/><Relationship Id="rId9" Type="http://schemas.openxmlformats.org/officeDocument/2006/relationships/hyperlink" Target="https://it.wikipedia.org/wiki/Doge_di_Venezia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aff3" TargetMode="External"/><Relationship Id="rId13" Type="http://schemas.openxmlformats.org/officeDocument/2006/relationships/image" Target="../media/image142.png"/><Relationship Id="rId3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afn1" TargetMode="External"/><Relationship Id="rId7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aff2" TargetMode="External"/><Relationship Id="rId12" Type="http://schemas.openxmlformats.org/officeDocument/2006/relationships/hyperlink" Target="mailto:agenor@imgnet.org.br" TargetMode="External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aff1" TargetMode="External"/><Relationship Id="rId11" Type="http://schemas.openxmlformats.org/officeDocument/2006/relationships/image" Target="../media/image141.png"/><Relationship Id="rId5" Type="http://schemas.openxmlformats.org/officeDocument/2006/relationships/hyperlink" Target="http://www.sciencedirect.com/science?_ob=PublicationURL&amp;_tockey=%23TOC%235576%232008%23999719986%23694451%23FLA%23&amp;_cdi=5576&amp;_pubType=J&amp;view=c&amp;_auth=y&amp;_acct=C000059472&amp;_version=1&amp;_urlVersion=0&amp;_userid=5677612&amp;md5=3e2a46eeb05056e5a12cf5a8179ffa54" TargetMode="External"/><Relationship Id="rId10" Type="http://schemas.openxmlformats.org/officeDocument/2006/relationships/hyperlink" Target="http://www.sciencedirect.com/science?_ob=ArticleURL&amp;_udi=B6TX0-4SCTMWD-1&amp;_user=5677612&amp;_rdoc=1&amp;_fmt=&amp;_orig=search&amp;_sort=d&amp;view=c&amp;_acct=C000059472&amp;_version=1&amp;_urlVersion=0&amp;_userid=5677612&amp;md5=a50ff5b189963430a83e37da11abc289#cor1" TargetMode="External"/><Relationship Id="rId4" Type="http://schemas.openxmlformats.org/officeDocument/2006/relationships/hyperlink" Target="http://www.sciencedirect.com/science/journal/09552219" TargetMode="External"/><Relationship Id="rId9" Type="http://schemas.openxmlformats.org/officeDocument/2006/relationships/image" Target="../media/image1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emf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hyperlink" Target="http://www.msm.cam.ac.uk/phase-trans/2003/ft750dc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29F24DF-D063-9D27-0D33-40598FB74E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404813"/>
            <a:ext cx="8280400" cy="1470025"/>
          </a:xfrm>
        </p:spPr>
        <p:txBody>
          <a:bodyPr anchor="ctr"/>
          <a:lstStyle/>
          <a:p>
            <a:pPr eaLnBrk="1" hangingPunct="1"/>
            <a:r>
              <a:rPr lang="it-IT" altLang="it-IT" b="1" dirty="0">
                <a:solidFill>
                  <a:schemeClr val="tx1"/>
                </a:solidFill>
              </a:rPr>
              <a:t>Inclusione e personalizzazione nell’insegnamento delle STEAM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B6F7921-54C3-3935-E6FF-D89D487C8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990975"/>
            <a:ext cx="792003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200" b="1">
                <a:solidFill>
                  <a:srgbClr val="002060"/>
                </a:solidFill>
                <a:latin typeface="Arial" panose="020B0604020202020204" pitchFamily="34" charset="0"/>
              </a:rPr>
              <a:t>Grzegorz Karwasz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200" b="1">
                <a:solidFill>
                  <a:srgbClr val="002060"/>
                </a:solidFill>
                <a:latin typeface="Arial" panose="020B0604020202020204" pitchFamily="34" charset="0"/>
              </a:rPr>
              <a:t>Professor in Experimental Physics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2200" i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 i="1" dirty="0">
                <a:solidFill>
                  <a:srgbClr val="002060"/>
                </a:solidFill>
                <a:latin typeface="Arial" panose="020B0604020202020204" pitchFamily="34" charset="0"/>
              </a:rPr>
              <a:t>- Facoltà di Fisica, Astronomia e Informatica Applicata</a:t>
            </a:r>
            <a:r>
              <a:rPr lang="pl-PL" altLang="it-IT" sz="2200" i="1">
                <a:solidFill>
                  <a:srgbClr val="002060"/>
                </a:solidFill>
                <a:latin typeface="Arial" panose="020B0604020202020204" pitchFamily="34" charset="0"/>
              </a:rPr>
              <a:t>, Universita’ Nicolao Copernico, Torun, Polonia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it-IT" sz="2200" i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2200" b="1">
                <a:solidFill>
                  <a:srgbClr val="002060"/>
                </a:solidFill>
                <a:latin typeface="Arial" panose="020B0604020202020204" pitchFamily="34" charset="0"/>
              </a:rPr>
              <a:t>karwasz@fizyka.umk.pl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E6560460-AEC3-E2E6-35A9-7DC7DDD9C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662238"/>
            <a:ext cx="792003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600" b="1" dirty="0">
                <a:solidFill>
                  <a:srgbClr val="002060"/>
                </a:solidFill>
                <a:latin typeface="Arial" panose="020B0604020202020204" pitchFamily="34" charset="0"/>
              </a:rPr>
              <a:t>Lezione 9: Qualche applicazione particolare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600" b="1" dirty="0">
                <a:solidFill>
                  <a:srgbClr val="002060"/>
                </a:solidFill>
                <a:latin typeface="Arial" panose="020B0604020202020204" pitchFamily="34" charset="0"/>
              </a:rPr>
              <a:t>Parte IV: Scienze delle costruzioni</a:t>
            </a:r>
            <a:endParaRPr lang="pl-PL" altLang="it-IT" sz="26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87E7E4-14BD-CAAA-3D74-4601276F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296524"/>
            <a:ext cx="7313612" cy="1143000"/>
          </a:xfrm>
        </p:spPr>
        <p:txBody>
          <a:bodyPr/>
          <a:lstStyle/>
          <a:p>
            <a:r>
              <a:rPr lang="it-IT" dirty="0"/>
              <a:t>Sistema Pasco: fai il </a:t>
            </a:r>
            <a:r>
              <a:rPr lang="it-IT"/>
              <a:t>tuo ponte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13310CC-E2C6-EE47-5739-8450B4820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75" y="980728"/>
            <a:ext cx="7675849" cy="554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26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07721-080F-980B-D956-E9613C41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227013"/>
            <a:ext cx="7313612" cy="1143000"/>
          </a:xfrm>
        </p:spPr>
        <p:txBody>
          <a:bodyPr/>
          <a:lstStyle/>
          <a:p>
            <a:r>
              <a:rPr lang="it-IT" dirty="0"/>
              <a:t>Travi, solai, fondamenta ecc.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76B5500-AD22-0306-514E-40C4DB18A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55" y="915987"/>
            <a:ext cx="7040647" cy="536795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DC7874-9333-5A7B-304B-949CFDAE4F8F}"/>
              </a:ext>
            </a:extLst>
          </p:cNvPr>
          <p:cNvSpPr txBox="1"/>
          <p:nvPr/>
        </p:nvSpPr>
        <p:spPr>
          <a:xfrm>
            <a:off x="395536" y="5957964"/>
            <a:ext cx="7038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http://www.dica.unict.it/users/prossi/Files/Files%20Tecnica%2012-13%20COL/Lezione%2012%20Strutture%20(CA%20Momento%20Flettente).pdf</a:t>
            </a:r>
          </a:p>
        </p:txBody>
      </p:sp>
    </p:spTree>
    <p:extLst>
      <p:ext uri="{BB962C8B-B14F-4D97-AF65-F5344CB8AC3E}">
        <p14:creationId xmlns:p14="http://schemas.microsoft.com/office/powerpoint/2010/main" val="3139082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07721-080F-980B-D956-E9613C41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227013"/>
            <a:ext cx="7313612" cy="1143000"/>
          </a:xfrm>
        </p:spPr>
        <p:txBody>
          <a:bodyPr/>
          <a:lstStyle/>
          <a:p>
            <a:r>
              <a:rPr lang="it-IT" dirty="0"/>
              <a:t>Travi, solai, fondamenta ecc.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0C2721-9A92-9063-26CD-1AD446475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80728"/>
            <a:ext cx="6615303" cy="514332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FD113A-F61E-5C86-854E-4D25F77EF027}"/>
              </a:ext>
            </a:extLst>
          </p:cNvPr>
          <p:cNvSpPr txBox="1"/>
          <p:nvPr/>
        </p:nvSpPr>
        <p:spPr>
          <a:xfrm>
            <a:off x="395536" y="5957964"/>
            <a:ext cx="7038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http://www.dica.unict.it/users/prossi/Files/Files%20Tecnica%2012-13%20COL/Lezione%2012%20Strutture%20(CA%20Momento%20Flettente).pdf</a:t>
            </a:r>
          </a:p>
        </p:txBody>
      </p:sp>
    </p:spTree>
    <p:extLst>
      <p:ext uri="{BB962C8B-B14F-4D97-AF65-F5344CB8AC3E}">
        <p14:creationId xmlns:p14="http://schemas.microsoft.com/office/powerpoint/2010/main" val="910390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07721-080F-980B-D956-E9613C41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227013"/>
            <a:ext cx="7313612" cy="1143000"/>
          </a:xfrm>
        </p:spPr>
        <p:txBody>
          <a:bodyPr/>
          <a:lstStyle/>
          <a:p>
            <a:r>
              <a:rPr lang="it-IT" dirty="0"/>
              <a:t>Travi, solai, fondamenta ecc.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FD113A-F61E-5C86-854E-4D25F77EF027}"/>
              </a:ext>
            </a:extLst>
          </p:cNvPr>
          <p:cNvSpPr txBox="1"/>
          <p:nvPr/>
        </p:nvSpPr>
        <p:spPr>
          <a:xfrm>
            <a:off x="395536" y="5957964"/>
            <a:ext cx="7038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http://www.dica.unict.it/users/prossi/Files/Files%20Tecnica%2012-13%20COL/Lezione%2012%20Strutture%20(CA%20Momento%20Flettente).pdf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790627-764B-E4E2-FAD9-BF8E21CE9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76266"/>
            <a:ext cx="6683410" cy="49214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F66972FA-5273-26A4-9ACE-09F76BBBD928}"/>
                  </a:ext>
                </a:extLst>
              </p14:cNvPr>
              <p14:cNvContentPartPr/>
              <p14:nvPr/>
            </p14:nvContentPartPr>
            <p14:xfrm>
              <a:off x="4202659" y="1589839"/>
              <a:ext cx="3990240" cy="17726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F66972FA-5273-26A4-9ACE-09F76BBBD9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98339" y="1585519"/>
                <a:ext cx="3998880" cy="178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926FAA29-22D5-E51B-A055-0D8B96091389}"/>
                  </a:ext>
                </a:extLst>
              </p14:cNvPr>
              <p14:cNvContentPartPr/>
              <p14:nvPr/>
            </p14:nvContentPartPr>
            <p14:xfrm>
              <a:off x="3550699" y="3051439"/>
              <a:ext cx="360" cy="3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926FAA29-22D5-E51B-A055-0D8B960913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46379" y="3047119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AA413AEF-61A4-5D31-2A30-0FBA2D5E30CA}"/>
                  </a:ext>
                </a:extLst>
              </p14:cNvPr>
              <p14:cNvContentPartPr/>
              <p14:nvPr/>
            </p14:nvContentPartPr>
            <p14:xfrm>
              <a:off x="1816939" y="1424959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AA413AEF-61A4-5D31-2A30-0FBA2D5E30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12619" y="1420639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4555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C3B196-0BF5-7C46-93DC-325D65106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679103"/>
          </a:xfrm>
        </p:spPr>
        <p:txBody>
          <a:bodyPr/>
          <a:lstStyle/>
          <a:p>
            <a:r>
              <a:rPr lang="it-IT" dirty="0"/>
              <a:t>Travi</a:t>
            </a:r>
            <a:r>
              <a:rPr lang="it-IT"/>
              <a:t>, profilo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7C35DB-96D9-3B25-FAC2-C43FBDBED4B3}"/>
              </a:ext>
            </a:extLst>
          </p:cNvPr>
          <p:cNvSpPr txBox="1"/>
          <p:nvPr/>
        </p:nvSpPr>
        <p:spPr>
          <a:xfrm>
            <a:off x="395536" y="6165304"/>
            <a:ext cx="7784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hlinkClick r:id="rId2"/>
              </a:rPr>
              <a:t>http://www.aaronite.it/en/fireproofing/steel-behaviour/travi-e-profili-acciaio-2/</a:t>
            </a:r>
            <a:endParaRPr lang="it-IT" sz="1200" dirty="0"/>
          </a:p>
          <a:p>
            <a:r>
              <a:rPr lang="it-IT" sz="1200" dirty="0">
                <a:hlinkClick r:id="rId3"/>
              </a:rPr>
              <a:t>https://www.cmmlaser.it/taglio-laser/taglio-laser-travi/</a:t>
            </a:r>
            <a:r>
              <a:rPr lang="it-IT" sz="1200" dirty="0"/>
              <a:t> </a:t>
            </a: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445F7E20-BC70-EBCD-2ED6-CFEDCA504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3645796" cy="24482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4A062E9-E856-103C-1CF5-1D89A72FC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56" y="3904743"/>
            <a:ext cx="7313612" cy="214485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CACCC36-0468-1E2B-251F-4F733E8DE1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82974"/>
            <a:ext cx="2390478" cy="239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6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C3B196-0BF5-7C46-93DC-325D65106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679103"/>
          </a:xfrm>
        </p:spPr>
        <p:txBody>
          <a:bodyPr/>
          <a:lstStyle/>
          <a:p>
            <a:r>
              <a:rPr lang="it-IT" dirty="0"/>
              <a:t>«momento d’inerzia»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2212DA-C50E-A60F-1D5B-21F36331A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36" y="1098130"/>
            <a:ext cx="7524328" cy="466173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7C35DB-96D9-3B25-FAC2-C43FBDBED4B3}"/>
              </a:ext>
            </a:extLst>
          </p:cNvPr>
          <p:cNvSpPr txBox="1"/>
          <p:nvPr/>
        </p:nvSpPr>
        <p:spPr>
          <a:xfrm>
            <a:off x="395536" y="6165304"/>
            <a:ext cx="77840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https://vivalascuola.studenti.it/come-calcolare-il-momento-di-inerzia-450495.html#steps_0</a:t>
            </a:r>
          </a:p>
        </p:txBody>
      </p:sp>
    </p:spTree>
    <p:extLst>
      <p:ext uri="{BB962C8B-B14F-4D97-AF65-F5344CB8AC3E}">
        <p14:creationId xmlns:p14="http://schemas.microsoft.com/office/powerpoint/2010/main" val="1476292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51884-45EC-DE6B-F99F-E8ECCB127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535087"/>
          </a:xfrm>
        </p:spPr>
        <p:txBody>
          <a:bodyPr/>
          <a:lstStyle/>
          <a:p>
            <a:r>
              <a:rPr lang="it-IT" dirty="0"/>
              <a:t>Momento di inerzia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EB07B07-A629-8034-D6D0-B052BE265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33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51884-45EC-DE6B-F99F-E8ECCB127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535087"/>
          </a:xfrm>
        </p:spPr>
        <p:txBody>
          <a:bodyPr/>
          <a:lstStyle/>
          <a:p>
            <a:r>
              <a:rPr lang="it-IT" dirty="0"/>
              <a:t>Momento di inerzia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A9FA33E-0D6E-7F86-B39F-F1B6AE9F3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337"/>
            <a:ext cx="9144000" cy="53293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E454787-7C5A-0F89-2082-E49A029E5F52}"/>
              </a:ext>
            </a:extLst>
          </p:cNvPr>
          <p:cNvSpPr txBox="1"/>
          <p:nvPr/>
        </p:nvSpPr>
        <p:spPr>
          <a:xfrm flipH="1">
            <a:off x="4761735" y="5517232"/>
            <a:ext cx="185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O, Dio!</a:t>
            </a:r>
          </a:p>
        </p:txBody>
      </p:sp>
    </p:spTree>
    <p:extLst>
      <p:ext uri="{BB962C8B-B14F-4D97-AF65-F5344CB8AC3E}">
        <p14:creationId xmlns:p14="http://schemas.microsoft.com/office/powerpoint/2010/main" val="2974182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51884-45EC-DE6B-F99F-E8ECCB127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535087"/>
          </a:xfrm>
        </p:spPr>
        <p:txBody>
          <a:bodyPr/>
          <a:lstStyle/>
          <a:p>
            <a:r>
              <a:rPr lang="it-IT" dirty="0"/>
              <a:t>Momento di inerzia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E454787-7C5A-0F89-2082-E49A029E5F52}"/>
              </a:ext>
            </a:extLst>
          </p:cNvPr>
          <p:cNvSpPr txBox="1"/>
          <p:nvPr/>
        </p:nvSpPr>
        <p:spPr>
          <a:xfrm flipH="1">
            <a:off x="4342090" y="1340768"/>
            <a:ext cx="4058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Forse, forse, qualcosa si potrebbe capire?</a:t>
            </a:r>
            <a:endParaRPr lang="it-IT" sz="2000" dirty="0">
              <a:solidFill>
                <a:srgbClr val="FF0000"/>
              </a:solidFill>
            </a:endParaRPr>
          </a:p>
          <a:p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6CBD15C-C7CB-84EB-EFDF-04CFAD970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980728"/>
            <a:ext cx="1609725" cy="52673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A12CF45-91D9-8D15-F4EA-5D252A3A6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950450"/>
            <a:ext cx="1612314" cy="529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92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FFED22-4F64-F79A-A0A2-ABE307D9B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51" y="-243408"/>
            <a:ext cx="8360097" cy="1143000"/>
          </a:xfrm>
        </p:spPr>
        <p:txBody>
          <a:bodyPr/>
          <a:lstStyle/>
          <a:p>
            <a:r>
              <a:rPr lang="it-IT" dirty="0"/>
              <a:t>Perché la ruota della bicicletta è vuota?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F3E5B8-F4E3-7227-2880-A2D208909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72E60E-E285-B293-6731-24E88ADCF8A9}"/>
              </a:ext>
            </a:extLst>
          </p:cNvPr>
          <p:cNvSpPr txBox="1"/>
          <p:nvPr/>
        </p:nvSpPr>
        <p:spPr>
          <a:xfrm>
            <a:off x="683568" y="6025702"/>
            <a:ext cx="7488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http://dydaktyka.fizyka.umk.pl/zabawki1/</a:t>
            </a:r>
          </a:p>
        </p:txBody>
      </p:sp>
    </p:spTree>
    <p:extLst>
      <p:ext uri="{BB962C8B-B14F-4D97-AF65-F5344CB8AC3E}">
        <p14:creationId xmlns:p14="http://schemas.microsoft.com/office/powerpoint/2010/main" val="2544956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C81F59F-FF32-1372-2F52-5107410189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188913"/>
            <a:ext cx="7772400" cy="1470025"/>
          </a:xfrm>
        </p:spPr>
        <p:txBody>
          <a:bodyPr anchor="ctr"/>
          <a:lstStyle/>
          <a:p>
            <a:pPr eaLnBrk="1" hangingPunct="1"/>
            <a:r>
              <a:rPr lang="pl-PL" altLang="it-IT" sz="3600" dirty="0"/>
              <a:t>Toruń – cit</a:t>
            </a:r>
            <a:r>
              <a:rPr lang="it-IT" altLang="it-IT" sz="3600" dirty="0"/>
              <a:t>à delle cattedrali </a:t>
            </a:r>
            <a:endParaRPr lang="en-AU" altLang="it-IT" sz="3600" dirty="0"/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6CD90060-2BB0-F768-4AAD-3D3DB9FDA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300663"/>
            <a:ext cx="2944813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it-IT" sz="2200" dirty="0">
                <a:solidFill>
                  <a:srgbClr val="FF0000"/>
                </a:solidFill>
              </a:rPr>
              <a:t>Ch</a:t>
            </a:r>
            <a:r>
              <a:rPr lang="it-IT" altLang="it-IT" sz="2200" dirty="0">
                <a:solidFill>
                  <a:srgbClr val="FF0000"/>
                </a:solidFill>
              </a:rPr>
              <a:t>iesa</a:t>
            </a:r>
            <a:r>
              <a:rPr lang="pl-PL" altLang="it-IT" sz="2200" dirty="0">
                <a:solidFill>
                  <a:srgbClr val="FF0000"/>
                </a:solidFill>
              </a:rPr>
              <a:t> S.S. </a:t>
            </a:r>
            <a:r>
              <a:rPr lang="it-IT" altLang="it-IT" sz="2200" dirty="0">
                <a:solidFill>
                  <a:srgbClr val="FF0000"/>
                </a:solidFill>
              </a:rPr>
              <a:t>Giovanni</a:t>
            </a:r>
            <a:r>
              <a:rPr lang="pl-PL" altLang="it-IT" sz="2200" dirty="0">
                <a:solidFill>
                  <a:srgbClr val="FF0000"/>
                </a:solidFill>
              </a:rPr>
              <a:t> </a:t>
            </a:r>
            <a:endParaRPr lang="en-AU" altLang="it-IT" sz="2200" dirty="0">
              <a:solidFill>
                <a:srgbClr val="FF0000"/>
              </a:solidFill>
            </a:endParaRP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2F92DD16-A388-5E10-7344-5E2659069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373688"/>
            <a:ext cx="242887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FF0000"/>
                </a:solidFill>
              </a:rPr>
              <a:t>Chiesa SS. Maria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FF0000"/>
                </a:solidFill>
              </a:rPr>
              <a:t>(Ascensione)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65787543-56D3-18C7-DA85-654BB883D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589588"/>
            <a:ext cx="26162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FF0000"/>
                </a:solidFill>
              </a:rPr>
              <a:t>Chiesa S. Giacomo</a:t>
            </a: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641EE1B4-2E24-60F5-ABA5-CAD633E17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16113"/>
            <a:ext cx="2462213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>
            <a:extLst>
              <a:ext uri="{FF2B5EF4-FFF2-40B4-BE49-F238E27FC236}">
                <a16:creationId xmlns:a16="http://schemas.microsoft.com/office/drawing/2014/main" id="{847FFE86-4609-11E9-A57D-B2535605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264477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21F11A7A-6A74-A17D-296F-96BDBDB0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133600"/>
            <a:ext cx="25384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FFED22-4F64-F79A-A0A2-ABE307D9B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51" y="-243408"/>
            <a:ext cx="8360097" cy="1143000"/>
          </a:xfrm>
        </p:spPr>
        <p:txBody>
          <a:bodyPr/>
          <a:lstStyle/>
          <a:p>
            <a:r>
              <a:rPr lang="it-IT" dirty="0"/>
              <a:t>Perché la ruota della bicicletta è vuota?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C72E60E-E285-B293-6731-24E88ADCF8A9}"/>
              </a:ext>
            </a:extLst>
          </p:cNvPr>
          <p:cNvSpPr txBox="1"/>
          <p:nvPr/>
        </p:nvSpPr>
        <p:spPr>
          <a:xfrm>
            <a:off x="8843" y="6337503"/>
            <a:ext cx="7488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http://dydaktyka.fizyka.umk.pl/zabawki1/</a:t>
            </a:r>
          </a:p>
        </p:txBody>
      </p:sp>
      <p:pic>
        <p:nvPicPr>
          <p:cNvPr id="5" name="Immagine 4" descr="Immagine che contiene pavimento, interni, arredamento&#10;&#10;Descrizione generata automaticamente">
            <a:extLst>
              <a:ext uri="{FF2B5EF4-FFF2-40B4-BE49-F238E27FC236}">
                <a16:creationId xmlns:a16="http://schemas.microsoft.com/office/drawing/2014/main" id="{0EC954D5-0536-CA43-A775-0F6E7DB03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3696"/>
            <a:ext cx="3048000" cy="5194300"/>
          </a:xfrm>
          <a:prstGeom prst="rect">
            <a:avLst/>
          </a:prstGeom>
        </p:spPr>
      </p:pic>
      <p:pic>
        <p:nvPicPr>
          <p:cNvPr id="3" name="bigdown2">
            <a:hlinkClick r:id="" action="ppaction://media"/>
            <a:extLst>
              <a:ext uri="{FF2B5EF4-FFF2-40B4-BE49-F238E27FC236}">
                <a16:creationId xmlns:a16="http://schemas.microsoft.com/office/drawing/2014/main" id="{96FFBBA3-C561-E184-4870-4C3CA5BF3C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96043" y="853696"/>
            <a:ext cx="3048000" cy="2286000"/>
          </a:xfrm>
          <a:prstGeom prst="rect">
            <a:avLst/>
          </a:prstGeom>
        </p:spPr>
      </p:pic>
      <p:pic>
        <p:nvPicPr>
          <p:cNvPr id="4" name="bigdown5">
            <a:hlinkClick r:id="" action="ppaction://media"/>
            <a:extLst>
              <a:ext uri="{FF2B5EF4-FFF2-40B4-BE49-F238E27FC236}">
                <a16:creationId xmlns:a16="http://schemas.microsoft.com/office/drawing/2014/main" id="{4565FB09-0F03-852B-F2C0-A908D8F5C4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1999" y="3785598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1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C20D44-1964-69B0-DF08-D77BB258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171400"/>
            <a:ext cx="7313612" cy="1143000"/>
          </a:xfrm>
        </p:spPr>
        <p:txBody>
          <a:bodyPr/>
          <a:lstStyle/>
          <a:p>
            <a:r>
              <a:rPr lang="it-IT" dirty="0"/>
              <a:t>Le fondamenta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2D62E6-6096-8D06-FF2A-9FA17D716913}"/>
              </a:ext>
            </a:extLst>
          </p:cNvPr>
          <p:cNvSpPr txBox="1"/>
          <p:nvPr/>
        </p:nvSpPr>
        <p:spPr>
          <a:xfrm>
            <a:off x="220316" y="6021288"/>
            <a:ext cx="8280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Università di Pisa, Dipartimento di Ingegneria Civile e Industriale</a:t>
            </a:r>
          </a:p>
          <a:p>
            <a:r>
              <a:rPr lang="it-IT" dirty="0"/>
              <a:t>Prof._Palazzuoli_-_Tecnologia_delle_Costruzioni_-_Lezione_2.pdf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DE74199-74A1-E06E-DE7C-80128219D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839398"/>
            <a:ext cx="7204535" cy="518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02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C20D44-1964-69B0-DF08-D77BB258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171400"/>
            <a:ext cx="7313612" cy="1143000"/>
          </a:xfrm>
        </p:spPr>
        <p:txBody>
          <a:bodyPr/>
          <a:lstStyle/>
          <a:p>
            <a:r>
              <a:rPr lang="it-IT" dirty="0"/>
              <a:t>Le fondamenta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D2D62E6-6096-8D06-FF2A-9FA17D716913}"/>
              </a:ext>
            </a:extLst>
          </p:cNvPr>
          <p:cNvSpPr txBox="1"/>
          <p:nvPr/>
        </p:nvSpPr>
        <p:spPr>
          <a:xfrm>
            <a:off x="220316" y="6021288"/>
            <a:ext cx="8280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Galizia, foto Maria Karwasz</a:t>
            </a:r>
          </a:p>
        </p:txBody>
      </p:sp>
      <p:pic>
        <p:nvPicPr>
          <p:cNvPr id="12" name="Immagine 11" descr="Immagine che contiene cielo, esterni&#10;&#10;Descrizione generata automaticamente">
            <a:extLst>
              <a:ext uri="{FF2B5EF4-FFF2-40B4-BE49-F238E27FC236}">
                <a16:creationId xmlns:a16="http://schemas.microsoft.com/office/drawing/2014/main" id="{E2A52B9F-E21E-89A9-854C-2DAC07F49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00" y="1201443"/>
            <a:ext cx="5940152" cy="445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1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511FF8-4DE5-FAB2-8C9E-C10E576BB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59" y="404664"/>
            <a:ext cx="3960440" cy="1143000"/>
          </a:xfrm>
        </p:spPr>
        <p:txBody>
          <a:bodyPr/>
          <a:lstStyle/>
          <a:p>
            <a:r>
              <a:rPr lang="it-IT" dirty="0"/>
              <a:t>Proprietà dei materiali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1B94BF-F997-F70D-B240-18DD7ABC5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92588"/>
            <a:ext cx="4622081" cy="313641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B16AEDD-CA87-E5EE-2D4F-92EA65A1F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41076"/>
            <a:ext cx="7175238" cy="302433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D57EBF-D5C1-4C5E-144A-4E0157C6B45C}"/>
              </a:ext>
            </a:extLst>
          </p:cNvPr>
          <p:cNvSpPr txBox="1"/>
          <p:nvPr/>
        </p:nvSpPr>
        <p:spPr>
          <a:xfrm>
            <a:off x="7011821" y="683236"/>
            <a:ext cx="145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Acciaio</a:t>
            </a:r>
          </a:p>
          <a:p>
            <a:r>
              <a:rPr lang="it-IT" dirty="0"/>
              <a:t>Ghisa</a:t>
            </a:r>
          </a:p>
        </p:txBody>
      </p:sp>
    </p:spTree>
    <p:extLst>
      <p:ext uri="{BB962C8B-B14F-4D97-AF65-F5344CB8AC3E}">
        <p14:creationId xmlns:p14="http://schemas.microsoft.com/office/powerpoint/2010/main" val="1258578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B35928-7B93-ABF8-127A-4B952F8F0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133129"/>
            <a:ext cx="7313612" cy="1143000"/>
          </a:xfrm>
        </p:spPr>
        <p:txBody>
          <a:bodyPr/>
          <a:lstStyle/>
          <a:p>
            <a:r>
              <a:rPr lang="it-IT" dirty="0"/>
              <a:t>Travi, solai, fondamenta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BA5D1B-1DBE-0D88-8386-14BA45161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204" y="1124744"/>
            <a:ext cx="6271592" cy="487482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CDD9F8-B206-7EDF-C1D3-6A0C2B919D4E}"/>
              </a:ext>
            </a:extLst>
          </p:cNvPr>
          <p:cNvSpPr txBox="1"/>
          <p:nvPr/>
        </p:nvSpPr>
        <p:spPr>
          <a:xfrm>
            <a:off x="395536" y="5957964"/>
            <a:ext cx="7038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http://www.dica.unict.it/users/prossi/Files/Files%20Tecnica%2012-13%20COL/Lezione%2012%20Strutture%20(CA%20Momento%20Flettente).pdf</a:t>
            </a:r>
          </a:p>
        </p:txBody>
      </p:sp>
    </p:spTree>
    <p:extLst>
      <p:ext uri="{BB962C8B-B14F-4D97-AF65-F5344CB8AC3E}">
        <p14:creationId xmlns:p14="http://schemas.microsoft.com/office/powerpoint/2010/main" val="4142413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C20D44-1964-69B0-DF08-D77BB258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171400"/>
            <a:ext cx="7313612" cy="1143000"/>
          </a:xfrm>
        </p:spPr>
        <p:txBody>
          <a:bodyPr/>
          <a:lstStyle/>
          <a:p>
            <a:r>
              <a:rPr lang="it-IT" dirty="0"/>
              <a:t>Le cupole (Burgos)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4F15C60-27ED-340C-8C32-47344C401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1" y="1196752"/>
            <a:ext cx="4427984" cy="332098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9C66E4F-9A2B-C7BF-F2B3-5D19F2C08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996952"/>
            <a:ext cx="4355976" cy="3266982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F0092E43-4613-9130-0950-D336FB4F0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6217821"/>
            <a:ext cx="8388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600" dirty="0"/>
              <a:t>Foto Maria Karwasz, 13/07/2018</a:t>
            </a:r>
          </a:p>
        </p:txBody>
      </p:sp>
    </p:spTree>
    <p:extLst>
      <p:ext uri="{BB962C8B-B14F-4D97-AF65-F5344CB8AC3E}">
        <p14:creationId xmlns:p14="http://schemas.microsoft.com/office/powerpoint/2010/main" val="1312179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>
            <a:extLst>
              <a:ext uri="{FF2B5EF4-FFF2-40B4-BE49-F238E27FC236}">
                <a16:creationId xmlns:a16="http://schemas.microsoft.com/office/drawing/2014/main" id="{3CB750A9-28D8-4DDD-8067-CAFE546E6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9112" y="-171400"/>
            <a:ext cx="7594475" cy="1143000"/>
          </a:xfrm>
        </p:spPr>
        <p:txBody>
          <a:bodyPr/>
          <a:lstStyle/>
          <a:p>
            <a:r>
              <a:rPr lang="it-IT" altLang="it-IT" sz="3600" dirty="0"/>
              <a:t>Museo di Ermitage (S. Pietroburgo)</a:t>
            </a:r>
          </a:p>
        </p:txBody>
      </p:sp>
      <p:pic>
        <p:nvPicPr>
          <p:cNvPr id="9219" name="Immagine 3" descr="Immagine che contiene pavimento, altare&#10;&#10;Descrizione generata automaticamente">
            <a:extLst>
              <a:ext uri="{FF2B5EF4-FFF2-40B4-BE49-F238E27FC236}">
                <a16:creationId xmlns:a16="http://schemas.microsoft.com/office/drawing/2014/main" id="{22DCE4BB-EB4A-4134-9D4E-C8E2B1D45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5238"/>
            <a:ext cx="3600450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mmagine 5" descr="Immagine che contiene verde&#10;&#10;Descrizione generata automaticamente">
            <a:extLst>
              <a:ext uri="{FF2B5EF4-FFF2-40B4-BE49-F238E27FC236}">
                <a16:creationId xmlns:a16="http://schemas.microsoft.com/office/drawing/2014/main" id="{7225A7C2-3B99-4B38-A4E3-8BB4F9FCA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287463"/>
            <a:ext cx="2955925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CasellaDiTesto 7">
            <a:extLst>
              <a:ext uri="{FF2B5EF4-FFF2-40B4-BE49-F238E27FC236}">
                <a16:creationId xmlns:a16="http://schemas.microsoft.com/office/drawing/2014/main" id="{10E68791-5437-4D5C-BEB6-4CEC04770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5877272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dirty="0"/>
              <a:t>https://it.wikipedia.org/wiki/Malachite</a:t>
            </a:r>
          </a:p>
        </p:txBody>
      </p:sp>
    </p:spTree>
    <p:extLst>
      <p:ext uri="{BB962C8B-B14F-4D97-AF65-F5344CB8AC3E}">
        <p14:creationId xmlns:p14="http://schemas.microsoft.com/office/powerpoint/2010/main" val="1310775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>
            <a:extLst>
              <a:ext uri="{FF2B5EF4-FFF2-40B4-BE49-F238E27FC236}">
                <a16:creationId xmlns:a16="http://schemas.microsoft.com/office/drawing/2014/main" id="{754F1E83-0898-4747-A1A9-5AEF89B4B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1750"/>
            <a:ext cx="8229600" cy="1143000"/>
          </a:xfrm>
        </p:spPr>
        <p:txBody>
          <a:bodyPr/>
          <a:lstStyle/>
          <a:p>
            <a:r>
              <a:rPr lang="it-IT" altLang="it-IT" sz="3600"/>
              <a:t>La cattedrale di Berlino</a:t>
            </a:r>
          </a:p>
        </p:txBody>
      </p:sp>
      <p:sp>
        <p:nvSpPr>
          <p:cNvPr id="11267" name="CasellaDiTesto 3">
            <a:extLst>
              <a:ext uri="{FF2B5EF4-FFF2-40B4-BE49-F238E27FC236}">
                <a16:creationId xmlns:a16="http://schemas.microsoft.com/office/drawing/2014/main" id="{09CE0EFA-8066-4CB1-863D-4E62C1F3E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508750"/>
            <a:ext cx="6678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400"/>
              <a:t>https://www.prestigeroofinglv.com/copper-roofing-domes-around-the-world/</a:t>
            </a:r>
          </a:p>
        </p:txBody>
      </p:sp>
      <p:pic>
        <p:nvPicPr>
          <p:cNvPr id="11268" name="Immagine 5" descr="Immagine che contiene esterni, acqua, cielo, vecchio&#10;&#10;Descrizione generata automaticamente">
            <a:extLst>
              <a:ext uri="{FF2B5EF4-FFF2-40B4-BE49-F238E27FC236}">
                <a16:creationId xmlns:a16="http://schemas.microsoft.com/office/drawing/2014/main" id="{C0B83AB5-03AD-403E-B13D-B1AE1516F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1065213"/>
            <a:ext cx="7261225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842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>
            <a:extLst>
              <a:ext uri="{FF2B5EF4-FFF2-40B4-BE49-F238E27FC236}">
                <a16:creationId xmlns:a16="http://schemas.microsoft.com/office/drawing/2014/main" id="{93B0E50C-7094-49FD-92FB-CBF5277F71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/>
              <a:t>Cattedrale di Danzica (*1343)</a:t>
            </a:r>
          </a:p>
        </p:txBody>
      </p:sp>
      <p:pic>
        <p:nvPicPr>
          <p:cNvPr id="12291" name="Immagine 7">
            <a:extLst>
              <a:ext uri="{FF2B5EF4-FFF2-40B4-BE49-F238E27FC236}">
                <a16:creationId xmlns:a16="http://schemas.microsoft.com/office/drawing/2014/main" id="{A100B9A6-D725-4D89-9DF8-04EE52847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1266825"/>
            <a:ext cx="7127875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CasellaDiTesto 10">
            <a:extLst>
              <a:ext uri="{FF2B5EF4-FFF2-40B4-BE49-F238E27FC236}">
                <a16:creationId xmlns:a16="http://schemas.microsoft.com/office/drawing/2014/main" id="{87329616-708F-44B0-A9E9-2E363FE5867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84213" y="6219825"/>
            <a:ext cx="1738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/>
              <a:t>Culture.pl</a:t>
            </a:r>
          </a:p>
        </p:txBody>
      </p:sp>
    </p:spTree>
    <p:extLst>
      <p:ext uri="{BB962C8B-B14F-4D97-AF65-F5344CB8AC3E}">
        <p14:creationId xmlns:p14="http://schemas.microsoft.com/office/powerpoint/2010/main" val="989147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2">
            <a:extLst>
              <a:ext uri="{FF2B5EF4-FFF2-40B4-BE49-F238E27FC236}">
                <a16:creationId xmlns:a16="http://schemas.microsoft.com/office/drawing/2014/main" id="{B34930FB-D9A4-1956-B3E4-DDD74D3ED6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2" y="0"/>
            <a:ext cx="9000231" cy="1143000"/>
          </a:xfrm>
        </p:spPr>
        <p:txBody>
          <a:bodyPr/>
          <a:lstStyle/>
          <a:p>
            <a:pPr eaLnBrk="1" hangingPunct="1"/>
            <a:r>
              <a:rPr lang="it-IT" altLang="it-IT" sz="3200" dirty="0">
                <a:solidFill>
                  <a:srgbClr val="0033CC"/>
                </a:solidFill>
              </a:rPr>
              <a:t>Cattedrale di Trento (Adamo d’Arogno, 1212)</a:t>
            </a:r>
          </a:p>
        </p:txBody>
      </p:sp>
      <p:pic>
        <p:nvPicPr>
          <p:cNvPr id="1028" name="Picture 4" descr="Foto">
            <a:extLst>
              <a:ext uri="{FF2B5EF4-FFF2-40B4-BE49-F238E27FC236}">
                <a16:creationId xmlns:a16="http://schemas.microsoft.com/office/drawing/2014/main" id="{816FC42B-8462-2DC6-2570-52047035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371106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BA5C3B-6826-74CD-1D4B-564933402890}"/>
              </a:ext>
            </a:extLst>
          </p:cNvPr>
          <p:cNvSpPr txBox="1"/>
          <p:nvPr/>
        </p:nvSpPr>
        <p:spPr>
          <a:xfrm>
            <a:off x="442838" y="6244487"/>
            <a:ext cx="8305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https://maps.google.com/maps/contrib/104766579242921472620</a:t>
            </a:r>
            <a:endParaRPr lang="it-IT" dirty="0"/>
          </a:p>
          <a:p>
            <a:r>
              <a:rPr lang="it-IT" dirty="0"/>
              <a:t>Laura Genga</a:t>
            </a:r>
          </a:p>
        </p:txBody>
      </p:sp>
    </p:spTree>
    <p:extLst>
      <p:ext uri="{BB962C8B-B14F-4D97-AF65-F5344CB8AC3E}">
        <p14:creationId xmlns:p14="http://schemas.microsoft.com/office/powerpoint/2010/main" val="3332568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C61C98-829D-C8CB-6C98-AE0781BA3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Archi romani (Oviedo)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270E16B-3780-E1D2-90F5-C316B69D4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3" y="1444625"/>
            <a:ext cx="6192688" cy="4644516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7E0D638C-1CC8-8078-83B8-4A82EF33C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6217821"/>
            <a:ext cx="8388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600" dirty="0"/>
              <a:t>Foto Maria Karwasz, 13/07/2018</a:t>
            </a:r>
          </a:p>
        </p:txBody>
      </p:sp>
    </p:spTree>
    <p:extLst>
      <p:ext uri="{BB962C8B-B14F-4D97-AF65-F5344CB8AC3E}">
        <p14:creationId xmlns:p14="http://schemas.microsoft.com/office/powerpoint/2010/main" val="1106508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>
            <a:extLst>
              <a:ext uri="{FF2B5EF4-FFF2-40B4-BE49-F238E27FC236}">
                <a16:creationId xmlns:a16="http://schemas.microsoft.com/office/drawing/2014/main" id="{0F3001FD-AFFA-C538-3E51-5A7E34226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87538"/>
            <a:ext cx="533558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>
            <a:extLst>
              <a:ext uri="{FF2B5EF4-FFF2-40B4-BE49-F238E27FC236}">
                <a16:creationId xmlns:a16="http://schemas.microsoft.com/office/drawing/2014/main" id="{F482C15D-7718-D164-97F7-7F9602403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1304925"/>
            <a:ext cx="3438525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6">
            <a:extLst>
              <a:ext uri="{FF2B5EF4-FFF2-40B4-BE49-F238E27FC236}">
                <a16:creationId xmlns:a16="http://schemas.microsoft.com/office/drawing/2014/main" id="{BCDBF879-05DF-DC43-5EB0-D324375C7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163" y="1412875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800">
                <a:latin typeface="Arial" panose="020B0604020202020204" pitchFamily="34" charset="0"/>
              </a:rPr>
              <a:t>Trento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800">
                <a:latin typeface="Arial" panose="020B0604020202020204" pitchFamily="34" charset="0"/>
              </a:rPr>
              <a:t>26.03.2012</a:t>
            </a:r>
            <a:endParaRPr lang="en-US" altLang="it-IT" sz="1800">
              <a:latin typeface="Arial" panose="020B0604020202020204" pitchFamily="34" charset="0"/>
            </a:endParaRPr>
          </a:p>
        </p:txBody>
      </p:sp>
      <p:sp>
        <p:nvSpPr>
          <p:cNvPr id="20485" name="Text Box 7">
            <a:extLst>
              <a:ext uri="{FF2B5EF4-FFF2-40B4-BE49-F238E27FC236}">
                <a16:creationId xmlns:a16="http://schemas.microsoft.com/office/drawing/2014/main" id="{0F65A07E-769C-DA2C-1AAE-5303D60DE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5583238"/>
            <a:ext cx="1474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l-PL" altLang="it-IT" sz="1400" dirty="0">
                <a:solidFill>
                  <a:srgbClr val="FFFF00"/>
                </a:solidFill>
                <a:latin typeface="Times New Roman" panose="02020603050405020304" pitchFamily="18" charset="0"/>
              </a:rPr>
              <a:t>Foto: M. Karwasz</a:t>
            </a:r>
            <a:endParaRPr lang="en-US" altLang="it-IT" sz="14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6" name="Rectangle 2">
            <a:extLst>
              <a:ext uri="{FF2B5EF4-FFF2-40B4-BE49-F238E27FC236}">
                <a16:creationId xmlns:a16="http://schemas.microsoft.com/office/drawing/2014/main" id="{B34930FB-D9A4-1956-B3E4-DDD74D3ED6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-336325"/>
            <a:ext cx="9000231" cy="1143000"/>
          </a:xfrm>
        </p:spPr>
        <p:txBody>
          <a:bodyPr/>
          <a:lstStyle/>
          <a:p>
            <a:pPr eaLnBrk="1" hangingPunct="1"/>
            <a:r>
              <a:rPr lang="it-IT" altLang="it-IT" sz="3200" dirty="0">
                <a:solidFill>
                  <a:srgbClr val="0033CC"/>
                </a:solidFill>
              </a:rPr>
              <a:t>Cattedrale di Trento (con Venere, Giove e Luna)</a:t>
            </a:r>
          </a:p>
        </p:txBody>
      </p:sp>
    </p:spTree>
    <p:extLst>
      <p:ext uri="{BB962C8B-B14F-4D97-AF65-F5344CB8AC3E}">
        <p14:creationId xmlns:p14="http://schemas.microsoft.com/office/powerpoint/2010/main" val="13349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1999BC2-6E5D-47C8-999A-9D96039C08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31913" y="1214438"/>
            <a:ext cx="5829300" cy="1103312"/>
          </a:xfrm>
        </p:spPr>
        <p:txBody>
          <a:bodyPr anchor="ctr"/>
          <a:lstStyle/>
          <a:p>
            <a:r>
              <a:rPr lang="pl-PL" altLang="it-IT" sz="3300"/>
              <a:t>Cerami</a:t>
            </a:r>
            <a:r>
              <a:rPr lang="it-IT" altLang="it-IT" sz="3300" dirty="0"/>
              <a:t>ca</a:t>
            </a:r>
            <a:r>
              <a:rPr lang="pl-PL" altLang="it-IT" sz="3300"/>
              <a:t>, </a:t>
            </a:r>
            <a:r>
              <a:rPr lang="it-IT" altLang="it-IT" sz="3300" dirty="0"/>
              <a:t>vetro</a:t>
            </a:r>
            <a:br>
              <a:rPr lang="pl-PL" altLang="it-IT" sz="3300"/>
            </a:br>
            <a:endParaRPr lang="en-US" altLang="it-IT" sz="3300" dirty="0"/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213738CC-A7E1-4EB9-8D31-FCF5290FC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2081213"/>
            <a:ext cx="5553075" cy="19002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altLang="it-IT" sz="2200" b="1" dirty="0"/>
              <a:t>Cofanetto da toeletta di Merit</a:t>
            </a:r>
            <a:br>
              <a:rPr lang="it-IT" altLang="it-IT" sz="2200" b="1" dirty="0"/>
            </a:br>
            <a:r>
              <a:rPr lang="it-IT" altLang="it-IT" sz="2200" dirty="0"/>
              <a:t>Nuovo Regno, XVIII dinastia, regno di Amenofi II-III (1428-1351 a.C.)</a:t>
            </a:r>
          </a:p>
          <a:p>
            <a:pPr>
              <a:defRPr/>
            </a:pPr>
            <a:r>
              <a:rPr lang="it-IT" altLang="it-IT" sz="2200" dirty="0"/>
              <a:t>Legno (sicomoro) con recipienti di alabastro, vetro e ceramica  </a:t>
            </a:r>
          </a:p>
          <a:p>
            <a:pPr>
              <a:defRPr/>
            </a:pPr>
            <a:endParaRPr lang="en-US" altLang="it-IT" sz="750" dirty="0"/>
          </a:p>
        </p:txBody>
      </p:sp>
      <p:pic>
        <p:nvPicPr>
          <p:cNvPr id="6148" name="Picture 7">
            <a:extLst>
              <a:ext uri="{FF2B5EF4-FFF2-40B4-BE49-F238E27FC236}">
                <a16:creationId xmlns:a16="http://schemas.microsoft.com/office/drawing/2014/main" id="{C4CD0A9A-E0B8-4BB9-BE7F-148791F0A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055813"/>
            <a:ext cx="394335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CasellaDiTesto 1">
            <a:extLst>
              <a:ext uri="{FF2B5EF4-FFF2-40B4-BE49-F238E27FC236}">
                <a16:creationId xmlns:a16="http://schemas.microsoft.com/office/drawing/2014/main" id="{EABA8970-E37F-4C59-8E32-4236DF631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6021388"/>
            <a:ext cx="8280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hlinkClick r:id="rId3"/>
              </a:rPr>
              <a:t>https://archeologiavocidalpassato.com/tag/cofanetto-per-toeletta/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hlinkClick r:id="rId4"/>
              </a:rPr>
              <a:t>https://it.wikipedia.org/wiki/TT8</a:t>
            </a:r>
            <a:r>
              <a:rPr lang="it-IT" altLang="it-IT" sz="1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907E661A-894A-44F6-8D56-CA50D8AC0BA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90650" y="422275"/>
            <a:ext cx="5829300" cy="1103313"/>
          </a:xfrm>
        </p:spPr>
        <p:txBody>
          <a:bodyPr anchor="ctr"/>
          <a:lstStyle/>
          <a:p>
            <a:r>
              <a:rPr lang="pl-PL" altLang="it-IT" sz="3300"/>
              <a:t>Metal</a:t>
            </a:r>
            <a:r>
              <a:rPr lang="it-IT" altLang="it-IT" sz="3300"/>
              <a:t>li</a:t>
            </a:r>
            <a:r>
              <a:rPr lang="pl-PL" altLang="it-IT" sz="3300"/>
              <a:t>, </a:t>
            </a:r>
            <a:r>
              <a:rPr lang="it-IT" altLang="it-IT" sz="3300"/>
              <a:t>leghe</a:t>
            </a:r>
            <a:br>
              <a:rPr lang="pl-PL" altLang="it-IT" sz="3300"/>
            </a:br>
            <a:endParaRPr lang="en-US" altLang="it-IT" sz="330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7435091-DA8B-4AAE-9C74-8DCE8944E55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00113" y="1549400"/>
            <a:ext cx="5724525" cy="2378075"/>
          </a:xfrm>
        </p:spPr>
        <p:txBody>
          <a:bodyPr/>
          <a:lstStyle/>
          <a:p>
            <a:pPr algn="l"/>
            <a:r>
              <a:rPr lang="pl-PL" altLang="it-IT"/>
              <a:t>Fe: </a:t>
            </a:r>
            <a:r>
              <a:rPr lang="it-IT" altLang="it-IT"/>
              <a:t>acciaio</a:t>
            </a:r>
            <a:r>
              <a:rPr lang="pl-PL" altLang="it-IT"/>
              <a:t>, </a:t>
            </a:r>
            <a:r>
              <a:rPr lang="it-IT" altLang="it-IT"/>
              <a:t>ghisa</a:t>
            </a:r>
            <a:endParaRPr lang="pl-PL" altLang="it-IT"/>
          </a:p>
          <a:p>
            <a:pPr algn="l"/>
            <a:endParaRPr lang="it-IT" altLang="it-IT"/>
          </a:p>
          <a:p>
            <a:pPr algn="l"/>
            <a:endParaRPr lang="pl-PL" altLang="it-IT"/>
          </a:p>
          <a:p>
            <a:pPr algn="l"/>
            <a:r>
              <a:rPr lang="pl-PL" altLang="it-IT"/>
              <a:t>Cu: </a:t>
            </a:r>
            <a:r>
              <a:rPr lang="it-IT" altLang="it-IT"/>
              <a:t>ottone</a:t>
            </a:r>
            <a:r>
              <a:rPr lang="pl-PL" altLang="it-IT"/>
              <a:t>, br</a:t>
            </a:r>
            <a:r>
              <a:rPr lang="it-IT" altLang="it-IT"/>
              <a:t>onzo</a:t>
            </a:r>
            <a:r>
              <a:rPr lang="pl-PL" altLang="it-IT"/>
              <a:t>  </a:t>
            </a:r>
          </a:p>
          <a:p>
            <a:pPr algn="l"/>
            <a:endParaRPr lang="it-IT" altLang="it-IT"/>
          </a:p>
          <a:p>
            <a:pPr algn="l"/>
            <a:endParaRPr lang="pl-PL" altLang="it-IT"/>
          </a:p>
          <a:p>
            <a:pPr algn="l"/>
            <a:r>
              <a:rPr lang="pl-PL" altLang="it-IT"/>
              <a:t>Alumini</a:t>
            </a:r>
            <a:r>
              <a:rPr lang="it-IT" altLang="it-IT"/>
              <a:t>o</a:t>
            </a:r>
            <a:r>
              <a:rPr lang="pl-PL" altLang="it-IT"/>
              <a:t>, t</a:t>
            </a:r>
            <a:r>
              <a:rPr lang="it-IT" altLang="it-IT"/>
              <a:t>itanio</a:t>
            </a:r>
            <a:r>
              <a:rPr lang="pl-PL" altLang="it-IT"/>
              <a:t>, ni</a:t>
            </a:r>
            <a:r>
              <a:rPr lang="it-IT" altLang="it-IT"/>
              <a:t>chel</a:t>
            </a:r>
            <a:endParaRPr lang="en-US" altLang="it-IT"/>
          </a:p>
        </p:txBody>
      </p:sp>
      <p:pic>
        <p:nvPicPr>
          <p:cNvPr id="12293" name="Picture 5">
            <a:extLst>
              <a:ext uri="{FF2B5EF4-FFF2-40B4-BE49-F238E27FC236}">
                <a16:creationId xmlns:a16="http://schemas.microsoft.com/office/drawing/2014/main" id="{8853E40F-AE80-4060-A050-6481429E3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727325"/>
            <a:ext cx="1503363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6">
            <a:extLst>
              <a:ext uri="{FF2B5EF4-FFF2-40B4-BE49-F238E27FC236}">
                <a16:creationId xmlns:a16="http://schemas.microsoft.com/office/drawing/2014/main" id="{243C3346-8199-405B-8D55-F1A698EAF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5678488"/>
            <a:ext cx="2600325" cy="3222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 dirty="0">
                <a:hlinkClick r:id="rId3"/>
              </a:rPr>
              <a:t>http://www.razetocasareto.com</a:t>
            </a:r>
            <a:endParaRPr lang="pl-PL" altLang="it-IT" sz="750"/>
          </a:p>
          <a:p>
            <a:pPr>
              <a:defRPr/>
            </a:pPr>
            <a:r>
              <a:rPr lang="en-US" altLang="it-IT" sz="750" dirty="0"/>
              <a:t>http://www.alibre.com/images/gallery/small/Soetikno1.jpg</a:t>
            </a:r>
          </a:p>
        </p:txBody>
      </p:sp>
      <p:pic>
        <p:nvPicPr>
          <p:cNvPr id="12295" name="Picture 7">
            <a:extLst>
              <a:ext uri="{FF2B5EF4-FFF2-40B4-BE49-F238E27FC236}">
                <a16:creationId xmlns:a16="http://schemas.microsoft.com/office/drawing/2014/main" id="{2C3E506F-37C3-4D86-BF2C-EEFFC4152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4329113"/>
            <a:ext cx="1397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032C1179-1350-450C-BA23-E72786F0B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1166813"/>
            <a:ext cx="1350963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>
            <a:extLst>
              <a:ext uri="{FF2B5EF4-FFF2-40B4-BE49-F238E27FC236}">
                <a16:creationId xmlns:a16="http://schemas.microsoft.com/office/drawing/2014/main" id="{30E56ABE-4AED-4AEF-AA99-923AAF9E8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336925"/>
            <a:ext cx="3119438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FFC518-19FD-44A6-BC27-169FB5C73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" y="0"/>
            <a:ext cx="8229600" cy="1143000"/>
          </a:xfrm>
        </p:spPr>
        <p:txBody>
          <a:bodyPr/>
          <a:lstStyle/>
          <a:p>
            <a:r>
              <a:rPr lang="it-IT" sz="3200" dirty="0" err="1"/>
              <a:t>Modern</a:t>
            </a:r>
            <a:r>
              <a:rPr lang="it-IT" sz="3200" dirty="0"/>
              <a:t> </a:t>
            </a:r>
            <a:r>
              <a:rPr lang="it-IT" sz="3200" dirty="0" err="1"/>
              <a:t>iron</a:t>
            </a:r>
            <a:r>
              <a:rPr lang="it-IT" sz="3200" dirty="0"/>
              <a:t> in </a:t>
            </a:r>
            <a:r>
              <a:rPr lang="it-IT" sz="3200" dirty="0" err="1"/>
              <a:t>ancient</a:t>
            </a:r>
            <a:r>
              <a:rPr lang="it-IT" sz="3200" dirty="0"/>
              <a:t> </a:t>
            </a:r>
            <a:r>
              <a:rPr lang="it-IT" sz="3200" dirty="0" err="1"/>
              <a:t>Egypt</a:t>
            </a:r>
            <a:r>
              <a:rPr lang="it-IT" sz="3200" dirty="0"/>
              <a:t> (siderurgia)</a:t>
            </a: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441CBEA-35D5-4797-BBA9-F5A221E83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98" y="854910"/>
            <a:ext cx="7010091" cy="385287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54DDBA3-CFB8-420E-94D2-E8A92882CA88}"/>
              </a:ext>
            </a:extLst>
          </p:cNvPr>
          <p:cNvSpPr txBox="1"/>
          <p:nvPr/>
        </p:nvSpPr>
        <p:spPr>
          <a:xfrm>
            <a:off x="26894" y="4719335"/>
            <a:ext cx="911333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0" i="0" dirty="0">
                <a:solidFill>
                  <a:srgbClr val="333333"/>
                </a:solidFill>
                <a:effectLst/>
                <a:latin typeface="+mn-lt"/>
              </a:rPr>
              <a:t>The 34 centimeter long dagger had a iron-mixture blade with a gold handle with a crystal knob at the end.  Artifacts produced with ordinary iron ore quarrying typically display a maximum of 4% nickel, however, </a:t>
            </a:r>
            <a:r>
              <a:rPr lang="en-US" sz="1900" b="0" i="0" dirty="0" err="1">
                <a:solidFill>
                  <a:srgbClr val="333333"/>
                </a:solidFill>
                <a:effectLst/>
                <a:latin typeface="+mn-lt"/>
              </a:rPr>
              <a:t>Tut’s</a:t>
            </a:r>
            <a:r>
              <a:rPr lang="en-US" sz="1900" b="0" i="0" dirty="0">
                <a:solidFill>
                  <a:srgbClr val="333333"/>
                </a:solidFill>
                <a:effectLst/>
                <a:latin typeface="+mn-lt"/>
              </a:rPr>
              <a:t> (1341-1321a.C.) weapon contained nearly 11% nickel, and presence of cobalt. This dagger as well as many other iron objects found in ancient Egypt were made from meteorites. </a:t>
            </a:r>
            <a:endParaRPr lang="it-IT" sz="1900" dirty="0">
              <a:latin typeface="+mn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0D8633-A274-4FA4-94FE-8288E295B231}"/>
              </a:ext>
            </a:extLst>
          </p:cNvPr>
          <p:cNvSpPr txBox="1"/>
          <p:nvPr/>
        </p:nvSpPr>
        <p:spPr>
          <a:xfrm>
            <a:off x="4527550" y="6539729"/>
            <a:ext cx="66528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https://greaterancestors.com/modern-iron-ancient-egypt/</a:t>
            </a:r>
          </a:p>
        </p:txBody>
      </p:sp>
    </p:spTree>
    <p:extLst>
      <p:ext uri="{BB962C8B-B14F-4D97-AF65-F5344CB8AC3E}">
        <p14:creationId xmlns:p14="http://schemas.microsoft.com/office/powerpoint/2010/main" val="1180411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>
            <a:extLst>
              <a:ext uri="{FF2B5EF4-FFF2-40B4-BE49-F238E27FC236}">
                <a16:creationId xmlns:a16="http://schemas.microsoft.com/office/drawing/2014/main" id="{BD87AE07-E514-4805-9A45-AB2643E166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325" y="11113"/>
            <a:ext cx="8229600" cy="1143000"/>
          </a:xfrm>
        </p:spPr>
        <p:txBody>
          <a:bodyPr/>
          <a:lstStyle/>
          <a:p>
            <a:r>
              <a:rPr lang="it-IT" altLang="it-IT" sz="3600" dirty="0"/>
              <a:t>Ferro, nichel, cobalto</a:t>
            </a:r>
          </a:p>
        </p:txBody>
      </p:sp>
      <p:sp>
        <p:nvSpPr>
          <p:cNvPr id="30724" name="CasellaDiTesto 4">
            <a:extLst>
              <a:ext uri="{FF2B5EF4-FFF2-40B4-BE49-F238E27FC236}">
                <a16:creationId xmlns:a16="http://schemas.microsoft.com/office/drawing/2014/main" id="{A3D245C8-A50D-4D3F-BA97-5EBE742E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6361113"/>
            <a:ext cx="8704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https://www.scienzafacile.com/introduzione-alla-tavola-periodica-degli-elementi/</a:t>
            </a:r>
          </a:p>
        </p:txBody>
      </p:sp>
      <p:pic>
        <p:nvPicPr>
          <p:cNvPr id="30725" name="Picture 4" descr="Introduzione alla tavola periodica degli elementi">
            <a:extLst>
              <a:ext uri="{FF2B5EF4-FFF2-40B4-BE49-F238E27FC236}">
                <a16:creationId xmlns:a16="http://schemas.microsoft.com/office/drawing/2014/main" id="{E05359D0-4203-4C40-807F-8E0DA653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1" y="1426481"/>
            <a:ext cx="8975811" cy="504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32237D63-1488-43AE-882F-75BDCE3222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46038"/>
            <a:ext cx="8229600" cy="1143001"/>
          </a:xfrm>
        </p:spPr>
        <p:txBody>
          <a:bodyPr/>
          <a:lstStyle/>
          <a:p>
            <a:r>
              <a:rPr lang="pl-PL" altLang="it-IT" sz="3200" dirty="0"/>
              <a:t>„E</a:t>
            </a:r>
            <a:r>
              <a:rPr lang="it-IT" altLang="it-IT" sz="3200" dirty="0" err="1"/>
              <a:t>tà</a:t>
            </a:r>
            <a:r>
              <a:rPr lang="pl-PL" altLang="it-IT" sz="3200" dirty="0"/>
              <a:t> </a:t>
            </a:r>
            <a:r>
              <a:rPr lang="it-IT" altLang="it-IT" sz="3200" dirty="0"/>
              <a:t>del ferro</a:t>
            </a:r>
            <a:r>
              <a:rPr lang="pl-PL" altLang="it-IT" sz="3200" dirty="0"/>
              <a:t>”</a:t>
            </a:r>
            <a:endParaRPr lang="en-US" altLang="it-IT" sz="3200" dirty="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8DCCDDD2-E710-4576-AE67-725AE40E3F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8388"/>
            <a:ext cx="8229600" cy="4525962"/>
          </a:xfrm>
        </p:spPr>
        <p:txBody>
          <a:bodyPr/>
          <a:lstStyle/>
          <a:p>
            <a:r>
              <a:rPr lang="it-IT" altLang="it-IT" sz="2200" dirty="0"/>
              <a:t>Storia </a:t>
            </a:r>
            <a:r>
              <a:rPr lang="pl-PL" altLang="it-IT" sz="2200" dirty="0"/>
              <a:t> – </a:t>
            </a:r>
            <a:r>
              <a:rPr lang="it-IT" altLang="it-IT" sz="2200" dirty="0"/>
              <a:t>forni in argilla</a:t>
            </a:r>
            <a:r>
              <a:rPr lang="pl-PL" altLang="it-IT" sz="2200" dirty="0"/>
              <a:t>,</a:t>
            </a:r>
            <a:r>
              <a:rPr lang="it-IT" altLang="it-IT" sz="2200" dirty="0"/>
              <a:t> «blumi», lingotti</a:t>
            </a:r>
            <a:r>
              <a:rPr lang="pl-PL" altLang="it-IT" sz="2200" dirty="0"/>
              <a:t> </a:t>
            </a:r>
            <a:endParaRPr lang="it-IT" altLang="it-IT" sz="2200" dirty="0"/>
          </a:p>
          <a:p>
            <a:r>
              <a:rPr lang="it-IT" altLang="it-IT" sz="2200" dirty="0"/>
              <a:t>Minerali di ferro: limonite, siderite, …</a:t>
            </a:r>
            <a:r>
              <a:rPr lang="pl-PL" altLang="it-IT" sz="2200" dirty="0"/>
              <a:t> </a:t>
            </a:r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C14299D4-8AC0-45FB-B4CF-6DDAF0F10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330" y="600050"/>
            <a:ext cx="1671638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6">
            <a:extLst>
              <a:ext uri="{FF2B5EF4-FFF2-40B4-BE49-F238E27FC236}">
                <a16:creationId xmlns:a16="http://schemas.microsoft.com/office/drawing/2014/main" id="{C5B2F4BD-9F0B-459F-9DBE-6982E7F99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3" y="1923164"/>
            <a:ext cx="3570287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7">
            <a:extLst>
              <a:ext uri="{FF2B5EF4-FFF2-40B4-BE49-F238E27FC236}">
                <a16:creationId xmlns:a16="http://schemas.microsoft.com/office/drawing/2014/main" id="{C1121A59-038D-477D-B542-6AA19FB73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08" y="1926339"/>
            <a:ext cx="3563938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0" name="Text Box 8">
            <a:extLst>
              <a:ext uri="{FF2B5EF4-FFF2-40B4-BE49-F238E27FC236}">
                <a16:creationId xmlns:a16="http://schemas.microsoft.com/office/drawing/2014/main" id="{34AC6AB0-3560-4F25-9D90-D597CB420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13" y="4641960"/>
            <a:ext cx="8971055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900" dirty="0">
                <a:solidFill>
                  <a:schemeClr val="tx2"/>
                </a:solidFill>
                <a:latin typeface="+mn-lt"/>
              </a:rPr>
              <a:t>«Forno a fumare» (nella lingua di </a:t>
            </a:r>
            <a:r>
              <a:rPr lang="it-IT" altLang="it-IT" sz="1900" dirty="0" err="1">
                <a:solidFill>
                  <a:schemeClr val="tx2"/>
                </a:solidFill>
                <a:latin typeface="+mn-lt"/>
              </a:rPr>
              <a:t>pre</a:t>
            </a:r>
            <a:r>
              <a:rPr lang="it-IT" altLang="it-IT" sz="1900" dirty="0">
                <a:solidFill>
                  <a:schemeClr val="tx2"/>
                </a:solidFill>
                <a:latin typeface="+mn-lt"/>
              </a:rPr>
              <a:t>-Slavi, grandi esportatori di semi-lavorati di ferro per i Romani), o </a:t>
            </a:r>
            <a:r>
              <a:rPr lang="it-IT" altLang="it-IT" sz="1900" dirty="0" err="1">
                <a:solidFill>
                  <a:schemeClr val="tx2"/>
                </a:solidFill>
                <a:latin typeface="+mn-lt"/>
              </a:rPr>
              <a:t>farga</a:t>
            </a:r>
            <a:r>
              <a:rPr lang="it-IT" altLang="it-IT" sz="1900" dirty="0">
                <a:solidFill>
                  <a:schemeClr val="tx2"/>
                </a:solidFill>
                <a:latin typeface="+mn-lt"/>
              </a:rPr>
              <a:t> catalana, fatta di argilla o creta, permetteva d’ottenere la temperatura di 1200</a:t>
            </a:r>
            <a:r>
              <a:rPr lang="en-US" altLang="it-IT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º</a:t>
            </a:r>
            <a:r>
              <a:rPr lang="pl-PL" altLang="it-IT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C </a:t>
            </a:r>
            <a:r>
              <a:rPr lang="it-IT" altLang="it-IT" sz="19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- troppo bassa per la fusione del ferro, ma sufficiente alla formazione di una lega spontanea carbone-ferro: venivano prodotti i pezzi (blumi) che successivamente dovevano essere lavorati nelle fucine. I dettagli del processo e la composizione chimica di «blumi» non si conoscono. </a:t>
            </a:r>
            <a:endParaRPr lang="en-US" altLang="it-IT" sz="1900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C76F1A9B-35CC-4A61-BFE7-FF374143E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487" y="2107408"/>
            <a:ext cx="2060575" cy="207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altLang="it-IT" sz="750">
                <a:solidFill>
                  <a:schemeClr val="tx2"/>
                </a:solidFill>
                <a:latin typeface="Times New Roman" panose="02020603050405020304" pitchFamily="18" charset="0"/>
              </a:rPr>
              <a:t>http://welniaczki.nazwa.pl/Wolow_eu-Dymarki/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64DCE1-B57B-4983-8BC5-0663C6F32CEE}"/>
              </a:ext>
            </a:extLst>
          </p:cNvPr>
          <p:cNvSpPr txBox="1"/>
          <p:nvPr/>
        </p:nvSpPr>
        <p:spPr>
          <a:xfrm>
            <a:off x="5063494" y="6553841"/>
            <a:ext cx="45915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https://en.wikipedia.org/wiki/Ferrous_metallurgy</a:t>
            </a:r>
          </a:p>
        </p:txBody>
      </p:sp>
    </p:spTree>
    <p:extLst>
      <p:ext uri="{BB962C8B-B14F-4D97-AF65-F5344CB8AC3E}">
        <p14:creationId xmlns:p14="http://schemas.microsoft.com/office/powerpoint/2010/main" val="204988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58E864-BD22-4A8E-B59E-6339CE65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69" y="-205802"/>
            <a:ext cx="8229600" cy="1143000"/>
          </a:xfrm>
        </p:spPr>
        <p:txBody>
          <a:bodyPr/>
          <a:lstStyle/>
          <a:p>
            <a:r>
              <a:rPr lang="it-IT" sz="3600" dirty="0"/>
              <a:t>Minerali di ferro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05B195-F0EE-467B-A35D-6B37DD991534}"/>
              </a:ext>
            </a:extLst>
          </p:cNvPr>
          <p:cNvSpPr txBox="1"/>
          <p:nvPr/>
        </p:nvSpPr>
        <p:spPr>
          <a:xfrm>
            <a:off x="736377" y="344130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Limonite </a:t>
            </a:r>
            <a:r>
              <a:rPr lang="it-IT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FeO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(OH)·nH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</a:t>
            </a:r>
            <a:endParaRPr lang="it-IT" dirty="0"/>
          </a:p>
        </p:txBody>
      </p:sp>
      <p:pic>
        <p:nvPicPr>
          <p:cNvPr id="6" name="Immagine 5" descr="Immagine che contiene roccia, natura, montagna, blu&#10;&#10;Descrizione generata automaticamente">
            <a:extLst>
              <a:ext uri="{FF2B5EF4-FFF2-40B4-BE49-F238E27FC236}">
                <a16:creationId xmlns:a16="http://schemas.microsoft.com/office/drawing/2014/main" id="{A787EE23-59F5-4CC2-973A-E124269E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9" y="782653"/>
            <a:ext cx="3103209" cy="264634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8456C04-9AF1-4519-A851-C88DAF8862CE}"/>
              </a:ext>
            </a:extLst>
          </p:cNvPr>
          <p:cNvSpPr txBox="1"/>
          <p:nvPr/>
        </p:nvSpPr>
        <p:spPr>
          <a:xfrm>
            <a:off x="5047477" y="34567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Ematite Fe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</a:t>
            </a:r>
            <a:endParaRPr lang="it-IT" dirty="0"/>
          </a:p>
        </p:txBody>
      </p:sp>
      <p:pic>
        <p:nvPicPr>
          <p:cNvPr id="10" name="Immagine 9" descr="Immagine che contiene cucchiaio, serviziodatavola&#10;&#10;Descrizione generata automaticamente">
            <a:extLst>
              <a:ext uri="{FF2B5EF4-FFF2-40B4-BE49-F238E27FC236}">
                <a16:creationId xmlns:a16="http://schemas.microsoft.com/office/drawing/2014/main" id="{36F54625-77A5-4915-9AE5-FEDADB0B7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782653"/>
            <a:ext cx="3537719" cy="265865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58B173F-9153-4B3B-9628-D6B165BBA124}"/>
              </a:ext>
            </a:extLst>
          </p:cNvPr>
          <p:cNvSpPr txBox="1"/>
          <p:nvPr/>
        </p:nvSpPr>
        <p:spPr>
          <a:xfrm>
            <a:off x="618614" y="6488668"/>
            <a:ext cx="4807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Siderite FeCO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</a:t>
            </a:r>
            <a:endParaRPr lang="it-IT" dirty="0"/>
          </a:p>
        </p:txBody>
      </p:sp>
      <p:pic>
        <p:nvPicPr>
          <p:cNvPr id="14" name="Immagine 13" descr="Immagine che contiene mammifero&#10;&#10;Descrizione generata automaticamente">
            <a:extLst>
              <a:ext uri="{FF2B5EF4-FFF2-40B4-BE49-F238E27FC236}">
                <a16:creationId xmlns:a16="http://schemas.microsoft.com/office/drawing/2014/main" id="{67D9A063-E96D-4BBF-9122-3117B8CF0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4" y="3832409"/>
            <a:ext cx="2647758" cy="266812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31A209E-A9D5-4C9D-9816-5CFF2112B49E}"/>
              </a:ext>
            </a:extLst>
          </p:cNvPr>
          <p:cNvSpPr txBox="1"/>
          <p:nvPr/>
        </p:nvSpPr>
        <p:spPr>
          <a:xfrm>
            <a:off x="4929714" y="6418613"/>
            <a:ext cx="4807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Magnetite Fe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it-IT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4</a:t>
            </a:r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4CA4519-DC9D-44A2-AA10-B3793B13B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52" y="3828090"/>
            <a:ext cx="2874869" cy="258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02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53CA0C4-6921-4C07-B1AC-904391C3A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1250" y="18034"/>
            <a:ext cx="7913238" cy="857250"/>
          </a:xfrm>
        </p:spPr>
        <p:txBody>
          <a:bodyPr/>
          <a:lstStyle/>
          <a:p>
            <a:r>
              <a:rPr lang="it-IT" altLang="it-IT" sz="3200" dirty="0">
                <a:solidFill>
                  <a:schemeClr val="accent2"/>
                </a:solidFill>
              </a:rPr>
              <a:t>Acciaio: lega di ferro con carbonio (&lt;2.1%)</a:t>
            </a:r>
            <a:endParaRPr lang="en-US" altLang="it-IT" sz="3200" dirty="0">
              <a:solidFill>
                <a:schemeClr val="accent2"/>
              </a:solidFill>
            </a:endParaRPr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341FBDD0-CAB8-4D91-8C12-80FC21C95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66699"/>
            <a:ext cx="7174078" cy="519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>
            <a:extLst>
              <a:ext uri="{FF2B5EF4-FFF2-40B4-BE49-F238E27FC236}">
                <a16:creationId xmlns:a16="http://schemas.microsoft.com/office/drawing/2014/main" id="{B789772D-BF9A-4D09-A70C-E11DB98F5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6464415"/>
            <a:ext cx="43529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dirty="0"/>
              <a:t>http://www.calphad.com/iron-carbon.html</a:t>
            </a:r>
          </a:p>
        </p:txBody>
      </p:sp>
    </p:spTree>
    <p:extLst>
      <p:ext uri="{BB962C8B-B14F-4D97-AF65-F5344CB8AC3E}">
        <p14:creationId xmlns:p14="http://schemas.microsoft.com/office/powerpoint/2010/main" val="37973734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80F8B4-0159-4E16-9907-F24BD4F31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Ghisa, acciaio, ferro battuto, etc.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857E86E-2D97-4B6F-B32B-000C75C25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5"/>
            <a:ext cx="4591147" cy="20307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A9047F-9BA8-4C8C-A7E5-1F6F8786D128}"/>
              </a:ext>
            </a:extLst>
          </p:cNvPr>
          <p:cNvSpPr txBox="1"/>
          <p:nvPr/>
        </p:nvSpPr>
        <p:spPr>
          <a:xfrm>
            <a:off x="221254" y="5860905"/>
            <a:ext cx="63367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Grafite cristallizzato nella ghisa (lega Fe-C con 4% C)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7FD9A4-139E-4875-BEFA-748D366729C6}"/>
              </a:ext>
            </a:extLst>
          </p:cNvPr>
          <p:cNvSpPr txBox="1"/>
          <p:nvPr/>
        </p:nvSpPr>
        <p:spPr>
          <a:xfrm>
            <a:off x="198658" y="3399155"/>
            <a:ext cx="6101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hlinkClick r:id="rId3"/>
              </a:rPr>
              <a:t>https://en.wikipedia.org/wiki/Wrought_iron</a:t>
            </a:r>
            <a:endParaRPr lang="it-IT" sz="1000" dirty="0"/>
          </a:p>
          <a:p>
            <a:r>
              <a:rPr lang="it-IT" sz="1000" dirty="0"/>
              <a:t>https://www.supereva.it/ecco-che-aspetto-ha-titanic-oggi-3810-metri-atlantico-39001</a:t>
            </a:r>
          </a:p>
        </p:txBody>
      </p:sp>
      <p:pic>
        <p:nvPicPr>
          <p:cNvPr id="11" name="Immagine 10" descr="Immagine che contiene esterni, edificio, torre&#10;&#10;Descrizione generata automaticamente">
            <a:extLst>
              <a:ext uri="{FF2B5EF4-FFF2-40B4-BE49-F238E27FC236}">
                <a16:creationId xmlns:a16="http://schemas.microsoft.com/office/drawing/2014/main" id="{A5E620AB-DBB4-4026-B9B2-5678365E8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289" y="1401174"/>
            <a:ext cx="1739424" cy="2325748"/>
          </a:xfrm>
          <a:prstGeom prst="rect">
            <a:avLst/>
          </a:prstGeom>
        </p:spPr>
      </p:pic>
      <p:pic>
        <p:nvPicPr>
          <p:cNvPr id="13" name="Immagine 12" descr="Immagine che contiene interni, vecchio, arredamento&#10;&#10;Descrizione generata automaticamente">
            <a:extLst>
              <a:ext uri="{FF2B5EF4-FFF2-40B4-BE49-F238E27FC236}">
                <a16:creationId xmlns:a16="http://schemas.microsoft.com/office/drawing/2014/main" id="{AA8989F9-69A4-49E6-905F-FD4BFF642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5" y="1400395"/>
            <a:ext cx="2398689" cy="1795338"/>
          </a:xfrm>
          <a:prstGeom prst="rect">
            <a:avLst/>
          </a:prstGeom>
        </p:spPr>
      </p:pic>
      <p:sp>
        <p:nvSpPr>
          <p:cNvPr id="14" name="AutoShape 2" descr="Kaloryfer żeliwny">
            <a:extLst>
              <a:ext uri="{FF2B5EF4-FFF2-40B4-BE49-F238E27FC236}">
                <a16:creationId xmlns:a16="http://schemas.microsoft.com/office/drawing/2014/main" id="{7807CE5B-9AEA-46E1-996F-F404C04848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6" name="Immagine 15" descr="Immagine che contiene set, rigato&#10;&#10;Descrizione generata automaticamente">
            <a:extLst>
              <a:ext uri="{FF2B5EF4-FFF2-40B4-BE49-F238E27FC236}">
                <a16:creationId xmlns:a16="http://schemas.microsoft.com/office/drawing/2014/main" id="{36A5CB74-16BD-4312-8732-65D249ACF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436" y="4040466"/>
            <a:ext cx="3892920" cy="1795338"/>
          </a:xfrm>
          <a:prstGeom prst="rect">
            <a:avLst/>
          </a:prstGeom>
        </p:spPr>
      </p:pic>
      <p:pic>
        <p:nvPicPr>
          <p:cNvPr id="18" name="Immagine 17" descr="Immagine che contiene nave, natante, trasporto, gommone&#10;&#10;Descrizione generata automaticamente">
            <a:extLst>
              <a:ext uri="{FF2B5EF4-FFF2-40B4-BE49-F238E27FC236}">
                <a16:creationId xmlns:a16="http://schemas.microsoft.com/office/drawing/2014/main" id="{D115EAB3-FD53-4FE1-9D0B-0B0D015983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648" y="1379257"/>
            <a:ext cx="3599756" cy="204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334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516BF0E-7417-4800-83C6-53290F4B64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-77788"/>
            <a:ext cx="8229600" cy="1143001"/>
          </a:xfrm>
        </p:spPr>
        <p:txBody>
          <a:bodyPr/>
          <a:lstStyle/>
          <a:p>
            <a:r>
              <a:rPr lang="it-IT" altLang="it-IT" sz="3600" dirty="0"/>
              <a:t>Acciaio temprato</a:t>
            </a:r>
            <a:endParaRPr lang="en-US" altLang="it-IT" sz="3600" dirty="0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76BB76F-79A0-4C69-8234-AB78269DC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2" y="836613"/>
            <a:ext cx="8568183" cy="4525962"/>
          </a:xfrm>
        </p:spPr>
        <p:txBody>
          <a:bodyPr/>
          <a:lstStyle/>
          <a:p>
            <a:r>
              <a:rPr lang="en-US" altLang="it-IT" sz="1800" dirty="0"/>
              <a:t>The martensite is formed by rapid cooling (</a:t>
            </a:r>
            <a:r>
              <a:rPr lang="en-US" altLang="it-IT" sz="1800" dirty="0">
                <a:hlinkClick r:id="rId2" tooltip="Quench"/>
              </a:rPr>
              <a:t>quenching</a:t>
            </a:r>
            <a:r>
              <a:rPr lang="en-US" altLang="it-IT" sz="1800" dirty="0"/>
              <a:t>) of </a:t>
            </a:r>
            <a:r>
              <a:rPr lang="en-US" altLang="it-IT" sz="1800" dirty="0">
                <a:hlinkClick r:id="rId3" tooltip="Austenite"/>
              </a:rPr>
              <a:t>austenite</a:t>
            </a:r>
            <a:r>
              <a:rPr lang="en-US" altLang="it-IT" sz="1800" dirty="0"/>
              <a:t> which traps carbon atom</a:t>
            </a:r>
            <a:r>
              <a:rPr lang="pl-PL" altLang="it-IT" sz="1800" dirty="0"/>
              <a:t>s </a:t>
            </a:r>
            <a:r>
              <a:rPr lang="en-US" altLang="it-IT" sz="1800" dirty="0"/>
              <a:t>that do not have time to diffuse out of the crystal structure  </a:t>
            </a:r>
            <a:endParaRPr lang="pl-PL" altLang="it-IT" sz="1800" dirty="0"/>
          </a:p>
          <a:p>
            <a:r>
              <a:rPr lang="en-US" altLang="it-IT" sz="1800" dirty="0"/>
              <a:t>martensite has a body centered </a:t>
            </a:r>
            <a:r>
              <a:rPr lang="en-US" altLang="it-IT" sz="1800" dirty="0">
                <a:hlinkClick r:id="rId4" tooltip="Tetragonal"/>
              </a:rPr>
              <a:t>tetragonal</a:t>
            </a:r>
            <a:r>
              <a:rPr lang="en-US" altLang="it-IT" sz="1800" dirty="0"/>
              <a:t> crystal structure, whereas </a:t>
            </a:r>
            <a:r>
              <a:rPr lang="en-US" altLang="it-IT" sz="1800" dirty="0">
                <a:hlinkClick r:id="rId3" tooltip="Austenite"/>
              </a:rPr>
              <a:t>austenite</a:t>
            </a:r>
            <a:r>
              <a:rPr lang="en-US" altLang="it-IT" sz="1800" dirty="0"/>
              <a:t> has a </a:t>
            </a:r>
            <a:r>
              <a:rPr lang="en-US" altLang="it-IT" sz="1800" dirty="0">
                <a:hlinkClick r:id="rId5" tooltip="Cubic crystal system"/>
              </a:rPr>
              <a:t>face center cubic</a:t>
            </a:r>
            <a:r>
              <a:rPr lang="en-US" altLang="it-IT" sz="1800" dirty="0"/>
              <a:t> (FCC) structure.</a:t>
            </a:r>
          </a:p>
          <a:p>
            <a:pPr marL="0" indent="0"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Acciaio temprato ha una struttura cristallografica “ad aghi”, che assicura la durezza ed elasticità (ma anche fragilità) </a:t>
            </a:r>
          </a:p>
        </p:txBody>
      </p:sp>
      <p:pic>
        <p:nvPicPr>
          <p:cNvPr id="34821" name="Picture 5">
            <a:extLst>
              <a:ext uri="{FF2B5EF4-FFF2-40B4-BE49-F238E27FC236}">
                <a16:creationId xmlns:a16="http://schemas.microsoft.com/office/drawing/2014/main" id="{A3C2B656-CA8B-493C-987A-8A9996C7F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8" y="3305351"/>
            <a:ext cx="3613150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id="{CF85D528-C38C-41D4-881A-E9519EFAF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956" y="3308525"/>
            <a:ext cx="3371850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4" name="Rectangle 8">
            <a:extLst>
              <a:ext uri="{FF2B5EF4-FFF2-40B4-BE49-F238E27FC236}">
                <a16:creationId xmlns:a16="http://schemas.microsoft.com/office/drawing/2014/main" id="{796E26A7-C651-472C-8F5A-2D81B4424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6060827"/>
            <a:ext cx="24304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it-IT" dirty="0"/>
              <a:t>0.35%C Steel, water-quenched from 870°C </a:t>
            </a:r>
          </a:p>
        </p:txBody>
      </p:sp>
      <p:sp>
        <p:nvSpPr>
          <p:cNvPr id="34825" name="Rectangle 9">
            <a:extLst>
              <a:ext uri="{FF2B5EF4-FFF2-40B4-BE49-F238E27FC236}">
                <a16:creationId xmlns:a16="http://schemas.microsoft.com/office/drawing/2014/main" id="{545BB756-66B6-4A34-AAFF-1090A8184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3" y="6043683"/>
            <a:ext cx="1720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it-IT" dirty="0"/>
              <a:t>Martensite in AISI 4140 steel </a:t>
            </a:r>
          </a:p>
        </p:txBody>
      </p:sp>
      <p:sp>
        <p:nvSpPr>
          <p:cNvPr id="34826" name="Rectangle 10">
            <a:extLst>
              <a:ext uri="{FF2B5EF4-FFF2-40B4-BE49-F238E27FC236}">
                <a16:creationId xmlns:a16="http://schemas.microsoft.com/office/drawing/2014/main" id="{7C13D608-C820-4D15-B72C-30555BA64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453188"/>
            <a:ext cx="2181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/>
              <a:t>http://en.wikipedia.org/wiki/Martensite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85625-816F-69F3-7323-47544E6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528" y="-467525"/>
            <a:ext cx="7313612" cy="1143000"/>
          </a:xfrm>
        </p:spPr>
        <p:txBody>
          <a:bodyPr/>
          <a:lstStyle/>
          <a:p>
            <a:r>
              <a:rPr lang="it-IT" dirty="0"/>
              <a:t>Ponte del diavolo, Bobbio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E432016-7252-4E96-455F-B61E60612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79" y="631933"/>
            <a:ext cx="5111526" cy="383364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3F0BE9-9DB8-F1ED-CC53-EFF71E5B509F}"/>
              </a:ext>
            </a:extLst>
          </p:cNvPr>
          <p:cNvSpPr txBox="1"/>
          <p:nvPr/>
        </p:nvSpPr>
        <p:spPr>
          <a:xfrm>
            <a:off x="35625" y="6164546"/>
            <a:ext cx="8388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hlinkClick r:id="rId3"/>
              </a:rPr>
              <a:t>http://dydaktyka.fizyka.umk.pl/nowa_strona/?q=node/470</a:t>
            </a:r>
            <a:endParaRPr lang="it-IT" sz="1600" dirty="0"/>
          </a:p>
          <a:p>
            <a:r>
              <a:rPr lang="it-IT" sz="1600" dirty="0"/>
              <a:t>Foto Maria Karwasz, 04/05/2015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01CA067-9C35-9FB5-7C81-E74FCCB5F597}"/>
              </a:ext>
            </a:extLst>
          </p:cNvPr>
          <p:cNvSpPr txBox="1"/>
          <p:nvPr/>
        </p:nvSpPr>
        <p:spPr>
          <a:xfrm>
            <a:off x="95685" y="537849"/>
            <a:ext cx="380869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700" dirty="0"/>
              <a:t>Lucifero fece una scommessa con l'abate del monastero che avrebbe costruito un ponte tra   la città e il monastero durante  la notte. In cambio, doveva far  sì che la prima anima attraversasse questo ponte.
Lucifero, il diavolo potente,   ma il ponte è lungo e il fiume impetuoso. Così Lucifero chiamò 11 diavoli per aiutare: uno più grande, l'altro più piccolo. Per tutta la notte posarono pietre sul ponte, ma ne uscì molto storto - come quei diavoli - una campata più in alto, l'altra più in basso.       E così è rimasto fino ad oggi.
</a:t>
            </a:r>
            <a:endParaRPr lang="pl-PL" sz="17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FF21E87-6C0A-D1ED-A7B9-CE73F18DDC11}"/>
              </a:ext>
            </a:extLst>
          </p:cNvPr>
          <p:cNvSpPr txBox="1"/>
          <p:nvPr/>
        </p:nvSpPr>
        <p:spPr>
          <a:xfrm>
            <a:off x="144200" y="5175791"/>
            <a:ext cx="8748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PS. E la scommessa? L'abate non era uno stupido: ha lasciato un cane di attraversare il ponte al mattino. E così a Lucifero arrivò l'anima del cane .
</a:t>
            </a:r>
          </a:p>
        </p:txBody>
      </p:sp>
    </p:spTree>
    <p:extLst>
      <p:ext uri="{BB962C8B-B14F-4D97-AF65-F5344CB8AC3E}">
        <p14:creationId xmlns:p14="http://schemas.microsoft.com/office/powerpoint/2010/main" val="34080178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54C502-E0DB-4C67-894F-FCECCB4A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sz="3600" dirty="0"/>
              <a:t>La spada di Damasco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960E46-C89D-4E6E-83E0-1E258FA5E6C7}"/>
              </a:ext>
            </a:extLst>
          </p:cNvPr>
          <p:cNvSpPr txBox="1"/>
          <p:nvPr/>
        </p:nvSpPr>
        <p:spPr>
          <a:xfrm>
            <a:off x="89756" y="4168836"/>
            <a:ext cx="894674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Nella </a:t>
            </a:r>
            <a:r>
              <a:rPr lang="it-IT" sz="1700" b="1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Forgiatura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 la lama era creata modellando il ferro con presse o con maglie inserite nella forgia, una sorta di forno con carboni ardenti alimentati da un mantice. La temperatura non doveva essere troppo elevata per evitare che il ferro </a:t>
            </a:r>
            <a:r>
              <a:rPr lang="it-IT" sz="1700" b="0" i="0" strike="sngStrike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diventasse ghisa.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it-IT" sz="1700" b="0" i="0" dirty="0">
                <a:solidFill>
                  <a:schemeClr val="accent2"/>
                </a:solidFill>
                <a:effectLst/>
                <a:latin typeface="verdana" panose="020B0604030504040204" pitchFamily="34" charset="0"/>
              </a:rPr>
              <a:t>d</a:t>
            </a:r>
            <a:r>
              <a:rPr lang="it-IT" sz="1700" dirty="0">
                <a:solidFill>
                  <a:schemeClr val="accent2"/>
                </a:solidFill>
                <a:latin typeface="verdana" panose="020B0604030504040204" pitchFamily="34" charset="0"/>
              </a:rPr>
              <a:t>iventasse troppo morbido</a:t>
            </a:r>
            <a:r>
              <a:rPr lang="it-IT" sz="1700" dirty="0">
                <a:solidFill>
                  <a:srgbClr val="373737"/>
                </a:solidFill>
                <a:latin typeface="verdana" panose="020B0604030504040204" pitchFamily="34" charset="0"/>
              </a:rPr>
              <a:t>. 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Successivamente la lama, resa arroventata con i carboni della forgia, era lavorata con martello ed incudine. Seguiva la </a:t>
            </a:r>
            <a:r>
              <a:rPr lang="it-IT" sz="1700" b="1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Tempra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 dove il ferro della lama arroventata, divenuto acciaio, veniva immersa in olio o acqua. E per finire il</a:t>
            </a:r>
            <a:r>
              <a:rPr lang="it-IT" sz="1700" b="1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 Rinvenimento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, un trattamento termico con un riscaldamento seguito da un raffreddamento a velocità controllata </a:t>
            </a:r>
            <a:r>
              <a:rPr lang="it-IT" sz="1700" b="0" i="0" dirty="0">
                <a:solidFill>
                  <a:schemeClr val="accent2"/>
                </a:solidFill>
                <a:effectLst/>
                <a:latin typeface="verdana" panose="020B0604030504040204" pitchFamily="34" charset="0"/>
              </a:rPr>
              <a:t>(nella urina?) 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che dava </a:t>
            </a:r>
            <a:r>
              <a:rPr lang="it-IT" sz="1700" b="0" i="0" strike="sngStrike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durezza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 l’</a:t>
            </a:r>
            <a:r>
              <a:rPr lang="it-IT" sz="1700" b="0" i="0" dirty="0">
                <a:solidFill>
                  <a:schemeClr val="accent2"/>
                </a:solidFill>
                <a:effectLst/>
                <a:latin typeface="verdana" panose="020B0604030504040204" pitchFamily="34" charset="0"/>
              </a:rPr>
              <a:t>elasticità all’arma</a:t>
            </a:r>
            <a:r>
              <a:rPr lang="it-IT" sz="1700" b="0" i="0" dirty="0">
                <a:solidFill>
                  <a:srgbClr val="373737"/>
                </a:solidFill>
                <a:effectLst/>
                <a:latin typeface="verdana" panose="020B0604030504040204" pitchFamily="34" charset="0"/>
              </a:rPr>
              <a:t>.</a:t>
            </a:r>
          </a:p>
          <a:p>
            <a:pPr algn="just"/>
            <a:r>
              <a:rPr lang="it-IT" sz="1200" b="0" i="0" dirty="0">
                <a:solidFill>
                  <a:srgbClr val="373737"/>
                </a:solidFill>
                <a:effectLst/>
                <a:latin typeface="Arial" panose="020B0604020202020204" pitchFamily="34" charset="0"/>
              </a:rPr>
              <a:t>https://lagiovinestoria.blogspot.com/p/le-spade-di-damasco-misteri-del-medioevo.html</a:t>
            </a:r>
          </a:p>
        </p:txBody>
      </p:sp>
      <p:pic>
        <p:nvPicPr>
          <p:cNvPr id="6" name="Immagine 5" descr="Immagine che contiene testo, edificio, finestra&#10;&#10;Descrizione generata automaticamente">
            <a:extLst>
              <a:ext uri="{FF2B5EF4-FFF2-40B4-BE49-F238E27FC236}">
                <a16:creationId xmlns:a16="http://schemas.microsoft.com/office/drawing/2014/main" id="{9B199A0E-8316-4350-ABA0-7A09D7A94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0" y="879358"/>
            <a:ext cx="4191000" cy="27813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20A603-CBA2-418F-9BCF-6C61D8253358}"/>
              </a:ext>
            </a:extLst>
          </p:cNvPr>
          <p:cNvSpPr txBox="1"/>
          <p:nvPr/>
        </p:nvSpPr>
        <p:spPr>
          <a:xfrm>
            <a:off x="352724" y="3730081"/>
            <a:ext cx="7622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0" dirty="0">
                <a:solidFill>
                  <a:srgbClr val="373737"/>
                </a:solidFill>
                <a:effectLst/>
                <a:latin typeface="+mn-lt"/>
              </a:rPr>
              <a:t>Assedio di Antiochia (1098 d.C.)               </a:t>
            </a:r>
            <a:r>
              <a:rPr lang="it-IT" dirty="0">
                <a:solidFill>
                  <a:srgbClr val="373737"/>
                </a:solidFill>
                <a:latin typeface="+mn-lt"/>
              </a:rPr>
              <a:t>[dott.ssa </a:t>
            </a:r>
            <a:r>
              <a:rPr lang="it-IT" i="0" dirty="0">
                <a:solidFill>
                  <a:srgbClr val="373737"/>
                </a:solidFill>
                <a:effectLst/>
                <a:latin typeface="+mn-lt"/>
              </a:rPr>
              <a:t>Claudia </a:t>
            </a:r>
            <a:r>
              <a:rPr lang="it-IT" i="0" dirty="0" err="1">
                <a:solidFill>
                  <a:srgbClr val="373737"/>
                </a:solidFill>
                <a:effectLst/>
                <a:latin typeface="+mn-lt"/>
              </a:rPr>
              <a:t>Cepollaro</a:t>
            </a:r>
            <a:r>
              <a:rPr lang="it-IT" i="0" dirty="0">
                <a:solidFill>
                  <a:srgbClr val="373737"/>
                </a:solidFill>
                <a:effectLst/>
                <a:latin typeface="Arial" panose="020B0604020202020204" pitchFamily="34" charset="0"/>
              </a:rPr>
              <a:t>]</a:t>
            </a:r>
            <a:endParaRPr lang="it-IT" dirty="0"/>
          </a:p>
        </p:txBody>
      </p:sp>
      <p:pic>
        <p:nvPicPr>
          <p:cNvPr id="10" name="Immagine 9" descr="Immagine che contiene arma&#10;&#10;Descrizione generata automaticamente">
            <a:extLst>
              <a:ext uri="{FF2B5EF4-FFF2-40B4-BE49-F238E27FC236}">
                <a16:creationId xmlns:a16="http://schemas.microsoft.com/office/drawing/2014/main" id="{64B87235-B830-4DBE-B613-05CFA2A39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1" y="894206"/>
            <a:ext cx="4114800" cy="27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5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C728A3B9-CF3E-4125-9092-C940528D6E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8575"/>
            <a:ext cx="8229600" cy="1143000"/>
          </a:xfrm>
        </p:spPr>
        <p:txBody>
          <a:bodyPr/>
          <a:lstStyle/>
          <a:p>
            <a:r>
              <a:rPr lang="it-IT" altLang="it-IT" sz="3000"/>
              <a:t>Lega: una miscela (solida) per migliorare le proprietà meccaniche e di lavorazione</a:t>
            </a:r>
            <a:endParaRPr lang="en-US" altLang="it-IT" sz="3000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25CDE1C-2D73-4DD2-A1BD-C3FB1C945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8" y="6227475"/>
            <a:ext cx="2452687" cy="7000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800" dirty="0">
                <a:latin typeface="Times New Roman" panose="02020603050405020304" pitchFamily="18" charset="0"/>
                <a:hlinkClick r:id="rId2"/>
              </a:rPr>
              <a:t>http://www.metallurgy.nist.gov/phase/solder/</a:t>
            </a:r>
            <a:r>
              <a:rPr lang="pl-PL" altLang="it-IT" sz="800" dirty="0">
                <a:latin typeface="Times New Roman" panose="02020603050405020304" pitchFamily="18" charset="0"/>
                <a:hlinkClick r:id="rId2"/>
              </a:rPr>
              <a:t>agcu</a:t>
            </a:r>
            <a:r>
              <a:rPr lang="en-US" altLang="it-IT" sz="800" dirty="0">
                <a:latin typeface="Times New Roman" panose="02020603050405020304" pitchFamily="18" charset="0"/>
                <a:hlinkClick r:id="rId2"/>
              </a:rPr>
              <a:t>.html</a:t>
            </a:r>
            <a:endParaRPr lang="pl-PL" altLang="it-IT" sz="8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800" dirty="0">
                <a:latin typeface="Times New Roman" panose="02020603050405020304" pitchFamily="18" charset="0"/>
                <a:hlinkClick r:id="rId3"/>
              </a:rPr>
              <a:t>http://www.andrzejbaranowski.pl/cechy.html</a:t>
            </a:r>
            <a:endParaRPr lang="pl-PL" altLang="it-IT" sz="8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800" dirty="0">
                <a:latin typeface="Times New Roman" panose="02020603050405020304" pitchFamily="18" charset="0"/>
                <a:hlinkClick r:id="rId4"/>
              </a:rPr>
              <a:t>http://cst-www.nrl.navy.mil/lattice/alloys/aucu.htm</a:t>
            </a:r>
            <a:r>
              <a:rPr lang="pl-PL" altLang="it-IT" sz="800" dirty="0">
                <a:latin typeface="Times New Roman" panose="02020603050405020304" pitchFamily="18" charset="0"/>
                <a:hlinkClick r:id="rId4"/>
              </a:rPr>
              <a:t>l</a:t>
            </a:r>
            <a:endParaRPr lang="it-IT" altLang="it-IT" sz="8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800" dirty="0">
                <a:latin typeface="Times New Roman" panose="02020603050405020304" pitchFamily="18" charset="0"/>
              </a:rPr>
              <a:t>http://www.antichitailtemporitrovato.it/?pag=119</a:t>
            </a:r>
          </a:p>
          <a:p>
            <a:pPr>
              <a:defRPr/>
            </a:pPr>
            <a:endParaRPr lang="en-US" altLang="it-IT" sz="750" dirty="0">
              <a:latin typeface="Times New Roman" panose="02020603050405020304" pitchFamily="18" charset="0"/>
            </a:endParaRP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4B8C65F0-B53D-485A-A1E8-87C912CFD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276350"/>
            <a:ext cx="5203825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>
            <a:extLst>
              <a:ext uri="{FF2B5EF4-FFF2-40B4-BE49-F238E27FC236}">
                <a16:creationId xmlns:a16="http://schemas.microsoft.com/office/drawing/2014/main" id="{5ADF9012-EBA7-4E8C-814D-C01EBE6D4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3095625"/>
            <a:ext cx="7635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Line 6">
            <a:extLst>
              <a:ext uri="{FF2B5EF4-FFF2-40B4-BE49-F238E27FC236}">
                <a16:creationId xmlns:a16="http://schemas.microsoft.com/office/drawing/2014/main" id="{1D58CBC2-86A9-4971-98CD-032315643F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79838" y="3033713"/>
            <a:ext cx="0" cy="11350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991" name="Text Box 7">
            <a:extLst>
              <a:ext uri="{FF2B5EF4-FFF2-40B4-BE49-F238E27FC236}">
                <a16:creationId xmlns:a16="http://schemas.microsoft.com/office/drawing/2014/main" id="{160D43AE-B47D-4249-908E-6C567715A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850" y="3889375"/>
            <a:ext cx="46767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„</a:t>
            </a:r>
            <a:r>
              <a:rPr lang="it-IT" altLang="it-IT" sz="1800" dirty="0"/>
              <a:t>prova</a:t>
            </a:r>
            <a:r>
              <a:rPr lang="pl-PL" altLang="it-IT" sz="1800" dirty="0"/>
              <a:t> 750”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it-IT" altLang="it-IT" sz="22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 b="1" dirty="0">
                <a:solidFill>
                  <a:schemeClr val="accent2"/>
                </a:solidFill>
              </a:rPr>
              <a:t>Eutettica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(la lega con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chemeClr val="accent2"/>
                </a:solidFill>
              </a:rPr>
              <a:t>la temperatura di fusione più bassa)</a:t>
            </a:r>
            <a:endParaRPr lang="en-US" altLang="it-IT" sz="2200" dirty="0">
              <a:solidFill>
                <a:schemeClr val="accent2"/>
              </a:solidFill>
            </a:endParaRPr>
          </a:p>
        </p:txBody>
      </p:sp>
      <p:pic>
        <p:nvPicPr>
          <p:cNvPr id="41992" name="Picture 8">
            <a:extLst>
              <a:ext uri="{FF2B5EF4-FFF2-40B4-BE49-F238E27FC236}">
                <a16:creationId xmlns:a16="http://schemas.microsoft.com/office/drawing/2014/main" id="{ECEF556D-A859-47FA-A49F-A95277CD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5" y="3835400"/>
            <a:ext cx="842963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Line 9">
            <a:extLst>
              <a:ext uri="{FF2B5EF4-FFF2-40B4-BE49-F238E27FC236}">
                <a16:creationId xmlns:a16="http://schemas.microsoft.com/office/drawing/2014/main" id="{55AC87C5-405B-42A4-BC19-27413FE964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16238" y="3159125"/>
            <a:ext cx="0" cy="1782763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994" name="Text Box 10">
            <a:extLst>
              <a:ext uri="{FF2B5EF4-FFF2-40B4-BE49-F238E27FC236}">
                <a16:creationId xmlns:a16="http://schemas.microsoft.com/office/drawing/2014/main" id="{B820328F-15BF-4143-8D07-47EA5745E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425" y="4541838"/>
            <a:ext cx="13652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/>
              <a:t>„</a:t>
            </a:r>
            <a:r>
              <a:rPr lang="it-IT" altLang="it-IT" sz="1800"/>
              <a:t>prova</a:t>
            </a:r>
            <a:r>
              <a:rPr lang="pl-PL" altLang="it-IT" sz="1800"/>
              <a:t> 9</a:t>
            </a:r>
            <a:r>
              <a:rPr lang="it-IT" altLang="it-IT" sz="1800"/>
              <a:t>16</a:t>
            </a:r>
            <a:r>
              <a:rPr lang="pl-PL" altLang="it-IT" sz="1800"/>
              <a:t>”</a:t>
            </a:r>
            <a:endParaRPr lang="en-US" altLang="it-IT" sz="1800"/>
          </a:p>
        </p:txBody>
      </p:sp>
      <p:sp>
        <p:nvSpPr>
          <p:cNvPr id="41995" name="Rectangle 11">
            <a:extLst>
              <a:ext uri="{FF2B5EF4-FFF2-40B4-BE49-F238E27FC236}">
                <a16:creationId xmlns:a16="http://schemas.microsoft.com/office/drawing/2014/main" id="{8D3B2324-0709-43B4-A8A3-EA277C37D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1485900"/>
            <a:ext cx="23653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</a:rPr>
              <a:t>Punzoni, Legge 1872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</a:rPr>
              <a:t>950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</a:rPr>
              <a:t>900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</a:rPr>
              <a:t>800</a:t>
            </a:r>
            <a:endParaRPr lang="en-AU" altLang="it-IT" sz="1800">
              <a:solidFill>
                <a:schemeClr val="accent2"/>
              </a:solidFill>
            </a:endParaRPr>
          </a:p>
        </p:txBody>
      </p:sp>
      <p:pic>
        <p:nvPicPr>
          <p:cNvPr id="41996" name="Picture 15" descr="Punzone">
            <a:extLst>
              <a:ext uri="{FF2B5EF4-FFF2-40B4-BE49-F238E27FC236}">
                <a16:creationId xmlns:a16="http://schemas.microsoft.com/office/drawing/2014/main" id="{91EACA9F-123D-4F25-8F49-4AEB335C7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3049588"/>
            <a:ext cx="7731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Picture 17">
            <a:extLst>
              <a:ext uri="{FF2B5EF4-FFF2-40B4-BE49-F238E27FC236}">
                <a16:creationId xmlns:a16="http://schemas.microsoft.com/office/drawing/2014/main" id="{E023ED9E-92B8-4AEF-80A1-978FFEC2B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1971675"/>
            <a:ext cx="93345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19">
            <a:extLst>
              <a:ext uri="{FF2B5EF4-FFF2-40B4-BE49-F238E27FC236}">
                <a16:creationId xmlns:a16="http://schemas.microsoft.com/office/drawing/2014/main" id="{C46285AD-7E84-4AB6-BC87-C7931DCD0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3960813"/>
            <a:ext cx="7715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435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90C2E47-E490-4E3F-A556-F54008B1AD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/>
              <a:t>Diagrammi di fase</a:t>
            </a:r>
            <a:r>
              <a:rPr lang="pl-PL" altLang="it-IT" sz="3200" dirty="0"/>
              <a:t> –</a:t>
            </a:r>
            <a:r>
              <a:rPr lang="it-IT" altLang="it-IT" sz="3200" dirty="0"/>
              <a:t> lo </a:t>
            </a:r>
            <a:r>
              <a:rPr lang="pl-PL" altLang="it-IT" sz="3200" dirty="0"/>
              <a:t>„</a:t>
            </a:r>
            <a:r>
              <a:rPr lang="it-IT" altLang="it-IT" sz="3200" dirty="0"/>
              <a:t>stagno</a:t>
            </a:r>
            <a:r>
              <a:rPr lang="pl-PL" altLang="it-IT" sz="3200" dirty="0"/>
              <a:t>” </a:t>
            </a:r>
            <a:r>
              <a:rPr lang="it-IT" altLang="it-IT" sz="3200" dirty="0"/>
              <a:t>per saldare</a:t>
            </a:r>
            <a:endParaRPr lang="en-US" altLang="it-IT" sz="3200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C2167BD-8A46-47A5-B73D-CB41C3013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161088"/>
            <a:ext cx="35623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Source</a:t>
            </a:r>
            <a:r>
              <a:rPr lang="pl-PL" altLang="it-IT" dirty="0"/>
              <a:t>: NIST</a:t>
            </a:r>
          </a:p>
          <a:p>
            <a:r>
              <a:rPr lang="en-US" altLang="it-IT" sz="1200" dirty="0">
                <a:latin typeface="Times New Roman" panose="02020603050405020304" pitchFamily="18" charset="0"/>
              </a:rPr>
              <a:t>http://www.metallurgy.nist.gov/phase/solder/pbsn.html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9A1690EA-558C-48B4-B2D8-500CE4B0A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1557338"/>
            <a:ext cx="8943972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b="1" dirty="0"/>
              <a:t>Diagrammi di fase </a:t>
            </a:r>
            <a:r>
              <a:rPr lang="it-IT" altLang="it-IT" dirty="0"/>
              <a:t>mostrano, come cambia la temperatura di fusione in funzione </a:t>
            </a:r>
            <a:r>
              <a:rPr lang="pl-PL" altLang="it-IT" dirty="0"/>
              <a:t> </a:t>
            </a:r>
            <a:r>
              <a:rPr lang="it-IT" altLang="it-IT" dirty="0"/>
              <a:t>del contenuto chimico della lega</a:t>
            </a:r>
            <a:r>
              <a:rPr lang="pl-PL" altLang="it-IT" dirty="0"/>
              <a:t>.</a:t>
            </a:r>
          </a:p>
          <a:p>
            <a:endParaRPr lang="pl-PL" altLang="it-IT" dirty="0"/>
          </a:p>
          <a:p>
            <a:r>
              <a:rPr lang="it-IT" altLang="it-IT" dirty="0"/>
              <a:t>Per esempio</a:t>
            </a:r>
            <a:r>
              <a:rPr lang="pl-PL" altLang="it-IT" dirty="0"/>
              <a:t>, </a:t>
            </a:r>
            <a:r>
              <a:rPr lang="it-IT" altLang="it-IT" dirty="0"/>
              <a:t>il piombo puro fonde a </a:t>
            </a:r>
            <a:endParaRPr lang="pl-PL" altLang="it-IT" dirty="0"/>
          </a:p>
          <a:p>
            <a:r>
              <a:rPr lang="pl-PL" altLang="it-IT" dirty="0"/>
              <a:t>325</a:t>
            </a:r>
            <a:r>
              <a:rPr lang="en-US" altLang="it-IT" dirty="0">
                <a:cs typeface="Arial" panose="020B0604020202020204" pitchFamily="34" charset="0"/>
              </a:rPr>
              <a:t>º</a:t>
            </a:r>
            <a:r>
              <a:rPr lang="pl-PL" altLang="it-IT" dirty="0">
                <a:cs typeface="Arial" panose="020B0604020202020204" pitchFamily="34" charset="0"/>
              </a:rPr>
              <a:t>C </a:t>
            </a:r>
            <a:r>
              <a:rPr lang="it-IT" altLang="it-IT" dirty="0">
                <a:cs typeface="Arial" panose="020B0604020202020204" pitchFamily="34" charset="0"/>
              </a:rPr>
              <a:t> e lo stagno puro a </a:t>
            </a:r>
            <a:r>
              <a:rPr lang="pl-PL" altLang="it-IT" dirty="0">
                <a:cs typeface="Arial" panose="020B0604020202020204" pitchFamily="34" charset="0"/>
              </a:rPr>
              <a:t>230 </a:t>
            </a:r>
            <a:r>
              <a:rPr lang="en-US" altLang="it-IT" dirty="0">
                <a:cs typeface="Arial" panose="020B0604020202020204" pitchFamily="34" charset="0"/>
              </a:rPr>
              <a:t>º</a:t>
            </a:r>
            <a:r>
              <a:rPr lang="pl-PL" altLang="it-IT" dirty="0">
                <a:cs typeface="Arial" panose="020B0604020202020204" pitchFamily="34" charset="0"/>
              </a:rPr>
              <a:t>C. </a:t>
            </a:r>
            <a:endParaRPr lang="it-IT" altLang="it-IT" dirty="0">
              <a:cs typeface="Arial" panose="020B0604020202020204" pitchFamily="34" charset="0"/>
            </a:endParaRPr>
          </a:p>
          <a:p>
            <a:r>
              <a:rPr lang="it-IT" altLang="it-IT" dirty="0">
                <a:cs typeface="Arial" panose="020B0604020202020204" pitchFamily="34" charset="0"/>
              </a:rPr>
              <a:t>Il grafico mostra come cambia la </a:t>
            </a:r>
          </a:p>
          <a:p>
            <a:r>
              <a:rPr lang="it-IT" altLang="it-IT" dirty="0"/>
              <a:t>t</a:t>
            </a:r>
            <a:r>
              <a:rPr lang="it-IT" altLang="it-IT" dirty="0">
                <a:cs typeface="Arial" panose="020B0604020202020204" pitchFamily="34" charset="0"/>
              </a:rPr>
              <a:t>emperatura di fusione per diverse</a:t>
            </a:r>
          </a:p>
          <a:p>
            <a:r>
              <a:rPr lang="it-IT" altLang="it-IT" dirty="0"/>
              <a:t>percentuali di massa per la lega Sn</a:t>
            </a:r>
            <a:r>
              <a:rPr lang="pl-PL" altLang="it-IT" dirty="0">
                <a:cs typeface="Arial" panose="020B0604020202020204" pitchFamily="34" charset="0"/>
              </a:rPr>
              <a:t>↔Pb. </a:t>
            </a:r>
          </a:p>
          <a:p>
            <a:r>
              <a:rPr lang="it-IT" altLang="it-IT" dirty="0"/>
              <a:t>La lega con </a:t>
            </a:r>
            <a:r>
              <a:rPr lang="pl-PL" altLang="it-IT" dirty="0">
                <a:cs typeface="Arial" panose="020B0604020202020204" pitchFamily="34" charset="0"/>
              </a:rPr>
              <a:t>38%Pb (</a:t>
            </a:r>
            <a:r>
              <a:rPr lang="it-IT" altLang="it-IT" dirty="0"/>
              <a:t>e</a:t>
            </a:r>
            <a:r>
              <a:rPr lang="pl-PL" altLang="it-IT" dirty="0">
                <a:cs typeface="Arial" panose="020B0604020202020204" pitchFamily="34" charset="0"/>
              </a:rPr>
              <a:t> 62%Sn) </a:t>
            </a:r>
            <a:r>
              <a:rPr lang="it-IT" altLang="it-IT" dirty="0">
                <a:cs typeface="Arial" panose="020B0604020202020204" pitchFamily="34" charset="0"/>
              </a:rPr>
              <a:t>h</a:t>
            </a:r>
            <a:r>
              <a:rPr lang="pl-PL" altLang="it-IT" dirty="0">
                <a:cs typeface="Arial" panose="020B0604020202020204" pitchFamily="34" charset="0"/>
              </a:rPr>
              <a:t>a </a:t>
            </a:r>
            <a:r>
              <a:rPr lang="it-IT" altLang="it-IT" dirty="0">
                <a:cs typeface="Arial" panose="020B0604020202020204" pitchFamily="34" charset="0"/>
              </a:rPr>
              <a:t>la</a:t>
            </a:r>
          </a:p>
          <a:p>
            <a:r>
              <a:rPr lang="it-IT" altLang="it-IT" dirty="0"/>
              <a:t>t</a:t>
            </a:r>
            <a:r>
              <a:rPr lang="it-IT" altLang="it-IT" dirty="0">
                <a:cs typeface="Arial" panose="020B0604020202020204" pitchFamily="34" charset="0"/>
              </a:rPr>
              <a:t>emperatura di fusione più bassa, 1</a:t>
            </a:r>
            <a:r>
              <a:rPr lang="pl-PL" altLang="it-IT" dirty="0">
                <a:cs typeface="Arial" panose="020B0604020202020204" pitchFamily="34" charset="0"/>
              </a:rPr>
              <a:t>82 </a:t>
            </a:r>
            <a:r>
              <a:rPr lang="en-US" altLang="it-IT" dirty="0"/>
              <a:t>º</a:t>
            </a:r>
            <a:r>
              <a:rPr lang="pl-PL" altLang="it-IT" dirty="0"/>
              <a:t>C </a:t>
            </a:r>
            <a:endParaRPr lang="it-IT" altLang="it-IT" dirty="0"/>
          </a:p>
          <a:p>
            <a:r>
              <a:rPr lang="it-IT" altLang="it-IT" dirty="0"/>
              <a:t>Viene chiamata la </a:t>
            </a:r>
            <a:r>
              <a:rPr lang="pl-PL" altLang="it-IT" b="1" dirty="0"/>
              <a:t>eute</a:t>
            </a:r>
            <a:r>
              <a:rPr lang="it-IT" altLang="it-IT" b="1" dirty="0" err="1"/>
              <a:t>ttica</a:t>
            </a:r>
            <a:r>
              <a:rPr lang="pl-PL" altLang="it-IT" dirty="0"/>
              <a:t>.</a:t>
            </a:r>
            <a:endParaRPr lang="it-IT" altLang="it-IT" dirty="0"/>
          </a:p>
          <a:p>
            <a:r>
              <a:rPr lang="it-IT" altLang="it-IT" dirty="0"/>
              <a:t>Diversi ‘triangoli’ limitano le determinate</a:t>
            </a:r>
          </a:p>
          <a:p>
            <a:r>
              <a:rPr lang="it-IT" altLang="it-IT" dirty="0"/>
              <a:t>‘fasi’: il Pb sciolto nello Sn solido, cristalli</a:t>
            </a:r>
          </a:p>
          <a:p>
            <a:r>
              <a:rPr lang="it-IT" altLang="it-IT" dirty="0"/>
              <a:t>di lega Sn-Pb galleggianti in liquido Sn-Pb</a:t>
            </a:r>
          </a:p>
          <a:p>
            <a:r>
              <a:rPr lang="it-IT" altLang="it-IT" dirty="0"/>
              <a:t>(ma di diverse proporzioni, etc.)</a:t>
            </a:r>
            <a:endParaRPr lang="pl-PL" altLang="it-IT" dirty="0"/>
          </a:p>
        </p:txBody>
      </p:sp>
      <p:pic>
        <p:nvPicPr>
          <p:cNvPr id="7173" name="Picture 5">
            <a:extLst>
              <a:ext uri="{FF2B5EF4-FFF2-40B4-BE49-F238E27FC236}">
                <a16:creationId xmlns:a16="http://schemas.microsoft.com/office/drawing/2014/main" id="{466820EF-E156-436A-88CB-1CA2A8D18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361" y="2420938"/>
            <a:ext cx="4273550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Line 6">
            <a:extLst>
              <a:ext uri="{FF2B5EF4-FFF2-40B4-BE49-F238E27FC236}">
                <a16:creationId xmlns:a16="http://schemas.microsoft.com/office/drawing/2014/main" id="{387184AC-A755-4BA9-8608-D1EBC3AA80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9923" y="4437063"/>
            <a:ext cx="0" cy="14398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AAC23538-59B6-43E9-8A1A-7F2F93E73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941888"/>
            <a:ext cx="1377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dirty="0">
                <a:solidFill>
                  <a:srgbClr val="FF5050"/>
                </a:solidFill>
              </a:rPr>
              <a:t>1:1 atom</a:t>
            </a:r>
            <a:r>
              <a:rPr lang="it-IT" altLang="it-IT" dirty="0" err="1">
                <a:solidFill>
                  <a:srgbClr val="FF5050"/>
                </a:solidFill>
              </a:rPr>
              <a:t>ico</a:t>
            </a:r>
            <a:endParaRPr lang="en-AU" altLang="it-IT" dirty="0">
              <a:solidFill>
                <a:srgbClr val="FF505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7A4D6C8-65D0-4893-BFD6-E2A6D8D8FE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90340"/>
            <a:ext cx="8229600" cy="1143000"/>
          </a:xfrm>
        </p:spPr>
        <p:txBody>
          <a:bodyPr/>
          <a:lstStyle/>
          <a:p>
            <a:r>
              <a:rPr lang="pl-PL" altLang="it-IT" sz="3200" dirty="0"/>
              <a:t>E</a:t>
            </a:r>
            <a:r>
              <a:rPr lang="it-IT" altLang="it-IT" sz="3200" dirty="0" err="1"/>
              <a:t>tà</a:t>
            </a:r>
            <a:r>
              <a:rPr lang="it-IT" altLang="it-IT" sz="3200" dirty="0"/>
              <a:t> del bronzo</a:t>
            </a:r>
            <a:r>
              <a:rPr lang="pl-PL" altLang="it-IT" sz="3200" dirty="0"/>
              <a:t> 3300-1300 </a:t>
            </a:r>
            <a:r>
              <a:rPr lang="it-IT" altLang="it-IT" sz="3200" dirty="0"/>
              <a:t>a.C. </a:t>
            </a:r>
            <a:endParaRPr lang="en-US" altLang="it-IT" sz="3200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C30F0A8-7E1B-42D6-A68F-56A8BDB6D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3638" y="5661248"/>
            <a:ext cx="35125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000" dirty="0">
                <a:hlinkClick r:id="rId2"/>
              </a:rPr>
              <a:t>http://www.metallurgy.nist.gov/phase/solder/</a:t>
            </a:r>
            <a:r>
              <a:rPr lang="pl-PL" altLang="it-IT" sz="1000" dirty="0">
                <a:hlinkClick r:id="rId2"/>
              </a:rPr>
              <a:t>cusn</a:t>
            </a:r>
            <a:r>
              <a:rPr lang="en-US" altLang="it-IT" sz="1000" dirty="0">
                <a:hlinkClick r:id="rId2"/>
              </a:rPr>
              <a:t>.html</a:t>
            </a:r>
            <a:endParaRPr lang="pl-PL" altLang="it-IT" sz="1000" dirty="0"/>
          </a:p>
          <a:p>
            <a:r>
              <a:rPr lang="en-US" altLang="it-IT" sz="1000" dirty="0">
                <a:hlinkClick r:id="rId3"/>
              </a:rPr>
              <a:t>http://en.wikipedia.org/wiki/Bronze_Age</a:t>
            </a:r>
            <a:endParaRPr lang="pl-PL" altLang="it-IT" sz="1000" dirty="0"/>
          </a:p>
          <a:p>
            <a:r>
              <a:rPr lang="en-US" altLang="it-IT" sz="1000" dirty="0">
                <a:hlinkClick r:id="rId4"/>
              </a:rPr>
              <a:t>http://www.coloradogem.com/images/3507_big.jpg</a:t>
            </a:r>
            <a:endParaRPr lang="pl-PL" altLang="it-IT" sz="1000" dirty="0"/>
          </a:p>
          <a:p>
            <a:r>
              <a:rPr lang="en-US" altLang="it-IT" sz="1000" dirty="0">
                <a:hlinkClick r:id="rId5"/>
              </a:rPr>
              <a:t>http://webmineral.com/specimens/picshow.php?id=2469</a:t>
            </a:r>
            <a:endParaRPr lang="pl-PL" altLang="it-IT" sz="1000" dirty="0"/>
          </a:p>
          <a:p>
            <a:r>
              <a:rPr lang="pl-PL" altLang="it-IT" sz="1000" dirty="0"/>
              <a:t>http://it.wikipedia.org/wiki/File:Marek_Aureliusz_Kapitol.jpg</a:t>
            </a:r>
          </a:p>
          <a:p>
            <a:r>
              <a:rPr lang="en-US" altLang="it-IT" sz="1000" dirty="0"/>
              <a:t>http://www.exceptionalminerals.com/exceptionalroom6.htm</a:t>
            </a:r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858BA825-455E-47E7-ACE0-D7CC98C6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2660"/>
            <a:ext cx="3074987" cy="43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>
            <a:extLst>
              <a:ext uri="{FF2B5EF4-FFF2-40B4-BE49-F238E27FC236}">
                <a16:creationId xmlns:a16="http://schemas.microsoft.com/office/drawing/2014/main" id="{37DBF61F-8AA8-47D9-956B-4F63D803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3" y="1052660"/>
            <a:ext cx="4280387" cy="570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D112FE0-C8AA-40CB-9769-F20C8C7A11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540568" y="116503"/>
            <a:ext cx="8229600" cy="1143000"/>
          </a:xfrm>
        </p:spPr>
        <p:txBody>
          <a:bodyPr/>
          <a:lstStyle/>
          <a:p>
            <a:r>
              <a:rPr lang="it-IT" altLang="it-IT" sz="3200" dirty="0"/>
              <a:t>Età del bronzo</a:t>
            </a:r>
            <a:r>
              <a:rPr lang="pl-PL" altLang="it-IT" sz="3200" dirty="0"/>
              <a:t> (Cu:Sn)</a:t>
            </a:r>
            <a:endParaRPr lang="en-US" altLang="it-IT" sz="3200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627B3303-3D8D-4856-ACAE-7888604AB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6453188"/>
            <a:ext cx="35544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200">
                <a:latin typeface="Times New Roman" panose="02020603050405020304" pitchFamily="18" charset="0"/>
              </a:rPr>
              <a:t>http://www.metallurgy.nist.gov/phase/solder/</a:t>
            </a:r>
            <a:r>
              <a:rPr lang="pl-PL" altLang="it-IT" sz="1200">
                <a:latin typeface="Times New Roman" panose="02020603050405020304" pitchFamily="18" charset="0"/>
              </a:rPr>
              <a:t>cusn</a:t>
            </a:r>
            <a:r>
              <a:rPr lang="en-US" altLang="it-IT" sz="1200">
                <a:latin typeface="Times New Roman" panose="02020603050405020304" pitchFamily="18" charset="0"/>
              </a:rPr>
              <a:t>.html</a:t>
            </a:r>
          </a:p>
        </p:txBody>
      </p:sp>
      <p:pic>
        <p:nvPicPr>
          <p:cNvPr id="15403" name="Picture 43">
            <a:extLst>
              <a:ext uri="{FF2B5EF4-FFF2-40B4-BE49-F238E27FC236}">
                <a16:creationId xmlns:a16="http://schemas.microsoft.com/office/drawing/2014/main" id="{0E2C647C-4798-42AB-9DD8-127F7AB7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9" y="1052736"/>
            <a:ext cx="5746135" cy="540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877B8DE-DFD8-4721-B99A-F1859F16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43" y="3429001"/>
            <a:ext cx="1851458" cy="16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07D8E67-8A60-4E7B-AD41-9A4744F15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228" y="1181890"/>
            <a:ext cx="2620962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4ED98B50-74DA-483F-B051-E9BB44030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228" y="2923369"/>
            <a:ext cx="214674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dirty="0">
                <a:latin typeface="Arial Unicode MS" pitchFamily="34" charset="-128"/>
              </a:rPr>
              <a:t>Rame nativo</a:t>
            </a:r>
            <a:r>
              <a:rPr lang="pl-PL" altLang="it-IT" sz="1200" dirty="0">
                <a:latin typeface="Arial Unicode MS" pitchFamily="34" charset="-128"/>
              </a:rPr>
              <a:t>, </a:t>
            </a:r>
            <a:r>
              <a:rPr lang="en-US" altLang="it-IT" sz="1200" dirty="0">
                <a:latin typeface="Arial Unicode MS" pitchFamily="34" charset="-128"/>
              </a:rPr>
              <a:t>Michigan, USA</a:t>
            </a:r>
            <a:br>
              <a:rPr lang="en-US" altLang="it-IT" dirty="0"/>
            </a:br>
            <a:r>
              <a:rPr lang="en-US" altLang="it-IT" dirty="0"/>
              <a:t> 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60BE1274-EFB8-4D14-B179-7B11B7F04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1003" y="5230368"/>
            <a:ext cx="219919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dirty="0">
                <a:latin typeface="Arial Unicode MS" pitchFamily="34" charset="-128"/>
              </a:rPr>
              <a:t>Stagno nativo</a:t>
            </a:r>
            <a:r>
              <a:rPr lang="pl-PL" altLang="it-IT" sz="1200" dirty="0">
                <a:latin typeface="Arial Unicode MS" pitchFamily="34" charset="-128"/>
              </a:rPr>
              <a:t>, </a:t>
            </a:r>
            <a:r>
              <a:rPr lang="it-IT" altLang="it-IT" sz="1200" dirty="0">
                <a:latin typeface="Arial Unicode MS" pitchFamily="34" charset="-128"/>
              </a:rPr>
              <a:t>NSW Australia</a:t>
            </a:r>
            <a:br>
              <a:rPr lang="en-US" altLang="it-IT" dirty="0"/>
            </a:br>
            <a:r>
              <a:rPr lang="en-US" altLang="it-IT" dirty="0"/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0" name="Rectangle 180">
            <a:extLst>
              <a:ext uri="{FF2B5EF4-FFF2-40B4-BE49-F238E27FC236}">
                <a16:creationId xmlns:a16="http://schemas.microsoft.com/office/drawing/2014/main" id="{C0E09404-8680-42A0-9A2A-5C858265E9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dirty="0"/>
              <a:t>Ottoni Cu + Zn</a:t>
            </a:r>
            <a:r>
              <a:rPr lang="pl-PL" altLang="it-IT" sz="3200" dirty="0"/>
              <a:t> (+ Pb), </a:t>
            </a:r>
            <a:r>
              <a:rPr lang="it-IT" altLang="it-IT" sz="3200" dirty="0"/>
              <a:t>applicazioni</a:t>
            </a:r>
            <a:endParaRPr lang="en-US" altLang="it-IT" sz="3200" dirty="0"/>
          </a:p>
        </p:txBody>
      </p:sp>
      <p:graphicFrame>
        <p:nvGraphicFramePr>
          <p:cNvPr id="20669" name="Group 189">
            <a:extLst>
              <a:ext uri="{FF2B5EF4-FFF2-40B4-BE49-F238E27FC236}">
                <a16:creationId xmlns:a16="http://schemas.microsoft.com/office/drawing/2014/main" id="{41EEE4D5-C9BE-4690-BE86-16AC739914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052736"/>
          <a:ext cx="8579296" cy="7233285"/>
        </p:xfrm>
        <a:graphic>
          <a:graphicData uri="http://schemas.openxmlformats.org/drawingml/2006/table">
            <a:tbl>
              <a:tblPr/>
              <a:tblGrid>
                <a:gridCol w="1594520">
                  <a:extLst>
                    <a:ext uri="{9D8B030D-6E8A-4147-A177-3AD203B41FA5}">
                      <a16:colId xmlns:a16="http://schemas.microsoft.com/office/drawing/2014/main" val="2793146040"/>
                    </a:ext>
                  </a:extLst>
                </a:gridCol>
                <a:gridCol w="6984776">
                  <a:extLst>
                    <a:ext uri="{9D8B030D-6E8A-4147-A177-3AD203B41FA5}">
                      <a16:colId xmlns:a16="http://schemas.microsoft.com/office/drawing/2014/main" val="1970853369"/>
                    </a:ext>
                  </a:extLst>
                </a:gridCol>
              </a:tblGrid>
              <a:tr h="2936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Lega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Applicazione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998166"/>
                  </a:ext>
                </a:extLst>
              </a:tr>
              <a:tr h="3238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 CuZn20Pb</a:t>
                      </a:r>
                      <a:endParaRPr kumimoji="0" lang="en-US" altLang="it-IT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P-CuZn35Pb2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Particolari tranciati a freddo, chiavi .</a:t>
                      </a:r>
                      <a:r>
                        <a:rPr kumimoji="0" lang="pl-PL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Accessori idrosanitari, rubinetteria.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09402"/>
                  </a:ext>
                </a:extLst>
              </a:tr>
              <a:tr h="5000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P-CuZn36Pb3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Ingranaggi, pignoni e tutti i particolari a forme complesse che richiedono una impegnativa lavorazione alle macchine utensili ad asportazione di truciolo ad altissima velocità.</a:t>
                      </a:r>
                      <a:r>
                        <a:rPr kumimoji="0" lang="pl-PL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89057"/>
                  </a:ext>
                </a:extLst>
              </a:tr>
              <a:tr h="4079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P-CuZn36Pb2As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 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Rubinetteria e raccorderia a contatto con acque potenzialmente atte a determinare il fenomeno della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dezincificazione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negli ottoni al piombo comuni.</a:t>
                      </a:r>
                      <a:endParaRPr kumimoji="0" lang="pl-PL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652123"/>
                  </a:ext>
                </a:extLst>
              </a:tr>
              <a:tr h="314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P-CuZn37Pb2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Bilancieri e casse per orologi, parti per orologeria, ingranaggi, ruotismi.</a:t>
                      </a:r>
                      <a:endParaRPr kumimoji="0" lang="en-US" alt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208406"/>
                  </a:ext>
                </a:extLst>
              </a:tr>
              <a:tr h="223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P-CuZn37Pb2Sn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Steli di valvole, viti, dadi e bulloni, particolari per impieghi marini.</a:t>
                      </a:r>
                      <a:endParaRPr kumimoji="0" lang="pl-PL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030779"/>
                  </a:ext>
                </a:extLst>
              </a:tr>
              <a:tr h="6842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P-CuZn38Pb2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Spine, bulloneria, viteria, spilli, occhielli, gancetti, articoli per uso domestico, minuteria metallica, lucchetti, serrature.</a:t>
                      </a:r>
                      <a:endParaRPr kumimoji="0" lang="en-US" alt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Rubinetteria cromata, miscelatori termostatici, valvole a sfera, a farfalla, a saracinesca, termostatiche, a quattro vie, organi di intercettazione, regolazione e controllo,  valvole per gas.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930887"/>
                  </a:ext>
                </a:extLst>
              </a:tr>
              <a:tr h="223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P-CuZn38Pb4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Piastre, arpionismi e parti metalliche in genere per orologeria.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061601"/>
                  </a:ext>
                </a:extLst>
              </a:tr>
              <a:tr h="2238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P-CuZn39Pb1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Viteria e bulloneria ottenute su macchine utensili ad alta velocità.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534138"/>
                  </a:ext>
                </a:extLst>
              </a:tr>
              <a:tr h="5000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P-CuZn39Pb2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 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Accessori per impianti idrosanitari, maniglie per porte e finestre, rubinetti, valvole e loro parti.</a:t>
                      </a:r>
                      <a:endParaRPr kumimoji="0" lang="en-US" alt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Meccanica: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Lucchetti, serrature, viti, dadi e bulloni.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366651"/>
                  </a:ext>
                </a:extLst>
              </a:tr>
              <a:tr h="2222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P-CuZn39Pb3</a:t>
                      </a:r>
                      <a:endParaRPr kumimoji="0" lang="en-US" altLang="it-IT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P-CuZn40Pb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Piastre tubiere per scambiatori di calore e condensatori.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663879"/>
                  </a:ext>
                </a:extLst>
              </a:tr>
              <a:tr h="4079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P-CuZn40Pb2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 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Valvole, rubinetteria, detentori, organi di intercettazione, regolazione e controllo. accessori per impianti idrosanitari, manigliame.</a:t>
                      </a:r>
                      <a:endParaRPr kumimoji="0" lang="en-US" altLang="it-IT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Meccanica:</a:t>
                      </a: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Viti, dadi e bulloni.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936170"/>
                  </a:ext>
                </a:extLst>
              </a:tr>
              <a:tr h="315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P-CuZn40Pb2Al</a:t>
                      </a: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Edilizia: 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Profilati estrusi, serramenti ed infissi per vetrine,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salvaporte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serramenti in genere, modanature, riloghe.</a:t>
                      </a:r>
                      <a:endParaRPr kumimoji="0" lang="en-US" altLang="it-IT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521461"/>
                  </a:ext>
                </a:extLst>
              </a:tr>
            </a:tbl>
          </a:graphicData>
        </a:graphic>
      </p:graphicFrame>
      <p:sp>
        <p:nvSpPr>
          <p:cNvPr id="20670" name="Rectangle 190">
            <a:extLst>
              <a:ext uri="{FF2B5EF4-FFF2-40B4-BE49-F238E27FC236}">
                <a16:creationId xmlns:a16="http://schemas.microsoft.com/office/drawing/2014/main" id="{27208244-F46E-4AC0-9182-2502BBD70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67943"/>
            <a:ext cx="51651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sz="1200" dirty="0"/>
              <a:t>Diego Colombo, Facolta’ di Ingegneria, Universita’ di Trento; </a:t>
            </a:r>
            <a:endParaRPr lang="it-IT" altLang="it-IT" sz="1200" dirty="0"/>
          </a:p>
          <a:p>
            <a:r>
              <a:rPr lang="en-US" altLang="it-IT" sz="1200" dirty="0"/>
              <a:t>http://www.ing.unitn.it/~colombo/OTTONERICA/Ottoni_files/Page335.htm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2217A4-FE33-4BD4-A646-6FA6EBAC5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Mega - </a:t>
            </a:r>
            <a:r>
              <a:rPr lang="it-IT" sz="3600" strike="sngStrike" dirty="0"/>
              <a:t>s</a:t>
            </a:r>
            <a:r>
              <a:rPr lang="it-IT" sz="3600" dirty="0"/>
              <a:t>bronzi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24168D-B4FC-460C-B873-36F8E56D7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6" y="1417638"/>
            <a:ext cx="3106688" cy="414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90E891-8A8D-47CA-9D0D-CCBE5CA15E20}"/>
              </a:ext>
            </a:extLst>
          </p:cNvPr>
          <p:cNvSpPr txBox="1"/>
          <p:nvPr/>
        </p:nvSpPr>
        <p:spPr>
          <a:xfrm>
            <a:off x="219766" y="5805264"/>
            <a:ext cx="802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«К</a:t>
            </a:r>
            <a:r>
              <a:rPr lang="az-Cyrl-AZ" dirty="0"/>
              <a:t>олокол</a:t>
            </a:r>
            <a:r>
              <a:rPr lang="it-IT" dirty="0"/>
              <a:t> </a:t>
            </a:r>
            <a:r>
              <a:rPr lang="az-Cyrl-AZ" dirty="0"/>
              <a:t>цар</a:t>
            </a:r>
            <a:r>
              <a:rPr lang="it-IT" dirty="0"/>
              <a:t>» – non ha mai suonata     «</a:t>
            </a:r>
            <a:r>
              <a:rPr lang="az-Cyrl-AZ" dirty="0"/>
              <a:t>Пушка</a:t>
            </a:r>
            <a:r>
              <a:rPr lang="it-IT" dirty="0"/>
              <a:t> </a:t>
            </a:r>
            <a:r>
              <a:rPr lang="az-Cyrl-AZ" dirty="0"/>
              <a:t>цар</a:t>
            </a:r>
            <a:r>
              <a:rPr lang="it-IT" dirty="0"/>
              <a:t>» - non ho mai sparato</a:t>
            </a:r>
          </a:p>
        </p:txBody>
      </p:sp>
      <p:pic>
        <p:nvPicPr>
          <p:cNvPr id="6" name="Immagine 5" descr="Immagine che contiene esterni, cielo, albero, arma&#10;&#10;Descrizione generata automaticamente">
            <a:extLst>
              <a:ext uri="{FF2B5EF4-FFF2-40B4-BE49-F238E27FC236}">
                <a16:creationId xmlns:a16="http://schemas.microsoft.com/office/drawing/2014/main" id="{183F61ED-1685-4143-A3F5-31AF71798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25" y="1417638"/>
            <a:ext cx="5521859" cy="41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197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F0E7F174-E08F-4769-B4C2-8E432121F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1167380"/>
            <a:ext cx="3108036" cy="219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4">
            <a:extLst>
              <a:ext uri="{FF2B5EF4-FFF2-40B4-BE49-F238E27FC236}">
                <a16:creationId xmlns:a16="http://schemas.microsoft.com/office/drawing/2014/main" id="{7CFF9A36-6851-40C7-8AD3-68DF281F6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39" y="1133636"/>
            <a:ext cx="3108036" cy="217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5">
            <a:extLst>
              <a:ext uri="{FF2B5EF4-FFF2-40B4-BE49-F238E27FC236}">
                <a16:creationId xmlns:a16="http://schemas.microsoft.com/office/drawing/2014/main" id="{ADBAD2AD-A3D9-47A4-A9A1-FF63DF29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39" y="3388703"/>
            <a:ext cx="3108036" cy="189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Rectangle 6">
            <a:extLst>
              <a:ext uri="{FF2B5EF4-FFF2-40B4-BE49-F238E27FC236}">
                <a16:creationId xmlns:a16="http://schemas.microsoft.com/office/drawing/2014/main" id="{1962AC31-E73B-4E25-9907-F119F0497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5780088"/>
            <a:ext cx="2524125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900"/>
              <a:t>http://www.gastropods.com/5/Shell_965.shtml</a:t>
            </a:r>
          </a:p>
        </p:txBody>
      </p:sp>
      <p:pic>
        <p:nvPicPr>
          <p:cNvPr id="22534" name="Picture 7">
            <a:extLst>
              <a:ext uri="{FF2B5EF4-FFF2-40B4-BE49-F238E27FC236}">
                <a16:creationId xmlns:a16="http://schemas.microsoft.com/office/drawing/2014/main" id="{0AD29921-7027-4A02-BD03-B1EA2430E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90" y="3456581"/>
            <a:ext cx="3076971" cy="328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5" name="Text Box 8">
            <a:extLst>
              <a:ext uri="{FF2B5EF4-FFF2-40B4-BE49-F238E27FC236}">
                <a16:creationId xmlns:a16="http://schemas.microsoft.com/office/drawing/2014/main" id="{B6EAE719-F95F-4945-ADBB-0D06BC0D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063" y="5351463"/>
            <a:ext cx="28670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200" i="1"/>
              <a:t>Haliotis rufescens </a:t>
            </a:r>
            <a:r>
              <a:rPr lang="pl-PL" altLang="it-IT" sz="1200"/>
              <a:t>ang. </a:t>
            </a:r>
            <a:r>
              <a:rPr lang="pl-PL" altLang="it-IT" sz="1200" i="1"/>
              <a:t>Red abalone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/>
              <a:t>Orecchia di mare</a:t>
            </a:r>
            <a:r>
              <a:rPr lang="pl-PL" altLang="it-IT" sz="1800"/>
              <a:t> – </a:t>
            </a:r>
            <a:r>
              <a:rPr lang="it-IT" altLang="it-IT" sz="1800"/>
              <a:t>fino a</a:t>
            </a:r>
            <a:r>
              <a:rPr lang="pl-PL" altLang="it-IT" sz="1800"/>
              <a:t> 30 cm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760F82D-9415-4BED-9A5A-399AF60B5D13}"/>
              </a:ext>
            </a:extLst>
          </p:cNvPr>
          <p:cNvSpPr txBox="1">
            <a:spLocks noChangeArrowheads="1"/>
          </p:cNvSpPr>
          <p:nvPr/>
        </p:nvSpPr>
        <p:spPr>
          <a:xfrm>
            <a:off x="899592" y="248054"/>
            <a:ext cx="7344816" cy="857250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altLang="it-IT" sz="3200" dirty="0"/>
              <a:t>L’ingegneria dei materiali: </a:t>
            </a:r>
            <a:r>
              <a:rPr lang="pl-PL" altLang="it-IT" sz="3200" dirty="0"/>
              <a:t>Red abalone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DEBB89F-7327-4627-8B84-7080FC585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204658"/>
            <a:ext cx="6172200" cy="857250"/>
          </a:xfrm>
        </p:spPr>
        <p:txBody>
          <a:bodyPr/>
          <a:lstStyle/>
          <a:p>
            <a:r>
              <a:rPr lang="pl-PL" altLang="it-IT" sz="3000" i="1" dirty="0"/>
              <a:t>Haliotis rufescens</a:t>
            </a:r>
            <a:endParaRPr lang="pl-PL" altLang="it-IT" sz="3000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92BE09B-6AC8-41A3-A664-036C9D55A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647" y="5441819"/>
            <a:ext cx="4891088" cy="9921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l-PL" altLang="it-IT" sz="900" b="1" dirty="0"/>
              <a:t>Jiddu Bezares</a:t>
            </a:r>
            <a:r>
              <a:rPr lang="pl-PL" altLang="it-IT" sz="900" b="1" dirty="0">
                <a:hlinkClick r:id="rId2"/>
              </a:rPr>
              <a:t>a</a:t>
            </a:r>
            <a:r>
              <a:rPr lang="pl-PL" altLang="it-IT" sz="900" b="1" dirty="0"/>
              <a:t>, Robert J. Asaro</a:t>
            </a:r>
            <a:r>
              <a:rPr lang="pl-PL" altLang="it-IT" sz="900" b="1" dirty="0">
                <a:hlinkClick r:id="rId2"/>
              </a:rPr>
              <a:t>a</a:t>
            </a:r>
            <a:r>
              <a:rPr lang="pl-PL" altLang="it-IT" sz="900" b="1" dirty="0"/>
              <a:t>, </a:t>
            </a:r>
            <a:r>
              <a:rPr lang="pl-PL" altLang="it-IT" sz="900" b="1" dirty="0">
                <a:hlinkClick r:id="rId3"/>
              </a:rPr>
              <a:t> </a:t>
            </a:r>
            <a:r>
              <a:rPr lang="pl-PL" altLang="it-IT" sz="900" b="1" dirty="0"/>
              <a:t>, </a:t>
            </a:r>
            <a:r>
              <a:rPr lang="pl-PL" altLang="it-IT" sz="900" b="1" dirty="0">
                <a:hlinkClick r:id="rId4"/>
              </a:rPr>
              <a:t> </a:t>
            </a:r>
            <a:r>
              <a:rPr lang="pl-PL" altLang="it-IT" sz="900" b="1" dirty="0"/>
              <a:t> and Marilyn Hawley</a:t>
            </a:r>
            <a:r>
              <a:rPr lang="pl-PL" altLang="it-IT" sz="900" b="1" dirty="0">
                <a:hlinkClick r:id="rId5"/>
              </a:rPr>
              <a:t>b</a:t>
            </a:r>
            <a:endParaRPr lang="pl-PL" altLang="it-IT" sz="900" dirty="0"/>
          </a:p>
          <a:p>
            <a:pPr>
              <a:defRPr/>
            </a:pPr>
            <a:r>
              <a:rPr lang="pl-PL" altLang="it-IT" sz="675" dirty="0"/>
              <a:t>a Department of Structural Engineering, University of California, San Diego, CA 92093, USA</a:t>
            </a:r>
          </a:p>
          <a:p>
            <a:pPr>
              <a:defRPr/>
            </a:pPr>
            <a:r>
              <a:rPr lang="pl-PL" altLang="it-IT" sz="675" dirty="0"/>
              <a:t>b Materials Science and Technology Division, Los Alamos National lab., Los Alamos, NM 87545, USA</a:t>
            </a:r>
          </a:p>
          <a:p>
            <a:pPr>
              <a:defRPr/>
            </a:pPr>
            <a:r>
              <a:rPr lang="pl-PL" altLang="it-IT" b="1" dirty="0">
                <a:hlinkClick r:id="rId6"/>
              </a:rPr>
              <a:t>Journal of Structural Biology</a:t>
            </a:r>
            <a:br>
              <a:rPr lang="pl-PL" altLang="it-IT" dirty="0"/>
            </a:br>
            <a:r>
              <a:rPr lang="pl-PL" altLang="it-IT" dirty="0">
                <a:hlinkClick r:id="rId7"/>
              </a:rPr>
              <a:t>Volume 163, Issue 1</a:t>
            </a:r>
            <a:r>
              <a:rPr lang="pl-PL" altLang="it-IT" dirty="0"/>
              <a:t>, July 2008, Pages 61-75 </a:t>
            </a:r>
          </a:p>
        </p:txBody>
      </p:sp>
      <p:pic>
        <p:nvPicPr>
          <p:cNvPr id="23556" name="Picture 4" descr="Full-size image">
            <a:extLst>
              <a:ext uri="{FF2B5EF4-FFF2-40B4-BE49-F238E27FC236}">
                <a16:creationId xmlns:a16="http://schemas.microsoft.com/office/drawing/2014/main" id="{B621AE43-70CA-4C12-9301-E0E27D6C6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941421"/>
            <a:ext cx="4119563" cy="328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>
            <a:extLst>
              <a:ext uri="{FF2B5EF4-FFF2-40B4-BE49-F238E27FC236}">
                <a16:creationId xmlns:a16="http://schemas.microsoft.com/office/drawing/2014/main" id="{B5B37EBA-56A2-4541-BEC0-21F2A4308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960" y="1562309"/>
            <a:ext cx="3374552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000" dirty="0"/>
              <a:t>Fig. 1. (a and b) SEM images of fractured nacre from </a:t>
            </a:r>
            <a:r>
              <a:rPr lang="pl-PL" altLang="it-IT" sz="1000" i="1" dirty="0"/>
              <a:t>H. rufescens</a:t>
            </a:r>
            <a:r>
              <a:rPr lang="pl-PL" altLang="it-IT" sz="1000" dirty="0"/>
              <a:t> illustrating tiles on nearly parallel lamella. The “terrace” consisting of one interlamellar layer of nacre is shown at higher magnification in (b), where the black arrow points to a central region discussed below and referred to in </a:t>
            </a:r>
            <a:r>
              <a:rPr lang="pl-PL" altLang="it-IT" sz="1000" dirty="0">
                <a:hlinkClick r:id="rId9"/>
                <a:hlinkMouseOver r:id="rId10"/>
              </a:rPr>
              <a:t>Mutvei (1979)</a:t>
            </a:r>
            <a:r>
              <a:rPr lang="pl-PL" altLang="it-IT" sz="1000" dirty="0"/>
              <a:t>. (c) Flat pearls grown on a glass slide inserted into the mantle of a live red abalone (described below). Note the “stack of coins” arrangement with a smaller tile (or tiles) nucleated at the top of each stack. (d) SEM image of a cross section of </a:t>
            </a:r>
            <a:r>
              <a:rPr lang="pl-PL" altLang="it-IT" sz="1000" i="1" dirty="0"/>
              <a:t>H. rufescens</a:t>
            </a:r>
            <a:r>
              <a:rPr lang="pl-PL" altLang="it-IT" sz="1000" dirty="0"/>
              <a:t> organic matrix, demineralized in EDTA, illustrating individual and apparently porous interlamellar layers </a:t>
            </a:r>
            <a:endParaRPr lang="it-IT" altLang="it-IT" sz="1000" dirty="0"/>
          </a:p>
          <a:p>
            <a:pPr>
              <a:spcBef>
                <a:spcPct val="0"/>
              </a:spcBef>
              <a:buFontTx/>
              <a:buNone/>
            </a:pPr>
            <a:endParaRPr lang="it-IT" altLang="it-IT" sz="10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(a, b) La struttura lamellare del guscio, fatta dalle ‘tegole’ di madre perla.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(c) La parte interna è un mosaico di quasi-perle: pile di lamiere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(d) La matrice organica costituisce una rete, tipo filamenti di vetro in ‘vetro-resina’</a:t>
            </a:r>
            <a:endParaRPr lang="pl-PL" altLang="it-IT" sz="1800" dirty="0"/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6E7C781B-E9A5-469F-8317-EDAE35CD7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4" y="1061908"/>
            <a:ext cx="854551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Macromolecular structure of the organic framework of nacre in </a:t>
            </a:r>
            <a:r>
              <a:rPr lang="pl-PL" altLang="it-IT" sz="1800" i="1" dirty="0"/>
              <a:t>Haliotis rufescens</a:t>
            </a:r>
            <a:r>
              <a:rPr lang="pl-PL" altLang="it-IT" sz="1800" dirty="0"/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Implications for growth and mechanical behavior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E687CD9-A4B9-4D72-BCF6-304927E41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i="1"/>
              <a:t>Haliotis rufescens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DFDBA85B-E14A-443C-838B-0A971D296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8" y="2025650"/>
            <a:ext cx="4027127" cy="161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29E8DA11-9031-48AA-8BCF-2902A32FB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6" y="4175398"/>
            <a:ext cx="4984954" cy="208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12ACBE87-9077-45D9-835D-78186C4F3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1426849"/>
            <a:ext cx="4498850" cy="261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9675FB-8FB7-4C2F-AD08-0B75CF704937}"/>
              </a:ext>
            </a:extLst>
          </p:cNvPr>
          <p:cNvSpPr txBox="1"/>
          <p:nvPr/>
        </p:nvSpPr>
        <p:spPr>
          <a:xfrm>
            <a:off x="5544737" y="4509120"/>
            <a:ext cx="3419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struttura somiglia a un muro fatto di mattoni regolari e legati tramite la malta. I cristalli di CaCO</a:t>
            </a:r>
            <a:r>
              <a:rPr lang="it-IT" sz="2000" baseline="-25000" dirty="0"/>
              <a:t>3</a:t>
            </a:r>
            <a:r>
              <a:rPr lang="it-IT" dirty="0"/>
              <a:t> (aragonite) hanno i bordi organici (di chitina), come un telecomando nel suo guscio.</a:t>
            </a:r>
          </a:p>
          <a:p>
            <a:r>
              <a:rPr lang="it-IT" dirty="0"/>
              <a:t>La struttura è resistente ma anche elastica. 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85625-816F-69F3-7323-47544E6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528" y="-467525"/>
            <a:ext cx="7313612" cy="1143000"/>
          </a:xfrm>
        </p:spPr>
        <p:txBody>
          <a:bodyPr/>
          <a:lstStyle/>
          <a:p>
            <a:r>
              <a:rPr lang="it-IT" dirty="0"/>
              <a:t>Ponte del diavolo, </a:t>
            </a:r>
            <a:r>
              <a:rPr lang="it-IT" dirty="0" err="1"/>
              <a:t>Łęczyca</a:t>
            </a:r>
            <a:r>
              <a:rPr lang="it-IT" dirty="0"/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5E65240-B4E3-CDC6-9AD8-E691CE482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89964"/>
            <a:ext cx="6192688" cy="32611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BB90C35-2E11-8693-ED6A-3C7436A7F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187" y="971335"/>
            <a:ext cx="2040011" cy="301921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C14B2A-63AA-9A51-530A-CF1E64700EDB}"/>
              </a:ext>
            </a:extLst>
          </p:cNvPr>
          <p:cNvSpPr txBox="1"/>
          <p:nvPr/>
        </p:nvSpPr>
        <p:spPr>
          <a:xfrm>
            <a:off x="0" y="4051423"/>
            <a:ext cx="91321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BORUTA CUSTODISCE I SOTTERRANEI DEL CASTELLO 
</a:t>
            </a:r>
            <a:br>
              <a:rPr lang="it-IT" b="1" dirty="0"/>
            </a:br>
            <a:r>
              <a:rPr lang="it-IT" dirty="0"/>
              <a:t>Sotto il castello di </a:t>
            </a:r>
            <a:r>
              <a:rPr lang="it-IT" dirty="0" err="1"/>
              <a:t>Łęczyca</a:t>
            </a:r>
            <a:r>
              <a:rPr lang="it-IT" dirty="0"/>
              <a:t> dovevano esserci sotterranei, tunnel, che </a:t>
            </a:r>
            <a:r>
              <a:rPr lang="it-IT" dirty="0" err="1"/>
              <a:t>Boruta</a:t>
            </a:r>
            <a:r>
              <a:rPr lang="it-IT" dirty="0"/>
              <a:t> sorvegliava. Dissero che c'era un tunnel dalla chiesa di </a:t>
            </a:r>
            <a:r>
              <a:rPr lang="it-IT" dirty="0" err="1"/>
              <a:t>Tumsk</a:t>
            </a:r>
            <a:r>
              <a:rPr lang="it-IT" dirty="0"/>
              <a:t> a </a:t>
            </a:r>
            <a:r>
              <a:rPr lang="it-IT" dirty="0" err="1"/>
              <a:t>Łęczyca</a:t>
            </a:r>
            <a:r>
              <a:rPr lang="it-IT" dirty="0"/>
              <a:t>, perché andavano alla chiesa lì. In caso di guerra, la gente si nascondeva in questo tunnel e metteva tutti i tesori da qualche parte sotto il castello, e ora la gente dice che è difficile arrivarci. Dopo tutto, tutti dovevano fare qualcosa per proteggersi. Hanno messo lì il diavolo, perché chi seppellisce il denaro lo restituisce al diavolo. Se qualcuno conoscesse i loro incantesimi, forse lo troverebbe, e così non è.</a:t>
            </a:r>
            <a:r>
              <a:rPr lang="it-IT" b="1" dirty="0"/>
              <a:t>
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09607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81001185-3B2A-4ECC-9AB1-64C0D23A8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pl-PL" altLang="it-IT" sz="2700" dirty="0"/>
            </a:br>
            <a:r>
              <a:rPr lang="pl-PL" altLang="it-IT" sz="3200" dirty="0"/>
              <a:t>S</a:t>
            </a:r>
            <a:r>
              <a:rPr lang="it-IT" altLang="it-IT" sz="3200" dirty="0"/>
              <a:t>cala della durezza (Mohs)</a:t>
            </a:r>
            <a:endParaRPr lang="en-US" altLang="it-IT" sz="3200" dirty="0"/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AB67F448-5812-48BF-A81D-A685153D9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1458843"/>
            <a:ext cx="7451724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>
            <a:extLst>
              <a:ext uri="{FF2B5EF4-FFF2-40B4-BE49-F238E27FC236}">
                <a16:creationId xmlns:a16="http://schemas.microsoft.com/office/drawing/2014/main" id="{E10931EB-1918-47CB-B319-CB79034A3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02" y="6456362"/>
            <a:ext cx="1668463" cy="254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altLang="it-IT" sz="1050" dirty="0"/>
              <a:t>AllAboutGemstones.com</a:t>
            </a:r>
            <a:endParaRPr lang="en-US" altLang="it-IT" sz="1050" dirty="0"/>
          </a:p>
        </p:txBody>
      </p:sp>
      <p:sp>
        <p:nvSpPr>
          <p:cNvPr id="28677" name="Text Box 5">
            <a:extLst>
              <a:ext uri="{FF2B5EF4-FFF2-40B4-BE49-F238E27FC236}">
                <a16:creationId xmlns:a16="http://schemas.microsoft.com/office/drawing/2014/main" id="{EA3B76DB-2A52-4E94-9D25-292D49612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39" y="5399157"/>
            <a:ext cx="83663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Materia</a:t>
            </a:r>
            <a:r>
              <a:rPr lang="it-IT" altLang="it-IT" sz="1800" dirty="0"/>
              <a:t>le più duro lascia una traccia sul materiale più morbido</a:t>
            </a:r>
            <a:r>
              <a:rPr lang="pl-PL" altLang="it-IT" sz="18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La durezza dell’unghia è c.a. </a:t>
            </a:r>
            <a:r>
              <a:rPr lang="pl-PL" altLang="it-IT" sz="1800" dirty="0"/>
              <a:t>2</a:t>
            </a:r>
            <a:r>
              <a:rPr lang="it-IT" altLang="it-IT" sz="1800" dirty="0"/>
              <a:t>,</a:t>
            </a:r>
            <a:r>
              <a:rPr lang="pl-PL" altLang="it-IT" sz="1800" dirty="0"/>
              <a:t>5, </a:t>
            </a:r>
            <a:r>
              <a:rPr lang="it-IT" altLang="it-IT" sz="1800" dirty="0"/>
              <a:t>vetro</a:t>
            </a:r>
            <a:r>
              <a:rPr lang="pl-PL" altLang="it-IT" sz="1800" dirty="0"/>
              <a:t> 5</a:t>
            </a:r>
            <a:r>
              <a:rPr lang="it-IT" altLang="it-IT" sz="1800" dirty="0"/>
              <a:t>,</a:t>
            </a:r>
            <a:r>
              <a:rPr lang="pl-PL" altLang="it-IT" sz="1800" dirty="0"/>
              <a:t>5, </a:t>
            </a:r>
            <a:r>
              <a:rPr lang="it-IT" altLang="it-IT" sz="1800" dirty="0"/>
              <a:t>lima (metallica) per le unghie </a:t>
            </a:r>
            <a:r>
              <a:rPr lang="pl-PL" altLang="it-IT" sz="1800" dirty="0"/>
              <a:t>6</a:t>
            </a:r>
            <a:r>
              <a:rPr lang="it-IT" altLang="it-IT" sz="1800" dirty="0"/>
              <a:t>,</a:t>
            </a:r>
            <a:r>
              <a:rPr lang="pl-PL" altLang="it-IT" sz="1800" dirty="0"/>
              <a:t>5. </a:t>
            </a:r>
            <a:endParaRPr lang="en-US" altLang="it-IT" sz="1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CEB457E-E523-4634-A2AC-58C5224B6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2700" dirty="0"/>
              <a:t>1 tal</a:t>
            </a:r>
            <a:r>
              <a:rPr lang="it-IT" altLang="it-IT" sz="2700" dirty="0"/>
              <a:t>co</a:t>
            </a:r>
            <a:endParaRPr lang="en-US" altLang="it-IT" sz="2700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D98F9CB-84FA-45D2-9459-6950E3E80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8" y="5556250"/>
            <a:ext cx="2284412" cy="485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2"/>
              </a:rPr>
              <a:t>http://www.mii.org/Minerals/Minpics1/Talc%202.jpg</a:t>
            </a:r>
            <a:endParaRPr lang="pl-PL" altLang="it-IT" sz="75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3"/>
              </a:rPr>
              <a:t>http://www.microphotonics.com/talc%20powder.jpg</a:t>
            </a:r>
            <a:r>
              <a:rPr lang="pl-PL" altLang="it-IT"/>
              <a:t> </a:t>
            </a:r>
            <a:endParaRPr lang="en-US" altLang="it-IT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0AEBD402-B3AF-4D17-A153-0602E75B2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349500"/>
            <a:ext cx="253841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33D2D0C3-2FFA-44A1-9D9E-80F81ADBD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2359025"/>
            <a:ext cx="320357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F830D65-EA97-4CA8-9E50-417C0C35B7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2700" dirty="0"/>
              <a:t>2 g</a:t>
            </a:r>
            <a:r>
              <a:rPr lang="it-IT" altLang="it-IT" sz="2700" dirty="0"/>
              <a:t>esso</a:t>
            </a:r>
            <a:r>
              <a:rPr lang="pl-PL" altLang="it-IT" sz="2700" dirty="0"/>
              <a:t> (alabast</a:t>
            </a:r>
            <a:r>
              <a:rPr lang="it-IT" altLang="it-IT" sz="2700" dirty="0"/>
              <a:t>ro</a:t>
            </a:r>
            <a:r>
              <a:rPr lang="pl-PL" altLang="it-IT" sz="2700" dirty="0"/>
              <a:t>) CaSO</a:t>
            </a:r>
            <a:r>
              <a:rPr lang="pl-PL" altLang="it-IT" sz="2700" baseline="-25000" dirty="0"/>
              <a:t>4</a:t>
            </a:r>
            <a:endParaRPr lang="en-US" altLang="it-IT" sz="2700" dirty="0"/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132D7295-C283-4652-A1A1-CA4F75375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863725"/>
            <a:ext cx="2586037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:a16="http://schemas.microsoft.com/office/drawing/2014/main" id="{9A04EDCC-8EEC-49B1-B785-8268759A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5834856"/>
            <a:ext cx="67500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dirty="0"/>
              <a:t>http://www.dkimages.com/discover/previews/953/35003342.JPG</a:t>
            </a:r>
          </a:p>
        </p:txBody>
      </p:sp>
      <p:pic>
        <p:nvPicPr>
          <p:cNvPr id="30725" name="Picture 5">
            <a:extLst>
              <a:ext uri="{FF2B5EF4-FFF2-40B4-BE49-F238E27FC236}">
                <a16:creationId xmlns:a16="http://schemas.microsoft.com/office/drawing/2014/main" id="{7EF9277B-9351-4198-ADFD-77E5592C3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1887538"/>
            <a:ext cx="3440113" cy="2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C3FCE823-120F-46A6-A961-6638EEC03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344"/>
            <a:ext cx="8229600" cy="1143000"/>
          </a:xfrm>
        </p:spPr>
        <p:txBody>
          <a:bodyPr/>
          <a:lstStyle/>
          <a:p>
            <a:pPr algn="l"/>
            <a:r>
              <a:rPr lang="it-IT" altLang="it-IT" sz="3200" dirty="0"/>
              <a:t>Spato d’Islanda: birifrangenza</a:t>
            </a:r>
            <a:endParaRPr lang="en-US" altLang="it-IT" sz="3200" dirty="0"/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90CD037C-2E34-414D-87D8-02B938E52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4"/>
          <a:stretch>
            <a:fillRect/>
          </a:stretch>
        </p:blipFill>
        <p:spPr bwMode="auto">
          <a:xfrm>
            <a:off x="611560" y="998541"/>
            <a:ext cx="4824536" cy="420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72844073-DA9D-47F6-8F11-EEFA46EAD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98543"/>
            <a:ext cx="2535781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33543BB8-5CE0-497C-BE4A-1649AF22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4484324"/>
            <a:ext cx="2535781" cy="22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31F230-B849-40DD-B5FD-A6BE921B44B1}"/>
              </a:ext>
            </a:extLst>
          </p:cNvPr>
          <p:cNvSpPr txBox="1"/>
          <p:nvPr/>
        </p:nvSpPr>
        <p:spPr>
          <a:xfrm>
            <a:off x="607337" y="5347657"/>
            <a:ext cx="5044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Museo di Vienna</a:t>
            </a:r>
          </a:p>
          <a:p>
            <a:endParaRPr lang="it-IT" dirty="0"/>
          </a:p>
          <a:p>
            <a:r>
              <a:rPr lang="it-IT" dirty="0"/>
              <a:t>Birifrangenza: nelle direzioni perpendicolari la luce propaga con velocità diverse (Foto GK)</a:t>
            </a:r>
          </a:p>
        </p:txBody>
      </p:sp>
    </p:spTree>
    <p:extLst>
      <p:ext uri="{BB962C8B-B14F-4D97-AF65-F5344CB8AC3E}">
        <p14:creationId xmlns:p14="http://schemas.microsoft.com/office/powerpoint/2010/main" val="564340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D41BCAEC-0409-4A9E-9011-F7E7FE8D6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2700" dirty="0"/>
              <a:t>4 fluor</a:t>
            </a:r>
            <a:r>
              <a:rPr lang="it-IT" altLang="it-IT" sz="2700" dirty="0" err="1"/>
              <a:t>ite</a:t>
            </a:r>
            <a:r>
              <a:rPr lang="pl-PL" altLang="it-IT" sz="2700" dirty="0"/>
              <a:t> CaF</a:t>
            </a:r>
            <a:r>
              <a:rPr lang="pl-PL" altLang="it-IT" sz="2700" baseline="-25000" dirty="0"/>
              <a:t>2</a:t>
            </a:r>
            <a:endParaRPr lang="en-US" altLang="it-IT" sz="2700" dirty="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EA10766-AA6D-4F45-99E0-0AB508C2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5211763"/>
            <a:ext cx="2582862" cy="3222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2"/>
              </a:rPr>
              <a:t>http://www.sciencehelpdesk.com/img/science1_5/Fluorite.jpg</a:t>
            </a:r>
            <a:endParaRPr lang="pl-PL" altLang="it-IT" sz="75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</a:rPr>
              <a:t>http://www.healingcrystals.com/images/cards/Fluorite.jpg</a:t>
            </a:r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55032425-BB9F-4B45-9F9D-39F25FCAF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51" y="1781103"/>
            <a:ext cx="4329175" cy="299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EA0BF292-18D2-4CF8-8601-6B918FF73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4" y="1781103"/>
            <a:ext cx="2898849" cy="289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128FC8D-C13A-4392-AD42-A9B87AFAB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/>
              <a:t>5 apat</a:t>
            </a:r>
            <a:r>
              <a:rPr lang="it-IT" altLang="it-IT" sz="3200"/>
              <a:t>i</a:t>
            </a:r>
            <a:r>
              <a:rPr lang="pl-PL" altLang="it-IT" sz="3200"/>
              <a:t>t</a:t>
            </a:r>
            <a:r>
              <a:rPr lang="it-IT" altLang="it-IT" sz="3200"/>
              <a:t>e</a:t>
            </a:r>
            <a:r>
              <a:rPr lang="pl-PL" altLang="it-IT" sz="3200"/>
              <a:t> </a:t>
            </a:r>
            <a:r>
              <a:rPr lang="en-US" altLang="it-IT" sz="3200"/>
              <a:t>Ca</a:t>
            </a:r>
            <a:r>
              <a:rPr lang="pl-PL" altLang="it-IT" sz="3200" baseline="-25000"/>
              <a:t>5</a:t>
            </a:r>
            <a:r>
              <a:rPr lang="en-US" altLang="it-IT" sz="3200"/>
              <a:t>(PO</a:t>
            </a:r>
            <a:r>
              <a:rPr lang="pl-PL" altLang="it-IT" sz="3200" baseline="-25000"/>
              <a:t>4</a:t>
            </a:r>
            <a:r>
              <a:rPr lang="en-US" altLang="it-IT" sz="3200"/>
              <a:t>)</a:t>
            </a:r>
            <a:r>
              <a:rPr lang="pl-PL" altLang="it-IT" sz="3200" baseline="-25000"/>
              <a:t>3</a:t>
            </a:r>
            <a:endParaRPr lang="en-US" altLang="it-IT" sz="32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5A1E527-B336-419D-B7E7-2C7D16A6B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6165850"/>
            <a:ext cx="2805112" cy="3222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2"/>
              </a:rPr>
              <a:t>http://www.rockcutters.us/cut-images/apatite/apatite-green-oval.jpg</a:t>
            </a:r>
            <a:endParaRPr lang="pl-PL" altLang="it-IT" sz="75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</a:rPr>
              <a:t>http://www.matsminerals.com/apatiteCM-13.jpg</a:t>
            </a: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44E9F804-CED4-4C75-9B2F-C9BBCC5BD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17700"/>
            <a:ext cx="23907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7F7EA79E-B27F-4681-8F03-C5832E990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17700"/>
            <a:ext cx="34559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CasellaDiTesto 1">
            <a:extLst>
              <a:ext uri="{FF2B5EF4-FFF2-40B4-BE49-F238E27FC236}">
                <a16:creationId xmlns:a16="http://schemas.microsoft.com/office/drawing/2014/main" id="{E2CEA0E6-568F-47FF-9510-3DD8050F7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5573713"/>
            <a:ext cx="3357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/>
              <a:t>Gemma semi-preziosa, </a:t>
            </a:r>
          </a:p>
          <a:p>
            <a:r>
              <a:rPr lang="it-IT" altLang="it-IT"/>
              <a:t>ma anche un fertilizzante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027EDDE5-C2B9-4BF5-B020-9A7B03948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00063"/>
            <a:ext cx="43624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/>
              <a:t>6 </a:t>
            </a:r>
            <a:r>
              <a:rPr lang="it-IT" altLang="it-IT"/>
              <a:t>ortoclasio  </a:t>
            </a:r>
            <a:r>
              <a:rPr lang="en-US" altLang="it-IT"/>
              <a:t>KAlSi</a:t>
            </a:r>
            <a:r>
              <a:rPr lang="pl-PL" altLang="it-IT" baseline="-25000"/>
              <a:t>3</a:t>
            </a:r>
            <a:r>
              <a:rPr lang="en-US" altLang="it-IT"/>
              <a:t>O</a:t>
            </a:r>
            <a:r>
              <a:rPr lang="pl-PL" altLang="it-IT" baseline="-25000"/>
              <a:t>8</a:t>
            </a:r>
            <a:r>
              <a:rPr lang="en-US" altLang="it-IT"/>
              <a:t> </a:t>
            </a:r>
            <a:r>
              <a:rPr lang="pl-PL" altLang="it-IT"/>
              <a:t> </a:t>
            </a:r>
            <a:endParaRPr lang="en-US" altLang="it-IT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85CBD18-A354-4F04-A1D2-AB4182B3F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400800"/>
            <a:ext cx="3330575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  <a:hlinkClick r:id="rId2"/>
              </a:rPr>
              <a:t>http://www.thomsonminerals.com/images/JBW615CORTHOCLASENC1.jpg</a:t>
            </a:r>
            <a:endParaRPr lang="pl-PL" altLang="it-IT" sz="75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>
                <a:latin typeface="Times New Roman" panose="02020603050405020304" pitchFamily="18" charset="0"/>
              </a:rPr>
              <a:t>http://www.prettyrock.com/php/images/facet-rough/orthoclase-04302007-1-1.jpg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5EEC4F62-36D3-4B4D-8EFA-B2EEDE78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279525"/>
            <a:ext cx="3330575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2DAFD5D6-96E7-4A45-A8A7-97DB89A21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808413"/>
            <a:ext cx="2663825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6EECE7D0-6109-4A92-A54E-AE6307F66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79525"/>
            <a:ext cx="32131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CasellaDiTesto 1">
            <a:extLst>
              <a:ext uri="{FF2B5EF4-FFF2-40B4-BE49-F238E27FC236}">
                <a16:creationId xmlns:a16="http://schemas.microsoft.com/office/drawing/2014/main" id="{6FCB5369-F2D6-4665-8F60-7C92232040C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73100" y="5083175"/>
            <a:ext cx="38989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200" dirty="0"/>
              <a:t>Cristalli rosa/ rossi nel granito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80088CE-F41C-4DF2-B166-44802BDD7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236538"/>
            <a:ext cx="6172200" cy="857250"/>
          </a:xfrm>
        </p:spPr>
        <p:txBody>
          <a:bodyPr/>
          <a:lstStyle/>
          <a:p>
            <a:r>
              <a:rPr lang="pl-PL" altLang="it-IT" sz="3200"/>
              <a:t>7 </a:t>
            </a:r>
            <a:r>
              <a:rPr lang="it-IT" altLang="it-IT" sz="3200"/>
              <a:t>quarzo</a:t>
            </a:r>
            <a:r>
              <a:rPr lang="pl-PL" altLang="it-IT" sz="3200"/>
              <a:t> (SiO</a:t>
            </a:r>
            <a:r>
              <a:rPr lang="pl-PL" altLang="it-IT" sz="3200" baseline="-25000"/>
              <a:t>2</a:t>
            </a:r>
            <a:r>
              <a:rPr lang="pl-PL" altLang="it-IT" sz="3200"/>
              <a:t>)</a:t>
            </a:r>
            <a:endParaRPr lang="en-US" altLang="it-IT" sz="3200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9DA7C71-DEAB-489D-B473-D77B2A575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5450" y="6159500"/>
            <a:ext cx="5400675" cy="6699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  <a:hlinkClick r:id="rId2"/>
              </a:rPr>
              <a:t>http://www.pitt.edu/~cejones/GeoImages/1Minerals/1IgneousMineralz/Quartz/QuartzRose.jpg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3"/>
              </a:rPr>
              <a:t>http://earthnet-geonet.ca/images/dynamic/minerals/smokey_quartz.jpg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4"/>
              </a:rPr>
              <a:t>http://perso.wanadoo.es/maquinalmatheus/ima/ametiste_rectifiee.jpg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</a:rPr>
              <a:t>http://perso.wanadoo.es/maquinalmatheus/ima/ametiste_rectifiee.jpg</a:t>
            </a:r>
          </a:p>
          <a:p>
            <a:pPr>
              <a:defRPr/>
            </a:pPr>
            <a:endParaRPr lang="en-US" altLang="it-IT" sz="750" dirty="0">
              <a:latin typeface="Times New Roman" panose="02020603050405020304" pitchFamily="18" charset="0"/>
            </a:endParaRP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A339DA9A-9114-430F-9068-34E331D4E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1050925"/>
            <a:ext cx="26543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E24D5F2E-C36E-46A1-A3F3-4E27CA4D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0925"/>
            <a:ext cx="37671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ADC6D649-49A5-4276-AAF4-914EB2262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3773488"/>
            <a:ext cx="3487738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>
            <a:extLst>
              <a:ext uri="{FF2B5EF4-FFF2-40B4-BE49-F238E27FC236}">
                <a16:creationId xmlns:a16="http://schemas.microsoft.com/office/drawing/2014/main" id="{6347B6A7-B08B-4ACE-B2F4-DE3694BC1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41738"/>
            <a:ext cx="3671887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AE80A4D-6529-4630-8F23-009DD9C5D5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it-IT" sz="3200"/>
              <a:t>8 topaz</a:t>
            </a:r>
            <a:r>
              <a:rPr lang="it-IT" altLang="it-IT" sz="3200"/>
              <a:t>io</a:t>
            </a:r>
            <a:r>
              <a:rPr lang="pl-PL" altLang="it-IT" sz="3200"/>
              <a:t> </a:t>
            </a:r>
            <a:r>
              <a:rPr lang="en-US" altLang="it-IT" sz="3200"/>
              <a:t>Al</a:t>
            </a:r>
            <a:r>
              <a:rPr lang="pl-PL" altLang="it-IT" sz="3200" baseline="-25000"/>
              <a:t>2</a:t>
            </a:r>
            <a:r>
              <a:rPr lang="en-US" altLang="it-IT" sz="3200"/>
              <a:t>SiO</a:t>
            </a:r>
            <a:r>
              <a:rPr lang="pl-PL" altLang="it-IT" sz="3200" baseline="-25000"/>
              <a:t>4</a:t>
            </a:r>
            <a:r>
              <a:rPr lang="en-US" altLang="it-IT" sz="3200"/>
              <a:t> 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F43E685A-95A3-4C03-9DCF-54062B4CD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421438"/>
            <a:ext cx="2790825" cy="3222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  <a:hlinkClick r:id="rId2"/>
              </a:rPr>
              <a:t>http://blog.bolderworld.com/wp-content/uploads/2009/04/topaz.jpg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</a:rPr>
              <a:t>http://webmineral.com/specimens/Topaz.jpg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E32A805F-397A-4AFA-9354-762A51349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239963"/>
            <a:ext cx="4052887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A6E13333-D586-451B-BC57-14DA32551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2241550"/>
            <a:ext cx="3563937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27FEC57D-F482-4A89-B08A-569F84A04D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70050" y="211138"/>
            <a:ext cx="5829300" cy="1157287"/>
          </a:xfrm>
        </p:spPr>
        <p:txBody>
          <a:bodyPr anchor="ctr"/>
          <a:lstStyle/>
          <a:p>
            <a:r>
              <a:rPr lang="pl-PL" altLang="it-IT" sz="3200"/>
              <a:t>9 </a:t>
            </a:r>
            <a:r>
              <a:rPr lang="it-IT" altLang="it-IT" sz="3200"/>
              <a:t>corindone</a:t>
            </a:r>
            <a:r>
              <a:rPr lang="pl-PL" altLang="it-IT" sz="3200"/>
              <a:t> Al</a:t>
            </a:r>
            <a:r>
              <a:rPr lang="pl-PL" altLang="it-IT" sz="3200" baseline="-25000"/>
              <a:t>2</a:t>
            </a:r>
            <a:r>
              <a:rPr lang="pl-PL" altLang="it-IT" sz="3200"/>
              <a:t>O</a:t>
            </a:r>
            <a:r>
              <a:rPr lang="pl-PL" altLang="it-IT" sz="3200" baseline="-25000"/>
              <a:t>3</a:t>
            </a:r>
            <a:endParaRPr lang="en-US" altLang="it-IT" sz="3200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3EBE6876-AD14-4C19-88A8-F32A9FA00CF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32125" y="1964533"/>
            <a:ext cx="5418137" cy="1314450"/>
          </a:xfrm>
        </p:spPr>
        <p:txBody>
          <a:bodyPr/>
          <a:lstStyle/>
          <a:p>
            <a:pPr algn="l"/>
            <a:r>
              <a:rPr lang="pl-PL" altLang="it-IT" dirty="0"/>
              <a:t>Al</a:t>
            </a:r>
            <a:r>
              <a:rPr lang="pl-PL" altLang="it-IT" baseline="-25000" dirty="0"/>
              <a:t>2</a:t>
            </a:r>
            <a:r>
              <a:rPr lang="pl-PL" altLang="it-IT" dirty="0"/>
              <a:t>O</a:t>
            </a:r>
            <a:r>
              <a:rPr lang="pl-PL" altLang="it-IT" baseline="-25000" dirty="0"/>
              <a:t>3</a:t>
            </a:r>
            <a:r>
              <a:rPr lang="pl-PL" altLang="it-IT" dirty="0"/>
              <a:t> – </a:t>
            </a:r>
            <a:r>
              <a:rPr lang="it-IT" altLang="it-IT" dirty="0"/>
              <a:t>«carta</a:t>
            </a:r>
            <a:r>
              <a:rPr lang="pl-PL" altLang="it-IT" dirty="0"/>
              <a:t> </a:t>
            </a:r>
            <a:r>
              <a:rPr lang="it-IT" altLang="it-IT" dirty="0"/>
              <a:t>vetrata»</a:t>
            </a:r>
            <a:endParaRPr lang="en-US" altLang="it-IT" dirty="0"/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420AF162-4066-4DC5-BD07-31FAA094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533" y="3977712"/>
            <a:ext cx="1769955" cy="156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>
            <a:extLst>
              <a:ext uri="{FF2B5EF4-FFF2-40B4-BE49-F238E27FC236}">
                <a16:creationId xmlns:a16="http://schemas.microsoft.com/office/drawing/2014/main" id="{4B4A8276-BB13-433D-8065-B40849CA5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3" y="4954588"/>
            <a:ext cx="48006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pl-PL" altLang="it-IT" sz="2200"/>
              <a:t>- </a:t>
            </a:r>
            <a:r>
              <a:rPr lang="it-IT" altLang="it-IT" sz="2200"/>
              <a:t>con gli atomi (ioni)</a:t>
            </a:r>
            <a:r>
              <a:rPr lang="pl-PL" altLang="it-IT" sz="2200"/>
              <a:t> Cr: rubin</a:t>
            </a:r>
            <a:r>
              <a:rPr lang="it-IT" altLang="it-IT" sz="2200"/>
              <a:t>o</a:t>
            </a:r>
            <a:endParaRPr lang="en-US" altLang="it-IT" sz="2200"/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3D12062C-ACDA-40D1-BB97-8BE6A0B90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6270625"/>
            <a:ext cx="1839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Foto</a:t>
            </a:r>
            <a:r>
              <a:rPr lang="pl-PL" altLang="it-IT" sz="1800"/>
              <a:t>: Wikipedia </a:t>
            </a:r>
            <a:endParaRPr lang="en-US" altLang="it-IT" sz="1800"/>
          </a:p>
        </p:txBody>
      </p:sp>
      <p:pic>
        <p:nvPicPr>
          <p:cNvPr id="37895" name="Picture 7">
            <a:extLst>
              <a:ext uri="{FF2B5EF4-FFF2-40B4-BE49-F238E27FC236}">
                <a16:creationId xmlns:a16="http://schemas.microsoft.com/office/drawing/2014/main" id="{491C11F9-61CB-42D7-A510-B3690EAE1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68187"/>
            <a:ext cx="1120279" cy="156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>
            <a:extLst>
              <a:ext uri="{FF2B5EF4-FFF2-40B4-BE49-F238E27FC236}">
                <a16:creationId xmlns:a16="http://schemas.microsoft.com/office/drawing/2014/main" id="{96B17179-A20C-45E7-959F-E6A2F0BA9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784" y="958615"/>
            <a:ext cx="2247616" cy="187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 Box 9">
            <a:extLst>
              <a:ext uri="{FF2B5EF4-FFF2-40B4-BE49-F238E27FC236}">
                <a16:creationId xmlns:a16="http://schemas.microsoft.com/office/drawing/2014/main" id="{DA3DD745-D30B-42C6-A1A4-ECC3A06BB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3051175"/>
            <a:ext cx="32464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2200"/>
              <a:t>- </a:t>
            </a:r>
            <a:r>
              <a:rPr lang="it-IT" altLang="it-IT" sz="2200"/>
              <a:t>con gli ioni di Fe: zafiro</a:t>
            </a:r>
            <a:endParaRPr lang="en-US" altLang="it-IT" sz="2200"/>
          </a:p>
        </p:txBody>
      </p:sp>
      <p:pic>
        <p:nvPicPr>
          <p:cNvPr id="37898" name="Picture 10">
            <a:extLst>
              <a:ext uri="{FF2B5EF4-FFF2-40B4-BE49-F238E27FC236}">
                <a16:creationId xmlns:a16="http://schemas.microsoft.com/office/drawing/2014/main" id="{072158F4-E0E4-40A2-825E-F86AECE83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981325"/>
            <a:ext cx="1280910" cy="150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>
            <a:extLst>
              <a:ext uri="{FF2B5EF4-FFF2-40B4-BE49-F238E27FC236}">
                <a16:creationId xmlns:a16="http://schemas.microsoft.com/office/drawing/2014/main" id="{FB8E4AE8-8E66-40F6-B068-BF85C25FF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986088"/>
            <a:ext cx="2176174" cy="150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9C28528F-1ADA-416B-AC5E-E402E6272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3038"/>
            <a:ext cx="2390800" cy="24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85625-816F-69F3-7323-47544E6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-355488"/>
            <a:ext cx="7313612" cy="1143000"/>
          </a:xfrm>
        </p:spPr>
        <p:txBody>
          <a:bodyPr/>
          <a:lstStyle/>
          <a:p>
            <a:r>
              <a:rPr lang="it-IT" dirty="0"/>
              <a:t>Ponti (moderni, in Germania)</a:t>
            </a:r>
          </a:p>
        </p:txBody>
      </p:sp>
      <p:pic>
        <p:nvPicPr>
          <p:cNvPr id="6" name="Immagine 5" descr="Immagine che contiene ponte, esterni, edificio, fiume&#10;&#10;Descrizione generata automaticamente">
            <a:extLst>
              <a:ext uri="{FF2B5EF4-FFF2-40B4-BE49-F238E27FC236}">
                <a16:creationId xmlns:a16="http://schemas.microsoft.com/office/drawing/2014/main" id="{CE68FF3B-1610-45AE-11EC-09E08A3B7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56" y="833742"/>
            <a:ext cx="3752430" cy="2814323"/>
          </a:xfrm>
          <a:prstGeom prst="rect">
            <a:avLst/>
          </a:prstGeom>
        </p:spPr>
      </p:pic>
      <p:pic>
        <p:nvPicPr>
          <p:cNvPr id="8" name="Immagine 7" descr="Immagine che contiene cielo, esterni, via, scena&#10;&#10;Descrizione generata automaticamente">
            <a:extLst>
              <a:ext uri="{FF2B5EF4-FFF2-40B4-BE49-F238E27FC236}">
                <a16:creationId xmlns:a16="http://schemas.microsoft.com/office/drawing/2014/main" id="{D5A46A7F-0CEA-0E56-ECC1-5C274E56E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853926"/>
            <a:ext cx="3864871" cy="289865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0A2850-13AC-81B1-E394-A6ABD6A1A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407" y="3876239"/>
            <a:ext cx="3952480" cy="282948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BD80CCE-80C0-C5D4-AFBA-A45069BE2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59" y="856397"/>
            <a:ext cx="3962182" cy="2760882"/>
          </a:xfrm>
          <a:prstGeom prst="rect">
            <a:avLst/>
          </a:prstGeom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06AF9C0C-8A0E-4E8A-0423-736F366D0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350035"/>
            <a:ext cx="83883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600" dirty="0"/>
              <a:t>Foto Maria Karwasz, 10/12/2010</a:t>
            </a:r>
          </a:p>
        </p:txBody>
      </p:sp>
    </p:spTree>
    <p:extLst>
      <p:ext uri="{BB962C8B-B14F-4D97-AF65-F5344CB8AC3E}">
        <p14:creationId xmlns:p14="http://schemas.microsoft.com/office/powerpoint/2010/main" val="3363933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E41C533B-9EDD-4CA7-A928-446DCEA21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8513" y="209550"/>
            <a:ext cx="6172200" cy="857250"/>
          </a:xfrm>
        </p:spPr>
        <p:txBody>
          <a:bodyPr/>
          <a:lstStyle/>
          <a:p>
            <a:r>
              <a:rPr lang="pl-PL" altLang="it-IT" sz="3200" dirty="0"/>
              <a:t>10 diam</a:t>
            </a:r>
            <a:r>
              <a:rPr lang="it-IT" altLang="it-IT" sz="3200" dirty="0"/>
              <a:t>a</a:t>
            </a:r>
            <a:r>
              <a:rPr lang="pl-PL" altLang="it-IT" sz="3200" dirty="0"/>
              <a:t>nt</a:t>
            </a:r>
            <a:r>
              <a:rPr lang="it-IT" altLang="it-IT" sz="3200" dirty="0"/>
              <a:t>e</a:t>
            </a:r>
            <a:r>
              <a:rPr lang="en-US" altLang="it-IT" sz="3200" dirty="0"/>
              <a:t> 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EA8671B-5ED0-45DF-9D3A-B5D7E544A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8448" y="6259339"/>
            <a:ext cx="3681413" cy="5540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2"/>
              </a:rPr>
              <a:t>http://loopable.files.wordpress.com/2007/07/diamant.gif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3"/>
              </a:rPr>
              <a:t>http://www.diamondgeezer.com/diamond-buyers-guide/images/diamond-shape.jpg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  <a:hlinkClick r:id="rId4"/>
              </a:rPr>
              <a:t>http://www.worldwidediamonds.info/oppenheimer%20diamond%20yellow%20crystal.jpg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pl-PL" altLang="it-IT" sz="750" dirty="0">
                <a:latin typeface="Times New Roman" panose="02020603050405020304" pitchFamily="18" charset="0"/>
              </a:rPr>
              <a:t>http://famousdiamonds.tripod.com/steinmetzpinkdiamond.html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96D1A7CA-66FB-4810-A028-7ACE2C9E7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19703"/>
            <a:ext cx="2660650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5476FD29-DFCC-481A-866A-3ECC2BE1E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47" y="1119703"/>
            <a:ext cx="3024188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E8B43E36-C4AB-43A5-8C76-1CFBEA36E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72" y="3297541"/>
            <a:ext cx="1566862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736E4CF6-6C4D-46E5-8ACE-693896467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3" y="3263997"/>
            <a:ext cx="6139632" cy="2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4F3ADCE-F731-4922-8324-82E510A37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72" y="1147267"/>
            <a:ext cx="1959407" cy="195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3E6F27-2D8F-4302-A173-CACE5778B5D2}"/>
              </a:ext>
            </a:extLst>
          </p:cNvPr>
          <p:cNvSpPr txBox="1"/>
          <p:nvPr/>
        </p:nvSpPr>
        <p:spPr>
          <a:xfrm>
            <a:off x="611560" y="6379947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Il taglio sceglie il cliente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AC92796-F668-4C36-9898-45DF5091E0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5616" y="253171"/>
            <a:ext cx="6172200" cy="857250"/>
          </a:xfrm>
        </p:spPr>
        <p:txBody>
          <a:bodyPr/>
          <a:lstStyle/>
          <a:p>
            <a:r>
              <a:rPr lang="it-IT" altLang="it-IT" sz="2700" dirty="0"/>
              <a:t>Silicati</a:t>
            </a:r>
            <a:r>
              <a:rPr lang="pl-PL" altLang="it-IT" sz="2700" dirty="0"/>
              <a:t>: SiO</a:t>
            </a:r>
            <a:r>
              <a:rPr lang="pl-PL" altLang="it-IT" sz="2700" baseline="-25000" dirty="0"/>
              <a:t>2</a:t>
            </a:r>
            <a:endParaRPr lang="en-US" altLang="it-IT" sz="2700" dirty="0"/>
          </a:p>
        </p:txBody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F0892E3C-96D5-459F-8417-DC23F2485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949" y="2609767"/>
            <a:ext cx="53223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1)</a:t>
            </a:r>
            <a:r>
              <a:rPr lang="it-IT" altLang="it-IT" sz="1800" dirty="0"/>
              <a:t> Granati: t</a:t>
            </a:r>
            <a:r>
              <a:rPr lang="pl-PL" altLang="it-IT" sz="1800" dirty="0"/>
              <a:t>etraedr</a:t>
            </a:r>
            <a:r>
              <a:rPr lang="it-IT" altLang="it-IT" sz="1800" dirty="0"/>
              <a:t>i</a:t>
            </a:r>
            <a:r>
              <a:rPr lang="pl-PL" altLang="it-IT" sz="1800" dirty="0"/>
              <a:t> SiO</a:t>
            </a:r>
            <a:r>
              <a:rPr lang="pl-PL" altLang="it-IT" sz="1800" baseline="-25000" dirty="0"/>
              <a:t>4</a:t>
            </a:r>
            <a:r>
              <a:rPr lang="pl-PL" altLang="it-IT" sz="1800" baseline="30000" dirty="0"/>
              <a:t>-2</a:t>
            </a:r>
            <a:r>
              <a:rPr lang="pl-PL" altLang="it-IT" sz="1800" dirty="0"/>
              <a:t> </a:t>
            </a:r>
            <a:r>
              <a:rPr lang="it-IT" altLang="it-IT" sz="1800" dirty="0"/>
              <a:t>con gli ioni</a:t>
            </a:r>
            <a:r>
              <a:rPr lang="pl-PL" altLang="it-IT" sz="1800" dirty="0"/>
              <a:t> Fe</a:t>
            </a:r>
            <a:r>
              <a:rPr lang="pl-PL" altLang="it-IT" sz="1800" baseline="30000" dirty="0"/>
              <a:t>+</a:t>
            </a:r>
            <a:r>
              <a:rPr lang="pl-PL" altLang="it-IT" sz="1800" dirty="0"/>
              <a:t>, Al</a:t>
            </a:r>
            <a:r>
              <a:rPr lang="pl-PL" altLang="it-IT" sz="1800" baseline="30000" dirty="0"/>
              <a:t>+ </a:t>
            </a:r>
            <a:r>
              <a:rPr lang="it-IT" altLang="it-IT" sz="1800" dirty="0"/>
              <a:t>etc. </a:t>
            </a:r>
            <a:endParaRPr lang="en-US" altLang="it-IT" sz="1800" dirty="0"/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88385F9E-6E7D-42C4-BBF4-83900269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2" y="6380799"/>
            <a:ext cx="3852862" cy="4397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  <a:hlinkClick r:id="rId2"/>
              </a:rPr>
              <a:t>http://www.visionlearning.com/library/module_viewer.php?mid=140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  <a:hlinkClick r:id="rId3"/>
              </a:rPr>
              <a:t>http://www.pitt.edu/~cejones/GeoImages/1Minerals/1IgneousMineralz/Micas/Muscovite1.JPG</a:t>
            </a:r>
            <a:endParaRPr lang="pl-PL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dirty="0">
                <a:latin typeface="Times New Roman" panose="02020603050405020304" pitchFamily="18" charset="0"/>
              </a:rPr>
              <a:t>http://www.jdavisproductions.com/images/quartz.jpg</a:t>
            </a:r>
          </a:p>
        </p:txBody>
      </p:sp>
      <p:pic>
        <p:nvPicPr>
          <p:cNvPr id="54277" name="Picture 5">
            <a:extLst>
              <a:ext uri="{FF2B5EF4-FFF2-40B4-BE49-F238E27FC236}">
                <a16:creationId xmlns:a16="http://schemas.microsoft.com/office/drawing/2014/main" id="{BB6B96D3-AFF6-4575-B5D9-9AF7FD95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" y="1042050"/>
            <a:ext cx="30781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>
            <a:extLst>
              <a:ext uri="{FF2B5EF4-FFF2-40B4-BE49-F238E27FC236}">
                <a16:creationId xmlns:a16="http://schemas.microsoft.com/office/drawing/2014/main" id="{EAE9C0D4-D36D-467A-BD5D-600E6D72F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566" y="864910"/>
            <a:ext cx="1907606" cy="190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 Box 7">
            <a:extLst>
              <a:ext uri="{FF2B5EF4-FFF2-40B4-BE49-F238E27FC236}">
                <a16:creationId xmlns:a16="http://schemas.microsoft.com/office/drawing/2014/main" id="{4F903F40-5D11-4832-870D-033A7DF8B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531" y="3726197"/>
            <a:ext cx="628890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			</a:t>
            </a:r>
            <a:r>
              <a:rPr lang="it-IT" altLang="it-IT" sz="1800" dirty="0"/>
              <a:t>   </a:t>
            </a:r>
            <a:r>
              <a:rPr lang="pl-PL" altLang="it-IT" sz="1800" dirty="0"/>
              <a:t>2) Struktura </a:t>
            </a:r>
            <a:r>
              <a:rPr lang="it-IT" altLang="it-IT" sz="1800" dirty="0"/>
              <a:t>2D</a:t>
            </a:r>
            <a:r>
              <a:rPr lang="pl-PL" altLang="it-IT" sz="1800" dirty="0"/>
              <a:t> (mi</a:t>
            </a:r>
            <a:r>
              <a:rPr lang="it-IT" altLang="it-IT" sz="1800" dirty="0"/>
              <a:t>c</a:t>
            </a:r>
            <a:r>
              <a:rPr lang="pl-PL" altLang="it-IT" sz="1800" dirty="0"/>
              <a:t>a, </a:t>
            </a:r>
            <a:r>
              <a:rPr lang="it-IT" altLang="it-IT" sz="1800" dirty="0"/>
              <a:t>argilla</a:t>
            </a:r>
            <a:r>
              <a:rPr lang="pl-PL" altLang="it-IT" sz="1800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3) Stru</a:t>
            </a:r>
            <a:r>
              <a:rPr lang="it-IT" altLang="it-IT" sz="1800" dirty="0" err="1"/>
              <a:t>ttura</a:t>
            </a:r>
            <a:r>
              <a:rPr lang="it-IT" altLang="it-IT" sz="1800" dirty="0"/>
              <a:t> 3D</a:t>
            </a:r>
            <a:r>
              <a:rPr lang="pl-PL" altLang="it-IT" sz="1800" dirty="0"/>
              <a:t> (</a:t>
            </a:r>
            <a:r>
              <a:rPr lang="it-IT" altLang="it-IT" sz="1800" dirty="0"/>
              <a:t>quarzo)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 </a:t>
            </a:r>
            <a:endParaRPr lang="en-US" altLang="it-IT" sz="1800" dirty="0"/>
          </a:p>
        </p:txBody>
      </p:sp>
      <p:pic>
        <p:nvPicPr>
          <p:cNvPr id="54280" name="Picture 8">
            <a:extLst>
              <a:ext uri="{FF2B5EF4-FFF2-40B4-BE49-F238E27FC236}">
                <a16:creationId xmlns:a16="http://schemas.microsoft.com/office/drawing/2014/main" id="{F4272E2D-8052-4552-A22A-89F7F79F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45176"/>
            <a:ext cx="2270865" cy="166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9">
            <a:extLst>
              <a:ext uri="{FF2B5EF4-FFF2-40B4-BE49-F238E27FC236}">
                <a16:creationId xmlns:a16="http://schemas.microsoft.com/office/drawing/2014/main" id="{08FD7D56-201D-4BBC-AB49-E9CA5400F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209" y="5157358"/>
            <a:ext cx="1500188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0">
            <a:extLst>
              <a:ext uri="{FF2B5EF4-FFF2-40B4-BE49-F238E27FC236}">
                <a16:creationId xmlns:a16="http://schemas.microsoft.com/office/drawing/2014/main" id="{5245D869-0B4C-4BFF-8888-4C4AED70C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3321050"/>
            <a:ext cx="148272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1">
            <a:extLst>
              <a:ext uri="{FF2B5EF4-FFF2-40B4-BE49-F238E27FC236}">
                <a16:creationId xmlns:a16="http://schemas.microsoft.com/office/drawing/2014/main" id="{328D70B2-BEA2-49A5-A81D-DEDE1E857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369" y="4929242"/>
            <a:ext cx="2159828" cy="161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A527144D-44DA-4B92-8ABD-1391D41E6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700">
                <a:solidFill>
                  <a:schemeClr val="accent2"/>
                </a:solidFill>
              </a:rPr>
              <a:t>Corindone</a:t>
            </a:r>
            <a:r>
              <a:rPr lang="pl-PL" altLang="it-IT" sz="2700">
                <a:solidFill>
                  <a:schemeClr val="accent2"/>
                </a:solidFill>
              </a:rPr>
              <a:t> (topa</a:t>
            </a:r>
            <a:r>
              <a:rPr lang="it-IT" altLang="it-IT" sz="2700">
                <a:solidFill>
                  <a:schemeClr val="accent2"/>
                </a:solidFill>
              </a:rPr>
              <a:t>zio</a:t>
            </a:r>
            <a:r>
              <a:rPr lang="pl-PL" altLang="it-IT" sz="2700">
                <a:solidFill>
                  <a:schemeClr val="accent2"/>
                </a:solidFill>
              </a:rPr>
              <a:t>, rubin</a:t>
            </a:r>
            <a:r>
              <a:rPr lang="it-IT" altLang="it-IT" sz="2700">
                <a:solidFill>
                  <a:schemeClr val="accent2"/>
                </a:solidFill>
              </a:rPr>
              <a:t>o</a:t>
            </a:r>
            <a:r>
              <a:rPr lang="pl-PL" altLang="it-IT" sz="2700">
                <a:solidFill>
                  <a:schemeClr val="accent2"/>
                </a:solidFill>
              </a:rPr>
              <a:t>) = Al</a:t>
            </a:r>
            <a:r>
              <a:rPr lang="pl-PL" altLang="it-IT" sz="2700" baseline="-25000">
                <a:solidFill>
                  <a:schemeClr val="accent2"/>
                </a:solidFill>
              </a:rPr>
              <a:t>2</a:t>
            </a:r>
            <a:r>
              <a:rPr lang="pl-PL" altLang="it-IT" sz="2700">
                <a:solidFill>
                  <a:schemeClr val="accent2"/>
                </a:solidFill>
              </a:rPr>
              <a:t>O</a:t>
            </a:r>
            <a:r>
              <a:rPr lang="pl-PL" altLang="it-IT" sz="2700" baseline="-25000">
                <a:solidFill>
                  <a:schemeClr val="accent2"/>
                </a:solidFill>
              </a:rPr>
              <a:t>3</a:t>
            </a:r>
            <a:r>
              <a:rPr lang="pl-PL" altLang="it-IT" sz="3000"/>
              <a:t> </a:t>
            </a:r>
            <a:endParaRPr lang="en-US" altLang="it-IT" sz="3000"/>
          </a:p>
        </p:txBody>
      </p:sp>
      <p:sp>
        <p:nvSpPr>
          <p:cNvPr id="57348" name="Text Box 4">
            <a:extLst>
              <a:ext uri="{FF2B5EF4-FFF2-40B4-BE49-F238E27FC236}">
                <a16:creationId xmlns:a16="http://schemas.microsoft.com/office/drawing/2014/main" id="{21955DF7-5F99-4780-9CEE-953073090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52" y="4583260"/>
            <a:ext cx="39117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Struttura Al</a:t>
            </a:r>
            <a:r>
              <a:rPr lang="it-IT" altLang="it-IT" sz="1800" baseline="-25000" dirty="0"/>
              <a:t>2</a:t>
            </a:r>
            <a:r>
              <a:rPr lang="it-IT" altLang="it-IT" sz="1800" dirty="0"/>
              <a:t>O</a:t>
            </a:r>
            <a:r>
              <a:rPr lang="it-IT" altLang="it-IT" sz="1800" baseline="-25000" dirty="0"/>
              <a:t>3</a:t>
            </a:r>
            <a:r>
              <a:rPr lang="it-IT" altLang="it-IT" sz="1800" dirty="0"/>
              <a:t>: esagonale di ioni O</a:t>
            </a:r>
            <a:r>
              <a:rPr lang="it-IT" altLang="it-IT" sz="1800" baseline="30000" dirty="0"/>
              <a:t>2-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con ioni Al</a:t>
            </a:r>
            <a:r>
              <a:rPr lang="it-IT" altLang="it-IT" sz="1800" baseline="30000" dirty="0"/>
              <a:t>3+</a:t>
            </a:r>
            <a:r>
              <a:rPr lang="it-IT" altLang="it-IT" sz="1800" dirty="0"/>
              <a:t> a 2/3 delle lacune  </a:t>
            </a:r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1DE10E79-7177-4151-8512-774B5D933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453978"/>
            <a:ext cx="21018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it-IT" sz="900"/>
              <a:t>http://en.wikipedia.org/wiki/Corundum</a:t>
            </a:r>
          </a:p>
        </p:txBody>
      </p:sp>
      <p:pic>
        <p:nvPicPr>
          <p:cNvPr id="57350" name="Picture 6">
            <a:extLst>
              <a:ext uri="{FF2B5EF4-FFF2-40B4-BE49-F238E27FC236}">
                <a16:creationId xmlns:a16="http://schemas.microsoft.com/office/drawing/2014/main" id="{F5044F07-81A0-4883-9C79-3984B472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2" y="1554956"/>
            <a:ext cx="3132138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1" name="Text Box 7">
            <a:extLst>
              <a:ext uri="{FF2B5EF4-FFF2-40B4-BE49-F238E27FC236}">
                <a16:creationId xmlns:a16="http://schemas.microsoft.com/office/drawing/2014/main" id="{D11B3304-E50B-4AE5-9C49-01599FE9E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388" y="2255838"/>
            <a:ext cx="26924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Durezza di</a:t>
            </a:r>
            <a:r>
              <a:rPr lang="pl-PL" altLang="it-IT" sz="1800" dirty="0"/>
              <a:t> Mohs 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Temp</a:t>
            </a:r>
            <a:r>
              <a:rPr lang="it-IT" altLang="it-IT" sz="1800" dirty="0"/>
              <a:t>. di fusione</a:t>
            </a:r>
            <a:r>
              <a:rPr lang="pl-PL" altLang="it-IT" sz="1800" dirty="0"/>
              <a:t> 2044</a:t>
            </a:r>
            <a:r>
              <a:rPr lang="en-US" altLang="it-IT" sz="1800" dirty="0"/>
              <a:t>º</a:t>
            </a:r>
            <a:r>
              <a:rPr lang="pl-PL" altLang="it-IT" sz="1800" dirty="0"/>
              <a:t>C</a:t>
            </a:r>
            <a:endParaRPr lang="en-US" altLang="it-IT" sz="18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D56373A-2164-461C-803B-D50B9B49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88" y="3000707"/>
            <a:ext cx="2390800" cy="24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2088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D04FF2-DD0F-4CD6-9D87-6F2F0D84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640960" cy="1143000"/>
          </a:xfrm>
        </p:spPr>
        <p:txBody>
          <a:bodyPr/>
          <a:lstStyle/>
          <a:p>
            <a:r>
              <a:rPr lang="it-IT" sz="3200" dirty="0"/>
              <a:t>Il vetro – un solido o un liquido molto raffreddato?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CAA181C9-6CB4-4AEA-8449-02BDCA1C4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1556792"/>
            <a:ext cx="11957907" cy="70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AB3E73C-9DF2-471B-B60C-D3BF10686BD1}"/>
              </a:ext>
            </a:extLst>
          </p:cNvPr>
          <p:cNvGrpSpPr>
            <a:grpSpLocks/>
          </p:cNvGrpSpPr>
          <p:nvPr/>
        </p:nvGrpSpPr>
        <p:grpSpPr bwMode="auto">
          <a:xfrm>
            <a:off x="161399" y="2016674"/>
            <a:ext cx="4690864" cy="3275762"/>
            <a:chOff x="1433" y="6711"/>
            <a:chExt cx="4695" cy="2844"/>
          </a:xfrm>
        </p:grpSpPr>
        <p:sp>
          <p:nvSpPr>
            <p:cNvPr id="5" name="Oval 15">
              <a:extLst>
                <a:ext uri="{FF2B5EF4-FFF2-40B4-BE49-F238E27FC236}">
                  <a16:creationId xmlns:a16="http://schemas.microsoft.com/office/drawing/2014/main" id="{1664FFFE-0C12-4B87-AAC4-EAAB38CB8F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70" y="7356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6" name="Oval 14">
              <a:extLst>
                <a:ext uri="{FF2B5EF4-FFF2-40B4-BE49-F238E27FC236}">
                  <a16:creationId xmlns:a16="http://schemas.microsoft.com/office/drawing/2014/main" id="{4A9A63A3-F8F4-46DE-AC94-50F82B28FA3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25" y="8552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7" name="Oval 13">
              <a:extLst>
                <a:ext uri="{FF2B5EF4-FFF2-40B4-BE49-F238E27FC236}">
                  <a16:creationId xmlns:a16="http://schemas.microsoft.com/office/drawing/2014/main" id="{60D11F48-71E9-4109-BC8E-375F6B40925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23" y="8390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72954527-BC6A-46CD-A97B-6BE58B2E4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" y="6711"/>
              <a:ext cx="2579" cy="284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>
              <a:extLst>
                <a:ext uri="{FF2B5EF4-FFF2-40B4-BE49-F238E27FC236}">
                  <a16:creationId xmlns:a16="http://schemas.microsoft.com/office/drawing/2014/main" id="{882C18A9-B40C-4ADB-8430-761B121A9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45" y="7313"/>
              <a:ext cx="2830" cy="165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E5363E98-E5A4-411B-96A7-9BC30584531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83" y="8733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497ED4CD-F611-49BE-8B4D-D371EC691F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581" y="7399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8C23DFC9-6355-4142-B7C3-77DF203414C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70" y="7931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1" name="Oval 7">
              <a:extLst>
                <a:ext uri="{FF2B5EF4-FFF2-40B4-BE49-F238E27FC236}">
                  <a16:creationId xmlns:a16="http://schemas.microsoft.com/office/drawing/2014/main" id="{0EADCDD0-DD72-4D9C-B6FF-9CE6A8C0FBC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72" y="8924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975E3C93-60D7-4F44-8159-EBA80D33311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21" y="8889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5FC5D8C7-C4E2-43D3-9DAF-6D28040501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5" y="8608"/>
              <a:ext cx="713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ja-JP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rPr>
                <a:t>Na</a:t>
              </a:r>
              <a:endParaRPr kumimoji="0" lang="pl-PL" altLang="ja-JP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altLang="ja-JP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rPr>
                <a:t>K</a:t>
              </a:r>
              <a:endParaRPr kumimoji="0" lang="pl-PL" altLang="ja-JP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301D6716-EDD9-4210-96AC-2A680A0B40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98" y="7572"/>
              <a:ext cx="170" cy="17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5" name="Oval 3">
              <a:extLst>
                <a:ext uri="{FF2B5EF4-FFF2-40B4-BE49-F238E27FC236}">
                  <a16:creationId xmlns:a16="http://schemas.microsoft.com/office/drawing/2014/main" id="{7503A2B4-19E8-4274-98A7-5491DC38A0C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69" y="6990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6" name="Oval 2">
              <a:extLst>
                <a:ext uri="{FF2B5EF4-FFF2-40B4-BE49-F238E27FC236}">
                  <a16:creationId xmlns:a16="http://schemas.microsoft.com/office/drawing/2014/main" id="{85014452-73F5-433C-B669-8725B9F8E4F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56" y="9090"/>
              <a:ext cx="142" cy="142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D53BBA6-E66C-4926-B456-5CBB046A1A56}"/>
              </a:ext>
            </a:extLst>
          </p:cNvPr>
          <p:cNvSpPr txBox="1"/>
          <p:nvPr/>
        </p:nvSpPr>
        <p:spPr>
          <a:xfrm>
            <a:off x="115794" y="5433191"/>
            <a:ext cx="4667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Il reticolo di SiO</a:t>
            </a:r>
            <a:r>
              <a:rPr lang="it-IT" sz="2000" baseline="-25000" dirty="0"/>
              <a:t>2</a:t>
            </a:r>
            <a:r>
              <a:rPr lang="it-IT" sz="2000" dirty="0"/>
              <a:t> ‘gonfiato’ dalla presenza di atomi ‘ingombranti’: Na e K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FC8E42A4-D41D-4740-85CA-E7B1BDF8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463" y="1971228"/>
            <a:ext cx="4555165" cy="3386141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DDB6851-03D2-4F69-B305-4AB1EB48F710}"/>
              </a:ext>
            </a:extLst>
          </p:cNvPr>
          <p:cNvSpPr txBox="1"/>
          <p:nvPr/>
        </p:nvSpPr>
        <p:spPr>
          <a:xfrm>
            <a:off x="5458294" y="5417862"/>
            <a:ext cx="4555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Una vetrata medioevale: </a:t>
            </a:r>
          </a:p>
          <a:p>
            <a:r>
              <a:rPr lang="it-IT" sz="2000" dirty="0"/>
              <a:t>Hotel de Cluny, Paris (foto MK)</a:t>
            </a:r>
          </a:p>
        </p:txBody>
      </p:sp>
    </p:spTree>
    <p:extLst>
      <p:ext uri="{BB962C8B-B14F-4D97-AF65-F5344CB8AC3E}">
        <p14:creationId xmlns:p14="http://schemas.microsoft.com/office/powerpoint/2010/main" val="37588762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EDF6BD-057B-41C0-8FFF-807D73506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6" y="0"/>
            <a:ext cx="8229600" cy="1143000"/>
          </a:xfrm>
        </p:spPr>
        <p:txBody>
          <a:bodyPr/>
          <a:lstStyle/>
          <a:p>
            <a:r>
              <a:rPr lang="it-IT" sz="3600" dirty="0"/>
              <a:t>Il vetro di Murano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F231656-FAD8-4EE4-AC4B-8D68B4EF0968}"/>
              </a:ext>
            </a:extLst>
          </p:cNvPr>
          <p:cNvSpPr txBox="1"/>
          <p:nvPr/>
        </p:nvSpPr>
        <p:spPr>
          <a:xfrm>
            <a:off x="215516" y="6093296"/>
            <a:ext cx="87129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hlinkClick r:id="rId2"/>
              </a:rPr>
              <a:t>https://www.theitaliantouch.org/it/volume3/miti/miti-e-status-symbol/il-vetro-di-murano/</a:t>
            </a:r>
            <a:endParaRPr lang="it-IT" sz="1600" dirty="0"/>
          </a:p>
          <a:p>
            <a:r>
              <a:rPr lang="it-IT" sz="1600" dirty="0">
                <a:hlinkClick r:id="rId3"/>
              </a:rPr>
              <a:t>https://it.latuaitalia.ru/made-in-italy/il-vetro-artistico-di-murano/</a:t>
            </a:r>
            <a:r>
              <a:rPr lang="it-IT" sz="1600" dirty="0"/>
              <a:t> </a:t>
            </a:r>
          </a:p>
          <a:p>
            <a:r>
              <a:rPr lang="it-IT" sz="1600" dirty="0">
                <a:hlinkClick r:id="rId4"/>
              </a:rPr>
              <a:t>https://vitrumlife.it/vetro-di-murano-un-patrimonio-che-rischia-la-scomparsa/</a:t>
            </a:r>
            <a:endParaRPr lang="it-IT" sz="1600" dirty="0"/>
          </a:p>
          <a:p>
            <a:r>
              <a:rPr lang="it-IT" sz="1600" dirty="0">
                <a:hlinkClick r:id="rId5"/>
              </a:rPr>
              <a:t>https://www.livitaly.com/tour/murano-glass-tour-venice/</a:t>
            </a:r>
            <a:r>
              <a:rPr lang="it-IT" sz="1600" dirty="0"/>
              <a:t>  </a:t>
            </a:r>
          </a:p>
        </p:txBody>
      </p:sp>
      <p:pic>
        <p:nvPicPr>
          <p:cNvPr id="7" name="Immagine 6" descr="Immagine che contiene colorato, parecchi&#10;&#10;Descrizione generata automaticamente">
            <a:extLst>
              <a:ext uri="{FF2B5EF4-FFF2-40B4-BE49-F238E27FC236}">
                <a16:creationId xmlns:a16="http://schemas.microsoft.com/office/drawing/2014/main" id="{52EA7095-D02F-402D-B9B7-051823DBE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4" y="980728"/>
            <a:ext cx="4229523" cy="2232248"/>
          </a:xfrm>
          <a:prstGeom prst="rect">
            <a:avLst/>
          </a:prstGeom>
        </p:spPr>
      </p:pic>
      <p:pic>
        <p:nvPicPr>
          <p:cNvPr id="9" name="Immagine 8" descr="Immagine che contiene colorato&#10;&#10;Descrizione generata automaticamente">
            <a:extLst>
              <a:ext uri="{FF2B5EF4-FFF2-40B4-BE49-F238E27FC236}">
                <a16:creationId xmlns:a16="http://schemas.microsoft.com/office/drawing/2014/main" id="{0D86FCE7-527E-4E2A-B015-335BA214A5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142" y="980728"/>
            <a:ext cx="3346697" cy="2232247"/>
          </a:xfrm>
          <a:prstGeom prst="rect">
            <a:avLst/>
          </a:prstGeom>
        </p:spPr>
      </p:pic>
      <p:pic>
        <p:nvPicPr>
          <p:cNvPr id="15" name="Immagine 14" descr="Immagine che contiene testo, edificio, giallo, colorato&#10;&#10;Descrizione generata automaticamente">
            <a:extLst>
              <a:ext uri="{FF2B5EF4-FFF2-40B4-BE49-F238E27FC236}">
                <a16:creationId xmlns:a16="http://schemas.microsoft.com/office/drawing/2014/main" id="{7E955615-5605-4424-A995-0313A7B9DE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4" y="3645024"/>
            <a:ext cx="5062640" cy="211112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E5EAFBF-6C30-4E7B-B5E4-ADA6E6BAB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7081" y="3672601"/>
            <a:ext cx="2996650" cy="205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630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9C0ED2-5967-462A-BBDD-D55B2734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648" y="836712"/>
            <a:ext cx="3168352" cy="1143000"/>
          </a:xfrm>
        </p:spPr>
        <p:txBody>
          <a:bodyPr/>
          <a:lstStyle/>
          <a:p>
            <a:r>
              <a:rPr lang="it-IT" sz="3200" dirty="0"/>
              <a:t>Il duomo di Murano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2F0069-9FDB-4A70-B361-4B71719B5BAE}"/>
              </a:ext>
            </a:extLst>
          </p:cNvPr>
          <p:cNvSpPr txBox="1"/>
          <p:nvPr/>
        </p:nvSpPr>
        <p:spPr>
          <a:xfrm>
            <a:off x="107505" y="4737821"/>
            <a:ext cx="887024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Fondata forse nella metà del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X secolo"/>
              </a:rPr>
              <a:t>VII secolo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(dal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999"/>
              </a:rPr>
              <a:t>999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è una promissione del pievano Michele Monetario al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Vescovo di Torcello"/>
              </a:rPr>
              <a:t>vescovo di Torcello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la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Chiesa (architettura)"/>
              </a:rPr>
              <a:t>chiesa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fu inizialmente dedicata a Santa Maria. Ad essa, nel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1125"/>
              </a:rPr>
              <a:t>1125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fu associato San Donato martire,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Diocesi di Eurea di Epiro"/>
              </a:rPr>
              <a:t>vescovo di </a:t>
            </a:r>
            <a:r>
              <a:rPr lang="it-IT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Diocesi di Eurea di Epiro"/>
              </a:rPr>
              <a:t>Evorea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quando il corpo del santo fu trasportato da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Cefalonia"/>
              </a:rPr>
              <a:t>Cefalonia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dopo che la città fu conquistata da parte dell'armata navale comandata dal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9" tooltip="Doge di Venezia"/>
              </a:rPr>
              <a:t>Doge di Venezia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Domenico Michiel"/>
              </a:rPr>
              <a:t>Domenico </a:t>
            </a:r>
            <a:r>
              <a:rPr lang="it-IT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10" tooltip="Domenico Michiel"/>
              </a:rPr>
              <a:t>Michiel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hlinkClick r:id="rId11"/>
              </a:rPr>
              <a:t>https://it.wikipedia.org/wiki/Duomo_di_Murano</a:t>
            </a:r>
            <a:r>
              <a:rPr lang="it-IT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it-IT" sz="1200" dirty="0">
                <a:hlinkClick r:id="rId12"/>
              </a:rPr>
              <a:t>https://www.flickr.com/photos/rhugo/4011716592/</a:t>
            </a:r>
            <a:r>
              <a:rPr lang="it-IT" sz="1200" dirty="0">
                <a:solidFill>
                  <a:srgbClr val="202122"/>
                </a:solidFill>
              </a:rPr>
              <a:t> </a:t>
            </a:r>
            <a:endParaRPr lang="it-IT" sz="1200" dirty="0"/>
          </a:p>
        </p:txBody>
      </p:sp>
      <p:pic>
        <p:nvPicPr>
          <p:cNvPr id="7" name="Immagine 6" descr="Immagine che contiene edificio, acqua, esterni, barca&#10;&#10;Descrizione generata automaticamente">
            <a:extLst>
              <a:ext uri="{FF2B5EF4-FFF2-40B4-BE49-F238E27FC236}">
                <a16:creationId xmlns:a16="http://schemas.microsoft.com/office/drawing/2014/main" id="{31E0EE7C-4A95-47CC-B924-24B97C2238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8" y="226579"/>
            <a:ext cx="60960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64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8E67AA0C-EE60-47EA-A0AA-B8FC0F09BE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6600" y="371475"/>
            <a:ext cx="5843588" cy="581025"/>
          </a:xfrm>
        </p:spPr>
        <p:txBody>
          <a:bodyPr/>
          <a:lstStyle/>
          <a:p>
            <a:r>
              <a:rPr lang="it-IT" altLang="it-IT" sz="3600"/>
              <a:t>Porcellana </a:t>
            </a: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48C74EDE-02E2-470B-B5A7-572750F24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39700"/>
            <a:ext cx="3884613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>
            <a:extLst>
              <a:ext uri="{FF2B5EF4-FFF2-40B4-BE49-F238E27FC236}">
                <a16:creationId xmlns:a16="http://schemas.microsoft.com/office/drawing/2014/main" id="{959E9302-16F7-49E6-8729-C3851F515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1374775"/>
            <a:ext cx="472116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dirty="0"/>
              <a:t>Componenti</a:t>
            </a:r>
            <a:r>
              <a:rPr lang="pl-PL" altLang="it-IT" sz="1800" b="1" dirty="0"/>
              <a:t>: 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kaolin</a:t>
            </a:r>
            <a:r>
              <a:rPr lang="it-IT" altLang="it-IT" sz="1800" dirty="0"/>
              <a:t>o</a:t>
            </a:r>
            <a:r>
              <a:rPr lang="pl-PL" altLang="it-IT" sz="1800" dirty="0"/>
              <a:t> </a:t>
            </a:r>
            <a:r>
              <a:rPr lang="en-US" altLang="it-IT" sz="1800" dirty="0"/>
              <a:t>Al</a:t>
            </a:r>
            <a:r>
              <a:rPr lang="pl-PL" altLang="it-IT" sz="1800" baseline="-25000" dirty="0"/>
              <a:t>2</a:t>
            </a:r>
            <a:r>
              <a:rPr lang="en-US" altLang="it-IT" sz="1800" dirty="0"/>
              <a:t>Si</a:t>
            </a:r>
            <a:r>
              <a:rPr lang="pl-PL" altLang="it-IT" sz="1800" baseline="-25000" dirty="0"/>
              <a:t>2</a:t>
            </a:r>
            <a:r>
              <a:rPr lang="en-US" altLang="it-IT" sz="1800" dirty="0"/>
              <a:t>O</a:t>
            </a:r>
            <a:r>
              <a:rPr lang="pl-PL" altLang="it-IT" sz="1800" baseline="-25000" dirty="0"/>
              <a:t>5</a:t>
            </a:r>
            <a:r>
              <a:rPr lang="en-US" altLang="it-IT" sz="1800" dirty="0"/>
              <a:t>(OH)</a:t>
            </a:r>
            <a:r>
              <a:rPr lang="pl-PL" altLang="it-IT" sz="1800" baseline="-25000" dirty="0"/>
              <a:t>4</a:t>
            </a:r>
            <a:r>
              <a:rPr lang="pl-PL" altLang="it-IT" sz="1800" dirty="0"/>
              <a:t> – „Kao-Lin” 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i="1" dirty="0"/>
              <a:t>Componente principale</a:t>
            </a:r>
            <a:r>
              <a:rPr lang="pl-PL" altLang="it-IT" sz="1800" i="1" dirty="0"/>
              <a:t> = le</a:t>
            </a:r>
            <a:r>
              <a:rPr lang="it-IT" altLang="it-IT" sz="1800" i="1" dirty="0" err="1"/>
              <a:t>gante</a:t>
            </a:r>
            <a:endParaRPr lang="pl-PL" altLang="it-IT" sz="1800" i="1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argille</a:t>
            </a:r>
            <a:r>
              <a:rPr lang="pl-PL" altLang="it-IT" sz="1800" dirty="0"/>
              <a:t> (kaolin</a:t>
            </a:r>
            <a:r>
              <a:rPr lang="it-IT" altLang="it-IT" sz="1800" dirty="0"/>
              <a:t>o</a:t>
            </a:r>
            <a:r>
              <a:rPr lang="pl-PL" altLang="it-IT" sz="1800" dirty="0"/>
              <a:t> </a:t>
            </a:r>
            <a:r>
              <a:rPr lang="it-IT" altLang="it-IT" sz="1800" dirty="0"/>
              <a:t>con aggiuntivi</a:t>
            </a:r>
            <a:r>
              <a:rPr lang="pl-PL" altLang="it-IT" sz="1800" dirty="0"/>
              <a:t>, </a:t>
            </a:r>
            <a:r>
              <a:rPr lang="it-IT" altLang="it-IT" sz="1800" dirty="0" err="1"/>
              <a:t>e.g</a:t>
            </a:r>
            <a:r>
              <a:rPr lang="pl-PL" altLang="it-IT" sz="1800" dirty="0"/>
              <a:t>. Fe</a:t>
            </a:r>
            <a:r>
              <a:rPr lang="pl-PL" altLang="it-IT" sz="1800" baseline="-25000" dirty="0"/>
              <a:t>2</a:t>
            </a:r>
            <a:r>
              <a:rPr lang="pl-PL" altLang="it-IT" sz="1800" dirty="0"/>
              <a:t>O</a:t>
            </a:r>
            <a:r>
              <a:rPr lang="pl-PL" altLang="it-IT" sz="1800" baseline="-25000" dirty="0"/>
              <a:t>3</a:t>
            </a:r>
            <a:r>
              <a:rPr lang="pl-PL" altLang="it-IT" sz="1800" dirty="0"/>
              <a:t>)</a:t>
            </a:r>
            <a:endParaRPr lang="it-IT" altLang="it-IT" sz="1800" dirty="0"/>
          </a:p>
          <a:p>
            <a:pPr>
              <a:spcBef>
                <a:spcPct val="0"/>
              </a:spcBef>
              <a:buFontTx/>
              <a:buNone/>
            </a:pP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Feldspato</a:t>
            </a:r>
            <a:r>
              <a:rPr lang="pl-PL" altLang="it-IT" sz="1800" dirty="0"/>
              <a:t> (</a:t>
            </a:r>
            <a:r>
              <a:rPr lang="it-IT" altLang="it-IT" sz="1800" dirty="0" err="1"/>
              <a:t>ted</a:t>
            </a:r>
            <a:r>
              <a:rPr lang="pl-PL" altLang="it-IT" sz="1800" dirty="0"/>
              <a:t>. Feldspat, </a:t>
            </a:r>
            <a:r>
              <a:rPr lang="it-IT" altLang="it-IT" sz="1800" dirty="0" err="1"/>
              <a:t>ing</a:t>
            </a:r>
            <a:r>
              <a:rPr lang="pl-PL" altLang="it-IT" sz="1800" dirty="0"/>
              <a:t>. feldspar,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	</a:t>
            </a:r>
            <a:r>
              <a:rPr lang="it-IT" altLang="it-IT" sz="1800" dirty="0"/>
              <a:t>e.g.</a:t>
            </a:r>
            <a:r>
              <a:rPr lang="pl-PL" altLang="it-IT" sz="1800" dirty="0"/>
              <a:t>. orto</a:t>
            </a:r>
            <a:r>
              <a:rPr lang="it-IT" altLang="it-IT" sz="1800" dirty="0" err="1"/>
              <a:t>clasio</a:t>
            </a:r>
            <a:r>
              <a:rPr lang="pl-PL" altLang="it-IT" sz="1800" dirty="0"/>
              <a:t> (K, Na)</a:t>
            </a:r>
            <a:r>
              <a:rPr lang="pl-PL" altLang="it-IT" sz="1800" baseline="-25000" dirty="0"/>
              <a:t>2</a:t>
            </a:r>
            <a:r>
              <a:rPr lang="it-IT" altLang="it-IT" sz="1800" baseline="-25000" dirty="0"/>
              <a:t> </a:t>
            </a:r>
            <a:r>
              <a:rPr lang="pl-PL" altLang="it-IT" sz="1800" dirty="0"/>
              <a:t>Al</a:t>
            </a:r>
            <a:r>
              <a:rPr lang="pl-PL" altLang="it-IT" sz="1800" baseline="-25000" dirty="0"/>
              <a:t>2</a:t>
            </a:r>
            <a:r>
              <a:rPr lang="pl-PL" altLang="it-IT" sz="1800" dirty="0"/>
              <a:t>O</a:t>
            </a:r>
            <a:r>
              <a:rPr lang="pl-PL" altLang="it-IT" sz="1800" baseline="-25000" dirty="0"/>
              <a:t>3</a:t>
            </a:r>
            <a:r>
              <a:rPr lang="pl-PL" altLang="it-IT" sz="1800" dirty="0"/>
              <a:t>•6SiO</a:t>
            </a:r>
            <a:r>
              <a:rPr lang="pl-PL" altLang="it-IT" sz="1800" baseline="-25000" dirty="0"/>
              <a:t>2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	</a:t>
            </a:r>
            <a:r>
              <a:rPr lang="it-IT" altLang="it-IT" sz="1800" dirty="0"/>
              <a:t>o</a:t>
            </a:r>
            <a:r>
              <a:rPr lang="pl-PL" altLang="it-IT" sz="1800" dirty="0"/>
              <a:t> plagio</a:t>
            </a:r>
            <a:r>
              <a:rPr lang="it-IT" altLang="it-IT" sz="1800" dirty="0" err="1"/>
              <a:t>clasio</a:t>
            </a:r>
            <a:r>
              <a:rPr lang="pl-PL" altLang="it-IT" sz="1800" dirty="0"/>
              <a:t> CaO•Al</a:t>
            </a:r>
            <a:r>
              <a:rPr lang="pl-PL" altLang="it-IT" sz="1800" baseline="-25000" dirty="0"/>
              <a:t>2</a:t>
            </a:r>
            <a:r>
              <a:rPr lang="pl-PL" altLang="it-IT" sz="1800" dirty="0"/>
              <a:t>O</a:t>
            </a:r>
            <a:r>
              <a:rPr lang="pl-PL" altLang="it-IT" sz="1800" baseline="-25000" dirty="0"/>
              <a:t>3</a:t>
            </a:r>
            <a:r>
              <a:rPr lang="pl-PL" altLang="it-IT" sz="1800" dirty="0"/>
              <a:t>•SiO</a:t>
            </a:r>
            <a:r>
              <a:rPr lang="pl-PL" altLang="it-IT" sz="1800" baseline="-25000" dirty="0"/>
              <a:t>2</a:t>
            </a:r>
            <a:r>
              <a:rPr lang="pl-PL" altLang="it-IT" sz="1800" dirty="0"/>
              <a:t> 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it-IT" sz="1800" dirty="0"/>
              <a:t>	- </a:t>
            </a:r>
            <a:r>
              <a:rPr lang="it-IT" altLang="it-IT" sz="1800" i="1" dirty="0"/>
              <a:t>aiuta la fusione</a:t>
            </a:r>
            <a:endParaRPr lang="pl-PL" altLang="it-IT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/>
              <a:t>quarzo</a:t>
            </a:r>
            <a:r>
              <a:rPr lang="pl-PL" altLang="it-IT" sz="1800" dirty="0"/>
              <a:t> SiO</a:t>
            </a:r>
            <a:r>
              <a:rPr lang="pl-PL" altLang="it-IT" sz="1800" baseline="-25000" dirty="0"/>
              <a:t>2 </a:t>
            </a:r>
            <a:r>
              <a:rPr lang="pl-PL" altLang="it-IT" sz="1800" baseline="30000" dirty="0"/>
              <a:t> </a:t>
            </a:r>
            <a:r>
              <a:rPr lang="it-IT" altLang="it-IT" sz="1800" dirty="0"/>
              <a:t>- assicura la vetrificazione </a:t>
            </a:r>
            <a:endParaRPr lang="en-US" altLang="it-IT" sz="1800" dirty="0"/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FA0252AE-2E01-4642-8C31-0C464A461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4343400"/>
            <a:ext cx="4757737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it-IT" sz="1050" dirty="0"/>
              <a:t>Influence of macroscopic residual stresses on the mechanical behavior and microstructure of porcelain tile</a:t>
            </a:r>
            <a:r>
              <a:rPr lang="en-US" altLang="it-IT" sz="900" baseline="30000" dirty="0">
                <a:hlinkClick r:id="rId3"/>
              </a:rPr>
              <a:t>  </a:t>
            </a:r>
            <a:r>
              <a:rPr lang="en-US" altLang="it-IT" sz="900" baseline="30000" dirty="0"/>
              <a:t>   </a:t>
            </a:r>
            <a:r>
              <a:rPr lang="en-US" altLang="it-IT" sz="900" dirty="0"/>
              <a:t> </a:t>
            </a:r>
            <a:endParaRPr lang="pl-PL" altLang="it-IT" sz="900" dirty="0"/>
          </a:p>
          <a:p>
            <a:pPr>
              <a:defRPr/>
            </a:pPr>
            <a:r>
              <a:rPr lang="en-US" altLang="it-IT" sz="1050" b="1" dirty="0">
                <a:hlinkClick r:id="rId4"/>
              </a:rPr>
              <a:t>Journal of the European Ceramic Society</a:t>
            </a:r>
            <a:br>
              <a:rPr lang="en-US" altLang="it-IT" sz="1050" dirty="0"/>
            </a:br>
            <a:r>
              <a:rPr lang="en-US" altLang="it-IT" sz="1050" dirty="0">
                <a:hlinkClick r:id="rId5"/>
              </a:rPr>
              <a:t>Volume 28, Issue 13</a:t>
            </a:r>
            <a:r>
              <a:rPr lang="en-US" altLang="it-IT" sz="1050" dirty="0"/>
              <a:t>, September 2008, Pages 2463-2469 </a:t>
            </a:r>
            <a:endParaRPr lang="en-US" altLang="it-IT" sz="1050" b="1" baseline="30000" dirty="0"/>
          </a:p>
          <a:p>
            <a:pPr>
              <a:defRPr/>
            </a:pPr>
            <a:r>
              <a:rPr lang="en-US" altLang="it-IT" sz="750" dirty="0" err="1">
                <a:latin typeface="Times New Roman" panose="02020603050405020304" pitchFamily="18" charset="0"/>
              </a:rPr>
              <a:t>Agenor</a:t>
            </a:r>
            <a:r>
              <a:rPr lang="en-US" altLang="it-IT" sz="750" dirty="0">
                <a:latin typeface="Times New Roman" panose="02020603050405020304" pitchFamily="18" charset="0"/>
              </a:rPr>
              <a:t> De Noni </a:t>
            </a:r>
            <a:r>
              <a:rPr lang="en-US" altLang="it-IT" sz="750" dirty="0" err="1">
                <a:latin typeface="Times New Roman" panose="02020603050405020304" pitchFamily="18" charset="0"/>
              </a:rPr>
              <a:t>Jr.</a:t>
            </a:r>
            <a:r>
              <a:rPr lang="en-US" altLang="it-IT" sz="750" dirty="0" err="1">
                <a:latin typeface="Times New Roman" panose="02020603050405020304" pitchFamily="18" charset="0"/>
                <a:hlinkClick r:id="rId6"/>
              </a:rPr>
              <a:t>a</a:t>
            </a:r>
            <a:r>
              <a:rPr lang="en-US" altLang="it-IT" sz="750" dirty="0">
                <a:latin typeface="Times New Roman" panose="02020603050405020304" pitchFamily="18" charset="0"/>
              </a:rPr>
              <a:t>, </a:t>
            </a:r>
            <a:r>
              <a:rPr lang="en-US" altLang="it-IT" sz="750" dirty="0" err="1">
                <a:latin typeface="Times New Roman" panose="02020603050405020304" pitchFamily="18" charset="0"/>
              </a:rPr>
              <a:t>Dachamir</a:t>
            </a:r>
            <a:r>
              <a:rPr lang="en-US" altLang="it-IT" sz="750" dirty="0">
                <a:latin typeface="Times New Roman" panose="02020603050405020304" pitchFamily="18" charset="0"/>
              </a:rPr>
              <a:t> </a:t>
            </a:r>
            <a:r>
              <a:rPr lang="en-US" altLang="it-IT" sz="750" dirty="0" err="1">
                <a:latin typeface="Times New Roman" panose="02020603050405020304" pitchFamily="18" charset="0"/>
              </a:rPr>
              <a:t>Hotza</a:t>
            </a:r>
            <a:r>
              <a:rPr lang="en-US" altLang="it-IT" sz="750" baseline="30000" dirty="0" err="1">
                <a:latin typeface="Times New Roman" panose="02020603050405020304" pitchFamily="18" charset="0"/>
                <a:hlinkClick r:id="rId7"/>
              </a:rPr>
              <a:t>b</a:t>
            </a:r>
            <a:r>
              <a:rPr lang="en-US" altLang="it-IT" sz="750" dirty="0">
                <a:latin typeface="Times New Roman" panose="02020603050405020304" pitchFamily="18" charset="0"/>
              </a:rPr>
              <a:t>, Vicente </a:t>
            </a:r>
            <a:r>
              <a:rPr lang="en-US" altLang="it-IT" sz="750" dirty="0" err="1">
                <a:latin typeface="Times New Roman" panose="02020603050405020304" pitchFamily="18" charset="0"/>
              </a:rPr>
              <a:t>Cantavella</a:t>
            </a:r>
            <a:r>
              <a:rPr lang="en-US" altLang="it-IT" sz="750" dirty="0">
                <a:latin typeface="Times New Roman" panose="02020603050405020304" pitchFamily="18" charset="0"/>
              </a:rPr>
              <a:t> </a:t>
            </a:r>
            <a:r>
              <a:rPr lang="en-US" altLang="it-IT" sz="750" dirty="0" err="1">
                <a:latin typeface="Times New Roman" panose="02020603050405020304" pitchFamily="18" charset="0"/>
              </a:rPr>
              <a:t>Soler</a:t>
            </a:r>
            <a:r>
              <a:rPr lang="en-US" altLang="it-IT" sz="750" baseline="30000" dirty="0" err="1">
                <a:latin typeface="Times New Roman" panose="02020603050405020304" pitchFamily="18" charset="0"/>
                <a:hlinkClick r:id="rId8"/>
              </a:rPr>
              <a:t>c</a:t>
            </a:r>
            <a:r>
              <a:rPr lang="en-US" altLang="it-IT" sz="750" dirty="0">
                <a:latin typeface="Times New Roman" panose="02020603050405020304" pitchFamily="18" charset="0"/>
              </a:rPr>
              <a:t> and Enrique Sanchez </a:t>
            </a:r>
            <a:r>
              <a:rPr lang="en-US" altLang="it-IT" sz="750" dirty="0" err="1">
                <a:latin typeface="Times New Roman" panose="02020603050405020304" pitchFamily="18" charset="0"/>
              </a:rPr>
              <a:t>Vilches</a:t>
            </a:r>
            <a:r>
              <a:rPr lang="en-US" altLang="it-IT" sz="750" baseline="30000" dirty="0" err="1">
                <a:latin typeface="Times New Roman" panose="02020603050405020304" pitchFamily="18" charset="0"/>
                <a:hlinkClick r:id="rId8"/>
              </a:rPr>
              <a:t>c</a:t>
            </a:r>
            <a:endParaRPr lang="en-US" altLang="it-IT" sz="75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baseline="30000" dirty="0" err="1">
                <a:latin typeface="Times New Roman" panose="02020603050405020304" pitchFamily="18" charset="0"/>
              </a:rPr>
              <a:t>a</a:t>
            </a:r>
            <a:r>
              <a:rPr lang="en-US" altLang="it-IT" sz="750" dirty="0" err="1">
                <a:latin typeface="Times New Roman" panose="02020603050405020304" pitchFamily="18" charset="0"/>
              </a:rPr>
              <a:t>Instituto</a:t>
            </a:r>
            <a:r>
              <a:rPr lang="en-US" altLang="it-IT" sz="750" dirty="0">
                <a:latin typeface="Times New Roman" panose="02020603050405020304" pitchFamily="18" charset="0"/>
              </a:rPr>
              <a:t> Maximiliano </a:t>
            </a:r>
            <a:r>
              <a:rPr lang="en-US" altLang="it-IT" sz="750" dirty="0" err="1">
                <a:latin typeface="Times New Roman" panose="02020603050405020304" pitchFamily="18" charset="0"/>
              </a:rPr>
              <a:t>Gaidzinski</a:t>
            </a:r>
            <a:r>
              <a:rPr lang="en-US" altLang="it-IT" sz="750" dirty="0">
                <a:latin typeface="Times New Roman" panose="02020603050405020304" pitchFamily="18" charset="0"/>
              </a:rPr>
              <a:t> (IMG), 88845-000 </a:t>
            </a:r>
            <a:r>
              <a:rPr lang="en-US" altLang="it-IT" sz="750" dirty="0" err="1">
                <a:latin typeface="Times New Roman" panose="02020603050405020304" pitchFamily="18" charset="0"/>
              </a:rPr>
              <a:t>Cocal</a:t>
            </a:r>
            <a:r>
              <a:rPr lang="en-US" altLang="it-IT" sz="750" dirty="0">
                <a:latin typeface="Times New Roman" panose="02020603050405020304" pitchFamily="18" charset="0"/>
              </a:rPr>
              <a:t> do Sul, SC, Brazil</a:t>
            </a:r>
            <a:endParaRPr lang="en-US" altLang="it-IT" sz="750" baseline="300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baseline="30000" dirty="0" err="1">
                <a:latin typeface="Times New Roman" panose="02020603050405020304" pitchFamily="18" charset="0"/>
              </a:rPr>
              <a:t>b</a:t>
            </a:r>
            <a:r>
              <a:rPr lang="en-US" altLang="it-IT" sz="750" dirty="0" err="1">
                <a:latin typeface="Times New Roman" panose="02020603050405020304" pitchFamily="18" charset="0"/>
              </a:rPr>
              <a:t>Universidade</a:t>
            </a:r>
            <a:r>
              <a:rPr lang="en-US" altLang="it-IT" sz="750" dirty="0">
                <a:latin typeface="Times New Roman" panose="02020603050405020304" pitchFamily="18" charset="0"/>
              </a:rPr>
              <a:t> Federal de Santa Catarina (UFSC), 88040-900 </a:t>
            </a:r>
            <a:r>
              <a:rPr lang="en-US" altLang="it-IT" sz="750" dirty="0" err="1">
                <a:latin typeface="Times New Roman" panose="02020603050405020304" pitchFamily="18" charset="0"/>
              </a:rPr>
              <a:t>Florianópolis</a:t>
            </a:r>
            <a:r>
              <a:rPr lang="en-US" altLang="it-IT" sz="750" dirty="0">
                <a:latin typeface="Times New Roman" panose="02020603050405020304" pitchFamily="18" charset="0"/>
              </a:rPr>
              <a:t>, SC, Brazil</a:t>
            </a:r>
            <a:endParaRPr lang="en-US" altLang="it-IT" sz="750" baseline="30000" dirty="0"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en-US" altLang="it-IT" sz="750" baseline="30000" dirty="0" err="1">
                <a:latin typeface="Times New Roman" panose="02020603050405020304" pitchFamily="18" charset="0"/>
              </a:rPr>
              <a:t>c</a:t>
            </a:r>
            <a:r>
              <a:rPr lang="en-US" altLang="it-IT" sz="750" dirty="0" err="1">
                <a:latin typeface="Times New Roman" panose="02020603050405020304" pitchFamily="18" charset="0"/>
              </a:rPr>
              <a:t>Instituto</a:t>
            </a:r>
            <a:r>
              <a:rPr lang="en-US" altLang="it-IT" sz="750" dirty="0">
                <a:latin typeface="Times New Roman" panose="02020603050405020304" pitchFamily="18" charset="0"/>
              </a:rPr>
              <a:t> de </a:t>
            </a:r>
            <a:r>
              <a:rPr lang="en-US" altLang="it-IT" sz="750" dirty="0" err="1">
                <a:latin typeface="Times New Roman" panose="02020603050405020304" pitchFamily="18" charset="0"/>
              </a:rPr>
              <a:t>Tecnologia</a:t>
            </a:r>
            <a:r>
              <a:rPr lang="en-US" altLang="it-IT" sz="750" dirty="0">
                <a:latin typeface="Times New Roman" panose="02020603050405020304" pitchFamily="18" charset="0"/>
              </a:rPr>
              <a:t> </a:t>
            </a:r>
            <a:r>
              <a:rPr lang="en-US" altLang="it-IT" sz="750" dirty="0" err="1">
                <a:latin typeface="Times New Roman" panose="02020603050405020304" pitchFamily="18" charset="0"/>
              </a:rPr>
              <a:t>Cerámica</a:t>
            </a:r>
            <a:r>
              <a:rPr lang="en-US" altLang="it-IT" sz="750" dirty="0">
                <a:latin typeface="Times New Roman" panose="02020603050405020304" pitchFamily="18" charset="0"/>
              </a:rPr>
              <a:t> (ITC), 12006 </a:t>
            </a:r>
            <a:r>
              <a:rPr lang="en-US" altLang="it-IT" sz="750" dirty="0" err="1">
                <a:latin typeface="Times New Roman" panose="02020603050405020304" pitchFamily="18" charset="0"/>
              </a:rPr>
              <a:t>Castellón</a:t>
            </a:r>
            <a:r>
              <a:rPr lang="en-US" altLang="it-IT" sz="750" dirty="0">
                <a:latin typeface="Times New Roman" panose="02020603050405020304" pitchFamily="18" charset="0"/>
              </a:rPr>
              <a:t>, Spain</a:t>
            </a:r>
          </a:p>
        </p:txBody>
      </p:sp>
      <p:pic>
        <p:nvPicPr>
          <p:cNvPr id="58374" name="Picture 6" descr="star, open">
            <a:hlinkClick r:id="rId3"/>
            <a:extLst>
              <a:ext uri="{FF2B5EF4-FFF2-40B4-BE49-F238E27FC236}">
                <a16:creationId xmlns:a16="http://schemas.microsoft.com/office/drawing/2014/main" id="{ED15B82F-C992-4E4E-BDB8-08C68D23D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638" y="2914650"/>
            <a:ext cx="100012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 descr="Corresponding Author Contact Information">
            <a:hlinkClick r:id="rId10"/>
            <a:extLst>
              <a:ext uri="{FF2B5EF4-FFF2-40B4-BE49-F238E27FC236}">
                <a16:creationId xmlns:a16="http://schemas.microsoft.com/office/drawing/2014/main" id="{F8097F72-4F78-4DCA-ADBF-15CC5986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3121025"/>
            <a:ext cx="106363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 descr="E-mail The Corresponding Author">
            <a:hlinkClick r:id="rId12"/>
            <a:extLst>
              <a:ext uri="{FF2B5EF4-FFF2-40B4-BE49-F238E27FC236}">
                <a16:creationId xmlns:a16="http://schemas.microsoft.com/office/drawing/2014/main" id="{310B9A45-427A-4A12-9CA6-5F11CA45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3121025"/>
            <a:ext cx="92075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Rectangle 9">
            <a:extLst>
              <a:ext uri="{FF2B5EF4-FFF2-40B4-BE49-F238E27FC236}">
                <a16:creationId xmlns:a16="http://schemas.microsoft.com/office/drawing/2014/main" id="{36CE1DAD-B78F-4F3E-BB01-8816BBDB6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5" y="5965825"/>
            <a:ext cx="79922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200" dirty="0"/>
              <a:t>Nella struttura cotta si vedono gli agglomerati di quarzo </a:t>
            </a:r>
            <a:r>
              <a:rPr lang="pl-PL" altLang="it-IT" sz="2200" dirty="0"/>
              <a:t>(</a:t>
            </a:r>
            <a:r>
              <a:rPr lang="it-IT" altLang="it-IT" sz="2200" dirty="0"/>
              <a:t>scuri</a:t>
            </a:r>
            <a:r>
              <a:rPr lang="pl-PL" altLang="it-IT" sz="2200" dirty="0"/>
              <a:t>)</a:t>
            </a:r>
            <a:endParaRPr lang="en-US" altLang="it-IT" sz="22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>
            <a:extLst>
              <a:ext uri="{FF2B5EF4-FFF2-40B4-BE49-F238E27FC236}">
                <a16:creationId xmlns:a16="http://schemas.microsoft.com/office/drawing/2014/main" id="{6444EB03-EEB4-42A9-9E26-5D564DA448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dirty="0"/>
              <a:t>Mylar, </a:t>
            </a:r>
            <a:r>
              <a:rPr lang="it-IT" altLang="it-IT" sz="3600" dirty="0" err="1"/>
              <a:t>kapton</a:t>
            </a:r>
            <a:r>
              <a:rPr lang="it-IT" altLang="it-IT" sz="3600" dirty="0"/>
              <a:t>, etc.</a:t>
            </a:r>
          </a:p>
        </p:txBody>
      </p:sp>
      <p:pic>
        <p:nvPicPr>
          <p:cNvPr id="37895" name="Picture 7">
            <a:extLst>
              <a:ext uri="{FF2B5EF4-FFF2-40B4-BE49-F238E27FC236}">
                <a16:creationId xmlns:a16="http://schemas.microsoft.com/office/drawing/2014/main" id="{96F371BA-D1F3-439F-AA87-04306365D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4319587" cy="10017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896" name="Rectangle 8">
            <a:extLst>
              <a:ext uri="{FF2B5EF4-FFF2-40B4-BE49-F238E27FC236}">
                <a16:creationId xmlns:a16="http://schemas.microsoft.com/office/drawing/2014/main" id="{F3C932E8-2447-4813-932D-9B2BE0FDA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708275"/>
            <a:ext cx="366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it-IT"/>
              <a:t>Polyethylene terephthalate</a:t>
            </a:r>
            <a:r>
              <a:rPr lang="pl-PL" altLang="it-IT"/>
              <a:t> (mylar)</a:t>
            </a:r>
            <a:endParaRPr lang="en-US" altLang="it-IT"/>
          </a:p>
          <a:p>
            <a:pPr eaLnBrk="0" hangingPunct="0"/>
            <a:endParaRPr lang="en-US" altLang="it-IT"/>
          </a:p>
        </p:txBody>
      </p:sp>
      <p:pic>
        <p:nvPicPr>
          <p:cNvPr id="37897" name="Picture 9">
            <a:extLst>
              <a:ext uri="{FF2B5EF4-FFF2-40B4-BE49-F238E27FC236}">
                <a16:creationId xmlns:a16="http://schemas.microsoft.com/office/drawing/2014/main" id="{553EBAEC-BCD9-481B-B557-D6B4FE415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284538"/>
            <a:ext cx="20955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8" name="Rectangle 10">
            <a:extLst>
              <a:ext uri="{FF2B5EF4-FFF2-40B4-BE49-F238E27FC236}">
                <a16:creationId xmlns:a16="http://schemas.microsoft.com/office/drawing/2014/main" id="{30328D39-1AC6-4F52-A50F-BC5D09E94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6359525"/>
            <a:ext cx="20939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it-IT" sz="1000"/>
              <a:t>http://en.wikipedia.org/wiki/BoPET</a:t>
            </a:r>
          </a:p>
        </p:txBody>
      </p:sp>
      <p:sp>
        <p:nvSpPr>
          <p:cNvPr id="37899" name="Text Box 11">
            <a:extLst>
              <a:ext uri="{FF2B5EF4-FFF2-40B4-BE49-F238E27FC236}">
                <a16:creationId xmlns:a16="http://schemas.microsoft.com/office/drawing/2014/main" id="{32C8C857-35B6-4786-A0E5-4475A0F6B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465763"/>
            <a:ext cx="278800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/>
              <a:t>Contenitori per alimenti</a:t>
            </a:r>
            <a:endParaRPr lang="pl-PL" altLang="it-IT" dirty="0"/>
          </a:p>
          <a:p>
            <a:r>
              <a:rPr lang="it-IT" altLang="it-IT" dirty="0"/>
              <a:t>Metallizzato con Al serva </a:t>
            </a:r>
          </a:p>
          <a:p>
            <a:r>
              <a:rPr lang="it-IT" altLang="it-IT" dirty="0"/>
              <a:t>come copertura termica</a:t>
            </a:r>
            <a:endParaRPr lang="pl-PL" altLang="it-IT" dirty="0"/>
          </a:p>
        </p:txBody>
      </p:sp>
      <p:pic>
        <p:nvPicPr>
          <p:cNvPr id="37900" name="Picture 12">
            <a:extLst>
              <a:ext uri="{FF2B5EF4-FFF2-40B4-BE49-F238E27FC236}">
                <a16:creationId xmlns:a16="http://schemas.microsoft.com/office/drawing/2014/main" id="{BA0013E0-C5FB-4C97-8812-711B9BBC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320357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01" name="Rectangle 13">
            <a:extLst>
              <a:ext uri="{FF2B5EF4-FFF2-40B4-BE49-F238E27FC236}">
                <a16:creationId xmlns:a16="http://schemas.microsoft.com/office/drawing/2014/main" id="{DBBC9B16-77C2-46A9-917B-497798D71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2701925"/>
            <a:ext cx="3930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it-IT"/>
              <a:t>poly-oxydiphenylene-pyromellitimide </a:t>
            </a:r>
            <a:endParaRPr lang="pl-PL" altLang="it-IT"/>
          </a:p>
          <a:p>
            <a:pPr eaLnBrk="0" hangingPunct="0"/>
            <a:r>
              <a:rPr lang="pl-PL" altLang="it-IT"/>
              <a:t>(kapton)</a:t>
            </a:r>
            <a:endParaRPr lang="en-US" altLang="it-IT"/>
          </a:p>
        </p:txBody>
      </p:sp>
      <p:pic>
        <p:nvPicPr>
          <p:cNvPr id="37902" name="Picture 14">
            <a:extLst>
              <a:ext uri="{FF2B5EF4-FFF2-40B4-BE49-F238E27FC236}">
                <a16:creationId xmlns:a16="http://schemas.microsoft.com/office/drawing/2014/main" id="{9B754575-8B85-415D-85D3-0B329B1C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251994"/>
            <a:ext cx="2095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03" name="Text Box 15">
            <a:extLst>
              <a:ext uri="{FF2B5EF4-FFF2-40B4-BE49-F238E27FC236}">
                <a16:creationId xmlns:a16="http://schemas.microsoft.com/office/drawing/2014/main" id="{6742603A-5430-4570-9BE0-0A16EF1F6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1300" y="5445125"/>
            <a:ext cx="278800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altLang="it-IT" dirty="0"/>
              <a:t>I</a:t>
            </a:r>
            <a:r>
              <a:rPr lang="it-IT" altLang="it-IT" dirty="0"/>
              <a:t>solante di cavi ad alta tensione, per basse temperature (0-700K)  e per alto vuoto</a:t>
            </a:r>
            <a:endParaRPr lang="pl-PL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D692AD-89B2-43B5-9043-C752576EF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744" y="3291088"/>
            <a:ext cx="3523524" cy="300949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16CFAC5-AED0-40A2-BFBC-42B79D272E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-207556"/>
            <a:ext cx="65532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sz="3200" dirty="0"/>
              <a:t>Leghe per gli aerei </a:t>
            </a:r>
            <a:r>
              <a:rPr lang="pl-PL" altLang="it-IT" sz="3200" dirty="0"/>
              <a:t>Al-Zn-Mg</a:t>
            </a:r>
            <a:endParaRPr lang="en-US" altLang="it-IT" sz="3200" dirty="0"/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7A70420E-E608-4028-8FF1-9408565E7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483" y="651756"/>
            <a:ext cx="639502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dirty="0">
                <a:latin typeface="Arial Unicode MS" pitchFamily="34" charset="-128"/>
              </a:rPr>
              <a:t> l</a:t>
            </a:r>
            <a:r>
              <a:rPr lang="it-IT" altLang="it-IT" sz="1800" dirty="0">
                <a:latin typeface="Arial Unicode MS" pitchFamily="34" charset="-128"/>
              </a:rPr>
              <a:t>a </a:t>
            </a:r>
            <a:r>
              <a:rPr lang="pl-PL" altLang="it-IT" sz="1800" dirty="0">
                <a:latin typeface="Arial Unicode MS" pitchFamily="34" charset="-128"/>
              </a:rPr>
              <a:t>fa</a:t>
            </a:r>
            <a:r>
              <a:rPr lang="it-IT" altLang="it-IT" dirty="0">
                <a:latin typeface="Arial Unicode MS" pitchFamily="34" charset="-128"/>
              </a:rPr>
              <a:t>se</a:t>
            </a:r>
            <a:r>
              <a:rPr lang="pl-PL" altLang="it-IT" sz="1800" dirty="0">
                <a:latin typeface="Arial Unicode MS" pitchFamily="34" charset="-128"/>
              </a:rPr>
              <a:t> </a:t>
            </a:r>
            <a:r>
              <a:rPr lang="it-IT" altLang="it-IT" sz="1800" dirty="0">
                <a:latin typeface="Arial Unicode MS" pitchFamily="34" charset="-128"/>
              </a:rPr>
              <a:t>inter-metallica</a:t>
            </a:r>
            <a:r>
              <a:rPr lang="pl-PL" altLang="it-IT" sz="1800" dirty="0">
                <a:latin typeface="Arial Unicode MS" pitchFamily="34" charset="-128"/>
              </a:rPr>
              <a:t> Al</a:t>
            </a:r>
            <a:r>
              <a:rPr lang="pl-PL" altLang="it-IT" sz="1800" baseline="-25000" dirty="0">
                <a:latin typeface="Arial Unicode MS" pitchFamily="34" charset="-128"/>
              </a:rPr>
              <a:t>7</a:t>
            </a:r>
            <a:r>
              <a:rPr lang="pl-PL" altLang="it-IT" sz="1800" dirty="0">
                <a:latin typeface="Arial Unicode MS" pitchFamily="34" charset="-128"/>
              </a:rPr>
              <a:t>Cu</a:t>
            </a:r>
            <a:r>
              <a:rPr lang="pl-PL" altLang="it-IT" sz="1800" baseline="-25000" dirty="0">
                <a:latin typeface="Arial Unicode MS" pitchFamily="34" charset="-128"/>
              </a:rPr>
              <a:t>2</a:t>
            </a:r>
            <a:r>
              <a:rPr lang="pl-PL" altLang="it-IT" sz="1800" dirty="0">
                <a:latin typeface="Arial Unicode MS" pitchFamily="34" charset="-128"/>
              </a:rPr>
              <a:t>Fe </a:t>
            </a:r>
            <a:r>
              <a:rPr lang="it-IT" altLang="it-IT" dirty="0">
                <a:latin typeface="Arial Unicode MS" pitchFamily="34" charset="-128"/>
              </a:rPr>
              <a:t>e i residui di </a:t>
            </a:r>
            <a:r>
              <a:rPr lang="pl-PL" altLang="it-IT" sz="1800" dirty="0">
                <a:latin typeface="Arial Unicode MS" pitchFamily="34" charset="-128"/>
              </a:rPr>
              <a:t>Mg</a:t>
            </a:r>
            <a:r>
              <a:rPr lang="pl-PL" altLang="it-IT" sz="1800" baseline="-25000" dirty="0">
                <a:latin typeface="Arial Unicode MS" pitchFamily="34" charset="-128"/>
              </a:rPr>
              <a:t>2</a:t>
            </a:r>
            <a:r>
              <a:rPr lang="pl-PL" altLang="it-IT" sz="1800" dirty="0">
                <a:latin typeface="Arial Unicode MS" pitchFamily="34" charset="-128"/>
              </a:rPr>
              <a:t>Si</a:t>
            </a:r>
          </a:p>
          <a:p>
            <a:pPr>
              <a:buFontTx/>
              <a:buChar char="•"/>
            </a:pPr>
            <a:r>
              <a:rPr lang="pl-PL" altLang="it-IT" sz="1800" dirty="0">
                <a:latin typeface="Arial Unicode MS" pitchFamily="34" charset="-128"/>
              </a:rPr>
              <a:t> </a:t>
            </a:r>
            <a:r>
              <a:rPr lang="it-IT" altLang="it-IT" sz="1800" dirty="0">
                <a:latin typeface="Arial Unicode MS" pitchFamily="34" charset="-128"/>
              </a:rPr>
              <a:t>la rete dendritica di </a:t>
            </a:r>
            <a:r>
              <a:rPr lang="pl-PL" altLang="it-IT" sz="1800" dirty="0">
                <a:latin typeface="Arial Unicode MS" pitchFamily="34" charset="-128"/>
              </a:rPr>
              <a:t>Al</a:t>
            </a:r>
            <a:r>
              <a:rPr lang="pl-PL" altLang="it-IT" sz="1800" baseline="-25000" dirty="0">
                <a:latin typeface="Arial Unicode MS" pitchFamily="34" charset="-128"/>
              </a:rPr>
              <a:t>3</a:t>
            </a:r>
            <a:r>
              <a:rPr lang="pl-PL" altLang="it-IT" sz="1800" dirty="0">
                <a:latin typeface="Arial Unicode MS" pitchFamily="34" charset="-128"/>
              </a:rPr>
              <a:t>Zr </a:t>
            </a:r>
          </a:p>
          <a:p>
            <a:pPr>
              <a:buFontTx/>
              <a:buChar char="•"/>
            </a:pPr>
            <a:r>
              <a:rPr lang="pl-PL" altLang="it-IT" sz="1800" dirty="0">
                <a:latin typeface="Arial Unicode MS" pitchFamily="34" charset="-128"/>
              </a:rPr>
              <a:t> </a:t>
            </a:r>
            <a:r>
              <a:rPr lang="it-IT" altLang="it-IT" sz="1800" dirty="0">
                <a:latin typeface="Arial Unicode MS" pitchFamily="34" charset="-128"/>
              </a:rPr>
              <a:t>la durezza aumenta dopo la tempra</a:t>
            </a:r>
            <a:endParaRPr lang="pl-PL" altLang="it-IT" sz="1800" dirty="0">
              <a:latin typeface="Arial Unicode MS" pitchFamily="34" charset="-128"/>
            </a:endParaRPr>
          </a:p>
          <a:p>
            <a:pPr>
              <a:buFontTx/>
              <a:buChar char="•"/>
            </a:pPr>
            <a:r>
              <a:rPr lang="pl-PL" altLang="it-IT" sz="1800" dirty="0">
                <a:latin typeface="Arial Unicode MS" pitchFamily="34" charset="-128"/>
              </a:rPr>
              <a:t> </a:t>
            </a:r>
            <a:r>
              <a:rPr lang="it-IT" altLang="it-IT" sz="1800" dirty="0">
                <a:latin typeface="Arial Unicode MS" pitchFamily="34" charset="-128"/>
              </a:rPr>
              <a:t>la resistenza elastica (modulo di Young) aumenta col carico</a:t>
            </a:r>
          </a:p>
          <a:p>
            <a:pPr>
              <a:buFontTx/>
              <a:buChar char="•"/>
            </a:pPr>
            <a:r>
              <a:rPr lang="it-IT" altLang="it-IT" dirty="0">
                <a:latin typeface="Arial Unicode MS" pitchFamily="34" charset="-128"/>
              </a:rPr>
              <a:t> compromesso tra la resistenza meccanica e fragilità </a:t>
            </a:r>
            <a:endParaRPr lang="pl-PL" altLang="it-IT" sz="1800" dirty="0">
              <a:latin typeface="Arial Unicode MS" pitchFamily="34" charset="-128"/>
            </a:endParaRPr>
          </a:p>
          <a:p>
            <a:endParaRPr lang="en-US" altLang="it-IT" sz="1800" dirty="0">
              <a:latin typeface="Arial Unicode MS" pitchFamily="34" charset="-128"/>
            </a:endParaRPr>
          </a:p>
        </p:txBody>
      </p:sp>
      <p:pic>
        <p:nvPicPr>
          <p:cNvPr id="27653" name="Picture 5">
            <a:extLst>
              <a:ext uri="{FF2B5EF4-FFF2-40B4-BE49-F238E27FC236}">
                <a16:creationId xmlns:a16="http://schemas.microsoft.com/office/drawing/2014/main" id="{AAEDF82A-A42E-48D9-ACA4-EEF1B5A07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181225"/>
            <a:ext cx="5903912" cy="41275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DC17D531-4608-43A3-AD24-C37C865CC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5395913"/>
            <a:ext cx="4505325" cy="13525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>
            <a:extLst>
              <a:ext uri="{FF2B5EF4-FFF2-40B4-BE49-F238E27FC236}">
                <a16:creationId xmlns:a16="http://schemas.microsoft.com/office/drawing/2014/main" id="{4E2F65DE-8A3A-455F-84FD-EDBF7FC61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717550"/>
            <a:ext cx="2879725" cy="22748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A9B2F6CC-202F-48A8-9265-807712EA2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3073400"/>
            <a:ext cx="2879725" cy="2249488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CE2CB49-E375-4B9D-A707-C769BACD1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685"/>
            <a:ext cx="8229600" cy="1143000"/>
          </a:xfrm>
        </p:spPr>
        <p:txBody>
          <a:bodyPr/>
          <a:lstStyle/>
          <a:p>
            <a:r>
              <a:rPr lang="pl-PL" altLang="it-IT" sz="3600" dirty="0"/>
              <a:t>Super-</a:t>
            </a:r>
            <a:r>
              <a:rPr lang="it-IT" altLang="it-IT" sz="3600" dirty="0"/>
              <a:t>leghe di nichel</a:t>
            </a:r>
            <a:endParaRPr lang="en-US" altLang="it-IT" sz="3600" dirty="0"/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3B283461-4A84-431B-99BF-BB04E1A83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186" y="6461124"/>
            <a:ext cx="3963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dirty="0"/>
              <a:t>http://www.msm.cam.ac.uk/phasetrans/2003/Superalloys/superalloys.html</a:t>
            </a:r>
          </a:p>
        </p:txBody>
      </p:sp>
      <p:graphicFrame>
        <p:nvGraphicFramePr>
          <p:cNvPr id="37913" name="Group 25">
            <a:extLst>
              <a:ext uri="{FF2B5EF4-FFF2-40B4-BE49-F238E27FC236}">
                <a16:creationId xmlns:a16="http://schemas.microsoft.com/office/drawing/2014/main" id="{703F22B3-27CF-4085-BF80-D19F42D69E52}"/>
              </a:ext>
            </a:extLst>
          </p:cNvPr>
          <p:cNvGraphicFramePr>
            <a:graphicFrameLocks noGrp="1"/>
          </p:cNvGraphicFramePr>
          <p:nvPr/>
        </p:nvGraphicFramePr>
        <p:xfrm>
          <a:off x="1085850" y="917575"/>
          <a:ext cx="4286250" cy="5349240"/>
        </p:xfrm>
        <a:graphic>
          <a:graphicData uri="http://schemas.openxmlformats.org/drawingml/2006/table">
            <a:tbl>
              <a:tblPr/>
              <a:tblGrid>
                <a:gridCol w="2143125">
                  <a:extLst>
                    <a:ext uri="{9D8B030D-6E8A-4147-A177-3AD203B41FA5}">
                      <a16:colId xmlns:a16="http://schemas.microsoft.com/office/drawing/2014/main" val="607494020"/>
                    </a:ext>
                  </a:extLst>
                </a:gridCol>
                <a:gridCol w="2143125">
                  <a:extLst>
                    <a:ext uri="{9D8B030D-6E8A-4147-A177-3AD203B41FA5}">
                      <a16:colId xmlns:a16="http://schemas.microsoft.com/office/drawing/2014/main" val="3629574151"/>
                    </a:ext>
                  </a:extLst>
                </a:gridCol>
              </a:tblGrid>
              <a:tr h="2592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kumimoji="0" lang="en-US" altLang="it-IT" sz="1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                                        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kumimoji="0" lang="en-US" altLang="it-IT" sz="13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                                                      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789485"/>
                  </a:ext>
                </a:extLst>
              </a:tr>
              <a:tr h="1190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Transmission electron micrograph showing a large fraction of cuboidal γ' particles in a γ matrix. Ni-9.7Al-1.7Ti-17.1Cr-6.3Co-2.3W at%. Hillier, Ph.D. Thesis, University of Cambridge, 1984.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Transmission electron micrograph showing a small fraction of spheroidal γ' prime particles in a γ matrix. 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Ni-20Cr-2.3Al-2.1Ti-5Fe-0.07C-0.005 B </a:t>
                      </a:r>
                      <a:r>
                        <a:rPr kumimoji="0" lang="en-US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wt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%.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Also illustrated are M</a:t>
                      </a:r>
                      <a:r>
                        <a:rPr kumimoji="0" lang="en-US" altLang="it-IT" sz="14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  <a:r>
                        <a:rPr kumimoji="0" lang="en-US" altLang="it-IT" sz="1400" b="0" i="0" u="none" strike="noStrike" cap="none" normalizeH="0" baseline="-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r>
                        <a:rPr kumimoji="0" lang="en-US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carbide particles at the grain boundary running diagonally from bottom left to top right.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320951"/>
                  </a:ext>
                </a:extLst>
              </a:tr>
            </a:tbl>
          </a:graphicData>
        </a:graphic>
      </p:graphicFrame>
      <p:pic>
        <p:nvPicPr>
          <p:cNvPr id="37895" name="Picture 7">
            <a:extLst>
              <a:ext uri="{FF2B5EF4-FFF2-40B4-BE49-F238E27FC236}">
                <a16:creationId xmlns:a16="http://schemas.microsoft.com/office/drawing/2014/main" id="{AA974E87-D0B4-4A1E-856B-663F0C71A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2376487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>
            <a:extLst>
              <a:ext uri="{FF2B5EF4-FFF2-40B4-BE49-F238E27FC236}">
                <a16:creationId xmlns:a16="http://schemas.microsoft.com/office/drawing/2014/main" id="{7AD708BF-4728-4980-8889-8ED4B5910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1787525"/>
            <a:ext cx="2881312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14" name="Picture 26">
            <a:extLst>
              <a:ext uri="{FF2B5EF4-FFF2-40B4-BE49-F238E27FC236}">
                <a16:creationId xmlns:a16="http://schemas.microsoft.com/office/drawing/2014/main" id="{3FE2C44E-3341-4885-A967-365D57B8F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3313113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BB8F0F-2B96-458C-AF7D-99CE3E8F7DC6}"/>
              </a:ext>
            </a:extLst>
          </p:cNvPr>
          <p:cNvSpPr txBox="1"/>
          <p:nvPr/>
        </p:nvSpPr>
        <p:spPr>
          <a:xfrm>
            <a:off x="457200" y="1172328"/>
            <a:ext cx="5785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Per motori a reazione, turbine a gas etc. 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85625-816F-69F3-7323-47544E666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-99392"/>
            <a:ext cx="7313612" cy="1143000"/>
          </a:xfrm>
        </p:spPr>
        <p:txBody>
          <a:bodyPr/>
          <a:lstStyle/>
          <a:p>
            <a:r>
              <a:rPr lang="it-IT" dirty="0"/>
              <a:t>Ponte (matematico)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1E5EF9-4B10-E69D-7E04-90F88082D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35348"/>
            <a:ext cx="5991225" cy="42386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BF52532-C57C-15FB-2752-53EEA3536CF1}"/>
              </a:ext>
            </a:extLst>
          </p:cNvPr>
          <p:cNvSpPr txBox="1"/>
          <p:nvPr/>
        </p:nvSpPr>
        <p:spPr>
          <a:xfrm>
            <a:off x="179512" y="6458481"/>
            <a:ext cx="4824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dirty="0"/>
              <a:t>https://www.youtube.com/watch?v=73CfxHan-RE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0732ADC-EE2C-ADA0-06B2-29FEA9746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48" y="3718272"/>
            <a:ext cx="3944838" cy="295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319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1867CE0-A1A0-46F4-8CB8-27004009C4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5650" y="-242888"/>
            <a:ext cx="7772400" cy="1541463"/>
          </a:xfrm>
        </p:spPr>
        <p:txBody>
          <a:bodyPr anchor="ctr"/>
          <a:lstStyle/>
          <a:p>
            <a:r>
              <a:rPr lang="it-IT" altLang="it-IT" sz="3200" dirty="0"/>
              <a:t>Leghe dentistiche: sembra arte astratta</a:t>
            </a:r>
            <a:endParaRPr lang="en-US" altLang="it-IT" sz="3200" dirty="0"/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272967F7-3F45-4DB6-9E96-2F5B5452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38" y="5670550"/>
            <a:ext cx="3163887" cy="121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1200"/>
              <a:t>Fig. 3. Dark-field micrograph of heat-treated Super Star, showing discontinuous fct precipitates, which have rectangular platelet morphology. Dislocations are present in both the adjacent fcc palladium solid solution matrix and within the precipitates.</a:t>
            </a:r>
            <a:r>
              <a:rPr lang="en-US" altLang="it-IT" sz="1400"/>
              <a:t> </a:t>
            </a:r>
          </a:p>
        </p:txBody>
      </p:sp>
      <p:pic>
        <p:nvPicPr>
          <p:cNvPr id="16389" name="Picture 5">
            <a:extLst>
              <a:ext uri="{FF2B5EF4-FFF2-40B4-BE49-F238E27FC236}">
                <a16:creationId xmlns:a16="http://schemas.microsoft.com/office/drawing/2014/main" id="{50D12E60-7F12-4952-8669-0D5EB476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3535363"/>
            <a:ext cx="2663825" cy="207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Rectangle 6">
            <a:extLst>
              <a:ext uri="{FF2B5EF4-FFF2-40B4-BE49-F238E27FC236}">
                <a16:creationId xmlns:a16="http://schemas.microsoft.com/office/drawing/2014/main" id="{EF0668AF-20E9-45CA-A3F7-B5420CB58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2686050"/>
            <a:ext cx="5989637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br>
              <a:rPr lang="en-US" altLang="it-IT" sz="1200">
                <a:latin typeface="Arial" panose="020B0604020202020204" pitchFamily="34" charset="0"/>
              </a:rPr>
            </a:br>
            <a:r>
              <a:rPr lang="en-US" altLang="it-IT" sz="1200"/>
              <a:t>Fig. 2. Morphology of fct precipitates in the fcc palladium solid solution matrix of as-cast</a:t>
            </a:r>
            <a:r>
              <a:rPr lang="pl-PL" altLang="it-IT" sz="1200"/>
              <a:t> S-S</a:t>
            </a:r>
            <a:r>
              <a:rPr lang="en-US" altLang="it-IT" sz="1200"/>
              <a:t>. (a) Bright-field micrograph. (b) Higher-magnification bright-field micrograph of the striations within the precipitates.</a:t>
            </a:r>
            <a:r>
              <a:rPr lang="en-US" altLang="it-IT" sz="1400"/>
              <a:t> </a:t>
            </a:r>
          </a:p>
        </p:txBody>
      </p:sp>
      <p:pic>
        <p:nvPicPr>
          <p:cNvPr id="16391" name="Picture 7">
            <a:extLst>
              <a:ext uri="{FF2B5EF4-FFF2-40B4-BE49-F238E27FC236}">
                <a16:creationId xmlns:a16="http://schemas.microsoft.com/office/drawing/2014/main" id="{E77C37D8-A705-45C7-823D-97A854F6B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822325"/>
            <a:ext cx="54006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>
            <a:extLst>
              <a:ext uri="{FF2B5EF4-FFF2-40B4-BE49-F238E27FC236}">
                <a16:creationId xmlns:a16="http://schemas.microsoft.com/office/drawing/2014/main" id="{91D80C7C-F198-4E27-87C4-3A4833DA7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819150"/>
            <a:ext cx="2657475" cy="41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Rectangle 9">
            <a:extLst>
              <a:ext uri="{FF2B5EF4-FFF2-40B4-BE49-F238E27FC236}">
                <a16:creationId xmlns:a16="http://schemas.microsoft.com/office/drawing/2014/main" id="{046D23EA-3D57-4504-A1A7-2AABDAEBA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4868863"/>
            <a:ext cx="3168650" cy="18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br>
              <a:rPr lang="en-US" altLang="it-IT" sz="1800">
                <a:latin typeface="Arial" panose="020B0604020202020204" pitchFamily="34" charset="0"/>
              </a:rPr>
            </a:br>
            <a:r>
              <a:rPr lang="en-US" altLang="it-IT" sz="1200"/>
              <a:t>Fig. 1. Dark-field micrographs showing the morphologies of a dendrite (a) and the eutectic structure (b) in as-cast Super Star. For the two-beam condition used to obtain (b), the fct lamellae of the eutectic structure have a bright appearance and the fcc lamellae (i.e., the dark regions between the fct lamellae) are not imaged. </a:t>
            </a:r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F54F42A4-DEDE-43B5-A1E2-1A40574AD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0" y="3360738"/>
            <a:ext cx="30638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br>
              <a:rPr lang="en-US" altLang="it-IT" sz="1200"/>
            </a:br>
            <a:r>
              <a:rPr lang="en-US" altLang="it-IT" sz="1200"/>
              <a:t>Fig. 4. Bright-field micrograph showing dislocations in the palladium solid solution matrix of Super Star after heat treatment simulating the</a:t>
            </a:r>
            <a:r>
              <a:rPr lang="pl-PL" altLang="it-IT" sz="1200"/>
              <a:t> f</a:t>
            </a:r>
            <a:r>
              <a:rPr lang="en-US" altLang="it-IT" sz="1200"/>
              <a:t>iring cycles for a dental porcelain.</a:t>
            </a:r>
            <a:r>
              <a:rPr lang="en-US" altLang="it-IT" sz="18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6395" name="Picture 11">
            <a:extLst>
              <a:ext uri="{FF2B5EF4-FFF2-40B4-BE49-F238E27FC236}">
                <a16:creationId xmlns:a16="http://schemas.microsoft.com/office/drawing/2014/main" id="{DAA64628-213C-46E3-B31F-356FE2265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4652963"/>
            <a:ext cx="2592388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4E8B00-4076-44EF-94A9-B4D2D6B70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188" y="-63072"/>
            <a:ext cx="7313612" cy="1143000"/>
          </a:xfrm>
        </p:spPr>
        <p:txBody>
          <a:bodyPr/>
          <a:lstStyle/>
          <a:p>
            <a:r>
              <a:rPr lang="it-IT" sz="3600" dirty="0"/>
              <a:t>Infiniti altri materiali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673FE9-1D8E-43C6-8975-6785129CEF61}"/>
              </a:ext>
            </a:extLst>
          </p:cNvPr>
          <p:cNvSpPr txBox="1"/>
          <p:nvPr/>
        </p:nvSpPr>
        <p:spPr>
          <a:xfrm>
            <a:off x="323528" y="6407617"/>
            <a:ext cx="836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Altare in ambra, Chiesa S. Brigida, Danzica, foto Maria Karwasz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5CEAC84-1C3E-47EA-B940-9669258F5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86" y="1886406"/>
            <a:ext cx="4941168" cy="3705876"/>
          </a:xfrm>
          <a:prstGeom prst="rect">
            <a:avLst/>
          </a:prstGeom>
        </p:spPr>
      </p:pic>
      <p:pic>
        <p:nvPicPr>
          <p:cNvPr id="10" name="Immagine 9" descr="Immagine che contiene interni, pasticcino, diverso, arrostito&#10;&#10;Descrizione generata automaticamente">
            <a:extLst>
              <a:ext uri="{FF2B5EF4-FFF2-40B4-BE49-F238E27FC236}">
                <a16:creationId xmlns:a16="http://schemas.microsoft.com/office/drawing/2014/main" id="{54708088-6939-43CD-9769-9F78393F7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3278" y="1886406"/>
            <a:ext cx="4941168" cy="37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28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87E7E4-14BD-CAAA-3D74-4601276F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0"/>
            <a:ext cx="7313612" cy="1143000"/>
          </a:xfrm>
        </p:spPr>
        <p:txBody>
          <a:bodyPr/>
          <a:lstStyle/>
          <a:p>
            <a:r>
              <a:rPr lang="it-IT" dirty="0"/>
              <a:t>Sistema Pasco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A1988C9-296A-967B-CA61-A55C90797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26859"/>
            <a:ext cx="7056784" cy="534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4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87E7E4-14BD-CAAA-3D74-4601276F3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296524"/>
            <a:ext cx="7313612" cy="1143000"/>
          </a:xfrm>
        </p:spPr>
        <p:txBody>
          <a:bodyPr/>
          <a:lstStyle/>
          <a:p>
            <a:r>
              <a:rPr lang="it-IT" dirty="0"/>
              <a:t>Sistema Pasco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7765E3B-7669-7184-4FA4-17EA908CB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48861"/>
            <a:ext cx="6552728" cy="55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72667"/>
      </p:ext>
    </p:extLst>
  </p:cSld>
  <p:clrMapOvr>
    <a:masterClrMapping/>
  </p:clrMapOvr>
</p:sld>
</file>

<file path=ppt/theme/theme1.xml><?xml version="1.0" encoding="utf-8"?>
<a:theme xmlns:a="http://schemas.openxmlformats.org/drawingml/2006/main" name="Zaćmienie">
  <a:themeElements>
    <a:clrScheme name="Zaćmieni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Zaćmieni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Zaćmieni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ćmieni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ćmieni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9868</TotalTime>
  <Words>4039</Words>
  <Application>Microsoft Office PowerPoint</Application>
  <PresentationFormat>Presentazione su schermo (4:3)</PresentationFormat>
  <Paragraphs>359</Paragraphs>
  <Slides>71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71</vt:i4>
      </vt:variant>
    </vt:vector>
  </HeadingPairs>
  <TitlesOfParts>
    <vt:vector size="79" baseType="lpstr">
      <vt:lpstr>Arial</vt:lpstr>
      <vt:lpstr>Arial Unicode MS</vt:lpstr>
      <vt:lpstr>Calibri</vt:lpstr>
      <vt:lpstr>Times New Roman</vt:lpstr>
      <vt:lpstr>Verdana</vt:lpstr>
      <vt:lpstr>Verdana</vt:lpstr>
      <vt:lpstr>Wingdings</vt:lpstr>
      <vt:lpstr>Zaćmienie</vt:lpstr>
      <vt:lpstr>Inclusione e personalizzazione nell’insegnamento delle STEAM</vt:lpstr>
      <vt:lpstr>Toruń – cità delle cattedrali </vt:lpstr>
      <vt:lpstr>Archi romani (Oviedo) </vt:lpstr>
      <vt:lpstr>Ponte del diavolo, Bobbio</vt:lpstr>
      <vt:lpstr>Ponte del diavolo, Łęczyca </vt:lpstr>
      <vt:lpstr>Ponti (moderni, in Germania)</vt:lpstr>
      <vt:lpstr>Ponte (matematico)</vt:lpstr>
      <vt:lpstr>Sistema Pasco</vt:lpstr>
      <vt:lpstr>Sistema Pasco</vt:lpstr>
      <vt:lpstr>Sistema Pasco: fai il tuo ponte</vt:lpstr>
      <vt:lpstr>Travi, solai, fondamenta ecc.</vt:lpstr>
      <vt:lpstr>Travi, solai, fondamenta ecc.</vt:lpstr>
      <vt:lpstr>Travi, solai, fondamenta ecc.</vt:lpstr>
      <vt:lpstr>Travi, profilo</vt:lpstr>
      <vt:lpstr>«momento d’inerzia»</vt:lpstr>
      <vt:lpstr>Momento di inerzia</vt:lpstr>
      <vt:lpstr>Momento di inerzia</vt:lpstr>
      <vt:lpstr>Momento di inerzia</vt:lpstr>
      <vt:lpstr>Perché la ruota della bicicletta è vuota?</vt:lpstr>
      <vt:lpstr>Perché la ruota della bicicletta è vuota?</vt:lpstr>
      <vt:lpstr>Le fondamenta</vt:lpstr>
      <vt:lpstr>Le fondamenta</vt:lpstr>
      <vt:lpstr>Proprietà dei materiali</vt:lpstr>
      <vt:lpstr>Travi, solai, fondamenta</vt:lpstr>
      <vt:lpstr>Le cupole (Burgos) </vt:lpstr>
      <vt:lpstr>Museo di Ermitage (S. Pietroburgo)</vt:lpstr>
      <vt:lpstr>La cattedrale di Berlino</vt:lpstr>
      <vt:lpstr>Cattedrale di Danzica (*1343)</vt:lpstr>
      <vt:lpstr>Cattedrale di Trento (Adamo d’Arogno, 1212)</vt:lpstr>
      <vt:lpstr>Cattedrale di Trento (con Venere, Giove e Luna)</vt:lpstr>
      <vt:lpstr>Ceramica, vetro </vt:lpstr>
      <vt:lpstr>Metalli, leghe </vt:lpstr>
      <vt:lpstr>Modern iron in ancient Egypt (siderurgia)</vt:lpstr>
      <vt:lpstr>Ferro, nichel, cobalto</vt:lpstr>
      <vt:lpstr>„Età del ferro”</vt:lpstr>
      <vt:lpstr>Minerali di ferro</vt:lpstr>
      <vt:lpstr>Acciaio: lega di ferro con carbonio (&lt;2.1%)</vt:lpstr>
      <vt:lpstr>Ghisa, acciaio, ferro battuto, etc. </vt:lpstr>
      <vt:lpstr>Acciaio temprato</vt:lpstr>
      <vt:lpstr>La spada di Damasco</vt:lpstr>
      <vt:lpstr>Lega: una miscela (solida) per migliorare le proprietà meccaniche e di lavorazione</vt:lpstr>
      <vt:lpstr>Diagrammi di fase – lo „stagno” per saldare</vt:lpstr>
      <vt:lpstr>Età del bronzo 3300-1300 a.C. </vt:lpstr>
      <vt:lpstr>Età del bronzo (Cu:Sn)</vt:lpstr>
      <vt:lpstr>Ottoni Cu + Zn (+ Pb), applicazioni</vt:lpstr>
      <vt:lpstr>Mega - sbronzi</vt:lpstr>
      <vt:lpstr>Presentazione standard di PowerPoint</vt:lpstr>
      <vt:lpstr>Haliotis rufescens</vt:lpstr>
      <vt:lpstr>Haliotis rufescens</vt:lpstr>
      <vt:lpstr> Scala della durezza (Mohs)</vt:lpstr>
      <vt:lpstr>1 talco</vt:lpstr>
      <vt:lpstr>2 gesso (alabastro) CaSO4</vt:lpstr>
      <vt:lpstr>Spato d’Islanda: birifrangenza</vt:lpstr>
      <vt:lpstr>4 fluorite CaF2</vt:lpstr>
      <vt:lpstr>5 apatite Ca5(PO4)3</vt:lpstr>
      <vt:lpstr>Presentazione standard di PowerPoint</vt:lpstr>
      <vt:lpstr>7 quarzo (SiO2)</vt:lpstr>
      <vt:lpstr>8 topazio Al2SiO4 </vt:lpstr>
      <vt:lpstr>9 corindone Al2O3</vt:lpstr>
      <vt:lpstr>10 diamante </vt:lpstr>
      <vt:lpstr>Silicati: SiO2</vt:lpstr>
      <vt:lpstr>Corindone (topazio, rubino) = Al2O3 </vt:lpstr>
      <vt:lpstr>Il vetro – un solido o un liquido molto raffreddato?</vt:lpstr>
      <vt:lpstr>Il vetro di Murano</vt:lpstr>
      <vt:lpstr>Il duomo di Murano</vt:lpstr>
      <vt:lpstr>Porcellana </vt:lpstr>
      <vt:lpstr>Mylar, kapton, etc.</vt:lpstr>
      <vt:lpstr>Leghe per gli aerei Al-Zn-Mg</vt:lpstr>
      <vt:lpstr>Super-leghe di nichel</vt:lpstr>
      <vt:lpstr>Leghe dentistiche: sembra arte astratta</vt:lpstr>
      <vt:lpstr>Infiniti altri materiali</vt:lpstr>
    </vt:vector>
  </TitlesOfParts>
  <Company>UMK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Dydaktyka kognitywistyczna</dc:title>
  <dc:creator>GK</dc:creator>
  <cp:lastModifiedBy>Maria Karwasz</cp:lastModifiedBy>
  <cp:revision>116</cp:revision>
  <cp:lastPrinted>2023-01-18T11:28:35Z</cp:lastPrinted>
  <dcterms:created xsi:type="dcterms:W3CDTF">2017-06-07T18:11:07Z</dcterms:created>
  <dcterms:modified xsi:type="dcterms:W3CDTF">2023-02-05T10:45:25Z</dcterms:modified>
</cp:coreProperties>
</file>