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303" r:id="rId3"/>
    <p:sldId id="297" r:id="rId4"/>
    <p:sldId id="298" r:id="rId5"/>
    <p:sldId id="302" r:id="rId6"/>
    <p:sldId id="339" r:id="rId7"/>
    <p:sldId id="340" r:id="rId8"/>
    <p:sldId id="305" r:id="rId9"/>
    <p:sldId id="299" r:id="rId10"/>
    <p:sldId id="300" r:id="rId11"/>
    <p:sldId id="301" r:id="rId12"/>
    <p:sldId id="307" r:id="rId13"/>
    <p:sldId id="337" r:id="rId14"/>
    <p:sldId id="338" r:id="rId15"/>
    <p:sldId id="329" r:id="rId16"/>
    <p:sldId id="332" r:id="rId17"/>
    <p:sldId id="333" r:id="rId18"/>
    <p:sldId id="334" r:id="rId19"/>
    <p:sldId id="335" r:id="rId20"/>
    <p:sldId id="336" r:id="rId21"/>
    <p:sldId id="304" r:id="rId22"/>
  </p:sldIdLst>
  <p:sldSz cx="9144000" cy="6858000" type="screen4x3"/>
  <p:notesSz cx="7102475" cy="1023302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8000"/>
    <a:srgbClr val="990099"/>
    <a:srgbClr val="003300"/>
    <a:srgbClr val="FFFFCC"/>
    <a:srgbClr val="FFFF99"/>
    <a:srgbClr val="33CC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6" autoAdjust="0"/>
    <p:restoredTop sz="94718" autoAdjust="0"/>
  </p:normalViewPr>
  <p:slideViewPr>
    <p:cSldViewPr>
      <p:cViewPr varScale="1">
        <p:scale>
          <a:sx n="78" d="100"/>
          <a:sy n="78" d="100"/>
        </p:scale>
        <p:origin x="5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8C4C294-8E9C-3698-6CBA-68BD88755E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04B854C-D029-6BFA-E0FB-244B152A166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3040641-DF91-D853-1624-B43C78E3853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805B1E59-1AAA-D247-29F0-9A394C46C6E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 noProof="0"/>
              <a:t>Kliknij, aby edytować style wzorca tekstu</a:t>
            </a:r>
          </a:p>
          <a:p>
            <a:pPr lvl="1"/>
            <a:r>
              <a:rPr lang="pl-PL" altLang="it-IT" noProof="0"/>
              <a:t>Drugi poziom</a:t>
            </a:r>
          </a:p>
          <a:p>
            <a:pPr lvl="2"/>
            <a:r>
              <a:rPr lang="pl-PL" altLang="it-IT" noProof="0"/>
              <a:t>Trzeci poziom</a:t>
            </a:r>
          </a:p>
          <a:p>
            <a:pPr lvl="3"/>
            <a:r>
              <a:rPr lang="pl-PL" altLang="it-IT" noProof="0"/>
              <a:t>Czwarty poziom</a:t>
            </a:r>
          </a:p>
          <a:p>
            <a:pPr lvl="4"/>
            <a:r>
              <a:rPr lang="pl-PL" altLang="it-IT" noProof="0"/>
              <a:t>Piąty poziom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0311A4C5-0530-B86A-3498-4B4A5218AF6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9D30F461-045A-095E-41BA-4ED71CD89F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E510A8C2-6FFB-4A2E-A726-94B4D6ACE594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E5455-1D85-66AA-C9A0-1AA567DF3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CCAEE0-C62C-641C-BFB1-F15B01672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167473-B9E5-5634-3CB7-E72787A14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BA81-A68C-4715-BF39-521780F27853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57082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D2ACD3-D266-5591-2B3A-16F5BDC00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859C69-F77F-3055-FCA0-CF7813EEB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2075FE-C408-FACE-F72B-69A9E5FC3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F0732-D885-4070-8972-6C5D8D87850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236272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28085A-519A-7D23-4C82-F6EDA89C3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3B2290-1495-D370-BC5A-CB62DA6DA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44062F-328E-046C-F039-CD7CFB8AF5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D7437-7FF4-4A50-BAFD-E190DD75A4D4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43861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F50FE6-FC42-CB3F-A119-D7E25037E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C33265-F1D8-D427-F04F-8CB3F1B549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47573D-8BD5-9B2C-A927-603CB7B84F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84233-B08B-43D4-BD40-E694B617C94B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51144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75833-C6BF-3AAC-0ADD-B31148DD0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0F1BB5-DF7E-22CD-54A7-786B4AD246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1AA0EB-73BF-BBF5-BBB8-D264D3EE6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BE8F6-1F7A-4312-9C72-D08524159558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862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095831-8080-C313-A0C9-17FE53D958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B8F4D-3460-56C9-8C26-ABA85C45F1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7D6E1-0DE8-0241-EE56-DE5BAF0216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84EE8-9D1C-4A1B-A862-AA395965E0C2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69755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136FEF-08CC-A163-81B1-E160DDDF8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87C37A-45D9-06A5-BDC1-0E2A9D498A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ECD4E3-3BC4-9C87-EA22-8BB0E1417E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32972-CBE7-4832-8CEA-5F0B02F006C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11816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E8FCC50-CCA9-B32F-4D2F-63D209A81F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3245CA-8CED-F0DC-4C02-5188BD17E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71BACB-6733-4716-9DAF-BD9E95FA78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2E62A-9F61-424C-940B-6F201FB90AD7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28209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64C52C-5C3E-40C2-8175-27DA379D7F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3C544A-462B-50AF-1238-749C80B29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FEE014-DBB5-AF2B-984F-4C23BBA31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DB902-350E-4B0B-B948-77B40A6541E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50836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2F0DD-AC7D-0BF0-0057-38966394B5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D7CDA-575D-36FD-D5F6-9508FCFF2A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4AB09-DB8A-EB29-F1DA-1E772B8C20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7CE2B-8F8B-4DC0-8486-CE82557E13A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423519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00A806-F5D6-38C5-C675-78A45A23F6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451A30-3678-EB49-3735-66C07AD2A4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64B668-52D7-70B3-1A3D-D3D729DDE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AB62A-B766-42B6-B5F8-372B288894C2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44421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BB814B0-20B7-6441-9B91-882A2CD524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4AAA5B-C52F-023A-67EC-329C9A645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style wzorca tekstu</a:t>
            </a:r>
          </a:p>
          <a:p>
            <a:pPr lvl="1"/>
            <a:r>
              <a:rPr lang="pl-PL" altLang="it-IT"/>
              <a:t>Drugi poziom</a:t>
            </a:r>
          </a:p>
          <a:p>
            <a:pPr lvl="2"/>
            <a:r>
              <a:rPr lang="pl-PL" altLang="it-IT"/>
              <a:t>Trzeci poziom</a:t>
            </a:r>
          </a:p>
          <a:p>
            <a:pPr lvl="3"/>
            <a:r>
              <a:rPr lang="pl-PL" altLang="it-IT"/>
              <a:t>Czwarty poziom</a:t>
            </a:r>
          </a:p>
          <a:p>
            <a:pPr lvl="4"/>
            <a:r>
              <a:rPr lang="pl-PL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241D0CE-EB20-4BFA-5159-7827D1E64C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22A5F7-C3CC-5005-B556-274ACF90AA0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953975-F018-D71A-247E-71027F1060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3B16643-B2D7-46D5-A804-77B8946D5E20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ercera.com/practico/noticia/aprende-alfabeto-coreano-en-horas/776006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A8CE3BB-1DA4-6502-3918-186F9D4E87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552" y="404664"/>
            <a:ext cx="8281292" cy="1470025"/>
          </a:xfrm>
        </p:spPr>
        <p:txBody>
          <a:bodyPr anchor="ctr"/>
          <a:lstStyle/>
          <a:p>
            <a:pPr eaLnBrk="1" hangingPunct="1"/>
            <a:r>
              <a:rPr lang="it-IT" altLang="it-IT" sz="4000" b="1" dirty="0">
                <a:solidFill>
                  <a:schemeClr val="tx1"/>
                </a:solidFill>
              </a:rPr>
              <a:t>Inclusione e personalizzazione nell’insegnamento delle STEAM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DACBF7E-9FA6-2666-1323-19560C1EE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3991123"/>
            <a:ext cx="79200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 b="1" dirty="0">
                <a:solidFill>
                  <a:srgbClr val="002060"/>
                </a:solidFill>
              </a:rPr>
              <a:t>Grzegorz Karwasz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 b="1" dirty="0">
                <a:solidFill>
                  <a:srgbClr val="002060"/>
                </a:solidFill>
              </a:rPr>
              <a:t>Professor in Experimental Physics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i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i="1" dirty="0">
                <a:solidFill>
                  <a:srgbClr val="002060"/>
                </a:solidFill>
              </a:rPr>
              <a:t>- Facoltà di Fisica, Astronomia e Informatica Applicata</a:t>
            </a:r>
            <a:r>
              <a:rPr lang="pl-PL" altLang="it-IT" sz="2200" i="1" dirty="0">
                <a:solidFill>
                  <a:srgbClr val="002060"/>
                </a:solidFill>
              </a:rPr>
              <a:t>, Universita’ Nicolao Copernico, Torun, Polonia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200" i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 b="1" dirty="0">
                <a:solidFill>
                  <a:srgbClr val="002060"/>
                </a:solidFill>
              </a:rPr>
              <a:t>karwasz@fizyka.umk.pl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4E1EE21-FF2A-F032-FBC5-6C4716B3E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4" y="2661488"/>
            <a:ext cx="792003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</a:rPr>
              <a:t>Lezione 9: Individualizzazione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</a:rPr>
              <a:t>Parte I: Arti grafiche</a:t>
            </a:r>
            <a:endParaRPr lang="pl-PL" altLang="it-IT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63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99128-7EA0-A3F4-0333-811D0872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Un corso del cinese?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9CD26C-64B9-B517-316F-F63512D0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54" y="1417638"/>
            <a:ext cx="4588065" cy="9361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CB63B97-8004-7833-43BB-BDA17F8F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0" y="5136630"/>
            <a:ext cx="4865424" cy="93610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EB49220-2625-A2D7-1B48-10C3DAD7A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236743"/>
            <a:ext cx="4499435" cy="89988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AD0325E-9059-32FC-6496-E2D40784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2518569"/>
            <a:ext cx="4396729" cy="67556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00C280A-79D5-7C5E-0F0A-908F687EE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25" y="3284114"/>
            <a:ext cx="4380988" cy="82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99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A4AAC5-0527-0ED0-357D-D320E11A9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Le lingue hanno qualcosa in comune?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909260-7C68-0783-96E6-260DA92D3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268426"/>
            <a:ext cx="6768752" cy="520716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7BCECD-D4D3-F3D3-3700-FA2B5B653B96}"/>
              </a:ext>
            </a:extLst>
          </p:cNvPr>
          <p:cNvSpPr txBox="1"/>
          <p:nvPr/>
        </p:nvSpPr>
        <p:spPr>
          <a:xfrm>
            <a:off x="323528" y="6456603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G. Karwasz, </a:t>
            </a:r>
            <a:r>
              <a:rPr lang="it-IT" i="1" dirty="0"/>
              <a:t>Scienza e fede,</a:t>
            </a:r>
            <a:r>
              <a:rPr lang="it-IT" dirty="0"/>
              <a:t> Aracne, Roma 2019</a:t>
            </a:r>
          </a:p>
        </p:txBody>
      </p:sp>
    </p:spTree>
    <p:extLst>
      <p:ext uri="{BB962C8B-B14F-4D97-AF65-F5344CB8AC3E}">
        <p14:creationId xmlns:p14="http://schemas.microsoft.com/office/powerpoint/2010/main" val="2619903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CB0763-7BE8-9BCA-0E32-A849C8F2D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Esistono altri alfabeti?</a:t>
            </a:r>
          </a:p>
        </p:txBody>
      </p:sp>
      <p:pic>
        <p:nvPicPr>
          <p:cNvPr id="4" name="Immagine 3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584DBAF6-57F6-4795-6FE5-B479572C8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3608" y="1196752"/>
            <a:ext cx="6748241" cy="379588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D3D03B-3809-FA6E-67A6-2A5B7D3130AE}"/>
              </a:ext>
            </a:extLst>
          </p:cNvPr>
          <p:cNvSpPr txBox="1"/>
          <p:nvPr/>
        </p:nvSpPr>
        <p:spPr>
          <a:xfrm>
            <a:off x="457200" y="5264883"/>
            <a:ext cx="764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Alla prossima lezione impara 5 lettere di qualche alfabeto «non nostro»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79AEDB-FD57-D1EF-37B8-39992E3A7A15}"/>
              </a:ext>
            </a:extLst>
          </p:cNvPr>
          <p:cNvSpPr txBox="1"/>
          <p:nvPr/>
        </p:nvSpPr>
        <p:spPr>
          <a:xfrm>
            <a:off x="449326" y="5906459"/>
            <a:ext cx="7643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Una panetteria Giorgiana a Gdynia (01/12/2022). </a:t>
            </a:r>
          </a:p>
          <a:p>
            <a:r>
              <a:rPr lang="it-IT" sz="1600" dirty="0"/>
              <a:t>La scritta dice «Buona giornata!» (?)</a:t>
            </a:r>
          </a:p>
        </p:txBody>
      </p:sp>
    </p:spTree>
    <p:extLst>
      <p:ext uri="{BB962C8B-B14F-4D97-AF65-F5344CB8AC3E}">
        <p14:creationId xmlns:p14="http://schemas.microsoft.com/office/powerpoint/2010/main" val="1402851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600F47A-BBB8-DD85-A88E-A021F623E8A4}"/>
              </a:ext>
            </a:extLst>
          </p:cNvPr>
          <p:cNvSpPr txBox="1">
            <a:spLocks/>
          </p:cNvSpPr>
          <p:nvPr/>
        </p:nvSpPr>
        <p:spPr>
          <a:xfrm>
            <a:off x="457198" y="16945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sz="3600" dirty="0"/>
              <a:t>L’arte creata dalla matematica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B66B19E-07D2-BE1C-E21C-21DEB1369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9" y="1290637"/>
            <a:ext cx="8973577" cy="51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33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600F47A-BBB8-DD85-A88E-A021F623E8A4}"/>
              </a:ext>
            </a:extLst>
          </p:cNvPr>
          <p:cNvSpPr txBox="1">
            <a:spLocks/>
          </p:cNvSpPr>
          <p:nvPr/>
        </p:nvSpPr>
        <p:spPr>
          <a:xfrm>
            <a:off x="457198" y="19320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sz="3600" dirty="0"/>
              <a:t>L’arte creata dalla matematica</a:t>
            </a:r>
          </a:p>
        </p:txBody>
      </p:sp>
      <p:pic>
        <p:nvPicPr>
          <p:cNvPr id="1026" name="Picture 2" descr="Fractal Art: A 101 Design Intro | Design Shack">
            <a:extLst>
              <a:ext uri="{FF2B5EF4-FFF2-40B4-BE49-F238E27FC236}">
                <a16:creationId xmlns:a16="http://schemas.microsoft.com/office/drawing/2014/main" id="{0A3B7A5B-5C3C-B687-C5CA-CD846218F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94520"/>
            <a:ext cx="4086974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C1640D-CC0E-83D9-F03B-B52B725D25A7}"/>
              </a:ext>
            </a:extLst>
          </p:cNvPr>
          <p:cNvSpPr txBox="1"/>
          <p:nvPr/>
        </p:nvSpPr>
        <p:spPr>
          <a:xfrm>
            <a:off x="107504" y="519863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https://designshack.net/articles/trends/fractal-art</a:t>
            </a:r>
            <a:endParaRPr lang="it-IT" dirty="0"/>
          </a:p>
        </p:txBody>
      </p:sp>
      <p:pic>
        <p:nvPicPr>
          <p:cNvPr id="1030" name="Picture 6" descr="Fractal Art Overview &amp; Examples | What are Fractals Used For? | Study.com">
            <a:extLst>
              <a:ext uri="{FF2B5EF4-FFF2-40B4-BE49-F238E27FC236}">
                <a16:creationId xmlns:a16="http://schemas.microsoft.com/office/drawing/2014/main" id="{6CF07E2C-2D24-6AFE-AD5F-280B752B6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15" y="1921885"/>
            <a:ext cx="4076208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0E72BD-F9A1-D5D4-6AF1-67D04AD61F6D}"/>
              </a:ext>
            </a:extLst>
          </p:cNvPr>
          <p:cNvSpPr txBox="1"/>
          <p:nvPr/>
        </p:nvSpPr>
        <p:spPr>
          <a:xfrm>
            <a:off x="4464496" y="51986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https://study.com/learn/lesson/fractal-art-overview-examples.html</a:t>
            </a:r>
          </a:p>
        </p:txBody>
      </p:sp>
    </p:spTree>
    <p:extLst>
      <p:ext uri="{BB962C8B-B14F-4D97-AF65-F5344CB8AC3E}">
        <p14:creationId xmlns:p14="http://schemas.microsoft.com/office/powerpoint/2010/main" val="365956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93A39A-5D17-181E-9908-C6D6F0B35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1252"/>
            <a:ext cx="8229600" cy="1143000"/>
          </a:xfrm>
        </p:spPr>
        <p:txBody>
          <a:bodyPr/>
          <a:lstStyle/>
          <a:p>
            <a:r>
              <a:rPr lang="it-IT" sz="3600" dirty="0"/>
              <a:t>Arte creata dalla 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9D51F2-451D-D405-EC10-CE4A184BBA75}"/>
              </a:ext>
            </a:extLst>
          </p:cNvPr>
          <p:cNvSpPr txBox="1"/>
          <p:nvPr/>
        </p:nvSpPr>
        <p:spPr>
          <a:xfrm>
            <a:off x="89756" y="6021288"/>
            <a:ext cx="8964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https://aiartists.org/ai-generated-art-tools</a:t>
            </a:r>
          </a:p>
        </p:txBody>
      </p:sp>
      <p:pic>
        <p:nvPicPr>
          <p:cNvPr id="1028" name="Picture 4" descr="Image © Dave Chenell">
            <a:extLst>
              <a:ext uri="{FF2B5EF4-FFF2-40B4-BE49-F238E27FC236}">
                <a16:creationId xmlns:a16="http://schemas.microsoft.com/office/drawing/2014/main" id="{02027BAD-85D0-8D2D-852A-FBC6C7F2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32" y="895536"/>
            <a:ext cx="6834336" cy="51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86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7D8E8-E688-A846-92E4-042CE58D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Google Deep Dream Generator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1673A0-66A3-9021-30B8-38A56A149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1243012"/>
            <a:ext cx="7172325" cy="43719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5C593-39AB-610B-EF87-10481A7B51D0}"/>
              </a:ext>
            </a:extLst>
          </p:cNvPr>
          <p:cNvSpPr txBox="1"/>
          <p:nvPr/>
        </p:nvSpPr>
        <p:spPr>
          <a:xfrm>
            <a:off x="1115616" y="57416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https://deepdreamgenerator.com/</a:t>
            </a:r>
          </a:p>
        </p:txBody>
      </p:sp>
    </p:spTree>
    <p:extLst>
      <p:ext uri="{BB962C8B-B14F-4D97-AF65-F5344CB8AC3E}">
        <p14:creationId xmlns:p14="http://schemas.microsoft.com/office/powerpoint/2010/main" val="404015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7D8E8-E688-A846-92E4-042CE58D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Google Deep Dream Generator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5C593-39AB-610B-EF87-10481A7B51D0}"/>
              </a:ext>
            </a:extLst>
          </p:cNvPr>
          <p:cNvSpPr txBox="1"/>
          <p:nvPr/>
        </p:nvSpPr>
        <p:spPr>
          <a:xfrm>
            <a:off x="1115616" y="57416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https://deepdreamgenerator.com/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A16B97-F1E1-C4B7-7253-33D69C4F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1138237"/>
            <a:ext cx="728662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41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7D8E8-E688-A846-92E4-042CE58D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Google Deep Dream Generator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5C593-39AB-610B-EF87-10481A7B51D0}"/>
              </a:ext>
            </a:extLst>
          </p:cNvPr>
          <p:cNvSpPr txBox="1"/>
          <p:nvPr/>
        </p:nvSpPr>
        <p:spPr>
          <a:xfrm>
            <a:off x="1115616" y="57416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https://deepdreamgenerator.com/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984F13-24D1-7573-CB5E-C1187042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1119187"/>
            <a:ext cx="73437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9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7D8E8-E688-A846-92E4-042CE58D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Google Deep Dream Generator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5C593-39AB-610B-EF87-10481A7B51D0}"/>
              </a:ext>
            </a:extLst>
          </p:cNvPr>
          <p:cNvSpPr txBox="1"/>
          <p:nvPr/>
        </p:nvSpPr>
        <p:spPr>
          <a:xfrm>
            <a:off x="1115616" y="57416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https://deepdreamgenerator.com/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AF5927-FD13-D6EF-4A70-716AE239E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1119187"/>
            <a:ext cx="71913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28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39B6DD-7B43-318A-DE0C-F52CD5CB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Domanda di lavoro: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317805-AD74-5307-B2F6-F1332D860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200" dirty="0"/>
              <a:t>Come scaturire (ing. trigger) l’interesse di ragazzi verso le arti grafiche, stampa, disegno?</a:t>
            </a:r>
          </a:p>
          <a:p>
            <a:r>
              <a:rPr lang="it-IT" sz="2200" dirty="0"/>
              <a:t>La risposta: non lo so!</a:t>
            </a:r>
          </a:p>
          <a:p>
            <a:r>
              <a:rPr lang="it-IT" sz="2200" dirty="0"/>
              <a:t>Anzi: senza pensare non lo so…</a:t>
            </a:r>
          </a:p>
          <a:p>
            <a:r>
              <a:rPr lang="it-IT" sz="2200" dirty="0"/>
              <a:t>Proviamo qualche soluzione </a:t>
            </a:r>
            <a:r>
              <a:rPr lang="it-IT" sz="2200" i="1" dirty="0"/>
              <a:t>ad hoc</a:t>
            </a:r>
            <a:r>
              <a:rPr lang="it-IT" sz="2200" dirty="0"/>
              <a:t>:</a:t>
            </a:r>
          </a:p>
          <a:p>
            <a:pPr>
              <a:buFontTx/>
              <a:buChar char="-"/>
            </a:pPr>
            <a:r>
              <a:rPr lang="it-IT" sz="2200" dirty="0"/>
              <a:t>in che cosa consiste la stampa?</a:t>
            </a:r>
          </a:p>
          <a:p>
            <a:pPr>
              <a:buFontTx/>
              <a:buChar char="-"/>
            </a:pPr>
            <a:r>
              <a:rPr lang="it-IT" sz="2200" dirty="0"/>
              <a:t>chi ha inventato la stampa a caratteri mobili?</a:t>
            </a:r>
          </a:p>
          <a:p>
            <a:pPr>
              <a:buFontTx/>
              <a:buChar char="-"/>
            </a:pPr>
            <a:r>
              <a:rPr lang="it-IT" sz="2200" dirty="0"/>
              <a:t>cosa riescono fare i computer?</a:t>
            </a:r>
          </a:p>
          <a:p>
            <a:pPr>
              <a:buFontTx/>
              <a:buChar char="-"/>
            </a:pPr>
            <a:r>
              <a:rPr lang="it-IT" sz="2200" dirty="0"/>
              <a:t>l’alfabeto nostro è migliore al mondo?</a:t>
            </a:r>
          </a:p>
        </p:txBody>
      </p:sp>
    </p:spTree>
    <p:extLst>
      <p:ext uri="{BB962C8B-B14F-4D97-AF65-F5344CB8AC3E}">
        <p14:creationId xmlns:p14="http://schemas.microsoft.com/office/powerpoint/2010/main" val="1316209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7D8E8-E688-A846-92E4-042CE58D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Google Deep Dream Generator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5C593-39AB-610B-EF87-10481A7B51D0}"/>
              </a:ext>
            </a:extLst>
          </p:cNvPr>
          <p:cNvSpPr txBox="1"/>
          <p:nvPr/>
        </p:nvSpPr>
        <p:spPr>
          <a:xfrm>
            <a:off x="1115616" y="57292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https://deepdreamgenerator.com/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33AE23-F420-D26B-07A4-D983B0FF2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1128712"/>
            <a:ext cx="7248525" cy="46005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8337BF-7453-CAA9-CF62-ED4A5D9AE8E7}"/>
              </a:ext>
            </a:extLst>
          </p:cNvPr>
          <p:cNvSpPr txBox="1"/>
          <p:nvPr/>
        </p:nvSpPr>
        <p:spPr>
          <a:xfrm>
            <a:off x="2699792" y="51752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Augmented</a:t>
            </a:r>
            <a:r>
              <a:rPr lang="it-IT" dirty="0"/>
              <a:t> reality</a:t>
            </a:r>
          </a:p>
        </p:txBody>
      </p:sp>
    </p:spTree>
    <p:extLst>
      <p:ext uri="{BB962C8B-B14F-4D97-AF65-F5344CB8AC3E}">
        <p14:creationId xmlns:p14="http://schemas.microsoft.com/office/powerpoint/2010/main" val="3279306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39B6DD-7B43-318A-DE0C-F52CD5CB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Risposte di lavoro (work in progress):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317805-AD74-5307-B2F6-F1332D860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9371384" cy="4525963"/>
          </a:xfrm>
        </p:spPr>
        <p:txBody>
          <a:bodyPr/>
          <a:lstStyle/>
          <a:p>
            <a:r>
              <a:rPr lang="it-IT" sz="2000" dirty="0"/>
              <a:t>Come scaturire (ing. trigger) l’interesse di ragazzi verso le arti grafiche, stampa, disegno?</a:t>
            </a:r>
          </a:p>
          <a:p>
            <a:r>
              <a:rPr lang="it-IT" sz="2000" dirty="0"/>
              <a:t>La risposta: non lo so!</a:t>
            </a:r>
          </a:p>
          <a:p>
            <a:r>
              <a:rPr lang="it-IT" sz="2000" dirty="0"/>
              <a:t>Anzi: lo so</a:t>
            </a:r>
          </a:p>
          <a:p>
            <a:r>
              <a:rPr lang="it-IT" sz="2000" dirty="0"/>
              <a:t>Non so rispondere alle domande:</a:t>
            </a:r>
          </a:p>
          <a:p>
            <a:pPr>
              <a:buFontTx/>
              <a:buChar char="-"/>
            </a:pPr>
            <a:r>
              <a:rPr lang="it-IT" sz="1800" dirty="0"/>
              <a:t>in che cosa consiste la stampa?</a:t>
            </a:r>
          </a:p>
          <a:p>
            <a:pPr>
              <a:buFontTx/>
              <a:buChar char="-"/>
            </a:pPr>
            <a:r>
              <a:rPr lang="it-IT" sz="1800" dirty="0"/>
              <a:t>chi ha inventato la stampa a caratteri mobili?</a:t>
            </a:r>
          </a:p>
          <a:p>
            <a:pPr>
              <a:buFontTx/>
              <a:buChar char="-"/>
            </a:pPr>
            <a:r>
              <a:rPr lang="it-IT" sz="1800" dirty="0"/>
              <a:t>cosa riescono fare i computer?</a:t>
            </a:r>
          </a:p>
          <a:p>
            <a:pPr>
              <a:buFontTx/>
              <a:buChar char="-"/>
            </a:pPr>
            <a:r>
              <a:rPr lang="it-IT" sz="1800" dirty="0"/>
              <a:t>l’alfabeto nostro è migliore al mondo?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Ma l’internet (e i compiti suddivisi sulla classe) lo sanno perfettamente.</a:t>
            </a:r>
          </a:p>
          <a:p>
            <a:pPr marL="0" indent="0">
              <a:buNone/>
            </a:pPr>
            <a:r>
              <a:rPr lang="it-IT" sz="2000" dirty="0"/>
              <a:t>Anzi, questo compito ha aperto prospettive del tutto nuove</a:t>
            </a:r>
          </a:p>
          <a:p>
            <a:pPr marL="0" indent="0">
              <a:buNone/>
            </a:pPr>
            <a:r>
              <a:rPr lang="it-IT" sz="2200" dirty="0">
                <a:solidFill>
                  <a:srgbClr val="FF0000"/>
                </a:solidFill>
              </a:rPr>
              <a:t>Grazie per i consigli!</a:t>
            </a:r>
          </a:p>
        </p:txBody>
      </p:sp>
    </p:spTree>
    <p:extLst>
      <p:ext uri="{BB962C8B-B14F-4D97-AF65-F5344CB8AC3E}">
        <p14:creationId xmlns:p14="http://schemas.microsoft.com/office/powerpoint/2010/main" val="3496781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5548E07-156B-E271-3911-DEEB92843B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72400" cy="1470025"/>
          </a:xfrm>
        </p:spPr>
        <p:txBody>
          <a:bodyPr anchor="ctr"/>
          <a:lstStyle/>
          <a:p>
            <a:pPr eaLnBrk="1" hangingPunct="1"/>
            <a:r>
              <a:rPr lang="pl-PL" altLang="it-IT" sz="3600"/>
              <a:t>Physics is Fun:</a:t>
            </a:r>
            <a:br>
              <a:rPr lang="pl-PL" altLang="it-IT" sz="3600"/>
            </a:br>
            <a:r>
              <a:rPr lang="pl-PL" altLang="it-IT" sz="3600"/>
              <a:t>Why do objects fall?</a:t>
            </a:r>
            <a:endParaRPr lang="en-AU" altLang="it-IT" sz="36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0893125-FADE-9039-819D-E5733A00F60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2492375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it-IT" dirty="0"/>
              <a:t>Grzegorz Karwasz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Didactics of Physics Division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>
                <a:solidFill>
                  <a:srgbClr val="FF0000"/>
                </a:solidFill>
              </a:rPr>
              <a:t>Nicolaus Copernicus University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Toruń, Poland</a:t>
            </a:r>
          </a:p>
          <a:p>
            <a:pPr eaLnBrk="1" hangingPunct="1">
              <a:lnSpc>
                <a:spcPct val="80000"/>
              </a:lnSpc>
            </a:pPr>
            <a:endParaRPr lang="pl-PL" altLang="it-IT" sz="3200" dirty="0"/>
          </a:p>
          <a:p>
            <a:pPr eaLnBrk="1" hangingPunct="1">
              <a:lnSpc>
                <a:spcPct val="80000"/>
              </a:lnSpc>
            </a:pPr>
            <a:r>
              <a:rPr lang="en-AU" altLang="it-IT" sz="3200" dirty="0" err="1"/>
              <a:t>송미영</a:t>
            </a:r>
            <a:endParaRPr lang="pl-PL" altLang="it-IT" sz="3200" dirty="0"/>
          </a:p>
          <a:p>
            <a:pPr eaLnBrk="1" hangingPunct="1"/>
            <a:r>
              <a:rPr lang="en-AU" altLang="it-IT" sz="2000" b="1" dirty="0" err="1"/>
              <a:t>선임</a:t>
            </a:r>
            <a:r>
              <a:rPr lang="en-AU" altLang="it-IT" sz="2000" b="1" dirty="0"/>
              <a:t> </a:t>
            </a:r>
            <a:r>
              <a:rPr lang="en-AU" altLang="it-IT" sz="2000" b="1" dirty="0" err="1"/>
              <a:t>연구원</a:t>
            </a:r>
            <a:endParaRPr lang="en-AU" altLang="it-IT" sz="2000" b="1" dirty="0"/>
          </a:p>
          <a:p>
            <a:pPr eaLnBrk="1" hangingPunct="1"/>
            <a:r>
              <a:rPr lang="en-AU" altLang="it-IT" sz="2000" b="1" dirty="0" err="1"/>
              <a:t>플라즈마물성데이터</a:t>
            </a:r>
            <a:r>
              <a:rPr lang="en-AU" altLang="it-IT" sz="2000" b="1" dirty="0"/>
              <a:t> </a:t>
            </a:r>
            <a:r>
              <a:rPr lang="en-AU" altLang="it-IT" sz="2000" b="1" dirty="0" err="1"/>
              <a:t>센터</a:t>
            </a:r>
            <a:endParaRPr lang="en-AU" altLang="it-IT" sz="2000" b="1" dirty="0"/>
          </a:p>
          <a:p>
            <a:pPr eaLnBrk="1" hangingPunct="1"/>
            <a:r>
              <a:rPr lang="en-AU" altLang="it-IT" sz="2000" b="1" dirty="0" err="1"/>
              <a:t>플라즈마물성연구팀</a:t>
            </a:r>
            <a:r>
              <a:rPr lang="en-AU" altLang="it-IT" sz="2000" b="1" dirty="0"/>
              <a:t> / </a:t>
            </a:r>
            <a:r>
              <a:rPr lang="en-AU" altLang="it-IT" sz="2000" b="1" dirty="0" err="1"/>
              <a:t>원천기술연구부</a:t>
            </a:r>
            <a:r>
              <a:rPr lang="en-AU" altLang="it-IT" sz="2000" b="1" dirty="0"/>
              <a:t>/</a:t>
            </a:r>
          </a:p>
          <a:p>
            <a:pPr eaLnBrk="1" hangingPunct="1"/>
            <a:r>
              <a:rPr lang="en-AU" altLang="it-IT" sz="2000" b="1" dirty="0" err="1"/>
              <a:t>플라즈마기술연구센터</a:t>
            </a:r>
            <a:r>
              <a:rPr lang="en-AU" altLang="it-IT" sz="2000" b="1" dirty="0"/>
              <a:t> /</a:t>
            </a:r>
            <a:r>
              <a:rPr lang="en-AU" altLang="it-IT" sz="2000" b="1" dirty="0" err="1"/>
              <a:t>국가핵융합연구소</a:t>
            </a:r>
            <a:r>
              <a:rPr lang="en-AU" altLang="it-IT" sz="3200" dirty="0"/>
              <a:t> </a:t>
            </a: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195E9413-51A2-8AD0-108A-1022E8568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73463"/>
            <a:ext cx="22828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>
            <a:extLst>
              <a:ext uri="{FF2B5EF4-FFF2-40B4-BE49-F238E27FC236}">
                <a16:creationId xmlns:a16="http://schemas.microsoft.com/office/drawing/2014/main" id="{AB094573-2D1C-0F65-D5FD-F19EC9BE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573463"/>
            <a:ext cx="27781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5548E07-156B-E271-3911-DEEB92843B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7772400" cy="1470025"/>
          </a:xfrm>
        </p:spPr>
        <p:txBody>
          <a:bodyPr anchor="ctr"/>
          <a:lstStyle/>
          <a:p>
            <a:pPr eaLnBrk="1" hangingPunct="1"/>
            <a:r>
              <a:rPr lang="pl-PL" altLang="it-IT" sz="3600"/>
              <a:t>Physics is Fun:</a:t>
            </a:r>
            <a:br>
              <a:rPr lang="pl-PL" altLang="it-IT" sz="3600"/>
            </a:br>
            <a:r>
              <a:rPr lang="pl-PL" altLang="it-IT" sz="3600"/>
              <a:t>Why do objects fall?</a:t>
            </a:r>
            <a:endParaRPr lang="en-AU" altLang="it-IT" sz="36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0893125-FADE-9039-819D-E5733A00F60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5839" y="1646006"/>
            <a:ext cx="7553201" cy="2370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it-IT" dirty="0"/>
              <a:t>Grzegorz Karwasz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Didactics of Physics Division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>
                <a:solidFill>
                  <a:srgbClr val="FF0000"/>
                </a:solidFill>
              </a:rPr>
              <a:t>Nicolaus Copernicus University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Toruń, Poland</a:t>
            </a:r>
            <a:endParaRPr lang="it-IT" altLang="it-IT" i="1" dirty="0"/>
          </a:p>
          <a:p>
            <a:pPr eaLnBrk="1" hangingPunct="1">
              <a:lnSpc>
                <a:spcPct val="80000"/>
              </a:lnSpc>
            </a:pPr>
            <a:endParaRPr lang="it-IT" altLang="it-IT" i="1" dirty="0"/>
          </a:p>
          <a:p>
            <a:pPr eaLnBrk="1" hangingPunct="1">
              <a:lnSpc>
                <a:spcPct val="80000"/>
              </a:lnSpc>
            </a:pPr>
            <a:endParaRPr lang="pl-PL" altLang="it-IT" i="1" dirty="0"/>
          </a:p>
          <a:p>
            <a:pPr eaLnBrk="1" hangingPunct="1">
              <a:lnSpc>
                <a:spcPct val="80000"/>
              </a:lnSpc>
            </a:pPr>
            <a:endParaRPr lang="pl-PL" altLang="it-IT" sz="3200" dirty="0"/>
          </a:p>
          <a:p>
            <a:pPr algn="l" eaLnBrk="1" hangingPunct="1">
              <a:lnSpc>
                <a:spcPct val="80000"/>
              </a:lnSpc>
            </a:pPr>
            <a:r>
              <a:rPr lang="en-AU" altLang="it-IT" dirty="0" err="1"/>
              <a:t>송미영</a:t>
            </a:r>
            <a:endParaRPr lang="pl-PL" altLang="it-IT" dirty="0"/>
          </a:p>
          <a:p>
            <a:pPr algn="l" eaLnBrk="1" hangingPunct="1"/>
            <a:r>
              <a:rPr lang="en-AU" altLang="it-IT" b="1" dirty="0" err="1"/>
              <a:t>선임</a:t>
            </a:r>
            <a:r>
              <a:rPr lang="en-AU" altLang="it-IT" b="1" dirty="0"/>
              <a:t> </a:t>
            </a:r>
            <a:r>
              <a:rPr lang="en-AU" altLang="it-IT" b="1" dirty="0" err="1"/>
              <a:t>연구원</a:t>
            </a:r>
            <a:endParaRPr lang="en-AU" altLang="it-IT" b="1" dirty="0"/>
          </a:p>
          <a:p>
            <a:pPr algn="l" eaLnBrk="1" hangingPunct="1"/>
            <a:r>
              <a:rPr lang="en-AU" altLang="it-IT" b="1" dirty="0" err="1"/>
              <a:t>플라즈마물성데이터</a:t>
            </a:r>
            <a:r>
              <a:rPr lang="en-AU" altLang="it-IT" b="1" dirty="0"/>
              <a:t> </a:t>
            </a:r>
            <a:r>
              <a:rPr lang="en-AU" altLang="it-IT" b="1" dirty="0" err="1"/>
              <a:t>센터</a:t>
            </a:r>
            <a:endParaRPr lang="en-AU" altLang="it-IT" b="1" dirty="0"/>
          </a:p>
          <a:p>
            <a:pPr algn="l" eaLnBrk="1" hangingPunct="1"/>
            <a:r>
              <a:rPr lang="en-AU" altLang="it-IT" b="1" dirty="0" err="1"/>
              <a:t>플라즈마물성연구팀</a:t>
            </a:r>
            <a:r>
              <a:rPr lang="en-AU" altLang="it-IT" b="1" dirty="0"/>
              <a:t> / </a:t>
            </a:r>
            <a:r>
              <a:rPr lang="en-AU" altLang="it-IT" b="1" dirty="0" err="1"/>
              <a:t>원천기술연구부</a:t>
            </a:r>
            <a:r>
              <a:rPr lang="en-AU" altLang="it-IT" b="1" dirty="0"/>
              <a:t>/</a:t>
            </a:r>
          </a:p>
          <a:p>
            <a:pPr algn="l" eaLnBrk="1" hangingPunct="1"/>
            <a:r>
              <a:rPr lang="en-AU" altLang="it-IT" b="1" dirty="0" err="1"/>
              <a:t>플라즈마기술연구센터</a:t>
            </a:r>
            <a:r>
              <a:rPr lang="en-AU" altLang="it-IT" b="1" dirty="0"/>
              <a:t> /</a:t>
            </a:r>
            <a:r>
              <a:rPr lang="en-AU" altLang="it-IT" b="1" dirty="0" err="1"/>
              <a:t>국가핵융합연구소</a:t>
            </a:r>
            <a:r>
              <a:rPr lang="en-AU" alt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5A8E13D-6FE2-80E5-0F7A-802775DB6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116031"/>
            <a:ext cx="4962525" cy="11525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ED6FB9-8E9C-8E28-B6E1-FEDF2A533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816" y="4220506"/>
            <a:ext cx="52292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7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66003-0598-CD43-6B05-9166CFE7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Imparare coreano?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691B77-ADE0-4E8F-0EF0-02E42AA89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196752"/>
            <a:ext cx="7380312" cy="49202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C7EEDA-FEED-553D-A5C6-47D788A348C0}"/>
              </a:ext>
            </a:extLst>
          </p:cNvPr>
          <p:cNvSpPr txBox="1"/>
          <p:nvPr/>
        </p:nvSpPr>
        <p:spPr>
          <a:xfrm>
            <a:off x="137786" y="6176656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3"/>
              </a:rPr>
              <a:t>https://www.latercera.com/practico/noticia/aprende-alfabeto-coreano-en-horas/776006/</a:t>
            </a:r>
            <a:endParaRPr lang="it-IT" sz="1600" dirty="0"/>
          </a:p>
          <a:p>
            <a:r>
              <a:rPr lang="it-IT" sz="1600" dirty="0" err="1"/>
              <a:t>Ilustración</a:t>
            </a:r>
            <a:r>
              <a:rPr lang="it-IT" sz="1600" dirty="0"/>
              <a:t>: Milo </a:t>
            </a:r>
            <a:r>
              <a:rPr lang="it-IT" sz="1600" dirty="0" err="1"/>
              <a:t>Hachim</a:t>
            </a:r>
            <a:r>
              <a:rPr lang="it-IT" sz="1600" dirty="0"/>
              <a:t>.[/</a:t>
            </a:r>
            <a:r>
              <a:rPr lang="it-IT" sz="1600" dirty="0" err="1"/>
              <a:t>caption</a:t>
            </a:r>
            <a:r>
              <a:rPr lang="it-IT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2539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0C665-EBD1-1B61-CEB7-46BE0607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485"/>
            <a:ext cx="8229600" cy="1143000"/>
          </a:xfrm>
        </p:spPr>
        <p:txBody>
          <a:bodyPr/>
          <a:lstStyle/>
          <a:p>
            <a:r>
              <a:rPr lang="it-IT" sz="3600" dirty="0"/>
              <a:t>Chi ha inventato la stampa?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74D240-289A-5A11-E992-3D8BFB129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54266"/>
            <a:ext cx="5256584" cy="38919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12B8A2-B8F3-1D0C-CC70-B08C97EEFFCB}"/>
              </a:ext>
            </a:extLst>
          </p:cNvPr>
          <p:cNvSpPr txBox="1"/>
          <p:nvPr/>
        </p:nvSpPr>
        <p:spPr>
          <a:xfrm>
            <a:off x="971600" y="5519068"/>
            <a:ext cx="799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Sistema </a:t>
            </a:r>
            <a:r>
              <a:rPr lang="it-IT" i="1" dirty="0" err="1"/>
              <a:t>hangul</a:t>
            </a:r>
            <a:r>
              <a:rPr lang="it-IT" dirty="0"/>
              <a:t>, Re Se Jong, 1446</a:t>
            </a:r>
          </a:p>
          <a:p>
            <a:r>
              <a:rPr lang="it-IT" dirty="0"/>
              <a:t>Museo di Scienze, </a:t>
            </a:r>
            <a:r>
              <a:rPr lang="it-IT" dirty="0" err="1"/>
              <a:t>Daejon</a:t>
            </a:r>
            <a:r>
              <a:rPr lang="it-IT" dirty="0"/>
              <a:t>, Repubblica di Corea, foto Maria Karwasz, 2012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983023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0C665-EBD1-1B61-CEB7-46BE0607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485"/>
            <a:ext cx="8229600" cy="1143000"/>
          </a:xfrm>
        </p:spPr>
        <p:txBody>
          <a:bodyPr/>
          <a:lstStyle/>
          <a:p>
            <a:r>
              <a:rPr lang="it-IT" sz="3600" dirty="0"/>
              <a:t>Chi ha inventato la stampa?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12B8A2-B8F3-1D0C-CC70-B08C97EEFFCB}"/>
              </a:ext>
            </a:extLst>
          </p:cNvPr>
          <p:cNvSpPr txBox="1"/>
          <p:nvPr/>
        </p:nvSpPr>
        <p:spPr>
          <a:xfrm>
            <a:off x="971600" y="5519068"/>
            <a:ext cx="79928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Bibbia di Gutenberg, Museo Diocesano di </a:t>
            </a:r>
            <a:r>
              <a:rPr lang="it-IT" dirty="0" err="1"/>
              <a:t>Pelplin</a:t>
            </a:r>
            <a:r>
              <a:rPr lang="it-IT" dirty="0"/>
              <a:t>, Polonia</a:t>
            </a:r>
          </a:p>
          <a:p>
            <a:r>
              <a:rPr lang="it-IT" sz="1200" dirty="0"/>
              <a:t>https://culture.pl/pl/artykul/gutenberg-z-pelplina-sensacyjna-historia-najdrozszej-ksiazki-swiata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BA7AAD2-58C2-EDA4-9EE9-39C01C24B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99" y="1130515"/>
            <a:ext cx="5549801" cy="433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66003-0598-CD43-6B05-9166CFE7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09"/>
            <a:ext cx="8229600" cy="1143000"/>
          </a:xfrm>
        </p:spPr>
        <p:txBody>
          <a:bodyPr/>
          <a:lstStyle/>
          <a:p>
            <a:r>
              <a:rPr lang="it-IT" sz="3800" dirty="0"/>
              <a:t>Imparare russo?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C7EEDA-FEED-553D-A5C6-47D788A348C0}"/>
              </a:ext>
            </a:extLst>
          </p:cNvPr>
          <p:cNvSpPr txBox="1"/>
          <p:nvPr/>
        </p:nvSpPr>
        <p:spPr>
          <a:xfrm>
            <a:off x="290186" y="942336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 err="1"/>
              <a:t>Attention-catching</a:t>
            </a:r>
            <a:r>
              <a:rPr lang="it-IT" sz="2200" b="1" dirty="0"/>
              <a:t> story:</a:t>
            </a:r>
          </a:p>
          <a:p>
            <a:r>
              <a:rPr lang="it-IT" sz="2200" dirty="0"/>
              <a:t>Lo zar era molto severo, e il povero tipografo – analfabeta</a:t>
            </a:r>
          </a:p>
          <a:p>
            <a:r>
              <a:rPr lang="it-IT" sz="2200" dirty="0"/>
              <a:t>Dalla paura inciampò sulla soglia della stanza, e…</a:t>
            </a:r>
          </a:p>
        </p:txBody>
      </p:sp>
      <p:pic>
        <p:nvPicPr>
          <p:cNvPr id="1028" name="Picture 4" descr="Interdialog - ALFABETO RUSSO: guida pratica all'uso! E se la ...">
            <a:extLst>
              <a:ext uri="{FF2B5EF4-FFF2-40B4-BE49-F238E27FC236}">
                <a16:creationId xmlns:a16="http://schemas.microsoft.com/office/drawing/2014/main" id="{1B28CF52-76BD-226D-2651-A96713440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5566"/>
            <a:ext cx="3704803" cy="3048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0352AD-B62E-E6FD-4320-1CB56E4E3D98}"/>
              </a:ext>
            </a:extLst>
          </p:cNvPr>
          <p:cNvSpPr txBox="1"/>
          <p:nvPr/>
        </p:nvSpPr>
        <p:spPr>
          <a:xfrm>
            <a:off x="4427984" y="2668913"/>
            <a:ext cx="4526160" cy="29007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470" b="1" dirty="0">
                <a:solidFill>
                  <a:srgbClr val="FF0000"/>
                </a:solidFill>
              </a:rPr>
              <a:t>B = V     </a:t>
            </a:r>
            <a:r>
              <a:rPr lang="it-IT" sz="2470" b="1" dirty="0">
                <a:solidFill>
                  <a:srgbClr val="990099"/>
                </a:solidFill>
              </a:rPr>
              <a:t>Γ = G </a:t>
            </a:r>
            <a:r>
              <a:rPr lang="it-IT" sz="2470" b="1" dirty="0">
                <a:solidFill>
                  <a:srgbClr val="FF0000"/>
                </a:solidFill>
              </a:rPr>
              <a:t>      </a:t>
            </a:r>
            <a:r>
              <a:rPr lang="it-IT" sz="2470" b="1" dirty="0">
                <a:solidFill>
                  <a:srgbClr val="C00000"/>
                </a:solidFill>
              </a:rPr>
              <a:t>E = IE</a:t>
            </a:r>
          </a:p>
          <a:p>
            <a:pPr>
              <a:spcAft>
                <a:spcPts val="1800"/>
              </a:spcAft>
            </a:pPr>
            <a:r>
              <a:rPr lang="it-IT" sz="2470" b="1" dirty="0">
                <a:solidFill>
                  <a:schemeClr val="accent2"/>
                </a:solidFill>
              </a:rPr>
              <a:t>И = I      </a:t>
            </a:r>
            <a:r>
              <a:rPr lang="el-GR" sz="2470" b="1" dirty="0">
                <a:solidFill>
                  <a:srgbClr val="008000"/>
                </a:solidFill>
              </a:rPr>
              <a:t>Λ</a:t>
            </a:r>
            <a:r>
              <a:rPr lang="it-IT" sz="2470" b="1" dirty="0">
                <a:solidFill>
                  <a:srgbClr val="008000"/>
                </a:solidFill>
              </a:rPr>
              <a:t> = L</a:t>
            </a:r>
          </a:p>
          <a:p>
            <a:pPr>
              <a:spcAft>
                <a:spcPts val="1800"/>
              </a:spcAft>
            </a:pPr>
            <a:r>
              <a:rPr lang="it-IT" sz="2470" b="1" dirty="0">
                <a:solidFill>
                  <a:srgbClr val="C00000"/>
                </a:solidFill>
              </a:rPr>
              <a:t>H = N     </a:t>
            </a:r>
            <a:r>
              <a:rPr lang="it-IT" sz="2470" b="1" dirty="0">
                <a:solidFill>
                  <a:srgbClr val="008000"/>
                </a:solidFill>
              </a:rPr>
              <a:t>P = R     </a:t>
            </a:r>
            <a:r>
              <a:rPr lang="it-IT" sz="2470" b="1" dirty="0">
                <a:solidFill>
                  <a:srgbClr val="FFC000"/>
                </a:solidFill>
              </a:rPr>
              <a:t>C = S   </a:t>
            </a:r>
            <a:r>
              <a:rPr lang="it-IT" sz="2470" b="1" dirty="0">
                <a:solidFill>
                  <a:srgbClr val="0070C0"/>
                </a:solidFill>
              </a:rPr>
              <a:t>Y = U</a:t>
            </a:r>
          </a:p>
          <a:p>
            <a:pPr>
              <a:spcAft>
                <a:spcPts val="1800"/>
              </a:spcAft>
            </a:pPr>
            <a:r>
              <a:rPr lang="az-Cyrl-AZ" sz="2470" b="1" dirty="0">
                <a:solidFill>
                  <a:srgbClr val="0070C0"/>
                </a:solidFill>
              </a:rPr>
              <a:t>Ц</a:t>
            </a:r>
            <a:r>
              <a:rPr lang="it-IT" sz="2470" b="1" dirty="0">
                <a:solidFill>
                  <a:srgbClr val="0070C0"/>
                </a:solidFill>
              </a:rPr>
              <a:t> = C(Z)    </a:t>
            </a:r>
            <a:r>
              <a:rPr lang="az-Cyrl-AZ" sz="2470" b="1" dirty="0">
                <a:solidFill>
                  <a:srgbClr val="FF9933"/>
                </a:solidFill>
              </a:rPr>
              <a:t>Ш</a:t>
            </a:r>
            <a:r>
              <a:rPr lang="it-IT" sz="2470" b="1" dirty="0">
                <a:solidFill>
                  <a:srgbClr val="FF9933"/>
                </a:solidFill>
              </a:rPr>
              <a:t> = SC</a:t>
            </a:r>
          </a:p>
          <a:p>
            <a:pPr>
              <a:spcAft>
                <a:spcPts val="1800"/>
              </a:spcAft>
            </a:pPr>
            <a:r>
              <a:rPr lang="it-IT" sz="2470" b="1" dirty="0">
                <a:solidFill>
                  <a:srgbClr val="0070C0"/>
                </a:solidFill>
              </a:rPr>
              <a:t>Ю = IU       </a:t>
            </a:r>
            <a:r>
              <a:rPr lang="az-Cyrl-AZ" sz="2470" b="1" dirty="0">
                <a:solidFill>
                  <a:srgbClr val="00B050"/>
                </a:solidFill>
              </a:rPr>
              <a:t>Я</a:t>
            </a:r>
            <a:r>
              <a:rPr lang="it-IT" sz="2470" b="1" dirty="0">
                <a:solidFill>
                  <a:srgbClr val="00B050"/>
                </a:solidFill>
              </a:rPr>
              <a:t> = 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BE8C5D-2562-71AC-9A22-67C527532C1E}"/>
              </a:ext>
            </a:extLst>
          </p:cNvPr>
          <p:cNvSpPr txBox="1"/>
          <p:nvPr/>
        </p:nvSpPr>
        <p:spPr>
          <a:xfrm>
            <a:off x="290186" y="6329056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https://m.facebook.com/interdialog/photos/alfabeto-russo-guida-pratica-alluso-e-se-la-nostra-guida-non-fosse-sufficiente-h/310561266395070/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39A780-FEA7-78C4-D9AF-E3982DB9E5DC}"/>
              </a:ext>
            </a:extLst>
          </p:cNvPr>
          <p:cNvSpPr txBox="1"/>
          <p:nvPr/>
        </p:nvSpPr>
        <p:spPr>
          <a:xfrm>
            <a:off x="4162003" y="5784831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Sostituzioni, inversioni, diatoni </a:t>
            </a:r>
            <a:r>
              <a:rPr lang="it-IT" sz="2000" dirty="0"/>
              <a:t>(</a:t>
            </a:r>
            <a:r>
              <a:rPr lang="it-IT" sz="2000" dirty="0" err="1"/>
              <a:t>nihil</a:t>
            </a:r>
            <a:r>
              <a:rPr lang="it-IT" sz="2000" dirty="0"/>
              <a:t> …)</a:t>
            </a:r>
            <a:r>
              <a:rPr lang="it-IT" sz="2000" b="1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45253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BEB85B-F9DF-3DE5-B41C-B409A14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135"/>
            <a:ext cx="8229600" cy="1143000"/>
          </a:xfrm>
        </p:spPr>
        <p:txBody>
          <a:bodyPr/>
          <a:lstStyle/>
          <a:p>
            <a:r>
              <a:rPr lang="it-IT" sz="3600" dirty="0"/>
              <a:t>Un corso del cinese?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382BDE-0CB4-DB98-3123-E955A366D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5075903" cy="1143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50A1B5A-9EFD-49C3-DE9E-F474FE9F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45563"/>
            <a:ext cx="4762872" cy="117556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1B618D0-7219-9850-A26A-700AF1E2B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91" y="4150939"/>
            <a:ext cx="4885881" cy="117019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28CE1D1B-F4B3-9BC7-43F6-364EC27CB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102" y="2038507"/>
            <a:ext cx="4363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Yī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3284CA6-2BB0-7560-477A-EE0B62222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36" y="5472279"/>
            <a:ext cx="4860136" cy="90917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0632D44-92B8-5A97-6679-A52B45EF92B6}"/>
              </a:ext>
            </a:extLst>
          </p:cNvPr>
          <p:cNvSpPr txBox="1"/>
          <p:nvPr/>
        </p:nvSpPr>
        <p:spPr>
          <a:xfrm flipH="1">
            <a:off x="5004048" y="4021132"/>
            <a:ext cx="4139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L’alfabeto che riflette </a:t>
            </a:r>
          </a:p>
          <a:p>
            <a:r>
              <a:rPr lang="it-IT" dirty="0"/>
              <a:t>i processi di cognizione?  </a:t>
            </a:r>
          </a:p>
          <a:p>
            <a:r>
              <a:rPr lang="it-IT" dirty="0"/>
              <a:t>(1,2,3, si riconosce «a prima vista, </a:t>
            </a:r>
          </a:p>
          <a:p>
            <a:endParaRPr lang="it-IT" dirty="0"/>
          </a:p>
          <a:p>
            <a:r>
              <a:rPr lang="it-IT" dirty="0"/>
              <a:t>4 e 5 vengono divise in pezzi da 2 o 3. </a:t>
            </a:r>
          </a:p>
        </p:txBody>
      </p:sp>
    </p:spTree>
    <p:extLst>
      <p:ext uri="{BB962C8B-B14F-4D97-AF65-F5344CB8AC3E}">
        <p14:creationId xmlns:p14="http://schemas.microsoft.com/office/powerpoint/2010/main" val="2227747955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7216</TotalTime>
  <Words>653</Words>
  <Application>Microsoft Office PowerPoint</Application>
  <PresentationFormat>Presentazione su schermo (4:3)</PresentationFormat>
  <Paragraphs>106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4" baseType="lpstr">
      <vt:lpstr>Arial</vt:lpstr>
      <vt:lpstr>Arial Unicode MS</vt:lpstr>
      <vt:lpstr>Projekt domyślny</vt:lpstr>
      <vt:lpstr>Inclusione e personalizzazione nell’insegnamento delle STEAM</vt:lpstr>
      <vt:lpstr>Domanda di lavoro:</vt:lpstr>
      <vt:lpstr>Physics is Fun: Why do objects fall?</vt:lpstr>
      <vt:lpstr>Physics is Fun: Why do objects fall?</vt:lpstr>
      <vt:lpstr>Imparare coreano?</vt:lpstr>
      <vt:lpstr>Chi ha inventato la stampa?</vt:lpstr>
      <vt:lpstr>Chi ha inventato la stampa?</vt:lpstr>
      <vt:lpstr>Imparare russo?</vt:lpstr>
      <vt:lpstr>Un corso del cinese?</vt:lpstr>
      <vt:lpstr>Un corso del cinese?</vt:lpstr>
      <vt:lpstr>Le lingue hanno qualcosa in comune?</vt:lpstr>
      <vt:lpstr>Esistono altri alfabeti?</vt:lpstr>
      <vt:lpstr>Presentazione standard di PowerPoint</vt:lpstr>
      <vt:lpstr>Presentazione standard di PowerPoint</vt:lpstr>
      <vt:lpstr>Arte creata dalla IA</vt:lpstr>
      <vt:lpstr>Google Deep Dream Generator</vt:lpstr>
      <vt:lpstr>Google Deep Dream Generator</vt:lpstr>
      <vt:lpstr>Google Deep Dream Generator</vt:lpstr>
      <vt:lpstr>Google Deep Dream Generator</vt:lpstr>
      <vt:lpstr>Google Deep Dream Generator</vt:lpstr>
      <vt:lpstr>Risposte di lavoro (work in progress):</vt:lpstr>
    </vt:vector>
  </TitlesOfParts>
  <Company>PAP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principio…</dc:title>
  <dc:creator>GK</dc:creator>
  <cp:lastModifiedBy>Maria Karwasz</cp:lastModifiedBy>
  <cp:revision>178</cp:revision>
  <dcterms:created xsi:type="dcterms:W3CDTF">2006-02-09T22:46:12Z</dcterms:created>
  <dcterms:modified xsi:type="dcterms:W3CDTF">2022-12-11T18:49:26Z</dcterms:modified>
</cp:coreProperties>
</file>