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77" r:id="rId2"/>
    <p:sldId id="977" r:id="rId3"/>
    <p:sldId id="979" r:id="rId4"/>
    <p:sldId id="983" r:id="rId5"/>
    <p:sldId id="987" r:id="rId6"/>
    <p:sldId id="988" r:id="rId7"/>
    <p:sldId id="982" r:id="rId8"/>
    <p:sldId id="984" r:id="rId9"/>
    <p:sldId id="990" r:id="rId10"/>
    <p:sldId id="989" r:id="rId11"/>
    <p:sldId id="991" r:id="rId12"/>
    <p:sldId id="985" r:id="rId13"/>
    <p:sldId id="986" r:id="rId14"/>
    <p:sldId id="978" r:id="rId15"/>
    <p:sldId id="497" r:id="rId16"/>
    <p:sldId id="975" r:id="rId17"/>
    <p:sldId id="972" r:id="rId18"/>
    <p:sldId id="974" r:id="rId19"/>
    <p:sldId id="980" r:id="rId20"/>
    <p:sldId id="981" r:id="rId21"/>
    <p:sldId id="478" r:id="rId22"/>
    <p:sldId id="491" r:id="rId23"/>
    <p:sldId id="492" r:id="rId24"/>
    <p:sldId id="391" r:id="rId25"/>
    <p:sldId id="976" r:id="rId26"/>
    <p:sldId id="969" r:id="rId27"/>
    <p:sldId id="970" r:id="rId28"/>
    <p:sldId id="392" r:id="rId29"/>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a:srgbClr val="003300"/>
    <a:srgbClr val="FFFF00"/>
    <a:srgbClr val="008000"/>
    <a:srgbClr val="FFFFCC"/>
    <a:srgbClr val="FFFF9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35" autoAdjust="0"/>
    <p:restoredTop sz="94718" autoAdjust="0"/>
  </p:normalViewPr>
  <p:slideViewPr>
    <p:cSldViewPr>
      <p:cViewPr varScale="1">
        <p:scale>
          <a:sx n="70" d="100"/>
          <a:sy n="70" d="100"/>
        </p:scale>
        <p:origin x="57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A0D3875-D77E-7437-48CC-E3578091FCD4}"/>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139E7249-D371-B1C2-4D7F-38BD7ECB7169}"/>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2052" name="Rectangle 4">
            <a:extLst>
              <a:ext uri="{FF2B5EF4-FFF2-40B4-BE49-F238E27FC236}">
                <a16:creationId xmlns:a16="http://schemas.microsoft.com/office/drawing/2014/main" id="{5D350B6F-F85D-A43C-1377-401FA85277C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C495D098-AE0C-F060-99E2-59B167152583}"/>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484D176B-D56C-1783-DEA4-8C3ACDF9A1D7}"/>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4FB1175C-4881-25AC-B567-C583248A0D6E}"/>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23A2D8E3-A9E3-4A75-AE78-A492B0BF0E4B}"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D39605FC-C68F-C932-0A38-931FBFBDE48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BAC586CB-4ABE-BF2C-CFA5-857FB2EE0DA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4AE49D45-F793-0104-0ADC-0ADCE8419F05}"/>
              </a:ext>
            </a:extLst>
          </p:cNvPr>
          <p:cNvSpPr>
            <a:spLocks noGrp="1" noChangeArrowheads="1"/>
          </p:cNvSpPr>
          <p:nvPr>
            <p:ph type="sldNum" sz="quarter" idx="12"/>
          </p:nvPr>
        </p:nvSpPr>
        <p:spPr>
          <a:ln/>
        </p:spPr>
        <p:txBody>
          <a:bodyPr/>
          <a:lstStyle>
            <a:lvl1pPr>
              <a:defRPr/>
            </a:lvl1pPr>
          </a:lstStyle>
          <a:p>
            <a:pPr>
              <a:defRPr/>
            </a:pPr>
            <a:fld id="{906E1E00-4AA3-4FD5-B769-C8EE06479DCE}" type="slidenum">
              <a:rPr lang="pl-PL" altLang="it-IT"/>
              <a:pPr>
                <a:defRPr/>
              </a:pPr>
              <a:t>‹N›</a:t>
            </a:fld>
            <a:endParaRPr lang="pl-PL" altLang="it-IT"/>
          </a:p>
        </p:txBody>
      </p:sp>
    </p:spTree>
    <p:extLst>
      <p:ext uri="{BB962C8B-B14F-4D97-AF65-F5344CB8AC3E}">
        <p14:creationId xmlns:p14="http://schemas.microsoft.com/office/powerpoint/2010/main" val="2001356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8007702-A5B0-8DFC-ED55-76A4FC564D0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ADBE173A-840F-ADFB-6CA7-272D5D04CE7D}"/>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0966DC7C-B2C3-6CA9-6ABC-AC0DADE7F346}"/>
              </a:ext>
            </a:extLst>
          </p:cNvPr>
          <p:cNvSpPr>
            <a:spLocks noGrp="1" noChangeArrowheads="1"/>
          </p:cNvSpPr>
          <p:nvPr>
            <p:ph type="sldNum" sz="quarter" idx="12"/>
          </p:nvPr>
        </p:nvSpPr>
        <p:spPr>
          <a:ln/>
        </p:spPr>
        <p:txBody>
          <a:bodyPr/>
          <a:lstStyle>
            <a:lvl1pPr>
              <a:defRPr/>
            </a:lvl1pPr>
          </a:lstStyle>
          <a:p>
            <a:pPr>
              <a:defRPr/>
            </a:pPr>
            <a:fld id="{DA7AFD73-2277-4DCF-AFC6-49E25F675BD1}" type="slidenum">
              <a:rPr lang="pl-PL" altLang="it-IT"/>
              <a:pPr>
                <a:defRPr/>
              </a:pPr>
              <a:t>‹N›</a:t>
            </a:fld>
            <a:endParaRPr lang="pl-PL" altLang="it-IT"/>
          </a:p>
        </p:txBody>
      </p:sp>
    </p:spTree>
    <p:extLst>
      <p:ext uri="{BB962C8B-B14F-4D97-AF65-F5344CB8AC3E}">
        <p14:creationId xmlns:p14="http://schemas.microsoft.com/office/powerpoint/2010/main" val="142492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FB4AD81-0CA1-92AC-C614-AA32388BA1AA}"/>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ED8719CA-39F9-17AC-A049-A3AE64532530}"/>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79DA85E6-5789-D5B8-A4D6-0760F5B59C46}"/>
              </a:ext>
            </a:extLst>
          </p:cNvPr>
          <p:cNvSpPr>
            <a:spLocks noGrp="1" noChangeArrowheads="1"/>
          </p:cNvSpPr>
          <p:nvPr>
            <p:ph type="sldNum" sz="quarter" idx="12"/>
          </p:nvPr>
        </p:nvSpPr>
        <p:spPr>
          <a:ln/>
        </p:spPr>
        <p:txBody>
          <a:bodyPr/>
          <a:lstStyle>
            <a:lvl1pPr>
              <a:defRPr/>
            </a:lvl1pPr>
          </a:lstStyle>
          <a:p>
            <a:pPr>
              <a:defRPr/>
            </a:pPr>
            <a:fld id="{787F6B0F-2377-4FC5-B140-4DBC31475F02}" type="slidenum">
              <a:rPr lang="pl-PL" altLang="it-IT"/>
              <a:pPr>
                <a:defRPr/>
              </a:pPr>
              <a:t>‹N›</a:t>
            </a:fld>
            <a:endParaRPr lang="pl-PL" altLang="it-IT"/>
          </a:p>
        </p:txBody>
      </p:sp>
    </p:spTree>
    <p:extLst>
      <p:ext uri="{BB962C8B-B14F-4D97-AF65-F5344CB8AC3E}">
        <p14:creationId xmlns:p14="http://schemas.microsoft.com/office/powerpoint/2010/main" val="2360665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7A58BAF-DAA1-8647-2AE5-3D3ED915BE6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050B2781-59BA-92A3-6AD7-0B27E4EFD79B}"/>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35D4F746-48D0-EAC4-AA6A-FF0F0113C228}"/>
              </a:ext>
            </a:extLst>
          </p:cNvPr>
          <p:cNvSpPr>
            <a:spLocks noGrp="1" noChangeArrowheads="1"/>
          </p:cNvSpPr>
          <p:nvPr>
            <p:ph type="sldNum" sz="quarter" idx="12"/>
          </p:nvPr>
        </p:nvSpPr>
        <p:spPr>
          <a:ln/>
        </p:spPr>
        <p:txBody>
          <a:bodyPr/>
          <a:lstStyle>
            <a:lvl1pPr>
              <a:defRPr/>
            </a:lvl1pPr>
          </a:lstStyle>
          <a:p>
            <a:pPr>
              <a:defRPr/>
            </a:pPr>
            <a:fld id="{41D623D4-6801-4A75-B09E-FC4BDC7D2BD2}" type="slidenum">
              <a:rPr lang="pl-PL" altLang="it-IT"/>
              <a:pPr>
                <a:defRPr/>
              </a:pPr>
              <a:t>‹N›</a:t>
            </a:fld>
            <a:endParaRPr lang="pl-PL" altLang="it-IT"/>
          </a:p>
        </p:txBody>
      </p:sp>
    </p:spTree>
    <p:extLst>
      <p:ext uri="{BB962C8B-B14F-4D97-AF65-F5344CB8AC3E}">
        <p14:creationId xmlns:p14="http://schemas.microsoft.com/office/powerpoint/2010/main" val="94778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8B7433B9-06B0-A452-C405-EB2790AE505F}"/>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81C1DA1F-8623-8C27-09BF-8D1969D63AB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6F178F42-CC2C-5529-443F-E1A8B9A8DF1D}"/>
              </a:ext>
            </a:extLst>
          </p:cNvPr>
          <p:cNvSpPr>
            <a:spLocks noGrp="1" noChangeArrowheads="1"/>
          </p:cNvSpPr>
          <p:nvPr>
            <p:ph type="sldNum" sz="quarter" idx="12"/>
          </p:nvPr>
        </p:nvSpPr>
        <p:spPr>
          <a:ln/>
        </p:spPr>
        <p:txBody>
          <a:bodyPr/>
          <a:lstStyle>
            <a:lvl1pPr>
              <a:defRPr/>
            </a:lvl1pPr>
          </a:lstStyle>
          <a:p>
            <a:pPr>
              <a:defRPr/>
            </a:pPr>
            <a:fld id="{E9425F25-E2C2-490C-8063-780907172EC2}" type="slidenum">
              <a:rPr lang="pl-PL" altLang="it-IT"/>
              <a:pPr>
                <a:defRPr/>
              </a:pPr>
              <a:t>‹N›</a:t>
            </a:fld>
            <a:endParaRPr lang="pl-PL" altLang="it-IT"/>
          </a:p>
        </p:txBody>
      </p:sp>
    </p:spTree>
    <p:extLst>
      <p:ext uri="{BB962C8B-B14F-4D97-AF65-F5344CB8AC3E}">
        <p14:creationId xmlns:p14="http://schemas.microsoft.com/office/powerpoint/2010/main" val="19327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17110357-30A9-4145-E158-1F344ADB85A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C10DC0DD-2529-7948-FDEE-110FA02C7DC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962F937E-F999-AB00-3000-B1880AE1BCCC}"/>
              </a:ext>
            </a:extLst>
          </p:cNvPr>
          <p:cNvSpPr>
            <a:spLocks noGrp="1" noChangeArrowheads="1"/>
          </p:cNvSpPr>
          <p:nvPr>
            <p:ph type="sldNum" sz="quarter" idx="12"/>
          </p:nvPr>
        </p:nvSpPr>
        <p:spPr>
          <a:ln/>
        </p:spPr>
        <p:txBody>
          <a:bodyPr/>
          <a:lstStyle>
            <a:lvl1pPr>
              <a:defRPr/>
            </a:lvl1pPr>
          </a:lstStyle>
          <a:p>
            <a:pPr>
              <a:defRPr/>
            </a:pPr>
            <a:fld id="{D7E8B8E6-B360-4260-89FF-D92E8F473A6E}" type="slidenum">
              <a:rPr lang="pl-PL" altLang="it-IT"/>
              <a:pPr>
                <a:defRPr/>
              </a:pPr>
              <a:t>‹N›</a:t>
            </a:fld>
            <a:endParaRPr lang="pl-PL" altLang="it-IT"/>
          </a:p>
        </p:txBody>
      </p:sp>
    </p:spTree>
    <p:extLst>
      <p:ext uri="{BB962C8B-B14F-4D97-AF65-F5344CB8AC3E}">
        <p14:creationId xmlns:p14="http://schemas.microsoft.com/office/powerpoint/2010/main" val="320200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724FD1AE-C1DB-4A5D-C44C-78BD24A1E490}"/>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4C6C8CF9-4DEE-C9EC-B017-2572F3805F40}"/>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B62C7342-B0CD-4703-4878-83C3FAF08F04}"/>
              </a:ext>
            </a:extLst>
          </p:cNvPr>
          <p:cNvSpPr>
            <a:spLocks noGrp="1" noChangeArrowheads="1"/>
          </p:cNvSpPr>
          <p:nvPr>
            <p:ph type="sldNum" sz="quarter" idx="12"/>
          </p:nvPr>
        </p:nvSpPr>
        <p:spPr>
          <a:ln/>
        </p:spPr>
        <p:txBody>
          <a:bodyPr/>
          <a:lstStyle>
            <a:lvl1pPr>
              <a:defRPr/>
            </a:lvl1pPr>
          </a:lstStyle>
          <a:p>
            <a:pPr>
              <a:defRPr/>
            </a:pPr>
            <a:fld id="{31B5D17D-C3EF-4F76-955F-4BB24BFBD9E7}" type="slidenum">
              <a:rPr lang="pl-PL" altLang="it-IT"/>
              <a:pPr>
                <a:defRPr/>
              </a:pPr>
              <a:t>‹N›</a:t>
            </a:fld>
            <a:endParaRPr lang="pl-PL" altLang="it-IT"/>
          </a:p>
        </p:txBody>
      </p:sp>
    </p:spTree>
    <p:extLst>
      <p:ext uri="{BB962C8B-B14F-4D97-AF65-F5344CB8AC3E}">
        <p14:creationId xmlns:p14="http://schemas.microsoft.com/office/powerpoint/2010/main" val="327446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B4E2CB17-CA40-0F4C-FC57-20B2A7C3C3B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977601E1-CBA9-5C9E-75FF-0A6D7D08789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26CDC813-BD48-20BA-4B27-9C1A490A8194}"/>
              </a:ext>
            </a:extLst>
          </p:cNvPr>
          <p:cNvSpPr>
            <a:spLocks noGrp="1" noChangeArrowheads="1"/>
          </p:cNvSpPr>
          <p:nvPr>
            <p:ph type="sldNum" sz="quarter" idx="12"/>
          </p:nvPr>
        </p:nvSpPr>
        <p:spPr>
          <a:ln/>
        </p:spPr>
        <p:txBody>
          <a:bodyPr/>
          <a:lstStyle>
            <a:lvl1pPr>
              <a:defRPr/>
            </a:lvl1pPr>
          </a:lstStyle>
          <a:p>
            <a:pPr>
              <a:defRPr/>
            </a:pPr>
            <a:fld id="{F06E04FF-CA21-41BD-B687-8CBD5DFD4809}" type="slidenum">
              <a:rPr lang="pl-PL" altLang="it-IT"/>
              <a:pPr>
                <a:defRPr/>
              </a:pPr>
              <a:t>‹N›</a:t>
            </a:fld>
            <a:endParaRPr lang="pl-PL" altLang="it-IT"/>
          </a:p>
        </p:txBody>
      </p:sp>
    </p:spTree>
    <p:extLst>
      <p:ext uri="{BB962C8B-B14F-4D97-AF65-F5344CB8AC3E}">
        <p14:creationId xmlns:p14="http://schemas.microsoft.com/office/powerpoint/2010/main" val="4167143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4A15D41-1B9F-CBAB-D9D0-96CDE80AF54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D6A4A185-7552-4C71-9237-814A5ADDF3D8}"/>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7C05D2F1-AB51-B82A-E7AC-2164DC8CFCB7}"/>
              </a:ext>
            </a:extLst>
          </p:cNvPr>
          <p:cNvSpPr>
            <a:spLocks noGrp="1" noChangeArrowheads="1"/>
          </p:cNvSpPr>
          <p:nvPr>
            <p:ph type="sldNum" sz="quarter" idx="12"/>
          </p:nvPr>
        </p:nvSpPr>
        <p:spPr>
          <a:ln/>
        </p:spPr>
        <p:txBody>
          <a:bodyPr/>
          <a:lstStyle>
            <a:lvl1pPr>
              <a:defRPr/>
            </a:lvl1pPr>
          </a:lstStyle>
          <a:p>
            <a:pPr>
              <a:defRPr/>
            </a:pPr>
            <a:fld id="{8EC71B19-DCEE-4646-9CE0-5D0135789DA5}" type="slidenum">
              <a:rPr lang="pl-PL" altLang="it-IT"/>
              <a:pPr>
                <a:defRPr/>
              </a:pPr>
              <a:t>‹N›</a:t>
            </a:fld>
            <a:endParaRPr lang="pl-PL" altLang="it-IT"/>
          </a:p>
        </p:txBody>
      </p:sp>
    </p:spTree>
    <p:extLst>
      <p:ext uri="{BB962C8B-B14F-4D97-AF65-F5344CB8AC3E}">
        <p14:creationId xmlns:p14="http://schemas.microsoft.com/office/powerpoint/2010/main" val="269541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3BB217C-CAD9-50EA-71E7-EB5DE47B06D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4A0826CB-A6A9-3B69-3131-1D8A0C34C72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60444055-9266-7097-F5A5-4ABD0A1AF72C}"/>
              </a:ext>
            </a:extLst>
          </p:cNvPr>
          <p:cNvSpPr>
            <a:spLocks noGrp="1" noChangeArrowheads="1"/>
          </p:cNvSpPr>
          <p:nvPr>
            <p:ph type="sldNum" sz="quarter" idx="12"/>
          </p:nvPr>
        </p:nvSpPr>
        <p:spPr>
          <a:ln/>
        </p:spPr>
        <p:txBody>
          <a:bodyPr/>
          <a:lstStyle>
            <a:lvl1pPr>
              <a:defRPr/>
            </a:lvl1pPr>
          </a:lstStyle>
          <a:p>
            <a:pPr>
              <a:defRPr/>
            </a:pPr>
            <a:fld id="{35AA6661-8774-4536-8DCF-EEEAC29A5EC6}" type="slidenum">
              <a:rPr lang="pl-PL" altLang="it-IT"/>
              <a:pPr>
                <a:defRPr/>
              </a:pPr>
              <a:t>‹N›</a:t>
            </a:fld>
            <a:endParaRPr lang="pl-PL" altLang="it-IT"/>
          </a:p>
        </p:txBody>
      </p:sp>
    </p:spTree>
    <p:extLst>
      <p:ext uri="{BB962C8B-B14F-4D97-AF65-F5344CB8AC3E}">
        <p14:creationId xmlns:p14="http://schemas.microsoft.com/office/powerpoint/2010/main" val="418153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5193AA1-3BB5-D662-E2C7-C8D91CA7DBBD}"/>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B95EFEB9-F90B-5818-F8F9-95D07FCB21B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186E11E4-682C-DDB4-BB28-73FD37D6EE72}"/>
              </a:ext>
            </a:extLst>
          </p:cNvPr>
          <p:cNvSpPr>
            <a:spLocks noGrp="1" noChangeArrowheads="1"/>
          </p:cNvSpPr>
          <p:nvPr>
            <p:ph type="sldNum" sz="quarter" idx="12"/>
          </p:nvPr>
        </p:nvSpPr>
        <p:spPr>
          <a:ln/>
        </p:spPr>
        <p:txBody>
          <a:bodyPr/>
          <a:lstStyle>
            <a:lvl1pPr>
              <a:defRPr/>
            </a:lvl1pPr>
          </a:lstStyle>
          <a:p>
            <a:pPr>
              <a:defRPr/>
            </a:pPr>
            <a:fld id="{3762075F-7C23-4D65-A50A-F867FCA7C779}" type="slidenum">
              <a:rPr lang="pl-PL" altLang="it-IT"/>
              <a:pPr>
                <a:defRPr/>
              </a:pPr>
              <a:t>‹N›</a:t>
            </a:fld>
            <a:endParaRPr lang="pl-PL" altLang="it-IT"/>
          </a:p>
        </p:txBody>
      </p:sp>
    </p:spTree>
    <p:extLst>
      <p:ext uri="{BB962C8B-B14F-4D97-AF65-F5344CB8AC3E}">
        <p14:creationId xmlns:p14="http://schemas.microsoft.com/office/powerpoint/2010/main" val="1863727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81C1F5-2208-BDB5-8F39-5ABCEDAF35D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5E881C76-B6BC-BCF5-30AB-D24915C698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D8A124F8-E204-BE23-1E93-3B0CD75EF7C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9D59810E-86B8-5E29-6FF9-D8E3820DD55D}"/>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89421C31-B37F-44A5-E743-279BB7E5A56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953E9BE-658C-4278-A10B-C7FACCBC9E26}"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iuntiedu.it/product/" TargetMode="External"/><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15948BE-8F90-4BBD-8B0C-35245BE58718}"/>
              </a:ext>
            </a:extLst>
          </p:cNvPr>
          <p:cNvSpPr>
            <a:spLocks noGrp="1" noChangeArrowheads="1"/>
          </p:cNvSpPr>
          <p:nvPr>
            <p:ph type="ctrTitle"/>
          </p:nvPr>
        </p:nvSpPr>
        <p:spPr>
          <a:xfrm>
            <a:off x="539750" y="404813"/>
            <a:ext cx="8280400" cy="1470025"/>
          </a:xfrm>
        </p:spPr>
        <p:txBody>
          <a:bodyPr anchor="ctr"/>
          <a:lstStyle/>
          <a:p>
            <a:pPr eaLnBrk="1" hangingPunct="1"/>
            <a:r>
              <a:rPr lang="it-IT" altLang="it-IT" sz="4000" b="1" dirty="0">
                <a:solidFill>
                  <a:schemeClr val="tx1"/>
                </a:solidFill>
              </a:rPr>
              <a:t>Inclusione e personalizzazione nell’insegnamento delle STEAM</a:t>
            </a:r>
          </a:p>
        </p:txBody>
      </p:sp>
      <p:sp>
        <p:nvSpPr>
          <p:cNvPr id="5123" name="Rectangle 3">
            <a:extLst>
              <a:ext uri="{FF2B5EF4-FFF2-40B4-BE49-F238E27FC236}">
                <a16:creationId xmlns:a16="http://schemas.microsoft.com/office/drawing/2014/main" id="{7CAEDE87-9488-2089-14DD-B2CF315453C8}"/>
              </a:ext>
            </a:extLst>
          </p:cNvPr>
          <p:cNvSpPr>
            <a:spLocks noChangeArrowheads="1"/>
          </p:cNvSpPr>
          <p:nvPr/>
        </p:nvSpPr>
        <p:spPr bwMode="auto">
          <a:xfrm>
            <a:off x="539750" y="3990975"/>
            <a:ext cx="792003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pl-PL" altLang="it-IT" sz="2200" b="1">
                <a:solidFill>
                  <a:srgbClr val="002060"/>
                </a:solidFill>
                <a:latin typeface="Arial" panose="020B0604020202020204" pitchFamily="34" charset="0"/>
              </a:rPr>
              <a:t>Grzegorz Karwasz</a:t>
            </a:r>
          </a:p>
          <a:p>
            <a:pPr eaLnBrk="1" hangingPunct="1">
              <a:spcBef>
                <a:spcPct val="0"/>
              </a:spcBef>
              <a:buClrTx/>
              <a:buSzTx/>
              <a:buFontTx/>
              <a:buNone/>
            </a:pPr>
            <a:r>
              <a:rPr lang="pl-PL" altLang="it-IT" sz="2200" b="1">
                <a:solidFill>
                  <a:srgbClr val="002060"/>
                </a:solidFill>
                <a:latin typeface="Arial" panose="020B0604020202020204" pitchFamily="34" charset="0"/>
              </a:rPr>
              <a:t>Professor in Experimental Physics</a:t>
            </a:r>
          </a:p>
          <a:p>
            <a:pPr eaLnBrk="1" hangingPunct="1">
              <a:spcBef>
                <a:spcPct val="0"/>
              </a:spcBef>
              <a:buClrTx/>
              <a:buSzTx/>
              <a:buFontTx/>
              <a:buNone/>
            </a:pPr>
            <a:endParaRPr lang="it-IT" altLang="it-IT" sz="2200" i="1" dirty="0">
              <a:solidFill>
                <a:srgbClr val="002060"/>
              </a:solidFill>
              <a:latin typeface="Arial" panose="020B0604020202020204" pitchFamily="34" charset="0"/>
            </a:endParaRPr>
          </a:p>
          <a:p>
            <a:pPr eaLnBrk="1" hangingPunct="1">
              <a:spcBef>
                <a:spcPct val="0"/>
              </a:spcBef>
              <a:buClrTx/>
              <a:buSzTx/>
              <a:buFontTx/>
              <a:buNone/>
            </a:pPr>
            <a:r>
              <a:rPr lang="it-IT" altLang="it-IT" sz="2200" i="1" dirty="0">
                <a:solidFill>
                  <a:srgbClr val="002060"/>
                </a:solidFill>
                <a:latin typeface="Arial" panose="020B0604020202020204" pitchFamily="34" charset="0"/>
              </a:rPr>
              <a:t>- Facoltà di Fisica, Astronomia e Informatica Applicata</a:t>
            </a:r>
            <a:r>
              <a:rPr lang="pl-PL" altLang="it-IT" sz="2200" i="1">
                <a:solidFill>
                  <a:srgbClr val="002060"/>
                </a:solidFill>
                <a:latin typeface="Arial" panose="020B0604020202020204" pitchFamily="34" charset="0"/>
              </a:rPr>
              <a:t>, Universita’ Nicolao Copernico, Torun, Polonia</a:t>
            </a:r>
          </a:p>
          <a:p>
            <a:pPr eaLnBrk="1" hangingPunct="1">
              <a:spcBef>
                <a:spcPct val="0"/>
              </a:spcBef>
              <a:buClrTx/>
              <a:buSzTx/>
              <a:buFontTx/>
              <a:buNone/>
            </a:pPr>
            <a:endParaRPr lang="pl-PL" altLang="it-IT" sz="2200" i="1">
              <a:solidFill>
                <a:srgbClr val="002060"/>
              </a:solidFill>
              <a:latin typeface="Arial" panose="020B0604020202020204" pitchFamily="34" charset="0"/>
            </a:endParaRPr>
          </a:p>
          <a:p>
            <a:pPr eaLnBrk="1" hangingPunct="1">
              <a:spcBef>
                <a:spcPct val="0"/>
              </a:spcBef>
              <a:buClrTx/>
              <a:buSzTx/>
              <a:buFontTx/>
              <a:buNone/>
            </a:pPr>
            <a:r>
              <a:rPr lang="pl-PL" altLang="it-IT" sz="2200" b="1">
                <a:solidFill>
                  <a:srgbClr val="002060"/>
                </a:solidFill>
                <a:latin typeface="Arial" panose="020B0604020202020204" pitchFamily="34" charset="0"/>
              </a:rPr>
              <a:t>karwasz@fizyka.umk.pl</a:t>
            </a:r>
          </a:p>
        </p:txBody>
      </p:sp>
      <p:sp>
        <p:nvSpPr>
          <p:cNvPr id="5124" name="Rectangle 3">
            <a:extLst>
              <a:ext uri="{FF2B5EF4-FFF2-40B4-BE49-F238E27FC236}">
                <a16:creationId xmlns:a16="http://schemas.microsoft.com/office/drawing/2014/main" id="{1D5FD243-E86D-FDA2-8914-4F2EE5E50F11}"/>
              </a:ext>
            </a:extLst>
          </p:cNvPr>
          <p:cNvSpPr>
            <a:spLocks noChangeArrowheads="1"/>
          </p:cNvSpPr>
          <p:nvPr/>
        </p:nvSpPr>
        <p:spPr bwMode="auto">
          <a:xfrm>
            <a:off x="203200" y="2662238"/>
            <a:ext cx="7920038"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2600" b="1" dirty="0">
                <a:solidFill>
                  <a:srgbClr val="002060"/>
                </a:solidFill>
                <a:latin typeface="Arial" panose="020B0604020202020204" pitchFamily="34" charset="0"/>
              </a:rPr>
              <a:t>Lezione 7: Talenti speciali</a:t>
            </a:r>
          </a:p>
          <a:p>
            <a:pPr eaLnBrk="1" hangingPunct="1">
              <a:spcBef>
                <a:spcPct val="0"/>
              </a:spcBef>
              <a:buClrTx/>
              <a:buSzTx/>
              <a:buFontTx/>
              <a:buNone/>
            </a:pPr>
            <a:r>
              <a:rPr lang="it-IT" altLang="it-IT" sz="2600" b="1" dirty="0">
                <a:solidFill>
                  <a:srgbClr val="002060"/>
                </a:solidFill>
                <a:latin typeface="Arial" panose="020B0604020202020204" pitchFamily="34" charset="0"/>
              </a:rPr>
              <a:t>Parte II: Il mio figlio è geniale</a:t>
            </a:r>
            <a:endParaRPr lang="pl-PL" altLang="it-IT" sz="2600" b="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28700C-C2F3-7410-4D5D-ADB47205C932}"/>
              </a:ext>
            </a:extLst>
          </p:cNvPr>
          <p:cNvSpPr>
            <a:spLocks noGrp="1"/>
          </p:cNvSpPr>
          <p:nvPr>
            <p:ph type="title"/>
          </p:nvPr>
        </p:nvSpPr>
        <p:spPr>
          <a:xfrm>
            <a:off x="409997" y="0"/>
            <a:ext cx="8229600" cy="1143000"/>
          </a:xfrm>
        </p:spPr>
        <p:txBody>
          <a:bodyPr/>
          <a:lstStyle/>
          <a:p>
            <a:r>
              <a:rPr lang="it-IT" sz="3600" dirty="0"/>
              <a:t>Come sostenere lo sviluppo</a:t>
            </a:r>
          </a:p>
        </p:txBody>
      </p:sp>
      <p:sp>
        <p:nvSpPr>
          <p:cNvPr id="3" name="CasellaDiTesto 2">
            <a:extLst>
              <a:ext uri="{FF2B5EF4-FFF2-40B4-BE49-F238E27FC236}">
                <a16:creationId xmlns:a16="http://schemas.microsoft.com/office/drawing/2014/main" id="{416096C0-EA3A-6704-5B0F-9A567EC85695}"/>
              </a:ext>
            </a:extLst>
          </p:cNvPr>
          <p:cNvSpPr txBox="1"/>
          <p:nvPr/>
        </p:nvSpPr>
        <p:spPr>
          <a:xfrm>
            <a:off x="382307" y="1700808"/>
            <a:ext cx="8363272" cy="4478149"/>
          </a:xfrm>
          <a:prstGeom prst="rect">
            <a:avLst/>
          </a:prstGeom>
          <a:noFill/>
        </p:spPr>
        <p:txBody>
          <a:bodyPr wrap="square" rtlCol="0">
            <a:spAutoFit/>
          </a:bodyPr>
          <a:lstStyle/>
          <a:p>
            <a:r>
              <a:rPr lang="it-IT" sz="1900" b="1" dirty="0"/>
              <a:t>Feedback</a:t>
            </a:r>
            <a:r>
              <a:rPr lang="it-IT" sz="1900" dirty="0"/>
              <a:t>, ma riferito all’oggetto – azioni, comportamenti, risultati) anziché alla persona («ottimo lavoro» piuttosto che «bravissimo»</a:t>
            </a:r>
          </a:p>
          <a:p>
            <a:endParaRPr lang="it-IT" sz="1900" b="1" dirty="0"/>
          </a:p>
          <a:p>
            <a:pPr marL="342900" indent="-342900">
              <a:buFontTx/>
              <a:buChar char="-"/>
            </a:pPr>
            <a:r>
              <a:rPr lang="it-IT" sz="1900" dirty="0"/>
              <a:t>Dobbiamo dare feedback variegati e diversificati</a:t>
            </a:r>
          </a:p>
          <a:p>
            <a:pPr marL="342900" indent="-342900">
              <a:buFontTx/>
              <a:buChar char="-"/>
            </a:pPr>
            <a:endParaRPr lang="it-IT" sz="1900" dirty="0"/>
          </a:p>
          <a:p>
            <a:pPr marL="342900" indent="-342900">
              <a:buFontTx/>
              <a:buChar char="-"/>
            </a:pPr>
            <a:r>
              <a:rPr lang="it-IT" sz="1900" dirty="0"/>
              <a:t>Ampliare i criteri di giudizio in termini di complessità, profondità o specificità.</a:t>
            </a:r>
          </a:p>
          <a:p>
            <a:pPr marL="342900" indent="-342900">
              <a:buFontTx/>
              <a:buChar char="-"/>
            </a:pPr>
            <a:endParaRPr lang="it-IT" sz="1900" dirty="0"/>
          </a:p>
          <a:p>
            <a:pPr marL="342900" indent="-342900">
              <a:buFontTx/>
              <a:buChar char="-"/>
            </a:pPr>
            <a:r>
              <a:rPr lang="it-IT" sz="1900" dirty="0"/>
              <a:t>Focalizzare l’attenzione sul percorso anziché sul risultato. </a:t>
            </a:r>
          </a:p>
          <a:p>
            <a:pPr marL="342900" indent="-342900">
              <a:buFontTx/>
              <a:buChar char="-"/>
            </a:pPr>
            <a:endParaRPr lang="it-IT" sz="1900" dirty="0"/>
          </a:p>
          <a:p>
            <a:pPr marL="342900" indent="-342900">
              <a:buFontTx/>
              <a:buChar char="-"/>
            </a:pPr>
            <a:r>
              <a:rPr lang="it-IT" sz="1900" dirty="0"/>
              <a:t>La creatività è collegata alla libertà di poter dire, fare e creare e anche eventualmente, sbagliare. E così anche l’autostima. (p. 108)  </a:t>
            </a:r>
          </a:p>
          <a:p>
            <a:pPr marL="342900" indent="-342900">
              <a:buFontTx/>
              <a:buChar char="-"/>
            </a:pPr>
            <a:endParaRPr lang="it-IT" sz="1900" dirty="0"/>
          </a:p>
          <a:p>
            <a:pPr marL="342900" indent="-342900">
              <a:buFontTx/>
              <a:buChar char="-"/>
            </a:pPr>
            <a:endParaRPr lang="it-IT" sz="1900" dirty="0"/>
          </a:p>
          <a:p>
            <a:pPr marL="342900" indent="-342900">
              <a:buFontTx/>
              <a:buChar char="-"/>
            </a:pPr>
            <a:endParaRPr lang="it-IT" sz="1900" dirty="0"/>
          </a:p>
        </p:txBody>
      </p:sp>
    </p:spTree>
    <p:extLst>
      <p:ext uri="{BB962C8B-B14F-4D97-AF65-F5344CB8AC3E}">
        <p14:creationId xmlns:p14="http://schemas.microsoft.com/office/powerpoint/2010/main" val="2594483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28700C-C2F3-7410-4D5D-ADB47205C932}"/>
              </a:ext>
            </a:extLst>
          </p:cNvPr>
          <p:cNvSpPr>
            <a:spLocks noGrp="1"/>
          </p:cNvSpPr>
          <p:nvPr>
            <p:ph type="title"/>
          </p:nvPr>
        </p:nvSpPr>
        <p:spPr>
          <a:xfrm>
            <a:off x="276324" y="0"/>
            <a:ext cx="8760171" cy="1143000"/>
          </a:xfrm>
        </p:spPr>
        <p:txBody>
          <a:bodyPr/>
          <a:lstStyle/>
          <a:p>
            <a:r>
              <a:rPr lang="it-IT" sz="3600" dirty="0"/>
              <a:t>Fattori interni che influenzano lo sviluppo</a:t>
            </a:r>
          </a:p>
        </p:txBody>
      </p:sp>
      <p:sp>
        <p:nvSpPr>
          <p:cNvPr id="3" name="CasellaDiTesto 2">
            <a:extLst>
              <a:ext uri="{FF2B5EF4-FFF2-40B4-BE49-F238E27FC236}">
                <a16:creationId xmlns:a16="http://schemas.microsoft.com/office/drawing/2014/main" id="{416096C0-EA3A-6704-5B0F-9A567EC85695}"/>
              </a:ext>
            </a:extLst>
          </p:cNvPr>
          <p:cNvSpPr txBox="1"/>
          <p:nvPr/>
        </p:nvSpPr>
        <p:spPr>
          <a:xfrm>
            <a:off x="382307" y="1700808"/>
            <a:ext cx="8363272" cy="4770537"/>
          </a:xfrm>
          <a:prstGeom prst="rect">
            <a:avLst/>
          </a:prstGeom>
          <a:noFill/>
        </p:spPr>
        <p:txBody>
          <a:bodyPr wrap="square" rtlCol="0">
            <a:spAutoFit/>
          </a:bodyPr>
          <a:lstStyle/>
          <a:p>
            <a:pPr marL="342900" indent="-342900">
              <a:buFontTx/>
              <a:buChar char="-"/>
            </a:pPr>
            <a:r>
              <a:rPr lang="it-IT" sz="1900" dirty="0"/>
              <a:t>Sviluppo affettivo: maggior parte dei bambini e considerate emozionalmente premurosa, spesso questo li può portare a sperimentare vissuti depressivi</a:t>
            </a:r>
          </a:p>
          <a:p>
            <a:pPr marL="342900" indent="-342900">
              <a:buFontTx/>
              <a:buChar char="-"/>
            </a:pPr>
            <a:r>
              <a:rPr lang="it-IT" sz="1900" dirty="0"/>
              <a:t>Può esserci discrepanza tra abilità verbali e di ragionamento vs. coordinazione e controllo motorio. </a:t>
            </a:r>
          </a:p>
          <a:p>
            <a:pPr marL="342900" indent="-342900">
              <a:buFontTx/>
              <a:buChar char="-"/>
            </a:pPr>
            <a:r>
              <a:rPr lang="it-IT" sz="1900" dirty="0"/>
              <a:t>Non amano ambienti rumorosi. Si arrabbiano molto per ingiustizie.</a:t>
            </a:r>
          </a:p>
          <a:p>
            <a:pPr marL="342900" indent="-342900">
              <a:buFontTx/>
              <a:buChar char="-"/>
            </a:pPr>
            <a:r>
              <a:rPr lang="it-IT" sz="1900" dirty="0"/>
              <a:t>Elevata immaginazione: fanno frequente ricorso a immagini</a:t>
            </a:r>
          </a:p>
          <a:p>
            <a:pPr marL="342900" indent="-342900">
              <a:buFontTx/>
              <a:buChar char="-"/>
            </a:pPr>
            <a:r>
              <a:rPr lang="it-IT" sz="1900" dirty="0"/>
              <a:t>Hanno profonda curiosità, amore per apprendimento e la conoscenza. </a:t>
            </a:r>
          </a:p>
          <a:p>
            <a:pPr marL="342900" indent="-342900">
              <a:buFontTx/>
              <a:buChar char="-"/>
            </a:pPr>
            <a:r>
              <a:rPr lang="it-IT" sz="1900" dirty="0"/>
              <a:t>Rischiano di sperimentare in classe noia e insofferenza. </a:t>
            </a:r>
          </a:p>
          <a:p>
            <a:pPr marL="342900" indent="-342900">
              <a:buFontTx/>
              <a:buChar char="-"/>
            </a:pPr>
            <a:r>
              <a:rPr lang="it-IT" sz="1900" dirty="0"/>
              <a:t>Hanno poche amicizie.</a:t>
            </a:r>
          </a:p>
          <a:p>
            <a:pPr marL="342900" indent="-342900">
              <a:buFontTx/>
              <a:buChar char="-"/>
            </a:pPr>
            <a:r>
              <a:rPr lang="it-IT" sz="1900" dirty="0"/>
              <a:t>Spesso mancanza di interessi condivisi con i coetanei, specialmente orientati allo sport. </a:t>
            </a:r>
          </a:p>
          <a:p>
            <a:pPr marL="342900" indent="-342900">
              <a:buFontTx/>
              <a:buChar char="-"/>
            </a:pPr>
            <a:r>
              <a:rPr lang="it-IT" sz="1900" dirty="0"/>
              <a:t>Per lo più sono vittime del bullismo a causa della loro superiorità intellettiva. (p. 109)</a:t>
            </a:r>
          </a:p>
          <a:p>
            <a:pPr marL="342900" indent="-342900">
              <a:buFontTx/>
              <a:buChar char="-"/>
            </a:pPr>
            <a:endParaRPr lang="it-IT" sz="1900" dirty="0"/>
          </a:p>
          <a:p>
            <a:pPr marL="342900" indent="-342900">
              <a:buFontTx/>
              <a:buChar char="-"/>
            </a:pPr>
            <a:endParaRPr lang="it-IT" sz="1900" dirty="0"/>
          </a:p>
        </p:txBody>
      </p:sp>
    </p:spTree>
    <p:extLst>
      <p:ext uri="{BB962C8B-B14F-4D97-AF65-F5344CB8AC3E}">
        <p14:creationId xmlns:p14="http://schemas.microsoft.com/office/powerpoint/2010/main" val="175386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613A51-4F0B-CBB5-52A4-72B67812DCE2}"/>
              </a:ext>
            </a:extLst>
          </p:cNvPr>
          <p:cNvSpPr>
            <a:spLocks noGrp="1"/>
          </p:cNvSpPr>
          <p:nvPr>
            <p:ph type="title"/>
          </p:nvPr>
        </p:nvSpPr>
        <p:spPr/>
        <p:txBody>
          <a:bodyPr/>
          <a:lstStyle/>
          <a:p>
            <a:r>
              <a:rPr lang="it-IT" sz="3600" dirty="0"/>
              <a:t>Jean Piaget: biologo, psicologo, costruttivista, filosofo, …</a:t>
            </a:r>
          </a:p>
        </p:txBody>
      </p:sp>
      <p:pic>
        <p:nvPicPr>
          <p:cNvPr id="4" name="Immagine 3">
            <a:extLst>
              <a:ext uri="{FF2B5EF4-FFF2-40B4-BE49-F238E27FC236}">
                <a16:creationId xmlns:a16="http://schemas.microsoft.com/office/drawing/2014/main" id="{4484F5F6-2EA1-9C3C-82CD-011FB04A0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556792"/>
            <a:ext cx="2977480" cy="4634944"/>
          </a:xfrm>
          <a:prstGeom prst="rect">
            <a:avLst/>
          </a:prstGeom>
        </p:spPr>
      </p:pic>
      <p:sp>
        <p:nvSpPr>
          <p:cNvPr id="6" name="CasellaDiTesto 5">
            <a:extLst>
              <a:ext uri="{FF2B5EF4-FFF2-40B4-BE49-F238E27FC236}">
                <a16:creationId xmlns:a16="http://schemas.microsoft.com/office/drawing/2014/main" id="{FEE62B56-32C6-D105-311F-173BCD73272E}"/>
              </a:ext>
            </a:extLst>
          </p:cNvPr>
          <p:cNvSpPr txBox="1"/>
          <p:nvPr/>
        </p:nvSpPr>
        <p:spPr>
          <a:xfrm>
            <a:off x="3635896" y="1335107"/>
            <a:ext cx="5184576" cy="5078313"/>
          </a:xfrm>
          <a:prstGeom prst="rect">
            <a:avLst/>
          </a:prstGeom>
          <a:noFill/>
        </p:spPr>
        <p:txBody>
          <a:bodyPr wrap="square">
            <a:spAutoFit/>
          </a:bodyPr>
          <a:lstStyle/>
          <a:p>
            <a:r>
              <a:rPr lang="it-IT" dirty="0"/>
              <a:t>Secondo Piaget, la capacità cognitiva (ovvero l’intelligenza) è legata in maniera indissolubile alla capacità di adattamento all’ambiente sia sociale che fisico, pertanto, lo sviluppo ha un’origine individuale e i fattori esterni (ad esempio l’ambiente stesso) possono favorire o meno le condizioni dello sviluppo ma non ne sono la causa. </a:t>
            </a:r>
            <a:r>
              <a:rPr lang="it-IT"/>
              <a:t>☺☺☺</a:t>
            </a:r>
            <a:endParaRPr lang="it-IT" dirty="0"/>
          </a:p>
          <a:p>
            <a:r>
              <a:rPr lang="it-IT" dirty="0"/>
              <a:t>In altre parole, l’intelligenza rappresenta il grado più alto di adattamento mentale. L’adattamento, quindi, consiste in un equilibrio fra l’azione dell’organismo sull’ambiente (ciò che Piaget definisce </a:t>
            </a:r>
            <a:r>
              <a:rPr lang="it-IT" b="1" dirty="0"/>
              <a:t>Assimilazione</a:t>
            </a:r>
            <a:r>
              <a:rPr lang="it-IT" dirty="0"/>
              <a:t>) e l’azione dell’ambiente sull’organismo (definizione di </a:t>
            </a:r>
            <a:r>
              <a:rPr lang="it-IT" b="1" dirty="0"/>
              <a:t>Accomodamento</a:t>
            </a:r>
            <a:r>
              <a:rPr lang="it-IT" dirty="0"/>
              <a:t>). Al concetto di adattamento viene affiancato un termine complementare, quello di </a:t>
            </a:r>
            <a:r>
              <a:rPr lang="it-IT" b="1" dirty="0"/>
              <a:t>Organizzazione</a:t>
            </a:r>
            <a:r>
              <a:rPr lang="it-IT" dirty="0"/>
              <a:t>, secondo cui ogni adattamento avviene in maniera organizzata.</a:t>
            </a:r>
          </a:p>
        </p:txBody>
      </p:sp>
      <p:sp>
        <p:nvSpPr>
          <p:cNvPr id="8" name="CasellaDiTesto 7">
            <a:extLst>
              <a:ext uri="{FF2B5EF4-FFF2-40B4-BE49-F238E27FC236}">
                <a16:creationId xmlns:a16="http://schemas.microsoft.com/office/drawing/2014/main" id="{49CB9AE1-D4C1-0160-4662-463DC91C0A80}"/>
              </a:ext>
            </a:extLst>
          </p:cNvPr>
          <p:cNvSpPr txBox="1"/>
          <p:nvPr/>
        </p:nvSpPr>
        <p:spPr>
          <a:xfrm>
            <a:off x="107504" y="6355732"/>
            <a:ext cx="8712968" cy="369332"/>
          </a:xfrm>
          <a:prstGeom prst="rect">
            <a:avLst/>
          </a:prstGeom>
          <a:noFill/>
        </p:spPr>
        <p:txBody>
          <a:bodyPr wrap="square">
            <a:spAutoFit/>
          </a:bodyPr>
          <a:lstStyle/>
          <a:p>
            <a:r>
              <a:rPr lang="it-IT" dirty="0"/>
              <a:t>https://www.vanillamagazine.it/jean-piaget-e-la-nascita-dellintelligenza-nel-bambino/</a:t>
            </a:r>
          </a:p>
        </p:txBody>
      </p:sp>
    </p:spTree>
    <p:extLst>
      <p:ext uri="{BB962C8B-B14F-4D97-AF65-F5344CB8AC3E}">
        <p14:creationId xmlns:p14="http://schemas.microsoft.com/office/powerpoint/2010/main" val="956214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15439E-B6FB-727A-F40A-04579943D4BF}"/>
              </a:ext>
            </a:extLst>
          </p:cNvPr>
          <p:cNvSpPr>
            <a:spLocks noGrp="1"/>
          </p:cNvSpPr>
          <p:nvPr>
            <p:ph type="title"/>
          </p:nvPr>
        </p:nvSpPr>
        <p:spPr/>
        <p:txBody>
          <a:bodyPr/>
          <a:lstStyle/>
          <a:p>
            <a:r>
              <a:rPr lang="it-IT" sz="3600" dirty="0"/>
              <a:t>«Psicologia dello sviluppo» </a:t>
            </a:r>
            <a:r>
              <a:rPr lang="it-IT" sz="3600" dirty="0">
                <a:latin typeface="Arial" panose="020B0604020202020204" pitchFamily="34" charset="0"/>
                <a:cs typeface="Arial" panose="020B0604020202020204" pitchFamily="34" charset="0"/>
              </a:rPr>
              <a:t>☺☺</a:t>
            </a:r>
            <a:r>
              <a:rPr lang="it-IT" sz="3600" dirty="0"/>
              <a:t> </a:t>
            </a:r>
          </a:p>
        </p:txBody>
      </p:sp>
      <p:pic>
        <p:nvPicPr>
          <p:cNvPr id="4" name="Immagine 3">
            <a:extLst>
              <a:ext uri="{FF2B5EF4-FFF2-40B4-BE49-F238E27FC236}">
                <a16:creationId xmlns:a16="http://schemas.microsoft.com/office/drawing/2014/main" id="{220867D7-FE11-DBF4-FA90-375A6A3E7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7" y="1417638"/>
            <a:ext cx="3355241" cy="4747666"/>
          </a:xfrm>
          <a:prstGeom prst="rect">
            <a:avLst/>
          </a:prstGeom>
        </p:spPr>
      </p:pic>
      <p:sp>
        <p:nvSpPr>
          <p:cNvPr id="6" name="CasellaDiTesto 5">
            <a:extLst>
              <a:ext uri="{FF2B5EF4-FFF2-40B4-BE49-F238E27FC236}">
                <a16:creationId xmlns:a16="http://schemas.microsoft.com/office/drawing/2014/main" id="{BD8518C9-0497-7338-B751-2545BF046359}"/>
              </a:ext>
            </a:extLst>
          </p:cNvPr>
          <p:cNvSpPr txBox="1"/>
          <p:nvPr/>
        </p:nvSpPr>
        <p:spPr>
          <a:xfrm>
            <a:off x="4114800" y="1395970"/>
            <a:ext cx="4572000" cy="4801314"/>
          </a:xfrm>
          <a:prstGeom prst="rect">
            <a:avLst/>
          </a:prstGeom>
          <a:noFill/>
        </p:spPr>
        <p:txBody>
          <a:bodyPr wrap="square">
            <a:spAutoFit/>
          </a:bodyPr>
          <a:lstStyle/>
          <a:p>
            <a:r>
              <a:rPr lang="it-IT" dirty="0"/>
              <a:t>Questo manuale fornisce un quadro completo della psicologia dello sviluppo. Dopo una descrizione delle principali teorie dello sviluppo - da quelle classiche a quelle più recenti - sono presentati i metodi di indagine più comunemente utilizzati per studiare lo sviluppo e sono trattati i diversi domini in cui l'individuo concretamente si sviluppa: fisico, motorio, percettivo e cognitivo. Sono poi illustrati i processi di acquisizione del linguaggio e del comportamento comunicativo, lo sviluppo sociale, affettivo, emotivo e morale.</a:t>
            </a:r>
          </a:p>
          <a:p>
            <a:r>
              <a:rPr lang="it-IT" dirty="0"/>
              <a:t>Questa nuova edizione contiene numerosi aggiornamenti relativi a temi che hanno acquisito rilevanza nella ricerca recente. </a:t>
            </a:r>
          </a:p>
          <a:p>
            <a:r>
              <a:rPr lang="it-IT" dirty="0">
                <a:solidFill>
                  <a:srgbClr val="FF0000"/>
                </a:solidFill>
              </a:rPr>
              <a:t>Un buon libro universitario</a:t>
            </a:r>
          </a:p>
        </p:txBody>
      </p:sp>
      <p:sp>
        <p:nvSpPr>
          <p:cNvPr id="8" name="CasellaDiTesto 7">
            <a:extLst>
              <a:ext uri="{FF2B5EF4-FFF2-40B4-BE49-F238E27FC236}">
                <a16:creationId xmlns:a16="http://schemas.microsoft.com/office/drawing/2014/main" id="{F75F3780-C3E1-FD9F-A689-BA6B6D0E6324}"/>
              </a:ext>
            </a:extLst>
          </p:cNvPr>
          <p:cNvSpPr txBox="1"/>
          <p:nvPr/>
        </p:nvSpPr>
        <p:spPr>
          <a:xfrm>
            <a:off x="323526" y="6260196"/>
            <a:ext cx="8820474" cy="584775"/>
          </a:xfrm>
          <a:prstGeom prst="rect">
            <a:avLst/>
          </a:prstGeom>
          <a:noFill/>
        </p:spPr>
        <p:txBody>
          <a:bodyPr wrap="square">
            <a:spAutoFit/>
          </a:bodyPr>
          <a:lstStyle/>
          <a:p>
            <a:r>
              <a:rPr lang="it-IT" sz="1600" dirty="0"/>
              <a:t>https://www.ibs.it/psicologia-dello-sviluppo-libro-luigia-camaioni-paola-di-blasio/e/9788815119735</a:t>
            </a:r>
          </a:p>
        </p:txBody>
      </p:sp>
    </p:spTree>
    <p:extLst>
      <p:ext uri="{BB962C8B-B14F-4D97-AF65-F5344CB8AC3E}">
        <p14:creationId xmlns:p14="http://schemas.microsoft.com/office/powerpoint/2010/main" val="605516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86202D-60BF-A142-9143-B6D5F3E03DBB}"/>
              </a:ext>
            </a:extLst>
          </p:cNvPr>
          <p:cNvSpPr>
            <a:spLocks noGrp="1"/>
          </p:cNvSpPr>
          <p:nvPr>
            <p:ph type="title"/>
          </p:nvPr>
        </p:nvSpPr>
        <p:spPr/>
        <p:txBody>
          <a:bodyPr/>
          <a:lstStyle/>
          <a:p>
            <a:r>
              <a:rPr lang="it-IT" sz="3600" dirty="0"/>
              <a:t>Ma il cervello non è solo la «corteccia»</a:t>
            </a:r>
          </a:p>
        </p:txBody>
      </p:sp>
      <p:pic>
        <p:nvPicPr>
          <p:cNvPr id="4" name="Immagine 3" descr="Immagine che contiene testo, libro&#10;&#10;Descrizione generata automaticamente">
            <a:extLst>
              <a:ext uri="{FF2B5EF4-FFF2-40B4-BE49-F238E27FC236}">
                <a16:creationId xmlns:a16="http://schemas.microsoft.com/office/drawing/2014/main" id="{191B0022-ED8B-4051-AA87-2DA969117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96752"/>
            <a:ext cx="2448272" cy="2448272"/>
          </a:xfrm>
          <a:prstGeom prst="rect">
            <a:avLst/>
          </a:prstGeom>
        </p:spPr>
      </p:pic>
      <p:pic>
        <p:nvPicPr>
          <p:cNvPr id="6" name="Immagine 5" descr="Immagine che contiene testo, libro&#10;&#10;Descrizione generata automaticamente">
            <a:extLst>
              <a:ext uri="{FF2B5EF4-FFF2-40B4-BE49-F238E27FC236}">
                <a16:creationId xmlns:a16="http://schemas.microsoft.com/office/drawing/2014/main" id="{03D30F80-3671-6A45-695D-8F7AB66A7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127" y="1196752"/>
            <a:ext cx="2448272" cy="2448272"/>
          </a:xfrm>
          <a:prstGeom prst="rect">
            <a:avLst/>
          </a:prstGeom>
        </p:spPr>
      </p:pic>
      <p:pic>
        <p:nvPicPr>
          <p:cNvPr id="8" name="Immagine 7" descr="Immagine che contiene testo, libro&#10;&#10;Descrizione generata automaticamente">
            <a:extLst>
              <a:ext uri="{FF2B5EF4-FFF2-40B4-BE49-F238E27FC236}">
                <a16:creationId xmlns:a16="http://schemas.microsoft.com/office/drawing/2014/main" id="{053575B5-4E57-9C37-3BCF-260DAEECD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528" y="1178884"/>
            <a:ext cx="2448272" cy="2448272"/>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72FC6EF6-AC3F-742A-6A3A-11DF6E10A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18" y="4100344"/>
            <a:ext cx="2448272" cy="2448272"/>
          </a:xfrm>
          <a:prstGeom prst="rect">
            <a:avLst/>
          </a:prstGeom>
        </p:spPr>
      </p:pic>
      <p:pic>
        <p:nvPicPr>
          <p:cNvPr id="12" name="Immagine 11">
            <a:extLst>
              <a:ext uri="{FF2B5EF4-FFF2-40B4-BE49-F238E27FC236}">
                <a16:creationId xmlns:a16="http://schemas.microsoft.com/office/drawing/2014/main" id="{893708B3-A986-0914-B5FB-0DB620E66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0193" y="4100344"/>
            <a:ext cx="2448272" cy="2448272"/>
          </a:xfrm>
          <a:prstGeom prst="rect">
            <a:avLst/>
          </a:prstGeom>
        </p:spPr>
      </p:pic>
      <p:pic>
        <p:nvPicPr>
          <p:cNvPr id="14" name="Immagine 13">
            <a:extLst>
              <a:ext uri="{FF2B5EF4-FFF2-40B4-BE49-F238E27FC236}">
                <a16:creationId xmlns:a16="http://schemas.microsoft.com/office/drawing/2014/main" id="{965DFE96-93D6-38D8-DDC7-A8B43F1CAE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775" y="4128336"/>
            <a:ext cx="2455025" cy="2455025"/>
          </a:xfrm>
          <a:prstGeom prst="rect">
            <a:avLst/>
          </a:prstGeom>
        </p:spPr>
      </p:pic>
      <p:sp>
        <p:nvSpPr>
          <p:cNvPr id="16" name="CasellaDiTesto 15">
            <a:extLst>
              <a:ext uri="{FF2B5EF4-FFF2-40B4-BE49-F238E27FC236}">
                <a16:creationId xmlns:a16="http://schemas.microsoft.com/office/drawing/2014/main" id="{DB7C3352-5374-5FF9-F215-23DFBCDBAAD7}"/>
              </a:ext>
            </a:extLst>
          </p:cNvPr>
          <p:cNvSpPr txBox="1"/>
          <p:nvPr/>
        </p:nvSpPr>
        <p:spPr>
          <a:xfrm>
            <a:off x="2286000" y="3248490"/>
            <a:ext cx="4572000" cy="369332"/>
          </a:xfrm>
          <a:prstGeom prst="rect">
            <a:avLst/>
          </a:prstGeom>
          <a:noFill/>
        </p:spPr>
        <p:txBody>
          <a:bodyPr wrap="square">
            <a:spAutoFit/>
          </a:bodyPr>
          <a:lstStyle/>
          <a:p>
            <a:r>
              <a:rPr lang="it-IT" b="0" i="0" dirty="0">
                <a:solidFill>
                  <a:srgbClr val="000000"/>
                </a:solidFill>
                <a:effectLst/>
                <a:latin typeface="Arial" panose="020B0604020202020204" pitchFamily="34" charset="0"/>
              </a:rPr>
              <a:t>“Un </a:t>
            </a:r>
            <a:endParaRPr lang="it-IT" dirty="0"/>
          </a:p>
        </p:txBody>
      </p:sp>
      <p:sp>
        <p:nvSpPr>
          <p:cNvPr id="18" name="CasellaDiTesto 17">
            <a:extLst>
              <a:ext uri="{FF2B5EF4-FFF2-40B4-BE49-F238E27FC236}">
                <a16:creationId xmlns:a16="http://schemas.microsoft.com/office/drawing/2014/main" id="{76A22C97-F108-C349-F9D3-EB42D104C5DC}"/>
              </a:ext>
            </a:extLst>
          </p:cNvPr>
          <p:cNvSpPr txBox="1"/>
          <p:nvPr/>
        </p:nvSpPr>
        <p:spPr>
          <a:xfrm>
            <a:off x="2123728" y="3666947"/>
            <a:ext cx="5904656" cy="400110"/>
          </a:xfrm>
          <a:prstGeom prst="rect">
            <a:avLst/>
          </a:prstGeom>
          <a:noFill/>
        </p:spPr>
        <p:txBody>
          <a:bodyPr wrap="square">
            <a:spAutoFit/>
          </a:bodyPr>
          <a:lstStyle/>
          <a:p>
            <a:r>
              <a:rPr lang="it-IT" sz="2000" dirty="0">
                <a:solidFill>
                  <a:srgbClr val="FF0000"/>
                </a:solidFill>
              </a:rPr>
              <a:t>La tomografia con la risonanza magnetica</a:t>
            </a:r>
            <a:r>
              <a:rPr lang="it-IT" sz="2000" b="0" i="0" dirty="0">
                <a:solidFill>
                  <a:srgbClr val="FF0000"/>
                </a:solidFill>
                <a:effectLst/>
                <a:latin typeface="Arial" panose="020B0604020202020204" pitchFamily="34" charset="0"/>
              </a:rPr>
              <a:t> </a:t>
            </a:r>
            <a:endParaRPr lang="it-IT" sz="2000" dirty="0">
              <a:solidFill>
                <a:srgbClr val="FF0000"/>
              </a:solidFill>
            </a:endParaRPr>
          </a:p>
        </p:txBody>
      </p:sp>
    </p:spTree>
    <p:extLst>
      <p:ext uri="{BB962C8B-B14F-4D97-AF65-F5344CB8AC3E}">
        <p14:creationId xmlns:p14="http://schemas.microsoft.com/office/powerpoint/2010/main" val="2494702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10C10D-6A3E-4A52-64B6-110C76E4D7A9}"/>
              </a:ext>
            </a:extLst>
          </p:cNvPr>
          <p:cNvSpPr>
            <a:spLocks noGrp="1"/>
          </p:cNvSpPr>
          <p:nvPr>
            <p:ph type="title"/>
          </p:nvPr>
        </p:nvSpPr>
        <p:spPr>
          <a:xfrm>
            <a:off x="457200" y="38890"/>
            <a:ext cx="8229600" cy="1143000"/>
          </a:xfrm>
        </p:spPr>
        <p:txBody>
          <a:bodyPr/>
          <a:lstStyle/>
          <a:p>
            <a:r>
              <a:rPr lang="it-IT" sz="3200" dirty="0"/>
              <a:t>Michael Gazzaniga </a:t>
            </a:r>
            <a:br>
              <a:rPr lang="it-IT" sz="3200" dirty="0"/>
            </a:br>
            <a:r>
              <a:rPr lang="it-IT" sz="3200" dirty="0"/>
              <a:t>«Human. Quel che ci rende unici» </a:t>
            </a:r>
            <a:r>
              <a:rPr lang="it-IT" sz="3200" dirty="0">
                <a:latin typeface="Arial" panose="020B0604020202020204" pitchFamily="34" charset="0"/>
                <a:cs typeface="Arial" panose="020B0604020202020204" pitchFamily="34" charset="0"/>
              </a:rPr>
              <a:t>☺☺☺</a:t>
            </a:r>
            <a:endParaRPr lang="it-IT" sz="3200" dirty="0"/>
          </a:p>
        </p:txBody>
      </p:sp>
      <p:pic>
        <p:nvPicPr>
          <p:cNvPr id="3074" name="Picture 2" descr="Human">
            <a:extLst>
              <a:ext uri="{FF2B5EF4-FFF2-40B4-BE49-F238E27FC236}">
                <a16:creationId xmlns:a16="http://schemas.microsoft.com/office/drawing/2014/main" id="{F77695A8-8E6F-BFD3-1E4E-A5A6F7E26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09350"/>
            <a:ext cx="3030907" cy="488255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9870D8A-70F1-721E-C470-E4033A32526A}"/>
              </a:ext>
            </a:extLst>
          </p:cNvPr>
          <p:cNvSpPr txBox="1"/>
          <p:nvPr/>
        </p:nvSpPr>
        <p:spPr>
          <a:xfrm>
            <a:off x="3210419" y="1216793"/>
            <a:ext cx="5754069" cy="5355312"/>
          </a:xfrm>
          <a:prstGeom prst="rect">
            <a:avLst/>
          </a:prstGeom>
          <a:noFill/>
        </p:spPr>
        <p:txBody>
          <a:bodyPr wrap="square">
            <a:spAutoFit/>
          </a:bodyPr>
          <a:lstStyle/>
          <a:p>
            <a:pPr algn="l"/>
            <a:r>
              <a:rPr lang="it-IT" b="0" i="0" dirty="0">
                <a:solidFill>
                  <a:srgbClr val="000000"/>
                </a:solidFill>
                <a:effectLst/>
                <a:latin typeface="Arial" panose="020B0604020202020204" pitchFamily="34" charset="0"/>
              </a:rPr>
              <a:t>“Un testo pieno di brillanti intuizioni.” </a:t>
            </a:r>
          </a:p>
          <a:p>
            <a:pPr algn="l"/>
            <a:r>
              <a:rPr lang="it-IT" b="0" i="0" dirty="0">
                <a:solidFill>
                  <a:srgbClr val="000000"/>
                </a:solidFill>
                <a:effectLst/>
                <a:latin typeface="Arial" panose="020B0604020202020204" pitchFamily="34" charset="0"/>
              </a:rPr>
              <a:t>Tra i testi scientifici più venduti su Amazon (2008), l’ultimo libro di Michael Gazzaniga, un pioniere delle neuroscienze, piacerà a molti generi di lettori. Anche chi non ha una raffinata cultura scientifica seguirà facilmente le sue argomentazioni che spiegano che cosa distingue gli esseri umani dagli altri animali.</a:t>
            </a:r>
            <a:br>
              <a:rPr lang="it-IT" b="0" i="0" dirty="0">
                <a:solidFill>
                  <a:srgbClr val="000000"/>
                </a:solidFill>
                <a:effectLst/>
                <a:latin typeface="Arial" panose="020B0604020202020204" pitchFamily="34" charset="0"/>
              </a:rPr>
            </a:br>
            <a:r>
              <a:rPr lang="it-IT" b="0" i="0" dirty="0">
                <a:solidFill>
                  <a:srgbClr val="000000"/>
                </a:solidFill>
                <a:effectLst/>
                <a:latin typeface="Arial" panose="020B0604020202020204" pitchFamily="34" charset="0"/>
              </a:rPr>
              <a:t>Affrontando questo tema, Gazzaniga analizza in particolare cosa rende unico il nostro cervello, quale importanza hanno nel definire la condizione umana il linguaggio e l’arte, quale sia la natura della coscienza umana e come vada intesa l’intelligenza artificiale.</a:t>
            </a:r>
            <a:r>
              <a:rPr lang="en-US" b="0" i="1" dirty="0">
                <a:solidFill>
                  <a:srgbClr val="000000"/>
                </a:solidFill>
                <a:effectLst/>
                <a:latin typeface="Arial" panose="020B0604020202020204" pitchFamily="34" charset="0"/>
              </a:rPr>
              <a:t> </a:t>
            </a:r>
          </a:p>
          <a:p>
            <a:pPr algn="l"/>
            <a:endParaRPr lang="en-US" i="1" dirty="0">
              <a:solidFill>
                <a:srgbClr val="000000"/>
              </a:solidFill>
            </a:endParaRPr>
          </a:p>
          <a:p>
            <a:pPr algn="l"/>
            <a:r>
              <a:rPr lang="en-US" b="0" i="1" dirty="0">
                <a:solidFill>
                  <a:srgbClr val="000000"/>
                </a:solidFill>
                <a:effectLst/>
                <a:latin typeface="Arial" panose="020B0604020202020204" pitchFamily="34" charset="0"/>
              </a:rPr>
              <a:t>Michael S. Gazzaniga</a:t>
            </a:r>
            <a:r>
              <a:rPr lang="en-US" dirty="0">
                <a:solidFill>
                  <a:srgbClr val="000000"/>
                </a:solidFill>
              </a:rPr>
              <a:t>, n</a:t>
            </a:r>
            <a:r>
              <a:rPr lang="it-IT" b="0" i="0" dirty="0">
                <a:effectLst/>
                <a:latin typeface="Roboto" panose="020B0604020202020204" pitchFamily="2" charset="0"/>
              </a:rPr>
              <a:t>ipote di immigrati italiani,  è uno dei più importanti neuroscienziati del mondo. </a:t>
            </a:r>
            <a:r>
              <a:rPr lang="en-US" b="0" i="0" dirty="0">
                <a:solidFill>
                  <a:srgbClr val="000000"/>
                </a:solidFill>
                <a:effectLst/>
                <a:latin typeface="Arial" panose="020B0604020202020204" pitchFamily="34" charset="0"/>
              </a:rPr>
              <a:t>è direttore del SAGE Center for the Study of the Mind presso l’Università della California (Santa Barbara) e membro della National Academy of Sciences</a:t>
            </a:r>
            <a:r>
              <a:rPr lang="en-US" b="0" i="0" dirty="0">
                <a:effectLst/>
                <a:latin typeface="Arial" panose="020B0604020202020204" pitchFamily="34" charset="0"/>
              </a:rPr>
              <a:t>.</a:t>
            </a:r>
            <a:endParaRPr lang="it-IT" b="0" i="0" dirty="0">
              <a:effectLst/>
              <a:latin typeface="Arial" panose="020B0604020202020204" pitchFamily="34" charset="0"/>
            </a:endParaRPr>
          </a:p>
          <a:p>
            <a:pPr algn="l"/>
            <a:endParaRPr lang="it-IT" b="0" i="0" dirty="0">
              <a:solidFill>
                <a:srgbClr val="000000"/>
              </a:solidFill>
              <a:effectLst/>
              <a:latin typeface="Arial" panose="020B0604020202020204" pitchFamily="34" charset="0"/>
            </a:endParaRPr>
          </a:p>
        </p:txBody>
      </p:sp>
      <p:sp>
        <p:nvSpPr>
          <p:cNvPr id="8" name="CasellaDiTesto 7">
            <a:extLst>
              <a:ext uri="{FF2B5EF4-FFF2-40B4-BE49-F238E27FC236}">
                <a16:creationId xmlns:a16="http://schemas.microsoft.com/office/drawing/2014/main" id="{79CF1AFA-9703-8A49-BC35-A52FF2EAB38D}"/>
              </a:ext>
            </a:extLst>
          </p:cNvPr>
          <p:cNvSpPr txBox="1"/>
          <p:nvPr/>
        </p:nvSpPr>
        <p:spPr>
          <a:xfrm>
            <a:off x="237656" y="6561979"/>
            <a:ext cx="8894311" cy="307777"/>
          </a:xfrm>
          <a:prstGeom prst="rect">
            <a:avLst/>
          </a:prstGeom>
          <a:noFill/>
        </p:spPr>
        <p:txBody>
          <a:bodyPr wrap="square">
            <a:spAutoFit/>
          </a:bodyPr>
          <a:lstStyle/>
          <a:p>
            <a:r>
              <a:rPr lang="it-IT" sz="1400" dirty="0"/>
              <a:t>https://www.raffaellocortina.it/scheda-libro/michael-s-gazzaniga/human-9788860302816-1244.html</a:t>
            </a:r>
          </a:p>
        </p:txBody>
      </p:sp>
    </p:spTree>
    <p:extLst>
      <p:ext uri="{BB962C8B-B14F-4D97-AF65-F5344CB8AC3E}">
        <p14:creationId xmlns:p14="http://schemas.microsoft.com/office/powerpoint/2010/main" val="1061753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822FB2-4AA6-CC19-39BA-AA566C57CF3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2C6D2B0-E895-14C7-E4FC-391CBA63AB3A}"/>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86121DA0-F657-76B7-5AE3-7F1AA75A78D2}"/>
              </a:ext>
            </a:extLst>
          </p:cNvPr>
          <p:cNvPicPr>
            <a:picLocks noChangeAspect="1"/>
          </p:cNvPicPr>
          <p:nvPr/>
        </p:nvPicPr>
        <p:blipFill>
          <a:blip r:embed="rId2"/>
          <a:stretch>
            <a:fillRect/>
          </a:stretch>
        </p:blipFill>
        <p:spPr>
          <a:xfrm>
            <a:off x="0" y="225297"/>
            <a:ext cx="9144000" cy="6407406"/>
          </a:xfrm>
          <a:prstGeom prst="rect">
            <a:avLst/>
          </a:prstGeom>
        </p:spPr>
      </p:pic>
      <p:sp>
        <p:nvSpPr>
          <p:cNvPr id="7" name="CasellaDiTesto 6">
            <a:extLst>
              <a:ext uri="{FF2B5EF4-FFF2-40B4-BE49-F238E27FC236}">
                <a16:creationId xmlns:a16="http://schemas.microsoft.com/office/drawing/2014/main" id="{4E5029AC-D992-F4B1-2443-6065E137CE8C}"/>
              </a:ext>
            </a:extLst>
          </p:cNvPr>
          <p:cNvSpPr txBox="1"/>
          <p:nvPr/>
        </p:nvSpPr>
        <p:spPr>
          <a:xfrm>
            <a:off x="425842" y="4365104"/>
            <a:ext cx="7098486" cy="646331"/>
          </a:xfrm>
          <a:prstGeom prst="rect">
            <a:avLst/>
          </a:prstGeom>
          <a:noFill/>
        </p:spPr>
        <p:txBody>
          <a:bodyPr wrap="square">
            <a:spAutoFit/>
          </a:bodyPr>
          <a:lstStyle/>
          <a:p>
            <a:r>
              <a:rPr lang="it-IT" b="1" dirty="0">
                <a:solidFill>
                  <a:schemeClr val="accent2"/>
                </a:solidFill>
              </a:rPr>
              <a:t>Disprassia non è una patologia ma una «condizione umana»</a:t>
            </a:r>
          </a:p>
          <a:p>
            <a:r>
              <a:rPr lang="it-IT" b="1" dirty="0">
                <a:solidFill>
                  <a:schemeClr val="accent2"/>
                </a:solidFill>
              </a:rPr>
              <a:t>http://www.disprassiaitard.eu/metodo-crispiani/</a:t>
            </a:r>
          </a:p>
        </p:txBody>
      </p:sp>
    </p:spTree>
    <p:extLst>
      <p:ext uri="{BB962C8B-B14F-4D97-AF65-F5344CB8AC3E}">
        <p14:creationId xmlns:p14="http://schemas.microsoft.com/office/powerpoint/2010/main" val="3386499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7FE222-65F3-5604-7937-E949FB51720B}"/>
              </a:ext>
            </a:extLst>
          </p:cNvPr>
          <p:cNvSpPr>
            <a:spLocks noGrp="1"/>
          </p:cNvSpPr>
          <p:nvPr>
            <p:ph type="title"/>
          </p:nvPr>
        </p:nvSpPr>
        <p:spPr/>
        <p:txBody>
          <a:bodyPr/>
          <a:lstStyle/>
          <a:p>
            <a:r>
              <a:rPr lang="it-IT" sz="3600" dirty="0"/>
              <a:t> Metodo </a:t>
            </a:r>
            <a:r>
              <a:rPr lang="it-IT" sz="3600" dirty="0" err="1"/>
              <a:t>Crispiani</a:t>
            </a:r>
            <a:endParaRPr lang="it-IT" sz="3600" dirty="0"/>
          </a:p>
        </p:txBody>
      </p:sp>
      <p:sp>
        <p:nvSpPr>
          <p:cNvPr id="3" name="Segnaposto contenuto 2">
            <a:extLst>
              <a:ext uri="{FF2B5EF4-FFF2-40B4-BE49-F238E27FC236}">
                <a16:creationId xmlns:a16="http://schemas.microsoft.com/office/drawing/2014/main" id="{FBE43C10-EFF2-DD5C-4719-1B77AA4F5352}"/>
              </a:ext>
            </a:extLst>
          </p:cNvPr>
          <p:cNvSpPr>
            <a:spLocks noGrp="1"/>
          </p:cNvSpPr>
          <p:nvPr>
            <p:ph idx="1"/>
          </p:nvPr>
        </p:nvSpPr>
        <p:spPr>
          <a:xfrm>
            <a:off x="457200" y="1417638"/>
            <a:ext cx="8229600" cy="4525963"/>
          </a:xfrm>
        </p:spPr>
        <p:txBody>
          <a:bodyPr/>
          <a:lstStyle/>
          <a:p>
            <a:pPr marL="0" indent="0">
              <a:buNone/>
            </a:pPr>
            <a:r>
              <a:rPr lang="it-IT" sz="1900" b="1" dirty="0"/>
              <a:t>MAPPA SEMIOTICA DELLE SITUAZIONI   CRITICHE (cioè da evitare)</a:t>
            </a:r>
          </a:p>
          <a:p>
            <a:pPr>
              <a:buFont typeface="Arial" panose="020B0604020202020204" pitchFamily="34" charset="0"/>
              <a:buChar char="•"/>
            </a:pPr>
            <a:r>
              <a:rPr lang="it-IT" sz="1900" dirty="0"/>
              <a:t>Lettura   ad  alta voce.</a:t>
            </a:r>
          </a:p>
          <a:p>
            <a:pPr>
              <a:buFont typeface="Arial" panose="020B0604020202020204" pitchFamily="34" charset="0"/>
              <a:buChar char="•"/>
            </a:pPr>
            <a:r>
              <a:rPr lang="it-IT" sz="1900" dirty="0"/>
              <a:t>Prestazioni sotto pressione.</a:t>
            </a:r>
          </a:p>
          <a:p>
            <a:pPr>
              <a:buFont typeface="Arial" panose="020B0604020202020204" pitchFamily="34" charset="0"/>
              <a:buChar char="•"/>
            </a:pPr>
            <a:r>
              <a:rPr lang="it-IT" sz="1900" dirty="0"/>
              <a:t>Prestazioni in ambienti distraenti, affollati, confusi.</a:t>
            </a:r>
          </a:p>
          <a:p>
            <a:pPr>
              <a:buFont typeface="Arial" panose="020B0604020202020204" pitchFamily="34" charset="0"/>
              <a:buChar char="•"/>
            </a:pPr>
            <a:r>
              <a:rPr lang="it-IT" sz="1900" dirty="0"/>
              <a:t>Prestazioni rallentate, interrotte.</a:t>
            </a:r>
          </a:p>
          <a:p>
            <a:pPr>
              <a:buFont typeface="Arial" panose="020B0604020202020204" pitchFamily="34" charset="0"/>
              <a:buChar char="•"/>
            </a:pPr>
            <a:r>
              <a:rPr lang="it-IT" sz="1900" dirty="0"/>
              <a:t>Copiatura   dalla   lavagna.</a:t>
            </a:r>
          </a:p>
          <a:p>
            <a:pPr>
              <a:buFont typeface="Arial" panose="020B0604020202020204" pitchFamily="34" charset="0"/>
              <a:buChar char="•"/>
            </a:pPr>
            <a:r>
              <a:rPr lang="it-IT" sz="1900" dirty="0"/>
              <a:t>Copiatura di testi.</a:t>
            </a:r>
          </a:p>
          <a:p>
            <a:pPr>
              <a:buFont typeface="Arial" panose="020B0604020202020204" pitchFamily="34" charset="0"/>
              <a:buChar char="•"/>
            </a:pPr>
            <a:r>
              <a:rPr lang="it-IT" sz="1900" dirty="0"/>
              <a:t>Scrittura   da   dettatura.</a:t>
            </a:r>
          </a:p>
          <a:p>
            <a:pPr>
              <a:buFont typeface="Arial" panose="020B0604020202020204" pitchFamily="34" charset="0"/>
              <a:buChar char="•"/>
            </a:pPr>
            <a:r>
              <a:rPr lang="it-IT" sz="1900" dirty="0"/>
              <a:t>Richiesta   di   esattezza   formale.</a:t>
            </a:r>
          </a:p>
          <a:p>
            <a:pPr>
              <a:buFont typeface="Arial" panose="020B0604020202020204" pitchFamily="34" charset="0"/>
              <a:buChar char="•"/>
            </a:pPr>
            <a:r>
              <a:rPr lang="it-IT" sz="1900" dirty="0"/>
              <a:t>Riscritture riassunti, parafrasi …….</a:t>
            </a:r>
          </a:p>
          <a:p>
            <a:pPr>
              <a:buFont typeface="Arial" panose="020B0604020202020204" pitchFamily="34" charset="0"/>
              <a:buChar char="•"/>
            </a:pPr>
            <a:r>
              <a:rPr lang="it-IT" sz="1900" dirty="0"/>
              <a:t>Interrogazioni/colloqui da domande lunghe ed articolate.</a:t>
            </a:r>
          </a:p>
          <a:p>
            <a:pPr>
              <a:buFont typeface="Arial" panose="020B0604020202020204" pitchFamily="34" charset="0"/>
              <a:buChar char="•"/>
            </a:pPr>
            <a:r>
              <a:rPr lang="it-IT" sz="1900" dirty="0"/>
              <a:t>Prove scritte molto lunghe</a:t>
            </a:r>
          </a:p>
          <a:p>
            <a:pPr>
              <a:buFont typeface="Arial" panose="020B0604020202020204" pitchFamily="34" charset="0"/>
              <a:buChar char="•"/>
            </a:pPr>
            <a:r>
              <a:rPr lang="it-IT" sz="1900" dirty="0"/>
              <a:t>prove scritte o grafiche a schemi nello spazio (quiz, test, compiti spazialmente disordinati).</a:t>
            </a:r>
          </a:p>
          <a:p>
            <a:pPr marL="0" indent="0">
              <a:buNone/>
            </a:pPr>
            <a:endParaRPr lang="it-IT" sz="2000" dirty="0"/>
          </a:p>
        </p:txBody>
      </p:sp>
      <p:sp>
        <p:nvSpPr>
          <p:cNvPr id="5" name="CasellaDiTesto 4">
            <a:extLst>
              <a:ext uri="{FF2B5EF4-FFF2-40B4-BE49-F238E27FC236}">
                <a16:creationId xmlns:a16="http://schemas.microsoft.com/office/drawing/2014/main" id="{E0FA2E49-70E0-FD21-DC5F-02C92808222B}"/>
              </a:ext>
            </a:extLst>
          </p:cNvPr>
          <p:cNvSpPr txBox="1"/>
          <p:nvPr/>
        </p:nvSpPr>
        <p:spPr>
          <a:xfrm>
            <a:off x="3779912" y="6398696"/>
            <a:ext cx="5364088" cy="369332"/>
          </a:xfrm>
          <a:prstGeom prst="rect">
            <a:avLst/>
          </a:prstGeom>
          <a:noFill/>
        </p:spPr>
        <p:txBody>
          <a:bodyPr wrap="square">
            <a:spAutoFit/>
          </a:bodyPr>
          <a:lstStyle/>
          <a:p>
            <a:r>
              <a:rPr lang="it-IT" dirty="0">
                <a:solidFill>
                  <a:schemeClr val="accent2"/>
                </a:solidFill>
              </a:rPr>
              <a:t>http://www.disprassiaitard.eu/metodo-crispiani/</a:t>
            </a:r>
          </a:p>
        </p:txBody>
      </p:sp>
    </p:spTree>
    <p:extLst>
      <p:ext uri="{BB962C8B-B14F-4D97-AF65-F5344CB8AC3E}">
        <p14:creationId xmlns:p14="http://schemas.microsoft.com/office/powerpoint/2010/main" val="3005500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BE43C10-EFF2-DD5C-4719-1B77AA4F5352}"/>
              </a:ext>
            </a:extLst>
          </p:cNvPr>
          <p:cNvSpPr>
            <a:spLocks noGrp="1"/>
          </p:cNvSpPr>
          <p:nvPr>
            <p:ph idx="1"/>
          </p:nvPr>
        </p:nvSpPr>
        <p:spPr>
          <a:xfrm>
            <a:off x="179512" y="260648"/>
            <a:ext cx="8229600" cy="4525963"/>
          </a:xfrm>
        </p:spPr>
        <p:txBody>
          <a:bodyPr/>
          <a:lstStyle/>
          <a:p>
            <a:pPr marL="0" indent="0">
              <a:buNone/>
            </a:pPr>
            <a:r>
              <a:rPr lang="it-IT" sz="1800" b="1" dirty="0"/>
              <a:t>MAPPA </a:t>
            </a:r>
            <a:r>
              <a:rPr lang="it-IT" sz="1750" b="1" dirty="0"/>
              <a:t>SEMIOTICA DEI SINTOMI PRECOCI DI DISPRASSIA A 5 ANNI</a:t>
            </a:r>
          </a:p>
          <a:p>
            <a:pPr marL="0" indent="0">
              <a:buNone/>
            </a:pPr>
            <a:r>
              <a:rPr lang="it-IT" sz="1750" dirty="0"/>
              <a:t>Condizioni di rischio di sindrome dislessica</a:t>
            </a:r>
          </a:p>
          <a:p>
            <a:pPr>
              <a:buFont typeface="+mj-lt"/>
              <a:buAutoNum type="arabicPeriod"/>
            </a:pPr>
            <a:r>
              <a:rPr lang="it-IT" sz="1750" dirty="0"/>
              <a:t>Lentezza motoria (</a:t>
            </a:r>
            <a:r>
              <a:rPr lang="it-IT" sz="1750" i="1" dirty="0"/>
              <a:t>a volte alternata a precipitazione</a:t>
            </a:r>
            <a:r>
              <a:rPr lang="it-IT" sz="1750" dirty="0"/>
              <a:t>)</a:t>
            </a:r>
          </a:p>
          <a:p>
            <a:pPr>
              <a:buFont typeface="+mj-lt"/>
              <a:buAutoNum type="arabicPeriod" startAt="2"/>
            </a:pPr>
            <a:r>
              <a:rPr lang="it-IT" sz="1750" dirty="0"/>
              <a:t>Maldestrezza, scoordinamenti</a:t>
            </a:r>
          </a:p>
          <a:p>
            <a:pPr>
              <a:buFont typeface="+mj-lt"/>
              <a:buAutoNum type="arabicPeriod" startAt="3"/>
            </a:pPr>
            <a:r>
              <a:rPr lang="it-IT" sz="1750" dirty="0"/>
              <a:t>Disordini nelle prassie fini</a:t>
            </a:r>
          </a:p>
          <a:p>
            <a:pPr>
              <a:buFont typeface="+mj-lt"/>
              <a:buAutoNum type="arabicPeriod" startAt="4"/>
            </a:pPr>
            <a:r>
              <a:rPr lang="it-IT" sz="1750" dirty="0"/>
              <a:t>Disordini nelle prassie bimanuali (</a:t>
            </a:r>
            <a:r>
              <a:rPr lang="it-IT" sz="1750" i="1" dirty="0"/>
              <a:t>lavarsi, vestirsi, allacciare, prendere al volo)</a:t>
            </a:r>
            <a:endParaRPr lang="it-IT" sz="1750" dirty="0"/>
          </a:p>
          <a:p>
            <a:pPr>
              <a:buFont typeface="+mj-lt"/>
              <a:buAutoNum type="arabicPeriod" startAt="5"/>
            </a:pPr>
            <a:r>
              <a:rPr lang="it-IT" sz="1750" dirty="0"/>
              <a:t>Esitazioni o precipitazioni nella discesa delle scale e nell’attraversare la strada</a:t>
            </a:r>
          </a:p>
          <a:p>
            <a:pPr>
              <a:buFont typeface="+mj-lt"/>
              <a:buAutoNum type="arabicPeriod" startAt="6"/>
            </a:pPr>
            <a:r>
              <a:rPr lang="it-IT" sz="1750" dirty="0"/>
              <a:t>Difficoltà nell’orientamento nello spazio, tendenza al disordine, oppure eccessivo mantenimento dell’ordine</a:t>
            </a:r>
          </a:p>
          <a:p>
            <a:pPr>
              <a:buFont typeface="+mj-lt"/>
              <a:buAutoNum type="arabicPeriod" startAt="6"/>
            </a:pPr>
            <a:r>
              <a:rPr lang="it-IT" sz="1750" dirty="0"/>
              <a:t>Lentezza/difficoltà nell’inseguimento percettivo (</a:t>
            </a:r>
            <a:r>
              <a:rPr lang="it-IT" sz="1750" i="1" dirty="0"/>
              <a:t>di figure o oggetti che si muovono, oppure di oggetti fermi mentre si muove l’osservatore</a:t>
            </a:r>
            <a:r>
              <a:rPr lang="it-IT" sz="1750" dirty="0"/>
              <a:t>)</a:t>
            </a:r>
          </a:p>
          <a:p>
            <a:pPr>
              <a:buFont typeface="+mj-lt"/>
              <a:buAutoNum type="arabicPeriod" startAt="8"/>
            </a:pPr>
            <a:r>
              <a:rPr lang="it-IT" sz="1750" dirty="0"/>
              <a:t>Difficoltà nell’orientamento temporale (</a:t>
            </a:r>
            <a:r>
              <a:rPr lang="it-IT" sz="1750" i="1" dirty="0"/>
              <a:t>prima-dopo, prima di-dopo di, ieri-oggi-domani, sequenze temporali</a:t>
            </a:r>
            <a:r>
              <a:rPr lang="it-IT" sz="1750" dirty="0"/>
              <a:t>)</a:t>
            </a:r>
          </a:p>
          <a:p>
            <a:pPr>
              <a:buFont typeface="+mj-lt"/>
              <a:buAutoNum type="arabicPeriod" startAt="9"/>
            </a:pPr>
            <a:r>
              <a:rPr lang="it-IT" sz="1750" dirty="0"/>
              <a:t>Difficoltà nella memoria ordinata (</a:t>
            </a:r>
            <a:r>
              <a:rPr lang="it-IT" sz="1750" i="1" dirty="0"/>
              <a:t>memoria d’ordine o memoria sequenziale</a:t>
            </a:r>
            <a:r>
              <a:rPr lang="it-IT" sz="1750" dirty="0"/>
              <a:t>)</a:t>
            </a:r>
          </a:p>
          <a:p>
            <a:pPr>
              <a:buFont typeface="+mj-lt"/>
              <a:buAutoNum type="arabicPeriod" startAt="10"/>
            </a:pPr>
            <a:r>
              <a:rPr lang="it-IT" sz="1750" dirty="0"/>
              <a:t>Difficoltà nell’inseguimento percettivo di messaggi verbali (si perde nelle consegne plurime, nei messaggi lunghi… “smarrimento cognitivo” )</a:t>
            </a:r>
          </a:p>
          <a:p>
            <a:pPr>
              <a:buFont typeface="+mj-lt"/>
              <a:buAutoNum type="arabicPeriod" startAt="11"/>
            </a:pPr>
            <a:r>
              <a:rPr lang="it-IT" sz="1750" dirty="0"/>
              <a:t>Lentezza nell’adeguarsi ai cambi di attività, giochi, ambienti</a:t>
            </a:r>
          </a:p>
          <a:p>
            <a:pPr>
              <a:buFont typeface="+mj-lt"/>
              <a:buAutoNum type="arabicPeriod" startAt="12"/>
            </a:pPr>
            <a:r>
              <a:rPr lang="it-IT" sz="1750" dirty="0"/>
              <a:t>Tendenza a stancarsi o ad eccitarsi nelle situazioni di confusione, di gruppo, di iperstimolazione.</a:t>
            </a:r>
          </a:p>
          <a:p>
            <a:pPr>
              <a:buFont typeface="+mj-lt"/>
              <a:buAutoNum type="arabicPeriod" startAt="13"/>
            </a:pPr>
            <a:r>
              <a:rPr lang="it-IT" sz="1750" dirty="0"/>
              <a:t>Disordini linguistici</a:t>
            </a:r>
          </a:p>
          <a:p>
            <a:pPr marL="0" indent="0">
              <a:buNone/>
            </a:pPr>
            <a:endParaRPr lang="it-IT" sz="2000" dirty="0"/>
          </a:p>
        </p:txBody>
      </p:sp>
    </p:spTree>
    <p:extLst>
      <p:ext uri="{BB962C8B-B14F-4D97-AF65-F5344CB8AC3E}">
        <p14:creationId xmlns:p14="http://schemas.microsoft.com/office/powerpoint/2010/main" val="1044265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10;&#10;Descrizione generata automaticamente">
            <a:extLst>
              <a:ext uri="{FF2B5EF4-FFF2-40B4-BE49-F238E27FC236}">
                <a16:creationId xmlns:a16="http://schemas.microsoft.com/office/drawing/2014/main" id="{066EDFD0-4D00-57B8-7E3B-3D791DDD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72" y="571500"/>
            <a:ext cx="8363670" cy="5521796"/>
          </a:xfrm>
          <a:prstGeom prst="rect">
            <a:avLst/>
          </a:prstGeom>
        </p:spPr>
      </p:pic>
      <p:sp>
        <p:nvSpPr>
          <p:cNvPr id="2" name="Titolo 1">
            <a:extLst>
              <a:ext uri="{FF2B5EF4-FFF2-40B4-BE49-F238E27FC236}">
                <a16:creationId xmlns:a16="http://schemas.microsoft.com/office/drawing/2014/main" id="{4C3AD0D1-D28B-C9A0-E680-34F4917D770E}"/>
              </a:ext>
            </a:extLst>
          </p:cNvPr>
          <p:cNvSpPr>
            <a:spLocks noGrp="1"/>
          </p:cNvSpPr>
          <p:nvPr>
            <p:ph type="title"/>
          </p:nvPr>
        </p:nvSpPr>
        <p:spPr>
          <a:xfrm>
            <a:off x="457200" y="0"/>
            <a:ext cx="8229600" cy="1143000"/>
          </a:xfrm>
        </p:spPr>
        <p:txBody>
          <a:bodyPr/>
          <a:lstStyle/>
          <a:p>
            <a:r>
              <a:rPr lang="it-IT" sz="3600" dirty="0"/>
              <a:t>Didattica inclusiva (de Agostini)</a:t>
            </a:r>
          </a:p>
        </p:txBody>
      </p:sp>
      <p:sp>
        <p:nvSpPr>
          <p:cNvPr id="4" name="CasellaDiTesto 3">
            <a:extLst>
              <a:ext uri="{FF2B5EF4-FFF2-40B4-BE49-F238E27FC236}">
                <a16:creationId xmlns:a16="http://schemas.microsoft.com/office/drawing/2014/main" id="{C7610F74-9403-5F2C-4E13-1AA819500F1A}"/>
              </a:ext>
            </a:extLst>
          </p:cNvPr>
          <p:cNvSpPr txBox="1"/>
          <p:nvPr/>
        </p:nvSpPr>
        <p:spPr>
          <a:xfrm>
            <a:off x="179512" y="6093296"/>
            <a:ext cx="8784976" cy="584775"/>
          </a:xfrm>
          <a:prstGeom prst="rect">
            <a:avLst/>
          </a:prstGeom>
          <a:noFill/>
        </p:spPr>
        <p:txBody>
          <a:bodyPr wrap="square" rtlCol="0">
            <a:spAutoFit/>
          </a:bodyPr>
          <a:lstStyle/>
          <a:p>
            <a:r>
              <a:rPr lang="it-IT" sz="1600" dirty="0"/>
              <a:t>Roberta Donini e Federica Brembati, Didattica inclusiva, Strategie, esempi e consigli pratici, </a:t>
            </a:r>
          </a:p>
          <a:p>
            <a:r>
              <a:rPr lang="it-IT" sz="1600" dirty="0"/>
              <a:t>Petrini, </a:t>
            </a:r>
            <a:r>
              <a:rPr lang="it-IT" sz="1600" i="1" dirty="0"/>
              <a:t>I colori della matematica</a:t>
            </a:r>
            <a:r>
              <a:rPr lang="it-IT" sz="1600" dirty="0"/>
              <a:t>, De Agostini, 2018</a:t>
            </a:r>
          </a:p>
        </p:txBody>
      </p:sp>
    </p:spTree>
    <p:extLst>
      <p:ext uri="{BB962C8B-B14F-4D97-AF65-F5344CB8AC3E}">
        <p14:creationId xmlns:p14="http://schemas.microsoft.com/office/powerpoint/2010/main" val="934886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4A0ED4-55B9-DAAD-5635-6767A350F038}"/>
              </a:ext>
            </a:extLst>
          </p:cNvPr>
          <p:cNvSpPr>
            <a:spLocks noGrp="1"/>
          </p:cNvSpPr>
          <p:nvPr>
            <p:ph type="title"/>
          </p:nvPr>
        </p:nvSpPr>
        <p:spPr>
          <a:xfrm>
            <a:off x="457200" y="120260"/>
            <a:ext cx="8229600" cy="1143000"/>
          </a:xfrm>
        </p:spPr>
        <p:txBody>
          <a:bodyPr/>
          <a:lstStyle/>
          <a:p>
            <a:r>
              <a:rPr lang="it-IT" sz="3600" dirty="0"/>
              <a:t>Mio figlio è un genio</a:t>
            </a:r>
          </a:p>
        </p:txBody>
      </p:sp>
      <p:pic>
        <p:nvPicPr>
          <p:cNvPr id="5" name="Immagine 4" descr="Immagine che contiene testo, persona&#10;&#10;Descrizione generata automaticamente">
            <a:extLst>
              <a:ext uri="{FF2B5EF4-FFF2-40B4-BE49-F238E27FC236}">
                <a16:creationId xmlns:a16="http://schemas.microsoft.com/office/drawing/2014/main" id="{BA0D75F0-B5BA-7E53-2157-2A922F5BE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24744"/>
            <a:ext cx="2445424" cy="3430759"/>
          </a:xfrm>
          <a:prstGeom prst="rect">
            <a:avLst/>
          </a:prstGeom>
        </p:spPr>
      </p:pic>
      <p:sp>
        <p:nvSpPr>
          <p:cNvPr id="7" name="CasellaDiTesto 6">
            <a:extLst>
              <a:ext uri="{FF2B5EF4-FFF2-40B4-BE49-F238E27FC236}">
                <a16:creationId xmlns:a16="http://schemas.microsoft.com/office/drawing/2014/main" id="{5BC55BF8-6A3B-E7A1-B755-75A97D6E3827}"/>
              </a:ext>
            </a:extLst>
          </p:cNvPr>
          <p:cNvSpPr txBox="1"/>
          <p:nvPr/>
        </p:nvSpPr>
        <p:spPr>
          <a:xfrm>
            <a:off x="2696944" y="1225966"/>
            <a:ext cx="6246440" cy="5632311"/>
          </a:xfrm>
          <a:prstGeom prst="rect">
            <a:avLst/>
          </a:prstGeom>
          <a:noFill/>
        </p:spPr>
        <p:txBody>
          <a:bodyPr wrap="square">
            <a:spAutoFit/>
          </a:bodyPr>
          <a:lstStyle/>
          <a:p>
            <a:r>
              <a:rPr lang="it-IT" dirty="0"/>
              <a:t>Di fronte a un figlio “precoce”, che inizia a parlare molto presto, curioso, indipendente e anticonformista, che preferisce interagire con gli adulti invece che con i coetanei,</a:t>
            </a:r>
            <a:br>
              <a:rPr lang="it-IT" dirty="0"/>
            </a:br>
            <a:r>
              <a:rPr lang="it-IT" dirty="0"/>
              <a:t>che vive con noia la scuola, i genitori possono trovarsi impreparati e non sapere come aiutarlo. La scuola, con la</a:t>
            </a:r>
            <a:r>
              <a:rPr lang="it-IT" b="1" dirty="0"/>
              <a:t> Nota MIUR del 2019,</a:t>
            </a:r>
            <a:r>
              <a:rPr lang="it-IT" dirty="0"/>
              <a:t> ha dato dignità ai </a:t>
            </a:r>
            <a:r>
              <a:rPr lang="it-IT" b="1" dirty="0"/>
              <a:t>bambini ad alto potenziale (</a:t>
            </a:r>
            <a:r>
              <a:rPr lang="it-IT" b="1" dirty="0" err="1"/>
              <a:t>gifted</a:t>
            </a:r>
            <a:r>
              <a:rPr lang="it-IT" b="1" dirty="0"/>
              <a:t>)</a:t>
            </a:r>
            <a:r>
              <a:rPr lang="it-IT" dirty="0"/>
              <a:t> inserendoli nei BES e </a:t>
            </a:r>
            <a:r>
              <a:rPr lang="it-IT" b="1" dirty="0"/>
              <a:t>ha riconosciuto la necessità di valorizzare gli stili di apprendimento individuali</a:t>
            </a:r>
            <a:r>
              <a:rPr lang="it-IT" dirty="0"/>
              <a:t>. Con un taglio divulgativo che coniuga la fondatezza scientifica e un linguaggio immediato e accessibile, le Autrici forniscono </a:t>
            </a:r>
            <a:r>
              <a:rPr lang="it-IT" b="1" dirty="0"/>
              <a:t>suggerimenti e indicazioni pratiche per comprendere i bisogni del figlio, per sostenerne le esigenze e affrontare le eventuali difficoltà che potrebbe manifestare.</a:t>
            </a:r>
            <a:br>
              <a:rPr lang="it-IT" dirty="0"/>
            </a:br>
            <a:r>
              <a:rPr lang="it-IT" dirty="0"/>
              <a:t>Il volume guida le famiglie </a:t>
            </a:r>
            <a:r>
              <a:rPr lang="it-IT" b="1" dirty="0"/>
              <a:t>a conoscere le caratteristiche e le peculiarità dell’alto potenziale</a:t>
            </a:r>
            <a:r>
              <a:rPr lang="it-IT" dirty="0"/>
              <a:t>, a </a:t>
            </a:r>
            <a:r>
              <a:rPr lang="it-IT" b="1" dirty="0"/>
              <a:t>comprendere i bisogni educativi e socio- relazionali</a:t>
            </a:r>
            <a:r>
              <a:rPr lang="it-IT" dirty="0"/>
              <a:t> che possono avere i bambini e i ragazzi </a:t>
            </a:r>
            <a:r>
              <a:rPr lang="it-IT" dirty="0" err="1"/>
              <a:t>gifted</a:t>
            </a:r>
            <a:r>
              <a:rPr lang="it-IT" dirty="0"/>
              <a:t> e ad </a:t>
            </a:r>
            <a:r>
              <a:rPr lang="it-IT" b="1" dirty="0"/>
              <a:t>affrontare le difficoltà e le problematiche che si possono manifestare</a:t>
            </a:r>
            <a:r>
              <a:rPr lang="it-IT" dirty="0"/>
              <a:t> nei diversi contesti di vita: famiglia, relazioni con i pari, scuola.</a:t>
            </a:r>
          </a:p>
        </p:txBody>
      </p:sp>
      <p:sp>
        <p:nvSpPr>
          <p:cNvPr id="9" name="CasellaDiTesto 8">
            <a:extLst>
              <a:ext uri="{FF2B5EF4-FFF2-40B4-BE49-F238E27FC236}">
                <a16:creationId xmlns:a16="http://schemas.microsoft.com/office/drawing/2014/main" id="{B5908BF1-868D-9D2F-79C8-F70B059E0FCA}"/>
              </a:ext>
            </a:extLst>
          </p:cNvPr>
          <p:cNvSpPr txBox="1"/>
          <p:nvPr/>
        </p:nvSpPr>
        <p:spPr>
          <a:xfrm>
            <a:off x="25797" y="4656725"/>
            <a:ext cx="4572000" cy="461665"/>
          </a:xfrm>
          <a:prstGeom prst="rect">
            <a:avLst/>
          </a:prstGeom>
          <a:noFill/>
        </p:spPr>
        <p:txBody>
          <a:bodyPr wrap="square">
            <a:spAutoFit/>
          </a:bodyPr>
          <a:lstStyle/>
          <a:p>
            <a:r>
              <a:rPr lang="it-IT" sz="1200" dirty="0">
                <a:hlinkClick r:id="rId3"/>
              </a:rPr>
              <a:t>https://www.giuntiedu.it/product/</a:t>
            </a:r>
            <a:endParaRPr lang="it-IT" sz="1200" dirty="0"/>
          </a:p>
          <a:p>
            <a:r>
              <a:rPr lang="it-IT" sz="1200" dirty="0"/>
              <a:t>mio-figlio-geniale</a:t>
            </a:r>
          </a:p>
        </p:txBody>
      </p:sp>
    </p:spTree>
    <p:extLst>
      <p:ext uri="{BB962C8B-B14F-4D97-AF65-F5344CB8AC3E}">
        <p14:creationId xmlns:p14="http://schemas.microsoft.com/office/powerpoint/2010/main" val="4221279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3AD0D1-D28B-C9A0-E680-34F4917D770E}"/>
              </a:ext>
            </a:extLst>
          </p:cNvPr>
          <p:cNvSpPr>
            <a:spLocks noGrp="1"/>
          </p:cNvSpPr>
          <p:nvPr>
            <p:ph type="title"/>
          </p:nvPr>
        </p:nvSpPr>
        <p:spPr>
          <a:xfrm>
            <a:off x="457200" y="0"/>
            <a:ext cx="8229600" cy="1143000"/>
          </a:xfrm>
        </p:spPr>
        <p:txBody>
          <a:bodyPr/>
          <a:lstStyle/>
          <a:p>
            <a:r>
              <a:rPr lang="it-IT" sz="3600" dirty="0"/>
              <a:t>Didattica inclusiva (de Agostini)</a:t>
            </a:r>
          </a:p>
        </p:txBody>
      </p:sp>
      <p:pic>
        <p:nvPicPr>
          <p:cNvPr id="5" name="Immagine 4" descr="Immagine che contiene tavolo&#10;&#10;Descrizione generata automaticamente">
            <a:extLst>
              <a:ext uri="{FF2B5EF4-FFF2-40B4-BE49-F238E27FC236}">
                <a16:creationId xmlns:a16="http://schemas.microsoft.com/office/drawing/2014/main" id="{00343626-4A58-A51A-EF40-A321A4F18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 y="1010720"/>
            <a:ext cx="8813157" cy="5860927"/>
          </a:xfrm>
          <a:prstGeom prst="rect">
            <a:avLst/>
          </a:prstGeom>
        </p:spPr>
      </p:pic>
      <p:sp>
        <p:nvSpPr>
          <p:cNvPr id="6" name="CasellaDiTesto 5">
            <a:extLst>
              <a:ext uri="{FF2B5EF4-FFF2-40B4-BE49-F238E27FC236}">
                <a16:creationId xmlns:a16="http://schemas.microsoft.com/office/drawing/2014/main" id="{47562674-85EF-8679-79E9-5EAC6B4BB20B}"/>
              </a:ext>
            </a:extLst>
          </p:cNvPr>
          <p:cNvSpPr txBox="1"/>
          <p:nvPr/>
        </p:nvSpPr>
        <p:spPr>
          <a:xfrm flipH="1">
            <a:off x="39264" y="788942"/>
            <a:ext cx="7776864" cy="646331"/>
          </a:xfrm>
          <a:prstGeom prst="rect">
            <a:avLst/>
          </a:prstGeom>
          <a:noFill/>
        </p:spPr>
        <p:txBody>
          <a:bodyPr wrap="square" rtlCol="0">
            <a:spAutoFit/>
          </a:bodyPr>
          <a:lstStyle/>
          <a:p>
            <a:r>
              <a:rPr lang="it-IT" dirty="0"/>
              <a:t>Disturbo della compitazione: di scrivere in modo ortograficamente corretto o nella grafia (il segno grafico poco fluido, di difficile interpretazione </a:t>
            </a:r>
          </a:p>
        </p:txBody>
      </p:sp>
    </p:spTree>
    <p:extLst>
      <p:ext uri="{BB962C8B-B14F-4D97-AF65-F5344CB8AC3E}">
        <p14:creationId xmlns:p14="http://schemas.microsoft.com/office/powerpoint/2010/main" val="2903656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544C587E-3BDD-9689-B842-3E26995C6A9E}"/>
              </a:ext>
            </a:extLst>
          </p:cNvPr>
          <p:cNvSpPr>
            <a:spLocks noGrp="1" noChangeArrowheads="1"/>
          </p:cNvSpPr>
          <p:nvPr>
            <p:ph type="title"/>
          </p:nvPr>
        </p:nvSpPr>
        <p:spPr>
          <a:xfrm>
            <a:off x="457200" y="260350"/>
            <a:ext cx="8229600" cy="1143000"/>
          </a:xfrm>
        </p:spPr>
        <p:txBody>
          <a:bodyPr/>
          <a:lstStyle/>
          <a:p>
            <a:r>
              <a:rPr lang="it-IT" altLang="it-IT" sz="3000" dirty="0"/>
              <a:t>La stessa parola ha più di una collocazione nel cervello, secondo il significato, somiglianza vocale, funzione </a:t>
            </a:r>
          </a:p>
        </p:txBody>
      </p:sp>
      <p:sp>
        <p:nvSpPr>
          <p:cNvPr id="14339" name="CasellaDiTesto 6">
            <a:extLst>
              <a:ext uri="{FF2B5EF4-FFF2-40B4-BE49-F238E27FC236}">
                <a16:creationId xmlns:a16="http://schemas.microsoft.com/office/drawing/2014/main" id="{3F008586-6DD4-B69D-1E8D-F7BCF7654FA7}"/>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4340" name="Immagine 5">
            <a:extLst>
              <a:ext uri="{FF2B5EF4-FFF2-40B4-BE49-F238E27FC236}">
                <a16:creationId xmlns:a16="http://schemas.microsoft.com/office/drawing/2014/main" id="{7BA4E53B-DF41-76CC-D0A1-2335BF3F0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56792"/>
            <a:ext cx="6353770" cy="471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C22CC266-7E8E-6B02-32C8-A1F2C7D2FFE5}"/>
              </a:ext>
            </a:extLst>
          </p:cNvPr>
          <p:cNvSpPr>
            <a:spLocks noGrp="1" noChangeArrowheads="1"/>
          </p:cNvSpPr>
          <p:nvPr>
            <p:ph type="title"/>
          </p:nvPr>
        </p:nvSpPr>
        <p:spPr>
          <a:xfrm>
            <a:off x="457200" y="0"/>
            <a:ext cx="8229600" cy="1143000"/>
          </a:xfrm>
        </p:spPr>
        <p:txBody>
          <a:bodyPr/>
          <a:lstStyle/>
          <a:p>
            <a:r>
              <a:rPr lang="it-IT" altLang="it-IT" sz="3200"/>
              <a:t>La stessa parola ha più di una collocazione</a:t>
            </a:r>
          </a:p>
        </p:txBody>
      </p:sp>
      <p:sp>
        <p:nvSpPr>
          <p:cNvPr id="15363" name="CasellaDiTesto 6">
            <a:extLst>
              <a:ext uri="{FF2B5EF4-FFF2-40B4-BE49-F238E27FC236}">
                <a16:creationId xmlns:a16="http://schemas.microsoft.com/office/drawing/2014/main" id="{7E9A0CA7-FC0A-4664-BC35-09D71D152E15}"/>
              </a:ext>
            </a:extLst>
          </p:cNvPr>
          <p:cNvSpPr txBox="1">
            <a:spLocks noChangeArrowheads="1"/>
          </p:cNvSpPr>
          <p:nvPr/>
        </p:nvSpPr>
        <p:spPr bwMode="auto">
          <a:xfrm>
            <a:off x="250825" y="4869160"/>
            <a:ext cx="84359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a:t>
            </a:r>
            <a:r>
              <a:rPr lang="it-IT" altLang="it-IT" sz="1800" dirty="0" err="1"/>
              <a:t>This</a:t>
            </a:r>
            <a:r>
              <a:rPr lang="it-IT" altLang="it-IT" sz="1800" dirty="0"/>
              <a:t> </a:t>
            </a:r>
            <a:r>
              <a:rPr lang="it-IT" altLang="it-IT" sz="1800" dirty="0" err="1"/>
              <a:t>is</a:t>
            </a:r>
            <a:r>
              <a:rPr lang="it-IT" altLang="it-IT" sz="1800" dirty="0"/>
              <a:t> a </a:t>
            </a:r>
            <a:r>
              <a:rPr lang="it-IT" altLang="it-IT" sz="1800" dirty="0" err="1"/>
              <a:t>map</a:t>
            </a:r>
            <a:r>
              <a:rPr lang="it-IT" altLang="it-IT" sz="1800" dirty="0"/>
              <a:t> of </a:t>
            </a:r>
            <a:r>
              <a:rPr lang="it-IT" altLang="it-IT" sz="1800" dirty="0" err="1"/>
              <a:t>someone’s</a:t>
            </a:r>
            <a:r>
              <a:rPr lang="it-IT" altLang="it-IT" sz="1800" dirty="0"/>
              <a:t> brain, </a:t>
            </a:r>
            <a:r>
              <a:rPr lang="it-IT" altLang="it-IT" sz="1800" dirty="0" err="1"/>
              <a:t>showing</a:t>
            </a:r>
            <a:r>
              <a:rPr lang="it-IT" altLang="it-IT" sz="1800" dirty="0"/>
              <a:t> </a:t>
            </a:r>
            <a:r>
              <a:rPr lang="it-IT" altLang="it-IT" sz="1800" dirty="0" err="1"/>
              <a:t>different</a:t>
            </a:r>
            <a:r>
              <a:rPr lang="it-IT" altLang="it-IT" sz="1800" dirty="0"/>
              <a:t> </a:t>
            </a:r>
            <a:r>
              <a:rPr lang="it-IT" altLang="it-IT" sz="1800" dirty="0" err="1"/>
              <a:t>regions</a:t>
            </a:r>
            <a:r>
              <a:rPr lang="it-IT" altLang="it-IT" sz="1800" dirty="0"/>
              <a:t> </a:t>
            </a:r>
            <a:r>
              <a:rPr lang="it-IT" altLang="it-IT" sz="1800" dirty="0" err="1"/>
              <a:t>that</a:t>
            </a:r>
            <a:r>
              <a:rPr lang="it-IT" altLang="it-IT" sz="1800" dirty="0"/>
              <a:t> </a:t>
            </a:r>
            <a:r>
              <a:rPr lang="it-IT" altLang="it-IT" sz="1800" dirty="0" err="1"/>
              <a:t>respond</a:t>
            </a:r>
            <a:r>
              <a:rPr lang="it-IT" altLang="it-IT" sz="1800" dirty="0"/>
              <a:t> </a:t>
            </a:r>
            <a:r>
              <a:rPr lang="it-IT" altLang="it-IT" sz="1800" dirty="0" err="1"/>
              <a:t>when</a:t>
            </a:r>
            <a:r>
              <a:rPr lang="it-IT" altLang="it-IT" sz="1800" dirty="0"/>
              <a:t> </a:t>
            </a:r>
            <a:r>
              <a:rPr lang="it-IT" altLang="it-IT" sz="1800" dirty="0" err="1"/>
              <a:t>we</a:t>
            </a:r>
            <a:r>
              <a:rPr lang="it-IT" altLang="it-IT" sz="1800" dirty="0"/>
              <a:t> </a:t>
            </a:r>
            <a:r>
              <a:rPr lang="it-IT" altLang="it-IT" sz="1800" dirty="0" err="1"/>
              <a:t>hear</a:t>
            </a:r>
            <a:r>
              <a:rPr lang="it-IT" altLang="it-IT" sz="1800" dirty="0"/>
              <a:t> a word»</a:t>
            </a:r>
          </a:p>
          <a:p>
            <a:pPr>
              <a:spcBef>
                <a:spcPct val="0"/>
              </a:spcBef>
              <a:buFontTx/>
              <a:buNone/>
            </a:pPr>
            <a:endParaRPr lang="it-IT" altLang="it-IT" sz="1800" dirty="0"/>
          </a:p>
          <a:p>
            <a:pPr>
              <a:spcBef>
                <a:spcPct val="0"/>
              </a:spcBef>
              <a:buFontTx/>
              <a:buNone/>
            </a:pPr>
            <a:r>
              <a:rPr lang="it-IT" altLang="it-IT" sz="1800" dirty="0"/>
              <a:t>Nature, The brain </a:t>
            </a:r>
            <a:r>
              <a:rPr lang="it-IT" altLang="it-IT" sz="1800" dirty="0" err="1"/>
              <a:t>dictionary</a:t>
            </a:r>
            <a:endParaRPr lang="it-IT" altLang="it-IT" sz="1800" dirty="0"/>
          </a:p>
          <a:p>
            <a:pPr>
              <a:spcBef>
                <a:spcPct val="0"/>
              </a:spcBef>
              <a:buFontTx/>
              <a:buNone/>
            </a:pPr>
            <a:r>
              <a:rPr lang="it-IT" altLang="it-IT" sz="1800" dirty="0"/>
              <a:t>https://www.youtube.com/watch?v=k61nJkx5aDQ</a:t>
            </a:r>
          </a:p>
        </p:txBody>
      </p:sp>
      <p:pic>
        <p:nvPicPr>
          <p:cNvPr id="3" name="The brain dictionary - YouTube">
            <a:hlinkClick r:id="" action="ppaction://media"/>
            <a:extLst>
              <a:ext uri="{FF2B5EF4-FFF2-40B4-BE49-F238E27FC236}">
                <a16:creationId xmlns:a16="http://schemas.microsoft.com/office/drawing/2014/main" id="{C8FF5CBA-9F9D-B6D3-37A6-9ED6C1243F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8972" y="1143000"/>
            <a:ext cx="6246056" cy="3510664"/>
          </a:xfrm>
          <a:prstGeom prst="rect">
            <a:avLst/>
          </a:prstGeom>
        </p:spPr>
      </p:pic>
    </p:spTree>
    <p:extLst>
      <p:ext uri="{BB962C8B-B14F-4D97-AF65-F5344CB8AC3E}">
        <p14:creationId xmlns:p14="http://schemas.microsoft.com/office/powerpoint/2010/main" val="7328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593582-ABC3-5E38-7A32-22FE72A75D81}"/>
              </a:ext>
            </a:extLst>
          </p:cNvPr>
          <p:cNvSpPr>
            <a:spLocks noGrp="1"/>
          </p:cNvSpPr>
          <p:nvPr>
            <p:ph type="title"/>
          </p:nvPr>
        </p:nvSpPr>
        <p:spPr>
          <a:xfrm>
            <a:off x="457200" y="0"/>
            <a:ext cx="8471284" cy="1143000"/>
          </a:xfrm>
        </p:spPr>
        <p:txBody>
          <a:bodyPr/>
          <a:lstStyle/>
          <a:p>
            <a:r>
              <a:rPr lang="it-IT" sz="3600" dirty="0"/>
              <a:t>In cervello attivo nel plasmare la mente?</a:t>
            </a:r>
          </a:p>
        </p:txBody>
      </p:sp>
      <p:sp>
        <p:nvSpPr>
          <p:cNvPr id="3" name="CasellaDiTesto 2">
            <a:extLst>
              <a:ext uri="{FF2B5EF4-FFF2-40B4-BE49-F238E27FC236}">
                <a16:creationId xmlns:a16="http://schemas.microsoft.com/office/drawing/2014/main" id="{83088115-B4DA-950E-0DC2-B37FF1FA77DD}"/>
              </a:ext>
            </a:extLst>
          </p:cNvPr>
          <p:cNvSpPr txBox="1"/>
          <p:nvPr/>
        </p:nvSpPr>
        <p:spPr>
          <a:xfrm>
            <a:off x="215516" y="1052736"/>
            <a:ext cx="8712968" cy="5786199"/>
          </a:xfrm>
          <a:prstGeom prst="rect">
            <a:avLst/>
          </a:prstGeom>
          <a:noFill/>
        </p:spPr>
        <p:txBody>
          <a:bodyPr wrap="square" rtlCol="0">
            <a:spAutoFit/>
          </a:bodyPr>
          <a:lstStyle/>
          <a:p>
            <a:pPr>
              <a:spcAft>
                <a:spcPts val="600"/>
              </a:spcAft>
            </a:pPr>
            <a:r>
              <a:rPr lang="it-IT" sz="1900" dirty="0"/>
              <a:t>In tal senso, il sistema «mente-cervello» riuscirebbe a riconoscere un oggetto non per mezzo di complicate rappresentazioni interne e di successive elaborazioni simboliche su quelle rappresentazioni – come è tradizionalmente postulato dall’approccio cognitivista – bensì per il fatto che i segnali percettivi relativi a quell’oggetto propagherebbero in una rete neuroni, causando in essa un nuovo stato di equilibrio equivalente al concetto di quell’oggetto. Dunque, l’intero sistema neuronale sarebbe dotato di proprietà adattive e auto-organizzative […] (p.62)</a:t>
            </a:r>
          </a:p>
          <a:p>
            <a:pPr>
              <a:spcAft>
                <a:spcPts val="600"/>
              </a:spcAft>
            </a:pPr>
            <a:r>
              <a:rPr lang="it-IT" sz="1900" dirty="0"/>
              <a:t>Quindi, il cervello, nella formazione del patrimonio cognitivo, avrebbe una funzione attiva e creativa, ritessendo di continuo le informazioni acquisite e rinnovando ad ogni ulteriore esposizione anche al medesimo stimolo l’intero «pool categoriale» [</a:t>
            </a:r>
            <a:r>
              <a:rPr lang="it-IT" sz="1900" i="1" dirty="0" err="1"/>
              <a:t>repetitia</a:t>
            </a:r>
            <a:r>
              <a:rPr lang="it-IT" sz="1900" i="1" dirty="0"/>
              <a:t> mater </a:t>
            </a:r>
            <a:r>
              <a:rPr lang="it-IT" sz="1900" i="1" dirty="0" err="1"/>
              <a:t>studiorum</a:t>
            </a:r>
            <a:r>
              <a:rPr lang="it-IT" sz="1900" dirty="0"/>
              <a:t> ?]</a:t>
            </a:r>
          </a:p>
          <a:p>
            <a:pPr>
              <a:spcAft>
                <a:spcPts val="600"/>
              </a:spcAft>
            </a:pPr>
            <a:r>
              <a:rPr lang="it-IT" sz="1900" dirty="0"/>
              <a:t>Così l’esperienza di uno stesso fenomeno non sarebbe mai identica una seconda volta. Il significato di qualsiasi esperienza percettiva emergerebbe dalla partecipazione attiva dell’individuo nei confronti dell’input esterno, sulla base della sua </a:t>
            </a:r>
            <a:r>
              <a:rPr lang="it-IT" sz="1900" u="sng" dirty="0"/>
              <a:t>storia personale</a:t>
            </a:r>
            <a:r>
              <a:rPr lang="it-IT" sz="1900" dirty="0"/>
              <a:t>, </a:t>
            </a:r>
            <a:r>
              <a:rPr lang="it-IT" sz="1900" u="sng" dirty="0"/>
              <a:t>unica</a:t>
            </a:r>
            <a:r>
              <a:rPr lang="it-IT" sz="1900" dirty="0"/>
              <a:t> e </a:t>
            </a:r>
            <a:r>
              <a:rPr lang="it-IT" sz="1900" u="sng" dirty="0"/>
              <a:t> irrepetibile</a:t>
            </a:r>
            <a:r>
              <a:rPr lang="it-IT" sz="1900" dirty="0"/>
              <a:t>: e questo, a tutt’oggi, sembra essere una possibilità assai remota per qualunque macchina artificiale</a:t>
            </a:r>
          </a:p>
          <a:p>
            <a:r>
              <a:rPr lang="it-IT" sz="1600" dirty="0"/>
              <a:t>Angelo G. Sabattini, Francesco </a:t>
            </a:r>
            <a:r>
              <a:rPr lang="it-IT" sz="1600" dirty="0" err="1"/>
              <a:t>Ianello</a:t>
            </a:r>
            <a:r>
              <a:rPr lang="it-IT" sz="1600" dirty="0"/>
              <a:t>, </a:t>
            </a:r>
            <a:r>
              <a:rPr lang="it-IT" sz="1600" i="1" dirty="0"/>
              <a:t>Le nuove frontiere delle mente</a:t>
            </a:r>
            <a:r>
              <a:rPr lang="it-IT" sz="1600" dirty="0"/>
              <a:t>, Tascabili Economici Newton, Newton, Roma 1996.</a:t>
            </a:r>
          </a:p>
        </p:txBody>
      </p:sp>
    </p:spTree>
    <p:extLst>
      <p:ext uri="{BB962C8B-B14F-4D97-AF65-F5344CB8AC3E}">
        <p14:creationId xmlns:p14="http://schemas.microsoft.com/office/powerpoint/2010/main" val="494401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3826B71-FF4A-983D-A066-CCBA70E20D58}"/>
              </a:ext>
            </a:extLst>
          </p:cNvPr>
          <p:cNvSpPr>
            <a:spLocks noGrp="1" noChangeArrowheads="1"/>
          </p:cNvSpPr>
          <p:nvPr>
            <p:ph type="title"/>
          </p:nvPr>
        </p:nvSpPr>
        <p:spPr/>
        <p:txBody>
          <a:bodyPr/>
          <a:lstStyle/>
          <a:p>
            <a:pPr eaLnBrk="1" hangingPunct="1"/>
            <a:r>
              <a:rPr lang="it-IT" altLang="it-IT" sz="3600" dirty="0">
                <a:solidFill>
                  <a:schemeClr val="accent2"/>
                </a:solidFill>
              </a:rPr>
              <a:t>Gazzaniga: tratti unici dell’uomo</a:t>
            </a:r>
            <a:endParaRPr lang="en-AU" altLang="it-IT" sz="3600" dirty="0">
              <a:solidFill>
                <a:schemeClr val="accent2"/>
              </a:solidFill>
            </a:endParaRPr>
          </a:p>
        </p:txBody>
      </p:sp>
      <p:sp>
        <p:nvSpPr>
          <p:cNvPr id="87043" name="Rectangle 3">
            <a:extLst>
              <a:ext uri="{FF2B5EF4-FFF2-40B4-BE49-F238E27FC236}">
                <a16:creationId xmlns:a16="http://schemas.microsoft.com/office/drawing/2014/main" id="{CFCBEBAF-DB7B-3E78-2CD7-98AAD8FF6EF8}"/>
              </a:ext>
            </a:extLst>
          </p:cNvPr>
          <p:cNvSpPr>
            <a:spLocks noGrp="1" noChangeArrowheads="1"/>
          </p:cNvSpPr>
          <p:nvPr>
            <p:ph type="body" idx="1"/>
          </p:nvPr>
        </p:nvSpPr>
        <p:spPr>
          <a:xfrm>
            <a:off x="395288" y="1628775"/>
            <a:ext cx="8229600" cy="4032250"/>
          </a:xfrm>
        </p:spPr>
        <p:txBody>
          <a:bodyPr/>
          <a:lstStyle/>
          <a:p>
            <a:pPr eaLnBrk="1" hangingPunct="1"/>
            <a:endParaRPr lang="pl-PL" altLang="it-IT" sz="2000" dirty="0"/>
          </a:p>
          <a:p>
            <a:pPr eaLnBrk="1" hangingPunct="1"/>
            <a:r>
              <a:rPr lang="it-IT" altLang="it-IT" sz="2000" dirty="0"/>
              <a:t>Abilità d’organizzare e prevedere gli eventi</a:t>
            </a:r>
            <a:r>
              <a:rPr lang="pl-PL" altLang="it-IT" sz="2000" dirty="0"/>
              <a:t>.</a:t>
            </a:r>
          </a:p>
          <a:p>
            <a:pPr eaLnBrk="1" hangingPunct="1"/>
            <a:r>
              <a:rPr lang="it-IT" altLang="it-IT" sz="2000" dirty="0"/>
              <a:t>Complessi comportamenti sociali </a:t>
            </a:r>
            <a:r>
              <a:rPr lang="pl-PL" altLang="it-IT" sz="2000" dirty="0"/>
              <a:t>(</a:t>
            </a:r>
            <a:r>
              <a:rPr lang="it-IT" altLang="it-IT" sz="2000" dirty="0"/>
              <a:t>senso di solidarietà</a:t>
            </a:r>
            <a:r>
              <a:rPr lang="pl-PL" altLang="it-IT" sz="2000" dirty="0"/>
              <a:t>, </a:t>
            </a:r>
            <a:r>
              <a:rPr lang="it-IT" altLang="it-IT" sz="2000" dirty="0"/>
              <a:t>esclusione di truffatori</a:t>
            </a:r>
            <a:r>
              <a:rPr lang="pl-PL" altLang="it-IT" sz="2000" dirty="0"/>
              <a:t>, </a:t>
            </a:r>
            <a:r>
              <a:rPr lang="it-IT" altLang="it-IT" sz="2000" dirty="0"/>
              <a:t>senso del proprio valore</a:t>
            </a:r>
            <a:r>
              <a:rPr lang="pl-PL" altLang="it-IT" sz="2000" dirty="0"/>
              <a:t>)</a:t>
            </a:r>
          </a:p>
          <a:p>
            <a:pPr eaLnBrk="1" hangingPunct="1"/>
            <a:r>
              <a:rPr lang="pl-PL" altLang="it-IT" sz="2000" dirty="0"/>
              <a:t>Teoria </a:t>
            </a:r>
            <a:r>
              <a:rPr lang="it-IT" altLang="it-IT" sz="2000" dirty="0"/>
              <a:t>del pensiero</a:t>
            </a:r>
            <a:r>
              <a:rPr lang="pl-PL" altLang="it-IT" sz="2000" dirty="0"/>
              <a:t>: </a:t>
            </a:r>
            <a:r>
              <a:rPr lang="it-IT" altLang="it-IT" sz="2000" dirty="0"/>
              <a:t>che intenzioni ha l’interlocutore? Ricerca della argomentazione teleologica per proprie azioni</a:t>
            </a:r>
            <a:endParaRPr lang="pl-PL" altLang="it-IT" sz="2000" dirty="0"/>
          </a:p>
          <a:p>
            <a:pPr eaLnBrk="1" hangingPunct="1"/>
            <a:r>
              <a:rPr lang="it-IT" altLang="it-IT" sz="2000" dirty="0"/>
              <a:t>Una bussola morale interna</a:t>
            </a:r>
            <a:r>
              <a:rPr lang="pl-PL" altLang="it-IT" sz="2000" dirty="0"/>
              <a:t> (</a:t>
            </a:r>
            <a:r>
              <a:rPr lang="it-IT" altLang="it-IT" sz="2000" dirty="0"/>
              <a:t>coscienza</a:t>
            </a:r>
            <a:r>
              <a:rPr lang="pl-PL" altLang="it-IT" sz="2000" dirty="0"/>
              <a:t>, </a:t>
            </a:r>
            <a:r>
              <a:rPr lang="it-IT" altLang="it-IT" sz="2000" dirty="0"/>
              <a:t>vergogna</a:t>
            </a:r>
            <a:r>
              <a:rPr lang="pl-PL" altLang="it-IT" sz="2000" dirty="0"/>
              <a:t>, </a:t>
            </a:r>
            <a:r>
              <a:rPr lang="it-IT" altLang="it-IT" sz="2000" dirty="0"/>
              <a:t>senso di colpa</a:t>
            </a:r>
            <a:r>
              <a:rPr lang="pl-PL" altLang="it-IT" sz="2000" dirty="0"/>
              <a:t>, </a:t>
            </a:r>
            <a:r>
              <a:rPr lang="it-IT" altLang="it-IT" sz="2000" dirty="0"/>
              <a:t>timidezza</a:t>
            </a:r>
            <a:r>
              <a:rPr lang="pl-PL" altLang="it-IT" sz="2000" dirty="0"/>
              <a:t>, </a:t>
            </a:r>
            <a:r>
              <a:rPr lang="it-IT" altLang="it-IT" sz="2000" dirty="0"/>
              <a:t>ripugno</a:t>
            </a:r>
            <a:r>
              <a:rPr lang="pl-PL" altLang="it-IT" sz="2000" dirty="0"/>
              <a:t>, empatia, </a:t>
            </a:r>
            <a:r>
              <a:rPr lang="it-IT" altLang="it-IT" sz="2000" dirty="0"/>
              <a:t>condivisione del dolore</a:t>
            </a:r>
            <a:r>
              <a:rPr lang="pl-PL" altLang="it-IT" sz="2000" dirty="0"/>
              <a:t>, altrui</a:t>
            </a:r>
            <a:r>
              <a:rPr lang="it-IT" altLang="it-IT" sz="2000" dirty="0" err="1"/>
              <a:t>smo</a:t>
            </a:r>
            <a:r>
              <a:rPr lang="pl-PL" altLang="it-IT" sz="2000" dirty="0"/>
              <a:t>)</a:t>
            </a:r>
          </a:p>
          <a:p>
            <a:pPr eaLnBrk="1" hangingPunct="1"/>
            <a:r>
              <a:rPr lang="it-IT" altLang="it-IT" sz="2000" dirty="0"/>
              <a:t>Alta specializzazione del cervello: emisfero sinistro – capacità di sintesi, destro – orientamento spaziale, un separato modulo di coscienza condiviso nei due emisferi</a:t>
            </a:r>
            <a:endParaRPr lang="en-AU" altLang="it-IT" sz="2000" dirty="0"/>
          </a:p>
        </p:txBody>
      </p:sp>
      <p:sp>
        <p:nvSpPr>
          <p:cNvPr id="87044" name="Text Box 4">
            <a:extLst>
              <a:ext uri="{FF2B5EF4-FFF2-40B4-BE49-F238E27FC236}">
                <a16:creationId xmlns:a16="http://schemas.microsoft.com/office/drawing/2014/main" id="{C2A39693-9FD9-080E-DA5D-537BBBD2DF12}"/>
              </a:ext>
            </a:extLst>
          </p:cNvPr>
          <p:cNvSpPr txBox="1">
            <a:spLocks noChangeArrowheads="1"/>
          </p:cNvSpPr>
          <p:nvPr/>
        </p:nvSpPr>
        <p:spPr bwMode="auto">
          <a:xfrm>
            <a:off x="2195513" y="5949950"/>
            <a:ext cx="374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0033CC"/>
                </a:solidFill>
              </a:rPr>
              <a:t>Michael Gazzaniga</a:t>
            </a:r>
            <a:r>
              <a:rPr lang="pl-PL" altLang="it-IT" sz="1800" i="1">
                <a:solidFill>
                  <a:srgbClr val="0033CC"/>
                </a:solidFill>
              </a:rPr>
              <a:t>, Humans</a:t>
            </a:r>
            <a:r>
              <a:rPr lang="pl-PL" altLang="it-IT" sz="1800">
                <a:solidFill>
                  <a:srgbClr val="0033CC"/>
                </a:solidFill>
              </a:rPr>
              <a:t>, 2008</a:t>
            </a:r>
            <a:endParaRPr lang="en-AU" altLang="it-IT" sz="1800">
              <a:solidFill>
                <a:srgbClr val="0033CC"/>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C7DDF-C3B8-DE46-827B-6735912B32E5}"/>
              </a:ext>
            </a:extLst>
          </p:cNvPr>
          <p:cNvSpPr>
            <a:spLocks noGrp="1"/>
          </p:cNvSpPr>
          <p:nvPr>
            <p:ph type="title"/>
          </p:nvPr>
        </p:nvSpPr>
        <p:spPr/>
        <p:txBody>
          <a:bodyPr/>
          <a:lstStyle/>
          <a:p>
            <a:r>
              <a:rPr lang="it-IT" sz="3000" dirty="0"/>
              <a:t>Stanley L. Jaki: «The Brain-Mind </a:t>
            </a:r>
            <a:r>
              <a:rPr lang="it-IT" sz="3000" dirty="0" err="1"/>
              <a:t>Unity</a:t>
            </a:r>
            <a:r>
              <a:rPr lang="it-IT" sz="3000" dirty="0"/>
              <a:t>: The  </a:t>
            </a:r>
            <a:r>
              <a:rPr lang="it-IT" sz="3000" dirty="0" err="1"/>
              <a:t>Strangest</a:t>
            </a:r>
            <a:r>
              <a:rPr lang="it-IT" sz="3000" dirty="0"/>
              <a:t> </a:t>
            </a:r>
            <a:r>
              <a:rPr lang="it-IT" sz="3000" dirty="0" err="1"/>
              <a:t>Difference</a:t>
            </a:r>
            <a:r>
              <a:rPr lang="it-IT" sz="3000" dirty="0"/>
              <a:t>» (2004)</a:t>
            </a:r>
          </a:p>
        </p:txBody>
      </p:sp>
      <p:sp>
        <p:nvSpPr>
          <p:cNvPr id="4" name="Rectangle 3">
            <a:extLst>
              <a:ext uri="{FF2B5EF4-FFF2-40B4-BE49-F238E27FC236}">
                <a16:creationId xmlns:a16="http://schemas.microsoft.com/office/drawing/2014/main" id="{81FD4849-8099-431B-3934-CBB30DAD5A4F}"/>
              </a:ext>
            </a:extLst>
          </p:cNvPr>
          <p:cNvSpPr txBox="1">
            <a:spLocks noChangeArrowheads="1"/>
          </p:cNvSpPr>
          <p:nvPr/>
        </p:nvSpPr>
        <p:spPr bwMode="auto">
          <a:xfrm>
            <a:off x="352222" y="1469211"/>
            <a:ext cx="8497192"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Aft>
                <a:spcPts val="600"/>
              </a:spcAft>
            </a:pPr>
            <a:r>
              <a:rPr lang="it-IT" altLang="it-IT" sz="2000" dirty="0"/>
              <a:t>Parole, major parte delle parole hanno significati che non possono essere strettamente definiti. Anche i significati delle parole cambiano in continuazione.   
Parole, o piuttosto i loro significati che sono rappresentati dalle aree, somigliano alle macchie della nebbia, senza contorni precisi (p. 16)</a:t>
            </a:r>
          </a:p>
          <a:p>
            <a:pPr eaLnBrk="1" hangingPunct="1">
              <a:spcBef>
                <a:spcPts val="0"/>
              </a:spcBef>
              <a:spcAft>
                <a:spcPts val="600"/>
              </a:spcAft>
            </a:pPr>
            <a:r>
              <a:rPr lang="it-IT" altLang="it-IT" sz="2000" dirty="0"/>
              <a:t>Alcuni pensieri hanno sicuramente un peso prepotente, che però diventa schiacciante solo quando si dimentica il detto di Pascal secondo cui la dignità dell'uomo consiste nel pensiero. La fiducia nel pensiero può da sola far apprezzare grandi opere d'arte, come la statua di Rodin, «Il pensatore», e fornire un senso di liberazione dalla sofisticata servitù abietta alla mera materia, grigia o altro.</a:t>
            </a:r>
            <a:r>
              <a:rPr lang="en-CA" altLang="it-IT" sz="2000" dirty="0"/>
              <a:t> (p. 30)</a:t>
            </a:r>
          </a:p>
          <a:p>
            <a:pPr eaLnBrk="1" hangingPunct="1">
              <a:spcBef>
                <a:spcPts val="0"/>
              </a:spcBef>
              <a:spcAft>
                <a:spcPts val="600"/>
              </a:spcAft>
            </a:pPr>
            <a:r>
              <a:rPr lang="it-IT" altLang="it-IT" sz="2000" dirty="0"/>
              <a:t>Dov’è la mente nel cervello? Dappertutto e da nessuna parte.</a:t>
            </a:r>
          </a:p>
        </p:txBody>
      </p:sp>
      <p:sp>
        <p:nvSpPr>
          <p:cNvPr id="6" name="CasellaDiTesto 5">
            <a:extLst>
              <a:ext uri="{FF2B5EF4-FFF2-40B4-BE49-F238E27FC236}">
                <a16:creationId xmlns:a16="http://schemas.microsoft.com/office/drawing/2014/main" id="{38EBA8E0-31D2-6FE4-1B48-C4116546771C}"/>
              </a:ext>
            </a:extLst>
          </p:cNvPr>
          <p:cNvSpPr txBox="1"/>
          <p:nvPr/>
        </p:nvSpPr>
        <p:spPr>
          <a:xfrm>
            <a:off x="323404" y="5736160"/>
            <a:ext cx="8497192" cy="830997"/>
          </a:xfrm>
          <a:prstGeom prst="rect">
            <a:avLst/>
          </a:prstGeom>
          <a:noFill/>
        </p:spPr>
        <p:txBody>
          <a:bodyPr wrap="square">
            <a:spAutoFit/>
          </a:bodyPr>
          <a:lstStyle/>
          <a:p>
            <a:pPr eaLnBrk="1" hangingPunct="1">
              <a:spcBef>
                <a:spcPts val="0"/>
              </a:spcBef>
              <a:spcAft>
                <a:spcPts val="600"/>
              </a:spcAft>
            </a:pPr>
            <a:r>
              <a:rPr lang="en-CA" altLang="it-IT" sz="1200" dirty="0"/>
              <a:t>Some thoughts surely have an overbearing weight, which, however, becomes crushing only when one forgets Pascal’s dictum that man’s dignity consists in thought. Confidence in thought can alone make one appreciate great pieces of art, such as Rodin’s statue, «The Thinker», and provide one with a sense of liberation from sophisticated abject servitude to mere matter, grey or other. Stanley L. Jaki, </a:t>
            </a:r>
            <a:r>
              <a:rPr lang="en-CA" altLang="it-IT" sz="1200" i="1" dirty="0"/>
              <a:t>op. cit</a:t>
            </a:r>
            <a:r>
              <a:rPr lang="en-CA" altLang="it-IT" sz="1200" dirty="0"/>
              <a:t>. Real View Books, Pinckney, Michigan, 2004. </a:t>
            </a:r>
          </a:p>
        </p:txBody>
      </p:sp>
    </p:spTree>
    <p:extLst>
      <p:ext uri="{BB962C8B-B14F-4D97-AF65-F5344CB8AC3E}">
        <p14:creationId xmlns:p14="http://schemas.microsoft.com/office/powerpoint/2010/main" val="650385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C67B8B-B4BD-7596-1E06-516AC0A853C6}"/>
              </a:ext>
            </a:extLst>
          </p:cNvPr>
          <p:cNvSpPr>
            <a:spLocks noGrp="1"/>
          </p:cNvSpPr>
          <p:nvPr>
            <p:ph type="title"/>
          </p:nvPr>
        </p:nvSpPr>
        <p:spPr/>
        <p:txBody>
          <a:bodyPr/>
          <a:lstStyle/>
          <a:p>
            <a:r>
              <a:rPr lang="it-IT" sz="3600" dirty="0">
                <a:solidFill>
                  <a:srgbClr val="FF0000"/>
                </a:solidFill>
              </a:rPr>
              <a:t>Conclusioni per la didattica inclusiva</a:t>
            </a:r>
          </a:p>
        </p:txBody>
      </p:sp>
      <p:sp>
        <p:nvSpPr>
          <p:cNvPr id="3" name="Segnaposto contenuto 2">
            <a:extLst>
              <a:ext uri="{FF2B5EF4-FFF2-40B4-BE49-F238E27FC236}">
                <a16:creationId xmlns:a16="http://schemas.microsoft.com/office/drawing/2014/main" id="{BE3290F2-1976-98EF-CAC9-0F2353F2447C}"/>
              </a:ext>
            </a:extLst>
          </p:cNvPr>
          <p:cNvSpPr>
            <a:spLocks noGrp="1"/>
          </p:cNvSpPr>
          <p:nvPr>
            <p:ph idx="1"/>
          </p:nvPr>
        </p:nvSpPr>
        <p:spPr/>
        <p:txBody>
          <a:bodyPr/>
          <a:lstStyle/>
          <a:p>
            <a:pPr marL="0" indent="0">
              <a:buNone/>
            </a:pPr>
            <a:r>
              <a:rPr lang="it-IT" sz="2000" dirty="0"/>
              <a:t>Le neuro-scienze ci insegnano cose molto importanti per la didattica:</a:t>
            </a:r>
          </a:p>
          <a:p>
            <a:pPr marL="514350" indent="-514350">
              <a:buAutoNum type="arabicPeriod"/>
            </a:pPr>
            <a:r>
              <a:rPr lang="it-IT" sz="2000" dirty="0"/>
              <a:t>Determinate strutture anatomiche nel corso dell’evoluzione servono per determinate funzioni cognitive/ motorie/ emotive. Per esempio – l’ippocampo per l’organizzazione spaziale dell’informazioni, l’amigdala per una memoria funzionale delle emozioni, il talamo per smistamento delle informazioni tra la corteccia e altre parti</a:t>
            </a:r>
          </a:p>
          <a:p>
            <a:pPr marL="514350" indent="-514350">
              <a:buAutoNum type="arabicPeriod"/>
            </a:pPr>
            <a:r>
              <a:rPr lang="it-IT" sz="2000" dirty="0"/>
              <a:t>Tuttavia, nonostante «gli standard» anatomici, l’organizzazione funzionale (e anatomica?) del cervello di ogni persona è diverso</a:t>
            </a:r>
          </a:p>
          <a:p>
            <a:pPr marL="514350" indent="-514350">
              <a:buAutoNum type="arabicPeriod"/>
            </a:pPr>
            <a:r>
              <a:rPr lang="it-IT" sz="2000" dirty="0"/>
              <a:t>Fino a che punto l’organizzazione funzionale determina la personalità o viceversa, la personalità plasma il cervello – rimane un mistero.  </a:t>
            </a:r>
          </a:p>
        </p:txBody>
      </p:sp>
    </p:spTree>
    <p:extLst>
      <p:ext uri="{BB962C8B-B14F-4D97-AF65-F5344CB8AC3E}">
        <p14:creationId xmlns:p14="http://schemas.microsoft.com/office/powerpoint/2010/main" val="3984078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C67B8B-B4BD-7596-1E06-516AC0A853C6}"/>
              </a:ext>
            </a:extLst>
          </p:cNvPr>
          <p:cNvSpPr>
            <a:spLocks noGrp="1"/>
          </p:cNvSpPr>
          <p:nvPr>
            <p:ph type="title"/>
          </p:nvPr>
        </p:nvSpPr>
        <p:spPr>
          <a:xfrm>
            <a:off x="457200" y="0"/>
            <a:ext cx="8229600" cy="1143000"/>
          </a:xfrm>
        </p:spPr>
        <p:txBody>
          <a:bodyPr/>
          <a:lstStyle/>
          <a:p>
            <a:r>
              <a:rPr lang="it-IT" sz="3600" dirty="0">
                <a:solidFill>
                  <a:srgbClr val="FF0000"/>
                </a:solidFill>
              </a:rPr>
              <a:t>Conclusioni per la didattica inclusiva</a:t>
            </a:r>
          </a:p>
        </p:txBody>
      </p:sp>
      <p:sp>
        <p:nvSpPr>
          <p:cNvPr id="3" name="Segnaposto contenuto 2">
            <a:extLst>
              <a:ext uri="{FF2B5EF4-FFF2-40B4-BE49-F238E27FC236}">
                <a16:creationId xmlns:a16="http://schemas.microsoft.com/office/drawing/2014/main" id="{BE3290F2-1976-98EF-CAC9-0F2353F2447C}"/>
              </a:ext>
            </a:extLst>
          </p:cNvPr>
          <p:cNvSpPr>
            <a:spLocks noGrp="1"/>
          </p:cNvSpPr>
          <p:nvPr>
            <p:ph idx="1"/>
          </p:nvPr>
        </p:nvSpPr>
        <p:spPr>
          <a:xfrm>
            <a:off x="179512" y="908720"/>
            <a:ext cx="9144000" cy="4525963"/>
          </a:xfrm>
        </p:spPr>
        <p:txBody>
          <a:bodyPr/>
          <a:lstStyle/>
          <a:p>
            <a:pPr marL="0" indent="0">
              <a:buNone/>
            </a:pPr>
            <a:r>
              <a:rPr lang="it-IT" sz="2000" dirty="0"/>
              <a:t>Dalle osservazioni sull’organizzazione anatomica e funzionale seguono </a:t>
            </a:r>
            <a:r>
              <a:rPr lang="it-IT" sz="2000" b="1" dirty="0"/>
              <a:t>importanti indicazioni </a:t>
            </a:r>
            <a:r>
              <a:rPr lang="it-IT" sz="2000" dirty="0"/>
              <a:t>(dall’altra parte note da sempre, e senza le N-S): </a:t>
            </a:r>
          </a:p>
          <a:p>
            <a:pPr marL="457200" indent="-457200">
              <a:buAutoNum type="arabicPeriod"/>
            </a:pPr>
            <a:r>
              <a:rPr lang="it-IT" sz="2000" dirty="0"/>
              <a:t>L’importanza di padroneggiare le parole, nelle loro somiglianze:</a:t>
            </a:r>
          </a:p>
          <a:p>
            <a:pPr>
              <a:buFontTx/>
              <a:buChar char="-"/>
            </a:pPr>
            <a:r>
              <a:rPr lang="it-IT" sz="2000" dirty="0"/>
              <a:t>fonetiche </a:t>
            </a:r>
          </a:p>
          <a:p>
            <a:pPr>
              <a:buFontTx/>
              <a:buChar char="-"/>
            </a:pPr>
            <a:r>
              <a:rPr lang="it-IT" sz="2000" dirty="0"/>
              <a:t>semantiche (collocazioni vicine nella corteccia)</a:t>
            </a:r>
          </a:p>
          <a:p>
            <a:pPr>
              <a:buFontTx/>
              <a:buChar char="-"/>
            </a:pPr>
            <a:r>
              <a:rPr lang="it-IT" sz="2000" dirty="0"/>
              <a:t>ortografiche i grammaticali (percezione visiva, categorizzazione di componenti della frase) </a:t>
            </a:r>
          </a:p>
          <a:p>
            <a:pPr marL="0" indent="0">
              <a:buNone/>
            </a:pPr>
            <a:r>
              <a:rPr lang="it-IT" sz="2000" dirty="0"/>
              <a:t>2. L’importanza delle frase come una porzione d’informazione assestante.  </a:t>
            </a:r>
          </a:p>
          <a:p>
            <a:pPr marL="0" indent="0">
              <a:buNone/>
            </a:pPr>
            <a:r>
              <a:rPr lang="it-IT" sz="2000" dirty="0"/>
              <a:t>3. L’importanza della lettura (dramma teatrale, sceneggiato) come una sequenza delle situazioni espresse con frasi separate.</a:t>
            </a:r>
          </a:p>
          <a:p>
            <a:pPr marL="0" indent="0">
              <a:buNone/>
            </a:pPr>
            <a:r>
              <a:rPr lang="it-IT" sz="2000" b="1" dirty="0"/>
              <a:t>La plasticità del cervello offre anche possibilità «dispensative»: </a:t>
            </a:r>
          </a:p>
          <a:p>
            <a:pPr>
              <a:buFontTx/>
              <a:buChar char="-"/>
            </a:pPr>
            <a:r>
              <a:rPr lang="it-IT" sz="2000" dirty="0"/>
              <a:t>Comunicazione con letterine di «Scramble» (in caso della parte Broca lesa)</a:t>
            </a:r>
          </a:p>
          <a:p>
            <a:pPr>
              <a:buFontTx/>
              <a:buChar char="-"/>
            </a:pPr>
            <a:r>
              <a:rPr lang="it-IT" sz="2000" dirty="0"/>
              <a:t>Mappe spaziali di concetti (la percezione visiva + l’ippocampo)</a:t>
            </a:r>
          </a:p>
          <a:p>
            <a:pPr>
              <a:buFontTx/>
              <a:buChar char="-"/>
            </a:pPr>
            <a:r>
              <a:rPr lang="it-IT" sz="2000" dirty="0"/>
              <a:t>L’uso delle emozioni per trovare «le scorciatoie» e consolidazioni cognitive </a:t>
            </a:r>
          </a:p>
          <a:p>
            <a:pPr>
              <a:buFontTx/>
              <a:buChar char="-"/>
            </a:pPr>
            <a:r>
              <a:rPr lang="it-IT" sz="2000" dirty="0"/>
              <a:t>Il ritmo (filastrocche, musica, educazione fisica) come la terapia per tanti «disturbi di apprendimento» (che sono semplicemente cervelli diversi)…. </a:t>
            </a:r>
          </a:p>
          <a:p>
            <a:pPr marL="0" indent="0">
              <a:buNone/>
            </a:pPr>
            <a:endParaRPr lang="it-IT" sz="2000" dirty="0"/>
          </a:p>
          <a:p>
            <a:pPr marL="0" indent="0">
              <a:buNone/>
            </a:pPr>
            <a:r>
              <a:rPr lang="it-IT" sz="2000" dirty="0"/>
              <a:t> </a:t>
            </a:r>
          </a:p>
        </p:txBody>
      </p:sp>
    </p:spTree>
    <p:extLst>
      <p:ext uri="{BB962C8B-B14F-4D97-AF65-F5344CB8AC3E}">
        <p14:creationId xmlns:p14="http://schemas.microsoft.com/office/powerpoint/2010/main" val="1157238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974E72FE-99C9-252D-4BFE-3D25469F4F3D}"/>
              </a:ext>
            </a:extLst>
          </p:cNvPr>
          <p:cNvSpPr>
            <a:spLocks noGrp="1" noChangeArrowheads="1"/>
          </p:cNvSpPr>
          <p:nvPr>
            <p:ph type="title"/>
          </p:nvPr>
        </p:nvSpPr>
        <p:spPr/>
        <p:txBody>
          <a:bodyPr/>
          <a:lstStyle/>
          <a:p>
            <a:pPr eaLnBrk="1" hangingPunct="1"/>
            <a:r>
              <a:rPr lang="it-IT" altLang="it-IT" sz="3600" dirty="0">
                <a:solidFill>
                  <a:schemeClr val="accent2"/>
                </a:solidFill>
              </a:rPr>
              <a:t>«Sono proprio contento»</a:t>
            </a:r>
            <a:endParaRPr lang="en-AU" altLang="it-IT" sz="3600" dirty="0">
              <a:solidFill>
                <a:schemeClr val="accent2"/>
              </a:solidFill>
            </a:endParaRPr>
          </a:p>
        </p:txBody>
      </p:sp>
      <p:sp>
        <p:nvSpPr>
          <p:cNvPr id="88067" name="Rectangle 3">
            <a:extLst>
              <a:ext uri="{FF2B5EF4-FFF2-40B4-BE49-F238E27FC236}">
                <a16:creationId xmlns:a16="http://schemas.microsoft.com/office/drawing/2014/main" id="{BC962A80-CEF0-F233-B3C5-F8FAB24D3705}"/>
              </a:ext>
            </a:extLst>
          </p:cNvPr>
          <p:cNvSpPr>
            <a:spLocks noGrp="1" noChangeArrowheads="1"/>
          </p:cNvSpPr>
          <p:nvPr>
            <p:ph type="body" idx="1"/>
          </p:nvPr>
        </p:nvSpPr>
        <p:spPr>
          <a:xfrm>
            <a:off x="395288" y="1628775"/>
            <a:ext cx="8229600" cy="4105275"/>
          </a:xfrm>
        </p:spPr>
        <p:txBody>
          <a:bodyPr/>
          <a:lstStyle/>
          <a:p>
            <a:pPr eaLnBrk="1" hangingPunct="1">
              <a:spcBef>
                <a:spcPts val="0"/>
              </a:spcBef>
              <a:spcAft>
                <a:spcPts val="600"/>
              </a:spcAft>
            </a:pPr>
            <a:r>
              <a:rPr lang="pl-PL" altLang="it-IT" sz="2000" dirty="0"/>
              <a:t>„N</a:t>
            </a:r>
            <a:r>
              <a:rPr lang="it-IT" altLang="it-IT" sz="2000" dirty="0" err="1"/>
              <a:t>ostra</a:t>
            </a:r>
            <a:r>
              <a:rPr lang="it-IT" altLang="it-IT" sz="2000" dirty="0"/>
              <a:t> femmina dello scimpanzé non sa parlare, non ha imparato di accendere il fuoco, non sa cuocere, non ho sviluppato talenti artistici, musicali e letterari, non è particolarmente generosa, non è monogama, e non sa coltivare nessuna pianta.</a:t>
            </a:r>
            <a:r>
              <a:rPr lang="pl-PL" altLang="it-IT" sz="2000" dirty="0"/>
              <a:t>”</a:t>
            </a:r>
          </a:p>
          <a:p>
            <a:pPr eaLnBrk="1" hangingPunct="1">
              <a:spcBef>
                <a:spcPts val="0"/>
              </a:spcBef>
              <a:spcAft>
                <a:spcPts val="600"/>
              </a:spcAft>
            </a:pPr>
            <a:r>
              <a:rPr lang="pl-PL" altLang="it-IT" sz="2000" dirty="0"/>
              <a:t>„</a:t>
            </a:r>
            <a:r>
              <a:rPr lang="it-IT" altLang="it-IT" sz="2000" dirty="0"/>
              <a:t>Però è attratta dal partner forte, capisce la sua situazione, è onnivora e le piace socializzare, partire per la caccia, mangiare bene, e mantenere contatti stretti con il suo partner. </a:t>
            </a:r>
            <a:r>
              <a:rPr lang="pl-PL" altLang="it-IT" sz="2000" dirty="0"/>
              <a:t>”</a:t>
            </a:r>
          </a:p>
          <a:p>
            <a:pPr eaLnBrk="1" hangingPunct="1">
              <a:spcBef>
                <a:spcPts val="0"/>
              </a:spcBef>
              <a:spcAft>
                <a:spcPts val="600"/>
              </a:spcAft>
            </a:pPr>
            <a:r>
              <a:rPr lang="pl-PL" altLang="it-IT" sz="2000" dirty="0"/>
              <a:t>„</a:t>
            </a:r>
            <a:r>
              <a:rPr lang="it-IT" altLang="it-IT" sz="2000" dirty="0"/>
              <a:t>Gli scimpanzè, corvi e delfini usano bastoni, erba e spugne come utensili. Ma, finora, nessuno è riuscito costruire una </a:t>
            </a:r>
            <a:r>
              <a:rPr lang="pl-PL" altLang="it-IT" sz="2000" dirty="0"/>
              <a:t>Maserati.”</a:t>
            </a:r>
          </a:p>
          <a:p>
            <a:pPr eaLnBrk="1" hangingPunct="1">
              <a:spcBef>
                <a:spcPts val="0"/>
              </a:spcBef>
              <a:spcAft>
                <a:spcPts val="600"/>
              </a:spcAft>
            </a:pPr>
            <a:r>
              <a:rPr lang="pl-PL" altLang="it-IT" sz="2000" dirty="0"/>
              <a:t>„</a:t>
            </a:r>
            <a:r>
              <a:rPr lang="it-IT" altLang="it-IT" sz="2000" dirty="0"/>
              <a:t>Basta così. Esco a curare la mia vigna. La mia uva Pinot produrrà ben presto un ottimo vino. Sono proprio contento di non esser uno scimpanzé.</a:t>
            </a:r>
            <a:r>
              <a:rPr lang="pl-PL" altLang="it-IT" sz="2000" dirty="0"/>
              <a:t>”</a:t>
            </a:r>
          </a:p>
          <a:p>
            <a:pPr eaLnBrk="1" hangingPunct="1">
              <a:lnSpc>
                <a:spcPct val="80000"/>
              </a:lnSpc>
              <a:buFontTx/>
              <a:buNone/>
            </a:pPr>
            <a:endParaRPr lang="en-AU" altLang="it-IT" sz="2000" dirty="0"/>
          </a:p>
        </p:txBody>
      </p:sp>
      <p:sp>
        <p:nvSpPr>
          <p:cNvPr id="88068" name="Text Box 4">
            <a:extLst>
              <a:ext uri="{FF2B5EF4-FFF2-40B4-BE49-F238E27FC236}">
                <a16:creationId xmlns:a16="http://schemas.microsoft.com/office/drawing/2014/main" id="{6F91BB81-3661-E4A5-5300-42924C9F7259}"/>
              </a:ext>
            </a:extLst>
          </p:cNvPr>
          <p:cNvSpPr txBox="1">
            <a:spLocks noChangeArrowheads="1"/>
          </p:cNvSpPr>
          <p:nvPr/>
        </p:nvSpPr>
        <p:spPr bwMode="auto">
          <a:xfrm>
            <a:off x="2195513" y="6165850"/>
            <a:ext cx="374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0033CC"/>
                </a:solidFill>
              </a:rPr>
              <a:t>Michael Gazzaniga</a:t>
            </a:r>
            <a:r>
              <a:rPr lang="pl-PL" altLang="it-IT" sz="1800" i="1">
                <a:solidFill>
                  <a:srgbClr val="0033CC"/>
                </a:solidFill>
              </a:rPr>
              <a:t>, Humans</a:t>
            </a:r>
            <a:r>
              <a:rPr lang="pl-PL" altLang="it-IT" sz="1800">
                <a:solidFill>
                  <a:srgbClr val="0033CC"/>
                </a:solidFill>
              </a:rPr>
              <a:t>, 2008</a:t>
            </a:r>
            <a:endParaRPr lang="en-AU" altLang="it-IT" sz="1800">
              <a:solidFill>
                <a:srgbClr val="0033C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7F0631D-4A45-17E1-CC67-11368C59E656}"/>
              </a:ext>
            </a:extLst>
          </p:cNvPr>
          <p:cNvSpPr txBox="1"/>
          <p:nvPr/>
        </p:nvSpPr>
        <p:spPr>
          <a:xfrm>
            <a:off x="0" y="287768"/>
            <a:ext cx="9073008" cy="6370975"/>
          </a:xfrm>
          <a:prstGeom prst="rect">
            <a:avLst/>
          </a:prstGeom>
          <a:noFill/>
        </p:spPr>
        <p:txBody>
          <a:bodyPr wrap="square">
            <a:spAutoFit/>
          </a:bodyPr>
          <a:lstStyle/>
          <a:p>
            <a:r>
              <a:rPr lang="it-IT" sz="1700" dirty="0"/>
              <a:t>• </a:t>
            </a:r>
            <a:r>
              <a:rPr lang="it-IT" sz="1700" b="1" dirty="0"/>
              <a:t>CONOSCERE</a:t>
            </a:r>
            <a:r>
              <a:rPr lang="it-IT" sz="1700" dirty="0"/>
              <a:t> le caratteristiche della </a:t>
            </a:r>
            <a:r>
              <a:rPr lang="it-IT" sz="1700" dirty="0" err="1"/>
              <a:t>plusdotazione</a:t>
            </a:r>
            <a:r>
              <a:rPr lang="it-IT" sz="1700" dirty="0"/>
              <a:t>, come si manifesta l’alto potenziale e gli “errori” tipici che si commettono con i bambini e i ragazzi dotati;</a:t>
            </a:r>
            <a:br>
              <a:rPr lang="it-IT" sz="1700" dirty="0"/>
            </a:br>
            <a:r>
              <a:rPr lang="it-IT" sz="1700" dirty="0"/>
              <a:t>• </a:t>
            </a:r>
            <a:r>
              <a:rPr lang="it-IT" sz="1700" b="1" dirty="0"/>
              <a:t>CAPIRE</a:t>
            </a:r>
            <a:r>
              <a:rPr lang="it-IT" sz="1700" dirty="0"/>
              <a:t> come funziona la mente di un bambino o ragazzo dotato, quali sono i suoi punti di forza e di debolezza, i fattori di rischio e quelli di protezione e come procedere per riconoscere l’alto potenziale;</a:t>
            </a:r>
            <a:br>
              <a:rPr lang="it-IT" sz="1700" dirty="0"/>
            </a:br>
            <a:r>
              <a:rPr lang="it-IT" sz="1700" dirty="0"/>
              <a:t>• </a:t>
            </a:r>
            <a:r>
              <a:rPr lang="it-IT" sz="1700" b="1" dirty="0"/>
              <a:t>INTERVENIRE</a:t>
            </a:r>
            <a:r>
              <a:rPr lang="it-IT" sz="1700" dirty="0"/>
              <a:t> per sostenere lo sviluppo a 360° del proprio figlio, fornendo suggerimenti, consigli pratici e strumenti per rispondere in modo efficace ai suoi bisogni, affrontando anche le criticità che può incontrare e supportandolo nello sviluppo degli aspetti socio-emotivi.</a:t>
            </a:r>
          </a:p>
          <a:p>
            <a:r>
              <a:rPr lang="it-IT" sz="1700" dirty="0"/>
              <a:t>"</a:t>
            </a:r>
            <a:r>
              <a:rPr lang="it-IT" sz="1700" i="1" dirty="0"/>
              <a:t>Spesso l’essere </a:t>
            </a:r>
            <a:r>
              <a:rPr lang="it-IT" sz="1700" i="1" dirty="0" err="1"/>
              <a:t>plusdotato</a:t>
            </a:r>
            <a:r>
              <a:rPr lang="it-IT" sz="1700" i="1" dirty="0"/>
              <a:t> comporta vissuti di fragilità e solitudine, in quanto i bambini e i ragazzi vivono con la sensazione di non essere sincronizzati con il mondo che li circonda, non si sentono compresi e riconosciuti e spesso non sono adeguatamente sostenuti nei loro bisogni. I genitori possono consapevolmente riconoscere l’unicità del figlio come elemento su cui investire e cercare di trovare soluzioni funzionali oppure esserne inconsapevoli, perché manca una cultura su questo tema, e quindi non sapere cosa e come fare per aiutare un figlio “impegnativo”. Infatti, un figlio </a:t>
            </a:r>
            <a:r>
              <a:rPr lang="it-IT" sz="1700" i="1" dirty="0" err="1"/>
              <a:t>plusdotato</a:t>
            </a:r>
            <a:r>
              <a:rPr lang="it-IT" sz="1700" i="1" dirty="0"/>
              <a:t> ha bisogni educativi ed emotivi speciali, poiché all’alto potenziale intellettivo spesso si accompagnano difficoltà e disagi nella sfera emotiva e socio-relazionale, che mettono in crisi tutti: figli, genitori, familiari, insegnanti. Con questo volume proponiamo indicazioni per comprendere i bisogni di questi bambini e ragazzi e forniamo suggerimenti e consigli utili per sostenerli nel loro sviluppo, per “fare rete” con la scuola e per aiutarli a far fronte alle problematiche e ai disagi che possono manifestare. Ci rivolgiamo a tutti quei genitori con figli </a:t>
            </a:r>
            <a:r>
              <a:rPr lang="it-IT" sz="1700" i="1" dirty="0" err="1"/>
              <a:t>plusdotati</a:t>
            </a:r>
            <a:r>
              <a:rPr lang="it-IT" sz="1700" i="1" dirty="0"/>
              <a:t>, ma anche a tutti coloro che li incontreranno e faranno un pezzo di strada con loro, perché si </a:t>
            </a:r>
            <a:r>
              <a:rPr lang="it-IT" sz="1700" i="1" dirty="0" err="1"/>
              <a:t>pre</a:t>
            </a:r>
            <a:r>
              <a:rPr lang="it-IT" sz="1700" i="1" dirty="0"/>
              <a:t>-occupino e interessino a loro non tanto per quello che potranno “fare”, ma per quello che potranno “essere”, con l’augurio che siano soprattutto felici.</a:t>
            </a:r>
            <a:r>
              <a:rPr lang="it-IT" sz="1700" dirty="0"/>
              <a:t>« </a:t>
            </a:r>
            <a:r>
              <a:rPr lang="it-IT" sz="1700" b="1" dirty="0"/>
              <a:t>Maria Assunta Zanetti Elisa </a:t>
            </a:r>
            <a:r>
              <a:rPr lang="it-IT" sz="1700" b="1" dirty="0" err="1"/>
              <a:t>Tamburnotti</a:t>
            </a:r>
            <a:endParaRPr lang="it-IT" sz="1700" dirty="0"/>
          </a:p>
        </p:txBody>
      </p:sp>
    </p:spTree>
    <p:extLst>
      <p:ext uri="{BB962C8B-B14F-4D97-AF65-F5344CB8AC3E}">
        <p14:creationId xmlns:p14="http://schemas.microsoft.com/office/powerpoint/2010/main" val="322823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D6AF31-B9C5-6D71-F7EA-8E8548407726}"/>
              </a:ext>
            </a:extLst>
          </p:cNvPr>
          <p:cNvSpPr>
            <a:spLocks noGrp="1"/>
          </p:cNvSpPr>
          <p:nvPr>
            <p:ph type="title"/>
          </p:nvPr>
        </p:nvSpPr>
        <p:spPr>
          <a:xfrm>
            <a:off x="457200" y="179102"/>
            <a:ext cx="8229600" cy="1143000"/>
          </a:xfrm>
        </p:spPr>
        <p:txBody>
          <a:bodyPr/>
          <a:lstStyle/>
          <a:p>
            <a:r>
              <a:rPr lang="it-IT" sz="3600" dirty="0"/>
              <a:t>Le caratteristiche di BAPI</a:t>
            </a:r>
          </a:p>
        </p:txBody>
      </p:sp>
      <p:sp>
        <p:nvSpPr>
          <p:cNvPr id="3" name="CasellaDiTesto 2">
            <a:extLst>
              <a:ext uri="{FF2B5EF4-FFF2-40B4-BE49-F238E27FC236}">
                <a16:creationId xmlns:a16="http://schemas.microsoft.com/office/drawing/2014/main" id="{55B56E71-EA6B-BE1C-A5BE-38E762673EFF}"/>
              </a:ext>
            </a:extLst>
          </p:cNvPr>
          <p:cNvSpPr txBox="1"/>
          <p:nvPr/>
        </p:nvSpPr>
        <p:spPr>
          <a:xfrm>
            <a:off x="457200" y="1196752"/>
            <a:ext cx="8363272" cy="5355312"/>
          </a:xfrm>
          <a:prstGeom prst="rect">
            <a:avLst/>
          </a:prstGeom>
          <a:noFill/>
        </p:spPr>
        <p:txBody>
          <a:bodyPr wrap="square" rtlCol="0">
            <a:spAutoFit/>
          </a:bodyPr>
          <a:lstStyle/>
          <a:p>
            <a:r>
              <a:rPr lang="it-IT" sz="1900" b="1" dirty="0">
                <a:solidFill>
                  <a:srgbClr val="CC0000"/>
                </a:solidFill>
              </a:rPr>
              <a:t>Bambini di Alto Potenziale Intellettuale  </a:t>
            </a:r>
          </a:p>
          <a:p>
            <a:pPr marL="457200" indent="-457200">
              <a:buAutoNum type="arabicPeriod"/>
            </a:pPr>
            <a:r>
              <a:rPr lang="it-IT" sz="1900" dirty="0"/>
              <a:t>Bambini che ottengono estremamente alti nei test IQ grazie alle loro grandi abilità in compiti sia </a:t>
            </a:r>
            <a:r>
              <a:rPr lang="it-IT" sz="1900" b="1" dirty="0" err="1"/>
              <a:t>visuo</a:t>
            </a:r>
            <a:r>
              <a:rPr lang="it-IT" sz="1900" b="1" dirty="0"/>
              <a:t>-spaziali</a:t>
            </a:r>
            <a:r>
              <a:rPr lang="it-IT" sz="1900" dirty="0"/>
              <a:t>, sia in quelli che richiedono processi di pensiero </a:t>
            </a:r>
            <a:r>
              <a:rPr lang="it-IT" sz="1900" b="1" dirty="0"/>
              <a:t>audio-sequenziali</a:t>
            </a:r>
          </a:p>
          <a:p>
            <a:pPr marL="457200" indent="-457200">
              <a:buAutoNum type="arabicPeriod"/>
            </a:pPr>
            <a:r>
              <a:rPr lang="it-IT" sz="1900" dirty="0"/>
              <a:t>Bambini che hanno grandi abilità </a:t>
            </a:r>
            <a:r>
              <a:rPr lang="it-IT" sz="1900" b="1" dirty="0" err="1"/>
              <a:t>visuo</a:t>
            </a:r>
            <a:r>
              <a:rPr lang="it-IT" sz="1900" b="1" dirty="0"/>
              <a:t>-spaziali</a:t>
            </a:r>
            <a:r>
              <a:rPr lang="it-IT" sz="1900" dirty="0"/>
              <a:t> e incontrano </a:t>
            </a:r>
            <a:r>
              <a:rPr lang="it-IT" sz="1900" b="1" dirty="0"/>
              <a:t>difficoltà</a:t>
            </a:r>
            <a:r>
              <a:rPr lang="it-IT" sz="1900" dirty="0"/>
              <a:t> nei processi </a:t>
            </a:r>
            <a:r>
              <a:rPr lang="it-IT" sz="1900" b="1" dirty="0"/>
              <a:t>audio-sequenziali</a:t>
            </a:r>
          </a:p>
          <a:p>
            <a:pPr marL="457200" indent="-457200">
              <a:buAutoNum type="arabicPeriod"/>
            </a:pPr>
            <a:r>
              <a:rPr lang="it-IT" sz="1900" dirty="0"/>
              <a:t>Howard Gardner: </a:t>
            </a:r>
            <a:r>
              <a:rPr lang="it-IT" sz="1900" b="1" dirty="0"/>
              <a:t>sette intelligenze. </a:t>
            </a:r>
          </a:p>
          <a:p>
            <a:r>
              <a:rPr lang="it-IT" sz="1900" dirty="0"/>
              <a:t> </a:t>
            </a:r>
            <a:r>
              <a:rPr lang="it-IT" sz="1900" b="1" dirty="0"/>
              <a:t> </a:t>
            </a:r>
          </a:p>
          <a:p>
            <a:r>
              <a:rPr lang="it-IT" sz="1900" b="1" dirty="0"/>
              <a:t> Specifiche molto marcate</a:t>
            </a:r>
          </a:p>
          <a:p>
            <a:r>
              <a:rPr lang="it-IT" sz="1900" dirty="0"/>
              <a:t> - tendenza a considerare concetti o idee complesse</a:t>
            </a:r>
          </a:p>
          <a:p>
            <a:pPr marL="342900" indent="-342900">
              <a:buFontTx/>
              <a:buChar char="-"/>
            </a:pPr>
            <a:r>
              <a:rPr lang="it-IT" sz="1900" dirty="0"/>
              <a:t>eccezionale capacità nel comprendere e utilizzare relazioni spaziali</a:t>
            </a:r>
          </a:p>
          <a:p>
            <a:pPr marL="342900" indent="-342900">
              <a:buFontTx/>
              <a:buChar char="-"/>
            </a:pPr>
            <a:r>
              <a:rPr lang="it-IT" sz="1900" dirty="0"/>
              <a:t>pensiero intuitivo</a:t>
            </a:r>
          </a:p>
          <a:p>
            <a:pPr marL="342900" indent="-342900">
              <a:buFontTx/>
              <a:buChar char="-"/>
            </a:pPr>
            <a:r>
              <a:rPr lang="it-IT" sz="1900" dirty="0"/>
              <a:t>immaginazione vivida</a:t>
            </a:r>
          </a:p>
          <a:p>
            <a:pPr marL="342900" indent="-342900">
              <a:buFontTx/>
              <a:buChar char="-"/>
            </a:pPr>
            <a:r>
              <a:rPr lang="it-IT" sz="1900" dirty="0"/>
              <a:t>(predilezione per le attività artistiche)</a:t>
            </a:r>
          </a:p>
          <a:p>
            <a:pPr marL="342900" indent="-342900">
              <a:buFontTx/>
              <a:buChar char="-"/>
            </a:pPr>
            <a:r>
              <a:rPr lang="it-IT" sz="1900" dirty="0"/>
              <a:t>scarsa inclinazione all’ascolto</a:t>
            </a:r>
          </a:p>
          <a:p>
            <a:pPr marL="342900" indent="-342900">
              <a:buFontTx/>
              <a:buChar char="-"/>
            </a:pPr>
            <a:r>
              <a:rPr lang="it-IT" sz="1900" dirty="0"/>
              <a:t>scarsa capacità di usare e comprendere aspetti verbali</a:t>
            </a:r>
          </a:p>
          <a:p>
            <a:pPr marL="342900" indent="-342900">
              <a:buFontTx/>
              <a:buChar char="-"/>
            </a:pPr>
            <a:r>
              <a:rPr lang="it-IT" sz="1900" dirty="0"/>
              <a:t>incapacità di tener conto del tempo</a:t>
            </a:r>
          </a:p>
          <a:p>
            <a:pPr marL="342900" indent="-342900">
              <a:buFontTx/>
              <a:buChar char="-"/>
            </a:pPr>
            <a:r>
              <a:rPr lang="it-IT" sz="1900" dirty="0"/>
              <a:t>disorganizzazione  </a:t>
            </a:r>
          </a:p>
        </p:txBody>
      </p:sp>
    </p:spTree>
    <p:extLst>
      <p:ext uri="{BB962C8B-B14F-4D97-AF65-F5344CB8AC3E}">
        <p14:creationId xmlns:p14="http://schemas.microsoft.com/office/powerpoint/2010/main" val="1090577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D6C8F0-CB7E-3669-413C-DA940815C597}"/>
              </a:ext>
            </a:extLst>
          </p:cNvPr>
          <p:cNvSpPr>
            <a:spLocks noGrp="1"/>
          </p:cNvSpPr>
          <p:nvPr>
            <p:ph type="title"/>
          </p:nvPr>
        </p:nvSpPr>
        <p:spPr>
          <a:xfrm>
            <a:off x="390364" y="0"/>
            <a:ext cx="8229600" cy="1143000"/>
          </a:xfrm>
        </p:spPr>
        <p:txBody>
          <a:bodyPr/>
          <a:lstStyle/>
          <a:p>
            <a:r>
              <a:rPr lang="it-IT" sz="3600" dirty="0"/>
              <a:t>Altri paesi</a:t>
            </a:r>
          </a:p>
        </p:txBody>
      </p:sp>
      <p:sp>
        <p:nvSpPr>
          <p:cNvPr id="3" name="CasellaDiTesto 2">
            <a:extLst>
              <a:ext uri="{FF2B5EF4-FFF2-40B4-BE49-F238E27FC236}">
                <a16:creationId xmlns:a16="http://schemas.microsoft.com/office/drawing/2014/main" id="{F7F8F789-28AF-7F6A-59ED-50755EA19627}"/>
              </a:ext>
            </a:extLst>
          </p:cNvPr>
          <p:cNvSpPr txBox="1"/>
          <p:nvPr/>
        </p:nvSpPr>
        <p:spPr>
          <a:xfrm>
            <a:off x="390364" y="692696"/>
            <a:ext cx="8363272" cy="5940088"/>
          </a:xfrm>
          <a:prstGeom prst="rect">
            <a:avLst/>
          </a:prstGeom>
          <a:noFill/>
        </p:spPr>
        <p:txBody>
          <a:bodyPr wrap="square" rtlCol="0">
            <a:spAutoFit/>
          </a:bodyPr>
          <a:lstStyle/>
          <a:p>
            <a:r>
              <a:rPr lang="it-IT" sz="1900" b="1" dirty="0"/>
              <a:t>Israele</a:t>
            </a:r>
          </a:p>
          <a:p>
            <a:pPr marL="342900" indent="-342900">
              <a:buFontTx/>
              <a:buChar char="-"/>
            </a:pPr>
            <a:r>
              <a:rPr lang="it-IT" sz="1900" dirty="0"/>
              <a:t>70% di bambini plus-dotati benefica di interventi pedagogici speciali, a cure del Ministero (corsi di arricchimento extrascolastico, momenti di aggregazione per ¼ del tempo scolastico con altri dotati durante orario scolastico, costituzione di gruppi di livello)</a:t>
            </a:r>
          </a:p>
          <a:p>
            <a:r>
              <a:rPr lang="it-IT" sz="1900" b="1" dirty="0"/>
              <a:t>Australia: </a:t>
            </a:r>
            <a:r>
              <a:rPr lang="it-IT" sz="1900" dirty="0"/>
              <a:t>13 manuali monotematici per le linee guida</a:t>
            </a:r>
          </a:p>
          <a:p>
            <a:pPr marL="342900" indent="-342900">
              <a:buFontTx/>
              <a:buChar char="-"/>
            </a:pPr>
            <a:r>
              <a:rPr lang="it-IT" sz="1900" dirty="0"/>
              <a:t>Plus-dotazione e talento</a:t>
            </a:r>
          </a:p>
          <a:p>
            <a:pPr marL="342900" indent="-342900">
              <a:buFontTx/>
              <a:buChar char="-"/>
            </a:pPr>
            <a:r>
              <a:rPr lang="it-IT" sz="1900" dirty="0"/>
              <a:t>Identificazione </a:t>
            </a:r>
          </a:p>
          <a:p>
            <a:pPr marL="342900" indent="-342900">
              <a:buFontTx/>
              <a:buChar char="-"/>
            </a:pPr>
            <a:r>
              <a:rPr lang="it-IT" sz="1900" dirty="0"/>
              <a:t>Bisogni socio-emotivi</a:t>
            </a:r>
          </a:p>
          <a:p>
            <a:pPr marL="342900" indent="-342900">
              <a:buFontTx/>
              <a:buChar char="-"/>
            </a:pPr>
            <a:r>
              <a:rPr lang="it-IT" sz="1900" dirty="0"/>
              <a:t>Dotati, ma con rendimento al di sotto di loro possibilità</a:t>
            </a:r>
          </a:p>
          <a:p>
            <a:pPr marL="342900" indent="-342900">
              <a:buFontTx/>
              <a:buChar char="-"/>
            </a:pPr>
            <a:r>
              <a:rPr lang="it-IT" sz="1900" dirty="0"/>
              <a:t>Doppia eccezionalità</a:t>
            </a:r>
          </a:p>
          <a:p>
            <a:pPr marL="342900" indent="-342900">
              <a:buFontTx/>
              <a:buChar char="-"/>
            </a:pPr>
            <a:r>
              <a:rPr lang="it-IT" sz="1900" dirty="0"/>
              <a:t>Curriculum differenziati</a:t>
            </a:r>
          </a:p>
          <a:p>
            <a:pPr marL="342900" indent="-342900">
              <a:buFontTx/>
              <a:buChar char="-"/>
            </a:pPr>
            <a:r>
              <a:rPr lang="it-IT" sz="1900" dirty="0"/>
              <a:t>Gruppi di livello</a:t>
            </a:r>
          </a:p>
          <a:p>
            <a:pPr marL="342900" indent="-342900">
              <a:buFontTx/>
              <a:buChar char="-"/>
            </a:pPr>
            <a:r>
              <a:rPr lang="it-IT" sz="1900" dirty="0"/>
              <a:t>Programmi scolastici e risorse extrascolastiche </a:t>
            </a:r>
          </a:p>
          <a:p>
            <a:pPr marL="342900" indent="-342900">
              <a:buFontTx/>
              <a:buChar char="-"/>
            </a:pPr>
            <a:r>
              <a:rPr lang="it-IT" sz="1900" dirty="0"/>
              <a:t>Accelerazione parziale (singola materia)</a:t>
            </a:r>
          </a:p>
          <a:p>
            <a:pPr marL="342900" indent="-342900">
              <a:buFontTx/>
              <a:buChar char="-"/>
            </a:pPr>
            <a:r>
              <a:rPr lang="it-IT" sz="1900" dirty="0"/>
              <a:t>Accelerazione generalizzata (salto di classe) </a:t>
            </a:r>
          </a:p>
          <a:p>
            <a:pPr marL="342900" indent="-342900">
              <a:buFontTx/>
              <a:buChar char="-"/>
            </a:pPr>
            <a:r>
              <a:rPr lang="it-IT" sz="1900" dirty="0"/>
              <a:t>Anticipo scolastico</a:t>
            </a:r>
          </a:p>
          <a:p>
            <a:pPr marL="342900" indent="-342900">
              <a:buFontTx/>
              <a:buChar char="-"/>
            </a:pPr>
            <a:r>
              <a:rPr lang="it-IT" sz="1900" dirty="0"/>
              <a:t>La comunicazione scuola-famiglia</a:t>
            </a:r>
          </a:p>
          <a:p>
            <a:pPr marL="342900" indent="-342900">
              <a:buFontTx/>
              <a:buChar char="-"/>
            </a:pPr>
            <a:r>
              <a:rPr lang="it-IT" sz="1900" dirty="0"/>
              <a:t>Miti e realtà</a:t>
            </a:r>
          </a:p>
          <a:p>
            <a:r>
              <a:rPr lang="it-IT" sz="1900" dirty="0">
                <a:latin typeface="Times New Roman" panose="02020603050405020304" pitchFamily="18" charset="0"/>
              </a:rPr>
              <a:t>www.det.act.gov.au/teaching_and_learning/gifted-and-talented-education</a:t>
            </a:r>
          </a:p>
        </p:txBody>
      </p:sp>
    </p:spTree>
    <p:extLst>
      <p:ext uri="{BB962C8B-B14F-4D97-AF65-F5344CB8AC3E}">
        <p14:creationId xmlns:p14="http://schemas.microsoft.com/office/powerpoint/2010/main" val="358853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D6C8F0-CB7E-3669-413C-DA940815C597}"/>
              </a:ext>
            </a:extLst>
          </p:cNvPr>
          <p:cNvSpPr>
            <a:spLocks noGrp="1"/>
          </p:cNvSpPr>
          <p:nvPr>
            <p:ph type="title"/>
          </p:nvPr>
        </p:nvSpPr>
        <p:spPr>
          <a:xfrm>
            <a:off x="390364" y="0"/>
            <a:ext cx="8229600" cy="1143000"/>
          </a:xfrm>
        </p:spPr>
        <p:txBody>
          <a:bodyPr/>
          <a:lstStyle/>
          <a:p>
            <a:r>
              <a:rPr lang="it-IT" sz="3600" dirty="0"/>
              <a:t>Personaggi «illustri»</a:t>
            </a:r>
          </a:p>
        </p:txBody>
      </p:sp>
      <p:sp>
        <p:nvSpPr>
          <p:cNvPr id="3" name="CasellaDiTesto 2">
            <a:extLst>
              <a:ext uri="{FF2B5EF4-FFF2-40B4-BE49-F238E27FC236}">
                <a16:creationId xmlns:a16="http://schemas.microsoft.com/office/drawing/2014/main" id="{F7F8F789-28AF-7F6A-59ED-50755EA19627}"/>
              </a:ext>
            </a:extLst>
          </p:cNvPr>
          <p:cNvSpPr txBox="1"/>
          <p:nvPr/>
        </p:nvSpPr>
        <p:spPr>
          <a:xfrm>
            <a:off x="107504" y="1143000"/>
            <a:ext cx="8928992" cy="6232475"/>
          </a:xfrm>
          <a:prstGeom prst="rect">
            <a:avLst/>
          </a:prstGeom>
          <a:noFill/>
        </p:spPr>
        <p:txBody>
          <a:bodyPr wrap="square" rtlCol="0">
            <a:spAutoFit/>
          </a:bodyPr>
          <a:lstStyle/>
          <a:p>
            <a:r>
              <a:rPr lang="it-IT" sz="1900" b="1" dirty="0"/>
              <a:t>Maria Curie </a:t>
            </a:r>
            <a:r>
              <a:rPr lang="it-IT" sz="1900" dirty="0"/>
              <a:t>(</a:t>
            </a:r>
            <a:r>
              <a:rPr lang="it-IT" sz="1900" dirty="0" err="1"/>
              <a:t>Sklodowska</a:t>
            </a:r>
            <a:r>
              <a:rPr lang="it-IT" sz="1900" dirty="0"/>
              <a:t>) – 2 premi Nobel (in fisica 1903 e in chimica 1911)</a:t>
            </a:r>
            <a:endParaRPr lang="it-IT" sz="1900" b="1" dirty="0"/>
          </a:p>
          <a:p>
            <a:pPr marL="342900" indent="-342900">
              <a:buFontTx/>
              <a:buChar char="-"/>
            </a:pPr>
            <a:r>
              <a:rPr lang="it-IT" sz="1900" dirty="0"/>
              <a:t>Il suo percorso non è stato per niente lineare, ma pieno di ostacoli da superare. La sua è anche storia di resilienza perché non si è scoraggiata nonostante il contesto in cui si trovava non fosse particolarmente accogliente o supportivo. Eppure, a trovato chi ha creduto in lei: nell’infanzia fu il padre a riconoscere il suo interesse per la scienza, e poi il marito, Pierre Curie. </a:t>
            </a:r>
          </a:p>
          <a:p>
            <a:r>
              <a:rPr lang="it-IT" sz="1900" b="1" dirty="0"/>
              <a:t>Leonardo da Vinci </a:t>
            </a:r>
            <a:r>
              <a:rPr lang="it-IT" sz="1900" dirty="0"/>
              <a:t>figure straordinarie in maniera indiscussa</a:t>
            </a:r>
          </a:p>
          <a:p>
            <a:pPr marL="342900" indent="-342900">
              <a:buFontTx/>
              <a:buChar char="-"/>
            </a:pPr>
            <a:r>
              <a:rPr lang="it-IT" sz="1900" dirty="0"/>
              <a:t>Genio poliedrico – dall’arte alla scienza, dall’anatomia alla tecnologia</a:t>
            </a:r>
          </a:p>
          <a:p>
            <a:pPr marL="342900" indent="-342900">
              <a:buFontTx/>
              <a:buChar char="-"/>
            </a:pPr>
            <a:r>
              <a:rPr lang="it-IT" sz="1900" dirty="0"/>
              <a:t>che si è contraddistinto non solo per la portata delle sue opere, ma anche per una tendenza a procrastinare i lavori e non concludere praticamente nulla. </a:t>
            </a:r>
          </a:p>
          <a:p>
            <a:pPr marL="342900" indent="-342900">
              <a:buFontTx/>
              <a:buChar char="-"/>
            </a:pPr>
            <a:r>
              <a:rPr lang="it-IT" sz="1900" dirty="0"/>
              <a:t>Sarebbe interessante riuscire a comprendere il significato di questa dinamica ricorrente, di questa tendenza all’incompiutezza: forse la sua mente veniva sistematicamente «rapita» da nuove intuizioni?</a:t>
            </a:r>
          </a:p>
          <a:p>
            <a:pPr marL="342900" indent="-342900">
              <a:buFontTx/>
              <a:buChar char="-"/>
            </a:pPr>
            <a:r>
              <a:rPr lang="it-IT" sz="1900" dirty="0"/>
              <a:t>O forse queste distrazioni erano funzionali poiché la conclusione di questi lavori era alla portata di tutti, ma solo lui aveva la capacità di ideare prototipi rivoluzionari?  (p. 34)</a:t>
            </a:r>
          </a:p>
          <a:p>
            <a:r>
              <a:rPr lang="it-IT" sz="1900" b="1" dirty="0"/>
              <a:t>Beethoven </a:t>
            </a:r>
            <a:r>
              <a:rPr lang="it-IT" sz="1900" dirty="0"/>
              <a:t>(aveva difficoltà con il violino)</a:t>
            </a:r>
            <a:r>
              <a:rPr lang="it-IT" sz="1900" b="1" dirty="0"/>
              <a:t>, Churchill, Darwin, Disney </a:t>
            </a:r>
            <a:r>
              <a:rPr lang="it-IT" sz="1900" dirty="0"/>
              <a:t>(licenziato per mancanza di idee)</a:t>
            </a:r>
            <a:r>
              <a:rPr lang="it-IT" sz="1900" b="1" dirty="0"/>
              <a:t>, Newton, Pasteur </a:t>
            </a:r>
            <a:r>
              <a:rPr lang="it-IT" sz="1900" dirty="0"/>
              <a:t>(bocciato in chimica)</a:t>
            </a:r>
            <a:r>
              <a:rPr lang="it-IT" sz="1900" b="1" dirty="0"/>
              <a:t>, Edison </a:t>
            </a:r>
            <a:r>
              <a:rPr lang="it-IT" sz="1900" dirty="0"/>
              <a:t>(«troppo stupido per imparare qualcosa»), </a:t>
            </a:r>
            <a:r>
              <a:rPr lang="it-IT" sz="1900" b="1" dirty="0"/>
              <a:t>Einstein</a:t>
            </a:r>
            <a:endParaRPr lang="it-IT" sz="1900" dirty="0"/>
          </a:p>
          <a:p>
            <a:pPr marL="342900" indent="-342900">
              <a:buFontTx/>
              <a:buChar char="-"/>
            </a:pPr>
            <a:endParaRPr lang="it-IT" sz="1900" dirty="0">
              <a:latin typeface="Times New Roman" panose="02020603050405020304" pitchFamily="18" charset="0"/>
            </a:endParaRPr>
          </a:p>
          <a:p>
            <a:endParaRPr lang="it-IT" sz="1900" dirty="0">
              <a:latin typeface="Times New Roman" panose="02020603050405020304" pitchFamily="18" charset="0"/>
            </a:endParaRPr>
          </a:p>
        </p:txBody>
      </p:sp>
    </p:spTree>
    <p:extLst>
      <p:ext uri="{BB962C8B-B14F-4D97-AF65-F5344CB8AC3E}">
        <p14:creationId xmlns:p14="http://schemas.microsoft.com/office/powerpoint/2010/main" val="142136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D6AF31-B9C5-6D71-F7EA-8E8548407726}"/>
              </a:ext>
            </a:extLst>
          </p:cNvPr>
          <p:cNvSpPr>
            <a:spLocks noGrp="1"/>
          </p:cNvSpPr>
          <p:nvPr>
            <p:ph type="title"/>
          </p:nvPr>
        </p:nvSpPr>
        <p:spPr/>
        <p:txBody>
          <a:bodyPr/>
          <a:lstStyle/>
          <a:p>
            <a:r>
              <a:rPr lang="it-IT" sz="3600" dirty="0"/>
              <a:t>I bisogni di BAPI</a:t>
            </a:r>
          </a:p>
        </p:txBody>
      </p:sp>
      <p:sp>
        <p:nvSpPr>
          <p:cNvPr id="3" name="CasellaDiTesto 2">
            <a:extLst>
              <a:ext uri="{FF2B5EF4-FFF2-40B4-BE49-F238E27FC236}">
                <a16:creationId xmlns:a16="http://schemas.microsoft.com/office/drawing/2014/main" id="{55B56E71-EA6B-BE1C-A5BE-38E762673EFF}"/>
              </a:ext>
            </a:extLst>
          </p:cNvPr>
          <p:cNvSpPr txBox="1"/>
          <p:nvPr/>
        </p:nvSpPr>
        <p:spPr>
          <a:xfrm>
            <a:off x="390364" y="1196752"/>
            <a:ext cx="8363272" cy="5339923"/>
          </a:xfrm>
          <a:prstGeom prst="rect">
            <a:avLst/>
          </a:prstGeom>
          <a:noFill/>
        </p:spPr>
        <p:txBody>
          <a:bodyPr wrap="square" rtlCol="0">
            <a:spAutoFit/>
          </a:bodyPr>
          <a:lstStyle/>
          <a:p>
            <a:r>
              <a:rPr lang="it-IT" b="1" dirty="0">
                <a:solidFill>
                  <a:srgbClr val="CC0000"/>
                </a:solidFill>
              </a:rPr>
              <a:t> </a:t>
            </a:r>
          </a:p>
          <a:p>
            <a:endParaRPr lang="it-IT" sz="1900" b="1" dirty="0"/>
          </a:p>
          <a:p>
            <a:r>
              <a:rPr lang="it-IT" sz="1900" b="1" dirty="0"/>
              <a:t>Grande bisogno di significato </a:t>
            </a:r>
            <a:r>
              <a:rPr lang="it-IT" sz="1900" dirty="0"/>
              <a:t>(quasi pervasivo): non sanno perdere</a:t>
            </a:r>
          </a:p>
          <a:p>
            <a:endParaRPr lang="it-IT" sz="1900" b="1" dirty="0"/>
          </a:p>
          <a:p>
            <a:r>
              <a:rPr lang="it-IT" sz="1900" b="1" dirty="0"/>
              <a:t>Piramide di Maslow </a:t>
            </a:r>
            <a:r>
              <a:rPr lang="it-IT" sz="1900" dirty="0"/>
              <a:t>(di appartenenza, di stima, di autorealizzazione)</a:t>
            </a:r>
            <a:endParaRPr lang="it-IT" sz="1900" b="1" dirty="0"/>
          </a:p>
          <a:p>
            <a:endParaRPr lang="it-IT" sz="1900" b="1" dirty="0"/>
          </a:p>
          <a:p>
            <a:r>
              <a:rPr lang="it-IT" sz="1900" b="1" dirty="0"/>
              <a:t>David McClelland</a:t>
            </a:r>
            <a:r>
              <a:rPr lang="it-IT" sz="1900" dirty="0"/>
              <a:t>: 1) il bisogno di successo, 2) il bisogno di potere</a:t>
            </a:r>
            <a:r>
              <a:rPr lang="it-IT" sz="1900" b="1" dirty="0"/>
              <a:t> </a:t>
            </a:r>
            <a:r>
              <a:rPr lang="it-IT" sz="1900" dirty="0"/>
              <a:t>3) il bisogno di affiliazione (che spinge a cercare rapporti interpersonali con altri)</a:t>
            </a:r>
          </a:p>
          <a:p>
            <a:endParaRPr lang="it-IT" sz="1900" dirty="0"/>
          </a:p>
          <a:p>
            <a:r>
              <a:rPr lang="it-IT" sz="1900" dirty="0"/>
              <a:t>In generale, il bisogno di significato è qualcosa da coltivare e rispettare. </a:t>
            </a:r>
          </a:p>
          <a:p>
            <a:endParaRPr lang="it-IT" sz="1900" b="1" dirty="0"/>
          </a:p>
          <a:p>
            <a:pPr marL="285750" indent="-285750">
              <a:buFontTx/>
              <a:buChar char="-"/>
            </a:pPr>
            <a:r>
              <a:rPr lang="it-IT" sz="1900" dirty="0"/>
              <a:t>Rispettare il bisogno non vuol dire cedere: non essere in balia dei bisogni</a:t>
            </a:r>
          </a:p>
          <a:p>
            <a:pPr marL="285750" indent="-285750">
              <a:buFontTx/>
              <a:buChar char="-"/>
            </a:pPr>
            <a:r>
              <a:rPr lang="it-IT" sz="1900" dirty="0"/>
              <a:t>Rispondere al bisogno 9 volte su 10</a:t>
            </a:r>
          </a:p>
          <a:p>
            <a:pPr marL="285750" indent="-285750">
              <a:buFontTx/>
              <a:buChar char="-"/>
            </a:pPr>
            <a:endParaRPr lang="it-IT" sz="1900" dirty="0"/>
          </a:p>
          <a:p>
            <a:r>
              <a:rPr lang="it-IT" sz="1900" dirty="0"/>
              <a:t>Proporre stimoli capaci di soddisfare curiosità e interessi degli alunni favorisce l’attivazione di risorse che garantiscono un effettivo progredire negli apprendimenti con ricadute significative sulla </a:t>
            </a:r>
            <a:r>
              <a:rPr lang="it-IT" sz="1900" b="1" dirty="0"/>
              <a:t>motivazione</a:t>
            </a:r>
            <a:r>
              <a:rPr lang="it-IT" sz="1900" dirty="0"/>
              <a:t>, oltre che sul clima classe. (p.86) </a:t>
            </a:r>
          </a:p>
        </p:txBody>
      </p:sp>
    </p:spTree>
    <p:extLst>
      <p:ext uri="{BB962C8B-B14F-4D97-AF65-F5344CB8AC3E}">
        <p14:creationId xmlns:p14="http://schemas.microsoft.com/office/powerpoint/2010/main" val="188761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D6AF31-B9C5-6D71-F7EA-8E8548407726}"/>
              </a:ext>
            </a:extLst>
          </p:cNvPr>
          <p:cNvSpPr>
            <a:spLocks noGrp="1"/>
          </p:cNvSpPr>
          <p:nvPr>
            <p:ph type="title"/>
          </p:nvPr>
        </p:nvSpPr>
        <p:spPr>
          <a:xfrm>
            <a:off x="457200" y="0"/>
            <a:ext cx="8229600" cy="1143000"/>
          </a:xfrm>
        </p:spPr>
        <p:txBody>
          <a:bodyPr/>
          <a:lstStyle/>
          <a:p>
            <a:r>
              <a:rPr lang="it-IT" sz="3600" dirty="0"/>
              <a:t>Tipologie di BAPI</a:t>
            </a:r>
          </a:p>
        </p:txBody>
      </p:sp>
      <p:sp>
        <p:nvSpPr>
          <p:cNvPr id="3" name="CasellaDiTesto 2">
            <a:extLst>
              <a:ext uri="{FF2B5EF4-FFF2-40B4-BE49-F238E27FC236}">
                <a16:creationId xmlns:a16="http://schemas.microsoft.com/office/drawing/2014/main" id="{55B56E71-EA6B-BE1C-A5BE-38E762673EFF}"/>
              </a:ext>
            </a:extLst>
          </p:cNvPr>
          <p:cNvSpPr txBox="1"/>
          <p:nvPr/>
        </p:nvSpPr>
        <p:spPr>
          <a:xfrm>
            <a:off x="390364" y="917912"/>
            <a:ext cx="8363272" cy="5940088"/>
          </a:xfrm>
          <a:prstGeom prst="rect">
            <a:avLst/>
          </a:prstGeom>
          <a:noFill/>
        </p:spPr>
        <p:txBody>
          <a:bodyPr wrap="square" rtlCol="0">
            <a:spAutoFit/>
          </a:bodyPr>
          <a:lstStyle/>
          <a:p>
            <a:r>
              <a:rPr lang="it-IT" sz="1900" b="1" dirty="0"/>
              <a:t>Tipologia «di successo»</a:t>
            </a:r>
          </a:p>
          <a:p>
            <a:pPr marL="342900" indent="-342900">
              <a:buFontTx/>
              <a:buChar char="-"/>
            </a:pPr>
            <a:r>
              <a:rPr lang="it-IT" sz="1900" dirty="0"/>
              <a:t>Esperienze con persone a pari livello intellettivo (adulti di riferimento)</a:t>
            </a:r>
          </a:p>
          <a:p>
            <a:pPr marL="342900" indent="-342900">
              <a:buFontTx/>
              <a:buChar char="-"/>
            </a:pPr>
            <a:r>
              <a:rPr lang="it-IT" sz="1900" dirty="0"/>
              <a:t>Incoraggiare e favorire </a:t>
            </a:r>
            <a:r>
              <a:rPr lang="it-IT" sz="1900" b="1" dirty="0"/>
              <a:t>l’autonomia</a:t>
            </a:r>
            <a:r>
              <a:rPr lang="it-IT" sz="1900" b="1" i="1" dirty="0"/>
              <a:t> </a:t>
            </a:r>
            <a:r>
              <a:rPr lang="it-IT" sz="1900" dirty="0"/>
              <a:t>e la </a:t>
            </a:r>
            <a:r>
              <a:rPr lang="it-IT" sz="1900" b="1" dirty="0"/>
              <a:t>creatività </a:t>
            </a:r>
          </a:p>
          <a:p>
            <a:pPr marL="342900" indent="-342900">
              <a:buFontTx/>
              <a:buChar char="-"/>
            </a:pPr>
            <a:r>
              <a:rPr lang="it-IT" sz="1900" dirty="0"/>
              <a:t>Percorsi avanzati e personalizzati</a:t>
            </a:r>
          </a:p>
          <a:p>
            <a:pPr marL="342900" indent="-342900">
              <a:buFontTx/>
              <a:buChar char="-"/>
            </a:pPr>
            <a:r>
              <a:rPr lang="it-IT" sz="1900" dirty="0"/>
              <a:t>Sfide calibrate sulle possibilità</a:t>
            </a:r>
          </a:p>
          <a:p>
            <a:pPr marL="342900" indent="-342900">
              <a:buFontTx/>
              <a:buChar char="-"/>
            </a:pPr>
            <a:endParaRPr lang="it-IT" sz="1900" dirty="0"/>
          </a:p>
          <a:p>
            <a:r>
              <a:rPr lang="it-IT" sz="1900" b="1" dirty="0"/>
              <a:t>Tipologia creativo </a:t>
            </a:r>
            <a:r>
              <a:rPr lang="it-IT" sz="1900" dirty="0"/>
              <a:t>(apparentemente insicuro e arrogante, sfida insegnante)</a:t>
            </a:r>
          </a:p>
          <a:p>
            <a:pPr marL="342900" indent="-342900">
              <a:buFontTx/>
              <a:buChar char="-"/>
            </a:pPr>
            <a:r>
              <a:rPr lang="it-IT" sz="1900" dirty="0"/>
              <a:t>Psicologicamente vulnerabile, non riconosce il suo potenziale</a:t>
            </a:r>
          </a:p>
          <a:p>
            <a:pPr marL="342900" indent="-342900">
              <a:buFontTx/>
              <a:buChar char="-"/>
            </a:pPr>
            <a:r>
              <a:rPr lang="it-IT" sz="1900" dirty="0"/>
              <a:t>Rischio di esiti di sviluppo disadattivi (tossicodipendenti ecc.)</a:t>
            </a:r>
          </a:p>
          <a:p>
            <a:r>
              <a:rPr lang="it-IT" sz="1900" dirty="0"/>
              <a:t>«Importante che i genitori accettino il figlio senza pregiudizi</a:t>
            </a:r>
          </a:p>
          <a:p>
            <a:pPr marL="342900" indent="-342900">
              <a:buFontTx/>
              <a:buChar char="-"/>
            </a:pPr>
            <a:r>
              <a:rPr lang="it-IT" sz="1900" dirty="0"/>
              <a:t>lasciando la libertà di esplorare i propri interessi</a:t>
            </a:r>
          </a:p>
          <a:p>
            <a:pPr marL="342900" indent="-342900">
              <a:buFontTx/>
              <a:buChar char="-"/>
            </a:pPr>
            <a:r>
              <a:rPr lang="it-IT" sz="1900" dirty="0"/>
              <a:t>e non porli aspettative troppo elevate</a:t>
            </a:r>
          </a:p>
          <a:p>
            <a:endParaRPr lang="it-IT" sz="1900" dirty="0"/>
          </a:p>
          <a:p>
            <a:r>
              <a:rPr lang="it-IT" sz="1900" b="1" dirty="0"/>
              <a:t>Sotterraneo</a:t>
            </a:r>
            <a:r>
              <a:rPr lang="it-IT" sz="1900" dirty="0"/>
              <a:t> (insicuri e ansiosi)</a:t>
            </a:r>
          </a:p>
          <a:p>
            <a:pPr marL="342900" indent="-342900">
              <a:buFontTx/>
              <a:buChar char="-"/>
            </a:pPr>
            <a:r>
              <a:rPr lang="it-IT" sz="1900" dirty="0"/>
              <a:t>Bisogno di sentirsi accettati, per esempio all’interno del gruppo</a:t>
            </a:r>
          </a:p>
          <a:p>
            <a:pPr marL="342900" indent="-342900">
              <a:buFontTx/>
              <a:buChar char="-"/>
            </a:pPr>
            <a:r>
              <a:rPr lang="it-IT" sz="1900" dirty="0"/>
              <a:t> Attività sfidanti in cui possono affermare le proprie capacità</a:t>
            </a:r>
          </a:p>
          <a:p>
            <a:endParaRPr lang="it-IT" sz="1900" dirty="0"/>
          </a:p>
          <a:p>
            <a:r>
              <a:rPr lang="it-IT" sz="2000" b="1" dirty="0">
                <a:solidFill>
                  <a:srgbClr val="FF0000"/>
                </a:solidFill>
              </a:rPr>
              <a:t>Valorizzare la persona, in ogni situazione (e tutti, non solo i geni)</a:t>
            </a:r>
          </a:p>
          <a:p>
            <a:pPr marL="342900" indent="-342900">
              <a:buFontTx/>
              <a:buChar char="-"/>
            </a:pPr>
            <a:endParaRPr lang="it-IT" sz="1900" dirty="0"/>
          </a:p>
          <a:p>
            <a:pPr marL="342900" indent="-342900">
              <a:buFontTx/>
              <a:buChar char="-"/>
            </a:pPr>
            <a:endParaRPr lang="it-IT" sz="1900" dirty="0"/>
          </a:p>
        </p:txBody>
      </p:sp>
    </p:spTree>
    <p:extLst>
      <p:ext uri="{BB962C8B-B14F-4D97-AF65-F5344CB8AC3E}">
        <p14:creationId xmlns:p14="http://schemas.microsoft.com/office/powerpoint/2010/main" val="2204956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7B3F9A-9253-378B-94F3-39E903E46DB0}"/>
              </a:ext>
            </a:extLst>
          </p:cNvPr>
          <p:cNvSpPr>
            <a:spLocks noGrp="1"/>
          </p:cNvSpPr>
          <p:nvPr>
            <p:ph type="title"/>
          </p:nvPr>
        </p:nvSpPr>
        <p:spPr/>
        <p:txBody>
          <a:bodyPr/>
          <a:lstStyle/>
          <a:p>
            <a:r>
              <a:rPr lang="it-IT" sz="3600" dirty="0"/>
              <a:t>Il potenziamento socio-emotivo</a:t>
            </a:r>
          </a:p>
        </p:txBody>
      </p:sp>
      <p:sp>
        <p:nvSpPr>
          <p:cNvPr id="3" name="CasellaDiTesto 2">
            <a:extLst>
              <a:ext uri="{FF2B5EF4-FFF2-40B4-BE49-F238E27FC236}">
                <a16:creationId xmlns:a16="http://schemas.microsoft.com/office/drawing/2014/main" id="{1AB3FB02-2EF7-CD92-CFCD-FCD08FB4C375}"/>
              </a:ext>
            </a:extLst>
          </p:cNvPr>
          <p:cNvSpPr txBox="1"/>
          <p:nvPr/>
        </p:nvSpPr>
        <p:spPr>
          <a:xfrm>
            <a:off x="390364" y="1700808"/>
            <a:ext cx="8363272" cy="4185761"/>
          </a:xfrm>
          <a:prstGeom prst="rect">
            <a:avLst/>
          </a:prstGeom>
          <a:noFill/>
        </p:spPr>
        <p:txBody>
          <a:bodyPr wrap="square" rtlCol="0">
            <a:spAutoFit/>
          </a:bodyPr>
          <a:lstStyle/>
          <a:p>
            <a:r>
              <a:rPr lang="it-IT" sz="1900" b="1" dirty="0"/>
              <a:t>Social </a:t>
            </a:r>
            <a:r>
              <a:rPr lang="it-IT" sz="1900" b="1" dirty="0" err="1"/>
              <a:t>Emotional</a:t>
            </a:r>
            <a:r>
              <a:rPr lang="it-IT" sz="1900" b="1" dirty="0"/>
              <a:t> Learning: </a:t>
            </a:r>
            <a:r>
              <a:rPr lang="it-IT" sz="1900" dirty="0"/>
              <a:t>5 competenze fondamentali:</a:t>
            </a:r>
          </a:p>
          <a:p>
            <a:endParaRPr lang="it-IT" sz="1900" b="1" dirty="0"/>
          </a:p>
          <a:p>
            <a:pPr marL="342900" indent="-342900">
              <a:buFontTx/>
              <a:buChar char="-"/>
            </a:pPr>
            <a:r>
              <a:rPr lang="it-IT" sz="1900" dirty="0"/>
              <a:t>la consapevolezza di sé </a:t>
            </a:r>
          </a:p>
          <a:p>
            <a:pPr marL="342900" indent="-342900">
              <a:buFontTx/>
              <a:buChar char="-"/>
            </a:pPr>
            <a:r>
              <a:rPr lang="it-IT" sz="1900" dirty="0"/>
              <a:t>la gestione di sé</a:t>
            </a:r>
          </a:p>
          <a:p>
            <a:pPr marL="342900" indent="-342900">
              <a:buFontTx/>
              <a:buChar char="-"/>
            </a:pPr>
            <a:r>
              <a:rPr lang="it-IT" sz="1900" dirty="0"/>
              <a:t>la consapevolezza sociale </a:t>
            </a:r>
          </a:p>
          <a:p>
            <a:pPr marL="342900" indent="-342900">
              <a:buFontTx/>
              <a:buChar char="-"/>
            </a:pPr>
            <a:r>
              <a:rPr lang="it-IT" sz="1900" dirty="0"/>
              <a:t>la gestione delle relazioni</a:t>
            </a:r>
          </a:p>
          <a:p>
            <a:pPr marL="342900" indent="-342900">
              <a:buFontTx/>
              <a:buChar char="-"/>
            </a:pPr>
            <a:r>
              <a:rPr lang="it-IT" sz="1900" dirty="0"/>
              <a:t>la presa di decisioni responsabili (p. 105)</a:t>
            </a:r>
          </a:p>
          <a:p>
            <a:pPr marL="342900" indent="-342900">
              <a:buFontTx/>
              <a:buChar char="-"/>
            </a:pPr>
            <a:endParaRPr lang="it-IT" sz="1900" dirty="0"/>
          </a:p>
          <a:p>
            <a:r>
              <a:rPr lang="it-IT" sz="1900" b="1" dirty="0"/>
              <a:t>GK: </a:t>
            </a:r>
            <a:r>
              <a:rPr lang="it-IT" sz="1900" dirty="0"/>
              <a:t>«Post-modernismo e indicazioni educative dell’EU» (2013)</a:t>
            </a:r>
          </a:p>
          <a:p>
            <a:endParaRPr lang="it-IT" sz="1900" dirty="0"/>
          </a:p>
          <a:p>
            <a:pPr marL="342900" indent="-342900">
              <a:buFontTx/>
              <a:buChar char="-"/>
            </a:pPr>
            <a:r>
              <a:rPr lang="it-IT" sz="1900" dirty="0"/>
              <a:t>l’identità personale </a:t>
            </a:r>
          </a:p>
          <a:p>
            <a:pPr marL="342900" indent="-342900">
              <a:buFontTx/>
              <a:buChar char="-"/>
            </a:pPr>
            <a:r>
              <a:rPr lang="it-IT" sz="1900" dirty="0"/>
              <a:t>la visibilità personale</a:t>
            </a:r>
          </a:p>
          <a:p>
            <a:pPr marL="342900" indent="-342900">
              <a:buFontTx/>
              <a:buChar char="-"/>
            </a:pPr>
            <a:r>
              <a:rPr lang="it-IT" sz="1900" dirty="0"/>
              <a:t>la responsabilità personale</a:t>
            </a:r>
          </a:p>
          <a:p>
            <a:pPr marL="342900" indent="-342900">
              <a:buFontTx/>
              <a:buChar char="-"/>
            </a:pPr>
            <a:r>
              <a:rPr lang="it-IT" sz="1900" dirty="0"/>
              <a:t>la decisionalità personale</a:t>
            </a:r>
          </a:p>
        </p:txBody>
      </p:sp>
    </p:spTree>
    <p:extLst>
      <p:ext uri="{BB962C8B-B14F-4D97-AF65-F5344CB8AC3E}">
        <p14:creationId xmlns:p14="http://schemas.microsoft.com/office/powerpoint/2010/main" val="3359975667"/>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13455</TotalTime>
  <Words>3501</Words>
  <Application>Microsoft Office PowerPoint</Application>
  <PresentationFormat>Presentazione su schermo (4:3)</PresentationFormat>
  <Paragraphs>234</Paragraphs>
  <Slides>28</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28</vt:i4>
      </vt:variant>
    </vt:vector>
  </HeadingPairs>
  <TitlesOfParts>
    <vt:vector size="32" baseType="lpstr">
      <vt:lpstr>Arial</vt:lpstr>
      <vt:lpstr>Roboto</vt:lpstr>
      <vt:lpstr>Times New Roman</vt:lpstr>
      <vt:lpstr>Projekt domyślny</vt:lpstr>
      <vt:lpstr>Inclusione e personalizzazione nell’insegnamento delle STEAM</vt:lpstr>
      <vt:lpstr>Mio figlio è un genio</vt:lpstr>
      <vt:lpstr>Presentazione standard di PowerPoint</vt:lpstr>
      <vt:lpstr>Le caratteristiche di BAPI</vt:lpstr>
      <vt:lpstr>Altri paesi</vt:lpstr>
      <vt:lpstr>Personaggi «illustri»</vt:lpstr>
      <vt:lpstr>I bisogni di BAPI</vt:lpstr>
      <vt:lpstr>Tipologie di BAPI</vt:lpstr>
      <vt:lpstr>Il potenziamento socio-emotivo</vt:lpstr>
      <vt:lpstr>Come sostenere lo sviluppo</vt:lpstr>
      <vt:lpstr>Fattori interni che influenzano lo sviluppo</vt:lpstr>
      <vt:lpstr>Jean Piaget: biologo, psicologo, costruttivista, filosofo, …</vt:lpstr>
      <vt:lpstr>«Psicologia dello sviluppo» ☺☺ </vt:lpstr>
      <vt:lpstr>Ma il cervello non è solo la «corteccia»</vt:lpstr>
      <vt:lpstr>Michael Gazzaniga  «Human. Quel che ci rende unici» ☺☺☺</vt:lpstr>
      <vt:lpstr>Presentazione standard di PowerPoint</vt:lpstr>
      <vt:lpstr> Metodo Crispiani</vt:lpstr>
      <vt:lpstr>Presentazione standard di PowerPoint</vt:lpstr>
      <vt:lpstr>Didattica inclusiva (de Agostini)</vt:lpstr>
      <vt:lpstr>Didattica inclusiva (de Agostini)</vt:lpstr>
      <vt:lpstr>La stessa parola ha più di una collocazione nel cervello, secondo il significato, somiglianza vocale, funzione </vt:lpstr>
      <vt:lpstr>La stessa parola ha più di una collocazione</vt:lpstr>
      <vt:lpstr>In cervello attivo nel plasmare la mente?</vt:lpstr>
      <vt:lpstr>Gazzaniga: tratti unici dell’uomo</vt:lpstr>
      <vt:lpstr>Stanley L. Jaki: «The Brain-Mind Unity: The  Strangest Difference» (2004)</vt:lpstr>
      <vt:lpstr>Conclusioni per la didattica inclusiva</vt:lpstr>
      <vt:lpstr>Conclusioni per la didattica inclusiva</vt:lpstr>
      <vt:lpstr>«Sono proprio contento»</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258</cp:revision>
  <dcterms:created xsi:type="dcterms:W3CDTF">2006-02-09T22:46:12Z</dcterms:created>
  <dcterms:modified xsi:type="dcterms:W3CDTF">2023-05-14T16:03:41Z</dcterms:modified>
</cp:coreProperties>
</file>