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21" r:id="rId2"/>
    <p:sldId id="256" r:id="rId3"/>
    <p:sldId id="881" r:id="rId4"/>
    <p:sldId id="814" r:id="rId5"/>
    <p:sldId id="773" r:id="rId6"/>
    <p:sldId id="827" r:id="rId7"/>
    <p:sldId id="967" r:id="rId8"/>
    <p:sldId id="815" r:id="rId9"/>
    <p:sldId id="964" r:id="rId10"/>
    <p:sldId id="816" r:id="rId11"/>
    <p:sldId id="817" r:id="rId12"/>
    <p:sldId id="952" r:id="rId13"/>
    <p:sldId id="820" r:id="rId14"/>
    <p:sldId id="819" r:id="rId15"/>
    <p:sldId id="950" r:id="rId16"/>
    <p:sldId id="955" r:id="rId17"/>
    <p:sldId id="821" r:id="rId18"/>
    <p:sldId id="828" r:id="rId19"/>
    <p:sldId id="966" r:id="rId20"/>
    <p:sldId id="951" r:id="rId21"/>
    <p:sldId id="822" r:id="rId22"/>
    <p:sldId id="823" r:id="rId23"/>
    <p:sldId id="824" r:id="rId24"/>
    <p:sldId id="965" r:id="rId25"/>
  </p:sldIdLst>
  <p:sldSz cx="9144000" cy="6858000" type="screen4x3"/>
  <p:notesSz cx="7102475" cy="10233025"/>
  <p:defaultTextStyle>
    <a:defPPr>
      <a:defRPr lang="en-A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3" autoAdjust="0"/>
    <p:restoredTop sz="97292" autoAdjust="0"/>
  </p:normalViewPr>
  <p:slideViewPr>
    <p:cSldViewPr>
      <p:cViewPr varScale="1">
        <p:scale>
          <a:sx n="81" d="100"/>
          <a:sy n="81" d="100"/>
        </p:scale>
        <p:origin x="22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C5CA352-2FA0-4BA0-8672-B5725E982724}"/>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4099" name="Rectangle 3">
            <a:extLst>
              <a:ext uri="{FF2B5EF4-FFF2-40B4-BE49-F238E27FC236}">
                <a16:creationId xmlns:a16="http://schemas.microsoft.com/office/drawing/2014/main" id="{675A7F4B-EB61-437D-9106-ECB55437E8DF}"/>
              </a:ext>
            </a:extLst>
          </p:cNvPr>
          <p:cNvSpPr>
            <a:spLocks noGrp="1" noChangeArrowheads="1"/>
          </p:cNvSpPr>
          <p:nvPr>
            <p:ph type="dt" sz="quarter"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4100" name="Rectangle 4">
            <a:extLst>
              <a:ext uri="{FF2B5EF4-FFF2-40B4-BE49-F238E27FC236}">
                <a16:creationId xmlns:a16="http://schemas.microsoft.com/office/drawing/2014/main" id="{19024CD2-877C-4D25-B264-8718B5F68BB4}"/>
              </a:ext>
            </a:extLst>
          </p:cNvPr>
          <p:cNvSpPr>
            <a:spLocks noGrp="1" noChangeArrowheads="1"/>
          </p:cNvSpPr>
          <p:nvPr>
            <p:ph type="ftr" sz="quarter" idx="2"/>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4101" name="Rectangle 5">
            <a:extLst>
              <a:ext uri="{FF2B5EF4-FFF2-40B4-BE49-F238E27FC236}">
                <a16:creationId xmlns:a16="http://schemas.microsoft.com/office/drawing/2014/main" id="{CE5C0B43-B192-467D-8A0A-64F5F79F01F1}"/>
              </a:ext>
            </a:extLst>
          </p:cNvPr>
          <p:cNvSpPr>
            <a:spLocks noGrp="1" noChangeArrowheads="1"/>
          </p:cNvSpPr>
          <p:nvPr>
            <p:ph type="sldNum" sz="quarter" idx="3"/>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646012F7-C8AF-4A02-8D95-A026B2E8A7CD}" type="slidenum">
              <a:rPr lang="pl-PL" altLang="it-IT"/>
              <a:pPr/>
              <a:t>‹N›</a:t>
            </a:fld>
            <a:endParaRPr lang="pl-PL"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3455833-3F36-4AB0-9834-A6E897284ACF}"/>
              </a:ext>
            </a:extLst>
          </p:cNvPr>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defTabSz="990600">
              <a:defRPr sz="1300"/>
            </a:lvl1pPr>
          </a:lstStyle>
          <a:p>
            <a:endParaRPr lang="pl-PL" altLang="it-IT"/>
          </a:p>
        </p:txBody>
      </p:sp>
      <p:sp>
        <p:nvSpPr>
          <p:cNvPr id="5123" name="Rectangle 3">
            <a:extLst>
              <a:ext uri="{FF2B5EF4-FFF2-40B4-BE49-F238E27FC236}">
                <a16:creationId xmlns:a16="http://schemas.microsoft.com/office/drawing/2014/main" id="{9DDA7206-E049-4108-B9E6-6F7947B64A66}"/>
              </a:ext>
            </a:extLst>
          </p:cNvPr>
          <p:cNvSpPr>
            <a:spLocks noGrp="1" noChangeArrowheads="1"/>
          </p:cNvSpPr>
          <p:nvPr>
            <p:ph type="dt"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lvl1pPr algn="r" defTabSz="990600">
              <a:defRPr sz="1300"/>
            </a:lvl1pPr>
          </a:lstStyle>
          <a:p>
            <a:endParaRPr lang="pl-PL" altLang="it-IT"/>
          </a:p>
        </p:txBody>
      </p:sp>
      <p:sp>
        <p:nvSpPr>
          <p:cNvPr id="5124" name="Rectangle 4">
            <a:extLst>
              <a:ext uri="{FF2B5EF4-FFF2-40B4-BE49-F238E27FC236}">
                <a16:creationId xmlns:a16="http://schemas.microsoft.com/office/drawing/2014/main" id="{8E439D5B-D5D3-4EBB-B5BC-984FB022837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9A7ED01C-52BC-441B-9485-3D409FC4A24F}"/>
              </a:ext>
            </a:extLst>
          </p:cNvPr>
          <p:cNvSpPr>
            <a:spLocks noGrp="1" noChangeArrowheads="1"/>
          </p:cNvSpPr>
          <p:nvPr>
            <p:ph type="body" sz="quarter" idx="3"/>
          </p:nvPr>
        </p:nvSpPr>
        <p:spPr bwMode="auto">
          <a:xfrm>
            <a:off x="709613" y="4860925"/>
            <a:ext cx="568325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5126" name="Rectangle 6">
            <a:extLst>
              <a:ext uri="{FF2B5EF4-FFF2-40B4-BE49-F238E27FC236}">
                <a16:creationId xmlns:a16="http://schemas.microsoft.com/office/drawing/2014/main" id="{9FAE1FE5-F3B4-4C52-AAD2-945BE2027F4F}"/>
              </a:ext>
            </a:extLst>
          </p:cNvPr>
          <p:cNvSpPr>
            <a:spLocks noGrp="1" noChangeArrowheads="1"/>
          </p:cNvSpPr>
          <p:nvPr>
            <p:ph type="ftr" sz="quarter" idx="4"/>
          </p:nvPr>
        </p:nvSpPr>
        <p:spPr bwMode="auto">
          <a:xfrm>
            <a:off x="0"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defTabSz="990600">
              <a:defRPr sz="1300"/>
            </a:lvl1pPr>
          </a:lstStyle>
          <a:p>
            <a:endParaRPr lang="pl-PL" altLang="it-IT"/>
          </a:p>
        </p:txBody>
      </p:sp>
      <p:sp>
        <p:nvSpPr>
          <p:cNvPr id="5127" name="Rectangle 7">
            <a:extLst>
              <a:ext uri="{FF2B5EF4-FFF2-40B4-BE49-F238E27FC236}">
                <a16:creationId xmlns:a16="http://schemas.microsoft.com/office/drawing/2014/main" id="{D259CF32-2320-4C52-8EE2-7A758B623BF0}"/>
              </a:ext>
            </a:extLst>
          </p:cNvPr>
          <p:cNvSpPr>
            <a:spLocks noGrp="1" noChangeArrowheads="1"/>
          </p:cNvSpPr>
          <p:nvPr>
            <p:ph type="sldNum" sz="quarter" idx="5"/>
          </p:nvPr>
        </p:nvSpPr>
        <p:spPr bwMode="auto">
          <a:xfrm>
            <a:off x="4022725" y="9720263"/>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57" tIns="49528" rIns="99057" bIns="49528" numCol="1" anchor="b" anchorCtr="0" compatLnSpc="1">
            <a:prstTxWarp prst="textNoShape">
              <a:avLst/>
            </a:prstTxWarp>
          </a:bodyPr>
          <a:lstStyle>
            <a:lvl1pPr algn="r" defTabSz="990600">
              <a:defRPr sz="1300"/>
            </a:lvl1pPr>
          </a:lstStyle>
          <a:p>
            <a:fld id="{E536A87D-11F1-40E7-8A11-E56A840860BF}" type="slidenum">
              <a:rPr lang="pl-PL" altLang="it-IT"/>
              <a:pPr/>
              <a:t>‹N›</a:t>
            </a:fld>
            <a:endParaRPr lang="pl-PL" alt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D93C4-3BC2-4022-B10F-13647CA6E66C}"/>
              </a:ext>
            </a:extLst>
          </p:cNvPr>
          <p:cNvSpPr>
            <a:spLocks noGrp="1" noChangeArrowheads="1"/>
          </p:cNvSpPr>
          <p:nvPr>
            <p:ph type="sldNum" sz="quarter" idx="5"/>
          </p:nvPr>
        </p:nvSpPr>
        <p:spPr>
          <a:ln/>
        </p:spPr>
        <p:txBody>
          <a:bodyPr/>
          <a:lstStyle/>
          <a:p>
            <a:fld id="{5417E4A6-4E5F-42DA-BB86-F935738116C5}" type="slidenum">
              <a:rPr lang="en-AU" altLang="it-IT"/>
              <a:pPr/>
              <a:t>1</a:t>
            </a:fld>
            <a:endParaRPr lang="en-AU" altLang="it-IT" dirty="0"/>
          </a:p>
        </p:txBody>
      </p:sp>
      <p:sp>
        <p:nvSpPr>
          <p:cNvPr id="141314" name="Symbol zastępczy obrazu slajdu 1">
            <a:extLst>
              <a:ext uri="{FF2B5EF4-FFF2-40B4-BE49-F238E27FC236}">
                <a16:creationId xmlns:a16="http://schemas.microsoft.com/office/drawing/2014/main" id="{53EFFF9D-91CE-4E10-9106-220C59F89D6F}"/>
              </a:ext>
            </a:extLst>
          </p:cNvPr>
          <p:cNvSpPr>
            <a:spLocks noGrp="1" noRot="1" noChangeAspect="1" noTextEdit="1"/>
          </p:cNvSpPr>
          <p:nvPr>
            <p:ph type="sldImg"/>
          </p:nvPr>
        </p:nvSpPr>
        <p:spPr>
          <a:ln/>
        </p:spPr>
      </p:sp>
      <p:sp>
        <p:nvSpPr>
          <p:cNvPr id="141315" name="Symbol zastępczy notatek 2">
            <a:extLst>
              <a:ext uri="{FF2B5EF4-FFF2-40B4-BE49-F238E27FC236}">
                <a16:creationId xmlns:a16="http://schemas.microsoft.com/office/drawing/2014/main" id="{E21F6686-35F3-4121-A8BD-A0B796C35B04}"/>
              </a:ext>
            </a:extLst>
          </p:cNvPr>
          <p:cNvSpPr>
            <a:spLocks noGrp="1"/>
          </p:cNvSpPr>
          <p:nvPr>
            <p:ph type="body" idx="1"/>
          </p:nvPr>
        </p:nvSpPr>
        <p:spPr/>
        <p:txBody>
          <a:bodyPr/>
          <a:lstStyle/>
          <a:p>
            <a:pPr>
              <a:spcBef>
                <a:spcPct val="0"/>
              </a:spcBef>
            </a:pPr>
            <a:r>
              <a:rPr lang="pl-PL" altLang="it-IT"/>
              <a:t>Pierwszy slajd</a:t>
            </a:r>
            <a:endParaRPr lang="en-US" altLang="it-IT" dirty="0"/>
          </a:p>
        </p:txBody>
      </p:sp>
      <p:sp>
        <p:nvSpPr>
          <p:cNvPr id="141316" name="Symbol zastępczy numeru slajdu 3">
            <a:extLst>
              <a:ext uri="{FF2B5EF4-FFF2-40B4-BE49-F238E27FC236}">
                <a16:creationId xmlns:a16="http://schemas.microsoft.com/office/drawing/2014/main" id="{F7FE79B2-A016-4DEA-B5D3-8D0BDE1D320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C96083-9EE0-4A97-8062-426B29A70AAB}" type="slidenum">
              <a:rPr lang="en-US" altLang="it-IT" sz="1200">
                <a:latin typeface="Calibri" panose="020F0502020204030204" pitchFamily="34" charset="0"/>
              </a:rPr>
              <a:pPr algn="r"/>
              <a:t>1</a:t>
            </a:fld>
            <a:endParaRPr lang="en-US" altLang="it-IT" sz="12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AD1D82-4180-43D7-9EEC-A543F2D9FA42}"/>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20DAC97-B829-402B-888D-0026F175048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78F1992-A83B-4F3A-A421-9326D0483D5A}"/>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F98D305-4FD3-4512-AE42-24F5160FC0DA}"/>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7A950F5-D530-4FD4-8068-879A7CC25239}"/>
              </a:ext>
            </a:extLst>
          </p:cNvPr>
          <p:cNvSpPr>
            <a:spLocks noGrp="1"/>
          </p:cNvSpPr>
          <p:nvPr>
            <p:ph type="sldNum" sz="quarter" idx="12"/>
          </p:nvPr>
        </p:nvSpPr>
        <p:spPr/>
        <p:txBody>
          <a:bodyPr/>
          <a:lstStyle>
            <a:lvl1pPr>
              <a:defRPr/>
            </a:lvl1pPr>
          </a:lstStyle>
          <a:p>
            <a:fld id="{621A1AF2-DE55-4B46-AD5F-989FCAA6EB9A}" type="slidenum">
              <a:rPr lang="en-AU" altLang="it-IT"/>
              <a:pPr/>
              <a:t>‹N›</a:t>
            </a:fld>
            <a:endParaRPr lang="en-AU" altLang="it-IT"/>
          </a:p>
        </p:txBody>
      </p:sp>
    </p:spTree>
    <p:extLst>
      <p:ext uri="{BB962C8B-B14F-4D97-AF65-F5344CB8AC3E}">
        <p14:creationId xmlns:p14="http://schemas.microsoft.com/office/powerpoint/2010/main" val="414873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FD1E4F-08DB-45EB-91A0-91A61AAA36F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4EA912F-FFD6-4A3B-BF62-C8682712F11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201DACF-A638-40E3-B007-A67DBEE35BDC}"/>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3C901D30-E713-47F4-BBD3-D761D1E0C13B}"/>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6A8B1608-0DAF-4CB8-B15C-6D9B8443F862}"/>
              </a:ext>
            </a:extLst>
          </p:cNvPr>
          <p:cNvSpPr>
            <a:spLocks noGrp="1"/>
          </p:cNvSpPr>
          <p:nvPr>
            <p:ph type="sldNum" sz="quarter" idx="12"/>
          </p:nvPr>
        </p:nvSpPr>
        <p:spPr/>
        <p:txBody>
          <a:bodyPr/>
          <a:lstStyle>
            <a:lvl1pPr>
              <a:defRPr/>
            </a:lvl1pPr>
          </a:lstStyle>
          <a:p>
            <a:fld id="{43F774D9-8814-4746-A524-57381CD043D9}" type="slidenum">
              <a:rPr lang="en-AU" altLang="it-IT"/>
              <a:pPr/>
              <a:t>‹N›</a:t>
            </a:fld>
            <a:endParaRPr lang="en-AU" altLang="it-IT"/>
          </a:p>
        </p:txBody>
      </p:sp>
    </p:spTree>
    <p:extLst>
      <p:ext uri="{BB962C8B-B14F-4D97-AF65-F5344CB8AC3E}">
        <p14:creationId xmlns:p14="http://schemas.microsoft.com/office/powerpoint/2010/main" val="321902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097C3E4-D0E9-4354-A39C-96165D1BA248}"/>
              </a:ext>
            </a:extLst>
          </p:cNvPr>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2939FF7-F82D-425B-8CF7-C7E2AFC9D11D}"/>
              </a:ext>
            </a:extLst>
          </p:cNvPr>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0E9CD33-074B-4BD2-B5FA-DC90608C7EE5}"/>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190C6055-A874-48E1-B401-C7BF21DC6F9D}"/>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3A38A3E5-60EE-4F9C-B674-958D3DDBC056}"/>
              </a:ext>
            </a:extLst>
          </p:cNvPr>
          <p:cNvSpPr>
            <a:spLocks noGrp="1"/>
          </p:cNvSpPr>
          <p:nvPr>
            <p:ph type="sldNum" sz="quarter" idx="12"/>
          </p:nvPr>
        </p:nvSpPr>
        <p:spPr/>
        <p:txBody>
          <a:bodyPr/>
          <a:lstStyle>
            <a:lvl1pPr>
              <a:defRPr/>
            </a:lvl1pPr>
          </a:lstStyle>
          <a:p>
            <a:fld id="{0A06524B-AB9B-4D98-A9D3-C16410804A5E}" type="slidenum">
              <a:rPr lang="en-AU" altLang="it-IT"/>
              <a:pPr/>
              <a:t>‹N›</a:t>
            </a:fld>
            <a:endParaRPr lang="en-AU" altLang="it-IT"/>
          </a:p>
        </p:txBody>
      </p:sp>
    </p:spTree>
    <p:extLst>
      <p:ext uri="{BB962C8B-B14F-4D97-AF65-F5344CB8AC3E}">
        <p14:creationId xmlns:p14="http://schemas.microsoft.com/office/powerpoint/2010/main" val="1193586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olo, testo e clip multimedi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267724-A8F3-43B9-B89C-C1DAD7FC6154}"/>
              </a:ext>
            </a:extLst>
          </p:cNvPr>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648B046-FCFF-455E-B370-E2C1CCA5DE3A}"/>
              </a:ext>
            </a:extLst>
          </p:cNvPr>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risorsa multimediale 3">
            <a:extLst>
              <a:ext uri="{FF2B5EF4-FFF2-40B4-BE49-F238E27FC236}">
                <a16:creationId xmlns:a16="http://schemas.microsoft.com/office/drawing/2014/main" id="{AEE84BD1-020B-4247-A828-8A0F50F1D347}"/>
              </a:ext>
            </a:extLst>
          </p:cNvPr>
          <p:cNvSpPr>
            <a:spLocks noGrp="1"/>
          </p:cNvSpPr>
          <p:nvPr>
            <p:ph type="media" sz="half" idx="2"/>
          </p:nvPr>
        </p:nvSpPr>
        <p:spPr>
          <a:xfrm>
            <a:off x="4648200" y="1600200"/>
            <a:ext cx="4038600" cy="4525963"/>
          </a:xfrm>
        </p:spPr>
        <p:txBody>
          <a:bodyPr/>
          <a:lstStyle/>
          <a:p>
            <a:endParaRPr lang="it-IT"/>
          </a:p>
        </p:txBody>
      </p:sp>
      <p:sp>
        <p:nvSpPr>
          <p:cNvPr id="5" name="Segnaposto data 4">
            <a:extLst>
              <a:ext uri="{FF2B5EF4-FFF2-40B4-BE49-F238E27FC236}">
                <a16:creationId xmlns:a16="http://schemas.microsoft.com/office/drawing/2014/main" id="{24D188C4-5A13-4748-85B5-D8E33E1D0558}"/>
              </a:ext>
            </a:extLst>
          </p:cNvPr>
          <p:cNvSpPr>
            <a:spLocks noGrp="1"/>
          </p:cNvSpPr>
          <p:nvPr>
            <p:ph type="dt" sz="half" idx="10"/>
          </p:nvPr>
        </p:nvSpPr>
        <p:spPr>
          <a:xfrm>
            <a:off x="457200" y="6245225"/>
            <a:ext cx="2133600" cy="476250"/>
          </a:xfrm>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99E17C84-05EA-4D88-821A-E9EBD2AE2ECA}"/>
              </a:ext>
            </a:extLst>
          </p:cNvPr>
          <p:cNvSpPr>
            <a:spLocks noGrp="1"/>
          </p:cNvSpPr>
          <p:nvPr>
            <p:ph type="ftr" sz="quarter" idx="11"/>
          </p:nvPr>
        </p:nvSpPr>
        <p:spPr>
          <a:xfrm>
            <a:off x="3124200" y="6245225"/>
            <a:ext cx="2895600" cy="476250"/>
          </a:xfrm>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8157B88F-89FD-45F3-A79D-A194A8E22142}"/>
              </a:ext>
            </a:extLst>
          </p:cNvPr>
          <p:cNvSpPr>
            <a:spLocks noGrp="1"/>
          </p:cNvSpPr>
          <p:nvPr>
            <p:ph type="sldNum" sz="quarter" idx="12"/>
          </p:nvPr>
        </p:nvSpPr>
        <p:spPr>
          <a:xfrm>
            <a:off x="6553200" y="6245225"/>
            <a:ext cx="2133600" cy="476250"/>
          </a:xfrm>
        </p:spPr>
        <p:txBody>
          <a:bodyPr/>
          <a:lstStyle>
            <a:lvl1pPr>
              <a:defRPr/>
            </a:lvl1pPr>
          </a:lstStyle>
          <a:p>
            <a:fld id="{A7CFC51E-C5C9-4BF8-BB00-FBF980E7A3CC}" type="slidenum">
              <a:rPr lang="en-AU" altLang="it-IT"/>
              <a:pPr/>
              <a:t>‹N›</a:t>
            </a:fld>
            <a:endParaRPr lang="en-AU" altLang="it-IT"/>
          </a:p>
        </p:txBody>
      </p:sp>
    </p:spTree>
    <p:extLst>
      <p:ext uri="{BB962C8B-B14F-4D97-AF65-F5344CB8AC3E}">
        <p14:creationId xmlns:p14="http://schemas.microsoft.com/office/powerpoint/2010/main" val="50981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04109" y="462597"/>
            <a:ext cx="4335780" cy="697230"/>
          </a:xfrm>
          <a:prstGeom prst="rect">
            <a:avLst/>
          </a:prstGeom>
        </p:spPr>
        <p:txBody>
          <a:bodyPr wrap="square" lIns="0" tIns="0" rIns="0" bIns="0">
            <a:spAutoFit/>
          </a:bodyPr>
          <a:lstStyle>
            <a:lvl1pPr>
              <a:defRPr sz="4400" b="0" i="0">
                <a:solidFill>
                  <a:schemeClr val="tx1"/>
                </a:solidFill>
                <a:latin typeface="Calibri" panose="020F0502020204030204"/>
                <a:cs typeface="Calibri" panose="020F0502020204030204"/>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extLst>
      <p:ext uri="{BB962C8B-B14F-4D97-AF65-F5344CB8AC3E}">
        <p14:creationId xmlns:p14="http://schemas.microsoft.com/office/powerpoint/2010/main" val="1263608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tx1"/>
                </a:solidFill>
                <a:latin typeface="Calibri" panose="020F0502020204030204"/>
                <a:cs typeface="Calibri" panose="020F0502020204030204"/>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15609" y="1483359"/>
            <a:ext cx="2011045" cy="4688840"/>
          </a:xfrm>
          <a:prstGeom prst="rect">
            <a:avLst/>
          </a:prstGeom>
        </p:spPr>
        <p:txBody>
          <a:bodyPr wrap="square" lIns="0" tIns="0" rIns="0" bIns="0">
            <a:spAutoFit/>
          </a:bodyPr>
          <a:lstStyle>
            <a:lvl1pPr>
              <a:defRPr sz="1800" b="0" i="0">
                <a:solidFill>
                  <a:schemeClr val="tx1"/>
                </a:solidFill>
                <a:latin typeface="Calibri" panose="020F0502020204030204"/>
                <a:cs typeface="Calibri" panose="020F0502020204030204"/>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extLst>
      <p:ext uri="{BB962C8B-B14F-4D97-AF65-F5344CB8AC3E}">
        <p14:creationId xmlns:p14="http://schemas.microsoft.com/office/powerpoint/2010/main" val="412425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588A06-B35F-4E0F-9763-183F2D1A9F3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B534B14-6DA1-48F6-AC40-3422DD16162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7148AC9-7535-45B8-B28F-DD02EB9A8D99}"/>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6B2E97D5-184A-4C2A-A1A1-88911536E187}"/>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82D87EFD-645F-4A9D-B0D1-6F3134B9DA85}"/>
              </a:ext>
            </a:extLst>
          </p:cNvPr>
          <p:cNvSpPr>
            <a:spLocks noGrp="1"/>
          </p:cNvSpPr>
          <p:nvPr>
            <p:ph type="sldNum" sz="quarter" idx="12"/>
          </p:nvPr>
        </p:nvSpPr>
        <p:spPr/>
        <p:txBody>
          <a:bodyPr/>
          <a:lstStyle>
            <a:lvl1pPr>
              <a:defRPr/>
            </a:lvl1pPr>
          </a:lstStyle>
          <a:p>
            <a:fld id="{8C3563CF-C5B6-4511-892D-CDFA7E224EC8}" type="slidenum">
              <a:rPr lang="en-AU" altLang="it-IT"/>
              <a:pPr/>
              <a:t>‹N›</a:t>
            </a:fld>
            <a:endParaRPr lang="en-AU" altLang="it-IT"/>
          </a:p>
        </p:txBody>
      </p:sp>
    </p:spTree>
    <p:extLst>
      <p:ext uri="{BB962C8B-B14F-4D97-AF65-F5344CB8AC3E}">
        <p14:creationId xmlns:p14="http://schemas.microsoft.com/office/powerpoint/2010/main" val="264911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039D70-7DC0-4D93-A4ED-6CAC5E2D5EC1}"/>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E301922-5116-4219-9C7D-6E99047AEB7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D273A50-90F1-455A-B970-1EAF3992F418}"/>
              </a:ext>
            </a:extLst>
          </p:cNvPr>
          <p:cNvSpPr>
            <a:spLocks noGrp="1"/>
          </p:cNvSpPr>
          <p:nvPr>
            <p:ph type="dt" sz="half" idx="10"/>
          </p:nvPr>
        </p:nvSpPr>
        <p:spPr/>
        <p:txBody>
          <a:bodyPr/>
          <a:lstStyle>
            <a:lvl1pPr>
              <a:defRPr/>
            </a:lvl1pPr>
          </a:lstStyle>
          <a:p>
            <a:endParaRPr lang="en-AU" altLang="it-IT"/>
          </a:p>
        </p:txBody>
      </p:sp>
      <p:sp>
        <p:nvSpPr>
          <p:cNvPr id="5" name="Segnaposto piè di pagina 4">
            <a:extLst>
              <a:ext uri="{FF2B5EF4-FFF2-40B4-BE49-F238E27FC236}">
                <a16:creationId xmlns:a16="http://schemas.microsoft.com/office/drawing/2014/main" id="{0018A31E-E2E2-4EAA-86A5-ED0EF6259612}"/>
              </a:ext>
            </a:extLst>
          </p:cNvPr>
          <p:cNvSpPr>
            <a:spLocks noGrp="1"/>
          </p:cNvSpPr>
          <p:nvPr>
            <p:ph type="ftr" sz="quarter" idx="11"/>
          </p:nvPr>
        </p:nvSpPr>
        <p:spPr/>
        <p:txBody>
          <a:bodyPr/>
          <a:lstStyle>
            <a:lvl1pPr>
              <a:defRPr/>
            </a:lvl1pPr>
          </a:lstStyle>
          <a:p>
            <a:endParaRPr lang="en-AU" altLang="it-IT"/>
          </a:p>
        </p:txBody>
      </p:sp>
      <p:sp>
        <p:nvSpPr>
          <p:cNvPr id="6" name="Segnaposto numero diapositiva 5">
            <a:extLst>
              <a:ext uri="{FF2B5EF4-FFF2-40B4-BE49-F238E27FC236}">
                <a16:creationId xmlns:a16="http://schemas.microsoft.com/office/drawing/2014/main" id="{C196AE16-5355-4A32-BFF4-A1821047BF58}"/>
              </a:ext>
            </a:extLst>
          </p:cNvPr>
          <p:cNvSpPr>
            <a:spLocks noGrp="1"/>
          </p:cNvSpPr>
          <p:nvPr>
            <p:ph type="sldNum" sz="quarter" idx="12"/>
          </p:nvPr>
        </p:nvSpPr>
        <p:spPr/>
        <p:txBody>
          <a:bodyPr/>
          <a:lstStyle>
            <a:lvl1pPr>
              <a:defRPr/>
            </a:lvl1pPr>
          </a:lstStyle>
          <a:p>
            <a:fld id="{0E89818B-9753-45D4-9229-13DB0E46CCFC}" type="slidenum">
              <a:rPr lang="en-AU" altLang="it-IT"/>
              <a:pPr/>
              <a:t>‹N›</a:t>
            </a:fld>
            <a:endParaRPr lang="en-AU" altLang="it-IT"/>
          </a:p>
        </p:txBody>
      </p:sp>
    </p:spTree>
    <p:extLst>
      <p:ext uri="{BB962C8B-B14F-4D97-AF65-F5344CB8AC3E}">
        <p14:creationId xmlns:p14="http://schemas.microsoft.com/office/powerpoint/2010/main" val="144094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98798B-D27D-4537-87AD-868EB99DCDF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BC0715-16DB-4C9B-B0FE-8B52DD43DFF8}"/>
              </a:ext>
            </a:extLst>
          </p:cNvPr>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7D1C182-3277-4AD0-945B-D878367F66C5}"/>
              </a:ext>
            </a:extLst>
          </p:cNvPr>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0AA6F88-1A73-4F89-BFB7-3910E575B8B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DD8E648-15D1-43F1-B9F9-66AEF68078C1}"/>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3F7A35E-86B8-41AC-A526-AD9F8584566C}"/>
              </a:ext>
            </a:extLst>
          </p:cNvPr>
          <p:cNvSpPr>
            <a:spLocks noGrp="1"/>
          </p:cNvSpPr>
          <p:nvPr>
            <p:ph type="sldNum" sz="quarter" idx="12"/>
          </p:nvPr>
        </p:nvSpPr>
        <p:spPr/>
        <p:txBody>
          <a:bodyPr/>
          <a:lstStyle>
            <a:lvl1pPr>
              <a:defRPr/>
            </a:lvl1pPr>
          </a:lstStyle>
          <a:p>
            <a:fld id="{944688FB-9B5A-429B-9CF5-085A85CA2D53}" type="slidenum">
              <a:rPr lang="en-AU" altLang="it-IT"/>
              <a:pPr/>
              <a:t>‹N›</a:t>
            </a:fld>
            <a:endParaRPr lang="en-AU" altLang="it-IT"/>
          </a:p>
        </p:txBody>
      </p:sp>
    </p:spTree>
    <p:extLst>
      <p:ext uri="{BB962C8B-B14F-4D97-AF65-F5344CB8AC3E}">
        <p14:creationId xmlns:p14="http://schemas.microsoft.com/office/powerpoint/2010/main" val="224305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0E61D6-71B8-4575-A991-C7DA5F78ABDA}"/>
              </a:ext>
            </a:extLst>
          </p:cNvPr>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FD4D3CD-759B-430D-B8D3-C19549A6F84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E611A96-811D-4D90-9724-F557472718D1}"/>
              </a:ext>
            </a:extLst>
          </p:cNvPr>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719C352-DF9E-4F4F-8B63-8BE7785DA35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417F4B9-54A9-4DF8-884F-AF451DF7AA0A}"/>
              </a:ext>
            </a:extLst>
          </p:cNvPr>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5596B5EB-A77F-44E9-9238-741D2926B120}"/>
              </a:ext>
            </a:extLst>
          </p:cNvPr>
          <p:cNvSpPr>
            <a:spLocks noGrp="1"/>
          </p:cNvSpPr>
          <p:nvPr>
            <p:ph type="dt" sz="half" idx="10"/>
          </p:nvPr>
        </p:nvSpPr>
        <p:spPr/>
        <p:txBody>
          <a:bodyPr/>
          <a:lstStyle>
            <a:lvl1pPr>
              <a:defRPr/>
            </a:lvl1pPr>
          </a:lstStyle>
          <a:p>
            <a:endParaRPr lang="en-AU" altLang="it-IT"/>
          </a:p>
        </p:txBody>
      </p:sp>
      <p:sp>
        <p:nvSpPr>
          <p:cNvPr id="8" name="Segnaposto piè di pagina 7">
            <a:extLst>
              <a:ext uri="{FF2B5EF4-FFF2-40B4-BE49-F238E27FC236}">
                <a16:creationId xmlns:a16="http://schemas.microsoft.com/office/drawing/2014/main" id="{DFD84D0B-745A-4C87-BEAE-7435DFAF3FE1}"/>
              </a:ext>
            </a:extLst>
          </p:cNvPr>
          <p:cNvSpPr>
            <a:spLocks noGrp="1"/>
          </p:cNvSpPr>
          <p:nvPr>
            <p:ph type="ftr" sz="quarter" idx="11"/>
          </p:nvPr>
        </p:nvSpPr>
        <p:spPr/>
        <p:txBody>
          <a:bodyPr/>
          <a:lstStyle>
            <a:lvl1pPr>
              <a:defRPr/>
            </a:lvl1pPr>
          </a:lstStyle>
          <a:p>
            <a:endParaRPr lang="en-AU" altLang="it-IT"/>
          </a:p>
        </p:txBody>
      </p:sp>
      <p:sp>
        <p:nvSpPr>
          <p:cNvPr id="9" name="Segnaposto numero diapositiva 8">
            <a:extLst>
              <a:ext uri="{FF2B5EF4-FFF2-40B4-BE49-F238E27FC236}">
                <a16:creationId xmlns:a16="http://schemas.microsoft.com/office/drawing/2014/main" id="{F554F8E4-6B94-4924-902A-8868A9B7BE63}"/>
              </a:ext>
            </a:extLst>
          </p:cNvPr>
          <p:cNvSpPr>
            <a:spLocks noGrp="1"/>
          </p:cNvSpPr>
          <p:nvPr>
            <p:ph type="sldNum" sz="quarter" idx="12"/>
          </p:nvPr>
        </p:nvSpPr>
        <p:spPr/>
        <p:txBody>
          <a:bodyPr/>
          <a:lstStyle>
            <a:lvl1pPr>
              <a:defRPr/>
            </a:lvl1pPr>
          </a:lstStyle>
          <a:p>
            <a:fld id="{199270FF-AE74-4F37-9176-FB9E1A540EA2}" type="slidenum">
              <a:rPr lang="en-AU" altLang="it-IT"/>
              <a:pPr/>
              <a:t>‹N›</a:t>
            </a:fld>
            <a:endParaRPr lang="en-AU" altLang="it-IT"/>
          </a:p>
        </p:txBody>
      </p:sp>
    </p:spTree>
    <p:extLst>
      <p:ext uri="{BB962C8B-B14F-4D97-AF65-F5344CB8AC3E}">
        <p14:creationId xmlns:p14="http://schemas.microsoft.com/office/powerpoint/2010/main" val="283800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19DEA9-DC1F-42F7-9CEB-1BB6F84366B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C07AC8F-1BE5-45F6-831E-B61D1DDDFC6F}"/>
              </a:ext>
            </a:extLst>
          </p:cNvPr>
          <p:cNvSpPr>
            <a:spLocks noGrp="1"/>
          </p:cNvSpPr>
          <p:nvPr>
            <p:ph type="dt" sz="half" idx="10"/>
          </p:nvPr>
        </p:nvSpPr>
        <p:spPr/>
        <p:txBody>
          <a:bodyPr/>
          <a:lstStyle>
            <a:lvl1pPr>
              <a:defRPr/>
            </a:lvl1pPr>
          </a:lstStyle>
          <a:p>
            <a:endParaRPr lang="en-AU" altLang="it-IT"/>
          </a:p>
        </p:txBody>
      </p:sp>
      <p:sp>
        <p:nvSpPr>
          <p:cNvPr id="4" name="Segnaposto piè di pagina 3">
            <a:extLst>
              <a:ext uri="{FF2B5EF4-FFF2-40B4-BE49-F238E27FC236}">
                <a16:creationId xmlns:a16="http://schemas.microsoft.com/office/drawing/2014/main" id="{28FFF686-9FA6-4616-8593-E18111E6330C}"/>
              </a:ext>
            </a:extLst>
          </p:cNvPr>
          <p:cNvSpPr>
            <a:spLocks noGrp="1"/>
          </p:cNvSpPr>
          <p:nvPr>
            <p:ph type="ftr" sz="quarter" idx="11"/>
          </p:nvPr>
        </p:nvSpPr>
        <p:spPr/>
        <p:txBody>
          <a:bodyPr/>
          <a:lstStyle>
            <a:lvl1pPr>
              <a:defRPr/>
            </a:lvl1pPr>
          </a:lstStyle>
          <a:p>
            <a:endParaRPr lang="en-AU" altLang="it-IT"/>
          </a:p>
        </p:txBody>
      </p:sp>
      <p:sp>
        <p:nvSpPr>
          <p:cNvPr id="5" name="Segnaposto numero diapositiva 4">
            <a:extLst>
              <a:ext uri="{FF2B5EF4-FFF2-40B4-BE49-F238E27FC236}">
                <a16:creationId xmlns:a16="http://schemas.microsoft.com/office/drawing/2014/main" id="{46036291-F5A2-44C8-88E5-CBB99B4B274A}"/>
              </a:ext>
            </a:extLst>
          </p:cNvPr>
          <p:cNvSpPr>
            <a:spLocks noGrp="1"/>
          </p:cNvSpPr>
          <p:nvPr>
            <p:ph type="sldNum" sz="quarter" idx="12"/>
          </p:nvPr>
        </p:nvSpPr>
        <p:spPr/>
        <p:txBody>
          <a:bodyPr/>
          <a:lstStyle>
            <a:lvl1pPr>
              <a:defRPr/>
            </a:lvl1pPr>
          </a:lstStyle>
          <a:p>
            <a:fld id="{AE1EA076-FC2D-4DB4-858F-02CC50902AB0}" type="slidenum">
              <a:rPr lang="en-AU" altLang="it-IT"/>
              <a:pPr/>
              <a:t>‹N›</a:t>
            </a:fld>
            <a:endParaRPr lang="en-AU" altLang="it-IT"/>
          </a:p>
        </p:txBody>
      </p:sp>
    </p:spTree>
    <p:extLst>
      <p:ext uri="{BB962C8B-B14F-4D97-AF65-F5344CB8AC3E}">
        <p14:creationId xmlns:p14="http://schemas.microsoft.com/office/powerpoint/2010/main" val="283523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CD970E5-88F3-4BF0-996A-FE888B7B0359}"/>
              </a:ext>
            </a:extLst>
          </p:cNvPr>
          <p:cNvSpPr>
            <a:spLocks noGrp="1"/>
          </p:cNvSpPr>
          <p:nvPr>
            <p:ph type="dt" sz="half" idx="10"/>
          </p:nvPr>
        </p:nvSpPr>
        <p:spPr/>
        <p:txBody>
          <a:bodyPr/>
          <a:lstStyle>
            <a:lvl1pPr>
              <a:defRPr/>
            </a:lvl1pPr>
          </a:lstStyle>
          <a:p>
            <a:endParaRPr lang="en-AU" altLang="it-IT"/>
          </a:p>
        </p:txBody>
      </p:sp>
      <p:sp>
        <p:nvSpPr>
          <p:cNvPr id="3" name="Segnaposto piè di pagina 2">
            <a:extLst>
              <a:ext uri="{FF2B5EF4-FFF2-40B4-BE49-F238E27FC236}">
                <a16:creationId xmlns:a16="http://schemas.microsoft.com/office/drawing/2014/main" id="{99C44F37-D1B4-4A0C-9A9B-97A1DBD449F0}"/>
              </a:ext>
            </a:extLst>
          </p:cNvPr>
          <p:cNvSpPr>
            <a:spLocks noGrp="1"/>
          </p:cNvSpPr>
          <p:nvPr>
            <p:ph type="ftr" sz="quarter" idx="11"/>
          </p:nvPr>
        </p:nvSpPr>
        <p:spPr/>
        <p:txBody>
          <a:bodyPr/>
          <a:lstStyle>
            <a:lvl1pPr>
              <a:defRPr/>
            </a:lvl1pPr>
          </a:lstStyle>
          <a:p>
            <a:endParaRPr lang="en-AU" altLang="it-IT"/>
          </a:p>
        </p:txBody>
      </p:sp>
      <p:sp>
        <p:nvSpPr>
          <p:cNvPr id="4" name="Segnaposto numero diapositiva 3">
            <a:extLst>
              <a:ext uri="{FF2B5EF4-FFF2-40B4-BE49-F238E27FC236}">
                <a16:creationId xmlns:a16="http://schemas.microsoft.com/office/drawing/2014/main" id="{940DA7BF-479D-4449-98F1-8AE08B2F3088}"/>
              </a:ext>
            </a:extLst>
          </p:cNvPr>
          <p:cNvSpPr>
            <a:spLocks noGrp="1"/>
          </p:cNvSpPr>
          <p:nvPr>
            <p:ph type="sldNum" sz="quarter" idx="12"/>
          </p:nvPr>
        </p:nvSpPr>
        <p:spPr/>
        <p:txBody>
          <a:bodyPr/>
          <a:lstStyle>
            <a:lvl1pPr>
              <a:defRPr/>
            </a:lvl1pPr>
          </a:lstStyle>
          <a:p>
            <a:fld id="{CADCDE58-8D4E-478F-B764-3F9025403920}" type="slidenum">
              <a:rPr lang="en-AU" altLang="it-IT"/>
              <a:pPr/>
              <a:t>‹N›</a:t>
            </a:fld>
            <a:endParaRPr lang="en-AU" altLang="it-IT"/>
          </a:p>
        </p:txBody>
      </p:sp>
    </p:spTree>
    <p:extLst>
      <p:ext uri="{BB962C8B-B14F-4D97-AF65-F5344CB8AC3E}">
        <p14:creationId xmlns:p14="http://schemas.microsoft.com/office/powerpoint/2010/main" val="1945813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49885D-5A7C-4BEC-9F15-73075C85997E}"/>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3AD243-8A98-41BE-957A-A51CBC11524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A2968C3-904B-48D4-87BC-4E8667CB87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81AED47-3A08-4511-9767-4C0BE69A93A6}"/>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41FBDB51-1AF3-4249-A9DF-7C1EC6101884}"/>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72804BF2-AFE2-4D41-9A34-86B3B418B2F0}"/>
              </a:ext>
            </a:extLst>
          </p:cNvPr>
          <p:cNvSpPr>
            <a:spLocks noGrp="1"/>
          </p:cNvSpPr>
          <p:nvPr>
            <p:ph type="sldNum" sz="quarter" idx="12"/>
          </p:nvPr>
        </p:nvSpPr>
        <p:spPr/>
        <p:txBody>
          <a:bodyPr/>
          <a:lstStyle>
            <a:lvl1pPr>
              <a:defRPr/>
            </a:lvl1pPr>
          </a:lstStyle>
          <a:p>
            <a:fld id="{6EB3FA87-ED7C-42CB-8905-B74620A9D29E}" type="slidenum">
              <a:rPr lang="en-AU" altLang="it-IT"/>
              <a:pPr/>
              <a:t>‹N›</a:t>
            </a:fld>
            <a:endParaRPr lang="en-AU" altLang="it-IT"/>
          </a:p>
        </p:txBody>
      </p:sp>
    </p:spTree>
    <p:extLst>
      <p:ext uri="{BB962C8B-B14F-4D97-AF65-F5344CB8AC3E}">
        <p14:creationId xmlns:p14="http://schemas.microsoft.com/office/powerpoint/2010/main" val="58727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6F9B2F-6140-439B-A436-2CBFC5DD272F}"/>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1CFD4A8-C8A1-4E0B-9813-DD7B25FABED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2B8FFEC-D906-4314-8C5F-4021B0E8D43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30C8B7F-3FC0-4B94-A690-919ADE8D7B50}"/>
              </a:ext>
            </a:extLst>
          </p:cNvPr>
          <p:cNvSpPr>
            <a:spLocks noGrp="1"/>
          </p:cNvSpPr>
          <p:nvPr>
            <p:ph type="dt" sz="half" idx="10"/>
          </p:nvPr>
        </p:nvSpPr>
        <p:spPr/>
        <p:txBody>
          <a:bodyPr/>
          <a:lstStyle>
            <a:lvl1pPr>
              <a:defRPr/>
            </a:lvl1pPr>
          </a:lstStyle>
          <a:p>
            <a:endParaRPr lang="en-AU" altLang="it-IT"/>
          </a:p>
        </p:txBody>
      </p:sp>
      <p:sp>
        <p:nvSpPr>
          <p:cNvPr id="6" name="Segnaposto piè di pagina 5">
            <a:extLst>
              <a:ext uri="{FF2B5EF4-FFF2-40B4-BE49-F238E27FC236}">
                <a16:creationId xmlns:a16="http://schemas.microsoft.com/office/drawing/2014/main" id="{32430ABA-76DF-4454-9EB6-7EB851FC3567}"/>
              </a:ext>
            </a:extLst>
          </p:cNvPr>
          <p:cNvSpPr>
            <a:spLocks noGrp="1"/>
          </p:cNvSpPr>
          <p:nvPr>
            <p:ph type="ftr" sz="quarter" idx="11"/>
          </p:nvPr>
        </p:nvSpPr>
        <p:spPr/>
        <p:txBody>
          <a:bodyPr/>
          <a:lstStyle>
            <a:lvl1pPr>
              <a:defRPr/>
            </a:lvl1pPr>
          </a:lstStyle>
          <a:p>
            <a:endParaRPr lang="en-AU" altLang="it-IT"/>
          </a:p>
        </p:txBody>
      </p:sp>
      <p:sp>
        <p:nvSpPr>
          <p:cNvPr id="7" name="Segnaposto numero diapositiva 6">
            <a:extLst>
              <a:ext uri="{FF2B5EF4-FFF2-40B4-BE49-F238E27FC236}">
                <a16:creationId xmlns:a16="http://schemas.microsoft.com/office/drawing/2014/main" id="{05A29520-2651-4A6F-A4E5-6ED15D789657}"/>
              </a:ext>
            </a:extLst>
          </p:cNvPr>
          <p:cNvSpPr>
            <a:spLocks noGrp="1"/>
          </p:cNvSpPr>
          <p:nvPr>
            <p:ph type="sldNum" sz="quarter" idx="12"/>
          </p:nvPr>
        </p:nvSpPr>
        <p:spPr/>
        <p:txBody>
          <a:bodyPr/>
          <a:lstStyle>
            <a:lvl1pPr>
              <a:defRPr/>
            </a:lvl1pPr>
          </a:lstStyle>
          <a:p>
            <a:fld id="{845DA4E7-3FD8-4C1B-8AAD-AAD72B25C42D}" type="slidenum">
              <a:rPr lang="en-AU" altLang="it-IT"/>
              <a:pPr/>
              <a:t>‹N›</a:t>
            </a:fld>
            <a:endParaRPr lang="en-AU" altLang="it-IT"/>
          </a:p>
        </p:txBody>
      </p:sp>
    </p:spTree>
    <p:extLst>
      <p:ext uri="{BB962C8B-B14F-4D97-AF65-F5344CB8AC3E}">
        <p14:creationId xmlns:p14="http://schemas.microsoft.com/office/powerpoint/2010/main" val="202743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92FDAA-E963-468D-BDD1-4C5937FC419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it-IT"/>
              <a:t>Kliknij, aby edytować styl wzorca tytułu</a:t>
            </a:r>
          </a:p>
        </p:txBody>
      </p:sp>
      <p:sp>
        <p:nvSpPr>
          <p:cNvPr id="1027" name="Rectangle 3">
            <a:extLst>
              <a:ext uri="{FF2B5EF4-FFF2-40B4-BE49-F238E27FC236}">
                <a16:creationId xmlns:a16="http://schemas.microsoft.com/office/drawing/2014/main" id="{A92C00AF-57A2-41CF-A18B-1592DA6AC4E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it-IT"/>
              <a:t>Kliknij, aby edytować style wzorca tekstu</a:t>
            </a:r>
          </a:p>
          <a:p>
            <a:pPr lvl="1"/>
            <a:r>
              <a:rPr lang="en-AU" altLang="it-IT"/>
              <a:t>Drugi poziom</a:t>
            </a:r>
          </a:p>
          <a:p>
            <a:pPr lvl="2"/>
            <a:r>
              <a:rPr lang="en-AU" altLang="it-IT"/>
              <a:t>Trzeci poziom</a:t>
            </a:r>
          </a:p>
          <a:p>
            <a:pPr lvl="3"/>
            <a:r>
              <a:rPr lang="en-AU" altLang="it-IT"/>
              <a:t>Czwarty poziom</a:t>
            </a:r>
          </a:p>
          <a:p>
            <a:pPr lvl="4"/>
            <a:r>
              <a:rPr lang="en-AU" altLang="it-IT"/>
              <a:t>Piąty poziom</a:t>
            </a:r>
          </a:p>
        </p:txBody>
      </p:sp>
      <p:sp>
        <p:nvSpPr>
          <p:cNvPr id="1028" name="Rectangle 4">
            <a:extLst>
              <a:ext uri="{FF2B5EF4-FFF2-40B4-BE49-F238E27FC236}">
                <a16:creationId xmlns:a16="http://schemas.microsoft.com/office/drawing/2014/main" id="{EDB49452-405B-464D-939C-C44DB552058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AU" altLang="it-IT"/>
          </a:p>
        </p:txBody>
      </p:sp>
      <p:sp>
        <p:nvSpPr>
          <p:cNvPr id="1029" name="Rectangle 5">
            <a:extLst>
              <a:ext uri="{FF2B5EF4-FFF2-40B4-BE49-F238E27FC236}">
                <a16:creationId xmlns:a16="http://schemas.microsoft.com/office/drawing/2014/main" id="{C9B396F7-AA80-4835-AF41-4FEF275A1D9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AU" altLang="it-IT"/>
          </a:p>
        </p:txBody>
      </p:sp>
      <p:sp>
        <p:nvSpPr>
          <p:cNvPr id="1030" name="Rectangle 6">
            <a:extLst>
              <a:ext uri="{FF2B5EF4-FFF2-40B4-BE49-F238E27FC236}">
                <a16:creationId xmlns:a16="http://schemas.microsoft.com/office/drawing/2014/main" id="{CF9C107D-AD9F-4F2E-B9AA-5571E397550F}"/>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D9E74DA-6B25-4795-9C63-0B51EDBC2801}" type="slidenum">
              <a:rPr lang="en-AU" altLang="it-IT"/>
              <a:pPr/>
              <a:t>‹N›</a:t>
            </a:fld>
            <a:endParaRPr lang="en-AU"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ebm"/><Relationship Id="rId1" Type="http://schemas.microsoft.com/office/2007/relationships/media" Target="../media/media2.webm"/><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play.google.com/store/apps/details?id=com.PicoPlanetDev.PuzzleVR&amp;hl=en_US&amp;gl=US" TargetMode="External"/><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id="{31153A7E-0EFA-42C7-9E74-54414C8B212A}"/>
              </a:ext>
            </a:extLst>
          </p:cNvPr>
          <p:cNvSpPr txBox="1">
            <a:spLocks noChangeArrowheads="1"/>
          </p:cNvSpPr>
          <p:nvPr/>
        </p:nvSpPr>
        <p:spPr bwMode="auto">
          <a:xfrm>
            <a:off x="683515" y="476250"/>
            <a:ext cx="698483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4400" b="1" dirty="0">
                <a:solidFill>
                  <a:schemeClr val="tx1"/>
                </a:solidFill>
              </a:rPr>
              <a:t>Inclusione e personalizzazione nell’insegnamento delle STEAM</a:t>
            </a:r>
            <a:endParaRPr lang="pl-PL" altLang="it-IT" sz="4400" dirty="0">
              <a:solidFill>
                <a:srgbClr val="FF0000"/>
              </a:solidFill>
              <a:latin typeface="Arial" panose="020B0604020202020204" pitchFamily="34" charset="0"/>
            </a:endParaRPr>
          </a:p>
        </p:txBody>
      </p:sp>
      <p:sp>
        <p:nvSpPr>
          <p:cNvPr id="140295" name="Text Box 7">
            <a:extLst>
              <a:ext uri="{FF2B5EF4-FFF2-40B4-BE49-F238E27FC236}">
                <a16:creationId xmlns:a16="http://schemas.microsoft.com/office/drawing/2014/main" id="{6784529F-5E7E-4696-B4AD-A744D7A6443E}"/>
              </a:ext>
            </a:extLst>
          </p:cNvPr>
          <p:cNvSpPr txBox="1">
            <a:spLocks noChangeArrowheads="1"/>
          </p:cNvSpPr>
          <p:nvPr/>
        </p:nvSpPr>
        <p:spPr bwMode="auto">
          <a:xfrm>
            <a:off x="539750" y="3517064"/>
            <a:ext cx="648126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it-IT" sz="2800" dirty="0">
                <a:solidFill>
                  <a:srgbClr val="002060"/>
                </a:solidFill>
                <a:latin typeface="Arial" panose="020B0604020202020204" pitchFamily="34" charset="0"/>
              </a:rPr>
              <a:t>Grzegorz Karwasz</a:t>
            </a:r>
          </a:p>
          <a:p>
            <a:endParaRPr lang="pl-PL" altLang="it-IT" sz="2800" dirty="0">
              <a:solidFill>
                <a:srgbClr val="002060"/>
              </a:solidFill>
              <a:latin typeface="Arial" panose="020B0604020202020204" pitchFamily="34" charset="0"/>
            </a:endParaRPr>
          </a:p>
          <a:p>
            <a:endParaRPr lang="it-IT" altLang="it-IT" sz="2800" i="1" dirty="0">
              <a:solidFill>
                <a:srgbClr val="002060"/>
              </a:solidFill>
            </a:endParaRPr>
          </a:p>
          <a:p>
            <a:r>
              <a:rPr lang="it-IT" altLang="it-IT" sz="2800" i="1" dirty="0">
                <a:solidFill>
                  <a:srgbClr val="002060"/>
                </a:solidFill>
                <a:latin typeface="Arial" panose="020B0604020202020204" pitchFamily="34" charset="0"/>
              </a:rPr>
              <a:t>Lezione </a:t>
            </a:r>
            <a:r>
              <a:rPr lang="it-IT" altLang="it-IT" sz="2800" i="1" dirty="0">
                <a:solidFill>
                  <a:srgbClr val="002060"/>
                </a:solidFill>
              </a:rPr>
              <a:t>7</a:t>
            </a:r>
            <a:r>
              <a:rPr lang="it-IT" altLang="it-IT" sz="2800" i="1">
                <a:solidFill>
                  <a:srgbClr val="002060"/>
                </a:solidFill>
                <a:latin typeface="Arial" panose="020B0604020202020204" pitchFamily="34" charset="0"/>
              </a:rPr>
              <a:t>: </a:t>
            </a:r>
            <a:r>
              <a:rPr lang="it-IT" altLang="it-IT" sz="2800" i="1">
                <a:solidFill>
                  <a:srgbClr val="002060"/>
                </a:solidFill>
              </a:rPr>
              <a:t>Realtà </a:t>
            </a:r>
            <a:r>
              <a:rPr lang="it-IT" altLang="it-IT" sz="2800" i="1" dirty="0">
                <a:solidFill>
                  <a:srgbClr val="002060"/>
                </a:solidFill>
              </a:rPr>
              <a:t>aumentata in «BES»</a:t>
            </a:r>
            <a:endParaRPr lang="pl-PL" altLang="it-IT" sz="2800" i="1" dirty="0">
              <a:solidFill>
                <a:srgbClr val="002060"/>
              </a:solidFill>
              <a:latin typeface="Arial" panose="020B0604020202020204" pitchFamily="34" charset="0"/>
            </a:endParaRPr>
          </a:p>
        </p:txBody>
      </p:sp>
      <p:sp>
        <p:nvSpPr>
          <p:cNvPr id="2" name="CasellaDiTesto 1">
            <a:extLst>
              <a:ext uri="{FF2B5EF4-FFF2-40B4-BE49-F238E27FC236}">
                <a16:creationId xmlns:a16="http://schemas.microsoft.com/office/drawing/2014/main" id="{C9F83716-83FF-09A7-EF0F-B4907B9DCC70}"/>
              </a:ext>
            </a:extLst>
          </p:cNvPr>
          <p:cNvSpPr txBox="1"/>
          <p:nvPr/>
        </p:nvSpPr>
        <p:spPr>
          <a:xfrm>
            <a:off x="539552" y="5949280"/>
            <a:ext cx="7776864" cy="430887"/>
          </a:xfrm>
          <a:prstGeom prst="rect">
            <a:avLst/>
          </a:prstGeom>
          <a:noFill/>
        </p:spPr>
        <p:txBody>
          <a:bodyPr wrap="square">
            <a:spAutoFit/>
          </a:bodyPr>
          <a:lstStyle/>
          <a:p>
            <a:r>
              <a:rPr lang="it-IT" sz="2200" dirty="0"/>
              <a:t>Credits: Prof. </a:t>
            </a:r>
            <a:r>
              <a:rPr lang="it-IT" sz="2200" dirty="0" err="1"/>
              <a:t>Dorota</a:t>
            </a:r>
            <a:r>
              <a:rPr lang="it-IT" sz="2200" dirty="0"/>
              <a:t> </a:t>
            </a:r>
            <a:r>
              <a:rPr lang="it-IT" sz="2200" dirty="0" err="1"/>
              <a:t>Siemieniecka</a:t>
            </a:r>
            <a:r>
              <a:rPr lang="it-IT" sz="2200" dirty="0"/>
              <a:t>, UMK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half" idx="3"/>
          </p:nvPr>
        </p:nvSpPr>
        <p:spPr>
          <a:xfrm>
            <a:off x="251520" y="1295400"/>
            <a:ext cx="8712968" cy="843308"/>
          </a:xfrm>
        </p:spPr>
        <p:txBody>
          <a:bodyPr wrap="square"/>
          <a:lstStyle/>
          <a:p>
            <a:pPr marL="0" indent="0">
              <a:buNone/>
            </a:pPr>
            <a:r>
              <a:rPr lang="it-IT" altLang="en-US" sz="2600" dirty="0"/>
              <a:t>Altri giochi per la terapia</a:t>
            </a:r>
            <a:endParaRPr lang="pl-PL" altLang="en-US" sz="2600" dirty="0"/>
          </a:p>
          <a:p>
            <a:pPr marL="0" indent="0">
              <a:buNone/>
            </a:pPr>
            <a:r>
              <a:rPr lang="it-IT" altLang="en-US" sz="2400" dirty="0"/>
              <a:t>3) </a:t>
            </a:r>
            <a:r>
              <a:rPr lang="pl-PL" altLang="en-US" sz="2400" dirty="0"/>
              <a:t>Oddbods Hot &amp; Cold VR game</a:t>
            </a:r>
            <a:r>
              <a:rPr lang="it-IT" altLang="en-US" sz="2400" dirty="0"/>
              <a:t> (</a:t>
            </a:r>
            <a:r>
              <a:rPr lang="pl-PL" altLang="en-US" sz="2400" dirty="0"/>
              <a:t>Oddbods </a:t>
            </a:r>
            <a:r>
              <a:rPr lang="it-IT" altLang="en-US" sz="2400" dirty="0"/>
              <a:t>Caldo</a:t>
            </a:r>
            <a:r>
              <a:rPr lang="pl-PL" altLang="en-US" sz="2400" dirty="0"/>
              <a:t> &amp; </a:t>
            </a:r>
            <a:r>
              <a:rPr lang="it-IT" altLang="en-US" sz="2400" dirty="0"/>
              <a:t>Freddo</a:t>
            </a:r>
            <a:r>
              <a:rPr lang="pl-PL" altLang="en-US" sz="2400" dirty="0"/>
              <a:t> </a:t>
            </a:r>
            <a:r>
              <a:rPr lang="it-IT" altLang="en-US" sz="2400" dirty="0"/>
              <a:t>gioco </a:t>
            </a:r>
            <a:r>
              <a:rPr lang="pl-PL" altLang="en-US" sz="2400" dirty="0"/>
              <a:t>VR</a:t>
            </a:r>
            <a:r>
              <a:rPr lang="it-IT" altLang="en-US" sz="2400" dirty="0"/>
              <a:t>)</a:t>
            </a:r>
            <a:r>
              <a:rPr lang="pl-PL" altLang="en-US" sz="2400" dirty="0"/>
              <a:t> </a:t>
            </a:r>
          </a:p>
        </p:txBody>
      </p:sp>
      <p:pic>
        <p:nvPicPr>
          <p:cNvPr id="8" name="Obraz 8"/>
          <p:cNvPicPr>
            <a:picLocks noGrp="1" noChangeAspect="1" noChangeArrowheads="1"/>
          </p:cNvPicPr>
          <p:nvPr>
            <p:ph sz="half" idx="2"/>
          </p:nvPr>
        </p:nvPicPr>
        <p:blipFill>
          <a:blip r:embed="rId2" cstate="print"/>
          <a:srcRect/>
          <a:stretch>
            <a:fillRect/>
          </a:stretch>
        </p:blipFill>
        <p:spPr>
          <a:xfrm>
            <a:off x="-64144" y="2685170"/>
            <a:ext cx="9213215" cy="2552065"/>
          </a:xfrm>
          <a:prstGeom prst="rect">
            <a:avLst/>
          </a:prstGeom>
          <a:noFill/>
          <a:ln w="9525">
            <a:noFill/>
            <a:miter lim="800000"/>
            <a:headEnd/>
            <a:tailEnd/>
          </a:ln>
        </p:spPr>
      </p:pic>
      <p:sp>
        <p:nvSpPr>
          <p:cNvPr id="5" name="Tytuł 4"/>
          <p:cNvSpPr>
            <a:spLocks noGrp="1"/>
          </p:cNvSpPr>
          <p:nvPr>
            <p:ph type="ctrTitle"/>
          </p:nvPr>
        </p:nvSpPr>
        <p:spPr>
          <a:xfrm>
            <a:off x="533400" y="228600"/>
            <a:ext cx="8124825" cy="984885"/>
          </a:xfrm>
        </p:spPr>
        <p:txBody>
          <a:bodyPr wrap="square"/>
          <a:lstStyle/>
          <a:p>
            <a:r>
              <a:rPr lang="pl-PL" altLang="en-US" sz="3200" dirty="0">
                <a:sym typeface="+mn-ea"/>
              </a:rPr>
              <a:t>1) </a:t>
            </a:r>
            <a:r>
              <a:rPr lang="it-IT" altLang="en-US" sz="3200" dirty="0">
                <a:sym typeface="+mn-ea"/>
              </a:rPr>
              <a:t>Tipo di problema: identificazione di un elemento nel rumore (percezione visiva).</a:t>
            </a:r>
            <a:endParaRPr lang="pl-PL" altLang="en-US" sz="3200" dirty="0"/>
          </a:p>
        </p:txBody>
      </p:sp>
      <p:sp>
        <p:nvSpPr>
          <p:cNvPr id="2" name="Pole tekstowe 1"/>
          <p:cNvSpPr txBox="1"/>
          <p:nvPr/>
        </p:nvSpPr>
        <p:spPr>
          <a:xfrm>
            <a:off x="-80989" y="5845846"/>
            <a:ext cx="9178676" cy="646331"/>
          </a:xfrm>
          <a:prstGeom prst="rect">
            <a:avLst/>
          </a:prstGeom>
          <a:noFill/>
        </p:spPr>
        <p:txBody>
          <a:bodyPr wrap="square" rtlCol="0">
            <a:spAutoFit/>
          </a:bodyPr>
          <a:lstStyle/>
          <a:p>
            <a:r>
              <a:rPr lang="pl-PL" altLang="en-US" dirty="0"/>
              <a:t>https://www.youtube.com/watch?v=xruKx6VO3E4</a:t>
            </a:r>
          </a:p>
          <a:p>
            <a:r>
              <a:rPr lang="pl-PL" altLang="en-US" dirty="0"/>
              <a:t>https://play.google.com/store/apps/details?id=com.maysalward.oddbodsvr&amp;hl=pl&amp;gl=US.</a:t>
            </a:r>
          </a:p>
        </p:txBody>
      </p:sp>
      <p:pic>
        <p:nvPicPr>
          <p:cNvPr id="6" name="Immagine 5">
            <a:extLst>
              <a:ext uri="{FF2B5EF4-FFF2-40B4-BE49-F238E27FC236}">
                <a16:creationId xmlns:a16="http://schemas.microsoft.com/office/drawing/2014/main" id="{7E1ADC31-130A-1E19-5CE2-9CFA0873B1FC}"/>
              </a:ext>
            </a:extLst>
          </p:cNvPr>
          <p:cNvPicPr>
            <a:picLocks noChangeAspect="1"/>
          </p:cNvPicPr>
          <p:nvPr/>
        </p:nvPicPr>
        <p:blipFill>
          <a:blip r:embed="rId3"/>
          <a:stretch>
            <a:fillRect/>
          </a:stretch>
        </p:blipFill>
        <p:spPr>
          <a:xfrm>
            <a:off x="-62684" y="2664439"/>
            <a:ext cx="4571033" cy="258796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91120" y="1351751"/>
            <a:ext cx="8856984" cy="5416868"/>
          </a:xfrm>
        </p:spPr>
        <p:txBody>
          <a:bodyPr wrap="square"/>
          <a:lstStyle/>
          <a:p>
            <a:r>
              <a:rPr lang="it-IT" altLang="en-US" sz="2000" dirty="0"/>
              <a:t>L'obiettivo in ogni livello è trovare cose perdute, come: ombrello, padella, orologio...  </a:t>
            </a:r>
          </a:p>
          <a:p>
            <a:r>
              <a:rPr lang="it-IT" altLang="en-US" sz="2000" dirty="0"/>
              <a:t>Gli elementi sono presentati nell'elenco (situato nella parte superiore dello schermo) in ogni stanza. </a:t>
            </a:r>
          </a:p>
          <a:p>
            <a:r>
              <a:rPr lang="it-IT" altLang="en-US" sz="2000" dirty="0"/>
              <a:t>Il gioco ha tre livelli. In ogni livello il giocatore deve trovare da 3 a 7 oggetti entro il limite di tempo. L'utente può scegliere, se vuole giocare con limite di tempo. </a:t>
            </a:r>
          </a:p>
          <a:p>
            <a:r>
              <a:rPr lang="it-IT" altLang="en-US" sz="2000" dirty="0"/>
              <a:t>L'applicazione può anche richiedere all'utente. Caldo significa che l'utente si sta avvicinando a un oggetto nascosto. Freddo significa che si sta allontanando da un oggetto nascosto.</a:t>
            </a:r>
          </a:p>
          <a:p>
            <a:r>
              <a:rPr lang="it-IT" altLang="en-US" sz="2000" dirty="0"/>
              <a:t>In altre parole, un vecchio gioco «reale» è divenuto virtuale</a:t>
            </a:r>
          </a:p>
          <a:p>
            <a:pPr marL="0" indent="0">
              <a:buNone/>
            </a:pPr>
            <a:endParaRPr lang="it-IT" altLang="en-US" sz="2000" dirty="0"/>
          </a:p>
          <a:p>
            <a:pPr marL="0" indent="0">
              <a:buNone/>
            </a:pPr>
            <a:r>
              <a:rPr lang="it-IT" altLang="en-US" sz="2000" dirty="0"/>
              <a:t>I giochi di questo tipo consentono di praticare: l’osservazione, la ricerca nel campo visivo, l’efficienza dell'attenzione visiva, omettendo elementi irrilevanti.
</a:t>
            </a:r>
            <a:endParaRPr lang="pl-PL" altLang="en-US" sz="2000" dirty="0"/>
          </a:p>
        </p:txBody>
      </p:sp>
      <p:sp>
        <p:nvSpPr>
          <p:cNvPr id="4" name="Tytuł 3"/>
          <p:cNvSpPr>
            <a:spLocks noGrp="1"/>
          </p:cNvSpPr>
          <p:nvPr>
            <p:ph type="ctrTitle"/>
          </p:nvPr>
        </p:nvSpPr>
        <p:spPr>
          <a:xfrm>
            <a:off x="457200" y="342582"/>
            <a:ext cx="8124825" cy="984885"/>
          </a:xfrm>
        </p:spPr>
        <p:txBody>
          <a:bodyPr wrap="square"/>
          <a:lstStyle/>
          <a:p>
            <a:r>
              <a:rPr lang="it-IT" altLang="en-US" sz="3200" dirty="0">
                <a:sym typeface="+mn-ea"/>
              </a:rPr>
              <a:t>1) Tipo di problema: Identificazione di un elemento nel rumore (percezione visiva).</a:t>
            </a:r>
            <a:endParaRPr lang="pl-PL" altLang="en-US" sz="3200" dirty="0"/>
          </a:p>
        </p:txBody>
      </p:sp>
      <p:sp>
        <p:nvSpPr>
          <p:cNvPr id="5" name="Pole tekstowe 4"/>
          <p:cNvSpPr txBox="1"/>
          <p:nvPr/>
        </p:nvSpPr>
        <p:spPr>
          <a:xfrm>
            <a:off x="437952" y="6330752"/>
            <a:ext cx="5795241" cy="369332"/>
          </a:xfrm>
          <a:prstGeom prst="rect">
            <a:avLst/>
          </a:prstGeom>
          <a:noFill/>
        </p:spPr>
        <p:txBody>
          <a:bodyPr wrap="none" rtlCol="0" anchor="t">
            <a:spAutoFit/>
          </a:bodyPr>
          <a:lstStyle/>
          <a:p>
            <a:pPr algn="l"/>
            <a:r>
              <a:rPr lang="pl-PL" altLang="en-US" dirty="0">
                <a:sym typeface="+mn-ea"/>
              </a:rPr>
              <a:t>link: https://www.youtube.com/watch?v=xruKx6VO3E4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49828C4-115A-572B-9EFE-377C206DD987}"/>
              </a:ext>
            </a:extLst>
          </p:cNvPr>
          <p:cNvPicPr>
            <a:picLocks noChangeAspect="1"/>
          </p:cNvPicPr>
          <p:nvPr/>
        </p:nvPicPr>
        <p:blipFill>
          <a:blip r:embed="rId2"/>
          <a:stretch>
            <a:fillRect/>
          </a:stretch>
        </p:blipFill>
        <p:spPr>
          <a:xfrm>
            <a:off x="822412" y="1307063"/>
            <a:ext cx="7499176" cy="4243874"/>
          </a:xfrm>
          <a:prstGeom prst="rect">
            <a:avLst/>
          </a:prstGeom>
        </p:spPr>
      </p:pic>
      <p:sp>
        <p:nvSpPr>
          <p:cNvPr id="5" name="CasellaDiTesto 4">
            <a:extLst>
              <a:ext uri="{FF2B5EF4-FFF2-40B4-BE49-F238E27FC236}">
                <a16:creationId xmlns:a16="http://schemas.microsoft.com/office/drawing/2014/main" id="{9CDC4044-CE95-71DC-8EDC-BB2ACC5CC9DF}"/>
              </a:ext>
            </a:extLst>
          </p:cNvPr>
          <p:cNvSpPr txBox="1"/>
          <p:nvPr/>
        </p:nvSpPr>
        <p:spPr>
          <a:xfrm>
            <a:off x="457200" y="6219693"/>
            <a:ext cx="7499176" cy="369332"/>
          </a:xfrm>
          <a:prstGeom prst="rect">
            <a:avLst/>
          </a:prstGeom>
          <a:noFill/>
        </p:spPr>
        <p:txBody>
          <a:bodyPr wrap="square">
            <a:spAutoFit/>
          </a:bodyPr>
          <a:lstStyle/>
          <a:p>
            <a:r>
              <a:rPr lang="it-IT" dirty="0"/>
              <a:t>https://www.youtube.com/watch?v=xruKx6VO3E4</a:t>
            </a:r>
          </a:p>
        </p:txBody>
      </p:sp>
      <p:sp>
        <p:nvSpPr>
          <p:cNvPr id="6" name="Titolo 1">
            <a:extLst>
              <a:ext uri="{FF2B5EF4-FFF2-40B4-BE49-F238E27FC236}">
                <a16:creationId xmlns:a16="http://schemas.microsoft.com/office/drawing/2014/main" id="{46AADC13-3849-09DC-907E-E5B55EABFD01}"/>
              </a:ext>
            </a:extLst>
          </p:cNvPr>
          <p:cNvSpPr txBox="1">
            <a:spLocks/>
          </p:cNvSpPr>
          <p:nvPr/>
        </p:nvSpPr>
        <p:spPr bwMode="auto">
          <a:xfrm>
            <a:off x="460524" y="10804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sz="3600"/>
              <a:t>«Oddbods» con occhiali 3D</a:t>
            </a:r>
            <a:endParaRPr lang="it-IT" sz="3600" dirty="0"/>
          </a:p>
        </p:txBody>
      </p:sp>
    </p:spTree>
    <p:extLst>
      <p:ext uri="{BB962C8B-B14F-4D97-AF65-F5344CB8AC3E}">
        <p14:creationId xmlns:p14="http://schemas.microsoft.com/office/powerpoint/2010/main" val="3045277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0" y="1074739"/>
            <a:ext cx="8928992" cy="2954655"/>
          </a:xfrm>
        </p:spPr>
        <p:txBody>
          <a:bodyPr wrap="square"/>
          <a:lstStyle/>
          <a:p>
            <a:pPr>
              <a:buFont typeface="Arial" panose="020B0604020202020204" pitchFamily="34" charset="0"/>
              <a:buChar char="•"/>
            </a:pPr>
            <a:r>
              <a:rPr lang="it-IT" altLang="en-US" sz="2000" dirty="0"/>
              <a:t>L'applicazione consente di esplorare un nuovo mondo immergendosi nelle profondità oceaniche. L'utente può imparare le specie ittiche e guardarle da vicino. 
Quando l'utente si avvicina a un pesce, il movimento è più lento in modo da poter esaminare da vicino i dettagli. 
Lo studente può lavorare con una grafica molto bella e un ambiente oceanico realistico. Può osservare 107 diversi tipi di pesci. 
Questa è un'opportunità per cercare la stessa specie di pesci e selezionare le stesse unità che differiscono per dimensioni o direzione di movimento.</a:t>
            </a:r>
            <a:endParaRPr lang="pl-PL" altLang="en-US" sz="2000" dirty="0"/>
          </a:p>
        </p:txBody>
      </p:sp>
      <p:sp>
        <p:nvSpPr>
          <p:cNvPr id="2" name="Pole tekstowe 1"/>
          <p:cNvSpPr txBox="1"/>
          <p:nvPr/>
        </p:nvSpPr>
        <p:spPr>
          <a:xfrm>
            <a:off x="-20881" y="6296824"/>
            <a:ext cx="8564880" cy="307777"/>
          </a:xfrm>
          <a:prstGeom prst="rect">
            <a:avLst/>
          </a:prstGeom>
          <a:noFill/>
        </p:spPr>
        <p:txBody>
          <a:bodyPr wrap="square" rtlCol="0">
            <a:spAutoFit/>
          </a:bodyPr>
          <a:lstStyle/>
          <a:p>
            <a:r>
              <a:rPr lang="pl-PL" altLang="en-US" sz="1400" dirty="0"/>
              <a:t>https://www.youtube.com/watch?v=M4TShe5OBOc</a:t>
            </a:r>
          </a:p>
        </p:txBody>
      </p:sp>
      <p:sp>
        <p:nvSpPr>
          <p:cNvPr id="6" name="Tytuł 1">
            <a:extLst>
              <a:ext uri="{FF2B5EF4-FFF2-40B4-BE49-F238E27FC236}">
                <a16:creationId xmlns:a16="http://schemas.microsoft.com/office/drawing/2014/main" id="{B39F0F07-A66D-DB21-B5DE-467B97E8B895}"/>
              </a:ext>
            </a:extLst>
          </p:cNvPr>
          <p:cNvSpPr txBox="1">
            <a:spLocks/>
          </p:cNvSpPr>
          <p:nvPr/>
        </p:nvSpPr>
        <p:spPr bwMode="auto">
          <a:xfrm>
            <a:off x="595312" y="32420"/>
            <a:ext cx="795337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ctr" rtl="0" fontAlgn="base">
              <a:spcBef>
                <a:spcPct val="0"/>
              </a:spcBef>
              <a:spcAft>
                <a:spcPct val="0"/>
              </a:spcAft>
              <a:defRPr sz="4400" b="0" i="0" kern="1200">
                <a:solidFill>
                  <a:schemeClr val="tx1"/>
                </a:solidFill>
                <a:latin typeface="Calibri" panose="020F0502020204030204"/>
                <a:ea typeface="+mj-ea"/>
                <a:cs typeface="Calibri" panose="020F0502020204030204"/>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en-US" sz="3200" dirty="0"/>
              <a:t>2) Tipo di problema: Difficoltà di differenziazione concettuale
</a:t>
            </a:r>
            <a:endParaRPr lang="pl-PL" altLang="en-US" sz="3200" dirty="0"/>
          </a:p>
        </p:txBody>
      </p:sp>
      <p:pic>
        <p:nvPicPr>
          <p:cNvPr id="9" name="Immagine 8">
            <a:extLst>
              <a:ext uri="{FF2B5EF4-FFF2-40B4-BE49-F238E27FC236}">
                <a16:creationId xmlns:a16="http://schemas.microsoft.com/office/drawing/2014/main" id="{A8E97696-6A48-CDF7-7EFE-E7F53AAB27C9}"/>
              </a:ext>
            </a:extLst>
          </p:cNvPr>
          <p:cNvPicPr>
            <a:picLocks noChangeAspect="1"/>
          </p:cNvPicPr>
          <p:nvPr/>
        </p:nvPicPr>
        <p:blipFill>
          <a:blip r:embed="rId2"/>
          <a:stretch>
            <a:fillRect/>
          </a:stretch>
        </p:blipFill>
        <p:spPr>
          <a:xfrm>
            <a:off x="4211960" y="4034950"/>
            <a:ext cx="4742308" cy="264945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27050" y="216059"/>
            <a:ext cx="7953375" cy="1477328"/>
          </a:xfrm>
        </p:spPr>
        <p:txBody>
          <a:bodyPr wrap="square"/>
          <a:lstStyle/>
          <a:p>
            <a:r>
              <a:rPr lang="it-IT" altLang="en-US" sz="3200" dirty="0"/>
              <a:t>2) Tipo di problema: Difficoltà di differenziazione concettuale
</a:t>
            </a:r>
            <a:endParaRPr lang="pl-PL" altLang="en-US" sz="3200" dirty="0"/>
          </a:p>
        </p:txBody>
      </p:sp>
      <p:sp>
        <p:nvSpPr>
          <p:cNvPr id="3" name="Podtytuł 2"/>
          <p:cNvSpPr>
            <a:spLocks noGrp="1"/>
          </p:cNvSpPr>
          <p:nvPr>
            <p:ph type="subTitle" idx="4"/>
          </p:nvPr>
        </p:nvSpPr>
        <p:spPr>
          <a:xfrm>
            <a:off x="412115" y="1600200"/>
            <a:ext cx="8182610" cy="1895904"/>
          </a:xfrm>
        </p:spPr>
        <p:txBody>
          <a:bodyPr wrap="square"/>
          <a:lstStyle/>
          <a:p>
            <a:pPr>
              <a:buFont typeface="Arial" panose="020B0604020202020204" pitchFamily="34" charset="0"/>
              <a:buChar char="•"/>
            </a:pPr>
            <a:r>
              <a:rPr lang="it-IT" altLang="en-US" sz="2200" dirty="0"/>
              <a:t>Il tipo di difficoltà di cui sopra si applica ai bambini che non sono in grado di distinguere tra colori, forme e dimensioni. 
Le attività consigliate includono le attività di ordinamento o puntamento a elementi che soddisfano condizioni specifiche. </a:t>
            </a:r>
            <a:r>
              <a:rPr lang="it-IT" altLang="en-US" sz="2400" dirty="0"/>
              <a:t>
</a:t>
            </a:r>
            <a:endParaRPr lang="pl-PL" altLang="en-US" sz="2400" dirty="0"/>
          </a:p>
        </p:txBody>
      </p:sp>
      <p:pic>
        <p:nvPicPr>
          <p:cNvPr id="5" name="Obraz 4"/>
          <p:cNvPicPr/>
          <p:nvPr/>
        </p:nvPicPr>
        <p:blipFill>
          <a:blip r:embed="rId2"/>
          <a:stretch>
            <a:fillRect/>
          </a:stretch>
        </p:blipFill>
        <p:spPr>
          <a:xfrm>
            <a:off x="144780" y="3531252"/>
            <a:ext cx="4198620" cy="2783840"/>
          </a:xfrm>
          <a:prstGeom prst="rect">
            <a:avLst/>
          </a:prstGeom>
          <a:noFill/>
          <a:ln w="9525">
            <a:noFill/>
          </a:ln>
        </p:spPr>
      </p:pic>
      <p:pic>
        <p:nvPicPr>
          <p:cNvPr id="6" name="Obraz 5"/>
          <p:cNvPicPr/>
          <p:nvPr/>
        </p:nvPicPr>
        <p:blipFill>
          <a:blip r:embed="rId3"/>
          <a:stretch>
            <a:fillRect/>
          </a:stretch>
        </p:blipFill>
        <p:spPr>
          <a:xfrm>
            <a:off x="4343400" y="3531252"/>
            <a:ext cx="4585335" cy="279400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F26083-B726-E7EA-A856-286AA481D221}"/>
              </a:ext>
            </a:extLst>
          </p:cNvPr>
          <p:cNvSpPr>
            <a:spLocks noGrp="1"/>
          </p:cNvSpPr>
          <p:nvPr>
            <p:ph type="title"/>
          </p:nvPr>
        </p:nvSpPr>
        <p:spPr/>
        <p:txBody>
          <a:bodyPr/>
          <a:lstStyle/>
          <a:p>
            <a:r>
              <a:rPr lang="it-IT" sz="3600" dirty="0"/>
              <a:t>«VR Ocean Aquarium»</a:t>
            </a:r>
          </a:p>
        </p:txBody>
      </p:sp>
      <p:pic>
        <p:nvPicPr>
          <p:cNvPr id="4" name="Immagine 3">
            <a:extLst>
              <a:ext uri="{FF2B5EF4-FFF2-40B4-BE49-F238E27FC236}">
                <a16:creationId xmlns:a16="http://schemas.microsoft.com/office/drawing/2014/main" id="{BB7F64FA-9F20-99C4-DAB2-F3E9A01CE19F}"/>
              </a:ext>
            </a:extLst>
          </p:cNvPr>
          <p:cNvPicPr>
            <a:picLocks noChangeAspect="1"/>
          </p:cNvPicPr>
          <p:nvPr/>
        </p:nvPicPr>
        <p:blipFill>
          <a:blip r:embed="rId2"/>
          <a:stretch>
            <a:fillRect/>
          </a:stretch>
        </p:blipFill>
        <p:spPr>
          <a:xfrm>
            <a:off x="957262" y="1388686"/>
            <a:ext cx="7229475" cy="4867275"/>
          </a:xfrm>
          <a:prstGeom prst="rect">
            <a:avLst/>
          </a:prstGeom>
        </p:spPr>
      </p:pic>
    </p:spTree>
    <p:extLst>
      <p:ext uri="{BB962C8B-B14F-4D97-AF65-F5344CB8AC3E}">
        <p14:creationId xmlns:p14="http://schemas.microsoft.com/office/powerpoint/2010/main" val="101454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55C75E-6C10-E65F-990F-5AF3A97ED93E}"/>
              </a:ext>
            </a:extLst>
          </p:cNvPr>
          <p:cNvSpPr>
            <a:spLocks noGrp="1"/>
          </p:cNvSpPr>
          <p:nvPr>
            <p:ph type="title"/>
          </p:nvPr>
        </p:nvSpPr>
        <p:spPr>
          <a:xfrm>
            <a:off x="409575" y="0"/>
            <a:ext cx="8229600" cy="1143000"/>
          </a:xfrm>
        </p:spPr>
        <p:txBody>
          <a:bodyPr/>
          <a:lstStyle/>
          <a:p>
            <a:r>
              <a:rPr lang="it-IT" sz="3600" dirty="0"/>
              <a:t>«</a:t>
            </a:r>
            <a:r>
              <a:rPr lang="it-IT" sz="3600" dirty="0" err="1"/>
              <a:t>Feeding</a:t>
            </a:r>
            <a:r>
              <a:rPr lang="it-IT" sz="3600" dirty="0"/>
              <a:t> </a:t>
            </a:r>
            <a:r>
              <a:rPr lang="it-IT" sz="3600" dirty="0" err="1"/>
              <a:t>leopard</a:t>
            </a:r>
            <a:r>
              <a:rPr lang="it-IT" sz="3600" dirty="0"/>
              <a:t> </a:t>
            </a:r>
            <a:r>
              <a:rPr lang="it-IT" sz="3600" dirty="0" err="1"/>
              <a:t>shark</a:t>
            </a:r>
            <a:r>
              <a:rPr lang="it-IT" sz="3600" dirty="0"/>
              <a:t>»</a:t>
            </a:r>
          </a:p>
        </p:txBody>
      </p:sp>
      <p:pic>
        <p:nvPicPr>
          <p:cNvPr id="3" name="Operation Apex - Feed Leopard Sharks - YouTube-1">
            <a:hlinkClick r:id="" action="ppaction://media"/>
            <a:extLst>
              <a:ext uri="{FF2B5EF4-FFF2-40B4-BE49-F238E27FC236}">
                <a16:creationId xmlns:a16="http://schemas.microsoft.com/office/drawing/2014/main" id="{C9CECE32-2C64-6EA4-386A-E348210A81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9672" y="1143000"/>
            <a:ext cx="6192688" cy="3480668"/>
          </a:xfrm>
          <a:prstGeom prst="rect">
            <a:avLst/>
          </a:prstGeom>
        </p:spPr>
      </p:pic>
      <p:sp>
        <p:nvSpPr>
          <p:cNvPr id="5" name="CasellaDiTesto 4">
            <a:extLst>
              <a:ext uri="{FF2B5EF4-FFF2-40B4-BE49-F238E27FC236}">
                <a16:creationId xmlns:a16="http://schemas.microsoft.com/office/drawing/2014/main" id="{BE81A266-75FA-0C8F-2C4B-FB99D4460A0F}"/>
              </a:ext>
            </a:extLst>
          </p:cNvPr>
          <p:cNvSpPr txBox="1"/>
          <p:nvPr/>
        </p:nvSpPr>
        <p:spPr>
          <a:xfrm>
            <a:off x="251520" y="6211669"/>
            <a:ext cx="6840760" cy="369332"/>
          </a:xfrm>
          <a:prstGeom prst="rect">
            <a:avLst/>
          </a:prstGeom>
          <a:noFill/>
        </p:spPr>
        <p:txBody>
          <a:bodyPr wrap="square">
            <a:spAutoFit/>
          </a:bodyPr>
          <a:lstStyle/>
          <a:p>
            <a:r>
              <a:rPr lang="it-IT" dirty="0"/>
              <a:t>https://www.youtube.com/watch?v=FqvnV1yJPpA</a:t>
            </a:r>
          </a:p>
        </p:txBody>
      </p:sp>
    </p:spTree>
    <p:extLst>
      <p:ext uri="{BB962C8B-B14F-4D97-AF65-F5344CB8AC3E}">
        <p14:creationId xmlns:p14="http://schemas.microsoft.com/office/powerpoint/2010/main" val="415074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43508" y="-1736"/>
            <a:ext cx="8892988" cy="984885"/>
          </a:xfrm>
        </p:spPr>
        <p:txBody>
          <a:bodyPr wrap="square"/>
          <a:lstStyle/>
          <a:p>
            <a:r>
              <a:rPr lang="pl-PL" altLang="en-US" sz="3200" dirty="0"/>
              <a:t>3) </a:t>
            </a:r>
            <a:r>
              <a:rPr lang="it-IT" altLang="en-US" sz="3200" dirty="0"/>
              <a:t>Tipo di problema: </a:t>
            </a:r>
            <a:br>
              <a:rPr lang="it-IT" altLang="en-US" sz="3200" dirty="0"/>
            </a:br>
            <a:r>
              <a:rPr lang="it-IT" altLang="en-US" sz="3200" dirty="0"/>
              <a:t>Difficoltà a fissare forme ripetitive</a:t>
            </a:r>
            <a:endParaRPr lang="pl-PL" altLang="en-US" sz="3200" dirty="0"/>
          </a:p>
        </p:txBody>
      </p:sp>
      <p:sp>
        <p:nvSpPr>
          <p:cNvPr id="3" name="Podtytuł 2"/>
          <p:cNvSpPr>
            <a:spLocks noGrp="1"/>
          </p:cNvSpPr>
          <p:nvPr>
            <p:ph type="subTitle" idx="4"/>
          </p:nvPr>
        </p:nvSpPr>
        <p:spPr>
          <a:xfrm>
            <a:off x="251520" y="1524000"/>
            <a:ext cx="8784976" cy="2099036"/>
          </a:xfrm>
        </p:spPr>
        <p:txBody>
          <a:bodyPr wrap="square"/>
          <a:lstStyle/>
          <a:p>
            <a:pPr>
              <a:buFont typeface="Arial" panose="020B0604020202020204" pitchFamily="34" charset="0"/>
              <a:buChar char="•"/>
            </a:pPr>
            <a:r>
              <a:rPr lang="it-IT" altLang="en-US" sz="2200" dirty="0"/>
              <a:t>Quando si discute del problema della dislessia, i logopedisti spesso menzionano il problema legato all'incapacità di ripetere la forma di lettere e numeri. 
 Nel contesto di questa disfunzione, si raccomanda di imparare a copiare in termini di abilità motorie grossolane, disegnare cerchi, linee, linee parallele e mappatura.</a:t>
            </a:r>
            <a:endParaRPr lang="pl-PL"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179512" y="990600"/>
            <a:ext cx="8640960" cy="6327886"/>
          </a:xfrm>
        </p:spPr>
        <p:txBody>
          <a:bodyPr wrap="square"/>
          <a:lstStyle/>
          <a:p>
            <a:r>
              <a:rPr lang="it-IT" altLang="en-US" sz="2200" dirty="0">
                <a:sym typeface="+mn-ea"/>
              </a:rPr>
              <a:t>Un'alternativa interessante agli esercizi tradizionali eseguiti su un foglio di carta potrebbe essere lavorare con l'applicazione Graffiti Paint VR (TN Interactive) (Graffiti Paint VR, Application) permettono di spruzzare graffiti in realtà virtuale. </a:t>
            </a:r>
          </a:p>
          <a:p>
            <a:pPr marL="0" indent="0">
              <a:buNone/>
            </a:pPr>
            <a:r>
              <a:rPr lang="it-IT" altLang="en-US" sz="2200" dirty="0">
                <a:sym typeface="+mn-ea"/>
              </a:rPr>
              <a:t>Caratteristiche del gioco:
- Selettore di colori che consente all'utente di scegliere qualsiasi colore desiderato.
- Possibilità di scegliere la dimensione dello spray.
- Possibilità di scegliere il raggio di spruzzo.
- L'utente può salvare e caricare immagini precedenti.
- L'utente può esportare immagini.
</a:t>
            </a:r>
          </a:p>
          <a:p>
            <a:pPr marL="0" indent="0">
              <a:buNone/>
            </a:pPr>
            <a:r>
              <a:rPr lang="pl-PL" altLang="en-US" sz="1800" dirty="0">
                <a:sym typeface="+mn-ea"/>
              </a:rPr>
              <a:t>Graffiti Paint VR, https://play.google.com/store/apps/details?id=com.TNInteractive.GraffitiPaint&amp;gl=PL</a:t>
            </a:r>
          </a:p>
          <a:p>
            <a:endParaRPr lang="pl-PL" altLang="en-US" dirty="0">
              <a:sym typeface="+mn-ea"/>
            </a:endParaRPr>
          </a:p>
          <a:p>
            <a:endParaRPr lang="pl-PL" altLang="en-US" dirty="0"/>
          </a:p>
        </p:txBody>
      </p:sp>
      <p:sp>
        <p:nvSpPr>
          <p:cNvPr id="4" name="Tytuł 3"/>
          <p:cNvSpPr>
            <a:spLocks noGrp="1"/>
          </p:cNvSpPr>
          <p:nvPr>
            <p:ph type="ctrTitle"/>
          </p:nvPr>
        </p:nvSpPr>
        <p:spPr>
          <a:xfrm>
            <a:off x="-102265" y="233521"/>
            <a:ext cx="9348529" cy="1477328"/>
          </a:xfrm>
        </p:spPr>
        <p:txBody>
          <a:bodyPr wrap="square"/>
          <a:lstStyle/>
          <a:p>
            <a:r>
              <a:rPr lang="pl-PL" altLang="en-US" sz="3200" dirty="0">
                <a:sym typeface="+mn-ea"/>
              </a:rPr>
              <a:t>3) </a:t>
            </a:r>
            <a:r>
              <a:rPr lang="it-IT" altLang="en-US" sz="3200" dirty="0">
                <a:sym typeface="+mn-ea"/>
              </a:rPr>
              <a:t>Tipo di problema: Difficoltà a fissare forme ripetitive</a:t>
            </a:r>
            <a:br>
              <a:rPr lang="pl-PL" altLang="en-US" sz="3200" dirty="0"/>
            </a:br>
            <a:br>
              <a:rPr lang="pl-PL" altLang="en-US" sz="3200" dirty="0"/>
            </a:br>
            <a:endParaRPr lang="pl-PL" alt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B77C9B-23F3-5944-581D-6797BF38CE18}"/>
              </a:ext>
            </a:extLst>
          </p:cNvPr>
          <p:cNvSpPr>
            <a:spLocks noGrp="1"/>
          </p:cNvSpPr>
          <p:nvPr>
            <p:ph type="title"/>
          </p:nvPr>
        </p:nvSpPr>
        <p:spPr/>
        <p:txBody>
          <a:bodyPr/>
          <a:lstStyle/>
          <a:p>
            <a:r>
              <a:rPr lang="it-IT" sz="3600" dirty="0"/>
              <a:t>Graffiti Virtual Spray</a:t>
            </a:r>
          </a:p>
        </p:txBody>
      </p:sp>
      <p:pic>
        <p:nvPicPr>
          <p:cNvPr id="4" name="Immagine 3">
            <a:extLst>
              <a:ext uri="{FF2B5EF4-FFF2-40B4-BE49-F238E27FC236}">
                <a16:creationId xmlns:a16="http://schemas.microsoft.com/office/drawing/2014/main" id="{A9217DDF-E9D3-29ED-4ACC-BE29B2F8489B}"/>
              </a:ext>
            </a:extLst>
          </p:cNvPr>
          <p:cNvPicPr>
            <a:picLocks noChangeAspect="1"/>
          </p:cNvPicPr>
          <p:nvPr/>
        </p:nvPicPr>
        <p:blipFill>
          <a:blip r:embed="rId2"/>
          <a:stretch>
            <a:fillRect/>
          </a:stretch>
        </p:blipFill>
        <p:spPr>
          <a:xfrm>
            <a:off x="852487" y="1189831"/>
            <a:ext cx="7439025" cy="4543425"/>
          </a:xfrm>
          <a:prstGeom prst="rect">
            <a:avLst/>
          </a:prstGeom>
        </p:spPr>
      </p:pic>
      <p:sp>
        <p:nvSpPr>
          <p:cNvPr id="6" name="CasellaDiTesto 5">
            <a:extLst>
              <a:ext uri="{FF2B5EF4-FFF2-40B4-BE49-F238E27FC236}">
                <a16:creationId xmlns:a16="http://schemas.microsoft.com/office/drawing/2014/main" id="{C9B9A672-EB2F-9442-98C1-6E108157D82B}"/>
              </a:ext>
            </a:extLst>
          </p:cNvPr>
          <p:cNvSpPr txBox="1"/>
          <p:nvPr/>
        </p:nvSpPr>
        <p:spPr>
          <a:xfrm>
            <a:off x="0" y="6121696"/>
            <a:ext cx="8964488" cy="338554"/>
          </a:xfrm>
          <a:prstGeom prst="rect">
            <a:avLst/>
          </a:prstGeom>
          <a:noFill/>
        </p:spPr>
        <p:txBody>
          <a:bodyPr wrap="square">
            <a:spAutoFit/>
          </a:bodyPr>
          <a:lstStyle/>
          <a:p>
            <a:r>
              <a:rPr lang="it-IT" sz="1600" dirty="0"/>
              <a:t>https://play.google.com/store/apps/details?id=com.TNInteractive.GraffitiPaint&amp;hl=en&amp;gl=TW</a:t>
            </a:r>
          </a:p>
        </p:txBody>
      </p:sp>
    </p:spTree>
    <p:extLst>
      <p:ext uri="{BB962C8B-B14F-4D97-AF65-F5344CB8AC3E}">
        <p14:creationId xmlns:p14="http://schemas.microsoft.com/office/powerpoint/2010/main" val="387189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p:cNvSpPr/>
          <p:nvPr/>
        </p:nvSpPr>
        <p:spPr>
          <a:xfrm>
            <a:off x="0" y="0"/>
            <a:ext cx="9220200" cy="6934200"/>
          </a:xfrm>
          <a:prstGeom prst="rect">
            <a:avLst/>
          </a:prstGeom>
          <a:solidFill>
            <a:srgbClr val="FCD6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ltLang="en-US"/>
          </a:p>
        </p:txBody>
      </p:sp>
      <p:sp>
        <p:nvSpPr>
          <p:cNvPr id="3" name="object 3"/>
          <p:cNvSpPr txBox="1"/>
          <p:nvPr/>
        </p:nvSpPr>
        <p:spPr>
          <a:xfrm>
            <a:off x="762000" y="76200"/>
            <a:ext cx="7880350" cy="2052955"/>
          </a:xfrm>
          <a:prstGeom prst="rect">
            <a:avLst/>
          </a:prstGeom>
          <a:ln w="15875">
            <a:solidFill>
              <a:schemeClr val="tx1"/>
            </a:solidFill>
          </a:ln>
        </p:spPr>
        <p:txBody>
          <a:bodyPr vert="horz" wrap="square" lIns="0" tIns="109220" rIns="0" bIns="0" rtlCol="0">
            <a:spAutoFit/>
          </a:bodyPr>
          <a:lstStyle/>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New perspectives of the educational technologies - </a:t>
            </a:r>
          </a:p>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the role of visualization in learning process - cognitive perspective</a:t>
            </a:r>
          </a:p>
          <a:p>
            <a:pPr marL="12700" indent="0" algn="ctr">
              <a:lnSpc>
                <a:spcPct val="100000"/>
              </a:lnSpc>
              <a:spcBef>
                <a:spcPts val="860"/>
              </a:spcBef>
              <a:buFont typeface="Arial MT"/>
              <a:buNone/>
              <a:tabLst>
                <a:tab pos="354965" algn="l"/>
                <a:tab pos="355600" algn="l"/>
              </a:tabLst>
            </a:pPr>
            <a:r>
              <a:rPr lang="pl-PL" sz="2800" b="1">
                <a:latin typeface="Calibri" panose="020F0502020204030204"/>
                <a:cs typeface="Calibri" panose="020F0502020204030204"/>
              </a:rPr>
              <a:t>Virtual reality in education</a:t>
            </a:r>
          </a:p>
        </p:txBody>
      </p:sp>
      <p:sp>
        <p:nvSpPr>
          <p:cNvPr id="2" name="Pole tekstowe 1"/>
          <p:cNvSpPr txBox="1"/>
          <p:nvPr/>
        </p:nvSpPr>
        <p:spPr>
          <a:xfrm>
            <a:off x="2275840" y="4953000"/>
            <a:ext cx="4851400" cy="1630045"/>
          </a:xfrm>
          <a:prstGeom prst="rect">
            <a:avLst/>
          </a:prstGeom>
          <a:noFill/>
        </p:spPr>
        <p:txBody>
          <a:bodyPr wrap="square" rtlCol="0">
            <a:spAutoFit/>
          </a:bodyPr>
          <a:lstStyle/>
          <a:p>
            <a:pPr algn="ctr"/>
            <a:r>
              <a:rPr lang="pl-PL" altLang="en-US" sz="2000" b="1"/>
              <a:t>Ass. prof. NCU Dorota Siemieniecka</a:t>
            </a:r>
          </a:p>
          <a:p>
            <a:pPr algn="ctr"/>
            <a:r>
              <a:rPr lang="pl-PL" altLang="en-US" sz="2000" b="1"/>
              <a:t>Ph D. Kamila Majewska</a:t>
            </a:r>
            <a:endParaRPr lang="pl-PL" altLang="en-US" sz="2000"/>
          </a:p>
          <a:p>
            <a:pPr algn="ctr"/>
            <a:r>
              <a:rPr lang="pl-PL" altLang="en-US" sz="2000"/>
              <a:t>Nicolaus Copernicus University</a:t>
            </a:r>
          </a:p>
          <a:p>
            <a:pPr algn="ctr"/>
            <a:r>
              <a:rPr lang="pl-PL" altLang="en-US" sz="2000"/>
              <a:t>Toruń </a:t>
            </a:r>
          </a:p>
          <a:p>
            <a:pPr algn="ctr"/>
            <a:r>
              <a:rPr lang="pl-PL" altLang="en-US" sz="2000"/>
              <a:t>Poland</a:t>
            </a:r>
          </a:p>
        </p:txBody>
      </p:sp>
      <p:pic>
        <p:nvPicPr>
          <p:cNvPr id="4" name="Symbol zastępczy zawartości 3"/>
          <p:cNvPicPr>
            <a:picLocks noGrp="1" noChangeAspect="1"/>
          </p:cNvPicPr>
          <p:nvPr>
            <p:ph sz="half" idx="2"/>
          </p:nvPr>
        </p:nvPicPr>
        <p:blipFill rotWithShape="1">
          <a:blip r:embed="rId2"/>
          <a:srcRect l="32966" t="12748" r="16869" b="15083"/>
          <a:stretch>
            <a:fillRect/>
          </a:stretch>
        </p:blipFill>
        <p:spPr bwMode="auto">
          <a:xfrm>
            <a:off x="2402205" y="2136140"/>
            <a:ext cx="4599305" cy="2585720"/>
          </a:xfrm>
          <a:prstGeom prst="rect">
            <a:avLst/>
          </a:prstGeom>
          <a:ln>
            <a:noFill/>
          </a:ln>
        </p:spPr>
      </p:pic>
    </p:spTree>
    <p:extLst>
      <p:ext uri="{BB962C8B-B14F-4D97-AF65-F5344CB8AC3E}">
        <p14:creationId xmlns:p14="http://schemas.microsoft.com/office/powerpoint/2010/main" val="3082273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FED5D7-D7B0-965F-1BFA-2371C98BFEBF}"/>
              </a:ext>
            </a:extLst>
          </p:cNvPr>
          <p:cNvSpPr>
            <a:spLocks noGrp="1"/>
          </p:cNvSpPr>
          <p:nvPr>
            <p:ph type="title"/>
          </p:nvPr>
        </p:nvSpPr>
        <p:spPr>
          <a:xfrm>
            <a:off x="427236" y="0"/>
            <a:ext cx="8229600" cy="1143000"/>
          </a:xfrm>
        </p:spPr>
        <p:txBody>
          <a:bodyPr/>
          <a:lstStyle/>
          <a:p>
            <a:r>
              <a:rPr lang="it-IT" sz="3600" dirty="0"/>
              <a:t>«Virtual </a:t>
            </a:r>
            <a:r>
              <a:rPr lang="it-IT" sz="3600" dirty="0" err="1"/>
              <a:t>sword</a:t>
            </a:r>
            <a:r>
              <a:rPr lang="it-IT" sz="3600" dirty="0"/>
              <a:t>»</a:t>
            </a:r>
          </a:p>
        </p:txBody>
      </p:sp>
      <p:pic>
        <p:nvPicPr>
          <p:cNvPr id="5" name="Immagine 4">
            <a:extLst>
              <a:ext uri="{FF2B5EF4-FFF2-40B4-BE49-F238E27FC236}">
                <a16:creationId xmlns:a16="http://schemas.microsoft.com/office/drawing/2014/main" id="{1A7A71BC-442A-D8FE-83CC-E908E52A7958}"/>
              </a:ext>
            </a:extLst>
          </p:cNvPr>
          <p:cNvPicPr>
            <a:picLocks noChangeAspect="1"/>
          </p:cNvPicPr>
          <p:nvPr/>
        </p:nvPicPr>
        <p:blipFill>
          <a:blip r:embed="rId2"/>
          <a:stretch>
            <a:fillRect/>
          </a:stretch>
        </p:blipFill>
        <p:spPr>
          <a:xfrm>
            <a:off x="1691680" y="2276872"/>
            <a:ext cx="5760640" cy="3279981"/>
          </a:xfrm>
          <a:prstGeom prst="rect">
            <a:avLst/>
          </a:prstGeom>
        </p:spPr>
      </p:pic>
      <p:sp>
        <p:nvSpPr>
          <p:cNvPr id="7" name="CasellaDiTesto 6">
            <a:extLst>
              <a:ext uri="{FF2B5EF4-FFF2-40B4-BE49-F238E27FC236}">
                <a16:creationId xmlns:a16="http://schemas.microsoft.com/office/drawing/2014/main" id="{33F9515B-8863-734F-46F5-A316952964ED}"/>
              </a:ext>
            </a:extLst>
          </p:cNvPr>
          <p:cNvSpPr txBox="1"/>
          <p:nvPr/>
        </p:nvSpPr>
        <p:spPr>
          <a:xfrm>
            <a:off x="457200" y="5937031"/>
            <a:ext cx="8003232" cy="646331"/>
          </a:xfrm>
          <a:prstGeom prst="rect">
            <a:avLst/>
          </a:prstGeom>
          <a:noFill/>
        </p:spPr>
        <p:txBody>
          <a:bodyPr wrap="square">
            <a:spAutoFit/>
          </a:bodyPr>
          <a:lstStyle/>
          <a:p>
            <a:r>
              <a:rPr lang="it-IT" dirty="0"/>
              <a:t>Diventa un cavaliere stellato e vai al centro dello spazio di battaglia!
</a:t>
            </a:r>
            <a:r>
              <a:rPr lang="en-US" sz="1800" b="0" dirty="0">
                <a:latin typeface="Times New Roman" panose="02020603050405020304" charset="0"/>
                <a:ea typeface="SimSun" panose="02010600030101010101" pitchFamily="2" charset="-122"/>
              </a:rPr>
              <a:t> </a:t>
            </a:r>
            <a:r>
              <a:rPr lang="en-US" sz="1600" b="0" dirty="0">
                <a:latin typeface="+mj-lt"/>
                <a:ea typeface="SimSun" panose="02010600030101010101" pitchFamily="2" charset="-122"/>
              </a:rPr>
              <a:t>https://apkpure.com/vr-wars/rs.vrwa</a:t>
            </a:r>
            <a:endParaRPr lang="it-IT" sz="1600" dirty="0">
              <a:latin typeface="+mj-lt"/>
            </a:endParaRPr>
          </a:p>
        </p:txBody>
      </p:sp>
      <p:sp>
        <p:nvSpPr>
          <p:cNvPr id="9" name="CasellaDiTesto 8">
            <a:extLst>
              <a:ext uri="{FF2B5EF4-FFF2-40B4-BE49-F238E27FC236}">
                <a16:creationId xmlns:a16="http://schemas.microsoft.com/office/drawing/2014/main" id="{6D2B43F4-8EA4-AB1D-9BD2-754751DB1E55}"/>
              </a:ext>
            </a:extLst>
          </p:cNvPr>
          <p:cNvSpPr txBox="1"/>
          <p:nvPr/>
        </p:nvSpPr>
        <p:spPr>
          <a:xfrm>
            <a:off x="434876" y="1219363"/>
            <a:ext cx="8457604" cy="769441"/>
          </a:xfrm>
          <a:prstGeom prst="rect">
            <a:avLst/>
          </a:prstGeom>
          <a:noFill/>
        </p:spPr>
        <p:txBody>
          <a:bodyPr wrap="square">
            <a:spAutoFit/>
          </a:bodyPr>
          <a:lstStyle/>
          <a:p>
            <a:r>
              <a:rPr lang="it-IT" altLang="en-US" sz="2200" dirty="0">
                <a:sym typeface="+mn-ea"/>
              </a:rPr>
              <a:t>Il lavoro con le abilità motorie grossolane può anche essere praticato nei dintorni di Star Wars</a:t>
            </a:r>
            <a:endParaRPr lang="it-IT" sz="2200" dirty="0"/>
          </a:p>
        </p:txBody>
      </p:sp>
    </p:spTree>
    <p:extLst>
      <p:ext uri="{BB962C8B-B14F-4D97-AF65-F5344CB8AC3E}">
        <p14:creationId xmlns:p14="http://schemas.microsoft.com/office/powerpoint/2010/main" val="462487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107504" y="2204864"/>
            <a:ext cx="8712968" cy="2166747"/>
          </a:xfrm>
        </p:spPr>
        <p:txBody>
          <a:bodyPr wrap="square"/>
          <a:lstStyle/>
          <a:p>
            <a:pPr>
              <a:buFont typeface="Arial" panose="020B0604020202020204" pitchFamily="34" charset="0"/>
              <a:buChar char="•"/>
            </a:pPr>
            <a:r>
              <a:rPr lang="it-IT" altLang="en-US" sz="2200" dirty="0"/>
              <a:t>Gli studenti con le difficoltà di cui sopra spesso falliscono nel riscrivere, ridisegnare e ripetere le attività con l'insegnante. 
In questa situazione, i terapeuti raccomandano l'uso di giochi volti a ripetere comandi, giocare a </a:t>
            </a:r>
            <a:r>
              <a:rPr lang="it-IT" altLang="en-US" sz="2200" dirty="0" err="1"/>
              <a:t>memmoras</a:t>
            </a:r>
            <a:r>
              <a:rPr lang="it-IT" altLang="en-US" sz="2200" dirty="0"/>
              <a:t>, puzzle, giochi di memoria - cosa era e cosa è scomparso.
</a:t>
            </a:r>
            <a:endParaRPr lang="pl-PL" altLang="en-US" sz="2200" dirty="0"/>
          </a:p>
        </p:txBody>
      </p:sp>
      <p:sp>
        <p:nvSpPr>
          <p:cNvPr id="4" name="Tytuł 3"/>
          <p:cNvSpPr>
            <a:spLocks noGrp="1"/>
          </p:cNvSpPr>
          <p:nvPr>
            <p:ph type="ctrTitle"/>
          </p:nvPr>
        </p:nvSpPr>
        <p:spPr>
          <a:xfrm>
            <a:off x="33536" y="278393"/>
            <a:ext cx="8930952" cy="1477328"/>
          </a:xfrm>
        </p:spPr>
        <p:txBody>
          <a:bodyPr wrap="square"/>
          <a:lstStyle/>
          <a:p>
            <a:r>
              <a:rPr lang="pl-PL" altLang="en-US" sz="3200" dirty="0"/>
              <a:t>4) </a:t>
            </a:r>
            <a:r>
              <a:rPr lang="it-IT" altLang="en-US" sz="3200" dirty="0"/>
              <a:t>Tipo di problema: difficoltà a ricordare l'aspetto del segno, la forma della figura, il controllo frequente durante la copia (memoria visiva)</a:t>
            </a:r>
            <a:endParaRPr lang="pl-PL" alt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4"/>
          <p:cNvSpPr>
            <a:spLocks noGrp="1"/>
          </p:cNvSpPr>
          <p:nvPr>
            <p:ph sz="half" idx="3"/>
          </p:nvPr>
        </p:nvSpPr>
        <p:spPr>
          <a:xfrm>
            <a:off x="13777" y="2273534"/>
            <a:ext cx="9200514" cy="1625060"/>
          </a:xfrm>
        </p:spPr>
        <p:txBody>
          <a:bodyPr wrap="square"/>
          <a:lstStyle/>
          <a:p>
            <a:pPr marL="0" indent="0">
              <a:buNone/>
            </a:pPr>
            <a:r>
              <a:rPr lang="it-IT" altLang="en-US" sz="2400" dirty="0">
                <a:sym typeface="+mn-ea"/>
              </a:rPr>
              <a:t>Nel contesto del disturbo di cui sopra e dello spazio VR, vale la pena prestare attenzione all'applicazione Puzzle VR (</a:t>
            </a:r>
            <a:r>
              <a:rPr lang="it-IT" altLang="en-US" sz="2400" dirty="0" err="1">
                <a:sym typeface="+mn-ea"/>
              </a:rPr>
              <a:t>PicoPlanet</a:t>
            </a:r>
            <a:r>
              <a:rPr lang="it-IT" altLang="en-US" sz="2400" dirty="0">
                <a:sym typeface="+mn-ea"/>
              </a:rPr>
              <a:t> </a:t>
            </a:r>
            <a:r>
              <a:rPr lang="it-IT" altLang="en-US" sz="2400" dirty="0" err="1">
                <a:sym typeface="+mn-ea"/>
              </a:rPr>
              <a:t>Developing</a:t>
            </a:r>
            <a:r>
              <a:rPr lang="it-IT" altLang="en-US" sz="2400" dirty="0">
                <a:sym typeface="+mn-ea"/>
              </a:rPr>
              <a:t>)</a:t>
            </a:r>
            <a:r>
              <a:rPr lang="it-IT" altLang="en-US" sz="1900" dirty="0">
                <a:sym typeface="+mn-ea"/>
              </a:rPr>
              <a:t>
</a:t>
            </a:r>
            <a:r>
              <a:rPr lang="it-IT" altLang="en-US" sz="2400" dirty="0">
                <a:sym typeface="+mn-ea"/>
              </a:rPr>
              <a:t>
</a:t>
            </a:r>
            <a:endParaRPr lang="pl-PL" altLang="en-US" sz="1600" dirty="0">
              <a:sym typeface="+mn-ea"/>
            </a:endParaRPr>
          </a:p>
        </p:txBody>
      </p:sp>
      <p:pic>
        <p:nvPicPr>
          <p:cNvPr id="102" name="Symbol zastępczy zawartości 101"/>
          <p:cNvPicPr>
            <a:picLocks noGrp="1" noChangeAspect="1"/>
          </p:cNvPicPr>
          <p:nvPr>
            <p:ph sz="half" idx="2"/>
          </p:nvPr>
        </p:nvPicPr>
        <p:blipFill>
          <a:blip r:embed="rId2"/>
          <a:stretch>
            <a:fillRect/>
          </a:stretch>
        </p:blipFill>
        <p:spPr>
          <a:xfrm>
            <a:off x="45697" y="3099957"/>
            <a:ext cx="9052605" cy="2812406"/>
          </a:xfrm>
          <a:prstGeom prst="rect">
            <a:avLst/>
          </a:prstGeom>
          <a:noFill/>
          <a:ln w="9525">
            <a:noFill/>
          </a:ln>
        </p:spPr>
      </p:pic>
      <p:sp>
        <p:nvSpPr>
          <p:cNvPr id="6" name="Tytuł 3"/>
          <p:cNvSpPr>
            <a:spLocks noGrp="1"/>
          </p:cNvSpPr>
          <p:nvPr/>
        </p:nvSpPr>
        <p:spPr>
          <a:xfrm>
            <a:off x="395536" y="188640"/>
            <a:ext cx="8622665" cy="1477328"/>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dirty="0">
                <a:sym typeface="+mn-ea"/>
              </a:rPr>
              <a:t>4) </a:t>
            </a:r>
            <a:r>
              <a:rPr lang="it-IT" altLang="en-US" sz="3200" dirty="0">
                <a:sym typeface="+mn-ea"/>
              </a:rPr>
              <a:t>Tipo di problema: difficoltà a ricordare l'aspetto del segno, la forma della figura, il controllo frequente durante la copia (memoria visiva)</a:t>
            </a:r>
            <a:endParaRPr lang="pl-PL" altLang="en-US" sz="3200" dirty="0"/>
          </a:p>
        </p:txBody>
      </p:sp>
      <p:sp>
        <p:nvSpPr>
          <p:cNvPr id="3" name="CasellaDiTesto 2">
            <a:extLst>
              <a:ext uri="{FF2B5EF4-FFF2-40B4-BE49-F238E27FC236}">
                <a16:creationId xmlns:a16="http://schemas.microsoft.com/office/drawing/2014/main" id="{FD0C3C9D-B79A-8FD7-9AEA-8E046E13BFD1}"/>
              </a:ext>
            </a:extLst>
          </p:cNvPr>
          <p:cNvSpPr txBox="1"/>
          <p:nvPr/>
        </p:nvSpPr>
        <p:spPr>
          <a:xfrm>
            <a:off x="84068" y="6408425"/>
            <a:ext cx="9059932" cy="584775"/>
          </a:xfrm>
          <a:prstGeom prst="rect">
            <a:avLst/>
          </a:prstGeom>
          <a:noFill/>
        </p:spPr>
        <p:txBody>
          <a:bodyPr wrap="square">
            <a:spAutoFit/>
          </a:bodyPr>
          <a:lstStyle/>
          <a:p>
            <a:r>
              <a:rPr lang="pl-PL" altLang="en-US" sz="1600" dirty="0">
                <a:sym typeface="+mn-ea"/>
                <a:hlinkClick r:id="rId3"/>
              </a:rPr>
              <a:t>https://play.google.com/store/apps/details?id=com.PicoPlanetDev.PuzzleVR&amp;hl=en_US&amp;gl=US</a:t>
            </a:r>
            <a:endParaRPr lang="it-IT" altLang="en-US" sz="1600" dirty="0">
              <a:sym typeface="+mn-ea"/>
            </a:endParaRPr>
          </a:p>
          <a:p>
            <a:endParaRPr lang="it-IT"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192499" y="1700808"/>
            <a:ext cx="8759001" cy="4555093"/>
          </a:xfrm>
        </p:spPr>
        <p:txBody>
          <a:bodyPr wrap="square"/>
          <a:lstStyle/>
          <a:p>
            <a:pPr>
              <a:buFont typeface="Arial" panose="020B0604020202020204" pitchFamily="34" charset="0"/>
              <a:buChar char="•"/>
            </a:pPr>
            <a:r>
              <a:rPr lang="it-IT" altLang="en-US" sz="2000" dirty="0"/>
              <a:t>In Puzzle VR, l'utente può allenare visivamente il proprio cervello a ricordare tutti i tipi di schemi. I puzzle vengono creati, come una griglia 3 per 3 o 4 per 4. 
Quando l'utente è pronto, l'applicazione visualizzerà brevemente un modello casuale e ogni volta diverso da memorizzare. 
Il compito dell'utente è quello di ricreare il modello facendo clic su ciascuna delle tessere. 
L'utente può facilmente modificare la difficoltà dell'applicazione (dimensioni e quantità di tempo assegnato per memorizzare il modello). Puoi anche scegliere un tema da un elenco. Dopo aver risolto il puzzle, il risultato può essere visto sullo schermo. L'utente può rigenerare il puzzle per giocare di nuovo.
Gli esercizi di cui sopra diversificano con successo il tradizionale processo di diagnostica e terapia</a:t>
            </a:r>
            <a:endParaRPr lang="pl-PL" altLang="en-US" sz="2000" dirty="0"/>
          </a:p>
        </p:txBody>
      </p:sp>
      <p:sp>
        <p:nvSpPr>
          <p:cNvPr id="6" name="Tytuł 3"/>
          <p:cNvSpPr>
            <a:spLocks noGrp="1"/>
          </p:cNvSpPr>
          <p:nvPr/>
        </p:nvSpPr>
        <p:spPr>
          <a:xfrm>
            <a:off x="685800" y="76200"/>
            <a:ext cx="8103870" cy="1292662"/>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it-IT" altLang="en-US" sz="2800" dirty="0">
                <a:sym typeface="+mn-ea"/>
              </a:rPr>
              <a:t>4) Tipo di problema: Difficoltà a ricordare l'aspetto del segno, la forma della figura, il controllo frequente durante la copia (memoria visiva)</a:t>
            </a:r>
            <a:endParaRPr lang="pl-PL" altLang="en-US" sz="28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A6BD59-3366-2BFE-0AB0-DA2EE90B4257}"/>
              </a:ext>
            </a:extLst>
          </p:cNvPr>
          <p:cNvSpPr>
            <a:spLocks noGrp="1"/>
          </p:cNvSpPr>
          <p:nvPr>
            <p:ph type="title"/>
          </p:nvPr>
        </p:nvSpPr>
        <p:spPr>
          <a:xfrm>
            <a:off x="414703" y="-27384"/>
            <a:ext cx="8229600" cy="1143000"/>
          </a:xfrm>
        </p:spPr>
        <p:txBody>
          <a:bodyPr/>
          <a:lstStyle/>
          <a:p>
            <a:r>
              <a:rPr lang="it-IT" sz="3600" dirty="0"/>
              <a:t>Conclusioni</a:t>
            </a:r>
          </a:p>
        </p:txBody>
      </p:sp>
      <p:sp>
        <p:nvSpPr>
          <p:cNvPr id="3" name="Podtytuł 2">
            <a:extLst>
              <a:ext uri="{FF2B5EF4-FFF2-40B4-BE49-F238E27FC236}">
                <a16:creationId xmlns:a16="http://schemas.microsoft.com/office/drawing/2014/main" id="{77C9C8A6-FF27-1F94-2FD8-57D192594C07}"/>
              </a:ext>
            </a:extLst>
          </p:cNvPr>
          <p:cNvSpPr txBox="1">
            <a:spLocks/>
          </p:cNvSpPr>
          <p:nvPr/>
        </p:nvSpPr>
        <p:spPr>
          <a:xfrm>
            <a:off x="107505" y="1700808"/>
            <a:ext cx="8843996" cy="4555093"/>
          </a:xfrm>
          <a:prstGeom prst="rect">
            <a:avLst/>
          </a:prstGeom>
        </p:spPr>
        <p:txBody>
          <a:bodyPr wrap="square"/>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altLang="en-US" sz="2400" dirty="0"/>
              <a:t>In questa «carrellata» abbiamo visto:</a:t>
            </a:r>
          </a:p>
          <a:p>
            <a:pPr>
              <a:buFont typeface="Arial" panose="020B0604020202020204" pitchFamily="34" charset="0"/>
              <a:buChar char="•"/>
            </a:pPr>
            <a:r>
              <a:rPr lang="it-IT" altLang="en-US" sz="2400" dirty="0"/>
              <a:t>semplici applicazioni </a:t>
            </a:r>
            <a:r>
              <a:rPr lang="it-IT" altLang="en-US" sz="2400"/>
              <a:t>(con «</a:t>
            </a:r>
            <a:r>
              <a:rPr lang="it-IT" altLang="en-US" sz="2400" dirty="0"/>
              <a:t>occhiali di plastica»)</a:t>
            </a:r>
          </a:p>
          <a:p>
            <a:pPr>
              <a:buFont typeface="Arial" panose="020B0604020202020204" pitchFamily="34" charset="0"/>
              <a:buChar char="•"/>
            </a:pPr>
            <a:r>
              <a:rPr lang="it-IT" altLang="en-US" sz="2400" dirty="0"/>
              <a:t>da scaricare gratis</a:t>
            </a:r>
          </a:p>
          <a:p>
            <a:pPr>
              <a:buFont typeface="Arial" panose="020B0604020202020204" pitchFamily="34" charset="0"/>
              <a:buChar char="•"/>
            </a:pPr>
            <a:r>
              <a:rPr lang="it-IT" altLang="en-US" sz="2400" dirty="0"/>
              <a:t>abbastanza divertenti</a:t>
            </a:r>
          </a:p>
          <a:p>
            <a:pPr>
              <a:buFont typeface="Arial" panose="020B0604020202020204" pitchFamily="34" charset="0"/>
              <a:buChar char="•"/>
            </a:pPr>
            <a:r>
              <a:rPr lang="it-IT" altLang="en-US" sz="2400" dirty="0"/>
              <a:t>che costituiscono un arricchimento della percezione</a:t>
            </a:r>
          </a:p>
          <a:p>
            <a:pPr>
              <a:buFont typeface="Arial" panose="020B0604020202020204" pitchFamily="34" charset="0"/>
              <a:buChar char="•"/>
            </a:pPr>
            <a:endParaRPr lang="it-IT" altLang="en-US" sz="2400" dirty="0"/>
          </a:p>
          <a:p>
            <a:pPr marL="0" indent="0">
              <a:buNone/>
            </a:pPr>
            <a:r>
              <a:rPr lang="it-IT" altLang="en-US" sz="2400" dirty="0"/>
              <a:t>In altre parole: le nuove tecnologie trovano interesse anche tra </a:t>
            </a:r>
          </a:p>
          <a:p>
            <a:pPr marL="0" indent="0">
              <a:buNone/>
            </a:pPr>
            <a:r>
              <a:rPr lang="it-IT" altLang="en-US" sz="2400" dirty="0"/>
              <a:t>i pedagogisti  </a:t>
            </a:r>
          </a:p>
          <a:p>
            <a:pPr>
              <a:buFont typeface="Arial" panose="020B0604020202020204" pitchFamily="34" charset="0"/>
              <a:buChar char="•"/>
            </a:pPr>
            <a:endParaRPr lang="pl-PL" altLang="en-US" sz="2000" dirty="0"/>
          </a:p>
        </p:txBody>
      </p:sp>
    </p:spTree>
    <p:extLst>
      <p:ext uri="{BB962C8B-B14F-4D97-AF65-F5344CB8AC3E}">
        <p14:creationId xmlns:p14="http://schemas.microsoft.com/office/powerpoint/2010/main" val="187504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1"/>
          <p:cNvPicPr/>
          <p:nvPr/>
        </p:nvPicPr>
        <p:blipFill rotWithShape="1">
          <a:blip r:embed="rId2"/>
          <a:srcRect l="2315" t="11571" r="4851" b="5276"/>
          <a:stretch>
            <a:fillRect/>
          </a:stretch>
        </p:blipFill>
        <p:spPr bwMode="auto">
          <a:xfrm>
            <a:off x="-76200" y="0"/>
            <a:ext cx="9557385" cy="7084060"/>
          </a:xfrm>
          <a:prstGeom prst="rect">
            <a:avLst/>
          </a:prstGeom>
          <a:ln>
            <a:noFill/>
          </a:ln>
        </p:spPr>
      </p:pic>
      <p:sp>
        <p:nvSpPr>
          <p:cNvPr id="3" name="Subtitle 2"/>
          <p:cNvSpPr>
            <a:spLocks noGrp="1"/>
          </p:cNvSpPr>
          <p:nvPr>
            <p:ph type="subTitle" idx="4"/>
          </p:nvPr>
        </p:nvSpPr>
        <p:spPr>
          <a:xfrm>
            <a:off x="0" y="1988840"/>
            <a:ext cx="3096344" cy="4154984"/>
          </a:xfrm>
          <a:solidFill>
            <a:schemeClr val="tx2">
              <a:lumMod val="40000"/>
              <a:lumOff val="60000"/>
            </a:schemeClr>
          </a:solidFill>
        </p:spPr>
        <p:txBody>
          <a:bodyPr wrap="square"/>
          <a:lstStyle/>
          <a:p>
            <a:r>
              <a:rPr lang="pl-PL" altLang="en-US" sz="1800" dirty="0">
                <a:solidFill>
                  <a:schemeClr val="bg1"/>
                </a:solidFill>
              </a:rPr>
              <a:t>„</a:t>
            </a:r>
            <a:r>
              <a:rPr lang="it-IT" sz="1800" dirty="0">
                <a:solidFill>
                  <a:schemeClr val="bg1"/>
                </a:solidFill>
              </a:rPr>
              <a:t>La VR è una tecnologia in grado di trasformare le competenze dei laureati immediatamente riconosciute attraverso applicazioni pratiche. L'apprendimento attraverso il gioco, le esperienze di prima mano e le conoscenze applicate crea un ambiente più attraente per gli studenti e si traduce in competenze molto più forti". </a:t>
            </a:r>
            <a:endParaRPr lang="en-US" sz="1800" dirty="0">
              <a:solidFill>
                <a:schemeClr val="bg1"/>
              </a:solidFill>
            </a:endParaRPr>
          </a:p>
        </p:txBody>
      </p:sp>
      <p:sp>
        <p:nvSpPr>
          <p:cNvPr id="9" name="Title 8"/>
          <p:cNvSpPr>
            <a:spLocks noGrp="1"/>
          </p:cNvSpPr>
          <p:nvPr>
            <p:ph type="ctrTitle"/>
          </p:nvPr>
        </p:nvSpPr>
        <p:spPr>
          <a:xfrm>
            <a:off x="2438400" y="914400"/>
            <a:ext cx="6379210" cy="615315"/>
          </a:xfrm>
        </p:spPr>
        <p:txBody>
          <a:bodyPr wrap="square"/>
          <a:lstStyle/>
          <a:p>
            <a:r>
              <a:rPr lang="en-US" sz="2000"/>
              <a:t>https://www.weforum.org/agenda/2022/05/the-future-of-education-is-in-experiential-learning-and-vr/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zawartości 2" descr="imaginary-city-1-3-1213366(1)"/>
          <p:cNvPicPr>
            <a:picLocks noGrp="1" noChangeAspect="1"/>
          </p:cNvPicPr>
          <p:nvPr>
            <p:ph sz="half" idx="2"/>
          </p:nvPr>
        </p:nvPicPr>
        <p:blipFill>
          <a:blip r:embed="rId2"/>
          <a:stretch>
            <a:fillRect/>
          </a:stretch>
        </p:blipFill>
        <p:spPr>
          <a:xfrm>
            <a:off x="0" y="-690245"/>
            <a:ext cx="9187815" cy="7350125"/>
          </a:xfrm>
          <a:prstGeom prst="rect">
            <a:avLst/>
          </a:prstGeom>
        </p:spPr>
      </p:pic>
      <p:sp>
        <p:nvSpPr>
          <p:cNvPr id="2" name="Tytuł 1"/>
          <p:cNvSpPr>
            <a:spLocks noGrp="1"/>
          </p:cNvSpPr>
          <p:nvPr>
            <p:ph type="title"/>
          </p:nvPr>
        </p:nvSpPr>
        <p:spPr>
          <a:xfrm>
            <a:off x="654050" y="187642"/>
            <a:ext cx="7835899" cy="2493010"/>
          </a:xfrm>
          <a:solidFill>
            <a:schemeClr val="bg1"/>
          </a:solidFill>
        </p:spPr>
        <p:txBody>
          <a:bodyPr wrap="square"/>
          <a:lstStyle/>
          <a:p>
            <a:r>
              <a:rPr lang="it-IT" altLang="en-US" sz="4000" dirty="0"/>
              <a:t>Applicazioni selezionate adattate per funzionare con occhiali VR</a:t>
            </a:r>
            <a:r>
              <a:rPr lang="it-IT" altLang="en-US" dirty="0"/>
              <a:t>
</a:t>
            </a:r>
            <a:endParaRPr lang="pl-PL" altLang="en-US" dirty="0"/>
          </a:p>
        </p:txBody>
      </p:sp>
      <p:sp>
        <p:nvSpPr>
          <p:cNvPr id="4" name="CasellaDiTesto 3">
            <a:extLst>
              <a:ext uri="{FF2B5EF4-FFF2-40B4-BE49-F238E27FC236}">
                <a16:creationId xmlns:a16="http://schemas.microsoft.com/office/drawing/2014/main" id="{FA04323E-ADD3-C84F-8685-8AA45F80A428}"/>
              </a:ext>
            </a:extLst>
          </p:cNvPr>
          <p:cNvSpPr txBox="1"/>
          <p:nvPr/>
        </p:nvSpPr>
        <p:spPr>
          <a:xfrm>
            <a:off x="4932040" y="6019800"/>
            <a:ext cx="3888431" cy="369332"/>
          </a:xfrm>
          <a:prstGeom prst="rect">
            <a:avLst/>
          </a:prstGeom>
          <a:noFill/>
        </p:spPr>
        <p:txBody>
          <a:bodyPr wrap="square" rtlCol="0">
            <a:spAutoFit/>
          </a:bodyPr>
          <a:lstStyle/>
          <a:p>
            <a:r>
              <a:rPr lang="it-IT" dirty="0"/>
              <a:t>Credits: </a:t>
            </a:r>
            <a:r>
              <a:rPr lang="it-IT" dirty="0" err="1"/>
              <a:t>Dorota</a:t>
            </a:r>
            <a:r>
              <a:rPr lang="it-IT" dirty="0"/>
              <a:t> </a:t>
            </a:r>
            <a:r>
              <a:rPr lang="it-IT" dirty="0" err="1"/>
              <a:t>Siemieniecka</a:t>
            </a:r>
            <a:endParaRPr lang="it-IT"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sz="half" idx="3"/>
          </p:nvPr>
        </p:nvSpPr>
        <p:spPr>
          <a:xfrm>
            <a:off x="228600" y="2514600"/>
            <a:ext cx="4798695" cy="2831544"/>
          </a:xfrm>
        </p:spPr>
        <p:txBody>
          <a:bodyPr wrap="square"/>
          <a:lstStyle/>
          <a:p>
            <a:pPr>
              <a:buFont typeface="Arial" panose="020B0604020202020204" pitchFamily="34" charset="0"/>
              <a:buChar char="•"/>
            </a:pPr>
            <a:r>
              <a:rPr lang="it-IT" altLang="en-US" sz="2000" dirty="0">
                <a:sym typeface="+mn-ea"/>
              </a:rPr>
              <a:t>Pertanto, è importante interpretare la conoscenza e sviluppare il suo contesto di base nel corso dell'apprendimento, volto a confrontare le successive idee e abilità emergenti).
Internet, essendo una fonte di conoscenza aperta e dinamica, permette oggi di acquisirla sia in modo formale che informale.</a:t>
            </a:r>
            <a:endParaRPr lang="pl-PL" altLang="en-US" sz="2000" dirty="0">
              <a:sym typeface="+mn-ea"/>
            </a:endParaRPr>
          </a:p>
        </p:txBody>
      </p:sp>
      <p:sp>
        <p:nvSpPr>
          <p:cNvPr id="5" name="Tytuł 3"/>
          <p:cNvSpPr>
            <a:spLocks noGrp="1"/>
          </p:cNvSpPr>
          <p:nvPr/>
        </p:nvSpPr>
        <p:spPr>
          <a:xfrm>
            <a:off x="969645" y="457200"/>
            <a:ext cx="7058025" cy="1969770"/>
          </a:xfrm>
          <a:prstGeom prst="rect">
            <a:avLst/>
          </a:prstGeom>
        </p:spPr>
        <p:txBody>
          <a:bodyPr wrap="square" lIns="0" tIns="0" rIns="0" bIns="0">
            <a:spAutoFit/>
          </a:bodyPr>
          <a:lstStyle>
            <a:lvl1pPr>
              <a:defRPr sz="4400" b="0" i="0">
                <a:solidFill>
                  <a:schemeClr val="tx1"/>
                </a:solidFill>
                <a:latin typeface="Calibri" panose="020F0502020204030204"/>
                <a:ea typeface="+mj-ea"/>
                <a:cs typeface="Calibri" panose="020F0502020204030204"/>
              </a:defRPr>
            </a:lvl1pPr>
          </a:lstStyle>
          <a:p>
            <a:r>
              <a:rPr lang="pl-PL" altLang="en-US" sz="3200">
                <a:sym typeface="+mn-ea"/>
              </a:rPr>
              <a:t>Effective education? - you mean what?</a:t>
            </a:r>
          </a:p>
          <a:p>
            <a:r>
              <a:rPr lang="pl-PL" altLang="en-US" sz="3200">
                <a:sym typeface="+mn-ea"/>
              </a:rPr>
              <a:t>allowing for the interpretation of knowledge</a:t>
            </a:r>
          </a:p>
          <a:p>
            <a:r>
              <a:rPr lang="pl-PL" altLang="en-US" sz="3200">
                <a:sym typeface="+mn-ea"/>
              </a:rPr>
              <a:t>acquisition of skills</a:t>
            </a:r>
          </a:p>
        </p:txBody>
      </p:sp>
      <p:pic>
        <p:nvPicPr>
          <p:cNvPr id="2" name="Content Placeholder 1" descr="top-education-1-1307337(1)"/>
          <p:cNvPicPr>
            <a:picLocks noGrp="1" noChangeAspect="1"/>
          </p:cNvPicPr>
          <p:nvPr>
            <p:ph sz="half" idx="2"/>
          </p:nvPr>
        </p:nvPicPr>
        <p:blipFill>
          <a:blip r:embed="rId2"/>
          <a:stretch>
            <a:fillRect/>
          </a:stretch>
        </p:blipFill>
        <p:spPr>
          <a:xfrm>
            <a:off x="5095240" y="1520190"/>
            <a:ext cx="4048760" cy="5368290"/>
          </a:xfrm>
          <a:prstGeom prst="rect">
            <a:avLst/>
          </a:prstGeom>
        </p:spPr>
      </p:pic>
      <p:sp>
        <p:nvSpPr>
          <p:cNvPr id="6" name="Text Box 5"/>
          <p:cNvSpPr txBox="1"/>
          <p:nvPr/>
        </p:nvSpPr>
        <p:spPr>
          <a:xfrm>
            <a:off x="6705600" y="1447800"/>
            <a:ext cx="2540000" cy="922020"/>
          </a:xfrm>
          <a:prstGeom prst="rect">
            <a:avLst/>
          </a:prstGeom>
          <a:noFill/>
        </p:spPr>
        <p:txBody>
          <a:bodyPr wrap="square" rtlCol="0" anchor="t">
            <a:spAutoFit/>
          </a:bodyPr>
          <a:lstStyle/>
          <a:p>
            <a:r>
              <a:rPr lang="en-US"/>
              <a:t>https://www.freeimages.com/pl/photo/top-education-1-1307337</a:t>
            </a:r>
          </a:p>
        </p:txBody>
      </p:sp>
    </p:spTree>
    <p:extLst>
      <p:ext uri="{BB962C8B-B14F-4D97-AF65-F5344CB8AC3E}">
        <p14:creationId xmlns:p14="http://schemas.microsoft.com/office/powerpoint/2010/main" val="2310028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33400" y="228600"/>
            <a:ext cx="8124825" cy="984885"/>
          </a:xfrm>
        </p:spPr>
        <p:txBody>
          <a:bodyPr wrap="square"/>
          <a:lstStyle/>
          <a:p>
            <a:r>
              <a:rPr lang="pl-PL" altLang="en-US" sz="3200">
                <a:sym typeface="+mn-ea"/>
              </a:rPr>
              <a:t>1) </a:t>
            </a:r>
            <a:r>
              <a:rPr lang="pl-PL" altLang="en-US" sz="3200"/>
              <a:t>Problem type: Identifying an element in noise (visual perception).</a:t>
            </a:r>
          </a:p>
        </p:txBody>
      </p:sp>
      <p:sp>
        <p:nvSpPr>
          <p:cNvPr id="4" name="Podtytuł 2"/>
          <p:cNvSpPr>
            <a:spLocks noGrp="1"/>
          </p:cNvSpPr>
          <p:nvPr/>
        </p:nvSpPr>
        <p:spPr>
          <a:xfrm>
            <a:off x="457200" y="1371600"/>
            <a:ext cx="8060690" cy="3724096"/>
          </a:xfrm>
          <a:prstGeom prst="rect">
            <a:avLst/>
          </a:prstGeom>
        </p:spPr>
        <p:txBody>
          <a:bodyPr wrap="square" lIns="0" tIns="0" rIns="0" bIns="0">
            <a:spAutoFit/>
          </a:bodyPr>
          <a:lstStyle>
            <a:lvl1pPr marL="0">
              <a:defRPr sz="2400" b="0" i="0">
                <a:solidFill>
                  <a:schemeClr val="tx1"/>
                </a:solidFill>
                <a:latin typeface="Calibri" panose="020F0502020204030204"/>
                <a:ea typeface="+mn-ea"/>
                <a:cs typeface="Calibri" panose="020F0502020204030204"/>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it-IT" altLang="en-US" sz="2200" dirty="0"/>
              <a:t>A volte i bambini hanno problemi a indicare un'immagine o un segno in un grafico con molti elementi.
Il gioco può aiutarti a praticare questa abilità</a:t>
            </a:r>
          </a:p>
          <a:p>
            <a:r>
              <a:rPr lang="it-IT" altLang="en-US" sz="2200" dirty="0"/>
              <a:t>
1) Knight Castle Oggetti nascosti VR. "Knight Castle </a:t>
            </a:r>
            <a:r>
              <a:rPr lang="it-IT" altLang="en-US" sz="2200" dirty="0" err="1"/>
              <a:t>Hidden</a:t>
            </a:r>
            <a:r>
              <a:rPr lang="it-IT" altLang="en-US" sz="2200" dirty="0"/>
              <a:t> Objects VR è un nuovo gioco di avventura a oggetti nascosti che ti porterà ai tempi in cui i cavalieri andavano in missioni segrete e missioni importanti. (...) </a:t>
            </a:r>
          </a:p>
          <a:p>
            <a:r>
              <a:rPr lang="it-IT" altLang="en-US" sz="2200" dirty="0"/>
              <a:t>Questo è un gioco di realtà virtuale in cui sei all'interno di un castello medievale con stanze misteriose piene di oggetti nascosti e la missione dell'utente è trovarli tutti! Gli oggetti nascosti sono sparsi dappertutto" 
</a:t>
            </a:r>
            <a:endParaRPr lang="pl-PL" altLang="en-US" sz="2200" dirty="0"/>
          </a:p>
        </p:txBody>
      </p:sp>
      <p:sp>
        <p:nvSpPr>
          <p:cNvPr id="5" name="Pole tekstowe 4"/>
          <p:cNvSpPr txBox="1"/>
          <p:nvPr/>
        </p:nvSpPr>
        <p:spPr>
          <a:xfrm>
            <a:off x="135572" y="5877272"/>
            <a:ext cx="8703945" cy="584775"/>
          </a:xfrm>
          <a:prstGeom prst="rect">
            <a:avLst/>
          </a:prstGeom>
          <a:noFill/>
        </p:spPr>
        <p:txBody>
          <a:bodyPr wrap="square" rtlCol="0" anchor="t">
            <a:spAutoFit/>
          </a:bodyPr>
          <a:lstStyle/>
          <a:p>
            <a:r>
              <a:rPr lang="pl-PL" altLang="en-US" sz="1600" dirty="0">
                <a:sym typeface="+mn-ea"/>
              </a:rPr>
              <a:t>https://play.google.com/store/apps/details?id=com.cga.vr.hidden.object.medieval.fantasy&amp;hl=en_US&amp;gl=US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29EAF5-4412-9BFA-C464-DDFDA7A96488}"/>
              </a:ext>
            </a:extLst>
          </p:cNvPr>
          <p:cNvSpPr>
            <a:spLocks noGrp="1"/>
          </p:cNvSpPr>
          <p:nvPr>
            <p:ph type="ctrTitle"/>
          </p:nvPr>
        </p:nvSpPr>
        <p:spPr>
          <a:xfrm>
            <a:off x="605683" y="276999"/>
            <a:ext cx="7932631" cy="553998"/>
          </a:xfrm>
        </p:spPr>
        <p:txBody>
          <a:bodyPr/>
          <a:lstStyle/>
          <a:p>
            <a:r>
              <a:rPr lang="it-IT" sz="3600" dirty="0"/>
              <a:t>«Castello medioevale di oggetti nascosti»</a:t>
            </a:r>
          </a:p>
        </p:txBody>
      </p:sp>
      <p:pic>
        <p:nvPicPr>
          <p:cNvPr id="5" name="Immagine 4">
            <a:extLst>
              <a:ext uri="{FF2B5EF4-FFF2-40B4-BE49-F238E27FC236}">
                <a16:creationId xmlns:a16="http://schemas.microsoft.com/office/drawing/2014/main" id="{A50E3873-3053-72E2-381F-1E1098BEE46E}"/>
              </a:ext>
            </a:extLst>
          </p:cNvPr>
          <p:cNvPicPr>
            <a:picLocks noChangeAspect="1"/>
          </p:cNvPicPr>
          <p:nvPr/>
        </p:nvPicPr>
        <p:blipFill>
          <a:blip r:embed="rId2"/>
          <a:stretch>
            <a:fillRect/>
          </a:stretch>
        </p:blipFill>
        <p:spPr>
          <a:xfrm>
            <a:off x="1403648" y="836712"/>
            <a:ext cx="5913738" cy="3783461"/>
          </a:xfrm>
          <a:prstGeom prst="rect">
            <a:avLst/>
          </a:prstGeom>
        </p:spPr>
      </p:pic>
      <p:sp>
        <p:nvSpPr>
          <p:cNvPr id="7" name="CasellaDiTesto 6">
            <a:extLst>
              <a:ext uri="{FF2B5EF4-FFF2-40B4-BE49-F238E27FC236}">
                <a16:creationId xmlns:a16="http://schemas.microsoft.com/office/drawing/2014/main" id="{F93F4C1D-CE01-9BAE-00BD-7C912870558B}"/>
              </a:ext>
            </a:extLst>
          </p:cNvPr>
          <p:cNvSpPr txBox="1"/>
          <p:nvPr/>
        </p:nvSpPr>
        <p:spPr>
          <a:xfrm>
            <a:off x="205023" y="6544826"/>
            <a:ext cx="8712968" cy="307777"/>
          </a:xfrm>
          <a:prstGeom prst="rect">
            <a:avLst/>
          </a:prstGeom>
          <a:noFill/>
        </p:spPr>
        <p:txBody>
          <a:bodyPr wrap="square">
            <a:spAutoFit/>
          </a:bodyPr>
          <a:lstStyle/>
          <a:p>
            <a:r>
              <a:rPr lang="it-IT" sz="1400" dirty="0"/>
              <a:t>https://apkpure.com/knight-castle-hidden-objects-vr/com.cga.vr.hidden.object.medieval.fantasy</a:t>
            </a:r>
          </a:p>
        </p:txBody>
      </p:sp>
      <p:sp>
        <p:nvSpPr>
          <p:cNvPr id="9" name="CasellaDiTesto 8">
            <a:extLst>
              <a:ext uri="{FF2B5EF4-FFF2-40B4-BE49-F238E27FC236}">
                <a16:creationId xmlns:a16="http://schemas.microsoft.com/office/drawing/2014/main" id="{C7546501-AB59-A1AC-EA58-7743778F2C66}"/>
              </a:ext>
            </a:extLst>
          </p:cNvPr>
          <p:cNvSpPr txBox="1"/>
          <p:nvPr/>
        </p:nvSpPr>
        <p:spPr>
          <a:xfrm>
            <a:off x="1" y="4634211"/>
            <a:ext cx="9133508" cy="1938992"/>
          </a:xfrm>
          <a:prstGeom prst="rect">
            <a:avLst/>
          </a:prstGeom>
          <a:noFill/>
        </p:spPr>
        <p:txBody>
          <a:bodyPr wrap="square">
            <a:spAutoFit/>
          </a:bodyPr>
          <a:lstStyle/>
          <a:p>
            <a:r>
              <a:rPr lang="it-IT" sz="1500" dirty="0"/>
              <a:t>Benvenuti in un mondo di valore, cavalleria e onore! Knight Castle </a:t>
            </a:r>
            <a:r>
              <a:rPr lang="it-IT" sz="1500" dirty="0" err="1"/>
              <a:t>Hidden</a:t>
            </a:r>
            <a:r>
              <a:rPr lang="it-IT" sz="1500" dirty="0"/>
              <a:t> Objects VR è un nuovo gioco di avventura a oggetti nascosti che ti porterà ai tempi in cui i cavalieri andavano in missioni segrete e missioni importanti. Anche tu puoi essere quel coraggioso cavaliere in un'armatura scintillante, ma la tua arma sarà il tuo smartphone! Questo è un gioco di realtà virtuale in cui sei all'interno di un castello medievale con stanze misteriose piene di oggetti nascosti e la tua ricerca è trovarli tutti! Gli oggetti nascosti sono sparsi dappertutto: trova tutti gli oggetti nascosti, ottieni punti extra e raccogli abbastanza stelle per passare al livello successivo. Prendi rapidamente la tua attrezzatura VR e scarica Knight Castle </a:t>
            </a:r>
            <a:r>
              <a:rPr lang="it-IT" sz="1500" dirty="0" err="1"/>
              <a:t>Hidden</a:t>
            </a:r>
            <a:r>
              <a:rPr lang="it-IT" sz="1500" dirty="0"/>
              <a:t> Objects VR gratuitamente! Riesci a trovarli tutti</a:t>
            </a:r>
            <a:r>
              <a:rPr lang="en-US" sz="1500" dirty="0"/>
              <a:t>?</a:t>
            </a:r>
            <a:endParaRPr lang="it-IT" sz="1500" dirty="0"/>
          </a:p>
        </p:txBody>
      </p:sp>
    </p:spTree>
    <p:extLst>
      <p:ext uri="{BB962C8B-B14F-4D97-AF65-F5344CB8AC3E}">
        <p14:creationId xmlns:p14="http://schemas.microsoft.com/office/powerpoint/2010/main" val="3503545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239395" y="762000"/>
            <a:ext cx="8665845" cy="4702826"/>
          </a:xfrm>
        </p:spPr>
        <p:txBody>
          <a:bodyPr wrap="square"/>
          <a:lstStyle/>
          <a:p>
            <a:endParaRPr lang="pl-PL" altLang="en-US" dirty="0"/>
          </a:p>
          <a:p>
            <a:pPr marL="0" indent="0">
              <a:buNone/>
            </a:pPr>
            <a:r>
              <a:rPr lang="it-IT" altLang="en-US" sz="1800" dirty="0"/>
              <a:t>2) Esempio: </a:t>
            </a:r>
            <a:r>
              <a:rPr lang="it-IT" altLang="en-US" sz="1800" dirty="0" err="1"/>
              <a:t>Find</a:t>
            </a:r>
            <a:r>
              <a:rPr lang="it-IT" altLang="en-US" sz="1800" dirty="0"/>
              <a:t> Toma VR game (Trova Toma VR) per Google </a:t>
            </a:r>
            <a:r>
              <a:rPr lang="it-IT" altLang="en-US" sz="1800" dirty="0" err="1"/>
              <a:t>Cardboard</a:t>
            </a:r>
            <a:r>
              <a:rPr lang="it-IT" altLang="en-US" sz="1800" dirty="0"/>
              <a:t> - Gioca a nascondino con il piccolo gatto. </a:t>
            </a:r>
          </a:p>
          <a:p>
            <a:pPr marL="0" indent="0">
              <a:buNone/>
            </a:pPr>
            <a:r>
              <a:rPr lang="it-IT" altLang="en-US" sz="1800" dirty="0"/>
              <a:t>Il tempo necessario per completare l'attività è di 2 minuti.</a:t>
            </a:r>
          </a:p>
          <a:p>
            <a:pPr marL="0" indent="0">
              <a:buNone/>
            </a:pPr>
            <a:r>
              <a:rPr lang="it-IT" altLang="en-US" sz="1800" dirty="0"/>
              <a:t>Gli autori del programma notano che:
• Puoi usare il tuo smartphone o occhiali VR: 4DUD, Google </a:t>
            </a:r>
            <a:r>
              <a:rPr lang="it-IT" altLang="en-US" sz="1800" dirty="0" err="1"/>
              <a:t>cardboard</a:t>
            </a:r>
            <a:r>
              <a:rPr lang="it-IT" altLang="en-US" sz="1800" dirty="0"/>
              <a:t> VR, Samsung Gear VR, Carl Zeiss VR
• Scegli la modalità: con occhiali / senza occhiali.
• Concentrati sulle frecce rosse per spostarti nell'appartamento.
• Si libra sopra le porte, le porte dell'armadio per aprirlo.
• Tieni traccia del tempo.
• Ruota e inclina il dispositivo in modalità "Senza occhiali" per vedere tutto intorno.
• Basta girare la testa nella giusta direzione nella modalità "Con gli occhiali" 
</a:t>
            </a:r>
            <a:endParaRPr lang="pl-PL" altLang="en-US" sz="1800" dirty="0"/>
          </a:p>
        </p:txBody>
      </p:sp>
      <p:sp>
        <p:nvSpPr>
          <p:cNvPr id="4" name="Pole tekstowe 3"/>
          <p:cNvSpPr txBox="1"/>
          <p:nvPr/>
        </p:nvSpPr>
        <p:spPr>
          <a:xfrm>
            <a:off x="210820" y="6172200"/>
            <a:ext cx="8694420" cy="521970"/>
          </a:xfrm>
          <a:prstGeom prst="rect">
            <a:avLst/>
          </a:prstGeom>
          <a:noFill/>
        </p:spPr>
        <p:txBody>
          <a:bodyPr wrap="square" rtlCol="0" anchor="t">
            <a:spAutoFit/>
          </a:bodyPr>
          <a:lstStyle/>
          <a:p>
            <a:pPr algn="l"/>
            <a:r>
              <a:rPr lang="pl-PL" altLang="en-US" sz="1400">
                <a:sym typeface="+mn-ea"/>
              </a:rPr>
              <a:t>Find Toma VR game, https://play.google.com/store/apps/details?id=com.garpix.tomavr&amp;hl=en_US&amp;gl=US].</a:t>
            </a:r>
            <a:endParaRPr lang="pl-PL" altLang="en-US" sz="1400"/>
          </a:p>
          <a:p>
            <a:pPr algn="l"/>
            <a:r>
              <a:rPr lang="pl-PL" altLang="en-US" sz="1400">
                <a:sym typeface="+mn-ea"/>
              </a:rPr>
              <a:t>https://www.youtube.com/watch?v=5CVqpn2a_Ns, [dostęp dnia: 16.05.2022]. </a:t>
            </a:r>
          </a:p>
        </p:txBody>
      </p:sp>
      <p:sp>
        <p:nvSpPr>
          <p:cNvPr id="5" name="Tytuł 4"/>
          <p:cNvSpPr>
            <a:spLocks noGrp="1"/>
          </p:cNvSpPr>
          <p:nvPr>
            <p:ph type="ctrTitle"/>
          </p:nvPr>
        </p:nvSpPr>
        <p:spPr>
          <a:xfrm>
            <a:off x="533400" y="228600"/>
            <a:ext cx="8124825" cy="1066165"/>
          </a:xfrm>
        </p:spPr>
        <p:txBody>
          <a:bodyPr wrap="square"/>
          <a:lstStyle/>
          <a:p>
            <a:r>
              <a:rPr lang="pl-PL" altLang="en-US" sz="3200" dirty="0">
                <a:sym typeface="+mn-ea"/>
              </a:rPr>
              <a:t>1) Problem type: Identifying an element in noise (visual perception).</a:t>
            </a:r>
            <a:br>
              <a:rPr lang="pl-PL" altLang="en-US" sz="3200" dirty="0"/>
            </a:br>
            <a:endParaRPr lang="pl-PL" altLang="en-US" sz="3200" dirty="0"/>
          </a:p>
        </p:txBody>
      </p:sp>
      <p:sp>
        <p:nvSpPr>
          <p:cNvPr id="2" name="Pole tekstowe 1"/>
          <p:cNvSpPr txBox="1"/>
          <p:nvPr/>
        </p:nvSpPr>
        <p:spPr>
          <a:xfrm>
            <a:off x="202064" y="5266055"/>
            <a:ext cx="7184390" cy="1077218"/>
          </a:xfrm>
          <a:prstGeom prst="rect">
            <a:avLst/>
          </a:prstGeom>
          <a:noFill/>
        </p:spPr>
        <p:txBody>
          <a:bodyPr wrap="square" rtlCol="0" anchor="t">
            <a:spAutoFit/>
          </a:bodyPr>
          <a:lstStyle/>
          <a:p>
            <a:endParaRPr lang="it-IT" altLang="en-US" sz="2400" dirty="0"/>
          </a:p>
          <a:p>
            <a:r>
              <a:rPr lang="pl-PL" altLang="en-US" sz="1600" dirty="0"/>
              <a:t>https://www.youtube.com/watch?v=5CVqpn2a_Ns</a:t>
            </a:r>
          </a:p>
          <a:p>
            <a:endParaRPr lang="pl-PL" alt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8F4A2F-33E2-FC00-CC7C-72CEB25005ED}"/>
              </a:ext>
            </a:extLst>
          </p:cNvPr>
          <p:cNvSpPr>
            <a:spLocks noGrp="1"/>
          </p:cNvSpPr>
          <p:nvPr>
            <p:ph type="ctrTitle"/>
          </p:nvPr>
        </p:nvSpPr>
        <p:spPr>
          <a:xfrm>
            <a:off x="2404109" y="534213"/>
            <a:ext cx="4335780" cy="553998"/>
          </a:xfrm>
        </p:spPr>
        <p:txBody>
          <a:bodyPr/>
          <a:lstStyle/>
          <a:p>
            <a:r>
              <a:rPr lang="it-IT" sz="3600" dirty="0"/>
              <a:t>«Trova il gattino»</a:t>
            </a:r>
          </a:p>
        </p:txBody>
      </p:sp>
      <p:pic>
        <p:nvPicPr>
          <p:cNvPr id="4" name="Find Toma VR game for Google Cardboard - Play hide and seek ">
            <a:hlinkClick r:id="" action="ppaction://media"/>
            <a:extLst>
              <a:ext uri="{FF2B5EF4-FFF2-40B4-BE49-F238E27FC236}">
                <a16:creationId xmlns:a16="http://schemas.microsoft.com/office/drawing/2014/main" id="{B0A7E8FA-CE1B-1B4B-C3A4-4A6E67FC70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8272" y="1772816"/>
            <a:ext cx="6587455" cy="3702551"/>
          </a:xfrm>
          <a:prstGeom prst="rect">
            <a:avLst/>
          </a:prstGeom>
        </p:spPr>
      </p:pic>
      <p:sp>
        <p:nvSpPr>
          <p:cNvPr id="6" name="CasellaDiTesto 5">
            <a:extLst>
              <a:ext uri="{FF2B5EF4-FFF2-40B4-BE49-F238E27FC236}">
                <a16:creationId xmlns:a16="http://schemas.microsoft.com/office/drawing/2014/main" id="{6B836988-9917-DDF0-71AC-2CAC3F17BB5E}"/>
              </a:ext>
            </a:extLst>
          </p:cNvPr>
          <p:cNvSpPr txBox="1"/>
          <p:nvPr/>
        </p:nvSpPr>
        <p:spPr>
          <a:xfrm>
            <a:off x="539552" y="6026071"/>
            <a:ext cx="7488832" cy="369332"/>
          </a:xfrm>
          <a:prstGeom prst="rect">
            <a:avLst/>
          </a:prstGeom>
          <a:noFill/>
        </p:spPr>
        <p:txBody>
          <a:bodyPr wrap="square">
            <a:spAutoFit/>
          </a:bodyPr>
          <a:lstStyle/>
          <a:p>
            <a:r>
              <a:rPr lang="it-IT" dirty="0"/>
              <a:t>https://www.youtube.com/watch?v=5CVqpn2a_Ns</a:t>
            </a:r>
          </a:p>
        </p:txBody>
      </p:sp>
    </p:spTree>
    <p:extLst>
      <p:ext uri="{BB962C8B-B14F-4D97-AF65-F5344CB8AC3E}">
        <p14:creationId xmlns:p14="http://schemas.microsoft.com/office/powerpoint/2010/main" val="374392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7604</TotalTime>
  <Words>1934</Words>
  <Application>Microsoft Office PowerPoint</Application>
  <PresentationFormat>Presentazione su schermo (4:3)</PresentationFormat>
  <Paragraphs>96</Paragraphs>
  <Slides>24</Slides>
  <Notes>1</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24</vt:i4>
      </vt:variant>
    </vt:vector>
  </HeadingPairs>
  <TitlesOfParts>
    <vt:vector size="29" baseType="lpstr">
      <vt:lpstr>Arial</vt:lpstr>
      <vt:lpstr>Arial MT</vt:lpstr>
      <vt:lpstr>Calibri</vt:lpstr>
      <vt:lpstr>Times New Roman</vt:lpstr>
      <vt:lpstr>Projekt domyślny</vt:lpstr>
      <vt:lpstr>Presentazione standard di PowerPoint</vt:lpstr>
      <vt:lpstr>Presentazione standard di PowerPoint</vt:lpstr>
      <vt:lpstr>https://www.weforum.org/agenda/2022/05/the-future-of-education-is-in-experiential-learning-and-vr/</vt:lpstr>
      <vt:lpstr>Applicazioni selezionate adattate per funzionare con occhiali VR
</vt:lpstr>
      <vt:lpstr>Presentazione standard di PowerPoint</vt:lpstr>
      <vt:lpstr>1) Problem type: Identifying an element in noise (visual perception).</vt:lpstr>
      <vt:lpstr>«Castello medioevale di oggetti nascosti»</vt:lpstr>
      <vt:lpstr>1) Problem type: Identifying an element in noise (visual perception). </vt:lpstr>
      <vt:lpstr>«Trova il gattino»</vt:lpstr>
      <vt:lpstr>1) Tipo di problema: identificazione di un elemento nel rumore (percezione visiva).</vt:lpstr>
      <vt:lpstr>1) Tipo di problema: Identificazione di un elemento nel rumore (percezione visiva).</vt:lpstr>
      <vt:lpstr>Presentazione standard di PowerPoint</vt:lpstr>
      <vt:lpstr>Presentazione standard di PowerPoint</vt:lpstr>
      <vt:lpstr>2) Tipo di problema: Difficoltà di differenziazione concettuale
</vt:lpstr>
      <vt:lpstr>«VR Ocean Aquarium»</vt:lpstr>
      <vt:lpstr>«Feeding leopard shark»</vt:lpstr>
      <vt:lpstr>3) Tipo di problema:  Difficoltà a fissare forme ripetitive</vt:lpstr>
      <vt:lpstr>3) Tipo di problema: Difficoltà a fissare forme ripetitive  </vt:lpstr>
      <vt:lpstr>Graffiti Virtual Spray</vt:lpstr>
      <vt:lpstr>«Virtual sword»</vt:lpstr>
      <vt:lpstr>4) Tipo di problema: difficoltà a ricordare l'aspetto del segno, la forma della figura, il controllo frequente durante la copia (memoria visiva)</vt:lpstr>
      <vt:lpstr>Presentazione standard di PowerPoint</vt:lpstr>
      <vt:lpstr>Presentazione standard di PowerPoint</vt:lpstr>
      <vt:lpstr>Conclusioni</vt:lpstr>
    </vt:vector>
  </TitlesOfParts>
  <Company>UMK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Ucho – superkomputer komunikacji</dc:title>
  <dc:creator>GK</dc:creator>
  <cp:lastModifiedBy>Maria Karwasz</cp:lastModifiedBy>
  <cp:revision>118</cp:revision>
  <dcterms:created xsi:type="dcterms:W3CDTF">2019-04-23T16:37:35Z</dcterms:created>
  <dcterms:modified xsi:type="dcterms:W3CDTF">2022-12-06T09:47:24Z</dcterms:modified>
</cp:coreProperties>
</file>