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79" r:id="rId3"/>
    <p:sldId id="280" r:id="rId4"/>
    <p:sldId id="281" r:id="rId5"/>
    <p:sldId id="282" r:id="rId6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00"/>
    <a:srgbClr val="FFFF00"/>
    <a:srgbClr val="008000"/>
    <a:srgbClr val="FFFFCC"/>
    <a:srgbClr val="FFFF99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 autoAdjust="0"/>
    <p:restoredTop sz="94718" autoAdjust="0"/>
  </p:normalViewPr>
  <p:slideViewPr>
    <p:cSldViewPr>
      <p:cViewPr>
        <p:scale>
          <a:sx n="75" d="100"/>
          <a:sy n="75" d="100"/>
        </p:scale>
        <p:origin x="36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EFA0038-D1B8-B8CD-DEE4-643E01AF6D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50FEB17-29AE-CCDA-5B05-37F6025D38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239E00-7D01-A44C-46FC-567D4E74D1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37ACBDA5-102E-AEB6-009E-447E691DE7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B5AC1D9-20D6-72AC-930D-71EB8BA034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B55CF43-FB92-FCCE-2059-0E6C475B8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34546893-230B-426E-88DF-473B1E8CCAC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A3516-0865-B951-55ED-15CAA80D6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32E1BD-70C7-C1F3-6E76-B42F6F3F2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C6870-167E-1094-6658-2D297C7A2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4726-B64A-41DE-B2E3-A8D5EF1ADE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31971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51BC9-2B14-A8F0-B05D-393A5610F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5C137-4FA4-A589-CF4C-B2A061FB3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7D9870-7DB7-C663-F66F-86C8DE1F2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6EE0-92B6-42F5-9772-8AA2E1EAB19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49233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B6BB-A00B-9988-7A0F-0F66C50E2B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5781-C7CE-69DA-6EFB-519AF5F81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E23137-028C-0151-91CE-36126D625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62289-FF19-4783-AB62-465C153C780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70981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2349B-4E8D-F458-B372-D3D31EA0F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F6C545-4031-6C0A-2DD6-DB5CD586A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0B6954-E016-2D18-6E82-8E2D53AAB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E5840-5BDC-43CB-85CE-72027869710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0047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531FA2-6725-5C63-7BD1-16CC38102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4BBD8E-1644-E036-9110-6F4B77401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D10851-3EDC-779D-896F-3A12BB2A6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5A67-3C02-4D7D-A6E8-8976886DF0E0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71707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C4C009-A680-AC95-2625-AEF1F54B6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44BE8-1A0C-4877-D26A-75273DA7C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CA79F-97BA-EAD7-44B1-74F5ACFBF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63BD0-1315-44E6-A899-3872100AC48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60257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2B1FD4-34ED-035A-0CDF-47071F7DC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5277F0-6E28-BA59-127A-2A6736B7A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947460D-C3AB-09E6-3D6F-96DC7F112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3D3C-A50E-4378-BB5E-14CD767033BA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15274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66CEE3-A455-DEA4-28B3-806B9CC8E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DDC547-059F-4700-6D95-8B8781240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F301FF-AA65-D727-FF27-2BE0830BA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EDD8E-9C96-4242-ADEC-4DFD7AC455B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4159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B0BF66-FB56-06D4-34C7-D01D432AB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0ADF40-7EFE-BAA0-8B01-2D252C492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07EF58-D9D3-541B-3717-BED73F1BF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5253-F721-4BB3-9840-ECE36A196C88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07815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6B7F06-74AD-F2F3-3CE4-E5593B2DB4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BCF7D-1802-5EB3-7924-BAB8DA98E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DCC3B-2C3D-CBB1-0A47-88475F2F8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CFDE8-B5A2-4EE2-9805-C0E505D513D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0947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45775-601A-E276-D14E-1B5765800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1DC33-A3BB-7134-AA6A-CC0509CD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6930B-0768-7709-2F01-CC519AC97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6BD0-32A6-4A8B-962C-A16E7CD8FE5D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98294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76178F-E6C4-9F1D-EA48-4FBCA5DA9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FC0625-9722-19CC-C47C-8D98C13A7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4C6D2B-3D29-65D1-5639-8307A122F7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B9A2E9-38C0-B9B2-D121-23EB795886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A96ABF-EC37-4127-9648-29BB201A3C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18AB7D-D2FA-4D12-B850-7C0898E3A1AA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B1D09F-6D63-D394-E383-86B26D5D52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 anchor="ctr"/>
          <a:lstStyle/>
          <a:p>
            <a:pPr eaLnBrk="1" hangingPunct="1"/>
            <a:r>
              <a:rPr lang="it-IT" altLang="it-IT" sz="4400" b="1">
                <a:solidFill>
                  <a:schemeClr val="tx1"/>
                </a:solidFill>
              </a:rPr>
              <a:t>Personalizzazione dell’insegnamento STEAM</a:t>
            </a:r>
            <a:endParaRPr lang="pl-PL" altLang="it-IT" sz="4400" b="1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153AF5-1EED-6578-6EA3-E6B6D4E80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08500"/>
            <a:ext cx="792003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solidFill>
                  <a:srgbClr val="002060"/>
                </a:solidFill>
              </a:rPr>
              <a:t>Stefania </a:t>
            </a:r>
            <a:r>
              <a:rPr lang="it-IT" altLang="it-IT" sz="2200" b="1" dirty="0" err="1">
                <a:solidFill>
                  <a:srgbClr val="002060"/>
                </a:solidFill>
              </a:rPr>
              <a:t>Garassini</a:t>
            </a:r>
            <a:endParaRPr lang="it-IT" altLang="it-IT" sz="22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Grzegorz Karwasz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karwasz@fizyka.umk.pl</a:t>
            </a:r>
          </a:p>
        </p:txBody>
      </p:sp>
      <p:sp>
        <p:nvSpPr>
          <p:cNvPr id="3076" name="CasellaDiTesto 1">
            <a:extLst>
              <a:ext uri="{FF2B5EF4-FFF2-40B4-BE49-F238E27FC236}">
                <a16:creationId xmlns:a16="http://schemas.microsoft.com/office/drawing/2014/main" id="{726F607D-514A-CCB2-094D-84944CC7D9D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75" y="2613025"/>
            <a:ext cx="871378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 dirty="0">
                <a:solidFill>
                  <a:srgbClr val="CC0000"/>
                </a:solidFill>
              </a:rPr>
              <a:t>Lo smartphone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4400" dirty="0">
                <a:solidFill>
                  <a:srgbClr val="CC0000"/>
                </a:solidFill>
              </a:rPr>
              <a:t>10 ragioni per non regalarlo alla prima </a:t>
            </a:r>
            <a:r>
              <a:rPr lang="it-IT" altLang="it-IT" sz="4400" dirty="0" err="1">
                <a:solidFill>
                  <a:srgbClr val="CC0000"/>
                </a:solidFill>
              </a:rPr>
              <a:t>Communione</a:t>
            </a:r>
            <a:endParaRPr lang="it-IT" altLang="it-IT" sz="4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>
            <a:extLst>
              <a:ext uri="{FF2B5EF4-FFF2-40B4-BE49-F238E27FC236}">
                <a16:creationId xmlns:a16="http://schemas.microsoft.com/office/drawing/2014/main" id="{0771012D-72C4-9676-DD8E-19A9E7760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«Intelligenza emotiva»</a:t>
            </a:r>
          </a:p>
        </p:txBody>
      </p:sp>
      <p:sp>
        <p:nvSpPr>
          <p:cNvPr id="4099" name="CasellaDiTesto 2">
            <a:extLst>
              <a:ext uri="{FF2B5EF4-FFF2-40B4-BE49-F238E27FC236}">
                <a16:creationId xmlns:a16="http://schemas.microsoft.com/office/drawing/2014/main" id="{9B038BF6-1352-844F-AB98-93A1B8D1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33278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dirty="0"/>
              <a:t>Come abbiamo visto nella </a:t>
            </a:r>
            <a:r>
              <a:rPr lang="it-IT" altLang="it-IT" dirty="0" err="1"/>
              <a:t>Ragioe</a:t>
            </a:r>
            <a:r>
              <a:rPr lang="it-IT" altLang="it-IT" dirty="0"/>
              <a:t> 1, a quell’età il cervello è ancora in fase di formazione e tra le funzionalità che si stanno </a:t>
            </a:r>
            <a:r>
              <a:rPr lang="it-IT" altLang="it-IT" dirty="0" err="1"/>
              <a:t>mettedno</a:t>
            </a:r>
            <a:r>
              <a:rPr lang="it-IT" altLang="it-IT" dirty="0"/>
              <a:t> a punto c’è proprio la </a:t>
            </a:r>
            <a:r>
              <a:rPr lang="it-IT" altLang="it-IT" i="1" dirty="0"/>
              <a:t>consapevolezza di sé</a:t>
            </a:r>
            <a:r>
              <a:rPr lang="it-IT" altLang="it-IT" dirty="0"/>
              <a:t>: è il momento in cui, come ricorda la </a:t>
            </a:r>
            <a:r>
              <a:rPr lang="it-IT" altLang="it-IT" dirty="0" err="1"/>
              <a:t>neuroscienzata</a:t>
            </a:r>
            <a:r>
              <a:rPr lang="it-IT" altLang="it-IT" dirty="0"/>
              <a:t> Sarah-</a:t>
            </a:r>
            <a:r>
              <a:rPr lang="it-IT" altLang="it-IT" dirty="0" err="1"/>
              <a:t>Jayne</a:t>
            </a:r>
            <a:r>
              <a:rPr lang="it-IT" altLang="it-IT" dirty="0"/>
              <a:t> </a:t>
            </a:r>
            <a:r>
              <a:rPr lang="it-IT" altLang="it-IT" dirty="0" err="1"/>
              <a:t>Blakemore</a:t>
            </a:r>
            <a:r>
              <a:rPr lang="it-IT" altLang="it-IT" dirty="0"/>
              <a:t> «costruiamo chi siamo e come siamo visti dagli altri.» Teniamo presente questa fragilità e il </a:t>
            </a:r>
            <a:r>
              <a:rPr lang="it-IT" altLang="it-IT" dirty="0" err="1"/>
              <a:t>consegente</a:t>
            </a:r>
            <a:r>
              <a:rPr lang="it-IT" altLang="it-IT" dirty="0"/>
              <a:t> bisogno estremo di conferme, lasciamo che in parte cerchino queste nei social, ma facciamo in modo che in </a:t>
            </a:r>
            <a:r>
              <a:rPr lang="it-IT" altLang="it-IT" dirty="0" err="1"/>
              <a:t>nostru</a:t>
            </a:r>
            <a:r>
              <a:rPr lang="it-IT" altLang="it-IT" dirty="0"/>
              <a:t> figli non si </a:t>
            </a:r>
            <a:r>
              <a:rPr lang="it-IT" altLang="it-IT" dirty="0" err="1"/>
              <a:t>rtirovino</a:t>
            </a:r>
            <a:r>
              <a:rPr lang="it-IT" altLang="it-IT" dirty="0"/>
              <a:t> a mendicare a tutti i costi un </a:t>
            </a:r>
            <a:r>
              <a:rPr lang="it-IT" altLang="it-IT" dirty="0" err="1"/>
              <a:t>bricciolo</a:t>
            </a:r>
            <a:r>
              <a:rPr lang="it-IT" altLang="it-IT" dirty="0"/>
              <a:t> di attenzione online. Diamogliela noi, anche se </a:t>
            </a:r>
            <a:r>
              <a:rPr lang="it-IT" altLang="it-IT" dirty="0" err="1"/>
              <a:t>magaru</a:t>
            </a:r>
            <a:r>
              <a:rPr lang="it-IT" altLang="it-IT" dirty="0"/>
              <a:t> co la </a:t>
            </a:r>
            <a:r>
              <a:rPr lang="it-IT" altLang="it-IT" dirty="0" err="1"/>
              <a:t>chidono</a:t>
            </a:r>
            <a:r>
              <a:rPr lang="it-IT" altLang="it-IT" dirty="0"/>
              <a:t> </a:t>
            </a:r>
            <a:r>
              <a:rPr lang="it-IT" altLang="it-IT" dirty="0" err="1"/>
              <a:t>poprio</a:t>
            </a:r>
            <a:r>
              <a:rPr lang="it-IT" altLang="it-IT" dirty="0"/>
              <a:t> </a:t>
            </a:r>
            <a:r>
              <a:rPr lang="it-IT" altLang="it-IT" dirty="0" err="1"/>
              <a:t>metnre</a:t>
            </a:r>
            <a:r>
              <a:rPr lang="it-IT" altLang="it-IT" dirty="0"/>
              <a:t> stanno sparando a un alieno in uno scenario di cadaveri e macerie o guardando l’ennesimo video </a:t>
            </a:r>
            <a:r>
              <a:rPr lang="it-IT" altLang="it-IT" dirty="0" err="1"/>
              <a:t>isulso</a:t>
            </a:r>
            <a:r>
              <a:rPr lang="it-IT" altLang="it-IT" dirty="0"/>
              <a:t> sul Web, oppure quando semplicemente abbiamo altro da fare. (96)</a:t>
            </a:r>
          </a:p>
          <a:p>
            <a:endParaRPr lang="it-IT" altLang="it-IT" dirty="0"/>
          </a:p>
          <a:p>
            <a:r>
              <a:rPr lang="it-IT" altLang="it-IT" dirty="0"/>
              <a:t>Non c’è bisogno di regalare a un bambino di 7 anni lo </a:t>
            </a:r>
            <a:r>
              <a:rPr lang="it-IT" altLang="it-IT" dirty="0" err="1"/>
              <a:t>sparphonem</a:t>
            </a:r>
            <a:r>
              <a:rPr lang="it-IT" altLang="it-IT" dirty="0"/>
              <a:t> basta condividere qualche nostra esperienza con lui. (97)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>
            <a:extLst>
              <a:ext uri="{FF2B5EF4-FFF2-40B4-BE49-F238E27FC236}">
                <a16:creationId xmlns:a16="http://schemas.microsoft.com/office/drawing/2014/main" id="{0771012D-72C4-9676-DD8E-19A9E7760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«</a:t>
            </a:r>
            <a:r>
              <a:rPr lang="it-IT" altLang="it-IT"/>
              <a:t>10 ragioni»</a:t>
            </a:r>
          </a:p>
        </p:txBody>
      </p:sp>
      <p:sp>
        <p:nvSpPr>
          <p:cNvPr id="4099" name="CasellaDiTesto 2">
            <a:extLst>
              <a:ext uri="{FF2B5EF4-FFF2-40B4-BE49-F238E27FC236}">
                <a16:creationId xmlns:a16="http://schemas.microsoft.com/office/drawing/2014/main" id="{9B038BF6-1352-844F-AB98-93A1B8D1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33278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dirty="0"/>
              <a:t>Non rubare l’infanzia a tuo figlio</a:t>
            </a:r>
          </a:p>
          <a:p>
            <a:endParaRPr lang="it-IT" altLang="it-IT" dirty="0"/>
          </a:p>
          <a:p>
            <a:r>
              <a:rPr lang="it-IT" altLang="it-IT" dirty="0" err="1"/>
              <a:t>Netfix</a:t>
            </a:r>
            <a:r>
              <a:rPr lang="it-IT" altLang="it-IT" dirty="0"/>
              <a:t> tredici – Nuova Zelanda, </a:t>
            </a:r>
            <a:r>
              <a:rPr lang="it-IT" altLang="it-IT" dirty="0" err="1"/>
              <a:t>racomndazione</a:t>
            </a:r>
            <a:r>
              <a:rPr lang="it-IT" altLang="it-IT" dirty="0"/>
              <a:t> di non </a:t>
            </a:r>
            <a:r>
              <a:rPr lang="it-IT" altLang="it-IT" dirty="0" err="1"/>
              <a:t>quardare</a:t>
            </a:r>
            <a:r>
              <a:rPr lang="it-IT" altLang="it-IT" dirty="0"/>
              <a:t> il film da soli</a:t>
            </a:r>
          </a:p>
          <a:p>
            <a:endParaRPr lang="it-IT" altLang="it-IT" dirty="0"/>
          </a:p>
          <a:p>
            <a:r>
              <a:rPr lang="it-IT" altLang="it-IT" dirty="0"/>
              <a:t>Me contro Te </a:t>
            </a:r>
          </a:p>
          <a:p>
            <a:endParaRPr lang="it-IT" altLang="it-IT" dirty="0"/>
          </a:p>
          <a:p>
            <a:r>
              <a:rPr lang="it-IT" altLang="it-IT" dirty="0"/>
              <a:t>Non mancheranno le brutte sorprese, perché contenuti beceri, o semplicemente molto stupidi, abbondano e sono virali, ma non lascatevi spaventare. Non serve a niente comunicare a vostro figlio che giudicate il suo youtuber preferito un perfetto idiota, </a:t>
            </a:r>
            <a:r>
              <a:rPr lang="it-IT" altLang="it-IT" dirty="0" err="1"/>
              <a:t>anis</a:t>
            </a:r>
            <a:r>
              <a:rPr lang="it-IT" altLang="it-IT" dirty="0"/>
              <a:t> un simile approccio istintivi ha l’effetto immediato di far sì che non vi racconti più nulla di quello che fa online (53) </a:t>
            </a:r>
          </a:p>
        </p:txBody>
      </p:sp>
    </p:spTree>
    <p:extLst>
      <p:ext uri="{BB962C8B-B14F-4D97-AF65-F5344CB8AC3E}">
        <p14:creationId xmlns:p14="http://schemas.microsoft.com/office/powerpoint/2010/main" val="186907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>
            <a:extLst>
              <a:ext uri="{FF2B5EF4-FFF2-40B4-BE49-F238E27FC236}">
                <a16:creationId xmlns:a16="http://schemas.microsoft.com/office/drawing/2014/main" id="{0771012D-72C4-9676-DD8E-19A9E7760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«10 RAGIONI»</a:t>
            </a:r>
          </a:p>
        </p:txBody>
      </p:sp>
      <p:sp>
        <p:nvSpPr>
          <p:cNvPr id="4099" name="CasellaDiTesto 2">
            <a:extLst>
              <a:ext uri="{FF2B5EF4-FFF2-40B4-BE49-F238E27FC236}">
                <a16:creationId xmlns:a16="http://schemas.microsoft.com/office/drawing/2014/main" id="{9B038BF6-1352-844F-AB98-93A1B8D1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3327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dirty="0"/>
              <a:t>È innegabile che i bambini e gli adolescenti di oggi abbiano una naturale famigliarità con gli  strumenti tecnologici. Se mettiamo il nostro </a:t>
            </a:r>
            <a:r>
              <a:rPr lang="it-IT" altLang="it-IT" dirty="0" err="1"/>
              <a:t>amrtphone</a:t>
            </a:r>
            <a:r>
              <a:rPr lang="it-IT" altLang="it-IT" dirty="0"/>
              <a:t> in mano al figlio undicenne è sicuro </a:t>
            </a:r>
            <a:r>
              <a:rPr lang="it-IT" altLang="it-IT" dirty="0" err="1"/>
              <a:t>chescoverà</a:t>
            </a:r>
            <a:r>
              <a:rPr lang="it-IT" altLang="it-IT" dirty="0"/>
              <a:t> da solo funzionalità per noi del tutto sconosciute e riuscirà in attimo a far </a:t>
            </a:r>
            <a:r>
              <a:rPr lang="it-IT" altLang="it-IT" dirty="0" err="1"/>
              <a:t>funzionere</a:t>
            </a:r>
            <a:r>
              <a:rPr lang="it-IT" altLang="it-IT" dirty="0"/>
              <a:t> quell’app che ci risultava impossibile da utilizzare : Ma è quasi certo che sia del tutto inconsapevole delle operazioni che sta compiendo. (p.14)</a:t>
            </a:r>
          </a:p>
          <a:p>
            <a:endParaRPr lang="it-IT" altLang="it-IT" dirty="0"/>
          </a:p>
          <a:p>
            <a:r>
              <a:rPr lang="it-IT" altLang="it-IT" dirty="0"/>
              <a:t>Le difficoltà non nascono con la tecnologia, hanno radici più profonde, gli </a:t>
            </a:r>
            <a:r>
              <a:rPr lang="it-IT" altLang="it-IT" dirty="0" err="1"/>
              <a:t>strumenri</a:t>
            </a:r>
            <a:r>
              <a:rPr lang="it-IT" altLang="it-IT" dirty="0"/>
              <a:t> possono amplificarle, ma se usati bene sono una risorsa per migliorare la situazione. Il requisito </a:t>
            </a:r>
            <a:r>
              <a:rPr lang="it-IT" altLang="it-IT" dirty="0" err="1"/>
              <a:t>fondamental</a:t>
            </a:r>
            <a:r>
              <a:rPr lang="it-IT" altLang="it-IT" dirty="0"/>
              <a:t> perché ciò avvenga è mantenere il controllo, </a:t>
            </a:r>
            <a:r>
              <a:rPr lang="it-IT" altLang="it-IT" dirty="0" err="1"/>
              <a:t>rixordando</a:t>
            </a:r>
            <a:r>
              <a:rPr lang="it-IT" altLang="it-IT" dirty="0"/>
              <a:t> sempre che educare all’uso delle tecnologie significa prima di tutto educare (p.18)</a:t>
            </a:r>
          </a:p>
        </p:txBody>
      </p:sp>
    </p:spTree>
    <p:extLst>
      <p:ext uri="{BB962C8B-B14F-4D97-AF65-F5344CB8AC3E}">
        <p14:creationId xmlns:p14="http://schemas.microsoft.com/office/powerpoint/2010/main" val="278069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8831ED-E32F-629A-E361-93BB2763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ALESSANDRO KARWASZ</a:t>
            </a:r>
          </a:p>
        </p:txBody>
      </p:sp>
    </p:spTree>
    <p:extLst>
      <p:ext uri="{BB962C8B-B14F-4D97-AF65-F5344CB8AC3E}">
        <p14:creationId xmlns:p14="http://schemas.microsoft.com/office/powerpoint/2010/main" val="3911277807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9229</TotalTime>
  <Words>429</Words>
  <Application>Microsoft Office PowerPoint</Application>
  <PresentationFormat>Presentazione su schermo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Arial</vt:lpstr>
      <vt:lpstr>Projekt domyślny</vt:lpstr>
      <vt:lpstr>Personalizzazione dell’insegnamento STEAM</vt:lpstr>
      <vt:lpstr>«Intelligenza emotiva»</vt:lpstr>
      <vt:lpstr>«10 ragioni»</vt:lpstr>
      <vt:lpstr>«10 RAGIONI»</vt:lpstr>
      <vt:lpstr>ALESSANDRO KARWASZ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206</cp:revision>
  <dcterms:created xsi:type="dcterms:W3CDTF">2006-02-09T22:46:12Z</dcterms:created>
  <dcterms:modified xsi:type="dcterms:W3CDTF">2022-11-21T17:31:11Z</dcterms:modified>
</cp:coreProperties>
</file>