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notesMasterIdLst>
    <p:notesMasterId r:id="rId31"/>
  </p:notesMasterIdLst>
  <p:handoutMasterIdLst>
    <p:handoutMasterId r:id="rId32"/>
  </p:handoutMasterIdLst>
  <p:sldIdLst>
    <p:sldId id="377" r:id="rId2"/>
    <p:sldId id="319" r:id="rId3"/>
    <p:sldId id="276" r:id="rId4"/>
    <p:sldId id="279" r:id="rId5"/>
    <p:sldId id="306" r:id="rId6"/>
    <p:sldId id="307" r:id="rId7"/>
    <p:sldId id="305" r:id="rId8"/>
    <p:sldId id="308" r:id="rId9"/>
    <p:sldId id="325" r:id="rId10"/>
    <p:sldId id="309" r:id="rId11"/>
    <p:sldId id="380" r:id="rId12"/>
    <p:sldId id="381" r:id="rId13"/>
    <p:sldId id="282" r:id="rId14"/>
    <p:sldId id="283" r:id="rId15"/>
    <p:sldId id="284" r:id="rId16"/>
    <p:sldId id="378" r:id="rId17"/>
    <p:sldId id="379" r:id="rId18"/>
    <p:sldId id="296" r:id="rId19"/>
    <p:sldId id="382" r:id="rId20"/>
    <p:sldId id="297" r:id="rId21"/>
    <p:sldId id="384" r:id="rId22"/>
    <p:sldId id="285" r:id="rId23"/>
    <p:sldId id="385" r:id="rId24"/>
    <p:sldId id="304" r:id="rId25"/>
    <p:sldId id="300" r:id="rId26"/>
    <p:sldId id="301" r:id="rId27"/>
    <p:sldId id="302" r:id="rId28"/>
    <p:sldId id="386" r:id="rId29"/>
    <p:sldId id="324" r:id="rId30"/>
  </p:sldIdLst>
  <p:sldSz cx="9144000" cy="6858000" type="screen4x3"/>
  <p:notesSz cx="6858000" cy="9144000"/>
  <p:defaultTextStyle>
    <a:defPPr>
      <a:defRPr lang="en-AU"/>
    </a:defPPr>
    <a:lvl1pPr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46" autoAdjust="0"/>
    <p:restoredTop sz="94859" autoAdjust="0"/>
  </p:normalViewPr>
  <p:slideViewPr>
    <p:cSldViewPr>
      <p:cViewPr varScale="1">
        <p:scale>
          <a:sx n="73" d="100"/>
          <a:sy n="73" d="100"/>
        </p:scale>
        <p:origin x="8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FC40BA54-BEFA-B194-1D0D-1B8977C61212}"/>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defRPr>
            </a:lvl1pPr>
          </a:lstStyle>
          <a:p>
            <a:pPr>
              <a:defRPr/>
            </a:pPr>
            <a:endParaRPr lang="en-AU" altLang="it-IT" dirty="0"/>
          </a:p>
        </p:txBody>
      </p:sp>
      <p:sp>
        <p:nvSpPr>
          <p:cNvPr id="27651" name="Rectangle 3">
            <a:extLst>
              <a:ext uri="{FF2B5EF4-FFF2-40B4-BE49-F238E27FC236}">
                <a16:creationId xmlns:a16="http://schemas.microsoft.com/office/drawing/2014/main" id="{38111CE2-84DB-E7F4-AD85-8E45ADFD3E66}"/>
              </a:ext>
            </a:extLst>
          </p:cNvPr>
          <p:cNvSpPr>
            <a:spLocks noGrp="1" noChangeArrowheads="1"/>
          </p:cNvSpPr>
          <p:nvPr>
            <p:ph type="dt" sz="quarter"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pPr>
              <a:defRPr/>
            </a:pPr>
            <a:endParaRPr lang="en-AU" altLang="it-IT" dirty="0"/>
          </a:p>
        </p:txBody>
      </p:sp>
      <p:sp>
        <p:nvSpPr>
          <p:cNvPr id="27652" name="Rectangle 4">
            <a:extLst>
              <a:ext uri="{FF2B5EF4-FFF2-40B4-BE49-F238E27FC236}">
                <a16:creationId xmlns:a16="http://schemas.microsoft.com/office/drawing/2014/main" id="{181BE15E-2E3E-C700-C639-81828FBE062D}"/>
              </a:ext>
            </a:extLst>
          </p:cNvPr>
          <p:cNvSpPr>
            <a:spLocks noGrp="1" noChangeArrowheads="1"/>
          </p:cNvSpPr>
          <p:nvPr>
            <p:ph type="ftr" sz="quarter" idx="2"/>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defRPr>
            </a:lvl1pPr>
          </a:lstStyle>
          <a:p>
            <a:pPr>
              <a:defRPr/>
            </a:pPr>
            <a:endParaRPr lang="en-AU" altLang="it-IT" dirty="0"/>
          </a:p>
        </p:txBody>
      </p:sp>
      <p:sp>
        <p:nvSpPr>
          <p:cNvPr id="27653" name="Rectangle 5">
            <a:extLst>
              <a:ext uri="{FF2B5EF4-FFF2-40B4-BE49-F238E27FC236}">
                <a16:creationId xmlns:a16="http://schemas.microsoft.com/office/drawing/2014/main" id="{52D88819-3ADF-4BC6-7B72-94E09D30A912}"/>
              </a:ext>
            </a:extLst>
          </p:cNvPr>
          <p:cNvSpPr>
            <a:spLocks noGrp="1" noChangeArrowheads="1"/>
          </p:cNvSpPr>
          <p:nvPr>
            <p:ph type="sldNum" sz="quarter" idx="3"/>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9EE3EF9D-B1AB-4BCF-B571-1AB7327DCB8C}" type="slidenum">
              <a:rPr lang="en-AU" altLang="it-IT"/>
              <a:pPr>
                <a:defRPr/>
              </a:pPr>
              <a:t>‹N›</a:t>
            </a:fld>
            <a:endParaRPr lang="en-AU" altLang="it-IT"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40EF2136-68B6-BC44-916C-2DE98517D23E}"/>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defRPr>
            </a:lvl1pPr>
          </a:lstStyle>
          <a:p>
            <a:pPr>
              <a:defRPr/>
            </a:pPr>
            <a:endParaRPr lang="en-AU" altLang="it-IT" dirty="0"/>
          </a:p>
        </p:txBody>
      </p:sp>
      <p:sp>
        <p:nvSpPr>
          <p:cNvPr id="28675" name="Rectangle 3">
            <a:extLst>
              <a:ext uri="{FF2B5EF4-FFF2-40B4-BE49-F238E27FC236}">
                <a16:creationId xmlns:a16="http://schemas.microsoft.com/office/drawing/2014/main" id="{EF7C2416-2474-63D4-D6EB-04C5EA601B89}"/>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pPr>
              <a:defRPr/>
            </a:pPr>
            <a:endParaRPr lang="en-AU" altLang="it-IT" dirty="0"/>
          </a:p>
        </p:txBody>
      </p:sp>
      <p:sp>
        <p:nvSpPr>
          <p:cNvPr id="3076" name="Rectangle 4">
            <a:extLst>
              <a:ext uri="{FF2B5EF4-FFF2-40B4-BE49-F238E27FC236}">
                <a16:creationId xmlns:a16="http://schemas.microsoft.com/office/drawing/2014/main" id="{55B7B536-F2DA-BCC7-4954-B97BEFECDAE8}"/>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8677" name="Rectangle 5">
            <a:extLst>
              <a:ext uri="{FF2B5EF4-FFF2-40B4-BE49-F238E27FC236}">
                <a16:creationId xmlns:a16="http://schemas.microsoft.com/office/drawing/2014/main" id="{BADBAA94-C564-CA46-A0A8-C1412EB99FD6}"/>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AU" altLang="it-IT" noProof="0"/>
              <a:t>Kliknij, aby edytować style wzorca tekstu</a:t>
            </a:r>
          </a:p>
          <a:p>
            <a:pPr lvl="1"/>
            <a:r>
              <a:rPr lang="en-AU" altLang="it-IT" noProof="0"/>
              <a:t>Drugi poziom</a:t>
            </a:r>
          </a:p>
          <a:p>
            <a:pPr lvl="2"/>
            <a:r>
              <a:rPr lang="en-AU" altLang="it-IT" noProof="0"/>
              <a:t>Trzeci poziom</a:t>
            </a:r>
          </a:p>
          <a:p>
            <a:pPr lvl="3"/>
            <a:r>
              <a:rPr lang="en-AU" altLang="it-IT" noProof="0"/>
              <a:t>Czwarty poziom</a:t>
            </a:r>
          </a:p>
          <a:p>
            <a:pPr lvl="4"/>
            <a:r>
              <a:rPr lang="en-AU" altLang="it-IT" noProof="0"/>
              <a:t>Piąty poziom</a:t>
            </a:r>
          </a:p>
        </p:txBody>
      </p:sp>
      <p:sp>
        <p:nvSpPr>
          <p:cNvPr id="28678" name="Rectangle 6">
            <a:extLst>
              <a:ext uri="{FF2B5EF4-FFF2-40B4-BE49-F238E27FC236}">
                <a16:creationId xmlns:a16="http://schemas.microsoft.com/office/drawing/2014/main" id="{9B3FF32E-4362-A6EE-76C7-1A01BA7E006B}"/>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defRPr>
            </a:lvl1pPr>
          </a:lstStyle>
          <a:p>
            <a:pPr>
              <a:defRPr/>
            </a:pPr>
            <a:endParaRPr lang="en-AU" altLang="it-IT" dirty="0"/>
          </a:p>
        </p:txBody>
      </p:sp>
      <p:sp>
        <p:nvSpPr>
          <p:cNvPr id="28679" name="Rectangle 7">
            <a:extLst>
              <a:ext uri="{FF2B5EF4-FFF2-40B4-BE49-F238E27FC236}">
                <a16:creationId xmlns:a16="http://schemas.microsoft.com/office/drawing/2014/main" id="{6A52A894-4CF7-0CDC-2BD3-C1537F6D32FB}"/>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0D371C8E-8910-44F4-956D-333F8024A6A9}" type="slidenum">
              <a:rPr lang="en-AU" altLang="it-IT"/>
              <a:pPr>
                <a:defRPr/>
              </a:pPr>
              <a:t>‹N›</a:t>
            </a:fld>
            <a:endParaRPr lang="en-AU" altLang="it-IT"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192934D-BEAB-797D-4FCC-C1853A30A1F3}"/>
              </a:ext>
            </a:extLst>
          </p:cNvPr>
          <p:cNvSpPr>
            <a:spLocks noGrp="1" noChangeArrowheads="1"/>
          </p:cNvSpPr>
          <p:nvPr>
            <p:ph type="sldNum" sz="quarter" idx="5"/>
          </p:nvPr>
        </p:nvSpPr>
        <p:spPr>
          <a:ln/>
        </p:spPr>
        <p:txBody>
          <a:bodyPr/>
          <a:lstStyle/>
          <a:p>
            <a:fld id="{031FB550-47DC-4213-8C73-E0322DBE55EF}" type="slidenum">
              <a:rPr lang="en-AU" altLang="it-IT"/>
              <a:pPr/>
              <a:t>3</a:t>
            </a:fld>
            <a:endParaRPr lang="en-AU" altLang="it-IT"/>
          </a:p>
        </p:txBody>
      </p:sp>
      <p:sp>
        <p:nvSpPr>
          <p:cNvPr id="32770" name="Rectangle 2">
            <a:extLst>
              <a:ext uri="{FF2B5EF4-FFF2-40B4-BE49-F238E27FC236}">
                <a16:creationId xmlns:a16="http://schemas.microsoft.com/office/drawing/2014/main" id="{7CB684AF-DEEB-1DA0-E0DE-4FCC12C582F4}"/>
              </a:ext>
            </a:extLst>
          </p:cNvPr>
          <p:cNvSpPr>
            <a:spLocks noGrp="1" noRot="1" noChangeAspect="1" noChangeArrowheads="1" noTextEdit="1"/>
          </p:cNvSpPr>
          <p:nvPr>
            <p:ph type="sldImg"/>
          </p:nvPr>
        </p:nvSpPr>
        <p:spPr>
          <a:ln/>
        </p:spPr>
      </p:sp>
      <p:sp>
        <p:nvSpPr>
          <p:cNvPr id="32771" name="Rectangle 3">
            <a:extLst>
              <a:ext uri="{FF2B5EF4-FFF2-40B4-BE49-F238E27FC236}">
                <a16:creationId xmlns:a16="http://schemas.microsoft.com/office/drawing/2014/main" id="{59F9CF88-31FC-8462-E7EB-0956B93316FD}"/>
              </a:ext>
            </a:extLst>
          </p:cNvPr>
          <p:cNvSpPr>
            <a:spLocks noGrp="1" noChangeArrowheads="1"/>
          </p:cNvSpPr>
          <p:nvPr>
            <p:ph type="body" idx="1"/>
          </p:nvPr>
        </p:nvSpPr>
        <p:spPr/>
        <p:txBody>
          <a:bodyPr/>
          <a:lstStyle/>
          <a:p>
            <a:endParaRPr lang="it-IT" alt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8EB96CB-543F-4317-0C16-D5AEA76E5F61}"/>
              </a:ext>
            </a:extLst>
          </p:cNvPr>
          <p:cNvSpPr>
            <a:spLocks noGrp="1" noChangeArrowheads="1"/>
          </p:cNvSpPr>
          <p:nvPr>
            <p:ph type="sldNum" sz="quarter" idx="5"/>
          </p:nvPr>
        </p:nvSpPr>
        <p:spPr>
          <a:ln/>
        </p:spPr>
        <p:txBody>
          <a:bodyPr/>
          <a:lstStyle/>
          <a:p>
            <a:fld id="{28F9E075-6068-4B72-AD0E-665B1E7A180B}" type="slidenum">
              <a:rPr lang="en-AU" altLang="it-IT"/>
              <a:pPr/>
              <a:t>8</a:t>
            </a:fld>
            <a:endParaRPr lang="en-AU" altLang="it-IT"/>
          </a:p>
        </p:txBody>
      </p:sp>
      <p:sp>
        <p:nvSpPr>
          <p:cNvPr id="71682" name="Rectangle 2">
            <a:extLst>
              <a:ext uri="{FF2B5EF4-FFF2-40B4-BE49-F238E27FC236}">
                <a16:creationId xmlns:a16="http://schemas.microsoft.com/office/drawing/2014/main" id="{E6B2A63D-98A8-BDA9-FDF2-A2B3F4511DC5}"/>
              </a:ext>
            </a:extLst>
          </p:cNvPr>
          <p:cNvSpPr>
            <a:spLocks noGrp="1" noRot="1" noChangeAspect="1" noChangeArrowheads="1" noTextEdit="1"/>
          </p:cNvSpPr>
          <p:nvPr>
            <p:ph type="sldImg"/>
          </p:nvPr>
        </p:nvSpPr>
        <p:spPr>
          <a:ln/>
        </p:spPr>
      </p:sp>
      <p:sp>
        <p:nvSpPr>
          <p:cNvPr id="71683" name="Rectangle 3">
            <a:extLst>
              <a:ext uri="{FF2B5EF4-FFF2-40B4-BE49-F238E27FC236}">
                <a16:creationId xmlns:a16="http://schemas.microsoft.com/office/drawing/2014/main" id="{8BE5054A-2EC7-0BC6-D045-854DF9B23F66}"/>
              </a:ext>
            </a:extLst>
          </p:cNvPr>
          <p:cNvSpPr>
            <a:spLocks noGrp="1" noChangeArrowheads="1"/>
          </p:cNvSpPr>
          <p:nvPr>
            <p:ph type="body" idx="1"/>
          </p:nvPr>
        </p:nvSpPr>
        <p:spPr/>
        <p:txBody>
          <a:bodyPr/>
          <a:lstStyle/>
          <a:p>
            <a:r>
              <a:rPr lang="en-AU" altLang="it-IT"/>
              <a:t>https://books.google.pl/books?id=KlJACwAAQBAJ</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3F182E8C-B281-FBE3-C68C-4866BBC48AA3}"/>
              </a:ext>
            </a:extLst>
          </p:cNvPr>
          <p:cNvGrpSpPr>
            <a:grpSpLocks/>
          </p:cNvGrpSpPr>
          <p:nvPr/>
        </p:nvGrpSpPr>
        <p:grpSpPr bwMode="auto">
          <a:xfrm>
            <a:off x="-3222625" y="304800"/>
            <a:ext cx="11909425" cy="4724400"/>
            <a:chOff x="-2030" y="192"/>
            <a:chExt cx="7502" cy="2976"/>
          </a:xfrm>
        </p:grpSpPr>
        <p:sp>
          <p:nvSpPr>
            <p:cNvPr id="3" name="Line 3">
              <a:extLst>
                <a:ext uri="{FF2B5EF4-FFF2-40B4-BE49-F238E27FC236}">
                  <a16:creationId xmlns:a16="http://schemas.microsoft.com/office/drawing/2014/main" id="{A48B9571-5090-6DAC-F0B6-B29D8D130DF8}"/>
                </a:ext>
              </a:extLst>
            </p:cNvPr>
            <p:cNvSpPr>
              <a:spLocks noChangeShapeType="1"/>
            </p:cNvSpPr>
            <p:nvPr/>
          </p:nvSpPr>
          <p:spPr bwMode="auto">
            <a:xfrm>
              <a:off x="912" y="1584"/>
              <a:ext cx="456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dirty="0"/>
            </a:p>
          </p:txBody>
        </p:sp>
        <p:sp>
          <p:nvSpPr>
            <p:cNvPr id="4" name="AutoShape 4">
              <a:extLst>
                <a:ext uri="{FF2B5EF4-FFF2-40B4-BE49-F238E27FC236}">
                  <a16:creationId xmlns:a16="http://schemas.microsoft.com/office/drawing/2014/main" id="{05B5F488-B724-BD87-2C90-21FF57CEE9E1}"/>
                </a:ext>
              </a:extLst>
            </p:cNvPr>
            <p:cNvSpPr>
              <a:spLocks noChangeArrowheads="1"/>
            </p:cNvSpPr>
            <p:nvPr/>
          </p:nvSpPr>
          <p:spPr bwMode="auto">
            <a:xfrm>
              <a:off x="-1584" y="864"/>
              <a:ext cx="2304" cy="2304"/>
            </a:xfrm>
            <a:custGeom>
              <a:avLst/>
              <a:gdLst>
                <a:gd name="T0" fmla="*/ 57 w 64000"/>
                <a:gd name="T1" fmla="*/ -38 h 64000"/>
                <a:gd name="T2" fmla="*/ 83 w 64000"/>
                <a:gd name="T3" fmla="*/ 0 h 64000"/>
                <a:gd name="T4" fmla="*/ 57 w 64000"/>
                <a:gd name="T5" fmla="*/ 38 h 64000"/>
                <a:gd name="T6" fmla="*/ 57 w 64000"/>
                <a:gd name="T7" fmla="*/ 38 h 64000"/>
                <a:gd name="T8" fmla="*/ 57 w 64000"/>
                <a:gd name="T9" fmla="*/ 38 h 64000"/>
                <a:gd name="T10" fmla="*/ 57 w 64000"/>
                <a:gd name="T11" fmla="*/ 38 h 64000"/>
                <a:gd name="T12" fmla="*/ 57 w 64000"/>
                <a:gd name="T13" fmla="*/ -38 h 64000"/>
                <a:gd name="T14" fmla="*/ 57 w 64000"/>
                <a:gd name="T15" fmla="*/ -38 h 64000"/>
                <a:gd name="T16" fmla="*/ 57 w 64000"/>
                <a:gd name="T17" fmla="*/ -38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44083 w 64000"/>
                <a:gd name="T28" fmla="*/ -29639 h 64000"/>
                <a:gd name="T29" fmla="*/ 44083 w 64000"/>
                <a:gd name="T30" fmla="*/ 29639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t-IT" dirty="0"/>
            </a:p>
          </p:txBody>
        </p:sp>
        <p:sp>
          <p:nvSpPr>
            <p:cNvPr id="5" name="AutoShape 5">
              <a:extLst>
                <a:ext uri="{FF2B5EF4-FFF2-40B4-BE49-F238E27FC236}">
                  <a16:creationId xmlns:a16="http://schemas.microsoft.com/office/drawing/2014/main" id="{199CB41F-1E45-676B-AF33-B9AC54E24166}"/>
                </a:ext>
              </a:extLst>
            </p:cNvPr>
            <p:cNvSpPr>
              <a:spLocks noChangeArrowheads="1"/>
            </p:cNvSpPr>
            <p:nvPr/>
          </p:nvSpPr>
          <p:spPr bwMode="auto">
            <a:xfrm>
              <a:off x="-2030" y="192"/>
              <a:ext cx="2544" cy="2544"/>
            </a:xfrm>
            <a:custGeom>
              <a:avLst/>
              <a:gdLst>
                <a:gd name="T0" fmla="*/ 81 w 64000"/>
                <a:gd name="T1" fmla="*/ -41 h 64000"/>
                <a:gd name="T2" fmla="*/ 101 w 64000"/>
                <a:gd name="T3" fmla="*/ 0 h 64000"/>
                <a:gd name="T4" fmla="*/ 81 w 64000"/>
                <a:gd name="T5" fmla="*/ 41 h 64000"/>
                <a:gd name="T6" fmla="*/ 81 w 64000"/>
                <a:gd name="T7" fmla="*/ 41 h 64000"/>
                <a:gd name="T8" fmla="*/ 81 w 64000"/>
                <a:gd name="T9" fmla="*/ 41 h 64000"/>
                <a:gd name="T10" fmla="*/ 81 w 64000"/>
                <a:gd name="T11" fmla="*/ 41 h 64000"/>
                <a:gd name="T12" fmla="*/ 81 w 64000"/>
                <a:gd name="T13" fmla="*/ -41 h 64000"/>
                <a:gd name="T14" fmla="*/ 81 w 64000"/>
                <a:gd name="T15" fmla="*/ -41 h 64000"/>
                <a:gd name="T16" fmla="*/ 81 w 64000"/>
                <a:gd name="T17" fmla="*/ -41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994 w 64000"/>
                <a:gd name="T28" fmla="*/ -25761 h 64000"/>
                <a:gd name="T29" fmla="*/ 50994 w 64000"/>
                <a:gd name="T30" fmla="*/ 25761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t-IT" dirty="0"/>
            </a:p>
          </p:txBody>
        </p:sp>
      </p:grpSp>
      <p:sp>
        <p:nvSpPr>
          <p:cNvPr id="15366" name="Rectangle 6"/>
          <p:cNvSpPr>
            <a:spLocks noGrp="1" noChangeArrowheads="1"/>
          </p:cNvSpPr>
          <p:nvPr>
            <p:ph type="ctrTitle"/>
          </p:nvPr>
        </p:nvSpPr>
        <p:spPr>
          <a:xfrm>
            <a:off x="1443038" y="985838"/>
            <a:ext cx="7239000" cy="1444625"/>
          </a:xfrm>
        </p:spPr>
        <p:txBody>
          <a:bodyPr/>
          <a:lstStyle>
            <a:lvl1pPr>
              <a:defRPr sz="4000"/>
            </a:lvl1pPr>
          </a:lstStyle>
          <a:p>
            <a:pPr lvl="0"/>
            <a:r>
              <a:rPr lang="en-AU" altLang="it-IT" noProof="0"/>
              <a:t>Kliknij, aby edytować styl wzorca tytułu</a:t>
            </a:r>
          </a:p>
        </p:txBody>
      </p:sp>
      <p:sp>
        <p:nvSpPr>
          <p:cNvPr id="15367" name="Rectangle 7"/>
          <p:cNvSpPr>
            <a:spLocks noGrp="1" noChangeArrowheads="1"/>
          </p:cNvSpPr>
          <p:nvPr>
            <p:ph type="subTitle" idx="1"/>
          </p:nvPr>
        </p:nvSpPr>
        <p:spPr>
          <a:xfrm>
            <a:off x="1443038" y="3427413"/>
            <a:ext cx="7239000" cy="1752600"/>
          </a:xfrm>
        </p:spPr>
        <p:txBody>
          <a:bodyPr/>
          <a:lstStyle>
            <a:lvl1pPr marL="0" indent="0">
              <a:buFont typeface="Wingdings" panose="05000000000000000000" pitchFamily="2" charset="2"/>
              <a:buNone/>
              <a:defRPr/>
            </a:lvl1pPr>
          </a:lstStyle>
          <a:p>
            <a:pPr lvl="0"/>
            <a:r>
              <a:rPr lang="en-AU" altLang="it-IT" noProof="0"/>
              <a:t>Kliknij, aby edytować styl wzorca podtytułu</a:t>
            </a:r>
          </a:p>
        </p:txBody>
      </p:sp>
      <p:sp>
        <p:nvSpPr>
          <p:cNvPr id="6" name="Rectangle 8">
            <a:extLst>
              <a:ext uri="{FF2B5EF4-FFF2-40B4-BE49-F238E27FC236}">
                <a16:creationId xmlns:a16="http://schemas.microsoft.com/office/drawing/2014/main" id="{D158EA7B-5899-FD03-C6A2-74771447698A}"/>
              </a:ext>
            </a:extLst>
          </p:cNvPr>
          <p:cNvSpPr>
            <a:spLocks noGrp="1" noChangeArrowheads="1"/>
          </p:cNvSpPr>
          <p:nvPr>
            <p:ph type="dt" sz="half" idx="10"/>
          </p:nvPr>
        </p:nvSpPr>
        <p:spPr/>
        <p:txBody>
          <a:bodyPr/>
          <a:lstStyle>
            <a:lvl1pPr>
              <a:defRPr/>
            </a:lvl1pPr>
          </a:lstStyle>
          <a:p>
            <a:pPr>
              <a:defRPr/>
            </a:pPr>
            <a:endParaRPr lang="en-AU" altLang="it-IT" dirty="0"/>
          </a:p>
        </p:txBody>
      </p:sp>
      <p:sp>
        <p:nvSpPr>
          <p:cNvPr id="7" name="Rectangle 9">
            <a:extLst>
              <a:ext uri="{FF2B5EF4-FFF2-40B4-BE49-F238E27FC236}">
                <a16:creationId xmlns:a16="http://schemas.microsoft.com/office/drawing/2014/main" id="{0DA7B9EE-44BA-4E00-3BA1-DA4703B1375E}"/>
              </a:ext>
            </a:extLst>
          </p:cNvPr>
          <p:cNvSpPr>
            <a:spLocks noGrp="1" noChangeArrowheads="1"/>
          </p:cNvSpPr>
          <p:nvPr>
            <p:ph type="ftr" sz="quarter" idx="11"/>
          </p:nvPr>
        </p:nvSpPr>
        <p:spPr/>
        <p:txBody>
          <a:bodyPr/>
          <a:lstStyle>
            <a:lvl1pPr>
              <a:defRPr/>
            </a:lvl1pPr>
          </a:lstStyle>
          <a:p>
            <a:pPr>
              <a:defRPr/>
            </a:pPr>
            <a:endParaRPr lang="en-AU" altLang="it-IT" dirty="0"/>
          </a:p>
        </p:txBody>
      </p:sp>
      <p:sp>
        <p:nvSpPr>
          <p:cNvPr id="8" name="Rectangle 10">
            <a:extLst>
              <a:ext uri="{FF2B5EF4-FFF2-40B4-BE49-F238E27FC236}">
                <a16:creationId xmlns:a16="http://schemas.microsoft.com/office/drawing/2014/main" id="{160BFB01-F18D-989B-363F-C57960598370}"/>
              </a:ext>
            </a:extLst>
          </p:cNvPr>
          <p:cNvSpPr>
            <a:spLocks noGrp="1" noChangeArrowheads="1"/>
          </p:cNvSpPr>
          <p:nvPr>
            <p:ph type="sldNum" sz="quarter" idx="12"/>
          </p:nvPr>
        </p:nvSpPr>
        <p:spPr/>
        <p:txBody>
          <a:bodyPr/>
          <a:lstStyle>
            <a:lvl1pPr>
              <a:defRPr/>
            </a:lvl1pPr>
          </a:lstStyle>
          <a:p>
            <a:pPr>
              <a:defRPr/>
            </a:pPr>
            <a:fld id="{8B122911-D3EE-47B8-A7FB-AD95326BB445}" type="slidenum">
              <a:rPr lang="en-AU" altLang="it-IT"/>
              <a:pPr>
                <a:defRPr/>
              </a:pPr>
              <a:t>‹N›</a:t>
            </a:fld>
            <a:endParaRPr lang="en-AU" altLang="it-IT" dirty="0"/>
          </a:p>
        </p:txBody>
      </p:sp>
    </p:spTree>
    <p:extLst>
      <p:ext uri="{BB962C8B-B14F-4D97-AF65-F5344CB8AC3E}">
        <p14:creationId xmlns:p14="http://schemas.microsoft.com/office/powerpoint/2010/main" val="1680693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8">
            <a:extLst>
              <a:ext uri="{FF2B5EF4-FFF2-40B4-BE49-F238E27FC236}">
                <a16:creationId xmlns:a16="http://schemas.microsoft.com/office/drawing/2014/main" id="{B8757CD6-CC09-E5E1-CC59-6FEAD43563C8}"/>
              </a:ext>
            </a:extLst>
          </p:cNvPr>
          <p:cNvSpPr>
            <a:spLocks noGrp="1" noChangeArrowheads="1"/>
          </p:cNvSpPr>
          <p:nvPr>
            <p:ph type="dt" sz="half" idx="10"/>
          </p:nvPr>
        </p:nvSpPr>
        <p:spPr>
          <a:ln/>
        </p:spPr>
        <p:txBody>
          <a:bodyPr/>
          <a:lstStyle>
            <a:lvl1pPr>
              <a:defRPr/>
            </a:lvl1pPr>
          </a:lstStyle>
          <a:p>
            <a:pPr>
              <a:defRPr/>
            </a:pPr>
            <a:endParaRPr lang="en-AU" altLang="it-IT" dirty="0"/>
          </a:p>
        </p:txBody>
      </p:sp>
      <p:sp>
        <p:nvSpPr>
          <p:cNvPr id="5" name="Rectangle 9">
            <a:extLst>
              <a:ext uri="{FF2B5EF4-FFF2-40B4-BE49-F238E27FC236}">
                <a16:creationId xmlns:a16="http://schemas.microsoft.com/office/drawing/2014/main" id="{44C10630-5024-449E-22D5-1C8127B42454}"/>
              </a:ext>
            </a:extLst>
          </p:cNvPr>
          <p:cNvSpPr>
            <a:spLocks noGrp="1" noChangeArrowheads="1"/>
          </p:cNvSpPr>
          <p:nvPr>
            <p:ph type="ftr" sz="quarter" idx="11"/>
          </p:nvPr>
        </p:nvSpPr>
        <p:spPr>
          <a:ln/>
        </p:spPr>
        <p:txBody>
          <a:bodyPr/>
          <a:lstStyle>
            <a:lvl1pPr>
              <a:defRPr/>
            </a:lvl1pPr>
          </a:lstStyle>
          <a:p>
            <a:pPr>
              <a:defRPr/>
            </a:pPr>
            <a:endParaRPr lang="en-AU" altLang="it-IT" dirty="0"/>
          </a:p>
        </p:txBody>
      </p:sp>
      <p:sp>
        <p:nvSpPr>
          <p:cNvPr id="6" name="Rectangle 10">
            <a:extLst>
              <a:ext uri="{FF2B5EF4-FFF2-40B4-BE49-F238E27FC236}">
                <a16:creationId xmlns:a16="http://schemas.microsoft.com/office/drawing/2014/main" id="{B6FEEB0C-A179-4B20-FAA3-C143730C1AFA}"/>
              </a:ext>
            </a:extLst>
          </p:cNvPr>
          <p:cNvSpPr>
            <a:spLocks noGrp="1" noChangeArrowheads="1"/>
          </p:cNvSpPr>
          <p:nvPr>
            <p:ph type="sldNum" sz="quarter" idx="12"/>
          </p:nvPr>
        </p:nvSpPr>
        <p:spPr>
          <a:ln/>
        </p:spPr>
        <p:txBody>
          <a:bodyPr/>
          <a:lstStyle>
            <a:lvl1pPr>
              <a:defRPr/>
            </a:lvl1pPr>
          </a:lstStyle>
          <a:p>
            <a:pPr>
              <a:defRPr/>
            </a:pPr>
            <a:fld id="{113979AD-14D2-40F9-A5AA-1E19F8AC9127}" type="slidenum">
              <a:rPr lang="en-AU" altLang="it-IT"/>
              <a:pPr>
                <a:defRPr/>
              </a:pPr>
              <a:t>‹N›</a:t>
            </a:fld>
            <a:endParaRPr lang="en-AU" altLang="it-IT" dirty="0"/>
          </a:p>
        </p:txBody>
      </p:sp>
    </p:spTree>
    <p:extLst>
      <p:ext uri="{BB962C8B-B14F-4D97-AF65-F5344CB8AC3E}">
        <p14:creationId xmlns:p14="http://schemas.microsoft.com/office/powerpoint/2010/main" val="2253637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56413" y="301625"/>
            <a:ext cx="1827212" cy="5640388"/>
          </a:xfrm>
        </p:spPr>
        <p:txBody>
          <a:bodyPr vert="eaVert"/>
          <a:lstStyle/>
          <a:p>
            <a:r>
              <a:rPr lang="it-IT"/>
              <a:t>Fare clic per modificare lo stile del titolo dello schema</a:t>
            </a:r>
          </a:p>
        </p:txBody>
      </p:sp>
      <p:sp>
        <p:nvSpPr>
          <p:cNvPr id="3" name="Segnaposto testo verticale 2"/>
          <p:cNvSpPr>
            <a:spLocks noGrp="1"/>
          </p:cNvSpPr>
          <p:nvPr>
            <p:ph type="body" orient="vert" idx="1"/>
          </p:nvPr>
        </p:nvSpPr>
        <p:spPr>
          <a:xfrm>
            <a:off x="1370013" y="301625"/>
            <a:ext cx="5334000" cy="564038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8">
            <a:extLst>
              <a:ext uri="{FF2B5EF4-FFF2-40B4-BE49-F238E27FC236}">
                <a16:creationId xmlns:a16="http://schemas.microsoft.com/office/drawing/2014/main" id="{1A1573E8-7633-5F76-3C99-549FCB8F5E4B}"/>
              </a:ext>
            </a:extLst>
          </p:cNvPr>
          <p:cNvSpPr>
            <a:spLocks noGrp="1" noChangeArrowheads="1"/>
          </p:cNvSpPr>
          <p:nvPr>
            <p:ph type="dt" sz="half" idx="10"/>
          </p:nvPr>
        </p:nvSpPr>
        <p:spPr>
          <a:ln/>
        </p:spPr>
        <p:txBody>
          <a:bodyPr/>
          <a:lstStyle>
            <a:lvl1pPr>
              <a:defRPr/>
            </a:lvl1pPr>
          </a:lstStyle>
          <a:p>
            <a:pPr>
              <a:defRPr/>
            </a:pPr>
            <a:endParaRPr lang="en-AU" altLang="it-IT" dirty="0"/>
          </a:p>
        </p:txBody>
      </p:sp>
      <p:sp>
        <p:nvSpPr>
          <p:cNvPr id="5" name="Rectangle 9">
            <a:extLst>
              <a:ext uri="{FF2B5EF4-FFF2-40B4-BE49-F238E27FC236}">
                <a16:creationId xmlns:a16="http://schemas.microsoft.com/office/drawing/2014/main" id="{A8E0939B-9977-14DD-D38C-2421227F3807}"/>
              </a:ext>
            </a:extLst>
          </p:cNvPr>
          <p:cNvSpPr>
            <a:spLocks noGrp="1" noChangeArrowheads="1"/>
          </p:cNvSpPr>
          <p:nvPr>
            <p:ph type="ftr" sz="quarter" idx="11"/>
          </p:nvPr>
        </p:nvSpPr>
        <p:spPr>
          <a:ln/>
        </p:spPr>
        <p:txBody>
          <a:bodyPr/>
          <a:lstStyle>
            <a:lvl1pPr>
              <a:defRPr/>
            </a:lvl1pPr>
          </a:lstStyle>
          <a:p>
            <a:pPr>
              <a:defRPr/>
            </a:pPr>
            <a:endParaRPr lang="en-AU" altLang="it-IT" dirty="0"/>
          </a:p>
        </p:txBody>
      </p:sp>
      <p:sp>
        <p:nvSpPr>
          <p:cNvPr id="6" name="Rectangle 10">
            <a:extLst>
              <a:ext uri="{FF2B5EF4-FFF2-40B4-BE49-F238E27FC236}">
                <a16:creationId xmlns:a16="http://schemas.microsoft.com/office/drawing/2014/main" id="{760433C8-158A-CC0C-98F6-949CD4C23CD7}"/>
              </a:ext>
            </a:extLst>
          </p:cNvPr>
          <p:cNvSpPr>
            <a:spLocks noGrp="1" noChangeArrowheads="1"/>
          </p:cNvSpPr>
          <p:nvPr>
            <p:ph type="sldNum" sz="quarter" idx="12"/>
          </p:nvPr>
        </p:nvSpPr>
        <p:spPr>
          <a:ln/>
        </p:spPr>
        <p:txBody>
          <a:bodyPr/>
          <a:lstStyle>
            <a:lvl1pPr>
              <a:defRPr/>
            </a:lvl1pPr>
          </a:lstStyle>
          <a:p>
            <a:pPr>
              <a:defRPr/>
            </a:pPr>
            <a:fld id="{AB66393C-F16F-482B-B0D0-DE491E4D5C2A}" type="slidenum">
              <a:rPr lang="en-AU" altLang="it-IT"/>
              <a:pPr>
                <a:defRPr/>
              </a:pPr>
              <a:t>‹N›</a:t>
            </a:fld>
            <a:endParaRPr lang="en-AU" altLang="it-IT" dirty="0"/>
          </a:p>
        </p:txBody>
      </p:sp>
    </p:spTree>
    <p:extLst>
      <p:ext uri="{BB962C8B-B14F-4D97-AF65-F5344CB8AC3E}">
        <p14:creationId xmlns:p14="http://schemas.microsoft.com/office/powerpoint/2010/main" val="858632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1370013" y="301625"/>
            <a:ext cx="7313612" cy="1143000"/>
          </a:xfrm>
        </p:spPr>
        <p:txBody>
          <a:bodyPr/>
          <a:lstStyle/>
          <a:p>
            <a:r>
              <a:rPr lang="it-IT"/>
              <a:t>Fare clic per modificare lo stile del titolo dello schema</a:t>
            </a:r>
          </a:p>
        </p:txBody>
      </p:sp>
      <p:sp>
        <p:nvSpPr>
          <p:cNvPr id="3" name="Segnaposto tabella 2"/>
          <p:cNvSpPr>
            <a:spLocks noGrp="1"/>
          </p:cNvSpPr>
          <p:nvPr>
            <p:ph type="tbl" idx="1"/>
          </p:nvPr>
        </p:nvSpPr>
        <p:spPr>
          <a:xfrm>
            <a:off x="1370013" y="1827213"/>
            <a:ext cx="7313612" cy="4114800"/>
          </a:xfrm>
        </p:spPr>
        <p:txBody>
          <a:bodyPr/>
          <a:lstStyle/>
          <a:p>
            <a:pPr lvl="0"/>
            <a:endParaRPr lang="it-IT" noProof="0" dirty="0"/>
          </a:p>
        </p:txBody>
      </p:sp>
      <p:sp>
        <p:nvSpPr>
          <p:cNvPr id="4" name="Rectangle 8">
            <a:extLst>
              <a:ext uri="{FF2B5EF4-FFF2-40B4-BE49-F238E27FC236}">
                <a16:creationId xmlns:a16="http://schemas.microsoft.com/office/drawing/2014/main" id="{2438119C-0CF1-DAD5-F606-552CE3D5190E}"/>
              </a:ext>
            </a:extLst>
          </p:cNvPr>
          <p:cNvSpPr>
            <a:spLocks noGrp="1" noChangeArrowheads="1"/>
          </p:cNvSpPr>
          <p:nvPr>
            <p:ph type="dt" sz="half" idx="10"/>
          </p:nvPr>
        </p:nvSpPr>
        <p:spPr>
          <a:ln/>
        </p:spPr>
        <p:txBody>
          <a:bodyPr/>
          <a:lstStyle>
            <a:lvl1pPr>
              <a:defRPr/>
            </a:lvl1pPr>
          </a:lstStyle>
          <a:p>
            <a:pPr>
              <a:defRPr/>
            </a:pPr>
            <a:endParaRPr lang="en-AU" altLang="it-IT" dirty="0"/>
          </a:p>
        </p:txBody>
      </p:sp>
      <p:sp>
        <p:nvSpPr>
          <p:cNvPr id="5" name="Rectangle 9">
            <a:extLst>
              <a:ext uri="{FF2B5EF4-FFF2-40B4-BE49-F238E27FC236}">
                <a16:creationId xmlns:a16="http://schemas.microsoft.com/office/drawing/2014/main" id="{BFB016B6-E93D-BDE2-C8AB-FEBA03A9CD16}"/>
              </a:ext>
            </a:extLst>
          </p:cNvPr>
          <p:cNvSpPr>
            <a:spLocks noGrp="1" noChangeArrowheads="1"/>
          </p:cNvSpPr>
          <p:nvPr>
            <p:ph type="ftr" sz="quarter" idx="11"/>
          </p:nvPr>
        </p:nvSpPr>
        <p:spPr>
          <a:ln/>
        </p:spPr>
        <p:txBody>
          <a:bodyPr/>
          <a:lstStyle>
            <a:lvl1pPr>
              <a:defRPr/>
            </a:lvl1pPr>
          </a:lstStyle>
          <a:p>
            <a:pPr>
              <a:defRPr/>
            </a:pPr>
            <a:endParaRPr lang="en-AU" altLang="it-IT" dirty="0"/>
          </a:p>
        </p:txBody>
      </p:sp>
      <p:sp>
        <p:nvSpPr>
          <p:cNvPr id="6" name="Rectangle 10">
            <a:extLst>
              <a:ext uri="{FF2B5EF4-FFF2-40B4-BE49-F238E27FC236}">
                <a16:creationId xmlns:a16="http://schemas.microsoft.com/office/drawing/2014/main" id="{BFD9EDAC-6944-6A0B-E921-F150A474CA26}"/>
              </a:ext>
            </a:extLst>
          </p:cNvPr>
          <p:cNvSpPr>
            <a:spLocks noGrp="1" noChangeArrowheads="1"/>
          </p:cNvSpPr>
          <p:nvPr>
            <p:ph type="sldNum" sz="quarter" idx="12"/>
          </p:nvPr>
        </p:nvSpPr>
        <p:spPr>
          <a:ln/>
        </p:spPr>
        <p:txBody>
          <a:bodyPr/>
          <a:lstStyle>
            <a:lvl1pPr>
              <a:defRPr/>
            </a:lvl1pPr>
          </a:lstStyle>
          <a:p>
            <a:pPr>
              <a:defRPr/>
            </a:pPr>
            <a:fld id="{A276ECA9-1AEC-47EF-ABAD-F1C455FCEC65}" type="slidenum">
              <a:rPr lang="en-AU" altLang="it-IT"/>
              <a:pPr>
                <a:defRPr/>
              </a:pPr>
              <a:t>‹N›</a:t>
            </a:fld>
            <a:endParaRPr lang="en-AU" altLang="it-IT" dirty="0"/>
          </a:p>
        </p:txBody>
      </p:sp>
    </p:spTree>
    <p:extLst>
      <p:ext uri="{BB962C8B-B14F-4D97-AF65-F5344CB8AC3E}">
        <p14:creationId xmlns:p14="http://schemas.microsoft.com/office/powerpoint/2010/main" val="1620675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8">
            <a:extLst>
              <a:ext uri="{FF2B5EF4-FFF2-40B4-BE49-F238E27FC236}">
                <a16:creationId xmlns:a16="http://schemas.microsoft.com/office/drawing/2014/main" id="{FA6ABA2C-E827-879D-F0C4-FF3A63BF31AB}"/>
              </a:ext>
            </a:extLst>
          </p:cNvPr>
          <p:cNvSpPr>
            <a:spLocks noGrp="1" noChangeArrowheads="1"/>
          </p:cNvSpPr>
          <p:nvPr>
            <p:ph type="dt" sz="half" idx="10"/>
          </p:nvPr>
        </p:nvSpPr>
        <p:spPr>
          <a:ln/>
        </p:spPr>
        <p:txBody>
          <a:bodyPr/>
          <a:lstStyle>
            <a:lvl1pPr>
              <a:defRPr/>
            </a:lvl1pPr>
          </a:lstStyle>
          <a:p>
            <a:pPr>
              <a:defRPr/>
            </a:pPr>
            <a:endParaRPr lang="en-AU" altLang="it-IT" dirty="0"/>
          </a:p>
        </p:txBody>
      </p:sp>
      <p:sp>
        <p:nvSpPr>
          <p:cNvPr id="5" name="Rectangle 9">
            <a:extLst>
              <a:ext uri="{FF2B5EF4-FFF2-40B4-BE49-F238E27FC236}">
                <a16:creationId xmlns:a16="http://schemas.microsoft.com/office/drawing/2014/main" id="{A1D3F6D2-C279-29D5-9880-5B47BB9C662C}"/>
              </a:ext>
            </a:extLst>
          </p:cNvPr>
          <p:cNvSpPr>
            <a:spLocks noGrp="1" noChangeArrowheads="1"/>
          </p:cNvSpPr>
          <p:nvPr>
            <p:ph type="ftr" sz="quarter" idx="11"/>
          </p:nvPr>
        </p:nvSpPr>
        <p:spPr>
          <a:ln/>
        </p:spPr>
        <p:txBody>
          <a:bodyPr/>
          <a:lstStyle>
            <a:lvl1pPr>
              <a:defRPr/>
            </a:lvl1pPr>
          </a:lstStyle>
          <a:p>
            <a:pPr>
              <a:defRPr/>
            </a:pPr>
            <a:endParaRPr lang="en-AU" altLang="it-IT" dirty="0"/>
          </a:p>
        </p:txBody>
      </p:sp>
      <p:sp>
        <p:nvSpPr>
          <p:cNvPr id="6" name="Rectangle 10">
            <a:extLst>
              <a:ext uri="{FF2B5EF4-FFF2-40B4-BE49-F238E27FC236}">
                <a16:creationId xmlns:a16="http://schemas.microsoft.com/office/drawing/2014/main" id="{BE5E5A07-3722-5719-BAE9-C041B0A79E41}"/>
              </a:ext>
            </a:extLst>
          </p:cNvPr>
          <p:cNvSpPr>
            <a:spLocks noGrp="1" noChangeArrowheads="1"/>
          </p:cNvSpPr>
          <p:nvPr>
            <p:ph type="sldNum" sz="quarter" idx="12"/>
          </p:nvPr>
        </p:nvSpPr>
        <p:spPr>
          <a:ln/>
        </p:spPr>
        <p:txBody>
          <a:bodyPr/>
          <a:lstStyle>
            <a:lvl1pPr>
              <a:defRPr/>
            </a:lvl1pPr>
          </a:lstStyle>
          <a:p>
            <a:pPr>
              <a:defRPr/>
            </a:pPr>
            <a:fld id="{329C95FE-73D0-4EA2-8147-51AE5ACA622F}" type="slidenum">
              <a:rPr lang="en-AU" altLang="it-IT"/>
              <a:pPr>
                <a:defRPr/>
              </a:pPr>
              <a:t>‹N›</a:t>
            </a:fld>
            <a:endParaRPr lang="en-AU" altLang="it-IT" dirty="0"/>
          </a:p>
        </p:txBody>
      </p:sp>
    </p:spTree>
    <p:extLst>
      <p:ext uri="{BB962C8B-B14F-4D97-AF65-F5344CB8AC3E}">
        <p14:creationId xmlns:p14="http://schemas.microsoft.com/office/powerpoint/2010/main" val="3778282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lstStyle>
            <a:lvl1pPr>
              <a:defRPr sz="6000"/>
            </a:lvl1pPr>
          </a:lstStyle>
          <a:p>
            <a:r>
              <a:rPr lang="it-IT"/>
              <a:t>Fare clic per modificare lo stile del titolo dello schema</a:t>
            </a:r>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gli stili del testo dello schema</a:t>
            </a:r>
          </a:p>
        </p:txBody>
      </p:sp>
      <p:sp>
        <p:nvSpPr>
          <p:cNvPr id="4" name="Rectangle 8">
            <a:extLst>
              <a:ext uri="{FF2B5EF4-FFF2-40B4-BE49-F238E27FC236}">
                <a16:creationId xmlns:a16="http://schemas.microsoft.com/office/drawing/2014/main" id="{0D0C56AF-ECBF-4B04-64DF-42679C4E8F7C}"/>
              </a:ext>
            </a:extLst>
          </p:cNvPr>
          <p:cNvSpPr>
            <a:spLocks noGrp="1" noChangeArrowheads="1"/>
          </p:cNvSpPr>
          <p:nvPr>
            <p:ph type="dt" sz="half" idx="10"/>
          </p:nvPr>
        </p:nvSpPr>
        <p:spPr>
          <a:ln/>
        </p:spPr>
        <p:txBody>
          <a:bodyPr/>
          <a:lstStyle>
            <a:lvl1pPr>
              <a:defRPr/>
            </a:lvl1pPr>
          </a:lstStyle>
          <a:p>
            <a:pPr>
              <a:defRPr/>
            </a:pPr>
            <a:endParaRPr lang="en-AU" altLang="it-IT" dirty="0"/>
          </a:p>
        </p:txBody>
      </p:sp>
      <p:sp>
        <p:nvSpPr>
          <p:cNvPr id="5" name="Rectangle 9">
            <a:extLst>
              <a:ext uri="{FF2B5EF4-FFF2-40B4-BE49-F238E27FC236}">
                <a16:creationId xmlns:a16="http://schemas.microsoft.com/office/drawing/2014/main" id="{900605BC-F3A6-8968-41A2-720100C33474}"/>
              </a:ext>
            </a:extLst>
          </p:cNvPr>
          <p:cNvSpPr>
            <a:spLocks noGrp="1" noChangeArrowheads="1"/>
          </p:cNvSpPr>
          <p:nvPr>
            <p:ph type="ftr" sz="quarter" idx="11"/>
          </p:nvPr>
        </p:nvSpPr>
        <p:spPr>
          <a:ln/>
        </p:spPr>
        <p:txBody>
          <a:bodyPr/>
          <a:lstStyle>
            <a:lvl1pPr>
              <a:defRPr/>
            </a:lvl1pPr>
          </a:lstStyle>
          <a:p>
            <a:pPr>
              <a:defRPr/>
            </a:pPr>
            <a:endParaRPr lang="en-AU" altLang="it-IT" dirty="0"/>
          </a:p>
        </p:txBody>
      </p:sp>
      <p:sp>
        <p:nvSpPr>
          <p:cNvPr id="6" name="Rectangle 10">
            <a:extLst>
              <a:ext uri="{FF2B5EF4-FFF2-40B4-BE49-F238E27FC236}">
                <a16:creationId xmlns:a16="http://schemas.microsoft.com/office/drawing/2014/main" id="{8754784B-4CEC-4132-6604-B6E363176407}"/>
              </a:ext>
            </a:extLst>
          </p:cNvPr>
          <p:cNvSpPr>
            <a:spLocks noGrp="1" noChangeArrowheads="1"/>
          </p:cNvSpPr>
          <p:nvPr>
            <p:ph type="sldNum" sz="quarter" idx="12"/>
          </p:nvPr>
        </p:nvSpPr>
        <p:spPr>
          <a:ln/>
        </p:spPr>
        <p:txBody>
          <a:bodyPr/>
          <a:lstStyle>
            <a:lvl1pPr>
              <a:defRPr/>
            </a:lvl1pPr>
          </a:lstStyle>
          <a:p>
            <a:pPr>
              <a:defRPr/>
            </a:pPr>
            <a:fld id="{5F6A121D-9FE8-4585-8C01-3CD763117550}" type="slidenum">
              <a:rPr lang="en-AU" altLang="it-IT"/>
              <a:pPr>
                <a:defRPr/>
              </a:pPr>
              <a:t>‹N›</a:t>
            </a:fld>
            <a:endParaRPr lang="en-AU" altLang="it-IT" dirty="0"/>
          </a:p>
        </p:txBody>
      </p:sp>
    </p:spTree>
    <p:extLst>
      <p:ext uri="{BB962C8B-B14F-4D97-AF65-F5344CB8AC3E}">
        <p14:creationId xmlns:p14="http://schemas.microsoft.com/office/powerpoint/2010/main" val="3293683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Segnaposto contenuto 2"/>
          <p:cNvSpPr>
            <a:spLocks noGrp="1"/>
          </p:cNvSpPr>
          <p:nvPr>
            <p:ph sz="half" idx="1"/>
          </p:nvPr>
        </p:nvSpPr>
        <p:spPr>
          <a:xfrm>
            <a:off x="1370013" y="1827213"/>
            <a:ext cx="3579812" cy="41148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5102225" y="1827213"/>
            <a:ext cx="3581400" cy="41148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8">
            <a:extLst>
              <a:ext uri="{FF2B5EF4-FFF2-40B4-BE49-F238E27FC236}">
                <a16:creationId xmlns:a16="http://schemas.microsoft.com/office/drawing/2014/main" id="{12184536-67DA-C2C0-2793-66598AD116EA}"/>
              </a:ext>
            </a:extLst>
          </p:cNvPr>
          <p:cNvSpPr>
            <a:spLocks noGrp="1" noChangeArrowheads="1"/>
          </p:cNvSpPr>
          <p:nvPr>
            <p:ph type="dt" sz="half" idx="10"/>
          </p:nvPr>
        </p:nvSpPr>
        <p:spPr>
          <a:ln/>
        </p:spPr>
        <p:txBody>
          <a:bodyPr/>
          <a:lstStyle>
            <a:lvl1pPr>
              <a:defRPr/>
            </a:lvl1pPr>
          </a:lstStyle>
          <a:p>
            <a:pPr>
              <a:defRPr/>
            </a:pPr>
            <a:endParaRPr lang="en-AU" altLang="it-IT" dirty="0"/>
          </a:p>
        </p:txBody>
      </p:sp>
      <p:sp>
        <p:nvSpPr>
          <p:cNvPr id="6" name="Rectangle 9">
            <a:extLst>
              <a:ext uri="{FF2B5EF4-FFF2-40B4-BE49-F238E27FC236}">
                <a16:creationId xmlns:a16="http://schemas.microsoft.com/office/drawing/2014/main" id="{3C58C856-8607-BFA2-D107-2BD3AD181119}"/>
              </a:ext>
            </a:extLst>
          </p:cNvPr>
          <p:cNvSpPr>
            <a:spLocks noGrp="1" noChangeArrowheads="1"/>
          </p:cNvSpPr>
          <p:nvPr>
            <p:ph type="ftr" sz="quarter" idx="11"/>
          </p:nvPr>
        </p:nvSpPr>
        <p:spPr>
          <a:ln/>
        </p:spPr>
        <p:txBody>
          <a:bodyPr/>
          <a:lstStyle>
            <a:lvl1pPr>
              <a:defRPr/>
            </a:lvl1pPr>
          </a:lstStyle>
          <a:p>
            <a:pPr>
              <a:defRPr/>
            </a:pPr>
            <a:endParaRPr lang="en-AU" altLang="it-IT" dirty="0"/>
          </a:p>
        </p:txBody>
      </p:sp>
      <p:sp>
        <p:nvSpPr>
          <p:cNvPr id="7" name="Rectangle 10">
            <a:extLst>
              <a:ext uri="{FF2B5EF4-FFF2-40B4-BE49-F238E27FC236}">
                <a16:creationId xmlns:a16="http://schemas.microsoft.com/office/drawing/2014/main" id="{2172D132-4B1B-1749-8B1B-25C035BFB119}"/>
              </a:ext>
            </a:extLst>
          </p:cNvPr>
          <p:cNvSpPr>
            <a:spLocks noGrp="1" noChangeArrowheads="1"/>
          </p:cNvSpPr>
          <p:nvPr>
            <p:ph type="sldNum" sz="quarter" idx="12"/>
          </p:nvPr>
        </p:nvSpPr>
        <p:spPr>
          <a:ln/>
        </p:spPr>
        <p:txBody>
          <a:bodyPr/>
          <a:lstStyle>
            <a:lvl1pPr>
              <a:defRPr/>
            </a:lvl1pPr>
          </a:lstStyle>
          <a:p>
            <a:pPr>
              <a:defRPr/>
            </a:pPr>
            <a:fld id="{CE358DCA-5984-46F4-8085-EEB66D9A5374}" type="slidenum">
              <a:rPr lang="en-AU" altLang="it-IT"/>
              <a:pPr>
                <a:defRPr/>
              </a:pPr>
              <a:t>‹N›</a:t>
            </a:fld>
            <a:endParaRPr lang="en-AU" altLang="it-IT" dirty="0"/>
          </a:p>
        </p:txBody>
      </p:sp>
    </p:spTree>
    <p:extLst>
      <p:ext uri="{BB962C8B-B14F-4D97-AF65-F5344CB8AC3E}">
        <p14:creationId xmlns:p14="http://schemas.microsoft.com/office/powerpoint/2010/main" val="4089631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 dello schema</a:t>
            </a:r>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8">
            <a:extLst>
              <a:ext uri="{FF2B5EF4-FFF2-40B4-BE49-F238E27FC236}">
                <a16:creationId xmlns:a16="http://schemas.microsoft.com/office/drawing/2014/main" id="{8E9A4886-6B50-4A2E-B660-D5EE9597905D}"/>
              </a:ext>
            </a:extLst>
          </p:cNvPr>
          <p:cNvSpPr>
            <a:spLocks noGrp="1" noChangeArrowheads="1"/>
          </p:cNvSpPr>
          <p:nvPr>
            <p:ph type="dt" sz="half" idx="10"/>
          </p:nvPr>
        </p:nvSpPr>
        <p:spPr>
          <a:ln/>
        </p:spPr>
        <p:txBody>
          <a:bodyPr/>
          <a:lstStyle>
            <a:lvl1pPr>
              <a:defRPr/>
            </a:lvl1pPr>
          </a:lstStyle>
          <a:p>
            <a:pPr>
              <a:defRPr/>
            </a:pPr>
            <a:endParaRPr lang="en-AU" altLang="it-IT" dirty="0"/>
          </a:p>
        </p:txBody>
      </p:sp>
      <p:sp>
        <p:nvSpPr>
          <p:cNvPr id="8" name="Rectangle 9">
            <a:extLst>
              <a:ext uri="{FF2B5EF4-FFF2-40B4-BE49-F238E27FC236}">
                <a16:creationId xmlns:a16="http://schemas.microsoft.com/office/drawing/2014/main" id="{A1A66A17-D53E-60B0-F196-4767E2C4BA22}"/>
              </a:ext>
            </a:extLst>
          </p:cNvPr>
          <p:cNvSpPr>
            <a:spLocks noGrp="1" noChangeArrowheads="1"/>
          </p:cNvSpPr>
          <p:nvPr>
            <p:ph type="ftr" sz="quarter" idx="11"/>
          </p:nvPr>
        </p:nvSpPr>
        <p:spPr>
          <a:ln/>
        </p:spPr>
        <p:txBody>
          <a:bodyPr/>
          <a:lstStyle>
            <a:lvl1pPr>
              <a:defRPr/>
            </a:lvl1pPr>
          </a:lstStyle>
          <a:p>
            <a:pPr>
              <a:defRPr/>
            </a:pPr>
            <a:endParaRPr lang="en-AU" altLang="it-IT" dirty="0"/>
          </a:p>
        </p:txBody>
      </p:sp>
      <p:sp>
        <p:nvSpPr>
          <p:cNvPr id="9" name="Rectangle 10">
            <a:extLst>
              <a:ext uri="{FF2B5EF4-FFF2-40B4-BE49-F238E27FC236}">
                <a16:creationId xmlns:a16="http://schemas.microsoft.com/office/drawing/2014/main" id="{D282F765-4F97-3C55-1A04-D9DEEEE5EE72}"/>
              </a:ext>
            </a:extLst>
          </p:cNvPr>
          <p:cNvSpPr>
            <a:spLocks noGrp="1" noChangeArrowheads="1"/>
          </p:cNvSpPr>
          <p:nvPr>
            <p:ph type="sldNum" sz="quarter" idx="12"/>
          </p:nvPr>
        </p:nvSpPr>
        <p:spPr>
          <a:ln/>
        </p:spPr>
        <p:txBody>
          <a:bodyPr/>
          <a:lstStyle>
            <a:lvl1pPr>
              <a:defRPr/>
            </a:lvl1pPr>
          </a:lstStyle>
          <a:p>
            <a:pPr>
              <a:defRPr/>
            </a:pPr>
            <a:fld id="{ED51D66A-D1FC-463E-A85E-0907ECEF001A}" type="slidenum">
              <a:rPr lang="en-AU" altLang="it-IT"/>
              <a:pPr>
                <a:defRPr/>
              </a:pPr>
              <a:t>‹N›</a:t>
            </a:fld>
            <a:endParaRPr lang="en-AU" altLang="it-IT" dirty="0"/>
          </a:p>
        </p:txBody>
      </p:sp>
    </p:spTree>
    <p:extLst>
      <p:ext uri="{BB962C8B-B14F-4D97-AF65-F5344CB8AC3E}">
        <p14:creationId xmlns:p14="http://schemas.microsoft.com/office/powerpoint/2010/main" val="3429484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Rectangle 8">
            <a:extLst>
              <a:ext uri="{FF2B5EF4-FFF2-40B4-BE49-F238E27FC236}">
                <a16:creationId xmlns:a16="http://schemas.microsoft.com/office/drawing/2014/main" id="{BADBAB0E-078B-5B71-5F0A-BC3AF7E7DC96}"/>
              </a:ext>
            </a:extLst>
          </p:cNvPr>
          <p:cNvSpPr>
            <a:spLocks noGrp="1" noChangeArrowheads="1"/>
          </p:cNvSpPr>
          <p:nvPr>
            <p:ph type="dt" sz="half" idx="10"/>
          </p:nvPr>
        </p:nvSpPr>
        <p:spPr>
          <a:ln/>
        </p:spPr>
        <p:txBody>
          <a:bodyPr/>
          <a:lstStyle>
            <a:lvl1pPr>
              <a:defRPr/>
            </a:lvl1pPr>
          </a:lstStyle>
          <a:p>
            <a:pPr>
              <a:defRPr/>
            </a:pPr>
            <a:endParaRPr lang="en-AU" altLang="it-IT" dirty="0"/>
          </a:p>
        </p:txBody>
      </p:sp>
      <p:sp>
        <p:nvSpPr>
          <p:cNvPr id="4" name="Rectangle 9">
            <a:extLst>
              <a:ext uri="{FF2B5EF4-FFF2-40B4-BE49-F238E27FC236}">
                <a16:creationId xmlns:a16="http://schemas.microsoft.com/office/drawing/2014/main" id="{FCC8334C-4807-C961-515B-D39CC0BF44AB}"/>
              </a:ext>
            </a:extLst>
          </p:cNvPr>
          <p:cNvSpPr>
            <a:spLocks noGrp="1" noChangeArrowheads="1"/>
          </p:cNvSpPr>
          <p:nvPr>
            <p:ph type="ftr" sz="quarter" idx="11"/>
          </p:nvPr>
        </p:nvSpPr>
        <p:spPr>
          <a:ln/>
        </p:spPr>
        <p:txBody>
          <a:bodyPr/>
          <a:lstStyle>
            <a:lvl1pPr>
              <a:defRPr/>
            </a:lvl1pPr>
          </a:lstStyle>
          <a:p>
            <a:pPr>
              <a:defRPr/>
            </a:pPr>
            <a:endParaRPr lang="en-AU" altLang="it-IT" dirty="0"/>
          </a:p>
        </p:txBody>
      </p:sp>
      <p:sp>
        <p:nvSpPr>
          <p:cNvPr id="5" name="Rectangle 10">
            <a:extLst>
              <a:ext uri="{FF2B5EF4-FFF2-40B4-BE49-F238E27FC236}">
                <a16:creationId xmlns:a16="http://schemas.microsoft.com/office/drawing/2014/main" id="{84FA88CF-174E-C0F0-FED0-2D4B2C999328}"/>
              </a:ext>
            </a:extLst>
          </p:cNvPr>
          <p:cNvSpPr>
            <a:spLocks noGrp="1" noChangeArrowheads="1"/>
          </p:cNvSpPr>
          <p:nvPr>
            <p:ph type="sldNum" sz="quarter" idx="12"/>
          </p:nvPr>
        </p:nvSpPr>
        <p:spPr>
          <a:ln/>
        </p:spPr>
        <p:txBody>
          <a:bodyPr/>
          <a:lstStyle>
            <a:lvl1pPr>
              <a:defRPr/>
            </a:lvl1pPr>
          </a:lstStyle>
          <a:p>
            <a:pPr>
              <a:defRPr/>
            </a:pPr>
            <a:fld id="{FC58A2CA-0A75-47DA-AC9E-B5EC95DCC9B5}" type="slidenum">
              <a:rPr lang="en-AU" altLang="it-IT"/>
              <a:pPr>
                <a:defRPr/>
              </a:pPr>
              <a:t>‹N›</a:t>
            </a:fld>
            <a:endParaRPr lang="en-AU" altLang="it-IT" dirty="0"/>
          </a:p>
        </p:txBody>
      </p:sp>
    </p:spTree>
    <p:extLst>
      <p:ext uri="{BB962C8B-B14F-4D97-AF65-F5344CB8AC3E}">
        <p14:creationId xmlns:p14="http://schemas.microsoft.com/office/powerpoint/2010/main" val="1527870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51AD24C8-D790-409C-4EC1-F7F5690772B4}"/>
              </a:ext>
            </a:extLst>
          </p:cNvPr>
          <p:cNvSpPr>
            <a:spLocks noGrp="1" noChangeArrowheads="1"/>
          </p:cNvSpPr>
          <p:nvPr>
            <p:ph type="dt" sz="half" idx="10"/>
          </p:nvPr>
        </p:nvSpPr>
        <p:spPr>
          <a:ln/>
        </p:spPr>
        <p:txBody>
          <a:bodyPr/>
          <a:lstStyle>
            <a:lvl1pPr>
              <a:defRPr/>
            </a:lvl1pPr>
          </a:lstStyle>
          <a:p>
            <a:pPr>
              <a:defRPr/>
            </a:pPr>
            <a:endParaRPr lang="en-AU" altLang="it-IT" dirty="0"/>
          </a:p>
        </p:txBody>
      </p:sp>
      <p:sp>
        <p:nvSpPr>
          <p:cNvPr id="3" name="Rectangle 9">
            <a:extLst>
              <a:ext uri="{FF2B5EF4-FFF2-40B4-BE49-F238E27FC236}">
                <a16:creationId xmlns:a16="http://schemas.microsoft.com/office/drawing/2014/main" id="{6AA0C46B-3AE1-5280-B881-85AF37AEA9DE}"/>
              </a:ext>
            </a:extLst>
          </p:cNvPr>
          <p:cNvSpPr>
            <a:spLocks noGrp="1" noChangeArrowheads="1"/>
          </p:cNvSpPr>
          <p:nvPr>
            <p:ph type="ftr" sz="quarter" idx="11"/>
          </p:nvPr>
        </p:nvSpPr>
        <p:spPr>
          <a:ln/>
        </p:spPr>
        <p:txBody>
          <a:bodyPr/>
          <a:lstStyle>
            <a:lvl1pPr>
              <a:defRPr/>
            </a:lvl1pPr>
          </a:lstStyle>
          <a:p>
            <a:pPr>
              <a:defRPr/>
            </a:pPr>
            <a:endParaRPr lang="en-AU" altLang="it-IT" dirty="0"/>
          </a:p>
        </p:txBody>
      </p:sp>
      <p:sp>
        <p:nvSpPr>
          <p:cNvPr id="4" name="Rectangle 10">
            <a:extLst>
              <a:ext uri="{FF2B5EF4-FFF2-40B4-BE49-F238E27FC236}">
                <a16:creationId xmlns:a16="http://schemas.microsoft.com/office/drawing/2014/main" id="{D73D5A15-8418-3D69-92F1-478E6AEC6666}"/>
              </a:ext>
            </a:extLst>
          </p:cNvPr>
          <p:cNvSpPr>
            <a:spLocks noGrp="1" noChangeArrowheads="1"/>
          </p:cNvSpPr>
          <p:nvPr>
            <p:ph type="sldNum" sz="quarter" idx="12"/>
          </p:nvPr>
        </p:nvSpPr>
        <p:spPr>
          <a:ln/>
        </p:spPr>
        <p:txBody>
          <a:bodyPr/>
          <a:lstStyle>
            <a:lvl1pPr>
              <a:defRPr/>
            </a:lvl1pPr>
          </a:lstStyle>
          <a:p>
            <a:pPr>
              <a:defRPr/>
            </a:pPr>
            <a:fld id="{D59BF3C5-45BD-4F08-BA75-EE4ABC73C8F3}" type="slidenum">
              <a:rPr lang="en-AU" altLang="it-IT"/>
              <a:pPr>
                <a:defRPr/>
              </a:pPr>
              <a:t>‹N›</a:t>
            </a:fld>
            <a:endParaRPr lang="en-AU" altLang="it-IT" dirty="0"/>
          </a:p>
        </p:txBody>
      </p:sp>
    </p:spTree>
    <p:extLst>
      <p:ext uri="{BB962C8B-B14F-4D97-AF65-F5344CB8AC3E}">
        <p14:creationId xmlns:p14="http://schemas.microsoft.com/office/powerpoint/2010/main" val="3277890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lstStyle>
            <a:lvl1pPr>
              <a:defRPr sz="3200"/>
            </a:lvl1pPr>
          </a:lstStyle>
          <a:p>
            <a:r>
              <a:rPr lang="it-IT"/>
              <a:t>Fare clic per modificare lo stile del titolo dello schema</a:t>
            </a:r>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Rectangle 8">
            <a:extLst>
              <a:ext uri="{FF2B5EF4-FFF2-40B4-BE49-F238E27FC236}">
                <a16:creationId xmlns:a16="http://schemas.microsoft.com/office/drawing/2014/main" id="{F1D135A8-1D68-C471-C337-81FD570E912D}"/>
              </a:ext>
            </a:extLst>
          </p:cNvPr>
          <p:cNvSpPr>
            <a:spLocks noGrp="1" noChangeArrowheads="1"/>
          </p:cNvSpPr>
          <p:nvPr>
            <p:ph type="dt" sz="half" idx="10"/>
          </p:nvPr>
        </p:nvSpPr>
        <p:spPr>
          <a:ln/>
        </p:spPr>
        <p:txBody>
          <a:bodyPr/>
          <a:lstStyle>
            <a:lvl1pPr>
              <a:defRPr/>
            </a:lvl1pPr>
          </a:lstStyle>
          <a:p>
            <a:pPr>
              <a:defRPr/>
            </a:pPr>
            <a:endParaRPr lang="en-AU" altLang="it-IT" dirty="0"/>
          </a:p>
        </p:txBody>
      </p:sp>
      <p:sp>
        <p:nvSpPr>
          <p:cNvPr id="6" name="Rectangle 9">
            <a:extLst>
              <a:ext uri="{FF2B5EF4-FFF2-40B4-BE49-F238E27FC236}">
                <a16:creationId xmlns:a16="http://schemas.microsoft.com/office/drawing/2014/main" id="{A00EAE10-44B4-F7CE-DF25-FE3C01594773}"/>
              </a:ext>
            </a:extLst>
          </p:cNvPr>
          <p:cNvSpPr>
            <a:spLocks noGrp="1" noChangeArrowheads="1"/>
          </p:cNvSpPr>
          <p:nvPr>
            <p:ph type="ftr" sz="quarter" idx="11"/>
          </p:nvPr>
        </p:nvSpPr>
        <p:spPr>
          <a:ln/>
        </p:spPr>
        <p:txBody>
          <a:bodyPr/>
          <a:lstStyle>
            <a:lvl1pPr>
              <a:defRPr/>
            </a:lvl1pPr>
          </a:lstStyle>
          <a:p>
            <a:pPr>
              <a:defRPr/>
            </a:pPr>
            <a:endParaRPr lang="en-AU" altLang="it-IT" dirty="0"/>
          </a:p>
        </p:txBody>
      </p:sp>
      <p:sp>
        <p:nvSpPr>
          <p:cNvPr id="7" name="Rectangle 10">
            <a:extLst>
              <a:ext uri="{FF2B5EF4-FFF2-40B4-BE49-F238E27FC236}">
                <a16:creationId xmlns:a16="http://schemas.microsoft.com/office/drawing/2014/main" id="{15943D53-4E7D-4058-9540-0846D1EEBD8E}"/>
              </a:ext>
            </a:extLst>
          </p:cNvPr>
          <p:cNvSpPr>
            <a:spLocks noGrp="1" noChangeArrowheads="1"/>
          </p:cNvSpPr>
          <p:nvPr>
            <p:ph type="sldNum" sz="quarter" idx="12"/>
          </p:nvPr>
        </p:nvSpPr>
        <p:spPr>
          <a:ln/>
        </p:spPr>
        <p:txBody>
          <a:bodyPr/>
          <a:lstStyle>
            <a:lvl1pPr>
              <a:defRPr/>
            </a:lvl1pPr>
          </a:lstStyle>
          <a:p>
            <a:pPr>
              <a:defRPr/>
            </a:pPr>
            <a:fld id="{5739E930-6C64-4372-BD9F-0D80A3BB7901}" type="slidenum">
              <a:rPr lang="en-AU" altLang="it-IT"/>
              <a:pPr>
                <a:defRPr/>
              </a:pPr>
              <a:t>‹N›</a:t>
            </a:fld>
            <a:endParaRPr lang="en-AU" altLang="it-IT" dirty="0"/>
          </a:p>
        </p:txBody>
      </p:sp>
    </p:spTree>
    <p:extLst>
      <p:ext uri="{BB962C8B-B14F-4D97-AF65-F5344CB8AC3E}">
        <p14:creationId xmlns:p14="http://schemas.microsoft.com/office/powerpoint/2010/main" val="1010411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lstStyle>
            <a:lvl1pPr>
              <a:defRPr sz="3200"/>
            </a:lvl1pPr>
          </a:lstStyle>
          <a:p>
            <a:r>
              <a:rPr lang="it-IT"/>
              <a:t>Fare clic per modificare lo stile del titolo dello schema</a:t>
            </a:r>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dirty="0"/>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Rectangle 8">
            <a:extLst>
              <a:ext uri="{FF2B5EF4-FFF2-40B4-BE49-F238E27FC236}">
                <a16:creationId xmlns:a16="http://schemas.microsoft.com/office/drawing/2014/main" id="{4695EF70-1312-0CF7-0ACE-830E6ECE50A3}"/>
              </a:ext>
            </a:extLst>
          </p:cNvPr>
          <p:cNvSpPr>
            <a:spLocks noGrp="1" noChangeArrowheads="1"/>
          </p:cNvSpPr>
          <p:nvPr>
            <p:ph type="dt" sz="half" idx="10"/>
          </p:nvPr>
        </p:nvSpPr>
        <p:spPr>
          <a:ln/>
        </p:spPr>
        <p:txBody>
          <a:bodyPr/>
          <a:lstStyle>
            <a:lvl1pPr>
              <a:defRPr/>
            </a:lvl1pPr>
          </a:lstStyle>
          <a:p>
            <a:pPr>
              <a:defRPr/>
            </a:pPr>
            <a:endParaRPr lang="en-AU" altLang="it-IT" dirty="0"/>
          </a:p>
        </p:txBody>
      </p:sp>
      <p:sp>
        <p:nvSpPr>
          <p:cNvPr id="6" name="Rectangle 9">
            <a:extLst>
              <a:ext uri="{FF2B5EF4-FFF2-40B4-BE49-F238E27FC236}">
                <a16:creationId xmlns:a16="http://schemas.microsoft.com/office/drawing/2014/main" id="{6BD7E5A8-4A73-5EA3-C224-2C1F7EEB2D9B}"/>
              </a:ext>
            </a:extLst>
          </p:cNvPr>
          <p:cNvSpPr>
            <a:spLocks noGrp="1" noChangeArrowheads="1"/>
          </p:cNvSpPr>
          <p:nvPr>
            <p:ph type="ftr" sz="quarter" idx="11"/>
          </p:nvPr>
        </p:nvSpPr>
        <p:spPr>
          <a:ln/>
        </p:spPr>
        <p:txBody>
          <a:bodyPr/>
          <a:lstStyle>
            <a:lvl1pPr>
              <a:defRPr/>
            </a:lvl1pPr>
          </a:lstStyle>
          <a:p>
            <a:pPr>
              <a:defRPr/>
            </a:pPr>
            <a:endParaRPr lang="en-AU" altLang="it-IT" dirty="0"/>
          </a:p>
        </p:txBody>
      </p:sp>
      <p:sp>
        <p:nvSpPr>
          <p:cNvPr id="7" name="Rectangle 10">
            <a:extLst>
              <a:ext uri="{FF2B5EF4-FFF2-40B4-BE49-F238E27FC236}">
                <a16:creationId xmlns:a16="http://schemas.microsoft.com/office/drawing/2014/main" id="{358997E8-316A-A4C9-F070-410250C63840}"/>
              </a:ext>
            </a:extLst>
          </p:cNvPr>
          <p:cNvSpPr>
            <a:spLocks noGrp="1" noChangeArrowheads="1"/>
          </p:cNvSpPr>
          <p:nvPr>
            <p:ph type="sldNum" sz="quarter" idx="12"/>
          </p:nvPr>
        </p:nvSpPr>
        <p:spPr>
          <a:ln/>
        </p:spPr>
        <p:txBody>
          <a:bodyPr/>
          <a:lstStyle>
            <a:lvl1pPr>
              <a:defRPr/>
            </a:lvl1pPr>
          </a:lstStyle>
          <a:p>
            <a:pPr>
              <a:defRPr/>
            </a:pPr>
            <a:fld id="{EC2DF1AD-09DB-4270-A4D8-801212CE8B40}" type="slidenum">
              <a:rPr lang="en-AU" altLang="it-IT"/>
              <a:pPr>
                <a:defRPr/>
              </a:pPr>
              <a:t>‹N›</a:t>
            </a:fld>
            <a:endParaRPr lang="en-AU" altLang="it-IT" dirty="0"/>
          </a:p>
        </p:txBody>
      </p:sp>
    </p:spTree>
    <p:extLst>
      <p:ext uri="{BB962C8B-B14F-4D97-AF65-F5344CB8AC3E}">
        <p14:creationId xmlns:p14="http://schemas.microsoft.com/office/powerpoint/2010/main" val="3348174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BB3857C9-2FBC-2DA6-41D9-F785AB2F7A3A}"/>
              </a:ext>
            </a:extLst>
          </p:cNvPr>
          <p:cNvGrpSpPr>
            <a:grpSpLocks/>
          </p:cNvGrpSpPr>
          <p:nvPr/>
        </p:nvGrpSpPr>
        <p:grpSpPr bwMode="auto">
          <a:xfrm>
            <a:off x="-3238500" y="0"/>
            <a:ext cx="11925300" cy="3810000"/>
            <a:chOff x="-2040" y="0"/>
            <a:chExt cx="7512" cy="2400"/>
          </a:xfrm>
        </p:grpSpPr>
        <p:sp>
          <p:nvSpPr>
            <p:cNvPr id="1032" name="AutoShape 3">
              <a:extLst>
                <a:ext uri="{FF2B5EF4-FFF2-40B4-BE49-F238E27FC236}">
                  <a16:creationId xmlns:a16="http://schemas.microsoft.com/office/drawing/2014/main" id="{76EDE510-E510-4D6E-100C-AD2AFD29CEDF}"/>
                </a:ext>
              </a:extLst>
            </p:cNvPr>
            <p:cNvSpPr>
              <a:spLocks noChangeArrowheads="1"/>
            </p:cNvSpPr>
            <p:nvPr/>
          </p:nvSpPr>
          <p:spPr bwMode="auto">
            <a:xfrm>
              <a:off x="-2040" y="432"/>
              <a:ext cx="2592" cy="1968"/>
            </a:xfrm>
            <a:custGeom>
              <a:avLst/>
              <a:gdLst>
                <a:gd name="T0" fmla="*/ 82 w 64000"/>
                <a:gd name="T1" fmla="*/ -25 h 64000"/>
                <a:gd name="T2" fmla="*/ 105 w 64000"/>
                <a:gd name="T3" fmla="*/ 0 h 64000"/>
                <a:gd name="T4" fmla="*/ 82 w 64000"/>
                <a:gd name="T5" fmla="*/ 25 h 64000"/>
                <a:gd name="T6" fmla="*/ 82 w 64000"/>
                <a:gd name="T7" fmla="*/ 25 h 64000"/>
                <a:gd name="T8" fmla="*/ 82 w 64000"/>
                <a:gd name="T9" fmla="*/ 25 h 64000"/>
                <a:gd name="T10" fmla="*/ 82 w 64000"/>
                <a:gd name="T11" fmla="*/ 25 h 64000"/>
                <a:gd name="T12" fmla="*/ 82 w 64000"/>
                <a:gd name="T13" fmla="*/ -25 h 64000"/>
                <a:gd name="T14" fmla="*/ 82 w 64000"/>
                <a:gd name="T15" fmla="*/ -25 h 64000"/>
                <a:gd name="T16" fmla="*/ 82 w 64000"/>
                <a:gd name="T17" fmla="*/ -25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296 w 64000"/>
                <a:gd name="T28" fmla="*/ -26244 h 64000"/>
                <a:gd name="T29" fmla="*/ 50296 w 64000"/>
                <a:gd name="T30" fmla="*/ 26244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t-IT" dirty="0"/>
            </a:p>
          </p:txBody>
        </p:sp>
        <p:sp>
          <p:nvSpPr>
            <p:cNvPr id="1033" name="AutoShape 4">
              <a:extLst>
                <a:ext uri="{FF2B5EF4-FFF2-40B4-BE49-F238E27FC236}">
                  <a16:creationId xmlns:a16="http://schemas.microsoft.com/office/drawing/2014/main" id="{D85C903D-7E63-1901-67F1-E57A0AE6AE5F}"/>
                </a:ext>
              </a:extLst>
            </p:cNvPr>
            <p:cNvSpPr>
              <a:spLocks noChangeArrowheads="1"/>
            </p:cNvSpPr>
            <p:nvPr/>
          </p:nvSpPr>
          <p:spPr bwMode="auto">
            <a:xfrm>
              <a:off x="-1528" y="0"/>
              <a:ext cx="1949" cy="1987"/>
            </a:xfrm>
            <a:custGeom>
              <a:avLst/>
              <a:gdLst>
                <a:gd name="T0" fmla="*/ 46 w 64000"/>
                <a:gd name="T1" fmla="*/ -25 h 64000"/>
                <a:gd name="T2" fmla="*/ 59 w 64000"/>
                <a:gd name="T3" fmla="*/ 0 h 64000"/>
                <a:gd name="T4" fmla="*/ 46 w 64000"/>
                <a:gd name="T5" fmla="*/ 25 h 64000"/>
                <a:gd name="T6" fmla="*/ 46 w 64000"/>
                <a:gd name="T7" fmla="*/ 25 h 64000"/>
                <a:gd name="T8" fmla="*/ 46 w 64000"/>
                <a:gd name="T9" fmla="*/ 25 h 64000"/>
                <a:gd name="T10" fmla="*/ 46 w 64000"/>
                <a:gd name="T11" fmla="*/ 25 h 64000"/>
                <a:gd name="T12" fmla="*/ 46 w 64000"/>
                <a:gd name="T13" fmla="*/ -25 h 64000"/>
                <a:gd name="T14" fmla="*/ 46 w 64000"/>
                <a:gd name="T15" fmla="*/ -25 h 64000"/>
                <a:gd name="T16" fmla="*/ 46 w 64000"/>
                <a:gd name="T17" fmla="*/ -25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077 w 64000"/>
                <a:gd name="T28" fmla="*/ -26412 h 64000"/>
                <a:gd name="T29" fmla="*/ 50077 w 64000"/>
                <a:gd name="T30" fmla="*/ 26412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t-IT" dirty="0"/>
            </a:p>
          </p:txBody>
        </p:sp>
        <p:sp>
          <p:nvSpPr>
            <p:cNvPr id="1034" name="Line 5">
              <a:extLst>
                <a:ext uri="{FF2B5EF4-FFF2-40B4-BE49-F238E27FC236}">
                  <a16:creationId xmlns:a16="http://schemas.microsoft.com/office/drawing/2014/main" id="{8604E54E-E379-D427-32DF-B76879AEAA4B}"/>
                </a:ext>
              </a:extLst>
            </p:cNvPr>
            <p:cNvSpPr>
              <a:spLocks noChangeShapeType="1"/>
            </p:cNvSpPr>
            <p:nvPr/>
          </p:nvSpPr>
          <p:spPr bwMode="auto">
            <a:xfrm>
              <a:off x="864" y="960"/>
              <a:ext cx="460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dirty="0"/>
            </a:p>
          </p:txBody>
        </p:sp>
      </p:grpSp>
      <p:sp>
        <p:nvSpPr>
          <p:cNvPr id="1027" name="Rectangle 6">
            <a:extLst>
              <a:ext uri="{FF2B5EF4-FFF2-40B4-BE49-F238E27FC236}">
                <a16:creationId xmlns:a16="http://schemas.microsoft.com/office/drawing/2014/main" id="{AB49E192-E62E-BADB-02B3-7EC81CFBD91B}"/>
              </a:ext>
            </a:extLst>
          </p:cNvPr>
          <p:cNvSpPr>
            <a:spLocks noGrp="1" noChangeArrowheads="1"/>
          </p:cNvSpPr>
          <p:nvPr>
            <p:ph type="title"/>
          </p:nvPr>
        </p:nvSpPr>
        <p:spPr bwMode="auto">
          <a:xfrm>
            <a:off x="1370013" y="301625"/>
            <a:ext cx="731361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AU" altLang="it-IT"/>
              <a:t>Kliknij, aby edytować styl wzorca tytułu</a:t>
            </a:r>
          </a:p>
        </p:txBody>
      </p:sp>
      <p:sp>
        <p:nvSpPr>
          <p:cNvPr id="1028" name="Rectangle 7">
            <a:extLst>
              <a:ext uri="{FF2B5EF4-FFF2-40B4-BE49-F238E27FC236}">
                <a16:creationId xmlns:a16="http://schemas.microsoft.com/office/drawing/2014/main" id="{E2F32876-BC1F-5B5A-494F-608DD6BFFAC4}"/>
              </a:ext>
            </a:extLst>
          </p:cNvPr>
          <p:cNvSpPr>
            <a:spLocks noGrp="1" noChangeArrowheads="1"/>
          </p:cNvSpPr>
          <p:nvPr>
            <p:ph type="body" idx="1"/>
          </p:nvPr>
        </p:nvSpPr>
        <p:spPr bwMode="auto">
          <a:xfrm>
            <a:off x="1370013" y="1827213"/>
            <a:ext cx="7313612"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ltLang="it-IT"/>
              <a:t>Kliknij, aby edytować style wzorca tekstu</a:t>
            </a:r>
          </a:p>
          <a:p>
            <a:pPr lvl="1"/>
            <a:r>
              <a:rPr lang="en-AU" altLang="it-IT"/>
              <a:t>Drugi poziom</a:t>
            </a:r>
          </a:p>
          <a:p>
            <a:pPr lvl="2"/>
            <a:r>
              <a:rPr lang="en-AU" altLang="it-IT"/>
              <a:t>Trzeci poziom</a:t>
            </a:r>
          </a:p>
          <a:p>
            <a:pPr lvl="3"/>
            <a:r>
              <a:rPr lang="en-AU" altLang="it-IT"/>
              <a:t>Czwarty poziom</a:t>
            </a:r>
          </a:p>
          <a:p>
            <a:pPr lvl="4"/>
            <a:r>
              <a:rPr lang="en-AU" altLang="it-IT"/>
              <a:t>Piąty poziom</a:t>
            </a:r>
          </a:p>
        </p:txBody>
      </p:sp>
      <p:sp>
        <p:nvSpPr>
          <p:cNvPr id="14344" name="Rectangle 8">
            <a:extLst>
              <a:ext uri="{FF2B5EF4-FFF2-40B4-BE49-F238E27FC236}">
                <a16:creationId xmlns:a16="http://schemas.microsoft.com/office/drawing/2014/main" id="{56F62726-42D5-52AA-979A-71EDC73AFC83}"/>
              </a:ext>
            </a:extLst>
          </p:cNvPr>
          <p:cNvSpPr>
            <a:spLocks noGrp="1" noChangeArrowheads="1"/>
          </p:cNvSpPr>
          <p:nvPr>
            <p:ph type="dt" sz="half" idx="2"/>
          </p:nvPr>
        </p:nvSpPr>
        <p:spPr bwMode="auto">
          <a:xfrm>
            <a:off x="457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AU" altLang="it-IT" dirty="0"/>
          </a:p>
        </p:txBody>
      </p:sp>
      <p:sp>
        <p:nvSpPr>
          <p:cNvPr id="14345" name="Rectangle 9">
            <a:extLst>
              <a:ext uri="{FF2B5EF4-FFF2-40B4-BE49-F238E27FC236}">
                <a16:creationId xmlns:a16="http://schemas.microsoft.com/office/drawing/2014/main" id="{967B9912-513E-177E-B339-15678D6BE8B4}"/>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200"/>
            </a:lvl1pPr>
          </a:lstStyle>
          <a:p>
            <a:pPr>
              <a:defRPr/>
            </a:pPr>
            <a:endParaRPr lang="en-AU" altLang="it-IT" dirty="0"/>
          </a:p>
        </p:txBody>
      </p:sp>
      <p:sp>
        <p:nvSpPr>
          <p:cNvPr id="14346" name="Rectangle 10">
            <a:extLst>
              <a:ext uri="{FF2B5EF4-FFF2-40B4-BE49-F238E27FC236}">
                <a16:creationId xmlns:a16="http://schemas.microsoft.com/office/drawing/2014/main" id="{37BDBA4B-54FD-9D8A-A74B-633516820783}"/>
              </a:ext>
            </a:extLst>
          </p:cNvPr>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4F1D5DC8-F40D-46D8-A08F-0B4A2A998987}" type="slidenum">
              <a:rPr lang="en-AU" altLang="it-IT"/>
              <a:pPr>
                <a:defRPr/>
              </a:pPr>
              <a:t>‹N›</a:t>
            </a:fld>
            <a:endParaRPr lang="en-AU" altLang="it-IT" dirty="0"/>
          </a:p>
        </p:txBody>
      </p:sp>
    </p:spTree>
  </p:cSld>
  <p:clrMap bg1="lt1" tx1="dk1" bg2="lt2" tx2="dk2" accent1="accent1" accent2="accent2" accent3="accent3" accent4="accent4" accent5="accent5" accent6="accent6" hlink="hlink" folHlink="folHlink"/>
  <p:sldLayoutIdLst>
    <p:sldLayoutId id="2147483697"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rtl="0" eaLnBrk="0" fontAlgn="base" hangingPunct="0">
        <a:spcBef>
          <a:spcPct val="0"/>
        </a:spcBef>
        <a:spcAft>
          <a:spcPct val="0"/>
        </a:spcAft>
        <a:defRPr sz="3600" kern="12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
        <a:defRPr sz="29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l"/>
        <a:defRPr sz="25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5000"/>
        <a:buFont typeface="Wingdings" panose="05000000000000000000" pitchFamily="2" charset="2"/>
        <a:buChar char="¡"/>
        <a:defRPr sz="22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l"/>
        <a:defRPr sz="19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panose="05000000000000000000" pitchFamily="2" charset="2"/>
        <a:buChar char="¡"/>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it.wikipedia.org/wiki/Teoria_umorale#/media/File:Alletemp.jp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hyperlink" Target="https://it.wikipedia.org/wiki/Quattro_temperamenti"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it.wikipedia.org/wiki/Tommaso_da_Modena" TargetMode="External"/><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hyperlink" Target="https://it.wikipedia.org/wiki/1352" TargetMode="External"/><Relationship Id="rId4" Type="http://schemas.openxmlformats.org/officeDocument/2006/relationships/hyperlink" Target="https://it.wikipedia.org/wiki/Treviso"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ripassofacile.blogspot.com/2013/02/riassunto-il-cervello.html"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915948BE-8F90-4BBD-8B0C-35245BE58718}"/>
              </a:ext>
            </a:extLst>
          </p:cNvPr>
          <p:cNvSpPr>
            <a:spLocks noGrp="1" noChangeArrowheads="1"/>
          </p:cNvSpPr>
          <p:nvPr>
            <p:ph type="ctrTitle"/>
          </p:nvPr>
        </p:nvSpPr>
        <p:spPr>
          <a:xfrm>
            <a:off x="539750" y="404813"/>
            <a:ext cx="8280400" cy="1470025"/>
          </a:xfrm>
        </p:spPr>
        <p:txBody>
          <a:bodyPr anchor="ctr"/>
          <a:lstStyle/>
          <a:p>
            <a:pPr eaLnBrk="1" hangingPunct="1"/>
            <a:r>
              <a:rPr lang="it-IT" altLang="it-IT" b="1" dirty="0">
                <a:solidFill>
                  <a:schemeClr val="tx1"/>
                </a:solidFill>
              </a:rPr>
              <a:t>Inclusione e personalizzazione nell’insegnamento delle STEAM</a:t>
            </a:r>
          </a:p>
        </p:txBody>
      </p:sp>
      <p:sp>
        <p:nvSpPr>
          <p:cNvPr id="5123" name="Rectangle 3">
            <a:extLst>
              <a:ext uri="{FF2B5EF4-FFF2-40B4-BE49-F238E27FC236}">
                <a16:creationId xmlns:a16="http://schemas.microsoft.com/office/drawing/2014/main" id="{7CAEDE87-9488-2089-14DD-B2CF315453C8}"/>
              </a:ext>
            </a:extLst>
          </p:cNvPr>
          <p:cNvSpPr>
            <a:spLocks noChangeArrowheads="1"/>
          </p:cNvSpPr>
          <p:nvPr/>
        </p:nvSpPr>
        <p:spPr bwMode="auto">
          <a:xfrm>
            <a:off x="539750" y="3990975"/>
            <a:ext cx="7920038"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pl-PL" altLang="it-IT" sz="2200" b="1">
                <a:solidFill>
                  <a:srgbClr val="002060"/>
                </a:solidFill>
                <a:latin typeface="Arial" panose="020B0604020202020204" pitchFamily="34" charset="0"/>
              </a:rPr>
              <a:t>Grzegorz Karwasz</a:t>
            </a:r>
          </a:p>
          <a:p>
            <a:pPr eaLnBrk="1" hangingPunct="1">
              <a:spcBef>
                <a:spcPct val="0"/>
              </a:spcBef>
              <a:buClrTx/>
              <a:buSzTx/>
              <a:buFontTx/>
              <a:buNone/>
            </a:pPr>
            <a:r>
              <a:rPr lang="pl-PL" altLang="it-IT" sz="2200" b="1">
                <a:solidFill>
                  <a:srgbClr val="002060"/>
                </a:solidFill>
                <a:latin typeface="Arial" panose="020B0604020202020204" pitchFamily="34" charset="0"/>
              </a:rPr>
              <a:t>Professor in Experimental Physics</a:t>
            </a:r>
          </a:p>
          <a:p>
            <a:pPr eaLnBrk="1" hangingPunct="1">
              <a:spcBef>
                <a:spcPct val="0"/>
              </a:spcBef>
              <a:buClrTx/>
              <a:buSzTx/>
              <a:buFontTx/>
              <a:buNone/>
            </a:pPr>
            <a:endParaRPr lang="it-IT" altLang="it-IT" sz="2200" i="1" dirty="0">
              <a:solidFill>
                <a:srgbClr val="002060"/>
              </a:solidFill>
              <a:latin typeface="Arial" panose="020B0604020202020204" pitchFamily="34" charset="0"/>
            </a:endParaRPr>
          </a:p>
          <a:p>
            <a:pPr eaLnBrk="1" hangingPunct="1">
              <a:spcBef>
                <a:spcPct val="0"/>
              </a:spcBef>
              <a:buClrTx/>
              <a:buSzTx/>
              <a:buFontTx/>
              <a:buNone/>
            </a:pPr>
            <a:r>
              <a:rPr lang="it-IT" altLang="it-IT" sz="2200" i="1" dirty="0">
                <a:solidFill>
                  <a:srgbClr val="002060"/>
                </a:solidFill>
                <a:latin typeface="Arial" panose="020B0604020202020204" pitchFamily="34" charset="0"/>
              </a:rPr>
              <a:t>- Facoltà di Fisica, Astronomia e Informatica Applicata</a:t>
            </a:r>
            <a:r>
              <a:rPr lang="pl-PL" altLang="it-IT" sz="2200" i="1">
                <a:solidFill>
                  <a:srgbClr val="002060"/>
                </a:solidFill>
                <a:latin typeface="Arial" panose="020B0604020202020204" pitchFamily="34" charset="0"/>
              </a:rPr>
              <a:t>, Universita’ Nicolao Copernico, Torun, Polonia</a:t>
            </a:r>
          </a:p>
          <a:p>
            <a:pPr eaLnBrk="1" hangingPunct="1">
              <a:spcBef>
                <a:spcPct val="0"/>
              </a:spcBef>
              <a:buClrTx/>
              <a:buSzTx/>
              <a:buFontTx/>
              <a:buNone/>
            </a:pPr>
            <a:endParaRPr lang="pl-PL" altLang="it-IT" sz="2200" i="1">
              <a:solidFill>
                <a:srgbClr val="002060"/>
              </a:solidFill>
              <a:latin typeface="Arial" panose="020B0604020202020204" pitchFamily="34" charset="0"/>
            </a:endParaRPr>
          </a:p>
          <a:p>
            <a:pPr eaLnBrk="1" hangingPunct="1">
              <a:spcBef>
                <a:spcPct val="0"/>
              </a:spcBef>
              <a:buClrTx/>
              <a:buSzTx/>
              <a:buFontTx/>
              <a:buNone/>
            </a:pPr>
            <a:r>
              <a:rPr lang="pl-PL" altLang="it-IT" sz="2200" b="1">
                <a:solidFill>
                  <a:srgbClr val="002060"/>
                </a:solidFill>
                <a:latin typeface="Arial" panose="020B0604020202020204" pitchFamily="34" charset="0"/>
              </a:rPr>
              <a:t>karwasz@fizyka.umk.pl</a:t>
            </a:r>
          </a:p>
        </p:txBody>
      </p:sp>
      <p:sp>
        <p:nvSpPr>
          <p:cNvPr id="5124" name="Rectangle 3">
            <a:extLst>
              <a:ext uri="{FF2B5EF4-FFF2-40B4-BE49-F238E27FC236}">
                <a16:creationId xmlns:a16="http://schemas.microsoft.com/office/drawing/2014/main" id="{1D5FD243-E86D-FDA2-8914-4F2EE5E50F11}"/>
              </a:ext>
            </a:extLst>
          </p:cNvPr>
          <p:cNvSpPr>
            <a:spLocks noChangeArrowheads="1"/>
          </p:cNvSpPr>
          <p:nvPr/>
        </p:nvSpPr>
        <p:spPr bwMode="auto">
          <a:xfrm>
            <a:off x="203200" y="2662238"/>
            <a:ext cx="7920038" cy="89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it-IT" altLang="it-IT" sz="2600" b="1" dirty="0">
                <a:solidFill>
                  <a:srgbClr val="002060"/>
                </a:solidFill>
                <a:latin typeface="Arial" panose="020B0604020202020204" pitchFamily="34" charset="0"/>
              </a:rPr>
              <a:t>Lezione 5: Psicologia</a:t>
            </a:r>
          </a:p>
          <a:p>
            <a:pPr eaLnBrk="1" hangingPunct="1">
              <a:spcBef>
                <a:spcPct val="0"/>
              </a:spcBef>
              <a:buClrTx/>
              <a:buSzTx/>
              <a:buFontTx/>
              <a:buNone/>
            </a:pPr>
            <a:r>
              <a:rPr lang="it-IT" altLang="it-IT" sz="2600" b="1" dirty="0">
                <a:solidFill>
                  <a:srgbClr val="002060"/>
                </a:solidFill>
                <a:latin typeface="Arial" panose="020B0604020202020204" pitchFamily="34" charset="0"/>
              </a:rPr>
              <a:t>Parte I: Breve introduzione</a:t>
            </a:r>
            <a:endParaRPr lang="pl-PL" altLang="it-IT" sz="2600" b="1" dirty="0">
              <a:solidFill>
                <a:srgbClr val="002060"/>
              </a:solidFill>
              <a:latin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9B667B89-E65A-2F22-BE46-FEAF9BCD8A41}"/>
              </a:ext>
            </a:extLst>
          </p:cNvPr>
          <p:cNvSpPr>
            <a:spLocks noGrp="1" noChangeArrowheads="1"/>
          </p:cNvSpPr>
          <p:nvPr>
            <p:ph type="title"/>
          </p:nvPr>
        </p:nvSpPr>
        <p:spPr/>
        <p:txBody>
          <a:bodyPr/>
          <a:lstStyle/>
          <a:p>
            <a:r>
              <a:rPr lang="pl-PL" altLang="it-IT" sz="3600" dirty="0">
                <a:solidFill>
                  <a:srgbClr val="006666"/>
                </a:solidFill>
              </a:rPr>
              <a:t>„</a:t>
            </a:r>
            <a:r>
              <a:rPr lang="it-IT" altLang="it-IT" dirty="0">
                <a:solidFill>
                  <a:srgbClr val="006666"/>
                </a:solidFill>
              </a:rPr>
              <a:t>L'uomo non è obbligato a leggere tutti i libri..."</a:t>
            </a:r>
            <a:endParaRPr lang="en-AU" altLang="it-IT" sz="3600" dirty="0">
              <a:solidFill>
                <a:srgbClr val="006666"/>
              </a:solidFill>
            </a:endParaRPr>
          </a:p>
        </p:txBody>
      </p:sp>
      <p:sp>
        <p:nvSpPr>
          <p:cNvPr id="73731" name="Text Box 3">
            <a:extLst>
              <a:ext uri="{FF2B5EF4-FFF2-40B4-BE49-F238E27FC236}">
                <a16:creationId xmlns:a16="http://schemas.microsoft.com/office/drawing/2014/main" id="{55561F41-7953-2587-13FE-315F62371C25}"/>
              </a:ext>
            </a:extLst>
          </p:cNvPr>
          <p:cNvSpPr txBox="1">
            <a:spLocks noChangeArrowheads="1"/>
          </p:cNvSpPr>
          <p:nvPr/>
        </p:nvSpPr>
        <p:spPr bwMode="auto">
          <a:xfrm>
            <a:off x="468313" y="1700808"/>
            <a:ext cx="8496175" cy="35988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it-IT" altLang="it-IT" sz="2000" dirty="0">
                <a:solidFill>
                  <a:srgbClr val="0033CC"/>
                </a:solidFill>
              </a:rPr>
              <a:t>"Un uomo non è tenuto a leggere tutti i libri o a imparare attentamente tutto ciò che viene insegnato nelle scuole;</a:t>
            </a:r>
          </a:p>
          <a:p>
            <a:endParaRPr lang="it-IT" altLang="it-IT" sz="2000" dirty="0">
              <a:solidFill>
                <a:srgbClr val="0033CC"/>
              </a:solidFill>
            </a:endParaRPr>
          </a:p>
          <a:p>
            <a:r>
              <a:rPr lang="it-IT" altLang="it-IT" sz="2000" dirty="0">
                <a:solidFill>
                  <a:srgbClr val="0033CC"/>
                </a:solidFill>
              </a:rPr>
              <a:t>Sarebbe anche una sorta di carenza nella sua educazione se passasse troppo tempo a praticare i suoi studi. Ha molte altre cose da fare nella sua vita; </a:t>
            </a:r>
          </a:p>
          <a:p>
            <a:endParaRPr lang="it-IT" altLang="it-IT" sz="2000" dirty="0">
              <a:solidFill>
                <a:srgbClr val="0033CC"/>
              </a:solidFill>
            </a:endParaRPr>
          </a:p>
          <a:p>
            <a:r>
              <a:rPr lang="it-IT" altLang="it-IT" sz="2000" dirty="0">
                <a:solidFill>
                  <a:srgbClr val="0033CC"/>
                </a:solidFill>
              </a:rPr>
              <a:t>Perciò egli si disponga in modo tale che la maggior parte di essa rimanga per lui per compiere </a:t>
            </a:r>
            <a:r>
              <a:rPr lang="it-IT" altLang="it-IT" sz="2000" u="sng" dirty="0">
                <a:solidFill>
                  <a:srgbClr val="0033CC"/>
                </a:solidFill>
              </a:rPr>
              <a:t>opere buone</a:t>
            </a:r>
            <a:r>
              <a:rPr lang="it-IT" altLang="it-IT" sz="2000" dirty="0">
                <a:solidFill>
                  <a:srgbClr val="0033CC"/>
                </a:solidFill>
              </a:rPr>
              <a:t>, di cui la sua stessa ragione dovrà istruirlo, se solo riceve istruzioni da essa."
</a:t>
            </a:r>
            <a:endParaRPr lang="pl-PL" altLang="it-IT" sz="2000"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endParaRPr lang="pl-PL" altLang="it-IT" dirty="0">
              <a:solidFill>
                <a:srgbClr val="0033CC"/>
              </a:solidFill>
            </a:endParaRPr>
          </a:p>
          <a:p>
            <a:r>
              <a:rPr lang="pl-PL" altLang="it-IT" dirty="0">
                <a:solidFill>
                  <a:srgbClr val="0033CC"/>
                </a:solidFill>
              </a:rPr>
              <a:t> </a:t>
            </a:r>
            <a:endParaRPr lang="en-AU" altLang="it-IT" dirty="0">
              <a:solidFill>
                <a:srgbClr val="0033CC"/>
              </a:solidFill>
            </a:endParaRPr>
          </a:p>
        </p:txBody>
      </p:sp>
      <p:sp>
        <p:nvSpPr>
          <p:cNvPr id="73732" name="Text Box 4">
            <a:extLst>
              <a:ext uri="{FF2B5EF4-FFF2-40B4-BE49-F238E27FC236}">
                <a16:creationId xmlns:a16="http://schemas.microsoft.com/office/drawing/2014/main" id="{B74A7BFE-5419-BF49-8647-C0A8ED920ADA}"/>
              </a:ext>
            </a:extLst>
          </p:cNvPr>
          <p:cNvSpPr txBox="1">
            <a:spLocks noChangeArrowheads="1"/>
          </p:cNvSpPr>
          <p:nvPr/>
        </p:nvSpPr>
        <p:spPr bwMode="auto">
          <a:xfrm>
            <a:off x="461065" y="5589240"/>
            <a:ext cx="80645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it-IT" dirty="0">
                <a:latin typeface="Arial Unicode MS" pitchFamily="34" charset="-128"/>
              </a:rPr>
              <a:t>Rene Descartes (1596-1650)  “La </a:t>
            </a:r>
            <a:r>
              <a:rPr lang="it-IT" altLang="it-IT" dirty="0" err="1">
                <a:latin typeface="Arial Unicode MS" pitchFamily="34" charset="-128"/>
              </a:rPr>
              <a:t>recherche</a:t>
            </a:r>
            <a:r>
              <a:rPr lang="it-IT" altLang="it-IT" dirty="0">
                <a:latin typeface="Arial Unicode MS" pitchFamily="34" charset="-128"/>
              </a:rPr>
              <a:t> de la </a:t>
            </a:r>
            <a:r>
              <a:rPr lang="it-IT" altLang="it-IT" dirty="0" err="1">
                <a:latin typeface="Arial Unicode MS" pitchFamily="34" charset="-128"/>
              </a:rPr>
              <a:t>vérité</a:t>
            </a:r>
            <a:r>
              <a:rPr lang="it-IT" altLang="it-IT" dirty="0">
                <a:latin typeface="Arial Unicode MS" pitchFamily="34" charset="-128"/>
              </a:rPr>
              <a:t> par la </a:t>
            </a:r>
            <a:r>
              <a:rPr lang="it-IT" altLang="it-IT" dirty="0" err="1">
                <a:latin typeface="Arial Unicode MS" pitchFamily="34" charset="-128"/>
              </a:rPr>
              <a:t>lumiére</a:t>
            </a:r>
            <a:r>
              <a:rPr lang="it-IT" altLang="it-IT" dirty="0">
                <a:latin typeface="Arial Unicode MS" pitchFamily="34" charset="-128"/>
              </a:rPr>
              <a:t> </a:t>
            </a:r>
            <a:r>
              <a:rPr lang="it-IT" altLang="it-IT" dirty="0" err="1">
                <a:latin typeface="Arial Unicode MS" pitchFamily="34" charset="-128"/>
              </a:rPr>
              <a:t>naturelle</a:t>
            </a:r>
            <a:r>
              <a:rPr lang="it-IT" altLang="it-IT" dirty="0">
                <a:latin typeface="Arial Unicode MS" pitchFamily="34" charset="-128"/>
              </a:rPr>
              <a:t>”, </a:t>
            </a:r>
            <a:r>
              <a:rPr lang="it-IT" altLang="it-IT" dirty="0" err="1">
                <a:latin typeface="Arial Unicode MS" pitchFamily="34" charset="-128"/>
              </a:rPr>
              <a:t>publicato</a:t>
            </a:r>
            <a:r>
              <a:rPr lang="it-IT" altLang="it-IT" dirty="0">
                <a:latin typeface="Arial Unicode MS" pitchFamily="34" charset="-128"/>
              </a:rPr>
              <a:t> 1702, scritto probabilmente circa 1630)</a:t>
            </a:r>
            <a:r>
              <a:rPr lang="it-IT" altLang="it-IT" dirty="0">
                <a:latin typeface="Times New Roman" panose="02020603050405020304" pitchFamily="18" charset="0"/>
              </a:rPr>
              <a:t> </a:t>
            </a:r>
            <a:endParaRPr lang="en-AU" altLang="it-IT"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3731"/>
                                        </p:tgtEl>
                                        <p:attrNameLst>
                                          <p:attrName>style.visibility</p:attrName>
                                        </p:attrNameLst>
                                      </p:cBhvr>
                                      <p:to>
                                        <p:strVal val="visible"/>
                                      </p:to>
                                    </p:set>
                                    <p:animEffect transition="in" filter="blinds(horizontal)">
                                      <p:cBhvr>
                                        <p:cTn id="7" dur="500"/>
                                        <p:tgtEl>
                                          <p:spTgt spid="737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435CF01-8249-14E2-2336-439FF208D104}"/>
              </a:ext>
            </a:extLst>
          </p:cNvPr>
          <p:cNvSpPr>
            <a:spLocks noGrp="1"/>
          </p:cNvSpPr>
          <p:nvPr>
            <p:ph type="title"/>
          </p:nvPr>
        </p:nvSpPr>
        <p:spPr>
          <a:xfrm>
            <a:off x="1370013" y="-99392"/>
            <a:ext cx="7313612" cy="1143000"/>
          </a:xfrm>
        </p:spPr>
        <p:txBody>
          <a:bodyPr/>
          <a:lstStyle/>
          <a:p>
            <a:r>
              <a:rPr lang="it-IT" dirty="0"/>
              <a:t>«La personalità»</a:t>
            </a:r>
          </a:p>
        </p:txBody>
      </p:sp>
      <p:sp>
        <p:nvSpPr>
          <p:cNvPr id="3" name="Segnaposto contenuto 2">
            <a:extLst>
              <a:ext uri="{FF2B5EF4-FFF2-40B4-BE49-F238E27FC236}">
                <a16:creationId xmlns:a16="http://schemas.microsoft.com/office/drawing/2014/main" id="{E9D7B247-D8A8-E290-712C-72AD99C48933}"/>
              </a:ext>
            </a:extLst>
          </p:cNvPr>
          <p:cNvSpPr>
            <a:spLocks noGrp="1"/>
          </p:cNvSpPr>
          <p:nvPr>
            <p:ph idx="1"/>
          </p:nvPr>
        </p:nvSpPr>
        <p:spPr>
          <a:xfrm>
            <a:off x="251520" y="1073736"/>
            <a:ext cx="8640960" cy="4114800"/>
          </a:xfrm>
        </p:spPr>
        <p:txBody>
          <a:bodyPr/>
          <a:lstStyle/>
          <a:p>
            <a:pPr>
              <a:spcBef>
                <a:spcPts val="0"/>
              </a:spcBef>
            </a:pPr>
            <a:r>
              <a:rPr lang="it-IT" altLang="it-IT" sz="2000" dirty="0"/>
              <a:t>In altre definizioni ancora, la personalità si riferisce ad aspetti unici o individuali del comportamento. Si tratta di quelle proprietà di un individuo che lo distinguono dalle altre persone.</a:t>
            </a:r>
          </a:p>
          <a:p>
            <a:pPr marL="0" indent="0">
              <a:spcBef>
                <a:spcPts val="0"/>
              </a:spcBef>
              <a:buNone/>
            </a:pPr>
            <a:r>
              <a:rPr lang="it-IT" altLang="it-IT" sz="2000" dirty="0"/>
              <a:t> 
</a:t>
            </a:r>
            <a:r>
              <a:rPr lang="it-IT" altLang="it-IT" sz="2000" dirty="0">
                <a:solidFill>
                  <a:schemeClr val="tx2">
                    <a:lumMod val="75000"/>
                  </a:schemeClr>
                </a:solidFill>
              </a:rPr>
              <a:t>Sì! La personalità è ciò che distingue, e ancor più ciò che caratterizza come </a:t>
            </a:r>
            <a:r>
              <a:rPr lang="it-IT" altLang="it-IT" sz="2000" i="1" dirty="0">
                <a:solidFill>
                  <a:schemeClr val="tx2">
                    <a:lumMod val="75000"/>
                  </a:schemeClr>
                </a:solidFill>
              </a:rPr>
              <a:t>identità individuale</a:t>
            </a:r>
            <a:r>
              <a:rPr lang="it-IT" altLang="it-IT" sz="2000" dirty="0">
                <a:solidFill>
                  <a:schemeClr val="tx2">
                    <a:lumMod val="75000"/>
                  </a:schemeClr>
                </a:solidFill>
              </a:rPr>
              <a:t>   </a:t>
            </a:r>
            <a:r>
              <a:rPr lang="it-IT" altLang="it-IT" sz="2000" dirty="0"/>
              <a:t>
</a:t>
            </a:r>
          </a:p>
          <a:p>
            <a:pPr>
              <a:spcBef>
                <a:spcPts val="0"/>
              </a:spcBef>
            </a:pPr>
            <a:r>
              <a:rPr lang="it-IT" altLang="it-IT" sz="2000" dirty="0"/>
              <a:t>Alcuni studiosi hanno trattato la personalità come l'essenza della condizione umana. La personalità si riferisce a quella parte dell'uomo che è più caratteristica di lui come persona, non solo perché lo distingue dagli altri, ma soprattutto perché questa parte costituisce ciò che è veramente. </a:t>
            </a:r>
          </a:p>
          <a:p>
            <a:pPr>
              <a:spcBef>
                <a:spcPts val="0"/>
              </a:spcBef>
            </a:pPr>
            <a:endParaRPr lang="it-IT" altLang="it-IT" sz="2000" dirty="0"/>
          </a:p>
          <a:p>
            <a:pPr>
              <a:spcBef>
                <a:spcPts val="0"/>
              </a:spcBef>
            </a:pPr>
            <a:r>
              <a:rPr lang="it-IT" altLang="it-IT" sz="2000" dirty="0"/>
              <a:t>Secondo </a:t>
            </a:r>
            <a:r>
              <a:rPr lang="it-IT" altLang="it-IT" sz="2000" dirty="0" err="1"/>
              <a:t>Allport</a:t>
            </a:r>
            <a:r>
              <a:rPr lang="it-IT" altLang="it-IT" sz="2000" dirty="0"/>
              <a:t>, "la personalità è ciò che l'uomo è veramente". La personalità consiste in ciò che, in ultima analisi, è più caratteristico e che costituisce la natura più profonda dell'uomo". </a:t>
            </a:r>
            <a:endParaRPr lang="it-IT" sz="2000" dirty="0"/>
          </a:p>
        </p:txBody>
      </p:sp>
      <p:sp>
        <p:nvSpPr>
          <p:cNvPr id="5" name="CasellaDiTesto 4">
            <a:extLst>
              <a:ext uri="{FF2B5EF4-FFF2-40B4-BE49-F238E27FC236}">
                <a16:creationId xmlns:a16="http://schemas.microsoft.com/office/drawing/2014/main" id="{0F916058-A05F-CE0C-1BCD-EC6D95BDFB66}"/>
              </a:ext>
            </a:extLst>
          </p:cNvPr>
          <p:cNvSpPr txBox="1"/>
          <p:nvPr/>
        </p:nvSpPr>
        <p:spPr>
          <a:xfrm>
            <a:off x="3514759" y="6309320"/>
            <a:ext cx="5407769" cy="369332"/>
          </a:xfrm>
          <a:prstGeom prst="rect">
            <a:avLst/>
          </a:prstGeom>
          <a:noFill/>
        </p:spPr>
        <p:txBody>
          <a:bodyPr wrap="square">
            <a:spAutoFit/>
          </a:bodyPr>
          <a:lstStyle/>
          <a:p>
            <a:r>
              <a:rPr lang="pl-PL" altLang="it-IT" sz="1800" dirty="0"/>
              <a:t>Calvin S. Hall, Gardner Lindzey (1957)</a:t>
            </a:r>
            <a:endParaRPr lang="it-IT" dirty="0"/>
          </a:p>
        </p:txBody>
      </p:sp>
    </p:spTree>
    <p:extLst>
      <p:ext uri="{BB962C8B-B14F-4D97-AF65-F5344CB8AC3E}">
        <p14:creationId xmlns:p14="http://schemas.microsoft.com/office/powerpoint/2010/main" val="3823196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7943F1B-783D-46D3-9E6E-09A9A0116E62}"/>
              </a:ext>
            </a:extLst>
          </p:cNvPr>
          <p:cNvSpPr>
            <a:spLocks noGrp="1"/>
          </p:cNvSpPr>
          <p:nvPr>
            <p:ph type="title"/>
          </p:nvPr>
        </p:nvSpPr>
        <p:spPr>
          <a:xfrm>
            <a:off x="339130" y="0"/>
            <a:ext cx="7313612" cy="1143000"/>
          </a:xfrm>
        </p:spPr>
        <p:txBody>
          <a:bodyPr/>
          <a:lstStyle/>
          <a:p>
            <a:r>
              <a:rPr lang="it-IT" dirty="0"/>
              <a:t>Il behaviorismo</a:t>
            </a:r>
            <a:br>
              <a:rPr lang="it-IT" dirty="0"/>
            </a:br>
            <a:r>
              <a:rPr lang="it-IT" dirty="0"/>
              <a:t>(USA, 1930) </a:t>
            </a:r>
          </a:p>
        </p:txBody>
      </p:sp>
      <p:pic>
        <p:nvPicPr>
          <p:cNvPr id="6" name="Immagine 5">
            <a:extLst>
              <a:ext uri="{FF2B5EF4-FFF2-40B4-BE49-F238E27FC236}">
                <a16:creationId xmlns:a16="http://schemas.microsoft.com/office/drawing/2014/main" id="{7C8FAB5B-CD0B-BBEF-C41F-494E5F7DC2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5133" y="301626"/>
            <a:ext cx="4572000" cy="2636108"/>
          </a:xfrm>
          <a:prstGeom prst="rect">
            <a:avLst/>
          </a:prstGeom>
          <a:ln>
            <a:solidFill>
              <a:schemeClr val="accent1"/>
            </a:solidFill>
          </a:ln>
        </p:spPr>
      </p:pic>
      <p:sp>
        <p:nvSpPr>
          <p:cNvPr id="8" name="CasellaDiTesto 7">
            <a:extLst>
              <a:ext uri="{FF2B5EF4-FFF2-40B4-BE49-F238E27FC236}">
                <a16:creationId xmlns:a16="http://schemas.microsoft.com/office/drawing/2014/main" id="{73CC8A02-B6E9-5376-4DDE-7F0298259461}"/>
              </a:ext>
            </a:extLst>
          </p:cNvPr>
          <p:cNvSpPr txBox="1"/>
          <p:nvPr/>
        </p:nvSpPr>
        <p:spPr>
          <a:xfrm>
            <a:off x="4246585" y="2993139"/>
            <a:ext cx="4572000" cy="246221"/>
          </a:xfrm>
          <a:prstGeom prst="rect">
            <a:avLst/>
          </a:prstGeom>
          <a:noFill/>
        </p:spPr>
        <p:txBody>
          <a:bodyPr wrap="square">
            <a:spAutoFit/>
          </a:bodyPr>
          <a:lstStyle/>
          <a:p>
            <a:r>
              <a:rPr lang="it-IT" sz="1000" dirty="0"/>
              <a:t>https://www.simplypsychology.org/operant-conditioning.html</a:t>
            </a:r>
          </a:p>
        </p:txBody>
      </p:sp>
      <p:sp>
        <p:nvSpPr>
          <p:cNvPr id="10" name="CasellaDiTesto 9">
            <a:extLst>
              <a:ext uri="{FF2B5EF4-FFF2-40B4-BE49-F238E27FC236}">
                <a16:creationId xmlns:a16="http://schemas.microsoft.com/office/drawing/2014/main" id="{7EAD8ADA-E1CC-7C11-D041-15EC1087199A}"/>
              </a:ext>
            </a:extLst>
          </p:cNvPr>
          <p:cNvSpPr txBox="1"/>
          <p:nvPr/>
        </p:nvSpPr>
        <p:spPr>
          <a:xfrm>
            <a:off x="157949" y="1460042"/>
            <a:ext cx="8892269" cy="5339923"/>
          </a:xfrm>
          <a:prstGeom prst="rect">
            <a:avLst/>
          </a:prstGeom>
          <a:noFill/>
        </p:spPr>
        <p:txBody>
          <a:bodyPr wrap="square">
            <a:spAutoFit/>
          </a:bodyPr>
          <a:lstStyle/>
          <a:p>
            <a:r>
              <a:rPr lang="it-IT" altLang="it-IT" sz="1900" dirty="0"/>
              <a:t>Sebbene questa direzione non </a:t>
            </a:r>
          </a:p>
          <a:p>
            <a:r>
              <a:rPr lang="it-IT" altLang="it-IT" sz="1900" dirty="0"/>
              <a:t>neghi il verificarsi di fenomeni </a:t>
            </a:r>
          </a:p>
          <a:p>
            <a:r>
              <a:rPr lang="it-IT" altLang="it-IT" sz="1900" dirty="0"/>
              <a:t>psichici, afferma che sono specifici, </a:t>
            </a:r>
          </a:p>
          <a:p>
            <a:r>
              <a:rPr lang="it-IT" altLang="it-IT" sz="1900" dirty="0"/>
              <a:t>collaterali effetti del cervello, </a:t>
            </a:r>
          </a:p>
          <a:p>
            <a:r>
              <a:rPr lang="it-IT" altLang="it-IT" sz="1900" dirty="0"/>
              <a:t>che non possono essere </a:t>
            </a:r>
          </a:p>
          <a:p>
            <a:r>
              <a:rPr lang="it-IT" altLang="it-IT" sz="1900" dirty="0"/>
              <a:t>efficacemente studiati con </a:t>
            </a:r>
          </a:p>
          <a:p>
            <a:r>
              <a:rPr lang="it-IT" altLang="it-IT" sz="1900" dirty="0"/>
              <a:t>metodi scientifici, perché sono </a:t>
            </a:r>
          </a:p>
          <a:p>
            <a:r>
              <a:rPr lang="it-IT" altLang="it-IT" sz="1900" dirty="0"/>
              <a:t>inaccessibili all'osservazione.
Pertanto, se la psicologia deve essere una scienza solida, deve limitarsi a esperimenti misurabili e chiaramente definiti, in cui le persone sono sottoposte a stimoli specifici, e le loro reazioni specifiche a questi stimoli sono osservate. 
Il comportamentismo è un tentativo di applicare metodi di ricerca rigorosi, noti dalle scienze naturali, per studiare la psiche umana. Il comportamentismo ha portato a miglioramenti nella metodologia della scienza psicologica, sottolineando le relazioni statistiche tra stimoli e risposte oggettivamente misurabili. [</a:t>
            </a:r>
            <a:r>
              <a:rPr lang="it-IT" altLang="it-IT" sz="1900" dirty="0">
                <a:solidFill>
                  <a:srgbClr val="000066"/>
                </a:solidFill>
              </a:rPr>
              <a:t>la psicologia non è fisica</a:t>
            </a:r>
            <a:r>
              <a:rPr lang="it-IT" altLang="it-IT" sz="1900" dirty="0"/>
              <a:t>]</a:t>
            </a:r>
            <a:r>
              <a:rPr lang="it-IT" altLang="it-IT" dirty="0"/>
              <a:t>
</a:t>
            </a:r>
            <a:endParaRPr lang="pl-PL" altLang="it-IT" dirty="0"/>
          </a:p>
        </p:txBody>
      </p:sp>
      <p:sp>
        <p:nvSpPr>
          <p:cNvPr id="12" name="CasellaDiTesto 11">
            <a:extLst>
              <a:ext uri="{FF2B5EF4-FFF2-40B4-BE49-F238E27FC236}">
                <a16:creationId xmlns:a16="http://schemas.microsoft.com/office/drawing/2014/main" id="{A7AC9BB6-AA18-B985-D700-DC31AD141DE1}"/>
              </a:ext>
            </a:extLst>
          </p:cNvPr>
          <p:cNvSpPr txBox="1"/>
          <p:nvPr/>
        </p:nvSpPr>
        <p:spPr>
          <a:xfrm>
            <a:off x="4572000" y="6417874"/>
            <a:ext cx="4572000" cy="276999"/>
          </a:xfrm>
          <a:prstGeom prst="rect">
            <a:avLst/>
          </a:prstGeom>
          <a:noFill/>
        </p:spPr>
        <p:txBody>
          <a:bodyPr wrap="square">
            <a:spAutoFit/>
          </a:bodyPr>
          <a:lstStyle/>
          <a:p>
            <a:r>
              <a:rPr lang="en-AU" altLang="it-IT" sz="1200" dirty="0"/>
              <a:t>https://pl.wikipedia.org/wiki/Behawioryzm</a:t>
            </a:r>
          </a:p>
        </p:txBody>
      </p:sp>
    </p:spTree>
    <p:extLst>
      <p:ext uri="{BB962C8B-B14F-4D97-AF65-F5344CB8AC3E}">
        <p14:creationId xmlns:p14="http://schemas.microsoft.com/office/powerpoint/2010/main" val="2725557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576D8300-62AF-4E6D-770A-ABDCC57D44FC}"/>
              </a:ext>
            </a:extLst>
          </p:cNvPr>
          <p:cNvSpPr>
            <a:spLocks noGrp="1" noChangeArrowheads="1"/>
          </p:cNvSpPr>
          <p:nvPr>
            <p:ph type="title"/>
          </p:nvPr>
        </p:nvSpPr>
        <p:spPr>
          <a:xfrm>
            <a:off x="915194" y="163283"/>
            <a:ext cx="7313612" cy="1143000"/>
          </a:xfrm>
        </p:spPr>
        <p:txBody>
          <a:bodyPr/>
          <a:lstStyle/>
          <a:p>
            <a:r>
              <a:rPr lang="it-IT" altLang="it-IT" sz="3500" dirty="0"/>
              <a:t>G. </a:t>
            </a:r>
            <a:r>
              <a:rPr lang="it-IT" altLang="it-IT" sz="3500" dirty="0" err="1"/>
              <a:t>Allport</a:t>
            </a:r>
            <a:r>
              <a:rPr lang="it-IT" altLang="it-IT" sz="3500" dirty="0"/>
              <a:t> (1937): tratti / disposizioni dominanti, essenziali, secondari</a:t>
            </a:r>
            <a:r>
              <a:rPr lang="pl-PL" altLang="it-IT" sz="3500" dirty="0"/>
              <a:t> </a:t>
            </a:r>
            <a:endParaRPr lang="en-AU" altLang="it-IT" sz="3500" dirty="0"/>
          </a:p>
        </p:txBody>
      </p:sp>
      <p:pic>
        <p:nvPicPr>
          <p:cNvPr id="38917" name="Picture 5">
            <a:extLst>
              <a:ext uri="{FF2B5EF4-FFF2-40B4-BE49-F238E27FC236}">
                <a16:creationId xmlns:a16="http://schemas.microsoft.com/office/drawing/2014/main" id="{85FEBCA2-E820-8ADF-3D35-4E53A2C0F6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1989138"/>
            <a:ext cx="6408738" cy="3649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919" name="Text Box 7">
            <a:extLst>
              <a:ext uri="{FF2B5EF4-FFF2-40B4-BE49-F238E27FC236}">
                <a16:creationId xmlns:a16="http://schemas.microsoft.com/office/drawing/2014/main" id="{A119FC15-C7A3-58D0-54FF-BC2100BDF7ED}"/>
              </a:ext>
            </a:extLst>
          </p:cNvPr>
          <p:cNvSpPr txBox="1">
            <a:spLocks noChangeArrowheads="1"/>
          </p:cNvSpPr>
          <p:nvPr/>
        </p:nvSpPr>
        <p:spPr bwMode="auto">
          <a:xfrm>
            <a:off x="587368" y="1674813"/>
            <a:ext cx="722351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2000" dirty="0">
                <a:solidFill>
                  <a:srgbClr val="0033CC"/>
                </a:solidFill>
              </a:rPr>
              <a:t>5 grandi disposizioni (tratti): "fuoco, acqua, aria ..."  
</a:t>
            </a:r>
            <a:endParaRPr lang="en-AU" altLang="it-IT" dirty="0"/>
          </a:p>
        </p:txBody>
      </p:sp>
      <p:sp>
        <p:nvSpPr>
          <p:cNvPr id="38920" name="Rectangle 8">
            <a:extLst>
              <a:ext uri="{FF2B5EF4-FFF2-40B4-BE49-F238E27FC236}">
                <a16:creationId xmlns:a16="http://schemas.microsoft.com/office/drawing/2014/main" id="{ED0D38D6-BD0C-5688-F8DB-03A11ED5ABC8}"/>
              </a:ext>
            </a:extLst>
          </p:cNvPr>
          <p:cNvSpPr>
            <a:spLocks noChangeArrowheads="1"/>
          </p:cNvSpPr>
          <p:nvPr/>
        </p:nvSpPr>
        <p:spPr bwMode="auto">
          <a:xfrm>
            <a:off x="179388" y="5164862"/>
            <a:ext cx="9432925"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endParaRPr lang="en-AU" altLang="it-IT" dirty="0"/>
          </a:p>
          <a:p>
            <a:r>
              <a:rPr lang="it-IT" altLang="it-IT" dirty="0">
                <a:latin typeface="Arial Narrow" panose="020B0606020202030204" pitchFamily="34" charset="0"/>
              </a:rPr>
              <a:t>«Quando mi trovo in una situazione noiosa, di solito mi "sintonizzo" e sogno ad occhi aperti su altre cose. Vero/Falso?» 
Quando è necessario un po' di tatto e convincimento per far muovere le persone, di solito sono io a farlo. 
</a:t>
            </a:r>
            <a:r>
              <a:rPr lang="it-IT" altLang="it-IT" dirty="0">
                <a:solidFill>
                  <a:srgbClr val="0033CC"/>
                </a:solidFill>
              </a:rPr>
              <a:t>185 domande + 20 controlli: matrice di correlazione
</a:t>
            </a:r>
            <a:endParaRPr lang="en-AU" altLang="it-IT" dirty="0"/>
          </a:p>
        </p:txBody>
      </p:sp>
      <p:sp>
        <p:nvSpPr>
          <p:cNvPr id="38921" name="Text Box 9">
            <a:extLst>
              <a:ext uri="{FF2B5EF4-FFF2-40B4-BE49-F238E27FC236}">
                <a16:creationId xmlns:a16="http://schemas.microsoft.com/office/drawing/2014/main" id="{1FEF9F4A-AC10-1A25-F162-36B42D8A42D7}"/>
              </a:ext>
            </a:extLst>
          </p:cNvPr>
          <p:cNvSpPr txBox="1">
            <a:spLocks noChangeArrowheads="1"/>
          </p:cNvSpPr>
          <p:nvPr/>
        </p:nvSpPr>
        <p:spPr bwMode="auto">
          <a:xfrm>
            <a:off x="331788" y="2581275"/>
            <a:ext cx="1955985"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l-PL" altLang="it-IT" dirty="0"/>
              <a:t>Intro</a:t>
            </a:r>
            <a:r>
              <a:rPr lang="it-IT" altLang="it-IT" dirty="0"/>
              <a:t>verso</a:t>
            </a:r>
            <a:endParaRPr lang="pl-PL" altLang="it-IT" dirty="0"/>
          </a:p>
          <a:p>
            <a:endParaRPr lang="pl-PL" altLang="it-IT" dirty="0"/>
          </a:p>
          <a:p>
            <a:r>
              <a:rPr lang="it-IT" altLang="it-IT" dirty="0"/>
              <a:t>Adattamento</a:t>
            </a:r>
            <a:endParaRPr lang="pl-PL" altLang="it-IT" dirty="0"/>
          </a:p>
          <a:p>
            <a:endParaRPr lang="pl-PL" altLang="it-IT" dirty="0"/>
          </a:p>
          <a:p>
            <a:r>
              <a:rPr lang="it-IT" altLang="it-IT" dirty="0"/>
              <a:t>Aperto / chiuso</a:t>
            </a:r>
            <a:endParaRPr lang="pl-PL" altLang="it-IT" dirty="0"/>
          </a:p>
          <a:p>
            <a:endParaRPr lang="pl-PL" altLang="it-IT" dirty="0"/>
          </a:p>
          <a:p>
            <a:r>
              <a:rPr lang="pl-PL" altLang="it-IT" dirty="0"/>
              <a:t>S</a:t>
            </a:r>
            <a:r>
              <a:rPr lang="it-IT" altLang="it-IT" dirty="0" err="1"/>
              <a:t>enza</a:t>
            </a:r>
            <a:r>
              <a:rPr lang="it-IT" altLang="it-IT" dirty="0"/>
              <a:t> regole</a:t>
            </a:r>
            <a:endParaRPr lang="pl-PL" altLang="it-IT" dirty="0"/>
          </a:p>
          <a:p>
            <a:endParaRPr lang="pl-PL" altLang="it-IT" dirty="0"/>
          </a:p>
          <a:p>
            <a:r>
              <a:rPr lang="pl-PL" altLang="it-IT" dirty="0"/>
              <a:t>Stres</a:t>
            </a:r>
            <a:r>
              <a:rPr lang="it-IT" altLang="it-IT" dirty="0"/>
              <a:t> basso</a:t>
            </a:r>
            <a:endParaRPr lang="en-AU" altLang="it-IT" dirty="0"/>
          </a:p>
        </p:txBody>
      </p:sp>
      <p:sp>
        <p:nvSpPr>
          <p:cNvPr id="3" name="CasellaDiTesto 2">
            <a:extLst>
              <a:ext uri="{FF2B5EF4-FFF2-40B4-BE49-F238E27FC236}">
                <a16:creationId xmlns:a16="http://schemas.microsoft.com/office/drawing/2014/main" id="{F999CF10-4C64-BB8A-FF87-9EBDA6B91253}"/>
              </a:ext>
            </a:extLst>
          </p:cNvPr>
          <p:cNvSpPr txBox="1"/>
          <p:nvPr/>
        </p:nvSpPr>
        <p:spPr>
          <a:xfrm>
            <a:off x="6588224" y="2149766"/>
            <a:ext cx="4806616" cy="2862322"/>
          </a:xfrm>
          <a:prstGeom prst="rect">
            <a:avLst/>
          </a:prstGeom>
          <a:noFill/>
        </p:spPr>
        <p:txBody>
          <a:bodyPr wrap="square">
            <a:spAutoFit/>
          </a:bodyPr>
          <a:lstStyle/>
          <a:p>
            <a:r>
              <a:rPr lang="it-IT" altLang="it-IT" dirty="0"/>
              <a:t>Estroverso</a:t>
            </a:r>
            <a:endParaRPr lang="pl-PL" altLang="it-IT" dirty="0"/>
          </a:p>
          <a:p>
            <a:endParaRPr lang="pl-PL" altLang="it-IT" dirty="0"/>
          </a:p>
          <a:p>
            <a:r>
              <a:rPr lang="it-IT" altLang="it-IT" dirty="0"/>
              <a:t>Indipendente</a:t>
            </a:r>
            <a:endParaRPr lang="pl-PL" altLang="it-IT" dirty="0"/>
          </a:p>
          <a:p>
            <a:endParaRPr lang="pl-PL" altLang="it-IT" dirty="0"/>
          </a:p>
          <a:p>
            <a:r>
              <a:rPr lang="it-IT" altLang="it-IT" dirty="0"/>
              <a:t>Cocciuto </a:t>
            </a:r>
            <a:endParaRPr lang="pl-PL" altLang="it-IT" dirty="0"/>
          </a:p>
          <a:p>
            <a:endParaRPr lang="pl-PL" altLang="it-IT" dirty="0"/>
          </a:p>
          <a:p>
            <a:r>
              <a:rPr lang="it-IT" altLang="it-IT" dirty="0"/>
              <a:t>Auto-</a:t>
            </a:r>
          </a:p>
          <a:p>
            <a:r>
              <a:rPr lang="it-IT" altLang="it-IT" dirty="0"/>
              <a:t>controllo</a:t>
            </a:r>
            <a:endParaRPr lang="pl-PL" altLang="it-IT" dirty="0"/>
          </a:p>
          <a:p>
            <a:endParaRPr lang="pl-PL" altLang="it-IT" dirty="0"/>
          </a:p>
          <a:p>
            <a:r>
              <a:rPr lang="pl-PL" altLang="it-IT" dirty="0"/>
              <a:t>Stres</a:t>
            </a:r>
            <a:r>
              <a:rPr lang="it-IT" altLang="it-IT" dirty="0"/>
              <a:t> alto</a:t>
            </a:r>
            <a:endParaRPr lang="en-AU" altLang="it-IT"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45DD249F-CAFD-7896-BA3C-C6F5458745A5}"/>
              </a:ext>
            </a:extLst>
          </p:cNvPr>
          <p:cNvSpPr>
            <a:spLocks noGrp="1" noChangeArrowheads="1"/>
          </p:cNvSpPr>
          <p:nvPr>
            <p:ph type="title"/>
          </p:nvPr>
        </p:nvSpPr>
        <p:spPr>
          <a:xfrm>
            <a:off x="468313" y="0"/>
            <a:ext cx="8229600" cy="1143000"/>
          </a:xfrm>
        </p:spPr>
        <p:txBody>
          <a:bodyPr/>
          <a:lstStyle/>
          <a:p>
            <a:pPr algn="l"/>
            <a:r>
              <a:rPr lang="pl-PL" altLang="it-IT" sz="3600" dirty="0"/>
              <a:t>R. Cattell (1946): test</a:t>
            </a:r>
            <a:r>
              <a:rPr lang="it-IT" altLang="it-IT" sz="3600" dirty="0"/>
              <a:t> psicologici</a:t>
            </a:r>
            <a:endParaRPr lang="en-AU" altLang="it-IT" sz="3600" dirty="0"/>
          </a:p>
        </p:txBody>
      </p:sp>
      <p:sp>
        <p:nvSpPr>
          <p:cNvPr id="39943" name="Text Box 7">
            <a:extLst>
              <a:ext uri="{FF2B5EF4-FFF2-40B4-BE49-F238E27FC236}">
                <a16:creationId xmlns:a16="http://schemas.microsoft.com/office/drawing/2014/main" id="{B61D6583-F8EB-128F-3B5D-31676E63C6F5}"/>
              </a:ext>
            </a:extLst>
          </p:cNvPr>
          <p:cNvSpPr txBox="1">
            <a:spLocks noChangeArrowheads="1"/>
          </p:cNvSpPr>
          <p:nvPr/>
        </p:nvSpPr>
        <p:spPr bwMode="auto">
          <a:xfrm>
            <a:off x="468313" y="981075"/>
            <a:ext cx="240880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l-PL" altLang="it-IT" dirty="0"/>
              <a:t>16 </a:t>
            </a:r>
            <a:r>
              <a:rPr lang="it-IT" altLang="it-IT" dirty="0"/>
              <a:t>tratti essenziali</a:t>
            </a:r>
            <a:endParaRPr lang="en-AU" altLang="it-IT" dirty="0"/>
          </a:p>
        </p:txBody>
      </p:sp>
      <p:pic>
        <p:nvPicPr>
          <p:cNvPr id="39944" name="Picture 8">
            <a:extLst>
              <a:ext uri="{FF2B5EF4-FFF2-40B4-BE49-F238E27FC236}">
                <a16:creationId xmlns:a16="http://schemas.microsoft.com/office/drawing/2014/main" id="{2B38A175-5B16-DC49-ED04-EDB3491BAD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25" y="1557338"/>
            <a:ext cx="8893175" cy="4637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945" name="Text Box 9">
            <a:extLst>
              <a:ext uri="{FF2B5EF4-FFF2-40B4-BE49-F238E27FC236}">
                <a16:creationId xmlns:a16="http://schemas.microsoft.com/office/drawing/2014/main" id="{12C63174-5052-D844-22A8-D926A5DFBEDF}"/>
              </a:ext>
            </a:extLst>
          </p:cNvPr>
          <p:cNvSpPr txBox="1">
            <a:spLocks noChangeArrowheads="1"/>
          </p:cNvSpPr>
          <p:nvPr/>
        </p:nvSpPr>
        <p:spPr bwMode="auto">
          <a:xfrm>
            <a:off x="303213" y="6307138"/>
            <a:ext cx="79073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AU" altLang="it-IT" sz="1400" dirty="0"/>
              <a:t>http://www.pearsonclinical.com/psychology/products/100000483/16pf-fifth-edition.html#tab-training</a:t>
            </a:r>
          </a:p>
        </p:txBody>
      </p:sp>
      <p:sp>
        <p:nvSpPr>
          <p:cNvPr id="39946" name="Text Box 10">
            <a:extLst>
              <a:ext uri="{FF2B5EF4-FFF2-40B4-BE49-F238E27FC236}">
                <a16:creationId xmlns:a16="http://schemas.microsoft.com/office/drawing/2014/main" id="{5A55C484-8793-3034-51EE-B5B0D2FDF282}"/>
              </a:ext>
            </a:extLst>
          </p:cNvPr>
          <p:cNvSpPr txBox="1">
            <a:spLocks noChangeArrowheads="1"/>
          </p:cNvSpPr>
          <p:nvPr/>
        </p:nvSpPr>
        <p:spPr bwMode="auto">
          <a:xfrm>
            <a:off x="2463800" y="4846320"/>
            <a:ext cx="1551194"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dirty="0">
                <a:solidFill>
                  <a:schemeClr val="tx2">
                    <a:lumMod val="75000"/>
                  </a:schemeClr>
                </a:solidFill>
              </a:rPr>
              <a:t>Coraggioso </a:t>
            </a:r>
          </a:p>
          <a:p>
            <a:r>
              <a:rPr lang="it-IT" altLang="it-IT" dirty="0">
                <a:solidFill>
                  <a:schemeClr val="tx2">
                    <a:lumMod val="75000"/>
                  </a:schemeClr>
                </a:solidFill>
              </a:rPr>
              <a:t>Sfacciato,</a:t>
            </a:r>
          </a:p>
          <a:p>
            <a:r>
              <a:rPr lang="it-IT" altLang="it-IT" dirty="0">
                <a:solidFill>
                  <a:schemeClr val="tx2">
                    <a:lumMod val="75000"/>
                  </a:schemeClr>
                </a:solidFill>
              </a:rPr>
              <a:t>Scosceso</a:t>
            </a:r>
            <a:r>
              <a:rPr lang="en-AU" altLang="it-IT" dirty="0">
                <a:solidFill>
                  <a:schemeClr val="tx2">
                    <a:lumMod val="75000"/>
                  </a:schemeClr>
                </a:solidFill>
              </a:rPr>
              <a:t> </a:t>
            </a:r>
          </a:p>
        </p:txBody>
      </p:sp>
      <p:sp>
        <p:nvSpPr>
          <p:cNvPr id="39947" name="Text Box 11">
            <a:extLst>
              <a:ext uri="{FF2B5EF4-FFF2-40B4-BE49-F238E27FC236}">
                <a16:creationId xmlns:a16="http://schemas.microsoft.com/office/drawing/2014/main" id="{FBA2E0C6-C21D-F1F5-558A-0E9FAF92FD81}"/>
              </a:ext>
            </a:extLst>
          </p:cNvPr>
          <p:cNvSpPr txBox="1">
            <a:spLocks noChangeArrowheads="1"/>
          </p:cNvSpPr>
          <p:nvPr/>
        </p:nvSpPr>
        <p:spPr bwMode="auto">
          <a:xfrm>
            <a:off x="2520678" y="3138726"/>
            <a:ext cx="1683474"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dirty="0">
                <a:solidFill>
                  <a:schemeClr val="tx2">
                    <a:lumMod val="75000"/>
                  </a:schemeClr>
                </a:solidFill>
              </a:rPr>
              <a:t>Dominazione</a:t>
            </a:r>
          </a:p>
          <a:p>
            <a:endParaRPr lang="it-IT" altLang="it-IT" dirty="0">
              <a:solidFill>
                <a:schemeClr val="tx2">
                  <a:lumMod val="75000"/>
                </a:schemeClr>
              </a:solidFill>
            </a:endParaRPr>
          </a:p>
          <a:p>
            <a:r>
              <a:rPr lang="it-IT" altLang="it-IT" dirty="0">
                <a:solidFill>
                  <a:schemeClr val="tx2">
                    <a:lumMod val="75000"/>
                  </a:schemeClr>
                </a:solidFill>
              </a:rPr>
              <a:t>Vivacità</a:t>
            </a:r>
          </a:p>
          <a:p>
            <a:endParaRPr lang="it-IT" altLang="it-IT" dirty="0">
              <a:solidFill>
                <a:schemeClr val="tx2">
                  <a:lumMod val="75000"/>
                </a:schemeClr>
              </a:solidFill>
            </a:endParaRPr>
          </a:p>
          <a:p>
            <a:r>
              <a:rPr lang="it-IT" altLang="it-IT" dirty="0">
                <a:solidFill>
                  <a:schemeClr val="tx2">
                    <a:lumMod val="75000"/>
                  </a:schemeClr>
                </a:solidFill>
              </a:rPr>
              <a:t>Serietà </a:t>
            </a:r>
            <a:endParaRPr lang="en-AU" altLang="it-IT" dirty="0">
              <a:solidFill>
                <a:schemeClr val="tx2">
                  <a:lumMod val="75000"/>
                </a:schemeClr>
              </a:solidFill>
            </a:endParaRPr>
          </a:p>
        </p:txBody>
      </p:sp>
      <p:sp>
        <p:nvSpPr>
          <p:cNvPr id="2" name="Text Box 11">
            <a:extLst>
              <a:ext uri="{FF2B5EF4-FFF2-40B4-BE49-F238E27FC236}">
                <a16:creationId xmlns:a16="http://schemas.microsoft.com/office/drawing/2014/main" id="{B6398FE2-3D70-C58C-B5EB-4AD720C44854}"/>
              </a:ext>
            </a:extLst>
          </p:cNvPr>
          <p:cNvSpPr txBox="1">
            <a:spLocks noChangeArrowheads="1"/>
          </p:cNvSpPr>
          <p:nvPr/>
        </p:nvSpPr>
        <p:spPr bwMode="auto">
          <a:xfrm>
            <a:off x="2520678" y="1506084"/>
            <a:ext cx="1848904"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dirty="0">
                <a:solidFill>
                  <a:schemeClr val="tx2">
                    <a:lumMod val="75000"/>
                  </a:schemeClr>
                </a:solidFill>
              </a:rPr>
              <a:t>Calore</a:t>
            </a:r>
          </a:p>
          <a:p>
            <a:endParaRPr lang="it-IT" altLang="it-IT" dirty="0">
              <a:solidFill>
                <a:schemeClr val="tx2">
                  <a:lumMod val="75000"/>
                </a:schemeClr>
              </a:solidFill>
            </a:endParaRPr>
          </a:p>
          <a:p>
            <a:r>
              <a:rPr lang="it-IT" altLang="it-IT" dirty="0">
                <a:solidFill>
                  <a:schemeClr val="tx2">
                    <a:lumMod val="75000"/>
                  </a:schemeClr>
                </a:solidFill>
              </a:rPr>
              <a:t>Ragionamento</a:t>
            </a:r>
          </a:p>
          <a:p>
            <a:endParaRPr lang="it-IT" altLang="it-IT" dirty="0">
              <a:solidFill>
                <a:schemeClr val="tx2">
                  <a:lumMod val="75000"/>
                </a:schemeClr>
              </a:solidFill>
            </a:endParaRPr>
          </a:p>
          <a:p>
            <a:r>
              <a:rPr lang="it-IT" altLang="it-IT" dirty="0">
                <a:solidFill>
                  <a:schemeClr val="tx2">
                    <a:lumMod val="75000"/>
                  </a:schemeClr>
                </a:solidFill>
              </a:rPr>
              <a:t>Emotività </a:t>
            </a:r>
            <a:endParaRPr lang="en-AU" altLang="it-IT" dirty="0">
              <a:solidFill>
                <a:schemeClr val="tx2">
                  <a:lumMod val="75000"/>
                </a:schemeClr>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953BA75A-EED2-F0EB-201F-BDAEB9814750}"/>
              </a:ext>
            </a:extLst>
          </p:cNvPr>
          <p:cNvSpPr>
            <a:spLocks noGrp="1" noChangeArrowheads="1"/>
          </p:cNvSpPr>
          <p:nvPr>
            <p:ph type="title"/>
          </p:nvPr>
        </p:nvSpPr>
        <p:spPr>
          <a:xfrm>
            <a:off x="468313" y="0"/>
            <a:ext cx="8229600" cy="1143000"/>
          </a:xfrm>
        </p:spPr>
        <p:txBody>
          <a:bodyPr/>
          <a:lstStyle/>
          <a:p>
            <a:pPr algn="l"/>
            <a:r>
              <a:rPr lang="pl-PL" altLang="it-IT" sz="3600" dirty="0"/>
              <a:t>Test</a:t>
            </a:r>
            <a:r>
              <a:rPr lang="it-IT" altLang="it-IT" sz="3600" dirty="0"/>
              <a:t> psicologici</a:t>
            </a:r>
            <a:r>
              <a:rPr lang="pl-PL" altLang="it-IT" sz="3600" dirty="0"/>
              <a:t>, c</a:t>
            </a:r>
            <a:r>
              <a:rPr lang="it-IT" altLang="it-IT" dirty="0" err="1"/>
              <a:t>ont</a:t>
            </a:r>
            <a:r>
              <a:rPr lang="pl-PL" altLang="it-IT" sz="3600" dirty="0"/>
              <a:t>.</a:t>
            </a:r>
            <a:endParaRPr lang="en-AU" altLang="it-IT" sz="3600" dirty="0"/>
          </a:p>
        </p:txBody>
      </p:sp>
      <p:pic>
        <p:nvPicPr>
          <p:cNvPr id="40963" name="Picture 3">
            <a:extLst>
              <a:ext uri="{FF2B5EF4-FFF2-40B4-BE49-F238E27FC236}">
                <a16:creationId xmlns:a16="http://schemas.microsoft.com/office/drawing/2014/main" id="{64B93DFE-87B5-596A-3B8C-A1E8AFBB7B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288" y="188913"/>
            <a:ext cx="863600" cy="80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67" name="Picture 7">
            <a:extLst>
              <a:ext uri="{FF2B5EF4-FFF2-40B4-BE49-F238E27FC236}">
                <a16:creationId xmlns:a16="http://schemas.microsoft.com/office/drawing/2014/main" id="{2D1B602B-F284-4F2C-F889-03F3F9B640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412875"/>
            <a:ext cx="8675688" cy="447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8" name="Text Box 8">
            <a:extLst>
              <a:ext uri="{FF2B5EF4-FFF2-40B4-BE49-F238E27FC236}">
                <a16:creationId xmlns:a16="http://schemas.microsoft.com/office/drawing/2014/main" id="{6CC0B499-8B9F-D93C-DBC0-0EE1CB1F349B}"/>
              </a:ext>
            </a:extLst>
          </p:cNvPr>
          <p:cNvSpPr txBox="1">
            <a:spLocks noChangeArrowheads="1"/>
          </p:cNvSpPr>
          <p:nvPr/>
        </p:nvSpPr>
        <p:spPr bwMode="auto">
          <a:xfrm>
            <a:off x="323850" y="6553200"/>
            <a:ext cx="79073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AU" altLang="it-IT" sz="1400"/>
              <a:t>http://www.pearsonclinical.com/psychology/products/100000483/16pf-fifth-edition.html#tab-training</a:t>
            </a:r>
          </a:p>
        </p:txBody>
      </p:sp>
      <p:sp>
        <p:nvSpPr>
          <p:cNvPr id="40969" name="Text Box 9">
            <a:extLst>
              <a:ext uri="{FF2B5EF4-FFF2-40B4-BE49-F238E27FC236}">
                <a16:creationId xmlns:a16="http://schemas.microsoft.com/office/drawing/2014/main" id="{B4DC88F0-69B8-EFFE-B09A-85FFAA4EA03A}"/>
              </a:ext>
            </a:extLst>
          </p:cNvPr>
          <p:cNvSpPr txBox="1">
            <a:spLocks noChangeArrowheads="1"/>
          </p:cNvSpPr>
          <p:nvPr/>
        </p:nvSpPr>
        <p:spPr bwMode="auto">
          <a:xfrm>
            <a:off x="279737" y="5930453"/>
            <a:ext cx="762901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dirty="0">
                <a:solidFill>
                  <a:srgbClr val="C00000"/>
                </a:solidFill>
              </a:rPr>
              <a:t>Categorie matematicamente realistiche dall'"Etica" di Aristotele.</a:t>
            </a:r>
          </a:p>
          <a:p>
            <a:r>
              <a:rPr lang="it-IT" altLang="it-IT" dirty="0">
                <a:solidFill>
                  <a:srgbClr val="C00000"/>
                </a:solidFill>
              </a:rPr>
              <a:t>Ma la psicologia è realmente una scienza matematica?
</a:t>
            </a:r>
            <a:endParaRPr lang="en-AU" altLang="it-IT" dirty="0">
              <a:solidFill>
                <a:srgbClr val="C00000"/>
              </a:solidFill>
            </a:endParaRPr>
          </a:p>
        </p:txBody>
      </p:sp>
      <p:sp>
        <p:nvSpPr>
          <p:cNvPr id="2" name="Text Box 11">
            <a:extLst>
              <a:ext uri="{FF2B5EF4-FFF2-40B4-BE49-F238E27FC236}">
                <a16:creationId xmlns:a16="http://schemas.microsoft.com/office/drawing/2014/main" id="{C3776971-8180-7A30-8ABD-1E87032864D1}"/>
              </a:ext>
            </a:extLst>
          </p:cNvPr>
          <p:cNvSpPr txBox="1">
            <a:spLocks noChangeArrowheads="1"/>
          </p:cNvSpPr>
          <p:nvPr/>
        </p:nvSpPr>
        <p:spPr bwMode="auto">
          <a:xfrm>
            <a:off x="2495616" y="1015554"/>
            <a:ext cx="2184059"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dirty="0">
                <a:solidFill>
                  <a:schemeClr val="tx2">
                    <a:lumMod val="75000"/>
                  </a:schemeClr>
                </a:solidFill>
              </a:rPr>
              <a:t>Attenzione</a:t>
            </a:r>
          </a:p>
          <a:p>
            <a:r>
              <a:rPr lang="it-IT" altLang="it-IT" dirty="0">
                <a:solidFill>
                  <a:schemeClr val="tx2">
                    <a:lumMod val="75000"/>
                  </a:schemeClr>
                </a:solidFill>
              </a:rPr>
              <a:t>Vigilanza</a:t>
            </a:r>
          </a:p>
          <a:p>
            <a:endParaRPr lang="it-IT" altLang="it-IT" dirty="0">
              <a:solidFill>
                <a:schemeClr val="tx2">
                  <a:lumMod val="75000"/>
                </a:schemeClr>
              </a:solidFill>
            </a:endParaRPr>
          </a:p>
          <a:p>
            <a:r>
              <a:rPr lang="it-IT" altLang="it-IT" dirty="0">
                <a:solidFill>
                  <a:schemeClr val="tx2">
                    <a:lumMod val="75000"/>
                  </a:schemeClr>
                </a:solidFill>
              </a:rPr>
              <a:t>Concretezza </a:t>
            </a:r>
          </a:p>
          <a:p>
            <a:endParaRPr lang="it-IT" altLang="it-IT" dirty="0">
              <a:solidFill>
                <a:schemeClr val="tx2">
                  <a:lumMod val="75000"/>
                </a:schemeClr>
              </a:solidFill>
            </a:endParaRPr>
          </a:p>
          <a:p>
            <a:r>
              <a:rPr lang="it-IT" altLang="it-IT" dirty="0">
                <a:solidFill>
                  <a:schemeClr val="tx2">
                    <a:lumMod val="75000"/>
                  </a:schemeClr>
                </a:solidFill>
              </a:rPr>
              <a:t>Riservatezza</a:t>
            </a:r>
          </a:p>
          <a:p>
            <a:endParaRPr lang="it-IT" altLang="it-IT" dirty="0">
              <a:solidFill>
                <a:schemeClr val="tx2">
                  <a:lumMod val="75000"/>
                </a:schemeClr>
              </a:solidFill>
            </a:endParaRPr>
          </a:p>
          <a:p>
            <a:r>
              <a:rPr lang="it-IT" altLang="it-IT" dirty="0">
                <a:solidFill>
                  <a:schemeClr val="tx2">
                    <a:lumMod val="75000"/>
                  </a:schemeClr>
                </a:solidFill>
              </a:rPr>
              <a:t>Apprensione</a:t>
            </a:r>
          </a:p>
          <a:p>
            <a:endParaRPr lang="it-IT" altLang="it-IT" dirty="0">
              <a:solidFill>
                <a:schemeClr val="tx2">
                  <a:lumMod val="75000"/>
                </a:schemeClr>
              </a:solidFill>
            </a:endParaRPr>
          </a:p>
          <a:p>
            <a:r>
              <a:rPr lang="it-IT" altLang="it-IT" dirty="0">
                <a:solidFill>
                  <a:schemeClr val="tx2">
                    <a:lumMod val="75000"/>
                  </a:schemeClr>
                </a:solidFill>
              </a:rPr>
              <a:t>Tradizionale</a:t>
            </a:r>
          </a:p>
          <a:p>
            <a:endParaRPr lang="it-IT" altLang="it-IT" dirty="0">
              <a:solidFill>
                <a:schemeClr val="tx2">
                  <a:lumMod val="75000"/>
                </a:schemeClr>
              </a:solidFill>
            </a:endParaRPr>
          </a:p>
          <a:p>
            <a:r>
              <a:rPr lang="it-IT" altLang="it-IT" dirty="0">
                <a:solidFill>
                  <a:schemeClr val="tx2">
                    <a:lumMod val="75000"/>
                  </a:schemeClr>
                </a:solidFill>
              </a:rPr>
              <a:t>Auto-referenziale</a:t>
            </a:r>
          </a:p>
          <a:p>
            <a:endParaRPr lang="it-IT" altLang="it-IT" dirty="0">
              <a:solidFill>
                <a:schemeClr val="tx2">
                  <a:lumMod val="75000"/>
                </a:schemeClr>
              </a:solidFill>
            </a:endParaRPr>
          </a:p>
          <a:p>
            <a:r>
              <a:rPr lang="it-IT" altLang="it-IT" dirty="0">
                <a:solidFill>
                  <a:schemeClr val="tx2">
                    <a:lumMod val="75000"/>
                  </a:schemeClr>
                </a:solidFill>
              </a:rPr>
              <a:t>Perfezionismo</a:t>
            </a:r>
          </a:p>
          <a:p>
            <a:endParaRPr lang="it-IT" altLang="it-IT" dirty="0">
              <a:solidFill>
                <a:schemeClr val="tx2">
                  <a:lumMod val="75000"/>
                </a:schemeClr>
              </a:solidFill>
            </a:endParaRPr>
          </a:p>
          <a:p>
            <a:r>
              <a:rPr lang="it-IT" altLang="it-IT" dirty="0">
                <a:solidFill>
                  <a:schemeClr val="tx2">
                    <a:lumMod val="75000"/>
                  </a:schemeClr>
                </a:solidFill>
              </a:rPr>
              <a:t>Tensione</a:t>
            </a:r>
            <a:endParaRPr lang="en-AU" altLang="it-IT" dirty="0">
              <a:solidFill>
                <a:schemeClr val="tx2">
                  <a:lumMod val="75000"/>
                </a:schemeClr>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78AF9651-DB83-336A-C23B-95C69CA7A0C3}"/>
              </a:ext>
            </a:extLst>
          </p:cNvPr>
          <p:cNvPicPr>
            <a:picLocks noChangeAspect="1"/>
          </p:cNvPicPr>
          <p:nvPr/>
        </p:nvPicPr>
        <p:blipFill>
          <a:blip r:embed="rId2"/>
          <a:stretch>
            <a:fillRect/>
          </a:stretch>
        </p:blipFill>
        <p:spPr>
          <a:xfrm>
            <a:off x="1155117" y="332656"/>
            <a:ext cx="6833766" cy="5492168"/>
          </a:xfrm>
          <a:prstGeom prst="rect">
            <a:avLst/>
          </a:prstGeom>
        </p:spPr>
      </p:pic>
      <p:sp>
        <p:nvSpPr>
          <p:cNvPr id="2" name="Titolo 1">
            <a:extLst>
              <a:ext uri="{FF2B5EF4-FFF2-40B4-BE49-F238E27FC236}">
                <a16:creationId xmlns:a16="http://schemas.microsoft.com/office/drawing/2014/main" id="{03AC73B0-29D7-5416-57A1-1876DD953BB2}"/>
              </a:ext>
            </a:extLst>
          </p:cNvPr>
          <p:cNvSpPr>
            <a:spLocks noGrp="1"/>
          </p:cNvSpPr>
          <p:nvPr>
            <p:ph type="title"/>
          </p:nvPr>
        </p:nvSpPr>
        <p:spPr>
          <a:xfrm>
            <a:off x="4572000" y="1628800"/>
            <a:ext cx="7313612" cy="1143000"/>
          </a:xfrm>
        </p:spPr>
        <p:txBody>
          <a:bodyPr/>
          <a:lstStyle/>
          <a:p>
            <a:r>
              <a:rPr lang="it-IT"/>
              <a:t>Test gorilla</a:t>
            </a:r>
            <a:endParaRPr lang="it-IT" dirty="0"/>
          </a:p>
        </p:txBody>
      </p:sp>
      <p:sp>
        <p:nvSpPr>
          <p:cNvPr id="8" name="CasellaDiTesto 7">
            <a:extLst>
              <a:ext uri="{FF2B5EF4-FFF2-40B4-BE49-F238E27FC236}">
                <a16:creationId xmlns:a16="http://schemas.microsoft.com/office/drawing/2014/main" id="{4C795125-34E5-12B8-24CD-992C7BA9DB40}"/>
              </a:ext>
            </a:extLst>
          </p:cNvPr>
          <p:cNvSpPr txBox="1"/>
          <p:nvPr/>
        </p:nvSpPr>
        <p:spPr>
          <a:xfrm>
            <a:off x="395536" y="6021288"/>
            <a:ext cx="5943600" cy="646331"/>
          </a:xfrm>
          <a:prstGeom prst="rect">
            <a:avLst/>
          </a:prstGeom>
          <a:noFill/>
        </p:spPr>
        <p:txBody>
          <a:bodyPr wrap="square">
            <a:spAutoFit/>
          </a:bodyPr>
          <a:lstStyle/>
          <a:p>
            <a:r>
              <a:rPr lang="it-IT" dirty="0"/>
              <a:t>https://www.testgorilla.com/blog/cognitive-ability-tests-the-ultimate-guide-for-recruiters/</a:t>
            </a:r>
          </a:p>
        </p:txBody>
      </p:sp>
    </p:spTree>
    <p:extLst>
      <p:ext uri="{BB962C8B-B14F-4D97-AF65-F5344CB8AC3E}">
        <p14:creationId xmlns:p14="http://schemas.microsoft.com/office/powerpoint/2010/main" val="2878570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AC73B0-29D7-5416-57A1-1876DD953BB2}"/>
              </a:ext>
            </a:extLst>
          </p:cNvPr>
          <p:cNvSpPr>
            <a:spLocks noGrp="1"/>
          </p:cNvSpPr>
          <p:nvPr>
            <p:ph type="title"/>
          </p:nvPr>
        </p:nvSpPr>
        <p:spPr>
          <a:xfrm>
            <a:off x="915194" y="-243408"/>
            <a:ext cx="7313612" cy="1143000"/>
          </a:xfrm>
        </p:spPr>
        <p:txBody>
          <a:bodyPr/>
          <a:lstStyle/>
          <a:p>
            <a:r>
              <a:rPr lang="it-IT" dirty="0"/>
              <a:t>Test gorilla</a:t>
            </a:r>
          </a:p>
        </p:txBody>
      </p:sp>
      <p:sp>
        <p:nvSpPr>
          <p:cNvPr id="8" name="CasellaDiTesto 7">
            <a:extLst>
              <a:ext uri="{FF2B5EF4-FFF2-40B4-BE49-F238E27FC236}">
                <a16:creationId xmlns:a16="http://schemas.microsoft.com/office/drawing/2014/main" id="{4C795125-34E5-12B8-24CD-992C7BA9DB40}"/>
              </a:ext>
            </a:extLst>
          </p:cNvPr>
          <p:cNvSpPr txBox="1"/>
          <p:nvPr/>
        </p:nvSpPr>
        <p:spPr>
          <a:xfrm>
            <a:off x="317834" y="6309320"/>
            <a:ext cx="8640960" cy="307777"/>
          </a:xfrm>
          <a:prstGeom prst="rect">
            <a:avLst/>
          </a:prstGeom>
          <a:noFill/>
        </p:spPr>
        <p:txBody>
          <a:bodyPr wrap="square">
            <a:spAutoFit/>
          </a:bodyPr>
          <a:lstStyle/>
          <a:p>
            <a:r>
              <a:rPr lang="it-IT" sz="1400" dirty="0"/>
              <a:t>https://www.testgorilla.com/blog/cognitive-ability-tests-the-ultimate-guide-for-recruiters</a:t>
            </a:r>
            <a:endParaRPr lang="it-IT" dirty="0"/>
          </a:p>
        </p:txBody>
      </p:sp>
      <p:sp>
        <p:nvSpPr>
          <p:cNvPr id="4" name="CasellaDiTesto 3">
            <a:extLst>
              <a:ext uri="{FF2B5EF4-FFF2-40B4-BE49-F238E27FC236}">
                <a16:creationId xmlns:a16="http://schemas.microsoft.com/office/drawing/2014/main" id="{2D11397B-28C9-DA12-2D66-81109DD2F1EB}"/>
              </a:ext>
            </a:extLst>
          </p:cNvPr>
          <p:cNvSpPr txBox="1"/>
          <p:nvPr/>
        </p:nvSpPr>
        <p:spPr>
          <a:xfrm>
            <a:off x="326182" y="942975"/>
            <a:ext cx="8710314" cy="5078313"/>
          </a:xfrm>
          <a:prstGeom prst="rect">
            <a:avLst/>
          </a:prstGeom>
          <a:noFill/>
        </p:spPr>
        <p:txBody>
          <a:bodyPr wrap="square">
            <a:spAutoFit/>
          </a:bodyPr>
          <a:lstStyle/>
          <a:p>
            <a:r>
              <a:rPr lang="it-IT" b="1" dirty="0">
                <a:solidFill>
                  <a:srgbClr val="000000"/>
                </a:solidFill>
                <a:latin typeface="Open Sans" panose="020B0606030504020204" pitchFamily="34" charset="0"/>
              </a:rPr>
              <a:t>Questi test non misurano ciò che sai, misurano come pensi.</a:t>
            </a:r>
            <a:r>
              <a:rPr lang="it-IT" dirty="0">
                <a:solidFill>
                  <a:srgbClr val="000000"/>
                </a:solidFill>
                <a:latin typeface="Open Sans" panose="020B0606030504020204" pitchFamily="34" charset="0"/>
              </a:rPr>
              <a:t>
In senso strettamente letterale, i test di abilità cognitiva sono progettati per misurare le abilità mentali come:
</a:t>
            </a:r>
            <a:r>
              <a:rPr lang="it-IT" b="1" dirty="0">
                <a:solidFill>
                  <a:srgbClr val="000000"/>
                </a:solidFill>
                <a:latin typeface="Open Sans" panose="020B0606030504020204" pitchFamily="34" charset="0"/>
              </a:rPr>
              <a:t>Attenzione ai dettagli</a:t>
            </a:r>
            <a:r>
              <a:rPr lang="it-IT" dirty="0">
                <a:solidFill>
                  <a:srgbClr val="000000"/>
                </a:solidFill>
                <a:latin typeface="Open Sans" panose="020B0606030504020204" pitchFamily="34" charset="0"/>
              </a:rPr>
              <a:t>: quanto attentamente un candidato presta attenzione ai dettagli quando elabora nuove informazioni?
</a:t>
            </a:r>
            <a:r>
              <a:rPr lang="it-IT" b="1" dirty="0">
                <a:solidFill>
                  <a:srgbClr val="000000"/>
                </a:solidFill>
                <a:latin typeface="Open Sans" panose="020B0606030504020204" pitchFamily="34" charset="0"/>
              </a:rPr>
              <a:t>Risoluzione dei problemi</a:t>
            </a:r>
            <a:r>
              <a:rPr lang="it-IT" dirty="0">
                <a:solidFill>
                  <a:srgbClr val="000000"/>
                </a:solidFill>
                <a:latin typeface="Open Sans" panose="020B0606030504020204" pitchFamily="34" charset="0"/>
              </a:rPr>
              <a:t>: quanto bene un candidato utilizza le informazioni per prendere decisioni corrette?
</a:t>
            </a:r>
            <a:r>
              <a:rPr lang="it-IT" b="1" dirty="0">
                <a:solidFill>
                  <a:srgbClr val="000000"/>
                </a:solidFill>
                <a:latin typeface="Open Sans" panose="020B0606030504020204" pitchFamily="34" charset="0"/>
              </a:rPr>
              <a:t>Pensiero critico: </a:t>
            </a:r>
            <a:r>
              <a:rPr lang="it-IT" dirty="0">
                <a:solidFill>
                  <a:srgbClr val="000000"/>
                </a:solidFill>
                <a:latin typeface="Open Sans" panose="020B0606030504020204" pitchFamily="34" charset="0"/>
              </a:rPr>
              <a:t>quanto bene un candidato risolve i problemi logici e pensa analiticamente?
</a:t>
            </a:r>
            <a:r>
              <a:rPr lang="it-IT" b="1" dirty="0">
                <a:solidFill>
                  <a:srgbClr val="000000"/>
                </a:solidFill>
                <a:latin typeface="Open Sans" panose="020B0606030504020204" pitchFamily="34" charset="0"/>
              </a:rPr>
              <a:t>Ragionamento numerico</a:t>
            </a:r>
            <a:r>
              <a:rPr lang="it-IT" dirty="0">
                <a:solidFill>
                  <a:srgbClr val="000000"/>
                </a:solidFill>
                <a:latin typeface="Open Sans" panose="020B0606030504020204" pitchFamily="34" charset="0"/>
              </a:rPr>
              <a:t>: quanto bene un candidato lavora e interpreta i numeri?
</a:t>
            </a:r>
            <a:r>
              <a:rPr lang="it-IT" b="1" dirty="0">
                <a:solidFill>
                  <a:srgbClr val="000000"/>
                </a:solidFill>
                <a:latin typeface="Open Sans" panose="020B0606030504020204" pitchFamily="34" charset="0"/>
              </a:rPr>
              <a:t>Comprensione della lettura</a:t>
            </a:r>
            <a:r>
              <a:rPr lang="it-IT" dirty="0">
                <a:solidFill>
                  <a:srgbClr val="000000"/>
                </a:solidFill>
                <a:latin typeface="Open Sans" panose="020B0606030504020204" pitchFamily="34" charset="0"/>
              </a:rPr>
              <a:t>: quanto bene un candidato comprende i messaggi chiave in un pezzo di testo?
</a:t>
            </a:r>
            <a:r>
              <a:rPr lang="it-IT" b="1" dirty="0">
                <a:solidFill>
                  <a:srgbClr val="000000"/>
                </a:solidFill>
                <a:latin typeface="Open Sans" panose="020B0606030504020204" pitchFamily="34" charset="0"/>
              </a:rPr>
              <a:t>Ragionamento spaziale: </a:t>
            </a:r>
            <a:r>
              <a:rPr lang="it-IT" dirty="0">
                <a:solidFill>
                  <a:srgbClr val="000000"/>
                </a:solidFill>
                <a:latin typeface="Open Sans" panose="020B0606030504020204" pitchFamily="34" charset="0"/>
              </a:rPr>
              <a:t>quanto bene un candidato può comprendere, ricordare e ragionare sulle relazioni spaziali tra oggetti o spazio?</a:t>
            </a:r>
          </a:p>
          <a:p>
            <a:r>
              <a:rPr lang="it-IT" dirty="0">
                <a:solidFill>
                  <a:srgbClr val="000000"/>
                </a:solidFill>
                <a:latin typeface="Open Sans" panose="020B0606030504020204" pitchFamily="34" charset="0"/>
              </a:rPr>
              <a:t>
In un contesto di reclutamento, i test di abilità cognitiva misurano la probabilità di un candidato di </a:t>
            </a:r>
            <a:r>
              <a:rPr lang="it-IT" b="1" dirty="0">
                <a:solidFill>
                  <a:srgbClr val="000000"/>
                </a:solidFill>
                <a:latin typeface="Open Sans" panose="020B0606030504020204" pitchFamily="34" charset="0"/>
              </a:rPr>
              <a:t>avere successo nel proprio lavoro.</a:t>
            </a:r>
            <a:endParaRPr lang="en-US" b="1" i="0" dirty="0">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37084080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D6DC3606-F2A1-4815-4E4D-26D102D801B6}"/>
              </a:ext>
            </a:extLst>
          </p:cNvPr>
          <p:cNvSpPr>
            <a:spLocks noGrp="1" noChangeArrowheads="1"/>
          </p:cNvSpPr>
          <p:nvPr>
            <p:ph type="title"/>
          </p:nvPr>
        </p:nvSpPr>
        <p:spPr>
          <a:xfrm>
            <a:off x="250824" y="301625"/>
            <a:ext cx="9217719" cy="1143000"/>
          </a:xfrm>
        </p:spPr>
        <p:txBody>
          <a:bodyPr/>
          <a:lstStyle/>
          <a:p>
            <a:r>
              <a:rPr lang="it-IT" altLang="it-IT" sz="3200" dirty="0"/>
              <a:t>La psicologia dell'ottimismo: Abraham Maslow 
</a:t>
            </a:r>
            <a:endParaRPr lang="en-AU" altLang="it-IT" sz="3200" dirty="0"/>
          </a:p>
        </p:txBody>
      </p:sp>
      <p:sp>
        <p:nvSpPr>
          <p:cNvPr id="57347" name="Rectangle 3">
            <a:extLst>
              <a:ext uri="{FF2B5EF4-FFF2-40B4-BE49-F238E27FC236}">
                <a16:creationId xmlns:a16="http://schemas.microsoft.com/office/drawing/2014/main" id="{45C2AB1A-A02A-6F5B-7953-086853A2AB05}"/>
              </a:ext>
            </a:extLst>
          </p:cNvPr>
          <p:cNvSpPr>
            <a:spLocks noGrp="1" noChangeArrowheads="1"/>
          </p:cNvSpPr>
          <p:nvPr>
            <p:ph type="body" idx="1"/>
          </p:nvPr>
        </p:nvSpPr>
        <p:spPr>
          <a:xfrm>
            <a:off x="250824" y="1662798"/>
            <a:ext cx="8640763" cy="5278437"/>
          </a:xfrm>
        </p:spPr>
        <p:txBody>
          <a:bodyPr/>
          <a:lstStyle/>
          <a:p>
            <a:pPr>
              <a:spcBef>
                <a:spcPts val="600"/>
              </a:spcBef>
            </a:pPr>
            <a:r>
              <a:rPr lang="it-IT" altLang="it-IT" sz="2000" dirty="0"/>
              <a:t>"Dov'è la psicologia che considera la gioia, la vitalità, l'amore  e il benessere tanto quanto si occupa di infelicità, conflitto, vergogna e ostilità?"
Maslow (1967) formulò la teoria della motivazione umana, facendo una distinzione tra bisogni di base e meta-bisogni. </a:t>
            </a:r>
          </a:p>
          <a:p>
            <a:pPr>
              <a:spcBef>
                <a:spcPts val="600"/>
              </a:spcBef>
            </a:pPr>
            <a:r>
              <a:rPr lang="it-IT" altLang="it-IT" sz="2000" dirty="0"/>
              <a:t>I bisogni fondamentali e gerarchici sono la fame, il senso di sicurezza, il bisogno di affetto (amore), il rispetto di sé, la conoscenza, l'essere compresi.
 I metabisogni, senza una gerarchia predeterminata, sono il bisogno di giustizia, bontà, bellezza, ordine, unità e così via.</a:t>
            </a:r>
            <a:endParaRPr lang="en-AU" altLang="it-IT" sz="1800" dirty="0"/>
          </a:p>
        </p:txBody>
      </p:sp>
      <p:sp>
        <p:nvSpPr>
          <p:cNvPr id="57348" name="Text Box 4">
            <a:extLst>
              <a:ext uri="{FF2B5EF4-FFF2-40B4-BE49-F238E27FC236}">
                <a16:creationId xmlns:a16="http://schemas.microsoft.com/office/drawing/2014/main" id="{869F9F69-B415-BB54-99E6-B15878CB3CD3}"/>
              </a:ext>
            </a:extLst>
          </p:cNvPr>
          <p:cNvSpPr txBox="1">
            <a:spLocks noChangeArrowheads="1"/>
          </p:cNvSpPr>
          <p:nvPr/>
        </p:nvSpPr>
        <p:spPr bwMode="auto">
          <a:xfrm>
            <a:off x="3491880" y="6316761"/>
            <a:ext cx="502862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AU" altLang="it-IT" sz="1400" dirty="0"/>
              <a:t>http://psychclassics.yorku.ca/Maslow/motivation.htm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Effect transition="in" filter="blinds(horizontal)">
                                      <p:cBhvr>
                                        <p:cTn id="7" dur="500"/>
                                        <p:tgtEl>
                                          <p:spTgt spid="573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7347">
                                            <p:txEl>
                                              <p:pRg st="1" end="1"/>
                                            </p:txEl>
                                          </p:spTgt>
                                        </p:tgtEl>
                                        <p:attrNameLst>
                                          <p:attrName>style.visibility</p:attrName>
                                        </p:attrNameLst>
                                      </p:cBhvr>
                                      <p:to>
                                        <p:strVal val="visible"/>
                                      </p:to>
                                    </p:set>
                                    <p:animEffect transition="in" filter="blinds(horizontal)">
                                      <p:cBhvr>
                                        <p:cTn id="12" dur="500"/>
                                        <p:tgtEl>
                                          <p:spTgt spid="573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D6DC3606-F2A1-4815-4E4D-26D102D801B6}"/>
              </a:ext>
            </a:extLst>
          </p:cNvPr>
          <p:cNvSpPr>
            <a:spLocks noGrp="1" noChangeArrowheads="1"/>
          </p:cNvSpPr>
          <p:nvPr>
            <p:ph type="title"/>
          </p:nvPr>
        </p:nvSpPr>
        <p:spPr>
          <a:xfrm>
            <a:off x="250824" y="301625"/>
            <a:ext cx="9217719" cy="1143000"/>
          </a:xfrm>
        </p:spPr>
        <p:txBody>
          <a:bodyPr/>
          <a:lstStyle/>
          <a:p>
            <a:r>
              <a:rPr lang="it-IT" altLang="it-IT" sz="3200" dirty="0"/>
              <a:t>La psicologia dell'ottimismo: Abraham Maslow 
</a:t>
            </a:r>
            <a:endParaRPr lang="en-AU" altLang="it-IT" sz="3200" dirty="0"/>
          </a:p>
        </p:txBody>
      </p:sp>
      <p:sp>
        <p:nvSpPr>
          <p:cNvPr id="57347" name="Rectangle 3">
            <a:extLst>
              <a:ext uri="{FF2B5EF4-FFF2-40B4-BE49-F238E27FC236}">
                <a16:creationId xmlns:a16="http://schemas.microsoft.com/office/drawing/2014/main" id="{45C2AB1A-A02A-6F5B-7953-086853A2AB05}"/>
              </a:ext>
            </a:extLst>
          </p:cNvPr>
          <p:cNvSpPr>
            <a:spLocks noGrp="1" noChangeArrowheads="1"/>
          </p:cNvSpPr>
          <p:nvPr>
            <p:ph type="body" idx="1"/>
          </p:nvPr>
        </p:nvSpPr>
        <p:spPr>
          <a:xfrm>
            <a:off x="107504" y="976536"/>
            <a:ext cx="8784083" cy="5881464"/>
          </a:xfrm>
        </p:spPr>
        <p:txBody>
          <a:bodyPr/>
          <a:lstStyle/>
          <a:p>
            <a:pPr>
              <a:spcBef>
                <a:spcPts val="600"/>
              </a:spcBef>
            </a:pPr>
            <a:r>
              <a:rPr lang="it-IT" altLang="it-IT" sz="2000" dirty="0"/>
              <a:t>Studi sulla personalità di personaggi che realizzano se stessi (Beethoven, Einstein, ecc.) hanno mostrato i loro tratti.  </a:t>
            </a:r>
          </a:p>
          <a:p>
            <a:pPr marL="0" indent="0">
              <a:spcBef>
                <a:spcPts val="600"/>
              </a:spcBef>
              <a:buNone/>
            </a:pPr>
            <a:r>
              <a:rPr lang="it-IT" altLang="it-IT" sz="2000" dirty="0"/>
              <a:t>Sono: 1) realisti, 2) accettano se stessi, le altre persone e il mondo naturale, 3) sono spontanei, 4) sono concentrati sui problemi, non su se stessi, 5) sono caratterizzati da una certa distanza e </a:t>
            </a:r>
            <a:r>
              <a:rPr lang="it-IT" altLang="it-IT" sz="2000" i="1" dirty="0"/>
              <a:t>bisogno di isolamento</a:t>
            </a:r>
            <a:r>
              <a:rPr lang="it-IT" altLang="it-IT" sz="2000" dirty="0"/>
              <a:t>, 6) sono indipendenti e autonomi, 7) valutano le persone in modo non stereotipato, 8) sperimentano profonde esperienze spirituali, 9) si identificano con l'umanità,   10) le loro strette relazioni con poche persone particolarmente amate sono profondamente emotive,  11) i loro valori e atteggiamenti sono democratici, 12) non confondono i mezzi con i fini, 13) il loro senso dell'umorismo è filosofico e non malizioso, 14) hanno una grande riserva di capacità creative, 15) sono resistenti alle influenze culturali, mantenendo in linea di principio l'indipendenza da una data cultura, 16) si elevano al di sopra del loro ambiente e non solo lottano con esso.  </a:t>
            </a:r>
          </a:p>
          <a:p>
            <a:pPr marL="0" indent="0">
              <a:spcBef>
                <a:spcPts val="600"/>
              </a:spcBef>
              <a:buNone/>
            </a:pPr>
            <a:r>
              <a:rPr lang="it-IT" altLang="it-IT" sz="2000" dirty="0">
                <a:solidFill>
                  <a:schemeClr val="tx2"/>
                </a:solidFill>
              </a:rPr>
              <a:t>Se fanno amicizia – con solo una persona, e per tutta la vita. </a:t>
            </a:r>
            <a:r>
              <a:rPr lang="it-IT" altLang="it-IT" sz="1800" dirty="0"/>
              <a:t>
</a:t>
            </a:r>
            <a:endParaRPr lang="en-AU" altLang="it-IT" sz="1800" dirty="0"/>
          </a:p>
        </p:txBody>
      </p:sp>
      <p:sp>
        <p:nvSpPr>
          <p:cNvPr id="57348" name="Text Box 4">
            <a:extLst>
              <a:ext uri="{FF2B5EF4-FFF2-40B4-BE49-F238E27FC236}">
                <a16:creationId xmlns:a16="http://schemas.microsoft.com/office/drawing/2014/main" id="{869F9F69-B415-BB54-99E6-B15878CB3CD3}"/>
              </a:ext>
            </a:extLst>
          </p:cNvPr>
          <p:cNvSpPr txBox="1">
            <a:spLocks noChangeArrowheads="1"/>
          </p:cNvSpPr>
          <p:nvPr/>
        </p:nvSpPr>
        <p:spPr bwMode="auto">
          <a:xfrm>
            <a:off x="3862966" y="6461958"/>
            <a:ext cx="502862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AU" altLang="it-IT" sz="1400" dirty="0"/>
              <a:t>http://psychclassics.yorku.ca/Maslow/motivation.htm</a:t>
            </a:r>
          </a:p>
        </p:txBody>
      </p:sp>
    </p:spTree>
    <p:extLst>
      <p:ext uri="{BB962C8B-B14F-4D97-AF65-F5344CB8AC3E}">
        <p14:creationId xmlns:p14="http://schemas.microsoft.com/office/powerpoint/2010/main" val="29650136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Effect transition="in" filter="blinds(horizontal)">
                                      <p:cBhvr>
                                        <p:cTn id="7" dur="500"/>
                                        <p:tgtEl>
                                          <p:spTgt spid="573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7347">
                                            <p:txEl>
                                              <p:pRg st="1" end="1"/>
                                            </p:txEl>
                                          </p:spTgt>
                                        </p:tgtEl>
                                        <p:attrNameLst>
                                          <p:attrName>style.visibility</p:attrName>
                                        </p:attrNameLst>
                                      </p:cBhvr>
                                      <p:to>
                                        <p:strVal val="visible"/>
                                      </p:to>
                                    </p:set>
                                    <p:animEffect transition="in" filter="blinds(horizontal)">
                                      <p:cBhvr>
                                        <p:cTn id="12" dur="500"/>
                                        <p:tgtEl>
                                          <p:spTgt spid="573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7347">
                                            <p:txEl>
                                              <p:pRg st="2" end="2"/>
                                            </p:txEl>
                                          </p:spTgt>
                                        </p:tgtEl>
                                        <p:attrNameLst>
                                          <p:attrName>style.visibility</p:attrName>
                                        </p:attrNameLst>
                                      </p:cBhvr>
                                      <p:to>
                                        <p:strVal val="visible"/>
                                      </p:to>
                                    </p:set>
                                    <p:animEffect transition="in" filter="blinds(horizontal)">
                                      <p:cBhvr>
                                        <p:cTn id="17" dur="500"/>
                                        <p:tgtEl>
                                          <p:spTgt spid="573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820BDC46-555E-B43B-DE85-EC7C1854B5AF}"/>
              </a:ext>
            </a:extLst>
          </p:cNvPr>
          <p:cNvSpPr>
            <a:spLocks noGrp="1" noChangeArrowheads="1"/>
          </p:cNvSpPr>
          <p:nvPr>
            <p:ph type="title"/>
          </p:nvPr>
        </p:nvSpPr>
        <p:spPr>
          <a:xfrm>
            <a:off x="927292" y="-339725"/>
            <a:ext cx="8229600" cy="1143000"/>
          </a:xfrm>
        </p:spPr>
        <p:txBody>
          <a:bodyPr/>
          <a:lstStyle/>
          <a:p>
            <a:r>
              <a:rPr lang="pl-PL" altLang="it-IT" dirty="0"/>
              <a:t>Psicologia: </a:t>
            </a:r>
            <a:r>
              <a:rPr lang="it-IT" altLang="it-IT" dirty="0"/>
              <a:t>le fondamenta</a:t>
            </a:r>
            <a:endParaRPr lang="en-AU" altLang="it-IT" sz="3600" dirty="0"/>
          </a:p>
        </p:txBody>
      </p:sp>
      <p:sp>
        <p:nvSpPr>
          <p:cNvPr id="88067" name="Rectangle 3">
            <a:extLst>
              <a:ext uri="{FF2B5EF4-FFF2-40B4-BE49-F238E27FC236}">
                <a16:creationId xmlns:a16="http://schemas.microsoft.com/office/drawing/2014/main" id="{D7B67D7B-6721-83C9-B3D7-EB3093BCF3EB}"/>
              </a:ext>
            </a:extLst>
          </p:cNvPr>
          <p:cNvSpPr>
            <a:spLocks noGrp="1" noChangeArrowheads="1"/>
          </p:cNvSpPr>
          <p:nvPr>
            <p:ph type="body" idx="1"/>
          </p:nvPr>
        </p:nvSpPr>
        <p:spPr>
          <a:xfrm>
            <a:off x="196425" y="981075"/>
            <a:ext cx="8768063" cy="4525963"/>
          </a:xfrm>
        </p:spPr>
        <p:txBody>
          <a:bodyPr/>
          <a:lstStyle/>
          <a:p>
            <a:pPr>
              <a:spcBef>
                <a:spcPts val="600"/>
              </a:spcBef>
            </a:pPr>
            <a:r>
              <a:rPr lang="it-IT" altLang="it-IT" sz="2000" dirty="0"/>
              <a:t>"Già antichi Greci" – formularono il concetto di temperamento, percezione, sensi, capacità di valutazione (astratta)
Funzioni cognitive umane  S. Alberto Magno, S. Tomaso, ecc.
Cartesio, che ha "lanciato" il materialismo della mente e in  conseguenza le "neuroscienze" oggi  
de Le Mettrie – "è stato acclamato come fondatore delle scienze cognitive" (Wikipedia)
Introspezione e psicoanalisi individuale come fonte di conoscenza psicologica
Novecento – psicologia contemporanea                                  (cosiddetta sperimentale, con legittime                           ambizioni di oggettività e universalità);                                 nata a Lipsia ne 1879 nelle opere                                      di Wilhelm Wundt</a:t>
            </a:r>
          </a:p>
        </p:txBody>
      </p:sp>
      <p:pic>
        <p:nvPicPr>
          <p:cNvPr id="88068" name="Picture 4">
            <a:extLst>
              <a:ext uri="{FF2B5EF4-FFF2-40B4-BE49-F238E27FC236}">
                <a16:creationId xmlns:a16="http://schemas.microsoft.com/office/drawing/2014/main" id="{31D6338B-0AAF-6970-6600-A58B587D55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5636" y="3861048"/>
            <a:ext cx="3266523" cy="23952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1FD29BD0-2DF3-2144-6BC1-5229B5AE5E92}"/>
              </a:ext>
            </a:extLst>
          </p:cNvPr>
          <p:cNvSpPr>
            <a:spLocks noGrp="1" noChangeArrowheads="1"/>
          </p:cNvSpPr>
          <p:nvPr>
            <p:ph type="title"/>
          </p:nvPr>
        </p:nvSpPr>
        <p:spPr>
          <a:xfrm>
            <a:off x="683568" y="212725"/>
            <a:ext cx="8642350" cy="1143000"/>
          </a:xfrm>
        </p:spPr>
        <p:txBody>
          <a:bodyPr/>
          <a:lstStyle/>
          <a:p>
            <a:r>
              <a:rPr lang="it-IT" altLang="it-IT" sz="3200" dirty="0"/>
              <a:t>Il bisogno d’amore, sicurezza, identità 
</a:t>
            </a:r>
            <a:endParaRPr lang="en-AU" altLang="it-IT" sz="3200" dirty="0"/>
          </a:p>
        </p:txBody>
      </p:sp>
      <p:sp>
        <p:nvSpPr>
          <p:cNvPr id="58371" name="Rectangle 3">
            <a:extLst>
              <a:ext uri="{FF2B5EF4-FFF2-40B4-BE49-F238E27FC236}">
                <a16:creationId xmlns:a16="http://schemas.microsoft.com/office/drawing/2014/main" id="{1F185667-E843-E4FD-BAED-748F449C8C80}"/>
              </a:ext>
            </a:extLst>
          </p:cNvPr>
          <p:cNvSpPr>
            <a:spLocks noGrp="1" noChangeArrowheads="1"/>
          </p:cNvSpPr>
          <p:nvPr>
            <p:ph type="body" idx="1"/>
          </p:nvPr>
        </p:nvSpPr>
        <p:spPr>
          <a:xfrm>
            <a:off x="-1" y="854463"/>
            <a:ext cx="9079741" cy="5040313"/>
          </a:xfrm>
        </p:spPr>
        <p:txBody>
          <a:bodyPr/>
          <a:lstStyle/>
          <a:p>
            <a:pPr>
              <a:spcBef>
                <a:spcPts val="600"/>
              </a:spcBef>
            </a:pPr>
            <a:r>
              <a:rPr lang="it-IT" altLang="it-IT" sz="1900" dirty="0"/>
              <a:t>Un'altra indicazione del bisogno di sicurezza del bambino è la sua preferenza per una sorta di routine o ritmo costante. Sembra volere un mondo prevedibile e ordinato. Ad esempio, l'ingiustizia, disonestà  o l'incoerenza nei genitori sembrano far sentire un bambino ansioso  e insicuro. </a:t>
            </a:r>
            <a:r>
              <a:rPr lang="it-IT" altLang="it-IT" sz="1900" dirty="0">
                <a:solidFill>
                  <a:srgbClr val="000066"/>
                </a:solidFill>
              </a:rPr>
              <a:t>[autismo]</a:t>
            </a:r>
          </a:p>
          <a:p>
            <a:pPr>
              <a:spcBef>
                <a:spcPts val="600"/>
              </a:spcBef>
            </a:pPr>
            <a:r>
              <a:rPr lang="it-IT" altLang="it-IT" sz="1900" dirty="0"/>
              <a:t>Questo atteggiamento può essere non tanto a causa dell'ingiustizia in sé o di eventuali dolori particolari coinvolti, ma piuttosto perché questo trattamento minaccia di rendere il mondo inaffidabile, o insicuro, o imprevedibile. </a:t>
            </a:r>
          </a:p>
          <a:p>
            <a:pPr>
              <a:spcBef>
                <a:spcPts val="600"/>
              </a:spcBef>
            </a:pPr>
            <a:r>
              <a:rPr lang="it-IT" altLang="it-IT" sz="1900" dirty="0"/>
              <a:t>I bambini piccoli sembrano prosperare meglio in un sistema che ha almeno un contorno scheletrico di rigidità, in cui c'è un programma di un certo tipo, una sorta di routine, qualcosa su cui si può contare, non solo per il presente ma anche per il futuro. Forse si potrebbe esprimere questo più accuratamente dicendo che il bambino ha bisogno di un mondo organizzato piuttosto che di disordinato o non strutturato. </a:t>
            </a:r>
            <a:r>
              <a:rPr lang="it-IT" altLang="it-IT" sz="1800" dirty="0"/>
              <a:t>
</a:t>
            </a:r>
            <a:endParaRPr lang="en-AU" altLang="it-IT" sz="1800" dirty="0"/>
          </a:p>
        </p:txBody>
      </p:sp>
      <p:sp>
        <p:nvSpPr>
          <p:cNvPr id="58373" name="Text Box 5">
            <a:extLst>
              <a:ext uri="{FF2B5EF4-FFF2-40B4-BE49-F238E27FC236}">
                <a16:creationId xmlns:a16="http://schemas.microsoft.com/office/drawing/2014/main" id="{F8948C36-E799-EF89-D177-1E25FDB4324E}"/>
              </a:ext>
            </a:extLst>
          </p:cNvPr>
          <p:cNvSpPr txBox="1">
            <a:spLocks noChangeArrowheads="1"/>
          </p:cNvSpPr>
          <p:nvPr/>
        </p:nvSpPr>
        <p:spPr bwMode="auto">
          <a:xfrm>
            <a:off x="187242" y="5826989"/>
            <a:ext cx="889249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2000" dirty="0">
                <a:solidFill>
                  <a:srgbClr val="FF0000"/>
                </a:solidFill>
              </a:rPr>
              <a:t>Anche nelle didattica cognitivista, lo scopo è assicurare al bambino </a:t>
            </a:r>
          </a:p>
          <a:p>
            <a:r>
              <a:rPr lang="it-IT" altLang="it-IT" sz="2000" dirty="0">
                <a:solidFill>
                  <a:srgbClr val="FF0000"/>
                </a:solidFill>
              </a:rPr>
              <a:t>la certezza del valore proprio. </a:t>
            </a:r>
            <a:endParaRPr lang="en-AU" altLang="it-IT" sz="20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Effect transition="in" filter="blinds(horizontal)">
                                      <p:cBhvr>
                                        <p:cTn id="7" dur="500"/>
                                        <p:tgtEl>
                                          <p:spTgt spid="583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8371">
                                            <p:txEl>
                                              <p:pRg st="1" end="1"/>
                                            </p:txEl>
                                          </p:spTgt>
                                        </p:tgtEl>
                                        <p:attrNameLst>
                                          <p:attrName>style.visibility</p:attrName>
                                        </p:attrNameLst>
                                      </p:cBhvr>
                                      <p:to>
                                        <p:strVal val="visible"/>
                                      </p:to>
                                    </p:set>
                                    <p:animEffect transition="in" filter="blinds(horizontal)">
                                      <p:cBhvr>
                                        <p:cTn id="12" dur="500"/>
                                        <p:tgtEl>
                                          <p:spTgt spid="583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8371">
                                            <p:txEl>
                                              <p:pRg st="2" end="2"/>
                                            </p:txEl>
                                          </p:spTgt>
                                        </p:tgtEl>
                                        <p:attrNameLst>
                                          <p:attrName>style.visibility</p:attrName>
                                        </p:attrNameLst>
                                      </p:cBhvr>
                                      <p:to>
                                        <p:strVal val="visible"/>
                                      </p:to>
                                    </p:set>
                                    <p:animEffect transition="in" filter="blinds(horizontal)">
                                      <p:cBhvr>
                                        <p:cTn id="17" dur="500"/>
                                        <p:tgtEl>
                                          <p:spTgt spid="5837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58373"/>
                                        </p:tgtEl>
                                        <p:attrNameLst>
                                          <p:attrName>style.visibility</p:attrName>
                                        </p:attrNameLst>
                                      </p:cBhvr>
                                      <p:to>
                                        <p:strVal val="visible"/>
                                      </p:to>
                                    </p:set>
                                    <p:animEffect transition="in" filter="blinds(horizontal)">
                                      <p:cBhvr>
                                        <p:cTn id="22" dur="500"/>
                                        <p:tgtEl>
                                          <p:spTgt spid="58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p:bldP spid="5837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1FD29BD0-2DF3-2144-6BC1-5229B5AE5E92}"/>
              </a:ext>
            </a:extLst>
          </p:cNvPr>
          <p:cNvSpPr>
            <a:spLocks noGrp="1" noChangeArrowheads="1"/>
          </p:cNvSpPr>
          <p:nvPr>
            <p:ph type="title"/>
          </p:nvPr>
        </p:nvSpPr>
        <p:spPr>
          <a:xfrm>
            <a:off x="683568" y="212725"/>
            <a:ext cx="8642350" cy="1143000"/>
          </a:xfrm>
        </p:spPr>
        <p:txBody>
          <a:bodyPr/>
          <a:lstStyle/>
          <a:p>
            <a:r>
              <a:rPr lang="it-IT" altLang="it-IT" sz="3200" dirty="0"/>
              <a:t>Il bisogno di amore, sicurezza, identità 
</a:t>
            </a:r>
            <a:endParaRPr lang="en-AU" altLang="it-IT" sz="3200" dirty="0"/>
          </a:p>
        </p:txBody>
      </p:sp>
      <p:sp>
        <p:nvSpPr>
          <p:cNvPr id="58371" name="Rectangle 3">
            <a:extLst>
              <a:ext uri="{FF2B5EF4-FFF2-40B4-BE49-F238E27FC236}">
                <a16:creationId xmlns:a16="http://schemas.microsoft.com/office/drawing/2014/main" id="{1F185667-E843-E4FD-BAED-748F449C8C80}"/>
              </a:ext>
            </a:extLst>
          </p:cNvPr>
          <p:cNvSpPr>
            <a:spLocks noGrp="1" noChangeArrowheads="1"/>
          </p:cNvSpPr>
          <p:nvPr>
            <p:ph type="body" idx="1"/>
          </p:nvPr>
        </p:nvSpPr>
        <p:spPr>
          <a:xfrm>
            <a:off x="179387" y="981075"/>
            <a:ext cx="8784077" cy="5040313"/>
          </a:xfrm>
        </p:spPr>
        <p:txBody>
          <a:bodyPr/>
          <a:lstStyle/>
          <a:p>
            <a:pPr>
              <a:spcBef>
                <a:spcPts val="600"/>
              </a:spcBef>
            </a:pPr>
            <a:r>
              <a:rPr lang="it-IT" altLang="it-IT" sz="1900" dirty="0"/>
              <a:t>Il ruolo centrale dei genitori e la normale configurazione familiare sono indiscutibili. Litigi, aggressioni fisiche, separazioni, divorzi o morte all'interno della famiglia possono essere particolarmente terrificanti. Anche le esplosioni di rabbia dei genitori o le minacce di punizione dirette al bambino, chiamandolo per nome, parlandogli duramente, scuotendolo, trattandolo rudemente, o punizioni fisiche effettive a volte suscitano un tale panico e terrore totale nel bambino che dobbiamo supporre che sia coinvolto più del solo dolore fisico. </a:t>
            </a:r>
          </a:p>
          <a:p>
            <a:pPr>
              <a:spcBef>
                <a:spcPts val="600"/>
              </a:spcBef>
            </a:pPr>
            <a:r>
              <a:rPr lang="it-IT" altLang="it-IT" sz="1900" dirty="0"/>
              <a:t>Mentre è vero che in alcuni bambini questo terrore può rappresentare anche la paura di perdere l'amore dei genitori, può verificarsi anche in bambini completamente rifiutati, che sembrano aggrapparsi ai genitori che odiano, più per pura sicurezza e protezione che per speranza d'amore. </a:t>
            </a:r>
            <a:endParaRPr lang="en-AU" altLang="it-IT" sz="2000" dirty="0"/>
          </a:p>
        </p:txBody>
      </p:sp>
      <p:sp>
        <p:nvSpPr>
          <p:cNvPr id="58372" name="Text Box 4">
            <a:extLst>
              <a:ext uri="{FF2B5EF4-FFF2-40B4-BE49-F238E27FC236}">
                <a16:creationId xmlns:a16="http://schemas.microsoft.com/office/drawing/2014/main" id="{407A083F-5494-196F-0E9E-7C22EC01F26A}"/>
              </a:ext>
            </a:extLst>
          </p:cNvPr>
          <p:cNvSpPr txBox="1">
            <a:spLocks noChangeArrowheads="1"/>
          </p:cNvSpPr>
          <p:nvPr/>
        </p:nvSpPr>
        <p:spPr bwMode="auto">
          <a:xfrm>
            <a:off x="4067944" y="6180931"/>
            <a:ext cx="42846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AU" altLang="it-IT" sz="1400" dirty="0"/>
              <a:t>http://psychclassics.yorku.ca/Maslow/motivation.htm</a:t>
            </a:r>
          </a:p>
        </p:txBody>
      </p:sp>
      <p:sp>
        <p:nvSpPr>
          <p:cNvPr id="2" name="Text Box 5">
            <a:extLst>
              <a:ext uri="{FF2B5EF4-FFF2-40B4-BE49-F238E27FC236}">
                <a16:creationId xmlns:a16="http://schemas.microsoft.com/office/drawing/2014/main" id="{EB1B4573-942A-FE20-350D-0C670CF84595}"/>
              </a:ext>
            </a:extLst>
          </p:cNvPr>
          <p:cNvSpPr txBox="1">
            <a:spLocks noChangeArrowheads="1"/>
          </p:cNvSpPr>
          <p:nvPr/>
        </p:nvSpPr>
        <p:spPr bwMode="auto">
          <a:xfrm>
            <a:off x="545427" y="5165268"/>
            <a:ext cx="8784077"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it-IT" sz="2000" dirty="0">
                <a:solidFill>
                  <a:srgbClr val="FF0000"/>
                </a:solidFill>
              </a:rPr>
              <a:t>Pure l’insegnante, il pedagogo cioè quello che «cammina insieme» è un punto di riferimento, che non può mai tradire la fiducia posta in lui/ lei. </a:t>
            </a:r>
            <a:endParaRPr lang="en-AU" altLang="it-IT" sz="2000" dirty="0">
              <a:solidFill>
                <a:srgbClr val="FF0000"/>
              </a:solidFill>
            </a:endParaRPr>
          </a:p>
        </p:txBody>
      </p:sp>
    </p:spTree>
    <p:extLst>
      <p:ext uri="{BB962C8B-B14F-4D97-AF65-F5344CB8AC3E}">
        <p14:creationId xmlns:p14="http://schemas.microsoft.com/office/powerpoint/2010/main" val="3232320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Effect transition="in" filter="blinds(horizontal)">
                                      <p:cBhvr>
                                        <p:cTn id="7" dur="500"/>
                                        <p:tgtEl>
                                          <p:spTgt spid="583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8371">
                                            <p:txEl>
                                              <p:pRg st="1" end="1"/>
                                            </p:txEl>
                                          </p:spTgt>
                                        </p:tgtEl>
                                        <p:attrNameLst>
                                          <p:attrName>style.visibility</p:attrName>
                                        </p:attrNameLst>
                                      </p:cBhvr>
                                      <p:to>
                                        <p:strVal val="visible"/>
                                      </p:to>
                                    </p:set>
                                    <p:animEffect transition="in" filter="blinds(horizontal)">
                                      <p:cBhvr>
                                        <p:cTn id="12" dur="500"/>
                                        <p:tgtEl>
                                          <p:spTgt spid="583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8D90CCC1-ACEE-1345-9E64-976395E00096}"/>
              </a:ext>
            </a:extLst>
          </p:cNvPr>
          <p:cNvSpPr>
            <a:spLocks noGrp="1" noChangeArrowheads="1"/>
          </p:cNvSpPr>
          <p:nvPr>
            <p:ph type="title"/>
          </p:nvPr>
        </p:nvSpPr>
        <p:spPr>
          <a:xfrm>
            <a:off x="735012" y="-323400"/>
            <a:ext cx="8229600" cy="1143000"/>
          </a:xfrm>
        </p:spPr>
        <p:txBody>
          <a:bodyPr/>
          <a:lstStyle/>
          <a:p>
            <a:r>
              <a:rPr lang="pl-PL" altLang="it-IT" sz="3600" dirty="0"/>
              <a:t>Intel</a:t>
            </a:r>
            <a:r>
              <a:rPr lang="it-IT" altLang="it-IT" sz="3600" dirty="0"/>
              <a:t>l</a:t>
            </a:r>
            <a:r>
              <a:rPr lang="pl-PL" altLang="it-IT" sz="3600" dirty="0"/>
              <a:t>igen</a:t>
            </a:r>
            <a:r>
              <a:rPr lang="it-IT" altLang="it-IT" sz="3600" dirty="0"/>
              <a:t>za</a:t>
            </a:r>
            <a:endParaRPr lang="en-AU" altLang="it-IT" sz="3600" dirty="0"/>
          </a:p>
        </p:txBody>
      </p:sp>
      <p:sp>
        <p:nvSpPr>
          <p:cNvPr id="41987" name="Rectangle 3">
            <a:extLst>
              <a:ext uri="{FF2B5EF4-FFF2-40B4-BE49-F238E27FC236}">
                <a16:creationId xmlns:a16="http://schemas.microsoft.com/office/drawing/2014/main" id="{127D8610-26A3-A8C7-6EA1-24DDDADA26AA}"/>
              </a:ext>
            </a:extLst>
          </p:cNvPr>
          <p:cNvSpPr>
            <a:spLocks noGrp="1" noChangeArrowheads="1"/>
          </p:cNvSpPr>
          <p:nvPr>
            <p:ph type="body" idx="1"/>
          </p:nvPr>
        </p:nvSpPr>
        <p:spPr>
          <a:xfrm>
            <a:off x="38100" y="1611313"/>
            <a:ext cx="8785225" cy="5472112"/>
          </a:xfrm>
        </p:spPr>
        <p:txBody>
          <a:bodyPr/>
          <a:lstStyle/>
          <a:p>
            <a:pPr marL="609600" indent="-609600">
              <a:buFontTx/>
              <a:buNone/>
            </a:pPr>
            <a:r>
              <a:rPr lang="it-IT" altLang="it-IT" sz="2000" dirty="0">
                <a:latin typeface="+mj-lt"/>
              </a:rPr>
              <a:t>La teoria delle intelligenze multiple di Howard Gardner (*1943):
1) Intelligenza linguistica: la capacità di leggere, scrivere e comunicare usando le parole, perfettamente sviluppata in scrittori, poeti e oratori. 
2) Intelligenza logica o matematica: la capacità di ragionare e contare. Sviluppato in economisti, scienziati, ingegneri, avvocati e contabili. 
3) Intelligenza visivo-spaziale – la capacità di dipingere, disegnare, scattare fotografie artistiche, scolpire o immaginare forme tridimensionali; Perfettamente sviluppato in navigatori e artisti. 
4) Intelligenza musicale: la capacità di comporre canzoni, cantare, suonare uno strumento, scrivere poesie e applicare rima e ritmo. Particolarmente sviluppato in compositori, direttori d'orchestra, musicisti. </a:t>
            </a:r>
            <a:r>
              <a:rPr lang="it-IT" altLang="it-IT" sz="2000" dirty="0"/>
              <a:t>
</a:t>
            </a:r>
            <a:endParaRPr lang="pl-PL" altLang="it-IT" sz="900" dirty="0"/>
          </a:p>
          <a:p>
            <a:pPr marL="609600" indent="-609600">
              <a:lnSpc>
                <a:spcPct val="80000"/>
              </a:lnSpc>
              <a:buFontTx/>
              <a:buNone/>
            </a:pPr>
            <a:r>
              <a:rPr lang="en-AU" altLang="it-IT" sz="900" dirty="0"/>
              <a:t>https://pl.wikipedia.org/wiki/Inteligencja</a:t>
            </a:r>
            <a:endParaRPr lang="pl-PL" altLang="it-IT" sz="900" dirty="0"/>
          </a:p>
          <a:p>
            <a:pPr marL="609600" indent="-609600">
              <a:lnSpc>
                <a:spcPct val="80000"/>
              </a:lnSpc>
            </a:pPr>
            <a:endParaRPr lang="pl-PL" altLang="it-IT" sz="900" dirty="0"/>
          </a:p>
        </p:txBody>
      </p:sp>
      <p:sp>
        <p:nvSpPr>
          <p:cNvPr id="41989" name="Rectangle 5">
            <a:extLst>
              <a:ext uri="{FF2B5EF4-FFF2-40B4-BE49-F238E27FC236}">
                <a16:creationId xmlns:a16="http://schemas.microsoft.com/office/drawing/2014/main" id="{2B5E8FEE-4042-E0CC-D7E7-98C290757DBC}"/>
              </a:ext>
            </a:extLst>
          </p:cNvPr>
          <p:cNvSpPr>
            <a:spLocks noChangeArrowheads="1"/>
          </p:cNvSpPr>
          <p:nvPr/>
        </p:nvSpPr>
        <p:spPr bwMode="auto">
          <a:xfrm>
            <a:off x="179388" y="806450"/>
            <a:ext cx="8785225" cy="100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spcBef>
                <a:spcPct val="20000"/>
              </a:spcBef>
              <a:buChar char="•"/>
              <a:defRPr sz="3200">
                <a:solidFill>
                  <a:schemeClr val="tx1"/>
                </a:solidFill>
                <a:latin typeface="Arial" panose="020B0604020202020204" pitchFamily="34" charset="0"/>
                <a:cs typeface="Arial" panose="020B0604020202020204" pitchFamily="34" charset="0"/>
              </a:defRPr>
            </a:lvl1pPr>
            <a:lvl2pPr marL="990600" indent="-533400">
              <a:spcBef>
                <a:spcPct val="20000"/>
              </a:spcBef>
              <a:buChar char="–"/>
              <a:defRPr sz="2800">
                <a:solidFill>
                  <a:schemeClr val="tx1"/>
                </a:solidFill>
                <a:latin typeface="Arial" panose="020B0604020202020204" pitchFamily="34" charset="0"/>
                <a:cs typeface="Arial" panose="020B0604020202020204" pitchFamily="34" charset="0"/>
              </a:defRPr>
            </a:lvl2pPr>
            <a:lvl3pPr marL="1371600" indent="-457200">
              <a:spcBef>
                <a:spcPct val="20000"/>
              </a:spcBef>
              <a:buChar char="•"/>
              <a:defRPr sz="2400">
                <a:solidFill>
                  <a:schemeClr val="tx1"/>
                </a:solidFill>
                <a:latin typeface="Arial" panose="020B0604020202020204" pitchFamily="34" charset="0"/>
                <a:cs typeface="Arial" panose="020B0604020202020204" pitchFamily="34" charset="0"/>
              </a:defRPr>
            </a:lvl3pPr>
            <a:lvl4pPr marL="1752600" indent="-381000">
              <a:spcBef>
                <a:spcPct val="20000"/>
              </a:spcBef>
              <a:buChar char="–"/>
              <a:defRPr sz="2000">
                <a:solidFill>
                  <a:schemeClr val="tx1"/>
                </a:solidFill>
                <a:latin typeface="Arial" panose="020B0604020202020204" pitchFamily="34" charset="0"/>
                <a:cs typeface="Arial" panose="020B0604020202020204" pitchFamily="34" charset="0"/>
              </a:defRPr>
            </a:lvl4pPr>
            <a:lvl5pPr marL="2209800" indent="-381000">
              <a:spcBef>
                <a:spcPct val="20000"/>
              </a:spcBef>
              <a:buChar char="»"/>
              <a:defRPr sz="2000">
                <a:solidFill>
                  <a:schemeClr val="tx1"/>
                </a:solidFill>
                <a:latin typeface="Arial" panose="020B0604020202020204" pitchFamily="34" charset="0"/>
                <a:cs typeface="Arial" panose="020B0604020202020204" pitchFamily="34" charset="0"/>
              </a:defRPr>
            </a:lvl5pPr>
            <a:lvl6pPr marL="2667000" indent="-3810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3124200" indent="-3810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581400" indent="-3810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4038600" indent="-3810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80000"/>
              </a:lnSpc>
              <a:buFontTx/>
              <a:buNone/>
            </a:pPr>
            <a:r>
              <a:rPr lang="it-IT" altLang="it-IT" sz="2400" dirty="0">
                <a:solidFill>
                  <a:srgbClr val="0033CC"/>
                </a:solidFill>
              </a:rPr>
              <a:t>→ la capacità dell'unità di risolvere nuovi compiti, 
attraverso il pensiero come mezzo
</a:t>
            </a:r>
            <a:r>
              <a:rPr lang="pl-PL" altLang="it-IT" sz="1400" dirty="0"/>
              <a:t>.</a:t>
            </a:r>
            <a:r>
              <a:rPr lang="pl-PL" altLang="it-IT" sz="900" dirty="0"/>
              <a:t> </a:t>
            </a:r>
          </a:p>
          <a:p>
            <a:pPr>
              <a:lnSpc>
                <a:spcPct val="80000"/>
              </a:lnSpc>
            </a:pPr>
            <a:endParaRPr lang="pl-PL" altLang="it-IT" sz="9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1987">
                                            <p:txEl>
                                              <p:pRg st="1" end="1"/>
                                            </p:txEl>
                                          </p:spTgt>
                                        </p:tgtEl>
                                        <p:attrNameLst>
                                          <p:attrName>style.visibility</p:attrName>
                                        </p:attrNameLst>
                                      </p:cBhvr>
                                      <p:to>
                                        <p:strVal val="visible"/>
                                      </p:to>
                                    </p:set>
                                    <p:animEffect transition="in" filter="blinds(horizontal)">
                                      <p:cBhvr>
                                        <p:cTn id="7" dur="500"/>
                                        <p:tgtEl>
                                          <p:spTgt spid="4198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8D90CCC1-ACEE-1345-9E64-976395E00096}"/>
              </a:ext>
            </a:extLst>
          </p:cNvPr>
          <p:cNvSpPr>
            <a:spLocks noGrp="1" noChangeArrowheads="1"/>
          </p:cNvSpPr>
          <p:nvPr>
            <p:ph type="title"/>
          </p:nvPr>
        </p:nvSpPr>
        <p:spPr>
          <a:xfrm>
            <a:off x="457200" y="-315416"/>
            <a:ext cx="8229600" cy="1143000"/>
          </a:xfrm>
        </p:spPr>
        <p:txBody>
          <a:bodyPr/>
          <a:lstStyle/>
          <a:p>
            <a:r>
              <a:rPr lang="pl-PL" altLang="it-IT" sz="3600" dirty="0"/>
              <a:t>Intel</a:t>
            </a:r>
            <a:r>
              <a:rPr lang="it-IT" altLang="it-IT" sz="3600" dirty="0"/>
              <a:t>l</a:t>
            </a:r>
            <a:r>
              <a:rPr lang="pl-PL" altLang="it-IT" sz="3600" dirty="0"/>
              <a:t>igen</a:t>
            </a:r>
            <a:r>
              <a:rPr lang="it-IT" altLang="it-IT" sz="3600" dirty="0"/>
              <a:t>z</a:t>
            </a:r>
            <a:r>
              <a:rPr lang="pl-PL" altLang="it-IT" sz="3600" dirty="0"/>
              <a:t>a</a:t>
            </a:r>
            <a:endParaRPr lang="en-AU" altLang="it-IT" sz="3600" dirty="0"/>
          </a:p>
        </p:txBody>
      </p:sp>
      <p:sp>
        <p:nvSpPr>
          <p:cNvPr id="41987" name="Rectangle 3">
            <a:extLst>
              <a:ext uri="{FF2B5EF4-FFF2-40B4-BE49-F238E27FC236}">
                <a16:creationId xmlns:a16="http://schemas.microsoft.com/office/drawing/2014/main" id="{127D8610-26A3-A8C7-6EA1-24DDDADA26AA}"/>
              </a:ext>
            </a:extLst>
          </p:cNvPr>
          <p:cNvSpPr>
            <a:spLocks noGrp="1" noChangeArrowheads="1"/>
          </p:cNvSpPr>
          <p:nvPr>
            <p:ph type="body" idx="1"/>
          </p:nvPr>
        </p:nvSpPr>
        <p:spPr>
          <a:xfrm>
            <a:off x="179387" y="1196752"/>
            <a:ext cx="8785225" cy="5472112"/>
          </a:xfrm>
        </p:spPr>
        <p:txBody>
          <a:bodyPr/>
          <a:lstStyle/>
          <a:p>
            <a:pPr marL="609600" indent="-609600">
              <a:spcBef>
                <a:spcPts val="600"/>
              </a:spcBef>
              <a:buFont typeface="+mj-lt"/>
              <a:buAutoNum type="arabicParenR" startAt="6"/>
            </a:pPr>
            <a:r>
              <a:rPr lang="it-IT" altLang="it-IT" sz="2000" dirty="0"/>
              <a:t>Intelligenza interpersonale (sociale) – la capacità di stabilire contatti; sviluppato in venditori, insegnanti e leader. 
Intelligenza intrapersonale (riflessiva): la capacità di focalizzare l'attenzione sui propri sentimenti, la capacità di trarre conclusioni dalle esperienze vissute e la capacità di pianificare. Questo tipo di abilità è associato a una grande intuizione in alcune persone. 
Intelligenza motoria – abilità manuali e abilità sportive; Ben sviluppata in ginnasti, ballerini, artigiani e atleti, così come in chirurghi. 
Intelligenza naturale: la capacità di comprendere le leggi della natura e agire in conformità con esse; Ben sviluppato in biologi, agricoltori ed ecologisti. 
Esistenziale [= essere in grado di "impostarsi" nella vita]
Pedagogica [o piuttosto talento + esperienza?]</a:t>
            </a:r>
          </a:p>
          <a:p>
            <a:pPr marL="0" indent="0">
              <a:spcBef>
                <a:spcPts val="600"/>
              </a:spcBef>
              <a:buNone/>
            </a:pPr>
            <a:endParaRPr lang="pl-PL" altLang="it-IT" sz="2000" dirty="0"/>
          </a:p>
          <a:p>
            <a:pPr marL="609600" indent="-609600">
              <a:lnSpc>
                <a:spcPct val="80000"/>
              </a:lnSpc>
              <a:buFontTx/>
              <a:buNone/>
            </a:pPr>
            <a:r>
              <a:rPr lang="en-AU" altLang="it-IT" sz="900" dirty="0"/>
              <a:t>https://pl.wikipedia.org/wiki/Inteligencja</a:t>
            </a:r>
            <a:endParaRPr lang="pl-PL" altLang="it-IT" sz="900" dirty="0"/>
          </a:p>
          <a:p>
            <a:pPr marL="609600" indent="-609600">
              <a:lnSpc>
                <a:spcPct val="80000"/>
              </a:lnSpc>
            </a:pPr>
            <a:endParaRPr lang="pl-PL" altLang="it-IT" sz="900" dirty="0"/>
          </a:p>
        </p:txBody>
      </p:sp>
    </p:spTree>
    <p:extLst>
      <p:ext uri="{BB962C8B-B14F-4D97-AF65-F5344CB8AC3E}">
        <p14:creationId xmlns:p14="http://schemas.microsoft.com/office/powerpoint/2010/main" val="8930297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1987">
                                            <p:txEl>
                                              <p:pRg st="2" end="2"/>
                                            </p:txEl>
                                          </p:spTgt>
                                        </p:tgtEl>
                                        <p:attrNameLst>
                                          <p:attrName>style.visibility</p:attrName>
                                        </p:attrNameLst>
                                      </p:cBhvr>
                                      <p:to>
                                        <p:strVal val="visible"/>
                                      </p:to>
                                    </p:set>
                                    <p:animEffect transition="in" filter="blinds(horizontal)">
                                      <p:cBhvr>
                                        <p:cTn id="7" dur="500"/>
                                        <p:tgtEl>
                                          <p:spTgt spid="419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F4B3B0A3-9EAD-220F-C89E-C69ACE97DAAC}"/>
              </a:ext>
            </a:extLst>
          </p:cNvPr>
          <p:cNvSpPr>
            <a:spLocks noGrp="1" noChangeArrowheads="1"/>
          </p:cNvSpPr>
          <p:nvPr>
            <p:ph type="title"/>
          </p:nvPr>
        </p:nvSpPr>
        <p:spPr>
          <a:xfrm>
            <a:off x="251520" y="367668"/>
            <a:ext cx="8712968" cy="1143000"/>
          </a:xfrm>
        </p:spPr>
        <p:txBody>
          <a:bodyPr/>
          <a:lstStyle/>
          <a:p>
            <a:r>
              <a:rPr lang="it-IT" altLang="it-IT" sz="3500" dirty="0"/>
              <a:t>«Allenare le tante intelligenze dei bambini</a:t>
            </a:r>
            <a:r>
              <a:rPr lang="it-IT" altLang="it-IT" dirty="0"/>
              <a:t>"
</a:t>
            </a:r>
            <a:endParaRPr lang="en-AU" altLang="it-IT" sz="3600" dirty="0"/>
          </a:p>
        </p:txBody>
      </p:sp>
      <p:sp>
        <p:nvSpPr>
          <p:cNvPr id="66564" name="Text Box 4">
            <a:extLst>
              <a:ext uri="{FF2B5EF4-FFF2-40B4-BE49-F238E27FC236}">
                <a16:creationId xmlns:a16="http://schemas.microsoft.com/office/drawing/2014/main" id="{8FF65F80-7980-44CF-F54B-3FD156F77C14}"/>
              </a:ext>
            </a:extLst>
          </p:cNvPr>
          <p:cNvSpPr txBox="1">
            <a:spLocks noChangeArrowheads="1"/>
          </p:cNvSpPr>
          <p:nvPr/>
        </p:nvSpPr>
        <p:spPr bwMode="auto">
          <a:xfrm>
            <a:off x="1042988" y="6332538"/>
            <a:ext cx="47005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l-PL" altLang="it-IT" sz="1600"/>
              <a:t>Cooperazione consumatori, Trento, Gennaio 2015</a:t>
            </a:r>
            <a:endParaRPr lang="en-AU" altLang="it-IT" sz="1600"/>
          </a:p>
        </p:txBody>
      </p:sp>
      <p:pic>
        <p:nvPicPr>
          <p:cNvPr id="66565" name="Picture 5">
            <a:extLst>
              <a:ext uri="{FF2B5EF4-FFF2-40B4-BE49-F238E27FC236}">
                <a16:creationId xmlns:a16="http://schemas.microsoft.com/office/drawing/2014/main" id="{36859257-4D6F-7091-6B49-0B517CD99A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196975"/>
            <a:ext cx="5221288" cy="5121275"/>
          </a:xfrm>
          <a:prstGeom prst="rect">
            <a:avLst/>
          </a:prstGeom>
          <a:noFill/>
          <a:extLst>
            <a:ext uri="{909E8E84-426E-40DD-AFC4-6F175D3DCCD1}">
              <a14:hiddenFill xmlns:a14="http://schemas.microsoft.com/office/drawing/2010/main">
                <a:solidFill>
                  <a:srgbClr val="FFFFFF"/>
                </a:solidFill>
              </a14:hiddenFill>
            </a:ext>
          </a:extLst>
        </p:spPr>
      </p:pic>
      <p:pic>
        <p:nvPicPr>
          <p:cNvPr id="66566" name="Picture 6">
            <a:extLst>
              <a:ext uri="{FF2B5EF4-FFF2-40B4-BE49-F238E27FC236}">
                <a16:creationId xmlns:a16="http://schemas.microsoft.com/office/drawing/2014/main" id="{EC42A5C9-1B31-A43D-C959-DA584716AC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525" y="1341438"/>
            <a:ext cx="1219200" cy="1866900"/>
          </a:xfrm>
          <a:prstGeom prst="rect">
            <a:avLst/>
          </a:prstGeom>
          <a:noFill/>
          <a:extLst>
            <a:ext uri="{909E8E84-426E-40DD-AFC4-6F175D3DCCD1}">
              <a14:hiddenFill xmlns:a14="http://schemas.microsoft.com/office/drawing/2010/main">
                <a:solidFill>
                  <a:srgbClr val="FFFFFF"/>
                </a:solidFill>
              </a14:hiddenFill>
            </a:ext>
          </a:extLst>
        </p:spPr>
      </p:pic>
      <p:pic>
        <p:nvPicPr>
          <p:cNvPr id="66567" name="Picture 7">
            <a:extLst>
              <a:ext uri="{FF2B5EF4-FFF2-40B4-BE49-F238E27FC236}">
                <a16:creationId xmlns:a16="http://schemas.microsoft.com/office/drawing/2014/main" id="{A4C82B44-340A-6A19-3830-E5682D3148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8850" y="1341438"/>
            <a:ext cx="1169988" cy="1800225"/>
          </a:xfrm>
          <a:prstGeom prst="rect">
            <a:avLst/>
          </a:prstGeom>
          <a:noFill/>
          <a:extLst>
            <a:ext uri="{909E8E84-426E-40DD-AFC4-6F175D3DCCD1}">
              <a14:hiddenFill xmlns:a14="http://schemas.microsoft.com/office/drawing/2010/main">
                <a:solidFill>
                  <a:srgbClr val="FFFFFF"/>
                </a:solidFill>
              </a14:hiddenFill>
            </a:ext>
          </a:extLst>
        </p:spPr>
      </p:pic>
      <p:sp>
        <p:nvSpPr>
          <p:cNvPr id="66568" name="Text Box 8">
            <a:extLst>
              <a:ext uri="{FF2B5EF4-FFF2-40B4-BE49-F238E27FC236}">
                <a16:creationId xmlns:a16="http://schemas.microsoft.com/office/drawing/2014/main" id="{3B4A1489-519B-344D-F27B-66036E9E43E5}"/>
              </a:ext>
            </a:extLst>
          </p:cNvPr>
          <p:cNvSpPr txBox="1">
            <a:spLocks noChangeArrowheads="1"/>
          </p:cNvSpPr>
          <p:nvPr/>
        </p:nvSpPr>
        <p:spPr bwMode="auto">
          <a:xfrm>
            <a:off x="5580063" y="3376613"/>
            <a:ext cx="3563937"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l-PL" altLang="it-IT"/>
              <a:t>Daniel Goleman, </a:t>
            </a:r>
            <a:r>
              <a:rPr lang="pl-PL" altLang="it-IT" i="1"/>
              <a:t>Working with emotive intelligence, </a:t>
            </a:r>
            <a:r>
              <a:rPr lang="pl-PL" altLang="it-IT"/>
              <a:t>1998</a:t>
            </a:r>
          </a:p>
          <a:p>
            <a:endParaRPr lang="pl-PL" altLang="it-IT"/>
          </a:p>
          <a:p>
            <a:r>
              <a:rPr lang="pl-PL" altLang="it-IT"/>
              <a:t>Howard Gardner</a:t>
            </a:r>
            <a:r>
              <a:rPr lang="pl-PL" altLang="it-IT" i="1"/>
              <a:t>, Frames of </a:t>
            </a:r>
          </a:p>
          <a:p>
            <a:r>
              <a:rPr lang="pl-PL" altLang="it-IT" i="1"/>
              <a:t>Mind</a:t>
            </a:r>
            <a:r>
              <a:rPr lang="pl-PL" altLang="it-IT"/>
              <a:t>. </a:t>
            </a:r>
            <a:r>
              <a:rPr lang="pl-PL" altLang="it-IT" i="1"/>
              <a:t>The theory of Multiple </a:t>
            </a:r>
          </a:p>
          <a:p>
            <a:r>
              <a:rPr lang="pl-PL" altLang="it-IT" i="1"/>
              <a:t>Intelligence</a:t>
            </a:r>
            <a:endParaRPr lang="pl-PL" altLang="it-IT"/>
          </a:p>
          <a:p>
            <a:endParaRPr lang="pl-PL" altLang="it-IT"/>
          </a:p>
          <a:p>
            <a:r>
              <a:rPr lang="pl-PL" altLang="it-IT"/>
              <a:t>etc. </a:t>
            </a:r>
            <a:endParaRPr lang="en-AU" altLang="it-IT"/>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D3F87005-F4B0-063E-B19B-9F9931E28F66}"/>
              </a:ext>
            </a:extLst>
          </p:cNvPr>
          <p:cNvSpPr>
            <a:spLocks noGrp="1" noChangeArrowheads="1"/>
          </p:cNvSpPr>
          <p:nvPr>
            <p:ph type="title"/>
          </p:nvPr>
        </p:nvSpPr>
        <p:spPr>
          <a:xfrm>
            <a:off x="827584" y="-387424"/>
            <a:ext cx="8229600" cy="1143000"/>
          </a:xfrm>
        </p:spPr>
        <p:txBody>
          <a:bodyPr/>
          <a:lstStyle/>
          <a:p>
            <a:r>
              <a:rPr lang="pl-PL" altLang="it-IT" sz="3600" dirty="0"/>
              <a:t>Ps</a:t>
            </a:r>
            <a:r>
              <a:rPr lang="it-IT" altLang="it-IT" sz="3600" dirty="0" err="1"/>
              <a:t>icologia</a:t>
            </a:r>
            <a:r>
              <a:rPr lang="it-IT" altLang="it-IT" sz="3600" dirty="0"/>
              <a:t> sociale nella didattica</a:t>
            </a:r>
            <a:endParaRPr lang="en-AU" altLang="it-IT" sz="3600" dirty="0"/>
          </a:p>
        </p:txBody>
      </p:sp>
      <p:sp>
        <p:nvSpPr>
          <p:cNvPr id="61443" name="Text Box 3">
            <a:extLst>
              <a:ext uri="{FF2B5EF4-FFF2-40B4-BE49-F238E27FC236}">
                <a16:creationId xmlns:a16="http://schemas.microsoft.com/office/drawing/2014/main" id="{7A95FEB8-8D14-81A0-5614-F2C51A87F82A}"/>
              </a:ext>
            </a:extLst>
          </p:cNvPr>
          <p:cNvSpPr txBox="1">
            <a:spLocks noChangeArrowheads="1"/>
          </p:cNvSpPr>
          <p:nvPr/>
        </p:nvSpPr>
        <p:spPr bwMode="auto">
          <a:xfrm>
            <a:off x="447675" y="625633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it-IT" altLang="it-IT"/>
          </a:p>
        </p:txBody>
      </p:sp>
      <p:sp>
        <p:nvSpPr>
          <p:cNvPr id="61444" name="Rectangle 4">
            <a:extLst>
              <a:ext uri="{FF2B5EF4-FFF2-40B4-BE49-F238E27FC236}">
                <a16:creationId xmlns:a16="http://schemas.microsoft.com/office/drawing/2014/main" id="{72ED3859-A2F2-E7C9-617C-05AFD2C1E901}"/>
              </a:ext>
            </a:extLst>
          </p:cNvPr>
          <p:cNvSpPr>
            <a:spLocks noChangeArrowheads="1"/>
          </p:cNvSpPr>
          <p:nvPr/>
        </p:nvSpPr>
        <p:spPr bwMode="auto">
          <a:xfrm>
            <a:off x="179388" y="4281217"/>
            <a:ext cx="8964612" cy="3120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it-IT" sz="1600" dirty="0"/>
              <a:t>1. Formiamo gruppi di quattro studenti. Ad ogni gruppo viene assegnato un colore. Tutti gli studenti dello stesso colore si avvicinano all'esperienza in cui saranno esperti. L'esperimento viene eseguito insieme, secondo le istruzioni. L'insegnante, in caso di difficoltà, aiuta il gruppo. 
2. I gruppi si dividono – con l'esperienza c'è solo un esperto che spiega l'esperienza a tre colleghi di un altro gruppo. I gruppi passano da un esperimento all'altro, ogni volta che un esperto diverso guida il processo di apprendimento.
3. Tutti gli esperti di una determinata esperienza si riuniscono, analizzano le difficoltà che hanno incontrato nello spiegare l'esperienza ai colleghi. Formulano conclusioni scritte che saranno verificate dall'insegnante. 
</a:t>
            </a:r>
            <a:endParaRPr lang="en-GB" altLang="it-IT" sz="1600" dirty="0"/>
          </a:p>
          <a:p>
            <a:pPr>
              <a:spcBef>
                <a:spcPct val="30000"/>
              </a:spcBef>
            </a:pPr>
            <a:endParaRPr lang="en-GB" altLang="it-IT" sz="1600" dirty="0"/>
          </a:p>
        </p:txBody>
      </p:sp>
      <p:pic>
        <p:nvPicPr>
          <p:cNvPr id="61446" name="Picture 6">
            <a:extLst>
              <a:ext uri="{FF2B5EF4-FFF2-40B4-BE49-F238E27FC236}">
                <a16:creationId xmlns:a16="http://schemas.microsoft.com/office/drawing/2014/main" id="{49711ECC-1419-AF62-E833-F9EAFE1125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623" y="837712"/>
            <a:ext cx="4363378" cy="3256503"/>
          </a:xfrm>
          <a:prstGeom prst="rect">
            <a:avLst/>
          </a:prstGeom>
          <a:noFill/>
          <a:extLst>
            <a:ext uri="{909E8E84-426E-40DD-AFC4-6F175D3DCCD1}">
              <a14:hiddenFill xmlns:a14="http://schemas.microsoft.com/office/drawing/2010/main">
                <a:solidFill>
                  <a:srgbClr val="FFFFFF"/>
                </a:solidFill>
              </a14:hiddenFill>
            </a:ext>
          </a:extLst>
        </p:spPr>
      </p:pic>
      <p:sp>
        <p:nvSpPr>
          <p:cNvPr id="61447" name="Text Box 7">
            <a:extLst>
              <a:ext uri="{FF2B5EF4-FFF2-40B4-BE49-F238E27FC236}">
                <a16:creationId xmlns:a16="http://schemas.microsoft.com/office/drawing/2014/main" id="{EBAE53A0-B4EC-2D5D-F81C-B6FDEF5182FD}"/>
              </a:ext>
            </a:extLst>
          </p:cNvPr>
          <p:cNvSpPr txBox="1">
            <a:spLocks noChangeArrowheads="1"/>
          </p:cNvSpPr>
          <p:nvPr/>
        </p:nvSpPr>
        <p:spPr bwMode="auto">
          <a:xfrm>
            <a:off x="5056188" y="3787775"/>
            <a:ext cx="353988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l-PL" altLang="it-IT" sz="1400" dirty="0"/>
              <a:t>G. Karwasz, </a:t>
            </a:r>
            <a:r>
              <a:rPr lang="pl-PL" altLang="it-IT" sz="1400" i="1" dirty="0"/>
              <a:t>Pstryczek-elektryczek</a:t>
            </a:r>
            <a:r>
              <a:rPr lang="pl-PL" altLang="it-IT" sz="1400" dirty="0"/>
              <a:t>, </a:t>
            </a:r>
          </a:p>
          <a:p>
            <a:r>
              <a:rPr lang="it-IT" altLang="it-IT" sz="1400" dirty="0"/>
              <a:t>Laboratori interattivi</a:t>
            </a:r>
            <a:r>
              <a:rPr lang="pl-PL" altLang="it-IT" sz="1400" dirty="0"/>
              <a:t>, Świdnica, 2014</a:t>
            </a:r>
            <a:endParaRPr lang="en-AU" altLang="it-IT" sz="1400" dirty="0"/>
          </a:p>
        </p:txBody>
      </p:sp>
      <p:pic>
        <p:nvPicPr>
          <p:cNvPr id="61449" name="Picture 9">
            <a:extLst>
              <a:ext uri="{FF2B5EF4-FFF2-40B4-BE49-F238E27FC236}">
                <a16:creationId xmlns:a16="http://schemas.microsoft.com/office/drawing/2014/main" id="{06C5842B-96AD-0B78-3761-3C2A1A2896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915988"/>
            <a:ext cx="3240087" cy="28114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Text Box 3">
            <a:extLst>
              <a:ext uri="{FF2B5EF4-FFF2-40B4-BE49-F238E27FC236}">
                <a16:creationId xmlns:a16="http://schemas.microsoft.com/office/drawing/2014/main" id="{CBE85049-D8DE-3099-088B-3458D168B3E1}"/>
              </a:ext>
            </a:extLst>
          </p:cNvPr>
          <p:cNvSpPr txBox="1">
            <a:spLocks noChangeArrowheads="1"/>
          </p:cNvSpPr>
          <p:nvPr/>
        </p:nvSpPr>
        <p:spPr bwMode="auto">
          <a:xfrm>
            <a:off x="447675" y="625633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it-IT" altLang="it-IT"/>
          </a:p>
        </p:txBody>
      </p:sp>
      <p:sp>
        <p:nvSpPr>
          <p:cNvPr id="62468" name="Rectangle 4">
            <a:extLst>
              <a:ext uri="{FF2B5EF4-FFF2-40B4-BE49-F238E27FC236}">
                <a16:creationId xmlns:a16="http://schemas.microsoft.com/office/drawing/2014/main" id="{9E170C49-0F04-FF95-235A-442B9A431E0A}"/>
              </a:ext>
            </a:extLst>
          </p:cNvPr>
          <p:cNvSpPr>
            <a:spLocks noChangeArrowheads="1"/>
          </p:cNvSpPr>
          <p:nvPr/>
        </p:nvSpPr>
        <p:spPr bwMode="auto">
          <a:xfrm>
            <a:off x="176760" y="4085955"/>
            <a:ext cx="8964612"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it-IT" sz="1600" b="1" dirty="0"/>
              <a:t>«I quattro lati»</a:t>
            </a:r>
          </a:p>
          <a:p>
            <a:r>
              <a:rPr lang="pl-PL" altLang="it-IT" sz="1600" dirty="0"/>
              <a:t>1</a:t>
            </a:r>
            <a:r>
              <a:rPr lang="it-IT" altLang="it-IT" sz="1600" dirty="0"/>
              <a:t>. Ogni studente del gruppo di quattro riceve un foglio di carta. 
2. Ottengono compiti, problemi, esercizi. Li risolvono da soli sul loro fogli. 
3. Gli studenti consegnano il loro foglio a un vicino che guarda la soluzione e aggiunge / corregge il suo lavoro (usando un colore diverso). Si consegnano le carte l'un l'altro fino a quando la carta non torna. 
4. Iniziano a parlare e cercano di concordare una risposta comune, che scrivono brevemente su un pezzo di carta separato. Discutono, parlano e si ascoltano.</a:t>
            </a:r>
            <a:br>
              <a:rPr lang="it-IT" altLang="it-IT" sz="1600" dirty="0"/>
            </a:br>
            <a:r>
              <a:rPr lang="it-IT" altLang="it-IT" sz="1600" dirty="0"/>
              <a:t>Suggerimento: questa strategia può essere utilizzata se è necessaria una risposta o un metodo unico (insolito).
</a:t>
            </a:r>
            <a:endParaRPr lang="en-GB" altLang="it-IT" sz="1600" dirty="0"/>
          </a:p>
        </p:txBody>
      </p:sp>
      <p:pic>
        <p:nvPicPr>
          <p:cNvPr id="62470" name="Picture 6">
            <a:extLst>
              <a:ext uri="{FF2B5EF4-FFF2-40B4-BE49-F238E27FC236}">
                <a16:creationId xmlns:a16="http://schemas.microsoft.com/office/drawing/2014/main" id="{E40325FF-39E0-DF6F-A3B9-8B20C2424A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738" y="554038"/>
            <a:ext cx="4537075" cy="3459162"/>
          </a:xfrm>
          <a:prstGeom prst="rect">
            <a:avLst/>
          </a:prstGeom>
          <a:noFill/>
          <a:extLst>
            <a:ext uri="{909E8E84-426E-40DD-AFC4-6F175D3DCCD1}">
              <a14:hiddenFill xmlns:a14="http://schemas.microsoft.com/office/drawing/2010/main">
                <a:solidFill>
                  <a:srgbClr val="FFFFFF"/>
                </a:solidFill>
              </a14:hiddenFill>
            </a:ext>
          </a:extLst>
        </p:spPr>
      </p:pic>
      <p:sp>
        <p:nvSpPr>
          <p:cNvPr id="62472" name="Text Box 8">
            <a:extLst>
              <a:ext uri="{FF2B5EF4-FFF2-40B4-BE49-F238E27FC236}">
                <a16:creationId xmlns:a16="http://schemas.microsoft.com/office/drawing/2014/main" id="{BB647AA1-2A10-FAF1-C33F-8E0FDC398F6C}"/>
              </a:ext>
            </a:extLst>
          </p:cNvPr>
          <p:cNvSpPr txBox="1">
            <a:spLocks noChangeArrowheads="1"/>
          </p:cNvSpPr>
          <p:nvPr/>
        </p:nvSpPr>
        <p:spPr bwMode="auto">
          <a:xfrm>
            <a:off x="4880823" y="3532052"/>
            <a:ext cx="3973139"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l-PL" altLang="it-IT" sz="1400" dirty="0"/>
              <a:t>G. Karwasz, </a:t>
            </a:r>
            <a:r>
              <a:rPr lang="it-IT" altLang="it-IT" sz="1400" i="1" dirty="0"/>
              <a:t>Acqua, sapone, schiuma</a:t>
            </a:r>
            <a:r>
              <a:rPr lang="pl-PL" altLang="it-IT" sz="1400" dirty="0"/>
              <a:t>, </a:t>
            </a:r>
            <a:endParaRPr lang="it-IT" altLang="it-IT" sz="1400" dirty="0"/>
          </a:p>
          <a:p>
            <a:r>
              <a:rPr lang="it-IT" altLang="it-IT" sz="1400" dirty="0"/>
              <a:t>Laboratori interattivi</a:t>
            </a:r>
            <a:r>
              <a:rPr lang="pl-PL" altLang="it-IT" sz="1400" dirty="0"/>
              <a:t>, Poznań, 18.02.2017</a:t>
            </a:r>
            <a:endParaRPr lang="en-AU" altLang="it-IT" sz="1400" dirty="0"/>
          </a:p>
          <a:p>
            <a:endParaRPr lang="en-AU" altLang="it-IT" sz="1400" dirty="0"/>
          </a:p>
        </p:txBody>
      </p:sp>
      <p:pic>
        <p:nvPicPr>
          <p:cNvPr id="62473" name="Picture 9">
            <a:extLst>
              <a:ext uri="{FF2B5EF4-FFF2-40B4-BE49-F238E27FC236}">
                <a16:creationId xmlns:a16="http://schemas.microsoft.com/office/drawing/2014/main" id="{E6CE279B-F3CB-A506-A53C-AF3D5CE7CC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6188" y="563384"/>
            <a:ext cx="3887788" cy="29162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3F1654CE-1424-E3F3-F336-A9179CEC5FEB}"/>
              </a:ext>
            </a:extLst>
          </p:cNvPr>
          <p:cNvSpPr>
            <a:spLocks noGrp="1" noChangeArrowheads="1"/>
          </p:cNvSpPr>
          <p:nvPr>
            <p:ph type="title"/>
          </p:nvPr>
        </p:nvSpPr>
        <p:spPr>
          <a:xfrm>
            <a:off x="230188" y="0"/>
            <a:ext cx="8813799" cy="1143000"/>
          </a:xfrm>
        </p:spPr>
        <p:txBody>
          <a:bodyPr/>
          <a:lstStyle/>
          <a:p>
            <a:r>
              <a:rPr lang="it-IT" altLang="it-IT" sz="3200" dirty="0"/>
              <a:t>Psicologia sociale: divisione spontanea dei ruoli
</a:t>
            </a:r>
            <a:endParaRPr lang="en-AU" altLang="it-IT" sz="3200" dirty="0"/>
          </a:p>
        </p:txBody>
      </p:sp>
      <p:sp>
        <p:nvSpPr>
          <p:cNvPr id="63491" name="Text Box 3">
            <a:extLst>
              <a:ext uri="{FF2B5EF4-FFF2-40B4-BE49-F238E27FC236}">
                <a16:creationId xmlns:a16="http://schemas.microsoft.com/office/drawing/2014/main" id="{B0C527C2-8F48-77CF-8442-1CC1228D4CCD}"/>
              </a:ext>
            </a:extLst>
          </p:cNvPr>
          <p:cNvSpPr txBox="1">
            <a:spLocks noChangeArrowheads="1"/>
          </p:cNvSpPr>
          <p:nvPr/>
        </p:nvSpPr>
        <p:spPr bwMode="auto">
          <a:xfrm>
            <a:off x="447675" y="625633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it-IT" altLang="it-IT"/>
          </a:p>
        </p:txBody>
      </p:sp>
      <p:pic>
        <p:nvPicPr>
          <p:cNvPr id="63494" name="Picture 6">
            <a:extLst>
              <a:ext uri="{FF2B5EF4-FFF2-40B4-BE49-F238E27FC236}">
                <a16:creationId xmlns:a16="http://schemas.microsoft.com/office/drawing/2014/main" id="{F7574351-215E-AF07-28C6-3C7AD92A00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188" y="796132"/>
            <a:ext cx="5184775" cy="3808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495" name="Text Box 7">
            <a:extLst>
              <a:ext uri="{FF2B5EF4-FFF2-40B4-BE49-F238E27FC236}">
                <a16:creationId xmlns:a16="http://schemas.microsoft.com/office/drawing/2014/main" id="{6A92B66E-CD25-EBCF-9A4A-7300C12AC1AE}"/>
              </a:ext>
            </a:extLst>
          </p:cNvPr>
          <p:cNvSpPr txBox="1">
            <a:spLocks noChangeArrowheads="1"/>
          </p:cNvSpPr>
          <p:nvPr/>
        </p:nvSpPr>
        <p:spPr bwMode="auto">
          <a:xfrm>
            <a:off x="105238" y="4803378"/>
            <a:ext cx="429059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l-PL" altLang="it-IT" dirty="0"/>
              <a:t>G. Karwasz </a:t>
            </a:r>
            <a:r>
              <a:rPr lang="it-IT" altLang="it-IT" i="1" dirty="0"/>
              <a:t>Click, e l’elettricità c’è!</a:t>
            </a:r>
            <a:r>
              <a:rPr lang="pl-PL" altLang="it-IT" i="1" dirty="0"/>
              <a:t> </a:t>
            </a:r>
          </a:p>
          <a:p>
            <a:r>
              <a:rPr lang="it-IT" altLang="it-IT" dirty="0"/>
              <a:t>Laboratori didattici, </a:t>
            </a:r>
            <a:r>
              <a:rPr lang="pl-PL" altLang="it-IT" dirty="0"/>
              <a:t>6-12 </a:t>
            </a:r>
            <a:r>
              <a:rPr lang="it-IT" altLang="it-IT" dirty="0"/>
              <a:t>anni</a:t>
            </a:r>
            <a:endParaRPr lang="pl-PL" altLang="it-IT" dirty="0"/>
          </a:p>
          <a:p>
            <a:r>
              <a:rPr lang="pl-PL" altLang="it-IT" dirty="0"/>
              <a:t>Głogów, II 2011</a:t>
            </a:r>
            <a:endParaRPr lang="en-AU" altLang="it-IT" dirty="0"/>
          </a:p>
        </p:txBody>
      </p:sp>
      <p:pic>
        <p:nvPicPr>
          <p:cNvPr id="63496" name="Picture 8">
            <a:extLst>
              <a:ext uri="{FF2B5EF4-FFF2-40B4-BE49-F238E27FC236}">
                <a16:creationId xmlns:a16="http://schemas.microsoft.com/office/drawing/2014/main" id="{A99CB415-EAE5-3DEA-B7D4-4D1F214152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9163" y="2700338"/>
            <a:ext cx="4314825" cy="3217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497" name="Text Box 9">
            <a:extLst>
              <a:ext uri="{FF2B5EF4-FFF2-40B4-BE49-F238E27FC236}">
                <a16:creationId xmlns:a16="http://schemas.microsoft.com/office/drawing/2014/main" id="{FBF7262C-A6E7-D549-3BE4-66A983C8D0EC}"/>
              </a:ext>
            </a:extLst>
          </p:cNvPr>
          <p:cNvSpPr txBox="1">
            <a:spLocks noChangeArrowheads="1"/>
          </p:cNvSpPr>
          <p:nvPr/>
        </p:nvSpPr>
        <p:spPr bwMode="auto">
          <a:xfrm>
            <a:off x="4660900" y="5942013"/>
            <a:ext cx="406688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l-PL" altLang="it-IT" dirty="0"/>
              <a:t>G. Karwasz </a:t>
            </a:r>
            <a:r>
              <a:rPr lang="it-IT" altLang="it-IT" i="1" dirty="0"/>
              <a:t>Andando giù</a:t>
            </a:r>
            <a:r>
              <a:rPr lang="pl-PL" altLang="it-IT" i="1" dirty="0"/>
              <a:t>. </a:t>
            </a:r>
          </a:p>
          <a:p>
            <a:r>
              <a:rPr lang="it-IT" altLang="it-IT" dirty="0"/>
              <a:t>Mostra interattiva, F</a:t>
            </a:r>
            <a:r>
              <a:rPr lang="pl-PL" altLang="it-IT" dirty="0"/>
              <a:t>esti</a:t>
            </a:r>
            <a:r>
              <a:rPr lang="it-IT" altLang="it-IT" dirty="0"/>
              <a:t>v</a:t>
            </a:r>
            <a:r>
              <a:rPr lang="pl-PL" altLang="it-IT" dirty="0"/>
              <a:t>al </a:t>
            </a:r>
            <a:r>
              <a:rPr lang="it-IT" altLang="it-IT" dirty="0"/>
              <a:t>della </a:t>
            </a:r>
          </a:p>
          <a:p>
            <a:r>
              <a:rPr lang="it-IT" altLang="it-IT" dirty="0"/>
              <a:t>per bambini, </a:t>
            </a:r>
            <a:r>
              <a:rPr lang="pl-PL" altLang="it-IT" dirty="0"/>
              <a:t> Warszawa, IX 2007</a:t>
            </a:r>
            <a:endParaRPr lang="en-AU" altLang="it-IT"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27C3058-B7A1-61FE-E822-F2A5A72D89FE}"/>
              </a:ext>
            </a:extLst>
          </p:cNvPr>
          <p:cNvSpPr>
            <a:spLocks noGrp="1"/>
          </p:cNvSpPr>
          <p:nvPr>
            <p:ph type="title"/>
          </p:nvPr>
        </p:nvSpPr>
        <p:spPr>
          <a:xfrm>
            <a:off x="1043608" y="-387424"/>
            <a:ext cx="7313612" cy="1143000"/>
          </a:xfrm>
        </p:spPr>
        <p:txBody>
          <a:bodyPr/>
          <a:lstStyle/>
          <a:p>
            <a:r>
              <a:rPr lang="it-IT" dirty="0"/>
              <a:t>Riassunto</a:t>
            </a:r>
          </a:p>
        </p:txBody>
      </p:sp>
      <p:sp>
        <p:nvSpPr>
          <p:cNvPr id="3" name="Segnaposto contenuto 2">
            <a:extLst>
              <a:ext uri="{FF2B5EF4-FFF2-40B4-BE49-F238E27FC236}">
                <a16:creationId xmlns:a16="http://schemas.microsoft.com/office/drawing/2014/main" id="{147B70EC-4EB1-4AC1-AC6D-9D4CACCF35A7}"/>
              </a:ext>
            </a:extLst>
          </p:cNvPr>
          <p:cNvSpPr>
            <a:spLocks noGrp="1"/>
          </p:cNvSpPr>
          <p:nvPr>
            <p:ph idx="1"/>
          </p:nvPr>
        </p:nvSpPr>
        <p:spPr>
          <a:xfrm>
            <a:off x="134634" y="980728"/>
            <a:ext cx="8874732" cy="4114800"/>
          </a:xfrm>
        </p:spPr>
        <p:txBody>
          <a:bodyPr/>
          <a:lstStyle/>
          <a:p>
            <a:pPr marL="457200" indent="-457200">
              <a:buFont typeface="+mj-lt"/>
              <a:buAutoNum type="arabicPeriod"/>
            </a:pPr>
            <a:r>
              <a:rPr lang="it-IT" sz="2000" dirty="0">
                <a:latin typeface="+mj-lt"/>
              </a:rPr>
              <a:t>La psicologia per Greci, S. Alberto Magno e Cartesio faceva parte della filosofia o della medicina </a:t>
            </a:r>
          </a:p>
          <a:p>
            <a:pPr marL="457200" indent="-457200">
              <a:buFont typeface="+mj-lt"/>
              <a:buAutoNum type="arabicPeriod"/>
            </a:pPr>
            <a:r>
              <a:rPr lang="it-IT" sz="2000" dirty="0">
                <a:latin typeface="+mj-lt"/>
              </a:rPr>
              <a:t>«</a:t>
            </a:r>
            <a:r>
              <a:rPr lang="it-IT" sz="2000" dirty="0" err="1">
                <a:latin typeface="+mj-lt"/>
              </a:rPr>
              <a:t>Psyche</a:t>
            </a:r>
            <a:r>
              <a:rPr lang="it-IT" sz="2000" dirty="0">
                <a:latin typeface="+mj-lt"/>
              </a:rPr>
              <a:t>» in greco o «Anima» in latino è una entità invisibile, cioè immateriale</a:t>
            </a:r>
          </a:p>
          <a:p>
            <a:pPr marL="457200" indent="-457200">
              <a:buFont typeface="+mj-lt"/>
              <a:buAutoNum type="arabicPeriod"/>
            </a:pPr>
            <a:r>
              <a:rPr lang="it-IT" sz="2000" dirty="0">
                <a:latin typeface="+mj-lt"/>
              </a:rPr>
              <a:t> L’arte, la letteratura, la musica, le scienze sono le esternazioni dell’anima umana. </a:t>
            </a:r>
          </a:p>
          <a:p>
            <a:pPr marL="457200" indent="-457200">
              <a:buFont typeface="+mj-lt"/>
              <a:buAutoNum type="arabicPeriod"/>
            </a:pPr>
            <a:r>
              <a:rPr lang="it-IT" sz="2000" dirty="0">
                <a:latin typeface="+mj-lt"/>
              </a:rPr>
              <a:t>Pure la lingua e i comportamenti sono espressioni della psiche. Possiamo risalire dai comportamenti agli stati di «anima»?</a:t>
            </a:r>
          </a:p>
          <a:p>
            <a:pPr marL="457200" indent="-457200">
              <a:buFont typeface="+mj-lt"/>
              <a:buAutoNum type="arabicPeriod"/>
            </a:pPr>
            <a:r>
              <a:rPr lang="it-IT" sz="2000" dirty="0">
                <a:latin typeface="+mj-lt"/>
              </a:rPr>
              <a:t>La rivoluzione di Wundt (1879) era un tentativo di trasformare la psicologia in una scienza oggettiva, statisticamente controllata.</a:t>
            </a:r>
          </a:p>
          <a:p>
            <a:pPr marL="457200" indent="-457200">
              <a:buFont typeface="+mj-lt"/>
              <a:buAutoNum type="arabicPeriod"/>
            </a:pPr>
            <a:r>
              <a:rPr lang="it-IT" sz="2000" dirty="0">
                <a:latin typeface="+mj-lt"/>
              </a:rPr>
              <a:t>Diversi test psicologici sono un mezzo per rispondere alla domanda del punto 4. Questi test hanno una «corpo sperimentale» di milioni individui. Allora la psicologia è diventata una scienza come la fisica?</a:t>
            </a:r>
          </a:p>
          <a:p>
            <a:pPr marL="457200" indent="-457200">
              <a:buFont typeface="+mj-lt"/>
              <a:buAutoNum type="arabicPeriod"/>
            </a:pPr>
            <a:r>
              <a:rPr lang="it-IT" sz="2000" dirty="0">
                <a:latin typeface="+mj-lt"/>
              </a:rPr>
              <a:t>Piero </a:t>
            </a:r>
            <a:r>
              <a:rPr lang="it-IT" sz="2000" dirty="0" err="1">
                <a:latin typeface="+mj-lt"/>
              </a:rPr>
              <a:t>Crispiani</a:t>
            </a:r>
            <a:r>
              <a:rPr lang="it-IT" sz="2000" dirty="0">
                <a:latin typeface="+mj-lt"/>
              </a:rPr>
              <a:t> (e G. Karwasz) rispondono: NO! I comportamenti sono, come dice la parola stessa «umani», cioè individuali, irrepetibili, </a:t>
            </a:r>
            <a:r>
              <a:rPr lang="it-IT" sz="2000" dirty="0" err="1">
                <a:latin typeface="+mj-lt"/>
              </a:rPr>
              <a:t>impre</a:t>
            </a:r>
            <a:r>
              <a:rPr lang="it-IT" sz="2000" dirty="0">
                <a:latin typeface="+mj-lt"/>
              </a:rPr>
              <a:t>- vedibili e non hanno niente a che fare con il moto delle palline.</a:t>
            </a:r>
          </a:p>
        </p:txBody>
      </p:sp>
    </p:spTree>
    <p:extLst>
      <p:ext uri="{BB962C8B-B14F-4D97-AF65-F5344CB8AC3E}">
        <p14:creationId xmlns:p14="http://schemas.microsoft.com/office/powerpoint/2010/main" val="36584605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F454BB0F-2778-5D53-F5C0-86A4CA61E5FA}"/>
              </a:ext>
            </a:extLst>
          </p:cNvPr>
          <p:cNvSpPr>
            <a:spLocks noGrp="1" noChangeArrowheads="1"/>
          </p:cNvSpPr>
          <p:nvPr>
            <p:ph type="title"/>
          </p:nvPr>
        </p:nvSpPr>
        <p:spPr>
          <a:xfrm>
            <a:off x="116050" y="257552"/>
            <a:ext cx="8903282" cy="1143000"/>
          </a:xfrm>
        </p:spPr>
        <p:txBody>
          <a:bodyPr/>
          <a:lstStyle/>
          <a:p>
            <a:r>
              <a:rPr lang="it-IT" altLang="it-IT" sz="3000" dirty="0"/>
              <a:t>Conclusioni della psicologia per  didattica cognitiva </a:t>
            </a:r>
            <a:r>
              <a:rPr lang="it-IT" altLang="it-IT" dirty="0"/>
              <a:t>
</a:t>
            </a:r>
            <a:endParaRPr lang="en-AU" altLang="it-IT" sz="4000" dirty="0"/>
          </a:p>
        </p:txBody>
      </p:sp>
      <p:sp>
        <p:nvSpPr>
          <p:cNvPr id="93187" name="Rectangle 3">
            <a:extLst>
              <a:ext uri="{FF2B5EF4-FFF2-40B4-BE49-F238E27FC236}">
                <a16:creationId xmlns:a16="http://schemas.microsoft.com/office/drawing/2014/main" id="{F7ADA714-C663-82AE-A91B-7BC9C1FB162D}"/>
              </a:ext>
            </a:extLst>
          </p:cNvPr>
          <p:cNvSpPr>
            <a:spLocks noGrp="1" noChangeArrowheads="1"/>
          </p:cNvSpPr>
          <p:nvPr>
            <p:ph type="body" idx="1"/>
          </p:nvPr>
        </p:nvSpPr>
        <p:spPr>
          <a:xfrm>
            <a:off x="116050" y="974677"/>
            <a:ext cx="9208925" cy="892175"/>
          </a:xfrm>
        </p:spPr>
        <p:txBody>
          <a:bodyPr/>
          <a:lstStyle/>
          <a:p>
            <a:pPr>
              <a:lnSpc>
                <a:spcPct val="80000"/>
              </a:lnSpc>
            </a:pPr>
            <a:r>
              <a:rPr lang="it-IT" altLang="it-IT" sz="1800" dirty="0"/>
              <a:t>L'attività didattica non è solo la trasmissione di contenuti, ma anche la formazione della personalità.
Questa forma ha come materiale la materia più delicata – l'"anima" del giovane essere umano</a:t>
            </a:r>
            <a:endParaRPr lang="pl-PL" altLang="it-IT" sz="1800" u="sng" dirty="0"/>
          </a:p>
        </p:txBody>
      </p:sp>
      <p:pic>
        <p:nvPicPr>
          <p:cNvPr id="93188" name="Picture 4">
            <a:extLst>
              <a:ext uri="{FF2B5EF4-FFF2-40B4-BE49-F238E27FC236}">
                <a16:creationId xmlns:a16="http://schemas.microsoft.com/office/drawing/2014/main" id="{E7BBABBD-8CC9-1A0A-9C56-9DA5D0A319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4551" y="2101057"/>
            <a:ext cx="4170008" cy="3128143"/>
          </a:xfrm>
          <a:prstGeom prst="rect">
            <a:avLst/>
          </a:prstGeom>
          <a:noFill/>
          <a:extLst>
            <a:ext uri="{909E8E84-426E-40DD-AFC4-6F175D3DCCD1}">
              <a14:hiddenFill xmlns:a14="http://schemas.microsoft.com/office/drawing/2010/main">
                <a:solidFill>
                  <a:srgbClr val="FFFFFF"/>
                </a:solidFill>
              </a14:hiddenFill>
            </a:ext>
          </a:extLst>
        </p:spPr>
      </p:pic>
      <p:sp>
        <p:nvSpPr>
          <p:cNvPr id="93189" name="Text Box 5">
            <a:extLst>
              <a:ext uri="{FF2B5EF4-FFF2-40B4-BE49-F238E27FC236}">
                <a16:creationId xmlns:a16="http://schemas.microsoft.com/office/drawing/2014/main" id="{98354D2F-F2A8-2919-0D68-0C1A50505474}"/>
              </a:ext>
            </a:extLst>
          </p:cNvPr>
          <p:cNvSpPr txBox="1">
            <a:spLocks noChangeArrowheads="1"/>
          </p:cNvSpPr>
          <p:nvPr/>
        </p:nvSpPr>
        <p:spPr bwMode="auto">
          <a:xfrm>
            <a:off x="116050" y="2101057"/>
            <a:ext cx="4239926"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buFont typeface="Courier New" panose="02070309020205020404" pitchFamily="49" charset="0"/>
              <a:buChar char="o"/>
            </a:pPr>
            <a:r>
              <a:rPr lang="it-IT" altLang="it-IT" dirty="0"/>
              <a:t> Allo stesso tempo, c'è un'enor-me sproporzione tra il poten-ziale intellettuale e il potere d’influenza tra il docente e il bambino.
 All'interno di un gruppo di ragazzi c'è una grande varietà  di temperamenti, di intelligenze, delle capacità di attenzione, conoscenze pregresse e così via.
 Il docente DC deve cogliere, controllare, utilizzare questa diversità - in modo interattivo e imprevedibile, per ottimizzare il risultato dell’insegnamento </a:t>
            </a:r>
            <a:endParaRPr lang="en-AU" altLang="it-IT" dirty="0"/>
          </a:p>
        </p:txBody>
      </p:sp>
      <p:sp>
        <p:nvSpPr>
          <p:cNvPr id="93190" name="Text Box 6">
            <a:extLst>
              <a:ext uri="{FF2B5EF4-FFF2-40B4-BE49-F238E27FC236}">
                <a16:creationId xmlns:a16="http://schemas.microsoft.com/office/drawing/2014/main" id="{7D00410C-80EC-8A2E-2178-9CF7DC14181B}"/>
              </a:ext>
            </a:extLst>
          </p:cNvPr>
          <p:cNvSpPr txBox="1">
            <a:spLocks noChangeArrowheads="1"/>
          </p:cNvSpPr>
          <p:nvPr/>
        </p:nvSpPr>
        <p:spPr bwMode="auto">
          <a:xfrm>
            <a:off x="4355976" y="5248408"/>
            <a:ext cx="514175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pl-PL" altLang="it-IT" sz="1400" dirty="0"/>
              <a:t>G. Karwasz, </a:t>
            </a:r>
            <a:r>
              <a:rPr lang="it-IT" altLang="it-IT" sz="1400" i="1" dirty="0"/>
              <a:t>Acqua, sapone, schiuma</a:t>
            </a:r>
            <a:r>
              <a:rPr lang="pl-PL" altLang="it-IT" sz="1400" dirty="0"/>
              <a:t>, </a:t>
            </a:r>
            <a:r>
              <a:rPr lang="it-IT" altLang="it-IT" sz="1400" dirty="0"/>
              <a:t>Laboratori interattivi</a:t>
            </a:r>
            <a:r>
              <a:rPr lang="pl-PL" altLang="it-IT" sz="1400" dirty="0"/>
              <a:t>, Poznań, 18.02.2017</a:t>
            </a:r>
            <a:endParaRPr lang="en-AU" altLang="it-IT" sz="1400" dirty="0"/>
          </a:p>
        </p:txBody>
      </p:sp>
      <p:sp>
        <p:nvSpPr>
          <p:cNvPr id="3" name="CasellaDiTesto 2">
            <a:extLst>
              <a:ext uri="{FF2B5EF4-FFF2-40B4-BE49-F238E27FC236}">
                <a16:creationId xmlns:a16="http://schemas.microsoft.com/office/drawing/2014/main" id="{8D02126A-E42F-9D6A-C4EE-C632E4F68669}"/>
              </a:ext>
            </a:extLst>
          </p:cNvPr>
          <p:cNvSpPr txBox="1"/>
          <p:nvPr/>
        </p:nvSpPr>
        <p:spPr>
          <a:xfrm>
            <a:off x="4788026" y="5962121"/>
            <a:ext cx="4763728" cy="369332"/>
          </a:xfrm>
          <a:prstGeom prst="rect">
            <a:avLst/>
          </a:prstGeom>
          <a:noFill/>
        </p:spPr>
        <p:txBody>
          <a:bodyPr wrap="square">
            <a:spAutoFit/>
          </a:bodyPr>
          <a:lstStyle/>
          <a:p>
            <a:r>
              <a:rPr lang="it-IT" b="1" dirty="0">
                <a:solidFill>
                  <a:srgbClr val="FF0000"/>
                </a:solidFill>
              </a:rPr>
              <a:t>Grazie per la Vs. attenzione!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93188"/>
                                        </p:tgtEl>
                                        <p:attrNameLst>
                                          <p:attrName>style.visibility</p:attrName>
                                        </p:attrNameLst>
                                      </p:cBhvr>
                                      <p:to>
                                        <p:strVal val="visible"/>
                                      </p:to>
                                    </p:set>
                                    <p:anim calcmode="lin" valueType="num">
                                      <p:cBhvr>
                                        <p:cTn id="7" dur="2000" fill="hold"/>
                                        <p:tgtEl>
                                          <p:spTgt spid="93188"/>
                                        </p:tgtEl>
                                        <p:attrNameLst>
                                          <p:attrName>ppt_w</p:attrName>
                                        </p:attrNameLst>
                                      </p:cBhvr>
                                      <p:tavLst>
                                        <p:tav tm="0">
                                          <p:val>
                                            <p:fltVal val="0"/>
                                          </p:val>
                                        </p:tav>
                                        <p:tav tm="100000">
                                          <p:val>
                                            <p:strVal val="#ppt_w"/>
                                          </p:val>
                                        </p:tav>
                                      </p:tavLst>
                                    </p:anim>
                                    <p:anim calcmode="lin" valueType="num">
                                      <p:cBhvr>
                                        <p:cTn id="8" dur="2000" fill="hold"/>
                                        <p:tgtEl>
                                          <p:spTgt spid="9318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3F074B6B-2317-044C-9E43-EACC2C9625A0}"/>
              </a:ext>
            </a:extLst>
          </p:cNvPr>
          <p:cNvSpPr>
            <a:spLocks noGrp="1" noChangeArrowheads="1"/>
          </p:cNvSpPr>
          <p:nvPr>
            <p:ph type="ctrTitle"/>
          </p:nvPr>
        </p:nvSpPr>
        <p:spPr>
          <a:xfrm>
            <a:off x="468313" y="-171450"/>
            <a:ext cx="7772400" cy="1470025"/>
          </a:xfrm>
        </p:spPr>
        <p:txBody>
          <a:bodyPr anchor="ctr"/>
          <a:lstStyle/>
          <a:p>
            <a:r>
              <a:rPr lang="it-IT" altLang="it-IT" sz="3200" dirty="0"/>
              <a:t>I</a:t>
            </a:r>
            <a:r>
              <a:rPr lang="pl-PL" altLang="it-IT" sz="3200" dirty="0"/>
              <a:t>po</a:t>
            </a:r>
            <a:r>
              <a:rPr lang="it-IT" altLang="it-IT" sz="3200" dirty="0"/>
              <a:t>c</a:t>
            </a:r>
            <a:r>
              <a:rPr lang="pl-PL" altLang="it-IT" sz="3200" dirty="0"/>
              <a:t>rate</a:t>
            </a:r>
            <a:r>
              <a:rPr lang="it-IT" altLang="it-IT" sz="3200" dirty="0"/>
              <a:t> di</a:t>
            </a:r>
            <a:r>
              <a:rPr lang="pl-PL" altLang="it-IT" sz="3200" dirty="0"/>
              <a:t> </a:t>
            </a:r>
            <a:r>
              <a:rPr lang="it-IT" altLang="it-IT" sz="3200" dirty="0"/>
              <a:t>Kos</a:t>
            </a:r>
            <a:r>
              <a:rPr lang="pl-PL" altLang="it-IT" sz="3200" dirty="0"/>
              <a:t> (460-377 </a:t>
            </a:r>
            <a:r>
              <a:rPr lang="it-IT" altLang="it-IT" sz="3200" dirty="0"/>
              <a:t>a.C.)</a:t>
            </a:r>
            <a:r>
              <a:rPr lang="pl-PL" altLang="it-IT" sz="3200" dirty="0"/>
              <a:t>: </a:t>
            </a:r>
            <a:br>
              <a:rPr lang="pl-PL" altLang="it-IT" sz="3200" dirty="0"/>
            </a:br>
            <a:r>
              <a:rPr lang="it-IT" altLang="it-IT" sz="3200" dirty="0"/>
              <a:t>padre della medicina occidentale</a:t>
            </a:r>
            <a:endParaRPr lang="en-AU" altLang="it-IT" sz="3200" dirty="0"/>
          </a:p>
        </p:txBody>
      </p:sp>
      <p:sp>
        <p:nvSpPr>
          <p:cNvPr id="31748" name="Rectangle 4">
            <a:extLst>
              <a:ext uri="{FF2B5EF4-FFF2-40B4-BE49-F238E27FC236}">
                <a16:creationId xmlns:a16="http://schemas.microsoft.com/office/drawing/2014/main" id="{1B7CBD1F-AE32-A936-9EAB-F6C43DC1D02B}"/>
              </a:ext>
            </a:extLst>
          </p:cNvPr>
          <p:cNvSpPr>
            <a:spLocks noGrp="1" noChangeArrowheads="1"/>
          </p:cNvSpPr>
          <p:nvPr>
            <p:ph type="subTitle" idx="1"/>
          </p:nvPr>
        </p:nvSpPr>
        <p:spPr>
          <a:xfrm>
            <a:off x="179388" y="1125538"/>
            <a:ext cx="6388100" cy="1752600"/>
          </a:xfrm>
        </p:spPr>
        <p:txBody>
          <a:bodyPr/>
          <a:lstStyle/>
          <a:p>
            <a:pPr algn="l">
              <a:lnSpc>
                <a:spcPct val="80000"/>
              </a:lnSpc>
            </a:pPr>
            <a:r>
              <a:rPr lang="pl-PL" altLang="it-IT" sz="2400" dirty="0">
                <a:solidFill>
                  <a:srgbClr val="0033CC"/>
                </a:solidFill>
              </a:rPr>
              <a:t>Teoria </a:t>
            </a:r>
            <a:r>
              <a:rPr lang="it-IT" altLang="it-IT" sz="2400" dirty="0">
                <a:solidFill>
                  <a:srgbClr val="0033CC"/>
                </a:solidFill>
              </a:rPr>
              <a:t>di </a:t>
            </a:r>
            <a:r>
              <a:rPr lang="pl-PL" altLang="it-IT" sz="2400" dirty="0">
                <a:solidFill>
                  <a:srgbClr val="0033CC"/>
                </a:solidFill>
              </a:rPr>
              <a:t>4 „umor</a:t>
            </a:r>
            <a:r>
              <a:rPr lang="it-IT" altLang="it-IT" sz="2400" dirty="0">
                <a:solidFill>
                  <a:srgbClr val="0033CC"/>
                </a:solidFill>
              </a:rPr>
              <a:t>i</a:t>
            </a:r>
            <a:r>
              <a:rPr lang="pl-PL" altLang="it-IT" sz="2400" dirty="0">
                <a:solidFill>
                  <a:srgbClr val="0033CC"/>
                </a:solidFill>
              </a:rPr>
              <a:t>”, </a:t>
            </a:r>
            <a:r>
              <a:rPr lang="it-IT" altLang="it-IT" sz="2400" dirty="0">
                <a:solidFill>
                  <a:srgbClr val="0033CC"/>
                </a:solidFill>
              </a:rPr>
              <a:t>oggi</a:t>
            </a:r>
            <a:r>
              <a:rPr lang="pl-PL" altLang="it-IT" sz="2400" dirty="0">
                <a:solidFill>
                  <a:srgbClr val="0033CC"/>
                </a:solidFill>
              </a:rPr>
              <a:t> </a:t>
            </a:r>
            <a:r>
              <a:rPr lang="it-IT" altLang="it-IT" sz="2400" dirty="0">
                <a:solidFill>
                  <a:srgbClr val="0033CC"/>
                </a:solidFill>
              </a:rPr>
              <a:t>chiamati  </a:t>
            </a:r>
            <a:r>
              <a:rPr lang="pl-PL" altLang="it-IT" sz="2400" dirty="0">
                <a:solidFill>
                  <a:srgbClr val="0033CC"/>
                </a:solidFill>
              </a:rPr>
              <a:t> </a:t>
            </a:r>
            <a:r>
              <a:rPr lang="pl-PL" altLang="it-IT" sz="2400" i="1" dirty="0">
                <a:solidFill>
                  <a:srgbClr val="0033CC"/>
                </a:solidFill>
              </a:rPr>
              <a:t>temperamenti</a:t>
            </a:r>
            <a:r>
              <a:rPr lang="pl-PL" altLang="it-IT" sz="2400" i="1" dirty="0"/>
              <a:t> </a:t>
            </a:r>
            <a:endParaRPr lang="en-AU" altLang="it-IT" sz="2400" dirty="0"/>
          </a:p>
        </p:txBody>
      </p:sp>
      <p:graphicFrame>
        <p:nvGraphicFramePr>
          <p:cNvPr id="31806" name="Group 62">
            <a:extLst>
              <a:ext uri="{FF2B5EF4-FFF2-40B4-BE49-F238E27FC236}">
                <a16:creationId xmlns:a16="http://schemas.microsoft.com/office/drawing/2014/main" id="{ECFE2930-E493-B1B4-BB7C-87865A7EC119}"/>
              </a:ext>
            </a:extLst>
          </p:cNvPr>
          <p:cNvGraphicFramePr>
            <a:graphicFrameLocks noGrp="1"/>
          </p:cNvGraphicFramePr>
          <p:nvPr>
            <p:extLst>
              <p:ext uri="{D42A27DB-BD31-4B8C-83A1-F6EECF244321}">
                <p14:modId xmlns:p14="http://schemas.microsoft.com/office/powerpoint/2010/main" val="379415789"/>
              </p:ext>
            </p:extLst>
          </p:nvPr>
        </p:nvGraphicFramePr>
        <p:xfrm>
          <a:off x="179388" y="1890713"/>
          <a:ext cx="5832475" cy="2318387"/>
        </p:xfrm>
        <a:graphic>
          <a:graphicData uri="http://schemas.openxmlformats.org/drawingml/2006/table">
            <a:tbl>
              <a:tblPr/>
              <a:tblGrid>
                <a:gridCol w="1640936">
                  <a:extLst>
                    <a:ext uri="{9D8B030D-6E8A-4147-A177-3AD203B41FA5}">
                      <a16:colId xmlns:a16="http://schemas.microsoft.com/office/drawing/2014/main" val="2401688030"/>
                    </a:ext>
                  </a:extLst>
                </a:gridCol>
                <a:gridCol w="1422358">
                  <a:extLst>
                    <a:ext uri="{9D8B030D-6E8A-4147-A177-3AD203B41FA5}">
                      <a16:colId xmlns:a16="http://schemas.microsoft.com/office/drawing/2014/main" val="4193087246"/>
                    </a:ext>
                  </a:extLst>
                </a:gridCol>
                <a:gridCol w="1383787">
                  <a:extLst>
                    <a:ext uri="{9D8B030D-6E8A-4147-A177-3AD203B41FA5}">
                      <a16:colId xmlns:a16="http://schemas.microsoft.com/office/drawing/2014/main" val="1785845675"/>
                    </a:ext>
                  </a:extLst>
                </a:gridCol>
                <a:gridCol w="1385394">
                  <a:extLst>
                    <a:ext uri="{9D8B030D-6E8A-4147-A177-3AD203B41FA5}">
                      <a16:colId xmlns:a16="http://schemas.microsoft.com/office/drawing/2014/main" val="3359066835"/>
                    </a:ext>
                  </a:extLst>
                </a:gridCol>
              </a:tblGrid>
              <a:tr h="66198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700" b="0" i="0" u="none" strike="noStrike" cap="none" normalizeH="0" baseline="0" noProof="0" dirty="0">
                          <a:ln>
                            <a:noFill/>
                          </a:ln>
                          <a:solidFill>
                            <a:schemeClr val="tx1"/>
                          </a:solidFill>
                          <a:effectLst/>
                          <a:latin typeface="Arial" panose="020B0604020202020204" pitchFamily="34" charset="0"/>
                          <a:cs typeface="Arial" panose="020B0604020202020204" pitchFamily="34" charset="0"/>
                        </a:rPr>
                        <a:t>Temperamento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800" b="0" i="0" u="none" strike="noStrike" cap="none" normalizeH="0" baseline="0" noProof="0" dirty="0">
                          <a:ln>
                            <a:noFill/>
                          </a:ln>
                          <a:solidFill>
                            <a:schemeClr val="tx1"/>
                          </a:solidFill>
                          <a:effectLst/>
                          <a:latin typeface="Arial" panose="020B0604020202020204" pitchFamily="34" charset="0"/>
                          <a:cs typeface="Arial" panose="020B0604020202020204" pitchFamily="34" charset="0"/>
                        </a:rPr>
                        <a:t>Velocità di reazione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800" b="0" i="0" u="none" strike="noStrike" cap="none" normalizeH="0" baseline="0" noProof="0" dirty="0">
                          <a:ln>
                            <a:noFill/>
                          </a:ln>
                          <a:solidFill>
                            <a:schemeClr val="tx1"/>
                          </a:solidFill>
                          <a:effectLst/>
                          <a:latin typeface="Arial" panose="020B0604020202020204" pitchFamily="34" charset="0"/>
                          <a:cs typeface="Arial" panose="020B0604020202020204" pitchFamily="34" charset="0"/>
                        </a:rPr>
                        <a:t>Forza di reazione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800" b="0" i="0" u="none" strike="noStrike" cap="none" normalizeH="0" baseline="0" noProof="0" dirty="0">
                          <a:ln>
                            <a:noFill/>
                          </a:ln>
                          <a:solidFill>
                            <a:schemeClr val="tx1"/>
                          </a:solidFill>
                          <a:effectLst/>
                          <a:latin typeface="Arial" panose="020B0604020202020204" pitchFamily="34" charset="0"/>
                          <a:cs typeface="Arial" panose="020B0604020202020204" pitchFamily="34" charset="0"/>
                        </a:rPr>
                        <a:t>Durata di reazione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42820489"/>
                  </a:ext>
                </a:extLst>
              </a:tr>
              <a:tr h="417513">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800" b="0" i="0" u="none" strike="noStrike" cap="none" normalizeH="0" baseline="0" noProof="0" dirty="0">
                          <a:ln>
                            <a:noFill/>
                          </a:ln>
                          <a:solidFill>
                            <a:schemeClr val="tx1"/>
                          </a:solidFill>
                          <a:effectLst/>
                          <a:latin typeface="Arial" panose="020B0604020202020204" pitchFamily="34" charset="0"/>
                          <a:cs typeface="Arial" panose="020B0604020202020204" pitchFamily="34" charset="0"/>
                        </a:rPr>
                        <a:t>Collerico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1800" b="0" i="0" u="none" strike="noStrike" cap="none" normalizeH="0" baseline="0" noProof="0" dirty="0">
                          <a:ln>
                            <a:noFill/>
                          </a:ln>
                          <a:solidFill>
                            <a:schemeClr val="tx1"/>
                          </a:solidFill>
                          <a:effectLst/>
                          <a:latin typeface="Arial" panose="020B0604020202020204" pitchFamily="34" charset="0"/>
                          <a:cs typeface="Arial" panose="020B0604020202020204"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1800" b="0" i="0" u="none" strike="noStrike" cap="none" normalizeH="0" baseline="0" noProof="0" dirty="0">
                          <a:ln>
                            <a:noFill/>
                          </a:ln>
                          <a:solidFill>
                            <a:schemeClr val="tx1"/>
                          </a:solidFill>
                          <a:effectLst/>
                          <a:latin typeface="Arial" panose="020B0604020202020204" pitchFamily="34" charset="0"/>
                          <a:cs typeface="Arial" panose="020B0604020202020204"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1800" b="0" i="0" u="none" strike="noStrike" cap="none" normalizeH="0" baseline="0" noProof="0" dirty="0">
                          <a:ln>
                            <a:noFill/>
                          </a:ln>
                          <a:solidFill>
                            <a:schemeClr val="tx1"/>
                          </a:solidFill>
                          <a:effectLst/>
                          <a:latin typeface="Arial" panose="020B0604020202020204" pitchFamily="34" charset="0"/>
                          <a:cs typeface="Arial" panose="020B0604020202020204"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8010895"/>
                  </a:ext>
                </a:extLst>
              </a:tr>
              <a:tr h="360363">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800" b="0" i="0" u="none" strike="noStrike" cap="none" normalizeH="0" baseline="0" noProof="0" dirty="0" err="1">
                          <a:ln>
                            <a:noFill/>
                          </a:ln>
                          <a:solidFill>
                            <a:schemeClr val="tx1"/>
                          </a:solidFill>
                          <a:effectLst/>
                          <a:latin typeface="Arial" panose="020B0604020202020204" pitchFamily="34" charset="0"/>
                          <a:cs typeface="Arial" panose="020B0604020202020204" pitchFamily="34" charset="0"/>
                        </a:rPr>
                        <a:t>Sanguinico</a:t>
                      </a:r>
                      <a:endParaRPr kumimoji="0" lang="it-IT" altLang="it-IT" sz="1800" b="0" i="0" u="none" strike="noStrike" cap="none" normalizeH="0" baseline="0" noProof="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1800" b="0" i="0" u="none" strike="noStrike" cap="none" normalizeH="0" baseline="0" noProof="0">
                          <a:ln>
                            <a:noFill/>
                          </a:ln>
                          <a:solidFill>
                            <a:schemeClr val="tx1"/>
                          </a:solidFill>
                          <a:effectLst/>
                          <a:latin typeface="Arial" panose="020B0604020202020204" pitchFamily="34" charset="0"/>
                          <a:cs typeface="Arial" panose="020B0604020202020204"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1800" b="0" i="0" u="none" strike="noStrike" cap="none" normalizeH="0" baseline="0" noProof="0">
                          <a:ln>
                            <a:noFill/>
                          </a:ln>
                          <a:solidFill>
                            <a:schemeClr val="tx1"/>
                          </a:solidFill>
                          <a:effectLst/>
                          <a:latin typeface="Arial" panose="020B0604020202020204" pitchFamily="34" charset="0"/>
                          <a:cs typeface="Arial" panose="020B0604020202020204"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1800" b="0" i="0" u="none" strike="noStrike" cap="none" normalizeH="0" baseline="0" noProof="0">
                          <a:ln>
                            <a:noFill/>
                          </a:ln>
                          <a:solidFill>
                            <a:schemeClr val="tx1"/>
                          </a:solidFill>
                          <a:effectLst/>
                          <a:latin typeface="Arial" panose="020B0604020202020204" pitchFamily="34" charset="0"/>
                          <a:cs typeface="Arial" panose="020B0604020202020204"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37854183"/>
                  </a:ext>
                </a:extLst>
              </a:tr>
              <a:tr h="42703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800" b="0" i="0" u="none" strike="noStrike" cap="none" normalizeH="0" baseline="0" noProof="0">
                          <a:ln>
                            <a:noFill/>
                          </a:ln>
                          <a:solidFill>
                            <a:schemeClr val="tx1"/>
                          </a:solidFill>
                          <a:effectLst/>
                          <a:latin typeface="Arial" panose="020B0604020202020204" pitchFamily="34" charset="0"/>
                          <a:cs typeface="Arial" panose="020B0604020202020204" pitchFamily="34" charset="0"/>
                        </a:rPr>
                        <a:t>Malinconico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1800" b="0" i="0" u="none" strike="noStrike" cap="none" normalizeH="0" baseline="0" noProof="0">
                          <a:ln>
                            <a:noFill/>
                          </a:ln>
                          <a:solidFill>
                            <a:schemeClr val="tx1"/>
                          </a:solidFill>
                          <a:effectLst/>
                          <a:latin typeface="Arial" panose="020B0604020202020204" pitchFamily="34" charset="0"/>
                          <a:cs typeface="Arial" panose="020B0604020202020204"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1800" b="0" i="0" u="none" strike="noStrike" cap="none" normalizeH="0" baseline="0" noProof="0">
                          <a:ln>
                            <a:noFill/>
                          </a:ln>
                          <a:solidFill>
                            <a:schemeClr val="tx1"/>
                          </a:solidFill>
                          <a:effectLst/>
                          <a:latin typeface="Arial" panose="020B0604020202020204" pitchFamily="34" charset="0"/>
                          <a:cs typeface="Arial" panose="020B0604020202020204"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1800" b="0" i="0" u="none" strike="noStrike" cap="none" normalizeH="0" baseline="0" noProof="0">
                          <a:ln>
                            <a:noFill/>
                          </a:ln>
                          <a:solidFill>
                            <a:schemeClr val="tx1"/>
                          </a:solidFill>
                          <a:effectLst/>
                          <a:latin typeface="Arial" panose="020B0604020202020204" pitchFamily="34" charset="0"/>
                          <a:cs typeface="Arial" panose="020B0604020202020204"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75603985"/>
                  </a:ext>
                </a:extLst>
              </a:tr>
              <a:tr h="44608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800" b="0" i="0" u="none" strike="noStrike" cap="none" normalizeH="0" baseline="0" noProof="0">
                          <a:ln>
                            <a:noFill/>
                          </a:ln>
                          <a:solidFill>
                            <a:schemeClr val="tx1"/>
                          </a:solidFill>
                          <a:effectLst/>
                          <a:latin typeface="Arial" panose="020B0604020202020204" pitchFamily="34" charset="0"/>
                          <a:cs typeface="Arial" panose="020B0604020202020204" pitchFamily="34" charset="0"/>
                        </a:rPr>
                        <a:t>Flemmatico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1800" b="0" i="0" u="none" strike="noStrike" cap="none" normalizeH="0" baseline="0" noProof="0">
                          <a:ln>
                            <a:noFill/>
                          </a:ln>
                          <a:solidFill>
                            <a:schemeClr val="tx1"/>
                          </a:solidFill>
                          <a:effectLst/>
                          <a:latin typeface="Arial" panose="020B0604020202020204" pitchFamily="34" charset="0"/>
                          <a:cs typeface="Arial" panose="020B0604020202020204"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1800" b="0" i="0" u="none" strike="noStrike" cap="none" normalizeH="0" baseline="0" noProof="0">
                          <a:ln>
                            <a:noFill/>
                          </a:ln>
                          <a:solidFill>
                            <a:schemeClr val="tx1"/>
                          </a:solidFill>
                          <a:effectLst/>
                          <a:latin typeface="Arial" panose="020B0604020202020204" pitchFamily="34" charset="0"/>
                          <a:cs typeface="Arial" panose="020B0604020202020204"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1800" b="0" i="0" u="none" strike="noStrike" cap="none" normalizeH="0" baseline="0" noProof="0" dirty="0">
                          <a:ln>
                            <a:noFill/>
                          </a:ln>
                          <a:solidFill>
                            <a:schemeClr val="tx1"/>
                          </a:solidFill>
                          <a:effectLst/>
                          <a:latin typeface="Arial" panose="020B0604020202020204" pitchFamily="34" charset="0"/>
                          <a:cs typeface="Arial" panose="020B0604020202020204"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71911435"/>
                  </a:ext>
                </a:extLst>
              </a:tr>
            </a:tbl>
          </a:graphicData>
        </a:graphic>
      </p:graphicFrame>
      <p:sp>
        <p:nvSpPr>
          <p:cNvPr id="31793" name="Text Box 49">
            <a:extLst>
              <a:ext uri="{FF2B5EF4-FFF2-40B4-BE49-F238E27FC236}">
                <a16:creationId xmlns:a16="http://schemas.microsoft.com/office/drawing/2014/main" id="{C27948F8-93C8-5877-7EBE-2E6AC619F6EA}"/>
              </a:ext>
            </a:extLst>
          </p:cNvPr>
          <p:cNvSpPr txBox="1">
            <a:spLocks noChangeArrowheads="1"/>
          </p:cNvSpPr>
          <p:nvPr/>
        </p:nvSpPr>
        <p:spPr bwMode="auto">
          <a:xfrm>
            <a:off x="250825" y="6127750"/>
            <a:ext cx="658853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AU" altLang="it-IT" sz="1400" dirty="0">
                <a:hlinkClick r:id="rId3"/>
              </a:rPr>
              <a:t>https://it.wikipedia.org/wiki/Teoria_umorale#/media/File:Alletemp.jpg</a:t>
            </a:r>
            <a:endParaRPr lang="en-AU" altLang="it-IT" sz="1400" dirty="0"/>
          </a:p>
          <a:p>
            <a:r>
              <a:rPr lang="en-AU" altLang="it-IT" sz="1400" dirty="0">
                <a:hlinkClick r:id="rId4"/>
              </a:rPr>
              <a:t>https://it.wikipedia.org/wiki/Quattro_temperamenti</a:t>
            </a:r>
            <a:r>
              <a:rPr lang="en-AU" altLang="it-IT" sz="1400" dirty="0"/>
              <a:t> </a:t>
            </a:r>
          </a:p>
        </p:txBody>
      </p:sp>
      <p:pic>
        <p:nvPicPr>
          <p:cNvPr id="31800" name="Picture 56">
            <a:extLst>
              <a:ext uri="{FF2B5EF4-FFF2-40B4-BE49-F238E27FC236}">
                <a16:creationId xmlns:a16="http://schemas.microsoft.com/office/drawing/2014/main" id="{AD061270-BF39-FA7D-EC62-BB3B08020A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4254500"/>
            <a:ext cx="5040313" cy="1947863"/>
          </a:xfrm>
          <a:prstGeom prst="rect">
            <a:avLst/>
          </a:prstGeom>
          <a:noFill/>
          <a:extLst>
            <a:ext uri="{909E8E84-426E-40DD-AFC4-6F175D3DCCD1}">
              <a14:hiddenFill xmlns:a14="http://schemas.microsoft.com/office/drawing/2010/main">
                <a:solidFill>
                  <a:srgbClr val="FFFFFF"/>
                </a:solidFill>
              </a14:hiddenFill>
            </a:ext>
          </a:extLst>
        </p:spPr>
      </p:pic>
      <p:pic>
        <p:nvPicPr>
          <p:cNvPr id="31807" name="Picture 63">
            <a:extLst>
              <a:ext uri="{FF2B5EF4-FFF2-40B4-BE49-F238E27FC236}">
                <a16:creationId xmlns:a16="http://schemas.microsoft.com/office/drawing/2014/main" id="{AA8D51C6-B62B-29AC-2BE3-D3983AB6CB1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72225" y="1196975"/>
            <a:ext cx="2159000" cy="3173413"/>
          </a:xfrm>
          <a:prstGeom prst="rect">
            <a:avLst/>
          </a:prstGeom>
          <a:noFill/>
          <a:extLst>
            <a:ext uri="{909E8E84-426E-40DD-AFC4-6F175D3DCCD1}">
              <a14:hiddenFill xmlns:a14="http://schemas.microsoft.com/office/drawing/2010/main">
                <a:solidFill>
                  <a:srgbClr val="FFFFFF"/>
                </a:solidFill>
              </a14:hiddenFill>
            </a:ext>
          </a:extLst>
        </p:spPr>
      </p:pic>
      <p:sp>
        <p:nvSpPr>
          <p:cNvPr id="31808" name="Text Box 64">
            <a:extLst>
              <a:ext uri="{FF2B5EF4-FFF2-40B4-BE49-F238E27FC236}">
                <a16:creationId xmlns:a16="http://schemas.microsoft.com/office/drawing/2014/main" id="{B28E67EF-FE24-F2B7-BB19-C174444D0BC3}"/>
              </a:ext>
            </a:extLst>
          </p:cNvPr>
          <p:cNvSpPr txBox="1">
            <a:spLocks noChangeArrowheads="1"/>
          </p:cNvSpPr>
          <p:nvPr/>
        </p:nvSpPr>
        <p:spPr bwMode="auto">
          <a:xfrm>
            <a:off x="6267450" y="4452143"/>
            <a:ext cx="2368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l-PL" altLang="it-IT" dirty="0"/>
              <a:t>„primum, non nocere”</a:t>
            </a:r>
            <a:endParaRPr lang="en-AU" altLang="it-IT"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D4036B13-028C-CEF9-6503-4CE10E02749E}"/>
              </a:ext>
            </a:extLst>
          </p:cNvPr>
          <p:cNvSpPr>
            <a:spLocks noGrp="1" noChangeArrowheads="1"/>
          </p:cNvSpPr>
          <p:nvPr>
            <p:ph type="title"/>
          </p:nvPr>
        </p:nvSpPr>
        <p:spPr>
          <a:xfrm>
            <a:off x="427955" y="-450304"/>
            <a:ext cx="8288089" cy="1143000"/>
          </a:xfrm>
        </p:spPr>
        <p:txBody>
          <a:bodyPr/>
          <a:lstStyle/>
          <a:p>
            <a:r>
              <a:rPr lang="pl-PL" altLang="it-IT" sz="3600" dirty="0"/>
              <a:t>Temperament</a:t>
            </a:r>
            <a:r>
              <a:rPr lang="it-IT" altLang="it-IT" sz="3600" dirty="0"/>
              <a:t>o vs. «carattere»</a:t>
            </a:r>
            <a:endParaRPr lang="en-AU" altLang="it-IT" sz="3600" dirty="0"/>
          </a:p>
        </p:txBody>
      </p:sp>
      <p:pic>
        <p:nvPicPr>
          <p:cNvPr id="3074" name="Picture 2" descr="Le dimensioni di Eysenck collegate ai temperamenti e ai tratti caratteriali">
            <a:extLst>
              <a:ext uri="{FF2B5EF4-FFF2-40B4-BE49-F238E27FC236}">
                <a16:creationId xmlns:a16="http://schemas.microsoft.com/office/drawing/2014/main" id="{D1BF3BD3-F464-63AD-3680-550C411EAA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692696"/>
            <a:ext cx="5616624" cy="5616624"/>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11033D20-57E7-047F-29D6-C4569784DA12}"/>
              </a:ext>
            </a:extLst>
          </p:cNvPr>
          <p:cNvSpPr txBox="1"/>
          <p:nvPr/>
        </p:nvSpPr>
        <p:spPr>
          <a:xfrm>
            <a:off x="251520" y="6415603"/>
            <a:ext cx="8640960" cy="369332"/>
          </a:xfrm>
          <a:prstGeom prst="rect">
            <a:avLst/>
          </a:prstGeom>
          <a:noFill/>
        </p:spPr>
        <p:txBody>
          <a:bodyPr wrap="square">
            <a:spAutoFit/>
          </a:bodyPr>
          <a:lstStyle/>
          <a:p>
            <a:r>
              <a:rPr lang="it-IT" dirty="0"/>
              <a:t>https://www.settemuse.it/costume/costume_temperamento.htm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5C0D0400-D1D5-07AD-899F-9BC669F57E7E}"/>
              </a:ext>
            </a:extLst>
          </p:cNvPr>
          <p:cNvSpPr>
            <a:spLocks noGrp="1" noChangeArrowheads="1"/>
          </p:cNvSpPr>
          <p:nvPr>
            <p:ph type="title"/>
          </p:nvPr>
        </p:nvSpPr>
        <p:spPr>
          <a:xfrm>
            <a:off x="1620169" y="-13672"/>
            <a:ext cx="7313612" cy="1143000"/>
          </a:xfrm>
        </p:spPr>
        <p:txBody>
          <a:bodyPr/>
          <a:lstStyle/>
          <a:p>
            <a:r>
              <a:rPr lang="it-IT" altLang="it-IT" sz="3600" dirty="0"/>
              <a:t>Aristotele: Etica, Retorica</a:t>
            </a:r>
          </a:p>
        </p:txBody>
      </p:sp>
      <p:sp>
        <p:nvSpPr>
          <p:cNvPr id="68611" name="Rectangle 3">
            <a:extLst>
              <a:ext uri="{FF2B5EF4-FFF2-40B4-BE49-F238E27FC236}">
                <a16:creationId xmlns:a16="http://schemas.microsoft.com/office/drawing/2014/main" id="{4EBF1636-138A-CD21-9291-4A3BE5635756}"/>
              </a:ext>
            </a:extLst>
          </p:cNvPr>
          <p:cNvSpPr>
            <a:spLocks noGrp="1" noChangeArrowheads="1"/>
          </p:cNvSpPr>
          <p:nvPr>
            <p:ph type="body" idx="1"/>
          </p:nvPr>
        </p:nvSpPr>
        <p:spPr>
          <a:xfrm>
            <a:off x="179388" y="1484313"/>
            <a:ext cx="8785225" cy="4525962"/>
          </a:xfrm>
        </p:spPr>
        <p:txBody>
          <a:bodyPr/>
          <a:lstStyle/>
          <a:p>
            <a:pPr>
              <a:lnSpc>
                <a:spcPct val="90000"/>
              </a:lnSpc>
            </a:pPr>
            <a:r>
              <a:rPr lang="it-IT" altLang="it-IT" sz="1800" dirty="0"/>
              <a:t>Libro</a:t>
            </a:r>
            <a:r>
              <a:rPr lang="pl-PL" altLang="it-IT" sz="1800" dirty="0"/>
              <a:t>. I 28. „</a:t>
            </a:r>
            <a:r>
              <a:rPr lang="it-IT" altLang="it-IT" sz="1800" dirty="0"/>
              <a:t>E la dignità è nel mezzo tra presunzione e servilismo e riguarda il modo di essere. Perché un uomo presuntuoso è un uomo che non si degna di associarsi con nessuno e non vuole parlare con nessuno ... e un uomo servile è colui che entra in relazione con tutti in ogni modo possibile e in ogni circostanza</a:t>
            </a:r>
            <a:r>
              <a:rPr lang="it-IT" altLang="it-IT" sz="1800" dirty="0">
                <a:solidFill>
                  <a:srgbClr val="000066"/>
                </a:solidFill>
              </a:rPr>
              <a:t>. [</a:t>
            </a:r>
            <a:r>
              <a:rPr lang="it-IT" altLang="it-IT" sz="1800" dirty="0" err="1">
                <a:solidFill>
                  <a:srgbClr val="000066"/>
                </a:solidFill>
              </a:rPr>
              <a:t>estroverso</a:t>
            </a:r>
            <a:r>
              <a:rPr lang="it-IT" altLang="it-IT" sz="1800" dirty="0" err="1">
                <a:solidFill>
                  <a:srgbClr val="000066"/>
                </a:solidFill>
                <a:cs typeface="Arial" panose="020B0604020202020204" pitchFamily="34" charset="0"/>
              </a:rPr>
              <a:t>↔introverso</a:t>
            </a:r>
            <a:r>
              <a:rPr lang="it-IT" altLang="it-IT" sz="1800" dirty="0">
                <a:solidFill>
                  <a:srgbClr val="000066"/>
                </a:solidFill>
                <a:cs typeface="Arial" panose="020B0604020202020204" pitchFamily="34" charset="0"/>
              </a:rPr>
              <a:t>]</a:t>
            </a:r>
            <a:r>
              <a:rPr lang="it-IT" altLang="it-IT" sz="1800" dirty="0"/>
              <a:t>
29. «Il pudore [che non è la vergogna] è contrario alla timidezza in relazione alla spudoratezza e all'estrema timidezza, e riguarda azioni e parole. Perché una persona spudorata è solo quella che in ogni circostanza dice e fa a tutti ciò che gli accade, e un uomo molto timido è il suo opposto, ha paura di fare qualsiasi cosa e parlare con chiunque (un tale uomo è ozioso, perché tutto lo intimidisce).
Libro II, 13. Poiché, come diciamo, l'uomo ama se stesso; Un uomo di valore sarà egoista o no? Ed è egoista chi fa ogni cosa per se stesso nelle questioni in cui è in gioco il profitto. Quindi l'uomo malvagio è egoista (poiché fa tutto per se stesso), ma non l'uomo di valore.   </a:t>
            </a:r>
            <a:endParaRPr lang="en-AU" altLang="it-IT" sz="1800" dirty="0"/>
          </a:p>
        </p:txBody>
      </p:sp>
      <p:sp>
        <p:nvSpPr>
          <p:cNvPr id="68612" name="Text Box 4">
            <a:extLst>
              <a:ext uri="{FF2B5EF4-FFF2-40B4-BE49-F238E27FC236}">
                <a16:creationId xmlns:a16="http://schemas.microsoft.com/office/drawing/2014/main" id="{74E14034-38FE-0017-442E-83B1A2B40715}"/>
              </a:ext>
            </a:extLst>
          </p:cNvPr>
          <p:cNvSpPr txBox="1">
            <a:spLocks noChangeArrowheads="1"/>
          </p:cNvSpPr>
          <p:nvPr/>
        </p:nvSpPr>
        <p:spPr bwMode="auto">
          <a:xfrm>
            <a:off x="0" y="6187043"/>
            <a:ext cx="713817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l-PL" altLang="it-IT" dirty="0"/>
              <a:t>Ar</a:t>
            </a:r>
            <a:r>
              <a:rPr lang="it-IT" altLang="it-IT" dirty="0"/>
              <a:t>i</a:t>
            </a:r>
            <a:r>
              <a:rPr lang="pl-PL" altLang="it-IT" dirty="0"/>
              <a:t>stotele, </a:t>
            </a:r>
            <a:r>
              <a:rPr lang="pl-PL" altLang="it-IT" i="1" dirty="0"/>
              <a:t>Et</a:t>
            </a:r>
            <a:r>
              <a:rPr lang="it-IT" altLang="it-IT" i="1" dirty="0" err="1"/>
              <a:t>ica</a:t>
            </a:r>
            <a:r>
              <a:rPr lang="it-IT" altLang="it-IT" i="1" dirty="0"/>
              <a:t> maggiore</a:t>
            </a:r>
            <a:r>
              <a:rPr lang="pl-PL" altLang="it-IT" dirty="0"/>
              <a:t>, </a:t>
            </a:r>
            <a:r>
              <a:rPr lang="it-IT" altLang="it-IT" dirty="0"/>
              <a:t>trad. in polacco W.</a:t>
            </a:r>
            <a:r>
              <a:rPr lang="pl-PL" altLang="it-IT" dirty="0"/>
              <a:t> Wróblewski, </a:t>
            </a:r>
            <a:endParaRPr lang="it-IT" altLang="it-IT" dirty="0"/>
          </a:p>
          <a:p>
            <a:r>
              <a:rPr lang="pl-PL" altLang="it-IT" dirty="0"/>
              <a:t>PWN, Warszawa, 2010</a:t>
            </a:r>
            <a:endParaRPr lang="en-AU" altLang="it-IT" dirty="0"/>
          </a:p>
        </p:txBody>
      </p:sp>
      <p:sp>
        <p:nvSpPr>
          <p:cNvPr id="68613" name="Text Box 5">
            <a:extLst>
              <a:ext uri="{FF2B5EF4-FFF2-40B4-BE49-F238E27FC236}">
                <a16:creationId xmlns:a16="http://schemas.microsoft.com/office/drawing/2014/main" id="{9DAE8A9D-22C7-F4C5-ACE3-323931C41473}"/>
              </a:ext>
            </a:extLst>
          </p:cNvPr>
          <p:cNvSpPr txBox="1">
            <a:spLocks noChangeArrowheads="1"/>
          </p:cNvSpPr>
          <p:nvPr/>
        </p:nvSpPr>
        <p:spPr bwMode="auto">
          <a:xfrm>
            <a:off x="179387" y="5373687"/>
            <a:ext cx="708078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b="1" dirty="0">
                <a:solidFill>
                  <a:srgbClr val="C00000"/>
                </a:solidFill>
              </a:rPr>
              <a:t>→ E oggi, la divisione dei ruoli tra i bambini in classe </a:t>
            </a:r>
          </a:p>
          <a:p>
            <a:r>
              <a:rPr lang="it-IT" altLang="it-IT" b="1" dirty="0">
                <a:solidFill>
                  <a:srgbClr val="C00000"/>
                </a:solidFill>
              </a:rPr>
              <a:t>riflette in gran parte queste categorie</a:t>
            </a:r>
            <a:r>
              <a:rPr lang="pl-PL" altLang="it-IT" dirty="0">
                <a:solidFill>
                  <a:srgbClr val="C00000"/>
                </a:solidFill>
              </a:rPr>
              <a:t> </a:t>
            </a:r>
            <a:endParaRPr lang="en-AU" altLang="it-IT"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Effect transition="in" filter="blinds(horizontal)">
                                      <p:cBhvr>
                                        <p:cTn id="7" dur="500"/>
                                        <p:tgtEl>
                                          <p:spTgt spid="686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68613"/>
                                        </p:tgtEl>
                                        <p:attrNameLst>
                                          <p:attrName>style.visibility</p:attrName>
                                        </p:attrNameLst>
                                      </p:cBhvr>
                                      <p:to>
                                        <p:strVal val="visible"/>
                                      </p:to>
                                    </p:set>
                                    <p:animEffect transition="in" filter="blinds(horizontal)">
                                      <p:cBhvr>
                                        <p:cTn id="12" dur="500"/>
                                        <p:tgtEl>
                                          <p:spTgt spid="686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p:bldP spid="686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E96DF59A-56EC-38C7-690B-5BA738A4232B}"/>
              </a:ext>
            </a:extLst>
          </p:cNvPr>
          <p:cNvSpPr>
            <a:spLocks noGrp="1" noChangeArrowheads="1"/>
          </p:cNvSpPr>
          <p:nvPr>
            <p:ph type="title"/>
          </p:nvPr>
        </p:nvSpPr>
        <p:spPr>
          <a:xfrm>
            <a:off x="915194" y="-78421"/>
            <a:ext cx="7313612" cy="1143000"/>
          </a:xfrm>
        </p:spPr>
        <p:txBody>
          <a:bodyPr/>
          <a:lstStyle/>
          <a:p>
            <a:r>
              <a:rPr lang="it-IT" altLang="it-IT" sz="3600" dirty="0"/>
              <a:t>Medioevo</a:t>
            </a:r>
          </a:p>
        </p:txBody>
      </p:sp>
      <p:sp>
        <p:nvSpPr>
          <p:cNvPr id="69635" name="Rectangle 3">
            <a:extLst>
              <a:ext uri="{FF2B5EF4-FFF2-40B4-BE49-F238E27FC236}">
                <a16:creationId xmlns:a16="http://schemas.microsoft.com/office/drawing/2014/main" id="{F19A47D5-3715-8F92-2F97-8435040CD015}"/>
              </a:ext>
            </a:extLst>
          </p:cNvPr>
          <p:cNvSpPr>
            <a:spLocks noGrp="1" noChangeArrowheads="1"/>
          </p:cNvSpPr>
          <p:nvPr>
            <p:ph type="body" idx="1"/>
          </p:nvPr>
        </p:nvSpPr>
        <p:spPr>
          <a:xfrm>
            <a:off x="395288" y="1196975"/>
            <a:ext cx="8229600" cy="4525963"/>
          </a:xfrm>
        </p:spPr>
        <p:txBody>
          <a:bodyPr/>
          <a:lstStyle/>
          <a:p>
            <a:pPr marL="0" indent="0">
              <a:buNone/>
            </a:pPr>
            <a:r>
              <a:rPr lang="it-IT" altLang="it-IT" sz="2800" dirty="0"/>
              <a:t>S</a:t>
            </a:r>
            <a:r>
              <a:rPr lang="pl-PL" altLang="it-IT" sz="2800" dirty="0"/>
              <a:t>. Albert</a:t>
            </a:r>
            <a:r>
              <a:rPr lang="it-IT" altLang="it-IT" sz="2800" dirty="0"/>
              <a:t>o Magno</a:t>
            </a:r>
            <a:r>
              <a:rPr lang="pl-PL" altLang="it-IT" sz="2800" dirty="0"/>
              <a:t> (1205-1280)</a:t>
            </a:r>
            <a:endParaRPr lang="en-AU" altLang="it-IT" sz="2800" dirty="0"/>
          </a:p>
        </p:txBody>
      </p:sp>
      <p:pic>
        <p:nvPicPr>
          <p:cNvPr id="69636" name="Picture 4">
            <a:extLst>
              <a:ext uri="{FF2B5EF4-FFF2-40B4-BE49-F238E27FC236}">
                <a16:creationId xmlns:a16="http://schemas.microsoft.com/office/drawing/2014/main" id="{F7BC3E9F-C76F-0161-488B-5F0CA1EB6F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5188" y="404813"/>
            <a:ext cx="1633537" cy="2592387"/>
          </a:xfrm>
          <a:prstGeom prst="rect">
            <a:avLst/>
          </a:prstGeom>
          <a:noFill/>
          <a:extLst>
            <a:ext uri="{909E8E84-426E-40DD-AFC4-6F175D3DCCD1}">
              <a14:hiddenFill xmlns:a14="http://schemas.microsoft.com/office/drawing/2010/main">
                <a:solidFill>
                  <a:srgbClr val="FFFFFF"/>
                </a:solidFill>
              </a14:hiddenFill>
            </a:ext>
          </a:extLst>
        </p:spPr>
      </p:pic>
      <p:sp>
        <p:nvSpPr>
          <p:cNvPr id="69637" name="Text Box 5">
            <a:extLst>
              <a:ext uri="{FF2B5EF4-FFF2-40B4-BE49-F238E27FC236}">
                <a16:creationId xmlns:a16="http://schemas.microsoft.com/office/drawing/2014/main" id="{DA1A4CF0-4340-3E14-0189-447A609619EF}"/>
              </a:ext>
            </a:extLst>
          </p:cNvPr>
          <p:cNvSpPr txBox="1">
            <a:spLocks noChangeArrowheads="1"/>
          </p:cNvSpPr>
          <p:nvPr/>
        </p:nvSpPr>
        <p:spPr bwMode="auto">
          <a:xfrm>
            <a:off x="6717836" y="3145400"/>
            <a:ext cx="2343655"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AU" altLang="it-IT" sz="1300" dirty="0"/>
              <a:t>Alberto </a:t>
            </a:r>
            <a:r>
              <a:rPr lang="en-AU" altLang="it-IT" sz="1300" dirty="0" err="1"/>
              <a:t>Magno</a:t>
            </a:r>
            <a:r>
              <a:rPr lang="pl-PL" altLang="it-IT" sz="1300" dirty="0"/>
              <a:t>,</a:t>
            </a:r>
            <a:r>
              <a:rPr lang="en-AU" altLang="it-IT" sz="1300" dirty="0"/>
              <a:t> </a:t>
            </a:r>
            <a:r>
              <a:rPr lang="en-AU" altLang="it-IT" sz="1300" dirty="0" err="1"/>
              <a:t>affresco</a:t>
            </a:r>
            <a:endParaRPr lang="pl-PL" altLang="it-IT" sz="1300" dirty="0"/>
          </a:p>
          <a:p>
            <a:r>
              <a:rPr lang="en-AU" altLang="it-IT" sz="1300" dirty="0"/>
              <a:t> di </a:t>
            </a:r>
            <a:r>
              <a:rPr lang="en-AU" altLang="it-IT" sz="1300" dirty="0">
                <a:hlinkClick r:id="rId3" tooltip="Tommaso da Modena"/>
              </a:rPr>
              <a:t>Tommaso da Modena</a:t>
            </a:r>
            <a:r>
              <a:rPr lang="en-AU" altLang="it-IT" sz="1300" dirty="0"/>
              <a:t>, </a:t>
            </a:r>
            <a:endParaRPr lang="pl-PL" altLang="it-IT" sz="1300" dirty="0"/>
          </a:p>
          <a:p>
            <a:r>
              <a:rPr lang="en-AU" altLang="it-IT" sz="1300" dirty="0">
                <a:hlinkClick r:id="rId4" tooltip="Treviso"/>
              </a:rPr>
              <a:t>Treviso</a:t>
            </a:r>
            <a:r>
              <a:rPr lang="en-AU" altLang="it-IT" sz="1300" dirty="0"/>
              <a:t>, </a:t>
            </a:r>
            <a:r>
              <a:rPr lang="en-AU" altLang="it-IT" sz="1300" dirty="0">
                <a:hlinkClick r:id="rId5" tooltip="1352"/>
              </a:rPr>
              <a:t>1352</a:t>
            </a:r>
            <a:r>
              <a:rPr lang="en-AU" altLang="it-IT" sz="1300" dirty="0"/>
              <a:t> </a:t>
            </a:r>
            <a:r>
              <a:rPr lang="pl-PL" altLang="it-IT" sz="1300" dirty="0"/>
              <a:t>wikipedia.it</a:t>
            </a:r>
            <a:endParaRPr lang="en-AU" altLang="it-IT" sz="1300" dirty="0"/>
          </a:p>
        </p:txBody>
      </p:sp>
      <p:sp>
        <p:nvSpPr>
          <p:cNvPr id="69638" name="Rectangle 6">
            <a:extLst>
              <a:ext uri="{FF2B5EF4-FFF2-40B4-BE49-F238E27FC236}">
                <a16:creationId xmlns:a16="http://schemas.microsoft.com/office/drawing/2014/main" id="{CF2E7EAD-0E03-4816-F4FC-30AF72E08A9E}"/>
              </a:ext>
            </a:extLst>
          </p:cNvPr>
          <p:cNvSpPr>
            <a:spLocks noChangeArrowheads="1"/>
          </p:cNvSpPr>
          <p:nvPr/>
        </p:nvSpPr>
        <p:spPr bwMode="auto">
          <a:xfrm>
            <a:off x="179388" y="1773238"/>
            <a:ext cx="7056437"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r>
              <a:rPr lang="it-IT" altLang="it-IT" sz="1800" dirty="0"/>
              <a:t>"Il concetto dei </a:t>
            </a:r>
            <a:r>
              <a:rPr lang="it-IT" altLang="it-IT" sz="1800" u="sng" dirty="0"/>
              <a:t>sensi interiori </a:t>
            </a:r>
            <a:r>
              <a:rPr lang="it-IT" altLang="it-IT" sz="1800" dirty="0"/>
              <a:t>di Alberto Magno ha certamente le sue origini negli scritti di Aristotele, Nemesio di </a:t>
            </a:r>
            <a:r>
              <a:rPr lang="it-IT" altLang="it-IT" sz="1800" dirty="0" err="1"/>
              <a:t>Emeza</a:t>
            </a:r>
            <a:r>
              <a:rPr lang="it-IT" altLang="it-IT" sz="1800" dirty="0"/>
              <a:t>, Avicenna o Al-Gaze." In due opere che trattano questioni antropologiche ed epistemologiche – </a:t>
            </a:r>
            <a:r>
              <a:rPr lang="it-IT" altLang="it-IT" sz="1800" i="1" dirty="0"/>
              <a:t>De </a:t>
            </a:r>
            <a:r>
              <a:rPr lang="it-IT" altLang="it-IT" sz="1800" i="1" dirty="0" err="1"/>
              <a:t>Homine</a:t>
            </a:r>
            <a:r>
              <a:rPr lang="it-IT" altLang="it-IT" sz="1800" dirty="0"/>
              <a:t> e </a:t>
            </a:r>
            <a:r>
              <a:rPr lang="it-IT" altLang="it-IT" sz="1800" i="1" dirty="0"/>
              <a:t>De Anima </a:t>
            </a:r>
            <a:r>
              <a:rPr lang="it-IT" altLang="it-IT" sz="1800" dirty="0"/>
              <a:t>– Alberto Magno usa tre classificazioni, leggermente diverse, dei sensi interiori. Per riassumere, ci sono tali "sensi" in loro:
1) Il senso comune (</a:t>
            </a:r>
            <a:r>
              <a:rPr lang="it-IT" altLang="it-IT" sz="1800" i="1" dirty="0" err="1"/>
              <a:t>sensus</a:t>
            </a:r>
            <a:r>
              <a:rPr lang="it-IT" altLang="it-IT" sz="1800" i="1" dirty="0"/>
              <a:t> </a:t>
            </a:r>
            <a:r>
              <a:rPr lang="it-IT" altLang="it-IT" sz="1800" i="1" dirty="0" err="1"/>
              <a:t>comunis</a:t>
            </a:r>
            <a:r>
              <a:rPr lang="it-IT" altLang="it-IT" sz="1800" dirty="0"/>
              <a:t>), 
2) Ricevere l'immaginazione (</a:t>
            </a:r>
            <a:r>
              <a:rPr lang="it-IT" altLang="it-IT" sz="1800" i="1" dirty="0" err="1"/>
              <a:t>imaginatio</a:t>
            </a:r>
            <a:r>
              <a:rPr lang="it-IT" altLang="it-IT" sz="1800" dirty="0"/>
              <a:t>) 
3) Collegare l'immaginazione (</a:t>
            </a:r>
            <a:r>
              <a:rPr lang="it-IT" altLang="it-IT" sz="1800" i="1" dirty="0" err="1"/>
              <a:t>phantasia</a:t>
            </a:r>
            <a:r>
              <a:rPr lang="it-IT" altLang="it-IT" sz="1800" dirty="0"/>
              <a:t>) 
4) Valutazione (</a:t>
            </a:r>
            <a:r>
              <a:rPr lang="it-IT" altLang="it-IT" sz="1800" i="1" dirty="0" err="1"/>
              <a:t>aestimatio</a:t>
            </a:r>
            <a:r>
              <a:rPr lang="it-IT" altLang="it-IT" sz="1800" dirty="0"/>
              <a:t>), 
5) Il potere del pensiero (</a:t>
            </a:r>
            <a:r>
              <a:rPr lang="it-IT" altLang="it-IT" sz="1800" i="1" dirty="0" err="1"/>
              <a:t>syllogistica</a:t>
            </a:r>
            <a:r>
              <a:rPr lang="it-IT" altLang="it-IT" sz="1800" i="1" dirty="0"/>
              <a:t>, via </a:t>
            </a:r>
            <a:r>
              <a:rPr lang="it-IT" altLang="it-IT" sz="1800" i="1" dirty="0" err="1"/>
              <a:t>cogititava</a:t>
            </a:r>
            <a:r>
              <a:rPr lang="it-IT" altLang="it-IT" sz="1800" dirty="0"/>
              <a:t>) 
6) Memoria (</a:t>
            </a:r>
            <a:r>
              <a:rPr lang="it-IT" altLang="it-IT" sz="1800" i="1" dirty="0"/>
              <a:t>memoria</a:t>
            </a:r>
            <a:r>
              <a:rPr lang="it-IT" altLang="it-IT" sz="1800" dirty="0"/>
              <a:t>) 
7) Richiamo (</a:t>
            </a:r>
            <a:r>
              <a:rPr lang="it-IT" altLang="it-IT" sz="1800" i="1" dirty="0" err="1"/>
              <a:t>reminescentia</a:t>
            </a:r>
            <a:r>
              <a:rPr lang="it-IT" altLang="it-IT" sz="1800" dirty="0"/>
              <a:t>).
</a:t>
            </a:r>
            <a:r>
              <a:rPr lang="pl-PL" altLang="it-IT" dirty="0"/>
              <a:t> </a:t>
            </a:r>
            <a:endParaRPr lang="en-AU" altLang="it-IT" dirty="0"/>
          </a:p>
        </p:txBody>
      </p:sp>
      <p:sp>
        <p:nvSpPr>
          <p:cNvPr id="69639" name="Text Box 7">
            <a:extLst>
              <a:ext uri="{FF2B5EF4-FFF2-40B4-BE49-F238E27FC236}">
                <a16:creationId xmlns:a16="http://schemas.microsoft.com/office/drawing/2014/main" id="{B707E8AB-5C7F-C954-3A8B-0105A7C32EAB}"/>
              </a:ext>
            </a:extLst>
          </p:cNvPr>
          <p:cNvSpPr txBox="1">
            <a:spLocks noChangeArrowheads="1"/>
          </p:cNvSpPr>
          <p:nvPr/>
        </p:nvSpPr>
        <p:spPr bwMode="auto">
          <a:xfrm>
            <a:off x="250825" y="6032500"/>
            <a:ext cx="8748713"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l-PL" altLang="it-IT" sz="1600"/>
              <a:t>Michał Zembrzuski, </a:t>
            </a:r>
            <a:r>
              <a:rPr lang="pl-PL" altLang="it-IT" sz="1600" i="1"/>
              <a:t>Od zmysłu wspólnego do pamięci i przypominania</a:t>
            </a:r>
            <a:r>
              <a:rPr lang="pl-PL" altLang="it-IT" sz="1600"/>
              <a:t>. </a:t>
            </a:r>
            <a:r>
              <a:rPr lang="pl-PL" altLang="it-IT" sz="1600" i="1"/>
              <a:t>Koncepcja zmysłów wewnętrznych w teorii poznania Św. Tomasza z Akwinu. </a:t>
            </a:r>
            <a:r>
              <a:rPr lang="pl-PL" altLang="it-IT" sz="1600"/>
              <a:t>Campidoglio, Warszawa, 2015</a:t>
            </a:r>
            <a:r>
              <a:rPr lang="pl-PL" altLang="it-IT" sz="1600" i="1"/>
              <a:t>, s. 83</a:t>
            </a:r>
            <a:endParaRPr lang="en-AU" altLang="it-IT" sz="16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526A34B9-1601-3A9C-19EB-1268BDB4A154}"/>
              </a:ext>
            </a:extLst>
          </p:cNvPr>
          <p:cNvSpPr>
            <a:spLocks noGrp="1" noChangeArrowheads="1"/>
          </p:cNvSpPr>
          <p:nvPr>
            <p:ph type="title"/>
          </p:nvPr>
        </p:nvSpPr>
        <p:spPr>
          <a:xfrm>
            <a:off x="1331640" y="12616"/>
            <a:ext cx="7313612" cy="1143000"/>
          </a:xfrm>
        </p:spPr>
        <p:txBody>
          <a:bodyPr/>
          <a:lstStyle/>
          <a:p>
            <a:r>
              <a:rPr lang="it-IT" altLang="it-IT" sz="3200" dirty="0"/>
              <a:t>Cartesio</a:t>
            </a:r>
            <a:r>
              <a:rPr lang="pl-PL" altLang="it-IT" sz="3200" dirty="0"/>
              <a:t> (1596-1650) - </a:t>
            </a:r>
            <a:r>
              <a:rPr lang="it-IT" altLang="it-IT" sz="3200" dirty="0"/>
              <a:t>dualismo</a:t>
            </a:r>
            <a:r>
              <a:rPr lang="pl-PL" altLang="it-IT" sz="3200" dirty="0"/>
              <a:t> uman</a:t>
            </a:r>
            <a:r>
              <a:rPr lang="it-IT" altLang="it-IT" sz="3200" dirty="0"/>
              <a:t>o</a:t>
            </a:r>
            <a:r>
              <a:rPr lang="pl-PL" altLang="it-IT" sz="3200" dirty="0"/>
              <a:t>: cervello ↔</a:t>
            </a:r>
            <a:r>
              <a:rPr lang="it-IT" altLang="it-IT" sz="3200" dirty="0"/>
              <a:t> mente</a:t>
            </a:r>
            <a:endParaRPr lang="pl-PL" altLang="it-IT" sz="3200" dirty="0"/>
          </a:p>
        </p:txBody>
      </p:sp>
      <p:sp>
        <p:nvSpPr>
          <p:cNvPr id="67587" name="Rectangle 3">
            <a:extLst>
              <a:ext uri="{FF2B5EF4-FFF2-40B4-BE49-F238E27FC236}">
                <a16:creationId xmlns:a16="http://schemas.microsoft.com/office/drawing/2014/main" id="{E7A2F965-F336-5CF2-6483-CAFB524FA796}"/>
              </a:ext>
            </a:extLst>
          </p:cNvPr>
          <p:cNvSpPr>
            <a:spLocks noGrp="1" noChangeArrowheads="1"/>
          </p:cNvSpPr>
          <p:nvPr>
            <p:ph type="body" idx="1"/>
          </p:nvPr>
        </p:nvSpPr>
        <p:spPr>
          <a:xfrm>
            <a:off x="-108520" y="1181552"/>
            <a:ext cx="9145016" cy="5761037"/>
          </a:xfrm>
        </p:spPr>
        <p:txBody>
          <a:bodyPr/>
          <a:lstStyle/>
          <a:p>
            <a:pPr>
              <a:spcBef>
                <a:spcPts val="600"/>
              </a:spcBef>
            </a:pPr>
            <a:r>
              <a:rPr lang="it-IT" altLang="it-IT" sz="1800" dirty="0"/>
              <a:t>"C'è in me una certa facoltà passiva di sentire, o di ricevere e conoscere le idee delle cose sensibili; Ma non potrei farne alcun uso se non ci fosse una </a:t>
            </a:r>
            <a:r>
              <a:rPr lang="it-IT" altLang="it-IT" sz="1800" u="sng" dirty="0"/>
              <a:t>capacità attiva in me </a:t>
            </a:r>
            <a:r>
              <a:rPr lang="it-IT" altLang="it-IT" sz="1800" dirty="0"/>
              <a:t>o in qualcos'altro di produrre o elaborare queste idee. Questa facoltà non può esistere in me stesso, perché non c'è attività intellettuale nel suo presupposto, e perché queste idee sorgono senza la mia cooperazione, e spesso anche contro la mia volontà. Da qui la conclusione che è in qualche modo diverso da me". (p. 83) 
"Un'idea è di per sé una cosa di buon auspicio, purché sia oggettivamente nell'intelletto." (p. 107)   
"Vedo allora che la mente non è influenzata da tutte le parti del corpo, ma solo dal cervello, e forse anche solo da una piccola parte di esso, cioè quella </a:t>
            </a:r>
            <a:r>
              <a:rPr lang="it-IT" altLang="it-IT" sz="1800" u="sng" dirty="0"/>
              <a:t>in cui si trova il senso comune </a:t>
            </a:r>
            <a:r>
              <a:rPr lang="it-IT" altLang="it-IT" sz="1800" dirty="0"/>
              <a:t>(</a:t>
            </a:r>
            <a:r>
              <a:rPr lang="it-IT" altLang="it-IT" sz="1800" i="1" dirty="0" err="1"/>
              <a:t>sensus</a:t>
            </a:r>
            <a:r>
              <a:rPr lang="it-IT" altLang="it-IT" sz="1800" i="1" dirty="0"/>
              <a:t> </a:t>
            </a:r>
            <a:r>
              <a:rPr lang="it-IT" altLang="it-IT" sz="1800" i="1" dirty="0" err="1"/>
              <a:t>communis</a:t>
            </a:r>
            <a:r>
              <a:rPr lang="it-IT" altLang="it-IT" sz="1800" dirty="0"/>
              <a:t>). Ogni volta che questa parte è nella stessa condizione, mostra alla mente la stessa cosa, sebbene le altre parti del corpo possano comportarsi in tutti i modi in quel momento, come mostrano innumerevoli esperienze. (p. 89)
</a:t>
            </a:r>
            <a:r>
              <a:rPr lang="it-IT" altLang="it-IT" sz="1800" dirty="0">
                <a:solidFill>
                  <a:srgbClr val="002060"/>
                </a:solidFill>
              </a:rPr>
              <a:t>→ Quindi si può indurre uno specifico stato mentale stimolante, ad esempio, con un filo di corrente elettrica, in una parte specifica (anche se non sappiamo dove si trovi) del cervello, o meglio </a:t>
            </a:r>
            <a:r>
              <a:rPr lang="it-IT" altLang="it-IT" sz="1800" i="1" dirty="0" err="1">
                <a:solidFill>
                  <a:srgbClr val="002060"/>
                </a:solidFill>
              </a:rPr>
              <a:t>sensus</a:t>
            </a:r>
            <a:r>
              <a:rPr lang="it-IT" altLang="it-IT" sz="1800" i="1" dirty="0">
                <a:solidFill>
                  <a:srgbClr val="002060"/>
                </a:solidFill>
              </a:rPr>
              <a:t> </a:t>
            </a:r>
            <a:r>
              <a:rPr lang="it-IT" altLang="it-IT" sz="1800" i="1" dirty="0" err="1">
                <a:solidFill>
                  <a:srgbClr val="002060"/>
                </a:solidFill>
              </a:rPr>
              <a:t>communis</a:t>
            </a:r>
            <a:r>
              <a:rPr lang="it-IT" altLang="it-IT" sz="1800" dirty="0">
                <a:solidFill>
                  <a:srgbClr val="002060"/>
                </a:solidFill>
              </a:rPr>
              <a:t>.  </a:t>
            </a:r>
          </a:p>
          <a:p>
            <a:pPr marL="0" indent="0">
              <a:spcBef>
                <a:spcPts val="600"/>
              </a:spcBef>
              <a:buNone/>
            </a:pPr>
            <a:r>
              <a:rPr lang="it-IT" altLang="it-IT" sz="1800" dirty="0"/>
              <a:t>Cartesio, </a:t>
            </a:r>
            <a:r>
              <a:rPr lang="it-IT" altLang="it-IT" sz="1800" i="1" dirty="0"/>
              <a:t>Meditazioni sulla filosofia prima.</a:t>
            </a:r>
            <a:r>
              <a:rPr lang="it-IT" altLang="it-IT" sz="1800" dirty="0"/>
              <a:t>
</a:t>
            </a:r>
            <a:endParaRPr lang="en-AU" altLang="it-IT" sz="2000" dirty="0">
              <a:solidFill>
                <a:srgbClr val="0033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animEffect transition="in" filter="blinds(horizontal)">
                                      <p:cBhvr>
                                        <p:cTn id="7" dur="500"/>
                                        <p:tgtEl>
                                          <p:spTgt spid="675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7587">
                                            <p:txEl>
                                              <p:pRg st="1" end="1"/>
                                            </p:txEl>
                                          </p:spTgt>
                                        </p:tgtEl>
                                        <p:attrNameLst>
                                          <p:attrName>style.visibility</p:attrName>
                                        </p:attrNameLst>
                                      </p:cBhvr>
                                      <p:to>
                                        <p:strVal val="visible"/>
                                      </p:to>
                                    </p:set>
                                    <p:animEffect transition="in" filter="blinds(horizontal)">
                                      <p:cBhvr>
                                        <p:cTn id="12" dur="500"/>
                                        <p:tgtEl>
                                          <p:spTgt spid="6758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9A676FF0-4843-EAB3-B39D-7528C5E293DA}"/>
              </a:ext>
            </a:extLst>
          </p:cNvPr>
          <p:cNvSpPr>
            <a:spLocks noGrp="1" noChangeArrowheads="1"/>
          </p:cNvSpPr>
          <p:nvPr>
            <p:ph type="title"/>
          </p:nvPr>
        </p:nvSpPr>
        <p:spPr>
          <a:xfrm>
            <a:off x="54768" y="682626"/>
            <a:ext cx="8893175" cy="1143000"/>
          </a:xfrm>
        </p:spPr>
        <p:txBody>
          <a:bodyPr/>
          <a:lstStyle/>
          <a:p>
            <a:r>
              <a:rPr lang="it-IT" altLang="it-IT" sz="3200" dirty="0"/>
              <a:t>Desolazione/rivoluzione di Cartesio: dov'è nel cervello il "</a:t>
            </a:r>
            <a:r>
              <a:rPr lang="it-IT" altLang="it-IT" sz="3200" dirty="0" err="1"/>
              <a:t>sensus</a:t>
            </a:r>
            <a:r>
              <a:rPr lang="it-IT" altLang="it-IT" sz="3200" dirty="0"/>
              <a:t> </a:t>
            </a:r>
            <a:r>
              <a:rPr lang="it-IT" altLang="it-IT" sz="3200" dirty="0" err="1"/>
              <a:t>communis</a:t>
            </a:r>
            <a:r>
              <a:rPr lang="it-IT" altLang="it-IT" sz="3200" dirty="0"/>
              <a:t>"?</a:t>
            </a:r>
            <a:r>
              <a:rPr lang="it-IT" altLang="it-IT" dirty="0"/>
              <a:t>
</a:t>
            </a:r>
            <a:endParaRPr lang="en-AU" altLang="it-IT" sz="3600" dirty="0"/>
          </a:p>
        </p:txBody>
      </p:sp>
      <p:sp>
        <p:nvSpPr>
          <p:cNvPr id="70659" name="Text Box 3">
            <a:extLst>
              <a:ext uri="{FF2B5EF4-FFF2-40B4-BE49-F238E27FC236}">
                <a16:creationId xmlns:a16="http://schemas.microsoft.com/office/drawing/2014/main" id="{28504F40-ABE6-2FAE-A935-73B49CDD9AE8}"/>
              </a:ext>
            </a:extLst>
          </p:cNvPr>
          <p:cNvSpPr txBox="1">
            <a:spLocks noChangeArrowheads="1"/>
          </p:cNvSpPr>
          <p:nvPr/>
        </p:nvSpPr>
        <p:spPr bwMode="auto">
          <a:xfrm>
            <a:off x="25399" y="6229488"/>
            <a:ext cx="932588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2000" dirty="0"/>
              <a:t>Restringimento della parte attiva del cervello con l'età (25/55/81 anni)
</a:t>
            </a:r>
            <a:endParaRPr lang="en-AU" altLang="it-IT" sz="2000" dirty="0"/>
          </a:p>
        </p:txBody>
      </p:sp>
      <p:pic>
        <p:nvPicPr>
          <p:cNvPr id="70660" name="Picture 4">
            <a:extLst>
              <a:ext uri="{FF2B5EF4-FFF2-40B4-BE49-F238E27FC236}">
                <a16:creationId xmlns:a16="http://schemas.microsoft.com/office/drawing/2014/main" id="{6BE9F50A-3E6E-39DA-047C-8DDDD7E3A2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5243" b="9532"/>
          <a:stretch>
            <a:fillRect/>
          </a:stretch>
        </p:blipFill>
        <p:spPr bwMode="auto">
          <a:xfrm>
            <a:off x="1243013" y="1557338"/>
            <a:ext cx="7361237"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40738010-2EE8-CEAF-3EB6-05BDDBB25AD4}"/>
              </a:ext>
            </a:extLst>
          </p:cNvPr>
          <p:cNvSpPr>
            <a:spLocks noGrp="1" noChangeArrowheads="1"/>
          </p:cNvSpPr>
          <p:nvPr>
            <p:ph type="title"/>
          </p:nvPr>
        </p:nvSpPr>
        <p:spPr>
          <a:xfrm>
            <a:off x="13870" y="-130175"/>
            <a:ext cx="8229601" cy="1143000"/>
          </a:xfrm>
        </p:spPr>
        <p:txBody>
          <a:bodyPr/>
          <a:lstStyle/>
          <a:p>
            <a:r>
              <a:rPr lang="it-IT" altLang="it-IT" dirty="0"/>
              <a:t>Cervello</a:t>
            </a:r>
            <a:r>
              <a:rPr lang="pl-PL" altLang="it-IT" sz="3600" dirty="0"/>
              <a:t> ↔ </a:t>
            </a:r>
            <a:r>
              <a:rPr lang="it-IT" altLang="it-IT" dirty="0"/>
              <a:t>computer</a:t>
            </a:r>
            <a:endParaRPr lang="pl-PL" altLang="it-IT" sz="3600" dirty="0"/>
          </a:p>
        </p:txBody>
      </p:sp>
      <p:pic>
        <p:nvPicPr>
          <p:cNvPr id="94212" name="Picture 4">
            <a:extLst>
              <a:ext uri="{FF2B5EF4-FFF2-40B4-BE49-F238E27FC236}">
                <a16:creationId xmlns:a16="http://schemas.microsoft.com/office/drawing/2014/main" id="{C541A4C3-83EE-04CD-769B-4C1DC4FA3E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950" y="2443163"/>
            <a:ext cx="6324687" cy="3225800"/>
          </a:xfrm>
          <a:prstGeom prst="rect">
            <a:avLst/>
          </a:prstGeom>
          <a:noFill/>
          <a:extLst>
            <a:ext uri="{909E8E84-426E-40DD-AFC4-6F175D3DCCD1}">
              <a14:hiddenFill xmlns:a14="http://schemas.microsoft.com/office/drawing/2010/main">
                <a:solidFill>
                  <a:srgbClr val="FFFFFF"/>
                </a:solidFill>
              </a14:hiddenFill>
            </a:ext>
          </a:extLst>
        </p:spPr>
      </p:pic>
      <p:sp>
        <p:nvSpPr>
          <p:cNvPr id="94213" name="Text Box 5">
            <a:extLst>
              <a:ext uri="{FF2B5EF4-FFF2-40B4-BE49-F238E27FC236}">
                <a16:creationId xmlns:a16="http://schemas.microsoft.com/office/drawing/2014/main" id="{B40DBA2F-28B0-45B8-E1A4-6689F4D64AAC}"/>
              </a:ext>
            </a:extLst>
          </p:cNvPr>
          <p:cNvSpPr txBox="1">
            <a:spLocks noChangeArrowheads="1"/>
          </p:cNvSpPr>
          <p:nvPr/>
        </p:nvSpPr>
        <p:spPr bwMode="auto">
          <a:xfrm>
            <a:off x="323850" y="5670550"/>
            <a:ext cx="751071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l-PL" altLang="it-IT" dirty="0"/>
              <a:t>But we still understand little out of it: the waves are still called</a:t>
            </a:r>
          </a:p>
          <a:p>
            <a:r>
              <a:rPr lang="el-GR" altLang="it-IT" dirty="0"/>
              <a:t>α</a:t>
            </a:r>
            <a:r>
              <a:rPr lang="pl-PL" altLang="it-IT" dirty="0"/>
              <a:t>, </a:t>
            </a:r>
            <a:r>
              <a:rPr lang="el-GR" altLang="it-IT" i="1" dirty="0"/>
              <a:t>β</a:t>
            </a:r>
            <a:r>
              <a:rPr lang="pl-PL" altLang="it-IT" i="1" dirty="0"/>
              <a:t>, </a:t>
            </a:r>
            <a:r>
              <a:rPr lang="el-GR" altLang="it-IT" i="1" dirty="0"/>
              <a:t>γ</a:t>
            </a:r>
            <a:r>
              <a:rPr lang="pl-PL" altLang="it-IT" dirty="0"/>
              <a:t>, like Marie Curie called radiation from uranium ore</a:t>
            </a:r>
            <a:endParaRPr lang="el-GR" altLang="it-IT" i="1" dirty="0"/>
          </a:p>
        </p:txBody>
      </p:sp>
      <p:sp>
        <p:nvSpPr>
          <p:cNvPr id="94215" name="Text Box 7">
            <a:extLst>
              <a:ext uri="{FF2B5EF4-FFF2-40B4-BE49-F238E27FC236}">
                <a16:creationId xmlns:a16="http://schemas.microsoft.com/office/drawing/2014/main" id="{B488FB75-210E-8E95-9AFD-0409511A8346}"/>
              </a:ext>
            </a:extLst>
          </p:cNvPr>
          <p:cNvSpPr txBox="1">
            <a:spLocks noChangeArrowheads="1"/>
          </p:cNvSpPr>
          <p:nvPr/>
        </p:nvSpPr>
        <p:spPr bwMode="auto">
          <a:xfrm>
            <a:off x="971600" y="6316881"/>
            <a:ext cx="7989623"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AU" altLang="it-IT" sz="1400" dirty="0">
                <a:hlinkClick r:id="rId3"/>
              </a:rPr>
              <a:t>https://ripassofacile.blogspot.com/2013/02/riassunto-il-cervello.html</a:t>
            </a:r>
            <a:endParaRPr lang="en-AU" altLang="it-IT" sz="1400" dirty="0"/>
          </a:p>
          <a:p>
            <a:r>
              <a:rPr lang="en-AU" altLang="it-IT" sz="1400" dirty="0"/>
              <a:t>http://cyfroteka.pl/catalog/ebooki/0203892/020/ff/101/OEBPS/Text/section002.xhtml</a:t>
            </a:r>
          </a:p>
          <a:p>
            <a:endParaRPr lang="en-AU" altLang="it-IT" sz="1400" dirty="0"/>
          </a:p>
        </p:txBody>
      </p:sp>
      <p:pic>
        <p:nvPicPr>
          <p:cNvPr id="2" name="Picture 6">
            <a:extLst>
              <a:ext uri="{FF2B5EF4-FFF2-40B4-BE49-F238E27FC236}">
                <a16:creationId xmlns:a16="http://schemas.microsoft.com/office/drawing/2014/main" id="{6AE7445F-CB8C-9FCD-FCEC-933EA15341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5578" y="439053"/>
            <a:ext cx="4473575" cy="3225800"/>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2C7626D4-1822-AADC-716D-C2225B13B049}"/>
              </a:ext>
            </a:extLst>
          </p:cNvPr>
          <p:cNvSpPr txBox="1"/>
          <p:nvPr/>
        </p:nvSpPr>
        <p:spPr>
          <a:xfrm>
            <a:off x="2472420" y="1029938"/>
            <a:ext cx="2493991" cy="584775"/>
          </a:xfrm>
          <a:prstGeom prst="rect">
            <a:avLst/>
          </a:prstGeom>
          <a:noFill/>
        </p:spPr>
        <p:txBody>
          <a:bodyPr wrap="square" rtlCol="0">
            <a:spAutoFit/>
          </a:bodyPr>
          <a:lstStyle/>
          <a:p>
            <a:r>
              <a:rPr lang="it-IT" sz="1600" dirty="0"/>
              <a:t>Progettazione e controllo di movimenti</a:t>
            </a:r>
          </a:p>
        </p:txBody>
      </p:sp>
      <p:sp>
        <p:nvSpPr>
          <p:cNvPr id="4" name="CasellaDiTesto 3">
            <a:extLst>
              <a:ext uri="{FF2B5EF4-FFF2-40B4-BE49-F238E27FC236}">
                <a16:creationId xmlns:a16="http://schemas.microsoft.com/office/drawing/2014/main" id="{41F09B5F-29F1-83CC-ED67-97078575B547}"/>
              </a:ext>
            </a:extLst>
          </p:cNvPr>
          <p:cNvSpPr txBox="1"/>
          <p:nvPr/>
        </p:nvSpPr>
        <p:spPr>
          <a:xfrm>
            <a:off x="5148064" y="3112898"/>
            <a:ext cx="2493991" cy="584775"/>
          </a:xfrm>
          <a:prstGeom prst="rect">
            <a:avLst/>
          </a:prstGeom>
          <a:noFill/>
        </p:spPr>
        <p:txBody>
          <a:bodyPr wrap="square" rtlCol="0">
            <a:spAutoFit/>
          </a:bodyPr>
          <a:lstStyle/>
          <a:p>
            <a:r>
              <a:rPr lang="it-IT" sz="1600" dirty="0"/>
              <a:t>Udito, memoria</a:t>
            </a:r>
          </a:p>
          <a:p>
            <a:r>
              <a:rPr lang="it-IT" sz="1600" dirty="0"/>
              <a:t>ed emozioni</a:t>
            </a:r>
          </a:p>
        </p:txBody>
      </p:sp>
      <p:sp>
        <p:nvSpPr>
          <p:cNvPr id="5" name="CasellaDiTesto 4">
            <a:extLst>
              <a:ext uri="{FF2B5EF4-FFF2-40B4-BE49-F238E27FC236}">
                <a16:creationId xmlns:a16="http://schemas.microsoft.com/office/drawing/2014/main" id="{3560CA62-E84E-4032-B499-D4F57ADC9F32}"/>
              </a:ext>
            </a:extLst>
          </p:cNvPr>
          <p:cNvSpPr txBox="1"/>
          <p:nvPr/>
        </p:nvSpPr>
        <p:spPr>
          <a:xfrm>
            <a:off x="7162123" y="3284984"/>
            <a:ext cx="2493991" cy="584775"/>
          </a:xfrm>
          <a:prstGeom prst="rect">
            <a:avLst/>
          </a:prstGeom>
          <a:noFill/>
        </p:spPr>
        <p:txBody>
          <a:bodyPr wrap="square" rtlCol="0">
            <a:spAutoFit/>
          </a:bodyPr>
          <a:lstStyle/>
          <a:p>
            <a:r>
              <a:rPr lang="it-IT" sz="1600" dirty="0"/>
              <a:t>Interpretazione</a:t>
            </a:r>
          </a:p>
          <a:p>
            <a:r>
              <a:rPr lang="it-IT" sz="1600" dirty="0"/>
              <a:t>delle immagini</a:t>
            </a:r>
          </a:p>
        </p:txBody>
      </p:sp>
      <p:sp>
        <p:nvSpPr>
          <p:cNvPr id="6" name="CasellaDiTesto 5">
            <a:extLst>
              <a:ext uri="{FF2B5EF4-FFF2-40B4-BE49-F238E27FC236}">
                <a16:creationId xmlns:a16="http://schemas.microsoft.com/office/drawing/2014/main" id="{7DA246B7-8433-1DBA-47D5-9368A1132A32}"/>
              </a:ext>
            </a:extLst>
          </p:cNvPr>
          <p:cNvSpPr txBox="1"/>
          <p:nvPr/>
        </p:nvSpPr>
        <p:spPr>
          <a:xfrm>
            <a:off x="8243471" y="942320"/>
            <a:ext cx="2493991" cy="338554"/>
          </a:xfrm>
          <a:prstGeom prst="rect">
            <a:avLst/>
          </a:prstGeom>
          <a:noFill/>
        </p:spPr>
        <p:txBody>
          <a:bodyPr wrap="square" rtlCol="0">
            <a:spAutoFit/>
          </a:bodyPr>
          <a:lstStyle/>
          <a:p>
            <a:r>
              <a:rPr lang="it-IT" sz="1600" dirty="0"/>
              <a:t>Tatto</a:t>
            </a:r>
          </a:p>
        </p:txBody>
      </p:sp>
    </p:spTree>
  </p:cSld>
  <p:clrMapOvr>
    <a:masterClrMapping/>
  </p:clrMapOvr>
</p:sld>
</file>

<file path=ppt/theme/theme1.xml><?xml version="1.0" encoding="utf-8"?>
<a:theme xmlns:a="http://schemas.openxmlformats.org/drawingml/2006/main" name="Zaćmienie">
  <a:themeElements>
    <a:clrScheme name="Zaćmieni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Zaćmienie">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Zaćmieni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Zaćmieni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Zaćmieni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Zaćmieni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Zaćmieni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Zaćmieni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Zaćmieni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Zaćmieni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Zaćmieni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Zaćmieni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Eclipse</Template>
  <TotalTime>12173</TotalTime>
  <Words>3715</Words>
  <Application>Microsoft Office PowerPoint</Application>
  <PresentationFormat>Presentazione su schermo (4:3)</PresentationFormat>
  <Paragraphs>416</Paragraphs>
  <Slides>29</Slides>
  <Notes>2</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29</vt:i4>
      </vt:variant>
    </vt:vector>
  </HeadingPairs>
  <TitlesOfParts>
    <vt:vector size="38" baseType="lpstr">
      <vt:lpstr>Arial</vt:lpstr>
      <vt:lpstr>Arial Narrow</vt:lpstr>
      <vt:lpstr>Arial Unicode MS</vt:lpstr>
      <vt:lpstr>Courier New</vt:lpstr>
      <vt:lpstr>Open Sans</vt:lpstr>
      <vt:lpstr>Times New Roman</vt:lpstr>
      <vt:lpstr>Verdana</vt:lpstr>
      <vt:lpstr>Wingdings</vt:lpstr>
      <vt:lpstr>Zaćmienie</vt:lpstr>
      <vt:lpstr>Inclusione e personalizzazione nell’insegnamento delle STEAM</vt:lpstr>
      <vt:lpstr>Psicologia: le fondamenta</vt:lpstr>
      <vt:lpstr>Ipocrate di Kos (460-377 a.C.):  padre della medicina occidentale</vt:lpstr>
      <vt:lpstr>Temperamento vs. «carattere»</vt:lpstr>
      <vt:lpstr>Aristotele: Etica, Retorica</vt:lpstr>
      <vt:lpstr>Medioevo</vt:lpstr>
      <vt:lpstr>Cartesio (1596-1650) - dualismo umano: cervello ↔ mente</vt:lpstr>
      <vt:lpstr>Desolazione/rivoluzione di Cartesio: dov'è nel cervello il "sensus communis"?
</vt:lpstr>
      <vt:lpstr>Cervello ↔ computer</vt:lpstr>
      <vt:lpstr>„L'uomo non è obbligato a leggere tutti i libri..."</vt:lpstr>
      <vt:lpstr>«La personalità»</vt:lpstr>
      <vt:lpstr>Il behaviorismo (USA, 1930) </vt:lpstr>
      <vt:lpstr>G. Allport (1937): tratti / disposizioni dominanti, essenziali, secondari </vt:lpstr>
      <vt:lpstr>R. Cattell (1946): test psicologici</vt:lpstr>
      <vt:lpstr>Test psicologici, cont.</vt:lpstr>
      <vt:lpstr>Test gorilla</vt:lpstr>
      <vt:lpstr>Test gorilla</vt:lpstr>
      <vt:lpstr>La psicologia dell'ottimismo: Abraham Maslow 
</vt:lpstr>
      <vt:lpstr>La psicologia dell'ottimismo: Abraham Maslow 
</vt:lpstr>
      <vt:lpstr>Il bisogno d’amore, sicurezza, identità 
</vt:lpstr>
      <vt:lpstr>Il bisogno di amore, sicurezza, identità 
</vt:lpstr>
      <vt:lpstr>Intelligenza</vt:lpstr>
      <vt:lpstr>Intelligenza</vt:lpstr>
      <vt:lpstr>«Allenare le tante intelligenze dei bambini"
</vt:lpstr>
      <vt:lpstr>Psicologia sociale nella didattica</vt:lpstr>
      <vt:lpstr>Presentazione standard di PowerPoint</vt:lpstr>
      <vt:lpstr>Psicologia sociale: divisione spontanea dei ruoli
</vt:lpstr>
      <vt:lpstr>Riassunto</vt:lpstr>
      <vt:lpstr>Conclusioni della psicologia per  didattica cognitiva 
</vt:lpstr>
    </vt:vector>
  </TitlesOfParts>
  <Company>UMK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Dydaktyka kognitywistyczna</dc:title>
  <dc:creator>GK</dc:creator>
  <cp:lastModifiedBy>Maria Karwasz</cp:lastModifiedBy>
  <cp:revision>62</cp:revision>
  <dcterms:created xsi:type="dcterms:W3CDTF">2017-06-07T18:11:07Z</dcterms:created>
  <dcterms:modified xsi:type="dcterms:W3CDTF">2023-01-12T18:23:07Z</dcterms:modified>
</cp:coreProperties>
</file>