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377" r:id="rId2"/>
    <p:sldId id="276" r:id="rId3"/>
    <p:sldId id="279" r:id="rId4"/>
    <p:sldId id="306" r:id="rId5"/>
    <p:sldId id="307" r:id="rId6"/>
    <p:sldId id="378" r:id="rId7"/>
    <p:sldId id="379" r:id="rId8"/>
    <p:sldId id="305" r:id="rId9"/>
    <p:sldId id="308" r:id="rId10"/>
    <p:sldId id="325" r:id="rId11"/>
    <p:sldId id="309" r:id="rId12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25" autoAdjust="0"/>
    <p:restoredTop sz="94859" autoAdjust="0"/>
  </p:normalViewPr>
  <p:slideViewPr>
    <p:cSldViewPr>
      <p:cViewPr varScale="1">
        <p:scale>
          <a:sx n="63" d="100"/>
          <a:sy n="63" d="100"/>
        </p:scale>
        <p:origin x="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C40BA54-BEFA-B194-1D0D-1B8977C612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8111CE2-84DB-E7F4-AD85-8E45ADFD3E6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181BE15E-2E3E-C700-C639-81828FBE06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52D88819-3ADF-4BC6-7B72-94E09D30A91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E3EF9D-B1AB-4BCF-B571-1AB7327DCB8C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0EF2136-68B6-BC44-916C-2DE98517D2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F7C2416-2474-63D4-D6EB-04C5EA601B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B7B536-F2DA-BCC7-4954-B97BEFECDA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BADBAA94-C564-CA46-A0A8-C1412EB99F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 noProof="0"/>
              <a:t>Kliknij, aby edytować style wzorca tekstu</a:t>
            </a:r>
          </a:p>
          <a:p>
            <a:pPr lvl="1"/>
            <a:r>
              <a:rPr lang="en-AU" altLang="it-IT" noProof="0"/>
              <a:t>Drugi poziom</a:t>
            </a:r>
          </a:p>
          <a:p>
            <a:pPr lvl="2"/>
            <a:r>
              <a:rPr lang="en-AU" altLang="it-IT" noProof="0"/>
              <a:t>Trzeci poziom</a:t>
            </a:r>
          </a:p>
          <a:p>
            <a:pPr lvl="3"/>
            <a:r>
              <a:rPr lang="en-AU" altLang="it-IT" noProof="0"/>
              <a:t>Czwarty poziom</a:t>
            </a:r>
          </a:p>
          <a:p>
            <a:pPr lvl="4"/>
            <a:r>
              <a:rPr lang="en-AU" altLang="it-IT" noProof="0"/>
              <a:t>Piąty poziom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9B3FF32E-4362-A6EE-76C7-1A01BA7E00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6A52A894-4CF7-0CDC-2BD3-C1537F6D3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371C8E-8910-44F4-956D-333F8024A6A9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92934D-BEAB-797D-4FCC-C1853A30A1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FB550-47DC-4213-8C73-E0322DBE55EF}" type="slidenum">
              <a:rPr lang="en-AU" altLang="it-IT"/>
              <a:pPr/>
              <a:t>2</a:t>
            </a:fld>
            <a:endParaRPr lang="en-AU" altLang="it-IT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CB684AF-DEEB-1DA0-E0DE-4FCC12C582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9F9CF88-31FC-8462-E7EB-0956B9331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EB96CB-543F-4317-0C16-D5AEA76E5F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9E075-6068-4B72-AD0E-665B1E7A180B}" type="slidenum">
              <a:rPr lang="en-AU" altLang="it-IT"/>
              <a:pPr/>
              <a:t>9</a:t>
            </a:fld>
            <a:endParaRPr lang="en-AU" altLang="it-IT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E6B2A63D-98A8-BDA9-FDF2-A2B3F4511D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BE5054A-2EC7-0BC6-D045-854DF9B23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it-IT"/>
              <a:t>https://books.google.pl/books?id=KlJACwAAQBAJ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F182E8C-B281-FBE3-C68C-4866BBC48AA3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" name="Line 3">
              <a:extLst>
                <a:ext uri="{FF2B5EF4-FFF2-40B4-BE49-F238E27FC236}">
                  <a16:creationId xmlns:a16="http://schemas.microsoft.com/office/drawing/2014/main" id="{A48B9571-5090-6DAC-F0B6-B29D8D130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05B5F488-B724-BD87-2C90-21FF57CEE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199CB41F-1E45-676B-AF33-B9AC54E24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5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AU" altLang="it-IT" noProof="0"/>
              <a:t>Kliknij, aby edytować styl wzorca tytułu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AU" altLang="it-IT" noProof="0"/>
              <a:t>Kliknij, aby edytować styl wzorca podtytułu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158EA7B-5899-FD03-C6A2-747714476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DA7B9EE-44BA-4E00-3BA1-DA4703B137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160BFB01-F18D-989B-363F-C57960598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22911-D3EE-47B8-A7FB-AD95326BB445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68069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8757CD6-CC09-E5E1-CC59-6FEAD4356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4C10630-5024-449E-22D5-1C8127B424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6FEEB0C-A179-4B20-FAA3-C143730C1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79AD-14D2-40F9-A5AA-1E19F8AC9127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225363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A1573E8-7633-5F76-3C99-549FCB8F5E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8E0939B-9977-14DD-D38C-2421227F3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60433C8-158A-CC0C-98F6-949CD4C23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6393C-F16F-482B-B0D0-DE491E4D5C2A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85863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438119C-0CF1-DAD5-F606-552CE3D519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FB016B6-E93D-BDE2-C8AB-FEBA03A9C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D9EDAC-6944-6A0B-E921-F150A474C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6ECA9-1AEC-47EF-ABAD-F1C455FCEC65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62067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A6ABA2C-E827-879D-F0C4-FF3A63BF3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1D3F6D2-C279-29D5-9880-5B47BB9C6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E5E5A07-3722-5719-BAE9-C041B0A79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C95FE-73D0-4EA2-8147-51AE5ACA622F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77828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D0C56AF-ECBF-4B04-64DF-42679C4E8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00605BC-F3A6-8968-41A2-720100C33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754784B-4CEC-4132-6604-B6E363176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A121D-9FE8-4585-8C01-3CD763117550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29368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2184536-67DA-C2C0-2793-66598AD11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C58C856-8607-BFA2-D107-2BD3AD181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172D132-4B1B-1749-8B1B-25C035BFB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58DCA-5984-46F4-8085-EEB66D9A5374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408963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E9A4886-6B50-4A2E-B660-D5EE95979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1A66A17-D53E-60B0-F196-4767E2C4B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282F765-4F97-3C55-1A04-D9DEEEE5E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1D66A-D1FC-463E-A85E-0907ECEF001A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4294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ADBAB0E-078B-5B71-5F0A-BC3AF7E7D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CC8334C-4807-C961-515B-D39CC0BF4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4FA88CF-174E-C0F0-FED0-2D4B2C9993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8A2CA-0A75-47DA-AC9E-B5EC95DCC9B5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52787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51AD24C8-D790-409C-4EC1-F7F569077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6AA0C46B-3AE1-5280-B881-85AF37AEA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73D5A15-8418-3D69-92F1-478E6AEC66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BF3C5-45BD-4F08-BA75-EE4ABC73C8F3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27789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1D135A8-1D68-C471-C337-81FD570E9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00EAE10-44B4-F7CE-DF25-FE3C01594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5943D53-4E7D-4058-9540-0846D1EEBD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9E930-6C64-4372-BD9F-0D80A3BB7901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01041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695EF70-1312-0CF7-0ACE-830E6ECE5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BD7E5A8-4A73-5EA3-C224-2C1F7EEB2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58997E8-316A-A4C9-F070-410250C638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DF1AD-09DB-4270-A4D8-801212CE8B40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34817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B3857C9-2FBC-2DA6-41D9-F785AB2F7A3A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76EDE510-E510-4D6E-100C-AD2AFD29C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D85C903D-7E63-1901-67F1-E57A0AE6A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8604E54E-E379-D427-32DF-B76879AEA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AB49E192-E62E-BADB-02B3-7EC81CFBD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/>
              <a:t>Kliknij, aby edytować styl wzorca tytułu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E2F32876-BC1F-5B5A-494F-608DD6BFF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/>
              <a:t>Kliknij, aby edytować style wzorca tekstu</a:t>
            </a:r>
          </a:p>
          <a:p>
            <a:pPr lvl="1"/>
            <a:r>
              <a:rPr lang="en-AU" altLang="it-IT"/>
              <a:t>Drugi poziom</a:t>
            </a:r>
          </a:p>
          <a:p>
            <a:pPr lvl="2"/>
            <a:r>
              <a:rPr lang="en-AU" altLang="it-IT"/>
              <a:t>Trzeci poziom</a:t>
            </a:r>
          </a:p>
          <a:p>
            <a:pPr lvl="3"/>
            <a:r>
              <a:rPr lang="en-AU" altLang="it-IT"/>
              <a:t>Czwarty poziom</a:t>
            </a:r>
          </a:p>
          <a:p>
            <a:pPr lvl="4"/>
            <a:r>
              <a:rPr lang="en-AU" altLang="it-IT"/>
              <a:t>Piąty poziom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56F62726-42D5-52AA-979A-71EDC73AFC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967B9912-513E-177E-B339-15678D6BE8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37BDBA4B-54FD-9D8A-A74B-6335168207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1D5DC8-F40D-46D8-A08F-0B4A2A998987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Teoria_umorale#/media/File:Alletemp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it.wikipedia.org/wiki/Quattro_temperament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Tommaso_da_Moden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t.wikipedia.org/wiki/1352" TargetMode="External"/><Relationship Id="rId4" Type="http://schemas.openxmlformats.org/officeDocument/2006/relationships/hyperlink" Target="https://it.wikipedia.org/wiki/Trevis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5948BE-8F90-4BBD-8B0C-35245BE587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404813"/>
            <a:ext cx="8280400" cy="1470025"/>
          </a:xfrm>
        </p:spPr>
        <p:txBody>
          <a:bodyPr anchor="ctr"/>
          <a:lstStyle/>
          <a:p>
            <a:pPr eaLnBrk="1" hangingPunct="1"/>
            <a:r>
              <a:rPr lang="it-IT" altLang="it-IT" b="1">
                <a:solidFill>
                  <a:schemeClr val="tx1"/>
                </a:solidFill>
              </a:rPr>
              <a:t>Inclusione e personalizzazione nell’insegnamento delle STEAM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AEDE87-9488-2089-14DD-B2CF31545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990975"/>
            <a:ext cx="792003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>
                <a:solidFill>
                  <a:srgbClr val="002060"/>
                </a:solidFill>
                <a:latin typeface="Arial" panose="020B0604020202020204" pitchFamily="34" charset="0"/>
              </a:rPr>
              <a:t>Grzegorz Karwasz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>
                <a:solidFill>
                  <a:srgbClr val="002060"/>
                </a:solidFill>
                <a:latin typeface="Arial" panose="020B0604020202020204" pitchFamily="34" charset="0"/>
              </a:rPr>
              <a:t>Professor in Experimental Physics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200" i="1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i="1">
                <a:solidFill>
                  <a:srgbClr val="002060"/>
                </a:solidFill>
                <a:latin typeface="Arial" panose="020B0604020202020204" pitchFamily="34" charset="0"/>
              </a:rPr>
              <a:t>- Facoltà di Fisica, Astronomia e Informatica Applicata</a:t>
            </a:r>
            <a:r>
              <a:rPr lang="pl-PL" altLang="it-IT" sz="2200" i="1">
                <a:solidFill>
                  <a:srgbClr val="002060"/>
                </a:solidFill>
                <a:latin typeface="Arial" panose="020B0604020202020204" pitchFamily="34" charset="0"/>
              </a:rPr>
              <a:t>, Universita’ Nicolao Copernico, Torun, Polonia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it-IT" sz="2200" i="1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>
                <a:solidFill>
                  <a:srgbClr val="002060"/>
                </a:solidFill>
                <a:latin typeface="Arial" panose="020B0604020202020204" pitchFamily="34" charset="0"/>
              </a:rPr>
              <a:t>karwasz@fizyka.umk.pl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D5FD243-E86D-FDA2-8914-4F2EE5E50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2662238"/>
            <a:ext cx="7920038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 b="1" dirty="0">
                <a:solidFill>
                  <a:srgbClr val="002060"/>
                </a:solidFill>
                <a:latin typeface="Arial" panose="020B0604020202020204" pitchFamily="34" charset="0"/>
              </a:rPr>
              <a:t>Lezione 5: Talenti speciali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 b="1" dirty="0">
                <a:solidFill>
                  <a:srgbClr val="002060"/>
                </a:solidFill>
                <a:latin typeface="Arial" panose="020B0604020202020204" pitchFamily="34" charset="0"/>
              </a:rPr>
              <a:t>Parte I: Psicologia</a:t>
            </a:r>
            <a:endParaRPr lang="pl-PL" altLang="it-IT" sz="2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0738010-2EE8-CEAF-3EB6-05BDDBB25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70" y="-130175"/>
            <a:ext cx="8229601" cy="1143000"/>
          </a:xfrm>
        </p:spPr>
        <p:txBody>
          <a:bodyPr/>
          <a:lstStyle/>
          <a:p>
            <a:r>
              <a:rPr lang="it-IT" altLang="it-IT" dirty="0"/>
              <a:t>Cervello</a:t>
            </a:r>
            <a:r>
              <a:rPr lang="pl-PL" altLang="it-IT" sz="3600" dirty="0"/>
              <a:t> ↔ </a:t>
            </a:r>
            <a:r>
              <a:rPr lang="it-IT" altLang="it-IT" dirty="0"/>
              <a:t>computer</a:t>
            </a:r>
            <a:endParaRPr lang="pl-PL" altLang="it-IT" sz="3600" dirty="0"/>
          </a:p>
        </p:txBody>
      </p:sp>
      <p:pic>
        <p:nvPicPr>
          <p:cNvPr id="94212" name="Picture 4">
            <a:extLst>
              <a:ext uri="{FF2B5EF4-FFF2-40B4-BE49-F238E27FC236}">
                <a16:creationId xmlns:a16="http://schemas.microsoft.com/office/drawing/2014/main" id="{C541A4C3-83EE-04CD-769B-4C1DC4FA3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997075"/>
            <a:ext cx="7199313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3" name="Text Box 5">
            <a:extLst>
              <a:ext uri="{FF2B5EF4-FFF2-40B4-BE49-F238E27FC236}">
                <a16:creationId xmlns:a16="http://schemas.microsoft.com/office/drawing/2014/main" id="{B40DBA2F-28B0-45B8-E1A4-6689F4D64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670550"/>
            <a:ext cx="75107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it-IT" dirty="0"/>
              <a:t>But we still understand little out of it: the waves are still called</a:t>
            </a:r>
          </a:p>
          <a:p>
            <a:r>
              <a:rPr lang="el-GR" altLang="it-IT" dirty="0"/>
              <a:t>α</a:t>
            </a:r>
            <a:r>
              <a:rPr lang="pl-PL" altLang="it-IT" dirty="0"/>
              <a:t>, </a:t>
            </a:r>
            <a:r>
              <a:rPr lang="el-GR" altLang="it-IT" i="1" dirty="0"/>
              <a:t>β</a:t>
            </a:r>
            <a:r>
              <a:rPr lang="pl-PL" altLang="it-IT" i="1" dirty="0"/>
              <a:t>, </a:t>
            </a:r>
            <a:r>
              <a:rPr lang="el-GR" altLang="it-IT" i="1" dirty="0"/>
              <a:t>γ</a:t>
            </a:r>
            <a:r>
              <a:rPr lang="pl-PL" altLang="it-IT" dirty="0"/>
              <a:t>, like Marie Curie called radiation from uranium ore</a:t>
            </a:r>
            <a:endParaRPr lang="el-GR" altLang="it-IT" i="1" dirty="0"/>
          </a:p>
        </p:txBody>
      </p:sp>
      <p:sp>
        <p:nvSpPr>
          <p:cNvPr id="94215" name="Text Box 7">
            <a:extLst>
              <a:ext uri="{FF2B5EF4-FFF2-40B4-BE49-F238E27FC236}">
                <a16:creationId xmlns:a16="http://schemas.microsoft.com/office/drawing/2014/main" id="{B488FB75-210E-8E95-9AFD-0409511A8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6527800"/>
            <a:ext cx="64651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altLang="it-IT" sz="1400" dirty="0"/>
              <a:t>https://ripassofacile.blogspot.com/2013/02/riassunto-il-cervello.html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DD4F8016-27F6-54FA-077E-BE1E814EB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619" y="1154757"/>
            <a:ext cx="4574431" cy="298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B667B89-E65A-2F22-BE46-FEAF9BCD8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it-IT" sz="3600" dirty="0">
                <a:solidFill>
                  <a:srgbClr val="006666"/>
                </a:solidFill>
              </a:rPr>
              <a:t>„</a:t>
            </a:r>
            <a:r>
              <a:rPr lang="it-IT" altLang="it-IT" dirty="0">
                <a:solidFill>
                  <a:srgbClr val="006666"/>
                </a:solidFill>
              </a:rPr>
              <a:t>L'uomo non è obbligato a leggere tutti i libri..."</a:t>
            </a:r>
            <a:endParaRPr lang="en-AU" altLang="it-IT" sz="3600" dirty="0">
              <a:solidFill>
                <a:srgbClr val="006666"/>
              </a:solidFill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55561F41-7953-2587-13FE-315F62371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00808"/>
            <a:ext cx="8496175" cy="359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it-IT" altLang="it-IT" sz="2000" dirty="0">
                <a:solidFill>
                  <a:srgbClr val="0033CC"/>
                </a:solidFill>
              </a:rPr>
              <a:t>"Un uomo non è tenuto a leggere tutti i libri o a imparare attentamente tutto ciò che viene insegnato nelle scuole;</a:t>
            </a:r>
          </a:p>
          <a:p>
            <a:endParaRPr lang="it-IT" altLang="it-IT" sz="2000" dirty="0">
              <a:solidFill>
                <a:srgbClr val="0033CC"/>
              </a:solidFill>
            </a:endParaRPr>
          </a:p>
          <a:p>
            <a:r>
              <a:rPr lang="it-IT" altLang="it-IT" sz="2000" dirty="0">
                <a:solidFill>
                  <a:srgbClr val="0033CC"/>
                </a:solidFill>
              </a:rPr>
              <a:t>Sarebbe anche una sorta di carenza nella sua educazione se passasse troppo tempo a praticare i suoi studi. Ha molte altre cose da fare nella sua vita; </a:t>
            </a:r>
          </a:p>
          <a:p>
            <a:endParaRPr lang="it-IT" altLang="it-IT" sz="2000" dirty="0">
              <a:solidFill>
                <a:srgbClr val="0033CC"/>
              </a:solidFill>
            </a:endParaRPr>
          </a:p>
          <a:p>
            <a:r>
              <a:rPr lang="it-IT" altLang="it-IT" sz="2000" dirty="0">
                <a:solidFill>
                  <a:srgbClr val="0033CC"/>
                </a:solidFill>
              </a:rPr>
              <a:t>Perciò egli si disponga in modo tale che la maggior parte di essa rimanga per lui per compiere </a:t>
            </a:r>
            <a:r>
              <a:rPr lang="it-IT" altLang="it-IT" sz="2000" u="sng" dirty="0">
                <a:solidFill>
                  <a:srgbClr val="0033CC"/>
                </a:solidFill>
              </a:rPr>
              <a:t>opere buone</a:t>
            </a:r>
            <a:r>
              <a:rPr lang="it-IT" altLang="it-IT" sz="2000" dirty="0">
                <a:solidFill>
                  <a:srgbClr val="0033CC"/>
                </a:solidFill>
              </a:rPr>
              <a:t>, di cui la sua stessa ragione dovrà istruirlo, se solo riceve istruzioni da essa."
</a:t>
            </a:r>
            <a:endParaRPr lang="pl-PL" altLang="it-IT" sz="2000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endParaRPr lang="pl-PL" altLang="it-IT" dirty="0">
              <a:solidFill>
                <a:srgbClr val="0033CC"/>
              </a:solidFill>
            </a:endParaRPr>
          </a:p>
          <a:p>
            <a:r>
              <a:rPr lang="pl-PL" altLang="it-IT" dirty="0">
                <a:solidFill>
                  <a:srgbClr val="0033CC"/>
                </a:solidFill>
              </a:rPr>
              <a:t> </a:t>
            </a:r>
            <a:endParaRPr lang="en-AU" altLang="it-IT" dirty="0">
              <a:solidFill>
                <a:srgbClr val="0033CC"/>
              </a:solidFill>
            </a:endParaRP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B74A7BFE-5419-BF49-8647-C0A8ED920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65" y="5589240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latin typeface="Arial Unicode MS" pitchFamily="34" charset="-128"/>
              </a:rPr>
              <a:t>Rene Descartes (1596-1650)  “La </a:t>
            </a:r>
            <a:r>
              <a:rPr lang="it-IT" altLang="it-IT" dirty="0" err="1">
                <a:latin typeface="Arial Unicode MS" pitchFamily="34" charset="-128"/>
              </a:rPr>
              <a:t>recherche</a:t>
            </a:r>
            <a:r>
              <a:rPr lang="it-IT" altLang="it-IT" dirty="0">
                <a:latin typeface="Arial Unicode MS" pitchFamily="34" charset="-128"/>
              </a:rPr>
              <a:t> de la </a:t>
            </a:r>
            <a:r>
              <a:rPr lang="it-IT" altLang="it-IT" dirty="0" err="1">
                <a:latin typeface="Arial Unicode MS" pitchFamily="34" charset="-128"/>
              </a:rPr>
              <a:t>vérité</a:t>
            </a:r>
            <a:r>
              <a:rPr lang="it-IT" altLang="it-IT" dirty="0">
                <a:latin typeface="Arial Unicode MS" pitchFamily="34" charset="-128"/>
              </a:rPr>
              <a:t> par la </a:t>
            </a:r>
            <a:r>
              <a:rPr lang="it-IT" altLang="it-IT" dirty="0" err="1">
                <a:latin typeface="Arial Unicode MS" pitchFamily="34" charset="-128"/>
              </a:rPr>
              <a:t>lumiére</a:t>
            </a:r>
            <a:r>
              <a:rPr lang="it-IT" altLang="it-IT" dirty="0">
                <a:latin typeface="Arial Unicode MS" pitchFamily="34" charset="-128"/>
              </a:rPr>
              <a:t> </a:t>
            </a:r>
            <a:r>
              <a:rPr lang="it-IT" altLang="it-IT" dirty="0" err="1">
                <a:latin typeface="Arial Unicode MS" pitchFamily="34" charset="-128"/>
              </a:rPr>
              <a:t>naturelle</a:t>
            </a:r>
            <a:r>
              <a:rPr lang="it-IT" altLang="it-IT" dirty="0">
                <a:latin typeface="Arial Unicode MS" pitchFamily="34" charset="-128"/>
              </a:rPr>
              <a:t>”, </a:t>
            </a:r>
            <a:r>
              <a:rPr lang="it-IT" altLang="it-IT" dirty="0" err="1">
                <a:latin typeface="Arial Unicode MS" pitchFamily="34" charset="-128"/>
              </a:rPr>
              <a:t>publicato</a:t>
            </a:r>
            <a:r>
              <a:rPr lang="it-IT" altLang="it-IT" dirty="0">
                <a:latin typeface="Arial Unicode MS" pitchFamily="34" charset="-128"/>
              </a:rPr>
              <a:t> 1702, scritto probabilmente circa 1630)</a:t>
            </a:r>
            <a:r>
              <a:rPr lang="it-IT" altLang="it-IT" dirty="0">
                <a:latin typeface="Times New Roman" panose="02020603050405020304" pitchFamily="18" charset="0"/>
              </a:rPr>
              <a:t> </a:t>
            </a:r>
            <a:endParaRPr lang="en-AU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F074B6B-2317-044C-9E43-EACC2C9625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-171450"/>
            <a:ext cx="7772400" cy="1470025"/>
          </a:xfrm>
        </p:spPr>
        <p:txBody>
          <a:bodyPr anchor="ctr"/>
          <a:lstStyle/>
          <a:p>
            <a:r>
              <a:rPr lang="it-IT" altLang="it-IT" sz="3600" dirty="0"/>
              <a:t>I</a:t>
            </a:r>
            <a:r>
              <a:rPr lang="pl-PL" altLang="it-IT" sz="3600" dirty="0"/>
              <a:t>po</a:t>
            </a:r>
            <a:r>
              <a:rPr lang="it-IT" altLang="it-IT" sz="3600" dirty="0"/>
              <a:t>c</a:t>
            </a:r>
            <a:r>
              <a:rPr lang="pl-PL" altLang="it-IT" sz="3600" dirty="0"/>
              <a:t>rate</a:t>
            </a:r>
            <a:r>
              <a:rPr lang="it-IT" altLang="it-IT" sz="3600" dirty="0"/>
              <a:t> di</a:t>
            </a:r>
            <a:r>
              <a:rPr lang="pl-PL" altLang="it-IT" sz="3600" dirty="0"/>
              <a:t> </a:t>
            </a:r>
            <a:r>
              <a:rPr lang="it-IT" altLang="it-IT" sz="3600" dirty="0" err="1"/>
              <a:t>Coo</a:t>
            </a:r>
            <a:r>
              <a:rPr lang="pl-PL" altLang="it-IT" sz="3600" dirty="0"/>
              <a:t> (460-377 </a:t>
            </a:r>
            <a:r>
              <a:rPr lang="it-IT" altLang="it-IT" sz="3600" dirty="0"/>
              <a:t>a.C.)</a:t>
            </a:r>
            <a:r>
              <a:rPr lang="pl-PL" altLang="it-IT" sz="3600" dirty="0"/>
              <a:t>: </a:t>
            </a:r>
            <a:br>
              <a:rPr lang="pl-PL" altLang="it-IT" sz="3600" dirty="0"/>
            </a:br>
            <a:r>
              <a:rPr lang="it-IT" altLang="it-IT" sz="3600" dirty="0"/>
              <a:t>padre della medicina «occidentale!</a:t>
            </a:r>
            <a:endParaRPr lang="en-AU" altLang="it-IT" sz="3600" dirty="0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1B7CBD1F-AE32-A936-9EAB-F6C43DC1D0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1125538"/>
            <a:ext cx="6388100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l-PL" altLang="it-IT" dirty="0">
                <a:solidFill>
                  <a:srgbClr val="0033CC"/>
                </a:solidFill>
              </a:rPr>
              <a:t>Teoria </a:t>
            </a:r>
            <a:r>
              <a:rPr lang="it-IT" altLang="it-IT" dirty="0">
                <a:solidFill>
                  <a:srgbClr val="0033CC"/>
                </a:solidFill>
              </a:rPr>
              <a:t>di </a:t>
            </a:r>
            <a:r>
              <a:rPr lang="pl-PL" altLang="it-IT" dirty="0">
                <a:solidFill>
                  <a:srgbClr val="0033CC"/>
                </a:solidFill>
              </a:rPr>
              <a:t>4 „umor</a:t>
            </a:r>
            <a:r>
              <a:rPr lang="it-IT" altLang="it-IT" dirty="0">
                <a:solidFill>
                  <a:srgbClr val="0033CC"/>
                </a:solidFill>
              </a:rPr>
              <a:t>i</a:t>
            </a:r>
            <a:r>
              <a:rPr lang="pl-PL" altLang="it-IT" dirty="0">
                <a:solidFill>
                  <a:srgbClr val="0033CC"/>
                </a:solidFill>
              </a:rPr>
              <a:t>”, </a:t>
            </a:r>
            <a:r>
              <a:rPr lang="it-IT" altLang="it-IT" dirty="0">
                <a:solidFill>
                  <a:srgbClr val="0033CC"/>
                </a:solidFill>
              </a:rPr>
              <a:t>oggi</a:t>
            </a:r>
            <a:r>
              <a:rPr lang="pl-PL" altLang="it-IT" dirty="0">
                <a:solidFill>
                  <a:srgbClr val="0033CC"/>
                </a:solidFill>
              </a:rPr>
              <a:t> </a:t>
            </a:r>
            <a:r>
              <a:rPr lang="it-IT" altLang="it-IT" dirty="0">
                <a:solidFill>
                  <a:srgbClr val="0033CC"/>
                </a:solidFill>
              </a:rPr>
              <a:t>chiamati  </a:t>
            </a:r>
            <a:r>
              <a:rPr lang="pl-PL" altLang="it-IT" dirty="0">
                <a:solidFill>
                  <a:srgbClr val="0033CC"/>
                </a:solidFill>
              </a:rPr>
              <a:t> </a:t>
            </a:r>
            <a:r>
              <a:rPr lang="pl-PL" altLang="it-IT" i="1" dirty="0">
                <a:solidFill>
                  <a:srgbClr val="0033CC"/>
                </a:solidFill>
              </a:rPr>
              <a:t>temperamenti</a:t>
            </a:r>
            <a:r>
              <a:rPr lang="pl-PL" altLang="it-IT" sz="3200" i="1" dirty="0"/>
              <a:t> </a:t>
            </a:r>
            <a:endParaRPr lang="en-AU" altLang="it-IT" sz="3200" dirty="0"/>
          </a:p>
        </p:txBody>
      </p:sp>
      <p:graphicFrame>
        <p:nvGraphicFramePr>
          <p:cNvPr id="31806" name="Group 62">
            <a:extLst>
              <a:ext uri="{FF2B5EF4-FFF2-40B4-BE49-F238E27FC236}">
                <a16:creationId xmlns:a16="http://schemas.microsoft.com/office/drawing/2014/main" id="{ECFE2930-E493-B1B4-BB7C-87865A7EC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357535"/>
              </p:ext>
            </p:extLst>
          </p:nvPr>
        </p:nvGraphicFramePr>
        <p:xfrm>
          <a:off x="179388" y="1890713"/>
          <a:ext cx="5832475" cy="2318387"/>
        </p:xfrm>
        <a:graphic>
          <a:graphicData uri="http://schemas.openxmlformats.org/drawingml/2006/table">
            <a:tbl>
              <a:tblPr/>
              <a:tblGrid>
                <a:gridCol w="1640936">
                  <a:extLst>
                    <a:ext uri="{9D8B030D-6E8A-4147-A177-3AD203B41FA5}">
                      <a16:colId xmlns:a16="http://schemas.microsoft.com/office/drawing/2014/main" val="2401688030"/>
                    </a:ext>
                  </a:extLst>
                </a:gridCol>
                <a:gridCol w="1422358">
                  <a:extLst>
                    <a:ext uri="{9D8B030D-6E8A-4147-A177-3AD203B41FA5}">
                      <a16:colId xmlns:a16="http://schemas.microsoft.com/office/drawing/2014/main" val="4193087246"/>
                    </a:ext>
                  </a:extLst>
                </a:gridCol>
                <a:gridCol w="1383787">
                  <a:extLst>
                    <a:ext uri="{9D8B030D-6E8A-4147-A177-3AD203B41FA5}">
                      <a16:colId xmlns:a16="http://schemas.microsoft.com/office/drawing/2014/main" val="1785845675"/>
                    </a:ext>
                  </a:extLst>
                </a:gridCol>
                <a:gridCol w="1385394">
                  <a:extLst>
                    <a:ext uri="{9D8B030D-6E8A-4147-A177-3AD203B41FA5}">
                      <a16:colId xmlns:a16="http://schemas.microsoft.com/office/drawing/2014/main" val="3359066835"/>
                    </a:ext>
                  </a:extLst>
                </a:gridCol>
              </a:tblGrid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Temperament</a:t>
                      </a:r>
                      <a:r>
                        <a:rPr kumimoji="0" lang="it-IT" alt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kumimoji="0" lang="en-AU" altLang="it-IT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Velocità</a:t>
                      </a:r>
                      <a:r>
                        <a:rPr kumimoji="0" lang="en-AU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kumimoji="0" lang="en-AU" alt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reazione</a:t>
                      </a:r>
                      <a:endParaRPr kumimoji="0" lang="en-AU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Forza di reazione</a:t>
                      </a:r>
                      <a:endParaRPr kumimoji="0" lang="en-AU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Durata di reazione</a:t>
                      </a:r>
                      <a:endParaRPr kumimoji="0" lang="en-AU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820489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it-IT" alt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ollerico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en-AU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10895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</a:t>
                      </a:r>
                      <a:r>
                        <a:rPr kumimoji="0" lang="it-IT" alt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uinico</a:t>
                      </a:r>
                      <a:endParaRPr kumimoji="0" lang="en-AU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854183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it-IT" alt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alinconico</a:t>
                      </a:r>
                      <a:endParaRPr kumimoji="0" lang="en-AU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603985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</a:t>
                      </a:r>
                      <a:r>
                        <a:rPr kumimoji="0" lang="it-IT" alt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mmatico</a:t>
                      </a:r>
                      <a:endParaRPr kumimoji="0" lang="en-AU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n-AU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n-AU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911435"/>
                  </a:ext>
                </a:extLst>
              </a:tr>
            </a:tbl>
          </a:graphicData>
        </a:graphic>
      </p:graphicFrame>
      <p:sp>
        <p:nvSpPr>
          <p:cNvPr id="31793" name="Text Box 49">
            <a:extLst>
              <a:ext uri="{FF2B5EF4-FFF2-40B4-BE49-F238E27FC236}">
                <a16:creationId xmlns:a16="http://schemas.microsoft.com/office/drawing/2014/main" id="{C27948F8-93C8-5877-7EBE-2E6AC619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27750"/>
            <a:ext cx="65885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altLang="it-IT" sz="1400" dirty="0">
                <a:hlinkClick r:id="rId3"/>
              </a:rPr>
              <a:t>https://it.wikipedia.org/wiki/Teoria_umorale#/media/File:Alletemp.jpg</a:t>
            </a:r>
            <a:endParaRPr lang="en-AU" altLang="it-IT" sz="1400" dirty="0"/>
          </a:p>
          <a:p>
            <a:r>
              <a:rPr lang="en-AU" altLang="it-IT" sz="1400" dirty="0">
                <a:hlinkClick r:id="rId4"/>
              </a:rPr>
              <a:t>https://it.wikipedia.org/wiki/Quattro_temperamenti</a:t>
            </a:r>
            <a:r>
              <a:rPr lang="en-AU" altLang="it-IT" sz="1400" dirty="0"/>
              <a:t> </a:t>
            </a:r>
          </a:p>
        </p:txBody>
      </p:sp>
      <p:pic>
        <p:nvPicPr>
          <p:cNvPr id="31800" name="Picture 56">
            <a:extLst>
              <a:ext uri="{FF2B5EF4-FFF2-40B4-BE49-F238E27FC236}">
                <a16:creationId xmlns:a16="http://schemas.microsoft.com/office/drawing/2014/main" id="{AD061270-BF39-FA7D-EC62-BB3B08020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54500"/>
            <a:ext cx="5040313" cy="194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07" name="Picture 63">
            <a:extLst>
              <a:ext uri="{FF2B5EF4-FFF2-40B4-BE49-F238E27FC236}">
                <a16:creationId xmlns:a16="http://schemas.microsoft.com/office/drawing/2014/main" id="{AA8D51C6-B62B-29AC-2BE3-D3983AB6C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196975"/>
            <a:ext cx="2159000" cy="317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08" name="Text Box 64">
            <a:extLst>
              <a:ext uri="{FF2B5EF4-FFF2-40B4-BE49-F238E27FC236}">
                <a16:creationId xmlns:a16="http://schemas.microsoft.com/office/drawing/2014/main" id="{B28E67EF-FE24-F2B7-BB19-C174444D0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7488" y="4448175"/>
            <a:ext cx="236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it-IT"/>
              <a:t>„primum, non nocere”</a:t>
            </a:r>
            <a:endParaRPr lang="en-AU" alt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4036B13-028C-CEF9-6503-4CE10E027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7955" y="-450304"/>
            <a:ext cx="8288089" cy="1143000"/>
          </a:xfrm>
        </p:spPr>
        <p:txBody>
          <a:bodyPr/>
          <a:lstStyle/>
          <a:p>
            <a:r>
              <a:rPr lang="pl-PL" altLang="it-IT" sz="3600" dirty="0"/>
              <a:t>Temperament</a:t>
            </a:r>
            <a:r>
              <a:rPr lang="it-IT" altLang="it-IT" sz="3600" dirty="0"/>
              <a:t>o vs. «carattere»</a:t>
            </a:r>
            <a:endParaRPr lang="en-AU" altLang="it-IT" sz="3600" dirty="0"/>
          </a:p>
        </p:txBody>
      </p:sp>
      <p:pic>
        <p:nvPicPr>
          <p:cNvPr id="3074" name="Picture 2" descr="Le dimensioni di Eysenck collegate ai temperamenti e ai tratti caratteriali">
            <a:extLst>
              <a:ext uri="{FF2B5EF4-FFF2-40B4-BE49-F238E27FC236}">
                <a16:creationId xmlns:a16="http://schemas.microsoft.com/office/drawing/2014/main" id="{D1BF3BD3-F464-63AD-3680-550C411EA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561662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1033D20-57E7-047F-29D6-C4569784DA12}"/>
              </a:ext>
            </a:extLst>
          </p:cNvPr>
          <p:cNvSpPr txBox="1"/>
          <p:nvPr/>
        </p:nvSpPr>
        <p:spPr>
          <a:xfrm>
            <a:off x="251520" y="6415603"/>
            <a:ext cx="8640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https://www.settemuse.it/costume/costume_temperamento.htm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C0D0400-D1D5-07AD-899F-9BC669F57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0169" y="-13672"/>
            <a:ext cx="7313612" cy="1143000"/>
          </a:xfrm>
        </p:spPr>
        <p:txBody>
          <a:bodyPr/>
          <a:lstStyle/>
          <a:p>
            <a:r>
              <a:rPr lang="it-IT" altLang="it-IT" sz="3600" dirty="0"/>
              <a:t>Aristotele: Etica, Retorica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EBF1636-138A-CD21-9291-4A3BE5635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85225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1800" dirty="0"/>
              <a:t>Libro</a:t>
            </a:r>
            <a:r>
              <a:rPr lang="pl-PL" altLang="it-IT" sz="1800" dirty="0"/>
              <a:t>. I 28. „</a:t>
            </a:r>
            <a:r>
              <a:rPr lang="it-IT" altLang="it-IT" sz="1800" dirty="0"/>
              <a:t>E la dignità è nel mezzo tra presunzione e servilismo e riguarda il modo di essere. Perché un uomo presuntuoso è un uomo che non si degna di associarsi con nessuno e non vuole parlare con nessuno ... e un uomo servile è colui che entra in relazione con tutti in ogni modo possibile e in ogni circostanza.
29. «Il pudore [che non è la vergogna] è contrario a timidezza in relazione alla spudoratezza e all'estrema timidezza, e riguarda azioni e parole. Perché una persona spudorata è solo quella che in ogni circostanza dice e fa a tutti ciò che gli accade, e un uomo molto timido è il suo opposto, ha paura di fare qualsiasi cosa e parlare con chiunque (un tale uomo è ozioso, perché tutto lo intimidisce).
Libro II, 13. Poiché, come diciamo, l'uomo ama se stesso; Un uomo di valore sarà egoista o no? Ed è egoista chi fa ogni cosa per se stesso nelle questioni in cui è in gioco il profitto. Quindi l'uomo malvagio è egoista (poiché fa tutto per se stesso), ma non l'uomo di valore.   </a:t>
            </a:r>
            <a:endParaRPr lang="en-AU" altLang="it-IT" sz="1800" dirty="0"/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74E14034-38FE-0017-442E-83B1A2B40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87043"/>
            <a:ext cx="71381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it-IT" dirty="0"/>
              <a:t>Ar</a:t>
            </a:r>
            <a:r>
              <a:rPr lang="it-IT" altLang="it-IT" dirty="0"/>
              <a:t>i</a:t>
            </a:r>
            <a:r>
              <a:rPr lang="pl-PL" altLang="it-IT" dirty="0"/>
              <a:t>stotele, </a:t>
            </a:r>
            <a:r>
              <a:rPr lang="pl-PL" altLang="it-IT" i="1" dirty="0"/>
              <a:t>Et</a:t>
            </a:r>
            <a:r>
              <a:rPr lang="it-IT" altLang="it-IT" i="1" dirty="0" err="1"/>
              <a:t>ica</a:t>
            </a:r>
            <a:r>
              <a:rPr lang="it-IT" altLang="it-IT" i="1" dirty="0"/>
              <a:t> maggiore</a:t>
            </a:r>
            <a:r>
              <a:rPr lang="pl-PL" altLang="it-IT" dirty="0"/>
              <a:t>, </a:t>
            </a:r>
            <a:r>
              <a:rPr lang="it-IT" altLang="it-IT" dirty="0"/>
              <a:t>trad. in polacco W.</a:t>
            </a:r>
            <a:r>
              <a:rPr lang="pl-PL" altLang="it-IT" dirty="0"/>
              <a:t> Wróblewski, </a:t>
            </a:r>
            <a:endParaRPr lang="it-IT" altLang="it-IT" dirty="0"/>
          </a:p>
          <a:p>
            <a:r>
              <a:rPr lang="pl-PL" altLang="it-IT" dirty="0"/>
              <a:t>PWN, Warszawa, 2010</a:t>
            </a:r>
            <a:endParaRPr lang="en-AU" altLang="it-IT" dirty="0"/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9DAE8A9D-22C7-F4C5-ACE3-323931C41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7" y="5373687"/>
            <a:ext cx="70807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 dirty="0">
                <a:solidFill>
                  <a:srgbClr val="C00000"/>
                </a:solidFill>
              </a:rPr>
              <a:t>→ E oggi, la divisione dei ruoli tra i bambini in classe </a:t>
            </a:r>
          </a:p>
          <a:p>
            <a:r>
              <a:rPr lang="it-IT" altLang="it-IT" b="1" dirty="0">
                <a:solidFill>
                  <a:srgbClr val="C00000"/>
                </a:solidFill>
              </a:rPr>
              <a:t>riflette in gran parte queste categorie</a:t>
            </a:r>
            <a:r>
              <a:rPr lang="pl-PL" altLang="it-IT" dirty="0">
                <a:solidFill>
                  <a:srgbClr val="C00000"/>
                </a:solidFill>
              </a:rPr>
              <a:t> </a:t>
            </a:r>
            <a:endParaRPr lang="en-AU" alt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96DF59A-56EC-38C7-690B-5BA738A42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-78421"/>
            <a:ext cx="7313612" cy="1143000"/>
          </a:xfrm>
        </p:spPr>
        <p:txBody>
          <a:bodyPr/>
          <a:lstStyle/>
          <a:p>
            <a:r>
              <a:rPr lang="en-AU" altLang="it-IT" sz="3600" dirty="0" err="1"/>
              <a:t>Medioevo</a:t>
            </a:r>
            <a:endParaRPr lang="en-AU" altLang="it-IT" sz="36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19A47D5-3715-8F92-2F97-8435040CD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altLang="it-IT" sz="2800" dirty="0"/>
              <a:t>S</a:t>
            </a:r>
            <a:r>
              <a:rPr lang="pl-PL" altLang="it-IT" sz="2800" dirty="0"/>
              <a:t>. Albert</a:t>
            </a:r>
            <a:r>
              <a:rPr lang="it-IT" altLang="it-IT" sz="2800" dirty="0"/>
              <a:t>o Magno</a:t>
            </a:r>
            <a:r>
              <a:rPr lang="pl-PL" altLang="it-IT" sz="2800" dirty="0"/>
              <a:t> (1205-1280)</a:t>
            </a:r>
            <a:endParaRPr lang="en-AU" altLang="it-IT" sz="2800" dirty="0"/>
          </a:p>
        </p:txBody>
      </p:sp>
      <p:pic>
        <p:nvPicPr>
          <p:cNvPr id="69636" name="Picture 4">
            <a:extLst>
              <a:ext uri="{FF2B5EF4-FFF2-40B4-BE49-F238E27FC236}">
                <a16:creationId xmlns:a16="http://schemas.microsoft.com/office/drawing/2014/main" id="{F7BC3E9F-C76F-0161-488B-5F0CA1EB6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04813"/>
            <a:ext cx="1633537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7" name="Text Box 5">
            <a:extLst>
              <a:ext uri="{FF2B5EF4-FFF2-40B4-BE49-F238E27FC236}">
                <a16:creationId xmlns:a16="http://schemas.microsoft.com/office/drawing/2014/main" id="{DA1A4CF0-4340-3E14-0189-447A6096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288" y="2997200"/>
            <a:ext cx="22415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altLang="it-IT" sz="1400"/>
              <a:t>Alberto Magno</a:t>
            </a:r>
            <a:r>
              <a:rPr lang="pl-PL" altLang="it-IT" sz="1400"/>
              <a:t>,</a:t>
            </a:r>
            <a:r>
              <a:rPr lang="en-AU" altLang="it-IT" sz="1400"/>
              <a:t> affresco</a:t>
            </a:r>
            <a:endParaRPr lang="pl-PL" altLang="it-IT" sz="1400"/>
          </a:p>
          <a:p>
            <a:r>
              <a:rPr lang="en-AU" altLang="it-IT" sz="1400"/>
              <a:t> di </a:t>
            </a:r>
            <a:r>
              <a:rPr lang="en-AU" altLang="it-IT" sz="1400">
                <a:hlinkClick r:id="rId3" tooltip="Tommaso da Modena"/>
              </a:rPr>
              <a:t>Tommaso da Modena</a:t>
            </a:r>
            <a:r>
              <a:rPr lang="en-AU" altLang="it-IT" sz="1400"/>
              <a:t>, </a:t>
            </a:r>
            <a:endParaRPr lang="pl-PL" altLang="it-IT" sz="1400"/>
          </a:p>
          <a:p>
            <a:r>
              <a:rPr lang="en-AU" altLang="it-IT" sz="1400">
                <a:hlinkClick r:id="rId4" tooltip="Treviso"/>
              </a:rPr>
              <a:t>Treviso</a:t>
            </a:r>
            <a:r>
              <a:rPr lang="en-AU" altLang="it-IT" sz="1400"/>
              <a:t>, </a:t>
            </a:r>
            <a:r>
              <a:rPr lang="en-AU" altLang="it-IT" sz="1400">
                <a:hlinkClick r:id="rId5" tooltip="1352"/>
              </a:rPr>
              <a:t>1352</a:t>
            </a:r>
            <a:r>
              <a:rPr lang="en-AU" altLang="it-IT" sz="1400"/>
              <a:t> </a:t>
            </a:r>
            <a:r>
              <a:rPr lang="pl-PL" altLang="it-IT" sz="1400"/>
              <a:t>wikipedia.it</a:t>
            </a:r>
            <a:endParaRPr lang="en-AU" altLang="it-IT" sz="1400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CF2E7EAD-0E03-4816-F4FC-30AF72E08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73238"/>
            <a:ext cx="70564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it-IT" altLang="it-IT" sz="1800" dirty="0"/>
              <a:t>"Il concetto dei sensi interiori di Alberto Magno ha certamente le sue origini negli scritti di Aristotele, Nemesio di </a:t>
            </a:r>
            <a:r>
              <a:rPr lang="it-IT" altLang="it-IT" sz="1800" dirty="0" err="1"/>
              <a:t>Emeza</a:t>
            </a:r>
            <a:r>
              <a:rPr lang="it-IT" altLang="it-IT" sz="1800" dirty="0"/>
              <a:t>, Avicenna o Al-Gaze." In due opere che trattano questioni antropologiche ed epistemologiche – De </a:t>
            </a:r>
            <a:r>
              <a:rPr lang="it-IT" altLang="it-IT" sz="1800" dirty="0" err="1"/>
              <a:t>Homine</a:t>
            </a:r>
            <a:r>
              <a:rPr lang="it-IT" altLang="it-IT" sz="1800" dirty="0"/>
              <a:t> e De Anima – Alberto Magno usa tre classificazioni, leggermente diverse, dei sensi interiori. Per riassumere, ci sono tali "sensi" in loro:
1) Il senso comune (</a:t>
            </a:r>
            <a:r>
              <a:rPr lang="it-IT" altLang="it-IT" sz="1800" dirty="0" err="1"/>
              <a:t>sensus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comunis</a:t>
            </a:r>
            <a:r>
              <a:rPr lang="it-IT" altLang="it-IT" sz="1800" dirty="0"/>
              <a:t>), 
2) Ricevere l'immaginazione (</a:t>
            </a:r>
            <a:r>
              <a:rPr lang="it-IT" altLang="it-IT" sz="1800" dirty="0" err="1"/>
              <a:t>imaginatio</a:t>
            </a:r>
            <a:r>
              <a:rPr lang="it-IT" altLang="it-IT" sz="1800" dirty="0"/>
              <a:t>) 
3) Collegare l'immaginazione (</a:t>
            </a:r>
            <a:r>
              <a:rPr lang="it-IT" altLang="it-IT" sz="1800" dirty="0" err="1"/>
              <a:t>phantasia</a:t>
            </a:r>
            <a:r>
              <a:rPr lang="it-IT" altLang="it-IT" sz="1800" dirty="0"/>
              <a:t>) 
4) Valutazione (</a:t>
            </a:r>
            <a:r>
              <a:rPr lang="it-IT" altLang="it-IT" sz="1800" dirty="0" err="1"/>
              <a:t>aestimatio</a:t>
            </a:r>
            <a:r>
              <a:rPr lang="it-IT" altLang="it-IT" sz="1800" dirty="0"/>
              <a:t>), 
5) Il potere del pensiero (</a:t>
            </a:r>
            <a:r>
              <a:rPr lang="it-IT" altLang="it-IT" sz="1800" dirty="0" err="1"/>
              <a:t>syllogistica</a:t>
            </a:r>
            <a:r>
              <a:rPr lang="it-IT" altLang="it-IT" sz="1800" dirty="0"/>
              <a:t>, via </a:t>
            </a:r>
            <a:r>
              <a:rPr lang="it-IT" altLang="it-IT" sz="1800" dirty="0" err="1"/>
              <a:t>cogititava</a:t>
            </a:r>
            <a:r>
              <a:rPr lang="it-IT" altLang="it-IT" sz="1800" dirty="0"/>
              <a:t>) 
6) Memoria (memoria) 
7) Richiamo (</a:t>
            </a:r>
            <a:r>
              <a:rPr lang="it-IT" altLang="it-IT" sz="1800" dirty="0" err="1"/>
              <a:t>reminescentia</a:t>
            </a:r>
            <a:r>
              <a:rPr lang="it-IT" altLang="it-IT" sz="1800" dirty="0"/>
              <a:t>).
</a:t>
            </a:r>
            <a:r>
              <a:rPr lang="pl-PL" altLang="it-IT" dirty="0"/>
              <a:t> </a:t>
            </a:r>
            <a:endParaRPr lang="en-AU" altLang="it-IT" dirty="0"/>
          </a:p>
        </p:txBody>
      </p:sp>
      <p:sp>
        <p:nvSpPr>
          <p:cNvPr id="69639" name="Text Box 7">
            <a:extLst>
              <a:ext uri="{FF2B5EF4-FFF2-40B4-BE49-F238E27FC236}">
                <a16:creationId xmlns:a16="http://schemas.microsoft.com/office/drawing/2014/main" id="{B707E8AB-5C7F-C954-3A8B-0105A7C32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032500"/>
            <a:ext cx="87487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it-IT" sz="1600"/>
              <a:t>Michał Zembrzuski, </a:t>
            </a:r>
            <a:r>
              <a:rPr lang="pl-PL" altLang="it-IT" sz="1600" i="1"/>
              <a:t>Od zmysłu wspólnego do pamięci i przypominania</a:t>
            </a:r>
            <a:r>
              <a:rPr lang="pl-PL" altLang="it-IT" sz="1600"/>
              <a:t>. </a:t>
            </a:r>
            <a:r>
              <a:rPr lang="pl-PL" altLang="it-IT" sz="1600" i="1"/>
              <a:t>Koncepcja zmysłów wewnętrznych w teorii poznania Św. Tomasza z Akwinu. </a:t>
            </a:r>
            <a:r>
              <a:rPr lang="pl-PL" altLang="it-IT" sz="1600"/>
              <a:t>Campidoglio, Warszawa, 2015</a:t>
            </a:r>
            <a:r>
              <a:rPr lang="pl-PL" altLang="it-IT" sz="1600" i="1"/>
              <a:t>, s. 83</a:t>
            </a:r>
            <a:endParaRPr lang="en-AU" altLang="it-IT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78AF9651-DB83-336A-C23B-95C69CA7A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117" y="332656"/>
            <a:ext cx="6833766" cy="5492168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03AC73B0-29D7-5416-57A1-1876DD95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1628800"/>
            <a:ext cx="7313612" cy="1143000"/>
          </a:xfrm>
        </p:spPr>
        <p:txBody>
          <a:bodyPr/>
          <a:lstStyle/>
          <a:p>
            <a:r>
              <a:rPr lang="it-IT"/>
              <a:t>Test gorilla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C795125-34E5-12B8-24CD-992C7BA9DB40}"/>
              </a:ext>
            </a:extLst>
          </p:cNvPr>
          <p:cNvSpPr txBox="1"/>
          <p:nvPr/>
        </p:nvSpPr>
        <p:spPr>
          <a:xfrm>
            <a:off x="395536" y="6021288"/>
            <a:ext cx="5943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https://www.testgorilla.com/blog/cognitive-ability-tests-the-ultimate-guide-for-recruiters/</a:t>
            </a:r>
          </a:p>
        </p:txBody>
      </p:sp>
    </p:spTree>
    <p:extLst>
      <p:ext uri="{BB962C8B-B14F-4D97-AF65-F5344CB8AC3E}">
        <p14:creationId xmlns:p14="http://schemas.microsoft.com/office/powerpoint/2010/main" val="202166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AC73B0-29D7-5416-57A1-1876DD95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194" y="-243408"/>
            <a:ext cx="7313612" cy="1143000"/>
          </a:xfrm>
        </p:spPr>
        <p:txBody>
          <a:bodyPr/>
          <a:lstStyle/>
          <a:p>
            <a:r>
              <a:rPr lang="it-IT" dirty="0"/>
              <a:t>Test gorilla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C795125-34E5-12B8-24CD-992C7BA9DB40}"/>
              </a:ext>
            </a:extLst>
          </p:cNvPr>
          <p:cNvSpPr txBox="1"/>
          <p:nvPr/>
        </p:nvSpPr>
        <p:spPr>
          <a:xfrm>
            <a:off x="317834" y="6309320"/>
            <a:ext cx="86409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https://www.testgorilla.com/blog/cognitive-ability-tests-the-ultimate-guide-for-recruiters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D11397B-28C9-DA12-2D66-81109DD2F1EB}"/>
              </a:ext>
            </a:extLst>
          </p:cNvPr>
          <p:cNvSpPr txBox="1"/>
          <p:nvPr/>
        </p:nvSpPr>
        <p:spPr>
          <a:xfrm>
            <a:off x="326182" y="942975"/>
            <a:ext cx="871031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Open Sans" panose="020B0606030504020204" pitchFamily="34" charset="0"/>
              </a:rPr>
              <a:t>Questi test non misurano ciò che sai, misurano come pensi.</a:t>
            </a:r>
            <a:r>
              <a:rPr lang="it-IT" dirty="0">
                <a:solidFill>
                  <a:srgbClr val="000000"/>
                </a:solidFill>
                <a:latin typeface="Open Sans" panose="020B0606030504020204" pitchFamily="34" charset="0"/>
              </a:rPr>
              <a:t>
In senso strettamente letterale, i test di abilità cognitiva sono progettati per misurare le abilità mentali come:
</a:t>
            </a:r>
            <a:r>
              <a:rPr lang="it-IT" b="1" dirty="0">
                <a:solidFill>
                  <a:srgbClr val="000000"/>
                </a:solidFill>
                <a:latin typeface="Open Sans" panose="020B0606030504020204" pitchFamily="34" charset="0"/>
              </a:rPr>
              <a:t>Attenzione ai dettagli</a:t>
            </a:r>
            <a:r>
              <a:rPr lang="it-IT" dirty="0">
                <a:solidFill>
                  <a:srgbClr val="000000"/>
                </a:solidFill>
                <a:latin typeface="Open Sans" panose="020B0606030504020204" pitchFamily="34" charset="0"/>
              </a:rPr>
              <a:t>: quanto attentamente un candidato presta attenzione ai dettagli quando elabora nuove informazioni?
</a:t>
            </a:r>
            <a:r>
              <a:rPr lang="it-IT" b="1" dirty="0">
                <a:solidFill>
                  <a:srgbClr val="000000"/>
                </a:solidFill>
                <a:latin typeface="Open Sans" panose="020B0606030504020204" pitchFamily="34" charset="0"/>
              </a:rPr>
              <a:t>Risoluzione dei problemi</a:t>
            </a:r>
            <a:r>
              <a:rPr lang="it-IT" dirty="0">
                <a:solidFill>
                  <a:srgbClr val="000000"/>
                </a:solidFill>
                <a:latin typeface="Open Sans" panose="020B0606030504020204" pitchFamily="34" charset="0"/>
              </a:rPr>
              <a:t>: quanto bene un candidato utilizza le informazioni per prendere decisioni corrette?
</a:t>
            </a:r>
            <a:r>
              <a:rPr lang="it-IT" b="1" dirty="0">
                <a:solidFill>
                  <a:srgbClr val="000000"/>
                </a:solidFill>
                <a:latin typeface="Open Sans" panose="020B0606030504020204" pitchFamily="34" charset="0"/>
              </a:rPr>
              <a:t>Pensiero critico: </a:t>
            </a:r>
            <a:r>
              <a:rPr lang="it-IT" dirty="0">
                <a:solidFill>
                  <a:srgbClr val="000000"/>
                </a:solidFill>
                <a:latin typeface="Open Sans" panose="020B0606030504020204" pitchFamily="34" charset="0"/>
              </a:rPr>
              <a:t>quanto bene un candidato risolve i problemi logici e pensa analiticamente?
</a:t>
            </a:r>
            <a:r>
              <a:rPr lang="it-IT" b="1" dirty="0">
                <a:solidFill>
                  <a:srgbClr val="000000"/>
                </a:solidFill>
                <a:latin typeface="Open Sans" panose="020B0606030504020204" pitchFamily="34" charset="0"/>
              </a:rPr>
              <a:t>Ragionamento numerico</a:t>
            </a:r>
            <a:r>
              <a:rPr lang="it-IT" dirty="0">
                <a:solidFill>
                  <a:srgbClr val="000000"/>
                </a:solidFill>
                <a:latin typeface="Open Sans" panose="020B0606030504020204" pitchFamily="34" charset="0"/>
              </a:rPr>
              <a:t>: quanto bene un candidato lavora e interpreta i numeri?
</a:t>
            </a:r>
            <a:r>
              <a:rPr lang="it-IT" b="1" dirty="0">
                <a:solidFill>
                  <a:srgbClr val="000000"/>
                </a:solidFill>
                <a:latin typeface="Open Sans" panose="020B0606030504020204" pitchFamily="34" charset="0"/>
              </a:rPr>
              <a:t>Comprensione della lettura</a:t>
            </a:r>
            <a:r>
              <a:rPr lang="it-IT" dirty="0">
                <a:solidFill>
                  <a:srgbClr val="000000"/>
                </a:solidFill>
                <a:latin typeface="Open Sans" panose="020B0606030504020204" pitchFamily="34" charset="0"/>
              </a:rPr>
              <a:t>: quanto bene un candidato comprende i messaggi chiave in un pezzo di testo?
</a:t>
            </a:r>
            <a:r>
              <a:rPr lang="it-IT" b="1" dirty="0">
                <a:solidFill>
                  <a:srgbClr val="000000"/>
                </a:solidFill>
                <a:latin typeface="Open Sans" panose="020B0606030504020204" pitchFamily="34" charset="0"/>
              </a:rPr>
              <a:t>Ragionamento spaziale: </a:t>
            </a:r>
            <a:r>
              <a:rPr lang="it-IT" dirty="0">
                <a:solidFill>
                  <a:srgbClr val="000000"/>
                </a:solidFill>
                <a:latin typeface="Open Sans" panose="020B0606030504020204" pitchFamily="34" charset="0"/>
              </a:rPr>
              <a:t>quanto bene un candidato può comprendere, ricordare e ragionare sulle relazioni spaziali tra oggetti o spazio?</a:t>
            </a:r>
          </a:p>
          <a:p>
            <a:r>
              <a:rPr lang="it-IT" dirty="0">
                <a:solidFill>
                  <a:srgbClr val="000000"/>
                </a:solidFill>
                <a:latin typeface="Open Sans" panose="020B0606030504020204" pitchFamily="34" charset="0"/>
              </a:rPr>
              <a:t>
In un contesto di reclutamento, i test di abilità cognitiva misurano la probabilità di un candidato di </a:t>
            </a:r>
            <a:r>
              <a:rPr lang="it-IT" b="1" dirty="0">
                <a:solidFill>
                  <a:srgbClr val="000000"/>
                </a:solidFill>
                <a:latin typeface="Open Sans" panose="020B0606030504020204" pitchFamily="34" charset="0"/>
              </a:rPr>
              <a:t>avere successo nel proprio lavoro.</a:t>
            </a:r>
            <a:endParaRPr lang="en-US" b="1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80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26A34B9-1601-3A9C-19EB-1268BDB4A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640" y="12616"/>
            <a:ext cx="7313612" cy="1143000"/>
          </a:xfrm>
        </p:spPr>
        <p:txBody>
          <a:bodyPr/>
          <a:lstStyle/>
          <a:p>
            <a:r>
              <a:rPr lang="it-IT" altLang="it-IT" dirty="0"/>
              <a:t>Cartesio</a:t>
            </a:r>
            <a:r>
              <a:rPr lang="pl-PL" altLang="it-IT" sz="3600" dirty="0"/>
              <a:t> (1596-1650) - </a:t>
            </a:r>
            <a:r>
              <a:rPr lang="it-IT" altLang="it-IT" sz="3600" dirty="0"/>
              <a:t>dualismo</a:t>
            </a:r>
            <a:r>
              <a:rPr lang="pl-PL" altLang="it-IT" dirty="0"/>
              <a:t> uman</a:t>
            </a:r>
            <a:r>
              <a:rPr lang="it-IT" altLang="it-IT" dirty="0"/>
              <a:t>a</a:t>
            </a:r>
            <a:r>
              <a:rPr lang="pl-PL" altLang="it-IT" dirty="0"/>
              <a:t>: cervello ↔</a:t>
            </a:r>
            <a:r>
              <a:rPr lang="it-IT" altLang="it-IT" dirty="0"/>
              <a:t> mente</a:t>
            </a:r>
            <a:endParaRPr lang="pl-PL" altLang="it-IT" sz="3600" dirty="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7A2F965-F336-5CF2-6483-CAFB524FA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81552"/>
            <a:ext cx="8892480" cy="5761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1800" dirty="0"/>
              <a:t>"C'è in me una certa facoltà passiva di sentire, o di ricevere e conoscere le idee delle cose sensibili; Ma non potrei farne alcun uso se non ci fosse una </a:t>
            </a:r>
            <a:r>
              <a:rPr lang="it-IT" altLang="it-IT" sz="1800" u="sng" dirty="0"/>
              <a:t>capacità attiva in me </a:t>
            </a:r>
            <a:r>
              <a:rPr lang="it-IT" altLang="it-IT" sz="1800" dirty="0"/>
              <a:t>o in qualcos'altro di produrre o produrre queste idee. Questa facoltà non può esistere in me stesso, perché non c'è attività intellettuale nel suo presupposto, e perché queste idee sorgono senza la mia cooperazione, e spesso anche contro la mia volontà. Da qui la conclusione che è in qualche modo diverso da me". (p. 83) 
"Un'idea è di per sé una cosa di buon auspicio, purché sia oggettivamente nell'intelletto." (p. 107)   
"Vedo allora che la mente non è influenzata da tutte le parti del corpo, ma solo dal cervello, e forse anche solo da una piccola parte di esso, cioè quella </a:t>
            </a:r>
            <a:r>
              <a:rPr lang="it-IT" altLang="it-IT" sz="1800" u="sng" dirty="0"/>
              <a:t>in cui si trova il senso comune </a:t>
            </a:r>
            <a:r>
              <a:rPr lang="it-IT" altLang="it-IT" sz="1800" dirty="0"/>
              <a:t>(</a:t>
            </a:r>
            <a:r>
              <a:rPr lang="it-IT" altLang="it-IT" sz="1800" dirty="0" err="1"/>
              <a:t>sensus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communis</a:t>
            </a:r>
            <a:r>
              <a:rPr lang="it-IT" altLang="it-IT" sz="1800" dirty="0"/>
              <a:t>). Ogni volta che questa parte è nella stessa condizione, mostra alla mente la stessa cosa, sebbene le altre parti del corpo possano comportarsi in tutti i modi in quel momento, come mostrano innumerevoli esperienze. (p. 89)
</a:t>
            </a:r>
            <a:r>
              <a:rPr lang="it-IT" altLang="it-IT" sz="1800" dirty="0">
                <a:solidFill>
                  <a:srgbClr val="002060"/>
                </a:solidFill>
              </a:rPr>
              <a:t>→ Quindi si può indurre uno specifico stato mentale stimolante, ad esempio, con un filo di corrente elettrica, in una parte specifica (anche se non sappiamo dove si trovi) del cervello, o meglio </a:t>
            </a:r>
            <a:r>
              <a:rPr lang="it-IT" altLang="it-IT" sz="1800" dirty="0" err="1">
                <a:solidFill>
                  <a:srgbClr val="002060"/>
                </a:solidFill>
              </a:rPr>
              <a:t>sensus</a:t>
            </a:r>
            <a:r>
              <a:rPr lang="it-IT" altLang="it-IT" sz="1800" dirty="0">
                <a:solidFill>
                  <a:srgbClr val="002060"/>
                </a:solidFill>
              </a:rPr>
              <a:t> </a:t>
            </a:r>
            <a:r>
              <a:rPr lang="it-IT" altLang="it-IT" sz="1800" dirty="0" err="1">
                <a:solidFill>
                  <a:srgbClr val="002060"/>
                </a:solidFill>
              </a:rPr>
              <a:t>communis</a:t>
            </a:r>
            <a:r>
              <a:rPr lang="it-IT" altLang="it-IT" sz="1800" dirty="0">
                <a:solidFill>
                  <a:srgbClr val="002060"/>
                </a:solidFill>
              </a:rPr>
              <a:t>.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altLang="it-IT" sz="1800" dirty="0"/>
              <a:t>Cartesio, </a:t>
            </a:r>
            <a:r>
              <a:rPr lang="it-IT" altLang="it-IT" sz="1800" i="1" dirty="0"/>
              <a:t>Meditazioni sulla filosofia prima.</a:t>
            </a:r>
            <a:r>
              <a:rPr lang="it-IT" altLang="it-IT" sz="1800" dirty="0"/>
              <a:t>
</a:t>
            </a:r>
            <a:endParaRPr lang="en-AU" altLang="it-IT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A676FF0-4843-EAB3-B39D-7528C5E29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768" y="682626"/>
            <a:ext cx="8893175" cy="1143000"/>
          </a:xfrm>
        </p:spPr>
        <p:txBody>
          <a:bodyPr/>
          <a:lstStyle/>
          <a:p>
            <a:r>
              <a:rPr lang="it-IT" altLang="it-IT" dirty="0"/>
              <a:t>Desolazione/rivoluzione di Cartesio: dov'è nel cervello il "</a:t>
            </a:r>
            <a:r>
              <a:rPr lang="it-IT" altLang="it-IT" dirty="0" err="1"/>
              <a:t>sensus</a:t>
            </a:r>
            <a:r>
              <a:rPr lang="it-IT" altLang="it-IT" dirty="0"/>
              <a:t> </a:t>
            </a:r>
            <a:r>
              <a:rPr lang="it-IT" altLang="it-IT" dirty="0" err="1"/>
              <a:t>communis</a:t>
            </a:r>
            <a:r>
              <a:rPr lang="it-IT" altLang="it-IT" dirty="0"/>
              <a:t>"?
</a:t>
            </a:r>
            <a:endParaRPr lang="en-AU" altLang="it-IT" sz="3600" dirty="0"/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8504F40-ABE6-2FAE-A935-73B49CDD9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9" y="6229488"/>
            <a:ext cx="93258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 dirty="0"/>
              <a:t>Restringimento della parte attiva del cervello con l'età (25/55/81 anni)
</a:t>
            </a:r>
            <a:endParaRPr lang="en-AU" altLang="it-IT" sz="2000" dirty="0"/>
          </a:p>
        </p:txBody>
      </p:sp>
      <p:pic>
        <p:nvPicPr>
          <p:cNvPr id="70660" name="Picture 4">
            <a:extLst>
              <a:ext uri="{FF2B5EF4-FFF2-40B4-BE49-F238E27FC236}">
                <a16:creationId xmlns:a16="http://schemas.microsoft.com/office/drawing/2014/main" id="{6BE9F50A-3E6E-39DA-047C-8DDDD7E3A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3" b="9532"/>
          <a:stretch>
            <a:fillRect/>
          </a:stretch>
        </p:blipFill>
        <p:spPr bwMode="auto">
          <a:xfrm>
            <a:off x="1243013" y="1557338"/>
            <a:ext cx="7361237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Zaćmienie">
  <a:themeElements>
    <a:clrScheme name="Zaćmieni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ćmieni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aćmieni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11440</TotalTime>
  <Words>1294</Words>
  <Application>Microsoft Office PowerPoint</Application>
  <PresentationFormat>Presentazione su schermo (4:3)</PresentationFormat>
  <Paragraphs>265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Open Sans</vt:lpstr>
      <vt:lpstr>Times New Roman</vt:lpstr>
      <vt:lpstr>Verdana</vt:lpstr>
      <vt:lpstr>Wingdings</vt:lpstr>
      <vt:lpstr>Zaćmienie</vt:lpstr>
      <vt:lpstr>Inclusione e personalizzazione nell’insegnamento delle STEAM</vt:lpstr>
      <vt:lpstr>Ipocrate di Coo (460-377 a.C.):  padre della medicina «occidentale!</vt:lpstr>
      <vt:lpstr>Temperamento vs. «carattere»</vt:lpstr>
      <vt:lpstr>Aristotele: Etica, Retorica</vt:lpstr>
      <vt:lpstr>Medioevo</vt:lpstr>
      <vt:lpstr>Test gorilla</vt:lpstr>
      <vt:lpstr>Test gorilla</vt:lpstr>
      <vt:lpstr>Cartesio (1596-1650) - dualismo umana: cervello ↔ mente</vt:lpstr>
      <vt:lpstr>Desolazione/rivoluzione di Cartesio: dov'è nel cervello il "sensus communis"?
</vt:lpstr>
      <vt:lpstr>Cervello ↔ computer</vt:lpstr>
      <vt:lpstr>„L'uomo non è obbligato a leggere tutti i libri..."</vt:lpstr>
    </vt:vector>
  </TitlesOfParts>
  <Company>UMK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Dydaktyka kognitywistyczna</dc:title>
  <dc:creator>GK</dc:creator>
  <cp:lastModifiedBy>Maria Karwasz</cp:lastModifiedBy>
  <cp:revision>53</cp:revision>
  <dcterms:created xsi:type="dcterms:W3CDTF">2017-06-07T18:11:07Z</dcterms:created>
  <dcterms:modified xsi:type="dcterms:W3CDTF">2023-01-04T16:39:46Z</dcterms:modified>
</cp:coreProperties>
</file>