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79" r:id="rId2"/>
    <p:sldId id="388" r:id="rId3"/>
    <p:sldId id="280" r:id="rId4"/>
    <p:sldId id="283" r:id="rId5"/>
    <p:sldId id="282" r:id="rId6"/>
    <p:sldId id="301" r:id="rId7"/>
    <p:sldId id="302" r:id="rId8"/>
    <p:sldId id="363" r:id="rId9"/>
    <p:sldId id="375" r:id="rId10"/>
    <p:sldId id="376" r:id="rId11"/>
    <p:sldId id="294" r:id="rId12"/>
    <p:sldId id="295" r:id="rId13"/>
    <p:sldId id="296" r:id="rId14"/>
    <p:sldId id="297" r:id="rId15"/>
    <p:sldId id="298" r:id="rId16"/>
    <p:sldId id="300" r:id="rId17"/>
    <p:sldId id="299" r:id="rId18"/>
    <p:sldId id="377" r:id="rId19"/>
    <p:sldId id="379" r:id="rId20"/>
    <p:sldId id="381" r:id="rId21"/>
    <p:sldId id="382" r:id="rId22"/>
    <p:sldId id="383" r:id="rId23"/>
    <p:sldId id="384" r:id="rId24"/>
    <p:sldId id="392" r:id="rId25"/>
    <p:sldId id="385" r:id="rId26"/>
    <p:sldId id="386" r:id="rId27"/>
    <p:sldId id="380" r:id="rId28"/>
    <p:sldId id="389" r:id="rId29"/>
    <p:sldId id="390" r:id="rId30"/>
    <p:sldId id="378" r:id="rId31"/>
    <p:sldId id="387" r:id="rId32"/>
    <p:sldId id="391" r:id="rId33"/>
  </p:sldIdLst>
  <p:sldSz cx="9144000" cy="6858000" type="screen4x3"/>
  <p:notesSz cx="7102475" cy="10233025"/>
  <p:defaultTextStyle>
    <a:defPPr>
      <a:defRPr lang="pl-P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zione predefinita" id="{49324F59-0AEE-469E-BD19-9BB2376BDFD0}">
          <p14:sldIdLst>
            <p14:sldId id="279"/>
            <p14:sldId id="388"/>
            <p14:sldId id="280"/>
            <p14:sldId id="283"/>
          </p14:sldIdLst>
        </p14:section>
        <p14:section name="Sezione senza titolo" id="{31522A7A-D6DF-45B4-88F6-CA98E49B0C85}">
          <p14:sldIdLst>
            <p14:sldId id="282"/>
            <p14:sldId id="301"/>
            <p14:sldId id="302"/>
            <p14:sldId id="363"/>
            <p14:sldId id="375"/>
            <p14:sldId id="376"/>
            <p14:sldId id="294"/>
            <p14:sldId id="295"/>
            <p14:sldId id="296"/>
            <p14:sldId id="297"/>
            <p14:sldId id="298"/>
            <p14:sldId id="300"/>
            <p14:sldId id="299"/>
            <p14:sldId id="377"/>
            <p14:sldId id="379"/>
            <p14:sldId id="381"/>
            <p14:sldId id="382"/>
            <p14:sldId id="383"/>
            <p14:sldId id="384"/>
            <p14:sldId id="392"/>
            <p14:sldId id="385"/>
            <p14:sldId id="386"/>
            <p14:sldId id="380"/>
            <p14:sldId id="389"/>
            <p14:sldId id="390"/>
            <p14:sldId id="378"/>
            <p14:sldId id="387"/>
            <p14:sldId id="3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0000"/>
    <a:srgbClr val="008000"/>
    <a:srgbClr val="003300"/>
    <a:srgbClr val="FFFFCC"/>
    <a:srgbClr val="FFFF99"/>
    <a:srgbClr val="33CC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47" autoAdjust="0"/>
    <p:restoredTop sz="94718" autoAdjust="0"/>
  </p:normalViewPr>
  <p:slideViewPr>
    <p:cSldViewPr>
      <p:cViewPr varScale="1">
        <p:scale>
          <a:sx n="71" d="100"/>
          <a:sy n="71" d="100"/>
        </p:scale>
        <p:origin x="7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46A4492-C99A-B420-4A72-6F521780BA86}"/>
              </a:ext>
            </a:extLst>
          </p:cNvPr>
          <p:cNvSpPr>
            <a:spLocks noGrp="1" noChangeArrowheads="1"/>
          </p:cNvSpPr>
          <p:nvPr>
            <p:ph type="hdr" sz="quarter"/>
          </p:nvPr>
        </p:nvSpPr>
        <p:spPr bwMode="auto">
          <a:xfrm>
            <a:off x="0"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defTabSz="990600" eaLnBrk="1" hangingPunct="1">
              <a:defRPr sz="1300"/>
            </a:lvl1pPr>
          </a:lstStyle>
          <a:p>
            <a:pPr>
              <a:defRPr/>
            </a:pPr>
            <a:endParaRPr lang="pl-PL" altLang="it-IT"/>
          </a:p>
        </p:txBody>
      </p:sp>
      <p:sp>
        <p:nvSpPr>
          <p:cNvPr id="41987" name="Rectangle 3">
            <a:extLst>
              <a:ext uri="{FF2B5EF4-FFF2-40B4-BE49-F238E27FC236}">
                <a16:creationId xmlns:a16="http://schemas.microsoft.com/office/drawing/2014/main" id="{76083B42-16B4-D7C6-507E-CB4D756FCCD7}"/>
              </a:ext>
            </a:extLst>
          </p:cNvPr>
          <p:cNvSpPr>
            <a:spLocks noGrp="1" noChangeArrowheads="1"/>
          </p:cNvSpPr>
          <p:nvPr>
            <p:ph type="dt" idx="1"/>
          </p:nvPr>
        </p:nvSpPr>
        <p:spPr bwMode="auto">
          <a:xfrm>
            <a:off x="4022725" y="0"/>
            <a:ext cx="3078163" cy="511175"/>
          </a:xfrm>
          <a:prstGeom prst="rect">
            <a:avLst/>
          </a:prstGeom>
          <a:noFill/>
          <a:ln>
            <a:noFill/>
          </a:ln>
          <a:effectLst/>
        </p:spPr>
        <p:txBody>
          <a:bodyPr vert="horz" wrap="square" lIns="99057" tIns="49528" rIns="99057" bIns="49528" numCol="1" anchor="t" anchorCtr="0" compatLnSpc="1">
            <a:prstTxWarp prst="textNoShape">
              <a:avLst/>
            </a:prstTxWarp>
          </a:bodyPr>
          <a:lstStyle>
            <a:lvl1pPr algn="r" defTabSz="990600" eaLnBrk="1" hangingPunct="1">
              <a:defRPr sz="1300"/>
            </a:lvl1pPr>
          </a:lstStyle>
          <a:p>
            <a:pPr>
              <a:defRPr/>
            </a:pPr>
            <a:endParaRPr lang="pl-PL" altLang="it-IT"/>
          </a:p>
        </p:txBody>
      </p:sp>
      <p:sp>
        <p:nvSpPr>
          <p:cNvPr id="2052" name="Rectangle 4">
            <a:extLst>
              <a:ext uri="{FF2B5EF4-FFF2-40B4-BE49-F238E27FC236}">
                <a16:creationId xmlns:a16="http://schemas.microsoft.com/office/drawing/2014/main" id="{A1F911C3-6F24-2694-5392-049F5F5EEB0B}"/>
              </a:ext>
            </a:extLst>
          </p:cNvPr>
          <p:cNvSpPr>
            <a:spLocks noGrp="1" noRot="1" noChangeAspect="1" noChangeArrowheads="1" noTextEdit="1"/>
          </p:cNvSpPr>
          <p:nvPr>
            <p:ph type="sldImg" idx="2"/>
          </p:nvPr>
        </p:nvSpPr>
        <p:spPr bwMode="auto">
          <a:xfrm>
            <a:off x="992188" y="766763"/>
            <a:ext cx="5118100" cy="38385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a:extLst>
              <a:ext uri="{FF2B5EF4-FFF2-40B4-BE49-F238E27FC236}">
                <a16:creationId xmlns:a16="http://schemas.microsoft.com/office/drawing/2014/main" id="{CB394ED0-EC24-DAB2-D382-BF984514E340}"/>
              </a:ext>
            </a:extLst>
          </p:cNvPr>
          <p:cNvSpPr>
            <a:spLocks noGrp="1" noChangeArrowheads="1"/>
          </p:cNvSpPr>
          <p:nvPr>
            <p:ph type="body" sz="quarter" idx="3"/>
          </p:nvPr>
        </p:nvSpPr>
        <p:spPr bwMode="auto">
          <a:xfrm>
            <a:off x="709613" y="4860925"/>
            <a:ext cx="5683250" cy="4605338"/>
          </a:xfrm>
          <a:prstGeom prst="rect">
            <a:avLst/>
          </a:prstGeom>
          <a:noFill/>
          <a:ln>
            <a:noFill/>
          </a:ln>
          <a:effectLst/>
        </p:spPr>
        <p:txBody>
          <a:bodyPr vert="horz" wrap="square" lIns="99057" tIns="49528" rIns="99057" bIns="49528"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41990" name="Rectangle 6">
            <a:extLst>
              <a:ext uri="{FF2B5EF4-FFF2-40B4-BE49-F238E27FC236}">
                <a16:creationId xmlns:a16="http://schemas.microsoft.com/office/drawing/2014/main" id="{C63F3A13-6B0F-D7BC-6A79-F0A8F7F4E7B0}"/>
              </a:ext>
            </a:extLst>
          </p:cNvPr>
          <p:cNvSpPr>
            <a:spLocks noGrp="1" noChangeArrowheads="1"/>
          </p:cNvSpPr>
          <p:nvPr>
            <p:ph type="ftr" sz="quarter" idx="4"/>
          </p:nvPr>
        </p:nvSpPr>
        <p:spPr bwMode="auto">
          <a:xfrm>
            <a:off x="0"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defTabSz="990600" eaLnBrk="1" hangingPunct="1">
              <a:defRPr sz="1300"/>
            </a:lvl1pPr>
          </a:lstStyle>
          <a:p>
            <a:pPr>
              <a:defRPr/>
            </a:pPr>
            <a:endParaRPr lang="pl-PL" altLang="it-IT"/>
          </a:p>
        </p:txBody>
      </p:sp>
      <p:sp>
        <p:nvSpPr>
          <p:cNvPr id="41991" name="Rectangle 7">
            <a:extLst>
              <a:ext uri="{FF2B5EF4-FFF2-40B4-BE49-F238E27FC236}">
                <a16:creationId xmlns:a16="http://schemas.microsoft.com/office/drawing/2014/main" id="{A8901E23-311F-6C76-8422-FE3FD7B97D19}"/>
              </a:ext>
            </a:extLst>
          </p:cNvPr>
          <p:cNvSpPr>
            <a:spLocks noGrp="1" noChangeArrowheads="1"/>
          </p:cNvSpPr>
          <p:nvPr>
            <p:ph type="sldNum" sz="quarter" idx="5"/>
          </p:nvPr>
        </p:nvSpPr>
        <p:spPr bwMode="auto">
          <a:xfrm>
            <a:off x="4022725" y="9720263"/>
            <a:ext cx="3078163" cy="511175"/>
          </a:xfrm>
          <a:prstGeom prst="rect">
            <a:avLst/>
          </a:prstGeom>
          <a:noFill/>
          <a:ln>
            <a:noFill/>
          </a:ln>
          <a:effectLst/>
        </p:spPr>
        <p:txBody>
          <a:bodyPr vert="horz" wrap="square" lIns="99057" tIns="49528" rIns="99057" bIns="49528" numCol="1" anchor="b" anchorCtr="0" compatLnSpc="1">
            <a:prstTxWarp prst="textNoShape">
              <a:avLst/>
            </a:prstTxWarp>
          </a:bodyPr>
          <a:lstStyle>
            <a:lvl1pPr algn="r" defTabSz="990600" eaLnBrk="1" hangingPunct="1">
              <a:defRPr sz="1300"/>
            </a:lvl1pPr>
          </a:lstStyle>
          <a:p>
            <a:pPr>
              <a:defRPr/>
            </a:pPr>
            <a:fld id="{F9EE50FD-72BF-4858-AE0A-7AF73C89D1C0}"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F9EE50FD-72BF-4858-AE0A-7AF73C89D1C0}" type="slidenum">
              <a:rPr lang="pl-PL" altLang="it-IT" smtClean="0"/>
              <a:pPr>
                <a:defRPr/>
              </a:pPr>
              <a:t>15</a:t>
            </a:fld>
            <a:endParaRPr lang="pl-PL" altLang="it-IT"/>
          </a:p>
        </p:txBody>
      </p:sp>
    </p:spTree>
    <p:extLst>
      <p:ext uri="{BB962C8B-B14F-4D97-AF65-F5344CB8AC3E}">
        <p14:creationId xmlns:p14="http://schemas.microsoft.com/office/powerpoint/2010/main" val="2353186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F9EE50FD-72BF-4858-AE0A-7AF73C89D1C0}" type="slidenum">
              <a:rPr lang="pl-PL" altLang="it-IT" smtClean="0"/>
              <a:pPr>
                <a:defRPr/>
              </a:pPr>
              <a:t>16</a:t>
            </a:fld>
            <a:endParaRPr lang="pl-PL" altLang="it-IT"/>
          </a:p>
        </p:txBody>
      </p:sp>
    </p:spTree>
    <p:extLst>
      <p:ext uri="{BB962C8B-B14F-4D97-AF65-F5344CB8AC3E}">
        <p14:creationId xmlns:p14="http://schemas.microsoft.com/office/powerpoint/2010/main" val="382794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EAD05878-B0E5-8E71-91AA-F1C66AA2B099}"/>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EA9E0FBB-8639-32A6-E831-06F6F3D2E2A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198E08B7-18B9-D29B-6D1A-D627D84C994E}"/>
              </a:ext>
            </a:extLst>
          </p:cNvPr>
          <p:cNvSpPr>
            <a:spLocks noGrp="1" noChangeArrowheads="1"/>
          </p:cNvSpPr>
          <p:nvPr>
            <p:ph type="sldNum" sz="quarter" idx="12"/>
          </p:nvPr>
        </p:nvSpPr>
        <p:spPr>
          <a:ln/>
        </p:spPr>
        <p:txBody>
          <a:bodyPr/>
          <a:lstStyle>
            <a:lvl1pPr>
              <a:defRPr/>
            </a:lvl1pPr>
          </a:lstStyle>
          <a:p>
            <a:pPr>
              <a:defRPr/>
            </a:pPr>
            <a:fld id="{DDD26F74-0325-4814-A803-428A796B07EB}" type="slidenum">
              <a:rPr lang="pl-PL" altLang="it-IT"/>
              <a:pPr>
                <a:defRPr/>
              </a:pPr>
              <a:t>‹N›</a:t>
            </a:fld>
            <a:endParaRPr lang="pl-PL" altLang="it-IT"/>
          </a:p>
        </p:txBody>
      </p:sp>
    </p:spTree>
    <p:extLst>
      <p:ext uri="{BB962C8B-B14F-4D97-AF65-F5344CB8AC3E}">
        <p14:creationId xmlns:p14="http://schemas.microsoft.com/office/powerpoint/2010/main" val="117557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C5C50143-722D-7330-1A27-303AA5780B9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42DEECA5-A0EA-1763-EB33-333584616672}"/>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501DCFED-E046-D75F-BB3E-CA419CC6E999}"/>
              </a:ext>
            </a:extLst>
          </p:cNvPr>
          <p:cNvSpPr>
            <a:spLocks noGrp="1" noChangeArrowheads="1"/>
          </p:cNvSpPr>
          <p:nvPr>
            <p:ph type="sldNum" sz="quarter" idx="12"/>
          </p:nvPr>
        </p:nvSpPr>
        <p:spPr>
          <a:ln/>
        </p:spPr>
        <p:txBody>
          <a:bodyPr/>
          <a:lstStyle>
            <a:lvl1pPr>
              <a:defRPr/>
            </a:lvl1pPr>
          </a:lstStyle>
          <a:p>
            <a:pPr>
              <a:defRPr/>
            </a:pPr>
            <a:fld id="{45FF7573-DFBA-440C-85EC-3E6845FBBC7A}" type="slidenum">
              <a:rPr lang="pl-PL" altLang="it-IT"/>
              <a:pPr>
                <a:defRPr/>
              </a:pPr>
              <a:t>‹N›</a:t>
            </a:fld>
            <a:endParaRPr lang="pl-PL" altLang="it-IT"/>
          </a:p>
        </p:txBody>
      </p:sp>
    </p:spTree>
    <p:extLst>
      <p:ext uri="{BB962C8B-B14F-4D97-AF65-F5344CB8AC3E}">
        <p14:creationId xmlns:p14="http://schemas.microsoft.com/office/powerpoint/2010/main" val="738217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A614EB72-474B-7E8C-446C-CA7BE0D3F47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2825851A-9C82-EF18-22BC-27EBAF7E6D7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D358F2C7-92AE-40BE-049B-7759610E8AE3}"/>
              </a:ext>
            </a:extLst>
          </p:cNvPr>
          <p:cNvSpPr>
            <a:spLocks noGrp="1" noChangeArrowheads="1"/>
          </p:cNvSpPr>
          <p:nvPr>
            <p:ph type="sldNum" sz="quarter" idx="12"/>
          </p:nvPr>
        </p:nvSpPr>
        <p:spPr>
          <a:ln/>
        </p:spPr>
        <p:txBody>
          <a:bodyPr/>
          <a:lstStyle>
            <a:lvl1pPr>
              <a:defRPr/>
            </a:lvl1pPr>
          </a:lstStyle>
          <a:p>
            <a:pPr>
              <a:defRPr/>
            </a:pPr>
            <a:fld id="{672C9D46-CEE4-4A83-BD7A-C7624C011CC6}" type="slidenum">
              <a:rPr lang="pl-PL" altLang="it-IT"/>
              <a:pPr>
                <a:defRPr/>
              </a:pPr>
              <a:t>‹N›</a:t>
            </a:fld>
            <a:endParaRPr lang="pl-PL" altLang="it-IT"/>
          </a:p>
        </p:txBody>
      </p:sp>
    </p:spTree>
    <p:extLst>
      <p:ext uri="{BB962C8B-B14F-4D97-AF65-F5344CB8AC3E}">
        <p14:creationId xmlns:p14="http://schemas.microsoft.com/office/powerpoint/2010/main" val="280840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B0F57409-A144-14B0-8716-E896F8A4307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2F56C981-F0D6-EA90-0BA8-AD5AB2A379DC}"/>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4B3789A6-5D63-0126-5193-63762609B76D}"/>
              </a:ext>
            </a:extLst>
          </p:cNvPr>
          <p:cNvSpPr>
            <a:spLocks noGrp="1" noChangeArrowheads="1"/>
          </p:cNvSpPr>
          <p:nvPr>
            <p:ph type="sldNum" sz="quarter" idx="12"/>
          </p:nvPr>
        </p:nvSpPr>
        <p:spPr>
          <a:ln/>
        </p:spPr>
        <p:txBody>
          <a:bodyPr/>
          <a:lstStyle>
            <a:lvl1pPr>
              <a:defRPr/>
            </a:lvl1pPr>
          </a:lstStyle>
          <a:p>
            <a:pPr>
              <a:defRPr/>
            </a:pPr>
            <a:fld id="{C676561A-9213-4F2B-AE72-0DE36AA191DC}" type="slidenum">
              <a:rPr lang="pl-PL" altLang="it-IT"/>
              <a:pPr>
                <a:defRPr/>
              </a:pPr>
              <a:t>‹N›</a:t>
            </a:fld>
            <a:endParaRPr lang="pl-PL" altLang="it-IT"/>
          </a:p>
        </p:txBody>
      </p:sp>
    </p:spTree>
    <p:extLst>
      <p:ext uri="{BB962C8B-B14F-4D97-AF65-F5344CB8AC3E}">
        <p14:creationId xmlns:p14="http://schemas.microsoft.com/office/powerpoint/2010/main" val="4147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EBDE0150-BA25-710F-824F-A51A14E174BA}"/>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5" name="Rectangle 5">
            <a:extLst>
              <a:ext uri="{FF2B5EF4-FFF2-40B4-BE49-F238E27FC236}">
                <a16:creationId xmlns:a16="http://schemas.microsoft.com/office/drawing/2014/main" id="{06FFF426-3902-5E30-F539-096112DB6CFD}"/>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6" name="Rectangle 6">
            <a:extLst>
              <a:ext uri="{FF2B5EF4-FFF2-40B4-BE49-F238E27FC236}">
                <a16:creationId xmlns:a16="http://schemas.microsoft.com/office/drawing/2014/main" id="{95637F2A-7977-8736-7B6E-41457E8DAF88}"/>
              </a:ext>
            </a:extLst>
          </p:cNvPr>
          <p:cNvSpPr>
            <a:spLocks noGrp="1" noChangeArrowheads="1"/>
          </p:cNvSpPr>
          <p:nvPr>
            <p:ph type="sldNum" sz="quarter" idx="12"/>
          </p:nvPr>
        </p:nvSpPr>
        <p:spPr>
          <a:ln/>
        </p:spPr>
        <p:txBody>
          <a:bodyPr/>
          <a:lstStyle>
            <a:lvl1pPr>
              <a:defRPr/>
            </a:lvl1pPr>
          </a:lstStyle>
          <a:p>
            <a:pPr>
              <a:defRPr/>
            </a:pPr>
            <a:fld id="{0733A6F4-73E3-4573-ABD5-6D8FB10ED0DF}" type="slidenum">
              <a:rPr lang="pl-PL" altLang="it-IT"/>
              <a:pPr>
                <a:defRPr/>
              </a:pPr>
              <a:t>‹N›</a:t>
            </a:fld>
            <a:endParaRPr lang="pl-PL" altLang="it-IT"/>
          </a:p>
        </p:txBody>
      </p:sp>
    </p:spTree>
    <p:extLst>
      <p:ext uri="{BB962C8B-B14F-4D97-AF65-F5344CB8AC3E}">
        <p14:creationId xmlns:p14="http://schemas.microsoft.com/office/powerpoint/2010/main" val="372814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9D7FF994-5E3D-BF22-A6B4-477EBC3DA168}"/>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9CAEA202-E292-CB3C-C7EF-3B1A4536697B}"/>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8DF7BCE6-096A-1CE3-214A-7F54285D4D10}"/>
              </a:ext>
            </a:extLst>
          </p:cNvPr>
          <p:cNvSpPr>
            <a:spLocks noGrp="1" noChangeArrowheads="1"/>
          </p:cNvSpPr>
          <p:nvPr>
            <p:ph type="sldNum" sz="quarter" idx="12"/>
          </p:nvPr>
        </p:nvSpPr>
        <p:spPr>
          <a:ln/>
        </p:spPr>
        <p:txBody>
          <a:bodyPr/>
          <a:lstStyle>
            <a:lvl1pPr>
              <a:defRPr/>
            </a:lvl1pPr>
          </a:lstStyle>
          <a:p>
            <a:pPr>
              <a:defRPr/>
            </a:pPr>
            <a:fld id="{546C8C47-D346-41B0-9896-08D655E930FC}" type="slidenum">
              <a:rPr lang="pl-PL" altLang="it-IT"/>
              <a:pPr>
                <a:defRPr/>
              </a:pPr>
              <a:t>‹N›</a:t>
            </a:fld>
            <a:endParaRPr lang="pl-PL" altLang="it-IT"/>
          </a:p>
        </p:txBody>
      </p:sp>
    </p:spTree>
    <p:extLst>
      <p:ext uri="{BB962C8B-B14F-4D97-AF65-F5344CB8AC3E}">
        <p14:creationId xmlns:p14="http://schemas.microsoft.com/office/powerpoint/2010/main" val="609150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ABEB1B0E-D475-07D2-28FF-344BB48B7FCE}"/>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8" name="Rectangle 5">
            <a:extLst>
              <a:ext uri="{FF2B5EF4-FFF2-40B4-BE49-F238E27FC236}">
                <a16:creationId xmlns:a16="http://schemas.microsoft.com/office/drawing/2014/main" id="{2606119E-02BD-B757-CC98-4D79B0D2D881}"/>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9" name="Rectangle 6">
            <a:extLst>
              <a:ext uri="{FF2B5EF4-FFF2-40B4-BE49-F238E27FC236}">
                <a16:creationId xmlns:a16="http://schemas.microsoft.com/office/drawing/2014/main" id="{4924CFB5-8198-A503-1A9E-17EF650DBCC7}"/>
              </a:ext>
            </a:extLst>
          </p:cNvPr>
          <p:cNvSpPr>
            <a:spLocks noGrp="1" noChangeArrowheads="1"/>
          </p:cNvSpPr>
          <p:nvPr>
            <p:ph type="sldNum" sz="quarter" idx="12"/>
          </p:nvPr>
        </p:nvSpPr>
        <p:spPr>
          <a:ln/>
        </p:spPr>
        <p:txBody>
          <a:bodyPr/>
          <a:lstStyle>
            <a:lvl1pPr>
              <a:defRPr/>
            </a:lvl1pPr>
          </a:lstStyle>
          <a:p>
            <a:pPr>
              <a:defRPr/>
            </a:pPr>
            <a:fld id="{77EBD937-49AF-4527-9A7E-9EDE5160CC7C}" type="slidenum">
              <a:rPr lang="pl-PL" altLang="it-IT"/>
              <a:pPr>
                <a:defRPr/>
              </a:pPr>
              <a:t>‹N›</a:t>
            </a:fld>
            <a:endParaRPr lang="pl-PL" altLang="it-IT"/>
          </a:p>
        </p:txBody>
      </p:sp>
    </p:spTree>
    <p:extLst>
      <p:ext uri="{BB962C8B-B14F-4D97-AF65-F5344CB8AC3E}">
        <p14:creationId xmlns:p14="http://schemas.microsoft.com/office/powerpoint/2010/main" val="168890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p>
        </p:txBody>
      </p:sp>
      <p:sp>
        <p:nvSpPr>
          <p:cNvPr id="3" name="Rectangle 4">
            <a:extLst>
              <a:ext uri="{FF2B5EF4-FFF2-40B4-BE49-F238E27FC236}">
                <a16:creationId xmlns:a16="http://schemas.microsoft.com/office/drawing/2014/main" id="{27B19182-0FB9-F4AF-5EC5-143486241BF7}"/>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4" name="Rectangle 5">
            <a:extLst>
              <a:ext uri="{FF2B5EF4-FFF2-40B4-BE49-F238E27FC236}">
                <a16:creationId xmlns:a16="http://schemas.microsoft.com/office/drawing/2014/main" id="{89AD939C-48A7-8949-CD44-F8A012BDF7B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5" name="Rectangle 6">
            <a:extLst>
              <a:ext uri="{FF2B5EF4-FFF2-40B4-BE49-F238E27FC236}">
                <a16:creationId xmlns:a16="http://schemas.microsoft.com/office/drawing/2014/main" id="{3B1E7D08-ABEB-5106-411F-A569672CA939}"/>
              </a:ext>
            </a:extLst>
          </p:cNvPr>
          <p:cNvSpPr>
            <a:spLocks noGrp="1" noChangeArrowheads="1"/>
          </p:cNvSpPr>
          <p:nvPr>
            <p:ph type="sldNum" sz="quarter" idx="12"/>
          </p:nvPr>
        </p:nvSpPr>
        <p:spPr>
          <a:ln/>
        </p:spPr>
        <p:txBody>
          <a:bodyPr/>
          <a:lstStyle>
            <a:lvl1pPr>
              <a:defRPr/>
            </a:lvl1pPr>
          </a:lstStyle>
          <a:p>
            <a:pPr>
              <a:defRPr/>
            </a:pPr>
            <a:fld id="{9A37BE1E-AA63-4C8D-8750-13B2AD3E3F06}" type="slidenum">
              <a:rPr lang="pl-PL" altLang="it-IT"/>
              <a:pPr>
                <a:defRPr/>
              </a:pPr>
              <a:t>‹N›</a:t>
            </a:fld>
            <a:endParaRPr lang="pl-PL" altLang="it-IT"/>
          </a:p>
        </p:txBody>
      </p:sp>
    </p:spTree>
    <p:extLst>
      <p:ext uri="{BB962C8B-B14F-4D97-AF65-F5344CB8AC3E}">
        <p14:creationId xmlns:p14="http://schemas.microsoft.com/office/powerpoint/2010/main" val="30981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B35ABAC-0812-04AE-8F70-207E2D7C0A32}"/>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3" name="Rectangle 5">
            <a:extLst>
              <a:ext uri="{FF2B5EF4-FFF2-40B4-BE49-F238E27FC236}">
                <a16:creationId xmlns:a16="http://schemas.microsoft.com/office/drawing/2014/main" id="{F44631D7-4289-B254-D878-D5C89FD0E46E}"/>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4" name="Rectangle 6">
            <a:extLst>
              <a:ext uri="{FF2B5EF4-FFF2-40B4-BE49-F238E27FC236}">
                <a16:creationId xmlns:a16="http://schemas.microsoft.com/office/drawing/2014/main" id="{D9754151-2003-8881-6F2E-A88F21D569C6}"/>
              </a:ext>
            </a:extLst>
          </p:cNvPr>
          <p:cNvSpPr>
            <a:spLocks noGrp="1" noChangeArrowheads="1"/>
          </p:cNvSpPr>
          <p:nvPr>
            <p:ph type="sldNum" sz="quarter" idx="12"/>
          </p:nvPr>
        </p:nvSpPr>
        <p:spPr>
          <a:ln/>
        </p:spPr>
        <p:txBody>
          <a:bodyPr/>
          <a:lstStyle>
            <a:lvl1pPr>
              <a:defRPr/>
            </a:lvl1pPr>
          </a:lstStyle>
          <a:p>
            <a:pPr>
              <a:defRPr/>
            </a:pPr>
            <a:fld id="{6169B77D-DEDA-4E79-9422-570AA8DA87C5}" type="slidenum">
              <a:rPr lang="pl-PL" altLang="it-IT"/>
              <a:pPr>
                <a:defRPr/>
              </a:pPr>
              <a:t>‹N›</a:t>
            </a:fld>
            <a:endParaRPr lang="pl-PL" altLang="it-IT"/>
          </a:p>
        </p:txBody>
      </p:sp>
    </p:spTree>
    <p:extLst>
      <p:ext uri="{BB962C8B-B14F-4D97-AF65-F5344CB8AC3E}">
        <p14:creationId xmlns:p14="http://schemas.microsoft.com/office/powerpoint/2010/main" val="3984410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9867E820-F824-12A5-9301-9E9F2380F65B}"/>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4CBD0C54-D21F-CA7E-4DF3-A8A870127F79}"/>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25BAF183-3735-C699-6996-A112BD82941A}"/>
              </a:ext>
            </a:extLst>
          </p:cNvPr>
          <p:cNvSpPr>
            <a:spLocks noGrp="1" noChangeArrowheads="1"/>
          </p:cNvSpPr>
          <p:nvPr>
            <p:ph type="sldNum" sz="quarter" idx="12"/>
          </p:nvPr>
        </p:nvSpPr>
        <p:spPr>
          <a:ln/>
        </p:spPr>
        <p:txBody>
          <a:bodyPr/>
          <a:lstStyle>
            <a:lvl1pPr>
              <a:defRPr/>
            </a:lvl1pPr>
          </a:lstStyle>
          <a:p>
            <a:pPr>
              <a:defRPr/>
            </a:pPr>
            <a:fld id="{623ACF5F-199F-4DE4-9934-87C6C0EA7A77}" type="slidenum">
              <a:rPr lang="pl-PL" altLang="it-IT"/>
              <a:pPr>
                <a:defRPr/>
              </a:pPr>
              <a:t>‹N›</a:t>
            </a:fld>
            <a:endParaRPr lang="pl-PL" altLang="it-IT"/>
          </a:p>
        </p:txBody>
      </p:sp>
    </p:spTree>
    <p:extLst>
      <p:ext uri="{BB962C8B-B14F-4D97-AF65-F5344CB8AC3E}">
        <p14:creationId xmlns:p14="http://schemas.microsoft.com/office/powerpoint/2010/main" val="350936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257588EE-7E05-9B93-D148-8BA2DBCB4CE4}"/>
              </a:ext>
            </a:extLst>
          </p:cNvPr>
          <p:cNvSpPr>
            <a:spLocks noGrp="1" noChangeArrowheads="1"/>
          </p:cNvSpPr>
          <p:nvPr>
            <p:ph type="dt" sz="half" idx="10"/>
          </p:nvPr>
        </p:nvSpPr>
        <p:spPr>
          <a:ln/>
        </p:spPr>
        <p:txBody>
          <a:bodyPr/>
          <a:lstStyle>
            <a:lvl1pPr>
              <a:defRPr/>
            </a:lvl1pPr>
          </a:lstStyle>
          <a:p>
            <a:pPr>
              <a:defRPr/>
            </a:pPr>
            <a:endParaRPr lang="pl-PL" altLang="it-IT"/>
          </a:p>
        </p:txBody>
      </p:sp>
      <p:sp>
        <p:nvSpPr>
          <p:cNvPr id="6" name="Rectangle 5">
            <a:extLst>
              <a:ext uri="{FF2B5EF4-FFF2-40B4-BE49-F238E27FC236}">
                <a16:creationId xmlns:a16="http://schemas.microsoft.com/office/drawing/2014/main" id="{52871786-2D3E-2217-23FE-90248ED77633}"/>
              </a:ext>
            </a:extLst>
          </p:cNvPr>
          <p:cNvSpPr>
            <a:spLocks noGrp="1" noChangeArrowheads="1"/>
          </p:cNvSpPr>
          <p:nvPr>
            <p:ph type="ftr" sz="quarter" idx="11"/>
          </p:nvPr>
        </p:nvSpPr>
        <p:spPr>
          <a:ln/>
        </p:spPr>
        <p:txBody>
          <a:bodyPr/>
          <a:lstStyle>
            <a:lvl1pPr>
              <a:defRPr/>
            </a:lvl1pPr>
          </a:lstStyle>
          <a:p>
            <a:pPr>
              <a:defRPr/>
            </a:pPr>
            <a:endParaRPr lang="pl-PL" altLang="it-IT"/>
          </a:p>
        </p:txBody>
      </p:sp>
      <p:sp>
        <p:nvSpPr>
          <p:cNvPr id="7" name="Rectangle 6">
            <a:extLst>
              <a:ext uri="{FF2B5EF4-FFF2-40B4-BE49-F238E27FC236}">
                <a16:creationId xmlns:a16="http://schemas.microsoft.com/office/drawing/2014/main" id="{6B8B6811-8D30-FC92-9A70-BF093B523714}"/>
              </a:ext>
            </a:extLst>
          </p:cNvPr>
          <p:cNvSpPr>
            <a:spLocks noGrp="1" noChangeArrowheads="1"/>
          </p:cNvSpPr>
          <p:nvPr>
            <p:ph type="sldNum" sz="quarter" idx="12"/>
          </p:nvPr>
        </p:nvSpPr>
        <p:spPr>
          <a:ln/>
        </p:spPr>
        <p:txBody>
          <a:bodyPr/>
          <a:lstStyle>
            <a:lvl1pPr>
              <a:defRPr/>
            </a:lvl1pPr>
          </a:lstStyle>
          <a:p>
            <a:pPr>
              <a:defRPr/>
            </a:pPr>
            <a:fld id="{2331FA7B-D47C-49D1-886A-4EEC192BF190}" type="slidenum">
              <a:rPr lang="pl-PL" altLang="it-IT"/>
              <a:pPr>
                <a:defRPr/>
              </a:pPr>
              <a:t>‹N›</a:t>
            </a:fld>
            <a:endParaRPr lang="pl-PL" altLang="it-IT"/>
          </a:p>
        </p:txBody>
      </p:sp>
    </p:spTree>
    <p:extLst>
      <p:ext uri="{BB962C8B-B14F-4D97-AF65-F5344CB8AC3E}">
        <p14:creationId xmlns:p14="http://schemas.microsoft.com/office/powerpoint/2010/main" val="2612127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5349BDB-C69F-7B1D-F5AC-85A51F38B027}"/>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l-PL" altLang="it-IT"/>
              <a:t>Kliknij, aby edytować styl wzorca tytułu</a:t>
            </a:r>
          </a:p>
        </p:txBody>
      </p:sp>
      <p:sp>
        <p:nvSpPr>
          <p:cNvPr id="1027" name="Rectangle 3">
            <a:extLst>
              <a:ext uri="{FF2B5EF4-FFF2-40B4-BE49-F238E27FC236}">
                <a16:creationId xmlns:a16="http://schemas.microsoft.com/office/drawing/2014/main" id="{269D9D96-BA25-A3E2-9BA4-4C3AB1A0568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it-IT"/>
              <a:t>Kliknij, aby edytować style wzorca tekstu</a:t>
            </a:r>
          </a:p>
          <a:p>
            <a:pPr lvl="1"/>
            <a:r>
              <a:rPr lang="pl-PL" altLang="it-IT"/>
              <a:t>Drugi poziom</a:t>
            </a:r>
          </a:p>
          <a:p>
            <a:pPr lvl="2"/>
            <a:r>
              <a:rPr lang="pl-PL" altLang="it-IT"/>
              <a:t>Trzeci poziom</a:t>
            </a:r>
          </a:p>
          <a:p>
            <a:pPr lvl="3"/>
            <a:r>
              <a:rPr lang="pl-PL" altLang="it-IT"/>
              <a:t>Czwarty poziom</a:t>
            </a:r>
          </a:p>
          <a:p>
            <a:pPr lvl="4"/>
            <a:r>
              <a:rPr lang="pl-PL" altLang="it-IT"/>
              <a:t>Piąty poziom</a:t>
            </a:r>
          </a:p>
        </p:txBody>
      </p:sp>
      <p:sp>
        <p:nvSpPr>
          <p:cNvPr id="1028" name="Rectangle 4">
            <a:extLst>
              <a:ext uri="{FF2B5EF4-FFF2-40B4-BE49-F238E27FC236}">
                <a16:creationId xmlns:a16="http://schemas.microsoft.com/office/drawing/2014/main" id="{C67FAF64-B059-6D70-4FA7-18163A073AAA}"/>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ltLang="it-IT"/>
          </a:p>
        </p:txBody>
      </p:sp>
      <p:sp>
        <p:nvSpPr>
          <p:cNvPr id="1029" name="Rectangle 5">
            <a:extLst>
              <a:ext uri="{FF2B5EF4-FFF2-40B4-BE49-F238E27FC236}">
                <a16:creationId xmlns:a16="http://schemas.microsoft.com/office/drawing/2014/main" id="{78CD166B-8674-EDEF-6673-88A7FD352FB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ltLang="it-IT"/>
          </a:p>
        </p:txBody>
      </p:sp>
      <p:sp>
        <p:nvSpPr>
          <p:cNvPr id="1030" name="Rectangle 6">
            <a:extLst>
              <a:ext uri="{FF2B5EF4-FFF2-40B4-BE49-F238E27FC236}">
                <a16:creationId xmlns:a16="http://schemas.microsoft.com/office/drawing/2014/main" id="{E0B2AA55-7852-C1CF-0E12-79845B29372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0B7CF44-11C4-4842-988D-1104289AC1B9}" type="slidenum">
              <a:rPr lang="pl-PL" altLang="it-IT"/>
              <a:pPr>
                <a:defRPr/>
              </a:pPr>
              <a:t>‹N›</a:t>
            </a:fld>
            <a:endParaRPr lang="pl-PL"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calameo.com/books/00714371630a41cfb0a69" TargetMode="Externa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https://www.calameo.com/books/00714371630a41cfb0a69" TargetMode="Externa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ibs.it/pensare-positivo-potenziare-energia-mentale-libro-carmen-meo-fiorot/e/9788844059712" TargetMode="External"/><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mondadori.it/libri/educare-alla-liberta-maria-montessori/" TargetMode="External"/><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www.ibs.it/libri/autori/anna-oliverio-ferraris" TargetMode="Externa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vallardi.it/catalogo/scheda/pdf-larte-di-insegnare-nuova-edizione-ebook_1.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5108017-4366-2D04-A97B-920BC9400F34}"/>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3075" name="Rectangle 3">
            <a:extLst>
              <a:ext uri="{FF2B5EF4-FFF2-40B4-BE49-F238E27FC236}">
                <a16:creationId xmlns:a16="http://schemas.microsoft.com/office/drawing/2014/main" id="{15CB3F57-B130-C57A-BEE7-E4814B5C33F9}"/>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b="1">
                <a:solidFill>
                  <a:srgbClr val="002060"/>
                </a:solidFill>
              </a:rPr>
              <a:t>Grzegorz Karwasz</a:t>
            </a:r>
          </a:p>
          <a:p>
            <a:pPr eaLnBrk="1" hangingPunct="1">
              <a:spcBef>
                <a:spcPct val="0"/>
              </a:spcBef>
              <a:buFontTx/>
              <a:buNone/>
            </a:pPr>
            <a:r>
              <a:rPr lang="pl-PL" altLang="it-IT" sz="2200" b="1">
                <a:solidFill>
                  <a:srgbClr val="002060"/>
                </a:solidFill>
              </a:rPr>
              <a:t>Professor in Experimental Physics</a:t>
            </a:r>
          </a:p>
          <a:p>
            <a:pPr eaLnBrk="1" hangingPunct="1">
              <a:spcBef>
                <a:spcPct val="0"/>
              </a:spcBef>
              <a:buFontTx/>
              <a:buNone/>
            </a:pPr>
            <a:endParaRPr lang="it-IT" altLang="it-IT" sz="2200" i="1" dirty="0">
              <a:solidFill>
                <a:srgbClr val="002060"/>
              </a:solidFill>
            </a:endParaRPr>
          </a:p>
          <a:p>
            <a:pPr eaLnBrk="1" hangingPunct="1">
              <a:spcBef>
                <a:spcPct val="0"/>
              </a:spcBef>
              <a:buFontTx/>
              <a:buNone/>
            </a:pPr>
            <a:r>
              <a:rPr lang="it-IT" altLang="it-IT" sz="2200" i="1" dirty="0">
                <a:solidFill>
                  <a:srgbClr val="002060"/>
                </a:solidFill>
              </a:rPr>
              <a:t>- Facoltà di Fisica, Astronomia e Informatica Applicata</a:t>
            </a:r>
            <a:r>
              <a:rPr lang="pl-PL" altLang="it-IT" sz="2200" i="1">
                <a:solidFill>
                  <a:srgbClr val="002060"/>
                </a:solidFill>
              </a:rPr>
              <a:t>, Universita’ Nicolao Copernico, Torun, Polonia</a:t>
            </a:r>
          </a:p>
          <a:p>
            <a:pPr eaLnBrk="1" hangingPunct="1">
              <a:spcBef>
                <a:spcPct val="0"/>
              </a:spcBef>
              <a:buFontTx/>
              <a:buNone/>
            </a:pPr>
            <a:endParaRPr lang="pl-PL" altLang="it-IT" sz="2200" i="1">
              <a:solidFill>
                <a:srgbClr val="002060"/>
              </a:solidFill>
            </a:endParaRPr>
          </a:p>
          <a:p>
            <a:pPr eaLnBrk="1" hangingPunct="1">
              <a:spcBef>
                <a:spcPct val="0"/>
              </a:spcBef>
              <a:buFontTx/>
              <a:buNone/>
            </a:pPr>
            <a:r>
              <a:rPr lang="pl-PL" altLang="it-IT" sz="2200" b="1">
                <a:solidFill>
                  <a:srgbClr val="002060"/>
                </a:solidFill>
              </a:rPr>
              <a:t>karwasz@fizyka.umk.pl</a:t>
            </a:r>
          </a:p>
        </p:txBody>
      </p:sp>
      <p:sp>
        <p:nvSpPr>
          <p:cNvPr id="3076" name="Rectangle 3">
            <a:extLst>
              <a:ext uri="{FF2B5EF4-FFF2-40B4-BE49-F238E27FC236}">
                <a16:creationId xmlns:a16="http://schemas.microsoft.com/office/drawing/2014/main" id="{0A66BF99-DB71-4B7C-9741-1B9FAB0D25BA}"/>
              </a:ext>
            </a:extLst>
          </p:cNvPr>
          <p:cNvSpPr>
            <a:spLocks noChangeArrowheads="1"/>
          </p:cNvSpPr>
          <p:nvPr/>
        </p:nvSpPr>
        <p:spPr bwMode="auto">
          <a:xfrm>
            <a:off x="203200" y="2662238"/>
            <a:ext cx="792003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2600" b="1" dirty="0">
                <a:solidFill>
                  <a:srgbClr val="002060"/>
                </a:solidFill>
              </a:rPr>
              <a:t>Lezione 6: Pedagogia</a:t>
            </a:r>
          </a:p>
          <a:p>
            <a:pPr eaLnBrk="1" hangingPunct="1">
              <a:spcBef>
                <a:spcPct val="0"/>
              </a:spcBef>
              <a:buFontTx/>
              <a:buNone/>
            </a:pPr>
            <a:r>
              <a:rPr lang="it-IT" altLang="it-IT" sz="2600" b="1" dirty="0">
                <a:solidFill>
                  <a:srgbClr val="002060"/>
                </a:solidFill>
              </a:rPr>
              <a:t>Parte II Anna Oliviero Ferraris: «La costruzione dell’identità»</a:t>
            </a:r>
            <a:endParaRPr lang="pl-PL" altLang="it-IT" sz="2600"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8313" y="454025"/>
            <a:ext cx="6661150" cy="641350"/>
          </a:xfrm>
          <a:prstGeom prst="rect">
            <a:avLst/>
          </a:prstGeom>
          <a:noFill/>
          <a:ln w="9525">
            <a:noFill/>
            <a:miter lim="800000"/>
            <a:headEnd/>
            <a:tailEnd/>
          </a:ln>
          <a:effectLst/>
        </p:spPr>
        <p:txBody>
          <a:bodyPr wrap="none">
            <a:spAutoFit/>
          </a:bodyPr>
          <a:lstStyle/>
          <a:p>
            <a:r>
              <a:rPr lang="pl-PL" sz="3600" b="1">
                <a:solidFill>
                  <a:schemeClr val="bg1"/>
                </a:solidFill>
              </a:rPr>
              <a:t>Avatary dzieci („adolescenti”)</a:t>
            </a:r>
            <a:endParaRPr lang="en-US" sz="3600" b="1">
              <a:solidFill>
                <a:schemeClr val="bg1"/>
              </a:solidFill>
            </a:endParaRPr>
          </a:p>
        </p:txBody>
      </p:sp>
      <p:sp>
        <p:nvSpPr>
          <p:cNvPr id="30723" name="Text Box 3"/>
          <p:cNvSpPr txBox="1">
            <a:spLocks noChangeArrowheads="1"/>
          </p:cNvSpPr>
          <p:nvPr/>
        </p:nvSpPr>
        <p:spPr bwMode="auto">
          <a:xfrm>
            <a:off x="3120166" y="1626657"/>
            <a:ext cx="1821845" cy="369332"/>
          </a:xfrm>
          <a:prstGeom prst="rect">
            <a:avLst/>
          </a:prstGeom>
          <a:noFill/>
          <a:ln w="9525">
            <a:noFill/>
            <a:miter lim="800000"/>
            <a:headEnd/>
            <a:tailEnd/>
          </a:ln>
          <a:effectLst/>
        </p:spPr>
        <p:txBody>
          <a:bodyPr wrap="none">
            <a:spAutoFit/>
          </a:bodyPr>
          <a:lstStyle/>
          <a:p>
            <a:r>
              <a:rPr lang="it-IT" dirty="0"/>
              <a:t>Milena</a:t>
            </a:r>
            <a:r>
              <a:rPr lang="pl-PL" dirty="0"/>
              <a:t> (</a:t>
            </a:r>
            <a:r>
              <a:rPr lang="it-IT" dirty="0"/>
              <a:t>11</a:t>
            </a:r>
            <a:r>
              <a:rPr lang="pl-PL" dirty="0"/>
              <a:t> </a:t>
            </a:r>
            <a:r>
              <a:rPr lang="it-IT" dirty="0"/>
              <a:t>anni)</a:t>
            </a:r>
            <a:endParaRPr lang="en-US" dirty="0"/>
          </a:p>
        </p:txBody>
      </p:sp>
      <p:sp>
        <p:nvSpPr>
          <p:cNvPr id="6" name="Prostokąt 5"/>
          <p:cNvSpPr/>
          <p:nvPr/>
        </p:nvSpPr>
        <p:spPr>
          <a:xfrm>
            <a:off x="0" y="0"/>
            <a:ext cx="9144000" cy="13572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ext Box 3"/>
          <p:cNvSpPr txBox="1">
            <a:spLocks noChangeArrowheads="1"/>
          </p:cNvSpPr>
          <p:nvPr/>
        </p:nvSpPr>
        <p:spPr bwMode="auto">
          <a:xfrm>
            <a:off x="468313" y="454025"/>
            <a:ext cx="6194837" cy="646331"/>
          </a:xfrm>
          <a:prstGeom prst="rect">
            <a:avLst/>
          </a:prstGeom>
          <a:noFill/>
          <a:ln w="9525">
            <a:noFill/>
            <a:miter lim="800000"/>
            <a:headEnd/>
            <a:tailEnd/>
          </a:ln>
          <a:effectLst/>
        </p:spPr>
        <p:txBody>
          <a:bodyPr wrap="none">
            <a:spAutoFit/>
          </a:bodyPr>
          <a:lstStyle/>
          <a:p>
            <a:r>
              <a:rPr lang="pl-PL" sz="3600" b="1" dirty="0">
                <a:solidFill>
                  <a:schemeClr val="bg1"/>
                </a:solidFill>
              </a:rPr>
              <a:t>Avatar</a:t>
            </a:r>
            <a:r>
              <a:rPr lang="it-IT" sz="3600" b="1" dirty="0">
                <a:solidFill>
                  <a:schemeClr val="bg1"/>
                </a:solidFill>
              </a:rPr>
              <a:t> – identità sostitutiva</a:t>
            </a:r>
            <a:endParaRPr lang="en-US" sz="3600" b="1" dirty="0">
              <a:solidFill>
                <a:schemeClr val="bg1"/>
              </a:solidFill>
            </a:endParaRPr>
          </a:p>
        </p:txBody>
      </p:sp>
      <p:pic>
        <p:nvPicPr>
          <p:cNvPr id="4" name="Immagine 3" descr="Immagine che contiene persona, occhiali, interni&#10;&#10;Descrizione generata automaticamente">
            <a:extLst>
              <a:ext uri="{FF2B5EF4-FFF2-40B4-BE49-F238E27FC236}">
                <a16:creationId xmlns:a16="http://schemas.microsoft.com/office/drawing/2014/main" id="{8077A7CE-ADF8-C599-D82F-AD71C2D51B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94" y="1412910"/>
            <a:ext cx="1821846" cy="2311860"/>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AAE17986-E4C8-394B-742E-7D349EE287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190" y="1670745"/>
            <a:ext cx="3743298" cy="4991065"/>
          </a:xfrm>
          <a:prstGeom prst="rect">
            <a:avLst/>
          </a:prstGeom>
        </p:spPr>
      </p:pic>
      <p:pic>
        <p:nvPicPr>
          <p:cNvPr id="14" name="Immagine 13" descr="Immagine che contiene testo&#10;&#10;Descrizione generata automaticamente">
            <a:extLst>
              <a:ext uri="{FF2B5EF4-FFF2-40B4-BE49-F238E27FC236}">
                <a16:creationId xmlns:a16="http://schemas.microsoft.com/office/drawing/2014/main" id="{D87DAF79-A4AD-E8BE-BB26-CC5A7FC5C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3816538"/>
            <a:ext cx="4716016" cy="2829610"/>
          </a:xfrm>
          <a:prstGeom prst="rect">
            <a:avLst/>
          </a:prstGeom>
        </p:spPr>
      </p:pic>
    </p:spTree>
    <p:extLst>
      <p:ext uri="{BB962C8B-B14F-4D97-AF65-F5344CB8AC3E}">
        <p14:creationId xmlns:p14="http://schemas.microsoft.com/office/powerpoint/2010/main" val="139433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37456" y="-6052"/>
            <a:ext cx="8229600" cy="1143000"/>
          </a:xfrm>
        </p:spPr>
        <p:txBody>
          <a:bodyPr/>
          <a:lstStyle/>
          <a:p>
            <a:r>
              <a:rPr lang="it-IT" sz="3200" dirty="0"/>
              <a:t>«Il cervello del bambino spiegato ai genitori»</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4211961" y="908720"/>
            <a:ext cx="468052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sz="1700" dirty="0"/>
              <a:t>«In questo libro il neuropsicologo </a:t>
            </a:r>
            <a:r>
              <a:rPr lang="it-IT" sz="1700" dirty="0" err="1"/>
              <a:t>Álvaro</a:t>
            </a:r>
            <a:r>
              <a:rPr lang="it-IT" sz="1700" dirty="0"/>
              <a:t> Bilbao affronta i temi principali del percorso educativo illustrando i meccanismi di funziona- mento del cervello e offre strumenti e strategie da applicare nella vita di tutti i giorni, per colti-vare nei propri figli tanto l’intelligenza emotiva quanto quella razionale, l’autocontrollo, la creatività, la memoria, l’empatia. </a:t>
            </a:r>
          </a:p>
          <a:p>
            <a:pPr>
              <a:spcAft>
                <a:spcPts val="600"/>
              </a:spcAft>
            </a:pPr>
            <a:r>
              <a:rPr lang="it-IT" sz="1700" dirty="0"/>
              <a:t>Un prezioso manuale, profondo e affascinante, che a partire dai fondamenti della neuroscienza, spiega in maniera chiara come costruire un rapporto soddisfacente e duraturo tra genitori e figli, perché «educare non è altro che sostenere il bambino nel suo sviluppo cerebrale, affinché un giorno quel cervello gli permetta di essere autonomo, di raggiungere i suoi obiettivi e di sentirsi bene con se stesso».</a:t>
            </a:r>
          </a:p>
          <a:p>
            <a:pPr>
              <a:spcAft>
                <a:spcPts val="600"/>
              </a:spcAft>
            </a:pPr>
            <a:r>
              <a:rPr lang="it-IT" sz="1700" dirty="0"/>
              <a:t>«Sedetevi sul tappeto e giocate con i vostri bambini.» El Mundo ☺☺ </a:t>
            </a:r>
            <a:endParaRPr lang="it-IT" altLang="it-IT" sz="1700" dirty="0"/>
          </a:p>
        </p:txBody>
      </p:sp>
      <p:pic>
        <p:nvPicPr>
          <p:cNvPr id="5" name="Immagine 4">
            <a:extLst>
              <a:ext uri="{FF2B5EF4-FFF2-40B4-BE49-F238E27FC236}">
                <a16:creationId xmlns:a16="http://schemas.microsoft.com/office/drawing/2014/main" id="{12434B63-E614-A560-FC86-8F8586C1D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937" y="983110"/>
            <a:ext cx="3123567" cy="4603764"/>
          </a:xfrm>
          <a:prstGeom prst="rect">
            <a:avLst/>
          </a:prstGeom>
        </p:spPr>
      </p:pic>
      <p:sp>
        <p:nvSpPr>
          <p:cNvPr id="7" name="CasellaDiTesto 6">
            <a:extLst>
              <a:ext uri="{FF2B5EF4-FFF2-40B4-BE49-F238E27FC236}">
                <a16:creationId xmlns:a16="http://schemas.microsoft.com/office/drawing/2014/main" id="{F68D7E6B-39F4-C318-4ABF-FA0E5D5E3A57}"/>
              </a:ext>
            </a:extLst>
          </p:cNvPr>
          <p:cNvSpPr txBox="1"/>
          <p:nvPr/>
        </p:nvSpPr>
        <p:spPr>
          <a:xfrm>
            <a:off x="437456" y="6193918"/>
            <a:ext cx="8229600" cy="307777"/>
          </a:xfrm>
          <a:prstGeom prst="rect">
            <a:avLst/>
          </a:prstGeom>
          <a:noFill/>
        </p:spPr>
        <p:txBody>
          <a:bodyPr wrap="square">
            <a:spAutoFit/>
          </a:bodyPr>
          <a:lstStyle/>
          <a:p>
            <a:r>
              <a:rPr lang="it-IT" sz="1400" dirty="0"/>
              <a:t>https://www.ibs.it/cervello-del-bambino-spiegato-ai-ebook-alvaro-bilbao/e/9788893812238</a:t>
            </a:r>
          </a:p>
        </p:txBody>
      </p:sp>
    </p:spTree>
    <p:extLst>
      <p:ext uri="{BB962C8B-B14F-4D97-AF65-F5344CB8AC3E}">
        <p14:creationId xmlns:p14="http://schemas.microsoft.com/office/powerpoint/2010/main" val="3002082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37456" y="-6052"/>
            <a:ext cx="8229600" cy="1143000"/>
          </a:xfrm>
        </p:spPr>
        <p:txBody>
          <a:bodyPr/>
          <a:lstStyle/>
          <a:p>
            <a:r>
              <a:rPr lang="it-IT" sz="3600" dirty="0"/>
              <a:t>Emozioni, </a:t>
            </a:r>
            <a:r>
              <a:rPr lang="it-IT" sz="3600" b="1" dirty="0"/>
              <a:t>fiducia</a:t>
            </a:r>
            <a:r>
              <a:rPr lang="it-IT" sz="3600" dirty="0"/>
              <a:t>, responsabilità</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451024" y="908720"/>
            <a:ext cx="8564563"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«Mio padre mi ha fatto il miglior regalo che si possa fare a un figlio.         Ha creduto in me» Jim </a:t>
            </a:r>
            <a:r>
              <a:rPr lang="it-IT" altLang="it-IT" sz="2000" dirty="0" err="1"/>
              <a:t>Valvano</a:t>
            </a:r>
            <a:endParaRPr lang="it-IT" altLang="it-IT" sz="2000" dirty="0"/>
          </a:p>
          <a:p>
            <a:pPr>
              <a:spcAft>
                <a:spcPts val="600"/>
              </a:spcAft>
            </a:pPr>
            <a:r>
              <a:rPr lang="it-IT" altLang="it-IT" sz="2000" dirty="0"/>
              <a:t>Non c’è niente che faccia arrivare più lontano una persona che il sentirsi capace di ottenere quello che si propone. </a:t>
            </a:r>
          </a:p>
          <a:p>
            <a:pPr>
              <a:spcAft>
                <a:spcPts val="600"/>
              </a:spcAft>
            </a:pPr>
            <a:r>
              <a:rPr lang="it-IT" altLang="it-IT" sz="2000" dirty="0"/>
              <a:t>Il bambino che cresce nella fiducia diventerà un adulto che sta bene con se stesso e con gli altri, sicuro delle decisioni che prende, e ha una forza interiore che deriva dalla consapevolezza di poter raggiungere qualsiasi obiettivo si proponga nella vita.</a:t>
            </a:r>
          </a:p>
          <a:p>
            <a:pPr>
              <a:spcAft>
                <a:spcPts val="600"/>
              </a:spcAft>
            </a:pPr>
            <a:r>
              <a:rPr lang="it-IT" altLang="it-IT" sz="2000" dirty="0"/>
              <a:t>Sappiamo che la fiducia ha una componente genetica (il cromosoma 17). Tuttavia, è un fatto sorprendente come, in condizioni </a:t>
            </a:r>
            <a:r>
              <a:rPr lang="it-IT" altLang="it-IT" sz="2000" u="sng" dirty="0"/>
              <a:t>favorevoli</a:t>
            </a:r>
            <a:r>
              <a:rPr lang="it-IT" altLang="it-IT" sz="2000" dirty="0"/>
              <a:t>, </a:t>
            </a:r>
            <a:r>
              <a:rPr lang="it-IT" altLang="it-IT" sz="2000" u="sng" dirty="0"/>
              <a:t>ogni bambino</a:t>
            </a:r>
            <a:r>
              <a:rPr lang="it-IT" altLang="it-IT" sz="2000" dirty="0"/>
              <a:t> sia in grado di acquisire fiducia. </a:t>
            </a:r>
          </a:p>
          <a:p>
            <a:pPr>
              <a:spcAft>
                <a:spcPts val="600"/>
              </a:spcAft>
            </a:pPr>
            <a:r>
              <a:rPr lang="it-IT" altLang="it-IT" sz="2000" dirty="0"/>
              <a:t>Un’altra valida strategia per costruire la fiducia nel bambino è offrirgli </a:t>
            </a:r>
            <a:r>
              <a:rPr lang="it-IT" altLang="it-IT" sz="2000" u="sng" dirty="0"/>
              <a:t>messaggi positivi</a:t>
            </a:r>
            <a:r>
              <a:rPr lang="it-IT" altLang="it-IT" sz="2000" dirty="0"/>
              <a:t>. I messaggi negativi («Sei pigro», «Lo stai facendo male») non aiutano il bambino a fare meglio le cose, anzi, al contrario possono provocare l’ansia e minare la sua autostima.</a:t>
            </a:r>
          </a:p>
          <a:p>
            <a:pPr>
              <a:spcAft>
                <a:spcPts val="600"/>
              </a:spcAft>
            </a:pPr>
            <a:r>
              <a:rPr lang="it-IT" altLang="it-IT" sz="2000" dirty="0"/>
              <a:t>(p. 152, 160)</a:t>
            </a:r>
          </a:p>
          <a:p>
            <a:endParaRPr lang="it-IT" altLang="it-IT" sz="2000" dirty="0"/>
          </a:p>
        </p:txBody>
      </p:sp>
    </p:spTree>
    <p:extLst>
      <p:ext uri="{BB962C8B-B14F-4D97-AF65-F5344CB8AC3E}">
        <p14:creationId xmlns:p14="http://schemas.microsoft.com/office/powerpoint/2010/main" val="2181422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37456" y="-6052"/>
            <a:ext cx="8229600" cy="1143000"/>
          </a:xfrm>
        </p:spPr>
        <p:txBody>
          <a:bodyPr/>
          <a:lstStyle/>
          <a:p>
            <a:r>
              <a:rPr lang="it-IT" sz="3600" dirty="0"/>
              <a:t>Emozioni, fiducia, </a:t>
            </a:r>
            <a:r>
              <a:rPr lang="it-IT" sz="3600" b="1" dirty="0"/>
              <a:t>responsabilità</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531292" y="1136948"/>
            <a:ext cx="8081416"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La responsabilità è inscindibile dall’esistenza.</a:t>
            </a:r>
          </a:p>
          <a:p>
            <a:pPr>
              <a:spcAft>
                <a:spcPts val="600"/>
              </a:spcAft>
            </a:pPr>
            <a:r>
              <a:rPr lang="it-IT" altLang="it-IT" sz="2000" dirty="0"/>
              <a:t>Dal mio punto di vista, responsabilità non è altro che occuparsi di se stessi ed educare alla responsabilità è una magnifica occasione per insegnare ai bambini a badare a se stessi e cavarsela da soli.</a:t>
            </a:r>
          </a:p>
          <a:p>
            <a:pPr>
              <a:spcAft>
                <a:spcPts val="600"/>
              </a:spcAft>
            </a:pPr>
            <a:r>
              <a:rPr lang="it-IT" altLang="it-IT" sz="2000" dirty="0"/>
              <a:t>È anche un ottimo modo per sviluppare la fiducia. Ogni bambino può essere responsabile di molte attività che riguardano la sua educazione e il prendersi cura di sé. Prima comincerà a occuparsene, meno gli sembrerà pesante e più acquisirà fiducia nelle proprie capacità. La cosa più interessante è che ai bambini piace avere la responsabilità. Per loro è una occasione di scoprire cose nuove e di imparare a dominare l’ambiente che li circonda</a:t>
            </a:r>
          </a:p>
          <a:p>
            <a:pPr>
              <a:spcAft>
                <a:spcPts val="600"/>
              </a:spcAft>
            </a:pPr>
            <a:r>
              <a:rPr lang="it-IT" altLang="it-IT" sz="2000" dirty="0"/>
              <a:t>(Alvaro Bilbao, op. cit. p.163)</a:t>
            </a:r>
          </a:p>
          <a:p>
            <a:pPr>
              <a:spcAft>
                <a:spcPts val="600"/>
              </a:spcAft>
            </a:pPr>
            <a:endParaRPr lang="it-IT" altLang="it-IT" sz="2000" dirty="0"/>
          </a:p>
        </p:txBody>
      </p:sp>
    </p:spTree>
    <p:extLst>
      <p:ext uri="{BB962C8B-B14F-4D97-AF65-F5344CB8AC3E}">
        <p14:creationId xmlns:p14="http://schemas.microsoft.com/office/powerpoint/2010/main" val="275876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9D085-EAEF-70E5-C194-B85524266D59}"/>
              </a:ext>
            </a:extLst>
          </p:cNvPr>
          <p:cNvSpPr>
            <a:spLocks noGrp="1"/>
          </p:cNvSpPr>
          <p:nvPr>
            <p:ph type="title"/>
          </p:nvPr>
        </p:nvSpPr>
        <p:spPr/>
        <p:txBody>
          <a:bodyPr/>
          <a:lstStyle/>
          <a:p>
            <a:r>
              <a:rPr lang="it-IT" sz="3600" dirty="0"/>
              <a:t>Montessori: «Educare alla libertà»</a:t>
            </a:r>
          </a:p>
        </p:txBody>
      </p:sp>
      <p:sp>
        <p:nvSpPr>
          <p:cNvPr id="4" name="CasellaDiTesto 3">
            <a:extLst>
              <a:ext uri="{FF2B5EF4-FFF2-40B4-BE49-F238E27FC236}">
                <a16:creationId xmlns:a16="http://schemas.microsoft.com/office/drawing/2014/main" id="{3C4E68D1-54EA-9F1F-161D-896C5154665D}"/>
              </a:ext>
            </a:extLst>
          </p:cNvPr>
          <p:cNvSpPr txBox="1"/>
          <p:nvPr/>
        </p:nvSpPr>
        <p:spPr>
          <a:xfrm>
            <a:off x="457200" y="1268760"/>
            <a:ext cx="8229600" cy="5016758"/>
          </a:xfrm>
          <a:prstGeom prst="rect">
            <a:avLst/>
          </a:prstGeom>
          <a:noFill/>
        </p:spPr>
        <p:txBody>
          <a:bodyPr wrap="square">
            <a:spAutoFit/>
          </a:bodyPr>
          <a:lstStyle/>
          <a:p>
            <a:pPr>
              <a:spcAft>
                <a:spcPts val="600"/>
              </a:spcAft>
            </a:pPr>
            <a:r>
              <a:rPr lang="it-IT" altLang="it-IT" sz="2000" dirty="0"/>
              <a:t>Crediamo che i bimbi siano simili a fantocci inanimati: li laviamo, li imbocchiamo come essi fanno con la bambola. Non pensiamo mai che il nostro dovere verso il bambino, il quale </a:t>
            </a:r>
            <a:r>
              <a:rPr lang="it-IT" altLang="it-IT" sz="2000" i="1" dirty="0"/>
              <a:t>non fa</a:t>
            </a:r>
            <a:r>
              <a:rPr lang="it-IT" altLang="it-IT" sz="2000" dirty="0"/>
              <a:t>, non </a:t>
            </a:r>
            <a:r>
              <a:rPr lang="it-IT" altLang="it-IT" sz="2000" i="1" dirty="0"/>
              <a:t>sa fare</a:t>
            </a:r>
            <a:r>
              <a:rPr lang="it-IT" altLang="it-IT" sz="2000" dirty="0"/>
              <a:t>, ma dovrà poi fare ed ha i mezzi </a:t>
            </a:r>
            <a:r>
              <a:rPr lang="it-IT" altLang="it-IT" sz="2000" dirty="0" err="1"/>
              <a:t>fisio</a:t>
            </a:r>
            <a:r>
              <a:rPr lang="it-IT" altLang="it-IT" sz="2000" dirty="0"/>
              <a:t>-psicologici per imparare a fare, è senza eccezione quello di </a:t>
            </a:r>
            <a:r>
              <a:rPr lang="it-IT" altLang="it-IT" sz="2000" i="1" dirty="0"/>
              <a:t>aiutarlo</a:t>
            </a:r>
            <a:r>
              <a:rPr lang="it-IT" altLang="it-IT" sz="2000" dirty="0"/>
              <a:t> alla conquista di atti utili. </a:t>
            </a:r>
          </a:p>
          <a:p>
            <a:pPr>
              <a:spcAft>
                <a:spcPts val="600"/>
              </a:spcAft>
            </a:pPr>
            <a:r>
              <a:rPr lang="it-IT" altLang="it-IT" sz="2000" dirty="0"/>
              <a:t>La madre che imbocca il bambino senza compiere il minimo sforzo per insegnarli a tenere il cucchiaio e a cercare la propria bocca, o che almeno non mangia ella stessa invitandolo a guardare come fa, non è una buona madre. </a:t>
            </a:r>
          </a:p>
          <a:p>
            <a:pPr>
              <a:spcAft>
                <a:spcPts val="600"/>
              </a:spcAft>
            </a:pPr>
            <a:r>
              <a:rPr lang="it-IT" sz="2000" dirty="0"/>
              <a:t>Ella </a:t>
            </a:r>
            <a:r>
              <a:rPr lang="it-IT" sz="2000" u="sng" dirty="0"/>
              <a:t>offende la dignità umana </a:t>
            </a:r>
            <a:r>
              <a:rPr lang="it-IT" sz="2000" dirty="0"/>
              <a:t>di suo figlio, lo tratta come un fantoccio, mentre è un uomo affidato alle sue cure. Chi non comprende che </a:t>
            </a:r>
            <a:r>
              <a:rPr lang="it-IT" sz="2000" i="1" dirty="0"/>
              <a:t>insegnare</a:t>
            </a:r>
            <a:r>
              <a:rPr lang="it-IT" sz="2000" dirty="0"/>
              <a:t> a un bambino a mangiare, a lavarsi e a vestirsi, è lavoro ben più lungo, difficile a paziente che imboccarlo, lavarlo e vestirlo?</a:t>
            </a:r>
          </a:p>
          <a:p>
            <a:pPr>
              <a:spcAft>
                <a:spcPts val="600"/>
              </a:spcAft>
            </a:pPr>
            <a:endParaRPr lang="it-IT" sz="2000" dirty="0"/>
          </a:p>
          <a:p>
            <a:pPr>
              <a:spcAft>
                <a:spcPts val="600"/>
              </a:spcAft>
            </a:pPr>
            <a:r>
              <a:rPr lang="it-IT" sz="2000" dirty="0"/>
              <a:t>Maria Montessori, </a:t>
            </a:r>
            <a:r>
              <a:rPr lang="it-IT" sz="2000" i="1" dirty="0"/>
              <a:t>Educare alla libertà</a:t>
            </a:r>
            <a:r>
              <a:rPr lang="it-IT" sz="2000" dirty="0"/>
              <a:t>, Oscar Mondadori, 2016, p. 33.</a:t>
            </a:r>
          </a:p>
        </p:txBody>
      </p:sp>
    </p:spTree>
    <p:extLst>
      <p:ext uri="{BB962C8B-B14F-4D97-AF65-F5344CB8AC3E}">
        <p14:creationId xmlns:p14="http://schemas.microsoft.com/office/powerpoint/2010/main" val="2759937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37456" y="-6052"/>
            <a:ext cx="8229600" cy="1143000"/>
          </a:xfrm>
        </p:spPr>
        <p:txBody>
          <a:bodyPr/>
          <a:lstStyle/>
          <a:p>
            <a:r>
              <a:rPr lang="it-IT" sz="3200" dirty="0"/>
              <a:t>Valorizza i suoi sentimenti</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531292" y="1136948"/>
            <a:ext cx="8081416"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Abbiamo già visto l’importanza dell’empatia nel far capire al bambino che tutti i suoi sentimenti sono importanti. </a:t>
            </a:r>
          </a:p>
          <a:p>
            <a:pPr>
              <a:spcAft>
                <a:spcPts val="600"/>
              </a:spcAft>
            </a:pPr>
            <a:r>
              <a:rPr lang="it-IT" altLang="it-IT" sz="2000" dirty="0"/>
              <a:t>Sapere che possiamo essere arrabbiati, contenti o frustrati in diverse situazioni – sempre rispettando i diritti degli altri – è un’ottima fonte di fiducia i se stessi. (A. Bilbao, op. cit. p.165)</a:t>
            </a:r>
          </a:p>
          <a:p>
            <a:pPr>
              <a:spcAft>
                <a:spcPts val="600"/>
              </a:spcAft>
            </a:pPr>
            <a:endParaRPr lang="it-IT" altLang="it-IT" sz="2000" dirty="0"/>
          </a:p>
        </p:txBody>
      </p:sp>
      <p:pic>
        <p:nvPicPr>
          <p:cNvPr id="5" name="Immagine 4">
            <a:extLst>
              <a:ext uri="{FF2B5EF4-FFF2-40B4-BE49-F238E27FC236}">
                <a16:creationId xmlns:a16="http://schemas.microsoft.com/office/drawing/2014/main" id="{0D34BA9D-5FA6-0859-042D-F4518B925D39}"/>
              </a:ext>
            </a:extLst>
          </p:cNvPr>
          <p:cNvPicPr>
            <a:picLocks noChangeAspect="1"/>
          </p:cNvPicPr>
          <p:nvPr/>
        </p:nvPicPr>
        <p:blipFill>
          <a:blip r:embed="rId3"/>
          <a:stretch>
            <a:fillRect/>
          </a:stretch>
        </p:blipFill>
        <p:spPr>
          <a:xfrm>
            <a:off x="421420" y="2924944"/>
            <a:ext cx="4118632" cy="3774712"/>
          </a:xfrm>
          <a:prstGeom prst="rect">
            <a:avLst/>
          </a:prstGeom>
        </p:spPr>
      </p:pic>
      <p:pic>
        <p:nvPicPr>
          <p:cNvPr id="9" name="Immagine 8">
            <a:extLst>
              <a:ext uri="{FF2B5EF4-FFF2-40B4-BE49-F238E27FC236}">
                <a16:creationId xmlns:a16="http://schemas.microsoft.com/office/drawing/2014/main" id="{188ED6A9-3455-D855-2DE0-28D6C96E9E9C}"/>
              </a:ext>
            </a:extLst>
          </p:cNvPr>
          <p:cNvPicPr>
            <a:picLocks noChangeAspect="1"/>
          </p:cNvPicPr>
          <p:nvPr/>
        </p:nvPicPr>
        <p:blipFill>
          <a:blip r:embed="rId4"/>
          <a:stretch>
            <a:fillRect/>
          </a:stretch>
        </p:blipFill>
        <p:spPr>
          <a:xfrm>
            <a:off x="4491484" y="2996952"/>
            <a:ext cx="4381210" cy="3702704"/>
          </a:xfrm>
          <a:prstGeom prst="rect">
            <a:avLst/>
          </a:prstGeom>
        </p:spPr>
      </p:pic>
      <p:sp>
        <p:nvSpPr>
          <p:cNvPr id="10" name="CasellaDiTesto 9">
            <a:extLst>
              <a:ext uri="{FF2B5EF4-FFF2-40B4-BE49-F238E27FC236}">
                <a16:creationId xmlns:a16="http://schemas.microsoft.com/office/drawing/2014/main" id="{FAE17F0D-B0F2-625B-CD52-9F0CFCDA8E77}"/>
              </a:ext>
            </a:extLst>
          </p:cNvPr>
          <p:cNvSpPr txBox="1"/>
          <p:nvPr/>
        </p:nvSpPr>
        <p:spPr>
          <a:xfrm>
            <a:off x="303990" y="2878877"/>
            <a:ext cx="4572000" cy="369332"/>
          </a:xfrm>
          <a:prstGeom prst="rect">
            <a:avLst/>
          </a:prstGeom>
          <a:noFill/>
        </p:spPr>
        <p:txBody>
          <a:bodyPr wrap="square">
            <a:spAutoFit/>
          </a:bodyPr>
          <a:lstStyle/>
          <a:p>
            <a:r>
              <a:rPr lang="es-ES" b="1" dirty="0">
                <a:hlinkClick r:id="rId5"/>
              </a:rPr>
              <a:t>Anna Llenas</a:t>
            </a:r>
            <a:r>
              <a:rPr lang="es-ES" b="1" i="1" dirty="0">
                <a:hlinkClick r:id="rId5"/>
              </a:rPr>
              <a:t> El Monstruo De Colores</a:t>
            </a:r>
            <a:endParaRPr lang="es-ES" b="1" dirty="0">
              <a:hlinkClick r:id="rId5"/>
            </a:endParaRPr>
          </a:p>
        </p:txBody>
      </p:sp>
      <p:sp>
        <p:nvSpPr>
          <p:cNvPr id="11" name="CasellaDiTesto 10">
            <a:extLst>
              <a:ext uri="{FF2B5EF4-FFF2-40B4-BE49-F238E27FC236}">
                <a16:creationId xmlns:a16="http://schemas.microsoft.com/office/drawing/2014/main" id="{3FE9C2EE-1B57-669D-A413-61FD0D357168}"/>
              </a:ext>
            </a:extLst>
          </p:cNvPr>
          <p:cNvSpPr txBox="1"/>
          <p:nvPr/>
        </p:nvSpPr>
        <p:spPr>
          <a:xfrm>
            <a:off x="2267744" y="5752256"/>
            <a:ext cx="3492896" cy="646331"/>
          </a:xfrm>
          <a:prstGeom prst="rect">
            <a:avLst/>
          </a:prstGeom>
          <a:noFill/>
        </p:spPr>
        <p:txBody>
          <a:bodyPr wrap="square">
            <a:spAutoFit/>
          </a:bodyPr>
          <a:lstStyle/>
          <a:p>
            <a:r>
              <a:rPr lang="it-IT" dirty="0"/>
              <a:t>La gioia e contagiosa,</a:t>
            </a:r>
          </a:p>
          <a:p>
            <a:r>
              <a:rPr lang="it-IT" dirty="0"/>
              <a:t>salta, ride, balla </a:t>
            </a:r>
          </a:p>
        </p:txBody>
      </p:sp>
    </p:spTree>
    <p:extLst>
      <p:ext uri="{BB962C8B-B14F-4D97-AF65-F5344CB8AC3E}">
        <p14:creationId xmlns:p14="http://schemas.microsoft.com/office/powerpoint/2010/main" val="2924351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37456" y="-6052"/>
            <a:ext cx="8229600" cy="1143000"/>
          </a:xfrm>
        </p:spPr>
        <p:txBody>
          <a:bodyPr/>
          <a:lstStyle/>
          <a:p>
            <a:r>
              <a:rPr lang="it-IT" sz="3200" dirty="0"/>
              <a:t>Valorizza i suoi sentimenti</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471015" y="806996"/>
            <a:ext cx="8439601" cy="232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Un legame positivo e sicuro è necessario per lo sviluppo cerebrale del bambino. La fiducia i se stesso e nel mondo in cui vive è la base di una buona intelligenza emotiva. Per incoraggiarlo abbraccialo e bacialo spesso, trascorri insieme a lui del tempo di qualità e intrattieni con lui conversazioni impostate sulla reciprocità, evita di tradire la sua fiducia e fallo sentire una persona importante ed eccezionale (p.151)</a:t>
            </a:r>
          </a:p>
          <a:p>
            <a:pPr>
              <a:spcAft>
                <a:spcPts val="600"/>
              </a:spcAft>
            </a:pPr>
            <a:endParaRPr lang="it-IT" altLang="it-IT" sz="2000" dirty="0"/>
          </a:p>
        </p:txBody>
      </p:sp>
      <p:pic>
        <p:nvPicPr>
          <p:cNvPr id="9" name="Immagine 8">
            <a:extLst>
              <a:ext uri="{FF2B5EF4-FFF2-40B4-BE49-F238E27FC236}">
                <a16:creationId xmlns:a16="http://schemas.microsoft.com/office/drawing/2014/main" id="{BA50F733-EC9C-488F-EA63-9A8A2BF4B1F2}"/>
              </a:ext>
            </a:extLst>
          </p:cNvPr>
          <p:cNvPicPr>
            <a:picLocks noChangeAspect="1"/>
          </p:cNvPicPr>
          <p:nvPr/>
        </p:nvPicPr>
        <p:blipFill>
          <a:blip r:embed="rId3"/>
          <a:stretch>
            <a:fillRect/>
          </a:stretch>
        </p:blipFill>
        <p:spPr>
          <a:xfrm>
            <a:off x="4762624" y="2736304"/>
            <a:ext cx="4093497" cy="3429000"/>
          </a:xfrm>
          <a:prstGeom prst="rect">
            <a:avLst/>
          </a:prstGeom>
        </p:spPr>
      </p:pic>
      <p:pic>
        <p:nvPicPr>
          <p:cNvPr id="11" name="Immagine 10">
            <a:extLst>
              <a:ext uri="{FF2B5EF4-FFF2-40B4-BE49-F238E27FC236}">
                <a16:creationId xmlns:a16="http://schemas.microsoft.com/office/drawing/2014/main" id="{1EFD0671-D236-02F8-DC0D-0811DBB4399B}"/>
              </a:ext>
            </a:extLst>
          </p:cNvPr>
          <p:cNvPicPr>
            <a:picLocks noChangeAspect="1"/>
          </p:cNvPicPr>
          <p:nvPr/>
        </p:nvPicPr>
        <p:blipFill>
          <a:blip r:embed="rId4"/>
          <a:stretch>
            <a:fillRect/>
          </a:stretch>
        </p:blipFill>
        <p:spPr>
          <a:xfrm>
            <a:off x="233383" y="2731492"/>
            <a:ext cx="4093497" cy="3465586"/>
          </a:xfrm>
          <a:prstGeom prst="rect">
            <a:avLst/>
          </a:prstGeom>
        </p:spPr>
      </p:pic>
      <p:sp>
        <p:nvSpPr>
          <p:cNvPr id="13" name="CasellaDiTesto 12">
            <a:extLst>
              <a:ext uri="{FF2B5EF4-FFF2-40B4-BE49-F238E27FC236}">
                <a16:creationId xmlns:a16="http://schemas.microsoft.com/office/drawing/2014/main" id="{587E880D-E659-22D4-F5B7-7F683CC3D4FE}"/>
              </a:ext>
            </a:extLst>
          </p:cNvPr>
          <p:cNvSpPr txBox="1"/>
          <p:nvPr/>
        </p:nvSpPr>
        <p:spPr>
          <a:xfrm>
            <a:off x="107504" y="6300028"/>
            <a:ext cx="5436096" cy="369332"/>
          </a:xfrm>
          <a:prstGeom prst="rect">
            <a:avLst/>
          </a:prstGeom>
          <a:noFill/>
        </p:spPr>
        <p:txBody>
          <a:bodyPr wrap="square">
            <a:spAutoFit/>
          </a:bodyPr>
          <a:lstStyle/>
          <a:p>
            <a:r>
              <a:rPr lang="es-ES" b="1" dirty="0">
                <a:hlinkClick r:id="rId5"/>
              </a:rPr>
              <a:t>Anna Llenas</a:t>
            </a:r>
            <a:r>
              <a:rPr lang="es-ES" b="1" i="1" dirty="0">
                <a:hlinkClick r:id="rId5"/>
              </a:rPr>
              <a:t> El Monstruo De Colores ☺☺☺</a:t>
            </a:r>
            <a:endParaRPr lang="es-ES" b="1" dirty="0">
              <a:hlinkClick r:id="rId5"/>
            </a:endParaRPr>
          </a:p>
        </p:txBody>
      </p:sp>
      <p:sp>
        <p:nvSpPr>
          <p:cNvPr id="15" name="CasellaDiTesto 14">
            <a:extLst>
              <a:ext uri="{FF2B5EF4-FFF2-40B4-BE49-F238E27FC236}">
                <a16:creationId xmlns:a16="http://schemas.microsoft.com/office/drawing/2014/main" id="{438D07E4-4A7C-FC91-0F5B-73422AE5C74B}"/>
              </a:ext>
            </a:extLst>
          </p:cNvPr>
          <p:cNvSpPr txBox="1"/>
          <p:nvPr/>
        </p:nvSpPr>
        <p:spPr>
          <a:xfrm>
            <a:off x="287879" y="5606868"/>
            <a:ext cx="2862064" cy="646331"/>
          </a:xfrm>
          <a:prstGeom prst="rect">
            <a:avLst/>
          </a:prstGeom>
          <a:noFill/>
        </p:spPr>
        <p:txBody>
          <a:bodyPr wrap="square">
            <a:spAutoFit/>
          </a:bodyPr>
          <a:lstStyle/>
          <a:p>
            <a:r>
              <a:rPr lang="it-IT" altLang="it-IT" sz="1800" dirty="0"/>
              <a:t>La tristezza è soave, come un giorno di pioggia</a:t>
            </a:r>
            <a:endParaRPr lang="it-IT" dirty="0"/>
          </a:p>
        </p:txBody>
      </p:sp>
      <p:sp>
        <p:nvSpPr>
          <p:cNvPr id="16" name="CasellaDiTesto 15">
            <a:extLst>
              <a:ext uri="{FF2B5EF4-FFF2-40B4-BE49-F238E27FC236}">
                <a16:creationId xmlns:a16="http://schemas.microsoft.com/office/drawing/2014/main" id="{6A21EC19-47E5-61A8-676F-DD4D4B606EE7}"/>
              </a:ext>
            </a:extLst>
          </p:cNvPr>
          <p:cNvSpPr txBox="1"/>
          <p:nvPr/>
        </p:nvSpPr>
        <p:spPr>
          <a:xfrm>
            <a:off x="5543600" y="6145460"/>
            <a:ext cx="3492896" cy="646331"/>
          </a:xfrm>
          <a:prstGeom prst="rect">
            <a:avLst/>
          </a:prstGeom>
          <a:noFill/>
        </p:spPr>
        <p:txBody>
          <a:bodyPr wrap="square">
            <a:spAutoFit/>
          </a:bodyPr>
          <a:lstStyle/>
          <a:p>
            <a:r>
              <a:rPr lang="it-IT" altLang="it-IT" sz="1800" dirty="0"/>
              <a:t>Quando senti un’ingiustizia, scatta la rabbia</a:t>
            </a:r>
            <a:endParaRPr lang="it-IT" dirty="0"/>
          </a:p>
        </p:txBody>
      </p:sp>
    </p:spTree>
    <p:extLst>
      <p:ext uri="{BB962C8B-B14F-4D97-AF65-F5344CB8AC3E}">
        <p14:creationId xmlns:p14="http://schemas.microsoft.com/office/powerpoint/2010/main" val="1840707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179512" y="-6052"/>
            <a:ext cx="8487544" cy="1143000"/>
          </a:xfrm>
        </p:spPr>
        <p:txBody>
          <a:bodyPr/>
          <a:lstStyle/>
          <a:p>
            <a:r>
              <a:rPr lang="it-IT" sz="3200" dirty="0"/>
              <a:t>Valorizza i suoi sentimenti e le sue </a:t>
            </a:r>
            <a:r>
              <a:rPr lang="it-IT" sz="3200" b="1" dirty="0"/>
              <a:t>decisioni</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144984" y="827375"/>
            <a:ext cx="885698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Un’altra area importante per lo sviluppo della fiducia, dove a volte i genitori zoppicano un po’, è prendere decisioni. </a:t>
            </a:r>
          </a:p>
          <a:p>
            <a:pPr>
              <a:spcAft>
                <a:spcPts val="600"/>
              </a:spcAft>
            </a:pPr>
            <a:r>
              <a:rPr lang="it-IT" altLang="it-IT" sz="2000" dirty="0"/>
              <a:t>Ecco un esempio tipico: «Paola, cosa vuoi per tuo compleanno?», «Un pacchetto di gomma da masticare alla fragola, mamma», «Ma Paola, …». </a:t>
            </a:r>
          </a:p>
          <a:p>
            <a:pPr>
              <a:spcAft>
                <a:spcPts val="600"/>
              </a:spcAft>
            </a:pPr>
            <a:r>
              <a:rPr lang="it-IT" altLang="it-IT" sz="2000" dirty="0"/>
              <a:t>Molte persone si sentono insicure al momento di prendere decisioni. Non sanno che indossare, sono indecise si che cosa ordinare al ristorante, … </a:t>
            </a:r>
          </a:p>
          <a:p>
            <a:pPr>
              <a:spcAft>
                <a:spcPts val="600"/>
              </a:spcAft>
            </a:pPr>
            <a:r>
              <a:rPr lang="it-IT" altLang="it-IT" sz="2000" dirty="0"/>
              <a:t>Una parte del loro cervello sa molto bene cosa vuole, ma ce n’è un’altra che le fa esitare: è in atto una discussione tra il cervello razionale e quell’emotivo</a:t>
            </a:r>
          </a:p>
          <a:p>
            <a:pPr>
              <a:spcAft>
                <a:spcPts val="600"/>
              </a:spcAft>
            </a:pPr>
            <a:endParaRPr lang="it-IT" altLang="it-IT" sz="2000" dirty="0"/>
          </a:p>
        </p:txBody>
      </p:sp>
      <p:pic>
        <p:nvPicPr>
          <p:cNvPr id="5" name="Immagine 4">
            <a:extLst>
              <a:ext uri="{FF2B5EF4-FFF2-40B4-BE49-F238E27FC236}">
                <a16:creationId xmlns:a16="http://schemas.microsoft.com/office/drawing/2014/main" id="{96D7488C-A6D4-DAA8-7C11-FF22A1305974}"/>
              </a:ext>
            </a:extLst>
          </p:cNvPr>
          <p:cNvPicPr>
            <a:picLocks noChangeAspect="1"/>
          </p:cNvPicPr>
          <p:nvPr/>
        </p:nvPicPr>
        <p:blipFill>
          <a:blip r:embed="rId2"/>
          <a:stretch>
            <a:fillRect/>
          </a:stretch>
        </p:blipFill>
        <p:spPr>
          <a:xfrm>
            <a:off x="395536" y="3611701"/>
            <a:ext cx="3760210" cy="3170099"/>
          </a:xfrm>
          <a:prstGeom prst="rect">
            <a:avLst/>
          </a:prstGeom>
        </p:spPr>
      </p:pic>
      <p:sp>
        <p:nvSpPr>
          <p:cNvPr id="6" name="CasellaDiTesto 5">
            <a:extLst>
              <a:ext uri="{FF2B5EF4-FFF2-40B4-BE49-F238E27FC236}">
                <a16:creationId xmlns:a16="http://schemas.microsoft.com/office/drawing/2014/main" id="{C39250B0-236A-6424-D905-A10F313FB64B}"/>
              </a:ext>
            </a:extLst>
          </p:cNvPr>
          <p:cNvSpPr txBox="1"/>
          <p:nvPr/>
        </p:nvSpPr>
        <p:spPr>
          <a:xfrm>
            <a:off x="1709936" y="4408680"/>
            <a:ext cx="2862064" cy="369332"/>
          </a:xfrm>
          <a:prstGeom prst="rect">
            <a:avLst/>
          </a:prstGeom>
          <a:noFill/>
        </p:spPr>
        <p:txBody>
          <a:bodyPr wrap="square">
            <a:spAutoFit/>
          </a:bodyPr>
          <a:lstStyle/>
          <a:p>
            <a:r>
              <a:rPr lang="it-IT" altLang="it-IT" sz="1800" dirty="0"/>
              <a:t>La paura è codarda.</a:t>
            </a:r>
            <a:endParaRPr lang="it-IT" dirty="0"/>
          </a:p>
        </p:txBody>
      </p:sp>
      <p:pic>
        <p:nvPicPr>
          <p:cNvPr id="8" name="Immagine 7">
            <a:extLst>
              <a:ext uri="{FF2B5EF4-FFF2-40B4-BE49-F238E27FC236}">
                <a16:creationId xmlns:a16="http://schemas.microsoft.com/office/drawing/2014/main" id="{741B9650-F23A-78AD-4A70-289B2D3593C5}"/>
              </a:ext>
            </a:extLst>
          </p:cNvPr>
          <p:cNvPicPr>
            <a:picLocks noChangeAspect="1"/>
          </p:cNvPicPr>
          <p:nvPr/>
        </p:nvPicPr>
        <p:blipFill>
          <a:blip r:embed="rId3"/>
          <a:stretch>
            <a:fillRect/>
          </a:stretch>
        </p:blipFill>
        <p:spPr>
          <a:xfrm>
            <a:off x="4363685" y="3619590"/>
            <a:ext cx="3448675" cy="3149743"/>
          </a:xfrm>
          <a:prstGeom prst="rect">
            <a:avLst/>
          </a:prstGeom>
        </p:spPr>
      </p:pic>
      <p:sp>
        <p:nvSpPr>
          <p:cNvPr id="9" name="CasellaDiTesto 8">
            <a:extLst>
              <a:ext uri="{FF2B5EF4-FFF2-40B4-BE49-F238E27FC236}">
                <a16:creationId xmlns:a16="http://schemas.microsoft.com/office/drawing/2014/main" id="{C3A0FC24-5F66-0976-2333-DE5A7737F593}"/>
              </a:ext>
            </a:extLst>
          </p:cNvPr>
          <p:cNvSpPr txBox="1"/>
          <p:nvPr/>
        </p:nvSpPr>
        <p:spPr>
          <a:xfrm>
            <a:off x="6243874" y="3687588"/>
            <a:ext cx="2862064" cy="646331"/>
          </a:xfrm>
          <a:prstGeom prst="rect">
            <a:avLst/>
          </a:prstGeom>
          <a:noFill/>
        </p:spPr>
        <p:txBody>
          <a:bodyPr wrap="square">
            <a:spAutoFit/>
          </a:bodyPr>
          <a:lstStyle/>
          <a:p>
            <a:r>
              <a:rPr lang="it-IT" dirty="0"/>
              <a:t>Quando sono ordinate,</a:t>
            </a:r>
          </a:p>
          <a:p>
            <a:r>
              <a:rPr lang="it-IT" dirty="0"/>
              <a:t>stanno meglio</a:t>
            </a:r>
          </a:p>
        </p:txBody>
      </p:sp>
    </p:spTree>
    <p:extLst>
      <p:ext uri="{BB962C8B-B14F-4D97-AF65-F5344CB8AC3E}">
        <p14:creationId xmlns:p14="http://schemas.microsoft.com/office/powerpoint/2010/main" val="3937920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A150A-8D42-03C5-833A-8DE6738C470C}"/>
              </a:ext>
            </a:extLst>
          </p:cNvPr>
          <p:cNvSpPr>
            <a:spLocks noGrp="1"/>
          </p:cNvSpPr>
          <p:nvPr>
            <p:ph type="title"/>
          </p:nvPr>
        </p:nvSpPr>
        <p:spPr>
          <a:xfrm>
            <a:off x="450629" y="0"/>
            <a:ext cx="8686800" cy="1143000"/>
          </a:xfrm>
        </p:spPr>
        <p:txBody>
          <a:bodyPr/>
          <a:lstStyle/>
          <a:p>
            <a:r>
              <a:rPr lang="it-IT" sz="3200" dirty="0"/>
              <a:t>Silvio Crosera: «Migliora la tua autostima» </a:t>
            </a:r>
            <a:r>
              <a:rPr lang="it-IT" sz="3200" dirty="0">
                <a:latin typeface="Arial" panose="020B0604020202020204" pitchFamily="34" charset="0"/>
                <a:cs typeface="Arial" panose="020B0604020202020204" pitchFamily="34" charset="0"/>
              </a:rPr>
              <a:t>☺</a:t>
            </a:r>
            <a:endParaRPr lang="it-IT" sz="3200" dirty="0"/>
          </a:p>
        </p:txBody>
      </p:sp>
      <p:sp>
        <p:nvSpPr>
          <p:cNvPr id="4" name="CasellaDiTesto 3">
            <a:extLst>
              <a:ext uri="{FF2B5EF4-FFF2-40B4-BE49-F238E27FC236}">
                <a16:creationId xmlns:a16="http://schemas.microsoft.com/office/drawing/2014/main" id="{DD2C52CF-9800-8024-886D-5B4628955F9F}"/>
              </a:ext>
            </a:extLst>
          </p:cNvPr>
          <p:cNvSpPr txBox="1"/>
          <p:nvPr/>
        </p:nvSpPr>
        <p:spPr>
          <a:xfrm>
            <a:off x="4572000" y="1124744"/>
            <a:ext cx="4320480" cy="4801314"/>
          </a:xfrm>
          <a:prstGeom prst="rect">
            <a:avLst/>
          </a:prstGeom>
          <a:noFill/>
        </p:spPr>
        <p:txBody>
          <a:bodyPr wrap="square">
            <a:spAutoFit/>
          </a:bodyPr>
          <a:lstStyle/>
          <a:p>
            <a:r>
              <a:rPr lang="it-IT" dirty="0"/>
              <a:t>Un manuale scritto da un esperto psicologo per stimarsi e </a:t>
            </a:r>
            <a:r>
              <a:rPr lang="it-IT" i="1" dirty="0"/>
              <a:t>farsi stimare</a:t>
            </a:r>
            <a:r>
              <a:rPr lang="it-IT" dirty="0"/>
              <a:t> di più. I difetti di autostima infatti sono responsabili di buona parte degli insuccessi o delle insoddisfazioni sul lavoro, perché inconsciamente si proiettano all'esterno i dubbi che si hanno sulle proprie capacità. A quel punto diventa inevitabile che gli altri si facciano un'opinione sbagliata e in questo modo si alimenta un circuito da cui è difficile uscire. Ecco qui una guida per ritrovare l'equilibrio con se stessi, imparare ad apprezzarsi, trovare i propri punti di forza e comunicarli adeguatamente ai colleghi, agli interlocutori in genere e ai superiori. </a:t>
            </a:r>
          </a:p>
        </p:txBody>
      </p:sp>
      <p:sp>
        <p:nvSpPr>
          <p:cNvPr id="6" name="CasellaDiTesto 5">
            <a:extLst>
              <a:ext uri="{FF2B5EF4-FFF2-40B4-BE49-F238E27FC236}">
                <a16:creationId xmlns:a16="http://schemas.microsoft.com/office/drawing/2014/main" id="{765A0A25-EAEA-8881-2BE9-F019EF7963EF}"/>
              </a:ext>
            </a:extLst>
          </p:cNvPr>
          <p:cNvSpPr txBox="1"/>
          <p:nvPr/>
        </p:nvSpPr>
        <p:spPr>
          <a:xfrm>
            <a:off x="2411760" y="6429473"/>
            <a:ext cx="8418760" cy="307777"/>
          </a:xfrm>
          <a:prstGeom prst="rect">
            <a:avLst/>
          </a:prstGeom>
          <a:noFill/>
        </p:spPr>
        <p:txBody>
          <a:bodyPr wrap="square">
            <a:spAutoFit/>
          </a:bodyPr>
          <a:lstStyle/>
          <a:p>
            <a:r>
              <a:rPr lang="it-IT" sz="1400" dirty="0"/>
              <a:t>https://www.ibs.it/migliorare-autostima-ebook-silvio-crosera/e/9788841240519</a:t>
            </a:r>
          </a:p>
        </p:txBody>
      </p:sp>
      <p:pic>
        <p:nvPicPr>
          <p:cNvPr id="8" name="Immagine 7" descr="Immagine che contiene testo&#10;&#10;Descrizione generata automaticamente">
            <a:extLst>
              <a:ext uri="{FF2B5EF4-FFF2-40B4-BE49-F238E27FC236}">
                <a16:creationId xmlns:a16="http://schemas.microsoft.com/office/drawing/2014/main" id="{1DD04D9F-0D7F-A524-9859-A0EB21F5BB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49" y="1268760"/>
            <a:ext cx="3532712" cy="4752528"/>
          </a:xfrm>
          <a:prstGeom prst="rect">
            <a:avLst/>
          </a:prstGeom>
        </p:spPr>
      </p:pic>
    </p:spTree>
    <p:extLst>
      <p:ext uri="{BB962C8B-B14F-4D97-AF65-F5344CB8AC3E}">
        <p14:creationId xmlns:p14="http://schemas.microsoft.com/office/powerpoint/2010/main" val="1158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FA150A-8D42-03C5-833A-8DE6738C470C}"/>
              </a:ext>
            </a:extLst>
          </p:cNvPr>
          <p:cNvSpPr>
            <a:spLocks noGrp="1"/>
          </p:cNvSpPr>
          <p:nvPr>
            <p:ph type="title"/>
          </p:nvPr>
        </p:nvSpPr>
        <p:spPr/>
        <p:txBody>
          <a:bodyPr/>
          <a:lstStyle/>
          <a:p>
            <a:r>
              <a:rPr lang="it-IT" sz="3200" dirty="0"/>
              <a:t>Silvio Crosera: «Migliora la tua autostima»</a:t>
            </a:r>
          </a:p>
        </p:txBody>
      </p:sp>
      <p:sp>
        <p:nvSpPr>
          <p:cNvPr id="4" name="CasellaDiTesto 3">
            <a:extLst>
              <a:ext uri="{FF2B5EF4-FFF2-40B4-BE49-F238E27FC236}">
                <a16:creationId xmlns:a16="http://schemas.microsoft.com/office/drawing/2014/main" id="{DD2C52CF-9800-8024-886D-5B4628955F9F}"/>
              </a:ext>
            </a:extLst>
          </p:cNvPr>
          <p:cNvSpPr txBox="1"/>
          <p:nvPr/>
        </p:nvSpPr>
        <p:spPr>
          <a:xfrm>
            <a:off x="251520" y="1232972"/>
            <a:ext cx="8784976" cy="4939814"/>
          </a:xfrm>
          <a:prstGeom prst="rect">
            <a:avLst/>
          </a:prstGeom>
          <a:noFill/>
        </p:spPr>
        <p:txBody>
          <a:bodyPr wrap="square">
            <a:spAutoFit/>
          </a:bodyPr>
          <a:lstStyle/>
          <a:p>
            <a:pPr>
              <a:spcBef>
                <a:spcPts val="600"/>
              </a:spcBef>
            </a:pPr>
            <a:r>
              <a:rPr lang="it-IT" sz="2000" dirty="0"/>
              <a:t>È importante essere consapevoli di ciò che si è. Ma occorre evitare di </a:t>
            </a:r>
            <a:r>
              <a:rPr lang="it-IT" sz="2000" u="sng" dirty="0"/>
              <a:t>autodefinirsi</a:t>
            </a:r>
            <a:r>
              <a:rPr lang="it-IT" sz="2000" dirty="0"/>
              <a:t>, perché si rischia di rimanere prigionieri di una cliché, di un’immagine, di un ruolo, di una definizione riduttiva che ci impedirà di cambiare la cose che si fanno male.</a:t>
            </a:r>
          </a:p>
          <a:p>
            <a:pPr>
              <a:spcBef>
                <a:spcPts val="600"/>
              </a:spcBef>
            </a:pPr>
            <a:r>
              <a:rPr lang="it-IT" sz="2000" dirty="0"/>
              <a:t>Darsi il giusto valore, stimarsi, vuol dire farsi carico tanto dei propri punti     di forza quanto delle proprie debolezze. Perché? Per un motivo molto semplice: avere una buona concezione di sé consente di ritrovare in ogni istante la migliore immagine di sé, quella che ci consente riconoscere           i nostri pregi, </a:t>
            </a:r>
            <a:r>
              <a:rPr lang="it-IT" sz="2000" strike="sngStrike" dirty="0"/>
              <a:t>i nostri difetti, i nostri errori </a:t>
            </a:r>
            <a:r>
              <a:rPr lang="it-IT" sz="2000" dirty="0"/>
              <a:t>e ci permette di gestirli. (p. 51)</a:t>
            </a:r>
          </a:p>
          <a:p>
            <a:pPr>
              <a:spcBef>
                <a:spcPts val="600"/>
              </a:spcBef>
            </a:pPr>
            <a:r>
              <a:rPr lang="it-IT" sz="2000" dirty="0"/>
              <a:t>Se si immette un filtro negativo a livello mentale, si corre il rischio di contaminare in modo altrettanto negativo i pensieri relativi a tutto ciò che riguarda la propria persona. (p. 72)</a:t>
            </a:r>
          </a:p>
          <a:p>
            <a:pPr>
              <a:spcBef>
                <a:spcPts val="600"/>
              </a:spcBef>
            </a:pPr>
            <a:r>
              <a:rPr lang="it-IT" sz="2000" dirty="0">
                <a:solidFill>
                  <a:schemeClr val="accent2"/>
                </a:solidFill>
              </a:rPr>
              <a:t>È particolarmente importante «circolare» negli ambienti, che stimano delle individualità, apprezzano i tratti particolari, non criticano nella fase di crescita e di ricerca della propria identità.   </a:t>
            </a:r>
          </a:p>
        </p:txBody>
      </p:sp>
      <p:sp>
        <p:nvSpPr>
          <p:cNvPr id="6" name="CasellaDiTesto 5">
            <a:extLst>
              <a:ext uri="{FF2B5EF4-FFF2-40B4-BE49-F238E27FC236}">
                <a16:creationId xmlns:a16="http://schemas.microsoft.com/office/drawing/2014/main" id="{765A0A25-EAEA-8881-2BE9-F019EF7963EF}"/>
              </a:ext>
            </a:extLst>
          </p:cNvPr>
          <p:cNvSpPr txBox="1"/>
          <p:nvPr/>
        </p:nvSpPr>
        <p:spPr>
          <a:xfrm>
            <a:off x="2411760" y="6429473"/>
            <a:ext cx="8418760" cy="307777"/>
          </a:xfrm>
          <a:prstGeom prst="rect">
            <a:avLst/>
          </a:prstGeom>
          <a:noFill/>
        </p:spPr>
        <p:txBody>
          <a:bodyPr wrap="square">
            <a:spAutoFit/>
          </a:bodyPr>
          <a:lstStyle/>
          <a:p>
            <a:r>
              <a:rPr lang="it-IT" sz="1400" dirty="0"/>
              <a:t>https://www.ibs.it/migliorare-autostima-ebook-silvio-crosera/e/9788841240519</a:t>
            </a:r>
          </a:p>
        </p:txBody>
      </p:sp>
    </p:spTree>
    <p:extLst>
      <p:ext uri="{BB962C8B-B14F-4D97-AF65-F5344CB8AC3E}">
        <p14:creationId xmlns:p14="http://schemas.microsoft.com/office/powerpoint/2010/main" val="36350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35CF01-8249-14E2-2336-439FF208D104}"/>
              </a:ext>
            </a:extLst>
          </p:cNvPr>
          <p:cNvSpPr>
            <a:spLocks noGrp="1"/>
          </p:cNvSpPr>
          <p:nvPr>
            <p:ph type="title"/>
          </p:nvPr>
        </p:nvSpPr>
        <p:spPr>
          <a:xfrm>
            <a:off x="1370013" y="-99392"/>
            <a:ext cx="7313612" cy="1143000"/>
          </a:xfrm>
        </p:spPr>
        <p:txBody>
          <a:bodyPr/>
          <a:lstStyle/>
          <a:p>
            <a:r>
              <a:rPr lang="it-IT" dirty="0"/>
              <a:t>«La personalità»</a:t>
            </a:r>
          </a:p>
        </p:txBody>
      </p:sp>
      <p:sp>
        <p:nvSpPr>
          <p:cNvPr id="3" name="Segnaposto contenuto 2">
            <a:extLst>
              <a:ext uri="{FF2B5EF4-FFF2-40B4-BE49-F238E27FC236}">
                <a16:creationId xmlns:a16="http://schemas.microsoft.com/office/drawing/2014/main" id="{E9D7B247-D8A8-E290-712C-72AD99C48933}"/>
              </a:ext>
            </a:extLst>
          </p:cNvPr>
          <p:cNvSpPr>
            <a:spLocks noGrp="1"/>
          </p:cNvSpPr>
          <p:nvPr>
            <p:ph idx="1"/>
          </p:nvPr>
        </p:nvSpPr>
        <p:spPr>
          <a:xfrm>
            <a:off x="251520" y="1073736"/>
            <a:ext cx="8640960" cy="4114800"/>
          </a:xfrm>
        </p:spPr>
        <p:txBody>
          <a:bodyPr/>
          <a:lstStyle/>
          <a:p>
            <a:pPr>
              <a:spcBef>
                <a:spcPts val="0"/>
              </a:spcBef>
            </a:pPr>
            <a:r>
              <a:rPr lang="it-IT" altLang="it-IT" sz="2000" dirty="0"/>
              <a:t>In altre definizioni ancora, la personalità si riferisce ad aspetti unici o individuali del comportamento. Si tratta di quelle proprietà di un individuo che lo distinguono dalle altre persone.</a:t>
            </a:r>
          </a:p>
          <a:p>
            <a:pPr marL="0" indent="0">
              <a:spcBef>
                <a:spcPts val="0"/>
              </a:spcBef>
              <a:buNone/>
            </a:pPr>
            <a:r>
              <a:rPr lang="it-IT" altLang="it-IT" sz="2000" dirty="0"/>
              <a:t> 
</a:t>
            </a:r>
            <a:r>
              <a:rPr lang="it-IT" altLang="it-IT" sz="2000" dirty="0">
                <a:solidFill>
                  <a:schemeClr val="accent2"/>
                </a:solidFill>
              </a:rPr>
              <a:t>Sì! La personalità è ciò che distingue, e ancor più ciò che caratterizza come </a:t>
            </a:r>
            <a:r>
              <a:rPr lang="it-IT" altLang="it-IT" sz="2000" i="1" dirty="0">
                <a:solidFill>
                  <a:schemeClr val="accent2"/>
                </a:solidFill>
              </a:rPr>
              <a:t>identità individuale</a:t>
            </a:r>
            <a:r>
              <a:rPr lang="it-IT" altLang="it-IT" sz="2000" dirty="0">
                <a:solidFill>
                  <a:schemeClr val="accent2"/>
                </a:solidFill>
              </a:rPr>
              <a:t>   </a:t>
            </a:r>
            <a:r>
              <a:rPr lang="it-IT" altLang="it-IT" sz="2000" dirty="0"/>
              <a:t>
</a:t>
            </a:r>
          </a:p>
          <a:p>
            <a:pPr>
              <a:spcBef>
                <a:spcPts val="0"/>
              </a:spcBef>
            </a:pPr>
            <a:r>
              <a:rPr lang="it-IT" altLang="it-IT" sz="2000" dirty="0"/>
              <a:t>Alcuni studiosi hanno trattato la personalità come l'essenza della condizione umana. La personalità si riferisce a quella parte dell'uomo che è più caratteristica di lui come persona, non solo perché lo distingue dagli altri, ma soprattutto perché questa parte costituisce ciò che lui/ lei è veramente. </a:t>
            </a:r>
          </a:p>
          <a:p>
            <a:pPr>
              <a:spcBef>
                <a:spcPts val="0"/>
              </a:spcBef>
            </a:pPr>
            <a:endParaRPr lang="it-IT" altLang="it-IT" sz="2000" dirty="0"/>
          </a:p>
          <a:p>
            <a:pPr>
              <a:spcBef>
                <a:spcPts val="0"/>
              </a:spcBef>
            </a:pPr>
            <a:r>
              <a:rPr lang="it-IT" altLang="it-IT" sz="2000" dirty="0"/>
              <a:t>Secondo </a:t>
            </a:r>
            <a:r>
              <a:rPr lang="it-IT" altLang="it-IT" sz="2000" dirty="0" err="1"/>
              <a:t>Allport</a:t>
            </a:r>
            <a:r>
              <a:rPr lang="it-IT" altLang="it-IT" sz="2000" dirty="0"/>
              <a:t>, "la personalità è ciò che l'uomo è veramente". La personalità consiste in ciò che, in ultima analisi, è più caratteristico e che costituisce la natura più profonda dell'uomo". </a:t>
            </a:r>
            <a:endParaRPr lang="it-IT" sz="2000" dirty="0"/>
          </a:p>
        </p:txBody>
      </p:sp>
      <p:sp>
        <p:nvSpPr>
          <p:cNvPr id="5" name="CasellaDiTesto 4">
            <a:extLst>
              <a:ext uri="{FF2B5EF4-FFF2-40B4-BE49-F238E27FC236}">
                <a16:creationId xmlns:a16="http://schemas.microsoft.com/office/drawing/2014/main" id="{0F916058-A05F-CE0C-1BCD-EC6D95BDFB66}"/>
              </a:ext>
            </a:extLst>
          </p:cNvPr>
          <p:cNvSpPr txBox="1"/>
          <p:nvPr/>
        </p:nvSpPr>
        <p:spPr>
          <a:xfrm>
            <a:off x="3514759" y="6309320"/>
            <a:ext cx="5407769" cy="369332"/>
          </a:xfrm>
          <a:prstGeom prst="rect">
            <a:avLst/>
          </a:prstGeom>
          <a:noFill/>
        </p:spPr>
        <p:txBody>
          <a:bodyPr wrap="square">
            <a:spAutoFit/>
          </a:bodyPr>
          <a:lstStyle/>
          <a:p>
            <a:r>
              <a:rPr lang="pl-PL" altLang="it-IT" sz="1800" dirty="0"/>
              <a:t>Calvin S. Hall, Gardner Lindzey (1957)</a:t>
            </a:r>
            <a:endParaRPr lang="it-IT" dirty="0"/>
          </a:p>
        </p:txBody>
      </p:sp>
    </p:spTree>
    <p:extLst>
      <p:ext uri="{BB962C8B-B14F-4D97-AF65-F5344CB8AC3E}">
        <p14:creationId xmlns:p14="http://schemas.microsoft.com/office/powerpoint/2010/main" val="382319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8A1C0E-EACE-D92F-AEB2-BC4379696D03}"/>
              </a:ext>
            </a:extLst>
          </p:cNvPr>
          <p:cNvSpPr>
            <a:spLocks noGrp="1"/>
          </p:cNvSpPr>
          <p:nvPr>
            <p:ph type="title"/>
          </p:nvPr>
        </p:nvSpPr>
        <p:spPr>
          <a:xfrm>
            <a:off x="457200" y="116632"/>
            <a:ext cx="8229600" cy="1143000"/>
          </a:xfrm>
        </p:spPr>
        <p:txBody>
          <a:bodyPr/>
          <a:lstStyle/>
          <a:p>
            <a:r>
              <a:rPr lang="it-IT" sz="3200" dirty="0"/>
              <a:t>Essere consapevoli delle proprie caratteristiche positive</a:t>
            </a:r>
            <a:r>
              <a:rPr lang="it-IT" sz="3200" dirty="0">
                <a:latin typeface="Arial" panose="020B0604020202020204" pitchFamily="34" charset="0"/>
                <a:cs typeface="Arial" panose="020B0604020202020204" pitchFamily="34" charset="0"/>
              </a:rPr>
              <a:t>☺☺</a:t>
            </a:r>
            <a:r>
              <a:rPr lang="it-IT" sz="3200" dirty="0"/>
              <a:t> </a:t>
            </a:r>
          </a:p>
        </p:txBody>
      </p:sp>
      <p:sp>
        <p:nvSpPr>
          <p:cNvPr id="3" name="CasellaDiTesto 2">
            <a:extLst>
              <a:ext uri="{FF2B5EF4-FFF2-40B4-BE49-F238E27FC236}">
                <a16:creationId xmlns:a16="http://schemas.microsoft.com/office/drawing/2014/main" id="{C468675F-2D25-D38E-EA24-B1FFBB06D67A}"/>
              </a:ext>
            </a:extLst>
          </p:cNvPr>
          <p:cNvSpPr txBox="1"/>
          <p:nvPr/>
        </p:nvSpPr>
        <p:spPr>
          <a:xfrm>
            <a:off x="353717" y="1255732"/>
            <a:ext cx="8789640" cy="5355312"/>
          </a:xfrm>
          <a:prstGeom prst="rect">
            <a:avLst/>
          </a:prstGeom>
          <a:noFill/>
        </p:spPr>
        <p:txBody>
          <a:bodyPr wrap="square">
            <a:spAutoFit/>
          </a:bodyPr>
          <a:lstStyle/>
          <a:p>
            <a:r>
              <a:rPr lang="it-IT" b="1" dirty="0"/>
              <a:t>Affidabilità </a:t>
            </a:r>
            <a:r>
              <a:rPr lang="it-IT" dirty="0"/>
              <a:t>richiama l’aggettivo latino </a:t>
            </a:r>
            <a:r>
              <a:rPr lang="it-IT" i="1" dirty="0" err="1"/>
              <a:t>fidus</a:t>
            </a:r>
            <a:r>
              <a:rPr lang="it-IT" dirty="0"/>
              <a:t> che significa «fedele»</a:t>
            </a:r>
            <a:endParaRPr lang="it-IT" b="1" dirty="0"/>
          </a:p>
          <a:p>
            <a:r>
              <a:rPr lang="it-IT" b="1" dirty="0"/>
              <a:t>Responsabilità </a:t>
            </a:r>
            <a:r>
              <a:rPr lang="it-IT" dirty="0"/>
              <a:t>Assumersi responsabilità è segno di maturità </a:t>
            </a:r>
            <a:endParaRPr lang="it-IT" b="1" dirty="0"/>
          </a:p>
          <a:p>
            <a:pPr marL="180000" indent="-457200"/>
            <a:r>
              <a:rPr lang="it-IT" b="1" dirty="0"/>
              <a:t>Adeguatezza </a:t>
            </a:r>
            <a:r>
              <a:rPr lang="it-IT" dirty="0"/>
              <a:t>Essere in sintonia con le esigenze del momento (flessibilità)</a:t>
            </a:r>
          </a:p>
          <a:p>
            <a:pPr marL="180000" indent="-457200"/>
            <a:r>
              <a:rPr lang="it-IT" b="1" dirty="0"/>
              <a:t>Comunicazione </a:t>
            </a:r>
            <a:r>
              <a:rPr lang="it-IT" dirty="0"/>
              <a:t>Esprimere con chiarezza le proprie esigenze, di trasmettere         pensieri e desideri</a:t>
            </a:r>
          </a:p>
          <a:p>
            <a:pPr marL="180000" indent="-457200"/>
            <a:r>
              <a:rPr lang="it-IT" b="1" dirty="0"/>
              <a:t>Organizzazione </a:t>
            </a:r>
            <a:r>
              <a:rPr lang="it-IT" dirty="0"/>
              <a:t>Sapere ciò che si vuole fare, darsi obiettivi chiari</a:t>
            </a:r>
            <a:endParaRPr lang="it-IT" b="1" dirty="0"/>
          </a:p>
          <a:p>
            <a:pPr marL="180000" indent="-457200"/>
            <a:r>
              <a:rPr lang="it-IT" b="1" dirty="0"/>
              <a:t>Successo </a:t>
            </a:r>
            <a:r>
              <a:rPr lang="it-IT" dirty="0"/>
              <a:t>I piccoli successi quotidiani aumentano il proprio livello di autostima</a:t>
            </a:r>
            <a:endParaRPr lang="it-IT" b="1" dirty="0"/>
          </a:p>
          <a:p>
            <a:pPr marL="180000" indent="-457200"/>
            <a:r>
              <a:rPr lang="it-IT" b="1" dirty="0"/>
              <a:t>Puntualità </a:t>
            </a:r>
            <a:r>
              <a:rPr lang="it-IT" dirty="0"/>
              <a:t>rispetto della persona che ci sta aspettando</a:t>
            </a:r>
          </a:p>
          <a:p>
            <a:pPr marL="180000" indent="-457200"/>
            <a:r>
              <a:rPr lang="it-IT" b="1" dirty="0"/>
              <a:t>Amabilità-affabilità </a:t>
            </a:r>
            <a:r>
              <a:rPr lang="it-IT" dirty="0"/>
              <a:t>Essere in grado di rapportarsi agli altri con gentilezza</a:t>
            </a:r>
          </a:p>
          <a:p>
            <a:pPr marL="180000" indent="-457200"/>
            <a:r>
              <a:rPr lang="it-IT" b="1" dirty="0"/>
              <a:t>Estroversione </a:t>
            </a:r>
            <a:r>
              <a:rPr lang="it-IT" dirty="0"/>
              <a:t>non significa raccontare tutto di sé, ma fare il primo passo per creare rapporti, nella convinzione che ognuno abbia qualcosa da dire interessante</a:t>
            </a:r>
          </a:p>
          <a:p>
            <a:pPr marL="180000" indent="-457200"/>
            <a:r>
              <a:rPr lang="it-IT" b="1" dirty="0"/>
              <a:t>Capacità</a:t>
            </a:r>
            <a:r>
              <a:rPr lang="it-IT" dirty="0"/>
              <a:t> di sorridere, dare consigli, rendersi utili, aiutare gli altri, avere inventiva</a:t>
            </a:r>
          </a:p>
          <a:p>
            <a:pPr marL="180000" indent="-457200"/>
            <a:r>
              <a:rPr lang="it-IT" b="1" dirty="0"/>
              <a:t>Assertività </a:t>
            </a:r>
            <a:r>
              <a:rPr lang="it-IT" dirty="0"/>
              <a:t>nel comunicare con decisione e convinzione le proprie opinioni, essere sicuri di sé senza sensi di inferiorità né atteggiamenti aggressivi</a:t>
            </a:r>
          </a:p>
          <a:p>
            <a:pPr marL="180000" indent="-457200"/>
            <a:r>
              <a:rPr lang="it-IT" b="1" dirty="0"/>
              <a:t>Approvazione </a:t>
            </a:r>
            <a:r>
              <a:rPr lang="it-IT" dirty="0"/>
              <a:t>può venire da noi stessi o dagli altri</a:t>
            </a:r>
          </a:p>
          <a:p>
            <a:pPr marL="180000" indent="-457200"/>
            <a:r>
              <a:rPr lang="it-IT" b="1" dirty="0"/>
              <a:t>Decisione</a:t>
            </a:r>
            <a:r>
              <a:rPr lang="it-IT" dirty="0"/>
              <a:t> In latino </a:t>
            </a:r>
            <a:r>
              <a:rPr lang="it-IT" i="1" dirty="0"/>
              <a:t>decidere</a:t>
            </a:r>
            <a:r>
              <a:rPr lang="it-IT" dirty="0"/>
              <a:t> significa «togliere via» ciò che non serve e tenere ciò che importante</a:t>
            </a:r>
          </a:p>
          <a:p>
            <a:pPr marL="180000" indent="-457200"/>
            <a:r>
              <a:rPr lang="it-IT" b="1" dirty="0"/>
              <a:t>Scelta </a:t>
            </a:r>
            <a:r>
              <a:rPr lang="it-IT" dirty="0"/>
              <a:t>Essere capaci di sceglier significa avere un quadro di riferimento (p. 53)</a:t>
            </a:r>
          </a:p>
          <a:p>
            <a:pPr marL="180000" indent="-457200"/>
            <a:r>
              <a:rPr lang="it-IT" b="1" dirty="0"/>
              <a:t>Perseveranza </a:t>
            </a:r>
          </a:p>
        </p:txBody>
      </p:sp>
    </p:spTree>
    <p:extLst>
      <p:ext uri="{BB962C8B-B14F-4D97-AF65-F5344CB8AC3E}">
        <p14:creationId xmlns:p14="http://schemas.microsoft.com/office/powerpoint/2010/main" val="1533566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0F7D81-2D40-9F01-7207-FE24472F1C35}"/>
              </a:ext>
            </a:extLst>
          </p:cNvPr>
          <p:cNvSpPr>
            <a:spLocks noGrp="1"/>
          </p:cNvSpPr>
          <p:nvPr>
            <p:ph type="title"/>
          </p:nvPr>
        </p:nvSpPr>
        <p:spPr>
          <a:xfrm>
            <a:off x="107504" y="122442"/>
            <a:ext cx="9036496" cy="1143000"/>
          </a:xfrm>
        </p:spPr>
        <p:txBody>
          <a:bodyPr/>
          <a:lstStyle/>
          <a:p>
            <a:r>
              <a:rPr lang="it-IT" sz="3600" dirty="0"/>
              <a:t>Carmen Meo Fiorot: «Pensare positivo» </a:t>
            </a:r>
            <a:r>
              <a:rPr lang="it-IT" sz="3600" dirty="0">
                <a:latin typeface="Arial" panose="020B0604020202020204" pitchFamily="34" charset="0"/>
                <a:cs typeface="Arial" panose="020B0604020202020204" pitchFamily="34" charset="0"/>
              </a:rPr>
              <a:t>☺</a:t>
            </a:r>
            <a:endParaRPr lang="it-IT" sz="3600" dirty="0"/>
          </a:p>
        </p:txBody>
      </p:sp>
      <p:pic>
        <p:nvPicPr>
          <p:cNvPr id="6" name="Immagine 5" descr="Immagine che contiene testo&#10;&#10;Descrizione generata automaticamente">
            <a:extLst>
              <a:ext uri="{FF2B5EF4-FFF2-40B4-BE49-F238E27FC236}">
                <a16:creationId xmlns:a16="http://schemas.microsoft.com/office/drawing/2014/main" id="{3FE52220-9CAF-7273-6430-80760C255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71" y="1417638"/>
            <a:ext cx="3416349" cy="4739444"/>
          </a:xfrm>
          <a:prstGeom prst="rect">
            <a:avLst/>
          </a:prstGeom>
        </p:spPr>
      </p:pic>
      <p:sp>
        <p:nvSpPr>
          <p:cNvPr id="8" name="CasellaDiTesto 7">
            <a:extLst>
              <a:ext uri="{FF2B5EF4-FFF2-40B4-BE49-F238E27FC236}">
                <a16:creationId xmlns:a16="http://schemas.microsoft.com/office/drawing/2014/main" id="{2B907682-0436-7C62-0DD2-9BF5324E0929}"/>
              </a:ext>
            </a:extLst>
          </p:cNvPr>
          <p:cNvSpPr txBox="1"/>
          <p:nvPr/>
        </p:nvSpPr>
        <p:spPr>
          <a:xfrm>
            <a:off x="4378794" y="1417638"/>
            <a:ext cx="4572000" cy="4478149"/>
          </a:xfrm>
          <a:prstGeom prst="rect">
            <a:avLst/>
          </a:prstGeom>
          <a:noFill/>
        </p:spPr>
        <p:txBody>
          <a:bodyPr wrap="square">
            <a:spAutoFit/>
          </a:bodyPr>
          <a:lstStyle/>
          <a:p>
            <a:r>
              <a:rPr lang="it-IT" sz="1900" dirty="0"/>
              <a:t>Un atteggiamento mentale positivo è la chiave del successo in ogni campo e in ogni relazione. Con l'aiuto di strategie mirate, esercizi di agilità mentale, linguistica e immaginativa, questo libro ci aiuta a ritrovare l'armonia e superare i problemi in modo efficace e creativo. [1]</a:t>
            </a:r>
          </a:p>
          <a:p>
            <a:endParaRPr lang="it-IT" sz="1900" dirty="0"/>
          </a:p>
          <a:p>
            <a:r>
              <a:rPr lang="it-IT" sz="1900" i="1" dirty="0"/>
              <a:t>Pensare positivo </a:t>
            </a:r>
            <a:r>
              <a:rPr lang="it-IT" sz="1900" dirty="0"/>
              <a:t>è il testo che meglio riassume il pensiero di Carmen Meo Fiorot, pioniera in Italia delle neuroscienze tra creatività e dinamica mentale, promotrice fin dagli anni Settanta di una metodologia di educazione mediante la </a:t>
            </a:r>
            <a:r>
              <a:rPr lang="it-IT" sz="1900" u="sng" dirty="0"/>
              <a:t>libera creatività</a:t>
            </a:r>
            <a:r>
              <a:rPr lang="it-IT" u="sng" dirty="0"/>
              <a:t>. </a:t>
            </a:r>
            <a:endParaRPr lang="it-IT" i="1" u="sng" dirty="0"/>
          </a:p>
        </p:txBody>
      </p:sp>
      <p:sp>
        <p:nvSpPr>
          <p:cNvPr id="10" name="CasellaDiTesto 9">
            <a:extLst>
              <a:ext uri="{FF2B5EF4-FFF2-40B4-BE49-F238E27FC236}">
                <a16:creationId xmlns:a16="http://schemas.microsoft.com/office/drawing/2014/main" id="{8AD70A2F-DF77-FBB7-B036-F24FB58F95C7}"/>
              </a:ext>
            </a:extLst>
          </p:cNvPr>
          <p:cNvSpPr txBox="1"/>
          <p:nvPr/>
        </p:nvSpPr>
        <p:spPr>
          <a:xfrm>
            <a:off x="317189" y="6243336"/>
            <a:ext cx="8123210" cy="461665"/>
          </a:xfrm>
          <a:prstGeom prst="rect">
            <a:avLst/>
          </a:prstGeom>
          <a:noFill/>
        </p:spPr>
        <p:txBody>
          <a:bodyPr wrap="square">
            <a:spAutoFit/>
          </a:bodyPr>
          <a:lstStyle/>
          <a:p>
            <a:r>
              <a:rPr lang="it-IT" sz="1200" dirty="0"/>
              <a:t>[1] </a:t>
            </a:r>
            <a:r>
              <a:rPr lang="it-IT" sz="1200" dirty="0">
                <a:hlinkClick r:id="rId3"/>
              </a:rPr>
              <a:t>https://www.ibs.it/pensare-positivo-potenziare-energia-mentale-libro-carmen-meo-fiorot/e/9788844059712</a:t>
            </a:r>
            <a:endParaRPr lang="it-IT" sz="1200" dirty="0"/>
          </a:p>
          <a:p>
            <a:r>
              <a:rPr lang="it-IT" sz="1200" dirty="0"/>
              <a:t>Sabino Samuele Acquaviva, Prefazione, Edizione 2021 Demetra</a:t>
            </a:r>
          </a:p>
        </p:txBody>
      </p:sp>
    </p:spTree>
    <p:extLst>
      <p:ext uri="{BB962C8B-B14F-4D97-AF65-F5344CB8AC3E}">
        <p14:creationId xmlns:p14="http://schemas.microsoft.com/office/powerpoint/2010/main" val="94493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BB8A17-4438-4A49-8E69-F7BD863A2ADF}"/>
              </a:ext>
            </a:extLst>
          </p:cNvPr>
          <p:cNvSpPr>
            <a:spLocks noGrp="1"/>
          </p:cNvSpPr>
          <p:nvPr>
            <p:ph type="title"/>
          </p:nvPr>
        </p:nvSpPr>
        <p:spPr>
          <a:xfrm>
            <a:off x="436632" y="3071"/>
            <a:ext cx="8229600" cy="1143000"/>
          </a:xfrm>
        </p:spPr>
        <p:txBody>
          <a:bodyPr/>
          <a:lstStyle/>
          <a:p>
            <a:r>
              <a:rPr lang="it-IT" sz="3400" dirty="0"/>
              <a:t>Atteggiamento mentale positivo</a:t>
            </a:r>
          </a:p>
        </p:txBody>
      </p:sp>
      <p:sp>
        <p:nvSpPr>
          <p:cNvPr id="4" name="CasellaDiTesto 3">
            <a:extLst>
              <a:ext uri="{FF2B5EF4-FFF2-40B4-BE49-F238E27FC236}">
                <a16:creationId xmlns:a16="http://schemas.microsoft.com/office/drawing/2014/main" id="{3ED2FBB7-BE1B-AE7C-D9F5-E700C40CD2C5}"/>
              </a:ext>
            </a:extLst>
          </p:cNvPr>
          <p:cNvSpPr txBox="1"/>
          <p:nvPr/>
        </p:nvSpPr>
        <p:spPr>
          <a:xfrm>
            <a:off x="401974" y="980728"/>
            <a:ext cx="8562513" cy="5170646"/>
          </a:xfrm>
          <a:prstGeom prst="rect">
            <a:avLst/>
          </a:prstGeom>
          <a:noFill/>
        </p:spPr>
        <p:txBody>
          <a:bodyPr wrap="square">
            <a:spAutoFit/>
          </a:bodyPr>
          <a:lstStyle/>
          <a:p>
            <a:pPr>
              <a:spcBef>
                <a:spcPts val="0"/>
              </a:spcBef>
              <a:spcAft>
                <a:spcPts val="600"/>
              </a:spcAft>
            </a:pPr>
            <a:r>
              <a:rPr lang="it-IT" sz="2000" dirty="0"/>
              <a:t>È necessario ritrovare l’atteggiamento mentale positivo, acquisire la certezza che è possibile recuperare l’armonia perduta, imparare a rilassarsi, a vincere lo stress che </a:t>
            </a:r>
            <a:r>
              <a:rPr lang="it-IT" sz="2000" i="1" dirty="0"/>
              <a:t>ci toglie </a:t>
            </a:r>
            <a:r>
              <a:rPr lang="it-IT" sz="2000" dirty="0"/>
              <a:t>la capacità di agire e di vivere   in piena salute, è possibile imparare a risolvere i nostri problemi,               a modificare i nostri comportamenti. </a:t>
            </a:r>
          </a:p>
          <a:p>
            <a:pPr>
              <a:spcAft>
                <a:spcPts val="600"/>
              </a:spcAft>
            </a:pPr>
            <a:r>
              <a:rPr lang="it-IT" sz="2000" dirty="0"/>
              <a:t>È possibile incrementare in maniera inimmaginabile le nostre prestazioni, realizzare la nostra vita secondo i nostri desideri, diventare sani, felici e di successo, è possibile liberarci di questi fattori dannosi per la nostra salute che sono </a:t>
            </a:r>
            <a:r>
              <a:rPr lang="it-IT" sz="2000" strike="sngStrike" dirty="0"/>
              <a:t>[…]</a:t>
            </a:r>
            <a:r>
              <a:rPr lang="it-IT" sz="2000" dirty="0"/>
              <a:t> e addestrarci ad assumere quell’atteggiamento mentale positivo che ci mantiene in buona salute e ci consente permanere sereni ed equilibrati dinanzi a qualsiasi evenienza della nostra vita. (p.33)</a:t>
            </a:r>
          </a:p>
          <a:p>
            <a:pPr>
              <a:spcAft>
                <a:spcPts val="600"/>
              </a:spcAft>
            </a:pPr>
            <a:r>
              <a:rPr lang="it-IT" sz="2000" dirty="0"/>
              <a:t>Abbiamo detto che la mente è potente. Ma noi utilizziamo circa un 8%,   un 10% delle nostre capacità mentali. I grossi manager, le persone di genio che raggiungono risultati eccellenti, useranno forse un 20% delle loro capacità mentali; il resto va gettato dalla finestra. È come guidare  una Ferrari e andare a 30 km all’ora. (p. 50)</a:t>
            </a:r>
            <a:r>
              <a:rPr lang="it-IT" sz="2000" strike="sngStrike" dirty="0"/>
              <a:t> </a:t>
            </a:r>
          </a:p>
        </p:txBody>
      </p:sp>
    </p:spTree>
    <p:extLst>
      <p:ext uri="{BB962C8B-B14F-4D97-AF65-F5344CB8AC3E}">
        <p14:creationId xmlns:p14="http://schemas.microsoft.com/office/powerpoint/2010/main" val="70973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BB8A17-4438-4A49-8E69-F7BD863A2ADF}"/>
              </a:ext>
            </a:extLst>
          </p:cNvPr>
          <p:cNvSpPr>
            <a:spLocks noGrp="1"/>
          </p:cNvSpPr>
          <p:nvPr>
            <p:ph type="title"/>
          </p:nvPr>
        </p:nvSpPr>
        <p:spPr>
          <a:xfrm>
            <a:off x="457200" y="-23055"/>
            <a:ext cx="8209032" cy="1224838"/>
          </a:xfrm>
        </p:spPr>
        <p:txBody>
          <a:bodyPr/>
          <a:lstStyle/>
          <a:p>
            <a:r>
              <a:rPr lang="it-IT" sz="3400" dirty="0"/>
              <a:t>Pensare positivo</a:t>
            </a:r>
          </a:p>
        </p:txBody>
      </p:sp>
      <p:sp>
        <p:nvSpPr>
          <p:cNvPr id="4" name="CasellaDiTesto 3">
            <a:extLst>
              <a:ext uri="{FF2B5EF4-FFF2-40B4-BE49-F238E27FC236}">
                <a16:creationId xmlns:a16="http://schemas.microsoft.com/office/drawing/2014/main" id="{3ED2FBB7-BE1B-AE7C-D9F5-E700C40CD2C5}"/>
              </a:ext>
            </a:extLst>
          </p:cNvPr>
          <p:cNvSpPr txBox="1"/>
          <p:nvPr/>
        </p:nvSpPr>
        <p:spPr>
          <a:xfrm>
            <a:off x="179513" y="980728"/>
            <a:ext cx="8964488" cy="5093702"/>
          </a:xfrm>
          <a:prstGeom prst="rect">
            <a:avLst/>
          </a:prstGeom>
          <a:noFill/>
        </p:spPr>
        <p:txBody>
          <a:bodyPr wrap="square">
            <a:spAutoFit/>
          </a:bodyPr>
          <a:lstStyle/>
          <a:p>
            <a:pPr>
              <a:spcBef>
                <a:spcPts val="0"/>
              </a:spcBef>
              <a:spcAft>
                <a:spcPts val="600"/>
              </a:spcAft>
            </a:pPr>
            <a:r>
              <a:rPr lang="it-IT" sz="2000" b="1" dirty="0"/>
              <a:t>Salute mentale e salute fisica </a:t>
            </a:r>
          </a:p>
          <a:p>
            <a:pPr>
              <a:spcBef>
                <a:spcPts val="0"/>
              </a:spcBef>
              <a:spcAft>
                <a:spcPts val="600"/>
              </a:spcAft>
            </a:pPr>
            <a:r>
              <a:rPr lang="it-IT" sz="2000" dirty="0"/>
              <a:t>Ciò che accade e che colpisce il nostro cervello, ci può portare disturbi a livello fisico, perché mente e corpo sono intimamente congiunti. Noi potremo avere quindi delle conseguenze a livello di stomaco, o ad altri livelli. Può essere colpito il sistema nervoso, o il cuore, o il sistema endocrino o altro. </a:t>
            </a:r>
          </a:p>
          <a:p>
            <a:pPr>
              <a:spcBef>
                <a:spcPts val="0"/>
              </a:spcBef>
              <a:spcAft>
                <a:spcPts val="600"/>
              </a:spcAft>
            </a:pPr>
            <a:r>
              <a:rPr lang="it-IT" sz="2000" dirty="0"/>
              <a:t>Chi ha rapporti con altre persone è opportuno che comprenda che per non farsi venire l’ulcera o l’asma, o dolori dovuti a blocchi di tensione, deve saper sopportare, rispondere e agire in modo sereno, equilibrato e corretto. (p. 52)  </a:t>
            </a:r>
          </a:p>
          <a:p>
            <a:pPr>
              <a:spcBef>
                <a:spcPts val="0"/>
              </a:spcBef>
              <a:spcAft>
                <a:spcPts val="600"/>
              </a:spcAft>
            </a:pPr>
            <a:r>
              <a:rPr lang="it-IT" sz="2000" b="1" dirty="0">
                <a:solidFill>
                  <a:srgbClr val="800000"/>
                </a:solidFill>
              </a:rPr>
              <a:t>Sono una creatura unica</a:t>
            </a:r>
          </a:p>
          <a:p>
            <a:pPr>
              <a:spcBef>
                <a:spcPts val="0"/>
              </a:spcBef>
              <a:spcAft>
                <a:spcPts val="600"/>
              </a:spcAft>
            </a:pPr>
            <a:r>
              <a:rPr lang="it-IT" sz="2000" dirty="0">
                <a:solidFill>
                  <a:srgbClr val="800000"/>
                </a:solidFill>
              </a:rPr>
              <a:t>Sarò sempre me stesso, ben consapevole ch’io sono una creatura unica, meravigliosa, insostituibile, ricca di un potenziale illimitato e del tutto originale. Mi sono stati concessi doni enormi [la vita in primo luogo] ch’io devo utilizzare non più in minima parte, ma pienamente, con tutta la ricchezza del mio entusiasmo. Persevererò sempre, sino alla mèta.  (p. 198).</a:t>
            </a:r>
          </a:p>
          <a:p>
            <a:pPr>
              <a:spcBef>
                <a:spcPts val="0"/>
              </a:spcBef>
              <a:spcAft>
                <a:spcPts val="600"/>
              </a:spcAft>
            </a:pPr>
            <a:r>
              <a:rPr lang="it-IT" sz="2000" dirty="0">
                <a:solidFill>
                  <a:srgbClr val="C00000"/>
                </a:solidFill>
              </a:rPr>
              <a:t> </a:t>
            </a:r>
            <a:endParaRPr lang="it-IT" sz="2000" strike="sngStrike" dirty="0"/>
          </a:p>
        </p:txBody>
      </p:sp>
    </p:spTree>
    <p:extLst>
      <p:ext uri="{BB962C8B-B14F-4D97-AF65-F5344CB8AC3E}">
        <p14:creationId xmlns:p14="http://schemas.microsoft.com/office/powerpoint/2010/main" val="2155059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897384-9E5A-3139-2DDE-42F7096E6F36}"/>
              </a:ext>
            </a:extLst>
          </p:cNvPr>
          <p:cNvSpPr>
            <a:spLocks noGrp="1"/>
          </p:cNvSpPr>
          <p:nvPr>
            <p:ph type="title"/>
          </p:nvPr>
        </p:nvSpPr>
        <p:spPr/>
        <p:txBody>
          <a:bodyPr/>
          <a:lstStyle/>
          <a:p>
            <a:r>
              <a:rPr lang="it-IT" sz="3600" dirty="0"/>
              <a:t>Montessori: «Educare alla libertà»</a:t>
            </a:r>
          </a:p>
        </p:txBody>
      </p:sp>
      <p:pic>
        <p:nvPicPr>
          <p:cNvPr id="1026" name="Picture 2" descr="Educare alla libertà">
            <a:extLst>
              <a:ext uri="{FF2B5EF4-FFF2-40B4-BE49-F238E27FC236}">
                <a16:creationId xmlns:a16="http://schemas.microsoft.com/office/drawing/2014/main" id="{70580EDB-7F5B-BF45-BAFA-ED3CA86E9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714500"/>
            <a:ext cx="2381250"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5009EB84-1C2B-F20C-6C63-A857E2C20164}"/>
              </a:ext>
            </a:extLst>
          </p:cNvPr>
          <p:cNvSpPr txBox="1"/>
          <p:nvPr/>
        </p:nvSpPr>
        <p:spPr>
          <a:xfrm>
            <a:off x="4216104" y="1714500"/>
            <a:ext cx="4604368" cy="3308598"/>
          </a:xfrm>
          <a:prstGeom prst="rect">
            <a:avLst/>
          </a:prstGeom>
          <a:noFill/>
        </p:spPr>
        <p:txBody>
          <a:bodyPr wrap="square">
            <a:spAutoFit/>
          </a:bodyPr>
          <a:lstStyle/>
          <a:p>
            <a:r>
              <a:rPr lang="it-IT" sz="1900" b="0" i="0" dirty="0">
                <a:effectLst/>
                <a:latin typeface="+mj-lt"/>
              </a:rPr>
              <a:t>Crescere i bambini nell’affetto, nella creatività, nella spontaneità: i capisaldi del metodo della celebre pedagogista diffuso in tutto il mondo. Un programma educativo basato sulla libertà che tenga conto delle esigenze e delle doti del singolo bambino, “padre dell’uomo”. </a:t>
            </a:r>
          </a:p>
          <a:p>
            <a:r>
              <a:rPr lang="it-IT" sz="1900" b="0" i="0" dirty="0">
                <a:effectLst/>
                <a:latin typeface="+mj-lt"/>
              </a:rPr>
              <a:t>Non una scuola per i bambini ma una scuola dei bambini, in cui i piccoli diventino pienamente persone e diano vita a un mondo di pace.</a:t>
            </a:r>
            <a:endParaRPr lang="it-IT" sz="1900" dirty="0">
              <a:latin typeface="+mj-lt"/>
            </a:endParaRPr>
          </a:p>
        </p:txBody>
      </p:sp>
      <p:sp>
        <p:nvSpPr>
          <p:cNvPr id="8" name="CasellaDiTesto 7">
            <a:extLst>
              <a:ext uri="{FF2B5EF4-FFF2-40B4-BE49-F238E27FC236}">
                <a16:creationId xmlns:a16="http://schemas.microsoft.com/office/drawing/2014/main" id="{5DA06A80-BD3F-8374-DAD8-88915A44628C}"/>
              </a:ext>
            </a:extLst>
          </p:cNvPr>
          <p:cNvSpPr txBox="1"/>
          <p:nvPr/>
        </p:nvSpPr>
        <p:spPr>
          <a:xfrm>
            <a:off x="323528" y="5937031"/>
            <a:ext cx="7920880" cy="646331"/>
          </a:xfrm>
          <a:prstGeom prst="rect">
            <a:avLst/>
          </a:prstGeom>
          <a:noFill/>
        </p:spPr>
        <p:txBody>
          <a:bodyPr wrap="square">
            <a:spAutoFit/>
          </a:bodyPr>
          <a:lstStyle/>
          <a:p>
            <a:r>
              <a:rPr lang="it-IT" dirty="0">
                <a:hlinkClick r:id="rId3"/>
              </a:rPr>
              <a:t>https://www.mondadori.it/libri/educare-alla-liberta-maria-montessori/</a:t>
            </a:r>
            <a:endParaRPr lang="it-IT" dirty="0"/>
          </a:p>
          <a:p>
            <a:r>
              <a:rPr lang="it-IT" dirty="0"/>
              <a:t>Oscar Mondadori, 2008</a:t>
            </a:r>
          </a:p>
        </p:txBody>
      </p:sp>
    </p:spTree>
    <p:extLst>
      <p:ext uri="{BB962C8B-B14F-4D97-AF65-F5344CB8AC3E}">
        <p14:creationId xmlns:p14="http://schemas.microsoft.com/office/powerpoint/2010/main" val="950518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19D085-EAEF-70E5-C194-B85524266D59}"/>
              </a:ext>
            </a:extLst>
          </p:cNvPr>
          <p:cNvSpPr>
            <a:spLocks noGrp="1"/>
          </p:cNvSpPr>
          <p:nvPr>
            <p:ph type="title"/>
          </p:nvPr>
        </p:nvSpPr>
        <p:spPr/>
        <p:txBody>
          <a:bodyPr/>
          <a:lstStyle/>
          <a:p>
            <a:r>
              <a:rPr lang="it-IT" sz="3600" dirty="0"/>
              <a:t>Montessori: </a:t>
            </a:r>
            <a:r>
              <a:rPr lang="it-IT" sz="3600" i="1" dirty="0"/>
              <a:t>I talenti</a:t>
            </a:r>
            <a:endParaRPr lang="it-IT" sz="3600" dirty="0"/>
          </a:p>
        </p:txBody>
      </p:sp>
      <p:sp>
        <p:nvSpPr>
          <p:cNvPr id="4" name="CasellaDiTesto 3">
            <a:extLst>
              <a:ext uri="{FF2B5EF4-FFF2-40B4-BE49-F238E27FC236}">
                <a16:creationId xmlns:a16="http://schemas.microsoft.com/office/drawing/2014/main" id="{3C4E68D1-54EA-9F1F-161D-896C5154665D}"/>
              </a:ext>
            </a:extLst>
          </p:cNvPr>
          <p:cNvSpPr txBox="1"/>
          <p:nvPr/>
        </p:nvSpPr>
        <p:spPr>
          <a:xfrm>
            <a:off x="457200" y="1268760"/>
            <a:ext cx="8229600" cy="4939814"/>
          </a:xfrm>
          <a:prstGeom prst="rect">
            <a:avLst/>
          </a:prstGeom>
          <a:noFill/>
        </p:spPr>
        <p:txBody>
          <a:bodyPr wrap="square">
            <a:spAutoFit/>
          </a:bodyPr>
          <a:lstStyle/>
          <a:p>
            <a:pPr>
              <a:spcAft>
                <a:spcPts val="600"/>
              </a:spcAft>
            </a:pPr>
            <a:r>
              <a:rPr lang="it-IT" altLang="it-IT" sz="2000" dirty="0"/>
              <a:t>Sarebbe un errore voler giudicare, prima di farne l’esperienza, la capacità dei bambini secondo l’età e di escludere alcuni perché si suppone che non potrebbero dare nessun aiuto. La maestra deve sempre </a:t>
            </a:r>
            <a:r>
              <a:rPr lang="it-IT" altLang="it-IT" sz="2000" u="sng" dirty="0"/>
              <a:t>aprire le vie, mai respingere</a:t>
            </a:r>
            <a:r>
              <a:rPr lang="it-IT" altLang="it-IT" sz="2000" dirty="0"/>
              <a:t> per mancanza di fiducia. </a:t>
            </a:r>
            <a:endParaRPr lang="it-IT" altLang="it-IT" sz="2000" u="sng" dirty="0"/>
          </a:p>
          <a:p>
            <a:pPr>
              <a:spcAft>
                <a:spcPts val="600"/>
              </a:spcAft>
            </a:pPr>
            <a:r>
              <a:rPr lang="it-IT" altLang="it-IT" sz="2000" dirty="0"/>
              <a:t>I bambini anche piccolissimi desiderano fare, sono spinti ad esercitarsi con più vigore dei grandi. La brava maestra cercherà dunque il contributo che anche il più minuscolo essere può dare. Forse il piccino di due anni e mezzo potrà trasportare il pane, mentre il bambino di quattro anni e mezzo potrà giungere a trasportare la marmitta della minestra calda. </a:t>
            </a:r>
          </a:p>
          <a:p>
            <a:pPr>
              <a:spcAft>
                <a:spcPts val="600"/>
              </a:spcAft>
            </a:pPr>
            <a:r>
              <a:rPr lang="it-IT" altLang="it-IT" sz="2000" dirty="0"/>
              <a:t>L’importanza del lavoro non preoccupa i bambini: essi sono soddisfatti quando hanno dato il </a:t>
            </a:r>
            <a:r>
              <a:rPr lang="it-IT" altLang="it-IT" sz="2000" i="1" dirty="0"/>
              <a:t>massimo di cui sono capaci</a:t>
            </a:r>
            <a:r>
              <a:rPr lang="it-IT" altLang="it-IT" sz="2000" dirty="0"/>
              <a:t> e non si vedono esclusi dalle possibilità che offre l’ambiente per esercitarsi. L’opera più ammirata è quella che manifesta le </a:t>
            </a:r>
            <a:r>
              <a:rPr lang="it-IT" altLang="it-IT" sz="2000" u="sng" dirty="0"/>
              <a:t>possibilità massime </a:t>
            </a:r>
            <a:r>
              <a:rPr lang="it-IT" altLang="it-IT" sz="2000" dirty="0"/>
              <a:t>di ciascuno. </a:t>
            </a:r>
            <a:endParaRPr lang="it-IT" sz="2000" dirty="0"/>
          </a:p>
          <a:p>
            <a:pPr>
              <a:spcAft>
                <a:spcPts val="600"/>
              </a:spcAft>
            </a:pPr>
            <a:r>
              <a:rPr lang="it-IT" sz="2000" dirty="0"/>
              <a:t>Maria Montessori, </a:t>
            </a:r>
            <a:r>
              <a:rPr lang="it-IT" sz="2000" i="1" dirty="0"/>
              <a:t>Educare alla libertà</a:t>
            </a:r>
            <a:r>
              <a:rPr lang="it-IT" sz="2000" dirty="0"/>
              <a:t>, Oscar Mondadori, 2016, p. 56.</a:t>
            </a:r>
          </a:p>
        </p:txBody>
      </p:sp>
    </p:spTree>
    <p:extLst>
      <p:ext uri="{BB962C8B-B14F-4D97-AF65-F5344CB8AC3E}">
        <p14:creationId xmlns:p14="http://schemas.microsoft.com/office/powerpoint/2010/main" val="266553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8F9CD1-757A-761F-6EEF-07A566B34D74}"/>
              </a:ext>
            </a:extLst>
          </p:cNvPr>
          <p:cNvSpPr>
            <a:spLocks noGrp="1"/>
          </p:cNvSpPr>
          <p:nvPr>
            <p:ph type="title"/>
          </p:nvPr>
        </p:nvSpPr>
        <p:spPr/>
        <p:txBody>
          <a:bodyPr/>
          <a:lstStyle/>
          <a:p>
            <a:r>
              <a:rPr lang="it-IT" sz="3600" dirty="0"/>
              <a:t>Daniel </a:t>
            </a:r>
            <a:r>
              <a:rPr lang="it-IT" sz="3600" dirty="0" err="1"/>
              <a:t>Goleman</a:t>
            </a:r>
            <a:r>
              <a:rPr lang="it-IT" sz="3600" dirty="0"/>
              <a:t> «Intelligenza emotiva»</a:t>
            </a:r>
          </a:p>
        </p:txBody>
      </p:sp>
      <p:pic>
        <p:nvPicPr>
          <p:cNvPr id="4" name="Immagine 3" descr="Immagine che contiene testo&#10;&#10;Descrizione generata automaticamente">
            <a:extLst>
              <a:ext uri="{FF2B5EF4-FFF2-40B4-BE49-F238E27FC236}">
                <a16:creationId xmlns:a16="http://schemas.microsoft.com/office/drawing/2014/main" id="{CF498B12-3ACC-466A-6768-76669D382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843" y="1139528"/>
            <a:ext cx="3218064" cy="4941168"/>
          </a:xfrm>
          <a:prstGeom prst="rect">
            <a:avLst/>
          </a:prstGeom>
        </p:spPr>
      </p:pic>
      <p:sp>
        <p:nvSpPr>
          <p:cNvPr id="6" name="CasellaDiTesto 5">
            <a:extLst>
              <a:ext uri="{FF2B5EF4-FFF2-40B4-BE49-F238E27FC236}">
                <a16:creationId xmlns:a16="http://schemas.microsoft.com/office/drawing/2014/main" id="{EAD99462-507F-F735-E2BB-0C31E672845E}"/>
              </a:ext>
            </a:extLst>
          </p:cNvPr>
          <p:cNvSpPr txBox="1"/>
          <p:nvPr/>
        </p:nvSpPr>
        <p:spPr>
          <a:xfrm>
            <a:off x="4160550" y="1249633"/>
            <a:ext cx="4371890" cy="5062924"/>
          </a:xfrm>
          <a:prstGeom prst="rect">
            <a:avLst/>
          </a:prstGeom>
          <a:noFill/>
        </p:spPr>
        <p:txBody>
          <a:bodyPr wrap="square">
            <a:spAutoFit/>
          </a:bodyPr>
          <a:lstStyle/>
          <a:p>
            <a:r>
              <a:rPr lang="it-IT" sz="1900" dirty="0"/>
              <a:t>Perché le persone più intelligenti nel senso tradizionale del termine non sono sempre quelle con cui lavoriamo più volentieri o con cui facciamo amicizia? Perché i bambini dotati ma provenienti da famiglie divise hanno difficoltà a scuola? Perché un ottimo amministratore delegato può riuscire un pessimo venditore? Perché, sostiene </a:t>
            </a:r>
            <a:r>
              <a:rPr lang="it-IT" sz="1900" dirty="0" err="1"/>
              <a:t>Goleman</a:t>
            </a:r>
            <a:r>
              <a:rPr lang="it-IT" sz="1900" dirty="0"/>
              <a:t>, l'intelligenza non è tutto. A caratterizzare il nostro comportamento e la </a:t>
            </a:r>
            <a:r>
              <a:rPr lang="it-IT" sz="1900" u="sng" dirty="0"/>
              <a:t>nostra personalità </a:t>
            </a:r>
            <a:r>
              <a:rPr lang="it-IT" sz="1900" dirty="0"/>
              <a:t>è una miscela in cui il quoziente intellettivo si fonde con virtù quali l'autocontrollo, la pervicacia, l'empatia e l'attenzione agli altri: in breve, l'intelligenza emotiva. </a:t>
            </a:r>
          </a:p>
        </p:txBody>
      </p:sp>
      <p:sp>
        <p:nvSpPr>
          <p:cNvPr id="8" name="CasellaDiTesto 7">
            <a:extLst>
              <a:ext uri="{FF2B5EF4-FFF2-40B4-BE49-F238E27FC236}">
                <a16:creationId xmlns:a16="http://schemas.microsoft.com/office/drawing/2014/main" id="{76ED834F-48E1-12DD-5C78-6CA38C067B59}"/>
              </a:ext>
            </a:extLst>
          </p:cNvPr>
          <p:cNvSpPr txBox="1"/>
          <p:nvPr/>
        </p:nvSpPr>
        <p:spPr>
          <a:xfrm>
            <a:off x="179512" y="6480090"/>
            <a:ext cx="8640960" cy="307777"/>
          </a:xfrm>
          <a:prstGeom prst="rect">
            <a:avLst/>
          </a:prstGeom>
          <a:noFill/>
        </p:spPr>
        <p:txBody>
          <a:bodyPr wrap="square">
            <a:spAutoFit/>
          </a:bodyPr>
          <a:lstStyle/>
          <a:p>
            <a:r>
              <a:rPr lang="it-IT" sz="1400" dirty="0"/>
              <a:t>https://www.ibs.it/intelligenza-emotiva-che-cos-perche-libro-daniel-goleman/e/9788817050166</a:t>
            </a:r>
          </a:p>
        </p:txBody>
      </p:sp>
    </p:spTree>
    <p:extLst>
      <p:ext uri="{BB962C8B-B14F-4D97-AF65-F5344CB8AC3E}">
        <p14:creationId xmlns:p14="http://schemas.microsoft.com/office/powerpoint/2010/main" val="3059180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2FD9189D-5344-CE52-F7E8-1DB7E1DB89C0}"/>
              </a:ext>
            </a:extLst>
          </p:cNvPr>
          <p:cNvSpPr>
            <a:spLocks noGrp="1" noChangeArrowheads="1"/>
          </p:cNvSpPr>
          <p:nvPr>
            <p:ph type="title"/>
          </p:nvPr>
        </p:nvSpPr>
        <p:spPr/>
        <p:txBody>
          <a:bodyPr/>
          <a:lstStyle/>
          <a:p>
            <a:r>
              <a:rPr lang="it-IT" altLang="it-IT" sz="3600" dirty="0"/>
              <a:t>«Intelligenza emotiva»</a:t>
            </a:r>
          </a:p>
        </p:txBody>
      </p:sp>
      <p:sp>
        <p:nvSpPr>
          <p:cNvPr id="4099" name="CasellaDiTesto 2">
            <a:extLst>
              <a:ext uri="{FF2B5EF4-FFF2-40B4-BE49-F238E27FC236}">
                <a16:creationId xmlns:a16="http://schemas.microsoft.com/office/drawing/2014/main" id="{72880964-82B4-F86D-04F6-D95DAA1A28CF}"/>
              </a:ext>
            </a:extLst>
          </p:cNvPr>
          <p:cNvSpPr txBox="1">
            <a:spLocks noChangeArrowheads="1"/>
          </p:cNvSpPr>
          <p:nvPr/>
        </p:nvSpPr>
        <p:spPr bwMode="auto">
          <a:xfrm>
            <a:off x="323850" y="1141095"/>
            <a:ext cx="8332788" cy="5539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900" dirty="0"/>
              <a:t>Che cos’è?</a:t>
            </a:r>
          </a:p>
          <a:p>
            <a:r>
              <a:rPr lang="it-IT" altLang="it-IT" sz="1900" dirty="0"/>
              <a:t>Perché può renderci felici?</a:t>
            </a:r>
          </a:p>
          <a:p>
            <a:endParaRPr lang="it-IT" altLang="it-IT" sz="1900" dirty="0"/>
          </a:p>
          <a:p>
            <a:r>
              <a:rPr lang="it-IT" altLang="it-IT" sz="1900" dirty="0"/>
              <a:t>Perché persone assunte sulla base di classici test d’intelligenza si possono rivelare inadatte al loro lavoro?</a:t>
            </a:r>
          </a:p>
          <a:p>
            <a:r>
              <a:rPr lang="it-IT" altLang="it-IT" sz="1900" dirty="0"/>
              <a:t>(Perché un matrimonio può andare a rotoli anche se il quoziente intellettivo di entrambi coniugi è altissimo?) </a:t>
            </a:r>
          </a:p>
          <a:p>
            <a:endParaRPr lang="it-IT" altLang="it-IT" sz="1900" dirty="0"/>
          </a:p>
          <a:p>
            <a:r>
              <a:rPr lang="it-IT" altLang="it-IT" sz="1900" dirty="0"/>
              <a:t>La facoltà che governa settori così decisivi dell’esistenza non è l’intelligenza astratta dei soliti test, ma una complessa miscela in cui hanno un ruolo predominante fattori come l’autocontrollo, la </a:t>
            </a:r>
            <a:r>
              <a:rPr lang="it-IT" altLang="it-IT" sz="1900" u="sng" dirty="0"/>
              <a:t>perseveranza</a:t>
            </a:r>
            <a:r>
              <a:rPr lang="it-IT" altLang="it-IT" sz="1900" dirty="0"/>
              <a:t>, l’empatia e l’attenzione agli altri.</a:t>
            </a:r>
          </a:p>
          <a:p>
            <a:endParaRPr lang="it-IT" altLang="it-IT" sz="1900" dirty="0"/>
          </a:p>
          <a:p>
            <a:r>
              <a:rPr lang="it-IT" altLang="it-IT" sz="1900" dirty="0"/>
              <a:t>Intelligenza emotiva </a:t>
            </a:r>
            <a:r>
              <a:rPr lang="it-IT" altLang="it-IT" sz="1900" u="sng" dirty="0"/>
              <a:t>si può apprendere</a:t>
            </a:r>
            <a:r>
              <a:rPr lang="it-IT" altLang="it-IT" sz="1900" dirty="0"/>
              <a:t>, perfezionare e insegnare agli bambini, rimuovendo alla radice le cause di molti e gravi squilibri caratteriali. </a:t>
            </a:r>
          </a:p>
          <a:p>
            <a:endParaRPr lang="it-IT" altLang="it-IT" sz="1600" dirty="0"/>
          </a:p>
          <a:p>
            <a:r>
              <a:rPr lang="it-IT" altLang="it-IT" sz="1600" dirty="0"/>
              <a:t>Daniel </a:t>
            </a:r>
            <a:r>
              <a:rPr lang="it-IT" altLang="it-IT" sz="1600" dirty="0" err="1"/>
              <a:t>Goleman</a:t>
            </a:r>
            <a:r>
              <a:rPr lang="it-IT" altLang="it-IT" sz="1600" dirty="0"/>
              <a:t>, </a:t>
            </a:r>
            <a:r>
              <a:rPr lang="it-IT" altLang="it-IT" sz="1600" i="1" dirty="0"/>
              <a:t>Intelligenza emotiva</a:t>
            </a:r>
            <a:r>
              <a:rPr lang="it-IT" altLang="it-IT" sz="1600" dirty="0"/>
              <a:t>, BUR, 2000, copertina retro</a:t>
            </a:r>
          </a:p>
          <a:p>
            <a:endParaRPr lang="it-IT" alt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2FD9189D-5344-CE52-F7E8-1DB7E1DB89C0}"/>
              </a:ext>
            </a:extLst>
          </p:cNvPr>
          <p:cNvSpPr>
            <a:spLocks noGrp="1" noChangeArrowheads="1"/>
          </p:cNvSpPr>
          <p:nvPr>
            <p:ph type="title"/>
          </p:nvPr>
        </p:nvSpPr>
        <p:spPr>
          <a:xfrm>
            <a:off x="457200" y="0"/>
            <a:ext cx="8229600" cy="1143000"/>
          </a:xfrm>
        </p:spPr>
        <p:txBody>
          <a:bodyPr/>
          <a:lstStyle/>
          <a:p>
            <a:r>
              <a:rPr lang="it-IT" altLang="it-IT" sz="3600" dirty="0"/>
              <a:t>«Intelligenza emotiva»</a:t>
            </a:r>
          </a:p>
        </p:txBody>
      </p:sp>
      <p:sp>
        <p:nvSpPr>
          <p:cNvPr id="4099" name="CasellaDiTesto 2">
            <a:extLst>
              <a:ext uri="{FF2B5EF4-FFF2-40B4-BE49-F238E27FC236}">
                <a16:creationId xmlns:a16="http://schemas.microsoft.com/office/drawing/2014/main" id="{72880964-82B4-F86D-04F6-D95DAA1A28CF}"/>
              </a:ext>
            </a:extLst>
          </p:cNvPr>
          <p:cNvSpPr txBox="1">
            <a:spLocks noChangeArrowheads="1"/>
          </p:cNvSpPr>
          <p:nvPr/>
        </p:nvSpPr>
        <p:spPr bwMode="auto">
          <a:xfrm>
            <a:off x="339948" y="1123216"/>
            <a:ext cx="8332788" cy="540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Quando le </a:t>
            </a:r>
            <a:r>
              <a:rPr lang="it-IT" altLang="it-IT" sz="2000" u="sng" dirty="0"/>
              <a:t>emozioni sopraffanno </a:t>
            </a:r>
            <a:r>
              <a:rPr lang="it-IT" altLang="it-IT" sz="2000" dirty="0"/>
              <a:t>la concentrazione, quel che viene effettivamente annientato è una capacità mentale che scienziati cognitivi chiamano «memoria di lavoro», ossia l’abilità di tenera a mente tutte le informazioni rilevanti a portare a termina ciò a cui ci stiamo dedicando.</a:t>
            </a:r>
          </a:p>
          <a:p>
            <a:pPr>
              <a:spcAft>
                <a:spcPts val="600"/>
              </a:spcAft>
            </a:pPr>
            <a:r>
              <a:rPr lang="it-IT" altLang="it-IT" sz="2000" dirty="0"/>
              <a:t>Passeremo ora invece a considerare l’effetto di una motivazione positiva – la prevalenza di sentimenti di entusiasmo, fervore e fiducia in se stessi – ai fini della realizzazione dei propri obiettivi. Studi condotti su atleti olimpionici, musicisti di fama mondiale e grandi maestri di scacchi hanno messo in evidenza che l’aspetto comune a tutti questi individui    è la capacità di </a:t>
            </a:r>
            <a:r>
              <a:rPr lang="it-IT" altLang="it-IT" sz="2000" u="sng" dirty="0"/>
              <a:t>auto-motivarsi</a:t>
            </a:r>
            <a:r>
              <a:rPr lang="it-IT" altLang="it-IT" sz="2000" dirty="0"/>
              <a:t> in modo da sopportare durissimi programmi di studio o allenamento. </a:t>
            </a:r>
          </a:p>
          <a:p>
            <a:pPr>
              <a:spcAft>
                <a:spcPts val="600"/>
              </a:spcAft>
            </a:pPr>
            <a:r>
              <a:rPr lang="it-IT" altLang="it-IT" sz="2000" dirty="0"/>
              <a:t>Ancora, nella misura in cui le nostre azioni sono motivate da sentimenti di entusiasmo e di piacere – o anche da un </a:t>
            </a:r>
            <a:r>
              <a:rPr lang="it-IT" altLang="it-IT" sz="2000" u="sng" dirty="0"/>
              <a:t>grado ottimale </a:t>
            </a:r>
            <a:r>
              <a:rPr lang="it-IT" altLang="it-IT" sz="2000" dirty="0"/>
              <a:t>di ansia – sono proprio tali sentimenti a spingerci verso la </a:t>
            </a:r>
            <a:r>
              <a:rPr lang="it-IT" altLang="it-IT" sz="2000" u="sng" dirty="0"/>
              <a:t>realizzazione</a:t>
            </a:r>
            <a:r>
              <a:rPr lang="it-IT" altLang="it-IT" sz="2000" dirty="0"/>
              <a:t>. (p. 105-6) </a:t>
            </a:r>
          </a:p>
          <a:p>
            <a:endParaRPr lang="it-IT" sz="1600" dirty="0"/>
          </a:p>
          <a:p>
            <a:r>
              <a:rPr lang="it-IT" sz="1600" dirty="0"/>
              <a:t>☺☺ </a:t>
            </a:r>
            <a:r>
              <a:rPr lang="it-IT" altLang="it-IT" sz="1600" dirty="0"/>
              <a:t>Daniel </a:t>
            </a:r>
            <a:r>
              <a:rPr lang="it-IT" altLang="it-IT" sz="1600" dirty="0" err="1"/>
              <a:t>Goleman</a:t>
            </a:r>
            <a:r>
              <a:rPr lang="it-IT" altLang="it-IT" sz="1600" dirty="0"/>
              <a:t>, </a:t>
            </a:r>
            <a:r>
              <a:rPr lang="it-IT" altLang="it-IT" sz="1600" i="1" dirty="0"/>
              <a:t>Intelligenza emotiva</a:t>
            </a:r>
            <a:r>
              <a:rPr lang="it-IT" altLang="it-IT" sz="1600" dirty="0"/>
              <a:t>, BUR, 2000, p. 104</a:t>
            </a:r>
          </a:p>
          <a:p>
            <a:endParaRPr lang="it-IT" altLang="it-IT" dirty="0"/>
          </a:p>
        </p:txBody>
      </p:sp>
    </p:spTree>
    <p:extLst>
      <p:ext uri="{BB962C8B-B14F-4D97-AF65-F5344CB8AC3E}">
        <p14:creationId xmlns:p14="http://schemas.microsoft.com/office/powerpoint/2010/main" val="1818027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a:extLst>
              <a:ext uri="{FF2B5EF4-FFF2-40B4-BE49-F238E27FC236}">
                <a16:creationId xmlns:a16="http://schemas.microsoft.com/office/drawing/2014/main" id="{2FD9189D-5344-CE52-F7E8-1DB7E1DB89C0}"/>
              </a:ext>
            </a:extLst>
          </p:cNvPr>
          <p:cNvSpPr>
            <a:spLocks noGrp="1" noChangeArrowheads="1"/>
          </p:cNvSpPr>
          <p:nvPr>
            <p:ph type="title"/>
          </p:nvPr>
        </p:nvSpPr>
        <p:spPr>
          <a:xfrm>
            <a:off x="457200" y="0"/>
            <a:ext cx="8229600" cy="1143000"/>
          </a:xfrm>
        </p:spPr>
        <p:txBody>
          <a:bodyPr/>
          <a:lstStyle/>
          <a:p>
            <a:r>
              <a:rPr lang="it-IT" altLang="it-IT" sz="3600" dirty="0"/>
              <a:t>«Intelligenza emotiva»</a:t>
            </a:r>
          </a:p>
        </p:txBody>
      </p:sp>
      <p:sp>
        <p:nvSpPr>
          <p:cNvPr id="4099" name="CasellaDiTesto 2">
            <a:extLst>
              <a:ext uri="{FF2B5EF4-FFF2-40B4-BE49-F238E27FC236}">
                <a16:creationId xmlns:a16="http://schemas.microsoft.com/office/drawing/2014/main" id="{72880964-82B4-F86D-04F6-D95DAA1A28CF}"/>
              </a:ext>
            </a:extLst>
          </p:cNvPr>
          <p:cNvSpPr txBox="1">
            <a:spLocks noChangeArrowheads="1"/>
          </p:cNvSpPr>
          <p:nvPr/>
        </p:nvSpPr>
        <p:spPr bwMode="auto">
          <a:xfrm>
            <a:off x="331564" y="1127760"/>
            <a:ext cx="8332788" cy="601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Il cervello degli esseri umani è quello che impiega di più per maturare completamente. Se è vero che durante l’infanzia ogni area del cervello si sviluppa a velocità diversa, l’inizio delle pubertà segna, invece, uno dei periodi di più drastica «potatura». Fra le aree cerebrali più lente a maturare, ce ne sono diverse fondamentali per la vita emotiva. Mentre le aree sensoriali maturano nella prima infanzia, e il sistema limbico entro la pubertà, i lobi frontali – sede dell’autocontrollo emotivo, della comprensione e della reazione corticale perfezionata – continuano a svilupparsi alla fine dell’adolescenza, a volte fino a un periodo compreso tra i 16 e i 18 anni di età. </a:t>
            </a:r>
          </a:p>
          <a:p>
            <a:pPr>
              <a:spcAft>
                <a:spcPts val="600"/>
              </a:spcAft>
            </a:pPr>
            <a:r>
              <a:rPr lang="it-IT" altLang="it-IT" sz="2000" dirty="0"/>
              <a:t>le abitudini acquisite da bambini vengono installate nella cablatura sinaptica fondamentale dell’architettura neuronale, e in seguito sono più </a:t>
            </a:r>
            <a:r>
              <a:rPr lang="it-IT" altLang="it-IT" sz="2000" u="sng" dirty="0"/>
              <a:t>difficili da modificare</a:t>
            </a:r>
            <a:r>
              <a:rPr lang="it-IT" altLang="it-IT" sz="2000" dirty="0"/>
              <a:t>. </a:t>
            </a:r>
          </a:p>
          <a:p>
            <a:pPr>
              <a:spcAft>
                <a:spcPts val="600"/>
              </a:spcAft>
            </a:pPr>
            <a:r>
              <a:rPr lang="it-IT" altLang="it-IT" sz="2000" dirty="0"/>
              <a:t>Genitori riescono a modificare […] parlando ai bambini dei propri sentimenti, evitando di essere critici e di emettere i giudizi, guidandoli sul da farsi, […] e quali sono le alternative al chiudersi quando si è tristi. </a:t>
            </a:r>
          </a:p>
          <a:p>
            <a:endParaRPr lang="it-IT" sz="1600" dirty="0"/>
          </a:p>
          <a:p>
            <a:r>
              <a:rPr lang="it-IT" sz="1600" dirty="0"/>
              <a:t>☺☺ </a:t>
            </a:r>
            <a:r>
              <a:rPr lang="it-IT" altLang="it-IT" sz="1600" dirty="0"/>
              <a:t>Daniel </a:t>
            </a:r>
            <a:r>
              <a:rPr lang="it-IT" altLang="it-IT" sz="1600" dirty="0" err="1"/>
              <a:t>Goleman</a:t>
            </a:r>
            <a:r>
              <a:rPr lang="it-IT" altLang="it-IT" sz="1600" dirty="0"/>
              <a:t>, </a:t>
            </a:r>
            <a:r>
              <a:rPr lang="it-IT" altLang="it-IT" sz="1600" i="1" dirty="0"/>
              <a:t>Intelligenza emotiva</a:t>
            </a:r>
            <a:r>
              <a:rPr lang="it-IT" altLang="it-IT" sz="1600" dirty="0"/>
              <a:t>, BUR, 2000, p. 266</a:t>
            </a:r>
          </a:p>
          <a:p>
            <a:endParaRPr lang="it-IT" altLang="it-IT" dirty="0"/>
          </a:p>
        </p:txBody>
      </p:sp>
    </p:spTree>
    <p:extLst>
      <p:ext uri="{BB962C8B-B14F-4D97-AF65-F5344CB8AC3E}">
        <p14:creationId xmlns:p14="http://schemas.microsoft.com/office/powerpoint/2010/main" val="70450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asellaDiTesto 4">
            <a:extLst>
              <a:ext uri="{FF2B5EF4-FFF2-40B4-BE49-F238E27FC236}">
                <a16:creationId xmlns:a16="http://schemas.microsoft.com/office/drawing/2014/main" id="{6E06C091-64EB-80B8-A4F9-365D7555D145}"/>
              </a:ext>
            </a:extLst>
          </p:cNvPr>
          <p:cNvSpPr txBox="1">
            <a:spLocks noChangeArrowheads="1"/>
          </p:cNvSpPr>
          <p:nvPr/>
        </p:nvSpPr>
        <p:spPr bwMode="auto">
          <a:xfrm>
            <a:off x="4464051" y="897250"/>
            <a:ext cx="4665663"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sz="2000" b="1" dirty="0"/>
              <a:t>«La costruzione dell’identità ☺☺</a:t>
            </a:r>
          </a:p>
          <a:p>
            <a:endParaRPr lang="it-IT" sz="2000" dirty="0"/>
          </a:p>
          <a:p>
            <a:r>
              <a:rPr lang="it-IT" sz="2000" dirty="0"/>
              <a:t>Anna Oliverio Ferraris è psicologa, psicoterapeuta e professore ordinario di Psicologia dello sviluppo all’Università della Sapienza di Roma. Dirige la rivista degli psicologi italiani «Psicologia Contemporanea» ed          è autrice di saggi, articoli scientifici       e testi scolastici. </a:t>
            </a:r>
          </a:p>
          <a:p>
            <a:endParaRPr lang="it-IT" altLang="it-IT" sz="2000" dirty="0"/>
          </a:p>
        </p:txBody>
      </p:sp>
      <p:sp>
        <p:nvSpPr>
          <p:cNvPr id="4099" name="CasellaDiTesto 2">
            <a:extLst>
              <a:ext uri="{FF2B5EF4-FFF2-40B4-BE49-F238E27FC236}">
                <a16:creationId xmlns:a16="http://schemas.microsoft.com/office/drawing/2014/main" id="{10B8C6EE-B16E-0130-1626-BDAC82C4405A}"/>
              </a:ext>
            </a:extLst>
          </p:cNvPr>
          <p:cNvSpPr txBox="1">
            <a:spLocks noChangeArrowheads="1"/>
          </p:cNvSpPr>
          <p:nvPr/>
        </p:nvSpPr>
        <p:spPr bwMode="auto">
          <a:xfrm>
            <a:off x="140196" y="6250285"/>
            <a:ext cx="741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200" dirty="0">
                <a:hlinkClick r:id="rId2"/>
              </a:rPr>
              <a:t>https://www.ibs.it/libri/autori/anna-oliverio-ferraris</a:t>
            </a:r>
            <a:r>
              <a:rPr lang="it-IT" altLang="it-IT" sz="1200" dirty="0"/>
              <a:t> </a:t>
            </a:r>
          </a:p>
          <a:p>
            <a:endParaRPr lang="it-IT" altLang="it-IT" sz="1200" dirty="0"/>
          </a:p>
        </p:txBody>
      </p:sp>
      <p:pic>
        <p:nvPicPr>
          <p:cNvPr id="3" name="Immagine 2" descr="Immagine che contiene testo&#10;&#10;Descrizione generata automaticamente">
            <a:extLst>
              <a:ext uri="{FF2B5EF4-FFF2-40B4-BE49-F238E27FC236}">
                <a16:creationId xmlns:a16="http://schemas.microsoft.com/office/drawing/2014/main" id="{3CB6D658-184F-FFD9-5941-A8CFEE8BF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84" y="689620"/>
            <a:ext cx="3667755" cy="5406479"/>
          </a:xfrm>
          <a:prstGeom prst="rect">
            <a:avLst/>
          </a:prstGeom>
        </p:spPr>
      </p:pic>
      <p:pic>
        <p:nvPicPr>
          <p:cNvPr id="5" name="Immagine 4">
            <a:extLst>
              <a:ext uri="{FF2B5EF4-FFF2-40B4-BE49-F238E27FC236}">
                <a16:creationId xmlns:a16="http://schemas.microsoft.com/office/drawing/2014/main" id="{9FE4140E-3514-B752-DD4B-77B500ECEA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4496" y="4191099"/>
            <a:ext cx="1905000" cy="1905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9673E9-8194-D725-035E-3E8DD1E5A3ED}"/>
              </a:ext>
            </a:extLst>
          </p:cNvPr>
          <p:cNvSpPr>
            <a:spLocks noGrp="1"/>
          </p:cNvSpPr>
          <p:nvPr>
            <p:ph type="title"/>
          </p:nvPr>
        </p:nvSpPr>
        <p:spPr/>
        <p:txBody>
          <a:bodyPr/>
          <a:lstStyle/>
          <a:p>
            <a:r>
              <a:rPr lang="it-IT" sz="3600" dirty="0"/>
              <a:t>Personalità e la didattica differenziata</a:t>
            </a:r>
          </a:p>
        </p:txBody>
      </p:sp>
      <p:sp>
        <p:nvSpPr>
          <p:cNvPr id="4" name="CasellaDiTesto 3">
            <a:extLst>
              <a:ext uri="{FF2B5EF4-FFF2-40B4-BE49-F238E27FC236}">
                <a16:creationId xmlns:a16="http://schemas.microsoft.com/office/drawing/2014/main" id="{C4B04CC6-55F3-FC90-F494-63D371FB03A5}"/>
              </a:ext>
            </a:extLst>
          </p:cNvPr>
          <p:cNvSpPr txBox="1"/>
          <p:nvPr/>
        </p:nvSpPr>
        <p:spPr>
          <a:xfrm>
            <a:off x="173566" y="1133356"/>
            <a:ext cx="8532440" cy="5062924"/>
          </a:xfrm>
          <a:prstGeom prst="rect">
            <a:avLst/>
          </a:prstGeom>
          <a:noFill/>
        </p:spPr>
        <p:txBody>
          <a:bodyPr wrap="square">
            <a:spAutoFit/>
          </a:bodyPr>
          <a:lstStyle/>
          <a:p>
            <a:r>
              <a:rPr lang="it-IT" sz="1900" b="1" dirty="0"/>
              <a:t>Leonardo Povia </a:t>
            </a:r>
            <a:r>
              <a:rPr lang="it-IT" sz="1900" dirty="0"/>
              <a:t>☺☺☺</a:t>
            </a:r>
          </a:p>
          <a:p>
            <a:r>
              <a:rPr lang="it-IT" sz="1900" dirty="0"/>
              <a:t>«Bisogna tenere presente che per garantire il diritto allo studio, all’integrazione degli alunni diversamente abili sono previste particolari procedure e tutele, regolate dalla normativa, che interessano tutto il percorso scolastico e che entrano anche nel campo specifico della valutazione.» </a:t>
            </a:r>
          </a:p>
          <a:p>
            <a:endParaRPr lang="it-IT" sz="1900" dirty="0"/>
          </a:p>
          <a:p>
            <a:r>
              <a:rPr lang="it-IT" sz="1900" dirty="0"/>
              <a:t>«Poiché al centro dell’attività scolastica rimane sempre e comunque l’alunno e il </a:t>
            </a:r>
            <a:r>
              <a:rPr lang="it-IT" sz="1900" u="sng" dirty="0"/>
              <a:t>suo progetto di vita</a:t>
            </a:r>
            <a:r>
              <a:rPr lang="it-IT" sz="1900" dirty="0"/>
              <a:t>, per una adeguata maturazione si può collegialmente decidere di dedicare maggior tempo-scuola alle materie caratterizzanti il suo percorso di studio. È altresì possibile prevedere gli obbiettivi minimi fino alla qualifica e proseguire nell’ultimo biennio con la programmazione differenziata.</a:t>
            </a:r>
          </a:p>
          <a:p>
            <a:endParaRPr lang="it-IT" sz="1900" dirty="0"/>
          </a:p>
          <a:p>
            <a:r>
              <a:rPr lang="it-IT" sz="1900" dirty="0"/>
              <a:t>Ciò si rende utile quando non sussistono i presupposti di apprendimento riconducibili globalmente ai programmi ministeriali e risulta importante che l’alunno maturi maggiormente le competenze acquisite, </a:t>
            </a:r>
            <a:r>
              <a:rPr lang="it-IT" sz="1900" u="sng" dirty="0"/>
              <a:t>consolidi la stima nelle proprie capacità</a:t>
            </a:r>
            <a:r>
              <a:rPr lang="it-IT" sz="1900" dirty="0"/>
              <a:t>, </a:t>
            </a:r>
            <a:r>
              <a:rPr lang="it-IT" sz="1900" u="sng" dirty="0"/>
              <a:t>sviluppo la sua crescita personale</a:t>
            </a:r>
            <a:r>
              <a:rPr lang="it-IT" sz="1900" dirty="0"/>
              <a:t> ed accresca una maggiore socializzazione.» </a:t>
            </a:r>
          </a:p>
        </p:txBody>
      </p:sp>
      <p:sp>
        <p:nvSpPr>
          <p:cNvPr id="6" name="CasellaDiTesto 5">
            <a:extLst>
              <a:ext uri="{FF2B5EF4-FFF2-40B4-BE49-F238E27FC236}">
                <a16:creationId xmlns:a16="http://schemas.microsoft.com/office/drawing/2014/main" id="{37589FA8-9632-C9E5-AA05-E691A65110D3}"/>
              </a:ext>
            </a:extLst>
          </p:cNvPr>
          <p:cNvSpPr txBox="1"/>
          <p:nvPr/>
        </p:nvSpPr>
        <p:spPr>
          <a:xfrm>
            <a:off x="611560" y="6211669"/>
            <a:ext cx="8208912" cy="353943"/>
          </a:xfrm>
          <a:prstGeom prst="rect">
            <a:avLst/>
          </a:prstGeom>
          <a:noFill/>
        </p:spPr>
        <p:txBody>
          <a:bodyPr wrap="square">
            <a:spAutoFit/>
          </a:bodyPr>
          <a:lstStyle/>
          <a:p>
            <a:r>
              <a:rPr lang="it-IT" sz="1700" dirty="0">
                <a:solidFill>
                  <a:srgbClr val="FF0000"/>
                </a:solidFill>
              </a:rPr>
              <a:t>https://didatticapersuasiva.com/sostegno/la-valutazione-degli-alunni-disabili</a:t>
            </a:r>
          </a:p>
        </p:txBody>
      </p:sp>
    </p:spTree>
    <p:extLst>
      <p:ext uri="{BB962C8B-B14F-4D97-AF65-F5344CB8AC3E}">
        <p14:creationId xmlns:p14="http://schemas.microsoft.com/office/powerpoint/2010/main" val="1524337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05A06-082C-BD79-0058-248329E49072}"/>
              </a:ext>
            </a:extLst>
          </p:cNvPr>
          <p:cNvSpPr>
            <a:spLocks noGrp="1"/>
          </p:cNvSpPr>
          <p:nvPr>
            <p:ph type="title"/>
          </p:nvPr>
        </p:nvSpPr>
        <p:spPr>
          <a:xfrm>
            <a:off x="457200" y="53752"/>
            <a:ext cx="8229600" cy="1143000"/>
          </a:xfrm>
        </p:spPr>
        <p:txBody>
          <a:bodyPr/>
          <a:lstStyle/>
          <a:p>
            <a:r>
              <a:rPr lang="it-IT" sz="3600" dirty="0"/>
              <a:t>Riassunto</a:t>
            </a:r>
          </a:p>
        </p:txBody>
      </p:sp>
      <p:sp>
        <p:nvSpPr>
          <p:cNvPr id="3" name="CasellaDiTesto 2">
            <a:extLst>
              <a:ext uri="{FF2B5EF4-FFF2-40B4-BE49-F238E27FC236}">
                <a16:creationId xmlns:a16="http://schemas.microsoft.com/office/drawing/2014/main" id="{8C45C9E8-14E0-5C64-75AF-3304B023CBE3}"/>
              </a:ext>
            </a:extLst>
          </p:cNvPr>
          <p:cNvSpPr txBox="1">
            <a:spLocks noChangeArrowheads="1"/>
          </p:cNvSpPr>
          <p:nvPr/>
        </p:nvSpPr>
        <p:spPr bwMode="auto">
          <a:xfrm>
            <a:off x="287685" y="1052736"/>
            <a:ext cx="856863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dirty="0"/>
              <a:t>Due concetti sono da ricordare:</a:t>
            </a:r>
          </a:p>
          <a:p>
            <a:pPr marL="342900" indent="-342900">
              <a:buFontTx/>
              <a:buChar char="-"/>
            </a:pPr>
            <a:r>
              <a:rPr lang="it-IT" altLang="it-IT" sz="2000" dirty="0"/>
              <a:t>in-dividuo, cioè </a:t>
            </a:r>
            <a:r>
              <a:rPr lang="it-IT" altLang="it-IT" sz="2000" i="1" dirty="0"/>
              <a:t>a-</a:t>
            </a:r>
            <a:r>
              <a:rPr lang="it-IT" altLang="it-IT" sz="2000" i="1" dirty="0" err="1"/>
              <a:t>tomos</a:t>
            </a:r>
            <a:endParaRPr lang="it-IT" altLang="it-IT" sz="2000" dirty="0"/>
          </a:p>
          <a:p>
            <a:pPr marL="342900" indent="-342900">
              <a:buFontTx/>
              <a:buChar char="-"/>
            </a:pPr>
            <a:r>
              <a:rPr lang="it-IT" altLang="it-IT" sz="2000" dirty="0"/>
              <a:t>persona, cioè la maschera.</a:t>
            </a:r>
          </a:p>
          <a:p>
            <a:r>
              <a:rPr lang="it-IT" altLang="it-IT" sz="2000" dirty="0"/>
              <a:t>In polacco l’espressione è ancora più sostanziale: </a:t>
            </a:r>
          </a:p>
          <a:p>
            <a:r>
              <a:rPr lang="it-IT" altLang="it-IT" sz="2000" i="1" dirty="0"/>
              <a:t>o-</a:t>
            </a:r>
            <a:r>
              <a:rPr lang="it-IT" altLang="it-IT" sz="2000" i="1" dirty="0" err="1"/>
              <a:t>soba</a:t>
            </a:r>
            <a:r>
              <a:rPr lang="it-IT" altLang="it-IT" sz="2000" dirty="0"/>
              <a:t>, vuol dire «ecco-lui stesso»</a:t>
            </a:r>
          </a:p>
          <a:p>
            <a:endParaRPr lang="it-IT" altLang="it-IT" sz="2000" dirty="0"/>
          </a:p>
          <a:p>
            <a:r>
              <a:rPr lang="it-IT" altLang="it-IT" sz="2000" dirty="0"/>
              <a:t>Questo è il senso della parola «personalità», cioè l’essere in se stesso, completo, con la sua struttura interna complessa e la sua </a:t>
            </a:r>
            <a:r>
              <a:rPr lang="it-IT" altLang="it-IT" sz="2000" u="sng" dirty="0"/>
              <a:t>compattezza esterna</a:t>
            </a:r>
            <a:r>
              <a:rPr lang="it-IT" altLang="it-IT" sz="2000" dirty="0"/>
              <a:t>. Far crescere la personalità è il compito essenziale dell’insegnamento/ didattica/ pedagogia/ famiglia.</a:t>
            </a:r>
          </a:p>
          <a:p>
            <a:endParaRPr lang="it-IT" altLang="it-IT" sz="2000" dirty="0"/>
          </a:p>
          <a:p>
            <a:r>
              <a:rPr lang="it-IT" altLang="it-IT" sz="2000" dirty="0"/>
              <a:t>Poi, il senso dalla personalità forte e completa è essenziale per tutti, </a:t>
            </a:r>
          </a:p>
          <a:p>
            <a:pPr marL="342900" indent="-342900">
              <a:buFontTx/>
              <a:buChar char="-"/>
            </a:pPr>
            <a:r>
              <a:rPr lang="it-IT" altLang="it-IT" sz="2000" dirty="0"/>
              <a:t>sia per studenti che crescono, </a:t>
            </a:r>
          </a:p>
          <a:p>
            <a:pPr marL="342900" indent="-342900">
              <a:buFontTx/>
              <a:buChar char="-"/>
            </a:pPr>
            <a:r>
              <a:rPr lang="it-IT" altLang="it-IT" sz="2000" dirty="0"/>
              <a:t>sia per insegnanti che nonostante loro ruolo di «autorità» omnisciente, devono, in vista del concetto della didattica cognitivista/ costruttivista/ inclusiva</a:t>
            </a:r>
            <a:r>
              <a:rPr lang="it-IT" altLang="it-IT" sz="2000" i="1" dirty="0"/>
              <a:t>, scendere</a:t>
            </a:r>
            <a:r>
              <a:rPr lang="it-IT" altLang="it-IT" sz="2000" dirty="0"/>
              <a:t> giù, per trovarsi con lo studente a metà strada.  </a:t>
            </a:r>
          </a:p>
          <a:p>
            <a:endParaRPr lang="it-IT" altLang="it-IT" sz="2000" dirty="0"/>
          </a:p>
          <a:p>
            <a:pPr algn="r"/>
            <a:r>
              <a:rPr lang="it-IT" altLang="it-IT" sz="2000" b="1" dirty="0">
                <a:solidFill>
                  <a:srgbClr val="C00000"/>
                </a:solidFill>
              </a:rPr>
              <a:t>Grazie per l’attenzione, e buone letture!</a:t>
            </a:r>
          </a:p>
        </p:txBody>
      </p:sp>
    </p:spTree>
    <p:extLst>
      <p:ext uri="{BB962C8B-B14F-4D97-AF65-F5344CB8AC3E}">
        <p14:creationId xmlns:p14="http://schemas.microsoft.com/office/powerpoint/2010/main" val="1573464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51748A-E5E7-7500-9D20-F2C630D8C6C9}"/>
              </a:ext>
            </a:extLst>
          </p:cNvPr>
          <p:cNvSpPr>
            <a:spLocks noGrp="1"/>
          </p:cNvSpPr>
          <p:nvPr>
            <p:ph type="title"/>
          </p:nvPr>
        </p:nvSpPr>
        <p:spPr>
          <a:xfrm>
            <a:off x="0" y="1245734"/>
            <a:ext cx="5400600" cy="1143000"/>
          </a:xfrm>
        </p:spPr>
        <p:txBody>
          <a:bodyPr/>
          <a:lstStyle/>
          <a:p>
            <a:r>
              <a:rPr lang="it-IT" sz="3600" dirty="0"/>
              <a:t>PS: «in America…»</a:t>
            </a:r>
          </a:p>
        </p:txBody>
      </p:sp>
      <p:sp>
        <p:nvSpPr>
          <p:cNvPr id="4" name="CasellaDiTesto 3">
            <a:extLst>
              <a:ext uri="{FF2B5EF4-FFF2-40B4-BE49-F238E27FC236}">
                <a16:creationId xmlns:a16="http://schemas.microsoft.com/office/drawing/2014/main" id="{38519BF2-DF0B-319C-33B6-90FC1F4C3BC7}"/>
              </a:ext>
            </a:extLst>
          </p:cNvPr>
          <p:cNvSpPr txBox="1"/>
          <p:nvPr/>
        </p:nvSpPr>
        <p:spPr>
          <a:xfrm>
            <a:off x="282352" y="2436539"/>
            <a:ext cx="8579296" cy="4324261"/>
          </a:xfrm>
          <a:prstGeom prst="rect">
            <a:avLst/>
          </a:prstGeom>
          <a:noFill/>
        </p:spPr>
        <p:txBody>
          <a:bodyPr wrap="square">
            <a:spAutoFit/>
          </a:bodyPr>
          <a:lstStyle/>
          <a:p>
            <a:r>
              <a:rPr lang="it-IT" sz="2000" dirty="0"/>
              <a:t>sono stato prima del dottorato. Di meccanica quantistica non ho imparato granché. Ma ho imparato che in America tutto è meglio dell’altro! Non ci sono le uova piccole, medie e grandi. Ci sono </a:t>
            </a:r>
            <a:r>
              <a:rPr lang="it-IT" sz="2000" i="1" dirty="0"/>
              <a:t>large</a:t>
            </a:r>
            <a:r>
              <a:rPr lang="it-IT" sz="2000" dirty="0"/>
              <a:t>, </a:t>
            </a:r>
            <a:r>
              <a:rPr lang="it-IT" sz="2000" i="1" dirty="0"/>
              <a:t>extra-large</a:t>
            </a:r>
            <a:r>
              <a:rPr lang="it-IT" sz="2000" dirty="0"/>
              <a:t> e </a:t>
            </a:r>
            <a:r>
              <a:rPr lang="it-IT" sz="2000" i="1" dirty="0" err="1"/>
              <a:t>elephant</a:t>
            </a:r>
            <a:r>
              <a:rPr lang="it-IT" sz="2000" dirty="0"/>
              <a:t>, anche se sono in dimensioni come le nostre.</a:t>
            </a:r>
          </a:p>
          <a:p>
            <a:pPr>
              <a:spcAft>
                <a:spcPts val="600"/>
              </a:spcAft>
            </a:pPr>
            <a:r>
              <a:rPr lang="it-IT" sz="2000" dirty="0"/>
              <a:t>Per forza: l’America è cresciuta non sulle basi di secoli di sviluppo culturale, collettivo e interlacciato ma sulle capacità </a:t>
            </a:r>
            <a:r>
              <a:rPr lang="it-IT" sz="2000" i="1" dirty="0"/>
              <a:t>individuali</a:t>
            </a:r>
            <a:r>
              <a:rPr lang="it-IT" sz="2000" dirty="0"/>
              <a:t>, cioè personali, dei «pionieri». Che potevano contare solo su </a:t>
            </a:r>
            <a:r>
              <a:rPr lang="it-IT" sz="2000" i="1" dirty="0"/>
              <a:t>se stessi</a:t>
            </a:r>
            <a:r>
              <a:rPr lang="it-IT" sz="2000" dirty="0"/>
              <a:t>. </a:t>
            </a:r>
          </a:p>
          <a:p>
            <a:pPr>
              <a:spcAft>
                <a:spcPts val="600"/>
              </a:spcAft>
            </a:pPr>
            <a:r>
              <a:rPr lang="it-IT" sz="2000" dirty="0"/>
              <a:t>A noi, in Europa, manca un po’ questa capacità di auto-stima, di certezza che «ce la faccio, assolutamente». </a:t>
            </a:r>
          </a:p>
          <a:p>
            <a:pPr>
              <a:spcAft>
                <a:spcPts val="600"/>
              </a:spcAft>
            </a:pPr>
            <a:r>
              <a:rPr lang="it-IT" sz="2000" dirty="0"/>
              <a:t>Per questo motivo ho dedicato una lezione separata al concetto della persone, i.e. del ruolo che siamo capaci (e destinati) a svolgere, nella società, ognuno secondo i suoi </a:t>
            </a:r>
            <a:r>
              <a:rPr lang="it-IT" sz="2000" i="1" dirty="0"/>
              <a:t>talenti </a:t>
            </a:r>
            <a:r>
              <a:rPr lang="it-IT" sz="2000" dirty="0"/>
              <a:t>particolari</a:t>
            </a:r>
          </a:p>
          <a:p>
            <a:r>
              <a:rPr lang="it-IT" sz="2000" dirty="0"/>
              <a:t>				</a:t>
            </a:r>
            <a:r>
              <a:rPr lang="it-IT" sz="2000" b="1" dirty="0"/>
              <a:t>Grazie ancora per la Vs attenzione!</a:t>
            </a:r>
            <a:r>
              <a:rPr lang="it-IT" sz="2000" dirty="0"/>
              <a:t> </a:t>
            </a:r>
          </a:p>
        </p:txBody>
      </p:sp>
      <p:pic>
        <p:nvPicPr>
          <p:cNvPr id="5" name="Immagine 4" descr="Immagine che contiene esterni, cielo, edificio&#10;&#10;Descrizione generata automaticamente">
            <a:extLst>
              <a:ext uri="{FF2B5EF4-FFF2-40B4-BE49-F238E27FC236}">
                <a16:creationId xmlns:a16="http://schemas.microsoft.com/office/drawing/2014/main" id="{FAFFC1E4-2030-67CD-D5B6-DACF25D9D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508" y="91441"/>
            <a:ext cx="4097024" cy="2345098"/>
          </a:xfrm>
          <a:prstGeom prst="rect">
            <a:avLst/>
          </a:prstGeom>
        </p:spPr>
      </p:pic>
    </p:spTree>
    <p:extLst>
      <p:ext uri="{BB962C8B-B14F-4D97-AF65-F5344CB8AC3E}">
        <p14:creationId xmlns:p14="http://schemas.microsoft.com/office/powerpoint/2010/main" val="134133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a:extLst>
              <a:ext uri="{FF2B5EF4-FFF2-40B4-BE49-F238E27FC236}">
                <a16:creationId xmlns:a16="http://schemas.microsoft.com/office/drawing/2014/main" id="{E25DD682-643F-52A8-A213-39DBC8EBDA1B}"/>
              </a:ext>
            </a:extLst>
          </p:cNvPr>
          <p:cNvSpPr>
            <a:spLocks noGrp="1" noChangeArrowheads="1"/>
          </p:cNvSpPr>
          <p:nvPr>
            <p:ph type="title"/>
          </p:nvPr>
        </p:nvSpPr>
        <p:spPr>
          <a:xfrm>
            <a:off x="457200" y="-100013"/>
            <a:ext cx="8229600" cy="1143001"/>
          </a:xfrm>
        </p:spPr>
        <p:txBody>
          <a:bodyPr/>
          <a:lstStyle/>
          <a:p>
            <a:r>
              <a:rPr lang="it-IT" altLang="it-IT" sz="3600" dirty="0"/>
              <a:t>L’identità</a:t>
            </a:r>
          </a:p>
        </p:txBody>
      </p:sp>
      <p:sp>
        <p:nvSpPr>
          <p:cNvPr id="2" name="CasellaDiTesto 4">
            <a:extLst>
              <a:ext uri="{FF2B5EF4-FFF2-40B4-BE49-F238E27FC236}">
                <a16:creationId xmlns:a16="http://schemas.microsoft.com/office/drawing/2014/main" id="{00C368BC-5B99-EF54-206A-AF99AF40FE3E}"/>
              </a:ext>
            </a:extLst>
          </p:cNvPr>
          <p:cNvSpPr txBox="1">
            <a:spLocks noChangeArrowheads="1"/>
          </p:cNvSpPr>
          <p:nvPr/>
        </p:nvSpPr>
        <p:spPr bwMode="auto">
          <a:xfrm>
            <a:off x="251520" y="764704"/>
            <a:ext cx="8764067" cy="555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600"/>
              </a:spcBef>
            </a:pPr>
            <a:r>
              <a:rPr lang="it-IT" sz="2000" dirty="0"/>
              <a:t>Tra le dimensioni della psiche, l'identità è forse la più complessa da affrontare e descrivere. </a:t>
            </a:r>
          </a:p>
          <a:p>
            <a:pPr>
              <a:spcBef>
                <a:spcPts val="600"/>
              </a:spcBef>
            </a:pPr>
            <a:r>
              <a:rPr lang="it-IT" sz="2000" dirty="0"/>
              <a:t>Ogni qual volta che si cerca di definirne le componenti, ci si imbatte in qualcosa di analogo a quando un biologo osserva una cellula al microscopio: appena, manovrando l'obiettivo, riesce a mettere a fuoco una struttura, deve rinunciare a vederne altre, che man mano si sfocano e indietreggiano per poi svanire del tutto. </a:t>
            </a:r>
          </a:p>
          <a:p>
            <a:pPr>
              <a:spcBef>
                <a:spcPts val="600"/>
              </a:spcBef>
            </a:pPr>
            <a:r>
              <a:rPr lang="it-IT" sz="2000" dirty="0"/>
              <a:t>Ma soprattutto perché oggi, in un mondo mutevole e liberato dai ruoli assegnati dalla tradizione, dalla famiglia e dall'assetto sociale, l'individuo sperimenta una fatica nuova nel realizzare la propria identità in maniera autentica e senza perdere sé stesso. Sfuggente e polimorfa, l'«identità» si vuole da un lato permanente e stabile, nonostante tutte le trasformazioni, le influenze e gli scossoni cui è sottoposta. </a:t>
            </a:r>
          </a:p>
          <a:p>
            <a:pPr>
              <a:spcBef>
                <a:spcPts val="600"/>
              </a:spcBef>
            </a:pPr>
            <a:r>
              <a:rPr lang="it-IT" sz="2000" dirty="0"/>
              <a:t>Anna Oliverio Ferraris ci racconta in questo libro questa sfida difficile e decisiva. Cercando di mostrarci le ragioni e gli argomenti di una verità preziosa: che la costruzione dell'identità è simile alla costruzione della memoria, con cui va di pari passo. Un impegno che dura tutta la vita. </a:t>
            </a:r>
            <a:endParaRPr lang="it-IT" altLang="it-IT" sz="2000" dirty="0"/>
          </a:p>
        </p:txBody>
      </p:sp>
      <p:sp>
        <p:nvSpPr>
          <p:cNvPr id="4" name="CasellaDiTesto 3">
            <a:extLst>
              <a:ext uri="{FF2B5EF4-FFF2-40B4-BE49-F238E27FC236}">
                <a16:creationId xmlns:a16="http://schemas.microsoft.com/office/drawing/2014/main" id="{F87B1541-6321-CD62-AB88-179672FEFDB1}"/>
              </a:ext>
            </a:extLst>
          </p:cNvPr>
          <p:cNvSpPr txBox="1"/>
          <p:nvPr/>
        </p:nvSpPr>
        <p:spPr>
          <a:xfrm>
            <a:off x="251520" y="6464087"/>
            <a:ext cx="8229600" cy="307777"/>
          </a:xfrm>
          <a:prstGeom prst="rect">
            <a:avLst/>
          </a:prstGeom>
          <a:noFill/>
        </p:spPr>
        <p:txBody>
          <a:bodyPr wrap="square">
            <a:spAutoFit/>
          </a:bodyPr>
          <a:lstStyle/>
          <a:p>
            <a:r>
              <a:rPr lang="it-IT" altLang="it-IT" sz="1400" dirty="0">
                <a:hlinkClick r:id="rId2"/>
              </a:rPr>
              <a:t>https://www.vallardi.it/catalogo/scheda/pdf-larte-di-insegnare-nuova-edizione-ebook_1.html</a:t>
            </a:r>
            <a:endParaRPr lang="it-IT" altLang="it-IT" sz="1400" dirty="0"/>
          </a:p>
        </p:txBody>
      </p:sp>
    </p:spTree>
    <p:extLst>
      <p:ext uri="{BB962C8B-B14F-4D97-AF65-F5344CB8AC3E}">
        <p14:creationId xmlns:p14="http://schemas.microsoft.com/office/powerpoint/2010/main" val="3491265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37456" y="-6052"/>
            <a:ext cx="8229600" cy="1143000"/>
          </a:xfrm>
        </p:spPr>
        <p:txBody>
          <a:bodyPr/>
          <a:lstStyle/>
          <a:p>
            <a:r>
              <a:rPr lang="it-IT" sz="3600" dirty="0"/>
              <a:t>L’individuo e la persona</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466304" y="1412776"/>
            <a:ext cx="8564563"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42900" indent="-342900">
              <a:buFontTx/>
              <a:buChar char="-"/>
            </a:pPr>
            <a:r>
              <a:rPr lang="it-IT" altLang="it-IT" sz="2000" dirty="0"/>
              <a:t>Socrate: «conoscere sé stessi»</a:t>
            </a:r>
          </a:p>
          <a:p>
            <a:pPr marL="342900" indent="-342900">
              <a:buFontTx/>
              <a:buChar char="-"/>
            </a:pPr>
            <a:r>
              <a:rPr lang="it-IT" altLang="it-IT" sz="2000" dirty="0"/>
              <a:t>Plinio: «stabilire un dialogo con sé stessi»</a:t>
            </a:r>
          </a:p>
          <a:p>
            <a:pPr marL="342900" indent="-342900">
              <a:buFontTx/>
              <a:buChar char="-"/>
            </a:pPr>
            <a:r>
              <a:rPr lang="it-IT" altLang="it-IT" sz="2000" dirty="0"/>
              <a:t>Marco Aurelio: «apprendere l’arte di governare sé stessi con la temperanza, l’amicizia e la serenità»</a:t>
            </a:r>
          </a:p>
          <a:p>
            <a:pPr marL="342900" indent="-342900">
              <a:buFontTx/>
              <a:buChar char="-"/>
            </a:pPr>
            <a:r>
              <a:rPr lang="it-IT" altLang="it-IT" sz="2000" dirty="0"/>
              <a:t>Epitteto: «prendere sé stessi come oggetto di studio»</a:t>
            </a:r>
          </a:p>
          <a:p>
            <a:pPr marL="342900" indent="-342900">
              <a:buFontTx/>
              <a:buChar char="-"/>
            </a:pPr>
            <a:r>
              <a:rPr lang="it-IT" altLang="it-IT" sz="2000" dirty="0"/>
              <a:t>«Innanzi tutto dì a te stesso chi vuoi essere; poi fa ogni cosa di conseguenza.»</a:t>
            </a:r>
          </a:p>
          <a:p>
            <a:endParaRPr lang="it-IT" altLang="it-IT" sz="2000" dirty="0"/>
          </a:p>
          <a:p>
            <a:r>
              <a:rPr lang="it-IT" altLang="it-IT" sz="2000" dirty="0"/>
              <a:t>Illuminante è la distinzione operata da romani [Greci] tra </a:t>
            </a:r>
            <a:r>
              <a:rPr lang="it-IT" altLang="it-IT" sz="2000" i="1" dirty="0"/>
              <a:t>individuo</a:t>
            </a:r>
            <a:r>
              <a:rPr lang="it-IT" altLang="it-IT" sz="2000" dirty="0"/>
              <a:t> e </a:t>
            </a:r>
            <a:r>
              <a:rPr lang="it-IT" altLang="it-IT" sz="2000" i="1" dirty="0"/>
              <a:t>persona</a:t>
            </a:r>
            <a:r>
              <a:rPr lang="it-IT" altLang="it-IT" sz="2000" dirty="0"/>
              <a:t>. Mentre l’in-dividuo (come dice il termine stesso) è «non-divisibile» [</a:t>
            </a:r>
            <a:r>
              <a:rPr lang="it-IT" altLang="it-IT" sz="2000" i="1" dirty="0"/>
              <a:t>a-</a:t>
            </a:r>
            <a:r>
              <a:rPr lang="it-IT" altLang="it-IT" sz="2000" i="1" dirty="0" err="1"/>
              <a:t>tomos</a:t>
            </a:r>
            <a:r>
              <a:rPr lang="it-IT" altLang="it-IT" sz="2000" dirty="0"/>
              <a:t>, per Greci], la «persona» (o maschera) indica invece   i vari ruoli che, sul palcoscenico sociale, siamo portati ad indossare nei rapporti con altri a seconda dei casi e delle circostanze.</a:t>
            </a:r>
          </a:p>
          <a:p>
            <a:endParaRPr lang="it-IT" altLang="it-IT" sz="2000" dirty="0"/>
          </a:p>
          <a:p>
            <a:r>
              <a:rPr lang="it-IT" altLang="it-IT" sz="1600" dirty="0"/>
              <a:t>A. Oliviero Ferraris, </a:t>
            </a:r>
            <a:r>
              <a:rPr lang="it-IT" altLang="it-IT" sz="1600" i="1" dirty="0"/>
              <a:t>La costruzione dell’identità, </a:t>
            </a:r>
            <a:r>
              <a:rPr lang="it-IT" altLang="it-IT" sz="1600" dirty="0"/>
              <a:t>Bollati Boringhieri, 2022, p. 12 </a:t>
            </a:r>
          </a:p>
        </p:txBody>
      </p:sp>
    </p:spTree>
    <p:extLst>
      <p:ext uri="{BB962C8B-B14F-4D97-AF65-F5344CB8AC3E}">
        <p14:creationId xmlns:p14="http://schemas.microsoft.com/office/powerpoint/2010/main" val="14672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35224" y="260028"/>
            <a:ext cx="8229600" cy="1143000"/>
          </a:xfrm>
        </p:spPr>
        <p:txBody>
          <a:bodyPr/>
          <a:lstStyle/>
          <a:p>
            <a:r>
              <a:rPr lang="it-IT" altLang="it-IT" sz="3600" dirty="0"/>
              <a:t>L’identità nell’infanzia </a:t>
            </a:r>
            <a:br>
              <a:rPr lang="it-IT" altLang="it-IT" sz="3600" b="1" dirty="0"/>
            </a:br>
            <a:endParaRPr lang="it-IT" sz="3600" dirty="0"/>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413520" y="1034602"/>
            <a:ext cx="8564563"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dirty="0"/>
              <a:t>Affinché l’identità possa emergere serenamente nei primi anni bisogna che il bambino trovi persone che lo sostengono in questo compito evolutivo. In che modo? Accogliendolo con affetto e inviandoli dei messaggi incoraggianti. </a:t>
            </a:r>
          </a:p>
          <a:p>
            <a:endParaRPr lang="it-IT" altLang="it-IT" sz="2000" dirty="0"/>
          </a:p>
          <a:p>
            <a:r>
              <a:rPr lang="it-IT" altLang="it-IT" sz="2000" dirty="0"/>
              <a:t>Tradotti in parole, questi messaggi (che provengono anche dagli atteggiamenti, dai gesti, dai sorrisi, dal tono della voce) direbbero:</a:t>
            </a:r>
          </a:p>
          <a:p>
            <a:endParaRPr lang="it-IT" altLang="it-IT" sz="2000" dirty="0"/>
          </a:p>
          <a:p>
            <a:r>
              <a:rPr lang="it-IT" altLang="it-IT" sz="2000" dirty="0"/>
              <a:t>«Ti vedo, ti sento, ti tocco.</a:t>
            </a:r>
          </a:p>
          <a:p>
            <a:r>
              <a:rPr lang="it-IT" altLang="it-IT" sz="2000" dirty="0"/>
              <a:t>Mi piaci. Mi piace stare con te.</a:t>
            </a:r>
          </a:p>
          <a:p>
            <a:r>
              <a:rPr lang="it-IT" altLang="it-IT" sz="2000" dirty="0"/>
              <a:t>Mi piace quello che fai.</a:t>
            </a:r>
          </a:p>
          <a:p>
            <a:r>
              <a:rPr lang="it-IT" altLang="it-IT" sz="2000" dirty="0"/>
              <a:t>Sei diverso da me.</a:t>
            </a:r>
          </a:p>
          <a:p>
            <a:r>
              <a:rPr lang="it-IT" altLang="it-IT" sz="2000" dirty="0"/>
              <a:t>Sono contento che tu sia quello </a:t>
            </a:r>
          </a:p>
          <a:p>
            <a:r>
              <a:rPr lang="it-IT" altLang="it-IT" sz="2000" dirty="0"/>
              <a:t>che sei».  (p. 52)</a:t>
            </a:r>
          </a:p>
          <a:p>
            <a:endParaRPr lang="it-IT" altLang="it-IT" sz="2000" dirty="0"/>
          </a:p>
          <a:p>
            <a:endParaRPr lang="it-IT" altLang="it-IT" sz="2000" dirty="0"/>
          </a:p>
          <a:p>
            <a:endParaRPr lang="it-IT" altLang="it-IT" sz="2000" dirty="0"/>
          </a:p>
          <a:p>
            <a:r>
              <a:rPr lang="it-IT" altLang="it-IT" sz="1600" dirty="0"/>
              <a:t>				</a:t>
            </a:r>
          </a:p>
          <a:p>
            <a:r>
              <a:rPr lang="it-IT" altLang="it-IT" sz="1600" dirty="0"/>
              <a:t>				https://www.youtube.com/watch?v=5-kqgQU2Rmo</a:t>
            </a:r>
          </a:p>
        </p:txBody>
      </p:sp>
      <p:pic>
        <p:nvPicPr>
          <p:cNvPr id="5" name="Immagine 4">
            <a:extLst>
              <a:ext uri="{FF2B5EF4-FFF2-40B4-BE49-F238E27FC236}">
                <a16:creationId xmlns:a16="http://schemas.microsoft.com/office/drawing/2014/main" id="{A3FB8976-20DE-D4CF-04D1-E7F92EC0982E}"/>
              </a:ext>
            </a:extLst>
          </p:cNvPr>
          <p:cNvPicPr>
            <a:picLocks noChangeAspect="1"/>
          </p:cNvPicPr>
          <p:nvPr/>
        </p:nvPicPr>
        <p:blipFill>
          <a:blip r:embed="rId2"/>
          <a:stretch>
            <a:fillRect/>
          </a:stretch>
        </p:blipFill>
        <p:spPr>
          <a:xfrm>
            <a:off x="4283968" y="3276476"/>
            <a:ext cx="4104456" cy="3137798"/>
          </a:xfrm>
          <a:prstGeom prst="rect">
            <a:avLst/>
          </a:prstGeom>
        </p:spPr>
      </p:pic>
    </p:spTree>
    <p:extLst>
      <p:ext uri="{BB962C8B-B14F-4D97-AF65-F5344CB8AC3E}">
        <p14:creationId xmlns:p14="http://schemas.microsoft.com/office/powerpoint/2010/main" val="100343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6132F0-7F94-7E62-2559-166ECEBD89B0}"/>
              </a:ext>
            </a:extLst>
          </p:cNvPr>
          <p:cNvSpPr>
            <a:spLocks noGrp="1"/>
          </p:cNvSpPr>
          <p:nvPr>
            <p:ph type="title"/>
          </p:nvPr>
        </p:nvSpPr>
        <p:spPr>
          <a:xfrm>
            <a:off x="441648" y="-171400"/>
            <a:ext cx="8229600" cy="1143000"/>
          </a:xfrm>
        </p:spPr>
        <p:txBody>
          <a:bodyPr/>
          <a:lstStyle/>
          <a:p>
            <a:r>
              <a:rPr lang="it-IT" sz="3200" dirty="0"/>
              <a:t>La costruzione dell’identità nell’adolescenza</a:t>
            </a:r>
          </a:p>
        </p:txBody>
      </p:sp>
      <p:sp>
        <p:nvSpPr>
          <p:cNvPr id="3" name="CasellaDiTesto 4">
            <a:extLst>
              <a:ext uri="{FF2B5EF4-FFF2-40B4-BE49-F238E27FC236}">
                <a16:creationId xmlns:a16="http://schemas.microsoft.com/office/drawing/2014/main" id="{6D255297-D0B8-000E-F1E3-AB36915DCA07}"/>
              </a:ext>
            </a:extLst>
          </p:cNvPr>
          <p:cNvSpPr txBox="1">
            <a:spLocks noChangeArrowheads="1"/>
          </p:cNvSpPr>
          <p:nvPr/>
        </p:nvSpPr>
        <p:spPr bwMode="auto">
          <a:xfrm>
            <a:off x="317080" y="650404"/>
            <a:ext cx="8354168" cy="592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it-IT" altLang="it-IT" sz="2000" dirty="0"/>
              <a:t>Identificarsi con i propri famigliari, come avviene nell’infanzia, non è più sufficiente. Col sopraggiungere dell’adolescenza si avverte il bisogno di esprimere la propria singolarità, e tuttavia, in un mondo complesso come il nostro, popolato da molte diverse identità, senza una collocazione definita nel contesto sociale e con un percorso formativo in evoluzione,   i ragazzi si guardano intorno e fanno delle prove. </a:t>
            </a:r>
          </a:p>
          <a:p>
            <a:pPr>
              <a:spcAft>
                <a:spcPts val="600"/>
              </a:spcAft>
            </a:pPr>
            <a:r>
              <a:rPr lang="it-IT" altLang="it-IT" sz="2000" dirty="0"/>
              <a:t>In una sorta di </a:t>
            </a:r>
            <a:r>
              <a:rPr lang="it-IT" altLang="it-IT" sz="2000" i="1" dirty="0"/>
              <a:t>moratoria </a:t>
            </a:r>
            <a:r>
              <a:rPr lang="it-IT" altLang="it-IT" sz="2000" dirty="0"/>
              <a:t>[il ragazzo] esplora identità diverse, senza tuttavia impegnarsi in scelte definitive che lo limiterebbero. </a:t>
            </a:r>
          </a:p>
          <a:p>
            <a:pPr>
              <a:spcAft>
                <a:spcPts val="600"/>
              </a:spcAft>
            </a:pPr>
            <a:r>
              <a:rPr lang="it-IT" altLang="it-IT" sz="2000" dirty="0"/>
              <a:t>Questa esplorazione può esprimersi in comportamenti, atteggiamenti, abbigliamento, linguaggio; ma può anche esprimersi in tante altre forme: dalle scelte musicali all’«innamoramento» verso idoli dello sport e dello spettacolo, dalla politica allo sport fatto in prima persona, fino a interessi culturali «forti» di varia natura. Non solo, può realizzarsi                    anche nella fantasia, introspettivamente, in sogni a occhi                  aperti.  </a:t>
            </a:r>
          </a:p>
          <a:p>
            <a:pPr>
              <a:spcAft>
                <a:spcPts val="600"/>
              </a:spcAft>
            </a:pPr>
            <a:r>
              <a:rPr lang="it-IT" altLang="it-IT" sz="2000" dirty="0">
                <a:solidFill>
                  <a:schemeClr val="accent2"/>
                </a:solidFill>
              </a:rPr>
              <a:t>- nella fuga nel «</a:t>
            </a:r>
            <a:r>
              <a:rPr lang="it-IT" altLang="it-IT" sz="2000" dirty="0" err="1">
                <a:solidFill>
                  <a:schemeClr val="accent2"/>
                </a:solidFill>
              </a:rPr>
              <a:t>Metaverso</a:t>
            </a:r>
            <a:r>
              <a:rPr lang="it-IT" altLang="it-IT" sz="2000" dirty="0">
                <a:solidFill>
                  <a:schemeClr val="accent2"/>
                </a:solidFill>
              </a:rPr>
              <a:t>» oppure identità «coatta»</a:t>
            </a:r>
          </a:p>
          <a:p>
            <a:pPr>
              <a:spcAft>
                <a:spcPts val="600"/>
              </a:spcAft>
            </a:pPr>
            <a:endParaRPr lang="it-IT" altLang="it-IT" sz="2000" dirty="0"/>
          </a:p>
          <a:p>
            <a:r>
              <a:rPr lang="it-IT" altLang="it-IT" sz="1400" dirty="0"/>
              <a:t>A. Oliviero Ferraris, </a:t>
            </a:r>
            <a:r>
              <a:rPr lang="it-IT" altLang="it-IT" sz="1400" i="1" dirty="0"/>
              <a:t>La costruzione dell’identità, </a:t>
            </a:r>
            <a:r>
              <a:rPr lang="it-IT" altLang="it-IT" sz="1400" dirty="0"/>
              <a:t>Bollati Boringhieri, 2022, p. 61 </a:t>
            </a:r>
          </a:p>
        </p:txBody>
      </p:sp>
      <p:pic>
        <p:nvPicPr>
          <p:cNvPr id="4" name="Picture 7">
            <a:extLst>
              <a:ext uri="{FF2B5EF4-FFF2-40B4-BE49-F238E27FC236}">
                <a16:creationId xmlns:a16="http://schemas.microsoft.com/office/drawing/2014/main" id="{A16A4DF4-7744-3D3A-2068-E50EA06EB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109" y="4503610"/>
            <a:ext cx="1871811" cy="2293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80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eader"/>
          <p:cNvPicPr>
            <a:picLocks noChangeAspect="1" noChangeArrowheads="1"/>
          </p:cNvPicPr>
          <p:nvPr/>
        </p:nvPicPr>
        <p:blipFill>
          <a:blip r:embed="rId2"/>
          <a:srcRect/>
          <a:stretch>
            <a:fillRect/>
          </a:stretch>
        </p:blipFill>
        <p:spPr bwMode="auto">
          <a:xfrm>
            <a:off x="198945" y="3299643"/>
            <a:ext cx="9153525" cy="4391025"/>
          </a:xfrm>
          <a:prstGeom prst="rect">
            <a:avLst/>
          </a:prstGeom>
          <a:noFill/>
        </p:spPr>
      </p:pic>
      <p:sp>
        <p:nvSpPr>
          <p:cNvPr id="30722" name="Text Box 2"/>
          <p:cNvSpPr txBox="1">
            <a:spLocks noChangeArrowheads="1"/>
          </p:cNvSpPr>
          <p:nvPr/>
        </p:nvSpPr>
        <p:spPr bwMode="auto">
          <a:xfrm>
            <a:off x="468313" y="454025"/>
            <a:ext cx="6661150" cy="641350"/>
          </a:xfrm>
          <a:prstGeom prst="rect">
            <a:avLst/>
          </a:prstGeom>
          <a:noFill/>
          <a:ln w="9525">
            <a:noFill/>
            <a:miter lim="800000"/>
            <a:headEnd/>
            <a:tailEnd/>
          </a:ln>
          <a:effectLst/>
        </p:spPr>
        <p:txBody>
          <a:bodyPr wrap="none">
            <a:spAutoFit/>
          </a:bodyPr>
          <a:lstStyle/>
          <a:p>
            <a:r>
              <a:rPr lang="pl-PL" sz="3600" b="1">
                <a:solidFill>
                  <a:schemeClr val="bg1"/>
                </a:solidFill>
              </a:rPr>
              <a:t>Avatary dzieci („adolescenti”)</a:t>
            </a:r>
            <a:endParaRPr lang="en-US" sz="3600" b="1">
              <a:solidFill>
                <a:schemeClr val="bg1"/>
              </a:solidFill>
            </a:endParaRPr>
          </a:p>
        </p:txBody>
      </p:sp>
      <p:sp>
        <p:nvSpPr>
          <p:cNvPr id="30723" name="Text Box 3"/>
          <p:cNvSpPr txBox="1">
            <a:spLocks noChangeArrowheads="1"/>
          </p:cNvSpPr>
          <p:nvPr/>
        </p:nvSpPr>
        <p:spPr bwMode="auto">
          <a:xfrm>
            <a:off x="2901035" y="1626657"/>
            <a:ext cx="1967205" cy="369332"/>
          </a:xfrm>
          <a:prstGeom prst="rect">
            <a:avLst/>
          </a:prstGeom>
          <a:noFill/>
          <a:ln w="9525">
            <a:noFill/>
            <a:miter lim="800000"/>
            <a:headEnd/>
            <a:tailEnd/>
          </a:ln>
          <a:effectLst/>
        </p:spPr>
        <p:txBody>
          <a:bodyPr wrap="none">
            <a:spAutoFit/>
          </a:bodyPr>
          <a:lstStyle/>
          <a:p>
            <a:r>
              <a:rPr lang="pl-PL" dirty="0"/>
              <a:t>Sławek (10 </a:t>
            </a:r>
            <a:r>
              <a:rPr lang="it-IT" dirty="0"/>
              <a:t>anni) </a:t>
            </a:r>
            <a:endParaRPr lang="en-US" dirty="0"/>
          </a:p>
        </p:txBody>
      </p:sp>
      <p:pic>
        <p:nvPicPr>
          <p:cNvPr id="30725" name="Picture 5" descr="kerbal2"/>
          <p:cNvPicPr>
            <a:picLocks noChangeAspect="1" noChangeArrowheads="1"/>
          </p:cNvPicPr>
          <p:nvPr/>
        </p:nvPicPr>
        <p:blipFill>
          <a:blip r:embed="rId3"/>
          <a:srcRect/>
          <a:stretch>
            <a:fillRect/>
          </a:stretch>
        </p:blipFill>
        <p:spPr bwMode="auto">
          <a:xfrm>
            <a:off x="5678044" y="1422238"/>
            <a:ext cx="3355912" cy="2265202"/>
          </a:xfrm>
          <a:prstGeom prst="rect">
            <a:avLst/>
          </a:prstGeom>
          <a:noFill/>
        </p:spPr>
      </p:pic>
      <p:sp>
        <p:nvSpPr>
          <p:cNvPr id="6" name="Prostokąt 5"/>
          <p:cNvSpPr/>
          <p:nvPr/>
        </p:nvSpPr>
        <p:spPr>
          <a:xfrm>
            <a:off x="0" y="0"/>
            <a:ext cx="9144000" cy="13572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ext Box 3"/>
          <p:cNvSpPr txBox="1">
            <a:spLocks noChangeArrowheads="1"/>
          </p:cNvSpPr>
          <p:nvPr/>
        </p:nvSpPr>
        <p:spPr bwMode="auto">
          <a:xfrm>
            <a:off x="468313" y="454025"/>
            <a:ext cx="6194837" cy="646331"/>
          </a:xfrm>
          <a:prstGeom prst="rect">
            <a:avLst/>
          </a:prstGeom>
          <a:noFill/>
          <a:ln w="9525">
            <a:noFill/>
            <a:miter lim="800000"/>
            <a:headEnd/>
            <a:tailEnd/>
          </a:ln>
          <a:effectLst/>
        </p:spPr>
        <p:txBody>
          <a:bodyPr wrap="none">
            <a:spAutoFit/>
          </a:bodyPr>
          <a:lstStyle/>
          <a:p>
            <a:r>
              <a:rPr lang="pl-PL" sz="3600" b="1" dirty="0">
                <a:solidFill>
                  <a:schemeClr val="bg1"/>
                </a:solidFill>
              </a:rPr>
              <a:t>Avatar</a:t>
            </a:r>
            <a:r>
              <a:rPr lang="it-IT" sz="3600" b="1" dirty="0">
                <a:solidFill>
                  <a:schemeClr val="bg1"/>
                </a:solidFill>
              </a:rPr>
              <a:t> – identità sostitutiva</a:t>
            </a:r>
            <a:endParaRPr lang="en-US" sz="3600" b="1" dirty="0">
              <a:solidFill>
                <a:schemeClr val="bg1"/>
              </a:solidFill>
            </a:endParaRPr>
          </a:p>
        </p:txBody>
      </p:sp>
      <p:pic>
        <p:nvPicPr>
          <p:cNvPr id="3" name="Immagine 2" descr="Immagine che contiene testo, portatile, persona, computer&#10;&#10;Descrizione generata automaticamente">
            <a:extLst>
              <a:ext uri="{FF2B5EF4-FFF2-40B4-BE49-F238E27FC236}">
                <a16:creationId xmlns:a16="http://schemas.microsoft.com/office/drawing/2014/main" id="{126E7F5F-DE63-AA53-81E2-7D1BC595A4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44" y="1428312"/>
            <a:ext cx="2354029" cy="24385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fade">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68313" y="454025"/>
            <a:ext cx="6661150" cy="641350"/>
          </a:xfrm>
          <a:prstGeom prst="rect">
            <a:avLst/>
          </a:prstGeom>
          <a:noFill/>
          <a:ln w="9525">
            <a:noFill/>
            <a:miter lim="800000"/>
            <a:headEnd/>
            <a:tailEnd/>
          </a:ln>
          <a:effectLst/>
        </p:spPr>
        <p:txBody>
          <a:bodyPr wrap="none">
            <a:spAutoFit/>
          </a:bodyPr>
          <a:lstStyle/>
          <a:p>
            <a:r>
              <a:rPr lang="pl-PL" sz="3600" b="1">
                <a:solidFill>
                  <a:schemeClr val="bg1"/>
                </a:solidFill>
              </a:rPr>
              <a:t>Avatary dzieci („adolescenti”)</a:t>
            </a:r>
            <a:endParaRPr lang="en-US" sz="3600" b="1">
              <a:solidFill>
                <a:schemeClr val="bg1"/>
              </a:solidFill>
            </a:endParaRPr>
          </a:p>
        </p:txBody>
      </p:sp>
      <p:sp>
        <p:nvSpPr>
          <p:cNvPr id="30723" name="Text Box 3"/>
          <p:cNvSpPr txBox="1">
            <a:spLocks noChangeArrowheads="1"/>
          </p:cNvSpPr>
          <p:nvPr/>
        </p:nvSpPr>
        <p:spPr bwMode="auto">
          <a:xfrm>
            <a:off x="2962830" y="1626657"/>
            <a:ext cx="2582758" cy="646331"/>
          </a:xfrm>
          <a:prstGeom prst="rect">
            <a:avLst/>
          </a:prstGeom>
          <a:noFill/>
          <a:ln w="9525">
            <a:noFill/>
            <a:miter lim="800000"/>
            <a:headEnd/>
            <a:tailEnd/>
          </a:ln>
          <a:effectLst/>
        </p:spPr>
        <p:txBody>
          <a:bodyPr wrap="none">
            <a:spAutoFit/>
          </a:bodyPr>
          <a:lstStyle/>
          <a:p>
            <a:r>
              <a:rPr lang="it-IT" dirty="0"/>
              <a:t>Costanza, alias Morelia</a:t>
            </a:r>
          </a:p>
          <a:p>
            <a:r>
              <a:rPr lang="it-IT" dirty="0"/>
              <a:t>(9</a:t>
            </a:r>
            <a:r>
              <a:rPr lang="pl-PL" dirty="0"/>
              <a:t> </a:t>
            </a:r>
            <a:r>
              <a:rPr lang="it-IT" dirty="0"/>
              <a:t>anni)</a:t>
            </a:r>
            <a:endParaRPr lang="en-US" dirty="0"/>
          </a:p>
        </p:txBody>
      </p:sp>
      <p:sp>
        <p:nvSpPr>
          <p:cNvPr id="6" name="Prostokąt 5"/>
          <p:cNvSpPr/>
          <p:nvPr/>
        </p:nvSpPr>
        <p:spPr>
          <a:xfrm>
            <a:off x="0" y="0"/>
            <a:ext cx="9144000" cy="13572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7" name="Text Box 3"/>
          <p:cNvSpPr txBox="1">
            <a:spLocks noChangeArrowheads="1"/>
          </p:cNvSpPr>
          <p:nvPr/>
        </p:nvSpPr>
        <p:spPr bwMode="auto">
          <a:xfrm>
            <a:off x="468313" y="454025"/>
            <a:ext cx="6194837" cy="646331"/>
          </a:xfrm>
          <a:prstGeom prst="rect">
            <a:avLst/>
          </a:prstGeom>
          <a:noFill/>
          <a:ln w="9525">
            <a:noFill/>
            <a:miter lim="800000"/>
            <a:headEnd/>
            <a:tailEnd/>
          </a:ln>
          <a:effectLst/>
        </p:spPr>
        <p:txBody>
          <a:bodyPr wrap="none">
            <a:spAutoFit/>
          </a:bodyPr>
          <a:lstStyle/>
          <a:p>
            <a:r>
              <a:rPr lang="pl-PL" sz="3600" b="1" dirty="0">
                <a:solidFill>
                  <a:schemeClr val="bg1"/>
                </a:solidFill>
              </a:rPr>
              <a:t>Avatar</a:t>
            </a:r>
            <a:r>
              <a:rPr lang="it-IT" sz="3600" b="1" dirty="0">
                <a:solidFill>
                  <a:schemeClr val="bg1"/>
                </a:solidFill>
              </a:rPr>
              <a:t> – identità sostitutiva</a:t>
            </a:r>
            <a:endParaRPr lang="en-US" sz="3600" b="1" dirty="0">
              <a:solidFill>
                <a:schemeClr val="bg1"/>
              </a:solidFill>
            </a:endParaRPr>
          </a:p>
        </p:txBody>
      </p:sp>
      <p:pic>
        <p:nvPicPr>
          <p:cNvPr id="2" name="Picture 6" descr="kerbal3">
            <a:extLst>
              <a:ext uri="{FF2B5EF4-FFF2-40B4-BE49-F238E27FC236}">
                <a16:creationId xmlns:a16="http://schemas.microsoft.com/office/drawing/2014/main" id="{84C4AFD7-8593-254B-4491-63214A091AB4}"/>
              </a:ext>
            </a:extLst>
          </p:cNvPr>
          <p:cNvPicPr>
            <a:picLocks noChangeAspect="1" noChangeArrowheads="1"/>
          </p:cNvPicPr>
          <p:nvPr/>
        </p:nvPicPr>
        <p:blipFill>
          <a:blip r:embed="rId2"/>
          <a:srcRect/>
          <a:stretch>
            <a:fillRect/>
          </a:stretch>
        </p:blipFill>
        <p:spPr bwMode="auto">
          <a:xfrm>
            <a:off x="5597111" y="1364812"/>
            <a:ext cx="3286613" cy="2265202"/>
          </a:xfrm>
          <a:prstGeom prst="rect">
            <a:avLst/>
          </a:prstGeom>
          <a:noFill/>
        </p:spPr>
      </p:pic>
      <p:pic>
        <p:nvPicPr>
          <p:cNvPr id="5" name="Immagine 4">
            <a:extLst>
              <a:ext uri="{FF2B5EF4-FFF2-40B4-BE49-F238E27FC236}">
                <a16:creationId xmlns:a16="http://schemas.microsoft.com/office/drawing/2014/main" id="{A08F2054-CA0E-93D7-F373-533D9B1961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0166" y="3583364"/>
            <a:ext cx="5763558" cy="3253800"/>
          </a:xfrm>
          <a:prstGeom prst="rect">
            <a:avLst/>
          </a:prstGeom>
        </p:spPr>
      </p:pic>
      <p:pic>
        <p:nvPicPr>
          <p:cNvPr id="9" name="Immagine 8" descr="Immagine che contiene persona, ragazza, esterni&#10;&#10;Descrizione generata automaticamente">
            <a:extLst>
              <a:ext uri="{FF2B5EF4-FFF2-40B4-BE49-F238E27FC236}">
                <a16:creationId xmlns:a16="http://schemas.microsoft.com/office/drawing/2014/main" id="{C1116972-6F6E-C54C-25B8-330BAADBEF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81" y="1635784"/>
            <a:ext cx="2768623" cy="2945343"/>
          </a:xfrm>
          <a:prstGeom prst="rect">
            <a:avLst/>
          </a:prstGeom>
        </p:spPr>
      </p:pic>
    </p:spTree>
    <p:extLst>
      <p:ext uri="{BB962C8B-B14F-4D97-AF65-F5344CB8AC3E}">
        <p14:creationId xmlns:p14="http://schemas.microsoft.com/office/powerpoint/2010/main" val="3966162916"/>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15318</TotalTime>
  <Words>4455</Words>
  <Application>Microsoft Office PowerPoint</Application>
  <PresentationFormat>Presentazione su schermo (4:3)</PresentationFormat>
  <Paragraphs>220</Paragraphs>
  <Slides>32</Slides>
  <Notes>2</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32</vt:i4>
      </vt:variant>
    </vt:vector>
  </HeadingPairs>
  <TitlesOfParts>
    <vt:vector size="34" baseType="lpstr">
      <vt:lpstr>Arial</vt:lpstr>
      <vt:lpstr>Projekt domyślny</vt:lpstr>
      <vt:lpstr>Inclusione e personalizzazione nell’insegnamento delle STEAM</vt:lpstr>
      <vt:lpstr>«La personalità»</vt:lpstr>
      <vt:lpstr>Presentazione standard di PowerPoint</vt:lpstr>
      <vt:lpstr>L’identità</vt:lpstr>
      <vt:lpstr>L’individuo e la persona</vt:lpstr>
      <vt:lpstr>L’identità nell’infanzia  </vt:lpstr>
      <vt:lpstr>La costruzione dell’identità nell’adolescenza</vt:lpstr>
      <vt:lpstr>Presentazione standard di PowerPoint</vt:lpstr>
      <vt:lpstr>Presentazione standard di PowerPoint</vt:lpstr>
      <vt:lpstr>Presentazione standard di PowerPoint</vt:lpstr>
      <vt:lpstr>«Il cervello del bambino spiegato ai genitori»</vt:lpstr>
      <vt:lpstr>Emozioni, fiducia, responsabilità</vt:lpstr>
      <vt:lpstr>Emozioni, fiducia, responsabilità</vt:lpstr>
      <vt:lpstr>Montessori: «Educare alla libertà»</vt:lpstr>
      <vt:lpstr>Valorizza i suoi sentimenti</vt:lpstr>
      <vt:lpstr>Valorizza i suoi sentimenti</vt:lpstr>
      <vt:lpstr>Valorizza i suoi sentimenti e le sue decisioni</vt:lpstr>
      <vt:lpstr>Silvio Crosera: «Migliora la tua autostima» ☺</vt:lpstr>
      <vt:lpstr>Silvio Crosera: «Migliora la tua autostima»</vt:lpstr>
      <vt:lpstr>Essere consapevoli delle proprie caratteristiche positive☺☺ </vt:lpstr>
      <vt:lpstr>Carmen Meo Fiorot: «Pensare positivo» ☺</vt:lpstr>
      <vt:lpstr>Atteggiamento mentale positivo</vt:lpstr>
      <vt:lpstr>Pensare positivo</vt:lpstr>
      <vt:lpstr>Montessori: «Educare alla libertà»</vt:lpstr>
      <vt:lpstr>Montessori: I talenti</vt:lpstr>
      <vt:lpstr>Daniel Goleman «Intelligenza emotiva»</vt:lpstr>
      <vt:lpstr>«Intelligenza emotiva»</vt:lpstr>
      <vt:lpstr>«Intelligenza emotiva»</vt:lpstr>
      <vt:lpstr>«Intelligenza emotiva»</vt:lpstr>
      <vt:lpstr>Personalità e la didattica differenziata</vt:lpstr>
      <vt:lpstr>Riassunto</vt:lpstr>
      <vt:lpstr>PS: «in America…»</vt:lpstr>
    </vt:vector>
  </TitlesOfParts>
  <Company>PAP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principio…</dc:title>
  <dc:creator>GK</dc:creator>
  <cp:lastModifiedBy>Maria Karwasz</cp:lastModifiedBy>
  <cp:revision>249</cp:revision>
  <cp:lastPrinted>2023-01-04T12:34:26Z</cp:lastPrinted>
  <dcterms:created xsi:type="dcterms:W3CDTF">2006-02-09T22:46:12Z</dcterms:created>
  <dcterms:modified xsi:type="dcterms:W3CDTF">2023-01-18T20:16:14Z</dcterms:modified>
</cp:coreProperties>
</file>