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8"/>
  </p:notesMasterIdLst>
  <p:handoutMasterIdLst>
    <p:handoutMasterId r:id="rId9"/>
  </p:handoutMasterIdLst>
  <p:sldIdLst>
    <p:sldId id="377" r:id="rId2"/>
    <p:sldId id="390" r:id="rId3"/>
    <p:sldId id="392" r:id="rId4"/>
    <p:sldId id="394" r:id="rId5"/>
    <p:sldId id="393" r:id="rId6"/>
    <p:sldId id="391" r:id="rId7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5" autoAdjust="0"/>
    <p:restoredTop sz="94859" autoAdjust="0"/>
  </p:normalViewPr>
  <p:slideViewPr>
    <p:cSldViewPr>
      <p:cViewPr varScale="1">
        <p:scale>
          <a:sx n="80" d="100"/>
          <a:sy n="80" d="100"/>
        </p:scale>
        <p:origin x="3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C40BA54-BEFA-B194-1D0D-1B8977C612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8111CE2-84DB-E7F4-AD85-8E45ADFD3E6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181BE15E-2E3E-C700-C639-81828FBE06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52D88819-3ADF-4BC6-7B72-94E09D30A91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E3EF9D-B1AB-4BCF-B571-1AB7327DCB8C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0EF2136-68B6-BC44-916C-2DE98517D2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F7C2416-2474-63D4-D6EB-04C5EA601B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B7B536-F2DA-BCC7-4954-B97BEFECDAE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BADBAA94-C564-CA46-A0A8-C1412EB99F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 noProof="0"/>
              <a:t>Kliknij, aby edytować style wzorca tekstu</a:t>
            </a:r>
          </a:p>
          <a:p>
            <a:pPr lvl="1"/>
            <a:r>
              <a:rPr lang="en-AU" altLang="it-IT" noProof="0"/>
              <a:t>Drugi poziom</a:t>
            </a:r>
          </a:p>
          <a:p>
            <a:pPr lvl="2"/>
            <a:r>
              <a:rPr lang="en-AU" altLang="it-IT" noProof="0"/>
              <a:t>Trzeci poziom</a:t>
            </a:r>
          </a:p>
          <a:p>
            <a:pPr lvl="3"/>
            <a:r>
              <a:rPr lang="en-AU" altLang="it-IT" noProof="0"/>
              <a:t>Czwarty poziom</a:t>
            </a:r>
          </a:p>
          <a:p>
            <a:pPr lvl="4"/>
            <a:r>
              <a:rPr lang="en-AU" altLang="it-IT" noProof="0"/>
              <a:t>Piąty poziom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9B3FF32E-4362-A6EE-76C7-1A01BA7E00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6A52A894-4CF7-0CDC-2BD3-C1537F6D3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371C8E-8910-44F4-956D-333F8024A6A9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3F182E8C-B281-FBE3-C68C-4866BBC48AA3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" name="Line 3">
              <a:extLst>
                <a:ext uri="{FF2B5EF4-FFF2-40B4-BE49-F238E27FC236}">
                  <a16:creationId xmlns:a16="http://schemas.microsoft.com/office/drawing/2014/main" id="{A48B9571-5090-6DAC-F0B6-B29D8D130D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05B5F488-B724-BD87-2C90-21FF57CEE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AutoShape 5">
              <a:extLst>
                <a:ext uri="{FF2B5EF4-FFF2-40B4-BE49-F238E27FC236}">
                  <a16:creationId xmlns:a16="http://schemas.microsoft.com/office/drawing/2014/main" id="{199CB41F-1E45-676B-AF33-B9AC54E24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AU" altLang="it-IT" noProof="0"/>
              <a:t>Kliknij, aby edytować styl wzorca tytułu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AU" altLang="it-IT" noProof="0"/>
              <a:t>Kliknij, aby edytować styl wzorca podtytułu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158EA7B-5899-FD03-C6A2-747714476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DA7B9EE-44BA-4E00-3BA1-DA4703B13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60BFB01-F18D-989B-363F-C57960598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22911-D3EE-47B8-A7FB-AD95326BB445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68069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8757CD6-CC09-E5E1-CC59-6FEAD4356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4C10630-5024-449E-22D5-1C8127B424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6FEEB0C-A179-4B20-FAA3-C143730C1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79AD-14D2-40F9-A5AA-1E19F8AC9127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225363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A1573E8-7633-5F76-3C99-549FCB8F5E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8E0939B-9977-14DD-D38C-2421227F3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60433C8-158A-CC0C-98F6-949CD4C23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6393C-F16F-482B-B0D0-DE491E4D5C2A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85863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438119C-0CF1-DAD5-F606-552CE3D519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FB016B6-E93D-BDE2-C8AB-FEBA03A9CD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FD9EDAC-6944-6A0B-E921-F150A474CA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6ECA9-1AEC-47EF-ABAD-F1C455FCEC65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62067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A6ABA2C-E827-879D-F0C4-FF3A63BF3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1D3F6D2-C279-29D5-9880-5B47BB9C6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E5E5A07-3722-5719-BAE9-C041B0A79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95FE-73D0-4EA2-8147-51AE5ACA622F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77828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D0C56AF-ECBF-4B04-64DF-42679C4E8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00605BC-F3A6-8968-41A2-720100C33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754784B-4CEC-4132-6604-B6E363176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A121D-9FE8-4585-8C01-3CD763117550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29368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2184536-67DA-C2C0-2793-66598AD11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C58C856-8607-BFA2-D107-2BD3AD181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72D132-4B1B-1749-8B1B-25C035BFB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58DCA-5984-46F4-8085-EEB66D9A5374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408963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E9A4886-6B50-4A2E-B660-D5EE95979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A1A66A17-D53E-60B0-F196-4767E2C4BA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282F765-4F97-3C55-1A04-D9DEEEE5E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1D66A-D1FC-463E-A85E-0907ECEF001A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42948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BADBAB0E-078B-5B71-5F0A-BC3AF7E7D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CC8334C-4807-C961-515B-D39CC0BF4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4FA88CF-174E-C0F0-FED0-2D4B2C9993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8A2CA-0A75-47DA-AC9E-B5EC95DCC9B5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52787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51AD24C8-D790-409C-4EC1-F7F569077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AA0C46B-3AE1-5280-B881-85AF37AEA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73D5A15-8418-3D69-92F1-478E6AEC6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F3C5-45BD-4F08-BA75-EE4ABC73C8F3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27789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1D135A8-1D68-C471-C337-81FD570E9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00EAE10-44B4-F7CE-DF25-FE3C01594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5943D53-4E7D-4058-9540-0846D1EEBD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9E930-6C64-4372-BD9F-0D80A3BB7901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101041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695EF70-1312-0CF7-0ACE-830E6ECE5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BD7E5A8-4A73-5EA3-C224-2C1F7EEB2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58997E8-316A-A4C9-F070-410250C63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DF1AD-09DB-4270-A4D8-801212CE8B40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  <p:extLst>
      <p:ext uri="{BB962C8B-B14F-4D97-AF65-F5344CB8AC3E}">
        <p14:creationId xmlns:p14="http://schemas.microsoft.com/office/powerpoint/2010/main" val="334817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B3857C9-2FBC-2DA6-41D9-F785AB2F7A3A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76EDE510-E510-4D6E-100C-AD2AFD29C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D85C903D-7E63-1901-67F1-E57A0AE6A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8604E54E-E379-D427-32DF-B76879AEA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AB49E192-E62E-BADB-02B3-7EC81CFBD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 wzorca tytułu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E2F32876-BC1F-5B5A-494F-608DD6BFF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it-IT"/>
              <a:t>Kliknij, aby edytować style wzorca tekstu</a:t>
            </a:r>
          </a:p>
          <a:p>
            <a:pPr lvl="1"/>
            <a:r>
              <a:rPr lang="en-AU" altLang="it-IT"/>
              <a:t>Drugi poziom</a:t>
            </a:r>
          </a:p>
          <a:p>
            <a:pPr lvl="2"/>
            <a:r>
              <a:rPr lang="en-AU" altLang="it-IT"/>
              <a:t>Trzeci poziom</a:t>
            </a:r>
          </a:p>
          <a:p>
            <a:pPr lvl="3"/>
            <a:r>
              <a:rPr lang="en-AU" altLang="it-IT"/>
              <a:t>Czwarty poziom</a:t>
            </a:r>
          </a:p>
          <a:p>
            <a:pPr lvl="4"/>
            <a:r>
              <a:rPr lang="en-AU" altLang="it-IT"/>
              <a:t>Piąty poziom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56F62726-42D5-52AA-979A-71EDC73AFC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967B9912-513E-177E-B339-15678D6BE8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AU" altLang="it-IT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37BDBA4B-54FD-9D8A-A74B-6335168207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1D5DC8-F40D-46D8-A08F-0B4A2A998987}" type="slidenum">
              <a:rPr lang="en-AU" altLang="it-IT"/>
              <a:pPr>
                <a:defRPr/>
              </a:pPr>
              <a:t>‹N›</a:t>
            </a:fld>
            <a:endParaRPr lang="en-AU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5948BE-8F90-4BBD-8B0C-35245BE58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8280400" cy="1470025"/>
          </a:xfrm>
        </p:spPr>
        <p:txBody>
          <a:bodyPr anchor="ctr"/>
          <a:lstStyle/>
          <a:p>
            <a:pPr eaLnBrk="1" hangingPunct="1"/>
            <a:r>
              <a:rPr lang="it-IT" altLang="it-IT" b="1">
                <a:solidFill>
                  <a:schemeClr val="tx1"/>
                </a:solidFill>
              </a:rPr>
              <a:t>Inclusione e personalizzazione nell’insegnamento delle STEAM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AEDE87-9488-2089-14DD-B2CF31545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990975"/>
            <a:ext cx="7920038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>
                <a:solidFill>
                  <a:srgbClr val="002060"/>
                </a:solidFill>
                <a:latin typeface="Arial" panose="020B0604020202020204" pitchFamily="34" charset="0"/>
              </a:rPr>
              <a:t>Grzegorz Karwasz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>
                <a:solidFill>
                  <a:srgbClr val="002060"/>
                </a:solidFill>
                <a:latin typeface="Arial" panose="020B0604020202020204" pitchFamily="34" charset="0"/>
              </a:rPr>
              <a:t>Professor in Experimental Physics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200" i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i="1">
                <a:solidFill>
                  <a:srgbClr val="002060"/>
                </a:solidFill>
                <a:latin typeface="Arial" panose="020B0604020202020204" pitchFamily="34" charset="0"/>
              </a:rPr>
              <a:t>- Facoltà di Fisica, Astronomia e Informatica Applicata</a:t>
            </a:r>
            <a:r>
              <a:rPr lang="pl-PL" altLang="it-IT" sz="2200" i="1">
                <a:solidFill>
                  <a:srgbClr val="002060"/>
                </a:solidFill>
                <a:latin typeface="Arial" panose="020B0604020202020204" pitchFamily="34" charset="0"/>
              </a:rPr>
              <a:t>, Universita’ Nicolao Copernico, Torun, Polonia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200" i="1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>
                <a:solidFill>
                  <a:srgbClr val="002060"/>
                </a:solidFill>
                <a:latin typeface="Arial" panose="020B0604020202020204" pitchFamily="34" charset="0"/>
              </a:rPr>
              <a:t>karwasz@fizyka.umk.pl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D5FD243-E86D-FDA2-8914-4F2EE5E5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2662238"/>
            <a:ext cx="7920038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  <a:latin typeface="Arial" panose="020B0604020202020204" pitchFamily="34" charset="0"/>
              </a:rPr>
              <a:t>Lezione 4: La </a:t>
            </a:r>
            <a:r>
              <a:rPr lang="it-IT" altLang="it-IT" sz="2600" b="1" dirty="0" err="1">
                <a:solidFill>
                  <a:srgbClr val="002060"/>
                </a:solidFill>
                <a:latin typeface="Arial" panose="020B0604020202020204" pitchFamily="34" charset="0"/>
              </a:rPr>
              <a:t>personalià</a:t>
            </a:r>
            <a:endParaRPr lang="it-IT" altLang="it-IT" sz="26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  <a:latin typeface="Arial" panose="020B0604020202020204" pitchFamily="34" charset="0"/>
              </a:rPr>
              <a:t>Parte II: Lo spettro dell’autismo</a:t>
            </a:r>
            <a:endParaRPr lang="pl-PL" altLang="it-IT" sz="2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C15CD6-1B41-EB39-0553-BC734B41E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638" y="674687"/>
            <a:ext cx="7313612" cy="1143000"/>
          </a:xfrm>
        </p:spPr>
        <p:txBody>
          <a:bodyPr/>
          <a:lstStyle/>
          <a:p>
            <a:r>
              <a:rPr lang="en-US" b="1" dirty="0"/>
              <a:t>Signs and Symptoms of Autism Spectrum Disorder</a:t>
            </a:r>
            <a:br>
              <a:rPr lang="en-US" b="1" dirty="0"/>
            </a:br>
            <a:endParaRPr 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F7053C0-6CAB-88AC-24E6-002C8EAD3D51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246187"/>
            <a:ext cx="8934067" cy="45545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/>
              <a:t>Evita o non mantiene il contatto visivo
Non risponde al nome entro i 9 mesi di età
Non mostra espressioni facciali come felice, triste, arrabbiato e sorpreso a 9 mesi di età
Non gioca a semplici giochi interattivi come </a:t>
            </a:r>
            <a:r>
              <a:rPr lang="it-IT" sz="1800" dirty="0" err="1"/>
              <a:t>pat</a:t>
            </a:r>
            <a:r>
              <a:rPr lang="it-IT" sz="1800" dirty="0"/>
              <a:t>-a-cake da 12 mesi 
Usa pochi o nessun gesto entro i 12 mesi di età (ad es., non saluta)
Non condivide interessi con gli altri entro i 15 mesi di età (ad esempio, ti mostra un oggetto che gli piace)
Non punta a mostrarti qualcosa di interessante entro i 18 mesi di età
Non si accorge quando gli altri sono feriti o turbati entro i 24 mesi di età
Non si accorge degli altri bambini e si unisce a loro nel gioco a 36 mesi 
Non pretende di essere qualcos'altro, come un insegnante o un supereroe, durante il gioco a 48 mesi di età
Non canta, balla o recita per te a 60 mesi di età
</a:t>
            </a:r>
            <a:endParaRPr lang="en-AU" altLang="it-IT" sz="2500" dirty="0">
              <a:solidFill>
                <a:srgbClr val="000066"/>
              </a:solidFill>
              <a:ea typeface="Arial Unicode MS" pitchFamily="34" charset="-128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92088F-A05C-72DB-CEF1-07A4F8EE1CAF}"/>
              </a:ext>
            </a:extLst>
          </p:cNvPr>
          <p:cNvSpPr txBox="1"/>
          <p:nvPr/>
        </p:nvSpPr>
        <p:spPr>
          <a:xfrm>
            <a:off x="3275856" y="6372225"/>
            <a:ext cx="66425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https://www.cdc.gov/ncbddd/autism/signs.html</a:t>
            </a:r>
          </a:p>
        </p:txBody>
      </p:sp>
    </p:spTree>
    <p:extLst>
      <p:ext uri="{BB962C8B-B14F-4D97-AF65-F5344CB8AC3E}">
        <p14:creationId xmlns:p14="http://schemas.microsoft.com/office/powerpoint/2010/main" val="26662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C15CD6-1B41-EB39-0553-BC734B41E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194" y="388937"/>
            <a:ext cx="7313612" cy="1143000"/>
          </a:xfrm>
        </p:spPr>
        <p:txBody>
          <a:bodyPr/>
          <a:lstStyle/>
          <a:p>
            <a:r>
              <a:rPr lang="en-US" b="1" dirty="0" err="1"/>
              <a:t>Comportamenti</a:t>
            </a:r>
            <a:r>
              <a:rPr lang="en-US" b="1" dirty="0"/>
              <a:t> “</a:t>
            </a:r>
            <a:r>
              <a:rPr lang="en-US" b="1" dirty="0" err="1"/>
              <a:t>compensativi</a:t>
            </a:r>
            <a:r>
              <a:rPr lang="en-US" b="1" dirty="0"/>
              <a:t>”</a:t>
            </a:r>
            <a:br>
              <a:rPr lang="en-US" b="1" dirty="0"/>
            </a:br>
            <a:endParaRPr 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F7053C0-6CAB-88AC-24E6-002C8EAD3D51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246187"/>
            <a:ext cx="8934067" cy="45545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dirty="0"/>
              <a:t>Allinea giocattoli o altri oggetti e si arrabbia quando l'ordine viene modificato
Ripete parole o frasi più e più volte (chiamata ecolalia)
Gioca con i giocattoli allo stesso modo ogni volta
È focalizzato su parti di oggetti (ad esempio, ruote)
Si arrabbia per modifiche minori
Ha interessi ossessivi
Deve seguire determinate routine
Sfiora le mani, dondola il corpo o girando in tondo
Ha reazioni insolite al modo in cui le cose suonano, odorano, sapono, guardano o si sentono</a:t>
            </a:r>
            <a:r>
              <a:rPr lang="it-IT" sz="1800" dirty="0"/>
              <a:t>
</a:t>
            </a:r>
            <a:endParaRPr lang="en-AU" altLang="it-IT" sz="2500" dirty="0">
              <a:solidFill>
                <a:srgbClr val="000066"/>
              </a:solidFill>
              <a:ea typeface="Arial Unicode MS" pitchFamily="34" charset="-128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92088F-A05C-72DB-CEF1-07A4F8EE1CAF}"/>
              </a:ext>
            </a:extLst>
          </p:cNvPr>
          <p:cNvSpPr txBox="1"/>
          <p:nvPr/>
        </p:nvSpPr>
        <p:spPr>
          <a:xfrm>
            <a:off x="3275856" y="6372225"/>
            <a:ext cx="66425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https://www.cdc.gov/ncbddd/autism/signs.html</a:t>
            </a:r>
          </a:p>
        </p:txBody>
      </p:sp>
    </p:spTree>
    <p:extLst>
      <p:ext uri="{BB962C8B-B14F-4D97-AF65-F5344CB8AC3E}">
        <p14:creationId xmlns:p14="http://schemas.microsoft.com/office/powerpoint/2010/main" val="309115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C15CD6-1B41-EB39-0553-BC734B41E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194" y="388937"/>
            <a:ext cx="7313612" cy="1143000"/>
          </a:xfrm>
        </p:spPr>
        <p:txBody>
          <a:bodyPr/>
          <a:lstStyle/>
          <a:p>
            <a:r>
              <a:rPr lang="en-US" b="1" dirty="0" err="1"/>
              <a:t>Talenti</a:t>
            </a:r>
            <a:r>
              <a:rPr lang="en-US" b="1" dirty="0"/>
              <a:t> “</a:t>
            </a:r>
            <a:r>
              <a:rPr lang="en-US" b="1" dirty="0" err="1"/>
              <a:t>compensativi</a:t>
            </a:r>
            <a:r>
              <a:rPr lang="en-US" b="1" dirty="0"/>
              <a:t>”</a:t>
            </a:r>
            <a:br>
              <a:rPr lang="en-US" b="1" dirty="0"/>
            </a:br>
            <a:endParaRPr 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F7053C0-6CAB-88AC-24E6-002C8EAD3D51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246187"/>
            <a:ext cx="8934067" cy="45545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100" dirty="0"/>
              <a:t>Ritardo delle competenze linguistiche
Capacità di movimento ritardato
Capacità cognitive o di apprendimento ritardate
Comportamento iperattivo, impulsivo e/o disattento
Epilessia o disturbo convulsivo
Abitudini alimentari e di sonno insolite
Problemi gastrointestinali (ad esempio, costipazione)
Umore insolito o reazioni emotive
Ansia, stress o preoccupazione eccessiva [progettare e fissare prossimi appuntamenti e le attività]
Mancanza di paura o più paura del previsto</a:t>
            </a:r>
            <a:endParaRPr lang="en-AU" altLang="it-IT" sz="2100" dirty="0">
              <a:solidFill>
                <a:srgbClr val="000066"/>
              </a:solidFill>
              <a:ea typeface="Arial Unicode MS" pitchFamily="34" charset="-128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92088F-A05C-72DB-CEF1-07A4F8EE1CAF}"/>
              </a:ext>
            </a:extLst>
          </p:cNvPr>
          <p:cNvSpPr txBox="1"/>
          <p:nvPr/>
        </p:nvSpPr>
        <p:spPr>
          <a:xfrm>
            <a:off x="3275856" y="6372225"/>
            <a:ext cx="66425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https://www.cdc.gov/ncbddd/autism/signs.html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D0E6DA7-E237-330B-4395-F817ECDC4681}"/>
              </a:ext>
            </a:extLst>
          </p:cNvPr>
          <p:cNvSpPr txBox="1"/>
          <p:nvPr/>
        </p:nvSpPr>
        <p:spPr>
          <a:xfrm>
            <a:off x="102429" y="5477559"/>
            <a:ext cx="8934066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100" dirty="0"/>
              <a:t>È importante notare che i bambini con ASD potrebbero non avere tutti o alcuni dei comportamenti elencati come esempi qui.
</a:t>
            </a:r>
          </a:p>
        </p:txBody>
      </p:sp>
    </p:spTree>
    <p:extLst>
      <p:ext uri="{BB962C8B-B14F-4D97-AF65-F5344CB8AC3E}">
        <p14:creationId xmlns:p14="http://schemas.microsoft.com/office/powerpoint/2010/main" val="305633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C15CD6-1B41-EB39-0553-BC734B41E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638" y="674687"/>
            <a:ext cx="7313612" cy="1143000"/>
          </a:xfrm>
        </p:spPr>
        <p:txBody>
          <a:bodyPr/>
          <a:lstStyle/>
          <a:p>
            <a:r>
              <a:rPr lang="en-US" b="1" dirty="0"/>
              <a:t>Signs and Symptoms of Autism Spectrum Disorder</a:t>
            </a:r>
            <a:br>
              <a:rPr lang="en-US" b="1" dirty="0"/>
            </a:br>
            <a:endParaRPr 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F7053C0-6CAB-88AC-24E6-002C8EAD3D51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246187"/>
            <a:ext cx="8934067" cy="45545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dirty="0"/>
              <a:t>Allinea giocattoli o altri oggetti e si arrabbia quando l'ordine viene modificato
Ripete parole o frasi più e più volte (chiamata ecolalia)
Gioca con i giocattoli allo stesso modo ogni volta
È focalizzato su parti di oggetti (ad esempio, ruote)
Si arrabbia per modifiche minori
Ha interessi ossessivi
Deve seguire determinate routine
Sfiora le mani, dondola il corpo o girando in tondo
Ha reazioni insolite al modo in cui le cose suonano, odorano, sapono, guardano o si sentono</a:t>
            </a:r>
            <a:r>
              <a:rPr lang="it-IT" sz="1800" dirty="0"/>
              <a:t>
</a:t>
            </a:r>
            <a:endParaRPr lang="en-AU" altLang="it-IT" sz="2500" dirty="0">
              <a:solidFill>
                <a:srgbClr val="000066"/>
              </a:solidFill>
              <a:ea typeface="Arial Unicode MS" pitchFamily="34" charset="-128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C92088F-A05C-72DB-CEF1-07A4F8EE1CAF}"/>
              </a:ext>
            </a:extLst>
          </p:cNvPr>
          <p:cNvSpPr txBox="1"/>
          <p:nvPr/>
        </p:nvSpPr>
        <p:spPr>
          <a:xfrm>
            <a:off x="3275856" y="6372225"/>
            <a:ext cx="66425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/>
              <a:t>https://www.cdc.gov/ncbddd/autism/signs.html</a:t>
            </a:r>
          </a:p>
        </p:txBody>
      </p:sp>
    </p:spTree>
    <p:extLst>
      <p:ext uri="{BB962C8B-B14F-4D97-AF65-F5344CB8AC3E}">
        <p14:creationId xmlns:p14="http://schemas.microsoft.com/office/powerpoint/2010/main" val="39403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C15CD6-1B41-EB39-0553-BC734B41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«Beautiful mind»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F7053C0-6CAB-88AC-24E6-002C8EAD3D51}"/>
              </a:ext>
            </a:extLst>
          </p:cNvPr>
          <p:cNvSpPr txBox="1">
            <a:spLocks noChangeArrowheads="1"/>
          </p:cNvSpPr>
          <p:nvPr/>
        </p:nvSpPr>
        <p:spPr>
          <a:xfrm>
            <a:off x="539750" y="1628775"/>
            <a:ext cx="8748713" cy="45545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5000"/>
              </a:lnSpc>
              <a:defRPr/>
            </a:pPr>
            <a:r>
              <a:rPr lang="it-IT" altLang="it-IT" sz="2000" dirty="0">
                <a:latin typeface="+mj-lt"/>
              </a:rPr>
              <a:t>Poche, e mal riuscite relazioni sociali all’università.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it-IT" altLang="it-IT" sz="2000" dirty="0">
                <a:latin typeface="+mj-lt"/>
              </a:rPr>
              <a:t>Il lavoro per servizi segreti, nella situazione di forte tensione internazionale</a:t>
            </a:r>
          </a:p>
          <a:p>
            <a:pPr eaLnBrk="1" hangingPunct="1">
              <a:lnSpc>
                <a:spcPct val="95000"/>
              </a:lnSpc>
              <a:defRPr/>
            </a:pPr>
            <a:r>
              <a:rPr lang="it-IT" altLang="it-IT" sz="2000" dirty="0">
                <a:latin typeface="+mj-lt"/>
              </a:rPr>
              <a:t> </a:t>
            </a:r>
            <a:r>
              <a:rPr lang="it-IT" altLang="it-IT" sz="2500" dirty="0"/>
              <a:t>
</a:t>
            </a:r>
            <a:endParaRPr lang="en-AU" altLang="it-IT" sz="2500" dirty="0">
              <a:solidFill>
                <a:srgbClr val="000066"/>
              </a:solidFill>
              <a:ea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45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Zaćmienie">
  <a:themeElements>
    <a:clrScheme name="Zaćmieni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ćmieni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Zaćmieni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ćmieni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ćmieni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3937</TotalTime>
  <Words>632</Words>
  <Application>Microsoft Office PowerPoint</Application>
  <PresentationFormat>Presentazione su schermo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</vt:lpstr>
      <vt:lpstr>Zaćmienie</vt:lpstr>
      <vt:lpstr>Inclusione e personalizzazione nell’insegnamento delle STEAM</vt:lpstr>
      <vt:lpstr>Signs and Symptoms of Autism Spectrum Disorder </vt:lpstr>
      <vt:lpstr>Comportamenti “compensativi” </vt:lpstr>
      <vt:lpstr>Talenti “compensativi” </vt:lpstr>
      <vt:lpstr>Signs and Symptoms of Autism Spectrum Disorder </vt:lpstr>
      <vt:lpstr>«Beautiful mind»</vt:lpstr>
    </vt:vector>
  </TitlesOfParts>
  <Company>UMK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Dydaktyka kognitywistyczna</dc:title>
  <dc:creator>GK</dc:creator>
  <cp:lastModifiedBy>Maria Karwasz</cp:lastModifiedBy>
  <cp:revision>46</cp:revision>
  <dcterms:created xsi:type="dcterms:W3CDTF">2017-06-07T18:11:07Z</dcterms:created>
  <dcterms:modified xsi:type="dcterms:W3CDTF">2022-12-24T08:44:07Z</dcterms:modified>
</cp:coreProperties>
</file>