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77" r:id="rId2"/>
    <p:sldId id="493" r:id="rId3"/>
    <p:sldId id="427" r:id="rId4"/>
    <p:sldId id="977" r:id="rId5"/>
    <p:sldId id="978" r:id="rId6"/>
    <p:sldId id="497" r:id="rId7"/>
    <p:sldId id="472" r:id="rId8"/>
    <p:sldId id="496" r:id="rId9"/>
    <p:sldId id="346" r:id="rId10"/>
    <p:sldId id="494" r:id="rId11"/>
    <p:sldId id="495" r:id="rId12"/>
    <p:sldId id="499" r:id="rId13"/>
    <p:sldId id="500" r:id="rId14"/>
    <p:sldId id="323" r:id="rId15"/>
    <p:sldId id="971" r:id="rId16"/>
    <p:sldId id="975" r:id="rId17"/>
    <p:sldId id="972" r:id="rId18"/>
    <p:sldId id="974" r:id="rId19"/>
    <p:sldId id="475" r:id="rId20"/>
    <p:sldId id="477" r:id="rId21"/>
    <p:sldId id="478" r:id="rId22"/>
    <p:sldId id="490" r:id="rId23"/>
    <p:sldId id="491" r:id="rId24"/>
    <p:sldId id="479" r:id="rId25"/>
    <p:sldId id="967" r:id="rId26"/>
    <p:sldId id="966" r:id="rId27"/>
    <p:sldId id="968" r:id="rId28"/>
    <p:sldId id="481" r:id="rId29"/>
    <p:sldId id="482" r:id="rId30"/>
    <p:sldId id="483" r:id="rId31"/>
    <p:sldId id="484" r:id="rId32"/>
    <p:sldId id="485" r:id="rId33"/>
    <p:sldId id="486" r:id="rId34"/>
    <p:sldId id="965" r:id="rId35"/>
    <p:sldId id="476" r:id="rId36"/>
    <p:sldId id="492" r:id="rId37"/>
    <p:sldId id="474" r:id="rId38"/>
    <p:sldId id="964" r:id="rId39"/>
    <p:sldId id="820" r:id="rId40"/>
    <p:sldId id="426" r:id="rId41"/>
    <p:sldId id="498" r:id="rId42"/>
    <p:sldId id="391" r:id="rId43"/>
    <p:sldId id="976" r:id="rId44"/>
    <p:sldId id="969" r:id="rId45"/>
    <p:sldId id="970" r:id="rId46"/>
    <p:sldId id="392" r:id="rId47"/>
  </p:sldIdLst>
  <p:sldSz cx="9144000" cy="6858000" type="screen4x3"/>
  <p:notesSz cx="7102475" cy="10233025"/>
  <p:defaultTextStyle>
    <a:defPPr>
      <a:defRPr lang="pl-P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0000"/>
    <a:srgbClr val="003300"/>
    <a:srgbClr val="FFFF00"/>
    <a:srgbClr val="008000"/>
    <a:srgbClr val="FFFFCC"/>
    <a:srgbClr val="FFFF99"/>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35" autoAdjust="0"/>
    <p:restoredTop sz="94718" autoAdjust="0"/>
  </p:normalViewPr>
  <p:slideViewPr>
    <p:cSldViewPr>
      <p:cViewPr varScale="1">
        <p:scale>
          <a:sx n="58" d="100"/>
          <a:sy n="58" d="100"/>
        </p:scale>
        <p:origin x="60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CA0D3875-D77E-7437-48CC-E3578091FCD4}"/>
              </a:ext>
            </a:extLst>
          </p:cNvPr>
          <p:cNvSpPr>
            <a:spLocks noGrp="1" noChangeArrowheads="1"/>
          </p:cNvSpPr>
          <p:nvPr>
            <p:ph type="hdr" sz="quarter"/>
          </p:nvPr>
        </p:nvSpPr>
        <p:spPr bwMode="auto">
          <a:xfrm>
            <a:off x="0"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defTabSz="990600" eaLnBrk="1" hangingPunct="1">
              <a:defRPr sz="1300"/>
            </a:lvl1pPr>
          </a:lstStyle>
          <a:p>
            <a:pPr>
              <a:defRPr/>
            </a:pPr>
            <a:endParaRPr lang="pl-PL" altLang="it-IT"/>
          </a:p>
        </p:txBody>
      </p:sp>
      <p:sp>
        <p:nvSpPr>
          <p:cNvPr id="41987" name="Rectangle 3">
            <a:extLst>
              <a:ext uri="{FF2B5EF4-FFF2-40B4-BE49-F238E27FC236}">
                <a16:creationId xmlns:a16="http://schemas.microsoft.com/office/drawing/2014/main" id="{139E7249-D371-B1C2-4D7F-38BD7ECB7169}"/>
              </a:ext>
            </a:extLst>
          </p:cNvPr>
          <p:cNvSpPr>
            <a:spLocks noGrp="1" noChangeArrowheads="1"/>
          </p:cNvSpPr>
          <p:nvPr>
            <p:ph type="dt" idx="1"/>
          </p:nvPr>
        </p:nvSpPr>
        <p:spPr bwMode="auto">
          <a:xfrm>
            <a:off x="4022725"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algn="r" defTabSz="990600" eaLnBrk="1" hangingPunct="1">
              <a:defRPr sz="1300"/>
            </a:lvl1pPr>
          </a:lstStyle>
          <a:p>
            <a:pPr>
              <a:defRPr/>
            </a:pPr>
            <a:endParaRPr lang="pl-PL" altLang="it-IT"/>
          </a:p>
        </p:txBody>
      </p:sp>
      <p:sp>
        <p:nvSpPr>
          <p:cNvPr id="2052" name="Rectangle 4">
            <a:extLst>
              <a:ext uri="{FF2B5EF4-FFF2-40B4-BE49-F238E27FC236}">
                <a16:creationId xmlns:a16="http://schemas.microsoft.com/office/drawing/2014/main" id="{5D350B6F-F85D-A43C-1377-401FA85277C5}"/>
              </a:ext>
            </a:extLst>
          </p:cNvPr>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989" name="Rectangle 5">
            <a:extLst>
              <a:ext uri="{FF2B5EF4-FFF2-40B4-BE49-F238E27FC236}">
                <a16:creationId xmlns:a16="http://schemas.microsoft.com/office/drawing/2014/main" id="{C495D098-AE0C-F060-99E2-59B167152583}"/>
              </a:ext>
            </a:extLst>
          </p:cNvPr>
          <p:cNvSpPr>
            <a:spLocks noGrp="1" noChangeArrowheads="1"/>
          </p:cNvSpPr>
          <p:nvPr>
            <p:ph type="body" sz="quarter" idx="3"/>
          </p:nvPr>
        </p:nvSpPr>
        <p:spPr bwMode="auto">
          <a:xfrm>
            <a:off x="709613" y="4860925"/>
            <a:ext cx="5683250" cy="4605338"/>
          </a:xfrm>
          <a:prstGeom prst="rect">
            <a:avLst/>
          </a:prstGeom>
          <a:noFill/>
          <a:ln>
            <a:noFill/>
          </a:ln>
          <a:effectLst/>
        </p:spPr>
        <p:txBody>
          <a:bodyPr vert="horz" wrap="square" lIns="99057" tIns="49528" rIns="99057" bIns="49528" numCol="1" anchor="t" anchorCtr="0" compatLnSpc="1">
            <a:prstTxWarp prst="textNoShape">
              <a:avLst/>
            </a:prstTxWarp>
          </a:bodyPr>
          <a:lstStyle/>
          <a:p>
            <a:pPr lvl="0"/>
            <a:r>
              <a:rPr lang="pl-PL" altLang="it-IT" noProof="0"/>
              <a:t>Kliknij, aby edytować style wzorca tekstu</a:t>
            </a:r>
          </a:p>
          <a:p>
            <a:pPr lvl="1"/>
            <a:r>
              <a:rPr lang="pl-PL" altLang="it-IT" noProof="0"/>
              <a:t>Drugi poziom</a:t>
            </a:r>
          </a:p>
          <a:p>
            <a:pPr lvl="2"/>
            <a:r>
              <a:rPr lang="pl-PL" altLang="it-IT" noProof="0"/>
              <a:t>Trzeci poziom</a:t>
            </a:r>
          </a:p>
          <a:p>
            <a:pPr lvl="3"/>
            <a:r>
              <a:rPr lang="pl-PL" altLang="it-IT" noProof="0"/>
              <a:t>Czwarty poziom</a:t>
            </a:r>
          </a:p>
          <a:p>
            <a:pPr lvl="4"/>
            <a:r>
              <a:rPr lang="pl-PL" altLang="it-IT" noProof="0"/>
              <a:t>Piąty poziom</a:t>
            </a:r>
          </a:p>
        </p:txBody>
      </p:sp>
      <p:sp>
        <p:nvSpPr>
          <p:cNvPr id="41990" name="Rectangle 6">
            <a:extLst>
              <a:ext uri="{FF2B5EF4-FFF2-40B4-BE49-F238E27FC236}">
                <a16:creationId xmlns:a16="http://schemas.microsoft.com/office/drawing/2014/main" id="{484D176B-D56C-1783-DEA4-8C3ACDF9A1D7}"/>
              </a:ext>
            </a:extLst>
          </p:cNvPr>
          <p:cNvSpPr>
            <a:spLocks noGrp="1" noChangeArrowheads="1"/>
          </p:cNvSpPr>
          <p:nvPr>
            <p:ph type="ftr" sz="quarter" idx="4"/>
          </p:nvPr>
        </p:nvSpPr>
        <p:spPr bwMode="auto">
          <a:xfrm>
            <a:off x="0"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defTabSz="990600" eaLnBrk="1" hangingPunct="1">
              <a:defRPr sz="1300"/>
            </a:lvl1pPr>
          </a:lstStyle>
          <a:p>
            <a:pPr>
              <a:defRPr/>
            </a:pPr>
            <a:endParaRPr lang="pl-PL" altLang="it-IT"/>
          </a:p>
        </p:txBody>
      </p:sp>
      <p:sp>
        <p:nvSpPr>
          <p:cNvPr id="41991" name="Rectangle 7">
            <a:extLst>
              <a:ext uri="{FF2B5EF4-FFF2-40B4-BE49-F238E27FC236}">
                <a16:creationId xmlns:a16="http://schemas.microsoft.com/office/drawing/2014/main" id="{4FB1175C-4881-25AC-B567-C583248A0D6E}"/>
              </a:ext>
            </a:extLst>
          </p:cNvPr>
          <p:cNvSpPr>
            <a:spLocks noGrp="1" noChangeArrowheads="1"/>
          </p:cNvSpPr>
          <p:nvPr>
            <p:ph type="sldNum" sz="quarter" idx="5"/>
          </p:nvPr>
        </p:nvSpPr>
        <p:spPr bwMode="auto">
          <a:xfrm>
            <a:off x="4022725"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algn="r" defTabSz="990600" eaLnBrk="1" hangingPunct="1">
              <a:defRPr sz="1300"/>
            </a:lvl1pPr>
          </a:lstStyle>
          <a:p>
            <a:pPr>
              <a:defRPr/>
            </a:pPr>
            <a:fld id="{23A2D8E3-A9E3-4A75-AE78-A492B0BF0E4B}"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731C157-1A98-C4FC-818A-C80184EDC1E8}"/>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82BBFFC2-0E5B-D76C-EDA8-5565B8F8D8F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noProof="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D39605FC-C68F-C932-0A38-931FBFBDE484}"/>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BAC586CB-4ABE-BF2C-CFA5-857FB2EE0DA1}"/>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4AE49D45-F793-0104-0ADC-0ADCE8419F05}"/>
              </a:ext>
            </a:extLst>
          </p:cNvPr>
          <p:cNvSpPr>
            <a:spLocks noGrp="1" noChangeArrowheads="1"/>
          </p:cNvSpPr>
          <p:nvPr>
            <p:ph type="sldNum" sz="quarter" idx="12"/>
          </p:nvPr>
        </p:nvSpPr>
        <p:spPr>
          <a:ln/>
        </p:spPr>
        <p:txBody>
          <a:bodyPr/>
          <a:lstStyle>
            <a:lvl1pPr>
              <a:defRPr/>
            </a:lvl1pPr>
          </a:lstStyle>
          <a:p>
            <a:pPr>
              <a:defRPr/>
            </a:pPr>
            <a:fld id="{906E1E00-4AA3-4FD5-B769-C8EE06479DCE}" type="slidenum">
              <a:rPr lang="pl-PL" altLang="it-IT"/>
              <a:pPr>
                <a:defRPr/>
              </a:pPr>
              <a:t>‹N›</a:t>
            </a:fld>
            <a:endParaRPr lang="pl-PL" altLang="it-IT"/>
          </a:p>
        </p:txBody>
      </p:sp>
    </p:spTree>
    <p:extLst>
      <p:ext uri="{BB962C8B-B14F-4D97-AF65-F5344CB8AC3E}">
        <p14:creationId xmlns:p14="http://schemas.microsoft.com/office/powerpoint/2010/main" val="2001356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78007702-A5B0-8DFC-ED55-76A4FC564D09}"/>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ADBE173A-840F-ADFB-6CA7-272D5D04CE7D}"/>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0966DC7C-B2C3-6CA9-6ABC-AC0DADE7F346}"/>
              </a:ext>
            </a:extLst>
          </p:cNvPr>
          <p:cNvSpPr>
            <a:spLocks noGrp="1" noChangeArrowheads="1"/>
          </p:cNvSpPr>
          <p:nvPr>
            <p:ph type="sldNum" sz="quarter" idx="12"/>
          </p:nvPr>
        </p:nvSpPr>
        <p:spPr>
          <a:ln/>
        </p:spPr>
        <p:txBody>
          <a:bodyPr/>
          <a:lstStyle>
            <a:lvl1pPr>
              <a:defRPr/>
            </a:lvl1pPr>
          </a:lstStyle>
          <a:p>
            <a:pPr>
              <a:defRPr/>
            </a:pPr>
            <a:fld id="{DA7AFD73-2277-4DCF-AFC6-49E25F675BD1}" type="slidenum">
              <a:rPr lang="pl-PL" altLang="it-IT"/>
              <a:pPr>
                <a:defRPr/>
              </a:pPr>
              <a:t>‹N›</a:t>
            </a:fld>
            <a:endParaRPr lang="pl-PL" altLang="it-IT"/>
          </a:p>
        </p:txBody>
      </p:sp>
    </p:spTree>
    <p:extLst>
      <p:ext uri="{BB962C8B-B14F-4D97-AF65-F5344CB8AC3E}">
        <p14:creationId xmlns:p14="http://schemas.microsoft.com/office/powerpoint/2010/main" val="1424927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4FB4AD81-0CA1-92AC-C614-AA32388BA1AA}"/>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ED8719CA-39F9-17AC-A049-A3AE64532530}"/>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79DA85E6-5789-D5B8-A4D6-0760F5B59C46}"/>
              </a:ext>
            </a:extLst>
          </p:cNvPr>
          <p:cNvSpPr>
            <a:spLocks noGrp="1" noChangeArrowheads="1"/>
          </p:cNvSpPr>
          <p:nvPr>
            <p:ph type="sldNum" sz="quarter" idx="12"/>
          </p:nvPr>
        </p:nvSpPr>
        <p:spPr>
          <a:ln/>
        </p:spPr>
        <p:txBody>
          <a:bodyPr/>
          <a:lstStyle>
            <a:lvl1pPr>
              <a:defRPr/>
            </a:lvl1pPr>
          </a:lstStyle>
          <a:p>
            <a:pPr>
              <a:defRPr/>
            </a:pPr>
            <a:fld id="{787F6B0F-2377-4FC5-B140-4DBC31475F02}" type="slidenum">
              <a:rPr lang="pl-PL" altLang="it-IT"/>
              <a:pPr>
                <a:defRPr/>
              </a:pPr>
              <a:t>‹N›</a:t>
            </a:fld>
            <a:endParaRPr lang="pl-PL" altLang="it-IT"/>
          </a:p>
        </p:txBody>
      </p:sp>
    </p:spTree>
    <p:extLst>
      <p:ext uri="{BB962C8B-B14F-4D97-AF65-F5344CB8AC3E}">
        <p14:creationId xmlns:p14="http://schemas.microsoft.com/office/powerpoint/2010/main" val="2360665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404109" y="462597"/>
            <a:ext cx="4335780" cy="697230"/>
          </a:xfrm>
          <a:prstGeom prst="rect">
            <a:avLst/>
          </a:prstGeom>
        </p:spPr>
        <p:txBody>
          <a:bodyPr wrap="square" lIns="0" tIns="0" rIns="0" bIns="0">
            <a:spAutoFit/>
          </a:bodyPr>
          <a:lstStyle>
            <a:lvl1pPr>
              <a:defRPr sz="4400" b="0" i="0">
                <a:solidFill>
                  <a:schemeClr val="tx1"/>
                </a:solidFill>
                <a:latin typeface="Calibri" panose="020F0502020204030204"/>
                <a:cs typeface="Calibri" panose="020F0502020204030204"/>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extLst>
      <p:ext uri="{BB962C8B-B14F-4D97-AF65-F5344CB8AC3E}">
        <p14:creationId xmlns:p14="http://schemas.microsoft.com/office/powerpoint/2010/main" val="362585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C7A58BAF-DAA1-8647-2AE5-3D3ED915BE64}"/>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050B2781-59BA-92A3-6AD7-0B27E4EFD79B}"/>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35D4F746-48D0-EAC4-AA6A-FF0F0113C228}"/>
              </a:ext>
            </a:extLst>
          </p:cNvPr>
          <p:cNvSpPr>
            <a:spLocks noGrp="1" noChangeArrowheads="1"/>
          </p:cNvSpPr>
          <p:nvPr>
            <p:ph type="sldNum" sz="quarter" idx="12"/>
          </p:nvPr>
        </p:nvSpPr>
        <p:spPr>
          <a:ln/>
        </p:spPr>
        <p:txBody>
          <a:bodyPr/>
          <a:lstStyle>
            <a:lvl1pPr>
              <a:defRPr/>
            </a:lvl1pPr>
          </a:lstStyle>
          <a:p>
            <a:pPr>
              <a:defRPr/>
            </a:pPr>
            <a:fld id="{41D623D4-6801-4A75-B09E-FC4BDC7D2BD2}" type="slidenum">
              <a:rPr lang="pl-PL" altLang="it-IT"/>
              <a:pPr>
                <a:defRPr/>
              </a:pPr>
              <a:t>‹N›</a:t>
            </a:fld>
            <a:endParaRPr lang="pl-PL" altLang="it-IT"/>
          </a:p>
        </p:txBody>
      </p:sp>
    </p:spTree>
    <p:extLst>
      <p:ext uri="{BB962C8B-B14F-4D97-AF65-F5344CB8AC3E}">
        <p14:creationId xmlns:p14="http://schemas.microsoft.com/office/powerpoint/2010/main" val="947783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8B7433B9-06B0-A452-C405-EB2790AE505F}"/>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81C1DA1F-8623-8C27-09BF-8D1969D63AB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6F178F42-CC2C-5529-443F-E1A8B9A8DF1D}"/>
              </a:ext>
            </a:extLst>
          </p:cNvPr>
          <p:cNvSpPr>
            <a:spLocks noGrp="1" noChangeArrowheads="1"/>
          </p:cNvSpPr>
          <p:nvPr>
            <p:ph type="sldNum" sz="quarter" idx="12"/>
          </p:nvPr>
        </p:nvSpPr>
        <p:spPr>
          <a:ln/>
        </p:spPr>
        <p:txBody>
          <a:bodyPr/>
          <a:lstStyle>
            <a:lvl1pPr>
              <a:defRPr/>
            </a:lvl1pPr>
          </a:lstStyle>
          <a:p>
            <a:pPr>
              <a:defRPr/>
            </a:pPr>
            <a:fld id="{E9425F25-E2C2-490C-8063-780907172EC2}" type="slidenum">
              <a:rPr lang="pl-PL" altLang="it-IT"/>
              <a:pPr>
                <a:defRPr/>
              </a:pPr>
              <a:t>‹N›</a:t>
            </a:fld>
            <a:endParaRPr lang="pl-PL" altLang="it-IT"/>
          </a:p>
        </p:txBody>
      </p:sp>
    </p:spTree>
    <p:extLst>
      <p:ext uri="{BB962C8B-B14F-4D97-AF65-F5344CB8AC3E}">
        <p14:creationId xmlns:p14="http://schemas.microsoft.com/office/powerpoint/2010/main" val="193277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17110357-30A9-4145-E158-1F344ADB85A7}"/>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C10DC0DD-2529-7948-FDEE-110FA02C7DC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962F937E-F999-AB00-3000-B1880AE1BCCC}"/>
              </a:ext>
            </a:extLst>
          </p:cNvPr>
          <p:cNvSpPr>
            <a:spLocks noGrp="1" noChangeArrowheads="1"/>
          </p:cNvSpPr>
          <p:nvPr>
            <p:ph type="sldNum" sz="quarter" idx="12"/>
          </p:nvPr>
        </p:nvSpPr>
        <p:spPr>
          <a:ln/>
        </p:spPr>
        <p:txBody>
          <a:bodyPr/>
          <a:lstStyle>
            <a:lvl1pPr>
              <a:defRPr/>
            </a:lvl1pPr>
          </a:lstStyle>
          <a:p>
            <a:pPr>
              <a:defRPr/>
            </a:pPr>
            <a:fld id="{D7E8B8E6-B360-4260-89FF-D92E8F473A6E}" type="slidenum">
              <a:rPr lang="pl-PL" altLang="it-IT"/>
              <a:pPr>
                <a:defRPr/>
              </a:pPr>
              <a:t>‹N›</a:t>
            </a:fld>
            <a:endParaRPr lang="pl-PL" altLang="it-IT"/>
          </a:p>
        </p:txBody>
      </p:sp>
    </p:spTree>
    <p:extLst>
      <p:ext uri="{BB962C8B-B14F-4D97-AF65-F5344CB8AC3E}">
        <p14:creationId xmlns:p14="http://schemas.microsoft.com/office/powerpoint/2010/main" val="3202008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724FD1AE-C1DB-4A5D-C44C-78BD24A1E490}"/>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8" name="Rectangle 5">
            <a:extLst>
              <a:ext uri="{FF2B5EF4-FFF2-40B4-BE49-F238E27FC236}">
                <a16:creationId xmlns:a16="http://schemas.microsoft.com/office/drawing/2014/main" id="{4C6C8CF9-4DEE-C9EC-B017-2572F3805F40}"/>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9" name="Rectangle 6">
            <a:extLst>
              <a:ext uri="{FF2B5EF4-FFF2-40B4-BE49-F238E27FC236}">
                <a16:creationId xmlns:a16="http://schemas.microsoft.com/office/drawing/2014/main" id="{B62C7342-B0CD-4703-4878-83C3FAF08F04}"/>
              </a:ext>
            </a:extLst>
          </p:cNvPr>
          <p:cNvSpPr>
            <a:spLocks noGrp="1" noChangeArrowheads="1"/>
          </p:cNvSpPr>
          <p:nvPr>
            <p:ph type="sldNum" sz="quarter" idx="12"/>
          </p:nvPr>
        </p:nvSpPr>
        <p:spPr>
          <a:ln/>
        </p:spPr>
        <p:txBody>
          <a:bodyPr/>
          <a:lstStyle>
            <a:lvl1pPr>
              <a:defRPr/>
            </a:lvl1pPr>
          </a:lstStyle>
          <a:p>
            <a:pPr>
              <a:defRPr/>
            </a:pPr>
            <a:fld id="{31B5D17D-C3EF-4F76-955F-4BB24BFBD9E7}" type="slidenum">
              <a:rPr lang="pl-PL" altLang="it-IT"/>
              <a:pPr>
                <a:defRPr/>
              </a:pPr>
              <a:t>‹N›</a:t>
            </a:fld>
            <a:endParaRPr lang="pl-PL" altLang="it-IT"/>
          </a:p>
        </p:txBody>
      </p:sp>
    </p:spTree>
    <p:extLst>
      <p:ext uri="{BB962C8B-B14F-4D97-AF65-F5344CB8AC3E}">
        <p14:creationId xmlns:p14="http://schemas.microsoft.com/office/powerpoint/2010/main" val="3274461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4">
            <a:extLst>
              <a:ext uri="{FF2B5EF4-FFF2-40B4-BE49-F238E27FC236}">
                <a16:creationId xmlns:a16="http://schemas.microsoft.com/office/drawing/2014/main" id="{B4E2CB17-CA40-0F4C-FC57-20B2A7C3C3B6}"/>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4" name="Rectangle 5">
            <a:extLst>
              <a:ext uri="{FF2B5EF4-FFF2-40B4-BE49-F238E27FC236}">
                <a16:creationId xmlns:a16="http://schemas.microsoft.com/office/drawing/2014/main" id="{977601E1-CBA9-5C9E-75FF-0A6D7D08789E}"/>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5" name="Rectangle 6">
            <a:extLst>
              <a:ext uri="{FF2B5EF4-FFF2-40B4-BE49-F238E27FC236}">
                <a16:creationId xmlns:a16="http://schemas.microsoft.com/office/drawing/2014/main" id="{26CDC813-BD48-20BA-4B27-9C1A490A8194}"/>
              </a:ext>
            </a:extLst>
          </p:cNvPr>
          <p:cNvSpPr>
            <a:spLocks noGrp="1" noChangeArrowheads="1"/>
          </p:cNvSpPr>
          <p:nvPr>
            <p:ph type="sldNum" sz="quarter" idx="12"/>
          </p:nvPr>
        </p:nvSpPr>
        <p:spPr>
          <a:ln/>
        </p:spPr>
        <p:txBody>
          <a:bodyPr/>
          <a:lstStyle>
            <a:lvl1pPr>
              <a:defRPr/>
            </a:lvl1pPr>
          </a:lstStyle>
          <a:p>
            <a:pPr>
              <a:defRPr/>
            </a:pPr>
            <a:fld id="{F06E04FF-CA21-41BD-B687-8CBD5DFD4809}" type="slidenum">
              <a:rPr lang="pl-PL" altLang="it-IT"/>
              <a:pPr>
                <a:defRPr/>
              </a:pPr>
              <a:t>‹N›</a:t>
            </a:fld>
            <a:endParaRPr lang="pl-PL" altLang="it-IT"/>
          </a:p>
        </p:txBody>
      </p:sp>
    </p:spTree>
    <p:extLst>
      <p:ext uri="{BB962C8B-B14F-4D97-AF65-F5344CB8AC3E}">
        <p14:creationId xmlns:p14="http://schemas.microsoft.com/office/powerpoint/2010/main" val="4167143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4A15D41-1B9F-CBAB-D9D0-96CDE80AF549}"/>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3" name="Rectangle 5">
            <a:extLst>
              <a:ext uri="{FF2B5EF4-FFF2-40B4-BE49-F238E27FC236}">
                <a16:creationId xmlns:a16="http://schemas.microsoft.com/office/drawing/2014/main" id="{D6A4A185-7552-4C71-9237-814A5ADDF3D8}"/>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4" name="Rectangle 6">
            <a:extLst>
              <a:ext uri="{FF2B5EF4-FFF2-40B4-BE49-F238E27FC236}">
                <a16:creationId xmlns:a16="http://schemas.microsoft.com/office/drawing/2014/main" id="{7C05D2F1-AB51-B82A-E7AC-2164DC8CFCB7}"/>
              </a:ext>
            </a:extLst>
          </p:cNvPr>
          <p:cNvSpPr>
            <a:spLocks noGrp="1" noChangeArrowheads="1"/>
          </p:cNvSpPr>
          <p:nvPr>
            <p:ph type="sldNum" sz="quarter" idx="12"/>
          </p:nvPr>
        </p:nvSpPr>
        <p:spPr>
          <a:ln/>
        </p:spPr>
        <p:txBody>
          <a:bodyPr/>
          <a:lstStyle>
            <a:lvl1pPr>
              <a:defRPr/>
            </a:lvl1pPr>
          </a:lstStyle>
          <a:p>
            <a:pPr>
              <a:defRPr/>
            </a:pPr>
            <a:fld id="{8EC71B19-DCEE-4646-9CE0-5D0135789DA5}" type="slidenum">
              <a:rPr lang="pl-PL" altLang="it-IT"/>
              <a:pPr>
                <a:defRPr/>
              </a:pPr>
              <a:t>‹N›</a:t>
            </a:fld>
            <a:endParaRPr lang="pl-PL" altLang="it-IT"/>
          </a:p>
        </p:txBody>
      </p:sp>
    </p:spTree>
    <p:extLst>
      <p:ext uri="{BB962C8B-B14F-4D97-AF65-F5344CB8AC3E}">
        <p14:creationId xmlns:p14="http://schemas.microsoft.com/office/powerpoint/2010/main" val="2695419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43BB217C-CAD9-50EA-71E7-EB5DE47B06D8}"/>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4A0826CB-A6A9-3B69-3131-1D8A0C34C721}"/>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60444055-9266-7097-F5A5-4ABD0A1AF72C}"/>
              </a:ext>
            </a:extLst>
          </p:cNvPr>
          <p:cNvSpPr>
            <a:spLocks noGrp="1" noChangeArrowheads="1"/>
          </p:cNvSpPr>
          <p:nvPr>
            <p:ph type="sldNum" sz="quarter" idx="12"/>
          </p:nvPr>
        </p:nvSpPr>
        <p:spPr>
          <a:ln/>
        </p:spPr>
        <p:txBody>
          <a:bodyPr/>
          <a:lstStyle>
            <a:lvl1pPr>
              <a:defRPr/>
            </a:lvl1pPr>
          </a:lstStyle>
          <a:p>
            <a:pPr>
              <a:defRPr/>
            </a:pPr>
            <a:fld id="{35AA6661-8774-4536-8DCF-EEEAC29A5EC6}" type="slidenum">
              <a:rPr lang="pl-PL" altLang="it-IT"/>
              <a:pPr>
                <a:defRPr/>
              </a:pPr>
              <a:t>‹N›</a:t>
            </a:fld>
            <a:endParaRPr lang="pl-PL" altLang="it-IT"/>
          </a:p>
        </p:txBody>
      </p:sp>
    </p:spTree>
    <p:extLst>
      <p:ext uri="{BB962C8B-B14F-4D97-AF65-F5344CB8AC3E}">
        <p14:creationId xmlns:p14="http://schemas.microsoft.com/office/powerpoint/2010/main" val="4181534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E5193AA1-3BB5-D662-E2C7-C8D91CA7DBBD}"/>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B95EFEB9-F90B-5818-F8F9-95D07FCB21BA}"/>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186E11E4-682C-DDB4-BB28-73FD37D6EE72}"/>
              </a:ext>
            </a:extLst>
          </p:cNvPr>
          <p:cNvSpPr>
            <a:spLocks noGrp="1" noChangeArrowheads="1"/>
          </p:cNvSpPr>
          <p:nvPr>
            <p:ph type="sldNum" sz="quarter" idx="12"/>
          </p:nvPr>
        </p:nvSpPr>
        <p:spPr>
          <a:ln/>
        </p:spPr>
        <p:txBody>
          <a:bodyPr/>
          <a:lstStyle>
            <a:lvl1pPr>
              <a:defRPr/>
            </a:lvl1pPr>
          </a:lstStyle>
          <a:p>
            <a:pPr>
              <a:defRPr/>
            </a:pPr>
            <a:fld id="{3762075F-7C23-4D65-A50A-F867FCA7C779}" type="slidenum">
              <a:rPr lang="pl-PL" altLang="it-IT"/>
              <a:pPr>
                <a:defRPr/>
              </a:pPr>
              <a:t>‹N›</a:t>
            </a:fld>
            <a:endParaRPr lang="pl-PL" altLang="it-IT"/>
          </a:p>
        </p:txBody>
      </p:sp>
    </p:spTree>
    <p:extLst>
      <p:ext uri="{BB962C8B-B14F-4D97-AF65-F5344CB8AC3E}">
        <p14:creationId xmlns:p14="http://schemas.microsoft.com/office/powerpoint/2010/main" val="1863727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381C1F5-2208-BDB5-8F39-5ABCEDAF35D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it-IT"/>
              <a:t>Kliknij, aby edytować styl wzorca tytułu</a:t>
            </a:r>
          </a:p>
        </p:txBody>
      </p:sp>
      <p:sp>
        <p:nvSpPr>
          <p:cNvPr id="1027" name="Rectangle 3">
            <a:extLst>
              <a:ext uri="{FF2B5EF4-FFF2-40B4-BE49-F238E27FC236}">
                <a16:creationId xmlns:a16="http://schemas.microsoft.com/office/drawing/2014/main" id="{5E881C76-B6BC-BCF5-30AB-D24915C6984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it-IT"/>
              <a:t>Kliknij, aby edytować style wzorca tekstu</a:t>
            </a:r>
          </a:p>
          <a:p>
            <a:pPr lvl="1"/>
            <a:r>
              <a:rPr lang="pl-PL" altLang="it-IT"/>
              <a:t>Drugi poziom</a:t>
            </a:r>
          </a:p>
          <a:p>
            <a:pPr lvl="2"/>
            <a:r>
              <a:rPr lang="pl-PL" altLang="it-IT"/>
              <a:t>Trzeci poziom</a:t>
            </a:r>
          </a:p>
          <a:p>
            <a:pPr lvl="3"/>
            <a:r>
              <a:rPr lang="pl-PL" altLang="it-IT"/>
              <a:t>Czwarty poziom</a:t>
            </a:r>
          </a:p>
          <a:p>
            <a:pPr lvl="4"/>
            <a:r>
              <a:rPr lang="pl-PL" altLang="it-IT"/>
              <a:t>Piąty poziom</a:t>
            </a:r>
          </a:p>
        </p:txBody>
      </p:sp>
      <p:sp>
        <p:nvSpPr>
          <p:cNvPr id="1028" name="Rectangle 4">
            <a:extLst>
              <a:ext uri="{FF2B5EF4-FFF2-40B4-BE49-F238E27FC236}">
                <a16:creationId xmlns:a16="http://schemas.microsoft.com/office/drawing/2014/main" id="{D8A124F8-E204-BE23-1E93-3B0CD75EF7CE}"/>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pl-PL" altLang="it-IT"/>
          </a:p>
        </p:txBody>
      </p:sp>
      <p:sp>
        <p:nvSpPr>
          <p:cNvPr id="1029" name="Rectangle 5">
            <a:extLst>
              <a:ext uri="{FF2B5EF4-FFF2-40B4-BE49-F238E27FC236}">
                <a16:creationId xmlns:a16="http://schemas.microsoft.com/office/drawing/2014/main" id="{9D59810E-86B8-5E29-6FF9-D8E3820DD55D}"/>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pl-PL" altLang="it-IT"/>
          </a:p>
        </p:txBody>
      </p:sp>
      <p:sp>
        <p:nvSpPr>
          <p:cNvPr id="1030" name="Rectangle 6">
            <a:extLst>
              <a:ext uri="{FF2B5EF4-FFF2-40B4-BE49-F238E27FC236}">
                <a16:creationId xmlns:a16="http://schemas.microsoft.com/office/drawing/2014/main" id="{89421C31-B37F-44A5-E743-279BB7E5A566}"/>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953E9BE-658C-4278-A10B-C7FACCBC9E26}"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6.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en.wikipedia.org/wiki/Commodore_64"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15948BE-8F90-4BBD-8B0C-35245BE58718}"/>
              </a:ext>
            </a:extLst>
          </p:cNvPr>
          <p:cNvSpPr>
            <a:spLocks noGrp="1" noChangeArrowheads="1"/>
          </p:cNvSpPr>
          <p:nvPr>
            <p:ph type="ctrTitle"/>
          </p:nvPr>
        </p:nvSpPr>
        <p:spPr>
          <a:xfrm>
            <a:off x="539750" y="404813"/>
            <a:ext cx="8280400" cy="1470025"/>
          </a:xfrm>
        </p:spPr>
        <p:txBody>
          <a:bodyPr anchor="ctr"/>
          <a:lstStyle/>
          <a:p>
            <a:pPr eaLnBrk="1" hangingPunct="1"/>
            <a:r>
              <a:rPr lang="it-IT" altLang="it-IT" sz="4000" b="1" dirty="0">
                <a:solidFill>
                  <a:schemeClr val="tx1"/>
                </a:solidFill>
              </a:rPr>
              <a:t>Inclusione e personalizzazione nell’insegnamento delle STEAM</a:t>
            </a:r>
          </a:p>
        </p:txBody>
      </p:sp>
      <p:sp>
        <p:nvSpPr>
          <p:cNvPr id="5123" name="Rectangle 3">
            <a:extLst>
              <a:ext uri="{FF2B5EF4-FFF2-40B4-BE49-F238E27FC236}">
                <a16:creationId xmlns:a16="http://schemas.microsoft.com/office/drawing/2014/main" id="{7CAEDE87-9488-2089-14DD-B2CF315453C8}"/>
              </a:ext>
            </a:extLst>
          </p:cNvPr>
          <p:cNvSpPr>
            <a:spLocks noChangeArrowheads="1"/>
          </p:cNvSpPr>
          <p:nvPr/>
        </p:nvSpPr>
        <p:spPr bwMode="auto">
          <a:xfrm>
            <a:off x="539750" y="3990975"/>
            <a:ext cx="7920038"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pl-PL" altLang="it-IT" sz="2200" b="1">
                <a:solidFill>
                  <a:srgbClr val="002060"/>
                </a:solidFill>
                <a:latin typeface="Arial" panose="020B0604020202020204" pitchFamily="34" charset="0"/>
              </a:rPr>
              <a:t>Grzegorz Karwasz</a:t>
            </a:r>
          </a:p>
          <a:p>
            <a:pPr eaLnBrk="1" hangingPunct="1">
              <a:spcBef>
                <a:spcPct val="0"/>
              </a:spcBef>
              <a:buClrTx/>
              <a:buSzTx/>
              <a:buFontTx/>
              <a:buNone/>
            </a:pPr>
            <a:r>
              <a:rPr lang="pl-PL" altLang="it-IT" sz="2200" b="1">
                <a:solidFill>
                  <a:srgbClr val="002060"/>
                </a:solidFill>
                <a:latin typeface="Arial" panose="020B0604020202020204" pitchFamily="34" charset="0"/>
              </a:rPr>
              <a:t>Professor in Experimental Physics</a:t>
            </a:r>
          </a:p>
          <a:p>
            <a:pPr eaLnBrk="1" hangingPunct="1">
              <a:spcBef>
                <a:spcPct val="0"/>
              </a:spcBef>
              <a:buClrTx/>
              <a:buSzTx/>
              <a:buFontTx/>
              <a:buNone/>
            </a:pPr>
            <a:endParaRPr lang="it-IT" altLang="it-IT" sz="2200" i="1" dirty="0">
              <a:solidFill>
                <a:srgbClr val="002060"/>
              </a:solidFill>
              <a:latin typeface="Arial" panose="020B0604020202020204" pitchFamily="34" charset="0"/>
            </a:endParaRPr>
          </a:p>
          <a:p>
            <a:pPr eaLnBrk="1" hangingPunct="1">
              <a:spcBef>
                <a:spcPct val="0"/>
              </a:spcBef>
              <a:buClrTx/>
              <a:buSzTx/>
              <a:buFontTx/>
              <a:buNone/>
            </a:pPr>
            <a:r>
              <a:rPr lang="it-IT" altLang="it-IT" sz="2200" i="1" dirty="0">
                <a:solidFill>
                  <a:srgbClr val="002060"/>
                </a:solidFill>
                <a:latin typeface="Arial" panose="020B0604020202020204" pitchFamily="34" charset="0"/>
              </a:rPr>
              <a:t>- Facoltà di Fisica, Astronomia e Informatica Applicata</a:t>
            </a:r>
            <a:r>
              <a:rPr lang="pl-PL" altLang="it-IT" sz="2200" i="1">
                <a:solidFill>
                  <a:srgbClr val="002060"/>
                </a:solidFill>
                <a:latin typeface="Arial" panose="020B0604020202020204" pitchFamily="34" charset="0"/>
              </a:rPr>
              <a:t>, Universita’ Nicolao Copernico, Torun, Polonia</a:t>
            </a:r>
          </a:p>
          <a:p>
            <a:pPr eaLnBrk="1" hangingPunct="1">
              <a:spcBef>
                <a:spcPct val="0"/>
              </a:spcBef>
              <a:buClrTx/>
              <a:buSzTx/>
              <a:buFontTx/>
              <a:buNone/>
            </a:pPr>
            <a:endParaRPr lang="pl-PL" altLang="it-IT" sz="2200" i="1">
              <a:solidFill>
                <a:srgbClr val="002060"/>
              </a:solidFill>
              <a:latin typeface="Arial" panose="020B0604020202020204" pitchFamily="34" charset="0"/>
            </a:endParaRPr>
          </a:p>
          <a:p>
            <a:pPr eaLnBrk="1" hangingPunct="1">
              <a:spcBef>
                <a:spcPct val="0"/>
              </a:spcBef>
              <a:buClrTx/>
              <a:buSzTx/>
              <a:buFontTx/>
              <a:buNone/>
            </a:pPr>
            <a:r>
              <a:rPr lang="pl-PL" altLang="it-IT" sz="2200" b="1">
                <a:solidFill>
                  <a:srgbClr val="002060"/>
                </a:solidFill>
                <a:latin typeface="Arial" panose="020B0604020202020204" pitchFamily="34" charset="0"/>
              </a:rPr>
              <a:t>karwasz@fizyka.umk.pl</a:t>
            </a:r>
          </a:p>
        </p:txBody>
      </p:sp>
      <p:sp>
        <p:nvSpPr>
          <p:cNvPr id="5124" name="Rectangle 3">
            <a:extLst>
              <a:ext uri="{FF2B5EF4-FFF2-40B4-BE49-F238E27FC236}">
                <a16:creationId xmlns:a16="http://schemas.microsoft.com/office/drawing/2014/main" id="{1D5FD243-E86D-FDA2-8914-4F2EE5E50F11}"/>
              </a:ext>
            </a:extLst>
          </p:cNvPr>
          <p:cNvSpPr>
            <a:spLocks noChangeArrowheads="1"/>
          </p:cNvSpPr>
          <p:nvPr/>
        </p:nvSpPr>
        <p:spPr bwMode="auto">
          <a:xfrm>
            <a:off x="203200" y="2662238"/>
            <a:ext cx="7920038"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it-IT" altLang="it-IT" sz="2600" b="1" dirty="0">
                <a:solidFill>
                  <a:srgbClr val="002060"/>
                </a:solidFill>
                <a:latin typeface="Arial" panose="020B0604020202020204" pitchFamily="34" charset="0"/>
              </a:rPr>
              <a:t>Lezione 5: Psicologia</a:t>
            </a:r>
          </a:p>
          <a:p>
            <a:pPr eaLnBrk="1" hangingPunct="1">
              <a:spcBef>
                <a:spcPct val="0"/>
              </a:spcBef>
              <a:buClrTx/>
              <a:buSzTx/>
              <a:buFontTx/>
              <a:buNone/>
            </a:pPr>
            <a:r>
              <a:rPr lang="it-IT" altLang="it-IT" sz="2600" b="1" dirty="0">
                <a:solidFill>
                  <a:srgbClr val="002060"/>
                </a:solidFill>
                <a:latin typeface="Arial" panose="020B0604020202020204" pitchFamily="34" charset="0"/>
              </a:rPr>
              <a:t>Parte II: Mente e cervello</a:t>
            </a:r>
            <a:endParaRPr lang="pl-PL" altLang="it-IT" sz="2600" b="1" dirty="0">
              <a:solidFill>
                <a:srgbClr val="002060"/>
              </a:solidFill>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56D9B1-FF00-4AD1-99A5-4DD22AA2342B}"/>
              </a:ext>
            </a:extLst>
          </p:cNvPr>
          <p:cNvSpPr>
            <a:spLocks noGrp="1"/>
          </p:cNvSpPr>
          <p:nvPr>
            <p:ph type="title"/>
          </p:nvPr>
        </p:nvSpPr>
        <p:spPr>
          <a:xfrm>
            <a:off x="457200" y="274638"/>
            <a:ext cx="4978896" cy="1143000"/>
          </a:xfrm>
        </p:spPr>
        <p:txBody>
          <a:bodyPr/>
          <a:lstStyle/>
          <a:p>
            <a:r>
              <a:rPr lang="it-IT" sz="3600" dirty="0"/>
              <a:t>«Area di Broca»</a:t>
            </a:r>
          </a:p>
        </p:txBody>
      </p:sp>
      <p:sp>
        <p:nvSpPr>
          <p:cNvPr id="3" name="Segnaposto contenuto 2">
            <a:extLst>
              <a:ext uri="{FF2B5EF4-FFF2-40B4-BE49-F238E27FC236}">
                <a16:creationId xmlns:a16="http://schemas.microsoft.com/office/drawing/2014/main" id="{DAAFFF00-A9D8-B0F9-1347-3AAD0E372C17}"/>
              </a:ext>
            </a:extLst>
          </p:cNvPr>
          <p:cNvSpPr>
            <a:spLocks noGrp="1"/>
          </p:cNvSpPr>
          <p:nvPr>
            <p:ph idx="1"/>
          </p:nvPr>
        </p:nvSpPr>
        <p:spPr>
          <a:xfrm>
            <a:off x="211451" y="1613264"/>
            <a:ext cx="8721097" cy="4525963"/>
          </a:xfrm>
        </p:spPr>
        <p:txBody>
          <a:bodyPr/>
          <a:lstStyle/>
          <a:p>
            <a:pPr marL="0" indent="0" algn="l">
              <a:buNone/>
            </a:pPr>
            <a:r>
              <a:rPr lang="it-IT" sz="1900" b="0" i="0" dirty="0">
                <a:effectLst/>
                <a:latin typeface="Arial" panose="020B0604020202020204" pitchFamily="34" charset="0"/>
              </a:rPr>
              <a:t>Le alterazioni comprese nel termine di afasia </a:t>
            </a:r>
          </a:p>
          <a:p>
            <a:pPr marL="0" indent="0" algn="l">
              <a:buNone/>
            </a:pPr>
            <a:r>
              <a:rPr lang="it-IT" sz="1900" b="0" i="0" dirty="0">
                <a:effectLst/>
                <a:latin typeface="Arial" panose="020B0604020202020204" pitchFamily="34" charset="0"/>
              </a:rPr>
              <a:t>possono riguardare vari aspetti del linguaggio:</a:t>
            </a:r>
          </a:p>
          <a:p>
            <a:pPr algn="l">
              <a:buFont typeface="Arial" panose="020B0604020202020204" pitchFamily="34" charset="0"/>
              <a:buChar char="•"/>
            </a:pPr>
            <a:r>
              <a:rPr lang="it-IT" sz="1900" b="0" i="0" dirty="0">
                <a:effectLst/>
                <a:latin typeface="Arial" panose="020B0604020202020204" pitchFamily="34" charset="0"/>
              </a:rPr>
              <a:t>comprensione</a:t>
            </a:r>
          </a:p>
          <a:p>
            <a:pPr algn="l">
              <a:buFont typeface="Arial" panose="020B0604020202020204" pitchFamily="34" charset="0"/>
              <a:buChar char="•"/>
            </a:pPr>
            <a:r>
              <a:rPr lang="it-IT" sz="1900" b="0" i="0" dirty="0">
                <a:effectLst/>
                <a:latin typeface="Arial" panose="020B0604020202020204" pitchFamily="34" charset="0"/>
              </a:rPr>
              <a:t>produzione</a:t>
            </a:r>
          </a:p>
          <a:p>
            <a:pPr algn="l">
              <a:buFont typeface="Arial" panose="020B0604020202020204" pitchFamily="34" charset="0"/>
              <a:buChar char="•"/>
            </a:pPr>
            <a:r>
              <a:rPr lang="it-IT" sz="1900" b="0" i="0" dirty="0">
                <a:effectLst/>
                <a:latin typeface="Arial" panose="020B0604020202020204" pitchFamily="34" charset="0"/>
              </a:rPr>
              <a:t>ripetizione</a:t>
            </a:r>
          </a:p>
          <a:p>
            <a:pPr algn="l">
              <a:buFont typeface="Arial" panose="020B0604020202020204" pitchFamily="34" charset="0"/>
              <a:buChar char="•"/>
            </a:pPr>
            <a:r>
              <a:rPr lang="it-IT" sz="1900" b="0" i="0" dirty="0">
                <a:effectLst/>
                <a:latin typeface="Arial" panose="020B0604020202020204" pitchFamily="34" charset="0"/>
              </a:rPr>
              <a:t>strutturazione.</a:t>
            </a:r>
          </a:p>
          <a:p>
            <a:pPr algn="l">
              <a:buFont typeface="Arial" panose="020B0604020202020204" pitchFamily="34" charset="0"/>
              <a:buChar char="•"/>
            </a:pPr>
            <a:r>
              <a:rPr lang="it-IT" sz="1900" b="0" i="0" dirty="0">
                <a:effectLst/>
                <a:latin typeface="Arial" panose="020B0604020202020204" pitchFamily="34" charset="0"/>
              </a:rPr>
              <a:t>I pazienti colpiti da afasia non fluente possono essere incapaci di formulare frasi con una </a:t>
            </a:r>
            <a:r>
              <a:rPr lang="it-IT" sz="1900" b="0" i="0" u="none" strike="noStrike" dirty="0">
                <a:effectLst/>
                <a:latin typeface="Arial" panose="020B0604020202020204" pitchFamily="34" charset="0"/>
              </a:rPr>
              <a:t>struttura grammaticale</a:t>
            </a:r>
            <a:r>
              <a:rPr lang="it-IT" sz="1900" b="0" i="0" dirty="0">
                <a:effectLst/>
                <a:latin typeface="Arial" panose="020B0604020202020204" pitchFamily="34" charset="0"/>
              </a:rPr>
              <a:t> complessa. Alcune forme di </a:t>
            </a:r>
            <a:r>
              <a:rPr lang="it-IT" sz="1900" b="0" i="0" u="none" strike="noStrike" dirty="0">
                <a:effectLst/>
                <a:latin typeface="Arial" panose="020B0604020202020204" pitchFamily="34" charset="0"/>
              </a:rPr>
              <a:t>afasia</a:t>
            </a:r>
            <a:r>
              <a:rPr lang="it-IT" sz="1900" b="0" i="0" dirty="0">
                <a:effectLst/>
                <a:latin typeface="Arial" panose="020B0604020202020204" pitchFamily="34" charset="0"/>
              </a:rPr>
              <a:t> legate a danni nell'area di Broca possono colpire solo determinate aree del </a:t>
            </a:r>
            <a:r>
              <a:rPr lang="it-IT" sz="1900" b="0" i="0" u="none" strike="noStrike" dirty="0">
                <a:effectLst/>
                <a:latin typeface="Arial" panose="020B0604020202020204" pitchFamily="34" charset="0"/>
              </a:rPr>
              <a:t>linguaggio</a:t>
            </a:r>
            <a:r>
              <a:rPr lang="it-IT" sz="1900" b="0" i="0" dirty="0">
                <a:effectLst/>
                <a:latin typeface="Arial" panose="020B0604020202020204" pitchFamily="34" charset="0"/>
              </a:rPr>
              <a:t>, come i </a:t>
            </a:r>
            <a:r>
              <a:rPr lang="it-IT" sz="1900" b="0" i="0" u="none" strike="noStrike" dirty="0">
                <a:effectLst/>
                <a:latin typeface="Arial" panose="020B0604020202020204" pitchFamily="34" charset="0"/>
              </a:rPr>
              <a:t>verbi</a:t>
            </a:r>
            <a:r>
              <a:rPr lang="it-IT" sz="1900" b="0" i="0" dirty="0">
                <a:effectLst/>
                <a:latin typeface="Arial" panose="020B0604020202020204" pitchFamily="34" charset="0"/>
              </a:rPr>
              <a:t> o i </a:t>
            </a:r>
            <a:r>
              <a:rPr lang="it-IT" sz="1900" b="0" i="0" u="none" strike="noStrike" dirty="0">
                <a:effectLst/>
                <a:latin typeface="Arial" panose="020B0604020202020204" pitchFamily="34" charset="0"/>
              </a:rPr>
              <a:t>sostantivi</a:t>
            </a:r>
            <a:r>
              <a:rPr lang="it-IT" sz="1900" b="0" i="0" dirty="0">
                <a:effectLst/>
                <a:latin typeface="Arial" panose="020B0604020202020204" pitchFamily="34" charset="0"/>
              </a:rPr>
              <a:t>. Nel caso di pazienti con vario grado di </a:t>
            </a:r>
            <a:r>
              <a:rPr lang="it-IT" sz="1900" b="0" i="0" u="none" strike="noStrike" dirty="0">
                <a:effectLst/>
                <a:latin typeface="Arial" panose="020B0604020202020204" pitchFamily="34" charset="0"/>
              </a:rPr>
              <a:t>sordità</a:t>
            </a:r>
            <a:r>
              <a:rPr lang="it-IT" sz="1900" b="0" i="0" dirty="0">
                <a:effectLst/>
                <a:latin typeface="Arial" panose="020B0604020202020204" pitchFamily="34" charset="0"/>
              </a:rPr>
              <a:t>, può essere inibita la capacità di produrre quei segni corrispondenti al messaggio che essi vogliono comunicare, pur essendo in grado di muovere </a:t>
            </a:r>
            <a:r>
              <a:rPr lang="it-IT" sz="1900" b="0" i="0" u="none" strike="noStrike" dirty="0">
                <a:effectLst/>
                <a:latin typeface="Arial" panose="020B0604020202020204" pitchFamily="34" charset="0"/>
              </a:rPr>
              <a:t>mani</a:t>
            </a:r>
            <a:r>
              <a:rPr lang="it-IT" sz="1900" b="0" i="0" dirty="0">
                <a:effectLst/>
                <a:latin typeface="Arial" panose="020B0604020202020204" pitchFamily="34" charset="0"/>
              </a:rPr>
              <a:t>, </a:t>
            </a:r>
            <a:r>
              <a:rPr lang="it-IT" sz="1900" b="0" i="0" u="none" strike="noStrike" dirty="0">
                <a:effectLst/>
                <a:latin typeface="Arial" panose="020B0604020202020204" pitchFamily="34" charset="0"/>
              </a:rPr>
              <a:t>dita</a:t>
            </a:r>
            <a:r>
              <a:rPr lang="it-IT" sz="1900" b="0" i="0" dirty="0">
                <a:effectLst/>
                <a:latin typeface="Arial" panose="020B0604020202020204" pitchFamily="34" charset="0"/>
              </a:rPr>
              <a:t> e </a:t>
            </a:r>
            <a:r>
              <a:rPr lang="it-IT" sz="1900" b="0" i="0" u="none" strike="noStrike" dirty="0">
                <a:effectLst/>
                <a:latin typeface="Arial" panose="020B0604020202020204" pitchFamily="34" charset="0"/>
              </a:rPr>
              <a:t>braccia</a:t>
            </a:r>
            <a:r>
              <a:rPr lang="it-IT" sz="1900" b="0" i="0" dirty="0">
                <a:effectLst/>
                <a:latin typeface="Arial" panose="020B0604020202020204" pitchFamily="34" charset="0"/>
              </a:rPr>
              <a:t> come prima</a:t>
            </a:r>
            <a:r>
              <a:rPr lang="it-IT" sz="1900" b="0" i="0" dirty="0">
                <a:solidFill>
                  <a:srgbClr val="202122"/>
                </a:solidFill>
                <a:effectLst/>
                <a:latin typeface="Arial" panose="020B0604020202020204" pitchFamily="34" charset="0"/>
              </a:rPr>
              <a:t>.</a:t>
            </a:r>
          </a:p>
          <a:p>
            <a:pPr marL="0" indent="0">
              <a:buNone/>
            </a:pPr>
            <a:r>
              <a:rPr lang="it-IT" sz="1900" b="0" i="0" dirty="0" err="1">
                <a:solidFill>
                  <a:srgbClr val="CC0000"/>
                </a:solidFill>
                <a:effectLst/>
                <a:latin typeface="Arial" panose="020B0604020202020204" pitchFamily="34" charset="0"/>
              </a:rPr>
              <a:t>Ockham</a:t>
            </a:r>
            <a:r>
              <a:rPr lang="it-IT" sz="1900" b="0" i="0" dirty="0">
                <a:solidFill>
                  <a:srgbClr val="CC0000"/>
                </a:solidFill>
                <a:effectLst/>
                <a:latin typeface="Arial" panose="020B0604020202020204" pitchFamily="34" charset="0"/>
              </a:rPr>
              <a:t> (Greci, Latini</a:t>
            </a:r>
            <a:r>
              <a:rPr lang="it-IT" sz="1900" dirty="0">
                <a:solidFill>
                  <a:srgbClr val="CC0000"/>
                </a:solidFill>
                <a:latin typeface="Arial" panose="020B0604020202020204" pitchFamily="34" charset="0"/>
              </a:rPr>
              <a:t>) creando la grammatica, hanno intuito la struttura del cervello: «Studia la grammatica! così il tuo cervello si organizza meglio»</a:t>
            </a:r>
            <a:endParaRPr lang="it-IT" dirty="0">
              <a:solidFill>
                <a:srgbClr val="CC0000"/>
              </a:solidFill>
            </a:endParaRPr>
          </a:p>
        </p:txBody>
      </p:sp>
      <p:sp>
        <p:nvSpPr>
          <p:cNvPr id="5" name="CasellaDiTesto 4">
            <a:extLst>
              <a:ext uri="{FF2B5EF4-FFF2-40B4-BE49-F238E27FC236}">
                <a16:creationId xmlns:a16="http://schemas.microsoft.com/office/drawing/2014/main" id="{DD55D07B-F968-75B1-FEC9-EA55DBC6A373}"/>
              </a:ext>
            </a:extLst>
          </p:cNvPr>
          <p:cNvSpPr txBox="1"/>
          <p:nvPr/>
        </p:nvSpPr>
        <p:spPr>
          <a:xfrm>
            <a:off x="5562400" y="6488668"/>
            <a:ext cx="4572000" cy="369332"/>
          </a:xfrm>
          <a:prstGeom prst="rect">
            <a:avLst/>
          </a:prstGeom>
          <a:noFill/>
        </p:spPr>
        <p:txBody>
          <a:bodyPr wrap="square">
            <a:spAutoFit/>
          </a:bodyPr>
          <a:lstStyle/>
          <a:p>
            <a:r>
              <a:rPr lang="it-IT" dirty="0"/>
              <a:t>https://it.wikipedia.org/wiki/Afasia</a:t>
            </a:r>
          </a:p>
        </p:txBody>
      </p:sp>
      <p:pic>
        <p:nvPicPr>
          <p:cNvPr id="1026" name="Picture 2">
            <a:extLst>
              <a:ext uri="{FF2B5EF4-FFF2-40B4-BE49-F238E27FC236}">
                <a16:creationId xmlns:a16="http://schemas.microsoft.com/office/drawing/2014/main" id="{DA508A8D-C3B7-DE8C-66B8-2AB6F0286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28141"/>
            <a:ext cx="3427233" cy="2578993"/>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264CDF1C-F8BA-279F-3134-C5C44468CC5B}"/>
              </a:ext>
            </a:extLst>
          </p:cNvPr>
          <p:cNvSpPr txBox="1"/>
          <p:nvPr/>
        </p:nvSpPr>
        <p:spPr>
          <a:xfrm>
            <a:off x="5410581" y="2707134"/>
            <a:ext cx="3798168" cy="954107"/>
          </a:xfrm>
          <a:prstGeom prst="rect">
            <a:avLst/>
          </a:prstGeom>
          <a:noFill/>
        </p:spPr>
        <p:txBody>
          <a:bodyPr wrap="square">
            <a:spAutoFit/>
          </a:bodyPr>
          <a:lstStyle/>
          <a:p>
            <a:r>
              <a:rPr lang="it-IT" sz="1400" b="0" i="0" dirty="0">
                <a:solidFill>
                  <a:srgbClr val="202122"/>
                </a:solidFill>
                <a:effectLst/>
                <a:latin typeface="Arial" panose="020B0604020202020204" pitchFamily="34" charset="0"/>
              </a:rPr>
              <a:t>Allegoria della grammatica nella </a:t>
            </a:r>
            <a:r>
              <a:rPr lang="it-IT" sz="1400" b="0" i="1" u="none" strike="noStrike" dirty="0">
                <a:solidFill>
                  <a:srgbClr val="0645AD"/>
                </a:solidFill>
                <a:effectLst/>
                <a:latin typeface="Arial" panose="020B0604020202020204" pitchFamily="34" charset="0"/>
              </a:rPr>
              <a:t>Sala delle Arti liberali e dei Pianeti</a:t>
            </a:r>
            <a:r>
              <a:rPr lang="it-IT" sz="1400" b="0" i="0" dirty="0">
                <a:solidFill>
                  <a:srgbClr val="202122"/>
                </a:solidFill>
                <a:effectLst/>
                <a:latin typeface="Arial" panose="020B0604020202020204" pitchFamily="34" charset="0"/>
              </a:rPr>
              <a:t>, ad opera di </a:t>
            </a:r>
            <a:r>
              <a:rPr lang="it-IT" sz="1400" b="0" i="0" u="none" strike="noStrike" dirty="0">
                <a:solidFill>
                  <a:srgbClr val="0645AD"/>
                </a:solidFill>
                <a:effectLst/>
                <a:latin typeface="Arial" panose="020B0604020202020204" pitchFamily="34" charset="0"/>
              </a:rPr>
              <a:t>Gentile da Fabriano</a:t>
            </a:r>
            <a:r>
              <a:rPr lang="it-IT" sz="1400" b="0" i="0" dirty="0">
                <a:solidFill>
                  <a:srgbClr val="202122"/>
                </a:solidFill>
                <a:effectLst/>
                <a:latin typeface="Arial" panose="020B0604020202020204" pitchFamily="34" charset="0"/>
              </a:rPr>
              <a:t> (1412, </a:t>
            </a:r>
            <a:r>
              <a:rPr lang="it-IT" sz="1400" b="0" i="0" u="none" strike="noStrike" dirty="0">
                <a:solidFill>
                  <a:srgbClr val="0645AD"/>
                </a:solidFill>
                <a:effectLst/>
                <a:latin typeface="Arial" panose="020B0604020202020204" pitchFamily="34" charset="0"/>
              </a:rPr>
              <a:t>Palazzo Trinci</a:t>
            </a:r>
            <a:r>
              <a:rPr lang="it-IT" sz="1400" b="0" i="0" dirty="0">
                <a:solidFill>
                  <a:srgbClr val="202122"/>
                </a:solidFill>
                <a:effectLst/>
                <a:latin typeface="Arial" panose="020B0604020202020204" pitchFamily="34" charset="0"/>
              </a:rPr>
              <a:t> a </a:t>
            </a:r>
            <a:r>
              <a:rPr lang="it-IT" sz="1400" b="0" i="0" u="none" strike="noStrike" dirty="0">
                <a:solidFill>
                  <a:srgbClr val="0645AD"/>
                </a:solidFill>
                <a:effectLst/>
                <a:latin typeface="Arial" panose="020B0604020202020204" pitchFamily="34" charset="0"/>
              </a:rPr>
              <a:t>Foligno</a:t>
            </a:r>
            <a:r>
              <a:rPr lang="it-IT" sz="1400" b="0" i="0" dirty="0">
                <a:solidFill>
                  <a:srgbClr val="202122"/>
                </a:solidFill>
                <a:effectLst/>
                <a:latin typeface="Arial" panose="020B0604020202020204" pitchFamily="34" charset="0"/>
              </a:rPr>
              <a:t>)</a:t>
            </a:r>
          </a:p>
          <a:p>
            <a:r>
              <a:rPr lang="it-IT" sz="1400" dirty="0"/>
              <a:t>https://it.wikipedia.org/wiki/Grammatica</a:t>
            </a:r>
          </a:p>
        </p:txBody>
      </p:sp>
    </p:spTree>
    <p:extLst>
      <p:ext uri="{BB962C8B-B14F-4D97-AF65-F5344CB8AC3E}">
        <p14:creationId xmlns:p14="http://schemas.microsoft.com/office/powerpoint/2010/main" val="3199909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B9E13C-BC0F-246F-2B9F-8BEEA3A2F91F}"/>
              </a:ext>
            </a:extLst>
          </p:cNvPr>
          <p:cNvSpPr>
            <a:spLocks noGrp="1"/>
          </p:cNvSpPr>
          <p:nvPr>
            <p:ph type="title"/>
          </p:nvPr>
        </p:nvSpPr>
        <p:spPr>
          <a:xfrm>
            <a:off x="457199" y="-16078"/>
            <a:ext cx="8229600" cy="1143000"/>
          </a:xfrm>
        </p:spPr>
        <p:txBody>
          <a:bodyPr/>
          <a:lstStyle/>
          <a:p>
            <a:r>
              <a:rPr lang="it-IT" sz="3200" dirty="0"/>
              <a:t>Nota, come oggi tutto diventa un «codice»</a:t>
            </a:r>
          </a:p>
        </p:txBody>
      </p:sp>
      <p:pic>
        <p:nvPicPr>
          <p:cNvPr id="5" name="Immagine 4">
            <a:extLst>
              <a:ext uri="{FF2B5EF4-FFF2-40B4-BE49-F238E27FC236}">
                <a16:creationId xmlns:a16="http://schemas.microsoft.com/office/drawing/2014/main" id="{8DD328A5-A8BD-735E-75FF-591E2F324D1D}"/>
              </a:ext>
            </a:extLst>
          </p:cNvPr>
          <p:cNvPicPr>
            <a:picLocks noChangeAspect="1"/>
          </p:cNvPicPr>
          <p:nvPr/>
        </p:nvPicPr>
        <p:blipFill>
          <a:blip r:embed="rId2"/>
          <a:stretch>
            <a:fillRect/>
          </a:stretch>
        </p:blipFill>
        <p:spPr>
          <a:xfrm>
            <a:off x="280987" y="1095375"/>
            <a:ext cx="8582025" cy="5762625"/>
          </a:xfrm>
          <a:prstGeom prst="rect">
            <a:avLst/>
          </a:prstGeom>
        </p:spPr>
      </p:pic>
    </p:spTree>
    <p:extLst>
      <p:ext uri="{BB962C8B-B14F-4D97-AF65-F5344CB8AC3E}">
        <p14:creationId xmlns:p14="http://schemas.microsoft.com/office/powerpoint/2010/main" val="3043410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7A9903-E09F-E270-FE9B-DFDC0786F590}"/>
              </a:ext>
            </a:extLst>
          </p:cNvPr>
          <p:cNvSpPr>
            <a:spLocks noGrp="1"/>
          </p:cNvSpPr>
          <p:nvPr>
            <p:ph type="title"/>
          </p:nvPr>
        </p:nvSpPr>
        <p:spPr/>
        <p:txBody>
          <a:bodyPr/>
          <a:lstStyle/>
          <a:p>
            <a:r>
              <a:rPr lang="it-IT" sz="3600" dirty="0"/>
              <a:t>Michael S. Gazzaniga: le sue scoperte</a:t>
            </a:r>
          </a:p>
        </p:txBody>
      </p:sp>
      <p:sp>
        <p:nvSpPr>
          <p:cNvPr id="4" name="CasellaDiTesto 3">
            <a:extLst>
              <a:ext uri="{FF2B5EF4-FFF2-40B4-BE49-F238E27FC236}">
                <a16:creationId xmlns:a16="http://schemas.microsoft.com/office/drawing/2014/main" id="{19E2573A-B394-231F-D536-B779058C372F}"/>
              </a:ext>
            </a:extLst>
          </p:cNvPr>
          <p:cNvSpPr txBox="1"/>
          <p:nvPr/>
        </p:nvSpPr>
        <p:spPr>
          <a:xfrm>
            <a:off x="215516" y="1327588"/>
            <a:ext cx="8712968" cy="5355312"/>
          </a:xfrm>
          <a:prstGeom prst="rect">
            <a:avLst/>
          </a:prstGeom>
          <a:noFill/>
        </p:spPr>
        <p:txBody>
          <a:bodyPr wrap="square">
            <a:spAutoFit/>
          </a:bodyPr>
          <a:lstStyle/>
          <a:p>
            <a:r>
              <a:rPr lang="it-IT" sz="1900" dirty="0">
                <a:solidFill>
                  <a:srgbClr val="202122"/>
                </a:solidFill>
              </a:rPr>
              <a:t>Ha studiato come funzionano le persone che hanno le due metà del cervello separate rispetto a quelle che non lo fanno. Gazzaniga ha esaminato quali funzioni corporee sono controllate da ciascuna metà del cervello. Ha esaminato ciò che i pazienti con cervello diviso sono in grado di fare a causa della loro condizione, come la capacità di </a:t>
            </a:r>
            <a:r>
              <a:rPr lang="it-IT" sz="1900" u="sng" dirty="0">
                <a:solidFill>
                  <a:srgbClr val="202122"/>
                </a:solidFill>
              </a:rPr>
              <a:t>disegnare due oggetti diversi con ciascuna mano</a:t>
            </a:r>
            <a:r>
              <a:rPr lang="it-IT" sz="1900" dirty="0">
                <a:solidFill>
                  <a:srgbClr val="202122"/>
                </a:solidFill>
              </a:rPr>
              <a:t>, un'abilità che una persona con un cervello non diviso non è in grado di fare.</a:t>
            </a:r>
          </a:p>
          <a:p>
            <a:r>
              <a:rPr lang="it-IT" sz="1900" dirty="0">
                <a:solidFill>
                  <a:srgbClr val="202122"/>
                </a:solidFill>
              </a:rPr>
              <a:t>
Il paziente P.S. era un adolescente in cui è stato dimostrato che la comprensione del linguaggio era possibile nell'emisfero destro. Quando la parola "ragazza" è stata lampeggiata nel suo campo visivo sinistro, e quindi nel suo emisfero destro, non poteva dire verbalmente il nome della sua "cotta", ma poi ha scritto il nome "</a:t>
            </a:r>
            <a:r>
              <a:rPr lang="it-IT" sz="1900" dirty="0" err="1">
                <a:solidFill>
                  <a:srgbClr val="202122"/>
                </a:solidFill>
              </a:rPr>
              <a:t>Liz</a:t>
            </a:r>
            <a:r>
              <a:rPr lang="it-IT" sz="1900" dirty="0">
                <a:solidFill>
                  <a:srgbClr val="202122"/>
                </a:solidFill>
              </a:rPr>
              <a:t>" con le tessere di Scarabeo. Ciò suggeriva che anche se il linguaggio verbale non era possibile nell'emisfero destro, c'era una forma di linguaggio possibile attraverso gesticolazioni e movimenti della mano sinistra.
</a:t>
            </a:r>
          </a:p>
          <a:p>
            <a:r>
              <a:rPr lang="it-IT" sz="1900" dirty="0">
                <a:solidFill>
                  <a:srgbClr val="202122"/>
                </a:solidFill>
              </a:rPr>
              <a:t>https://en.wikipedia.org/wiki/Michael_Gazzaniga</a:t>
            </a:r>
          </a:p>
        </p:txBody>
      </p:sp>
    </p:spTree>
    <p:extLst>
      <p:ext uri="{BB962C8B-B14F-4D97-AF65-F5344CB8AC3E}">
        <p14:creationId xmlns:p14="http://schemas.microsoft.com/office/powerpoint/2010/main" val="3751136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F31529-2926-133F-48E4-91DDF62DEC1D}"/>
              </a:ext>
            </a:extLst>
          </p:cNvPr>
          <p:cNvSpPr>
            <a:spLocks noGrp="1"/>
          </p:cNvSpPr>
          <p:nvPr>
            <p:ph type="title"/>
          </p:nvPr>
        </p:nvSpPr>
        <p:spPr/>
        <p:txBody>
          <a:bodyPr/>
          <a:lstStyle/>
          <a:p>
            <a:r>
              <a:rPr lang="it-IT" sz="3200" dirty="0"/>
              <a:t>Sentimenti e il cervello</a:t>
            </a:r>
          </a:p>
        </p:txBody>
      </p:sp>
      <p:sp>
        <p:nvSpPr>
          <p:cNvPr id="4" name="CasellaDiTesto 3">
            <a:extLst>
              <a:ext uri="{FF2B5EF4-FFF2-40B4-BE49-F238E27FC236}">
                <a16:creationId xmlns:a16="http://schemas.microsoft.com/office/drawing/2014/main" id="{7E4F18A0-8D4A-63EF-6772-92BF294801AD}"/>
              </a:ext>
            </a:extLst>
          </p:cNvPr>
          <p:cNvSpPr txBox="1"/>
          <p:nvPr/>
        </p:nvSpPr>
        <p:spPr>
          <a:xfrm>
            <a:off x="487070" y="1211970"/>
            <a:ext cx="8477418" cy="5309146"/>
          </a:xfrm>
          <a:prstGeom prst="rect">
            <a:avLst/>
          </a:prstGeom>
          <a:noFill/>
        </p:spPr>
        <p:txBody>
          <a:bodyPr wrap="square">
            <a:spAutoFit/>
          </a:bodyPr>
          <a:lstStyle/>
          <a:p>
            <a:pPr>
              <a:spcAft>
                <a:spcPts val="600"/>
              </a:spcAft>
            </a:pPr>
            <a:r>
              <a:rPr lang="it-IT" dirty="0">
                <a:solidFill>
                  <a:srgbClr val="202122"/>
                </a:solidFill>
              </a:rPr>
              <a:t>Contrariamente a ciò che si crede comunamente, i sentimenti coscienti non sono necessari per produrre le risposte emotive, le quali, così come i processi cognitivi, coinvolgono dei meccanismi non coscienti.</a:t>
            </a:r>
          </a:p>
          <a:p>
            <a:pPr>
              <a:spcAft>
                <a:spcPts val="600"/>
              </a:spcAft>
            </a:pPr>
            <a:r>
              <a:rPr lang="it-IT" dirty="0">
                <a:solidFill>
                  <a:srgbClr val="202122"/>
                </a:solidFill>
              </a:rPr>
              <a:t>Una delle emozioni più studiate è la paura. Cosa succede se sentite il rumore del serpente a sonagli o percepite un movimento repentino nell’erba? </a:t>
            </a:r>
          </a:p>
          <a:p>
            <a:pPr>
              <a:spcAft>
                <a:spcPts val="600"/>
              </a:spcAft>
            </a:pPr>
            <a:r>
              <a:rPr lang="it-IT" dirty="0">
                <a:solidFill>
                  <a:srgbClr val="202122"/>
                </a:solidFill>
              </a:rPr>
              <a:t>Gli impulsi sensoriali raggiungono il talamo, una specie di stazione di scambio. Poi questi impulsi vengono inviati alle aree di analisi nella corteccia frontale. Vengono integrati con altri processi mentali più complessi e inseriti nel flusso di coscienza; questo è il momento in cui una persona diviene cosciente dell’informazione (c’è un serpente a sonagli!), deve decidere come agire (un serpente a sonagli è velenoso) e poi mettere in moto l’azione. Tutto questo richiede tempo. Può richiedere un secondo o due.</a:t>
            </a:r>
          </a:p>
          <a:p>
            <a:pPr>
              <a:spcAft>
                <a:spcPts val="600"/>
              </a:spcAft>
            </a:pPr>
            <a:r>
              <a:rPr lang="it-IT" dirty="0">
                <a:solidFill>
                  <a:srgbClr val="202122"/>
                </a:solidFill>
              </a:rPr>
              <a:t>Ma c’è una scorciatoia che rappresenta un ovvio vantaggio. Questa consiste nel passare attraverso l’amigdala, che si trova al di sotto del talamo e che mantiene una traccia di tutte informazioni in arrivo. Si riconosce una sequenza che è stata associata con il pericolo in passato, ha una connessione diretta con il tronco encefalico, cha a sua volta mette in moto la risposta. Saltate indietro prima ancora di rendervi del perché.  (Gazzaniga, op. cit. p.83)</a:t>
            </a:r>
            <a:endParaRPr lang="it-IT" dirty="0"/>
          </a:p>
        </p:txBody>
      </p:sp>
    </p:spTree>
    <p:extLst>
      <p:ext uri="{BB962C8B-B14F-4D97-AF65-F5344CB8AC3E}">
        <p14:creationId xmlns:p14="http://schemas.microsoft.com/office/powerpoint/2010/main" val="4215002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9E0077E-2D09-662D-D7A0-C09F0A88EE50}"/>
              </a:ext>
            </a:extLst>
          </p:cNvPr>
          <p:cNvSpPr>
            <a:spLocks noGrp="1" noChangeArrowheads="1"/>
          </p:cNvSpPr>
          <p:nvPr>
            <p:ph type="title"/>
          </p:nvPr>
        </p:nvSpPr>
        <p:spPr>
          <a:xfrm>
            <a:off x="1403350" y="-228600"/>
            <a:ext cx="7313613" cy="1143000"/>
          </a:xfrm>
        </p:spPr>
        <p:txBody>
          <a:bodyPr/>
          <a:lstStyle/>
          <a:p>
            <a:r>
              <a:rPr lang="en-AU" altLang="it-IT" sz="3200"/>
              <a:t>Diffused mind: neuropsychology</a:t>
            </a:r>
          </a:p>
        </p:txBody>
      </p:sp>
      <p:pic>
        <p:nvPicPr>
          <p:cNvPr id="10243" name="Picture 3">
            <a:extLst>
              <a:ext uri="{FF2B5EF4-FFF2-40B4-BE49-F238E27FC236}">
                <a16:creationId xmlns:a16="http://schemas.microsoft.com/office/drawing/2014/main" id="{26C434E0-9B29-B86A-CAE7-36C907E06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412875"/>
            <a:ext cx="5256212" cy="332898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0244" name="Text Box 4">
            <a:extLst>
              <a:ext uri="{FF2B5EF4-FFF2-40B4-BE49-F238E27FC236}">
                <a16:creationId xmlns:a16="http://schemas.microsoft.com/office/drawing/2014/main" id="{31192C12-8F1B-B491-F02D-C20683260790}"/>
              </a:ext>
            </a:extLst>
          </p:cNvPr>
          <p:cNvSpPr txBox="1">
            <a:spLocks noChangeArrowheads="1"/>
          </p:cNvSpPr>
          <p:nvPr/>
        </p:nvSpPr>
        <p:spPr bwMode="auto">
          <a:xfrm>
            <a:off x="539750" y="908050"/>
            <a:ext cx="84677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it-IT" altLang="it-IT" sz="2000" noProof="1">
                <a:latin typeface="Arial" panose="020B0604020202020204" pitchFamily="34" charset="0"/>
              </a:rPr>
              <a:t>Sequenza temporale (in ms) e spaziale dei segnali durante la lettura di una parola 
</a:t>
            </a:r>
          </a:p>
        </p:txBody>
      </p:sp>
      <p:sp>
        <p:nvSpPr>
          <p:cNvPr id="10245" name="Text Box 5">
            <a:extLst>
              <a:ext uri="{FF2B5EF4-FFF2-40B4-BE49-F238E27FC236}">
                <a16:creationId xmlns:a16="http://schemas.microsoft.com/office/drawing/2014/main" id="{9629DE2F-2C46-99B3-B61E-B4CCB0F64F7B}"/>
              </a:ext>
            </a:extLst>
          </p:cNvPr>
          <p:cNvSpPr txBox="1">
            <a:spLocks noChangeArrowheads="1"/>
          </p:cNvSpPr>
          <p:nvPr/>
        </p:nvSpPr>
        <p:spPr bwMode="auto">
          <a:xfrm>
            <a:off x="114300" y="4711700"/>
            <a:ext cx="8893175" cy="247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it-IT" altLang="it-IT" sz="1800" dirty="0">
                <a:latin typeface="Arial" panose="020B0604020202020204" pitchFamily="34" charset="0"/>
              </a:rPr>
              <a:t>Inoltre, il corso temporale di questi segnali era interessante, in quanto il primo segnale a circa 150 </a:t>
            </a:r>
            <a:r>
              <a:rPr lang="it-IT" altLang="it-IT" sz="1800" dirty="0" err="1">
                <a:latin typeface="Arial" panose="020B0604020202020204" pitchFamily="34" charset="0"/>
              </a:rPr>
              <a:t>ms</a:t>
            </a:r>
            <a:r>
              <a:rPr lang="it-IT" altLang="it-IT" sz="1800" dirty="0">
                <a:latin typeface="Arial" panose="020B0604020202020204" pitchFamily="34" charset="0"/>
              </a:rPr>
              <a:t> era un segnale gamma (35-40 Hz), il secondo, a circa 200 </a:t>
            </a:r>
            <a:r>
              <a:rPr lang="it-IT" altLang="it-IT" sz="1800" dirty="0" err="1">
                <a:latin typeface="Arial" panose="020B0604020202020204" pitchFamily="34" charset="0"/>
              </a:rPr>
              <a:t>ms</a:t>
            </a:r>
            <a:r>
              <a:rPr lang="it-IT" altLang="it-IT" sz="1800" dirty="0">
                <a:latin typeface="Arial" panose="020B0604020202020204" pitchFamily="34" charset="0"/>
              </a:rPr>
              <a:t>, un segnale alfa, e il segnale successivo a circa 300 </a:t>
            </a:r>
            <a:r>
              <a:rPr lang="it-IT" altLang="it-IT" sz="1800" dirty="0" err="1">
                <a:latin typeface="Arial" panose="020B0604020202020204" pitchFamily="34" charset="0"/>
              </a:rPr>
              <a:t>ms</a:t>
            </a:r>
            <a:r>
              <a:rPr lang="it-IT" altLang="it-IT" sz="1800" dirty="0">
                <a:latin typeface="Arial" panose="020B0604020202020204" pitchFamily="34" charset="0"/>
              </a:rPr>
              <a:t>, di nuovo un segnale gamma. Le reti corticali coinvolte nella lettura sono altamente complesse e richiedono un sofisticato intreccio di interazioni dinamiche temporalmente e spazialmente.
</a:t>
            </a:r>
            <a:r>
              <a:rPr lang="en-US" altLang="it-IT" sz="1200" dirty="0">
                <a:latin typeface="Arial" panose="020B0604020202020204" pitchFamily="34" charset="0"/>
              </a:rPr>
              <a:t>K. </a:t>
            </a:r>
            <a:r>
              <a:rPr lang="en-US" altLang="it-IT" sz="1200" dirty="0" err="1">
                <a:latin typeface="Arial" panose="020B0604020202020204" pitchFamily="34" charset="0"/>
              </a:rPr>
              <a:t>Pammer</a:t>
            </a:r>
            <a:r>
              <a:rPr lang="en-US" altLang="it-IT" sz="1200" dirty="0">
                <a:latin typeface="Arial" panose="020B0604020202020204" pitchFamily="34" charset="0"/>
              </a:rPr>
              <a:t>, </a:t>
            </a:r>
            <a:r>
              <a:rPr lang="en-US" altLang="it-IT" sz="1200" i="1" dirty="0" err="1">
                <a:latin typeface="Arial" panose="020B0604020202020204" pitchFamily="34" charset="0"/>
              </a:rPr>
              <a:t>Temporral</a:t>
            </a:r>
            <a:r>
              <a:rPr lang="en-US" altLang="it-IT" sz="1200" i="1" dirty="0">
                <a:latin typeface="Arial" panose="020B0604020202020204" pitchFamily="34" charset="0"/>
              </a:rPr>
              <a:t> sampling in vision and the implications for dyslexia</a:t>
            </a:r>
            <a:r>
              <a:rPr lang="pl-PL" altLang="it-IT" sz="1200" dirty="0">
                <a:latin typeface="Arial" panose="020B0604020202020204" pitchFamily="34" charset="0"/>
              </a:rPr>
              <a:t> in: Oscillatory “Temporal Sampling” and Developmental Dyslexia: Towards an Overarching Theoretical Framework a cura di Usha Goswami, Alan Power, Marie Lallier, Andrea Facoetti, </a:t>
            </a:r>
            <a:r>
              <a:rPr lang="en-US" altLang="it-IT" sz="1200" dirty="0">
                <a:latin typeface="Arial" panose="020B0604020202020204" pitchFamily="34" charset="0"/>
              </a:rPr>
              <a:t>Frontiers in Human Neuroscience, 2014</a:t>
            </a:r>
            <a:r>
              <a:rPr lang="pl-PL" altLang="it-IT" sz="1200" dirty="0">
                <a:latin typeface="Arial" panose="020B0604020202020204" pitchFamily="34" charset="0"/>
              </a:rPr>
              <a:t>, p. 148, 15</a:t>
            </a:r>
            <a:endParaRPr lang="en-US" altLang="it-IT" sz="1200" dirty="0">
              <a:latin typeface="Arial" panose="020B0604020202020204" pitchFamily="34" charset="0"/>
            </a:endParaRPr>
          </a:p>
          <a:p>
            <a:pPr eaLnBrk="1" hangingPunct="1">
              <a:spcBef>
                <a:spcPct val="0"/>
              </a:spcBef>
              <a:buClrTx/>
              <a:buSzTx/>
              <a:buFontTx/>
              <a:buNone/>
            </a:pPr>
            <a:r>
              <a:rPr lang="en-US" altLang="it-IT" sz="1200" dirty="0">
                <a:latin typeface="Arial" panose="020B0604020202020204" pitchFamily="34" charset="0"/>
              </a:rPr>
              <a:t>”</a:t>
            </a:r>
          </a:p>
          <a:p>
            <a:pPr eaLnBrk="1" hangingPunct="1">
              <a:spcBef>
                <a:spcPct val="0"/>
              </a:spcBef>
              <a:buClrTx/>
              <a:buSzTx/>
              <a:buFontTx/>
              <a:buNone/>
            </a:pPr>
            <a:r>
              <a:rPr lang="pl-PL" altLang="it-IT" sz="1800" dirty="0">
                <a:latin typeface="Arial" panose="020B0604020202020204" pitchFamily="34" charset="0"/>
              </a:rPr>
              <a:t> </a:t>
            </a:r>
            <a:endParaRPr lang="en-AU" altLang="it-IT" sz="1800" dirty="0">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7FE222-65F3-5604-7937-E949FB51720B}"/>
              </a:ext>
            </a:extLst>
          </p:cNvPr>
          <p:cNvSpPr>
            <a:spLocks noGrp="1"/>
          </p:cNvSpPr>
          <p:nvPr>
            <p:ph type="title"/>
          </p:nvPr>
        </p:nvSpPr>
        <p:spPr/>
        <p:txBody>
          <a:bodyPr/>
          <a:lstStyle/>
          <a:p>
            <a:r>
              <a:rPr lang="it-IT" sz="3600" dirty="0"/>
              <a:t>Dislessia</a:t>
            </a:r>
          </a:p>
        </p:txBody>
      </p:sp>
      <p:sp>
        <p:nvSpPr>
          <p:cNvPr id="3" name="Segnaposto contenuto 2">
            <a:extLst>
              <a:ext uri="{FF2B5EF4-FFF2-40B4-BE49-F238E27FC236}">
                <a16:creationId xmlns:a16="http://schemas.microsoft.com/office/drawing/2014/main" id="{FBE43C10-EFF2-DD5C-4719-1B77AA4F5352}"/>
              </a:ext>
            </a:extLst>
          </p:cNvPr>
          <p:cNvSpPr>
            <a:spLocks noGrp="1"/>
          </p:cNvSpPr>
          <p:nvPr>
            <p:ph idx="1"/>
          </p:nvPr>
        </p:nvSpPr>
        <p:spPr/>
        <p:txBody>
          <a:bodyPr/>
          <a:lstStyle/>
          <a:p>
            <a:pPr marL="0" indent="0">
              <a:buNone/>
            </a:pPr>
            <a:r>
              <a:rPr lang="it-IT" sz="2000" dirty="0"/>
              <a:t>Non è una «deficienza» ma un’organizzazione diversa del cervello. </a:t>
            </a:r>
          </a:p>
          <a:p>
            <a:pPr marL="0" indent="0">
              <a:buNone/>
            </a:pPr>
            <a:r>
              <a:rPr lang="it-IT" sz="2000" dirty="0"/>
              <a:t>La lettura ad alta voce richiede:</a:t>
            </a:r>
          </a:p>
          <a:p>
            <a:pPr>
              <a:buFontTx/>
              <a:buChar char="-"/>
            </a:pPr>
            <a:r>
              <a:rPr lang="it-IT" sz="2000" dirty="0"/>
              <a:t>ricognizione dell’immagine</a:t>
            </a:r>
          </a:p>
          <a:p>
            <a:pPr>
              <a:buFontTx/>
              <a:buChar char="-"/>
            </a:pPr>
            <a:r>
              <a:rPr lang="it-IT" sz="2000" dirty="0"/>
              <a:t>la sua categorizzazione come una lettera</a:t>
            </a:r>
          </a:p>
          <a:p>
            <a:pPr>
              <a:buFontTx/>
              <a:buChar char="-"/>
            </a:pPr>
            <a:r>
              <a:rPr lang="it-IT" sz="2000" dirty="0"/>
              <a:t>raggruppamento delle lettere in una parola</a:t>
            </a:r>
          </a:p>
          <a:p>
            <a:pPr>
              <a:buFontTx/>
              <a:buChar char="-"/>
            </a:pPr>
            <a:r>
              <a:rPr lang="it-IT" sz="2000" dirty="0"/>
              <a:t>riconoscimento del significato della parola</a:t>
            </a:r>
          </a:p>
          <a:p>
            <a:pPr>
              <a:buFontTx/>
              <a:buChar char="-"/>
            </a:pPr>
            <a:r>
              <a:rPr lang="it-IT" sz="2000" dirty="0"/>
              <a:t>una veloce classificazione della parola nelle categorie (verbo, nome)</a:t>
            </a:r>
          </a:p>
          <a:p>
            <a:pPr>
              <a:buFontTx/>
              <a:buChar char="-"/>
            </a:pPr>
            <a:r>
              <a:rPr lang="it-IT" sz="2000" dirty="0"/>
              <a:t>«</a:t>
            </a:r>
            <a:r>
              <a:rPr lang="it-IT" sz="2000" dirty="0" err="1"/>
              <a:t>triggering</a:t>
            </a:r>
            <a:r>
              <a:rPr lang="it-IT" sz="2000" dirty="0"/>
              <a:t>» dell’apparato vocale</a:t>
            </a:r>
          </a:p>
          <a:p>
            <a:pPr marL="0" indent="0">
              <a:buNone/>
            </a:pPr>
            <a:r>
              <a:rPr lang="it-IT" sz="2000" dirty="0"/>
              <a:t>Il metodo </a:t>
            </a:r>
            <a:r>
              <a:rPr lang="it-IT" sz="2000" dirty="0" err="1"/>
              <a:t>Crispiani</a:t>
            </a:r>
            <a:r>
              <a:rPr lang="it-IT" sz="2000" dirty="0"/>
              <a:t> consiste nell’insegnamento della fluidità del ritmo – giochi fisici (</a:t>
            </a:r>
            <a:r>
              <a:rPr lang="it-IT" sz="2000" dirty="0" err="1"/>
              <a:t>pat</a:t>
            </a:r>
            <a:r>
              <a:rPr lang="it-IT" sz="2000" dirty="0"/>
              <a:t>-a-cake) insieme con una recitazione vocale (=filastrocche)</a:t>
            </a:r>
          </a:p>
          <a:p>
            <a:pPr marL="0" indent="0">
              <a:buNone/>
            </a:pPr>
            <a:r>
              <a:rPr lang="it-IT" sz="2000" dirty="0"/>
              <a:t>La dislessia si riesce a riconoscere nell’età prescolastica</a:t>
            </a:r>
          </a:p>
          <a:p>
            <a:pPr marL="0" indent="0">
              <a:buNone/>
            </a:pPr>
            <a:r>
              <a:rPr lang="it-IT" sz="2000" dirty="0"/>
              <a:t>Nota che l’alfabeto non era previsto dalla evoluzione biologica</a:t>
            </a:r>
          </a:p>
        </p:txBody>
      </p:sp>
    </p:spTree>
    <p:extLst>
      <p:ext uri="{BB962C8B-B14F-4D97-AF65-F5344CB8AC3E}">
        <p14:creationId xmlns:p14="http://schemas.microsoft.com/office/powerpoint/2010/main" val="3048035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822FB2-4AA6-CC19-39BA-AA566C57CF30}"/>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92C6D2B0-E895-14C7-E4FC-391CBA63AB3A}"/>
              </a:ext>
            </a:extLst>
          </p:cNvPr>
          <p:cNvSpPr>
            <a:spLocks noGrp="1"/>
          </p:cNvSpPr>
          <p:nvPr>
            <p:ph idx="1"/>
          </p:nvPr>
        </p:nvSpPr>
        <p:spPr/>
        <p:txBody>
          <a:bodyPr/>
          <a:lstStyle/>
          <a:p>
            <a:endParaRPr lang="it-IT"/>
          </a:p>
        </p:txBody>
      </p:sp>
      <p:pic>
        <p:nvPicPr>
          <p:cNvPr id="5" name="Immagine 4">
            <a:extLst>
              <a:ext uri="{FF2B5EF4-FFF2-40B4-BE49-F238E27FC236}">
                <a16:creationId xmlns:a16="http://schemas.microsoft.com/office/drawing/2014/main" id="{86121DA0-F657-76B7-5AE3-7F1AA75A78D2}"/>
              </a:ext>
            </a:extLst>
          </p:cNvPr>
          <p:cNvPicPr>
            <a:picLocks noChangeAspect="1"/>
          </p:cNvPicPr>
          <p:nvPr/>
        </p:nvPicPr>
        <p:blipFill>
          <a:blip r:embed="rId2"/>
          <a:stretch>
            <a:fillRect/>
          </a:stretch>
        </p:blipFill>
        <p:spPr>
          <a:xfrm>
            <a:off x="0" y="225297"/>
            <a:ext cx="9144000" cy="6407406"/>
          </a:xfrm>
          <a:prstGeom prst="rect">
            <a:avLst/>
          </a:prstGeom>
        </p:spPr>
      </p:pic>
      <p:sp>
        <p:nvSpPr>
          <p:cNvPr id="7" name="CasellaDiTesto 6">
            <a:extLst>
              <a:ext uri="{FF2B5EF4-FFF2-40B4-BE49-F238E27FC236}">
                <a16:creationId xmlns:a16="http://schemas.microsoft.com/office/drawing/2014/main" id="{4E5029AC-D992-F4B1-2443-6065E137CE8C}"/>
              </a:ext>
            </a:extLst>
          </p:cNvPr>
          <p:cNvSpPr txBox="1"/>
          <p:nvPr/>
        </p:nvSpPr>
        <p:spPr>
          <a:xfrm>
            <a:off x="425842" y="4365104"/>
            <a:ext cx="7098486" cy="646331"/>
          </a:xfrm>
          <a:prstGeom prst="rect">
            <a:avLst/>
          </a:prstGeom>
          <a:noFill/>
        </p:spPr>
        <p:txBody>
          <a:bodyPr wrap="square">
            <a:spAutoFit/>
          </a:bodyPr>
          <a:lstStyle/>
          <a:p>
            <a:r>
              <a:rPr lang="it-IT" b="1" dirty="0">
                <a:solidFill>
                  <a:schemeClr val="accent2"/>
                </a:solidFill>
              </a:rPr>
              <a:t>Disprassia non è una patologia ma una «condizione umana»</a:t>
            </a:r>
          </a:p>
          <a:p>
            <a:r>
              <a:rPr lang="it-IT" b="1" dirty="0">
                <a:solidFill>
                  <a:schemeClr val="accent2"/>
                </a:solidFill>
              </a:rPr>
              <a:t>http://www.disprassiaitard.eu/metodo-crispiani/</a:t>
            </a:r>
          </a:p>
        </p:txBody>
      </p:sp>
    </p:spTree>
    <p:extLst>
      <p:ext uri="{BB962C8B-B14F-4D97-AF65-F5344CB8AC3E}">
        <p14:creationId xmlns:p14="http://schemas.microsoft.com/office/powerpoint/2010/main" val="3386499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7FE222-65F3-5604-7937-E949FB51720B}"/>
              </a:ext>
            </a:extLst>
          </p:cNvPr>
          <p:cNvSpPr>
            <a:spLocks noGrp="1"/>
          </p:cNvSpPr>
          <p:nvPr>
            <p:ph type="title"/>
          </p:nvPr>
        </p:nvSpPr>
        <p:spPr/>
        <p:txBody>
          <a:bodyPr/>
          <a:lstStyle/>
          <a:p>
            <a:r>
              <a:rPr lang="it-IT" sz="3600" dirty="0"/>
              <a:t> Metodo </a:t>
            </a:r>
            <a:r>
              <a:rPr lang="it-IT" sz="3600" dirty="0" err="1"/>
              <a:t>Crispiani</a:t>
            </a:r>
            <a:endParaRPr lang="it-IT" sz="3600" dirty="0"/>
          </a:p>
        </p:txBody>
      </p:sp>
      <p:sp>
        <p:nvSpPr>
          <p:cNvPr id="3" name="Segnaposto contenuto 2">
            <a:extLst>
              <a:ext uri="{FF2B5EF4-FFF2-40B4-BE49-F238E27FC236}">
                <a16:creationId xmlns:a16="http://schemas.microsoft.com/office/drawing/2014/main" id="{FBE43C10-EFF2-DD5C-4719-1B77AA4F5352}"/>
              </a:ext>
            </a:extLst>
          </p:cNvPr>
          <p:cNvSpPr>
            <a:spLocks noGrp="1"/>
          </p:cNvSpPr>
          <p:nvPr>
            <p:ph idx="1"/>
          </p:nvPr>
        </p:nvSpPr>
        <p:spPr>
          <a:xfrm>
            <a:off x="457200" y="1417638"/>
            <a:ext cx="8229600" cy="4525963"/>
          </a:xfrm>
        </p:spPr>
        <p:txBody>
          <a:bodyPr/>
          <a:lstStyle/>
          <a:p>
            <a:pPr marL="0" indent="0">
              <a:buNone/>
            </a:pPr>
            <a:r>
              <a:rPr lang="it-IT" sz="1900" b="1" dirty="0"/>
              <a:t>MAPPA SEMIOTICA DELLE SITUAZIONI   CRITICHE (cioè da evitare)</a:t>
            </a:r>
          </a:p>
          <a:p>
            <a:pPr>
              <a:buFont typeface="Arial" panose="020B0604020202020204" pitchFamily="34" charset="0"/>
              <a:buChar char="•"/>
            </a:pPr>
            <a:r>
              <a:rPr lang="it-IT" sz="1900" dirty="0"/>
              <a:t>Lettura   ad  alta voce.</a:t>
            </a:r>
          </a:p>
          <a:p>
            <a:pPr>
              <a:buFont typeface="Arial" panose="020B0604020202020204" pitchFamily="34" charset="0"/>
              <a:buChar char="•"/>
            </a:pPr>
            <a:r>
              <a:rPr lang="it-IT" sz="1900" dirty="0"/>
              <a:t>Prestazioni sotto pressione.</a:t>
            </a:r>
          </a:p>
          <a:p>
            <a:pPr>
              <a:buFont typeface="Arial" panose="020B0604020202020204" pitchFamily="34" charset="0"/>
              <a:buChar char="•"/>
            </a:pPr>
            <a:r>
              <a:rPr lang="it-IT" sz="1900" dirty="0"/>
              <a:t>Prestazioni in ambienti distraenti, affollati, confusi.</a:t>
            </a:r>
          </a:p>
          <a:p>
            <a:pPr>
              <a:buFont typeface="Arial" panose="020B0604020202020204" pitchFamily="34" charset="0"/>
              <a:buChar char="•"/>
            </a:pPr>
            <a:r>
              <a:rPr lang="it-IT" sz="1900" dirty="0"/>
              <a:t>Prestazioni rallentate, interrotte.</a:t>
            </a:r>
          </a:p>
          <a:p>
            <a:pPr>
              <a:buFont typeface="Arial" panose="020B0604020202020204" pitchFamily="34" charset="0"/>
              <a:buChar char="•"/>
            </a:pPr>
            <a:r>
              <a:rPr lang="it-IT" sz="1900" dirty="0"/>
              <a:t>Copiatura   dalla   lavagna.</a:t>
            </a:r>
          </a:p>
          <a:p>
            <a:pPr>
              <a:buFont typeface="Arial" panose="020B0604020202020204" pitchFamily="34" charset="0"/>
              <a:buChar char="•"/>
            </a:pPr>
            <a:r>
              <a:rPr lang="it-IT" sz="1900" dirty="0"/>
              <a:t>Copiatura di testi.</a:t>
            </a:r>
          </a:p>
          <a:p>
            <a:pPr>
              <a:buFont typeface="Arial" panose="020B0604020202020204" pitchFamily="34" charset="0"/>
              <a:buChar char="•"/>
            </a:pPr>
            <a:r>
              <a:rPr lang="it-IT" sz="1900" dirty="0"/>
              <a:t>Scrittura   da   dettatura.</a:t>
            </a:r>
          </a:p>
          <a:p>
            <a:pPr>
              <a:buFont typeface="Arial" panose="020B0604020202020204" pitchFamily="34" charset="0"/>
              <a:buChar char="•"/>
            </a:pPr>
            <a:r>
              <a:rPr lang="it-IT" sz="1900" dirty="0"/>
              <a:t>Richiesta   di   esattezza   formale.</a:t>
            </a:r>
          </a:p>
          <a:p>
            <a:pPr>
              <a:buFont typeface="Arial" panose="020B0604020202020204" pitchFamily="34" charset="0"/>
              <a:buChar char="•"/>
            </a:pPr>
            <a:r>
              <a:rPr lang="it-IT" sz="1900" dirty="0"/>
              <a:t>Riscritture riassunti, parafrasi …….</a:t>
            </a:r>
          </a:p>
          <a:p>
            <a:pPr>
              <a:buFont typeface="Arial" panose="020B0604020202020204" pitchFamily="34" charset="0"/>
              <a:buChar char="•"/>
            </a:pPr>
            <a:r>
              <a:rPr lang="it-IT" sz="1900" dirty="0"/>
              <a:t>Interrogazioni/colloqui da domande lunghe ed articolate.</a:t>
            </a:r>
          </a:p>
          <a:p>
            <a:pPr>
              <a:buFont typeface="Arial" panose="020B0604020202020204" pitchFamily="34" charset="0"/>
              <a:buChar char="•"/>
            </a:pPr>
            <a:r>
              <a:rPr lang="it-IT" sz="1900" dirty="0"/>
              <a:t>Prove scritte molto lunghe</a:t>
            </a:r>
          </a:p>
          <a:p>
            <a:pPr>
              <a:buFont typeface="Arial" panose="020B0604020202020204" pitchFamily="34" charset="0"/>
              <a:buChar char="•"/>
            </a:pPr>
            <a:r>
              <a:rPr lang="it-IT" sz="1900" dirty="0"/>
              <a:t>prove scritte o grafiche a schemi nello spazio (quiz, test, compiti spazialmente disordinati).</a:t>
            </a:r>
          </a:p>
          <a:p>
            <a:pPr marL="0" indent="0">
              <a:buNone/>
            </a:pPr>
            <a:endParaRPr lang="it-IT" sz="2000" dirty="0"/>
          </a:p>
        </p:txBody>
      </p:sp>
      <p:sp>
        <p:nvSpPr>
          <p:cNvPr id="5" name="CasellaDiTesto 4">
            <a:extLst>
              <a:ext uri="{FF2B5EF4-FFF2-40B4-BE49-F238E27FC236}">
                <a16:creationId xmlns:a16="http://schemas.microsoft.com/office/drawing/2014/main" id="{E0FA2E49-70E0-FD21-DC5F-02C92808222B}"/>
              </a:ext>
            </a:extLst>
          </p:cNvPr>
          <p:cNvSpPr txBox="1"/>
          <p:nvPr/>
        </p:nvSpPr>
        <p:spPr>
          <a:xfrm>
            <a:off x="3779912" y="6398696"/>
            <a:ext cx="5364088" cy="369332"/>
          </a:xfrm>
          <a:prstGeom prst="rect">
            <a:avLst/>
          </a:prstGeom>
          <a:noFill/>
        </p:spPr>
        <p:txBody>
          <a:bodyPr wrap="square">
            <a:spAutoFit/>
          </a:bodyPr>
          <a:lstStyle/>
          <a:p>
            <a:r>
              <a:rPr lang="it-IT" dirty="0">
                <a:solidFill>
                  <a:schemeClr val="accent2"/>
                </a:solidFill>
              </a:rPr>
              <a:t>http://www.disprassiaitard.eu/metodo-crispiani/</a:t>
            </a:r>
          </a:p>
        </p:txBody>
      </p:sp>
    </p:spTree>
    <p:extLst>
      <p:ext uri="{BB962C8B-B14F-4D97-AF65-F5344CB8AC3E}">
        <p14:creationId xmlns:p14="http://schemas.microsoft.com/office/powerpoint/2010/main" val="3005500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BE43C10-EFF2-DD5C-4719-1B77AA4F5352}"/>
              </a:ext>
            </a:extLst>
          </p:cNvPr>
          <p:cNvSpPr>
            <a:spLocks noGrp="1"/>
          </p:cNvSpPr>
          <p:nvPr>
            <p:ph idx="1"/>
          </p:nvPr>
        </p:nvSpPr>
        <p:spPr>
          <a:xfrm>
            <a:off x="179512" y="260648"/>
            <a:ext cx="8229600" cy="4525963"/>
          </a:xfrm>
        </p:spPr>
        <p:txBody>
          <a:bodyPr/>
          <a:lstStyle/>
          <a:p>
            <a:pPr marL="0" indent="0">
              <a:buNone/>
            </a:pPr>
            <a:r>
              <a:rPr lang="it-IT" sz="1800" b="1" dirty="0"/>
              <a:t>MAPPA </a:t>
            </a:r>
            <a:r>
              <a:rPr lang="it-IT" sz="1750" b="1" dirty="0"/>
              <a:t>SEMIOTICA DEI SINTOMI PRECOCI DI DISPRASSIA A 5 ANNI</a:t>
            </a:r>
          </a:p>
          <a:p>
            <a:pPr marL="0" indent="0">
              <a:buNone/>
            </a:pPr>
            <a:r>
              <a:rPr lang="it-IT" sz="1750" dirty="0"/>
              <a:t>Condizioni di rischio di sindrome dislessica</a:t>
            </a:r>
          </a:p>
          <a:p>
            <a:pPr>
              <a:buFont typeface="+mj-lt"/>
              <a:buAutoNum type="arabicPeriod"/>
            </a:pPr>
            <a:r>
              <a:rPr lang="it-IT" sz="1750" dirty="0"/>
              <a:t>Lentezza motoria (</a:t>
            </a:r>
            <a:r>
              <a:rPr lang="it-IT" sz="1750" i="1" dirty="0"/>
              <a:t>a volte alternata a precipitazione</a:t>
            </a:r>
            <a:r>
              <a:rPr lang="it-IT" sz="1750" dirty="0"/>
              <a:t>)</a:t>
            </a:r>
          </a:p>
          <a:p>
            <a:pPr>
              <a:buFont typeface="+mj-lt"/>
              <a:buAutoNum type="arabicPeriod" startAt="2"/>
            </a:pPr>
            <a:r>
              <a:rPr lang="it-IT" sz="1750" dirty="0"/>
              <a:t>Maldestrezza, scoordinamenti</a:t>
            </a:r>
          </a:p>
          <a:p>
            <a:pPr>
              <a:buFont typeface="+mj-lt"/>
              <a:buAutoNum type="arabicPeriod" startAt="3"/>
            </a:pPr>
            <a:r>
              <a:rPr lang="it-IT" sz="1750" dirty="0"/>
              <a:t>Disordini nelle prassie fini</a:t>
            </a:r>
          </a:p>
          <a:p>
            <a:pPr>
              <a:buFont typeface="+mj-lt"/>
              <a:buAutoNum type="arabicPeriod" startAt="4"/>
            </a:pPr>
            <a:r>
              <a:rPr lang="it-IT" sz="1750" dirty="0"/>
              <a:t>Disordini nelle prassie bimanuali (</a:t>
            </a:r>
            <a:r>
              <a:rPr lang="it-IT" sz="1750" i="1" dirty="0"/>
              <a:t>lavarsi, vestirsi, allacciare, prendere al volo)</a:t>
            </a:r>
            <a:endParaRPr lang="it-IT" sz="1750" dirty="0"/>
          </a:p>
          <a:p>
            <a:pPr>
              <a:buFont typeface="+mj-lt"/>
              <a:buAutoNum type="arabicPeriod" startAt="5"/>
            </a:pPr>
            <a:r>
              <a:rPr lang="it-IT" sz="1750" dirty="0"/>
              <a:t>Esitazioni o precipitazioni nella discesa delle scale e nell’attraversare la strada</a:t>
            </a:r>
          </a:p>
          <a:p>
            <a:pPr>
              <a:buFont typeface="+mj-lt"/>
              <a:buAutoNum type="arabicPeriod" startAt="6"/>
            </a:pPr>
            <a:r>
              <a:rPr lang="it-IT" sz="1750" dirty="0"/>
              <a:t>Difficoltà nell’orientamento nello spazio, tendenza al disordine, oppure eccessivo mantenimento dell’ordine</a:t>
            </a:r>
          </a:p>
          <a:p>
            <a:pPr>
              <a:buFont typeface="+mj-lt"/>
              <a:buAutoNum type="arabicPeriod" startAt="6"/>
            </a:pPr>
            <a:r>
              <a:rPr lang="it-IT" sz="1750" dirty="0"/>
              <a:t>Lentezza/difficoltà nell’inseguimento percettivo (</a:t>
            </a:r>
            <a:r>
              <a:rPr lang="it-IT" sz="1750" i="1" dirty="0"/>
              <a:t>di figure o oggetti che si muovono, oppure di oggetti fermi mentre si muove l’osservatore</a:t>
            </a:r>
            <a:r>
              <a:rPr lang="it-IT" sz="1750" dirty="0"/>
              <a:t>)</a:t>
            </a:r>
          </a:p>
          <a:p>
            <a:pPr>
              <a:buFont typeface="+mj-lt"/>
              <a:buAutoNum type="arabicPeriod" startAt="8"/>
            </a:pPr>
            <a:r>
              <a:rPr lang="it-IT" sz="1750" dirty="0"/>
              <a:t>Difficoltà nell’orientamento temporale (</a:t>
            </a:r>
            <a:r>
              <a:rPr lang="it-IT" sz="1750" i="1" dirty="0"/>
              <a:t>prima-dopo, prima di-dopo di, ieri-oggi-domani, sequenze temporali</a:t>
            </a:r>
            <a:r>
              <a:rPr lang="it-IT" sz="1750" dirty="0"/>
              <a:t>)</a:t>
            </a:r>
          </a:p>
          <a:p>
            <a:pPr>
              <a:buFont typeface="+mj-lt"/>
              <a:buAutoNum type="arabicPeriod" startAt="9"/>
            </a:pPr>
            <a:r>
              <a:rPr lang="it-IT" sz="1750" dirty="0"/>
              <a:t>Difficoltà nella memoria ordinata (</a:t>
            </a:r>
            <a:r>
              <a:rPr lang="it-IT" sz="1750" i="1" dirty="0"/>
              <a:t>memoria d’ordine o memoria sequenziale</a:t>
            </a:r>
            <a:r>
              <a:rPr lang="it-IT" sz="1750" dirty="0"/>
              <a:t>)</a:t>
            </a:r>
          </a:p>
          <a:p>
            <a:pPr>
              <a:buFont typeface="+mj-lt"/>
              <a:buAutoNum type="arabicPeriod" startAt="10"/>
            </a:pPr>
            <a:r>
              <a:rPr lang="it-IT" sz="1750" dirty="0"/>
              <a:t>Difficoltà nell’inseguimento percettivo di messaggi verbali (si perde nelle consegne plurime, nei messaggi lunghi… “smarrimento cognitivo” )</a:t>
            </a:r>
          </a:p>
          <a:p>
            <a:pPr>
              <a:buFont typeface="+mj-lt"/>
              <a:buAutoNum type="arabicPeriod" startAt="11"/>
            </a:pPr>
            <a:r>
              <a:rPr lang="it-IT" sz="1750" dirty="0"/>
              <a:t>Lentezza nell’adeguarsi ai cambi di attività, giochi, ambienti</a:t>
            </a:r>
          </a:p>
          <a:p>
            <a:pPr>
              <a:buFont typeface="+mj-lt"/>
              <a:buAutoNum type="arabicPeriod" startAt="12"/>
            </a:pPr>
            <a:r>
              <a:rPr lang="it-IT" sz="1750" dirty="0"/>
              <a:t>Tendenza a stancarsi o ad eccitarsi nelle situazioni di confusione, di gruppo, di iperstimolazione.</a:t>
            </a:r>
          </a:p>
          <a:p>
            <a:pPr>
              <a:buFont typeface="+mj-lt"/>
              <a:buAutoNum type="arabicPeriod" startAt="13"/>
            </a:pPr>
            <a:r>
              <a:rPr lang="it-IT" sz="1750" dirty="0"/>
              <a:t>Disordini linguistici</a:t>
            </a:r>
          </a:p>
          <a:p>
            <a:pPr marL="0" indent="0">
              <a:buNone/>
            </a:pPr>
            <a:endParaRPr lang="it-IT" sz="2000" dirty="0"/>
          </a:p>
        </p:txBody>
      </p:sp>
    </p:spTree>
    <p:extLst>
      <p:ext uri="{BB962C8B-B14F-4D97-AF65-F5344CB8AC3E}">
        <p14:creationId xmlns:p14="http://schemas.microsoft.com/office/powerpoint/2010/main" val="1044265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a:extLst>
              <a:ext uri="{FF2B5EF4-FFF2-40B4-BE49-F238E27FC236}">
                <a16:creationId xmlns:a16="http://schemas.microsoft.com/office/drawing/2014/main" id="{2952EF50-CB8E-FAF7-9AEA-DCA161FAFA49}"/>
              </a:ext>
            </a:extLst>
          </p:cNvPr>
          <p:cNvSpPr>
            <a:spLocks noGrp="1" noChangeArrowheads="1"/>
          </p:cNvSpPr>
          <p:nvPr>
            <p:ph type="title"/>
          </p:nvPr>
        </p:nvSpPr>
        <p:spPr>
          <a:xfrm>
            <a:off x="457200" y="36513"/>
            <a:ext cx="8229600" cy="1143000"/>
          </a:xfrm>
        </p:spPr>
        <p:txBody>
          <a:bodyPr/>
          <a:lstStyle/>
          <a:p>
            <a:r>
              <a:rPr lang="it-IT" altLang="it-IT" sz="3200" dirty="0"/>
              <a:t>Una singola parola - permette di organizzare l’informazione segmentata </a:t>
            </a:r>
          </a:p>
        </p:txBody>
      </p:sp>
      <p:sp>
        <p:nvSpPr>
          <p:cNvPr id="11267" name="CasellaDiTesto 6">
            <a:extLst>
              <a:ext uri="{FF2B5EF4-FFF2-40B4-BE49-F238E27FC236}">
                <a16:creationId xmlns:a16="http://schemas.microsoft.com/office/drawing/2014/main" id="{D9ED39C8-CD9E-B6C3-0FD3-75BB45051559}"/>
              </a:ext>
            </a:extLst>
          </p:cNvPr>
          <p:cNvSpPr txBox="1">
            <a:spLocks noChangeArrowheads="1"/>
          </p:cNvSpPr>
          <p:nvPr/>
        </p:nvSpPr>
        <p:spPr bwMode="auto">
          <a:xfrm>
            <a:off x="175320" y="5754737"/>
            <a:ext cx="843528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t>Parole sono i concetti elementari, che permettono al cervello di segmentare l’esperienza; senza di loro ci sarebbe un fiume costante di stati, senza possibilità di pianificare, con lo spazio neuronale mal organizzato e senza associazioni </a:t>
            </a:r>
          </a:p>
          <a:p>
            <a:pPr>
              <a:spcBef>
                <a:spcPct val="0"/>
              </a:spcBef>
              <a:buFontTx/>
              <a:buNone/>
            </a:pPr>
            <a:r>
              <a:rPr lang="it-IT" altLang="it-IT" sz="1800" dirty="0"/>
              <a:t>W. Duch, 2022</a:t>
            </a:r>
          </a:p>
        </p:txBody>
      </p:sp>
      <p:pic>
        <p:nvPicPr>
          <p:cNvPr id="11268" name="Immagine 4">
            <a:extLst>
              <a:ext uri="{FF2B5EF4-FFF2-40B4-BE49-F238E27FC236}">
                <a16:creationId xmlns:a16="http://schemas.microsoft.com/office/drawing/2014/main" id="{96A7710D-AB5D-17B4-03A7-C16B3F46B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23" y="1077863"/>
            <a:ext cx="6336754" cy="470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ECBE53-B499-042E-38FC-213EE8AB213C}"/>
              </a:ext>
            </a:extLst>
          </p:cNvPr>
          <p:cNvSpPr>
            <a:spLocks noGrp="1"/>
          </p:cNvSpPr>
          <p:nvPr>
            <p:ph type="title"/>
          </p:nvPr>
        </p:nvSpPr>
        <p:spPr/>
        <p:txBody>
          <a:bodyPr/>
          <a:lstStyle/>
          <a:p>
            <a:r>
              <a:rPr lang="it-IT" sz="3600" dirty="0"/>
              <a:t>La calotta cranica: </a:t>
            </a:r>
            <a:br>
              <a:rPr lang="it-IT" sz="3600" dirty="0"/>
            </a:br>
            <a:r>
              <a:rPr lang="it-IT" sz="3600" dirty="0"/>
              <a:t>la lente che focalizza il mondo intero</a:t>
            </a:r>
          </a:p>
        </p:txBody>
      </p:sp>
      <p:sp>
        <p:nvSpPr>
          <p:cNvPr id="3" name="Segnaposto contenuto 2">
            <a:extLst>
              <a:ext uri="{FF2B5EF4-FFF2-40B4-BE49-F238E27FC236}">
                <a16:creationId xmlns:a16="http://schemas.microsoft.com/office/drawing/2014/main" id="{64FC2AD4-553E-BCC8-2730-04986182B638}"/>
              </a:ext>
            </a:extLst>
          </p:cNvPr>
          <p:cNvSpPr>
            <a:spLocks noGrp="1"/>
          </p:cNvSpPr>
          <p:nvPr>
            <p:ph idx="1"/>
          </p:nvPr>
        </p:nvSpPr>
        <p:spPr>
          <a:xfrm>
            <a:off x="457200" y="1417638"/>
            <a:ext cx="8229600" cy="4525963"/>
          </a:xfrm>
        </p:spPr>
        <p:txBody>
          <a:bodyPr/>
          <a:lstStyle/>
          <a:p>
            <a:pPr marL="0" indent="0">
              <a:buNone/>
            </a:pPr>
            <a:r>
              <a:rPr lang="it-IT" sz="2000" dirty="0"/>
              <a:t>La massa gelatinosa e rugosa di appena un chilogrammo e mezzo di peso che costituisce il nostro cervello, oltre a permetterci di contemplare cosmo e immaginare ipotetiche vite su altri pianeti, di fare previsioni sulle fluttuazioni della Borsa di valori e progettare sofisticati dispositivi per migliorare la qualità della nostra vita o distruggerla con terrificante efficacia, ci permette anche di simulare lo stato mentale delle persone presenti nel nostro ambiente al fine di identificare e comprendere il loro comportamento. (p.10)</a:t>
            </a:r>
          </a:p>
          <a:p>
            <a:pPr marL="0" indent="0">
              <a:buNone/>
            </a:pPr>
            <a:r>
              <a:rPr lang="it-IT" sz="1600" dirty="0"/>
              <a:t>Silvina </a:t>
            </a:r>
            <a:r>
              <a:rPr lang="it-IT" sz="1600" dirty="0" err="1"/>
              <a:t>Catuara</a:t>
            </a:r>
            <a:r>
              <a:rPr lang="it-IT" sz="1600" dirty="0"/>
              <a:t> </a:t>
            </a:r>
            <a:r>
              <a:rPr lang="it-IT" sz="1600" dirty="0" err="1"/>
              <a:t>Solarz</a:t>
            </a:r>
            <a:r>
              <a:rPr lang="it-IT" sz="1600" dirty="0"/>
              <a:t>, </a:t>
            </a:r>
            <a:r>
              <a:rPr lang="it-IT" sz="1600" i="1" dirty="0"/>
              <a:t>I neuroni specchio. Apprendimento, imitazione, empatia, </a:t>
            </a:r>
            <a:r>
              <a:rPr lang="it-IT" sz="1600" dirty="0"/>
              <a:t>EMSE Milano, 2022 </a:t>
            </a:r>
          </a:p>
          <a:p>
            <a:pPr marL="0" indent="0">
              <a:buNone/>
            </a:pPr>
            <a:endParaRPr lang="it-IT" sz="1600" dirty="0"/>
          </a:p>
          <a:p>
            <a:pPr marL="0" indent="0">
              <a:buNone/>
            </a:pPr>
            <a:endParaRPr lang="it-IT" sz="1600" dirty="0"/>
          </a:p>
        </p:txBody>
      </p:sp>
      <p:pic>
        <p:nvPicPr>
          <p:cNvPr id="7" name="Immagine 6">
            <a:extLst>
              <a:ext uri="{FF2B5EF4-FFF2-40B4-BE49-F238E27FC236}">
                <a16:creationId xmlns:a16="http://schemas.microsoft.com/office/drawing/2014/main" id="{BE0D709F-CBDD-AA22-A2CA-103F423389BE}"/>
              </a:ext>
            </a:extLst>
          </p:cNvPr>
          <p:cNvPicPr>
            <a:picLocks noChangeAspect="1"/>
          </p:cNvPicPr>
          <p:nvPr/>
        </p:nvPicPr>
        <p:blipFill>
          <a:blip r:embed="rId2"/>
          <a:stretch>
            <a:fillRect/>
          </a:stretch>
        </p:blipFill>
        <p:spPr>
          <a:xfrm>
            <a:off x="472127" y="4509120"/>
            <a:ext cx="8443805" cy="931242"/>
          </a:xfrm>
          <a:prstGeom prst="rect">
            <a:avLst/>
          </a:prstGeom>
        </p:spPr>
      </p:pic>
      <p:sp>
        <p:nvSpPr>
          <p:cNvPr id="9" name="CasellaDiTesto 8">
            <a:extLst>
              <a:ext uri="{FF2B5EF4-FFF2-40B4-BE49-F238E27FC236}">
                <a16:creationId xmlns:a16="http://schemas.microsoft.com/office/drawing/2014/main" id="{1CFC82BB-2671-B131-95B4-8603629B7EC2}"/>
              </a:ext>
            </a:extLst>
          </p:cNvPr>
          <p:cNvSpPr txBox="1"/>
          <p:nvPr/>
        </p:nvSpPr>
        <p:spPr>
          <a:xfrm>
            <a:off x="473880" y="5641222"/>
            <a:ext cx="7770527" cy="369332"/>
          </a:xfrm>
          <a:prstGeom prst="rect">
            <a:avLst/>
          </a:prstGeom>
          <a:noFill/>
        </p:spPr>
        <p:txBody>
          <a:bodyPr wrap="square">
            <a:spAutoFit/>
          </a:bodyPr>
          <a:lstStyle/>
          <a:p>
            <a:r>
              <a:rPr lang="it-IT" dirty="0"/>
              <a:t>«Il cervello umano è la struttura più complessa dell’Universo» (W. Duch)</a:t>
            </a:r>
          </a:p>
        </p:txBody>
      </p:sp>
    </p:spTree>
    <p:extLst>
      <p:ext uri="{BB962C8B-B14F-4D97-AF65-F5344CB8AC3E}">
        <p14:creationId xmlns:p14="http://schemas.microsoft.com/office/powerpoint/2010/main" val="3879356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a:extLst>
              <a:ext uri="{FF2B5EF4-FFF2-40B4-BE49-F238E27FC236}">
                <a16:creationId xmlns:a16="http://schemas.microsoft.com/office/drawing/2014/main" id="{D62CB741-F79E-AC93-9AD3-AAE33E8B60DC}"/>
              </a:ext>
            </a:extLst>
          </p:cNvPr>
          <p:cNvSpPr>
            <a:spLocks noGrp="1" noChangeArrowheads="1"/>
          </p:cNvSpPr>
          <p:nvPr>
            <p:ph type="title"/>
          </p:nvPr>
        </p:nvSpPr>
        <p:spPr>
          <a:xfrm>
            <a:off x="457200" y="36513"/>
            <a:ext cx="8229600" cy="1143000"/>
          </a:xfrm>
        </p:spPr>
        <p:txBody>
          <a:bodyPr/>
          <a:lstStyle/>
          <a:p>
            <a:r>
              <a:rPr lang="it-IT" altLang="it-IT" sz="3600"/>
              <a:t>Parola = informazione segmentata </a:t>
            </a:r>
          </a:p>
        </p:txBody>
      </p:sp>
      <p:sp>
        <p:nvSpPr>
          <p:cNvPr id="13315" name="CasellaDiTesto 6">
            <a:extLst>
              <a:ext uri="{FF2B5EF4-FFF2-40B4-BE49-F238E27FC236}">
                <a16:creationId xmlns:a16="http://schemas.microsoft.com/office/drawing/2014/main" id="{9070A406-DD77-D09F-9822-214404A35CE0}"/>
              </a:ext>
            </a:extLst>
          </p:cNvPr>
          <p:cNvSpPr txBox="1">
            <a:spLocks noChangeArrowheads="1"/>
          </p:cNvSpPr>
          <p:nvPr/>
        </p:nvSpPr>
        <p:spPr bwMode="auto">
          <a:xfrm>
            <a:off x="107504" y="5886921"/>
            <a:ext cx="836327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t>Il cervello è organizzato in una struttura gerarchica modulare a larga scala. Le determinate sottoreti sono responsabili per la vergogna, attenzione, percezione, valutazioni positive e negative.    Credits: W. Duch, 2022</a:t>
            </a:r>
          </a:p>
        </p:txBody>
      </p:sp>
      <p:pic>
        <p:nvPicPr>
          <p:cNvPr id="13316" name="Immagine 7">
            <a:extLst>
              <a:ext uri="{FF2B5EF4-FFF2-40B4-BE49-F238E27FC236}">
                <a16:creationId xmlns:a16="http://schemas.microsoft.com/office/drawing/2014/main" id="{E62A6C80-4C80-BB15-A3DC-1246B7AD1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 y="955675"/>
            <a:ext cx="6714703" cy="490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a:extLst>
              <a:ext uri="{FF2B5EF4-FFF2-40B4-BE49-F238E27FC236}">
                <a16:creationId xmlns:a16="http://schemas.microsoft.com/office/drawing/2014/main" id="{544C587E-3BDD-9689-B842-3E26995C6A9E}"/>
              </a:ext>
            </a:extLst>
          </p:cNvPr>
          <p:cNvSpPr>
            <a:spLocks noGrp="1" noChangeArrowheads="1"/>
          </p:cNvSpPr>
          <p:nvPr>
            <p:ph type="title"/>
          </p:nvPr>
        </p:nvSpPr>
        <p:spPr>
          <a:xfrm>
            <a:off x="457200" y="260350"/>
            <a:ext cx="8229600" cy="1143000"/>
          </a:xfrm>
        </p:spPr>
        <p:txBody>
          <a:bodyPr/>
          <a:lstStyle/>
          <a:p>
            <a:r>
              <a:rPr lang="it-IT" altLang="it-IT" sz="3000" dirty="0"/>
              <a:t>La stessa parola ha più di una collocazione nel cervello, secondo il significato, somiglianza vocale, funzione </a:t>
            </a:r>
          </a:p>
        </p:txBody>
      </p:sp>
      <p:sp>
        <p:nvSpPr>
          <p:cNvPr id="14339" name="CasellaDiTesto 6">
            <a:extLst>
              <a:ext uri="{FF2B5EF4-FFF2-40B4-BE49-F238E27FC236}">
                <a16:creationId xmlns:a16="http://schemas.microsoft.com/office/drawing/2014/main" id="{3F008586-6DD4-B69D-1E8D-F7BCF7654FA7}"/>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14340" name="Immagine 5">
            <a:extLst>
              <a:ext uri="{FF2B5EF4-FFF2-40B4-BE49-F238E27FC236}">
                <a16:creationId xmlns:a16="http://schemas.microsoft.com/office/drawing/2014/main" id="{7BA4E53B-DF41-76CC-D0A1-2335BF3F0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556792"/>
            <a:ext cx="6353770" cy="471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C22CC266-7E8E-6B02-32C8-A1F2C7D2FFE5}"/>
              </a:ext>
            </a:extLst>
          </p:cNvPr>
          <p:cNvSpPr>
            <a:spLocks noGrp="1" noChangeArrowheads="1"/>
          </p:cNvSpPr>
          <p:nvPr>
            <p:ph type="title"/>
          </p:nvPr>
        </p:nvSpPr>
        <p:spPr>
          <a:xfrm>
            <a:off x="457200" y="0"/>
            <a:ext cx="8229600" cy="1143000"/>
          </a:xfrm>
        </p:spPr>
        <p:txBody>
          <a:bodyPr/>
          <a:lstStyle/>
          <a:p>
            <a:r>
              <a:rPr lang="it-IT" altLang="it-IT" sz="3200"/>
              <a:t>La stessa parola ha più di una collocazione</a:t>
            </a:r>
          </a:p>
        </p:txBody>
      </p:sp>
      <p:sp>
        <p:nvSpPr>
          <p:cNvPr id="15363" name="CasellaDiTesto 6">
            <a:extLst>
              <a:ext uri="{FF2B5EF4-FFF2-40B4-BE49-F238E27FC236}">
                <a16:creationId xmlns:a16="http://schemas.microsoft.com/office/drawing/2014/main" id="{7E9A0CA7-FC0A-4664-BC35-09D71D152E15}"/>
              </a:ext>
            </a:extLst>
          </p:cNvPr>
          <p:cNvSpPr txBox="1">
            <a:spLocks noChangeArrowheads="1"/>
          </p:cNvSpPr>
          <p:nvPr/>
        </p:nvSpPr>
        <p:spPr bwMode="auto">
          <a:xfrm>
            <a:off x="354012" y="5085184"/>
            <a:ext cx="843597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it-IT" altLang="it-IT" sz="1800" dirty="0">
                <a:latin typeface="Segoe UI Web (West European)"/>
              </a:rPr>
              <a:t>27 </a:t>
            </a:r>
            <a:r>
              <a:rPr lang="it-IT" altLang="it-IT" sz="1800" dirty="0" err="1">
                <a:latin typeface="Segoe UI Web (West European)"/>
              </a:rPr>
              <a:t>Apr</a:t>
            </a:r>
            <a:r>
              <a:rPr lang="it-IT" altLang="it-IT" sz="1800" dirty="0">
                <a:latin typeface="Segoe UI Web (West European)"/>
              </a:rPr>
              <a:t> 2016 Dove sono esattamente le parole nella tua testa? Gli scienziati hanno creato una mappa interattiva che mostra quali aree del cervello rispondono all'udito di parole diverse. La mappa rivela come il linguaggio è diffuso in tutta la corteccia e in entrambi gli emisferi, mostrando gruppi di parole raggruppate insieme per significato. Il bellissimo modello interattivo ci permette di esplorare la complessa organizzazione degli enormi dizionari nelle nostre teste.</a:t>
            </a:r>
          </a:p>
          <a:p>
            <a:pPr>
              <a:spcBef>
                <a:spcPct val="0"/>
              </a:spcBef>
              <a:buFontTx/>
              <a:buNone/>
            </a:pPr>
            <a:endParaRPr lang="it-IT" altLang="it-IT" sz="1800" dirty="0"/>
          </a:p>
        </p:txBody>
      </p:sp>
      <p:pic>
        <p:nvPicPr>
          <p:cNvPr id="4" name="Immagine 3">
            <a:extLst>
              <a:ext uri="{FF2B5EF4-FFF2-40B4-BE49-F238E27FC236}">
                <a16:creationId xmlns:a16="http://schemas.microsoft.com/office/drawing/2014/main" id="{813A7441-129C-1787-5A2A-A7F396F2D5F7}"/>
              </a:ext>
            </a:extLst>
          </p:cNvPr>
          <p:cNvPicPr>
            <a:picLocks noChangeAspect="1"/>
          </p:cNvPicPr>
          <p:nvPr/>
        </p:nvPicPr>
        <p:blipFill>
          <a:blip r:embed="rId2"/>
          <a:stretch>
            <a:fillRect/>
          </a:stretch>
        </p:blipFill>
        <p:spPr>
          <a:xfrm>
            <a:off x="2411760" y="980728"/>
            <a:ext cx="4953434" cy="389421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a:extLst>
              <a:ext uri="{FF2B5EF4-FFF2-40B4-BE49-F238E27FC236}">
                <a16:creationId xmlns:a16="http://schemas.microsoft.com/office/drawing/2014/main" id="{C22CC266-7E8E-6B02-32C8-A1F2C7D2FFE5}"/>
              </a:ext>
            </a:extLst>
          </p:cNvPr>
          <p:cNvSpPr>
            <a:spLocks noGrp="1" noChangeArrowheads="1"/>
          </p:cNvSpPr>
          <p:nvPr>
            <p:ph type="title"/>
          </p:nvPr>
        </p:nvSpPr>
        <p:spPr>
          <a:xfrm>
            <a:off x="457200" y="0"/>
            <a:ext cx="8229600" cy="1143000"/>
          </a:xfrm>
        </p:spPr>
        <p:txBody>
          <a:bodyPr/>
          <a:lstStyle/>
          <a:p>
            <a:r>
              <a:rPr lang="it-IT" altLang="it-IT" sz="3200"/>
              <a:t>La stessa parola ha più di una collocazione</a:t>
            </a:r>
          </a:p>
        </p:txBody>
      </p:sp>
      <p:sp>
        <p:nvSpPr>
          <p:cNvPr id="15363" name="CasellaDiTesto 6">
            <a:extLst>
              <a:ext uri="{FF2B5EF4-FFF2-40B4-BE49-F238E27FC236}">
                <a16:creationId xmlns:a16="http://schemas.microsoft.com/office/drawing/2014/main" id="{7E9A0CA7-FC0A-4664-BC35-09D71D152E15}"/>
              </a:ext>
            </a:extLst>
          </p:cNvPr>
          <p:cNvSpPr txBox="1">
            <a:spLocks noChangeArrowheads="1"/>
          </p:cNvSpPr>
          <p:nvPr/>
        </p:nvSpPr>
        <p:spPr bwMode="auto">
          <a:xfrm>
            <a:off x="250825" y="4869160"/>
            <a:ext cx="84359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t>«</a:t>
            </a:r>
            <a:r>
              <a:rPr lang="it-IT" altLang="it-IT" sz="1800" dirty="0" err="1"/>
              <a:t>This</a:t>
            </a:r>
            <a:r>
              <a:rPr lang="it-IT" altLang="it-IT" sz="1800" dirty="0"/>
              <a:t> </a:t>
            </a:r>
            <a:r>
              <a:rPr lang="it-IT" altLang="it-IT" sz="1800" dirty="0" err="1"/>
              <a:t>is</a:t>
            </a:r>
            <a:r>
              <a:rPr lang="it-IT" altLang="it-IT" sz="1800" dirty="0"/>
              <a:t> a </a:t>
            </a:r>
            <a:r>
              <a:rPr lang="it-IT" altLang="it-IT" sz="1800" dirty="0" err="1"/>
              <a:t>map</a:t>
            </a:r>
            <a:r>
              <a:rPr lang="it-IT" altLang="it-IT" sz="1800" dirty="0"/>
              <a:t> of </a:t>
            </a:r>
            <a:r>
              <a:rPr lang="it-IT" altLang="it-IT" sz="1800" dirty="0" err="1"/>
              <a:t>someone’s</a:t>
            </a:r>
            <a:r>
              <a:rPr lang="it-IT" altLang="it-IT" sz="1800" dirty="0"/>
              <a:t> brain, </a:t>
            </a:r>
            <a:r>
              <a:rPr lang="it-IT" altLang="it-IT" sz="1800" dirty="0" err="1"/>
              <a:t>showing</a:t>
            </a:r>
            <a:r>
              <a:rPr lang="it-IT" altLang="it-IT" sz="1800" dirty="0"/>
              <a:t> </a:t>
            </a:r>
            <a:r>
              <a:rPr lang="it-IT" altLang="it-IT" sz="1800" dirty="0" err="1"/>
              <a:t>different</a:t>
            </a:r>
            <a:r>
              <a:rPr lang="it-IT" altLang="it-IT" sz="1800" dirty="0"/>
              <a:t> </a:t>
            </a:r>
            <a:r>
              <a:rPr lang="it-IT" altLang="it-IT" sz="1800" dirty="0" err="1"/>
              <a:t>regions</a:t>
            </a:r>
            <a:r>
              <a:rPr lang="it-IT" altLang="it-IT" sz="1800" dirty="0"/>
              <a:t> </a:t>
            </a:r>
            <a:r>
              <a:rPr lang="it-IT" altLang="it-IT" sz="1800" dirty="0" err="1"/>
              <a:t>that</a:t>
            </a:r>
            <a:r>
              <a:rPr lang="it-IT" altLang="it-IT" sz="1800" dirty="0"/>
              <a:t> </a:t>
            </a:r>
            <a:r>
              <a:rPr lang="it-IT" altLang="it-IT" sz="1800" dirty="0" err="1"/>
              <a:t>respond</a:t>
            </a:r>
            <a:r>
              <a:rPr lang="it-IT" altLang="it-IT" sz="1800" dirty="0"/>
              <a:t> </a:t>
            </a:r>
            <a:r>
              <a:rPr lang="it-IT" altLang="it-IT" sz="1800" dirty="0" err="1"/>
              <a:t>when</a:t>
            </a:r>
            <a:r>
              <a:rPr lang="it-IT" altLang="it-IT" sz="1800" dirty="0"/>
              <a:t> </a:t>
            </a:r>
            <a:r>
              <a:rPr lang="it-IT" altLang="it-IT" sz="1800" dirty="0" err="1"/>
              <a:t>we</a:t>
            </a:r>
            <a:r>
              <a:rPr lang="it-IT" altLang="it-IT" sz="1800" dirty="0"/>
              <a:t> </a:t>
            </a:r>
            <a:r>
              <a:rPr lang="it-IT" altLang="it-IT" sz="1800" dirty="0" err="1"/>
              <a:t>hear</a:t>
            </a:r>
            <a:r>
              <a:rPr lang="it-IT" altLang="it-IT" sz="1800" dirty="0"/>
              <a:t> a word»</a:t>
            </a:r>
          </a:p>
          <a:p>
            <a:pPr>
              <a:spcBef>
                <a:spcPct val="0"/>
              </a:spcBef>
              <a:buFontTx/>
              <a:buNone/>
            </a:pPr>
            <a:endParaRPr lang="it-IT" altLang="it-IT" sz="1800" dirty="0"/>
          </a:p>
          <a:p>
            <a:pPr>
              <a:spcBef>
                <a:spcPct val="0"/>
              </a:spcBef>
              <a:buFontTx/>
              <a:buNone/>
            </a:pPr>
            <a:r>
              <a:rPr lang="it-IT" altLang="it-IT" sz="1800" dirty="0"/>
              <a:t>Nature, The brain </a:t>
            </a:r>
            <a:r>
              <a:rPr lang="it-IT" altLang="it-IT" sz="1800" dirty="0" err="1"/>
              <a:t>dictionary</a:t>
            </a:r>
            <a:endParaRPr lang="it-IT" altLang="it-IT" sz="1800" dirty="0"/>
          </a:p>
          <a:p>
            <a:pPr>
              <a:spcBef>
                <a:spcPct val="0"/>
              </a:spcBef>
              <a:buFontTx/>
              <a:buNone/>
            </a:pPr>
            <a:r>
              <a:rPr lang="it-IT" altLang="it-IT" sz="1800" dirty="0"/>
              <a:t>https://www.youtube.com/watch?v=k61nJkx5aDQ</a:t>
            </a:r>
          </a:p>
        </p:txBody>
      </p:sp>
      <p:pic>
        <p:nvPicPr>
          <p:cNvPr id="3" name="The brain dictionary - YouTube">
            <a:hlinkClick r:id="" action="ppaction://media"/>
            <a:extLst>
              <a:ext uri="{FF2B5EF4-FFF2-40B4-BE49-F238E27FC236}">
                <a16:creationId xmlns:a16="http://schemas.microsoft.com/office/drawing/2014/main" id="{C8FF5CBA-9F9D-B6D3-37A6-9ED6C1243F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48972" y="1143000"/>
            <a:ext cx="6246056" cy="3510664"/>
          </a:xfrm>
          <a:prstGeom prst="rect">
            <a:avLst/>
          </a:prstGeom>
        </p:spPr>
      </p:pic>
    </p:spTree>
    <p:extLst>
      <p:ext uri="{BB962C8B-B14F-4D97-AF65-F5344CB8AC3E}">
        <p14:creationId xmlns:p14="http://schemas.microsoft.com/office/powerpoint/2010/main" val="73285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8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a:extLst>
              <a:ext uri="{FF2B5EF4-FFF2-40B4-BE49-F238E27FC236}">
                <a16:creationId xmlns:a16="http://schemas.microsoft.com/office/drawing/2014/main" id="{6779A40C-9292-164D-725D-6F55B7DB89E2}"/>
              </a:ext>
            </a:extLst>
          </p:cNvPr>
          <p:cNvSpPr>
            <a:spLocks noGrp="1" noChangeArrowheads="1"/>
          </p:cNvSpPr>
          <p:nvPr>
            <p:ph type="title"/>
          </p:nvPr>
        </p:nvSpPr>
        <p:spPr>
          <a:xfrm>
            <a:off x="457200" y="260350"/>
            <a:ext cx="8229600" cy="1143000"/>
          </a:xfrm>
        </p:spPr>
        <p:txBody>
          <a:bodyPr/>
          <a:lstStyle/>
          <a:p>
            <a:r>
              <a:rPr lang="it-IT" altLang="it-IT" sz="3200" dirty="0"/>
              <a:t>Le parole nel cervello sono organizzate nelle sotto-regioni secondo il loro significato</a:t>
            </a:r>
          </a:p>
        </p:txBody>
      </p:sp>
      <p:sp>
        <p:nvSpPr>
          <p:cNvPr id="16387" name="CasellaDiTesto 6">
            <a:extLst>
              <a:ext uri="{FF2B5EF4-FFF2-40B4-BE49-F238E27FC236}">
                <a16:creationId xmlns:a16="http://schemas.microsoft.com/office/drawing/2014/main" id="{B3B6F568-C259-E302-F082-B8040C957F95}"/>
              </a:ext>
            </a:extLst>
          </p:cNvPr>
          <p:cNvSpPr txBox="1">
            <a:spLocks noChangeArrowheads="1"/>
          </p:cNvSpPr>
          <p:nvPr/>
        </p:nvSpPr>
        <p:spPr bwMode="auto">
          <a:xfrm>
            <a:off x="429568" y="5965755"/>
            <a:ext cx="27368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sz="1800" dirty="0"/>
          </a:p>
          <a:p>
            <a:pPr>
              <a:spcBef>
                <a:spcPct val="0"/>
              </a:spcBef>
              <a:buFontTx/>
              <a:buNone/>
            </a:pPr>
            <a:r>
              <a:rPr lang="it-IT" altLang="it-IT" sz="1800" dirty="0"/>
              <a:t>W. Duch, 2022</a:t>
            </a:r>
          </a:p>
        </p:txBody>
      </p:sp>
      <p:pic>
        <p:nvPicPr>
          <p:cNvPr id="16388" name="Immagine 3">
            <a:extLst>
              <a:ext uri="{FF2B5EF4-FFF2-40B4-BE49-F238E27FC236}">
                <a16:creationId xmlns:a16="http://schemas.microsoft.com/office/drawing/2014/main" id="{45B313EA-3E2A-8ECD-F987-17CA315E4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025" y="1403350"/>
            <a:ext cx="620395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a:extLst>
              <a:ext uri="{FF2B5EF4-FFF2-40B4-BE49-F238E27FC236}">
                <a16:creationId xmlns:a16="http://schemas.microsoft.com/office/drawing/2014/main" id="{517FE2D9-0397-6DD0-468C-B79DA79FC52D}"/>
              </a:ext>
            </a:extLst>
          </p:cNvPr>
          <p:cNvSpPr>
            <a:spLocks noGrp="1" noChangeArrowheads="1"/>
          </p:cNvSpPr>
          <p:nvPr>
            <p:ph type="title"/>
          </p:nvPr>
        </p:nvSpPr>
        <p:spPr>
          <a:xfrm>
            <a:off x="457200" y="260350"/>
            <a:ext cx="8229600" cy="1143000"/>
          </a:xfrm>
        </p:spPr>
        <p:txBody>
          <a:bodyPr/>
          <a:lstStyle/>
          <a:p>
            <a:r>
              <a:rPr lang="it-IT" altLang="it-IT" sz="3200" dirty="0"/>
              <a:t>Capire la narrazione è molto di più che sommare le parole</a:t>
            </a:r>
          </a:p>
        </p:txBody>
      </p:sp>
      <p:sp>
        <p:nvSpPr>
          <p:cNvPr id="17411" name="CasellaDiTesto 6">
            <a:extLst>
              <a:ext uri="{FF2B5EF4-FFF2-40B4-BE49-F238E27FC236}">
                <a16:creationId xmlns:a16="http://schemas.microsoft.com/office/drawing/2014/main" id="{4E578CB0-911E-810C-1363-3D5C9C76D034}"/>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t>W. Duch, 2022</a:t>
            </a:r>
          </a:p>
        </p:txBody>
      </p:sp>
      <p:pic>
        <p:nvPicPr>
          <p:cNvPr id="17412" name="Immagine 4">
            <a:extLst>
              <a:ext uri="{FF2B5EF4-FFF2-40B4-BE49-F238E27FC236}">
                <a16:creationId xmlns:a16="http://schemas.microsoft.com/office/drawing/2014/main" id="{FB940BE4-0702-1006-2B9D-43965F006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301906"/>
            <a:ext cx="6779096" cy="503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7256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a:extLst>
              <a:ext uri="{FF2B5EF4-FFF2-40B4-BE49-F238E27FC236}">
                <a16:creationId xmlns:a16="http://schemas.microsoft.com/office/drawing/2014/main" id="{517FE2D9-0397-6DD0-468C-B79DA79FC52D}"/>
              </a:ext>
            </a:extLst>
          </p:cNvPr>
          <p:cNvSpPr>
            <a:spLocks noGrp="1" noChangeArrowheads="1"/>
          </p:cNvSpPr>
          <p:nvPr>
            <p:ph type="title"/>
          </p:nvPr>
        </p:nvSpPr>
        <p:spPr>
          <a:xfrm>
            <a:off x="457200" y="260350"/>
            <a:ext cx="8229600" cy="1143000"/>
          </a:xfrm>
        </p:spPr>
        <p:txBody>
          <a:bodyPr/>
          <a:lstStyle/>
          <a:p>
            <a:r>
              <a:rPr lang="it-IT" altLang="it-IT" sz="3200"/>
              <a:t>Capire la narrazione è molto di più che sommare le parole</a:t>
            </a:r>
          </a:p>
        </p:txBody>
      </p:sp>
      <p:sp>
        <p:nvSpPr>
          <p:cNvPr id="17411" name="CasellaDiTesto 6">
            <a:extLst>
              <a:ext uri="{FF2B5EF4-FFF2-40B4-BE49-F238E27FC236}">
                <a16:creationId xmlns:a16="http://schemas.microsoft.com/office/drawing/2014/main" id="{4E578CB0-911E-810C-1363-3D5C9C76D034}"/>
              </a:ext>
            </a:extLst>
          </p:cNvPr>
          <p:cNvSpPr txBox="1">
            <a:spLocks noChangeArrowheads="1"/>
          </p:cNvSpPr>
          <p:nvPr/>
        </p:nvSpPr>
        <p:spPr bwMode="auto">
          <a:xfrm>
            <a:off x="4844115" y="1241078"/>
            <a:ext cx="4120373"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t>Signora Betulla è entrata attraverso la porta d’avanti in cucina</a:t>
            </a:r>
          </a:p>
          <a:p>
            <a:pPr>
              <a:spcBef>
                <a:spcPct val="0"/>
              </a:spcBef>
              <a:buFontTx/>
              <a:buNone/>
            </a:pPr>
            <a:r>
              <a:rPr lang="it-IT" altLang="it-IT" sz="1800" dirty="0"/>
              <a:t>Il Signore è entrato e dopo un cordiale saluto ha chiacchierato un minuto con lei.</a:t>
            </a:r>
          </a:p>
          <a:p>
            <a:pPr>
              <a:spcBef>
                <a:spcPct val="0"/>
              </a:spcBef>
              <a:buFontTx/>
              <a:buNone/>
            </a:pPr>
            <a:endParaRPr lang="it-IT" altLang="it-IT" sz="1800" dirty="0"/>
          </a:p>
          <a:p>
            <a:pPr>
              <a:spcBef>
                <a:spcPct val="0"/>
              </a:spcBef>
              <a:buFontTx/>
              <a:buNone/>
            </a:pPr>
            <a:r>
              <a:rPr lang="it-IT" altLang="it-IT" sz="1800" dirty="0"/>
              <a:t>La causa</a:t>
            </a:r>
          </a:p>
          <a:p>
            <a:pPr>
              <a:spcBef>
                <a:spcPct val="0"/>
              </a:spcBef>
              <a:buFontTx/>
              <a:buNone/>
            </a:pPr>
            <a:r>
              <a:rPr lang="it-IT" altLang="it-IT" sz="1800" dirty="0"/>
              <a:t>Il personaggio</a:t>
            </a:r>
          </a:p>
          <a:p>
            <a:pPr>
              <a:spcBef>
                <a:spcPct val="0"/>
              </a:spcBef>
              <a:buFontTx/>
              <a:buNone/>
            </a:pPr>
            <a:r>
              <a:rPr lang="it-IT" altLang="it-IT" sz="1800" dirty="0"/>
              <a:t>Lo scopo</a:t>
            </a:r>
          </a:p>
          <a:p>
            <a:pPr>
              <a:spcBef>
                <a:spcPct val="0"/>
              </a:spcBef>
              <a:buFontTx/>
              <a:buNone/>
            </a:pPr>
            <a:r>
              <a:rPr lang="it-IT" altLang="it-IT" sz="1800" dirty="0"/>
              <a:t>L’oggetto</a:t>
            </a:r>
          </a:p>
          <a:p>
            <a:pPr>
              <a:spcBef>
                <a:spcPct val="0"/>
              </a:spcBef>
              <a:buFontTx/>
              <a:buNone/>
            </a:pPr>
            <a:r>
              <a:rPr lang="it-IT" altLang="it-IT" sz="1800" dirty="0"/>
              <a:t>Spazio</a:t>
            </a:r>
          </a:p>
          <a:p>
            <a:pPr>
              <a:spcBef>
                <a:spcPct val="0"/>
              </a:spcBef>
              <a:buFontTx/>
              <a:buNone/>
            </a:pPr>
            <a:r>
              <a:rPr lang="it-IT" altLang="it-IT" sz="1800" dirty="0"/>
              <a:t>Tempo</a:t>
            </a:r>
          </a:p>
          <a:p>
            <a:pPr>
              <a:spcBef>
                <a:spcPct val="0"/>
              </a:spcBef>
              <a:buFontTx/>
              <a:buNone/>
            </a:pPr>
            <a:endParaRPr lang="it-IT" altLang="it-IT" sz="1800" dirty="0"/>
          </a:p>
          <a:p>
            <a:pPr>
              <a:spcBef>
                <a:spcPct val="0"/>
              </a:spcBef>
              <a:buFontTx/>
              <a:buNone/>
            </a:pPr>
            <a:r>
              <a:rPr lang="it-IT" altLang="it-IT" sz="1800" dirty="0">
                <a:solidFill>
                  <a:srgbClr val="FF0000"/>
                </a:solidFill>
              </a:rPr>
              <a:t>L’importanza della lettura ad alta voce</a:t>
            </a:r>
          </a:p>
          <a:p>
            <a:pPr>
              <a:spcBef>
                <a:spcPct val="0"/>
              </a:spcBef>
              <a:buFontTx/>
              <a:buNone/>
            </a:pPr>
            <a:r>
              <a:rPr lang="it-IT" altLang="it-IT" sz="1800" dirty="0"/>
              <a:t> </a:t>
            </a:r>
          </a:p>
        </p:txBody>
      </p:sp>
      <p:pic>
        <p:nvPicPr>
          <p:cNvPr id="3" name="Immagine 2">
            <a:extLst>
              <a:ext uri="{FF2B5EF4-FFF2-40B4-BE49-F238E27FC236}">
                <a16:creationId xmlns:a16="http://schemas.microsoft.com/office/drawing/2014/main" id="{81551B14-04E3-B2F9-F89D-A678E0D29ED3}"/>
              </a:ext>
            </a:extLst>
          </p:cNvPr>
          <p:cNvPicPr>
            <a:picLocks noChangeAspect="1"/>
          </p:cNvPicPr>
          <p:nvPr/>
        </p:nvPicPr>
        <p:blipFill>
          <a:blip r:embed="rId2"/>
          <a:stretch>
            <a:fillRect/>
          </a:stretch>
        </p:blipFill>
        <p:spPr>
          <a:xfrm>
            <a:off x="179512" y="1241078"/>
            <a:ext cx="4664603" cy="5616922"/>
          </a:xfrm>
          <a:prstGeom prst="rect">
            <a:avLst/>
          </a:prstGeom>
        </p:spPr>
      </p:pic>
      <p:sp>
        <p:nvSpPr>
          <p:cNvPr id="4" name="CasellaDiTesto 6">
            <a:extLst>
              <a:ext uri="{FF2B5EF4-FFF2-40B4-BE49-F238E27FC236}">
                <a16:creationId xmlns:a16="http://schemas.microsoft.com/office/drawing/2014/main" id="{A7D58A73-CEEC-2E13-FA19-57672F04D1FA}"/>
              </a:ext>
            </a:extLst>
          </p:cNvPr>
          <p:cNvSpPr txBox="1">
            <a:spLocks noChangeArrowheads="1"/>
          </p:cNvSpPr>
          <p:nvPr/>
        </p:nvSpPr>
        <p:spPr bwMode="auto">
          <a:xfrm>
            <a:off x="6380038" y="6417775"/>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t>W. Duch, 2022</a:t>
            </a:r>
          </a:p>
        </p:txBody>
      </p:sp>
    </p:spTree>
    <p:extLst>
      <p:ext uri="{BB962C8B-B14F-4D97-AF65-F5344CB8AC3E}">
        <p14:creationId xmlns:p14="http://schemas.microsoft.com/office/powerpoint/2010/main" val="3175486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a:extLst>
              <a:ext uri="{FF2B5EF4-FFF2-40B4-BE49-F238E27FC236}">
                <a16:creationId xmlns:a16="http://schemas.microsoft.com/office/drawing/2014/main" id="{517FE2D9-0397-6DD0-468C-B79DA79FC52D}"/>
              </a:ext>
            </a:extLst>
          </p:cNvPr>
          <p:cNvSpPr>
            <a:spLocks noGrp="1" noChangeArrowheads="1"/>
          </p:cNvSpPr>
          <p:nvPr>
            <p:ph type="title"/>
          </p:nvPr>
        </p:nvSpPr>
        <p:spPr>
          <a:xfrm>
            <a:off x="457200" y="260350"/>
            <a:ext cx="8229600" cy="1143000"/>
          </a:xfrm>
        </p:spPr>
        <p:txBody>
          <a:bodyPr/>
          <a:lstStyle/>
          <a:p>
            <a:r>
              <a:rPr lang="it-IT" altLang="it-IT" sz="3200"/>
              <a:t>Capire la narrazione è molto di più che sommare le parole</a:t>
            </a:r>
          </a:p>
        </p:txBody>
      </p:sp>
      <p:sp>
        <p:nvSpPr>
          <p:cNvPr id="17411" name="CasellaDiTesto 6">
            <a:extLst>
              <a:ext uri="{FF2B5EF4-FFF2-40B4-BE49-F238E27FC236}">
                <a16:creationId xmlns:a16="http://schemas.microsoft.com/office/drawing/2014/main" id="{4E578CB0-911E-810C-1363-3D5C9C76D034}"/>
              </a:ext>
            </a:extLst>
          </p:cNvPr>
          <p:cNvSpPr txBox="1">
            <a:spLocks noChangeArrowheads="1"/>
          </p:cNvSpPr>
          <p:nvPr/>
        </p:nvSpPr>
        <p:spPr bwMode="auto">
          <a:xfrm>
            <a:off x="3628442" y="1556792"/>
            <a:ext cx="519203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t> Una naturale segmentazione dell’esperienza (nelle frasi separate) è la base della percezione, facilità di pianificare, memorizzare, associare le informazioni. </a:t>
            </a:r>
          </a:p>
          <a:p>
            <a:pPr>
              <a:spcBef>
                <a:spcPct val="0"/>
              </a:spcBef>
              <a:buFontTx/>
              <a:buNone/>
            </a:pPr>
            <a:endParaRPr lang="it-IT" altLang="it-IT" sz="1800" dirty="0"/>
          </a:p>
          <a:p>
            <a:pPr>
              <a:spcBef>
                <a:spcPct val="0"/>
              </a:spcBef>
              <a:buFontTx/>
              <a:buNone/>
            </a:pPr>
            <a:r>
              <a:rPr lang="it-IT" altLang="it-IT" sz="1800" dirty="0"/>
              <a:t>La transizione tra i segmenti deriva dalle importanti osservazioni di episodi correnti, l’entrata di nuovi oggetti, posti, scopi, interazioni, come in uno sceneggiato. </a:t>
            </a:r>
          </a:p>
          <a:p>
            <a:pPr>
              <a:spcBef>
                <a:spcPct val="0"/>
              </a:spcBef>
              <a:buFontTx/>
              <a:buNone/>
            </a:pPr>
            <a:endParaRPr lang="it-IT" altLang="it-IT" sz="1800" dirty="0"/>
          </a:p>
          <a:p>
            <a:pPr>
              <a:spcBef>
                <a:spcPct val="0"/>
              </a:spcBef>
              <a:buFontTx/>
              <a:buNone/>
            </a:pPr>
            <a:r>
              <a:rPr lang="it-IT" altLang="it-IT" sz="1800" dirty="0"/>
              <a:t>La narrazione coerente vengono raccolte e organizzate dall’ippocampo.  </a:t>
            </a:r>
          </a:p>
        </p:txBody>
      </p:sp>
      <p:sp>
        <p:nvSpPr>
          <p:cNvPr id="4" name="CasellaDiTesto 6">
            <a:extLst>
              <a:ext uri="{FF2B5EF4-FFF2-40B4-BE49-F238E27FC236}">
                <a16:creationId xmlns:a16="http://schemas.microsoft.com/office/drawing/2014/main" id="{A7D58A73-CEEC-2E13-FA19-57672F04D1FA}"/>
              </a:ext>
            </a:extLst>
          </p:cNvPr>
          <p:cNvSpPr txBox="1">
            <a:spLocks noChangeArrowheads="1"/>
          </p:cNvSpPr>
          <p:nvPr/>
        </p:nvSpPr>
        <p:spPr bwMode="auto">
          <a:xfrm>
            <a:off x="6380038" y="6417775"/>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t>W. Duch, 2022</a:t>
            </a:r>
          </a:p>
        </p:txBody>
      </p:sp>
      <p:pic>
        <p:nvPicPr>
          <p:cNvPr id="5" name="Immagine 4">
            <a:extLst>
              <a:ext uri="{FF2B5EF4-FFF2-40B4-BE49-F238E27FC236}">
                <a16:creationId xmlns:a16="http://schemas.microsoft.com/office/drawing/2014/main" id="{B1452C2E-3165-6917-DFC9-319BB5A26D33}"/>
              </a:ext>
            </a:extLst>
          </p:cNvPr>
          <p:cNvPicPr>
            <a:picLocks noChangeAspect="1"/>
          </p:cNvPicPr>
          <p:nvPr/>
        </p:nvPicPr>
        <p:blipFill>
          <a:blip r:embed="rId2"/>
          <a:stretch>
            <a:fillRect/>
          </a:stretch>
        </p:blipFill>
        <p:spPr>
          <a:xfrm>
            <a:off x="457200" y="1403350"/>
            <a:ext cx="3052913" cy="5454650"/>
          </a:xfrm>
          <a:prstGeom prst="rect">
            <a:avLst/>
          </a:prstGeom>
        </p:spPr>
      </p:pic>
    </p:spTree>
    <p:extLst>
      <p:ext uri="{BB962C8B-B14F-4D97-AF65-F5344CB8AC3E}">
        <p14:creationId xmlns:p14="http://schemas.microsoft.com/office/powerpoint/2010/main" val="2235482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a:extLst>
              <a:ext uri="{FF2B5EF4-FFF2-40B4-BE49-F238E27FC236}">
                <a16:creationId xmlns:a16="http://schemas.microsoft.com/office/drawing/2014/main" id="{FD5B7B0F-8B44-E8D5-B499-31E37D7846FF}"/>
              </a:ext>
            </a:extLst>
          </p:cNvPr>
          <p:cNvSpPr>
            <a:spLocks noGrp="1" noChangeArrowheads="1"/>
          </p:cNvSpPr>
          <p:nvPr>
            <p:ph type="title"/>
          </p:nvPr>
        </p:nvSpPr>
        <p:spPr>
          <a:xfrm>
            <a:off x="-375240" y="-109538"/>
            <a:ext cx="9515400" cy="1143000"/>
          </a:xfrm>
        </p:spPr>
        <p:txBody>
          <a:bodyPr/>
          <a:lstStyle/>
          <a:p>
            <a:r>
              <a:rPr lang="it-IT" altLang="it-IT" sz="3200" dirty="0"/>
              <a:t>Tante «abilità» sono localizzate nel ippocampo</a:t>
            </a:r>
          </a:p>
        </p:txBody>
      </p:sp>
      <p:sp>
        <p:nvSpPr>
          <p:cNvPr id="18435" name="CasellaDiTesto 6">
            <a:extLst>
              <a:ext uri="{FF2B5EF4-FFF2-40B4-BE49-F238E27FC236}">
                <a16:creationId xmlns:a16="http://schemas.microsoft.com/office/drawing/2014/main" id="{62C3FBB5-53DD-7E1C-45CB-80E8D948DD06}"/>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18436" name="Immagine 7">
            <a:extLst>
              <a:ext uri="{FF2B5EF4-FFF2-40B4-BE49-F238E27FC236}">
                <a16:creationId xmlns:a16="http://schemas.microsoft.com/office/drawing/2014/main" id="{A8FA80B2-03F1-C16E-EB10-9642DD4DC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01700"/>
            <a:ext cx="8017499" cy="592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Immagine 5">
            <a:extLst>
              <a:ext uri="{FF2B5EF4-FFF2-40B4-BE49-F238E27FC236}">
                <a16:creationId xmlns:a16="http://schemas.microsoft.com/office/drawing/2014/main" id="{72C64F49-142C-7BF7-64E2-2E73112E2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936" y="1063011"/>
            <a:ext cx="7715200" cy="573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olo 1">
            <a:extLst>
              <a:ext uri="{FF2B5EF4-FFF2-40B4-BE49-F238E27FC236}">
                <a16:creationId xmlns:a16="http://schemas.microsoft.com/office/drawing/2014/main" id="{F420ED63-B46F-AB8D-20CF-B8236A371A1A}"/>
              </a:ext>
            </a:extLst>
          </p:cNvPr>
          <p:cNvSpPr>
            <a:spLocks noGrp="1" noChangeArrowheads="1"/>
          </p:cNvSpPr>
          <p:nvPr>
            <p:ph type="title"/>
          </p:nvPr>
        </p:nvSpPr>
        <p:spPr>
          <a:xfrm>
            <a:off x="457200" y="260350"/>
            <a:ext cx="8229600" cy="1143000"/>
          </a:xfrm>
        </p:spPr>
        <p:txBody>
          <a:bodyPr/>
          <a:lstStyle/>
          <a:p>
            <a:r>
              <a:rPr lang="it-IT" altLang="it-IT" sz="3200" dirty="0"/>
              <a:t>Orientamento nello spazio</a:t>
            </a:r>
          </a:p>
        </p:txBody>
      </p:sp>
      <p:sp>
        <p:nvSpPr>
          <p:cNvPr id="19459" name="CasellaDiTesto 6">
            <a:extLst>
              <a:ext uri="{FF2B5EF4-FFF2-40B4-BE49-F238E27FC236}">
                <a16:creationId xmlns:a16="http://schemas.microsoft.com/office/drawing/2014/main" id="{BA5C8F8A-6587-09FD-2141-A7645FC440B3}"/>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1">
            <a:extLst>
              <a:ext uri="{FF2B5EF4-FFF2-40B4-BE49-F238E27FC236}">
                <a16:creationId xmlns:a16="http://schemas.microsoft.com/office/drawing/2014/main" id="{8247813A-BA2C-D552-5D3C-979C6A72B0E6}"/>
              </a:ext>
            </a:extLst>
          </p:cNvPr>
          <p:cNvSpPr>
            <a:spLocks noGrp="1" noChangeArrowheads="1"/>
          </p:cNvSpPr>
          <p:nvPr>
            <p:ph type="title"/>
          </p:nvPr>
        </p:nvSpPr>
        <p:spPr/>
        <p:txBody>
          <a:bodyPr/>
          <a:lstStyle/>
          <a:p>
            <a:r>
              <a:rPr lang="it-IT" altLang="it-IT" sz="3200" dirty="0"/>
              <a:t>Cervello umano – una costruzione più complicata dell’intero universo </a:t>
            </a:r>
          </a:p>
        </p:txBody>
      </p:sp>
      <p:pic>
        <p:nvPicPr>
          <p:cNvPr id="5123" name="Picture 2" descr="Lobes of the brain QBI neuroscience">
            <a:extLst>
              <a:ext uri="{FF2B5EF4-FFF2-40B4-BE49-F238E27FC236}">
                <a16:creationId xmlns:a16="http://schemas.microsoft.com/office/drawing/2014/main" id="{79D10639-C4A6-7B6A-6B3A-D9B993ECE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5" y="1320800"/>
            <a:ext cx="4125913"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Immagine 8">
            <a:extLst>
              <a:ext uri="{FF2B5EF4-FFF2-40B4-BE49-F238E27FC236}">
                <a16:creationId xmlns:a16="http://schemas.microsoft.com/office/drawing/2014/main" id="{87A4A7B9-CACD-48A1-338A-5C50C04E1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597025"/>
            <a:ext cx="51228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CasellaDiTesto 14">
            <a:extLst>
              <a:ext uri="{FF2B5EF4-FFF2-40B4-BE49-F238E27FC236}">
                <a16:creationId xmlns:a16="http://schemas.microsoft.com/office/drawing/2014/main" id="{69FE5891-7009-676C-395D-0C69957E5D22}"/>
              </a:ext>
            </a:extLst>
          </p:cNvPr>
          <p:cNvSpPr txBox="1">
            <a:spLocks noChangeArrowheads="1"/>
          </p:cNvSpPr>
          <p:nvPr/>
        </p:nvSpPr>
        <p:spPr bwMode="auto">
          <a:xfrm>
            <a:off x="168275" y="6148388"/>
            <a:ext cx="4821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000">
                <a:solidFill>
                  <a:srgbClr val="0033CC"/>
                </a:solidFill>
              </a:rPr>
              <a:t>https://static.zpe.gov.pl/portal/f/res-minimized/RxWydgxC5V2DV/3/1DT4DnS2KkYOrOa4UAYbpLenA7kQt0RR.png</a:t>
            </a:r>
          </a:p>
        </p:txBody>
      </p:sp>
      <p:sp>
        <p:nvSpPr>
          <p:cNvPr id="5126" name="CasellaDiTesto 15">
            <a:extLst>
              <a:ext uri="{FF2B5EF4-FFF2-40B4-BE49-F238E27FC236}">
                <a16:creationId xmlns:a16="http://schemas.microsoft.com/office/drawing/2014/main" id="{740B5379-40BA-9C4E-6E27-9E1647C41026}"/>
              </a:ext>
            </a:extLst>
          </p:cNvPr>
          <p:cNvSpPr txBox="1">
            <a:spLocks noChangeArrowheads="1"/>
          </p:cNvSpPr>
          <p:nvPr/>
        </p:nvSpPr>
        <p:spPr bwMode="auto">
          <a:xfrm>
            <a:off x="5140325" y="6307138"/>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200">
                <a:solidFill>
                  <a:srgbClr val="0033CC"/>
                </a:solidFill>
              </a:rPr>
              <a:t>https://qbi.uq.edu.au/brain/brain-anatomy/lobes-brain</a:t>
            </a:r>
          </a:p>
        </p:txBody>
      </p:sp>
      <p:sp>
        <p:nvSpPr>
          <p:cNvPr id="5127" name="CasellaDiTesto 16">
            <a:extLst>
              <a:ext uri="{FF2B5EF4-FFF2-40B4-BE49-F238E27FC236}">
                <a16:creationId xmlns:a16="http://schemas.microsoft.com/office/drawing/2014/main" id="{DBE0B369-92BE-AB74-2CA6-B9303DD9EEC5}"/>
              </a:ext>
            </a:extLst>
          </p:cNvPr>
          <p:cNvSpPr txBox="1">
            <a:spLocks noChangeArrowheads="1"/>
          </p:cNvSpPr>
          <p:nvPr/>
        </p:nvSpPr>
        <p:spPr bwMode="auto">
          <a:xfrm>
            <a:off x="80963" y="4690704"/>
            <a:ext cx="505936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solidFill>
                  <a:srgbClr val="0033CC"/>
                </a:solidFill>
              </a:rPr>
              <a:t>Movimento e psiche           Tatto, freddo, caldo</a:t>
            </a:r>
          </a:p>
          <a:p>
            <a:pPr>
              <a:spcBef>
                <a:spcPct val="0"/>
              </a:spcBef>
              <a:buFontTx/>
              <a:buNone/>
            </a:pPr>
            <a:endParaRPr lang="it-IT" altLang="it-IT" sz="1800" dirty="0">
              <a:solidFill>
                <a:srgbClr val="0033CC"/>
              </a:solidFill>
            </a:endParaRPr>
          </a:p>
          <a:p>
            <a:pPr>
              <a:spcBef>
                <a:spcPct val="0"/>
              </a:spcBef>
              <a:buFontTx/>
              <a:buNone/>
            </a:pPr>
            <a:r>
              <a:rPr lang="it-IT" altLang="it-IT" sz="1800" dirty="0">
                <a:solidFill>
                  <a:srgbClr val="0033CC"/>
                </a:solidFill>
              </a:rPr>
              <a:t>Parola e  udito		Visione</a:t>
            </a:r>
          </a:p>
        </p:txBody>
      </p:sp>
      <p:sp>
        <p:nvSpPr>
          <p:cNvPr id="5128" name="CasellaDiTesto 1">
            <a:extLst>
              <a:ext uri="{FF2B5EF4-FFF2-40B4-BE49-F238E27FC236}">
                <a16:creationId xmlns:a16="http://schemas.microsoft.com/office/drawing/2014/main" id="{26A563D1-E9A5-A08A-8DE6-83DA9D1666FF}"/>
              </a:ext>
            </a:extLst>
          </p:cNvPr>
          <p:cNvSpPr txBox="1">
            <a:spLocks noChangeArrowheads="1"/>
          </p:cNvSpPr>
          <p:nvPr/>
        </p:nvSpPr>
        <p:spPr bwMode="auto">
          <a:xfrm>
            <a:off x="5708650" y="5026025"/>
            <a:ext cx="2709863"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400">
                <a:solidFill>
                  <a:srgbClr val="FF0000"/>
                </a:solidFill>
              </a:rPr>
              <a:t>Ma questo quadro risale alla prima guerra mondiale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olo 1">
            <a:extLst>
              <a:ext uri="{FF2B5EF4-FFF2-40B4-BE49-F238E27FC236}">
                <a16:creationId xmlns:a16="http://schemas.microsoft.com/office/drawing/2014/main" id="{722C1502-6024-6A89-79B7-F9B86CE8FA48}"/>
              </a:ext>
            </a:extLst>
          </p:cNvPr>
          <p:cNvSpPr>
            <a:spLocks noGrp="1" noChangeArrowheads="1"/>
          </p:cNvSpPr>
          <p:nvPr>
            <p:ph type="title"/>
          </p:nvPr>
        </p:nvSpPr>
        <p:spPr>
          <a:xfrm>
            <a:off x="457200" y="260350"/>
            <a:ext cx="8229600" cy="1143000"/>
          </a:xfrm>
        </p:spPr>
        <p:txBody>
          <a:bodyPr/>
          <a:lstStyle/>
          <a:p>
            <a:r>
              <a:rPr lang="it-IT" altLang="it-IT" sz="3200"/>
              <a:t>Mappe, per organizzare le informazioni</a:t>
            </a:r>
          </a:p>
        </p:txBody>
      </p:sp>
      <p:sp>
        <p:nvSpPr>
          <p:cNvPr id="20483" name="CasellaDiTesto 6">
            <a:extLst>
              <a:ext uri="{FF2B5EF4-FFF2-40B4-BE49-F238E27FC236}">
                <a16:creationId xmlns:a16="http://schemas.microsoft.com/office/drawing/2014/main" id="{6C17A914-6EC0-85BD-E795-8730D6C45A97}"/>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20484" name="Immagine 7">
            <a:extLst>
              <a:ext uri="{FF2B5EF4-FFF2-40B4-BE49-F238E27FC236}">
                <a16:creationId xmlns:a16="http://schemas.microsoft.com/office/drawing/2014/main" id="{C7FF15D6-E27E-D040-286A-D315618B7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204913"/>
            <a:ext cx="7092950"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a:extLst>
              <a:ext uri="{FF2B5EF4-FFF2-40B4-BE49-F238E27FC236}">
                <a16:creationId xmlns:a16="http://schemas.microsoft.com/office/drawing/2014/main" id="{E2D6841D-E2D4-5A73-F4B4-FC37B9EAE881}"/>
              </a:ext>
            </a:extLst>
          </p:cNvPr>
          <p:cNvSpPr>
            <a:spLocks noGrp="1" noChangeArrowheads="1"/>
          </p:cNvSpPr>
          <p:nvPr>
            <p:ph type="title"/>
          </p:nvPr>
        </p:nvSpPr>
        <p:spPr>
          <a:xfrm>
            <a:off x="457200" y="260350"/>
            <a:ext cx="8229600" cy="1143000"/>
          </a:xfrm>
        </p:spPr>
        <p:txBody>
          <a:bodyPr/>
          <a:lstStyle/>
          <a:p>
            <a:r>
              <a:rPr lang="it-IT" altLang="it-IT" sz="3200" dirty="0"/>
              <a:t>Le tre vie per memorizzare le parole</a:t>
            </a:r>
          </a:p>
        </p:txBody>
      </p:sp>
      <p:sp>
        <p:nvSpPr>
          <p:cNvPr id="21507" name="CasellaDiTesto 6">
            <a:extLst>
              <a:ext uri="{FF2B5EF4-FFF2-40B4-BE49-F238E27FC236}">
                <a16:creationId xmlns:a16="http://schemas.microsoft.com/office/drawing/2014/main" id="{2314406B-D0D3-DAB3-589C-D39FD5C8682F}"/>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t>Credits: W. Duch, 2022</a:t>
            </a:r>
          </a:p>
        </p:txBody>
      </p:sp>
      <p:pic>
        <p:nvPicPr>
          <p:cNvPr id="21508" name="Immagine 3">
            <a:extLst>
              <a:ext uri="{FF2B5EF4-FFF2-40B4-BE49-F238E27FC236}">
                <a16:creationId xmlns:a16="http://schemas.microsoft.com/office/drawing/2014/main" id="{24252A2D-B2B8-C8D9-C97B-CB6CC25E3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17" y="1133475"/>
            <a:ext cx="71628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6">
            <a:extLst>
              <a:ext uri="{FF2B5EF4-FFF2-40B4-BE49-F238E27FC236}">
                <a16:creationId xmlns:a16="http://schemas.microsoft.com/office/drawing/2014/main" id="{3E4F9B8B-8FB2-DEEA-AF67-0BE12D229BE4}"/>
              </a:ext>
            </a:extLst>
          </p:cNvPr>
          <p:cNvSpPr txBox="1">
            <a:spLocks noChangeArrowheads="1"/>
          </p:cNvSpPr>
          <p:nvPr/>
        </p:nvSpPr>
        <p:spPr bwMode="auto">
          <a:xfrm>
            <a:off x="6589396" y="3385216"/>
            <a:ext cx="2736850" cy="1477328"/>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b="1" dirty="0"/>
              <a:t>1. Ortografia (percezione visiva)</a:t>
            </a:r>
          </a:p>
          <a:p>
            <a:pPr>
              <a:spcBef>
                <a:spcPct val="0"/>
              </a:spcBef>
              <a:buFontTx/>
              <a:buNone/>
            </a:pPr>
            <a:r>
              <a:rPr lang="it-IT" altLang="it-IT" sz="1800" b="1" dirty="0"/>
              <a:t>2. Fonologia (uditiva)</a:t>
            </a:r>
          </a:p>
          <a:p>
            <a:pPr>
              <a:spcBef>
                <a:spcPct val="0"/>
              </a:spcBef>
              <a:buFontTx/>
              <a:buNone/>
            </a:pPr>
            <a:r>
              <a:rPr lang="it-IT" altLang="it-IT" sz="1800" b="1" dirty="0"/>
              <a:t>3. Semantica (significato)</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a:extLst>
              <a:ext uri="{FF2B5EF4-FFF2-40B4-BE49-F238E27FC236}">
                <a16:creationId xmlns:a16="http://schemas.microsoft.com/office/drawing/2014/main" id="{4EF2BA48-AE38-8F09-E6D8-22B827D7A1F5}"/>
              </a:ext>
            </a:extLst>
          </p:cNvPr>
          <p:cNvSpPr>
            <a:spLocks noGrp="1" noChangeArrowheads="1"/>
          </p:cNvSpPr>
          <p:nvPr>
            <p:ph type="title"/>
          </p:nvPr>
        </p:nvSpPr>
        <p:spPr>
          <a:xfrm>
            <a:off x="457200" y="30162"/>
            <a:ext cx="8229600" cy="1143000"/>
          </a:xfrm>
        </p:spPr>
        <p:txBody>
          <a:bodyPr/>
          <a:lstStyle/>
          <a:p>
            <a:r>
              <a:rPr lang="it-IT" altLang="it-IT" sz="3200" dirty="0"/>
              <a:t>ADHD – mancanza di poli attrattivi per focalizzare l’attenzione</a:t>
            </a:r>
          </a:p>
        </p:txBody>
      </p:sp>
      <p:sp>
        <p:nvSpPr>
          <p:cNvPr id="22531" name="CasellaDiTesto 6">
            <a:extLst>
              <a:ext uri="{FF2B5EF4-FFF2-40B4-BE49-F238E27FC236}">
                <a16:creationId xmlns:a16="http://schemas.microsoft.com/office/drawing/2014/main" id="{0EC77544-9CF1-2958-8522-6CEDD0DAE84C}"/>
              </a:ext>
            </a:extLst>
          </p:cNvPr>
          <p:cNvSpPr txBox="1">
            <a:spLocks noChangeArrowheads="1"/>
          </p:cNvSpPr>
          <p:nvPr/>
        </p:nvSpPr>
        <p:spPr bwMode="auto">
          <a:xfrm>
            <a:off x="457200" y="64579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22532" name="Immagine 4">
            <a:extLst>
              <a:ext uri="{FF2B5EF4-FFF2-40B4-BE49-F238E27FC236}">
                <a16:creationId xmlns:a16="http://schemas.microsoft.com/office/drawing/2014/main" id="{890629BA-8ED6-C5E3-B6E8-47CF10E93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277938"/>
            <a:ext cx="7200900" cy="536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olo 1">
            <a:extLst>
              <a:ext uri="{FF2B5EF4-FFF2-40B4-BE49-F238E27FC236}">
                <a16:creationId xmlns:a16="http://schemas.microsoft.com/office/drawing/2014/main" id="{12525B56-A7B7-77BE-A00A-F664E6272BCD}"/>
              </a:ext>
            </a:extLst>
          </p:cNvPr>
          <p:cNvSpPr>
            <a:spLocks noGrp="1" noChangeArrowheads="1"/>
          </p:cNvSpPr>
          <p:nvPr>
            <p:ph type="title"/>
          </p:nvPr>
        </p:nvSpPr>
        <p:spPr>
          <a:xfrm>
            <a:off x="449705" y="-49212"/>
            <a:ext cx="8229600" cy="1143000"/>
          </a:xfrm>
        </p:spPr>
        <p:txBody>
          <a:bodyPr/>
          <a:lstStyle/>
          <a:p>
            <a:r>
              <a:rPr lang="it-IT" altLang="it-IT" sz="3200" dirty="0"/>
              <a:t>Emozioni e l’educazione</a:t>
            </a:r>
          </a:p>
        </p:txBody>
      </p:sp>
      <p:sp>
        <p:nvSpPr>
          <p:cNvPr id="23555" name="CasellaDiTesto 6">
            <a:extLst>
              <a:ext uri="{FF2B5EF4-FFF2-40B4-BE49-F238E27FC236}">
                <a16:creationId xmlns:a16="http://schemas.microsoft.com/office/drawing/2014/main" id="{CA3A0805-EB23-8DF5-22DD-27434C865E54}"/>
              </a:ext>
            </a:extLst>
          </p:cNvPr>
          <p:cNvSpPr txBox="1">
            <a:spLocks noChangeArrowheads="1"/>
          </p:cNvSpPr>
          <p:nvPr/>
        </p:nvSpPr>
        <p:spPr bwMode="auto">
          <a:xfrm>
            <a:off x="449705" y="5602236"/>
            <a:ext cx="84352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t>La plasticità del cervello aumenta con emozioni forti. Lo studio veloce non è preciso e viene seguito dallo stato di depressione che indice severe distorsioni, associazioni false e nozioni semplificate.        Credits: W. Duch, 2022</a:t>
            </a:r>
          </a:p>
        </p:txBody>
      </p:sp>
      <p:pic>
        <p:nvPicPr>
          <p:cNvPr id="23556" name="Immagine 3">
            <a:extLst>
              <a:ext uri="{FF2B5EF4-FFF2-40B4-BE49-F238E27FC236}">
                <a16:creationId xmlns:a16="http://schemas.microsoft.com/office/drawing/2014/main" id="{34C42258-18DE-1655-567A-A6C17B8C7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870785"/>
            <a:ext cx="6408712" cy="474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A43A40-F8D3-48E3-EF82-DE2D6C296716}"/>
              </a:ext>
            </a:extLst>
          </p:cNvPr>
          <p:cNvSpPr>
            <a:spLocks noGrp="1"/>
          </p:cNvSpPr>
          <p:nvPr>
            <p:ph type="title"/>
          </p:nvPr>
        </p:nvSpPr>
        <p:spPr/>
        <p:txBody>
          <a:bodyPr/>
          <a:lstStyle/>
          <a:p>
            <a:r>
              <a:rPr lang="it-IT" sz="3200" dirty="0"/>
              <a:t>L’anatomia (funzionalità?) decide i comportamenti?</a:t>
            </a:r>
          </a:p>
        </p:txBody>
      </p:sp>
      <p:pic>
        <p:nvPicPr>
          <p:cNvPr id="5122" name="Picture 2" descr="Diffusion image of a human brain">
            <a:extLst>
              <a:ext uri="{FF2B5EF4-FFF2-40B4-BE49-F238E27FC236}">
                <a16:creationId xmlns:a16="http://schemas.microsoft.com/office/drawing/2014/main" id="{680BDA39-3B56-4DDD-151D-FEF77F560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7638"/>
            <a:ext cx="3758722" cy="328498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CE3DC280-0F44-3712-978E-373AF6EF9D78}"/>
              </a:ext>
            </a:extLst>
          </p:cNvPr>
          <p:cNvSpPr txBox="1"/>
          <p:nvPr/>
        </p:nvSpPr>
        <p:spPr>
          <a:xfrm>
            <a:off x="4114800" y="1417638"/>
            <a:ext cx="4572000" cy="4524315"/>
          </a:xfrm>
          <a:prstGeom prst="rect">
            <a:avLst/>
          </a:prstGeom>
          <a:noFill/>
        </p:spPr>
        <p:txBody>
          <a:bodyPr wrap="square">
            <a:spAutoFit/>
          </a:bodyPr>
          <a:lstStyle/>
          <a:p>
            <a:r>
              <a:rPr lang="it-IT" dirty="0">
                <a:solidFill>
                  <a:srgbClr val="444444"/>
                </a:solidFill>
                <a:latin typeface="Droid Sans"/>
              </a:rPr>
              <a:t>Studi basati su neuroimaging e dati psicologici mostrano che le differenze individuali nella connettività cerebrale possono prevedere in modo affidabile il comportamento di una persona.</a:t>
            </a:r>
          </a:p>
          <a:p>
            <a:r>
              <a:rPr lang="it-IT" dirty="0">
                <a:solidFill>
                  <a:srgbClr val="444444"/>
                </a:solidFill>
                <a:latin typeface="Droid Sans"/>
              </a:rPr>
              <a:t>
Uno studio ha scoperto che l'unica "impronta digitale" di connettività dello stato di riposo di un individuo può prevedere con precisione l'intelligenza fluida. Un altro ha sviluppato un modello (link è esterno) che prevedeva in modo simile le prestazioni degli individui su una varietà di compiti, tra cui la lettura e il processo decisionale.</a:t>
            </a:r>
            <a:endParaRPr lang="en-US" dirty="0">
              <a:solidFill>
                <a:srgbClr val="444444"/>
              </a:solidFill>
              <a:latin typeface="Droid Sans"/>
            </a:endParaRPr>
          </a:p>
          <a:p>
            <a:endParaRPr lang="it-IT" dirty="0"/>
          </a:p>
        </p:txBody>
      </p:sp>
      <p:sp>
        <p:nvSpPr>
          <p:cNvPr id="6" name="CasellaDiTesto 5">
            <a:extLst>
              <a:ext uri="{FF2B5EF4-FFF2-40B4-BE49-F238E27FC236}">
                <a16:creationId xmlns:a16="http://schemas.microsoft.com/office/drawing/2014/main" id="{57836A8F-1849-1C77-32E0-94892728D9AD}"/>
              </a:ext>
            </a:extLst>
          </p:cNvPr>
          <p:cNvSpPr txBox="1"/>
          <p:nvPr/>
        </p:nvSpPr>
        <p:spPr>
          <a:xfrm>
            <a:off x="323528" y="5822829"/>
            <a:ext cx="9001000" cy="307777"/>
          </a:xfrm>
          <a:prstGeom prst="rect">
            <a:avLst/>
          </a:prstGeom>
          <a:noFill/>
        </p:spPr>
        <p:txBody>
          <a:bodyPr wrap="square">
            <a:spAutoFit/>
          </a:bodyPr>
          <a:lstStyle/>
          <a:p>
            <a:r>
              <a:rPr lang="it-IT" sz="1400" dirty="0"/>
              <a:t>https://www.nih.gov/news-events/news-releases/human-connectome-project-marks-its-first-phase</a:t>
            </a:r>
          </a:p>
        </p:txBody>
      </p:sp>
    </p:spTree>
    <p:extLst>
      <p:ext uri="{BB962C8B-B14F-4D97-AF65-F5344CB8AC3E}">
        <p14:creationId xmlns:p14="http://schemas.microsoft.com/office/powerpoint/2010/main" val="389144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olo 1">
            <a:extLst>
              <a:ext uri="{FF2B5EF4-FFF2-40B4-BE49-F238E27FC236}">
                <a16:creationId xmlns:a16="http://schemas.microsoft.com/office/drawing/2014/main" id="{8B17CBD3-C6DD-7BBE-9D53-42F48C80B69C}"/>
              </a:ext>
            </a:extLst>
          </p:cNvPr>
          <p:cNvSpPr>
            <a:spLocks noGrp="1" noChangeArrowheads="1"/>
          </p:cNvSpPr>
          <p:nvPr>
            <p:ph type="title"/>
          </p:nvPr>
        </p:nvSpPr>
        <p:spPr>
          <a:xfrm>
            <a:off x="457200" y="36513"/>
            <a:ext cx="8229600" cy="1143000"/>
          </a:xfrm>
        </p:spPr>
        <p:txBody>
          <a:bodyPr/>
          <a:lstStyle/>
          <a:p>
            <a:r>
              <a:rPr lang="it-IT" altLang="it-IT" sz="3600" dirty="0"/>
              <a:t>Un cervello lampeggia in continuazione </a:t>
            </a:r>
          </a:p>
        </p:txBody>
      </p:sp>
      <p:sp>
        <p:nvSpPr>
          <p:cNvPr id="12291" name="CasellaDiTesto 6">
            <a:extLst>
              <a:ext uri="{FF2B5EF4-FFF2-40B4-BE49-F238E27FC236}">
                <a16:creationId xmlns:a16="http://schemas.microsoft.com/office/drawing/2014/main" id="{D21B6139-6058-484E-90B9-300565F68670}"/>
              </a:ext>
            </a:extLst>
          </p:cNvPr>
          <p:cNvSpPr txBox="1">
            <a:spLocks noChangeArrowheads="1"/>
          </p:cNvSpPr>
          <p:nvPr/>
        </p:nvSpPr>
        <p:spPr bwMode="auto">
          <a:xfrm>
            <a:off x="457200" y="5916287"/>
            <a:ext cx="85741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dirty="0"/>
              <a:t>Tanti processi neuronali si accendono in ogni momento. </a:t>
            </a:r>
          </a:p>
          <a:p>
            <a:pPr>
              <a:spcBef>
                <a:spcPct val="0"/>
              </a:spcBef>
              <a:buFontTx/>
              <a:buNone/>
            </a:pPr>
            <a:r>
              <a:rPr lang="it-IT" altLang="it-IT" sz="1800" dirty="0"/>
              <a:t>Soli i più forti si distinguono come l’azione, parola, pensiero o percezione.  </a:t>
            </a:r>
          </a:p>
          <a:p>
            <a:pPr>
              <a:spcBef>
                <a:spcPct val="0"/>
              </a:spcBef>
              <a:buFontTx/>
              <a:buNone/>
            </a:pPr>
            <a:r>
              <a:rPr lang="it-IT" altLang="it-IT" sz="1800" dirty="0"/>
              <a:t>Credits: W. Duch, 2022</a:t>
            </a:r>
          </a:p>
        </p:txBody>
      </p:sp>
      <p:pic>
        <p:nvPicPr>
          <p:cNvPr id="12292" name="Immagine 3">
            <a:extLst>
              <a:ext uri="{FF2B5EF4-FFF2-40B4-BE49-F238E27FC236}">
                <a16:creationId xmlns:a16="http://schemas.microsoft.com/office/drawing/2014/main" id="{D17ACF34-FFCB-63F0-5157-B7672DDA8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80728"/>
            <a:ext cx="6479981"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723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593582-ABC3-5E38-7A32-22FE72A75D81}"/>
              </a:ext>
            </a:extLst>
          </p:cNvPr>
          <p:cNvSpPr>
            <a:spLocks noGrp="1"/>
          </p:cNvSpPr>
          <p:nvPr>
            <p:ph type="title"/>
          </p:nvPr>
        </p:nvSpPr>
        <p:spPr>
          <a:xfrm>
            <a:off x="457200" y="0"/>
            <a:ext cx="8471284" cy="1143000"/>
          </a:xfrm>
        </p:spPr>
        <p:txBody>
          <a:bodyPr/>
          <a:lstStyle/>
          <a:p>
            <a:r>
              <a:rPr lang="it-IT" sz="3600" dirty="0"/>
              <a:t>In cervello attivo nel plasmare la mente?</a:t>
            </a:r>
          </a:p>
        </p:txBody>
      </p:sp>
      <p:sp>
        <p:nvSpPr>
          <p:cNvPr id="3" name="CasellaDiTesto 2">
            <a:extLst>
              <a:ext uri="{FF2B5EF4-FFF2-40B4-BE49-F238E27FC236}">
                <a16:creationId xmlns:a16="http://schemas.microsoft.com/office/drawing/2014/main" id="{83088115-B4DA-950E-0DC2-B37FF1FA77DD}"/>
              </a:ext>
            </a:extLst>
          </p:cNvPr>
          <p:cNvSpPr txBox="1"/>
          <p:nvPr/>
        </p:nvSpPr>
        <p:spPr>
          <a:xfrm>
            <a:off x="215516" y="1052736"/>
            <a:ext cx="8712968" cy="5786199"/>
          </a:xfrm>
          <a:prstGeom prst="rect">
            <a:avLst/>
          </a:prstGeom>
          <a:noFill/>
        </p:spPr>
        <p:txBody>
          <a:bodyPr wrap="square" rtlCol="0">
            <a:spAutoFit/>
          </a:bodyPr>
          <a:lstStyle/>
          <a:p>
            <a:pPr>
              <a:spcAft>
                <a:spcPts val="600"/>
              </a:spcAft>
            </a:pPr>
            <a:r>
              <a:rPr lang="it-IT" sz="1900" dirty="0"/>
              <a:t>In tal senso, il sistema «mente-cervello» riuscirebbe a riconoscere un oggetto non per mezzo di complicate rappresentazioni interne e di successive elaborazioni simboliche su quelle rappresentazioni – come è tradizionalmente postulato dall’approccio cognitivista – bensì per il fatto che i segnali percettivi relativi a quell’oggetto propagherebbero in una rete neuroni, causando in essa un nuovo stato di equilibrio equivalente al concetto di quell’oggetto. Dunque, l’intero sistema neuronale sarebbe dotato di proprietà adattive e auto-organizzative […] (p.62)</a:t>
            </a:r>
          </a:p>
          <a:p>
            <a:pPr>
              <a:spcAft>
                <a:spcPts val="600"/>
              </a:spcAft>
            </a:pPr>
            <a:r>
              <a:rPr lang="it-IT" sz="1900" dirty="0"/>
              <a:t>Quindi, il cervello, nella formazione del patrimonio cognitivo, avrebbe una funzione attiva e creativa, ritessendo di continuo le informazioni acquisite e rinnovando ad ogni ulteriore esposizione anche al medesimo stimolo l’intero «pool categoriale» [</a:t>
            </a:r>
            <a:r>
              <a:rPr lang="it-IT" sz="1900" i="1" dirty="0" err="1"/>
              <a:t>repetitia</a:t>
            </a:r>
            <a:r>
              <a:rPr lang="it-IT" sz="1900" i="1" dirty="0"/>
              <a:t> mater </a:t>
            </a:r>
            <a:r>
              <a:rPr lang="it-IT" sz="1900" i="1" dirty="0" err="1"/>
              <a:t>studiorum</a:t>
            </a:r>
            <a:r>
              <a:rPr lang="it-IT" sz="1900" dirty="0"/>
              <a:t> ?]</a:t>
            </a:r>
          </a:p>
          <a:p>
            <a:pPr>
              <a:spcAft>
                <a:spcPts val="600"/>
              </a:spcAft>
            </a:pPr>
            <a:r>
              <a:rPr lang="it-IT" sz="1900" dirty="0"/>
              <a:t>Così l’esperienza di uno stesso fenomeno non sarebbe mai identica una seconda volta. Il significato di qualsiasi esperienza percettiva emergerebbe dalla partecipazione attiva dell’individuo nei confronti dell’input esterno, sulla base della sua </a:t>
            </a:r>
            <a:r>
              <a:rPr lang="it-IT" sz="1900" u="sng" dirty="0"/>
              <a:t>storia personale</a:t>
            </a:r>
            <a:r>
              <a:rPr lang="it-IT" sz="1900" dirty="0"/>
              <a:t>, </a:t>
            </a:r>
            <a:r>
              <a:rPr lang="it-IT" sz="1900" u="sng" dirty="0"/>
              <a:t>unica</a:t>
            </a:r>
            <a:r>
              <a:rPr lang="it-IT" sz="1900" dirty="0"/>
              <a:t> e </a:t>
            </a:r>
            <a:r>
              <a:rPr lang="it-IT" sz="1900" u="sng" dirty="0"/>
              <a:t> irrepetibile</a:t>
            </a:r>
            <a:r>
              <a:rPr lang="it-IT" sz="1900" dirty="0"/>
              <a:t>: e questo, a tutt’oggi, sembra essere una possibilità assai remota per qualunque macchina artificiale</a:t>
            </a:r>
          </a:p>
          <a:p>
            <a:r>
              <a:rPr lang="it-IT" sz="1600" dirty="0"/>
              <a:t>Angelo G. Sabattini, Francesco </a:t>
            </a:r>
            <a:r>
              <a:rPr lang="it-IT" sz="1600" dirty="0" err="1"/>
              <a:t>Ianello</a:t>
            </a:r>
            <a:r>
              <a:rPr lang="it-IT" sz="1600" dirty="0"/>
              <a:t>, </a:t>
            </a:r>
            <a:r>
              <a:rPr lang="it-IT" sz="1600" i="1" dirty="0"/>
              <a:t>Le nuove frontiere delle mente</a:t>
            </a:r>
            <a:r>
              <a:rPr lang="it-IT" sz="1600" dirty="0"/>
              <a:t>, Tascabili Economici Newton, Newton, Roma 1996.</a:t>
            </a:r>
          </a:p>
        </p:txBody>
      </p:sp>
    </p:spTree>
    <p:extLst>
      <p:ext uri="{BB962C8B-B14F-4D97-AF65-F5344CB8AC3E}">
        <p14:creationId xmlns:p14="http://schemas.microsoft.com/office/powerpoint/2010/main" val="494401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1">
            <a:extLst>
              <a:ext uri="{FF2B5EF4-FFF2-40B4-BE49-F238E27FC236}">
                <a16:creationId xmlns:a16="http://schemas.microsoft.com/office/drawing/2014/main" id="{1DA916B5-7733-58B5-6DBD-BA97AC035D7F}"/>
              </a:ext>
            </a:extLst>
          </p:cNvPr>
          <p:cNvSpPr>
            <a:spLocks noGrp="1" noChangeArrowheads="1"/>
          </p:cNvSpPr>
          <p:nvPr>
            <p:ph type="title"/>
          </p:nvPr>
        </p:nvSpPr>
        <p:spPr/>
        <p:txBody>
          <a:bodyPr/>
          <a:lstStyle/>
          <a:p>
            <a:r>
              <a:rPr lang="it-IT" altLang="it-IT" sz="3600" dirty="0"/>
              <a:t>Le polarizzazioni mentali errate </a:t>
            </a:r>
          </a:p>
        </p:txBody>
      </p:sp>
      <p:sp>
        <p:nvSpPr>
          <p:cNvPr id="10243" name="CasellaDiTesto 6">
            <a:extLst>
              <a:ext uri="{FF2B5EF4-FFF2-40B4-BE49-F238E27FC236}">
                <a16:creationId xmlns:a16="http://schemas.microsoft.com/office/drawing/2014/main" id="{992EFC4B-69D7-B592-58A5-A5BC32C7E1A8}"/>
              </a:ext>
            </a:extLst>
          </p:cNvPr>
          <p:cNvSpPr txBox="1">
            <a:spLocks noChangeArrowheads="1"/>
          </p:cNvSpPr>
          <p:nvPr/>
        </p:nvSpPr>
        <p:spPr bwMode="auto">
          <a:xfrm>
            <a:off x="827088" y="6191250"/>
            <a:ext cx="273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t>W. Duch, 2022</a:t>
            </a:r>
          </a:p>
        </p:txBody>
      </p:sp>
      <p:pic>
        <p:nvPicPr>
          <p:cNvPr id="4098" name="Picture 2">
            <a:extLst>
              <a:ext uri="{FF2B5EF4-FFF2-40B4-BE49-F238E27FC236}">
                <a16:creationId xmlns:a16="http://schemas.microsoft.com/office/drawing/2014/main" id="{1CCC84D8-D899-AE9D-22EF-BB8D03956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68" y="1417638"/>
            <a:ext cx="14118009" cy="1128604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C9CCF48A-88F6-FEC7-C556-4998B45C9F05}"/>
              </a:ext>
            </a:extLst>
          </p:cNvPr>
          <p:cNvSpPr txBox="1"/>
          <p:nvPr/>
        </p:nvSpPr>
        <p:spPr>
          <a:xfrm>
            <a:off x="5335760" y="4529813"/>
            <a:ext cx="7189938" cy="1754326"/>
          </a:xfrm>
          <a:prstGeom prst="rect">
            <a:avLst/>
          </a:prstGeom>
          <a:noFill/>
        </p:spPr>
        <p:txBody>
          <a:bodyPr wrap="square">
            <a:spAutoFit/>
          </a:bodyPr>
          <a:lstStyle/>
          <a:p>
            <a:r>
              <a:rPr lang="it-IT" dirty="0">
                <a:solidFill>
                  <a:srgbClr val="CC0000"/>
                </a:solidFill>
                <a:latin typeface="-apple-system"/>
              </a:rPr>
              <a:t>Effetto verità illusoria
Semplice effetto di esposizione
Effetto contesto
</a:t>
            </a:r>
            <a:r>
              <a:rPr lang="it-IT" dirty="0" err="1">
                <a:solidFill>
                  <a:srgbClr val="CC0000"/>
                </a:solidFill>
                <a:latin typeface="-apple-system"/>
              </a:rPr>
              <a:t>Bias</a:t>
            </a:r>
            <a:r>
              <a:rPr lang="it-IT" dirty="0">
                <a:solidFill>
                  <a:srgbClr val="CC0000"/>
                </a:solidFill>
                <a:latin typeface="-apple-system"/>
              </a:rPr>
              <a:t> di memoria congruente all'umore
Illusione di frequenza</a:t>
            </a:r>
            <a:r>
              <a:rPr lang="it-IT" dirty="0">
                <a:solidFill>
                  <a:srgbClr val="000000"/>
                </a:solidFill>
                <a:latin typeface="-apple-system"/>
              </a:rPr>
              <a:t>
</a:t>
            </a:r>
            <a:endParaRPr lang="en-US" b="0" i="0" dirty="0">
              <a:solidFill>
                <a:srgbClr val="000000"/>
              </a:solidFill>
              <a:effectLst/>
              <a:latin typeface="-apple-system"/>
            </a:endParaRPr>
          </a:p>
        </p:txBody>
      </p:sp>
    </p:spTree>
    <p:extLst>
      <p:ext uri="{BB962C8B-B14F-4D97-AF65-F5344CB8AC3E}">
        <p14:creationId xmlns:p14="http://schemas.microsoft.com/office/powerpoint/2010/main" val="1670227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8F4A2F-33E2-FC00-CC7C-72CEB25005ED}"/>
              </a:ext>
            </a:extLst>
          </p:cNvPr>
          <p:cNvSpPr>
            <a:spLocks noGrp="1"/>
          </p:cNvSpPr>
          <p:nvPr>
            <p:ph type="ctrTitle"/>
          </p:nvPr>
        </p:nvSpPr>
        <p:spPr>
          <a:xfrm>
            <a:off x="395536" y="-173673"/>
            <a:ext cx="8424936" cy="1969770"/>
          </a:xfrm>
        </p:spPr>
        <p:txBody>
          <a:bodyPr/>
          <a:lstStyle/>
          <a:p>
            <a:r>
              <a:rPr lang="it-IT" sz="3200" dirty="0"/>
              <a:t>Didattica con sostegni digitali: </a:t>
            </a:r>
            <a:r>
              <a:rPr lang="it-IT" altLang="en-US" sz="3200" dirty="0">
                <a:sym typeface="+mn-ea"/>
              </a:rPr>
              <a:t> identificazione di un elemento nel rumore (percezione visiva).</a:t>
            </a:r>
            <a:endParaRPr lang="it-IT" sz="3200" dirty="0"/>
          </a:p>
        </p:txBody>
      </p:sp>
      <p:pic>
        <p:nvPicPr>
          <p:cNvPr id="4" name="Find Toma VR game for Google Cardboard - Play hide and seek ">
            <a:hlinkClick r:id="" action="ppaction://media"/>
            <a:extLst>
              <a:ext uri="{FF2B5EF4-FFF2-40B4-BE49-F238E27FC236}">
                <a16:creationId xmlns:a16="http://schemas.microsoft.com/office/drawing/2014/main" id="{B0A7E8FA-CE1B-1B4B-C3A4-4A6E67FC70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8271" y="2060848"/>
            <a:ext cx="6587455" cy="3702551"/>
          </a:xfrm>
          <a:prstGeom prst="rect">
            <a:avLst/>
          </a:prstGeom>
        </p:spPr>
      </p:pic>
      <p:sp>
        <p:nvSpPr>
          <p:cNvPr id="6" name="CasellaDiTesto 5">
            <a:extLst>
              <a:ext uri="{FF2B5EF4-FFF2-40B4-BE49-F238E27FC236}">
                <a16:creationId xmlns:a16="http://schemas.microsoft.com/office/drawing/2014/main" id="{6B836988-9917-DDF0-71AC-2CAC3F17BB5E}"/>
              </a:ext>
            </a:extLst>
          </p:cNvPr>
          <p:cNvSpPr txBox="1"/>
          <p:nvPr/>
        </p:nvSpPr>
        <p:spPr>
          <a:xfrm>
            <a:off x="539552" y="6026071"/>
            <a:ext cx="7488832" cy="646331"/>
          </a:xfrm>
          <a:prstGeom prst="rect">
            <a:avLst/>
          </a:prstGeom>
          <a:noFill/>
        </p:spPr>
        <p:txBody>
          <a:bodyPr wrap="square">
            <a:spAutoFit/>
          </a:bodyPr>
          <a:lstStyle/>
          <a:p>
            <a:r>
              <a:rPr lang="it-IT" sz="1800" dirty="0"/>
              <a:t>«Trova il gattino»</a:t>
            </a:r>
            <a:endParaRPr lang="it-IT" dirty="0"/>
          </a:p>
          <a:p>
            <a:r>
              <a:rPr lang="it-IT" dirty="0"/>
              <a:t>https://www.youtube.com/watch?v=5CVqpn2a_Ns</a:t>
            </a:r>
          </a:p>
        </p:txBody>
      </p:sp>
    </p:spTree>
    <p:extLst>
      <p:ext uri="{BB962C8B-B14F-4D97-AF65-F5344CB8AC3E}">
        <p14:creationId xmlns:p14="http://schemas.microsoft.com/office/powerpoint/2010/main" val="149965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9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4"/>
          </p:nvPr>
        </p:nvSpPr>
        <p:spPr>
          <a:xfrm>
            <a:off x="0" y="1074739"/>
            <a:ext cx="8928992" cy="2954655"/>
          </a:xfrm>
        </p:spPr>
        <p:txBody>
          <a:bodyPr wrap="square"/>
          <a:lstStyle/>
          <a:p>
            <a:pPr>
              <a:buFont typeface="Arial" panose="020B0604020202020204" pitchFamily="34" charset="0"/>
              <a:buChar char="•"/>
            </a:pPr>
            <a:r>
              <a:rPr lang="it-IT" altLang="en-US" sz="2000" dirty="0"/>
              <a:t>L'applicazione consente di esplorare un nuovo mondo immergendosi nelle profondità oceaniche. L'utente può imparare le specie ittiche e guardarle da vicino. 
Quando l'utente si avvicina a un pesce, il movimento è più lento in modo da poter esaminare da vicino i dettagli. 
Lo studente può lavorare con una grafica molto bella e un ambiente oceanico realistico. Può osservare 107 diversi tipi di pesci. 
Questa è un'opportunità per cercare la stessa specie di pesci e selezionare le stesse unità che differiscono per dimensioni o direzione di movimento.</a:t>
            </a:r>
            <a:endParaRPr lang="pl-PL" altLang="en-US" sz="2000" dirty="0"/>
          </a:p>
        </p:txBody>
      </p:sp>
      <p:sp>
        <p:nvSpPr>
          <p:cNvPr id="2" name="Pole tekstowe 1"/>
          <p:cNvSpPr txBox="1"/>
          <p:nvPr/>
        </p:nvSpPr>
        <p:spPr>
          <a:xfrm>
            <a:off x="-20881" y="6296824"/>
            <a:ext cx="8564880" cy="307777"/>
          </a:xfrm>
          <a:prstGeom prst="rect">
            <a:avLst/>
          </a:prstGeom>
          <a:noFill/>
        </p:spPr>
        <p:txBody>
          <a:bodyPr wrap="square" rtlCol="0">
            <a:spAutoFit/>
          </a:bodyPr>
          <a:lstStyle/>
          <a:p>
            <a:r>
              <a:rPr lang="pl-PL" altLang="en-US" sz="1400" dirty="0"/>
              <a:t>https://www.youtube.com/watch?v=M4TShe5OBOc</a:t>
            </a:r>
          </a:p>
        </p:txBody>
      </p:sp>
      <p:sp>
        <p:nvSpPr>
          <p:cNvPr id="6" name="Tytuł 1">
            <a:extLst>
              <a:ext uri="{FF2B5EF4-FFF2-40B4-BE49-F238E27FC236}">
                <a16:creationId xmlns:a16="http://schemas.microsoft.com/office/drawing/2014/main" id="{B39F0F07-A66D-DB21-B5DE-467B97E8B895}"/>
              </a:ext>
            </a:extLst>
          </p:cNvPr>
          <p:cNvSpPr txBox="1">
            <a:spLocks/>
          </p:cNvSpPr>
          <p:nvPr/>
        </p:nvSpPr>
        <p:spPr bwMode="auto">
          <a:xfrm>
            <a:off x="595312" y="32420"/>
            <a:ext cx="795337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ctr" rtl="0" fontAlgn="base">
              <a:spcBef>
                <a:spcPct val="0"/>
              </a:spcBef>
              <a:spcAft>
                <a:spcPct val="0"/>
              </a:spcAft>
              <a:defRPr sz="4400" b="0" i="0" kern="1200">
                <a:solidFill>
                  <a:schemeClr val="tx1"/>
                </a:solidFill>
                <a:latin typeface="Calibri" panose="020F0502020204030204"/>
                <a:ea typeface="+mj-ea"/>
                <a:cs typeface="Calibri" panose="020F0502020204030204"/>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it-IT" altLang="en-US" sz="3200" dirty="0"/>
              <a:t>Didattica con sostegni digitali: Difficoltà di differenziazione concettuale
</a:t>
            </a:r>
            <a:endParaRPr lang="pl-PL" altLang="en-US" sz="3200" dirty="0"/>
          </a:p>
        </p:txBody>
      </p:sp>
      <p:pic>
        <p:nvPicPr>
          <p:cNvPr id="9" name="Immagine 8">
            <a:extLst>
              <a:ext uri="{FF2B5EF4-FFF2-40B4-BE49-F238E27FC236}">
                <a16:creationId xmlns:a16="http://schemas.microsoft.com/office/drawing/2014/main" id="{A8E97696-6A48-CDF7-7EFE-E7F53AAB27C9}"/>
              </a:ext>
            </a:extLst>
          </p:cNvPr>
          <p:cNvPicPr>
            <a:picLocks noChangeAspect="1"/>
          </p:cNvPicPr>
          <p:nvPr/>
        </p:nvPicPr>
        <p:blipFill>
          <a:blip r:embed="rId2"/>
          <a:stretch>
            <a:fillRect/>
          </a:stretch>
        </p:blipFill>
        <p:spPr>
          <a:xfrm>
            <a:off x="4211960" y="4034950"/>
            <a:ext cx="4742308" cy="2649459"/>
          </a:xfrm>
          <a:prstGeom prst="rect">
            <a:avLst/>
          </a:prstGeom>
        </p:spPr>
      </p:pic>
    </p:spTree>
    <p:extLst>
      <p:ext uri="{BB962C8B-B14F-4D97-AF65-F5344CB8AC3E}">
        <p14:creationId xmlns:p14="http://schemas.microsoft.com/office/powerpoint/2010/main" val="1530158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4A0ED4-55B9-DAAD-5635-6767A350F038}"/>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6A27F7CF-5D04-4666-F8EF-6DB5276CD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1279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a:extLst>
              <a:ext uri="{FF2B5EF4-FFF2-40B4-BE49-F238E27FC236}">
                <a16:creationId xmlns:a16="http://schemas.microsoft.com/office/drawing/2014/main" id="{B163084A-51B2-4FA7-8DC9-37769FAF02D1}"/>
              </a:ext>
            </a:extLst>
          </p:cNvPr>
          <p:cNvSpPr>
            <a:spLocks noGrp="1" noChangeArrowheads="1"/>
          </p:cNvSpPr>
          <p:nvPr>
            <p:ph type="title"/>
          </p:nvPr>
        </p:nvSpPr>
        <p:spPr/>
        <p:txBody>
          <a:bodyPr/>
          <a:lstStyle/>
          <a:p>
            <a:r>
              <a:rPr lang="it-IT" altLang="it-IT" sz="3600" dirty="0"/>
              <a:t>La coscienza</a:t>
            </a:r>
          </a:p>
        </p:txBody>
      </p:sp>
      <p:sp>
        <p:nvSpPr>
          <p:cNvPr id="3" name="Segnaposto contenuto 2">
            <a:extLst>
              <a:ext uri="{FF2B5EF4-FFF2-40B4-BE49-F238E27FC236}">
                <a16:creationId xmlns:a16="http://schemas.microsoft.com/office/drawing/2014/main" id="{9B6B4E89-2738-95DC-ED3B-4294C99E88A4}"/>
              </a:ext>
            </a:extLst>
          </p:cNvPr>
          <p:cNvSpPr>
            <a:spLocks noGrp="1"/>
          </p:cNvSpPr>
          <p:nvPr>
            <p:ph idx="1"/>
          </p:nvPr>
        </p:nvSpPr>
        <p:spPr>
          <a:xfrm>
            <a:off x="0" y="1166018"/>
            <a:ext cx="8892480" cy="4525963"/>
          </a:xfrm>
        </p:spPr>
        <p:txBody>
          <a:bodyPr/>
          <a:lstStyle/>
          <a:p>
            <a:pPr>
              <a:defRPr/>
            </a:pPr>
            <a:r>
              <a:rPr lang="it-IT" sz="2000" dirty="0" err="1"/>
              <a:t>ˮLe</a:t>
            </a:r>
            <a:r>
              <a:rPr lang="it-IT" sz="2000" dirty="0"/>
              <a:t> migliaia o i milioni di momenti coscienti che ciascuno di noi sperimenta, riflettono il fatto che uno dei nostri sistemi di connessioni di sta «dando da fare». Questi sistemi di connessioni sono ovunque, non in una collocazione specifica. Quando uno smette di funzionare, quello successivo si fa avanti. Il sistema simile a un organo a canne, suona la musica tutto il giorno. Questo che rende la coscienza umana emerge tanto vibrante è che il nostro organo a canne ha molte melodie da suonare, mentre quello del ratto ne ha poche. E più sappiamo, migliore è il concerto. ˮ (</a:t>
            </a:r>
            <a:r>
              <a:rPr lang="it-IT" sz="2000" i="1" dirty="0"/>
              <a:t>Human</a:t>
            </a:r>
            <a:r>
              <a:rPr lang="it-IT" sz="2000" dirty="0"/>
              <a:t>, p. 403)</a:t>
            </a:r>
          </a:p>
          <a:p>
            <a:pPr>
              <a:defRPr/>
            </a:pPr>
            <a:r>
              <a:rPr lang="it-IT" sz="2000" dirty="0"/>
              <a:t>«La coscienza è la percezione di quello che sta succedendo nella tua mente» (J. Locke, 1697)</a:t>
            </a:r>
          </a:p>
          <a:p>
            <a:pPr>
              <a:defRPr/>
            </a:pPr>
            <a:r>
              <a:rPr lang="it-IT" sz="2000" dirty="0"/>
              <a:t>«La coscienza non è una cosa che può essere ricevuta, ma un processo che dipende dalla </a:t>
            </a:r>
            <a:r>
              <a:rPr lang="it-IT" sz="2000" dirty="0" err="1"/>
              <a:t>neurodinamiche</a:t>
            </a:r>
            <a:r>
              <a:rPr lang="it-IT" sz="2000" dirty="0"/>
              <a:t> del cervello, quando alcune parti del cervello commentano gli stati delle altre parti» (W. Duch, </a:t>
            </a:r>
            <a:r>
              <a:rPr lang="it-IT" sz="2000" dirty="0" err="1"/>
              <a:t>Scientia</a:t>
            </a:r>
            <a:r>
              <a:rPr lang="it-IT" sz="2000" dirty="0"/>
              <a:t> ed Fides, 5, 2017, p. 171) </a:t>
            </a:r>
          </a:p>
          <a:p>
            <a:pPr marL="0" indent="0">
              <a:buFontTx/>
              <a:buNone/>
              <a:defRPr/>
            </a:pPr>
            <a:endParaRPr lang="it-IT" sz="2200" dirty="0"/>
          </a:p>
        </p:txBody>
      </p:sp>
    </p:spTree>
    <p:extLst>
      <p:ext uri="{BB962C8B-B14F-4D97-AF65-F5344CB8AC3E}">
        <p14:creationId xmlns:p14="http://schemas.microsoft.com/office/powerpoint/2010/main" val="3010584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30E53C-182A-CFC3-FAA9-68E0B3EBE73B}"/>
              </a:ext>
            </a:extLst>
          </p:cNvPr>
          <p:cNvSpPr>
            <a:spLocks noGrp="1"/>
          </p:cNvSpPr>
          <p:nvPr>
            <p:ph type="title"/>
          </p:nvPr>
        </p:nvSpPr>
        <p:spPr>
          <a:xfrm>
            <a:off x="395536" y="0"/>
            <a:ext cx="8229600" cy="1143000"/>
          </a:xfrm>
        </p:spPr>
        <p:txBody>
          <a:bodyPr/>
          <a:lstStyle/>
          <a:p>
            <a:r>
              <a:rPr lang="it-IT" sz="3600" dirty="0"/>
              <a:t>«Aristotele e le tre anime»</a:t>
            </a:r>
          </a:p>
        </p:txBody>
      </p:sp>
      <p:pic>
        <p:nvPicPr>
          <p:cNvPr id="6" name="Immagine 5">
            <a:extLst>
              <a:ext uri="{FF2B5EF4-FFF2-40B4-BE49-F238E27FC236}">
                <a16:creationId xmlns:a16="http://schemas.microsoft.com/office/drawing/2014/main" id="{6C527645-8983-B4F9-5E75-E218D93E9B76}"/>
              </a:ext>
            </a:extLst>
          </p:cNvPr>
          <p:cNvPicPr>
            <a:picLocks noChangeAspect="1"/>
          </p:cNvPicPr>
          <p:nvPr/>
        </p:nvPicPr>
        <p:blipFill>
          <a:blip r:embed="rId2"/>
          <a:stretch>
            <a:fillRect/>
          </a:stretch>
        </p:blipFill>
        <p:spPr>
          <a:xfrm>
            <a:off x="1051872" y="908720"/>
            <a:ext cx="7040255" cy="4587029"/>
          </a:xfrm>
          <a:prstGeom prst="rect">
            <a:avLst/>
          </a:prstGeom>
        </p:spPr>
      </p:pic>
      <p:sp>
        <p:nvSpPr>
          <p:cNvPr id="8" name="CasellaDiTesto 7">
            <a:extLst>
              <a:ext uri="{FF2B5EF4-FFF2-40B4-BE49-F238E27FC236}">
                <a16:creationId xmlns:a16="http://schemas.microsoft.com/office/drawing/2014/main" id="{145437C9-C3A1-557D-153D-88EB6A6257FC}"/>
              </a:ext>
            </a:extLst>
          </p:cNvPr>
          <p:cNvSpPr txBox="1"/>
          <p:nvPr/>
        </p:nvSpPr>
        <p:spPr>
          <a:xfrm>
            <a:off x="89755" y="5661248"/>
            <a:ext cx="8964488" cy="923330"/>
          </a:xfrm>
          <a:prstGeom prst="rect">
            <a:avLst/>
          </a:prstGeom>
          <a:noFill/>
        </p:spPr>
        <p:txBody>
          <a:bodyPr wrap="square">
            <a:spAutoFit/>
          </a:bodyPr>
          <a:lstStyle/>
          <a:p>
            <a:r>
              <a:rPr lang="it-IT" dirty="0"/>
              <a:t>G. Karwasz, </a:t>
            </a:r>
            <a:r>
              <a:rPr lang="it-IT" i="1" dirty="0"/>
              <a:t>Scienza e fede. Un breve manuale</a:t>
            </a:r>
            <a:r>
              <a:rPr lang="it-IT" dirty="0"/>
              <a:t>, Aracne Editrice, Roma, 2019, p. 179</a:t>
            </a:r>
          </a:p>
          <a:p>
            <a:r>
              <a:rPr lang="it-IT" dirty="0"/>
              <a:t>G. Karwasz, </a:t>
            </a:r>
            <a:r>
              <a:rPr lang="en-US" b="1" dirty="0"/>
              <a:t>Aristotle’s Three Souls in Modern Science: Re-reading De Anima</a:t>
            </a:r>
          </a:p>
          <a:p>
            <a:r>
              <a:rPr lang="it-IT" dirty="0"/>
              <a:t>https://cauriensia.es/index.php/cauriensia/article/view/XIII-EM5  </a:t>
            </a:r>
            <a:r>
              <a:rPr lang="it-IT" sz="1800" dirty="0"/>
              <a:t> </a:t>
            </a:r>
            <a:endParaRPr lang="it-IT" dirty="0"/>
          </a:p>
        </p:txBody>
      </p:sp>
    </p:spTree>
    <p:extLst>
      <p:ext uri="{BB962C8B-B14F-4D97-AF65-F5344CB8AC3E}">
        <p14:creationId xmlns:p14="http://schemas.microsoft.com/office/powerpoint/2010/main" val="3203806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F3826B71-FF4A-983D-A066-CCBA70E20D58}"/>
              </a:ext>
            </a:extLst>
          </p:cNvPr>
          <p:cNvSpPr>
            <a:spLocks noGrp="1" noChangeArrowheads="1"/>
          </p:cNvSpPr>
          <p:nvPr>
            <p:ph type="title"/>
          </p:nvPr>
        </p:nvSpPr>
        <p:spPr/>
        <p:txBody>
          <a:bodyPr/>
          <a:lstStyle/>
          <a:p>
            <a:pPr eaLnBrk="1" hangingPunct="1"/>
            <a:r>
              <a:rPr lang="it-IT" altLang="it-IT" sz="3600" dirty="0">
                <a:solidFill>
                  <a:schemeClr val="accent2"/>
                </a:solidFill>
              </a:rPr>
              <a:t>Gazzaniga: tratti unici dell’uomo</a:t>
            </a:r>
            <a:endParaRPr lang="en-AU" altLang="it-IT" sz="3600" dirty="0">
              <a:solidFill>
                <a:schemeClr val="accent2"/>
              </a:solidFill>
            </a:endParaRPr>
          </a:p>
        </p:txBody>
      </p:sp>
      <p:sp>
        <p:nvSpPr>
          <p:cNvPr id="87043" name="Rectangle 3">
            <a:extLst>
              <a:ext uri="{FF2B5EF4-FFF2-40B4-BE49-F238E27FC236}">
                <a16:creationId xmlns:a16="http://schemas.microsoft.com/office/drawing/2014/main" id="{CFCBEBAF-DB7B-3E78-2CD7-98AAD8FF6EF8}"/>
              </a:ext>
            </a:extLst>
          </p:cNvPr>
          <p:cNvSpPr>
            <a:spLocks noGrp="1" noChangeArrowheads="1"/>
          </p:cNvSpPr>
          <p:nvPr>
            <p:ph type="body" idx="1"/>
          </p:nvPr>
        </p:nvSpPr>
        <p:spPr>
          <a:xfrm>
            <a:off x="395288" y="1628775"/>
            <a:ext cx="8229600" cy="4032250"/>
          </a:xfrm>
        </p:spPr>
        <p:txBody>
          <a:bodyPr/>
          <a:lstStyle/>
          <a:p>
            <a:pPr eaLnBrk="1" hangingPunct="1"/>
            <a:endParaRPr lang="pl-PL" altLang="it-IT" sz="2000" dirty="0"/>
          </a:p>
          <a:p>
            <a:pPr eaLnBrk="1" hangingPunct="1"/>
            <a:r>
              <a:rPr lang="it-IT" altLang="it-IT" sz="2000" dirty="0"/>
              <a:t>Abilità d’organizzare e prevedere gli eventi</a:t>
            </a:r>
            <a:r>
              <a:rPr lang="pl-PL" altLang="it-IT" sz="2000" dirty="0"/>
              <a:t>.</a:t>
            </a:r>
          </a:p>
          <a:p>
            <a:pPr eaLnBrk="1" hangingPunct="1"/>
            <a:r>
              <a:rPr lang="it-IT" altLang="it-IT" sz="2000" dirty="0"/>
              <a:t>Complessi comportamenti sociali </a:t>
            </a:r>
            <a:r>
              <a:rPr lang="pl-PL" altLang="it-IT" sz="2000" dirty="0"/>
              <a:t>(</a:t>
            </a:r>
            <a:r>
              <a:rPr lang="it-IT" altLang="it-IT" sz="2000" dirty="0"/>
              <a:t>senso di solidarietà</a:t>
            </a:r>
            <a:r>
              <a:rPr lang="pl-PL" altLang="it-IT" sz="2000" dirty="0"/>
              <a:t>, </a:t>
            </a:r>
            <a:r>
              <a:rPr lang="it-IT" altLang="it-IT" sz="2000" dirty="0"/>
              <a:t>esclusione di truffatori</a:t>
            </a:r>
            <a:r>
              <a:rPr lang="pl-PL" altLang="it-IT" sz="2000" dirty="0"/>
              <a:t>, </a:t>
            </a:r>
            <a:r>
              <a:rPr lang="it-IT" altLang="it-IT" sz="2000" dirty="0"/>
              <a:t>senso del proprio valore</a:t>
            </a:r>
            <a:r>
              <a:rPr lang="pl-PL" altLang="it-IT" sz="2000" dirty="0"/>
              <a:t>)</a:t>
            </a:r>
          </a:p>
          <a:p>
            <a:pPr eaLnBrk="1" hangingPunct="1"/>
            <a:r>
              <a:rPr lang="pl-PL" altLang="it-IT" sz="2000" dirty="0"/>
              <a:t>Teoria </a:t>
            </a:r>
            <a:r>
              <a:rPr lang="it-IT" altLang="it-IT" sz="2000" dirty="0"/>
              <a:t>del pensiero</a:t>
            </a:r>
            <a:r>
              <a:rPr lang="pl-PL" altLang="it-IT" sz="2000" dirty="0"/>
              <a:t>: </a:t>
            </a:r>
            <a:r>
              <a:rPr lang="it-IT" altLang="it-IT" sz="2000" dirty="0"/>
              <a:t>che intenzioni ha l’interlocutore? Ricerca della argomentazione teleologica per proprie azioni</a:t>
            </a:r>
            <a:endParaRPr lang="pl-PL" altLang="it-IT" sz="2000" dirty="0"/>
          </a:p>
          <a:p>
            <a:pPr eaLnBrk="1" hangingPunct="1"/>
            <a:r>
              <a:rPr lang="it-IT" altLang="it-IT" sz="2000" dirty="0"/>
              <a:t>Una bussola morale interna</a:t>
            </a:r>
            <a:r>
              <a:rPr lang="pl-PL" altLang="it-IT" sz="2000" dirty="0"/>
              <a:t> (</a:t>
            </a:r>
            <a:r>
              <a:rPr lang="it-IT" altLang="it-IT" sz="2000" dirty="0"/>
              <a:t>coscienza</a:t>
            </a:r>
            <a:r>
              <a:rPr lang="pl-PL" altLang="it-IT" sz="2000" dirty="0"/>
              <a:t>, </a:t>
            </a:r>
            <a:r>
              <a:rPr lang="it-IT" altLang="it-IT" sz="2000" dirty="0"/>
              <a:t>vergogna</a:t>
            </a:r>
            <a:r>
              <a:rPr lang="pl-PL" altLang="it-IT" sz="2000" dirty="0"/>
              <a:t>, </a:t>
            </a:r>
            <a:r>
              <a:rPr lang="it-IT" altLang="it-IT" sz="2000" dirty="0"/>
              <a:t>senso di colpa</a:t>
            </a:r>
            <a:r>
              <a:rPr lang="pl-PL" altLang="it-IT" sz="2000" dirty="0"/>
              <a:t>, </a:t>
            </a:r>
            <a:r>
              <a:rPr lang="it-IT" altLang="it-IT" sz="2000" dirty="0"/>
              <a:t>timidezza</a:t>
            </a:r>
            <a:r>
              <a:rPr lang="pl-PL" altLang="it-IT" sz="2000" dirty="0"/>
              <a:t>, </a:t>
            </a:r>
            <a:r>
              <a:rPr lang="it-IT" altLang="it-IT" sz="2000" dirty="0"/>
              <a:t>ripugno</a:t>
            </a:r>
            <a:r>
              <a:rPr lang="pl-PL" altLang="it-IT" sz="2000" dirty="0"/>
              <a:t>, empatia, </a:t>
            </a:r>
            <a:r>
              <a:rPr lang="it-IT" altLang="it-IT" sz="2000" dirty="0"/>
              <a:t>condivisione del dolore</a:t>
            </a:r>
            <a:r>
              <a:rPr lang="pl-PL" altLang="it-IT" sz="2000" dirty="0"/>
              <a:t>, altrui</a:t>
            </a:r>
            <a:r>
              <a:rPr lang="it-IT" altLang="it-IT" sz="2000" dirty="0" err="1"/>
              <a:t>smo</a:t>
            </a:r>
            <a:r>
              <a:rPr lang="pl-PL" altLang="it-IT" sz="2000" dirty="0"/>
              <a:t>)</a:t>
            </a:r>
          </a:p>
          <a:p>
            <a:pPr eaLnBrk="1" hangingPunct="1"/>
            <a:r>
              <a:rPr lang="it-IT" altLang="it-IT" sz="2000" dirty="0"/>
              <a:t>Alta specializzazione del cervello: emisfero sinistro – capacità di sintesi, destro – orientamento spaziale, un separato modulo di coscienza condiviso nei due emisferi</a:t>
            </a:r>
            <a:endParaRPr lang="en-AU" altLang="it-IT" sz="2000" dirty="0"/>
          </a:p>
        </p:txBody>
      </p:sp>
      <p:sp>
        <p:nvSpPr>
          <p:cNvPr id="87044" name="Text Box 4">
            <a:extLst>
              <a:ext uri="{FF2B5EF4-FFF2-40B4-BE49-F238E27FC236}">
                <a16:creationId xmlns:a16="http://schemas.microsoft.com/office/drawing/2014/main" id="{C2A39693-9FD9-080E-DA5D-537BBBD2DF12}"/>
              </a:ext>
            </a:extLst>
          </p:cNvPr>
          <p:cNvSpPr txBox="1">
            <a:spLocks noChangeArrowheads="1"/>
          </p:cNvSpPr>
          <p:nvPr/>
        </p:nvSpPr>
        <p:spPr bwMode="auto">
          <a:xfrm>
            <a:off x="2195513" y="5949950"/>
            <a:ext cx="374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rgbClr val="0033CC"/>
                </a:solidFill>
              </a:rPr>
              <a:t>Michael Gazzaniga</a:t>
            </a:r>
            <a:r>
              <a:rPr lang="pl-PL" altLang="it-IT" sz="1800" i="1">
                <a:solidFill>
                  <a:srgbClr val="0033CC"/>
                </a:solidFill>
              </a:rPr>
              <a:t>, Humans</a:t>
            </a:r>
            <a:r>
              <a:rPr lang="pl-PL" altLang="it-IT" sz="1800">
                <a:solidFill>
                  <a:srgbClr val="0033CC"/>
                </a:solidFill>
              </a:rPr>
              <a:t>, 2008</a:t>
            </a:r>
            <a:endParaRPr lang="en-AU" altLang="it-IT" sz="1800">
              <a:solidFill>
                <a:srgbClr val="0033CC"/>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2C7DDF-C3B8-DE46-827B-6735912B32E5}"/>
              </a:ext>
            </a:extLst>
          </p:cNvPr>
          <p:cNvSpPr>
            <a:spLocks noGrp="1"/>
          </p:cNvSpPr>
          <p:nvPr>
            <p:ph type="title"/>
          </p:nvPr>
        </p:nvSpPr>
        <p:spPr/>
        <p:txBody>
          <a:bodyPr/>
          <a:lstStyle/>
          <a:p>
            <a:r>
              <a:rPr lang="it-IT" sz="3000" dirty="0"/>
              <a:t>Stanley L. Jaki: «The Brain-Mind </a:t>
            </a:r>
            <a:r>
              <a:rPr lang="it-IT" sz="3000" dirty="0" err="1"/>
              <a:t>Unity</a:t>
            </a:r>
            <a:r>
              <a:rPr lang="it-IT" sz="3000" dirty="0"/>
              <a:t>: The  </a:t>
            </a:r>
            <a:r>
              <a:rPr lang="it-IT" sz="3000" dirty="0" err="1"/>
              <a:t>Strangest</a:t>
            </a:r>
            <a:r>
              <a:rPr lang="it-IT" sz="3000" dirty="0"/>
              <a:t> </a:t>
            </a:r>
            <a:r>
              <a:rPr lang="it-IT" sz="3000" dirty="0" err="1"/>
              <a:t>Difference</a:t>
            </a:r>
            <a:r>
              <a:rPr lang="it-IT" sz="3000" dirty="0"/>
              <a:t>» (2004)</a:t>
            </a:r>
          </a:p>
        </p:txBody>
      </p:sp>
      <p:sp>
        <p:nvSpPr>
          <p:cNvPr id="4" name="Rectangle 3">
            <a:extLst>
              <a:ext uri="{FF2B5EF4-FFF2-40B4-BE49-F238E27FC236}">
                <a16:creationId xmlns:a16="http://schemas.microsoft.com/office/drawing/2014/main" id="{81FD4849-8099-431B-3934-CBB30DAD5A4F}"/>
              </a:ext>
            </a:extLst>
          </p:cNvPr>
          <p:cNvSpPr txBox="1">
            <a:spLocks noChangeArrowheads="1"/>
          </p:cNvSpPr>
          <p:nvPr/>
        </p:nvSpPr>
        <p:spPr bwMode="auto">
          <a:xfrm>
            <a:off x="352222" y="1469211"/>
            <a:ext cx="8497192"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spcAft>
                <a:spcPts val="600"/>
              </a:spcAft>
            </a:pPr>
            <a:r>
              <a:rPr lang="it-IT" altLang="it-IT" sz="2000" dirty="0"/>
              <a:t>Parole, major parte delle parole hanno significati che non possono essere strettamente definiti. Anche i significati delle parole cambiano in continuazione.   
Parole, o piuttosto i loro significati che sono rappresentati dalle aree, somigliano alle macchie della nebbia, senza contorni precisi (p. 16)</a:t>
            </a:r>
          </a:p>
          <a:p>
            <a:pPr eaLnBrk="1" hangingPunct="1">
              <a:spcBef>
                <a:spcPts val="0"/>
              </a:spcBef>
              <a:spcAft>
                <a:spcPts val="600"/>
              </a:spcAft>
            </a:pPr>
            <a:r>
              <a:rPr lang="it-IT" altLang="it-IT" sz="2000" dirty="0"/>
              <a:t>Alcuni pensieri hanno sicuramente un peso prepotente, che però diventa schiacciante solo quando si dimentica il detto di Pascal secondo cui la dignità dell'uomo consiste nel pensiero. La fiducia nel pensiero può da sola far apprezzare grandi opere d'arte, come la statua di Rodin, «Il pensatore», e fornire un senso di liberazione dalla sofisticata servitù abietta alla mera materia, grigia o altro.</a:t>
            </a:r>
            <a:r>
              <a:rPr lang="en-CA" altLang="it-IT" sz="2000" dirty="0"/>
              <a:t> (p. 30)</a:t>
            </a:r>
          </a:p>
          <a:p>
            <a:pPr eaLnBrk="1" hangingPunct="1">
              <a:spcBef>
                <a:spcPts val="0"/>
              </a:spcBef>
              <a:spcAft>
                <a:spcPts val="600"/>
              </a:spcAft>
            </a:pPr>
            <a:r>
              <a:rPr lang="it-IT" altLang="it-IT" sz="2000" dirty="0"/>
              <a:t>Dov’è la mente nel cervello? Dappertutto e da nessuna parte.</a:t>
            </a:r>
          </a:p>
        </p:txBody>
      </p:sp>
      <p:sp>
        <p:nvSpPr>
          <p:cNvPr id="6" name="CasellaDiTesto 5">
            <a:extLst>
              <a:ext uri="{FF2B5EF4-FFF2-40B4-BE49-F238E27FC236}">
                <a16:creationId xmlns:a16="http://schemas.microsoft.com/office/drawing/2014/main" id="{38EBA8E0-31D2-6FE4-1B48-C4116546771C}"/>
              </a:ext>
            </a:extLst>
          </p:cNvPr>
          <p:cNvSpPr txBox="1"/>
          <p:nvPr/>
        </p:nvSpPr>
        <p:spPr>
          <a:xfrm>
            <a:off x="323404" y="5736160"/>
            <a:ext cx="8497192" cy="830997"/>
          </a:xfrm>
          <a:prstGeom prst="rect">
            <a:avLst/>
          </a:prstGeom>
          <a:noFill/>
        </p:spPr>
        <p:txBody>
          <a:bodyPr wrap="square">
            <a:spAutoFit/>
          </a:bodyPr>
          <a:lstStyle/>
          <a:p>
            <a:pPr eaLnBrk="1" hangingPunct="1">
              <a:spcBef>
                <a:spcPts val="0"/>
              </a:spcBef>
              <a:spcAft>
                <a:spcPts val="600"/>
              </a:spcAft>
            </a:pPr>
            <a:r>
              <a:rPr lang="en-CA" altLang="it-IT" sz="1200" dirty="0"/>
              <a:t>Some thoughts surely have an overbearing weight, which, however, becomes crushing only when one forgets Pascal’s dictum that man’s dignity consists in thought. Confidence in thought can alone make one appreciate great pieces of art, such as Rodin’s statue, «The Thinker», and provide one with a sense of liberation from sophisticated abject servitude to mere matter, grey or other. Stanley L. Jaki, </a:t>
            </a:r>
            <a:r>
              <a:rPr lang="en-CA" altLang="it-IT" sz="1200" i="1" dirty="0"/>
              <a:t>op. cit</a:t>
            </a:r>
            <a:r>
              <a:rPr lang="en-CA" altLang="it-IT" sz="1200" dirty="0"/>
              <a:t>. Real View Books, Pinckney, Michigan, 2004. </a:t>
            </a:r>
          </a:p>
        </p:txBody>
      </p:sp>
    </p:spTree>
    <p:extLst>
      <p:ext uri="{BB962C8B-B14F-4D97-AF65-F5344CB8AC3E}">
        <p14:creationId xmlns:p14="http://schemas.microsoft.com/office/powerpoint/2010/main" val="650385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C67B8B-B4BD-7596-1E06-516AC0A853C6}"/>
              </a:ext>
            </a:extLst>
          </p:cNvPr>
          <p:cNvSpPr>
            <a:spLocks noGrp="1"/>
          </p:cNvSpPr>
          <p:nvPr>
            <p:ph type="title"/>
          </p:nvPr>
        </p:nvSpPr>
        <p:spPr/>
        <p:txBody>
          <a:bodyPr/>
          <a:lstStyle/>
          <a:p>
            <a:r>
              <a:rPr lang="it-IT" sz="3600" dirty="0">
                <a:solidFill>
                  <a:srgbClr val="FF0000"/>
                </a:solidFill>
              </a:rPr>
              <a:t>Conclusioni per la didattica inclusiva</a:t>
            </a:r>
          </a:p>
        </p:txBody>
      </p:sp>
      <p:sp>
        <p:nvSpPr>
          <p:cNvPr id="3" name="Segnaposto contenuto 2">
            <a:extLst>
              <a:ext uri="{FF2B5EF4-FFF2-40B4-BE49-F238E27FC236}">
                <a16:creationId xmlns:a16="http://schemas.microsoft.com/office/drawing/2014/main" id="{BE3290F2-1976-98EF-CAC9-0F2353F2447C}"/>
              </a:ext>
            </a:extLst>
          </p:cNvPr>
          <p:cNvSpPr>
            <a:spLocks noGrp="1"/>
          </p:cNvSpPr>
          <p:nvPr>
            <p:ph idx="1"/>
          </p:nvPr>
        </p:nvSpPr>
        <p:spPr/>
        <p:txBody>
          <a:bodyPr/>
          <a:lstStyle/>
          <a:p>
            <a:pPr marL="0" indent="0">
              <a:buNone/>
            </a:pPr>
            <a:r>
              <a:rPr lang="it-IT" sz="2000" dirty="0"/>
              <a:t>Le neuro-scienze ci insegnano cose molto importanti per la didattica:</a:t>
            </a:r>
          </a:p>
          <a:p>
            <a:pPr marL="514350" indent="-514350">
              <a:buAutoNum type="arabicPeriod"/>
            </a:pPr>
            <a:r>
              <a:rPr lang="it-IT" sz="2000" dirty="0"/>
              <a:t>Determinate strutture anatomiche nel corso dell’evoluzione servono per determinate funzioni cognitive/ motorie/ emotive. Per esempio – l’ippocampo per l’organizzazione spaziale dell’informazioni, l’amigdala per una memoria funzionale delle emozioni, il talamo per smistamento delle informazioni tra la corteccia e altre parti</a:t>
            </a:r>
          </a:p>
          <a:p>
            <a:pPr marL="514350" indent="-514350">
              <a:buAutoNum type="arabicPeriod"/>
            </a:pPr>
            <a:r>
              <a:rPr lang="it-IT" sz="2000" dirty="0"/>
              <a:t>Tuttavia, nonostante «gli standard» anatomici, l’organizzazione funzionale (e anatomica?) del cervello di ogni persona è diverso</a:t>
            </a:r>
          </a:p>
          <a:p>
            <a:pPr marL="514350" indent="-514350">
              <a:buAutoNum type="arabicPeriod"/>
            </a:pPr>
            <a:r>
              <a:rPr lang="it-IT" sz="2000" dirty="0"/>
              <a:t>Fino a che punto l’organizzazione funzionale determina la personalità o viceversa, la personalità plasma il cervello – rimane un mistero.  </a:t>
            </a:r>
          </a:p>
        </p:txBody>
      </p:sp>
    </p:spTree>
    <p:extLst>
      <p:ext uri="{BB962C8B-B14F-4D97-AF65-F5344CB8AC3E}">
        <p14:creationId xmlns:p14="http://schemas.microsoft.com/office/powerpoint/2010/main" val="3984078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C67B8B-B4BD-7596-1E06-516AC0A853C6}"/>
              </a:ext>
            </a:extLst>
          </p:cNvPr>
          <p:cNvSpPr>
            <a:spLocks noGrp="1"/>
          </p:cNvSpPr>
          <p:nvPr>
            <p:ph type="title"/>
          </p:nvPr>
        </p:nvSpPr>
        <p:spPr>
          <a:xfrm>
            <a:off x="457200" y="0"/>
            <a:ext cx="8229600" cy="1143000"/>
          </a:xfrm>
        </p:spPr>
        <p:txBody>
          <a:bodyPr/>
          <a:lstStyle/>
          <a:p>
            <a:r>
              <a:rPr lang="it-IT" sz="3600" dirty="0">
                <a:solidFill>
                  <a:srgbClr val="FF0000"/>
                </a:solidFill>
              </a:rPr>
              <a:t>Conclusioni per la didattica inclusiva</a:t>
            </a:r>
          </a:p>
        </p:txBody>
      </p:sp>
      <p:sp>
        <p:nvSpPr>
          <p:cNvPr id="3" name="Segnaposto contenuto 2">
            <a:extLst>
              <a:ext uri="{FF2B5EF4-FFF2-40B4-BE49-F238E27FC236}">
                <a16:creationId xmlns:a16="http://schemas.microsoft.com/office/drawing/2014/main" id="{BE3290F2-1976-98EF-CAC9-0F2353F2447C}"/>
              </a:ext>
            </a:extLst>
          </p:cNvPr>
          <p:cNvSpPr>
            <a:spLocks noGrp="1"/>
          </p:cNvSpPr>
          <p:nvPr>
            <p:ph idx="1"/>
          </p:nvPr>
        </p:nvSpPr>
        <p:spPr>
          <a:xfrm>
            <a:off x="179512" y="908720"/>
            <a:ext cx="9144000" cy="4525963"/>
          </a:xfrm>
        </p:spPr>
        <p:txBody>
          <a:bodyPr/>
          <a:lstStyle/>
          <a:p>
            <a:pPr marL="0" indent="0">
              <a:buNone/>
            </a:pPr>
            <a:r>
              <a:rPr lang="it-IT" sz="2000" dirty="0"/>
              <a:t>Dalle osservazioni sull’organizzazione anatomica e funzionale seguono </a:t>
            </a:r>
            <a:r>
              <a:rPr lang="it-IT" sz="2000" b="1" dirty="0"/>
              <a:t>importanti indicazioni </a:t>
            </a:r>
            <a:r>
              <a:rPr lang="it-IT" sz="2000" dirty="0"/>
              <a:t>(dall’altra parte note da sempre, e senza le N-S): </a:t>
            </a:r>
          </a:p>
          <a:p>
            <a:pPr marL="457200" indent="-457200">
              <a:buAutoNum type="arabicPeriod"/>
            </a:pPr>
            <a:r>
              <a:rPr lang="it-IT" sz="2000" dirty="0"/>
              <a:t>L’importanza di padroneggiare le parole, nelle loro somiglianze:</a:t>
            </a:r>
          </a:p>
          <a:p>
            <a:pPr>
              <a:buFontTx/>
              <a:buChar char="-"/>
            </a:pPr>
            <a:r>
              <a:rPr lang="it-IT" sz="2000" dirty="0"/>
              <a:t>fonetiche </a:t>
            </a:r>
          </a:p>
          <a:p>
            <a:pPr>
              <a:buFontTx/>
              <a:buChar char="-"/>
            </a:pPr>
            <a:r>
              <a:rPr lang="it-IT" sz="2000" dirty="0"/>
              <a:t>semantiche (collocazioni vicine nella corteccia)</a:t>
            </a:r>
          </a:p>
          <a:p>
            <a:pPr>
              <a:buFontTx/>
              <a:buChar char="-"/>
            </a:pPr>
            <a:r>
              <a:rPr lang="it-IT" sz="2000" dirty="0"/>
              <a:t>ortografiche i grammaticali (percezione visiva, categorizzazione di componenti della frase) </a:t>
            </a:r>
          </a:p>
          <a:p>
            <a:pPr marL="0" indent="0">
              <a:buNone/>
            </a:pPr>
            <a:r>
              <a:rPr lang="it-IT" sz="2000" dirty="0"/>
              <a:t>2. L’importanza delle frase come una porzione d’informazione assestante.  </a:t>
            </a:r>
          </a:p>
          <a:p>
            <a:pPr marL="0" indent="0">
              <a:buNone/>
            </a:pPr>
            <a:r>
              <a:rPr lang="it-IT" sz="2000" dirty="0"/>
              <a:t>3. L’importanza della lettura (dramma teatrale, sceneggiato) come una sequenza delle situazioni espresse con frasi separate.</a:t>
            </a:r>
          </a:p>
          <a:p>
            <a:pPr marL="0" indent="0">
              <a:buNone/>
            </a:pPr>
            <a:r>
              <a:rPr lang="it-IT" sz="2000" b="1" dirty="0"/>
              <a:t>La plasticità del cervello offre anche possibilità «dispensative»: </a:t>
            </a:r>
          </a:p>
          <a:p>
            <a:pPr>
              <a:buFontTx/>
              <a:buChar char="-"/>
            </a:pPr>
            <a:r>
              <a:rPr lang="it-IT" sz="2000" dirty="0"/>
              <a:t>Comunicazione con letterine di «Scramble» (in caso della parte Broca lesa)</a:t>
            </a:r>
          </a:p>
          <a:p>
            <a:pPr>
              <a:buFontTx/>
              <a:buChar char="-"/>
            </a:pPr>
            <a:r>
              <a:rPr lang="it-IT" sz="2000" dirty="0"/>
              <a:t>Mappe spaziali di concetti (la percezione visiva + l’ippocampo)</a:t>
            </a:r>
          </a:p>
          <a:p>
            <a:pPr>
              <a:buFontTx/>
              <a:buChar char="-"/>
            </a:pPr>
            <a:r>
              <a:rPr lang="it-IT" sz="2000" dirty="0"/>
              <a:t>L’uso delle emozioni per trovare «le scorciatoie» e consolidazioni cognitive </a:t>
            </a:r>
          </a:p>
          <a:p>
            <a:pPr>
              <a:buFontTx/>
              <a:buChar char="-"/>
            </a:pPr>
            <a:r>
              <a:rPr lang="it-IT" sz="2000" dirty="0"/>
              <a:t>Il ritmo (filastrocche, musica, educazione fisica) come la terapia per tanti «disturbi di apprendimento» (che sono semplicemente cervelli diversi)…. </a:t>
            </a:r>
          </a:p>
          <a:p>
            <a:pPr marL="0" indent="0">
              <a:buNone/>
            </a:pPr>
            <a:endParaRPr lang="it-IT" sz="2000" dirty="0"/>
          </a:p>
          <a:p>
            <a:pPr marL="0" indent="0">
              <a:buNone/>
            </a:pPr>
            <a:r>
              <a:rPr lang="it-IT" sz="2000" dirty="0"/>
              <a:t> </a:t>
            </a:r>
          </a:p>
        </p:txBody>
      </p:sp>
    </p:spTree>
    <p:extLst>
      <p:ext uri="{BB962C8B-B14F-4D97-AF65-F5344CB8AC3E}">
        <p14:creationId xmlns:p14="http://schemas.microsoft.com/office/powerpoint/2010/main" val="1157238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974E72FE-99C9-252D-4BFE-3D25469F4F3D}"/>
              </a:ext>
            </a:extLst>
          </p:cNvPr>
          <p:cNvSpPr>
            <a:spLocks noGrp="1" noChangeArrowheads="1"/>
          </p:cNvSpPr>
          <p:nvPr>
            <p:ph type="title"/>
          </p:nvPr>
        </p:nvSpPr>
        <p:spPr/>
        <p:txBody>
          <a:bodyPr/>
          <a:lstStyle/>
          <a:p>
            <a:pPr eaLnBrk="1" hangingPunct="1"/>
            <a:r>
              <a:rPr lang="it-IT" altLang="it-IT" sz="3600" dirty="0">
                <a:solidFill>
                  <a:schemeClr val="accent2"/>
                </a:solidFill>
              </a:rPr>
              <a:t>«Sono proprio contento»</a:t>
            </a:r>
            <a:endParaRPr lang="en-AU" altLang="it-IT" sz="3600" dirty="0">
              <a:solidFill>
                <a:schemeClr val="accent2"/>
              </a:solidFill>
            </a:endParaRPr>
          </a:p>
        </p:txBody>
      </p:sp>
      <p:sp>
        <p:nvSpPr>
          <p:cNvPr id="88067" name="Rectangle 3">
            <a:extLst>
              <a:ext uri="{FF2B5EF4-FFF2-40B4-BE49-F238E27FC236}">
                <a16:creationId xmlns:a16="http://schemas.microsoft.com/office/drawing/2014/main" id="{BC962A80-CEF0-F233-B3C5-F8FAB24D3705}"/>
              </a:ext>
            </a:extLst>
          </p:cNvPr>
          <p:cNvSpPr>
            <a:spLocks noGrp="1" noChangeArrowheads="1"/>
          </p:cNvSpPr>
          <p:nvPr>
            <p:ph type="body" idx="1"/>
          </p:nvPr>
        </p:nvSpPr>
        <p:spPr>
          <a:xfrm>
            <a:off x="395288" y="1628775"/>
            <a:ext cx="8229600" cy="4105275"/>
          </a:xfrm>
        </p:spPr>
        <p:txBody>
          <a:bodyPr/>
          <a:lstStyle/>
          <a:p>
            <a:pPr eaLnBrk="1" hangingPunct="1">
              <a:spcBef>
                <a:spcPts val="0"/>
              </a:spcBef>
              <a:spcAft>
                <a:spcPts val="600"/>
              </a:spcAft>
            </a:pPr>
            <a:r>
              <a:rPr lang="pl-PL" altLang="it-IT" sz="2000" dirty="0"/>
              <a:t>„N</a:t>
            </a:r>
            <a:r>
              <a:rPr lang="it-IT" altLang="it-IT" sz="2000" dirty="0" err="1"/>
              <a:t>ostra</a:t>
            </a:r>
            <a:r>
              <a:rPr lang="it-IT" altLang="it-IT" sz="2000" dirty="0"/>
              <a:t> femmina dello scimpanzé non sa parlare, non ha imparato di accendere il fuoco, non sa cuocere, non ho sviluppato talenti artistici, musicali e letterari, non è particolarmente generosa, non è monogama, e non sa coltivare nessuna pianta.</a:t>
            </a:r>
            <a:r>
              <a:rPr lang="pl-PL" altLang="it-IT" sz="2000" dirty="0"/>
              <a:t>”</a:t>
            </a:r>
          </a:p>
          <a:p>
            <a:pPr eaLnBrk="1" hangingPunct="1">
              <a:spcBef>
                <a:spcPts val="0"/>
              </a:spcBef>
              <a:spcAft>
                <a:spcPts val="600"/>
              </a:spcAft>
            </a:pPr>
            <a:r>
              <a:rPr lang="pl-PL" altLang="it-IT" sz="2000" dirty="0"/>
              <a:t>„</a:t>
            </a:r>
            <a:r>
              <a:rPr lang="it-IT" altLang="it-IT" sz="2000" dirty="0"/>
              <a:t>Però è attratta dal partner forte, capisce la sua situazione, è onnivora e le piace socializzare, partire per la caccia, mangiare bene, e mantenere contatti stretti con il suo partner. </a:t>
            </a:r>
            <a:r>
              <a:rPr lang="pl-PL" altLang="it-IT" sz="2000" dirty="0"/>
              <a:t>”</a:t>
            </a:r>
          </a:p>
          <a:p>
            <a:pPr eaLnBrk="1" hangingPunct="1">
              <a:spcBef>
                <a:spcPts val="0"/>
              </a:spcBef>
              <a:spcAft>
                <a:spcPts val="600"/>
              </a:spcAft>
            </a:pPr>
            <a:r>
              <a:rPr lang="pl-PL" altLang="it-IT" sz="2000" dirty="0"/>
              <a:t>„</a:t>
            </a:r>
            <a:r>
              <a:rPr lang="it-IT" altLang="it-IT" sz="2000" dirty="0"/>
              <a:t>Gli scimpanzè, corvi e delfini usano bastoni, erba e spugne come utensili. Ma, finora, nessuno è riuscito costruire una </a:t>
            </a:r>
            <a:r>
              <a:rPr lang="pl-PL" altLang="it-IT" sz="2000" dirty="0"/>
              <a:t>Maserati.”</a:t>
            </a:r>
          </a:p>
          <a:p>
            <a:pPr eaLnBrk="1" hangingPunct="1">
              <a:spcBef>
                <a:spcPts val="0"/>
              </a:spcBef>
              <a:spcAft>
                <a:spcPts val="600"/>
              </a:spcAft>
            </a:pPr>
            <a:r>
              <a:rPr lang="pl-PL" altLang="it-IT" sz="2000" dirty="0"/>
              <a:t>„</a:t>
            </a:r>
            <a:r>
              <a:rPr lang="it-IT" altLang="it-IT" sz="2000" dirty="0"/>
              <a:t>Basta così. Esco a curare la mia vigna. La mia uva Pinot produrrà ben presto un ottimo vino. Sono proprio contento di non esser uno scimpanzé.</a:t>
            </a:r>
            <a:r>
              <a:rPr lang="pl-PL" altLang="it-IT" sz="2000" dirty="0"/>
              <a:t>”</a:t>
            </a:r>
          </a:p>
          <a:p>
            <a:pPr eaLnBrk="1" hangingPunct="1">
              <a:lnSpc>
                <a:spcPct val="80000"/>
              </a:lnSpc>
              <a:buFontTx/>
              <a:buNone/>
            </a:pPr>
            <a:endParaRPr lang="en-AU" altLang="it-IT" sz="2000" dirty="0"/>
          </a:p>
        </p:txBody>
      </p:sp>
      <p:sp>
        <p:nvSpPr>
          <p:cNvPr id="88068" name="Text Box 4">
            <a:extLst>
              <a:ext uri="{FF2B5EF4-FFF2-40B4-BE49-F238E27FC236}">
                <a16:creationId xmlns:a16="http://schemas.microsoft.com/office/drawing/2014/main" id="{6F91BB81-3661-E4A5-5300-42924C9F7259}"/>
              </a:ext>
            </a:extLst>
          </p:cNvPr>
          <p:cNvSpPr txBox="1">
            <a:spLocks noChangeArrowheads="1"/>
          </p:cNvSpPr>
          <p:nvPr/>
        </p:nvSpPr>
        <p:spPr bwMode="auto">
          <a:xfrm>
            <a:off x="2195513" y="6165850"/>
            <a:ext cx="374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1800">
                <a:solidFill>
                  <a:srgbClr val="0033CC"/>
                </a:solidFill>
              </a:rPr>
              <a:t>Michael Gazzaniga</a:t>
            </a:r>
            <a:r>
              <a:rPr lang="pl-PL" altLang="it-IT" sz="1800" i="1">
                <a:solidFill>
                  <a:srgbClr val="0033CC"/>
                </a:solidFill>
              </a:rPr>
              <a:t>, Humans</a:t>
            </a:r>
            <a:r>
              <a:rPr lang="pl-PL" altLang="it-IT" sz="1800">
                <a:solidFill>
                  <a:srgbClr val="0033CC"/>
                </a:solidFill>
              </a:rPr>
              <a:t>, 2008</a:t>
            </a:r>
            <a:endParaRPr lang="en-AU" altLang="it-IT" sz="1800">
              <a:solidFill>
                <a:srgbClr val="0033CC"/>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86202D-60BF-A142-9143-B6D5F3E03DBB}"/>
              </a:ext>
            </a:extLst>
          </p:cNvPr>
          <p:cNvSpPr>
            <a:spLocks noGrp="1"/>
          </p:cNvSpPr>
          <p:nvPr>
            <p:ph type="title"/>
          </p:nvPr>
        </p:nvSpPr>
        <p:spPr/>
        <p:txBody>
          <a:bodyPr/>
          <a:lstStyle/>
          <a:p>
            <a:r>
              <a:rPr lang="it-IT" sz="3600" dirty="0"/>
              <a:t>Ma il cervello non è solo la «corteccia»</a:t>
            </a:r>
          </a:p>
        </p:txBody>
      </p:sp>
      <p:pic>
        <p:nvPicPr>
          <p:cNvPr id="4" name="Immagine 3" descr="Immagine che contiene testo, libro&#10;&#10;Descrizione generata automaticamente">
            <a:extLst>
              <a:ext uri="{FF2B5EF4-FFF2-40B4-BE49-F238E27FC236}">
                <a16:creationId xmlns:a16="http://schemas.microsoft.com/office/drawing/2014/main" id="{191B0022-ED8B-4051-AA87-2DA969117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196752"/>
            <a:ext cx="2448272" cy="2448272"/>
          </a:xfrm>
          <a:prstGeom prst="rect">
            <a:avLst/>
          </a:prstGeom>
        </p:spPr>
      </p:pic>
      <p:pic>
        <p:nvPicPr>
          <p:cNvPr id="6" name="Immagine 5" descr="Immagine che contiene testo, libro&#10;&#10;Descrizione generata automaticamente">
            <a:extLst>
              <a:ext uri="{FF2B5EF4-FFF2-40B4-BE49-F238E27FC236}">
                <a16:creationId xmlns:a16="http://schemas.microsoft.com/office/drawing/2014/main" id="{03D30F80-3671-6A45-695D-8F7AB66A7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6127" y="1196752"/>
            <a:ext cx="2448272" cy="2448272"/>
          </a:xfrm>
          <a:prstGeom prst="rect">
            <a:avLst/>
          </a:prstGeom>
        </p:spPr>
      </p:pic>
      <p:pic>
        <p:nvPicPr>
          <p:cNvPr id="8" name="Immagine 7" descr="Immagine che contiene testo, libro&#10;&#10;Descrizione generata automaticamente">
            <a:extLst>
              <a:ext uri="{FF2B5EF4-FFF2-40B4-BE49-F238E27FC236}">
                <a16:creationId xmlns:a16="http://schemas.microsoft.com/office/drawing/2014/main" id="{053575B5-4E57-9C37-3BCF-260DAEECD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528" y="1178884"/>
            <a:ext cx="2448272" cy="2448272"/>
          </a:xfrm>
          <a:prstGeom prst="rect">
            <a:avLst/>
          </a:prstGeom>
        </p:spPr>
      </p:pic>
      <p:pic>
        <p:nvPicPr>
          <p:cNvPr id="10" name="Immagine 9" descr="Immagine che contiene testo&#10;&#10;Descrizione generata automaticamente">
            <a:extLst>
              <a:ext uri="{FF2B5EF4-FFF2-40B4-BE49-F238E27FC236}">
                <a16:creationId xmlns:a16="http://schemas.microsoft.com/office/drawing/2014/main" id="{72FC6EF6-AC3F-742A-6A3A-11DF6E10A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518" y="4100344"/>
            <a:ext cx="2448272" cy="2448272"/>
          </a:xfrm>
          <a:prstGeom prst="rect">
            <a:avLst/>
          </a:prstGeom>
        </p:spPr>
      </p:pic>
      <p:pic>
        <p:nvPicPr>
          <p:cNvPr id="12" name="Immagine 11">
            <a:extLst>
              <a:ext uri="{FF2B5EF4-FFF2-40B4-BE49-F238E27FC236}">
                <a16:creationId xmlns:a16="http://schemas.microsoft.com/office/drawing/2014/main" id="{893708B3-A986-0914-B5FB-0DB620E664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0193" y="4100344"/>
            <a:ext cx="2448272" cy="2448272"/>
          </a:xfrm>
          <a:prstGeom prst="rect">
            <a:avLst/>
          </a:prstGeom>
        </p:spPr>
      </p:pic>
      <p:pic>
        <p:nvPicPr>
          <p:cNvPr id="14" name="Immagine 13">
            <a:extLst>
              <a:ext uri="{FF2B5EF4-FFF2-40B4-BE49-F238E27FC236}">
                <a16:creationId xmlns:a16="http://schemas.microsoft.com/office/drawing/2014/main" id="{965DFE96-93D6-38D8-DDC7-A8B43F1CAE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1775" y="4128336"/>
            <a:ext cx="2455025" cy="2455025"/>
          </a:xfrm>
          <a:prstGeom prst="rect">
            <a:avLst/>
          </a:prstGeom>
        </p:spPr>
      </p:pic>
      <p:sp>
        <p:nvSpPr>
          <p:cNvPr id="16" name="CasellaDiTesto 15">
            <a:extLst>
              <a:ext uri="{FF2B5EF4-FFF2-40B4-BE49-F238E27FC236}">
                <a16:creationId xmlns:a16="http://schemas.microsoft.com/office/drawing/2014/main" id="{DB7C3352-5374-5FF9-F215-23DFBCDBAAD7}"/>
              </a:ext>
            </a:extLst>
          </p:cNvPr>
          <p:cNvSpPr txBox="1"/>
          <p:nvPr/>
        </p:nvSpPr>
        <p:spPr>
          <a:xfrm>
            <a:off x="2286000" y="3248490"/>
            <a:ext cx="4572000" cy="369332"/>
          </a:xfrm>
          <a:prstGeom prst="rect">
            <a:avLst/>
          </a:prstGeom>
          <a:noFill/>
        </p:spPr>
        <p:txBody>
          <a:bodyPr wrap="square">
            <a:spAutoFit/>
          </a:bodyPr>
          <a:lstStyle/>
          <a:p>
            <a:r>
              <a:rPr lang="it-IT" b="0" i="0" dirty="0">
                <a:solidFill>
                  <a:srgbClr val="000000"/>
                </a:solidFill>
                <a:effectLst/>
                <a:latin typeface="Arial" panose="020B0604020202020204" pitchFamily="34" charset="0"/>
              </a:rPr>
              <a:t>“Un </a:t>
            </a:r>
            <a:endParaRPr lang="it-IT" dirty="0"/>
          </a:p>
        </p:txBody>
      </p:sp>
      <p:sp>
        <p:nvSpPr>
          <p:cNvPr id="18" name="CasellaDiTesto 17">
            <a:extLst>
              <a:ext uri="{FF2B5EF4-FFF2-40B4-BE49-F238E27FC236}">
                <a16:creationId xmlns:a16="http://schemas.microsoft.com/office/drawing/2014/main" id="{76A22C97-F108-C349-F9D3-EB42D104C5DC}"/>
              </a:ext>
            </a:extLst>
          </p:cNvPr>
          <p:cNvSpPr txBox="1"/>
          <p:nvPr/>
        </p:nvSpPr>
        <p:spPr>
          <a:xfrm>
            <a:off x="2123728" y="3666947"/>
            <a:ext cx="5904656" cy="400110"/>
          </a:xfrm>
          <a:prstGeom prst="rect">
            <a:avLst/>
          </a:prstGeom>
          <a:noFill/>
        </p:spPr>
        <p:txBody>
          <a:bodyPr wrap="square">
            <a:spAutoFit/>
          </a:bodyPr>
          <a:lstStyle/>
          <a:p>
            <a:r>
              <a:rPr lang="it-IT" sz="2000" dirty="0">
                <a:solidFill>
                  <a:srgbClr val="FF0000"/>
                </a:solidFill>
              </a:rPr>
              <a:t>La tomografia con la risonanza magnetica</a:t>
            </a:r>
            <a:r>
              <a:rPr lang="it-IT" sz="2000" b="0" i="0" dirty="0">
                <a:solidFill>
                  <a:srgbClr val="FF0000"/>
                </a:solidFill>
                <a:effectLst/>
                <a:latin typeface="Arial" panose="020B0604020202020204" pitchFamily="34" charset="0"/>
              </a:rPr>
              <a:t> </a:t>
            </a:r>
            <a:endParaRPr lang="it-IT" sz="2000" dirty="0">
              <a:solidFill>
                <a:srgbClr val="FF0000"/>
              </a:solidFill>
            </a:endParaRPr>
          </a:p>
        </p:txBody>
      </p:sp>
    </p:spTree>
    <p:extLst>
      <p:ext uri="{BB962C8B-B14F-4D97-AF65-F5344CB8AC3E}">
        <p14:creationId xmlns:p14="http://schemas.microsoft.com/office/powerpoint/2010/main" val="2494702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10C10D-6A3E-4A52-64B6-110C76E4D7A9}"/>
              </a:ext>
            </a:extLst>
          </p:cNvPr>
          <p:cNvSpPr>
            <a:spLocks noGrp="1"/>
          </p:cNvSpPr>
          <p:nvPr>
            <p:ph type="title"/>
          </p:nvPr>
        </p:nvSpPr>
        <p:spPr>
          <a:xfrm>
            <a:off x="457200" y="38890"/>
            <a:ext cx="8229600" cy="1143000"/>
          </a:xfrm>
        </p:spPr>
        <p:txBody>
          <a:bodyPr/>
          <a:lstStyle/>
          <a:p>
            <a:r>
              <a:rPr lang="it-IT" sz="3200" dirty="0"/>
              <a:t>Michael Gazzaniga </a:t>
            </a:r>
            <a:br>
              <a:rPr lang="it-IT" sz="3200" dirty="0"/>
            </a:br>
            <a:r>
              <a:rPr lang="it-IT" sz="3200" dirty="0"/>
              <a:t>«Human. Quel che ci rende unici» </a:t>
            </a:r>
            <a:r>
              <a:rPr lang="it-IT" sz="3200" dirty="0">
                <a:latin typeface="Arial" panose="020B0604020202020204" pitchFamily="34" charset="0"/>
                <a:cs typeface="Arial" panose="020B0604020202020204" pitchFamily="34" charset="0"/>
              </a:rPr>
              <a:t>☺☺☺</a:t>
            </a:r>
            <a:endParaRPr lang="it-IT" sz="3200" dirty="0"/>
          </a:p>
        </p:txBody>
      </p:sp>
      <p:pic>
        <p:nvPicPr>
          <p:cNvPr id="3074" name="Picture 2" descr="Human">
            <a:extLst>
              <a:ext uri="{FF2B5EF4-FFF2-40B4-BE49-F238E27FC236}">
                <a16:creationId xmlns:a16="http://schemas.microsoft.com/office/drawing/2014/main" id="{F77695A8-8E6F-BFD3-1E4E-A5A6F7E26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09350"/>
            <a:ext cx="3030907" cy="488255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19870D8A-70F1-721E-C470-E4033A32526A}"/>
              </a:ext>
            </a:extLst>
          </p:cNvPr>
          <p:cNvSpPr txBox="1"/>
          <p:nvPr/>
        </p:nvSpPr>
        <p:spPr>
          <a:xfrm>
            <a:off x="3210419" y="1216793"/>
            <a:ext cx="5754069" cy="5355312"/>
          </a:xfrm>
          <a:prstGeom prst="rect">
            <a:avLst/>
          </a:prstGeom>
          <a:noFill/>
        </p:spPr>
        <p:txBody>
          <a:bodyPr wrap="square">
            <a:spAutoFit/>
          </a:bodyPr>
          <a:lstStyle/>
          <a:p>
            <a:pPr algn="l"/>
            <a:r>
              <a:rPr lang="it-IT" b="0" i="0" dirty="0">
                <a:solidFill>
                  <a:srgbClr val="000000"/>
                </a:solidFill>
                <a:effectLst/>
                <a:latin typeface="Arial" panose="020B0604020202020204" pitchFamily="34" charset="0"/>
              </a:rPr>
              <a:t>“Un testo pieno di brillanti intuizioni.” </a:t>
            </a:r>
          </a:p>
          <a:p>
            <a:pPr algn="l"/>
            <a:r>
              <a:rPr lang="it-IT" b="0" i="0" dirty="0">
                <a:solidFill>
                  <a:srgbClr val="000000"/>
                </a:solidFill>
                <a:effectLst/>
                <a:latin typeface="Arial" panose="020B0604020202020204" pitchFamily="34" charset="0"/>
              </a:rPr>
              <a:t>Tra i testi scientifici più venduti su Amazon (2008), l’ultimo libro di Michael Gazzaniga, un pioniere delle neuroscienze, piacerà a molti generi di lettori. Anche chi non ha una raffinata cultura scientifica seguirà facilmente le sue argomentazioni che spiegano che cosa distingue gli esseri umani dagli altri animali.</a:t>
            </a:r>
            <a:br>
              <a:rPr lang="it-IT" b="0" i="0" dirty="0">
                <a:solidFill>
                  <a:srgbClr val="000000"/>
                </a:solidFill>
                <a:effectLst/>
                <a:latin typeface="Arial" panose="020B0604020202020204" pitchFamily="34" charset="0"/>
              </a:rPr>
            </a:br>
            <a:r>
              <a:rPr lang="it-IT" b="0" i="0" dirty="0">
                <a:solidFill>
                  <a:srgbClr val="000000"/>
                </a:solidFill>
                <a:effectLst/>
                <a:latin typeface="Arial" panose="020B0604020202020204" pitchFamily="34" charset="0"/>
              </a:rPr>
              <a:t>Affrontando questo tema, Gazzaniga analizza in particolare cosa rende unico il nostro cervello, quale importanza hanno nel definire la condizione umana il linguaggio e l’arte, quale sia la natura della coscienza umana e come vada intesa l’intelligenza artificiale.</a:t>
            </a:r>
            <a:r>
              <a:rPr lang="en-US" b="0" i="1" dirty="0">
                <a:solidFill>
                  <a:srgbClr val="000000"/>
                </a:solidFill>
                <a:effectLst/>
                <a:latin typeface="Arial" panose="020B0604020202020204" pitchFamily="34" charset="0"/>
              </a:rPr>
              <a:t> </a:t>
            </a:r>
          </a:p>
          <a:p>
            <a:pPr algn="l"/>
            <a:endParaRPr lang="en-US" i="1" dirty="0">
              <a:solidFill>
                <a:srgbClr val="000000"/>
              </a:solidFill>
            </a:endParaRPr>
          </a:p>
          <a:p>
            <a:pPr algn="l"/>
            <a:r>
              <a:rPr lang="en-US" b="0" i="1" dirty="0">
                <a:solidFill>
                  <a:srgbClr val="000000"/>
                </a:solidFill>
                <a:effectLst/>
                <a:latin typeface="Arial" panose="020B0604020202020204" pitchFamily="34" charset="0"/>
              </a:rPr>
              <a:t>Michael S. Gazzaniga</a:t>
            </a:r>
            <a:r>
              <a:rPr lang="en-US" dirty="0">
                <a:solidFill>
                  <a:srgbClr val="000000"/>
                </a:solidFill>
              </a:rPr>
              <a:t>, n</a:t>
            </a:r>
            <a:r>
              <a:rPr lang="it-IT" b="0" i="0" dirty="0">
                <a:effectLst/>
                <a:latin typeface="Roboto" panose="020B0604020202020204" pitchFamily="2" charset="0"/>
              </a:rPr>
              <a:t>ipote di immigrati italiani,  è uno dei più importanti neuroscienziati del mondo. </a:t>
            </a:r>
            <a:r>
              <a:rPr lang="en-US" b="0" i="0" dirty="0">
                <a:solidFill>
                  <a:srgbClr val="000000"/>
                </a:solidFill>
                <a:effectLst/>
                <a:latin typeface="Arial" panose="020B0604020202020204" pitchFamily="34" charset="0"/>
              </a:rPr>
              <a:t>è direttore del SAGE Center for the Study of the Mind presso l’Università della California (Santa Barbara) e membro della National Academy of Sciences</a:t>
            </a:r>
            <a:r>
              <a:rPr lang="en-US" b="0" i="0" dirty="0">
                <a:effectLst/>
                <a:latin typeface="Arial" panose="020B0604020202020204" pitchFamily="34" charset="0"/>
              </a:rPr>
              <a:t>.</a:t>
            </a:r>
            <a:endParaRPr lang="it-IT" b="0" i="0" dirty="0">
              <a:effectLst/>
              <a:latin typeface="Arial" panose="020B0604020202020204" pitchFamily="34" charset="0"/>
            </a:endParaRPr>
          </a:p>
          <a:p>
            <a:pPr algn="l"/>
            <a:endParaRPr lang="it-IT" b="0" i="0" dirty="0">
              <a:solidFill>
                <a:srgbClr val="000000"/>
              </a:solidFill>
              <a:effectLst/>
              <a:latin typeface="Arial" panose="020B0604020202020204" pitchFamily="34" charset="0"/>
            </a:endParaRPr>
          </a:p>
        </p:txBody>
      </p:sp>
      <p:sp>
        <p:nvSpPr>
          <p:cNvPr id="8" name="CasellaDiTesto 7">
            <a:extLst>
              <a:ext uri="{FF2B5EF4-FFF2-40B4-BE49-F238E27FC236}">
                <a16:creationId xmlns:a16="http://schemas.microsoft.com/office/drawing/2014/main" id="{79CF1AFA-9703-8A49-BC35-A52FF2EAB38D}"/>
              </a:ext>
            </a:extLst>
          </p:cNvPr>
          <p:cNvSpPr txBox="1"/>
          <p:nvPr/>
        </p:nvSpPr>
        <p:spPr>
          <a:xfrm>
            <a:off x="237656" y="6561979"/>
            <a:ext cx="8894311" cy="307777"/>
          </a:xfrm>
          <a:prstGeom prst="rect">
            <a:avLst/>
          </a:prstGeom>
          <a:noFill/>
        </p:spPr>
        <p:txBody>
          <a:bodyPr wrap="square">
            <a:spAutoFit/>
          </a:bodyPr>
          <a:lstStyle/>
          <a:p>
            <a:r>
              <a:rPr lang="it-IT" sz="1400" dirty="0"/>
              <a:t>https://www.raffaellocortina.it/scheda-libro/michael-s-gazzaniga/human-9788860302816-1244.html</a:t>
            </a:r>
          </a:p>
        </p:txBody>
      </p:sp>
    </p:spTree>
    <p:extLst>
      <p:ext uri="{BB962C8B-B14F-4D97-AF65-F5344CB8AC3E}">
        <p14:creationId xmlns:p14="http://schemas.microsoft.com/office/powerpoint/2010/main" val="1061753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CC1DE65-6F09-457B-63E9-8FAFD9C4BC34}"/>
              </a:ext>
            </a:extLst>
          </p:cNvPr>
          <p:cNvSpPr>
            <a:spLocks noGrp="1"/>
          </p:cNvSpPr>
          <p:nvPr>
            <p:ph idx="1"/>
          </p:nvPr>
        </p:nvSpPr>
        <p:spPr>
          <a:xfrm>
            <a:off x="0" y="980728"/>
            <a:ext cx="9144000" cy="4525963"/>
          </a:xfrm>
        </p:spPr>
        <p:txBody>
          <a:bodyPr/>
          <a:lstStyle/>
          <a:p>
            <a:pPr>
              <a:defRPr/>
            </a:pPr>
            <a:r>
              <a:rPr lang="it-IT" sz="1900" dirty="0"/>
              <a:t>ʺÈ anche cosa nota fin dai primi studi eseguiti da Paul Broca cha le nostre aree del linguaggio si trovano solitamente nell’emisfero sinistro (fatta eccezione per pochi individui mancini). […]</a:t>
            </a:r>
          </a:p>
          <a:p>
            <a:pPr>
              <a:defRPr/>
            </a:pPr>
            <a:r>
              <a:rPr lang="it-IT" sz="1900" dirty="0"/>
              <a:t>Abbiamo verificato che l’emisfero sinistro è specializzato nel linguaggio, nel parlare e nel comportamento intelligente, mentre quello destro è specializzato in alcuni compiti come il riconoscimento di volti in posizione non capovolta, la focalizzazione dell’attenzione e l’esecuzione di distinzioni di tipo precettivo.ʺ</a:t>
            </a:r>
          </a:p>
          <a:p>
            <a:pPr>
              <a:defRPr/>
            </a:pPr>
            <a:r>
              <a:rPr lang="it-IT" sz="1900" dirty="0">
                <a:solidFill>
                  <a:srgbClr val="002060"/>
                </a:solidFill>
              </a:rPr>
              <a:t>In altre parole, certe funzioni del cervello sono ben separate: la dominazione di una funzione (riconoscimento di volti) può essere in competizione con la ricchezza del linguaggio.</a:t>
            </a:r>
          </a:p>
          <a:p>
            <a:pPr>
              <a:defRPr/>
            </a:pPr>
            <a:r>
              <a:rPr lang="it-IT" sz="1900" dirty="0"/>
              <a:t>ʺPer quanto riguarda l’attenzione, gli emisferi interagiscono in maniera abbastanza diversa nel controllo dei processi automatici e di quelli volontari.ʺ</a:t>
            </a:r>
          </a:p>
          <a:p>
            <a:pPr>
              <a:defRPr/>
            </a:pPr>
            <a:r>
              <a:rPr lang="it-IT" sz="1900" dirty="0">
                <a:solidFill>
                  <a:srgbClr val="002060"/>
                </a:solidFill>
              </a:rPr>
              <a:t>Anche questa osservazione ci può aiutare nell’agire pedagogico: l’attenzione si può ottenere in diversi modi – mirati o spontanei. </a:t>
            </a:r>
          </a:p>
          <a:p>
            <a:pPr>
              <a:defRPr/>
            </a:pPr>
            <a:r>
              <a:rPr lang="it-IT" sz="1900" dirty="0"/>
              <a:t>ʺL’emisfero sinistro è coinvolto nella tendenza umana di trovare l’ordine nel caos. </a:t>
            </a:r>
            <a:r>
              <a:rPr lang="it-IT" sz="1900" i="1" dirty="0"/>
              <a:t>L’emisfero sinistro è un sapientone</a:t>
            </a:r>
            <a:r>
              <a:rPr lang="it-IT" sz="1900" dirty="0"/>
              <a:t>.ʺ</a:t>
            </a:r>
          </a:p>
          <a:p>
            <a:pPr marL="0" indent="0">
              <a:buFontTx/>
              <a:buNone/>
              <a:defRPr/>
            </a:pPr>
            <a:endParaRPr lang="it-IT" sz="1800" dirty="0">
              <a:solidFill>
                <a:srgbClr val="FF0000"/>
              </a:solidFill>
            </a:endParaRPr>
          </a:p>
          <a:p>
            <a:pPr marL="0" indent="0">
              <a:buFontTx/>
              <a:buNone/>
              <a:defRPr/>
            </a:pPr>
            <a:r>
              <a:rPr lang="it-IT" sz="1800" dirty="0">
                <a:solidFill>
                  <a:srgbClr val="FF0000"/>
                </a:solidFill>
              </a:rPr>
              <a:t>Michele Gazzaniga, Human. Quello che ci rende unici. p. 365</a:t>
            </a:r>
          </a:p>
        </p:txBody>
      </p:sp>
      <p:sp>
        <p:nvSpPr>
          <p:cNvPr id="6147" name="Titolo 1">
            <a:extLst>
              <a:ext uri="{FF2B5EF4-FFF2-40B4-BE49-F238E27FC236}">
                <a16:creationId xmlns:a16="http://schemas.microsoft.com/office/drawing/2014/main" id="{1B8A1C14-F11C-BBCA-A67B-CA7FBBA7333D}"/>
              </a:ext>
            </a:extLst>
          </p:cNvPr>
          <p:cNvSpPr>
            <a:spLocks noGrp="1" noChangeArrowheads="1"/>
          </p:cNvSpPr>
          <p:nvPr>
            <p:ph type="title"/>
          </p:nvPr>
        </p:nvSpPr>
        <p:spPr>
          <a:xfrm>
            <a:off x="420688" y="-12700"/>
            <a:ext cx="8229600" cy="1143000"/>
          </a:xfrm>
        </p:spPr>
        <p:txBody>
          <a:bodyPr/>
          <a:lstStyle/>
          <a:p>
            <a:r>
              <a:rPr lang="it-IT" altLang="it-IT" sz="3600" dirty="0"/>
              <a:t>La localizzazione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12FA45-0A43-6FA0-08E5-9089289C9B80}"/>
              </a:ext>
            </a:extLst>
          </p:cNvPr>
          <p:cNvSpPr>
            <a:spLocks noGrp="1"/>
          </p:cNvSpPr>
          <p:nvPr>
            <p:ph type="title"/>
          </p:nvPr>
        </p:nvSpPr>
        <p:spPr>
          <a:xfrm>
            <a:off x="323528" y="0"/>
            <a:ext cx="6120680" cy="1143000"/>
          </a:xfrm>
        </p:spPr>
        <p:txBody>
          <a:bodyPr/>
          <a:lstStyle/>
          <a:p>
            <a:r>
              <a:rPr lang="it-IT" sz="3600" dirty="0"/>
              <a:t>Paul Broca (1861)</a:t>
            </a:r>
          </a:p>
        </p:txBody>
      </p:sp>
      <p:sp>
        <p:nvSpPr>
          <p:cNvPr id="3" name="Segnaposto contenuto 2">
            <a:extLst>
              <a:ext uri="{FF2B5EF4-FFF2-40B4-BE49-F238E27FC236}">
                <a16:creationId xmlns:a16="http://schemas.microsoft.com/office/drawing/2014/main" id="{F9A1EC18-5801-9378-6903-7A38090105C2}"/>
              </a:ext>
            </a:extLst>
          </p:cNvPr>
          <p:cNvSpPr>
            <a:spLocks noGrp="1"/>
          </p:cNvSpPr>
          <p:nvPr>
            <p:ph idx="1"/>
          </p:nvPr>
        </p:nvSpPr>
        <p:spPr>
          <a:xfrm>
            <a:off x="323528" y="1916832"/>
            <a:ext cx="8801000" cy="4525963"/>
          </a:xfrm>
        </p:spPr>
        <p:txBody>
          <a:bodyPr/>
          <a:lstStyle/>
          <a:p>
            <a:r>
              <a:rPr lang="it-IT" sz="1900" dirty="0">
                <a:solidFill>
                  <a:srgbClr val="202122"/>
                </a:solidFill>
                <a:latin typeface="Arial" panose="020B0604020202020204" pitchFamily="34" charset="0"/>
              </a:rPr>
              <a:t>Signor </a:t>
            </a:r>
            <a:r>
              <a:rPr lang="it-IT" sz="1900" dirty="0" err="1">
                <a:solidFill>
                  <a:srgbClr val="202122"/>
                </a:solidFill>
                <a:latin typeface="Arial" panose="020B0604020202020204" pitchFamily="34" charset="0"/>
              </a:rPr>
              <a:t>Leborgne</a:t>
            </a:r>
            <a:r>
              <a:rPr lang="it-IT" sz="1900" dirty="0">
                <a:solidFill>
                  <a:srgbClr val="202122"/>
                </a:solidFill>
                <a:latin typeface="Arial" panose="020B0604020202020204" pitchFamily="34" charset="0"/>
              </a:rPr>
              <a:t> (T</a:t>
            </a:r>
            <a:r>
              <a:rPr lang="it-IT" sz="1900" b="0" i="0" dirty="0">
                <a:solidFill>
                  <a:srgbClr val="202122"/>
                </a:solidFill>
                <a:effectLst/>
                <a:latin typeface="Arial" panose="020B0604020202020204" pitchFamily="34" charset="0"/>
              </a:rPr>
              <a:t>an) non era in grado di produrre                                                           il discorso ma poteva ancora capirlo</a:t>
            </a:r>
          </a:p>
          <a:p>
            <a:r>
              <a:rPr lang="it-IT" sz="1900" b="0" i="0" dirty="0">
                <a:solidFill>
                  <a:srgbClr val="202122"/>
                </a:solidFill>
                <a:effectLst/>
                <a:latin typeface="Arial" panose="020B0604020202020204" pitchFamily="34" charset="0"/>
              </a:rPr>
              <a:t>Signor </a:t>
            </a:r>
            <a:r>
              <a:rPr lang="it-IT" sz="1900" b="0" i="0" dirty="0" err="1">
                <a:solidFill>
                  <a:srgbClr val="202122"/>
                </a:solidFill>
                <a:effectLst/>
                <a:latin typeface="Arial" panose="020B0604020202020204" pitchFamily="34" charset="0"/>
              </a:rPr>
              <a:t>Lelong</a:t>
            </a:r>
            <a:r>
              <a:rPr lang="it-IT" sz="1900" b="0" i="0" dirty="0">
                <a:solidFill>
                  <a:srgbClr val="202122"/>
                </a:solidFill>
                <a:effectLst/>
                <a:latin typeface="Arial" panose="020B0604020202020204" pitchFamily="34" charset="0"/>
              </a:rPr>
              <a:t>, come Tan, poteva capire il discorso ma poteva ripetere solo le stesse 5 parole</a:t>
            </a:r>
            <a:endParaRPr lang="it-IT" sz="1900" dirty="0">
              <a:solidFill>
                <a:srgbClr val="202122"/>
              </a:solidFill>
              <a:latin typeface="Arial" panose="020B0604020202020204" pitchFamily="34" charset="0"/>
            </a:endParaRPr>
          </a:p>
          <a:p>
            <a:r>
              <a:rPr lang="it-IT" sz="1900" b="0" i="0" dirty="0">
                <a:solidFill>
                  <a:srgbClr val="202122"/>
                </a:solidFill>
                <a:effectLst/>
                <a:latin typeface="Arial" panose="020B0604020202020204" pitchFamily="34" charset="0"/>
              </a:rPr>
              <a:t>Karl </a:t>
            </a:r>
            <a:r>
              <a:rPr lang="it-IT" sz="1900" b="0" i="0" dirty="0" err="1">
                <a:solidFill>
                  <a:srgbClr val="202122"/>
                </a:solidFill>
                <a:effectLst/>
                <a:latin typeface="Arial" panose="020B0604020202020204" pitchFamily="34" charset="0"/>
              </a:rPr>
              <a:t>Wernicke</a:t>
            </a:r>
            <a:r>
              <a:rPr lang="it-IT" sz="1900" b="0" i="0" dirty="0">
                <a:solidFill>
                  <a:srgbClr val="202122"/>
                </a:solidFill>
                <a:effectLst/>
                <a:latin typeface="Arial" panose="020B0604020202020204" pitchFamily="34" charset="0"/>
              </a:rPr>
              <a:t>: pazienti con danni più indietro nel lobo temporale che potevano parlare ma non erano in grado di capire ciò che veniva detto loro</a:t>
            </a:r>
          </a:p>
          <a:p>
            <a:r>
              <a:rPr lang="it-IT" sz="1900" b="0" i="0" dirty="0">
                <a:solidFill>
                  <a:srgbClr val="202122"/>
                </a:solidFill>
                <a:effectLst/>
                <a:latin typeface="Arial" panose="020B0604020202020204" pitchFamily="34" charset="0"/>
              </a:rPr>
              <a:t>JJD sulla lettura, </a:t>
            </a:r>
            <a:r>
              <a:rPr lang="it-IT" sz="1900" b="0" i="0" dirty="0" err="1">
                <a:solidFill>
                  <a:srgbClr val="202122"/>
                </a:solidFill>
                <a:effectLst/>
                <a:latin typeface="Arial" panose="020B0604020202020204" pitchFamily="34" charset="0"/>
              </a:rPr>
              <a:t>HuL</a:t>
            </a:r>
            <a:r>
              <a:rPr lang="it-IT" sz="1900" b="0" i="0" dirty="0">
                <a:solidFill>
                  <a:srgbClr val="202122"/>
                </a:solidFill>
                <a:effectLst/>
                <a:latin typeface="Arial" panose="020B0604020202020204" pitchFamily="34" charset="0"/>
              </a:rPr>
              <a:t> sulla teoria dell'azione, da </a:t>
            </a:r>
            <a:r>
              <a:rPr lang="it-IT" sz="1900" b="0" i="0" dirty="0" err="1">
                <a:solidFill>
                  <a:srgbClr val="202122"/>
                </a:solidFill>
                <a:effectLst/>
                <a:latin typeface="Arial" panose="020B0604020202020204" pitchFamily="34" charset="0"/>
              </a:rPr>
              <a:t>HeL</a:t>
            </a:r>
            <a:r>
              <a:rPr lang="it-IT" sz="1900" b="0" i="0" dirty="0">
                <a:solidFill>
                  <a:srgbClr val="202122"/>
                </a:solidFill>
                <a:effectLst/>
                <a:latin typeface="Arial" panose="020B0604020202020204" pitchFamily="34" charset="0"/>
              </a:rPr>
              <a:t> sul riconoscimento degli oggetti, ML sul calcolo nel 1908</a:t>
            </a:r>
          </a:p>
          <a:p>
            <a:pPr marL="0" indent="0">
              <a:buNone/>
            </a:pPr>
            <a:r>
              <a:rPr lang="it-IT" sz="1900" b="1" i="0" dirty="0">
                <a:solidFill>
                  <a:srgbClr val="FF0000"/>
                </a:solidFill>
                <a:effectLst/>
                <a:latin typeface="Arial" panose="020B0604020202020204" pitchFamily="34" charset="0"/>
              </a:rPr>
              <a:t>Questi esempi ci insegnano: </a:t>
            </a:r>
          </a:p>
          <a:p>
            <a:pPr>
              <a:buFontTx/>
              <a:buChar char="-"/>
            </a:pPr>
            <a:r>
              <a:rPr lang="it-IT" sz="1900" b="0" i="0" dirty="0">
                <a:solidFill>
                  <a:srgbClr val="FF0000"/>
                </a:solidFill>
                <a:effectLst/>
                <a:latin typeface="Arial" panose="020B0604020202020204" pitchFamily="34" charset="0"/>
              </a:rPr>
              <a:t>determinate funzioni mentali sono separate</a:t>
            </a:r>
          </a:p>
          <a:p>
            <a:pPr>
              <a:buFontTx/>
              <a:buChar char="-"/>
            </a:pPr>
            <a:r>
              <a:rPr lang="it-IT" sz="1900" dirty="0">
                <a:solidFill>
                  <a:srgbClr val="FF0000"/>
                </a:solidFill>
                <a:latin typeface="Arial" panose="020B0604020202020204" pitchFamily="34" charset="0"/>
              </a:rPr>
              <a:t>m</a:t>
            </a:r>
            <a:r>
              <a:rPr lang="it-IT" sz="1900" b="0" i="0" dirty="0">
                <a:solidFill>
                  <a:srgbClr val="FF0000"/>
                </a:solidFill>
                <a:effectLst/>
                <a:latin typeface="Arial" panose="020B0604020202020204" pitchFamily="34" charset="0"/>
              </a:rPr>
              <a:t>ancanza di una funzione non esclude altra, simile</a:t>
            </a:r>
          </a:p>
          <a:p>
            <a:pPr>
              <a:buFontTx/>
              <a:buChar char="-"/>
            </a:pPr>
            <a:r>
              <a:rPr lang="it-IT" sz="1900" dirty="0">
                <a:solidFill>
                  <a:srgbClr val="FF0000"/>
                </a:solidFill>
                <a:latin typeface="Arial" panose="020B0604020202020204" pitchFamily="34" charset="0"/>
              </a:rPr>
              <a:t>anche funzione «semplice» come parlare dipende da più punti nel cervello</a:t>
            </a:r>
          </a:p>
          <a:p>
            <a:pPr>
              <a:buFontTx/>
              <a:buChar char="-"/>
            </a:pPr>
            <a:endParaRPr lang="it-IT" sz="1900" b="0" i="0" dirty="0">
              <a:solidFill>
                <a:srgbClr val="202122"/>
              </a:solidFill>
              <a:effectLst/>
              <a:latin typeface="Arial" panose="020B0604020202020204" pitchFamily="34" charset="0"/>
            </a:endParaRPr>
          </a:p>
          <a:p>
            <a:pPr marL="0" indent="0">
              <a:buNone/>
            </a:pPr>
            <a:r>
              <a:rPr lang="it-IT" sz="1900" b="0" i="0" dirty="0">
                <a:solidFill>
                  <a:srgbClr val="202122"/>
                </a:solidFill>
                <a:effectLst/>
                <a:latin typeface="Arial" panose="020B0604020202020204" pitchFamily="34" charset="0"/>
              </a:rPr>
              <a:t>https://it.wikipedia.org/wiki/Area_di_Broca</a:t>
            </a:r>
          </a:p>
          <a:p>
            <a:endParaRPr lang="it-IT" b="0" i="0" dirty="0">
              <a:solidFill>
                <a:srgbClr val="202122"/>
              </a:solidFill>
              <a:effectLst/>
              <a:latin typeface="Arial" panose="020B0604020202020204" pitchFamily="34" charset="0"/>
            </a:endParaRPr>
          </a:p>
        </p:txBody>
      </p:sp>
      <p:pic>
        <p:nvPicPr>
          <p:cNvPr id="2050" name="Picture 2">
            <a:extLst>
              <a:ext uri="{FF2B5EF4-FFF2-40B4-BE49-F238E27FC236}">
                <a16:creationId xmlns:a16="http://schemas.microsoft.com/office/drawing/2014/main" id="{9876AF29-F0A2-777C-A9B7-45F98ED8E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6105" y="116632"/>
            <a:ext cx="3068423" cy="2383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804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16CD7F-FB23-B2C8-C00A-0353D316FADE}"/>
              </a:ext>
            </a:extLst>
          </p:cNvPr>
          <p:cNvSpPr>
            <a:spLocks noGrp="1"/>
          </p:cNvSpPr>
          <p:nvPr>
            <p:ph type="title"/>
          </p:nvPr>
        </p:nvSpPr>
        <p:spPr>
          <a:xfrm>
            <a:off x="-108884" y="167018"/>
            <a:ext cx="4944600" cy="1617466"/>
          </a:xfrm>
        </p:spPr>
        <p:txBody>
          <a:bodyPr anchor="t">
            <a:normAutofit/>
          </a:bodyPr>
          <a:lstStyle/>
          <a:p>
            <a:r>
              <a:rPr lang="it-IT" sz="3600" dirty="0">
                <a:solidFill>
                  <a:srgbClr val="FF0000"/>
                </a:solidFill>
              </a:rPr>
              <a:t>Commodore 64 (1983)</a:t>
            </a:r>
            <a:endParaRPr lang="en-GB" sz="3600" dirty="0">
              <a:solidFill>
                <a:srgbClr val="FF0000"/>
              </a:solidFill>
            </a:endParaRPr>
          </a:p>
        </p:txBody>
      </p:sp>
      <p:sp>
        <p:nvSpPr>
          <p:cNvPr id="19" name="TextBox 18">
            <a:extLst>
              <a:ext uri="{FF2B5EF4-FFF2-40B4-BE49-F238E27FC236}">
                <a16:creationId xmlns:a16="http://schemas.microsoft.com/office/drawing/2014/main" id="{5FBA26E0-C65D-D42B-32F3-DABD6DDA5007}"/>
              </a:ext>
            </a:extLst>
          </p:cNvPr>
          <p:cNvSpPr txBox="1"/>
          <p:nvPr/>
        </p:nvSpPr>
        <p:spPr>
          <a:xfrm>
            <a:off x="3347864" y="6552974"/>
            <a:ext cx="6191267" cy="323165"/>
          </a:xfrm>
          <a:prstGeom prst="rect">
            <a:avLst/>
          </a:prstGeom>
          <a:noFill/>
        </p:spPr>
        <p:txBody>
          <a:bodyPr wrap="square">
            <a:spAutoFit/>
          </a:bodyPr>
          <a:lstStyle/>
          <a:p>
            <a:pPr defTabSz="685800" fontAlgn="auto">
              <a:spcBef>
                <a:spcPts val="0"/>
              </a:spcBef>
              <a:spcAft>
                <a:spcPts val="0"/>
              </a:spcAft>
              <a:defRPr/>
            </a:pPr>
            <a:r>
              <a:rPr lang="en-GB" sz="750" dirty="0">
                <a:solidFill>
                  <a:srgbClr val="000000"/>
                </a:solidFill>
                <a:latin typeface="Arial"/>
                <a:cs typeface="Arial"/>
                <a:hlinkClick r:id="rId2"/>
              </a:rPr>
              <a:t>https://en.wikipedia.org/wiki/Commodore_64</a:t>
            </a:r>
            <a:endParaRPr lang="pl-PL" sz="750" dirty="0">
              <a:solidFill>
                <a:srgbClr val="000000"/>
              </a:solidFill>
              <a:latin typeface="Arial"/>
              <a:cs typeface="Arial"/>
            </a:endParaRPr>
          </a:p>
          <a:p>
            <a:pPr defTabSz="685800" fontAlgn="auto">
              <a:spcBef>
                <a:spcPts val="0"/>
              </a:spcBef>
              <a:spcAft>
                <a:spcPts val="0"/>
              </a:spcAft>
              <a:defRPr/>
            </a:pPr>
            <a:endParaRPr lang="en-GB" sz="750" dirty="0">
              <a:solidFill>
                <a:srgbClr val="000000"/>
              </a:solidFill>
              <a:latin typeface="Arial"/>
              <a:cs typeface="Arial"/>
            </a:endParaRPr>
          </a:p>
        </p:txBody>
      </p:sp>
      <p:pic>
        <p:nvPicPr>
          <p:cNvPr id="4" name="Content Placeholder 3" descr="Chart, bar chart&#10;&#10;Description automatically generated">
            <a:extLst>
              <a:ext uri="{FF2B5EF4-FFF2-40B4-BE49-F238E27FC236}">
                <a16:creationId xmlns:a16="http://schemas.microsoft.com/office/drawing/2014/main" id="{74A4117B-EDF1-D237-6B10-AF6FA4C27C7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260016" y="-17265"/>
            <a:ext cx="4752528" cy="6718888"/>
          </a:xfrm>
        </p:spPr>
      </p:pic>
      <p:sp>
        <p:nvSpPr>
          <p:cNvPr id="2" name="CasellaDiTesto 1">
            <a:extLst>
              <a:ext uri="{FF2B5EF4-FFF2-40B4-BE49-F238E27FC236}">
                <a16:creationId xmlns:a16="http://schemas.microsoft.com/office/drawing/2014/main" id="{F83E0349-68FA-D030-9692-0ACB2248017A}"/>
              </a:ext>
            </a:extLst>
          </p:cNvPr>
          <p:cNvSpPr txBox="1"/>
          <p:nvPr/>
        </p:nvSpPr>
        <p:spPr>
          <a:xfrm>
            <a:off x="176099" y="1506364"/>
            <a:ext cx="4039274" cy="5078313"/>
          </a:xfrm>
          <a:prstGeom prst="rect">
            <a:avLst/>
          </a:prstGeom>
          <a:noFill/>
        </p:spPr>
        <p:txBody>
          <a:bodyPr wrap="square" rtlCol="0">
            <a:spAutoFit/>
          </a:bodyPr>
          <a:lstStyle/>
          <a:p>
            <a:pPr marL="285750" indent="-285750">
              <a:buFont typeface="Arial" panose="020B0604020202020204" pitchFamily="34" charset="0"/>
              <a:buChar char="•"/>
            </a:pPr>
            <a:r>
              <a:rPr lang="it-IT" dirty="0"/>
              <a:t>Linguaggio (BASIC) incorporato</a:t>
            </a:r>
          </a:p>
          <a:p>
            <a:pPr marL="285750" indent="-285750">
              <a:buFont typeface="Arial" panose="020B0604020202020204" pitchFamily="34" charset="0"/>
              <a:buChar char="•"/>
            </a:pPr>
            <a:r>
              <a:rPr lang="it-IT" dirty="0"/>
              <a:t>Gestione separata di piccoli oggetti (sullo schermo, detti </a:t>
            </a:r>
            <a:r>
              <a:rPr lang="it-IT" i="1" dirty="0" err="1"/>
              <a:t>sprite</a:t>
            </a:r>
            <a:r>
              <a:rPr lang="it-IT" dirty="0"/>
              <a:t>)</a:t>
            </a:r>
          </a:p>
          <a:p>
            <a:pPr marL="285750" indent="-285750">
              <a:buFont typeface="Arial" panose="020B0604020202020204" pitchFamily="34" charset="0"/>
              <a:buChar char="•"/>
            </a:pPr>
            <a:r>
              <a:rPr lang="it-IT" dirty="0"/>
              <a:t>Grafica a colori (8) con uscita a 3 standard (compreso video e TV)</a:t>
            </a:r>
          </a:p>
          <a:p>
            <a:pPr marL="285750" indent="-285750">
              <a:buFont typeface="Arial" panose="020B0604020202020204" pitchFamily="34" charset="0"/>
              <a:buChar char="•"/>
            </a:pPr>
            <a:r>
              <a:rPr lang="it-IT" dirty="0"/>
              <a:t>Processore separato per suoni – generatore di 4 forme d’onda, sintetizzatore vocale (umano)</a:t>
            </a:r>
          </a:p>
          <a:p>
            <a:pPr marL="285750" indent="-285750">
              <a:buFont typeface="Arial" panose="020B0604020202020204" pitchFamily="34" charset="0"/>
              <a:buChar char="•"/>
            </a:pPr>
            <a:r>
              <a:rPr lang="it-IT" dirty="0"/>
              <a:t>Due orologi esterni – on/off</a:t>
            </a:r>
          </a:p>
          <a:p>
            <a:pPr marL="285750" indent="-285750">
              <a:buFont typeface="Arial" panose="020B0604020202020204" pitchFamily="34" charset="0"/>
              <a:buChar char="•"/>
            </a:pPr>
            <a:r>
              <a:rPr lang="it-IT" dirty="0"/>
              <a:t>I/O digitali (stampante, disco, registratore magnetico a casette, cartuccia)</a:t>
            </a:r>
          </a:p>
          <a:p>
            <a:pPr marL="285750" indent="-285750">
              <a:buFont typeface="Arial" panose="020B0604020202020204" pitchFamily="34" charset="0"/>
              <a:buChar char="•"/>
            </a:pPr>
            <a:r>
              <a:rPr lang="it-IT" dirty="0"/>
              <a:t>I/O analogici (con gli orologi si potrebbe regolare le luci della casa)</a:t>
            </a:r>
          </a:p>
          <a:p>
            <a:pPr marL="285750" indent="-285750">
              <a:buFont typeface="Arial" panose="020B0604020202020204" pitchFamily="34" charset="0"/>
              <a:buChar char="•"/>
            </a:pPr>
            <a:r>
              <a:rPr lang="it-IT" dirty="0"/>
              <a:t>Usato sia come divertimento a casa sia per ricerca scientifica</a:t>
            </a:r>
          </a:p>
          <a:p>
            <a:endParaRPr lang="it-IT" dirty="0"/>
          </a:p>
        </p:txBody>
      </p:sp>
      <p:sp>
        <p:nvSpPr>
          <p:cNvPr id="6" name="CasellaDiTesto 5">
            <a:extLst>
              <a:ext uri="{FF2B5EF4-FFF2-40B4-BE49-F238E27FC236}">
                <a16:creationId xmlns:a16="http://schemas.microsoft.com/office/drawing/2014/main" id="{F128132E-60D7-E2C5-B1F1-A613017A7464}"/>
              </a:ext>
            </a:extLst>
          </p:cNvPr>
          <p:cNvSpPr txBox="1"/>
          <p:nvPr/>
        </p:nvSpPr>
        <p:spPr>
          <a:xfrm>
            <a:off x="103064" y="1113361"/>
            <a:ext cx="5528429" cy="369332"/>
          </a:xfrm>
          <a:prstGeom prst="rect">
            <a:avLst/>
          </a:prstGeom>
          <a:noFill/>
        </p:spPr>
        <p:txBody>
          <a:bodyPr wrap="square">
            <a:spAutoFit/>
          </a:bodyPr>
          <a:lstStyle/>
          <a:p>
            <a:r>
              <a:rPr lang="it-IT" b="1" dirty="0"/>
              <a:t>Anche nel computer le funzioni sono separate</a:t>
            </a:r>
          </a:p>
        </p:txBody>
      </p:sp>
    </p:spTree>
    <p:extLst>
      <p:ext uri="{BB962C8B-B14F-4D97-AF65-F5344CB8AC3E}">
        <p14:creationId xmlns:p14="http://schemas.microsoft.com/office/powerpoint/2010/main" val="27758385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12174</TotalTime>
  <Words>4207</Words>
  <Application>Microsoft Office PowerPoint</Application>
  <PresentationFormat>Presentazione su schermo (4:3)</PresentationFormat>
  <Paragraphs>255</Paragraphs>
  <Slides>46</Slides>
  <Notes>1</Notes>
  <HiddenSlides>0</HiddenSlides>
  <MMClips>2</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46</vt:i4>
      </vt:variant>
    </vt:vector>
  </HeadingPairs>
  <TitlesOfParts>
    <vt:vector size="53" baseType="lpstr">
      <vt:lpstr>-apple-system</vt:lpstr>
      <vt:lpstr>Arial</vt:lpstr>
      <vt:lpstr>Calibri</vt:lpstr>
      <vt:lpstr>Droid Sans</vt:lpstr>
      <vt:lpstr>Roboto</vt:lpstr>
      <vt:lpstr>Segoe UI Web (West European)</vt:lpstr>
      <vt:lpstr>Projekt domyślny</vt:lpstr>
      <vt:lpstr>Inclusione e personalizzazione nell’insegnamento delle STEAM</vt:lpstr>
      <vt:lpstr>La calotta cranica:  la lente che focalizza il mondo intero</vt:lpstr>
      <vt:lpstr>Cervello umano – una costruzione più complicata dell’intero universo </vt:lpstr>
      <vt:lpstr>Presentazione standard di PowerPoint</vt:lpstr>
      <vt:lpstr>Ma il cervello non è solo la «corteccia»</vt:lpstr>
      <vt:lpstr>Michael Gazzaniga  «Human. Quel che ci rende unici» ☺☺☺</vt:lpstr>
      <vt:lpstr>La localizzazione </vt:lpstr>
      <vt:lpstr>Paul Broca (1861)</vt:lpstr>
      <vt:lpstr>Commodore 64 (1983)</vt:lpstr>
      <vt:lpstr>«Area di Broca»</vt:lpstr>
      <vt:lpstr>Nota, come oggi tutto diventa un «codice»</vt:lpstr>
      <vt:lpstr>Michael S. Gazzaniga: le sue scoperte</vt:lpstr>
      <vt:lpstr>Sentimenti e il cervello</vt:lpstr>
      <vt:lpstr>Diffused mind: neuropsychology</vt:lpstr>
      <vt:lpstr>Dislessia</vt:lpstr>
      <vt:lpstr>Presentazione standard di PowerPoint</vt:lpstr>
      <vt:lpstr> Metodo Crispiani</vt:lpstr>
      <vt:lpstr>Presentazione standard di PowerPoint</vt:lpstr>
      <vt:lpstr>Una singola parola - permette di organizzare l’informazione segmentata </vt:lpstr>
      <vt:lpstr>Parola = informazione segmentata </vt:lpstr>
      <vt:lpstr>La stessa parola ha più di una collocazione nel cervello, secondo il significato, somiglianza vocale, funzione </vt:lpstr>
      <vt:lpstr>La stessa parola ha più di una collocazione</vt:lpstr>
      <vt:lpstr>La stessa parola ha più di una collocazione</vt:lpstr>
      <vt:lpstr>Le parole nel cervello sono organizzate nelle sotto-regioni secondo il loro significato</vt:lpstr>
      <vt:lpstr>Capire la narrazione è molto di più che sommare le parole</vt:lpstr>
      <vt:lpstr>Capire la narrazione è molto di più che sommare le parole</vt:lpstr>
      <vt:lpstr>Capire la narrazione è molto di più che sommare le parole</vt:lpstr>
      <vt:lpstr>Tante «abilità» sono localizzate nel ippocampo</vt:lpstr>
      <vt:lpstr>Orientamento nello spazio</vt:lpstr>
      <vt:lpstr>Mappe, per organizzare le informazioni</vt:lpstr>
      <vt:lpstr>Le tre vie per memorizzare le parole</vt:lpstr>
      <vt:lpstr>ADHD – mancanza di poli attrattivi per focalizzare l’attenzione</vt:lpstr>
      <vt:lpstr>Emozioni e l’educazione</vt:lpstr>
      <vt:lpstr>L’anatomia (funzionalità?) decide i comportamenti?</vt:lpstr>
      <vt:lpstr>Un cervello lampeggia in continuazione </vt:lpstr>
      <vt:lpstr>In cervello attivo nel plasmare la mente?</vt:lpstr>
      <vt:lpstr>Le polarizzazioni mentali errate </vt:lpstr>
      <vt:lpstr>Didattica con sostegni digitali:  identificazione di un elemento nel rumore (percezione visiva).</vt:lpstr>
      <vt:lpstr>Presentazione standard di PowerPoint</vt:lpstr>
      <vt:lpstr>La coscienza</vt:lpstr>
      <vt:lpstr>«Aristotele e le tre anime»</vt:lpstr>
      <vt:lpstr>Gazzaniga: tratti unici dell’uomo</vt:lpstr>
      <vt:lpstr>Stanley L. Jaki: «The Brain-Mind Unity: The  Strangest Difference» (2004)</vt:lpstr>
      <vt:lpstr>Conclusioni per la didattica inclusiva</vt:lpstr>
      <vt:lpstr>Conclusioni per la didattica inclusiva</vt:lpstr>
      <vt:lpstr>«Sono proprio contento»</vt:lpstr>
    </vt:vector>
  </TitlesOfParts>
  <Company>PAP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principio…</dc:title>
  <dc:creator>GK</dc:creator>
  <cp:lastModifiedBy>Maria Karwasz</cp:lastModifiedBy>
  <cp:revision>240</cp:revision>
  <dcterms:created xsi:type="dcterms:W3CDTF">2006-02-09T22:46:12Z</dcterms:created>
  <dcterms:modified xsi:type="dcterms:W3CDTF">2023-01-25T12:39:46Z</dcterms:modified>
</cp:coreProperties>
</file>