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7" r:id="rId2"/>
    <p:sldId id="493" r:id="rId3"/>
    <p:sldId id="427" r:id="rId4"/>
    <p:sldId id="497" r:id="rId5"/>
    <p:sldId id="498" r:id="rId6"/>
    <p:sldId id="472" r:id="rId7"/>
    <p:sldId id="496" r:id="rId8"/>
    <p:sldId id="346" r:id="rId9"/>
    <p:sldId id="494" r:id="rId10"/>
    <p:sldId id="495" r:id="rId11"/>
    <p:sldId id="499" r:id="rId12"/>
    <p:sldId id="487" r:id="rId13"/>
    <p:sldId id="428" r:id="rId14"/>
    <p:sldId id="323" r:id="rId15"/>
    <p:sldId id="426" r:id="rId16"/>
    <p:sldId id="473" r:id="rId17"/>
    <p:sldId id="474" r:id="rId18"/>
    <p:sldId id="475" r:id="rId19"/>
    <p:sldId id="476" r:id="rId20"/>
    <p:sldId id="477" r:id="rId21"/>
    <p:sldId id="478" r:id="rId22"/>
    <p:sldId id="490" r:id="rId23"/>
    <p:sldId id="491" r:id="rId24"/>
    <p:sldId id="479" r:id="rId25"/>
    <p:sldId id="480" r:id="rId26"/>
    <p:sldId id="481" r:id="rId27"/>
    <p:sldId id="482" r:id="rId28"/>
    <p:sldId id="483" r:id="rId29"/>
    <p:sldId id="484" r:id="rId30"/>
    <p:sldId id="485" r:id="rId31"/>
    <p:sldId id="486" r:id="rId32"/>
    <p:sldId id="488" r:id="rId33"/>
    <p:sldId id="492" r:id="rId34"/>
    <p:sldId id="489" r:id="rId35"/>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3300"/>
    <a:srgbClr val="FFFF00"/>
    <a:srgbClr val="008000"/>
    <a:srgbClr val="FFFFCC"/>
    <a:srgbClr val="FF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autoAdjust="0"/>
    <p:restoredTop sz="94718" autoAdjust="0"/>
  </p:normalViewPr>
  <p:slideViewPr>
    <p:cSldViewPr>
      <p:cViewPr varScale="1">
        <p:scale>
          <a:sx n="80" d="100"/>
          <a:sy n="80" d="100"/>
        </p:scale>
        <p:origin x="1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A0D3875-D77E-7437-48CC-E3578091FCD4}"/>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39E7249-D371-B1C2-4D7F-38BD7ECB7169}"/>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5D350B6F-F85D-A43C-1377-401FA85277C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C495D098-AE0C-F060-99E2-59B167152583}"/>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484D176B-D56C-1783-DEA4-8C3ACDF9A1D7}"/>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4FB1175C-4881-25AC-B567-C583248A0D6E}"/>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23A2D8E3-A9E3-4A75-AE78-A492B0BF0E4B}"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731C157-1A98-C4FC-818A-C80184EDC1E8}"/>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2BBFFC2-0E5B-D76C-EDA8-5565B8F8D8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39605FC-C68F-C932-0A38-931FBFBDE48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AC586CB-4ABE-BF2C-CFA5-857FB2EE0DA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AE49D45-F793-0104-0ADC-0ADCE8419F05}"/>
              </a:ext>
            </a:extLst>
          </p:cNvPr>
          <p:cNvSpPr>
            <a:spLocks noGrp="1" noChangeArrowheads="1"/>
          </p:cNvSpPr>
          <p:nvPr>
            <p:ph type="sldNum" sz="quarter" idx="12"/>
          </p:nvPr>
        </p:nvSpPr>
        <p:spPr>
          <a:ln/>
        </p:spPr>
        <p:txBody>
          <a:bodyPr/>
          <a:lstStyle>
            <a:lvl1pPr>
              <a:defRPr/>
            </a:lvl1pPr>
          </a:lstStyle>
          <a:p>
            <a:pPr>
              <a:defRPr/>
            </a:pPr>
            <a:fld id="{906E1E00-4AA3-4FD5-B769-C8EE06479DCE}" type="slidenum">
              <a:rPr lang="pl-PL" altLang="it-IT"/>
              <a:pPr>
                <a:defRPr/>
              </a:pPr>
              <a:t>‹N›</a:t>
            </a:fld>
            <a:endParaRPr lang="pl-PL" altLang="it-IT"/>
          </a:p>
        </p:txBody>
      </p:sp>
    </p:spTree>
    <p:extLst>
      <p:ext uri="{BB962C8B-B14F-4D97-AF65-F5344CB8AC3E}">
        <p14:creationId xmlns:p14="http://schemas.microsoft.com/office/powerpoint/2010/main" val="20013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8007702-A5B0-8DFC-ED55-76A4FC564D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ADBE173A-840F-ADFB-6CA7-272D5D04CE7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966DC7C-B2C3-6CA9-6ABC-AC0DADE7F346}"/>
              </a:ext>
            </a:extLst>
          </p:cNvPr>
          <p:cNvSpPr>
            <a:spLocks noGrp="1" noChangeArrowheads="1"/>
          </p:cNvSpPr>
          <p:nvPr>
            <p:ph type="sldNum" sz="quarter" idx="12"/>
          </p:nvPr>
        </p:nvSpPr>
        <p:spPr>
          <a:ln/>
        </p:spPr>
        <p:txBody>
          <a:bodyPr/>
          <a:lstStyle>
            <a:lvl1pPr>
              <a:defRPr/>
            </a:lvl1pPr>
          </a:lstStyle>
          <a:p>
            <a:pPr>
              <a:defRPr/>
            </a:pPr>
            <a:fld id="{DA7AFD73-2277-4DCF-AFC6-49E25F675BD1}" type="slidenum">
              <a:rPr lang="pl-PL" altLang="it-IT"/>
              <a:pPr>
                <a:defRPr/>
              </a:pPr>
              <a:t>‹N›</a:t>
            </a:fld>
            <a:endParaRPr lang="pl-PL" altLang="it-IT"/>
          </a:p>
        </p:txBody>
      </p:sp>
    </p:spTree>
    <p:extLst>
      <p:ext uri="{BB962C8B-B14F-4D97-AF65-F5344CB8AC3E}">
        <p14:creationId xmlns:p14="http://schemas.microsoft.com/office/powerpoint/2010/main" val="142492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B4AD81-0CA1-92AC-C614-AA32388BA1A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D8719CA-39F9-17AC-A049-A3AE6453253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9DA85E6-5789-D5B8-A4D6-0760F5B59C46}"/>
              </a:ext>
            </a:extLst>
          </p:cNvPr>
          <p:cNvSpPr>
            <a:spLocks noGrp="1" noChangeArrowheads="1"/>
          </p:cNvSpPr>
          <p:nvPr>
            <p:ph type="sldNum" sz="quarter" idx="12"/>
          </p:nvPr>
        </p:nvSpPr>
        <p:spPr>
          <a:ln/>
        </p:spPr>
        <p:txBody>
          <a:bodyPr/>
          <a:lstStyle>
            <a:lvl1pPr>
              <a:defRPr/>
            </a:lvl1pPr>
          </a:lstStyle>
          <a:p>
            <a:pPr>
              <a:defRPr/>
            </a:pPr>
            <a:fld id="{787F6B0F-2377-4FC5-B140-4DBC31475F02}" type="slidenum">
              <a:rPr lang="pl-PL" altLang="it-IT"/>
              <a:pPr>
                <a:defRPr/>
              </a:pPr>
              <a:t>‹N›</a:t>
            </a:fld>
            <a:endParaRPr lang="pl-PL" altLang="it-IT"/>
          </a:p>
        </p:txBody>
      </p:sp>
    </p:spTree>
    <p:extLst>
      <p:ext uri="{BB962C8B-B14F-4D97-AF65-F5344CB8AC3E}">
        <p14:creationId xmlns:p14="http://schemas.microsoft.com/office/powerpoint/2010/main" val="236066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7A58BAF-DAA1-8647-2AE5-3D3ED915BE6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50B2781-59BA-92A3-6AD7-0B27E4EFD79B}"/>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5D4F746-48D0-EAC4-AA6A-FF0F0113C228}"/>
              </a:ext>
            </a:extLst>
          </p:cNvPr>
          <p:cNvSpPr>
            <a:spLocks noGrp="1" noChangeArrowheads="1"/>
          </p:cNvSpPr>
          <p:nvPr>
            <p:ph type="sldNum" sz="quarter" idx="12"/>
          </p:nvPr>
        </p:nvSpPr>
        <p:spPr>
          <a:ln/>
        </p:spPr>
        <p:txBody>
          <a:bodyPr/>
          <a:lstStyle>
            <a:lvl1pPr>
              <a:defRPr/>
            </a:lvl1pPr>
          </a:lstStyle>
          <a:p>
            <a:pPr>
              <a:defRPr/>
            </a:pPr>
            <a:fld id="{41D623D4-6801-4A75-B09E-FC4BDC7D2BD2}" type="slidenum">
              <a:rPr lang="pl-PL" altLang="it-IT"/>
              <a:pPr>
                <a:defRPr/>
              </a:pPr>
              <a:t>‹N›</a:t>
            </a:fld>
            <a:endParaRPr lang="pl-PL" altLang="it-IT"/>
          </a:p>
        </p:txBody>
      </p:sp>
    </p:spTree>
    <p:extLst>
      <p:ext uri="{BB962C8B-B14F-4D97-AF65-F5344CB8AC3E}">
        <p14:creationId xmlns:p14="http://schemas.microsoft.com/office/powerpoint/2010/main" val="9477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B7433B9-06B0-A452-C405-EB2790AE505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1C1DA1F-8623-8C27-09BF-8D1969D63AB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F178F42-CC2C-5529-443F-E1A8B9A8DF1D}"/>
              </a:ext>
            </a:extLst>
          </p:cNvPr>
          <p:cNvSpPr>
            <a:spLocks noGrp="1" noChangeArrowheads="1"/>
          </p:cNvSpPr>
          <p:nvPr>
            <p:ph type="sldNum" sz="quarter" idx="12"/>
          </p:nvPr>
        </p:nvSpPr>
        <p:spPr>
          <a:ln/>
        </p:spPr>
        <p:txBody>
          <a:bodyPr/>
          <a:lstStyle>
            <a:lvl1pPr>
              <a:defRPr/>
            </a:lvl1pPr>
          </a:lstStyle>
          <a:p>
            <a:pPr>
              <a:defRPr/>
            </a:pPr>
            <a:fld id="{E9425F25-E2C2-490C-8063-780907172EC2}" type="slidenum">
              <a:rPr lang="pl-PL" altLang="it-IT"/>
              <a:pPr>
                <a:defRPr/>
              </a:pPr>
              <a:t>‹N›</a:t>
            </a:fld>
            <a:endParaRPr lang="pl-PL" altLang="it-IT"/>
          </a:p>
        </p:txBody>
      </p:sp>
    </p:spTree>
    <p:extLst>
      <p:ext uri="{BB962C8B-B14F-4D97-AF65-F5344CB8AC3E}">
        <p14:creationId xmlns:p14="http://schemas.microsoft.com/office/powerpoint/2010/main" val="19327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7110357-30A9-4145-E158-1F344ADB85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10DC0DD-2529-7948-FDEE-110FA02C7D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62F937E-F999-AB00-3000-B1880AE1BCCC}"/>
              </a:ext>
            </a:extLst>
          </p:cNvPr>
          <p:cNvSpPr>
            <a:spLocks noGrp="1" noChangeArrowheads="1"/>
          </p:cNvSpPr>
          <p:nvPr>
            <p:ph type="sldNum" sz="quarter" idx="12"/>
          </p:nvPr>
        </p:nvSpPr>
        <p:spPr>
          <a:ln/>
        </p:spPr>
        <p:txBody>
          <a:bodyPr/>
          <a:lstStyle>
            <a:lvl1pPr>
              <a:defRPr/>
            </a:lvl1pPr>
          </a:lstStyle>
          <a:p>
            <a:pPr>
              <a:defRPr/>
            </a:pPr>
            <a:fld id="{D7E8B8E6-B360-4260-89FF-D92E8F473A6E}" type="slidenum">
              <a:rPr lang="pl-PL" altLang="it-IT"/>
              <a:pPr>
                <a:defRPr/>
              </a:pPr>
              <a:t>‹N›</a:t>
            </a:fld>
            <a:endParaRPr lang="pl-PL" altLang="it-IT"/>
          </a:p>
        </p:txBody>
      </p:sp>
    </p:spTree>
    <p:extLst>
      <p:ext uri="{BB962C8B-B14F-4D97-AF65-F5344CB8AC3E}">
        <p14:creationId xmlns:p14="http://schemas.microsoft.com/office/powerpoint/2010/main" val="3202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24FD1AE-C1DB-4A5D-C44C-78BD24A1E4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C6C8CF9-4DEE-C9EC-B017-2572F3805F4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B62C7342-B0CD-4703-4878-83C3FAF08F04}"/>
              </a:ext>
            </a:extLst>
          </p:cNvPr>
          <p:cNvSpPr>
            <a:spLocks noGrp="1" noChangeArrowheads="1"/>
          </p:cNvSpPr>
          <p:nvPr>
            <p:ph type="sldNum" sz="quarter" idx="12"/>
          </p:nvPr>
        </p:nvSpPr>
        <p:spPr>
          <a:ln/>
        </p:spPr>
        <p:txBody>
          <a:bodyPr/>
          <a:lstStyle>
            <a:lvl1pPr>
              <a:defRPr/>
            </a:lvl1pPr>
          </a:lstStyle>
          <a:p>
            <a:pPr>
              <a:defRPr/>
            </a:pPr>
            <a:fld id="{31B5D17D-C3EF-4F76-955F-4BB24BFBD9E7}" type="slidenum">
              <a:rPr lang="pl-PL" altLang="it-IT"/>
              <a:pPr>
                <a:defRPr/>
              </a:pPr>
              <a:t>‹N›</a:t>
            </a:fld>
            <a:endParaRPr lang="pl-PL" altLang="it-IT"/>
          </a:p>
        </p:txBody>
      </p:sp>
    </p:spTree>
    <p:extLst>
      <p:ext uri="{BB962C8B-B14F-4D97-AF65-F5344CB8AC3E}">
        <p14:creationId xmlns:p14="http://schemas.microsoft.com/office/powerpoint/2010/main" val="327446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4E2CB17-CA40-0F4C-FC57-20B2A7C3C3B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77601E1-CBA9-5C9E-75FF-0A6D7D0878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26CDC813-BD48-20BA-4B27-9C1A490A8194}"/>
              </a:ext>
            </a:extLst>
          </p:cNvPr>
          <p:cNvSpPr>
            <a:spLocks noGrp="1" noChangeArrowheads="1"/>
          </p:cNvSpPr>
          <p:nvPr>
            <p:ph type="sldNum" sz="quarter" idx="12"/>
          </p:nvPr>
        </p:nvSpPr>
        <p:spPr>
          <a:ln/>
        </p:spPr>
        <p:txBody>
          <a:bodyPr/>
          <a:lstStyle>
            <a:lvl1pPr>
              <a:defRPr/>
            </a:lvl1pPr>
          </a:lstStyle>
          <a:p>
            <a:pPr>
              <a:defRPr/>
            </a:pPr>
            <a:fld id="{F06E04FF-CA21-41BD-B687-8CBD5DFD4809}" type="slidenum">
              <a:rPr lang="pl-PL" altLang="it-IT"/>
              <a:pPr>
                <a:defRPr/>
              </a:pPr>
              <a:t>‹N›</a:t>
            </a:fld>
            <a:endParaRPr lang="pl-PL" altLang="it-IT"/>
          </a:p>
        </p:txBody>
      </p:sp>
    </p:spTree>
    <p:extLst>
      <p:ext uri="{BB962C8B-B14F-4D97-AF65-F5344CB8AC3E}">
        <p14:creationId xmlns:p14="http://schemas.microsoft.com/office/powerpoint/2010/main" val="416714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A15D41-1B9F-CBAB-D9D0-96CDE80AF54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D6A4A185-7552-4C71-9237-814A5ADDF3D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7C05D2F1-AB51-B82A-E7AC-2164DC8CFCB7}"/>
              </a:ext>
            </a:extLst>
          </p:cNvPr>
          <p:cNvSpPr>
            <a:spLocks noGrp="1" noChangeArrowheads="1"/>
          </p:cNvSpPr>
          <p:nvPr>
            <p:ph type="sldNum" sz="quarter" idx="12"/>
          </p:nvPr>
        </p:nvSpPr>
        <p:spPr>
          <a:ln/>
        </p:spPr>
        <p:txBody>
          <a:bodyPr/>
          <a:lstStyle>
            <a:lvl1pPr>
              <a:defRPr/>
            </a:lvl1pPr>
          </a:lstStyle>
          <a:p>
            <a:pPr>
              <a:defRPr/>
            </a:pPr>
            <a:fld id="{8EC71B19-DCEE-4646-9CE0-5D0135789DA5}" type="slidenum">
              <a:rPr lang="pl-PL" altLang="it-IT"/>
              <a:pPr>
                <a:defRPr/>
              </a:pPr>
              <a:t>‹N›</a:t>
            </a:fld>
            <a:endParaRPr lang="pl-PL" altLang="it-IT"/>
          </a:p>
        </p:txBody>
      </p:sp>
    </p:spTree>
    <p:extLst>
      <p:ext uri="{BB962C8B-B14F-4D97-AF65-F5344CB8AC3E}">
        <p14:creationId xmlns:p14="http://schemas.microsoft.com/office/powerpoint/2010/main" val="269541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3BB217C-CAD9-50EA-71E7-EB5DE47B06D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A0826CB-A6A9-3B69-3131-1D8A0C34C72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60444055-9266-7097-F5A5-4ABD0A1AF72C}"/>
              </a:ext>
            </a:extLst>
          </p:cNvPr>
          <p:cNvSpPr>
            <a:spLocks noGrp="1" noChangeArrowheads="1"/>
          </p:cNvSpPr>
          <p:nvPr>
            <p:ph type="sldNum" sz="quarter" idx="12"/>
          </p:nvPr>
        </p:nvSpPr>
        <p:spPr>
          <a:ln/>
        </p:spPr>
        <p:txBody>
          <a:bodyPr/>
          <a:lstStyle>
            <a:lvl1pPr>
              <a:defRPr/>
            </a:lvl1pPr>
          </a:lstStyle>
          <a:p>
            <a:pPr>
              <a:defRPr/>
            </a:pPr>
            <a:fld id="{35AA6661-8774-4536-8DCF-EEEAC29A5EC6}" type="slidenum">
              <a:rPr lang="pl-PL" altLang="it-IT"/>
              <a:pPr>
                <a:defRPr/>
              </a:pPr>
              <a:t>‹N›</a:t>
            </a:fld>
            <a:endParaRPr lang="pl-PL" altLang="it-IT"/>
          </a:p>
        </p:txBody>
      </p:sp>
    </p:spTree>
    <p:extLst>
      <p:ext uri="{BB962C8B-B14F-4D97-AF65-F5344CB8AC3E}">
        <p14:creationId xmlns:p14="http://schemas.microsoft.com/office/powerpoint/2010/main" val="41815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5193AA1-3BB5-D662-E2C7-C8D91CA7DBB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95EFEB9-F90B-5818-F8F9-95D07FCB21B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186E11E4-682C-DDB4-BB28-73FD37D6EE72}"/>
              </a:ext>
            </a:extLst>
          </p:cNvPr>
          <p:cNvSpPr>
            <a:spLocks noGrp="1" noChangeArrowheads="1"/>
          </p:cNvSpPr>
          <p:nvPr>
            <p:ph type="sldNum" sz="quarter" idx="12"/>
          </p:nvPr>
        </p:nvSpPr>
        <p:spPr>
          <a:ln/>
        </p:spPr>
        <p:txBody>
          <a:bodyPr/>
          <a:lstStyle>
            <a:lvl1pPr>
              <a:defRPr/>
            </a:lvl1pPr>
          </a:lstStyle>
          <a:p>
            <a:pPr>
              <a:defRPr/>
            </a:pPr>
            <a:fld id="{3762075F-7C23-4D65-A50A-F867FCA7C779}" type="slidenum">
              <a:rPr lang="pl-PL" altLang="it-IT"/>
              <a:pPr>
                <a:defRPr/>
              </a:pPr>
              <a:t>‹N›</a:t>
            </a:fld>
            <a:endParaRPr lang="pl-PL" altLang="it-IT"/>
          </a:p>
        </p:txBody>
      </p:sp>
    </p:spTree>
    <p:extLst>
      <p:ext uri="{BB962C8B-B14F-4D97-AF65-F5344CB8AC3E}">
        <p14:creationId xmlns:p14="http://schemas.microsoft.com/office/powerpoint/2010/main" val="186372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81C1F5-2208-BDB5-8F39-5ABCEDAF35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5E881C76-B6BC-BCF5-30AB-D24915C698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D8A124F8-E204-BE23-1E93-3B0CD75EF7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D59810E-86B8-5E29-6FF9-D8E3820DD55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89421C31-B37F-44A5-E743-279BB7E5A5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953E9BE-658C-4278-A10B-C7FACCBC9E26}"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Commodore_64"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15948BE-8F90-4BBD-8B0C-35245BE58718}"/>
              </a:ext>
            </a:extLst>
          </p:cNvPr>
          <p:cNvSpPr>
            <a:spLocks noGrp="1" noChangeArrowheads="1"/>
          </p:cNvSpPr>
          <p:nvPr>
            <p:ph type="ctrTitle"/>
          </p:nvPr>
        </p:nvSpPr>
        <p:spPr>
          <a:xfrm>
            <a:off x="539750" y="404813"/>
            <a:ext cx="8280400"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7CAEDE87-9488-2089-14DD-B2CF315453C8}"/>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1D5FD243-E86D-FDA2-8914-4F2EE5E50F11}"/>
              </a:ext>
            </a:extLst>
          </p:cNvPr>
          <p:cNvSpPr>
            <a:spLocks noChangeArrowheads="1"/>
          </p:cNvSpPr>
          <p:nvPr/>
        </p:nvSpPr>
        <p:spPr bwMode="auto">
          <a:xfrm>
            <a:off x="203200" y="2662238"/>
            <a:ext cx="79200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5: Psicologia</a:t>
            </a:r>
          </a:p>
          <a:p>
            <a:pPr eaLnBrk="1" hangingPunct="1">
              <a:spcBef>
                <a:spcPct val="0"/>
              </a:spcBef>
              <a:buClrTx/>
              <a:buSzTx/>
              <a:buFontTx/>
              <a:buNone/>
            </a:pPr>
            <a:r>
              <a:rPr lang="it-IT" altLang="it-IT" sz="2600" b="1" dirty="0">
                <a:solidFill>
                  <a:srgbClr val="002060"/>
                </a:solidFill>
                <a:latin typeface="Arial" panose="020B0604020202020204" pitchFamily="34" charset="0"/>
              </a:rPr>
              <a:t>Parte II: Mente e cervello</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B9E13C-BC0F-246F-2B9F-8BEEA3A2F91F}"/>
              </a:ext>
            </a:extLst>
          </p:cNvPr>
          <p:cNvSpPr>
            <a:spLocks noGrp="1"/>
          </p:cNvSpPr>
          <p:nvPr>
            <p:ph type="title"/>
          </p:nvPr>
        </p:nvSpPr>
        <p:spPr>
          <a:xfrm>
            <a:off x="457199" y="-16078"/>
            <a:ext cx="8229600" cy="1143000"/>
          </a:xfrm>
        </p:spPr>
        <p:txBody>
          <a:bodyPr/>
          <a:lstStyle/>
          <a:p>
            <a:r>
              <a:rPr lang="it-IT" sz="3200" dirty="0"/>
              <a:t>Nota, come oggi tutto diventa un «codice»</a:t>
            </a:r>
          </a:p>
        </p:txBody>
      </p:sp>
      <p:pic>
        <p:nvPicPr>
          <p:cNvPr id="5" name="Immagine 4">
            <a:extLst>
              <a:ext uri="{FF2B5EF4-FFF2-40B4-BE49-F238E27FC236}">
                <a16:creationId xmlns:a16="http://schemas.microsoft.com/office/drawing/2014/main" id="{8DD328A5-A8BD-735E-75FF-591E2F324D1D}"/>
              </a:ext>
            </a:extLst>
          </p:cNvPr>
          <p:cNvPicPr>
            <a:picLocks noChangeAspect="1"/>
          </p:cNvPicPr>
          <p:nvPr/>
        </p:nvPicPr>
        <p:blipFill>
          <a:blip r:embed="rId2"/>
          <a:stretch>
            <a:fillRect/>
          </a:stretch>
        </p:blipFill>
        <p:spPr>
          <a:xfrm>
            <a:off x="280987" y="1095375"/>
            <a:ext cx="8582025" cy="5762625"/>
          </a:xfrm>
          <a:prstGeom prst="rect">
            <a:avLst/>
          </a:prstGeom>
        </p:spPr>
      </p:pic>
    </p:spTree>
    <p:extLst>
      <p:ext uri="{BB962C8B-B14F-4D97-AF65-F5344CB8AC3E}">
        <p14:creationId xmlns:p14="http://schemas.microsoft.com/office/powerpoint/2010/main" val="304341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7A9903-E09F-E270-FE9B-DFDC0786F590}"/>
              </a:ext>
            </a:extLst>
          </p:cNvPr>
          <p:cNvSpPr>
            <a:spLocks noGrp="1"/>
          </p:cNvSpPr>
          <p:nvPr>
            <p:ph type="title"/>
          </p:nvPr>
        </p:nvSpPr>
        <p:spPr/>
        <p:txBody>
          <a:bodyPr/>
          <a:lstStyle/>
          <a:p>
            <a:r>
              <a:rPr lang="it-IT" sz="3600" dirty="0"/>
              <a:t>Michael S. Gazzaniga</a:t>
            </a:r>
          </a:p>
        </p:txBody>
      </p:sp>
      <p:sp>
        <p:nvSpPr>
          <p:cNvPr id="4" name="CasellaDiTesto 3">
            <a:extLst>
              <a:ext uri="{FF2B5EF4-FFF2-40B4-BE49-F238E27FC236}">
                <a16:creationId xmlns:a16="http://schemas.microsoft.com/office/drawing/2014/main" id="{19E2573A-B394-231F-D536-B779058C372F}"/>
              </a:ext>
            </a:extLst>
          </p:cNvPr>
          <p:cNvSpPr txBox="1"/>
          <p:nvPr/>
        </p:nvSpPr>
        <p:spPr>
          <a:xfrm>
            <a:off x="215516" y="1327588"/>
            <a:ext cx="8712968" cy="5355312"/>
          </a:xfrm>
          <a:prstGeom prst="rect">
            <a:avLst/>
          </a:prstGeom>
          <a:noFill/>
        </p:spPr>
        <p:txBody>
          <a:bodyPr wrap="square">
            <a:spAutoFit/>
          </a:bodyPr>
          <a:lstStyle/>
          <a:p>
            <a:r>
              <a:rPr lang="it-IT" sz="1900" dirty="0">
                <a:solidFill>
                  <a:srgbClr val="202122"/>
                </a:solidFill>
              </a:rPr>
              <a:t>Ha studiato come funzionano le persone che hanno le due metà del cervello separate rispetto a quelle che non lo fanno. Gazzaniga ha esaminato quali funzioni corporee sono controllate da ciascuna metà del cervello. Ha esaminato ciò che i pazienti con cervello diviso sono in grado di fare a causa della loro condizione, come la capacità di </a:t>
            </a:r>
            <a:r>
              <a:rPr lang="it-IT" sz="1900" u="sng" dirty="0">
                <a:solidFill>
                  <a:srgbClr val="202122"/>
                </a:solidFill>
              </a:rPr>
              <a:t>disegnare due oggetti diversi con ciascuna mano</a:t>
            </a:r>
            <a:r>
              <a:rPr lang="it-IT" sz="1900" dirty="0">
                <a:solidFill>
                  <a:srgbClr val="202122"/>
                </a:solidFill>
              </a:rPr>
              <a:t>, un'abilità che una persona con un cervello non diviso non è in grado di fare.</a:t>
            </a:r>
          </a:p>
          <a:p>
            <a:r>
              <a:rPr lang="it-IT" sz="1900" dirty="0">
                <a:solidFill>
                  <a:srgbClr val="202122"/>
                </a:solidFill>
              </a:rPr>
              <a:t>
Il paziente P.S. era un adolescente in cui è stato dimostrato che la comprensione del linguaggio era possibile nell'emisfero destro. Quando la parola "ragazza" è stata lampeggiata nel suo campo visivo sinistro, e quindi nel suo emisfero destro, non poteva dire verbalmente il nome della sua "cotta", ma poi ha scritto il nome "</a:t>
            </a:r>
            <a:r>
              <a:rPr lang="it-IT" sz="1900" dirty="0" err="1">
                <a:solidFill>
                  <a:srgbClr val="202122"/>
                </a:solidFill>
              </a:rPr>
              <a:t>Liz</a:t>
            </a:r>
            <a:r>
              <a:rPr lang="it-IT" sz="1900" dirty="0">
                <a:solidFill>
                  <a:srgbClr val="202122"/>
                </a:solidFill>
              </a:rPr>
              <a:t>" con le tessere di Scarabeo. Ciò suggeriva che anche se il linguaggio verbale non era possibile nell'emisfero destro, c'era una forma di linguaggio possibile attraverso gesticolazioni e movimenti della mano sinistra.
</a:t>
            </a:r>
          </a:p>
          <a:p>
            <a:r>
              <a:rPr lang="it-IT" sz="1900" dirty="0">
                <a:solidFill>
                  <a:srgbClr val="202122"/>
                </a:solidFill>
              </a:rPr>
              <a:t>https://en.wikipedia.org/wiki/Michael_Gazzaniga</a:t>
            </a:r>
          </a:p>
        </p:txBody>
      </p:sp>
    </p:spTree>
    <p:extLst>
      <p:ext uri="{BB962C8B-B14F-4D97-AF65-F5344CB8AC3E}">
        <p14:creationId xmlns:p14="http://schemas.microsoft.com/office/powerpoint/2010/main" val="375113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41A7B59F-1C5C-ECD1-4E3B-8CBA709DA876}"/>
              </a:ext>
            </a:extLst>
          </p:cNvPr>
          <p:cNvSpPr>
            <a:spLocks noGrp="1" noChangeArrowheads="1"/>
          </p:cNvSpPr>
          <p:nvPr>
            <p:ph type="title"/>
          </p:nvPr>
        </p:nvSpPr>
        <p:spPr/>
        <p:txBody>
          <a:bodyPr/>
          <a:lstStyle/>
          <a:p>
            <a:r>
              <a:rPr lang="it-IT" altLang="it-IT"/>
              <a:t>Stanley Yaki</a:t>
            </a:r>
          </a:p>
        </p:txBody>
      </p:sp>
      <p:sp>
        <p:nvSpPr>
          <p:cNvPr id="4099" name="Segnaposto contenuto 2">
            <a:extLst>
              <a:ext uri="{FF2B5EF4-FFF2-40B4-BE49-F238E27FC236}">
                <a16:creationId xmlns:a16="http://schemas.microsoft.com/office/drawing/2014/main" id="{D6EB0DB2-24C0-E523-F599-CB059F27AEAC}"/>
              </a:ext>
            </a:extLst>
          </p:cNvPr>
          <p:cNvSpPr>
            <a:spLocks noGrp="1" noChangeArrowheads="1"/>
          </p:cNvSpPr>
          <p:nvPr>
            <p:ph idx="1"/>
          </p:nvPr>
        </p:nvSpPr>
        <p:spPr/>
        <p:txBody>
          <a:bodyPr/>
          <a:lstStyle/>
          <a:p>
            <a:r>
              <a:rPr lang="it-IT" altLang="it-IT"/>
              <a:t>Dove nel cervello si trova la mente?</a:t>
            </a:r>
          </a:p>
          <a:p>
            <a:r>
              <a:rPr lang="it-IT" altLang="it-IT"/>
              <a:t>Da per tutto e da nessuna parte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6D106493-F3CF-77E2-A96B-03380EE2AEF6}"/>
              </a:ext>
            </a:extLst>
          </p:cNvPr>
          <p:cNvSpPr>
            <a:spLocks noGrp="1" noChangeArrowheads="1"/>
          </p:cNvSpPr>
          <p:nvPr>
            <p:ph type="title"/>
          </p:nvPr>
        </p:nvSpPr>
        <p:spPr>
          <a:xfrm>
            <a:off x="452438" y="11113"/>
            <a:ext cx="8229600" cy="1143000"/>
          </a:xfrm>
        </p:spPr>
        <p:txBody>
          <a:bodyPr/>
          <a:lstStyle/>
          <a:p>
            <a:r>
              <a:rPr lang="it-IT" altLang="it-IT" sz="3600"/>
              <a:t>Cervello: funzionalità</a:t>
            </a:r>
          </a:p>
        </p:txBody>
      </p:sp>
      <p:pic>
        <p:nvPicPr>
          <p:cNvPr id="7171" name="Immagine 4">
            <a:extLst>
              <a:ext uri="{FF2B5EF4-FFF2-40B4-BE49-F238E27FC236}">
                <a16:creationId xmlns:a16="http://schemas.microsoft.com/office/drawing/2014/main" id="{638A22F6-9C59-81BC-61B5-9E3B7DC0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846138"/>
            <a:ext cx="799782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5">
            <a:extLst>
              <a:ext uri="{FF2B5EF4-FFF2-40B4-BE49-F238E27FC236}">
                <a16:creationId xmlns:a16="http://schemas.microsoft.com/office/drawing/2014/main" id="{94B7219E-4B5D-AA89-141C-9A0F4CE06296}"/>
              </a:ext>
            </a:extLst>
          </p:cNvPr>
          <p:cNvSpPr txBox="1">
            <a:spLocks noChangeArrowheads="1"/>
          </p:cNvSpPr>
          <p:nvPr/>
        </p:nvSpPr>
        <p:spPr bwMode="auto">
          <a:xfrm flipH="1">
            <a:off x="365125" y="5827713"/>
            <a:ext cx="8405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0033CC"/>
                </a:solidFill>
              </a:rPr>
              <a:t>Lungo e complesso percorso di segnali elettrici nel cervello per riconoscere una parola (GK, Scienza e Fede, 2019)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9E0077E-2D09-662D-D7A0-C09F0A88EE50}"/>
              </a:ext>
            </a:extLst>
          </p:cNvPr>
          <p:cNvSpPr>
            <a:spLocks noGrp="1" noChangeArrowheads="1"/>
          </p:cNvSpPr>
          <p:nvPr>
            <p:ph type="title"/>
          </p:nvPr>
        </p:nvSpPr>
        <p:spPr>
          <a:xfrm>
            <a:off x="1403350" y="-228600"/>
            <a:ext cx="7313613" cy="1143000"/>
          </a:xfrm>
        </p:spPr>
        <p:txBody>
          <a:bodyPr/>
          <a:lstStyle/>
          <a:p>
            <a:r>
              <a:rPr lang="en-AU" altLang="it-IT" sz="3200"/>
              <a:t>Diffused mind: neuropsychology</a:t>
            </a:r>
          </a:p>
        </p:txBody>
      </p:sp>
      <p:pic>
        <p:nvPicPr>
          <p:cNvPr id="10243" name="Picture 3">
            <a:extLst>
              <a:ext uri="{FF2B5EF4-FFF2-40B4-BE49-F238E27FC236}">
                <a16:creationId xmlns:a16="http://schemas.microsoft.com/office/drawing/2014/main" id="{26C434E0-9B29-B86A-CAE7-36C907E0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12875"/>
            <a:ext cx="5256212" cy="33289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31192C12-8F1B-B491-F02D-C20683260790}"/>
              </a:ext>
            </a:extLst>
          </p:cNvPr>
          <p:cNvSpPr txBox="1">
            <a:spLocks noChangeArrowheads="1"/>
          </p:cNvSpPr>
          <p:nvPr/>
        </p:nvSpPr>
        <p:spPr bwMode="auto">
          <a:xfrm>
            <a:off x="539750" y="908050"/>
            <a:ext cx="831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000" noProof="1">
                <a:latin typeface="Arial" panose="020B0604020202020204" pitchFamily="34" charset="0"/>
              </a:rPr>
              <a:t>Temporal (in ms) and spatial sequence of signals during reading a word </a:t>
            </a:r>
          </a:p>
        </p:txBody>
      </p:sp>
      <p:sp>
        <p:nvSpPr>
          <p:cNvPr id="10245" name="Text Box 5">
            <a:extLst>
              <a:ext uri="{FF2B5EF4-FFF2-40B4-BE49-F238E27FC236}">
                <a16:creationId xmlns:a16="http://schemas.microsoft.com/office/drawing/2014/main" id="{9629DE2F-2C46-99B3-B61E-B4CCB0F64F7B}"/>
              </a:ext>
            </a:extLst>
          </p:cNvPr>
          <p:cNvSpPr txBox="1">
            <a:spLocks noChangeArrowheads="1"/>
          </p:cNvSpPr>
          <p:nvPr/>
        </p:nvSpPr>
        <p:spPr bwMode="auto">
          <a:xfrm>
            <a:off x="114300" y="4711700"/>
            <a:ext cx="8893175"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it-IT" sz="1800">
                <a:latin typeface="Arial" panose="020B0604020202020204" pitchFamily="34" charset="0"/>
              </a:rPr>
              <a:t>In addition, the time course of these signals was interesting, in that the first signal at approximately 150 ms was a gamma (35-40 Hz) signal, the second, at approximately 200 ms, an alpha signal, and the next signal at about 300 ms, again a gamma signal</a:t>
            </a:r>
            <a:r>
              <a:rPr lang="pl-PL" altLang="it-IT" sz="1800">
                <a:latin typeface="Arial" panose="020B0604020202020204" pitchFamily="34" charset="0"/>
              </a:rPr>
              <a:t>. </a:t>
            </a:r>
            <a:r>
              <a:rPr lang="en-US" altLang="it-IT" sz="1800">
                <a:latin typeface="Arial" panose="020B0604020202020204" pitchFamily="34" charset="0"/>
              </a:rPr>
              <a:t>The cortical networks involved in reading are highly complex, requiring a sophisticated interplay of temporally and spatially dynamic interactions</a:t>
            </a:r>
            <a:r>
              <a:rPr lang="pl-PL" altLang="it-IT" sz="1800">
                <a:latin typeface="Arial" panose="020B0604020202020204" pitchFamily="34" charset="0"/>
              </a:rPr>
              <a:t>.</a:t>
            </a:r>
          </a:p>
          <a:p>
            <a:pPr eaLnBrk="1" hangingPunct="1">
              <a:spcBef>
                <a:spcPct val="0"/>
              </a:spcBef>
              <a:buClrTx/>
              <a:buSzTx/>
              <a:buFontTx/>
              <a:buNone/>
            </a:pPr>
            <a:r>
              <a:rPr lang="en-US" altLang="it-IT" sz="1200">
                <a:latin typeface="Arial" panose="020B0604020202020204" pitchFamily="34" charset="0"/>
              </a:rPr>
              <a:t>K. Pammer, </a:t>
            </a:r>
            <a:r>
              <a:rPr lang="en-US" altLang="it-IT" sz="1200" i="1">
                <a:latin typeface="Arial" panose="020B0604020202020204" pitchFamily="34" charset="0"/>
              </a:rPr>
              <a:t>Temporral sampling in vision and the implications for dyslexia</a:t>
            </a:r>
            <a:r>
              <a:rPr lang="pl-PL" altLang="it-IT" sz="1200">
                <a:latin typeface="Arial" panose="020B0604020202020204" pitchFamily="34" charset="0"/>
              </a:rPr>
              <a:t> in: Oscillatory “Temporal Sampling” and Developmental Dyslexia: Towards an Overarching Theoretical Framework a cura di Usha Goswami, Alan Power, Marie Lallier, Andrea Facoetti, </a:t>
            </a:r>
            <a:r>
              <a:rPr lang="en-US" altLang="it-IT" sz="1200">
                <a:latin typeface="Arial" panose="020B0604020202020204" pitchFamily="34" charset="0"/>
              </a:rPr>
              <a:t>Frontiers in Human Neuroscience, 2014</a:t>
            </a:r>
            <a:r>
              <a:rPr lang="pl-PL" altLang="it-IT" sz="1200">
                <a:latin typeface="Arial" panose="020B0604020202020204" pitchFamily="34" charset="0"/>
              </a:rPr>
              <a:t>, p. 148, 15</a:t>
            </a:r>
            <a:endParaRPr lang="en-US" altLang="it-IT" sz="1200">
              <a:latin typeface="Arial" panose="020B0604020202020204" pitchFamily="34" charset="0"/>
            </a:endParaRPr>
          </a:p>
          <a:p>
            <a:pPr eaLnBrk="1" hangingPunct="1">
              <a:spcBef>
                <a:spcPct val="0"/>
              </a:spcBef>
              <a:buClrTx/>
              <a:buSzTx/>
              <a:buFontTx/>
              <a:buNone/>
            </a:pPr>
            <a:r>
              <a:rPr lang="en-US" altLang="it-IT" sz="1200">
                <a:latin typeface="Arial" panose="020B0604020202020204" pitchFamily="34" charset="0"/>
              </a:rPr>
              <a:t>”</a:t>
            </a:r>
          </a:p>
          <a:p>
            <a:pPr eaLnBrk="1" hangingPunct="1">
              <a:spcBef>
                <a:spcPct val="0"/>
              </a:spcBef>
              <a:buClrTx/>
              <a:buSzTx/>
              <a:buFontTx/>
              <a:buNone/>
            </a:pPr>
            <a:r>
              <a:rPr lang="pl-PL" altLang="it-IT" sz="1800">
                <a:latin typeface="Arial" panose="020B0604020202020204" pitchFamily="34" charset="0"/>
              </a:rPr>
              <a:t> </a:t>
            </a:r>
            <a:endParaRPr lang="en-AU" altLang="it-IT" sz="18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163084A-51B2-4FA7-8DC9-37769FAF02D1}"/>
              </a:ext>
            </a:extLst>
          </p:cNvPr>
          <p:cNvSpPr>
            <a:spLocks noGrp="1" noChangeArrowheads="1"/>
          </p:cNvSpPr>
          <p:nvPr>
            <p:ph type="title"/>
          </p:nvPr>
        </p:nvSpPr>
        <p:spPr/>
        <p:txBody>
          <a:bodyPr/>
          <a:lstStyle/>
          <a:p>
            <a:r>
              <a:rPr lang="it-IT" altLang="it-IT" sz="3600"/>
              <a:t>Coscenza</a:t>
            </a:r>
          </a:p>
        </p:txBody>
      </p:sp>
      <p:sp>
        <p:nvSpPr>
          <p:cNvPr id="3" name="Segnaposto contenuto 2">
            <a:extLst>
              <a:ext uri="{FF2B5EF4-FFF2-40B4-BE49-F238E27FC236}">
                <a16:creationId xmlns:a16="http://schemas.microsoft.com/office/drawing/2014/main" id="{9B6B4E89-2738-95DC-ED3B-4294C99E88A4}"/>
              </a:ext>
            </a:extLst>
          </p:cNvPr>
          <p:cNvSpPr>
            <a:spLocks noGrp="1"/>
          </p:cNvSpPr>
          <p:nvPr>
            <p:ph idx="1"/>
          </p:nvPr>
        </p:nvSpPr>
        <p:spPr/>
        <p:txBody>
          <a:bodyPr/>
          <a:lstStyle/>
          <a:p>
            <a:pPr>
              <a:defRPr/>
            </a:pPr>
            <a:r>
              <a:rPr lang="it-IT" sz="2200" dirty="0" err="1"/>
              <a:t>ˮLe</a:t>
            </a:r>
            <a:r>
              <a:rPr lang="it-IT" sz="2200" dirty="0"/>
              <a:t> migliaia o i milioni di momenti coscienti che ciascuno di noi sperimenta, riflettono il fatto che uno dei nostri sistemi di connessioni di sta «dando da fare». Questi sistemi di connessioni sono ovunque, non in una collocazione specifica. Quando uno smette di funzionare, quello successivo si fa avanti. Il sistema simile a un organo a canne, suona la musica tutto il giorno. Questo che rende la coscienza umana emerge tanto vibrante è che il nostro organo a canne ha molte melodie da suonare, mentre quello del ratto ne ha poche. E più sappiamo, migliore è il </a:t>
            </a:r>
            <a:r>
              <a:rPr lang="it-IT" sz="2200" dirty="0" err="1"/>
              <a:t>concerto.ˮ</a:t>
            </a:r>
            <a:endParaRPr lang="it-IT" sz="2200" dirty="0"/>
          </a:p>
          <a:p>
            <a:pPr marL="0" indent="0">
              <a:buFontTx/>
              <a:buNone/>
              <a:defRPr/>
            </a:pPr>
            <a:r>
              <a:rPr lang="it-IT" sz="2200" dirty="0"/>
              <a:t>(</a:t>
            </a:r>
            <a:r>
              <a:rPr lang="it-IT" sz="2200" i="1" dirty="0"/>
              <a:t>Human</a:t>
            </a:r>
            <a:r>
              <a:rPr lang="it-IT" sz="2200" dirty="0"/>
              <a:t>, p. 403)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9C85337C-7C0E-69BB-F804-30EBA37BC2EB}"/>
              </a:ext>
            </a:extLst>
          </p:cNvPr>
          <p:cNvSpPr>
            <a:spLocks noGrp="1" noChangeArrowheads="1"/>
          </p:cNvSpPr>
          <p:nvPr>
            <p:ph type="title"/>
          </p:nvPr>
        </p:nvSpPr>
        <p:spPr/>
        <p:txBody>
          <a:bodyPr/>
          <a:lstStyle/>
          <a:p>
            <a:r>
              <a:rPr lang="it-IT" altLang="it-IT" sz="3600"/>
              <a:t>Cinque sistemi di funzioni nel cervello </a:t>
            </a:r>
          </a:p>
        </p:txBody>
      </p:sp>
      <p:pic>
        <p:nvPicPr>
          <p:cNvPr id="9219" name="Immagine 5">
            <a:extLst>
              <a:ext uri="{FF2B5EF4-FFF2-40B4-BE49-F238E27FC236}">
                <a16:creationId xmlns:a16="http://schemas.microsoft.com/office/drawing/2014/main" id="{4EB8DBB3-C923-55D0-1F13-E8D345FA2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447800"/>
            <a:ext cx="6270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CasellaDiTesto 6">
            <a:extLst>
              <a:ext uri="{FF2B5EF4-FFF2-40B4-BE49-F238E27FC236}">
                <a16:creationId xmlns:a16="http://schemas.microsoft.com/office/drawing/2014/main" id="{FE866F93-094D-ACB3-F30D-D576A3137331}"/>
              </a:ext>
            </a:extLst>
          </p:cNvPr>
          <p:cNvSpPr txBox="1">
            <a:spLocks noChangeArrowheads="1"/>
          </p:cNvSpPr>
          <p:nvPr/>
        </p:nvSpPr>
        <p:spPr bwMode="auto">
          <a:xfrm>
            <a:off x="827088" y="61912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1DA916B5-7733-58B5-6DBD-BA97AC035D7F}"/>
              </a:ext>
            </a:extLst>
          </p:cNvPr>
          <p:cNvSpPr>
            <a:spLocks noGrp="1" noChangeArrowheads="1"/>
          </p:cNvSpPr>
          <p:nvPr>
            <p:ph type="title"/>
          </p:nvPr>
        </p:nvSpPr>
        <p:spPr/>
        <p:txBody>
          <a:bodyPr/>
          <a:lstStyle/>
          <a:p>
            <a:r>
              <a:rPr lang="it-IT" altLang="it-IT" sz="3600"/>
              <a:t>Le polarizzazioni mentali errate </a:t>
            </a:r>
          </a:p>
        </p:txBody>
      </p:sp>
      <p:sp>
        <p:nvSpPr>
          <p:cNvPr id="10243" name="CasellaDiTesto 6">
            <a:extLst>
              <a:ext uri="{FF2B5EF4-FFF2-40B4-BE49-F238E27FC236}">
                <a16:creationId xmlns:a16="http://schemas.microsoft.com/office/drawing/2014/main" id="{992EFC4B-69D7-B592-58A5-A5BC32C7E1A8}"/>
              </a:ext>
            </a:extLst>
          </p:cNvPr>
          <p:cNvSpPr txBox="1">
            <a:spLocks noChangeArrowheads="1"/>
          </p:cNvSpPr>
          <p:nvPr/>
        </p:nvSpPr>
        <p:spPr bwMode="auto">
          <a:xfrm>
            <a:off x="827088" y="61912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0244" name="Immagine 3">
            <a:extLst>
              <a:ext uri="{FF2B5EF4-FFF2-40B4-BE49-F238E27FC236}">
                <a16:creationId xmlns:a16="http://schemas.microsoft.com/office/drawing/2014/main" id="{B708CAAC-E300-BF25-0318-55F1A167C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417638"/>
            <a:ext cx="627062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2952EF50-CB8E-FAF7-9AEA-DCA161FAFA49}"/>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1267" name="CasellaDiTesto 6">
            <a:extLst>
              <a:ext uri="{FF2B5EF4-FFF2-40B4-BE49-F238E27FC236}">
                <a16:creationId xmlns:a16="http://schemas.microsoft.com/office/drawing/2014/main" id="{D9ED39C8-CD9E-B6C3-0FD3-75BB45051559}"/>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1268" name="Immagine 4">
            <a:extLst>
              <a:ext uri="{FF2B5EF4-FFF2-40B4-BE49-F238E27FC236}">
                <a16:creationId xmlns:a16="http://schemas.microsoft.com/office/drawing/2014/main" id="{96A7710D-AB5D-17B4-03A7-C16B3F46B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00138"/>
            <a:ext cx="72009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8B17CBD3-C6DD-7BBE-9D53-42F48C80B69C}"/>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2291" name="CasellaDiTesto 6">
            <a:extLst>
              <a:ext uri="{FF2B5EF4-FFF2-40B4-BE49-F238E27FC236}">
                <a16:creationId xmlns:a16="http://schemas.microsoft.com/office/drawing/2014/main" id="{D21B6139-6058-484E-90B9-300565F68670}"/>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2292" name="Immagine 3">
            <a:extLst>
              <a:ext uri="{FF2B5EF4-FFF2-40B4-BE49-F238E27FC236}">
                <a16:creationId xmlns:a16="http://schemas.microsoft.com/office/drawing/2014/main" id="{D17ACF34-FFCB-63F0-5157-B7672DDA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1106488"/>
            <a:ext cx="623887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CBE53-B499-042E-38FC-213EE8AB213C}"/>
              </a:ext>
            </a:extLst>
          </p:cNvPr>
          <p:cNvSpPr>
            <a:spLocks noGrp="1"/>
          </p:cNvSpPr>
          <p:nvPr>
            <p:ph type="title"/>
          </p:nvPr>
        </p:nvSpPr>
        <p:spPr/>
        <p:txBody>
          <a:bodyPr/>
          <a:lstStyle/>
          <a:p>
            <a:r>
              <a:rPr lang="it-IT" sz="3600" dirty="0"/>
              <a:t>La calotta cranica: </a:t>
            </a:r>
            <a:br>
              <a:rPr lang="it-IT" sz="3600" dirty="0"/>
            </a:br>
            <a:r>
              <a:rPr lang="it-IT" sz="3600" dirty="0"/>
              <a:t>la lente del mondo intero</a:t>
            </a:r>
          </a:p>
        </p:txBody>
      </p:sp>
      <p:sp>
        <p:nvSpPr>
          <p:cNvPr id="3" name="Segnaposto contenuto 2">
            <a:extLst>
              <a:ext uri="{FF2B5EF4-FFF2-40B4-BE49-F238E27FC236}">
                <a16:creationId xmlns:a16="http://schemas.microsoft.com/office/drawing/2014/main" id="{64FC2AD4-553E-BCC8-2730-04986182B638}"/>
              </a:ext>
            </a:extLst>
          </p:cNvPr>
          <p:cNvSpPr>
            <a:spLocks noGrp="1"/>
          </p:cNvSpPr>
          <p:nvPr>
            <p:ph idx="1"/>
          </p:nvPr>
        </p:nvSpPr>
        <p:spPr>
          <a:xfrm>
            <a:off x="457200" y="1417638"/>
            <a:ext cx="8229600" cy="4525963"/>
          </a:xfrm>
        </p:spPr>
        <p:txBody>
          <a:bodyPr/>
          <a:lstStyle/>
          <a:p>
            <a:pPr marL="0" indent="0">
              <a:buNone/>
            </a:pPr>
            <a:r>
              <a:rPr lang="it-IT" sz="2000" dirty="0"/>
              <a:t>La massa gelatinosa e rugosa di appena un chilogrammo e mezzo di peso che costituisce il nostro cervello, oltre a permetterci di contemplare cosmo e immaginare ipotetiche vite su altri pianeti, di fare previsioni sulle fluttuazioni della Borsa di valori e progettare sofisticati dispositivi per migliorare la qualità della nostra vita o distruggerla con terrificante efficacia, ci permette anche di simulare lo stato mentale delle persone presenti nel nostro ambiente al fine di identificare e comprendere il loro comportamento. (p.10)</a:t>
            </a:r>
          </a:p>
          <a:p>
            <a:pPr marL="0" indent="0">
              <a:buNone/>
            </a:pPr>
            <a:r>
              <a:rPr lang="it-IT" sz="1600" dirty="0"/>
              <a:t>Silvina </a:t>
            </a:r>
            <a:r>
              <a:rPr lang="it-IT" sz="1600" dirty="0" err="1"/>
              <a:t>Catuara</a:t>
            </a:r>
            <a:r>
              <a:rPr lang="it-IT" sz="1600" dirty="0"/>
              <a:t> </a:t>
            </a:r>
            <a:r>
              <a:rPr lang="it-IT" sz="1600" dirty="0" err="1"/>
              <a:t>Solarz</a:t>
            </a:r>
            <a:r>
              <a:rPr lang="it-IT" sz="1600" dirty="0"/>
              <a:t>, </a:t>
            </a:r>
            <a:r>
              <a:rPr lang="it-IT" sz="1600" i="1" dirty="0"/>
              <a:t>I neuroni specchio. Apprendimento, imitazione, empatia, </a:t>
            </a:r>
            <a:r>
              <a:rPr lang="it-IT" sz="1600" dirty="0"/>
              <a:t>EMSE Milano, 2022 </a:t>
            </a:r>
          </a:p>
          <a:p>
            <a:pPr marL="0" indent="0">
              <a:buNone/>
            </a:pPr>
            <a:endParaRPr lang="it-IT" sz="1600" dirty="0"/>
          </a:p>
          <a:p>
            <a:pPr marL="0" indent="0">
              <a:buNone/>
            </a:pPr>
            <a:endParaRPr lang="it-IT" sz="1600" dirty="0"/>
          </a:p>
        </p:txBody>
      </p:sp>
      <p:pic>
        <p:nvPicPr>
          <p:cNvPr id="7" name="Immagine 6">
            <a:extLst>
              <a:ext uri="{FF2B5EF4-FFF2-40B4-BE49-F238E27FC236}">
                <a16:creationId xmlns:a16="http://schemas.microsoft.com/office/drawing/2014/main" id="{BE0D709F-CBDD-AA22-A2CA-103F423389BE}"/>
              </a:ext>
            </a:extLst>
          </p:cNvPr>
          <p:cNvPicPr>
            <a:picLocks noChangeAspect="1"/>
          </p:cNvPicPr>
          <p:nvPr/>
        </p:nvPicPr>
        <p:blipFill>
          <a:blip r:embed="rId2"/>
          <a:stretch>
            <a:fillRect/>
          </a:stretch>
        </p:blipFill>
        <p:spPr>
          <a:xfrm>
            <a:off x="472127" y="4509120"/>
            <a:ext cx="8443805" cy="931242"/>
          </a:xfrm>
          <a:prstGeom prst="rect">
            <a:avLst/>
          </a:prstGeom>
        </p:spPr>
      </p:pic>
      <p:sp>
        <p:nvSpPr>
          <p:cNvPr id="9" name="CasellaDiTesto 8">
            <a:extLst>
              <a:ext uri="{FF2B5EF4-FFF2-40B4-BE49-F238E27FC236}">
                <a16:creationId xmlns:a16="http://schemas.microsoft.com/office/drawing/2014/main" id="{1CFC82BB-2671-B131-95B4-8603629B7EC2}"/>
              </a:ext>
            </a:extLst>
          </p:cNvPr>
          <p:cNvSpPr txBox="1"/>
          <p:nvPr/>
        </p:nvSpPr>
        <p:spPr>
          <a:xfrm>
            <a:off x="473880" y="5641222"/>
            <a:ext cx="7770527" cy="369332"/>
          </a:xfrm>
          <a:prstGeom prst="rect">
            <a:avLst/>
          </a:prstGeom>
          <a:noFill/>
        </p:spPr>
        <p:txBody>
          <a:bodyPr wrap="square">
            <a:spAutoFit/>
          </a:bodyPr>
          <a:lstStyle/>
          <a:p>
            <a:r>
              <a:rPr lang="it-IT" dirty="0"/>
              <a:t>«Il cervello umano è la struttura più complessa dell’Universo» (W. Duch)</a:t>
            </a:r>
          </a:p>
        </p:txBody>
      </p:sp>
    </p:spTree>
    <p:extLst>
      <p:ext uri="{BB962C8B-B14F-4D97-AF65-F5344CB8AC3E}">
        <p14:creationId xmlns:p14="http://schemas.microsoft.com/office/powerpoint/2010/main" val="387935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D62CB741-F79E-AC93-9AD3-AAE33E8B60DC}"/>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3315" name="CasellaDiTesto 6">
            <a:extLst>
              <a:ext uri="{FF2B5EF4-FFF2-40B4-BE49-F238E27FC236}">
                <a16:creationId xmlns:a16="http://schemas.microsoft.com/office/drawing/2014/main" id="{9070A406-DD77-D09F-9822-214404A35CE0}"/>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3316" name="Immagine 7">
            <a:extLst>
              <a:ext uri="{FF2B5EF4-FFF2-40B4-BE49-F238E27FC236}">
                <a16:creationId xmlns:a16="http://schemas.microsoft.com/office/drawing/2014/main" id="{E62A6C80-4C80-BB15-A3DC-1246B7AD1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55675"/>
            <a:ext cx="75247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4C587E-3BDD-9689-B842-3E26995C6A9E}"/>
              </a:ext>
            </a:extLst>
          </p:cNvPr>
          <p:cNvSpPr>
            <a:spLocks noGrp="1" noChangeArrowheads="1"/>
          </p:cNvSpPr>
          <p:nvPr>
            <p:ph type="title"/>
          </p:nvPr>
        </p:nvSpPr>
        <p:spPr>
          <a:xfrm>
            <a:off x="457200" y="260350"/>
            <a:ext cx="8229600" cy="1143000"/>
          </a:xfrm>
        </p:spPr>
        <p:txBody>
          <a:bodyPr/>
          <a:lstStyle/>
          <a:p>
            <a:r>
              <a:rPr lang="it-IT" altLang="it-IT" sz="3200"/>
              <a:t>La stessa parola ha più di una collocazione nel cervello, secondo il significato, somiglianza vocale, funzione </a:t>
            </a:r>
          </a:p>
        </p:txBody>
      </p:sp>
      <p:sp>
        <p:nvSpPr>
          <p:cNvPr id="14339" name="CasellaDiTesto 6">
            <a:extLst>
              <a:ext uri="{FF2B5EF4-FFF2-40B4-BE49-F238E27FC236}">
                <a16:creationId xmlns:a16="http://schemas.microsoft.com/office/drawing/2014/main" id="{3F008586-6DD4-B69D-1E8D-F7BCF7654FA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4340" name="Immagine 5">
            <a:extLst>
              <a:ext uri="{FF2B5EF4-FFF2-40B4-BE49-F238E27FC236}">
                <a16:creationId xmlns:a16="http://schemas.microsoft.com/office/drawing/2014/main" id="{7BA4E53B-DF41-76CC-D0A1-2335BF3F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1533525"/>
            <a:ext cx="69469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354013" y="5399088"/>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«This is a map of someone’s brain, showing different regions that respond when we hear a word»</a:t>
            </a:r>
          </a:p>
          <a:p>
            <a:pPr>
              <a:spcBef>
                <a:spcPct val="0"/>
              </a:spcBef>
              <a:buFontTx/>
              <a:buNone/>
            </a:pPr>
            <a:endParaRPr lang="it-IT" altLang="it-IT" sz="1800"/>
          </a:p>
          <a:p>
            <a:pPr>
              <a:spcBef>
                <a:spcPct val="0"/>
              </a:spcBef>
              <a:buFontTx/>
              <a:buNone/>
            </a:pPr>
            <a:r>
              <a:rPr lang="it-IT" altLang="it-IT" sz="1800"/>
              <a:t>Nature, The brain dictionary</a:t>
            </a:r>
          </a:p>
          <a:p>
            <a:pPr>
              <a:spcBef>
                <a:spcPct val="0"/>
              </a:spcBef>
              <a:buFontTx/>
              <a:buNone/>
            </a:pPr>
            <a:r>
              <a:rPr lang="it-IT" altLang="it-IT" sz="1800"/>
              <a:t>https://www.youtube.com/watch?v=k61nJkx5aDQ</a:t>
            </a:r>
          </a:p>
        </p:txBody>
      </p:sp>
      <p:pic>
        <p:nvPicPr>
          <p:cNvPr id="4" name="Immagine 3">
            <a:extLst>
              <a:ext uri="{FF2B5EF4-FFF2-40B4-BE49-F238E27FC236}">
                <a16:creationId xmlns:a16="http://schemas.microsoft.com/office/drawing/2014/main" id="{813A7441-129C-1787-5A2A-A7F396F2D5F7}"/>
              </a:ext>
            </a:extLst>
          </p:cNvPr>
          <p:cNvPicPr>
            <a:picLocks noChangeAspect="1"/>
          </p:cNvPicPr>
          <p:nvPr/>
        </p:nvPicPr>
        <p:blipFill>
          <a:blip r:embed="rId2"/>
          <a:stretch>
            <a:fillRect/>
          </a:stretch>
        </p:blipFill>
        <p:spPr>
          <a:xfrm>
            <a:off x="2051720" y="980728"/>
            <a:ext cx="5313474" cy="41772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250825" y="4869160"/>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a:t>
            </a:r>
            <a:r>
              <a:rPr lang="it-IT" altLang="it-IT" sz="1800" dirty="0" err="1"/>
              <a:t>This</a:t>
            </a:r>
            <a:r>
              <a:rPr lang="it-IT" altLang="it-IT" sz="1800" dirty="0"/>
              <a:t> </a:t>
            </a:r>
            <a:r>
              <a:rPr lang="it-IT" altLang="it-IT" sz="1800" dirty="0" err="1"/>
              <a:t>is</a:t>
            </a:r>
            <a:r>
              <a:rPr lang="it-IT" altLang="it-IT" sz="1800" dirty="0"/>
              <a:t> a </a:t>
            </a:r>
            <a:r>
              <a:rPr lang="it-IT" altLang="it-IT" sz="1800" dirty="0" err="1"/>
              <a:t>map</a:t>
            </a:r>
            <a:r>
              <a:rPr lang="it-IT" altLang="it-IT" sz="1800" dirty="0"/>
              <a:t> of </a:t>
            </a:r>
            <a:r>
              <a:rPr lang="it-IT" altLang="it-IT" sz="1800" dirty="0" err="1"/>
              <a:t>someone’s</a:t>
            </a:r>
            <a:r>
              <a:rPr lang="it-IT" altLang="it-IT" sz="1800" dirty="0"/>
              <a:t> brain, </a:t>
            </a:r>
            <a:r>
              <a:rPr lang="it-IT" altLang="it-IT" sz="1800" dirty="0" err="1"/>
              <a:t>showing</a:t>
            </a:r>
            <a:r>
              <a:rPr lang="it-IT" altLang="it-IT" sz="1800" dirty="0"/>
              <a:t> </a:t>
            </a:r>
            <a:r>
              <a:rPr lang="it-IT" altLang="it-IT" sz="1800" dirty="0" err="1"/>
              <a:t>different</a:t>
            </a:r>
            <a:r>
              <a:rPr lang="it-IT" altLang="it-IT" sz="1800" dirty="0"/>
              <a:t> </a:t>
            </a:r>
            <a:r>
              <a:rPr lang="it-IT" altLang="it-IT" sz="1800" dirty="0" err="1"/>
              <a:t>regions</a:t>
            </a:r>
            <a:r>
              <a:rPr lang="it-IT" altLang="it-IT" sz="1800" dirty="0"/>
              <a:t> </a:t>
            </a:r>
            <a:r>
              <a:rPr lang="it-IT" altLang="it-IT" sz="1800" dirty="0" err="1"/>
              <a:t>that</a:t>
            </a:r>
            <a:r>
              <a:rPr lang="it-IT" altLang="it-IT" sz="1800" dirty="0"/>
              <a:t> </a:t>
            </a:r>
            <a:r>
              <a:rPr lang="it-IT" altLang="it-IT" sz="1800" dirty="0" err="1"/>
              <a:t>respond</a:t>
            </a:r>
            <a:r>
              <a:rPr lang="it-IT" altLang="it-IT" sz="1800" dirty="0"/>
              <a:t> </a:t>
            </a:r>
            <a:r>
              <a:rPr lang="it-IT" altLang="it-IT" sz="1800" dirty="0" err="1"/>
              <a:t>when</a:t>
            </a:r>
            <a:r>
              <a:rPr lang="it-IT" altLang="it-IT" sz="1800" dirty="0"/>
              <a:t> </a:t>
            </a:r>
            <a:r>
              <a:rPr lang="it-IT" altLang="it-IT" sz="1800" dirty="0" err="1"/>
              <a:t>we</a:t>
            </a:r>
            <a:r>
              <a:rPr lang="it-IT" altLang="it-IT" sz="1800" dirty="0"/>
              <a:t> </a:t>
            </a:r>
            <a:r>
              <a:rPr lang="it-IT" altLang="it-IT" sz="1800" dirty="0" err="1"/>
              <a:t>hear</a:t>
            </a:r>
            <a:r>
              <a:rPr lang="it-IT" altLang="it-IT" sz="1800" dirty="0"/>
              <a:t> a word»</a:t>
            </a:r>
          </a:p>
          <a:p>
            <a:pPr>
              <a:spcBef>
                <a:spcPct val="0"/>
              </a:spcBef>
              <a:buFontTx/>
              <a:buNone/>
            </a:pPr>
            <a:endParaRPr lang="it-IT" altLang="it-IT" sz="1800" dirty="0"/>
          </a:p>
          <a:p>
            <a:pPr>
              <a:spcBef>
                <a:spcPct val="0"/>
              </a:spcBef>
              <a:buFontTx/>
              <a:buNone/>
            </a:pPr>
            <a:r>
              <a:rPr lang="it-IT" altLang="it-IT" sz="1800" dirty="0"/>
              <a:t>Nature, The brain </a:t>
            </a:r>
            <a:r>
              <a:rPr lang="it-IT" altLang="it-IT" sz="1800" dirty="0" err="1"/>
              <a:t>dictionary</a:t>
            </a:r>
            <a:endParaRPr lang="it-IT" altLang="it-IT" sz="1800" dirty="0"/>
          </a:p>
          <a:p>
            <a:pPr>
              <a:spcBef>
                <a:spcPct val="0"/>
              </a:spcBef>
              <a:buFontTx/>
              <a:buNone/>
            </a:pPr>
            <a:r>
              <a:rPr lang="it-IT" altLang="it-IT" sz="1800" dirty="0"/>
              <a:t>https://www.youtube.com/watch?v=k61nJkx5aDQ</a:t>
            </a:r>
          </a:p>
        </p:txBody>
      </p:sp>
      <p:pic>
        <p:nvPicPr>
          <p:cNvPr id="3" name="The brain dictionary - YouTube">
            <a:hlinkClick r:id="" action="ppaction://media"/>
            <a:extLst>
              <a:ext uri="{FF2B5EF4-FFF2-40B4-BE49-F238E27FC236}">
                <a16:creationId xmlns:a16="http://schemas.microsoft.com/office/drawing/2014/main" id="{C8FF5CBA-9F9D-B6D3-37A6-9ED6C1243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972" y="1143000"/>
            <a:ext cx="6246056" cy="3510664"/>
          </a:xfrm>
          <a:prstGeom prst="rect">
            <a:avLst/>
          </a:prstGeom>
        </p:spPr>
      </p:pic>
    </p:spTree>
    <p:extLst>
      <p:ext uri="{BB962C8B-B14F-4D97-AF65-F5344CB8AC3E}">
        <p14:creationId xmlns:p14="http://schemas.microsoft.com/office/powerpoint/2010/main" val="7328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6779A40C-9292-164D-725D-6F55B7DB89E2}"/>
              </a:ext>
            </a:extLst>
          </p:cNvPr>
          <p:cNvSpPr>
            <a:spLocks noGrp="1" noChangeArrowheads="1"/>
          </p:cNvSpPr>
          <p:nvPr>
            <p:ph type="title"/>
          </p:nvPr>
        </p:nvSpPr>
        <p:spPr>
          <a:xfrm>
            <a:off x="457200" y="260350"/>
            <a:ext cx="8229600" cy="1143000"/>
          </a:xfrm>
        </p:spPr>
        <p:txBody>
          <a:bodyPr/>
          <a:lstStyle/>
          <a:p>
            <a:r>
              <a:rPr lang="it-IT" altLang="it-IT" sz="3200"/>
              <a:t>La stessa parola ha più di una collocazione nel cervello, secondo il significato, somiglianza vocale, funzione </a:t>
            </a:r>
          </a:p>
        </p:txBody>
      </p:sp>
      <p:sp>
        <p:nvSpPr>
          <p:cNvPr id="16387" name="CasellaDiTesto 6">
            <a:extLst>
              <a:ext uri="{FF2B5EF4-FFF2-40B4-BE49-F238E27FC236}">
                <a16:creationId xmlns:a16="http://schemas.microsoft.com/office/drawing/2014/main" id="{B3B6F568-C259-E302-F082-B8040C957F95}"/>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6388" name="Immagine 3">
            <a:extLst>
              <a:ext uri="{FF2B5EF4-FFF2-40B4-BE49-F238E27FC236}">
                <a16:creationId xmlns:a16="http://schemas.microsoft.com/office/drawing/2014/main" id="{45B313EA-3E2A-8ECD-F987-17CA315E4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804988"/>
            <a:ext cx="62039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517FE2D9-0397-6DD0-468C-B79DA79FC52D}"/>
              </a:ext>
            </a:extLst>
          </p:cNvPr>
          <p:cNvSpPr>
            <a:spLocks noGrp="1" noChangeArrowheads="1"/>
          </p:cNvSpPr>
          <p:nvPr>
            <p:ph type="title"/>
          </p:nvPr>
        </p:nvSpPr>
        <p:spPr>
          <a:xfrm>
            <a:off x="457200" y="260350"/>
            <a:ext cx="8229600" cy="1143000"/>
          </a:xfrm>
        </p:spPr>
        <p:txBody>
          <a:bodyPr/>
          <a:lstStyle/>
          <a:p>
            <a:r>
              <a:rPr lang="it-IT" altLang="it-IT" sz="3200"/>
              <a:t>Capire la narrazione è molto di più che sommare le parole</a:t>
            </a:r>
          </a:p>
        </p:txBody>
      </p:sp>
      <p:sp>
        <p:nvSpPr>
          <p:cNvPr id="17411" name="CasellaDiTesto 6">
            <a:extLst>
              <a:ext uri="{FF2B5EF4-FFF2-40B4-BE49-F238E27FC236}">
                <a16:creationId xmlns:a16="http://schemas.microsoft.com/office/drawing/2014/main" id="{4E578CB0-911E-810C-1363-3D5C9C76D034}"/>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7412" name="Immagine 4">
            <a:extLst>
              <a:ext uri="{FF2B5EF4-FFF2-40B4-BE49-F238E27FC236}">
                <a16:creationId xmlns:a16="http://schemas.microsoft.com/office/drawing/2014/main" id="{FB940BE4-0702-1006-2B9D-43965F00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1585913"/>
            <a:ext cx="6588125"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FD5B7B0F-8B44-E8D5-B499-31E37D7846FF}"/>
              </a:ext>
            </a:extLst>
          </p:cNvPr>
          <p:cNvSpPr>
            <a:spLocks noGrp="1" noChangeArrowheads="1"/>
          </p:cNvSpPr>
          <p:nvPr>
            <p:ph type="title"/>
          </p:nvPr>
        </p:nvSpPr>
        <p:spPr>
          <a:xfrm>
            <a:off x="457200" y="260350"/>
            <a:ext cx="8229600" cy="1143000"/>
          </a:xfrm>
        </p:spPr>
        <p:txBody>
          <a:bodyPr/>
          <a:lstStyle/>
          <a:p>
            <a:r>
              <a:rPr lang="it-IT" altLang="it-IT" sz="3200"/>
              <a:t>Tante «abilità» sono localizzate nel ipocampo</a:t>
            </a:r>
          </a:p>
        </p:txBody>
      </p:sp>
      <p:sp>
        <p:nvSpPr>
          <p:cNvPr id="18435" name="CasellaDiTesto 6">
            <a:extLst>
              <a:ext uri="{FF2B5EF4-FFF2-40B4-BE49-F238E27FC236}">
                <a16:creationId xmlns:a16="http://schemas.microsoft.com/office/drawing/2014/main" id="{62C3FBB5-53DD-7E1C-45CB-80E8D948DD06}"/>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8436" name="Immagine 7">
            <a:extLst>
              <a:ext uri="{FF2B5EF4-FFF2-40B4-BE49-F238E27FC236}">
                <a16:creationId xmlns:a16="http://schemas.microsoft.com/office/drawing/2014/main" id="{A8FA80B2-03F1-C16E-EB10-9642DD4DC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1374775"/>
            <a:ext cx="68770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F420ED63-B46F-AB8D-20CF-B8236A371A1A}"/>
              </a:ext>
            </a:extLst>
          </p:cNvPr>
          <p:cNvSpPr>
            <a:spLocks noGrp="1" noChangeArrowheads="1"/>
          </p:cNvSpPr>
          <p:nvPr>
            <p:ph type="title"/>
          </p:nvPr>
        </p:nvSpPr>
        <p:spPr>
          <a:xfrm>
            <a:off x="457200" y="260350"/>
            <a:ext cx="8229600" cy="1143000"/>
          </a:xfrm>
        </p:spPr>
        <p:txBody>
          <a:bodyPr/>
          <a:lstStyle/>
          <a:p>
            <a:r>
              <a:rPr lang="it-IT" altLang="it-IT" sz="3200"/>
              <a:t>Orientamento e lo spazio</a:t>
            </a:r>
          </a:p>
        </p:txBody>
      </p:sp>
      <p:sp>
        <p:nvSpPr>
          <p:cNvPr id="19459" name="CasellaDiTesto 6">
            <a:extLst>
              <a:ext uri="{FF2B5EF4-FFF2-40B4-BE49-F238E27FC236}">
                <a16:creationId xmlns:a16="http://schemas.microsoft.com/office/drawing/2014/main" id="{BA5C8F8A-6587-09FD-2141-A7645FC440B3}"/>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9460" name="Immagine 5">
            <a:extLst>
              <a:ext uri="{FF2B5EF4-FFF2-40B4-BE49-F238E27FC236}">
                <a16:creationId xmlns:a16="http://schemas.microsoft.com/office/drawing/2014/main" id="{72C64F49-142C-7BF7-64E2-2E73112E2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49400"/>
            <a:ext cx="6408737"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722C1502-6024-6A89-79B7-F9B86CE8FA48}"/>
              </a:ext>
            </a:extLst>
          </p:cNvPr>
          <p:cNvSpPr>
            <a:spLocks noGrp="1" noChangeArrowheads="1"/>
          </p:cNvSpPr>
          <p:nvPr>
            <p:ph type="title"/>
          </p:nvPr>
        </p:nvSpPr>
        <p:spPr>
          <a:xfrm>
            <a:off x="457200" y="260350"/>
            <a:ext cx="8229600" cy="1143000"/>
          </a:xfrm>
        </p:spPr>
        <p:txBody>
          <a:bodyPr/>
          <a:lstStyle/>
          <a:p>
            <a:r>
              <a:rPr lang="it-IT" altLang="it-IT" sz="3200"/>
              <a:t>Mappe, per organizzare le informazioni</a:t>
            </a:r>
          </a:p>
        </p:txBody>
      </p:sp>
      <p:sp>
        <p:nvSpPr>
          <p:cNvPr id="20483" name="CasellaDiTesto 6">
            <a:extLst>
              <a:ext uri="{FF2B5EF4-FFF2-40B4-BE49-F238E27FC236}">
                <a16:creationId xmlns:a16="http://schemas.microsoft.com/office/drawing/2014/main" id="{6C17A914-6EC0-85BD-E795-8730D6C45A9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0484" name="Immagine 7">
            <a:extLst>
              <a:ext uri="{FF2B5EF4-FFF2-40B4-BE49-F238E27FC236}">
                <a16:creationId xmlns:a16="http://schemas.microsoft.com/office/drawing/2014/main" id="{C7FF15D6-E27E-D040-286A-D315618B7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04913"/>
            <a:ext cx="70929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E2D6841D-E2D4-5A73-F4B4-FC37B9EAE881}"/>
              </a:ext>
            </a:extLst>
          </p:cNvPr>
          <p:cNvSpPr>
            <a:spLocks noGrp="1" noChangeArrowheads="1"/>
          </p:cNvSpPr>
          <p:nvPr>
            <p:ph type="title"/>
          </p:nvPr>
        </p:nvSpPr>
        <p:spPr>
          <a:xfrm>
            <a:off x="457200" y="260350"/>
            <a:ext cx="8229600" cy="1143000"/>
          </a:xfrm>
        </p:spPr>
        <p:txBody>
          <a:bodyPr/>
          <a:lstStyle/>
          <a:p>
            <a:r>
              <a:rPr lang="it-IT" altLang="it-IT" sz="3200"/>
              <a:t>3 vie per memorizzare le parole</a:t>
            </a:r>
          </a:p>
        </p:txBody>
      </p:sp>
      <p:sp>
        <p:nvSpPr>
          <p:cNvPr id="21507" name="CasellaDiTesto 6">
            <a:extLst>
              <a:ext uri="{FF2B5EF4-FFF2-40B4-BE49-F238E27FC236}">
                <a16:creationId xmlns:a16="http://schemas.microsoft.com/office/drawing/2014/main" id="{2314406B-D0D3-DAB3-589C-D39FD5C8682F}"/>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1508" name="Immagine 3">
            <a:extLst>
              <a:ext uri="{FF2B5EF4-FFF2-40B4-BE49-F238E27FC236}">
                <a16:creationId xmlns:a16="http://schemas.microsoft.com/office/drawing/2014/main" id="{24252A2D-B2B8-C8D9-C97B-CB6CC25E3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69988"/>
            <a:ext cx="7162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8247813A-BA2C-D552-5D3C-979C6A72B0E6}"/>
              </a:ext>
            </a:extLst>
          </p:cNvPr>
          <p:cNvSpPr>
            <a:spLocks noGrp="1" noChangeArrowheads="1"/>
          </p:cNvSpPr>
          <p:nvPr>
            <p:ph type="title"/>
          </p:nvPr>
        </p:nvSpPr>
        <p:spPr/>
        <p:txBody>
          <a:bodyPr/>
          <a:lstStyle/>
          <a:p>
            <a:r>
              <a:rPr lang="it-IT" altLang="it-IT" sz="3200" dirty="0"/>
              <a:t>Cervello umano – una costruzione più complicata dell’intero universo </a:t>
            </a:r>
          </a:p>
        </p:txBody>
      </p:sp>
      <p:pic>
        <p:nvPicPr>
          <p:cNvPr id="5123" name="Picture 2" descr="Lobes of the brain QBI neuroscience">
            <a:extLst>
              <a:ext uri="{FF2B5EF4-FFF2-40B4-BE49-F238E27FC236}">
                <a16:creationId xmlns:a16="http://schemas.microsoft.com/office/drawing/2014/main" id="{79D10639-C4A6-7B6A-6B3A-D9B993ECE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320800"/>
            <a:ext cx="412591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magine 8">
            <a:extLst>
              <a:ext uri="{FF2B5EF4-FFF2-40B4-BE49-F238E27FC236}">
                <a16:creationId xmlns:a16="http://schemas.microsoft.com/office/drawing/2014/main" id="{87A4A7B9-CACD-48A1-338A-5C50C04E1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97025"/>
            <a:ext cx="51228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CasellaDiTesto 14">
            <a:extLst>
              <a:ext uri="{FF2B5EF4-FFF2-40B4-BE49-F238E27FC236}">
                <a16:creationId xmlns:a16="http://schemas.microsoft.com/office/drawing/2014/main" id="{69FE5891-7009-676C-395D-0C69957E5D22}"/>
              </a:ext>
            </a:extLst>
          </p:cNvPr>
          <p:cNvSpPr txBox="1">
            <a:spLocks noChangeArrowheads="1"/>
          </p:cNvSpPr>
          <p:nvPr/>
        </p:nvSpPr>
        <p:spPr bwMode="auto">
          <a:xfrm>
            <a:off x="168275" y="6148388"/>
            <a:ext cx="4821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solidFill>
                  <a:srgbClr val="0033CC"/>
                </a:solidFill>
              </a:rPr>
              <a:t>https://static.zpe.gov.pl/portal/f/res-minimized/RxWydgxC5V2DV/3/1DT4DnS2KkYOrOa4UAYbpLenA7kQt0RR.png</a:t>
            </a:r>
          </a:p>
        </p:txBody>
      </p:sp>
      <p:sp>
        <p:nvSpPr>
          <p:cNvPr id="5126" name="CasellaDiTesto 15">
            <a:extLst>
              <a:ext uri="{FF2B5EF4-FFF2-40B4-BE49-F238E27FC236}">
                <a16:creationId xmlns:a16="http://schemas.microsoft.com/office/drawing/2014/main" id="{740B5379-40BA-9C4E-6E27-9E1647C41026}"/>
              </a:ext>
            </a:extLst>
          </p:cNvPr>
          <p:cNvSpPr txBox="1">
            <a:spLocks noChangeArrowheads="1"/>
          </p:cNvSpPr>
          <p:nvPr/>
        </p:nvSpPr>
        <p:spPr bwMode="auto">
          <a:xfrm>
            <a:off x="5140325" y="6307138"/>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solidFill>
                  <a:srgbClr val="0033CC"/>
                </a:solidFill>
              </a:rPr>
              <a:t>https://qbi.uq.edu.au/brain/brain-anatomy/lobes-brain</a:t>
            </a:r>
          </a:p>
        </p:txBody>
      </p:sp>
      <p:sp>
        <p:nvSpPr>
          <p:cNvPr id="5127" name="CasellaDiTesto 16">
            <a:extLst>
              <a:ext uri="{FF2B5EF4-FFF2-40B4-BE49-F238E27FC236}">
                <a16:creationId xmlns:a16="http://schemas.microsoft.com/office/drawing/2014/main" id="{DBE0B369-92BE-AB74-2CA6-B9303DD9EEC5}"/>
              </a:ext>
            </a:extLst>
          </p:cNvPr>
          <p:cNvSpPr txBox="1">
            <a:spLocks noChangeArrowheads="1"/>
          </p:cNvSpPr>
          <p:nvPr/>
        </p:nvSpPr>
        <p:spPr bwMode="auto">
          <a:xfrm>
            <a:off x="80963" y="4690704"/>
            <a:ext cx="5059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033CC"/>
                </a:solidFill>
              </a:rPr>
              <a:t>Movimento e psiche           Tatto, freddo, caldo</a:t>
            </a:r>
          </a:p>
          <a:p>
            <a:pPr>
              <a:spcBef>
                <a:spcPct val="0"/>
              </a:spcBef>
              <a:buFontTx/>
              <a:buNone/>
            </a:pPr>
            <a:endParaRPr lang="it-IT" altLang="it-IT" sz="1800" dirty="0">
              <a:solidFill>
                <a:srgbClr val="0033CC"/>
              </a:solidFill>
            </a:endParaRPr>
          </a:p>
          <a:p>
            <a:pPr>
              <a:spcBef>
                <a:spcPct val="0"/>
              </a:spcBef>
              <a:buFontTx/>
              <a:buNone/>
            </a:pPr>
            <a:r>
              <a:rPr lang="it-IT" altLang="it-IT" sz="1800" dirty="0">
                <a:solidFill>
                  <a:srgbClr val="0033CC"/>
                </a:solidFill>
              </a:rPr>
              <a:t>Parola e  udito		Visione</a:t>
            </a:r>
          </a:p>
        </p:txBody>
      </p:sp>
      <p:sp>
        <p:nvSpPr>
          <p:cNvPr id="5128" name="CasellaDiTesto 1">
            <a:extLst>
              <a:ext uri="{FF2B5EF4-FFF2-40B4-BE49-F238E27FC236}">
                <a16:creationId xmlns:a16="http://schemas.microsoft.com/office/drawing/2014/main" id="{26A563D1-E9A5-A08A-8DE6-83DA9D1666FF}"/>
              </a:ext>
            </a:extLst>
          </p:cNvPr>
          <p:cNvSpPr txBox="1">
            <a:spLocks noChangeArrowheads="1"/>
          </p:cNvSpPr>
          <p:nvPr/>
        </p:nvSpPr>
        <p:spPr bwMode="auto">
          <a:xfrm>
            <a:off x="5708650" y="5026025"/>
            <a:ext cx="27098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0000"/>
                </a:solidFill>
              </a:rPr>
              <a:t>Ma questo quadro risale alla prima guerra mondiale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4EF2BA48-AE38-8F09-E6D8-22B827D7A1F5}"/>
              </a:ext>
            </a:extLst>
          </p:cNvPr>
          <p:cNvSpPr>
            <a:spLocks noGrp="1" noChangeArrowheads="1"/>
          </p:cNvSpPr>
          <p:nvPr>
            <p:ph type="title"/>
          </p:nvPr>
        </p:nvSpPr>
        <p:spPr>
          <a:xfrm>
            <a:off x="457200" y="260350"/>
            <a:ext cx="8229600" cy="1143000"/>
          </a:xfrm>
        </p:spPr>
        <p:txBody>
          <a:bodyPr/>
          <a:lstStyle/>
          <a:p>
            <a:r>
              <a:rPr lang="it-IT" altLang="it-IT" sz="3200"/>
              <a:t>ADHD – mancanza di poli attrattivi per focalizzare l’attenzione</a:t>
            </a:r>
          </a:p>
        </p:txBody>
      </p:sp>
      <p:sp>
        <p:nvSpPr>
          <p:cNvPr id="22531" name="CasellaDiTesto 6">
            <a:extLst>
              <a:ext uri="{FF2B5EF4-FFF2-40B4-BE49-F238E27FC236}">
                <a16:creationId xmlns:a16="http://schemas.microsoft.com/office/drawing/2014/main" id="{0EC77544-9CF1-2958-8522-6CEDD0DAE84C}"/>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2532" name="Immagine 4">
            <a:extLst>
              <a:ext uri="{FF2B5EF4-FFF2-40B4-BE49-F238E27FC236}">
                <a16:creationId xmlns:a16="http://schemas.microsoft.com/office/drawing/2014/main" id="{890629BA-8ED6-C5E3-B6E8-47CF10E9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77938"/>
            <a:ext cx="72009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12525B56-A7B7-77BE-A00A-F664E6272BCD}"/>
              </a:ext>
            </a:extLst>
          </p:cNvPr>
          <p:cNvSpPr>
            <a:spLocks noGrp="1" noChangeArrowheads="1"/>
          </p:cNvSpPr>
          <p:nvPr>
            <p:ph type="title"/>
          </p:nvPr>
        </p:nvSpPr>
        <p:spPr>
          <a:xfrm>
            <a:off x="457200" y="260350"/>
            <a:ext cx="8229600" cy="1143000"/>
          </a:xfrm>
        </p:spPr>
        <p:txBody>
          <a:bodyPr/>
          <a:lstStyle/>
          <a:p>
            <a:r>
              <a:rPr lang="it-IT" altLang="it-IT" sz="3200"/>
              <a:t>Emozioni e l’educazione</a:t>
            </a:r>
          </a:p>
        </p:txBody>
      </p:sp>
      <p:sp>
        <p:nvSpPr>
          <p:cNvPr id="23555" name="CasellaDiTesto 6">
            <a:extLst>
              <a:ext uri="{FF2B5EF4-FFF2-40B4-BE49-F238E27FC236}">
                <a16:creationId xmlns:a16="http://schemas.microsoft.com/office/drawing/2014/main" id="{CA3A0805-EB23-8DF5-22DD-27434C865E54}"/>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3556" name="Immagine 3">
            <a:extLst>
              <a:ext uri="{FF2B5EF4-FFF2-40B4-BE49-F238E27FC236}">
                <a16:creationId xmlns:a16="http://schemas.microsoft.com/office/drawing/2014/main" id="{34C42258-18DE-1655-567A-A6C17B8C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123950"/>
            <a:ext cx="77406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840ED4E1-F099-B5DC-152B-406690147ED6}"/>
              </a:ext>
            </a:extLst>
          </p:cNvPr>
          <p:cNvSpPr>
            <a:spLocks noGrp="1" noChangeArrowheads="1"/>
          </p:cNvSpPr>
          <p:nvPr>
            <p:ph type="title"/>
          </p:nvPr>
        </p:nvSpPr>
        <p:spPr>
          <a:xfrm>
            <a:off x="457200" y="30163"/>
            <a:ext cx="8229600" cy="1143000"/>
          </a:xfrm>
        </p:spPr>
        <p:txBody>
          <a:bodyPr/>
          <a:lstStyle/>
          <a:p>
            <a:r>
              <a:rPr lang="it-IT" altLang="it-IT" sz="3200" dirty="0"/>
              <a:t>Dov’è la parola nel cervello?</a:t>
            </a:r>
            <a:br>
              <a:rPr lang="it-IT" altLang="it-IT" sz="3200" dirty="0"/>
            </a:br>
            <a:r>
              <a:rPr lang="it-IT" altLang="it-IT" sz="3200" dirty="0"/>
              <a:t>Dappertutto  </a:t>
            </a:r>
          </a:p>
        </p:txBody>
      </p:sp>
      <p:pic>
        <p:nvPicPr>
          <p:cNvPr id="24579" name="Immagine 3">
            <a:extLst>
              <a:ext uri="{FF2B5EF4-FFF2-40B4-BE49-F238E27FC236}">
                <a16:creationId xmlns:a16="http://schemas.microsoft.com/office/drawing/2014/main" id="{6E47D7ED-2FCA-0CE1-ED52-623A74D81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838041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asellaDiTesto 5">
            <a:extLst>
              <a:ext uri="{FF2B5EF4-FFF2-40B4-BE49-F238E27FC236}">
                <a16:creationId xmlns:a16="http://schemas.microsoft.com/office/drawing/2014/main" id="{0BF53F3E-06EA-316D-34D6-96A504E03664}"/>
              </a:ext>
            </a:extLst>
          </p:cNvPr>
          <p:cNvSpPr txBox="1">
            <a:spLocks noChangeArrowheads="1"/>
          </p:cNvSpPr>
          <p:nvPr/>
        </p:nvSpPr>
        <p:spPr bwMode="auto">
          <a:xfrm>
            <a:off x="827088" y="6168964"/>
            <a:ext cx="770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https://www.youtube.com/watch?v=k61nJkx5aDQ</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93582-ABC3-5E38-7A32-22FE72A75D81}"/>
              </a:ext>
            </a:extLst>
          </p:cNvPr>
          <p:cNvSpPr>
            <a:spLocks noGrp="1"/>
          </p:cNvSpPr>
          <p:nvPr>
            <p:ph type="title"/>
          </p:nvPr>
        </p:nvSpPr>
        <p:spPr>
          <a:xfrm>
            <a:off x="457200" y="0"/>
            <a:ext cx="8229600" cy="1143000"/>
          </a:xfrm>
        </p:spPr>
        <p:txBody>
          <a:bodyPr/>
          <a:lstStyle/>
          <a:p>
            <a:r>
              <a:rPr lang="it-IT" sz="3600" dirty="0"/>
              <a:t>In cervello del tutto irrepetibile</a:t>
            </a:r>
          </a:p>
        </p:txBody>
      </p:sp>
      <p:sp>
        <p:nvSpPr>
          <p:cNvPr id="3" name="CasellaDiTesto 2">
            <a:extLst>
              <a:ext uri="{FF2B5EF4-FFF2-40B4-BE49-F238E27FC236}">
                <a16:creationId xmlns:a16="http://schemas.microsoft.com/office/drawing/2014/main" id="{83088115-B4DA-950E-0DC2-B37FF1FA77DD}"/>
              </a:ext>
            </a:extLst>
          </p:cNvPr>
          <p:cNvSpPr txBox="1"/>
          <p:nvPr/>
        </p:nvSpPr>
        <p:spPr>
          <a:xfrm>
            <a:off x="215516" y="1268760"/>
            <a:ext cx="8712968" cy="5632311"/>
          </a:xfrm>
          <a:prstGeom prst="rect">
            <a:avLst/>
          </a:prstGeom>
          <a:noFill/>
        </p:spPr>
        <p:txBody>
          <a:bodyPr wrap="square" rtlCol="0">
            <a:spAutoFit/>
          </a:bodyPr>
          <a:lstStyle/>
          <a:p>
            <a:r>
              <a:rPr lang="it-IT" dirty="0"/>
              <a:t>In tal senso, il sistema «mente-cervello» riuscirebbe a riconoscere un oggetto non per mezzo di complicate rappresentazioni interne e di successive elaborazioni simboliche su quelle rappresentazioni – come è tradizionalmente postulato dall’approccio cognitivista – bensì per il fatto che i segnali percettivi relativi a quell’oggetto propagherebbero in una rete neuroni, causando in essa un nuovo stato di equilibrio equivalente al concetto di quell’oggetto. Dunque, l’intero sistema neuronale sarebbe dotato di proprietà adattive e auto-organizzative […] (p.62)</a:t>
            </a:r>
          </a:p>
          <a:p>
            <a:endParaRPr lang="it-IT" dirty="0"/>
          </a:p>
          <a:p>
            <a:r>
              <a:rPr lang="it-IT" dirty="0"/>
              <a:t>Quindi, il cervello, nella formazione del patrimonio cognitivo, avrebbe una funzione attiva e creativa, ritessendo di continuo le informazioni acquisite e rinnovando ad ogni ulteriore esposizione anche al medesimo stimolo l’intero «pool categoriale» [</a:t>
            </a:r>
            <a:r>
              <a:rPr lang="it-IT" i="1" dirty="0" err="1"/>
              <a:t>repetitia</a:t>
            </a:r>
            <a:r>
              <a:rPr lang="it-IT" i="1" dirty="0"/>
              <a:t> mater </a:t>
            </a:r>
            <a:r>
              <a:rPr lang="it-IT" i="1" dirty="0" err="1"/>
              <a:t>studiorum</a:t>
            </a:r>
            <a:r>
              <a:rPr lang="it-IT" dirty="0"/>
              <a:t> ?]</a:t>
            </a:r>
          </a:p>
          <a:p>
            <a:r>
              <a:rPr lang="it-IT" dirty="0"/>
              <a:t>Così l’esperienza di uno stesso fenomeno non sarebbe mai identica una seconda volta. Il significato di qualsiasi esperienza percettiva emergerebbe dalla partecipazione attiva dell’individuo nei confronti dell’input esterno, sulla base della sua </a:t>
            </a:r>
            <a:r>
              <a:rPr lang="it-IT" u="sng" dirty="0"/>
              <a:t>storia personale</a:t>
            </a:r>
            <a:r>
              <a:rPr lang="it-IT" dirty="0"/>
              <a:t>, </a:t>
            </a:r>
            <a:r>
              <a:rPr lang="it-IT" u="sng" dirty="0"/>
              <a:t>unica</a:t>
            </a:r>
            <a:r>
              <a:rPr lang="it-IT" dirty="0"/>
              <a:t> e </a:t>
            </a:r>
            <a:r>
              <a:rPr lang="it-IT" u="sng" dirty="0"/>
              <a:t> irrepetibile</a:t>
            </a:r>
            <a:r>
              <a:rPr lang="it-IT" dirty="0"/>
              <a:t>: e questo, a tutt’oggi, sembra essere una possibilità assai remota per qualunque macchina artificiale (p.63)</a:t>
            </a:r>
          </a:p>
          <a:p>
            <a:endParaRPr lang="it-IT" dirty="0"/>
          </a:p>
          <a:p>
            <a:r>
              <a:rPr lang="it-IT" sz="1600" dirty="0"/>
              <a:t>Angelo G. Sabattini, Francesco </a:t>
            </a:r>
            <a:r>
              <a:rPr lang="it-IT" sz="1600" dirty="0" err="1"/>
              <a:t>Ianello</a:t>
            </a:r>
            <a:r>
              <a:rPr lang="it-IT" sz="1600" dirty="0"/>
              <a:t>, </a:t>
            </a:r>
            <a:r>
              <a:rPr lang="it-IT" sz="1600" i="1" dirty="0"/>
              <a:t>Le nuove frontiere delle mente</a:t>
            </a:r>
            <a:r>
              <a:rPr lang="it-IT" sz="1600" dirty="0"/>
              <a:t>, Tascabili Economici Newton, Newton, Roma 1996.</a:t>
            </a:r>
          </a:p>
        </p:txBody>
      </p:sp>
    </p:spTree>
    <p:extLst>
      <p:ext uri="{BB962C8B-B14F-4D97-AF65-F5344CB8AC3E}">
        <p14:creationId xmlns:p14="http://schemas.microsoft.com/office/powerpoint/2010/main" val="494401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D3226A90-B521-9B6C-DBC8-6E3E4A587C2B}"/>
              </a:ext>
            </a:extLst>
          </p:cNvPr>
          <p:cNvSpPr>
            <a:spLocks noGrp="1" noChangeArrowheads="1"/>
          </p:cNvSpPr>
          <p:nvPr>
            <p:ph type="title"/>
          </p:nvPr>
        </p:nvSpPr>
        <p:spPr>
          <a:xfrm>
            <a:off x="457200" y="30163"/>
            <a:ext cx="8229600" cy="1143000"/>
          </a:xfrm>
        </p:spPr>
        <p:txBody>
          <a:bodyPr/>
          <a:lstStyle/>
          <a:p>
            <a:r>
              <a:rPr lang="it-IT" altLang="it-IT" sz="3200"/>
              <a:t>Dov’è la parola nel cervello?</a:t>
            </a:r>
            <a:br>
              <a:rPr lang="it-IT" altLang="it-IT" sz="3200"/>
            </a:br>
            <a:r>
              <a:rPr lang="it-IT" altLang="it-IT" sz="3200"/>
              <a:t>Da per tutto </a:t>
            </a:r>
          </a:p>
        </p:txBody>
      </p:sp>
      <p:sp>
        <p:nvSpPr>
          <p:cNvPr id="25603" name="CasellaDiTesto 5">
            <a:extLst>
              <a:ext uri="{FF2B5EF4-FFF2-40B4-BE49-F238E27FC236}">
                <a16:creationId xmlns:a16="http://schemas.microsoft.com/office/drawing/2014/main" id="{F0A428E9-9459-95DB-3E69-235F4CEBF070}"/>
              </a:ext>
            </a:extLst>
          </p:cNvPr>
          <p:cNvSpPr txBox="1">
            <a:spLocks noChangeArrowheads="1"/>
          </p:cNvSpPr>
          <p:nvPr/>
        </p:nvSpPr>
        <p:spPr bwMode="auto">
          <a:xfrm>
            <a:off x="827088" y="6145213"/>
            <a:ext cx="770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https://www.youtube.com/watch?v=k61nJkx5aDQ</a:t>
            </a:r>
          </a:p>
        </p:txBody>
      </p:sp>
      <p:sp>
        <p:nvSpPr>
          <p:cNvPr id="25604" name="CasellaDiTesto 2">
            <a:extLst>
              <a:ext uri="{FF2B5EF4-FFF2-40B4-BE49-F238E27FC236}">
                <a16:creationId xmlns:a16="http://schemas.microsoft.com/office/drawing/2014/main" id="{E5ADE364-DC7A-242A-D562-8FBC40536FB0}"/>
              </a:ext>
            </a:extLst>
          </p:cNvPr>
          <p:cNvSpPr txBox="1">
            <a:spLocks noChangeArrowheads="1"/>
          </p:cNvSpPr>
          <p:nvPr/>
        </p:nvSpPr>
        <p:spPr bwMode="auto">
          <a:xfrm>
            <a:off x="663575" y="1851025"/>
            <a:ext cx="82296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Segoe UI Web (West European)"/>
              </a:rPr>
              <a:t>27 kwi 2016 Dove sono esattamente le parole nella tua testa? Gli scienziati hanno creato una mappa interattiva che mostra quali aree del cervello rispondono all'udito di parole diverse. La mappa rivela come il linguaggio è diffuso in tutta la corteccia e in entrambi gli emisferi, mostrando gruppi di parole raggruppate insieme per significato. Il bellissimo modello interattivo ci permette di esplorare la complessa organizzazione degli enormi dizionari nelle nostre teste.</a:t>
            </a:r>
          </a:p>
          <a:p>
            <a:pPr>
              <a:spcBef>
                <a:spcPct val="0"/>
              </a:spcBef>
              <a:buFontTx/>
              <a:buNone/>
            </a:pPr>
            <a:endParaRPr lang="it-IT" altLang="it-IT"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0C10D-6A3E-4A52-64B6-110C76E4D7A9}"/>
              </a:ext>
            </a:extLst>
          </p:cNvPr>
          <p:cNvSpPr>
            <a:spLocks noGrp="1"/>
          </p:cNvSpPr>
          <p:nvPr>
            <p:ph type="title"/>
          </p:nvPr>
        </p:nvSpPr>
        <p:spPr>
          <a:xfrm>
            <a:off x="457200" y="38890"/>
            <a:ext cx="8229600" cy="1143000"/>
          </a:xfrm>
        </p:spPr>
        <p:txBody>
          <a:bodyPr/>
          <a:lstStyle/>
          <a:p>
            <a:r>
              <a:rPr lang="it-IT" sz="3200" dirty="0"/>
              <a:t>Michael Gazzaniga </a:t>
            </a:r>
            <a:br>
              <a:rPr lang="it-IT" sz="3200" dirty="0"/>
            </a:br>
            <a:r>
              <a:rPr lang="it-IT" sz="3200" dirty="0"/>
              <a:t>«Human. Quel che ci rende unici» </a:t>
            </a:r>
            <a:r>
              <a:rPr lang="it-IT" sz="3200" dirty="0">
                <a:latin typeface="Arial" panose="020B0604020202020204" pitchFamily="34" charset="0"/>
                <a:cs typeface="Arial" panose="020B0604020202020204" pitchFamily="34" charset="0"/>
              </a:rPr>
              <a:t>☺☺☺</a:t>
            </a:r>
            <a:endParaRPr lang="it-IT" sz="3200" dirty="0"/>
          </a:p>
        </p:txBody>
      </p:sp>
      <p:pic>
        <p:nvPicPr>
          <p:cNvPr id="3074" name="Picture 2" descr="Human">
            <a:extLst>
              <a:ext uri="{FF2B5EF4-FFF2-40B4-BE49-F238E27FC236}">
                <a16:creationId xmlns:a16="http://schemas.microsoft.com/office/drawing/2014/main" id="{F77695A8-8E6F-BFD3-1E4E-A5A6F7E2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9350"/>
            <a:ext cx="3030907" cy="48825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9870D8A-70F1-721E-C470-E4033A32526A}"/>
              </a:ext>
            </a:extLst>
          </p:cNvPr>
          <p:cNvSpPr txBox="1"/>
          <p:nvPr/>
        </p:nvSpPr>
        <p:spPr>
          <a:xfrm>
            <a:off x="3210419" y="1216793"/>
            <a:ext cx="5754069" cy="5355312"/>
          </a:xfrm>
          <a:prstGeom prst="rect">
            <a:avLst/>
          </a:prstGeom>
          <a:noFill/>
        </p:spPr>
        <p:txBody>
          <a:bodyPr wrap="square">
            <a:spAutoFit/>
          </a:bodyPr>
          <a:lstStyle/>
          <a:p>
            <a:pPr algn="l"/>
            <a:r>
              <a:rPr lang="it-IT" b="0" i="0" dirty="0">
                <a:solidFill>
                  <a:srgbClr val="000000"/>
                </a:solidFill>
                <a:effectLst/>
                <a:latin typeface="Arial" panose="020B0604020202020204" pitchFamily="34" charset="0"/>
              </a:rPr>
              <a:t>“Un testo pieno di brillanti intuizioni.” </a:t>
            </a:r>
          </a:p>
          <a:p>
            <a:pPr algn="l"/>
            <a:r>
              <a:rPr lang="it-IT" b="0" i="0" dirty="0">
                <a:solidFill>
                  <a:srgbClr val="000000"/>
                </a:solidFill>
                <a:effectLst/>
                <a:latin typeface="Arial" panose="020B0604020202020204" pitchFamily="34" charset="0"/>
              </a:rPr>
              <a:t>Tra i testi scientifici più venduti su Amazon (2008), l’ultimo libro di Michael Gazzaniga, un pioniere delle neuroscienze, piacerà a molti generi di lettori. Anche chi non ha una raffinata cultura scientifica seguirà facilmente le sue argomentazioni che spiegano che cosa distingue gli esseri umani dagli altri animali.</a:t>
            </a:r>
            <a:br>
              <a:rPr lang="it-IT" b="0" i="0" dirty="0">
                <a:solidFill>
                  <a:srgbClr val="000000"/>
                </a:solidFill>
                <a:effectLst/>
                <a:latin typeface="Arial" panose="020B0604020202020204" pitchFamily="34" charset="0"/>
              </a:rPr>
            </a:br>
            <a:r>
              <a:rPr lang="it-IT" b="0" i="0" dirty="0">
                <a:solidFill>
                  <a:srgbClr val="000000"/>
                </a:solidFill>
                <a:effectLst/>
                <a:latin typeface="Arial" panose="020B0604020202020204" pitchFamily="34" charset="0"/>
              </a:rPr>
              <a:t>Affrontando questo tema, Gazzaniga analizza in particolare cosa rende unico il nostro cervello, quale importanza hanno nel definire la condizione umana il linguaggio e l’arte, quale sia la natura della coscienza umana e come vada intesa l’intelligenza artificiale.</a:t>
            </a:r>
            <a:r>
              <a:rPr lang="en-US" b="0" i="1" dirty="0">
                <a:solidFill>
                  <a:srgbClr val="000000"/>
                </a:solidFill>
                <a:effectLst/>
                <a:latin typeface="Arial" panose="020B0604020202020204" pitchFamily="34" charset="0"/>
              </a:rPr>
              <a:t> </a:t>
            </a:r>
          </a:p>
          <a:p>
            <a:pPr algn="l"/>
            <a:endParaRPr lang="en-US" i="1" dirty="0">
              <a:solidFill>
                <a:srgbClr val="000000"/>
              </a:solidFill>
            </a:endParaRPr>
          </a:p>
          <a:p>
            <a:pPr algn="l"/>
            <a:r>
              <a:rPr lang="en-US" b="0" i="1" dirty="0">
                <a:solidFill>
                  <a:srgbClr val="000000"/>
                </a:solidFill>
                <a:effectLst/>
                <a:latin typeface="Arial" panose="020B0604020202020204" pitchFamily="34" charset="0"/>
              </a:rPr>
              <a:t>Michael S. Gazzaniga</a:t>
            </a:r>
            <a:r>
              <a:rPr lang="en-US" dirty="0">
                <a:solidFill>
                  <a:srgbClr val="000000"/>
                </a:solidFill>
              </a:rPr>
              <a:t>, n</a:t>
            </a:r>
            <a:r>
              <a:rPr lang="it-IT" b="0" i="0" dirty="0">
                <a:effectLst/>
                <a:latin typeface="Roboto" panose="020B0604020202020204" pitchFamily="2" charset="0"/>
              </a:rPr>
              <a:t>ipote di immigrati italiani,  è uno dei più importanti neuroscienziati del mondo. </a:t>
            </a:r>
            <a:r>
              <a:rPr lang="en-US" b="0" i="0" dirty="0">
                <a:solidFill>
                  <a:srgbClr val="000000"/>
                </a:solidFill>
                <a:effectLst/>
                <a:latin typeface="Arial" panose="020B0604020202020204" pitchFamily="34" charset="0"/>
              </a:rPr>
              <a:t>è direttore del SAGE Center for the Study of the Mind presso l’Università della California (Santa Barbara) e membro della National Academy of Sciences</a:t>
            </a:r>
            <a:r>
              <a:rPr lang="en-US" b="0" i="0" dirty="0">
                <a:effectLst/>
                <a:latin typeface="Arial" panose="020B0604020202020204" pitchFamily="34" charset="0"/>
              </a:rPr>
              <a:t>.</a:t>
            </a:r>
            <a:endParaRPr lang="it-IT" b="0" i="0" dirty="0">
              <a:effectLst/>
              <a:latin typeface="Arial" panose="020B0604020202020204" pitchFamily="34" charset="0"/>
            </a:endParaRPr>
          </a:p>
          <a:p>
            <a:pPr algn="l"/>
            <a:endParaRPr lang="it-IT" b="0" i="0" dirty="0">
              <a:solidFill>
                <a:srgbClr val="00000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79CF1AFA-9703-8A49-BC35-A52FF2EAB38D}"/>
              </a:ext>
            </a:extLst>
          </p:cNvPr>
          <p:cNvSpPr txBox="1"/>
          <p:nvPr/>
        </p:nvSpPr>
        <p:spPr>
          <a:xfrm>
            <a:off x="237656" y="6561979"/>
            <a:ext cx="8894311" cy="307777"/>
          </a:xfrm>
          <a:prstGeom prst="rect">
            <a:avLst/>
          </a:prstGeom>
          <a:noFill/>
        </p:spPr>
        <p:txBody>
          <a:bodyPr wrap="square">
            <a:spAutoFit/>
          </a:bodyPr>
          <a:lstStyle/>
          <a:p>
            <a:r>
              <a:rPr lang="it-IT" sz="1400" dirty="0"/>
              <a:t>https://www.raffaellocortina.it/scheda-libro/michael-s-gazzaniga/human-9788860302816-1244.html</a:t>
            </a:r>
          </a:p>
        </p:txBody>
      </p:sp>
    </p:spTree>
    <p:extLst>
      <p:ext uri="{BB962C8B-B14F-4D97-AF65-F5344CB8AC3E}">
        <p14:creationId xmlns:p14="http://schemas.microsoft.com/office/powerpoint/2010/main" val="106175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30E53C-182A-CFC3-FAA9-68E0B3EBE73B}"/>
              </a:ext>
            </a:extLst>
          </p:cNvPr>
          <p:cNvSpPr>
            <a:spLocks noGrp="1"/>
          </p:cNvSpPr>
          <p:nvPr>
            <p:ph type="title"/>
          </p:nvPr>
        </p:nvSpPr>
        <p:spPr>
          <a:xfrm>
            <a:off x="395536" y="0"/>
            <a:ext cx="8229600" cy="1143000"/>
          </a:xfrm>
        </p:spPr>
        <p:txBody>
          <a:bodyPr/>
          <a:lstStyle/>
          <a:p>
            <a:r>
              <a:rPr lang="it-IT" sz="3600" dirty="0"/>
              <a:t>«Aristotele e le tre anime»</a:t>
            </a:r>
          </a:p>
        </p:txBody>
      </p:sp>
    </p:spTree>
    <p:extLst>
      <p:ext uri="{BB962C8B-B14F-4D97-AF65-F5344CB8AC3E}">
        <p14:creationId xmlns:p14="http://schemas.microsoft.com/office/powerpoint/2010/main" val="320380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C1DE65-6F09-457B-63E9-8FAFD9C4BC34}"/>
              </a:ext>
            </a:extLst>
          </p:cNvPr>
          <p:cNvSpPr>
            <a:spLocks noGrp="1"/>
          </p:cNvSpPr>
          <p:nvPr>
            <p:ph idx="1"/>
          </p:nvPr>
        </p:nvSpPr>
        <p:spPr>
          <a:xfrm>
            <a:off x="0" y="980728"/>
            <a:ext cx="9144000" cy="4525963"/>
          </a:xfrm>
        </p:spPr>
        <p:txBody>
          <a:bodyPr/>
          <a:lstStyle/>
          <a:p>
            <a:pPr>
              <a:defRPr/>
            </a:pPr>
            <a:r>
              <a:rPr lang="it-IT" sz="1900" dirty="0"/>
              <a:t>ʺÈ anche cosa nota fin dai primi studi eseguiti da Paul Broca cha le nostre aree del linguaggio si trovano solitamente nell’emisfero sinistro (fatta eccezione per pochi individui mancini). […]</a:t>
            </a:r>
          </a:p>
          <a:p>
            <a:pPr>
              <a:defRPr/>
            </a:pPr>
            <a:r>
              <a:rPr lang="it-IT" sz="1900" dirty="0"/>
              <a:t>Abbiamo verificato che l’emisfero sinistro è specializzato nel linguaggio, nel parlare e nel comportamento intelligente, mentre quello destro è specializzato in alcuni compiti come il riconoscimento di volti in posizione non capovolta, la focalizzazione dell’attenzione e l’esecuzione di distinzioni di tipo precettivo.ʺ</a:t>
            </a:r>
          </a:p>
          <a:p>
            <a:pPr>
              <a:defRPr/>
            </a:pPr>
            <a:r>
              <a:rPr lang="it-IT" sz="1900" dirty="0">
                <a:solidFill>
                  <a:srgbClr val="002060"/>
                </a:solidFill>
              </a:rPr>
              <a:t>In altre parole, certe funzioni del cervello sono ben separate: la dominazione di una funzione (riconoscimento di volti) può essere in competizione con la ricchezza del linguaggio.</a:t>
            </a:r>
          </a:p>
          <a:p>
            <a:pPr>
              <a:defRPr/>
            </a:pPr>
            <a:r>
              <a:rPr lang="it-IT" sz="1900" dirty="0"/>
              <a:t>ʺPer quanto riguarda l’attenzione, gli emisferi interagiscono in maniera abbastanza diversa nel controllo dei processi automatici e di quelli volontari.ʺ</a:t>
            </a:r>
          </a:p>
          <a:p>
            <a:pPr>
              <a:defRPr/>
            </a:pPr>
            <a:r>
              <a:rPr lang="it-IT" sz="1900" dirty="0">
                <a:solidFill>
                  <a:srgbClr val="002060"/>
                </a:solidFill>
              </a:rPr>
              <a:t>Anche questa osservazione ci può aiutare nell’agire pedagogico: l’attenzione si può ottenere in diversi modi – mirati o spontanei. </a:t>
            </a:r>
          </a:p>
          <a:p>
            <a:pPr>
              <a:defRPr/>
            </a:pPr>
            <a:r>
              <a:rPr lang="it-IT" sz="1900" dirty="0"/>
              <a:t>ʺL’emisfero sinistro è coinvolto nella tendenza umana di trovare l’ordine nel caos. </a:t>
            </a:r>
            <a:r>
              <a:rPr lang="it-IT" sz="1900" i="1" dirty="0"/>
              <a:t>L’emisfero sinistro è un sapientone</a:t>
            </a:r>
            <a:r>
              <a:rPr lang="it-IT" sz="1900" dirty="0"/>
              <a:t>.ʺ</a:t>
            </a:r>
          </a:p>
          <a:p>
            <a:pPr marL="0" indent="0">
              <a:buFontTx/>
              <a:buNone/>
              <a:defRPr/>
            </a:pPr>
            <a:endParaRPr lang="it-IT" sz="1800" dirty="0">
              <a:solidFill>
                <a:srgbClr val="FF0000"/>
              </a:solidFill>
            </a:endParaRPr>
          </a:p>
          <a:p>
            <a:pPr marL="0" indent="0">
              <a:buFontTx/>
              <a:buNone/>
              <a:defRPr/>
            </a:pPr>
            <a:r>
              <a:rPr lang="it-IT" sz="1800" dirty="0">
                <a:solidFill>
                  <a:srgbClr val="FF0000"/>
                </a:solidFill>
              </a:rPr>
              <a:t>Michele Gazzaniga, Human. Quello che ci rende unici. p. 365</a:t>
            </a:r>
          </a:p>
        </p:txBody>
      </p:sp>
      <p:sp>
        <p:nvSpPr>
          <p:cNvPr id="6147" name="Titolo 1">
            <a:extLst>
              <a:ext uri="{FF2B5EF4-FFF2-40B4-BE49-F238E27FC236}">
                <a16:creationId xmlns:a16="http://schemas.microsoft.com/office/drawing/2014/main" id="{1B8A1C14-F11C-BBCA-A67B-CA7FBBA7333D}"/>
              </a:ext>
            </a:extLst>
          </p:cNvPr>
          <p:cNvSpPr>
            <a:spLocks noGrp="1" noChangeArrowheads="1"/>
          </p:cNvSpPr>
          <p:nvPr>
            <p:ph type="title"/>
          </p:nvPr>
        </p:nvSpPr>
        <p:spPr>
          <a:xfrm>
            <a:off x="420688" y="-12700"/>
            <a:ext cx="8229600" cy="1143000"/>
          </a:xfrm>
        </p:spPr>
        <p:txBody>
          <a:bodyPr/>
          <a:lstStyle/>
          <a:p>
            <a:r>
              <a:rPr lang="it-IT" altLang="it-IT" sz="3600" dirty="0"/>
              <a:t>La localizzazione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2FA45-0A43-6FA0-08E5-9089289C9B80}"/>
              </a:ext>
            </a:extLst>
          </p:cNvPr>
          <p:cNvSpPr>
            <a:spLocks noGrp="1"/>
          </p:cNvSpPr>
          <p:nvPr>
            <p:ph type="title"/>
          </p:nvPr>
        </p:nvSpPr>
        <p:spPr>
          <a:xfrm>
            <a:off x="323528" y="0"/>
            <a:ext cx="6120680" cy="1143000"/>
          </a:xfrm>
        </p:spPr>
        <p:txBody>
          <a:bodyPr/>
          <a:lstStyle/>
          <a:p>
            <a:r>
              <a:rPr lang="it-IT" sz="3600" dirty="0"/>
              <a:t>Paul Broca (1861)</a:t>
            </a:r>
          </a:p>
        </p:txBody>
      </p:sp>
      <p:sp>
        <p:nvSpPr>
          <p:cNvPr id="3" name="Segnaposto contenuto 2">
            <a:extLst>
              <a:ext uri="{FF2B5EF4-FFF2-40B4-BE49-F238E27FC236}">
                <a16:creationId xmlns:a16="http://schemas.microsoft.com/office/drawing/2014/main" id="{F9A1EC18-5801-9378-6903-7A38090105C2}"/>
              </a:ext>
            </a:extLst>
          </p:cNvPr>
          <p:cNvSpPr>
            <a:spLocks noGrp="1"/>
          </p:cNvSpPr>
          <p:nvPr>
            <p:ph idx="1"/>
          </p:nvPr>
        </p:nvSpPr>
        <p:spPr>
          <a:xfrm>
            <a:off x="323528" y="1916832"/>
            <a:ext cx="8801000" cy="4525963"/>
          </a:xfrm>
        </p:spPr>
        <p:txBody>
          <a:bodyPr/>
          <a:lstStyle/>
          <a:p>
            <a:r>
              <a:rPr lang="it-IT" sz="1900" dirty="0" err="1">
                <a:solidFill>
                  <a:srgbClr val="202122"/>
                </a:solidFill>
                <a:latin typeface="Arial" panose="020B0604020202020204" pitchFamily="34" charset="0"/>
              </a:rPr>
              <a:t>Leborgne</a:t>
            </a:r>
            <a:r>
              <a:rPr lang="it-IT" sz="1900" dirty="0">
                <a:solidFill>
                  <a:srgbClr val="202122"/>
                </a:solidFill>
                <a:latin typeface="Arial" panose="020B0604020202020204" pitchFamily="34" charset="0"/>
              </a:rPr>
              <a:t> (T</a:t>
            </a:r>
            <a:r>
              <a:rPr lang="it-IT" sz="1900" b="0" i="0" dirty="0">
                <a:solidFill>
                  <a:srgbClr val="202122"/>
                </a:solidFill>
                <a:effectLst/>
                <a:latin typeface="Arial" panose="020B0604020202020204" pitchFamily="34" charset="0"/>
              </a:rPr>
              <a:t>an) non era in grado di produrre                                                           il discorso ma poteva ancora capirlo</a:t>
            </a:r>
          </a:p>
          <a:p>
            <a:r>
              <a:rPr lang="it-IT" sz="1900" b="0" i="0" dirty="0" err="1">
                <a:solidFill>
                  <a:srgbClr val="202122"/>
                </a:solidFill>
                <a:effectLst/>
                <a:latin typeface="Arial" panose="020B0604020202020204" pitchFamily="34" charset="0"/>
              </a:rPr>
              <a:t>Lelong</a:t>
            </a:r>
            <a:r>
              <a:rPr lang="it-IT" sz="1900" b="0" i="0" dirty="0">
                <a:solidFill>
                  <a:srgbClr val="202122"/>
                </a:solidFill>
                <a:effectLst/>
                <a:latin typeface="Arial" panose="020B0604020202020204" pitchFamily="34" charset="0"/>
              </a:rPr>
              <a:t>, come Tan, poteva capire il discorso ma poteva ripetere solo le stesse 5 parole</a:t>
            </a:r>
            <a:endParaRPr lang="it-IT" sz="1900" dirty="0">
              <a:solidFill>
                <a:srgbClr val="202122"/>
              </a:solidFill>
              <a:latin typeface="Arial" panose="020B0604020202020204" pitchFamily="34" charset="0"/>
            </a:endParaRPr>
          </a:p>
          <a:p>
            <a:r>
              <a:rPr lang="it-IT" sz="1900" b="0" i="0" dirty="0">
                <a:solidFill>
                  <a:srgbClr val="202122"/>
                </a:solidFill>
                <a:effectLst/>
                <a:latin typeface="Arial" panose="020B0604020202020204" pitchFamily="34" charset="0"/>
              </a:rPr>
              <a:t>Karl </a:t>
            </a:r>
            <a:r>
              <a:rPr lang="it-IT" sz="1900" b="0" i="0" dirty="0" err="1">
                <a:solidFill>
                  <a:srgbClr val="202122"/>
                </a:solidFill>
                <a:effectLst/>
                <a:latin typeface="Arial" panose="020B0604020202020204" pitchFamily="34" charset="0"/>
              </a:rPr>
              <a:t>Wernicke</a:t>
            </a:r>
            <a:r>
              <a:rPr lang="it-IT" sz="1900" b="0" i="0" dirty="0">
                <a:solidFill>
                  <a:srgbClr val="202122"/>
                </a:solidFill>
                <a:effectLst/>
                <a:latin typeface="Arial" panose="020B0604020202020204" pitchFamily="34" charset="0"/>
              </a:rPr>
              <a:t>: pazienti con danni più indietro nel lobo temporale che potevano parlare ma non erano in grado di capire ciò che veniva detto loro</a:t>
            </a:r>
          </a:p>
          <a:p>
            <a:r>
              <a:rPr lang="it-IT" sz="1900" b="0" i="0" dirty="0">
                <a:solidFill>
                  <a:srgbClr val="202122"/>
                </a:solidFill>
                <a:effectLst/>
                <a:latin typeface="Arial" panose="020B0604020202020204" pitchFamily="34" charset="0"/>
              </a:rPr>
              <a:t>JJD sulla lettura, </a:t>
            </a:r>
            <a:r>
              <a:rPr lang="it-IT" sz="1900" b="0" i="0" dirty="0" err="1">
                <a:solidFill>
                  <a:srgbClr val="202122"/>
                </a:solidFill>
                <a:effectLst/>
                <a:latin typeface="Arial" panose="020B0604020202020204" pitchFamily="34" charset="0"/>
              </a:rPr>
              <a:t>HuL</a:t>
            </a:r>
            <a:r>
              <a:rPr lang="it-IT" sz="1900" b="0" i="0" dirty="0">
                <a:solidFill>
                  <a:srgbClr val="202122"/>
                </a:solidFill>
                <a:effectLst/>
                <a:latin typeface="Arial" panose="020B0604020202020204" pitchFamily="34" charset="0"/>
              </a:rPr>
              <a:t> sulla teoria dell'azione, da </a:t>
            </a:r>
            <a:r>
              <a:rPr lang="it-IT" sz="1900" b="0" i="0" dirty="0" err="1">
                <a:solidFill>
                  <a:srgbClr val="202122"/>
                </a:solidFill>
                <a:effectLst/>
                <a:latin typeface="Arial" panose="020B0604020202020204" pitchFamily="34" charset="0"/>
              </a:rPr>
              <a:t>HeL</a:t>
            </a:r>
            <a:r>
              <a:rPr lang="it-IT" sz="1900" b="0" i="0" dirty="0">
                <a:solidFill>
                  <a:srgbClr val="202122"/>
                </a:solidFill>
                <a:effectLst/>
                <a:latin typeface="Arial" panose="020B0604020202020204" pitchFamily="34" charset="0"/>
              </a:rPr>
              <a:t> sul riconoscimento degli oggetti, ML sul calcolo nel 1908</a:t>
            </a:r>
          </a:p>
          <a:p>
            <a:pPr marL="0" indent="0">
              <a:buNone/>
            </a:pPr>
            <a:r>
              <a:rPr lang="it-IT" sz="1900" b="1" i="0" dirty="0">
                <a:solidFill>
                  <a:srgbClr val="FF0000"/>
                </a:solidFill>
                <a:effectLst/>
                <a:latin typeface="Arial" panose="020B0604020202020204" pitchFamily="34" charset="0"/>
              </a:rPr>
              <a:t>Questi esempi ci insegnano: </a:t>
            </a:r>
          </a:p>
          <a:p>
            <a:pPr>
              <a:buFontTx/>
              <a:buChar char="-"/>
            </a:pPr>
            <a:r>
              <a:rPr lang="it-IT" sz="1900" b="0" i="0" dirty="0">
                <a:solidFill>
                  <a:srgbClr val="FF0000"/>
                </a:solidFill>
                <a:effectLst/>
                <a:latin typeface="Arial" panose="020B0604020202020204" pitchFamily="34" charset="0"/>
              </a:rPr>
              <a:t>determinate funzioni mentali sono separate</a:t>
            </a:r>
          </a:p>
          <a:p>
            <a:pPr>
              <a:buFontTx/>
              <a:buChar char="-"/>
            </a:pPr>
            <a:r>
              <a:rPr lang="it-IT" sz="1900" dirty="0">
                <a:solidFill>
                  <a:srgbClr val="FF0000"/>
                </a:solidFill>
                <a:latin typeface="Arial" panose="020B0604020202020204" pitchFamily="34" charset="0"/>
              </a:rPr>
              <a:t>m</a:t>
            </a:r>
            <a:r>
              <a:rPr lang="it-IT" sz="1900" b="0" i="0" dirty="0">
                <a:solidFill>
                  <a:srgbClr val="FF0000"/>
                </a:solidFill>
                <a:effectLst/>
                <a:latin typeface="Arial" panose="020B0604020202020204" pitchFamily="34" charset="0"/>
              </a:rPr>
              <a:t>ancanza di una funzione non esclude altra, simile</a:t>
            </a:r>
          </a:p>
          <a:p>
            <a:pPr>
              <a:buFontTx/>
              <a:buChar char="-"/>
            </a:pPr>
            <a:r>
              <a:rPr lang="it-IT" sz="1900" dirty="0">
                <a:solidFill>
                  <a:srgbClr val="FF0000"/>
                </a:solidFill>
                <a:latin typeface="Arial" panose="020B0604020202020204" pitchFamily="34" charset="0"/>
              </a:rPr>
              <a:t>anche funzione «semplice» come parlare dipende da più punti nel cervello</a:t>
            </a:r>
          </a:p>
          <a:p>
            <a:pPr>
              <a:buFontTx/>
              <a:buChar char="-"/>
            </a:pPr>
            <a:endParaRPr lang="it-IT" sz="1900" b="0" i="0" dirty="0">
              <a:solidFill>
                <a:srgbClr val="202122"/>
              </a:solidFill>
              <a:effectLst/>
              <a:latin typeface="Arial" panose="020B0604020202020204" pitchFamily="34" charset="0"/>
            </a:endParaRPr>
          </a:p>
          <a:p>
            <a:pPr marL="0" indent="0">
              <a:buNone/>
            </a:pPr>
            <a:r>
              <a:rPr lang="it-IT" sz="1900" b="0" i="0" dirty="0">
                <a:solidFill>
                  <a:srgbClr val="202122"/>
                </a:solidFill>
                <a:effectLst/>
                <a:latin typeface="Arial" panose="020B0604020202020204" pitchFamily="34" charset="0"/>
              </a:rPr>
              <a:t>https://it.wikipedia.org/wiki/Area_di_Broca</a:t>
            </a:r>
          </a:p>
          <a:p>
            <a:endParaRPr lang="it-IT" b="0" i="0" dirty="0">
              <a:solidFill>
                <a:srgbClr val="202122"/>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9876AF29-F0A2-777C-A9B7-45F98ED8E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105" y="116632"/>
            <a:ext cx="3068423" cy="238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0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6CD7F-FB23-B2C8-C00A-0353D316FADE}"/>
              </a:ext>
            </a:extLst>
          </p:cNvPr>
          <p:cNvSpPr>
            <a:spLocks noGrp="1"/>
          </p:cNvSpPr>
          <p:nvPr>
            <p:ph type="title"/>
          </p:nvPr>
        </p:nvSpPr>
        <p:spPr>
          <a:xfrm>
            <a:off x="131456" y="119077"/>
            <a:ext cx="4039274" cy="1617466"/>
          </a:xfrm>
        </p:spPr>
        <p:txBody>
          <a:bodyPr anchor="t">
            <a:normAutofit/>
          </a:bodyPr>
          <a:lstStyle/>
          <a:p>
            <a:r>
              <a:rPr lang="it-IT" sz="3600" dirty="0">
                <a:solidFill>
                  <a:srgbClr val="FF0000"/>
                </a:solidFill>
              </a:rPr>
              <a:t>Commodore 64 (1983)</a:t>
            </a:r>
            <a:endParaRPr lang="en-GB" sz="3600" dirty="0">
              <a:solidFill>
                <a:srgbClr val="FF0000"/>
              </a:solidFill>
            </a:endParaRPr>
          </a:p>
        </p:txBody>
      </p:sp>
      <p:sp>
        <p:nvSpPr>
          <p:cNvPr id="19" name="TextBox 18">
            <a:extLst>
              <a:ext uri="{FF2B5EF4-FFF2-40B4-BE49-F238E27FC236}">
                <a16:creationId xmlns:a16="http://schemas.microsoft.com/office/drawing/2014/main" id="{5FBA26E0-C65D-D42B-32F3-DABD6DDA5007}"/>
              </a:ext>
            </a:extLst>
          </p:cNvPr>
          <p:cNvSpPr txBox="1"/>
          <p:nvPr/>
        </p:nvSpPr>
        <p:spPr>
          <a:xfrm>
            <a:off x="3347864" y="6552974"/>
            <a:ext cx="6191267" cy="323165"/>
          </a:xfrm>
          <a:prstGeom prst="rect">
            <a:avLst/>
          </a:prstGeom>
          <a:noFill/>
        </p:spPr>
        <p:txBody>
          <a:bodyPr wrap="square">
            <a:spAutoFit/>
          </a:bodyPr>
          <a:lstStyle/>
          <a:p>
            <a:pPr defTabSz="685800" fontAlgn="auto">
              <a:spcBef>
                <a:spcPts val="0"/>
              </a:spcBef>
              <a:spcAft>
                <a:spcPts val="0"/>
              </a:spcAft>
              <a:defRPr/>
            </a:pPr>
            <a:r>
              <a:rPr lang="en-GB" sz="750" dirty="0">
                <a:solidFill>
                  <a:srgbClr val="000000"/>
                </a:solidFill>
                <a:latin typeface="Arial"/>
                <a:cs typeface="Arial"/>
                <a:hlinkClick r:id="rId2"/>
              </a:rPr>
              <a:t>https://en.wikipedia.org/wiki/Commodore_64</a:t>
            </a:r>
            <a:endParaRPr lang="pl-PL" sz="750" dirty="0">
              <a:solidFill>
                <a:srgbClr val="000000"/>
              </a:solidFill>
              <a:latin typeface="Arial"/>
              <a:cs typeface="Arial"/>
            </a:endParaRPr>
          </a:p>
          <a:p>
            <a:pPr defTabSz="685800" fontAlgn="auto">
              <a:spcBef>
                <a:spcPts val="0"/>
              </a:spcBef>
              <a:spcAft>
                <a:spcPts val="0"/>
              </a:spcAft>
              <a:defRPr/>
            </a:pPr>
            <a:endParaRPr lang="en-GB" sz="750" dirty="0">
              <a:solidFill>
                <a:srgbClr val="000000"/>
              </a:solidFill>
              <a:latin typeface="Arial"/>
              <a:cs typeface="Arial"/>
            </a:endParaRPr>
          </a:p>
        </p:txBody>
      </p:sp>
      <p:pic>
        <p:nvPicPr>
          <p:cNvPr id="4" name="Content Placeholder 3" descr="Chart, bar chart&#10;&#10;Description automatically generated">
            <a:extLst>
              <a:ext uri="{FF2B5EF4-FFF2-40B4-BE49-F238E27FC236}">
                <a16:creationId xmlns:a16="http://schemas.microsoft.com/office/drawing/2014/main" id="{74A4117B-EDF1-D237-6B10-AF6FA4C27C7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0016" y="-17265"/>
            <a:ext cx="4752528" cy="6718888"/>
          </a:xfrm>
        </p:spPr>
      </p:pic>
      <p:sp>
        <p:nvSpPr>
          <p:cNvPr id="2" name="CasellaDiTesto 1">
            <a:extLst>
              <a:ext uri="{FF2B5EF4-FFF2-40B4-BE49-F238E27FC236}">
                <a16:creationId xmlns:a16="http://schemas.microsoft.com/office/drawing/2014/main" id="{F83E0349-68FA-D030-9692-0ACB2248017A}"/>
              </a:ext>
            </a:extLst>
          </p:cNvPr>
          <p:cNvSpPr txBox="1"/>
          <p:nvPr/>
        </p:nvSpPr>
        <p:spPr>
          <a:xfrm>
            <a:off x="176099" y="1506364"/>
            <a:ext cx="4039274" cy="5078313"/>
          </a:xfrm>
          <a:prstGeom prst="rect">
            <a:avLst/>
          </a:prstGeom>
          <a:noFill/>
        </p:spPr>
        <p:txBody>
          <a:bodyPr wrap="square" rtlCol="0">
            <a:spAutoFit/>
          </a:bodyPr>
          <a:lstStyle/>
          <a:p>
            <a:pPr marL="285750" indent="-285750">
              <a:buFont typeface="Arial" panose="020B0604020202020204" pitchFamily="34" charset="0"/>
              <a:buChar char="•"/>
            </a:pPr>
            <a:r>
              <a:rPr lang="it-IT" dirty="0"/>
              <a:t>Linguaggio (BASIC) incorporato</a:t>
            </a:r>
          </a:p>
          <a:p>
            <a:pPr marL="285750" indent="-285750">
              <a:buFont typeface="Arial" panose="020B0604020202020204" pitchFamily="34" charset="0"/>
              <a:buChar char="•"/>
            </a:pPr>
            <a:r>
              <a:rPr lang="it-IT" dirty="0"/>
              <a:t>Gestione separata di piccoli oggetti (sullo schermo, detti </a:t>
            </a:r>
            <a:r>
              <a:rPr lang="it-IT" i="1" dirty="0" err="1"/>
              <a:t>sprite</a:t>
            </a:r>
            <a:r>
              <a:rPr lang="it-IT" dirty="0"/>
              <a:t>)</a:t>
            </a:r>
          </a:p>
          <a:p>
            <a:pPr marL="285750" indent="-285750">
              <a:buFont typeface="Arial" panose="020B0604020202020204" pitchFamily="34" charset="0"/>
              <a:buChar char="•"/>
            </a:pPr>
            <a:r>
              <a:rPr lang="it-IT" dirty="0"/>
              <a:t>Grafica a colori (8) con uscita a 3 standard (compreso video e TV)</a:t>
            </a:r>
          </a:p>
          <a:p>
            <a:pPr marL="285750" indent="-285750">
              <a:buFont typeface="Arial" panose="020B0604020202020204" pitchFamily="34" charset="0"/>
              <a:buChar char="•"/>
            </a:pPr>
            <a:r>
              <a:rPr lang="it-IT" dirty="0"/>
              <a:t>Processore separato per suoni – generatore di 4 forme d’onda, sintetizzatore vocale (umano)</a:t>
            </a:r>
          </a:p>
          <a:p>
            <a:pPr marL="285750" indent="-285750">
              <a:buFont typeface="Arial" panose="020B0604020202020204" pitchFamily="34" charset="0"/>
              <a:buChar char="•"/>
            </a:pPr>
            <a:r>
              <a:rPr lang="it-IT" dirty="0"/>
              <a:t>Due orologi esterni – on/off</a:t>
            </a:r>
          </a:p>
          <a:p>
            <a:pPr marL="285750" indent="-285750">
              <a:buFont typeface="Arial" panose="020B0604020202020204" pitchFamily="34" charset="0"/>
              <a:buChar char="•"/>
            </a:pPr>
            <a:r>
              <a:rPr lang="it-IT" dirty="0"/>
              <a:t>I/O digitali (stampante, disco, registratore magnetico a casette, cartuccia)</a:t>
            </a:r>
          </a:p>
          <a:p>
            <a:pPr marL="285750" indent="-285750">
              <a:buFont typeface="Arial" panose="020B0604020202020204" pitchFamily="34" charset="0"/>
              <a:buChar char="•"/>
            </a:pPr>
            <a:r>
              <a:rPr lang="it-IT" dirty="0"/>
              <a:t>I/O analogici (con gli orologi si potrebbe regolare le luci della casa)</a:t>
            </a:r>
          </a:p>
          <a:p>
            <a:pPr marL="285750" indent="-285750">
              <a:buFont typeface="Arial" panose="020B0604020202020204" pitchFamily="34" charset="0"/>
              <a:buChar char="•"/>
            </a:pPr>
            <a:r>
              <a:rPr lang="it-IT" dirty="0"/>
              <a:t>Usato sia come divertimento a casa sia per ricerca scientifica</a:t>
            </a:r>
          </a:p>
          <a:p>
            <a:endParaRPr lang="it-IT" dirty="0"/>
          </a:p>
        </p:txBody>
      </p:sp>
    </p:spTree>
    <p:extLst>
      <p:ext uri="{BB962C8B-B14F-4D97-AF65-F5344CB8AC3E}">
        <p14:creationId xmlns:p14="http://schemas.microsoft.com/office/powerpoint/2010/main" val="27758385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56D9B1-FF00-4AD1-99A5-4DD22AA2342B}"/>
              </a:ext>
            </a:extLst>
          </p:cNvPr>
          <p:cNvSpPr>
            <a:spLocks noGrp="1"/>
          </p:cNvSpPr>
          <p:nvPr>
            <p:ph type="title"/>
          </p:nvPr>
        </p:nvSpPr>
        <p:spPr>
          <a:xfrm>
            <a:off x="457200" y="274638"/>
            <a:ext cx="4978896" cy="1143000"/>
          </a:xfrm>
        </p:spPr>
        <p:txBody>
          <a:bodyPr/>
          <a:lstStyle/>
          <a:p>
            <a:r>
              <a:rPr lang="it-IT" sz="3600" dirty="0"/>
              <a:t>«Area di Broca»</a:t>
            </a:r>
          </a:p>
        </p:txBody>
      </p:sp>
      <p:sp>
        <p:nvSpPr>
          <p:cNvPr id="3" name="Segnaposto contenuto 2">
            <a:extLst>
              <a:ext uri="{FF2B5EF4-FFF2-40B4-BE49-F238E27FC236}">
                <a16:creationId xmlns:a16="http://schemas.microsoft.com/office/drawing/2014/main" id="{DAAFFF00-A9D8-B0F9-1347-3AAD0E372C17}"/>
              </a:ext>
            </a:extLst>
          </p:cNvPr>
          <p:cNvSpPr>
            <a:spLocks noGrp="1"/>
          </p:cNvSpPr>
          <p:nvPr>
            <p:ph idx="1"/>
          </p:nvPr>
        </p:nvSpPr>
        <p:spPr>
          <a:xfrm>
            <a:off x="211451" y="1613264"/>
            <a:ext cx="8721097" cy="4525963"/>
          </a:xfrm>
        </p:spPr>
        <p:txBody>
          <a:bodyPr/>
          <a:lstStyle/>
          <a:p>
            <a:pPr marL="0" indent="0" algn="l">
              <a:buNone/>
            </a:pPr>
            <a:r>
              <a:rPr lang="it-IT" sz="1900" b="0" i="0" dirty="0">
                <a:effectLst/>
                <a:latin typeface="Arial" panose="020B0604020202020204" pitchFamily="34" charset="0"/>
              </a:rPr>
              <a:t>Le alterazioni comprese nel termine di afasia </a:t>
            </a:r>
          </a:p>
          <a:p>
            <a:pPr marL="0" indent="0" algn="l">
              <a:buNone/>
            </a:pPr>
            <a:r>
              <a:rPr lang="it-IT" sz="1900" b="0" i="0" dirty="0">
                <a:effectLst/>
                <a:latin typeface="Arial" panose="020B0604020202020204" pitchFamily="34" charset="0"/>
              </a:rPr>
              <a:t>possono riguardare vari aspetti del linguaggio:</a:t>
            </a:r>
          </a:p>
          <a:p>
            <a:pPr algn="l">
              <a:buFont typeface="Arial" panose="020B0604020202020204" pitchFamily="34" charset="0"/>
              <a:buChar char="•"/>
            </a:pPr>
            <a:r>
              <a:rPr lang="it-IT" sz="1900" b="0" i="0" dirty="0">
                <a:effectLst/>
                <a:latin typeface="Arial" panose="020B0604020202020204" pitchFamily="34" charset="0"/>
              </a:rPr>
              <a:t>comprensione</a:t>
            </a:r>
          </a:p>
          <a:p>
            <a:pPr algn="l">
              <a:buFont typeface="Arial" panose="020B0604020202020204" pitchFamily="34" charset="0"/>
              <a:buChar char="•"/>
            </a:pPr>
            <a:r>
              <a:rPr lang="it-IT" sz="1900" b="0" i="0" dirty="0">
                <a:effectLst/>
                <a:latin typeface="Arial" panose="020B0604020202020204" pitchFamily="34" charset="0"/>
              </a:rPr>
              <a:t>produzione</a:t>
            </a:r>
          </a:p>
          <a:p>
            <a:pPr algn="l">
              <a:buFont typeface="Arial" panose="020B0604020202020204" pitchFamily="34" charset="0"/>
              <a:buChar char="•"/>
            </a:pPr>
            <a:r>
              <a:rPr lang="it-IT" sz="1900" b="0" i="0" dirty="0">
                <a:effectLst/>
                <a:latin typeface="Arial" panose="020B0604020202020204" pitchFamily="34" charset="0"/>
              </a:rPr>
              <a:t>ripetizione</a:t>
            </a:r>
          </a:p>
          <a:p>
            <a:pPr algn="l">
              <a:buFont typeface="Arial" panose="020B0604020202020204" pitchFamily="34" charset="0"/>
              <a:buChar char="•"/>
            </a:pPr>
            <a:r>
              <a:rPr lang="it-IT" sz="1900" b="0" i="0" dirty="0">
                <a:effectLst/>
                <a:latin typeface="Arial" panose="020B0604020202020204" pitchFamily="34" charset="0"/>
              </a:rPr>
              <a:t>strutturazione.</a:t>
            </a:r>
          </a:p>
          <a:p>
            <a:pPr algn="l">
              <a:buFont typeface="Arial" panose="020B0604020202020204" pitchFamily="34" charset="0"/>
              <a:buChar char="•"/>
            </a:pPr>
            <a:r>
              <a:rPr lang="it-IT" sz="1900" b="0" i="0" dirty="0">
                <a:effectLst/>
                <a:latin typeface="Arial" panose="020B0604020202020204" pitchFamily="34" charset="0"/>
              </a:rPr>
              <a:t>I pazienti colpiti da afasia non fluente possono essere incapaci di formulare frasi con una </a:t>
            </a:r>
            <a:r>
              <a:rPr lang="it-IT" sz="1900" b="0" i="0" u="none" strike="noStrike" dirty="0">
                <a:effectLst/>
                <a:latin typeface="Arial" panose="020B0604020202020204" pitchFamily="34" charset="0"/>
              </a:rPr>
              <a:t>struttura grammaticale</a:t>
            </a:r>
            <a:r>
              <a:rPr lang="it-IT" sz="1900" b="0" i="0" dirty="0">
                <a:effectLst/>
                <a:latin typeface="Arial" panose="020B0604020202020204" pitchFamily="34" charset="0"/>
              </a:rPr>
              <a:t> complessa. Alcune forme di </a:t>
            </a:r>
            <a:r>
              <a:rPr lang="it-IT" sz="1900" b="0" i="0" u="none" strike="noStrike" dirty="0">
                <a:effectLst/>
                <a:latin typeface="Arial" panose="020B0604020202020204" pitchFamily="34" charset="0"/>
              </a:rPr>
              <a:t>afasia</a:t>
            </a:r>
            <a:r>
              <a:rPr lang="it-IT" sz="1900" b="0" i="0" dirty="0">
                <a:effectLst/>
                <a:latin typeface="Arial" panose="020B0604020202020204" pitchFamily="34" charset="0"/>
              </a:rPr>
              <a:t> legate a danni nell'area di Broca possono colpire solo determinate aree del </a:t>
            </a:r>
            <a:r>
              <a:rPr lang="it-IT" sz="1900" b="0" i="0" u="none" strike="noStrike" dirty="0">
                <a:effectLst/>
                <a:latin typeface="Arial" panose="020B0604020202020204" pitchFamily="34" charset="0"/>
              </a:rPr>
              <a:t>linguaggio</a:t>
            </a:r>
            <a:r>
              <a:rPr lang="it-IT" sz="1900" b="0" i="0" dirty="0">
                <a:effectLst/>
                <a:latin typeface="Arial" panose="020B0604020202020204" pitchFamily="34" charset="0"/>
              </a:rPr>
              <a:t>, come i </a:t>
            </a:r>
            <a:r>
              <a:rPr lang="it-IT" sz="1900" b="0" i="0" u="none" strike="noStrike" dirty="0">
                <a:effectLst/>
                <a:latin typeface="Arial" panose="020B0604020202020204" pitchFamily="34" charset="0"/>
              </a:rPr>
              <a:t>verbi</a:t>
            </a:r>
            <a:r>
              <a:rPr lang="it-IT" sz="1900" b="0" i="0" dirty="0">
                <a:effectLst/>
                <a:latin typeface="Arial" panose="020B0604020202020204" pitchFamily="34" charset="0"/>
              </a:rPr>
              <a:t> o i </a:t>
            </a:r>
            <a:r>
              <a:rPr lang="it-IT" sz="1900" b="0" i="0" u="none" strike="noStrike" dirty="0">
                <a:effectLst/>
                <a:latin typeface="Arial" panose="020B0604020202020204" pitchFamily="34" charset="0"/>
              </a:rPr>
              <a:t>sostantivi</a:t>
            </a:r>
            <a:r>
              <a:rPr lang="it-IT" sz="1900" b="0" i="0" dirty="0">
                <a:effectLst/>
                <a:latin typeface="Arial" panose="020B0604020202020204" pitchFamily="34" charset="0"/>
              </a:rPr>
              <a:t>. Nel caso di pazienti con vario grado di </a:t>
            </a:r>
            <a:r>
              <a:rPr lang="it-IT" sz="1900" b="0" i="0" u="none" strike="noStrike" dirty="0">
                <a:effectLst/>
                <a:latin typeface="Arial" panose="020B0604020202020204" pitchFamily="34" charset="0"/>
              </a:rPr>
              <a:t>sordità</a:t>
            </a:r>
            <a:r>
              <a:rPr lang="it-IT" sz="1900" b="0" i="0" dirty="0">
                <a:effectLst/>
                <a:latin typeface="Arial" panose="020B0604020202020204" pitchFamily="34" charset="0"/>
              </a:rPr>
              <a:t>, può essere inibita la capacità di produrre quei segni corrispondenti al messaggio che essi vogliono comunicare, pur essendo in grado di muovere </a:t>
            </a:r>
            <a:r>
              <a:rPr lang="it-IT" sz="1900" b="0" i="0" u="none" strike="noStrike" dirty="0">
                <a:effectLst/>
                <a:latin typeface="Arial" panose="020B0604020202020204" pitchFamily="34" charset="0"/>
              </a:rPr>
              <a:t>mani</a:t>
            </a:r>
            <a:r>
              <a:rPr lang="it-IT" sz="1900" b="0" i="0" dirty="0">
                <a:effectLst/>
                <a:latin typeface="Arial" panose="020B0604020202020204" pitchFamily="34" charset="0"/>
              </a:rPr>
              <a:t>, </a:t>
            </a:r>
            <a:r>
              <a:rPr lang="it-IT" sz="1900" b="0" i="0" u="none" strike="noStrike" dirty="0">
                <a:effectLst/>
                <a:latin typeface="Arial" panose="020B0604020202020204" pitchFamily="34" charset="0"/>
              </a:rPr>
              <a:t>dita</a:t>
            </a:r>
            <a:r>
              <a:rPr lang="it-IT" sz="1900" b="0" i="0" dirty="0">
                <a:effectLst/>
                <a:latin typeface="Arial" panose="020B0604020202020204" pitchFamily="34" charset="0"/>
              </a:rPr>
              <a:t> e </a:t>
            </a:r>
            <a:r>
              <a:rPr lang="it-IT" sz="1900" b="0" i="0" u="none" strike="noStrike" dirty="0">
                <a:effectLst/>
                <a:latin typeface="Arial" panose="020B0604020202020204" pitchFamily="34" charset="0"/>
              </a:rPr>
              <a:t>braccia</a:t>
            </a:r>
            <a:r>
              <a:rPr lang="it-IT" sz="1900" b="0" i="0" dirty="0">
                <a:effectLst/>
                <a:latin typeface="Arial" panose="020B0604020202020204" pitchFamily="34" charset="0"/>
              </a:rPr>
              <a:t> come prima</a:t>
            </a:r>
            <a:r>
              <a:rPr lang="it-IT" sz="1900" b="0" i="0" dirty="0">
                <a:solidFill>
                  <a:srgbClr val="202122"/>
                </a:solidFill>
                <a:effectLst/>
                <a:latin typeface="Arial" panose="020B0604020202020204" pitchFamily="34" charset="0"/>
              </a:rPr>
              <a:t>.</a:t>
            </a:r>
          </a:p>
          <a:p>
            <a:pPr marL="0" indent="0">
              <a:buNone/>
            </a:pPr>
            <a:r>
              <a:rPr lang="it-IT" sz="1900" b="0" i="0" dirty="0" err="1">
                <a:solidFill>
                  <a:srgbClr val="CC0000"/>
                </a:solidFill>
                <a:effectLst/>
                <a:latin typeface="Arial" panose="020B0604020202020204" pitchFamily="34" charset="0"/>
              </a:rPr>
              <a:t>Ockham</a:t>
            </a:r>
            <a:r>
              <a:rPr lang="it-IT" sz="1900" b="0" i="0" dirty="0">
                <a:solidFill>
                  <a:srgbClr val="CC0000"/>
                </a:solidFill>
                <a:effectLst/>
                <a:latin typeface="Arial" panose="020B0604020202020204" pitchFamily="34" charset="0"/>
              </a:rPr>
              <a:t> (Greci, Latini</a:t>
            </a:r>
            <a:r>
              <a:rPr lang="it-IT" sz="1900" dirty="0">
                <a:solidFill>
                  <a:srgbClr val="CC0000"/>
                </a:solidFill>
                <a:latin typeface="Arial" panose="020B0604020202020204" pitchFamily="34" charset="0"/>
              </a:rPr>
              <a:t>) creando la grammatica, hanno intuito la struttura del cervello: «Studia la grammatica! così il tuo cervello si organizza meglio»</a:t>
            </a:r>
            <a:endParaRPr lang="it-IT" dirty="0">
              <a:solidFill>
                <a:srgbClr val="CC0000"/>
              </a:solidFill>
            </a:endParaRPr>
          </a:p>
        </p:txBody>
      </p:sp>
      <p:sp>
        <p:nvSpPr>
          <p:cNvPr id="5" name="CasellaDiTesto 4">
            <a:extLst>
              <a:ext uri="{FF2B5EF4-FFF2-40B4-BE49-F238E27FC236}">
                <a16:creationId xmlns:a16="http://schemas.microsoft.com/office/drawing/2014/main" id="{DD55D07B-F968-75B1-FEC9-EA55DBC6A373}"/>
              </a:ext>
            </a:extLst>
          </p:cNvPr>
          <p:cNvSpPr txBox="1"/>
          <p:nvPr/>
        </p:nvSpPr>
        <p:spPr>
          <a:xfrm>
            <a:off x="5562400" y="6488668"/>
            <a:ext cx="4572000" cy="369332"/>
          </a:xfrm>
          <a:prstGeom prst="rect">
            <a:avLst/>
          </a:prstGeom>
          <a:noFill/>
        </p:spPr>
        <p:txBody>
          <a:bodyPr wrap="square">
            <a:spAutoFit/>
          </a:bodyPr>
          <a:lstStyle/>
          <a:p>
            <a:r>
              <a:rPr lang="it-IT" dirty="0"/>
              <a:t>https://it.wikipedia.org/wiki/Afasia</a:t>
            </a:r>
          </a:p>
        </p:txBody>
      </p:sp>
      <p:pic>
        <p:nvPicPr>
          <p:cNvPr id="1026" name="Picture 2">
            <a:extLst>
              <a:ext uri="{FF2B5EF4-FFF2-40B4-BE49-F238E27FC236}">
                <a16:creationId xmlns:a16="http://schemas.microsoft.com/office/drawing/2014/main" id="{DA508A8D-C3B7-DE8C-66B8-2AB6F028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8141"/>
            <a:ext cx="3427233" cy="257899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64CDF1C-F8BA-279F-3134-C5C44468CC5B}"/>
              </a:ext>
            </a:extLst>
          </p:cNvPr>
          <p:cNvSpPr txBox="1"/>
          <p:nvPr/>
        </p:nvSpPr>
        <p:spPr>
          <a:xfrm>
            <a:off x="5410581" y="2707134"/>
            <a:ext cx="3798168" cy="954107"/>
          </a:xfrm>
          <a:prstGeom prst="rect">
            <a:avLst/>
          </a:prstGeom>
          <a:noFill/>
        </p:spPr>
        <p:txBody>
          <a:bodyPr wrap="square">
            <a:spAutoFit/>
          </a:bodyPr>
          <a:lstStyle/>
          <a:p>
            <a:r>
              <a:rPr lang="it-IT" sz="1400" b="0" i="0" dirty="0">
                <a:solidFill>
                  <a:srgbClr val="202122"/>
                </a:solidFill>
                <a:effectLst/>
                <a:latin typeface="Arial" panose="020B0604020202020204" pitchFamily="34" charset="0"/>
              </a:rPr>
              <a:t>Allegoria della grammatica nella </a:t>
            </a:r>
            <a:r>
              <a:rPr lang="it-IT" sz="1400" b="0" i="1" u="none" strike="noStrike" dirty="0">
                <a:solidFill>
                  <a:srgbClr val="0645AD"/>
                </a:solidFill>
                <a:effectLst/>
                <a:latin typeface="Arial" panose="020B0604020202020204" pitchFamily="34" charset="0"/>
              </a:rPr>
              <a:t>Sala delle Arti liberali e dei Pianeti</a:t>
            </a:r>
            <a:r>
              <a:rPr lang="it-IT" sz="1400" b="0" i="0" dirty="0">
                <a:solidFill>
                  <a:srgbClr val="202122"/>
                </a:solidFill>
                <a:effectLst/>
                <a:latin typeface="Arial" panose="020B0604020202020204" pitchFamily="34" charset="0"/>
              </a:rPr>
              <a:t>, ad opera di </a:t>
            </a:r>
            <a:r>
              <a:rPr lang="it-IT" sz="1400" b="0" i="0" u="none" strike="noStrike" dirty="0">
                <a:solidFill>
                  <a:srgbClr val="0645AD"/>
                </a:solidFill>
                <a:effectLst/>
                <a:latin typeface="Arial" panose="020B0604020202020204" pitchFamily="34" charset="0"/>
              </a:rPr>
              <a:t>Gentile da Fabriano</a:t>
            </a:r>
            <a:r>
              <a:rPr lang="it-IT" sz="1400" b="0" i="0" dirty="0">
                <a:solidFill>
                  <a:srgbClr val="202122"/>
                </a:solidFill>
                <a:effectLst/>
                <a:latin typeface="Arial" panose="020B0604020202020204" pitchFamily="34" charset="0"/>
              </a:rPr>
              <a:t> (1412, </a:t>
            </a:r>
            <a:r>
              <a:rPr lang="it-IT" sz="1400" b="0" i="0" u="none" strike="noStrike" dirty="0">
                <a:solidFill>
                  <a:srgbClr val="0645AD"/>
                </a:solidFill>
                <a:effectLst/>
                <a:latin typeface="Arial" panose="020B0604020202020204" pitchFamily="34" charset="0"/>
              </a:rPr>
              <a:t>Palazzo Trinci</a:t>
            </a:r>
            <a:r>
              <a:rPr lang="it-IT" sz="1400" b="0" i="0" dirty="0">
                <a:solidFill>
                  <a:srgbClr val="202122"/>
                </a:solidFill>
                <a:effectLst/>
                <a:latin typeface="Arial" panose="020B0604020202020204" pitchFamily="34" charset="0"/>
              </a:rPr>
              <a:t> a </a:t>
            </a:r>
            <a:r>
              <a:rPr lang="it-IT" sz="1400" b="0" i="0" u="none" strike="noStrike" dirty="0">
                <a:solidFill>
                  <a:srgbClr val="0645AD"/>
                </a:solidFill>
                <a:effectLst/>
                <a:latin typeface="Arial" panose="020B0604020202020204" pitchFamily="34" charset="0"/>
              </a:rPr>
              <a:t>Foligno</a:t>
            </a:r>
            <a:r>
              <a:rPr lang="it-IT" sz="1400" b="0" i="0" dirty="0">
                <a:solidFill>
                  <a:srgbClr val="202122"/>
                </a:solidFill>
                <a:effectLst/>
                <a:latin typeface="Arial" panose="020B0604020202020204" pitchFamily="34" charset="0"/>
              </a:rPr>
              <a:t>)</a:t>
            </a:r>
          </a:p>
          <a:p>
            <a:r>
              <a:rPr lang="it-IT" sz="1400" dirty="0"/>
              <a:t>https://it.wikipedia.org/wiki/Grammatica</a:t>
            </a:r>
          </a:p>
        </p:txBody>
      </p:sp>
    </p:spTree>
    <p:extLst>
      <p:ext uri="{BB962C8B-B14F-4D97-AF65-F5344CB8AC3E}">
        <p14:creationId xmlns:p14="http://schemas.microsoft.com/office/powerpoint/2010/main" val="3199909474"/>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11826</TotalTime>
  <Words>2200</Words>
  <Application>Microsoft Office PowerPoint</Application>
  <PresentationFormat>Presentazione su schermo (4:3)</PresentationFormat>
  <Paragraphs>138</Paragraphs>
  <Slides>34</Slides>
  <Notes>1</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34</vt:i4>
      </vt:variant>
    </vt:vector>
  </HeadingPairs>
  <TitlesOfParts>
    <vt:vector size="38" baseType="lpstr">
      <vt:lpstr>Arial</vt:lpstr>
      <vt:lpstr>Roboto</vt:lpstr>
      <vt:lpstr>Segoe UI Web (West European)</vt:lpstr>
      <vt:lpstr>Projekt domyślny</vt:lpstr>
      <vt:lpstr>Inclusione e personalizzazione nell’insegnamento delle STEAM</vt:lpstr>
      <vt:lpstr>La calotta cranica:  la lente del mondo intero</vt:lpstr>
      <vt:lpstr>Cervello umano – una costruzione più complicata dell’intero universo </vt:lpstr>
      <vt:lpstr>Michael Gazzaniga  «Human. Quel che ci rende unici» ☺☺☺</vt:lpstr>
      <vt:lpstr>«Aristotele e le tre anime»</vt:lpstr>
      <vt:lpstr>La localizzazione </vt:lpstr>
      <vt:lpstr>Paul Broca (1861)</vt:lpstr>
      <vt:lpstr>Commodore 64 (1983)</vt:lpstr>
      <vt:lpstr>«Area di Broca»</vt:lpstr>
      <vt:lpstr>Nota, come oggi tutto diventa un «codice»</vt:lpstr>
      <vt:lpstr>Michael S. Gazzaniga</vt:lpstr>
      <vt:lpstr>Stanley Yaki</vt:lpstr>
      <vt:lpstr>Cervello: funzionalità</vt:lpstr>
      <vt:lpstr>Diffused mind: neuropsychology</vt:lpstr>
      <vt:lpstr>Coscenza</vt:lpstr>
      <vt:lpstr>Cinque sistemi di funzioni nel cervello </vt:lpstr>
      <vt:lpstr>Le polarizzazioni mentali errate </vt:lpstr>
      <vt:lpstr>Parola = informazione segmentata </vt:lpstr>
      <vt:lpstr>Parola = informazione segmentata </vt:lpstr>
      <vt:lpstr>Parola = informazione segmentata </vt:lpstr>
      <vt:lpstr>La stessa parola ha più di una collocazione nel cervello, secondo il significato, somiglianza vocale, funzione </vt:lpstr>
      <vt:lpstr>La stessa parola ha più di una collocazione</vt:lpstr>
      <vt:lpstr>La stessa parola ha più di una collocazione</vt:lpstr>
      <vt:lpstr>La stessa parola ha più di una collocazione nel cervello, secondo il significato, somiglianza vocale, funzione </vt:lpstr>
      <vt:lpstr>Capire la narrazione è molto di più che sommare le parole</vt:lpstr>
      <vt:lpstr>Tante «abilità» sono localizzate nel ipocampo</vt:lpstr>
      <vt:lpstr>Orientamento e lo spazio</vt:lpstr>
      <vt:lpstr>Mappe, per organizzare le informazioni</vt:lpstr>
      <vt:lpstr>3 vie per memorizzare le parole</vt:lpstr>
      <vt:lpstr>ADHD – mancanza di poli attrattivi per focalizzare l’attenzione</vt:lpstr>
      <vt:lpstr>Emozioni e l’educazione</vt:lpstr>
      <vt:lpstr>Dov’è la parola nel cervello? Dappertutto  </vt:lpstr>
      <vt:lpstr>In cervello del tutto irrepetibile</vt:lpstr>
      <vt:lpstr>Dov’è la parola nel cervello? Da per tutto </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225</cp:revision>
  <dcterms:created xsi:type="dcterms:W3CDTF">2006-02-09T22:46:12Z</dcterms:created>
  <dcterms:modified xsi:type="dcterms:W3CDTF">2023-01-19T17:12:05Z</dcterms:modified>
</cp:coreProperties>
</file>