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300" r:id="rId3"/>
    <p:sldId id="279" r:id="rId4"/>
    <p:sldId id="289" r:id="rId5"/>
    <p:sldId id="290" r:id="rId6"/>
    <p:sldId id="292" r:id="rId7"/>
    <p:sldId id="293" r:id="rId8"/>
    <p:sldId id="274" r:id="rId9"/>
    <p:sldId id="375" r:id="rId10"/>
    <p:sldId id="376" r:id="rId11"/>
    <p:sldId id="257" r:id="rId12"/>
    <p:sldId id="280" r:id="rId13"/>
    <p:sldId id="283" r:id="rId14"/>
    <p:sldId id="281" r:id="rId15"/>
    <p:sldId id="284" r:id="rId16"/>
    <p:sldId id="285" r:id="rId17"/>
    <p:sldId id="286" r:id="rId18"/>
    <p:sldId id="287" r:id="rId19"/>
    <p:sldId id="288" r:id="rId20"/>
    <p:sldId id="291" r:id="rId21"/>
    <p:sldId id="309" r:id="rId22"/>
    <p:sldId id="318" r:id="rId23"/>
    <p:sldId id="295" r:id="rId24"/>
    <p:sldId id="296" r:id="rId25"/>
    <p:sldId id="297" r:id="rId26"/>
    <p:sldId id="298" r:id="rId27"/>
    <p:sldId id="299" r:id="rId28"/>
    <p:sldId id="294" r:id="rId29"/>
  </p:sldIdLst>
  <p:sldSz cx="9144000" cy="6858000" type="screen4x3"/>
  <p:notesSz cx="7102475" cy="102330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3300"/>
    <a:srgbClr val="008000"/>
    <a:srgbClr val="33CC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0" autoAdjust="0"/>
    <p:restoredTop sz="94718" autoAdjust="0"/>
  </p:normalViewPr>
  <p:slideViewPr>
    <p:cSldViewPr>
      <p:cViewPr varScale="1">
        <p:scale>
          <a:sx n="66" d="100"/>
          <a:sy n="66" d="100"/>
        </p:scale>
        <p:origin x="72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8C4C294-8E9C-3698-6CBA-68BD88755E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04B854C-D029-6BFA-E0FB-244B152A16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040641-DF91-D853-1624-B43C78E385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805B1E59-1AAA-D247-29F0-9A394C46C6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 noProof="0"/>
              <a:t>Kliknij, aby edytować style wzorca tekstu</a:t>
            </a:r>
          </a:p>
          <a:p>
            <a:pPr lvl="1"/>
            <a:r>
              <a:rPr lang="pl-PL" altLang="it-IT" noProof="0"/>
              <a:t>Drugi poziom</a:t>
            </a:r>
          </a:p>
          <a:p>
            <a:pPr lvl="2"/>
            <a:r>
              <a:rPr lang="pl-PL" altLang="it-IT" noProof="0"/>
              <a:t>Trzeci poziom</a:t>
            </a:r>
          </a:p>
          <a:p>
            <a:pPr lvl="3"/>
            <a:r>
              <a:rPr lang="pl-PL" altLang="it-IT" noProof="0"/>
              <a:t>Czwarty poziom</a:t>
            </a:r>
          </a:p>
          <a:p>
            <a:pPr lvl="4"/>
            <a:r>
              <a:rPr lang="pl-PL" altLang="it-IT" noProof="0"/>
              <a:t>Piąty poziom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311A4C5-0530-B86A-3498-4B4A5218AF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D30F461-045A-095E-41BA-4ED71CD89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E510A8C2-6FFB-4A2E-A726-94B4D6ACE59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B1EDA3-9510-7964-1896-A284C13B9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7BBA-64C4-405B-832A-18E7369B897E}" type="slidenum">
              <a:rPr lang="en-AU" altLang="it-IT"/>
              <a:pPr/>
              <a:t>8</a:t>
            </a:fld>
            <a:endParaRPr lang="en-AU" altLang="it-IT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8CC0BD3D-51CF-DFEF-CE11-B2EC93687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C646D2D-501D-17A3-9FDE-34AB33936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B1EDA3-9510-7964-1896-A284C13B9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7BBA-64C4-405B-832A-18E7369B897E}" type="slidenum">
              <a:rPr lang="en-AU" altLang="it-IT"/>
              <a:pPr/>
              <a:t>9</a:t>
            </a:fld>
            <a:endParaRPr lang="en-AU" altLang="it-IT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8CC0BD3D-51CF-DFEF-CE11-B2EC93687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C646D2D-501D-17A3-9FDE-34AB33936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93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B1EDA3-9510-7964-1896-A284C13B9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7BBA-64C4-405B-832A-18E7369B897E}" type="slidenum">
              <a:rPr lang="en-AU" altLang="it-IT"/>
              <a:pPr/>
              <a:t>10</a:t>
            </a:fld>
            <a:endParaRPr lang="en-AU" altLang="it-IT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8CC0BD3D-51CF-DFEF-CE11-B2EC93687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C646D2D-501D-17A3-9FDE-34AB33936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166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1DC95F1-C502-4B07-3680-F8E01FB7D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48B8DCD-1C67-4541-B15D-1B2A005AF47B}" type="slidenum">
              <a:rPr lang="en-AU" altLang="it-IT" smtClean="0">
                <a:latin typeface="Arial" panose="020B0604020202020204" pitchFamily="34" charset="0"/>
              </a:rPr>
              <a:pPr/>
              <a:t>21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33EC4F7-84C0-5322-96D1-61D963788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1AE89EF-F2D3-483B-0BF4-614C29080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006FA04-CB94-B84C-00AF-F68461978D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ECCBC7-B2FE-47F2-881C-B0F8B23D4B49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22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68D1416-77C8-B6C9-2A60-C6CC68EAD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25143513-0FEA-A665-F18B-E9DA20603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E5455-1D85-66AA-C9A0-1AA567DF3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CAEE0-C62C-641C-BFB1-F15B01672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167473-B9E5-5634-3CB7-E72787A14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BA81-A68C-4715-BF39-521780F27853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57082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D2ACD3-D266-5591-2B3A-16F5BDC00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859C69-F77F-3055-FCA0-CF7813EEB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075FE-C408-FACE-F72B-69A9E5FC3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0732-D885-4070-8972-6C5D8D87850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36272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8085A-519A-7D23-4C82-F6EDA89C3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B2290-1495-D370-BC5A-CB62DA6DA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4062F-328E-046C-F039-CD7CFB8AF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7437-7FF4-4A50-BAFD-E190DD75A4D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43861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F50FE6-FC42-CB3F-A119-D7E25037E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C33265-F1D8-D427-F04F-8CB3F1B54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47573D-8BD5-9B2C-A927-603CB7B84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4233-B08B-43D4-BD40-E694B617C94B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1144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75833-C6BF-3AAC-0ADD-B31148DD0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F1BB5-DF7E-22CD-54A7-786B4AD24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AA0EB-73BF-BBF5-BBB8-D264D3EE6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8F6-1F7A-4312-9C72-D08524159558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8624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95831-8080-C313-A0C9-17FE53D95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B8F4D-3460-56C9-8C26-ABA85C45F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7D6E1-0DE8-0241-EE56-DE5BAF021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4EE8-9D1C-4A1B-A862-AA395965E0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69755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136FEF-08CC-A163-81B1-E160DDDF8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7C37A-45D9-06A5-BDC1-0E2A9D498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ECD4E3-3BC4-9C87-EA22-8BB0E1417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972-CBE7-4832-8CEA-5F0B02F006C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11816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8FCC50-CCA9-B32F-4D2F-63D209A81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3245CA-8CED-F0DC-4C02-5188BD17E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71BACB-6733-4716-9DAF-BD9E95FA7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E62A-9F61-424C-940B-6F201FB90AD7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28209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64C52C-5C3E-40C2-8175-27DA379D7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C544A-462B-50AF-1238-749C80B29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FEE014-DBB5-AF2B-984F-4C23BBA31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B902-350E-4B0B-B948-77B40A6541E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0836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2F0DD-AC7D-0BF0-0057-38966394B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D7CDA-575D-36FD-D5F6-9508FCFF2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4AB09-DB8A-EB29-F1DA-1E772B8C2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7CE2B-8F8B-4DC0-8486-CE82557E13A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23519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0A806-F5D6-38C5-C675-78A45A23F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51A30-3678-EB49-3735-66C07AD2A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4B668-52D7-70B3-1A3D-D3D729DDE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AB62A-B766-42B6-B5F8-372B288894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4421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B814B0-20B7-6441-9B91-882A2CD52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4AAA5B-C52F-023A-67EC-329C9A645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style wzorca tekstu</a:t>
            </a:r>
          </a:p>
          <a:p>
            <a:pPr lvl="1"/>
            <a:r>
              <a:rPr lang="pl-PL" altLang="it-IT"/>
              <a:t>Drugi poziom</a:t>
            </a:r>
          </a:p>
          <a:p>
            <a:pPr lvl="2"/>
            <a:r>
              <a:rPr lang="pl-PL" altLang="it-IT"/>
              <a:t>Trzeci poziom</a:t>
            </a:r>
          </a:p>
          <a:p>
            <a:pPr lvl="3"/>
            <a:r>
              <a:rPr lang="pl-PL" altLang="it-IT"/>
              <a:t>Czwarty poziom</a:t>
            </a:r>
          </a:p>
          <a:p>
            <a:pPr lvl="4"/>
            <a:r>
              <a:rPr lang="pl-PL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41D0CE-EB20-4BFA-5159-7827D1E64C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22A5F7-C3CC-5005-B556-274ACF90AA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953975-F018-D71A-247E-71027F1060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3B16643-B2D7-46D5-A804-77B8946D5E2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cuola.net/news/396/i-pilastri-della-didattica-inclusiv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8CE3BB-1DA4-6502-3918-186F9D4E87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404664"/>
            <a:ext cx="8281292" cy="1470025"/>
          </a:xfrm>
        </p:spPr>
        <p:txBody>
          <a:bodyPr anchor="ctr"/>
          <a:lstStyle/>
          <a:p>
            <a:pPr eaLnBrk="1" hangingPunct="1"/>
            <a:r>
              <a:rPr lang="it-IT" altLang="it-IT" sz="4000" b="1" dirty="0">
                <a:solidFill>
                  <a:schemeClr val="tx1"/>
                </a:solidFill>
              </a:rPr>
              <a:t>Inclusione e personalizzazione nell’insegnamento delle STEAM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ACBF7E-9FA6-2666-1323-19560C1EE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933056"/>
            <a:ext cx="79200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b="1" dirty="0">
                <a:solidFill>
                  <a:srgbClr val="002060"/>
                </a:solidFill>
              </a:rPr>
              <a:t>Grzegorz Karwasz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solidFill>
                  <a:srgbClr val="002060"/>
                </a:solidFill>
              </a:rPr>
              <a:t>Facoltà di Fisica, Astronomia e Informatica Applicata</a:t>
            </a:r>
            <a:r>
              <a:rPr lang="pl-PL" altLang="it-IT" sz="2000" i="1" dirty="0">
                <a:solidFill>
                  <a:srgbClr val="002060"/>
                </a:solidFill>
              </a:rPr>
              <a:t>, Universita’ Nicolao Copernico, Torun, Polonia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0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b="1" dirty="0">
                <a:solidFill>
                  <a:srgbClr val="002060"/>
                </a:solidFill>
              </a:rPr>
              <a:t>karwasz@fizyka.umk.pl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91C3066-0B5C-3F93-FC7F-621ACB920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4" y="2680464"/>
            <a:ext cx="79200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Lezione 4: Strategie della didattica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Parte II: Didattica inclusiva</a:t>
            </a:r>
            <a:endParaRPr lang="pl-PL" altLang="it-IT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D618799-8B4A-BA0C-A663-E3DD457F7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dirty="0">
                <a:solidFill>
                  <a:schemeClr val="hlink"/>
                </a:solidFill>
                <a:latin typeface="Verdana" panose="020B0604030504040204" pitchFamily="34" charset="0"/>
              </a:rPr>
              <a:t>Aspetti pedagogici: individualità e personalità
</a:t>
            </a:r>
            <a:endParaRPr lang="en-AU" altLang="it-IT" sz="3200" dirty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7D262FE5-88EB-9271-6605-7B954F99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36" y="1417638"/>
            <a:ext cx="4686780" cy="350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>
            <a:extLst>
              <a:ext uri="{FF2B5EF4-FFF2-40B4-BE49-F238E27FC236}">
                <a16:creationId xmlns:a16="http://schemas.microsoft.com/office/drawing/2014/main" id="{896B949B-6840-E97B-D0A4-B45554EB2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075964"/>
            <a:ext cx="5858848" cy="205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2200" dirty="0">
                <a:solidFill>
                  <a:schemeClr val="accent3">
                    <a:lumMod val="65000"/>
                  </a:schemeClr>
                </a:solidFill>
                <a:latin typeface="Verdana" panose="020B0604030504040204" pitchFamily="34" charset="0"/>
              </a:rPr>
              <a:t>Processo decisionale individuale
Responsabilità individuale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
Visibilità individuale
</a:t>
            </a:r>
            <a:r>
              <a:rPr lang="it-IT" altLang="it-IT" sz="2200" dirty="0">
                <a:solidFill>
                  <a:schemeClr val="accent3">
                    <a:lumMod val="65000"/>
                  </a:schemeClr>
                </a:solidFill>
                <a:latin typeface="Verdana" panose="020B0604030504040204" pitchFamily="34" charset="0"/>
              </a:rPr>
              <a:t>Personalità individuale (=gioco di ruolo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)
</a:t>
            </a:r>
            <a:endParaRPr lang="en-AU" altLang="it-IT" sz="2200" dirty="0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4E84E1CE-D09C-A8B7-C9CD-462A6288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630863"/>
            <a:ext cx="3067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Canberra – Questacom</a:t>
            </a:r>
          </a:p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UniKids – Gorzów, Katowice</a:t>
            </a:r>
          </a:p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(foto MK)</a:t>
            </a:r>
            <a:endParaRPr lang="en-AU" altLang="it-IT" sz="1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4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CD691FAA-48DA-F16D-AFF2-2F62D712B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dirty="0"/>
              <a:t>Didattica inclusiva (matematica)</a:t>
            </a:r>
            <a:endParaRPr lang="en-AU" altLang="it-IT" sz="36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53383C0-5255-A681-D5D5-0D9C37535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371600"/>
            <a:ext cx="8568952" cy="450567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/>
              <a:t>Stiamo vivendo un momento nel quale si parla, giustamente, sempre più di disturbi </a:t>
            </a: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dell’apprendimento, dell’attenzione, di difficoltà scolastiche di diverso tipo di entità.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</a:rPr>
              <a:t>Il rischio diventa, però, che nel pensare al nostro ragazzo si pensi di fatto solo al suo disturbo e che, nel chiedersi quale proposta didattica prepararli, ci si focalizzi su cosa e come dispensare a compensare, piuttosto che su cosa richiedere che apprenda. È come se la difficoltà togliesse energia alla sfida educativa, che permette a ogni ragazzo di mettersi alla prova, e colorasse di patologico che ciò che di fatto rientra nella realtà scolastica che tutti abbiamo vissuto, fatti di argomenti facilmente affrontabili e di ostacoli da superare, di sforzi, soddisfazione e delusioni. (p.59)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ea typeface="Arial Unicode MS" pitchFamily="34" charset="-128"/>
              </a:rPr>
              <a:t>In altre parole, piuttosto di parlare di diversi </a:t>
            </a:r>
            <a:r>
              <a:rPr lang="it-IT" altLang="it-IT" sz="2000" i="1" dirty="0">
                <a:solidFill>
                  <a:srgbClr val="002060"/>
                </a:solidFill>
                <a:ea typeface="Arial Unicode MS" pitchFamily="34" charset="-128"/>
              </a:rPr>
              <a:t>talenti</a:t>
            </a:r>
            <a:r>
              <a:rPr lang="it-IT" altLang="it-IT" sz="2000" dirty="0">
                <a:solidFill>
                  <a:srgbClr val="002060"/>
                </a:solidFill>
                <a:ea typeface="Arial Unicode MS" pitchFamily="34" charset="-128"/>
              </a:rPr>
              <a:t>, parliamo di diversi </a:t>
            </a:r>
            <a:r>
              <a:rPr lang="it-IT" altLang="it-IT" sz="2000" i="1" dirty="0">
                <a:solidFill>
                  <a:srgbClr val="002060"/>
                </a:solidFill>
                <a:ea typeface="Arial Unicode MS" pitchFamily="34" charset="-128"/>
              </a:rPr>
              <a:t>ma(n)</a:t>
            </a:r>
            <a:r>
              <a:rPr lang="it-IT" altLang="it-IT" sz="2000" i="1" dirty="0" err="1">
                <a:solidFill>
                  <a:srgbClr val="002060"/>
                </a:solidFill>
                <a:ea typeface="Arial Unicode MS" pitchFamily="34" charset="-128"/>
              </a:rPr>
              <a:t>cini</a:t>
            </a:r>
            <a:r>
              <a:rPr lang="it-IT" altLang="it-IT" sz="2000" dirty="0">
                <a:solidFill>
                  <a:srgbClr val="002060"/>
                </a:solidFill>
                <a:ea typeface="Arial Unicode MS" pitchFamily="34" charset="-128"/>
              </a:rPr>
              <a:t>. Piuttosto di valorizzare, cerchiamo di non penalizzare. </a:t>
            </a:r>
            <a:endParaRPr lang="en-AU" altLang="it-IT" sz="2000" dirty="0">
              <a:solidFill>
                <a:srgbClr val="002060"/>
              </a:solidFill>
              <a:ea typeface="Arial Unicode MS" pitchFamily="34" charset="-128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3962B6-2D65-B8CA-4974-173487E97448}"/>
              </a:ext>
            </a:extLst>
          </p:cNvPr>
          <p:cNvSpPr txBox="1"/>
          <p:nvPr/>
        </p:nvSpPr>
        <p:spPr>
          <a:xfrm>
            <a:off x="457200" y="608997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Roberta Donini, Federica Brembati </a:t>
            </a:r>
            <a:r>
              <a:rPr lang="it-IT" i="1" dirty="0"/>
              <a:t>Strategie, esempi e consigli prattici</a:t>
            </a:r>
            <a:r>
              <a:rPr lang="it-IT" dirty="0"/>
              <a:t>, in: Petrini</a:t>
            </a:r>
            <a:r>
              <a:rPr lang="it-IT" i="1" dirty="0"/>
              <a:t> Colori della matematica</a:t>
            </a:r>
            <a:r>
              <a:rPr lang="it-IT" dirty="0"/>
              <a:t>, De Agostini,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32" y="26055"/>
            <a:ext cx="8229600" cy="1143000"/>
          </a:xfrm>
        </p:spPr>
        <p:txBody>
          <a:bodyPr/>
          <a:lstStyle/>
          <a:p>
            <a:r>
              <a:rPr lang="it-IT" sz="3600" dirty="0"/>
              <a:t>Quattro pilastri della didattica inclusiva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3C608-23ED-A821-A246-E7A2BC4B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7" y="980728"/>
            <a:ext cx="8938730" cy="4525963"/>
          </a:xfrm>
        </p:spPr>
        <p:txBody>
          <a:bodyPr/>
          <a:lstStyle/>
          <a:p>
            <a:r>
              <a:rPr lang="it-IT" sz="2000" dirty="0"/>
              <a:t>La didattica inclusiva, che si qualifica come una </a:t>
            </a:r>
            <a:r>
              <a:rPr lang="it-IT" sz="2000" i="1" dirty="0"/>
              <a:t>didattica di qualità per tutti</a:t>
            </a:r>
            <a:r>
              <a:rPr lang="it-IT" sz="2000" dirty="0"/>
              <a:t>, ormai da tempo ha smesso di essere considerata come una corsia d’accesso solo per allievi con disabilità o bisogni educativi speciali. Possiamo considerarla sempre più come uno </a:t>
            </a:r>
            <a:r>
              <a:rPr lang="it-IT" sz="2000" i="1" dirty="0"/>
              <a:t>stile d’insegnamento</a:t>
            </a:r>
            <a:r>
              <a:rPr lang="it-IT" sz="2000" dirty="0"/>
              <a:t>, un </a:t>
            </a:r>
            <a:r>
              <a:rPr lang="it-IT" sz="2000" i="1" dirty="0"/>
              <a:t>orientamento educativo e didattico</a:t>
            </a:r>
            <a:r>
              <a:rPr lang="it-IT" sz="2000" dirty="0"/>
              <a:t> quotidiano che si prefigge di rispettare, </a:t>
            </a:r>
            <a:r>
              <a:rPr lang="it-IT" sz="2000" u="sng" dirty="0"/>
              <a:t>valorizzare</a:t>
            </a:r>
            <a:r>
              <a:rPr lang="it-IT" sz="2000" dirty="0"/>
              <a:t> e </a:t>
            </a:r>
            <a:r>
              <a:rPr lang="it-IT" sz="2000" u="sng" dirty="0"/>
              <a:t>capitalizzare</a:t>
            </a:r>
            <a:r>
              <a:rPr lang="it-IT" sz="2000" dirty="0"/>
              <a:t> le </a:t>
            </a:r>
            <a:r>
              <a:rPr lang="it-IT" sz="2000" u="sng" dirty="0"/>
              <a:t>differenze individuali </a:t>
            </a:r>
            <a:r>
              <a:rPr lang="it-IT" sz="2000" dirty="0"/>
              <a:t>presenti in tutti gli allievi, con una particolare attenzione alle situazioni in cui tali differenze creano consistenti barriere all’apprendimento e alla </a:t>
            </a:r>
            <a:r>
              <a:rPr lang="it-IT" sz="2000" u="sng" dirty="0"/>
              <a:t>partecipazione alla vita sociale</a:t>
            </a:r>
            <a:r>
              <a:rPr lang="it-IT" sz="2000" dirty="0"/>
              <a:t>.</a:t>
            </a:r>
          </a:p>
          <a:p>
            <a:endParaRPr lang="it-IT" sz="2000" b="1" i="1" dirty="0"/>
          </a:p>
          <a:p>
            <a:pPr marL="0" indent="0">
              <a:buNone/>
            </a:pPr>
            <a:r>
              <a:rPr lang="it-IT" sz="2000" b="1" i="1" dirty="0"/>
              <a:t>1. Collaborazione</a:t>
            </a:r>
            <a:r>
              <a:rPr lang="it-IT" sz="2000" dirty="0"/>
              <a:t>: il principio dell’inclusione a scuola si concretizza solo in presenza di una forte collaborazione e co-partecipazione di tutti i soggetti coinvolti nel raggiungimento di questo ambizioso traguardo. Un principio destinato al fallimento se resta solo il frutto di qualche insegnante particolarmente volenteroso impegnato a creare piccole “isole felici”, dentro una scuola che alimenta altre priorità.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415636" y="6308725"/>
            <a:ext cx="8221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A. MORGANTI, F. BOCCI (2017) (a cura di), </a:t>
            </a:r>
            <a:r>
              <a:rPr lang="it-IT" sz="1400" i="1" dirty="0"/>
              <a:t>Didattica inclusiva nella scuola primaria</a:t>
            </a:r>
            <a:r>
              <a:rPr lang="it-IT" sz="1400" dirty="0"/>
              <a:t>, Firenze: Giunti https://www.giuntiedu.it/content/i-4-pilastri-della-didattica-inclusiva</a:t>
            </a:r>
          </a:p>
        </p:txBody>
      </p:sp>
    </p:spTree>
    <p:extLst>
      <p:ext uri="{BB962C8B-B14F-4D97-AF65-F5344CB8AC3E}">
        <p14:creationId xmlns:p14="http://schemas.microsoft.com/office/powerpoint/2010/main" val="263886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4 pilastri della didattica inclusiva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3C608-23ED-A821-A246-E7A2BC4B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6" y="1166018"/>
            <a:ext cx="9046233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it-IT" sz="2000" dirty="0"/>
              <a:t>Collaborazione: La scuola inclusiva è, al contrario, una </a:t>
            </a:r>
            <a:r>
              <a:rPr lang="it-IT" sz="2000" i="1" dirty="0"/>
              <a:t>comunità</a:t>
            </a:r>
            <a:r>
              <a:rPr lang="it-IT" sz="2000" dirty="0"/>
              <a:t> dove tutti, dirigenti, insegnanti, allievi, personale scolastico, famiglie, enti locali, servizi, diventano potenziali </a:t>
            </a:r>
            <a:r>
              <a:rPr lang="it-IT" sz="2000" i="1" dirty="0"/>
              <a:t>agenti </a:t>
            </a:r>
            <a:r>
              <a:rPr lang="it-IT" sz="2000" dirty="0"/>
              <a:t>di reali cambiamenti culturali, metodologici, didattici, organizzativi e strutturali. </a:t>
            </a:r>
          </a:p>
          <a:p>
            <a:pPr marL="457200" indent="-457200">
              <a:buAutoNum type="arabicParenR"/>
            </a:pPr>
            <a:r>
              <a:rPr lang="it-IT" sz="2000" dirty="0"/>
              <a:t>Progettare in modo inclusivo significa pensare, qualsiasi sia la disciplina scolastica o il contenuto da veicolare, a forme di insegnamento </a:t>
            </a:r>
            <a:r>
              <a:rPr lang="it-IT" sz="2000" i="1" dirty="0"/>
              <a:t>personalizzato, multi-modale </a:t>
            </a:r>
            <a:r>
              <a:rPr lang="it-IT" sz="2000" dirty="0"/>
              <a:t>e </a:t>
            </a:r>
            <a:r>
              <a:rPr lang="it-IT" sz="2000" i="1" dirty="0"/>
              <a:t>multi-livello,</a:t>
            </a:r>
            <a:r>
              <a:rPr lang="it-IT" sz="2000" dirty="0"/>
              <a:t> perché ogni allievo affronta l’apprendimento a livelli e modi differenti</a:t>
            </a:r>
          </a:p>
          <a:p>
            <a:pPr marL="457200" indent="-457200">
              <a:buAutoNum type="arabicParenR"/>
            </a:pPr>
            <a:r>
              <a:rPr lang="it-IT" sz="2000" dirty="0"/>
              <a:t>Efficacia: una didattica inclusiva sfida gli insegnanti a sviluppare un vasto repertorio di strategie didattiche considerate </a:t>
            </a:r>
            <a:r>
              <a:rPr lang="it-IT" sz="2000" i="1" dirty="0"/>
              <a:t>efficaci,</a:t>
            </a:r>
            <a:r>
              <a:rPr lang="it-IT" sz="2000" dirty="0"/>
              <a:t> non solo per allievi con bisogni speciali, ma per tutti.</a:t>
            </a:r>
          </a:p>
          <a:p>
            <a:pPr marL="457200" indent="-457200">
              <a:buAutoNum type="arabicParenR"/>
            </a:pPr>
            <a:r>
              <a:rPr lang="it-IT" sz="2000" dirty="0"/>
              <a:t>Un insegnante inclusivo non può dimenticare la parte delle sue competenze relazionali ed emotive [...]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359761" y="6060141"/>
            <a:ext cx="8321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A. MORGANTI, F. BOCCI (2017) (a cura di), </a:t>
            </a:r>
            <a:r>
              <a:rPr lang="it-IT" sz="1400" i="1" dirty="0"/>
              <a:t>Didattica inclusiva nella scuola primaria</a:t>
            </a:r>
            <a:r>
              <a:rPr lang="it-IT" sz="1400" dirty="0"/>
              <a:t>, Firenze: Giunti.</a:t>
            </a:r>
          </a:p>
          <a:p>
            <a:r>
              <a:rPr lang="it-IT" sz="1400" dirty="0"/>
              <a:t>https://www.giuntiedu.it/content/i-4-pilastri-della-didattica-inclusiva</a:t>
            </a:r>
          </a:p>
        </p:txBody>
      </p:sp>
    </p:spTree>
    <p:extLst>
      <p:ext uri="{BB962C8B-B14F-4D97-AF65-F5344CB8AC3E}">
        <p14:creationId xmlns:p14="http://schemas.microsoft.com/office/powerpoint/2010/main" val="378840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4 pilastri della didattica inclusiva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3C608-23ED-A821-A246-E7A2BC4B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6" y="1166018"/>
            <a:ext cx="9046233" cy="4525963"/>
          </a:xfrm>
        </p:spPr>
        <p:txBody>
          <a:bodyPr/>
          <a:lstStyle/>
          <a:p>
            <a:r>
              <a:rPr lang="it-IT" sz="2200" dirty="0"/>
              <a:t>La didattica inclusiva, che si qualifica come una </a:t>
            </a:r>
            <a:r>
              <a:rPr lang="it-IT" sz="2200" i="1" dirty="0"/>
              <a:t>didattica di qualità per tutti</a:t>
            </a:r>
            <a:r>
              <a:rPr lang="it-IT" sz="2200" dirty="0"/>
              <a:t>, ormai da tempo ha smesso di essere considerata come una corsia d’accesso solo per allievi con disabilità o bisogni educativi speciali. Possiamo considerarla sempre più come uno </a:t>
            </a:r>
            <a:r>
              <a:rPr lang="it-IT" sz="2200" i="1" dirty="0"/>
              <a:t>stile d’insegnamento</a:t>
            </a:r>
            <a:r>
              <a:rPr lang="it-IT" sz="2200" dirty="0"/>
              <a:t>, un </a:t>
            </a:r>
            <a:r>
              <a:rPr lang="it-IT" sz="2200" i="1" dirty="0"/>
              <a:t>orientamento educativo e didattico</a:t>
            </a:r>
            <a:r>
              <a:rPr lang="it-IT" sz="2200" dirty="0"/>
              <a:t> quotidiano che si prefigge di rispettare, </a:t>
            </a:r>
            <a:r>
              <a:rPr lang="it-IT" sz="2200" u="sng" dirty="0"/>
              <a:t>valorizzare</a:t>
            </a:r>
            <a:r>
              <a:rPr lang="it-IT" sz="2200" dirty="0"/>
              <a:t> e </a:t>
            </a:r>
            <a:r>
              <a:rPr lang="it-IT" sz="2200" u="sng" dirty="0"/>
              <a:t>capitalizzare</a:t>
            </a:r>
            <a:r>
              <a:rPr lang="it-IT" sz="2200" dirty="0"/>
              <a:t> le </a:t>
            </a:r>
            <a:r>
              <a:rPr lang="it-IT" sz="2200" u="sng" dirty="0"/>
              <a:t>differenze individuali </a:t>
            </a:r>
            <a:r>
              <a:rPr lang="it-IT" sz="2200" dirty="0"/>
              <a:t>presenti in tutti gli allievi, con una particolare attenzione alle situazioni in cui tali differenze creano consistenti barriere all’apprendimento e alla </a:t>
            </a:r>
            <a:r>
              <a:rPr lang="it-IT" sz="2200" u="sng" dirty="0"/>
              <a:t>partecipazione alla vita sociale</a:t>
            </a:r>
            <a:r>
              <a:rPr lang="it-IT" sz="2200" dirty="0"/>
              <a:t>.</a:t>
            </a:r>
          </a:p>
          <a:p>
            <a:endParaRPr lang="it-IT" sz="2200" dirty="0"/>
          </a:p>
          <a:p>
            <a:r>
              <a:rPr lang="it-IT" sz="2200" dirty="0"/>
              <a:t>Di seguito sono presentati quattro pilasti o elementi irrinunciabili di una didattica inclusiva: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365718" y="6308725"/>
            <a:ext cx="8321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Annalisa Morganti (Università di Perugia)</a:t>
            </a:r>
          </a:p>
          <a:p>
            <a:r>
              <a:rPr lang="it-IT" sz="1400" dirty="0"/>
              <a:t>https://www.giuntiedu.it/content/i-4-pilastri-della-didattica-inclusiva</a:t>
            </a:r>
          </a:p>
        </p:txBody>
      </p:sp>
    </p:spTree>
    <p:extLst>
      <p:ext uri="{BB962C8B-B14F-4D97-AF65-F5344CB8AC3E}">
        <p14:creationId xmlns:p14="http://schemas.microsoft.com/office/powerpoint/2010/main" val="39930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23D618E-6419-6405-F821-19A64039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9069"/>
            <a:ext cx="7668344" cy="544429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 pilastri della didattica inclusiva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822918" y="4221088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https://www.scuola.net/news/396/i-pilastri-della-didattica-inclusiva</a:t>
            </a:r>
          </a:p>
        </p:txBody>
      </p:sp>
    </p:spTree>
    <p:extLst>
      <p:ext uri="{BB962C8B-B14F-4D97-AF65-F5344CB8AC3E}">
        <p14:creationId xmlns:p14="http://schemas.microsoft.com/office/powerpoint/2010/main" val="276212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116"/>
            <a:ext cx="8229600" cy="1143000"/>
          </a:xfrm>
        </p:spPr>
        <p:txBody>
          <a:bodyPr/>
          <a:lstStyle/>
          <a:p>
            <a:r>
              <a:rPr lang="it-IT" sz="3600" dirty="0"/>
              <a:t>I pilastri della didattica inclusiva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822918" y="6005089"/>
            <a:ext cx="8321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hlinkClick r:id="rId2"/>
              </a:rPr>
              <a:t>https://www.scuola.net/news/396/i-pilastri-della-didattica-inclusiva</a:t>
            </a:r>
            <a:endParaRPr lang="it-IT" sz="1400" dirty="0"/>
          </a:p>
          <a:p>
            <a:r>
              <a:rPr lang="it-IT" sz="1400" dirty="0"/>
              <a:t>21/07/20221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BB92D95-9FE1-917E-EEE5-A8D96694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418"/>
            <a:ext cx="9144000" cy="51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78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116"/>
            <a:ext cx="8229600" cy="1143000"/>
          </a:xfrm>
        </p:spPr>
        <p:txBody>
          <a:bodyPr/>
          <a:lstStyle/>
          <a:p>
            <a:r>
              <a:rPr lang="it-IT" sz="3600" dirty="0"/>
              <a:t>I pilastri della didattica inclusiva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1187624" y="6429473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https://www.scuola.net/news/396/i-pilastri-della-didattica-inclusiva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7723BE-48A1-2C3A-F8C7-4FC220BE5F7F}"/>
              </a:ext>
            </a:extLst>
          </p:cNvPr>
          <p:cNvSpPr txBox="1"/>
          <p:nvPr/>
        </p:nvSpPr>
        <p:spPr>
          <a:xfrm>
            <a:off x="179512" y="980728"/>
            <a:ext cx="878497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Ecco, la classe è un luogo fatto di </a:t>
            </a:r>
            <a:r>
              <a:rPr lang="it-IT" sz="2000" b="1" dirty="0"/>
              <a:t>persone con diverse attitudini, capacità e propensioni </a:t>
            </a:r>
            <a:r>
              <a:rPr lang="it-IT" sz="2000" dirty="0"/>
              <a:t>e il compito dei docenti è quello di guidare ciascuno in un percorso individualizzato e adatto alle proprie abilità.</a:t>
            </a:r>
          </a:p>
          <a:p>
            <a:r>
              <a:rPr lang="it-IT" sz="2000" b="1" dirty="0"/>
              <a:t>L’obiettivo non è quello di superare il proprio compagno ma di lavorare insieme per crescere ed essere felici del lavoro svolto, anche se il risultato è diverso</a:t>
            </a:r>
            <a:r>
              <a:rPr lang="it-IT" sz="2000" dirty="0"/>
              <a:t>. In quest’ottica, la scuola diventa una meravigliosa realtà fatta di possibilità, crescita personale e gratificazione, dove lo straniero non si sente meno dell’italiano, e l’alunno con disabilità può interagire con la classe senza sentire il peso della sua situazione.</a:t>
            </a:r>
          </a:p>
          <a:p>
            <a:r>
              <a:rPr lang="it-IT" sz="2000" dirty="0"/>
              <a:t>Ma come fare a ottenere un simile risultato? </a:t>
            </a:r>
            <a:r>
              <a:rPr lang="it-IT" sz="2000" b="1" dirty="0"/>
              <a:t>Quali sono i principi dai quali partire per dar vita a una didattica davvero inclusiva?</a:t>
            </a:r>
            <a:endParaRPr lang="it-IT" sz="2000" dirty="0"/>
          </a:p>
          <a:p>
            <a:r>
              <a:rPr lang="it-IT" sz="2000" dirty="0"/>
              <a:t>Potremmo semplificare i numerosissimi studi elaborati intorno alla questione con </a:t>
            </a:r>
            <a:r>
              <a:rPr lang="it-IT" sz="2000" b="1" dirty="0"/>
              <a:t>4 principi che delineano quegli elementi imprescindibili per una didattica inclusiva d’eccellenza</a:t>
            </a:r>
            <a:r>
              <a:rPr lang="it-IT" sz="2000" dirty="0"/>
              <a:t>:</a:t>
            </a:r>
          </a:p>
          <a:p>
            <a:endParaRPr lang="it-IT" dirty="0"/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358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116"/>
            <a:ext cx="8229600" cy="1143000"/>
          </a:xfrm>
        </p:spPr>
        <p:txBody>
          <a:bodyPr/>
          <a:lstStyle/>
          <a:p>
            <a:r>
              <a:rPr lang="it-IT" sz="3600" dirty="0"/>
              <a:t>I pilastri della didattica inclusiva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463248" y="6387142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Scuola.net è un progetto La Fabbrica Spa - Viale Monza 259, 20126 - Milano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7723BE-48A1-2C3A-F8C7-4FC220BE5F7F}"/>
              </a:ext>
            </a:extLst>
          </p:cNvPr>
          <p:cNvSpPr txBox="1"/>
          <p:nvPr/>
        </p:nvSpPr>
        <p:spPr>
          <a:xfrm>
            <a:off x="179512" y="908720"/>
            <a:ext cx="878497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/>
              <a:t>Progettare la didattica inclusiva</a:t>
            </a:r>
          </a:p>
          <a:p>
            <a:r>
              <a:rPr lang="it-IT" dirty="0"/>
              <a:t>Si tratta di un </a:t>
            </a:r>
            <a:r>
              <a:rPr lang="it-IT" b="1" dirty="0"/>
              <a:t>sistema di apprendimento a più livelli </a:t>
            </a:r>
            <a:r>
              <a:rPr lang="it-IT" dirty="0"/>
              <a:t>che evita gli incidenti di percorso che solitamente </a:t>
            </a:r>
            <a:r>
              <a:rPr lang="it-IT" u="sng" dirty="0"/>
              <a:t>rallentano la classe</a:t>
            </a:r>
            <a:r>
              <a:rPr lang="it-IT" dirty="0"/>
              <a:t>, causando inutili sprechi di tempo. </a:t>
            </a:r>
            <a:endParaRPr lang="it-IT" b="1" dirty="0"/>
          </a:p>
          <a:p>
            <a:endParaRPr lang="it-IT" b="1" dirty="0"/>
          </a:p>
          <a:p>
            <a:r>
              <a:rPr lang="it-IT" b="1" dirty="0"/>
              <a:t>2. La collaborazione di tutto il sistema scuola</a:t>
            </a:r>
          </a:p>
          <a:p>
            <a:r>
              <a:rPr lang="it-IT" b="1" dirty="0"/>
              <a:t>La didattica inclusiva richiede una vera e propria comunità </a:t>
            </a:r>
            <a:r>
              <a:rPr lang="it-IT" dirty="0"/>
              <a:t>composta da </a:t>
            </a:r>
            <a:r>
              <a:rPr lang="it-IT" u="sng" dirty="0"/>
              <a:t>insegnanti di ogni materia</a:t>
            </a:r>
            <a:r>
              <a:rPr lang="it-IT" dirty="0"/>
              <a:t>, dirigenti, enti locali, personali scolastici, genitori e gli stessi allievi della scuola, una collaborazione fatta di menti e mani operose in grado di realizzare trasformazioni metodologiche, culturali, strutturali, didattiche e organizzative.</a:t>
            </a:r>
          </a:p>
          <a:p>
            <a:endParaRPr lang="it-IT" dirty="0"/>
          </a:p>
          <a:p>
            <a:r>
              <a:rPr lang="it-IT" dirty="0"/>
              <a:t>3. </a:t>
            </a:r>
            <a:r>
              <a:rPr lang="it-IT" b="1" dirty="0"/>
              <a:t>L’importanza delle emozioni e delle relazioni</a:t>
            </a:r>
          </a:p>
          <a:p>
            <a:r>
              <a:rPr lang="it-IT" dirty="0"/>
              <a:t>Siamo esseri umani che necessitano di relazioni ed emozioni per poter essere continuamente stimolati a fare meglio, sapendo di poter contare su punti di riferimento solidi.</a:t>
            </a:r>
          </a:p>
          <a:p>
            <a:endParaRPr lang="it-IT" dirty="0"/>
          </a:p>
          <a:p>
            <a:r>
              <a:rPr lang="it-IT" b="1" dirty="0"/>
              <a:t>4. Strategie efficaci per creare inclusione </a:t>
            </a:r>
            <a:r>
              <a:rPr lang="it-IT" dirty="0"/>
              <a:t>- Le strategie elaborate dai docenti devono essere efficaci per gli alunni con speciali bisogni e per il resto della classe, ottenendo buoni risultati.</a:t>
            </a:r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042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4110"/>
            <a:ext cx="8507288" cy="1143000"/>
          </a:xfrm>
        </p:spPr>
        <p:txBody>
          <a:bodyPr/>
          <a:lstStyle/>
          <a:p>
            <a:r>
              <a:rPr lang="it-IT" sz="3600" b="1" dirty="0"/>
              <a:t>PDP: il Piano Didattico Personalizzato</a:t>
            </a:r>
            <a:br>
              <a:rPr lang="it-IT" sz="3600" b="1" dirty="0"/>
            </a:br>
            <a:endParaRPr lang="it-IT" sz="3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463248" y="6387142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Scuola.net è un progetto La Fabbrica Spa - Viale Monza 259, 20126 - Milano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7723BE-48A1-2C3A-F8C7-4FC220BE5F7F}"/>
              </a:ext>
            </a:extLst>
          </p:cNvPr>
          <p:cNvSpPr txBox="1"/>
          <p:nvPr/>
        </p:nvSpPr>
        <p:spPr>
          <a:xfrm>
            <a:off x="179512" y="803681"/>
            <a:ext cx="896448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Abbiamo visto come il PEI sia previsto in caso di disabilità accertata.</a:t>
            </a:r>
          </a:p>
          <a:p>
            <a:r>
              <a:rPr lang="it-IT" i="1" dirty="0"/>
              <a:t>Ma quali sono le categorie che hanno diritto al PEI? </a:t>
            </a:r>
            <a:endParaRPr lang="it-IT" dirty="0"/>
          </a:p>
          <a:p>
            <a:r>
              <a:rPr lang="it-IT" dirty="0"/>
              <a:t>Vediamolo insieme e cerchiamo di capire quali tipologie di deficit possono essere considerate valide ai fini della redazione di un </a:t>
            </a:r>
            <a:r>
              <a:rPr lang="it-IT" b="1" dirty="0"/>
              <a:t>piano educativo individualizzato</a:t>
            </a:r>
            <a:r>
              <a:rPr lang="it-IT" dirty="0"/>
              <a:t>. La prima categoria da prendere in considerazione è quella dei bambini e ragazzi che presentano disturbi dell'apprendimento. La DSA, sempre più diffusa, è quella che viene regolamentata dall'apposita legge 170 del 2010</a:t>
            </a:r>
            <a:r>
              <a:rPr lang="it-IT" b="1" dirty="0"/>
              <a:t>.</a:t>
            </a:r>
            <a:r>
              <a:rPr lang="it-IT" dirty="0"/>
              <a:t> A questa si aggiungono i casi di </a:t>
            </a:r>
            <a:r>
              <a:rPr lang="it-IT" b="1" dirty="0"/>
              <a:t>deficit</a:t>
            </a:r>
            <a:r>
              <a:rPr lang="it-IT" dirty="0"/>
              <a:t> verbale o non verbale, che incidono sulla capacità dell'alunno di </a:t>
            </a:r>
            <a:r>
              <a:rPr lang="it-IT" u="sng" dirty="0"/>
              <a:t>esprimersi correttamente</a:t>
            </a:r>
            <a:r>
              <a:rPr lang="it-IT" dirty="0"/>
              <a:t> e che si affiancano al deficit motorio. Con le sigle </a:t>
            </a:r>
            <a:r>
              <a:rPr lang="it-IT" b="1" dirty="0"/>
              <a:t>AD</a:t>
            </a:r>
            <a:r>
              <a:rPr lang="it-IT" dirty="0"/>
              <a:t> e </a:t>
            </a:r>
            <a:r>
              <a:rPr lang="it-IT" b="1" dirty="0"/>
              <a:t>HD</a:t>
            </a:r>
            <a:r>
              <a:rPr lang="it-IT" dirty="0"/>
              <a:t> si intendono altri due disturbi che danno diritto al PDP e che sono l</a:t>
            </a:r>
            <a:r>
              <a:rPr lang="it-IT" b="1" dirty="0"/>
              <a:t>'iperattività</a:t>
            </a:r>
            <a:r>
              <a:rPr lang="it-IT" dirty="0"/>
              <a:t> da una parte e il </a:t>
            </a:r>
            <a:r>
              <a:rPr lang="it-IT" b="1" dirty="0"/>
              <a:t>deficit di attenzione</a:t>
            </a:r>
            <a:r>
              <a:rPr lang="it-IT" dirty="0"/>
              <a:t> dall'altra, che possono influenzare la capacità del bambino o del ragazzo di </a:t>
            </a:r>
            <a:r>
              <a:rPr lang="it-IT" b="1" dirty="0"/>
              <a:t>seguire regolarmente le lezioni</a:t>
            </a:r>
            <a:r>
              <a:rPr lang="it-IT" dirty="0"/>
              <a:t>. Non solo disabilità e deficit, ma anche un più semplice </a:t>
            </a:r>
            <a:r>
              <a:rPr lang="it-IT" b="1" u="sng" dirty="0"/>
              <a:t>svantaggio di tipo culturale o linguistico</a:t>
            </a:r>
            <a:r>
              <a:rPr lang="it-IT" u="sng" dirty="0"/>
              <a:t> </a:t>
            </a:r>
            <a:r>
              <a:rPr lang="it-IT" dirty="0"/>
              <a:t>possono rappresentare un problema in ambito scolastico. Pensiamo poi a tutti quei casi di </a:t>
            </a:r>
            <a:r>
              <a:rPr lang="it-IT" b="1" dirty="0"/>
              <a:t>disagio sociale</a:t>
            </a:r>
            <a:r>
              <a:rPr lang="it-IT" dirty="0"/>
              <a:t> sui quali la scuola è in dovere di intervenire. A differenza del PEI, dunque, il </a:t>
            </a:r>
            <a:r>
              <a:rPr lang="it-IT" b="1" dirty="0"/>
              <a:t>PDP include casistiche molto ampie ed estremamente diversificate tra loro</a:t>
            </a:r>
            <a:r>
              <a:rPr lang="it-IT" dirty="0"/>
              <a:t>, ognuna con le sue peculiarità specifiche.</a:t>
            </a:r>
          </a:p>
          <a:p>
            <a:r>
              <a:rPr lang="it-IT" sz="2000" dirty="0">
                <a:solidFill>
                  <a:schemeClr val="accent2"/>
                </a:solidFill>
              </a:rPr>
              <a:t>Ma il piano non basta. Come scrive P. </a:t>
            </a:r>
            <a:r>
              <a:rPr lang="it-IT" sz="2000" dirty="0" err="1">
                <a:solidFill>
                  <a:schemeClr val="accent2"/>
                </a:solidFill>
              </a:rPr>
              <a:t>Crispiani</a:t>
            </a:r>
            <a:r>
              <a:rPr lang="it-IT" sz="2000" dirty="0">
                <a:solidFill>
                  <a:schemeClr val="accent2"/>
                </a:solidFill>
              </a:rPr>
              <a:t>, insegnare vuol dire navigare </a:t>
            </a:r>
          </a:p>
          <a:p>
            <a:r>
              <a:rPr lang="it-IT" sz="2000" dirty="0">
                <a:solidFill>
                  <a:schemeClr val="accent2"/>
                </a:solidFill>
              </a:rPr>
              <a:t>a vista, adeguarsi ogni talvolta che bisogna alle soluzioni nuove, inaspettate. </a:t>
            </a:r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628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95588-BFCD-A5BF-8EED-823DA72F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Motivazione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C9994FA-B71E-5D85-ADEB-5CC606676E44}"/>
              </a:ext>
            </a:extLst>
          </p:cNvPr>
          <p:cNvSpPr txBox="1">
            <a:spLocks noChangeArrowheads="1"/>
          </p:cNvSpPr>
          <p:nvPr/>
        </p:nvSpPr>
        <p:spPr>
          <a:xfrm>
            <a:off x="616138" y="1628800"/>
            <a:ext cx="8497639" cy="5445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La “democratizzazione” dell’educazione (vedi Giacomo Stella) richiede approcci nuovi: non si prattica più la selezione negativa, ma il diritto allo studio (e il diritto ad ottenere </a:t>
            </a:r>
            <a:r>
              <a:rPr lang="it-IT" altLang="it-IT" sz="2100" i="1" dirty="0"/>
              <a:t>delle competenze</a:t>
            </a:r>
            <a:r>
              <a:rPr lang="it-IT" altLang="it-IT" sz="2100" dirty="0"/>
              <a:t>, oltre un mero titolo) viene esteso su tutti («No </a:t>
            </a:r>
            <a:r>
              <a:rPr lang="it-IT" altLang="it-IT" sz="2100" dirty="0" err="1"/>
              <a:t>student</a:t>
            </a:r>
            <a:r>
              <a:rPr lang="it-IT" altLang="it-IT" sz="2100" dirty="0"/>
              <a:t> </a:t>
            </a:r>
            <a:r>
              <a:rPr lang="it-IT" altLang="it-IT" sz="2100" dirty="0" err="1"/>
              <a:t>left</a:t>
            </a:r>
            <a:r>
              <a:rPr lang="it-IT" altLang="it-IT" sz="2100" dirty="0"/>
              <a:t> </a:t>
            </a:r>
            <a:r>
              <a:rPr lang="it-IT" altLang="it-IT" sz="2100" dirty="0" err="1"/>
              <a:t>behind</a:t>
            </a:r>
            <a:r>
              <a:rPr lang="it-IT" altLang="it-IT" sz="2100" dirty="0"/>
              <a:t>»)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L’approccio </a:t>
            </a:r>
            <a:r>
              <a:rPr lang="it-IT" altLang="it-IT" sz="2100" i="1" dirty="0"/>
              <a:t>intensivo </a:t>
            </a:r>
            <a:r>
              <a:rPr lang="it-IT" altLang="it-IT" sz="2100" dirty="0"/>
              <a:t>richiederebbe di adeguare i metodi di «risveglio» intellettuale individuale, pur all’interno di un gruppo scolastico (o extra-scolastico). Abbiamo definito questa strategia, che è molto innovativa e per questo richiede molte risorse ed esperienze, «iper-costruttivismo»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In questa lezione parliamo delle due strategia già in atto nella scuola italiana: </a:t>
            </a:r>
            <a:r>
              <a:rPr lang="it-IT" altLang="it-IT" sz="2100" i="1" dirty="0"/>
              <a:t>individualizzazione</a:t>
            </a:r>
            <a:r>
              <a:rPr lang="it-IT" altLang="it-IT" sz="2100" dirty="0"/>
              <a:t> e </a:t>
            </a:r>
            <a:r>
              <a:rPr lang="it-IT" altLang="it-IT" sz="2100" i="1" dirty="0"/>
              <a:t>personalizzazione</a:t>
            </a:r>
            <a:r>
              <a:rPr lang="it-IT" altLang="it-IT" sz="2100" dirty="0"/>
              <a:t>. 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Diversamente dalle altre lezioni, in questa l’oggetto dello studio sono le opinioni/ indicazioni di </a:t>
            </a:r>
            <a:r>
              <a:rPr lang="it-IT" altLang="it-IT" sz="2100" i="1" dirty="0"/>
              <a:t>siti internet</a:t>
            </a:r>
            <a:r>
              <a:rPr lang="it-IT" altLang="it-IT" sz="2100" dirty="0"/>
              <a:t>.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Si raccomanda la lettura autonoma di siti riportati nella lezione  </a:t>
            </a:r>
          </a:p>
        </p:txBody>
      </p:sp>
    </p:spTree>
    <p:extLst>
      <p:ext uri="{BB962C8B-B14F-4D97-AF65-F5344CB8AC3E}">
        <p14:creationId xmlns:p14="http://schemas.microsoft.com/office/powerpoint/2010/main" val="1271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B81364-6F81-B799-0D57-FC0EBE3F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it-IT" sz="3600" dirty="0"/>
              <a:t>Un piano generale?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22DC7E-793B-F778-D0C6-B0C0CF62C03C}"/>
              </a:ext>
            </a:extLst>
          </p:cNvPr>
          <p:cNvSpPr txBox="1"/>
          <p:nvPr/>
        </p:nvSpPr>
        <p:spPr>
          <a:xfrm>
            <a:off x="141545" y="902749"/>
            <a:ext cx="89644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3</a:t>
            </a:r>
            <a:r>
              <a:rPr lang="it-IT" sz="2000" dirty="0"/>
              <a:t>. Esiste un elenco prefissato di strumenti compensativi e misure dispensative che sia funzionale a ogni alunno?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No, in quanto ogni studente ha bisogno di strategie che si riferiscono al suo profilo di difficoltà e punti di forza. 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Una soluzione che è stata sperimentata con successo con un alunno no necessariamente ne aiuta un altro.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r>
              <a:rPr lang="it-IT" sz="2000" dirty="0"/>
              <a:t>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345AB7-37B7-CCB4-BFFB-D09910689B61}"/>
              </a:ext>
            </a:extLst>
          </p:cNvPr>
          <p:cNvSpPr txBox="1"/>
          <p:nvPr/>
        </p:nvSpPr>
        <p:spPr>
          <a:xfrm>
            <a:off x="463248" y="6387142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Scuola.net è un progetto La Fabbrica Spa - Viale Monza 259, 20126 - Milano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B5E2234-3B25-CE5E-CF19-70B6A19D0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68960"/>
            <a:ext cx="5724128" cy="31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2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C38953-D76D-9246-D57F-7E71081E6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dirty="0">
                <a:solidFill>
                  <a:schemeClr val="hlink"/>
                </a:solidFill>
              </a:rPr>
              <a:t>Libera esplorazione cognitiva</a:t>
            </a:r>
            <a:r>
              <a:rPr lang="pl-PL" altLang="it-IT" sz="3200" dirty="0">
                <a:solidFill>
                  <a:schemeClr val="hlink"/>
                </a:solidFill>
              </a:rPr>
              <a:t>, </a:t>
            </a:r>
            <a:br>
              <a:rPr lang="pl-PL" altLang="it-IT" sz="3200" dirty="0">
                <a:solidFill>
                  <a:schemeClr val="hlink"/>
                </a:solidFill>
              </a:rPr>
            </a:br>
            <a:r>
              <a:rPr lang="it-IT" altLang="it-IT" sz="3200" dirty="0">
                <a:solidFill>
                  <a:schemeClr val="hlink"/>
                </a:solidFill>
              </a:rPr>
              <a:t>risposte autonome</a:t>
            </a:r>
            <a:r>
              <a:rPr lang="pl-PL" altLang="it-IT" sz="3200" dirty="0">
                <a:solidFill>
                  <a:schemeClr val="hlink"/>
                </a:solidFill>
              </a:rPr>
              <a:t> (= personalita’)</a:t>
            </a: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018831D4-9A89-0593-187F-AB48B045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556792"/>
            <a:ext cx="6264696" cy="46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4AE5B3D-C890-2456-F2F4-80264482FD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z="3200" dirty="0">
                <a:solidFill>
                  <a:schemeClr val="hlink"/>
                </a:solidFill>
              </a:rPr>
              <a:t>Libera esplorazione cognitiva</a:t>
            </a:r>
            <a:r>
              <a:rPr lang="pl-PL" altLang="it-IT" sz="3200" dirty="0">
                <a:solidFill>
                  <a:schemeClr val="hlink"/>
                </a:solidFill>
              </a:rPr>
              <a:t>, </a:t>
            </a:r>
            <a:br>
              <a:rPr lang="pl-PL" altLang="it-IT" sz="3200" dirty="0">
                <a:solidFill>
                  <a:schemeClr val="hlink"/>
                </a:solidFill>
              </a:rPr>
            </a:br>
            <a:r>
              <a:rPr lang="it-IT" altLang="it-IT" sz="3200" dirty="0">
                <a:solidFill>
                  <a:schemeClr val="hlink"/>
                </a:solidFill>
              </a:rPr>
              <a:t>risposte autonome</a:t>
            </a:r>
            <a:r>
              <a:rPr lang="pl-PL" altLang="it-IT" sz="3200" dirty="0">
                <a:solidFill>
                  <a:schemeClr val="hlink"/>
                </a:solidFill>
              </a:rPr>
              <a:t> (= personalita’)</a:t>
            </a:r>
          </a:p>
        </p:txBody>
      </p:sp>
      <p:pic>
        <p:nvPicPr>
          <p:cNvPr id="74755" name="Picture 4">
            <a:extLst>
              <a:ext uri="{FF2B5EF4-FFF2-40B4-BE49-F238E27FC236}">
                <a16:creationId xmlns:a16="http://schemas.microsoft.com/office/drawing/2014/main" id="{4EDF86FD-9121-46A4-8DD5-5E12DA91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512286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58EB020-DF23-E660-37E7-27CB1BF2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0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07FE501-92EA-6B33-B64D-3D4EF78C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A355CE-09D7-C227-29B4-CD4FBC35C72C}"/>
              </a:ext>
            </a:extLst>
          </p:cNvPr>
          <p:cNvSpPr txBox="1"/>
          <p:nvPr/>
        </p:nvSpPr>
        <p:spPr>
          <a:xfrm>
            <a:off x="9028" y="5373216"/>
            <a:ext cx="9315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Leonardo Povia, 8/12/2022</a:t>
            </a:r>
          </a:p>
          <a:p>
            <a:r>
              <a:rPr lang="it-IT" dirty="0"/>
              <a:t>https://didatticapersuasiva.com/sostegno/metodi-di-inclusione-educativi-e-didattici</a:t>
            </a:r>
          </a:p>
        </p:txBody>
      </p:sp>
    </p:spTree>
    <p:extLst>
      <p:ext uri="{BB962C8B-B14F-4D97-AF65-F5344CB8AC3E}">
        <p14:creationId xmlns:p14="http://schemas.microsoft.com/office/powerpoint/2010/main" val="171231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A355CE-09D7-C227-29B4-CD4FBC35C72C}"/>
              </a:ext>
            </a:extLst>
          </p:cNvPr>
          <p:cNvSpPr txBox="1"/>
          <p:nvPr/>
        </p:nvSpPr>
        <p:spPr>
          <a:xfrm>
            <a:off x="539843" y="6159853"/>
            <a:ext cx="9315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Leonardo Povia, 8/12/2022</a:t>
            </a:r>
          </a:p>
          <a:p>
            <a:r>
              <a:rPr lang="it-IT" sz="1200" dirty="0"/>
              <a:t>https://didatticapersuasiva.com/sostegno/metodi-di-inclusione-educativi-e-didattici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BABC697-0268-ED94-BAF0-9F3A284F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8042574" cy="2373946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4D5034E-3AA1-C312-62A2-122FE37C3998}"/>
              </a:ext>
            </a:extLst>
          </p:cNvPr>
          <p:cNvCxnSpPr/>
          <p:nvPr/>
        </p:nvCxnSpPr>
        <p:spPr>
          <a:xfrm>
            <a:off x="2123728" y="1844824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6D10274-824E-F420-48F7-51DB5EDAF903}"/>
              </a:ext>
            </a:extLst>
          </p:cNvPr>
          <p:cNvCxnSpPr/>
          <p:nvPr/>
        </p:nvCxnSpPr>
        <p:spPr>
          <a:xfrm>
            <a:off x="395536" y="4293096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4A8D61EB-846A-C74E-2EE3-DAA6D1D58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61957"/>
            <a:ext cx="8493269" cy="2543314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D73EE29-9BA6-6E54-3C2E-CF255747C29E}"/>
              </a:ext>
            </a:extLst>
          </p:cNvPr>
          <p:cNvCxnSpPr/>
          <p:nvPr/>
        </p:nvCxnSpPr>
        <p:spPr>
          <a:xfrm>
            <a:off x="2123728" y="2810889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E438C2A-4907-48CF-FB6A-B73D7024D7F6}"/>
              </a:ext>
            </a:extLst>
          </p:cNvPr>
          <p:cNvCxnSpPr/>
          <p:nvPr/>
        </p:nvCxnSpPr>
        <p:spPr>
          <a:xfrm>
            <a:off x="681730" y="4385689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B40AFD-2ECB-ED98-6F97-FD9FED1915F8}"/>
              </a:ext>
            </a:extLst>
          </p:cNvPr>
          <p:cNvCxnSpPr/>
          <p:nvPr/>
        </p:nvCxnSpPr>
        <p:spPr>
          <a:xfrm>
            <a:off x="681730" y="5734422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7FE82F8-274A-92D7-CE83-D122FD0EDBDA}"/>
              </a:ext>
            </a:extLst>
          </p:cNvPr>
          <p:cNvSpPr txBox="1"/>
          <p:nvPr/>
        </p:nvSpPr>
        <p:spPr>
          <a:xfrm>
            <a:off x="6326481" y="476672"/>
            <a:ext cx="271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Perché la scuola cambi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6BE0F3E-8392-A631-19D7-A7E9B0BA993E}"/>
              </a:ext>
            </a:extLst>
          </p:cNvPr>
          <p:cNvSpPr txBox="1"/>
          <p:nvPr/>
        </p:nvSpPr>
        <p:spPr>
          <a:xfrm>
            <a:off x="5508104" y="5760237"/>
            <a:ext cx="271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«un percorso»</a:t>
            </a:r>
          </a:p>
          <a:p>
            <a:r>
              <a:rPr lang="it-IT" dirty="0">
                <a:solidFill>
                  <a:srgbClr val="FF0000"/>
                </a:solidFill>
              </a:rPr>
              <a:t>«senza distinzione»</a:t>
            </a:r>
          </a:p>
        </p:txBody>
      </p:sp>
    </p:spTree>
    <p:extLst>
      <p:ext uri="{BB962C8B-B14F-4D97-AF65-F5344CB8AC3E}">
        <p14:creationId xmlns:p14="http://schemas.microsoft.com/office/powerpoint/2010/main" val="479912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A09148-FE9A-C247-D322-1CD0DFAB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366"/>
            <a:ext cx="8229600" cy="1143000"/>
          </a:xfrm>
        </p:spPr>
        <p:txBody>
          <a:bodyPr/>
          <a:lstStyle/>
          <a:p>
            <a:r>
              <a:rPr lang="it-IT" sz="3600" dirty="0"/>
              <a:t>Metodi d’inclusione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F85A33-1D16-0334-C488-5F32B940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" y="1154225"/>
            <a:ext cx="8682842" cy="3263429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971F5B0-EB6B-96E6-2782-F9C8948A3E52}"/>
              </a:ext>
            </a:extLst>
          </p:cNvPr>
          <p:cNvCxnSpPr/>
          <p:nvPr/>
        </p:nvCxnSpPr>
        <p:spPr>
          <a:xfrm>
            <a:off x="4572000" y="1772816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77B7AE-0F1F-B2D6-E81B-1F7A5522F268}"/>
              </a:ext>
            </a:extLst>
          </p:cNvPr>
          <p:cNvSpPr txBox="1"/>
          <p:nvPr/>
        </p:nvSpPr>
        <p:spPr>
          <a:xfrm>
            <a:off x="473770" y="4653136"/>
            <a:ext cx="9210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«valorizzazione delle originalità» </a:t>
            </a:r>
            <a:r>
              <a:rPr lang="it-IT" sz="2000" dirty="0">
                <a:solidFill>
                  <a:schemeClr val="accent2"/>
                </a:solidFill>
              </a:rPr>
              <a:t>[in-</a:t>
            </a:r>
            <a:r>
              <a:rPr lang="it-IT" sz="2000" dirty="0" err="1">
                <a:solidFill>
                  <a:schemeClr val="accent2"/>
                </a:solidFill>
              </a:rPr>
              <a:t>dividuale</a:t>
            </a:r>
            <a:r>
              <a:rPr lang="it-IT" sz="2000" dirty="0">
                <a:solidFill>
                  <a:schemeClr val="accent2"/>
                </a:solidFill>
              </a:rPr>
              <a:t>]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rgbClr val="FF0000"/>
                </a:solidFill>
              </a:rPr>
              <a:t>«gruppo di classe» </a:t>
            </a:r>
            <a:r>
              <a:rPr lang="it-IT" sz="2000" dirty="0">
                <a:solidFill>
                  <a:schemeClr val="accent2"/>
                </a:solidFill>
              </a:rPr>
              <a:t>[iper-costruttivismo]</a:t>
            </a:r>
          </a:p>
          <a:p>
            <a:r>
              <a:rPr lang="it-IT" sz="2000" dirty="0">
                <a:solidFill>
                  <a:srgbClr val="FF0000"/>
                </a:solidFill>
              </a:rPr>
              <a:t>«lavoro individuale affiancato con la collaborazione» </a:t>
            </a:r>
            <a:endParaRPr lang="it-IT" sz="2000" dirty="0">
              <a:solidFill>
                <a:schemeClr val="accent2"/>
              </a:solidFill>
            </a:endParaRPr>
          </a:p>
          <a:p>
            <a:r>
              <a:rPr lang="it-IT" sz="2000" dirty="0">
                <a:solidFill>
                  <a:schemeClr val="accent2"/>
                </a:solidFill>
              </a:rPr>
              <a:t>[vedi: i principi della didattica]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3EA945-9E60-C3F4-8B49-734AB384E1D3}"/>
              </a:ext>
            </a:extLst>
          </p:cNvPr>
          <p:cNvSpPr txBox="1"/>
          <p:nvPr/>
        </p:nvSpPr>
        <p:spPr>
          <a:xfrm>
            <a:off x="539843" y="6159853"/>
            <a:ext cx="9315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Leonardo Povia, 8/12/2022</a:t>
            </a:r>
          </a:p>
          <a:p>
            <a:r>
              <a:rPr lang="it-IT" sz="1200" dirty="0"/>
              <a:t>https://didatticapersuasiva.com/sostegno/metodi-di-inclusione-educativi-e-didattici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9EB9EEC-A4AB-65F0-B13C-50006F72F6F6}"/>
              </a:ext>
            </a:extLst>
          </p:cNvPr>
          <p:cNvCxnSpPr/>
          <p:nvPr/>
        </p:nvCxnSpPr>
        <p:spPr>
          <a:xfrm>
            <a:off x="1187624" y="3430823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287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11EA3-BEDA-EA34-8860-19C2E931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7799"/>
            <a:ext cx="8229600" cy="1143000"/>
          </a:xfrm>
        </p:spPr>
        <p:txBody>
          <a:bodyPr/>
          <a:lstStyle/>
          <a:p>
            <a:r>
              <a:rPr lang="it-IT" sz="3600" dirty="0"/>
              <a:t>I processi meta-cognitivi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CF966D-DC86-6FF0-BEE2-39D9EFAF1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8" y="724892"/>
            <a:ext cx="8289264" cy="2985492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2DAC5C7-DA30-BFF5-367D-4F22F6C08301}"/>
              </a:ext>
            </a:extLst>
          </p:cNvPr>
          <p:cNvCxnSpPr/>
          <p:nvPr/>
        </p:nvCxnSpPr>
        <p:spPr>
          <a:xfrm>
            <a:off x="4211960" y="2996952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1F3E51-720B-3BDD-1C6B-8CDEB2D37A5B}"/>
              </a:ext>
            </a:extLst>
          </p:cNvPr>
          <p:cNvSpPr txBox="1"/>
          <p:nvPr/>
        </p:nvSpPr>
        <p:spPr>
          <a:xfrm>
            <a:off x="626340" y="6444064"/>
            <a:ext cx="93154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Leonardo Povia, 8/12/2022, https://didatticapersuasiva.com/sostegno/metodi-di-inclusione-educativi-e-didattici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E091AFA-3D79-B3C9-1BD3-F42C4376ED4E}"/>
              </a:ext>
            </a:extLst>
          </p:cNvPr>
          <p:cNvSpPr txBox="1"/>
          <p:nvPr/>
        </p:nvSpPr>
        <p:spPr>
          <a:xfrm>
            <a:off x="318446" y="5276426"/>
            <a:ext cx="8368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accent2"/>
                </a:solidFill>
              </a:rPr>
              <a:t>Tutti siamo diversi, e su queste diverse intelligenze/ abilità/ disabilità </a:t>
            </a:r>
          </a:p>
          <a:p>
            <a:r>
              <a:rPr lang="it-IT" dirty="0">
                <a:solidFill>
                  <a:schemeClr val="accent2"/>
                </a:solidFill>
              </a:rPr>
              <a:t>Si costruisce il </a:t>
            </a:r>
            <a:r>
              <a:rPr lang="it-IT" i="1" dirty="0">
                <a:solidFill>
                  <a:schemeClr val="accent2"/>
                </a:solidFill>
              </a:rPr>
              <a:t>percorso </a:t>
            </a:r>
            <a:r>
              <a:rPr lang="it-IT" dirty="0">
                <a:solidFill>
                  <a:schemeClr val="accent2"/>
                </a:solidFill>
              </a:rPr>
              <a:t> didattico: di una </a:t>
            </a:r>
            <a:r>
              <a:rPr lang="it-IT" i="1" dirty="0">
                <a:solidFill>
                  <a:schemeClr val="accent2"/>
                </a:solidFill>
              </a:rPr>
              <a:t>unità </a:t>
            </a:r>
            <a:r>
              <a:rPr lang="it-IT" dirty="0">
                <a:solidFill>
                  <a:schemeClr val="accent2"/>
                </a:solidFill>
              </a:rPr>
              <a:t>didattica (una lezione) </a:t>
            </a:r>
          </a:p>
          <a:p>
            <a:r>
              <a:rPr lang="it-IT" dirty="0">
                <a:solidFill>
                  <a:schemeClr val="accent2"/>
                </a:solidFill>
              </a:rPr>
              <a:t>ma in ugual modo di tutta la formazione </a:t>
            </a:r>
            <a:r>
              <a:rPr lang="it-IT" i="1" dirty="0">
                <a:solidFill>
                  <a:schemeClr val="accent2"/>
                </a:solidFill>
              </a:rPr>
              <a:t>educativa</a:t>
            </a:r>
            <a:r>
              <a:rPr lang="it-IT" dirty="0">
                <a:solidFill>
                  <a:schemeClr val="accent2"/>
                </a:solidFill>
              </a:rPr>
              <a:t>. </a:t>
            </a:r>
          </a:p>
          <a:p>
            <a:r>
              <a:rPr lang="it-IT" dirty="0">
                <a:solidFill>
                  <a:schemeClr val="accent2"/>
                </a:solidFill>
              </a:rPr>
              <a:t>Ma il </a:t>
            </a:r>
            <a:r>
              <a:rPr lang="it-IT" i="1" dirty="0">
                <a:solidFill>
                  <a:schemeClr val="accent2"/>
                </a:solidFill>
              </a:rPr>
              <a:t>talento</a:t>
            </a:r>
            <a:r>
              <a:rPr lang="it-IT" dirty="0">
                <a:solidFill>
                  <a:schemeClr val="accent2"/>
                </a:solidFill>
              </a:rPr>
              <a:t> individuale deve essere inserito nel contesto di una </a:t>
            </a:r>
            <a:r>
              <a:rPr lang="it-IT" i="1" dirty="0">
                <a:solidFill>
                  <a:schemeClr val="accent2"/>
                </a:solidFill>
              </a:rPr>
              <a:t>classe</a:t>
            </a:r>
            <a:r>
              <a:rPr lang="it-IT" dirty="0">
                <a:solidFill>
                  <a:schemeClr val="accent2"/>
                </a:solidFill>
              </a:rPr>
              <a:t>.  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FA245FB-A5B2-8DF9-51C0-4DA1FBE0A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6" y="3743862"/>
            <a:ext cx="7669420" cy="1436696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84EE88C-93AA-9E17-A252-8AC9BF4B6DD5}"/>
              </a:ext>
            </a:extLst>
          </p:cNvPr>
          <p:cNvCxnSpPr>
            <a:cxnSpLocks/>
          </p:cNvCxnSpPr>
          <p:nvPr/>
        </p:nvCxnSpPr>
        <p:spPr>
          <a:xfrm>
            <a:off x="286956" y="5180558"/>
            <a:ext cx="288032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239DA82-B847-72FD-AD94-70B52E8813B7}"/>
              </a:ext>
            </a:extLst>
          </p:cNvPr>
          <p:cNvCxnSpPr>
            <a:cxnSpLocks/>
          </p:cNvCxnSpPr>
          <p:nvPr/>
        </p:nvCxnSpPr>
        <p:spPr>
          <a:xfrm>
            <a:off x="5076056" y="4005064"/>
            <a:ext cx="288032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35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B81364-6F81-B799-0D57-FC0EBE3F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it-IT" sz="3600" dirty="0"/>
              <a:t>Conclusioni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22DC7E-793B-F778-D0C6-B0C0CF62C03C}"/>
              </a:ext>
            </a:extLst>
          </p:cNvPr>
          <p:cNvSpPr txBox="1"/>
          <p:nvPr/>
        </p:nvSpPr>
        <p:spPr>
          <a:xfrm>
            <a:off x="107504" y="1340768"/>
            <a:ext cx="885698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Sono ben assodati (e ben capiti) i principi (e la distinzione) tra la didattica individualizzata e personalizzata, specie nel loro inquadramento legale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Le entrambe due didattiche richiedo ulteriori risorse:  un’insegnante di sostegno oppure delle soluzioni didattiche variabili, variegate, innovative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Le soluzioni generali non esistono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Le soluzioni d’avanguardia rischiano di non essere accettate/ efficaci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In altre parole – cercheremo di dare proposte di soluzioni caso-per-caso, ogni talvolta che si presenta un’occasione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Ma la diversità può essere convertita in una ricchezza, inserendo un «talento» individuale nel contesto della classe – un luogo naturale per i processi d’integrazione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Ulteriore lettura consigliata: Leonardo Povia, 8/12/2022, </a:t>
            </a:r>
            <a:r>
              <a:rPr lang="it-IT" dirty="0"/>
              <a:t>https://didatticapersuasiva.com/sostegno/metodi-di-inclusione-educativi-e-didattici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solidFill>
                  <a:schemeClr val="accent2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A9BF2F-AE3B-7C72-35CC-8FB7CCC33C8A}"/>
              </a:ext>
            </a:extLst>
          </p:cNvPr>
          <p:cNvSpPr txBox="1"/>
          <p:nvPr/>
        </p:nvSpPr>
        <p:spPr>
          <a:xfrm>
            <a:off x="3635896" y="609329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Grazie per la Vs attenzione!</a:t>
            </a:r>
          </a:p>
        </p:txBody>
      </p:sp>
    </p:spTree>
    <p:extLst>
      <p:ext uri="{BB962C8B-B14F-4D97-AF65-F5344CB8AC3E}">
        <p14:creationId xmlns:p14="http://schemas.microsoft.com/office/powerpoint/2010/main" val="138237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76076-E002-3F99-8ECD-F88EA42F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600" dirty="0"/>
              <a:t>Didattica inclusiva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7452C-F9DC-E8D1-B231-625BB54CAAC0}"/>
              </a:ext>
            </a:extLst>
          </p:cNvPr>
          <p:cNvSpPr txBox="1"/>
          <p:nvPr/>
        </p:nvSpPr>
        <p:spPr>
          <a:xfrm>
            <a:off x="143508" y="638132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https://didatticapersuasiva.com/didattica/didattica-personalizzata-e-individualizzata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0BBD82-4201-8661-0E4D-DC14FACB5B26}"/>
              </a:ext>
            </a:extLst>
          </p:cNvPr>
          <p:cNvSpPr txBox="1"/>
          <p:nvPr/>
        </p:nvSpPr>
        <p:spPr>
          <a:xfrm>
            <a:off x="143508" y="1052736"/>
            <a:ext cx="885698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Quando si parla di DIDATTICA INDIVIDUALIZZATA E PERSONALIZZATA PER DSA di cosa parliamo precisamente e in che cosa consiste?</a:t>
            </a:r>
          </a:p>
          <a:p>
            <a:pPr>
              <a:spcAft>
                <a:spcPts val="600"/>
              </a:spcAft>
            </a:pPr>
            <a:r>
              <a:rPr lang="it-IT" dirty="0"/>
              <a:t>Dobbiamo sapere che la Legge 170/2010 dispone che le istituzioni scolastiche garantiscano: </a:t>
            </a:r>
          </a:p>
          <a:p>
            <a:pPr>
              <a:spcAft>
                <a:spcPts val="600"/>
              </a:spcAft>
            </a:pPr>
            <a:r>
              <a:rPr lang="it-IT" dirty="0"/>
              <a:t>«</a:t>
            </a:r>
            <a:r>
              <a:rPr lang="it-IT" i="1" dirty="0"/>
              <a:t>l’uso di una </a:t>
            </a:r>
            <a:r>
              <a:rPr lang="it-IT" b="1" i="1" dirty="0"/>
              <a:t>didattica individualizzata </a:t>
            </a:r>
            <a:r>
              <a:rPr lang="it-IT" i="1" dirty="0"/>
              <a:t>e </a:t>
            </a:r>
            <a:r>
              <a:rPr lang="it-IT" b="1" i="1" dirty="0"/>
              <a:t>personalizzate</a:t>
            </a:r>
            <a:r>
              <a:rPr lang="it-IT" i="1" dirty="0"/>
              <a:t>, con forme efficaci e flessibili di lavoro scolastico che tengano conto anche di caratteristiche del soggetto, adottano una metodologia e una strategia adeguate».</a:t>
            </a:r>
          </a:p>
          <a:p>
            <a:pPr>
              <a:spcAft>
                <a:spcPts val="600"/>
              </a:spcAft>
            </a:pPr>
            <a:r>
              <a:rPr lang="it-IT" dirty="0"/>
              <a:t>Innanzi tutto dobbiamo capire che i termini utilizzati per definire la didattica </a:t>
            </a:r>
            <a:r>
              <a:rPr lang="it-IT" b="1" dirty="0"/>
              <a:t>individualizzata e personalizzata non sono </a:t>
            </a:r>
            <a:r>
              <a:rPr lang="it-IT" dirty="0"/>
              <a:t>da considerare </a:t>
            </a:r>
            <a:r>
              <a:rPr lang="it-IT" b="1" dirty="0"/>
              <a:t>sinonimi. </a:t>
            </a:r>
          </a:p>
          <a:p>
            <a:pPr>
              <a:spcAft>
                <a:spcPts val="600"/>
              </a:spcAft>
            </a:pPr>
            <a:endParaRPr lang="it-IT" b="1" dirty="0"/>
          </a:p>
          <a:p>
            <a:pPr>
              <a:spcAft>
                <a:spcPts val="600"/>
              </a:spcAft>
            </a:pPr>
            <a:r>
              <a:rPr lang="it-IT" dirty="0"/>
              <a:t>Legge 170/2010: didattica individualizzata e personalizzata come strumento di garanzia del </a:t>
            </a:r>
            <a:r>
              <a:rPr lang="it-IT" b="1" dirty="0"/>
              <a:t>diritto allo studio</a:t>
            </a:r>
            <a:r>
              <a:rPr lang="it-IT" dirty="0"/>
              <a:t>, con centralità delle </a:t>
            </a:r>
            <a:r>
              <a:rPr lang="it-IT" b="1" dirty="0"/>
              <a:t>metodologie</a:t>
            </a:r>
            <a:r>
              <a:rPr lang="it-IT" dirty="0"/>
              <a:t> didattiche, a non solo degli strumenti compensativi e delle misure dispensative. </a:t>
            </a:r>
          </a:p>
          <a:p>
            <a:pPr>
              <a:spcAft>
                <a:spcPts val="600"/>
              </a:spcAft>
            </a:pPr>
            <a:endParaRPr lang="it-IT" dirty="0"/>
          </a:p>
          <a:p>
            <a:pPr>
              <a:spcAft>
                <a:spcPts val="600"/>
              </a:spcAft>
            </a:pPr>
            <a:r>
              <a:rPr lang="it-IT" dirty="0"/>
              <a:t>CM, n.8 del 6/3/2913: «studenti in difficoltà hanno diritto alla personalizzazione degli apprendimenti», come previsto dalla legge 53/2003</a:t>
            </a:r>
          </a:p>
        </p:txBody>
      </p:sp>
    </p:spTree>
    <p:extLst>
      <p:ext uri="{BB962C8B-B14F-4D97-AF65-F5344CB8AC3E}">
        <p14:creationId xmlns:p14="http://schemas.microsoft.com/office/powerpoint/2010/main" val="192117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76076-E002-3F99-8ECD-F88EA42F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600" dirty="0"/>
              <a:t>Didattica inclusiva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7452C-F9DC-E8D1-B231-625BB54CAAC0}"/>
              </a:ext>
            </a:extLst>
          </p:cNvPr>
          <p:cNvSpPr txBox="1"/>
          <p:nvPr/>
        </p:nvSpPr>
        <p:spPr>
          <a:xfrm>
            <a:off x="17259" y="6550223"/>
            <a:ext cx="7884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https://didatticapersuasiva.com/didattica/didattica-personalizzata-e-individualizzata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0BBD82-4201-8661-0E4D-DC14FACB5B26}"/>
              </a:ext>
            </a:extLst>
          </p:cNvPr>
          <p:cNvSpPr txBox="1"/>
          <p:nvPr/>
        </p:nvSpPr>
        <p:spPr>
          <a:xfrm>
            <a:off x="143508" y="902020"/>
            <a:ext cx="885698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L.53/2003 art.1.  </a:t>
            </a:r>
            <a:r>
              <a:rPr lang="it-IT" i="1" dirty="0"/>
              <a:t>favorire la crescita e la valorizzazione delle persona umana, nel rispetto dei ritmi dell’età evolutiva, delle differenze e dell’identità di ciascuno e delle scelte della famiglia</a:t>
            </a:r>
          </a:p>
          <a:p>
            <a:r>
              <a:rPr lang="it-IT" dirty="0"/>
              <a:t>art. 2. </a:t>
            </a:r>
            <a:r>
              <a:rPr lang="it-IT" i="1" dirty="0"/>
              <a:t>promuovere l’apprendimento in tutto l’arco della vita e assicurare a tutti pari opportunità … di sviluppare le capacità e le competenze, attraverso le conoscenze e le abilità … in coerenza con le attitudini e le scelte personali.</a:t>
            </a:r>
          </a:p>
          <a:p>
            <a:endParaRPr lang="it-IT" i="1" dirty="0"/>
          </a:p>
          <a:p>
            <a:r>
              <a:rPr lang="it-IT" dirty="0"/>
              <a:t>La prospettiva della personalizzazione, che evidenzia l’unicità di ogni studente, con le sue peculiari caratteristiche d’apprendimento non standardizzabili e il suo diritto ad essere accompagnato alla piena realizzazione di se stesso, dovrebbe essere un principio di riferimento fondamentale per tutta l’azione didattica, al di là delle specifiche situazioni di difficoltà. </a:t>
            </a:r>
          </a:p>
          <a:p>
            <a:endParaRPr lang="it-IT" dirty="0"/>
          </a:p>
          <a:p>
            <a:r>
              <a:rPr lang="it-IT" dirty="0"/>
              <a:t>Diverse strategie per raggiungere gli obiettivi </a:t>
            </a:r>
            <a:r>
              <a:rPr lang="it-IT" i="1" dirty="0"/>
              <a:t>ritenuti</a:t>
            </a:r>
            <a:r>
              <a:rPr lang="it-IT" dirty="0"/>
              <a:t> indispensabili per tutti</a:t>
            </a:r>
          </a:p>
          <a:p>
            <a:pPr marL="285750" indent="-285750">
              <a:buFontTx/>
              <a:buChar char="-"/>
            </a:pPr>
            <a:r>
              <a:rPr lang="it-IT" dirty="0"/>
              <a:t>attraverso la definizione di tempi e modi</a:t>
            </a:r>
          </a:p>
          <a:p>
            <a:pPr marL="285750" indent="-285750">
              <a:buFontTx/>
              <a:buChar char="-"/>
            </a:pPr>
            <a:r>
              <a:rPr lang="it-IT" dirty="0"/>
              <a:t>in sintonia con le sue capacità e problematicità</a:t>
            </a:r>
          </a:p>
          <a:p>
            <a:pPr marL="285750" indent="-285750">
              <a:buFontTx/>
              <a:buChar char="-"/>
            </a:pPr>
            <a:r>
              <a:rPr lang="it-IT" dirty="0"/>
              <a:t>per aggiungere i massimi risultati possibili nelle diverse aree</a:t>
            </a:r>
          </a:p>
          <a:p>
            <a:pPr marL="285750" indent="-285750">
              <a:buFontTx/>
              <a:buChar char="-"/>
            </a:pPr>
            <a:r>
              <a:rPr lang="it-IT" dirty="0"/>
              <a:t>e per esprimere al meglio le proprie potenzialità</a:t>
            </a:r>
          </a:p>
          <a:p>
            <a:pPr marL="285750" indent="-285750">
              <a:buFontTx/>
              <a:buChar char="-"/>
            </a:pPr>
            <a:r>
              <a:rPr lang="it-IT" dirty="0"/>
              <a:t>nell’ottica delle costruzione di un proprio progetto di vita </a:t>
            </a:r>
          </a:p>
        </p:txBody>
      </p:sp>
    </p:spTree>
    <p:extLst>
      <p:ext uri="{BB962C8B-B14F-4D97-AF65-F5344CB8AC3E}">
        <p14:creationId xmlns:p14="http://schemas.microsoft.com/office/powerpoint/2010/main" val="159177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76076-E002-3F99-8ECD-F88EA42F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600" dirty="0"/>
              <a:t>individualizzata vs personalizzata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7452C-F9DC-E8D1-B231-625BB54CAAC0}"/>
              </a:ext>
            </a:extLst>
          </p:cNvPr>
          <p:cNvSpPr txBox="1"/>
          <p:nvPr/>
        </p:nvSpPr>
        <p:spPr>
          <a:xfrm>
            <a:off x="17259" y="6550223"/>
            <a:ext cx="7884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https://didatticapersuasiva.com/didattica/didattica-personalizzata-e-individualizzata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0BBD82-4201-8661-0E4D-DC14FACB5B26}"/>
              </a:ext>
            </a:extLst>
          </p:cNvPr>
          <p:cNvSpPr txBox="1"/>
          <p:nvPr/>
        </p:nvSpPr>
        <p:spPr>
          <a:xfrm>
            <a:off x="143508" y="902020"/>
            <a:ext cx="90004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La didattica </a:t>
            </a:r>
            <a:r>
              <a:rPr lang="it-IT" b="1" dirty="0"/>
              <a:t>individualizzata</a:t>
            </a:r>
            <a:r>
              <a:rPr lang="it-IT" dirty="0"/>
              <a:t> consiste nelle attività di recupero individuale, in classe o in momenti ad esse dedicati, secondo le forme di flessibilità consentite dalla normativa </a:t>
            </a:r>
          </a:p>
          <a:p>
            <a:pPr>
              <a:spcAft>
                <a:spcPts val="600"/>
              </a:spcAft>
            </a:pPr>
            <a:r>
              <a:rPr lang="it-IT" dirty="0"/>
              <a:t>La didattica </a:t>
            </a:r>
            <a:r>
              <a:rPr lang="it-IT" b="1" dirty="0"/>
              <a:t>personalizzata</a:t>
            </a:r>
            <a:r>
              <a:rPr lang="it-IT" dirty="0"/>
              <a:t> calibra l’offerta didattica, e le modalità relazionali, sulla specificità ed unicità al livello personale dei bisogni educativi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dirty="0"/>
              <a:t>considerando le differenze individuali sotto il profilo qualitativo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dirty="0"/>
              <a:t>si può favorire l’accrescimento dei </a:t>
            </a:r>
            <a:r>
              <a:rPr lang="it-IT" i="1" dirty="0"/>
              <a:t>punti di forza</a:t>
            </a:r>
            <a:r>
              <a:rPr lang="it-IT" dirty="0"/>
              <a:t> di ciascun alunno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dirty="0"/>
              <a:t>lo sviluppo consapevole delle sue preferenze e del suo </a:t>
            </a:r>
            <a:r>
              <a:rPr lang="it-IT" i="1" dirty="0"/>
              <a:t>talento.</a:t>
            </a:r>
            <a:r>
              <a:rPr lang="it-IT" dirty="0"/>
              <a:t>  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B71C68D-4D23-E41B-BD6F-7E08812B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92" y="3429992"/>
            <a:ext cx="8240467" cy="2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F5943-AD3B-C823-39A9-9320875C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1" y="72470"/>
            <a:ext cx="8229600" cy="1143000"/>
          </a:xfrm>
        </p:spPr>
        <p:txBody>
          <a:bodyPr/>
          <a:lstStyle/>
          <a:p>
            <a:r>
              <a:rPr lang="it-IT" sz="3600" dirty="0"/>
              <a:t>Misure dispensative vs. compensative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191866-D873-6A1C-FD11-F0A9872E2D99}"/>
              </a:ext>
            </a:extLst>
          </p:cNvPr>
          <p:cNvSpPr txBox="1"/>
          <p:nvPr/>
        </p:nvSpPr>
        <p:spPr>
          <a:xfrm>
            <a:off x="323528" y="6211669"/>
            <a:ext cx="9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https://didatticapersuasiva.com/didattica/didattica-personalizzata-e-individualizzata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41299D-CD2A-9EF3-B552-2CC366F16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17" y="1052736"/>
            <a:ext cx="7389239" cy="52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F5943-AD3B-C823-39A9-9320875C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214585"/>
            <a:ext cx="8229600" cy="1143000"/>
          </a:xfrm>
        </p:spPr>
        <p:txBody>
          <a:bodyPr/>
          <a:lstStyle/>
          <a:p>
            <a:r>
              <a:rPr lang="it-IT" sz="3600" dirty="0"/>
              <a:t>Misure dispensative vs. compensative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0D12CB-DDDF-89B8-F0A9-5FB23BE93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942975"/>
            <a:ext cx="69056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D618799-8B4A-BA0C-A663-E3DD457F7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dirty="0">
                <a:solidFill>
                  <a:schemeClr val="hlink"/>
                </a:solidFill>
                <a:latin typeface="Verdana" panose="020B0604030504040204" pitchFamily="34" charset="0"/>
              </a:rPr>
              <a:t>Aspetti pedagogici: individualità e personalità
</a:t>
            </a:r>
            <a:endParaRPr lang="en-AU" altLang="it-IT" sz="3200" dirty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4DD9E25E-C46F-337E-9376-0C655DB0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48853"/>
            <a:ext cx="5061057" cy="380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>
            <a:extLst>
              <a:ext uri="{FF2B5EF4-FFF2-40B4-BE49-F238E27FC236}">
                <a16:creationId xmlns:a16="http://schemas.microsoft.com/office/drawing/2014/main" id="{896B949B-6840-E97B-D0A4-B45554EB2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22" y="5057775"/>
            <a:ext cx="5858848" cy="205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Processo decisionale individuale
Responsabilità individuale
</a:t>
            </a:r>
            <a:r>
              <a:rPr lang="it-IT" altLang="it-IT" sz="2200" dirty="0">
                <a:solidFill>
                  <a:schemeClr val="accent3">
                    <a:lumMod val="65000"/>
                  </a:schemeClr>
                </a:solidFill>
                <a:latin typeface="Verdana" panose="020B0604030504040204" pitchFamily="34" charset="0"/>
              </a:rPr>
              <a:t>Visibilità individuale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
Personalità individuale (=gioco di ruolo)
</a:t>
            </a:r>
            <a:endParaRPr lang="en-AU" altLang="it-IT" sz="2200" dirty="0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4E84E1CE-D09C-A8B7-C9CD-462A6288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630863"/>
            <a:ext cx="3067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Canberra – Questacom</a:t>
            </a:r>
          </a:p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UniKids – Gorzów, Katowice</a:t>
            </a:r>
          </a:p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(foto MK)</a:t>
            </a:r>
            <a:endParaRPr lang="en-AU" altLang="it-IT" sz="18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D618799-8B4A-BA0C-A663-E3DD457F7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dirty="0">
                <a:solidFill>
                  <a:schemeClr val="hlink"/>
                </a:solidFill>
                <a:latin typeface="Verdana" panose="020B0604030504040204" pitchFamily="34" charset="0"/>
              </a:rPr>
              <a:t>Aspetti pedagogici: individualità e personalità
</a:t>
            </a:r>
            <a:endParaRPr lang="en-AU" altLang="it-IT" sz="3200" dirty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0AA29AD8-C2C1-D56F-895A-CAB40961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7638"/>
            <a:ext cx="4940210" cy="369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>
            <a:extLst>
              <a:ext uri="{FF2B5EF4-FFF2-40B4-BE49-F238E27FC236}">
                <a16:creationId xmlns:a16="http://schemas.microsoft.com/office/drawing/2014/main" id="{896B949B-6840-E97B-D0A4-B45554EB2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229310"/>
            <a:ext cx="5858848" cy="205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2200" dirty="0">
                <a:solidFill>
                  <a:schemeClr val="accent2"/>
                </a:solidFill>
                <a:latin typeface="Verdana" panose="020B0604030504040204" pitchFamily="34" charset="0"/>
              </a:rPr>
              <a:t>Processo decisionale individuale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
Responsabilità individuale
</a:t>
            </a:r>
            <a:r>
              <a:rPr lang="it-IT" altLang="it-IT" sz="2200" dirty="0">
                <a:solidFill>
                  <a:schemeClr val="accent3">
                    <a:lumMod val="65000"/>
                  </a:schemeClr>
                </a:solidFill>
                <a:latin typeface="Verdana" panose="020B0604030504040204" pitchFamily="34" charset="0"/>
              </a:rPr>
              <a:t>Visibilità individuale
Personalità individuale (=gioco di ruolo)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
</a:t>
            </a:r>
            <a:endParaRPr lang="en-AU" altLang="it-IT" sz="2200" dirty="0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4E84E1CE-D09C-A8B7-C9CD-462A6288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630863"/>
            <a:ext cx="3067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pl-PL" altLang="it-IT" sz="1800">
                <a:solidFill>
                  <a:srgbClr val="333399"/>
                </a:solidFill>
              </a:rPr>
              <a:t>Canberra – Questacom</a:t>
            </a:r>
          </a:p>
          <a:p>
            <a:pPr algn="r">
              <a:spcBef>
                <a:spcPct val="20000"/>
              </a:spcBef>
            </a:pPr>
            <a:r>
              <a:rPr lang="pl-PL" altLang="it-IT" sz="1800">
                <a:solidFill>
                  <a:srgbClr val="333399"/>
                </a:solidFill>
              </a:rPr>
              <a:t>UniKids – Gorzów, Katowice</a:t>
            </a:r>
          </a:p>
          <a:p>
            <a:pPr algn="r">
              <a:spcBef>
                <a:spcPct val="20000"/>
              </a:spcBef>
            </a:pPr>
            <a:r>
              <a:rPr lang="pl-PL" altLang="it-IT" sz="1800">
                <a:solidFill>
                  <a:srgbClr val="333399"/>
                </a:solidFill>
              </a:rPr>
              <a:t>(foto MK)</a:t>
            </a:r>
            <a:endParaRPr lang="en-AU" altLang="it-IT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11795</TotalTime>
  <Words>2529</Words>
  <Application>Microsoft Office PowerPoint</Application>
  <PresentationFormat>Presentazione su schermo (4:3)</PresentationFormat>
  <Paragraphs>164</Paragraphs>
  <Slides>28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1" baseType="lpstr">
      <vt:lpstr>Arial</vt:lpstr>
      <vt:lpstr>Verdana</vt:lpstr>
      <vt:lpstr>Projekt domyślny</vt:lpstr>
      <vt:lpstr>Inclusione e personalizzazione nell’insegnamento delle STEAM</vt:lpstr>
      <vt:lpstr>Motivazione</vt:lpstr>
      <vt:lpstr>Didattica inclusiva</vt:lpstr>
      <vt:lpstr>Didattica inclusiva</vt:lpstr>
      <vt:lpstr>individualizzata vs personalizzata</vt:lpstr>
      <vt:lpstr>Misure dispensative vs. compensative</vt:lpstr>
      <vt:lpstr>Misure dispensative vs. compensative</vt:lpstr>
      <vt:lpstr>Aspetti pedagogici: individualità e personalità
</vt:lpstr>
      <vt:lpstr>Aspetti pedagogici: individualità e personalità
</vt:lpstr>
      <vt:lpstr>Aspetti pedagogici: individualità e personalità
</vt:lpstr>
      <vt:lpstr>Didattica inclusiva (matematica)</vt:lpstr>
      <vt:lpstr>Quattro pilastri della didattica inclusiva</vt:lpstr>
      <vt:lpstr>4 pilastri della didattica inclusiva</vt:lpstr>
      <vt:lpstr>4 pilastri della didattica inclusiva</vt:lpstr>
      <vt:lpstr>I pilastri della didattica inclusiva</vt:lpstr>
      <vt:lpstr>I pilastri della didattica inclusiva</vt:lpstr>
      <vt:lpstr>I pilastri della didattica inclusiva</vt:lpstr>
      <vt:lpstr>I pilastri della didattica inclusiva</vt:lpstr>
      <vt:lpstr>PDP: il Piano Didattico Personalizzato </vt:lpstr>
      <vt:lpstr>Un piano generale?</vt:lpstr>
      <vt:lpstr>Libera esplorazione cognitiva,  risposte autonome (= personalita’)</vt:lpstr>
      <vt:lpstr>Libera esplorazione cognitiva,  risposte autonome (= personalita’)</vt:lpstr>
      <vt:lpstr>Presentazione standard di PowerPoint</vt:lpstr>
      <vt:lpstr>Presentazione standard di PowerPoint</vt:lpstr>
      <vt:lpstr>Presentazione standard di PowerPoint</vt:lpstr>
      <vt:lpstr>Metodi d’inclusione</vt:lpstr>
      <vt:lpstr>I processi meta-cognitivi</vt:lpstr>
      <vt:lpstr>Conclusioni</vt:lpstr>
    </vt:vector>
  </TitlesOfParts>
  <Company>PAP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principio…</dc:title>
  <dc:creator>GK</dc:creator>
  <cp:lastModifiedBy>Maria Karwasz</cp:lastModifiedBy>
  <cp:revision>168</cp:revision>
  <dcterms:created xsi:type="dcterms:W3CDTF">2006-02-09T22:46:12Z</dcterms:created>
  <dcterms:modified xsi:type="dcterms:W3CDTF">2022-12-18T21:21:51Z</dcterms:modified>
</cp:coreProperties>
</file>