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62"/>
  </p:notesMasterIdLst>
  <p:handoutMasterIdLst>
    <p:handoutMasterId r:id="rId63"/>
  </p:handoutMasterIdLst>
  <p:sldIdLst>
    <p:sldId id="377" r:id="rId2"/>
    <p:sldId id="378" r:id="rId3"/>
    <p:sldId id="311" r:id="rId4"/>
    <p:sldId id="312" r:id="rId5"/>
    <p:sldId id="294" r:id="rId6"/>
    <p:sldId id="313" r:id="rId7"/>
    <p:sldId id="314" r:id="rId8"/>
    <p:sldId id="315" r:id="rId9"/>
    <p:sldId id="295" r:id="rId10"/>
    <p:sldId id="325" r:id="rId11"/>
    <p:sldId id="310" r:id="rId12"/>
    <p:sldId id="379" r:id="rId13"/>
    <p:sldId id="296" r:id="rId14"/>
    <p:sldId id="282" r:id="rId15"/>
    <p:sldId id="371" r:id="rId16"/>
    <p:sldId id="283" r:id="rId17"/>
    <p:sldId id="297" r:id="rId18"/>
    <p:sldId id="306" r:id="rId19"/>
    <p:sldId id="358" r:id="rId20"/>
    <p:sldId id="308" r:id="rId21"/>
    <p:sldId id="321" r:id="rId22"/>
    <p:sldId id="322" r:id="rId23"/>
    <p:sldId id="329" r:id="rId24"/>
    <p:sldId id="344" r:id="rId25"/>
    <p:sldId id="380" r:id="rId26"/>
    <p:sldId id="381" r:id="rId27"/>
    <p:sldId id="261" r:id="rId28"/>
    <p:sldId id="262" r:id="rId29"/>
    <p:sldId id="263" r:id="rId30"/>
    <p:sldId id="385" r:id="rId31"/>
    <p:sldId id="386" r:id="rId32"/>
    <p:sldId id="387" r:id="rId33"/>
    <p:sldId id="382" r:id="rId34"/>
    <p:sldId id="383" r:id="rId35"/>
    <p:sldId id="269" r:id="rId36"/>
    <p:sldId id="272" r:id="rId37"/>
    <p:sldId id="273" r:id="rId38"/>
    <p:sldId id="284" r:id="rId39"/>
    <p:sldId id="271" r:id="rId40"/>
    <p:sldId id="268" r:id="rId41"/>
    <p:sldId id="265" r:id="rId42"/>
    <p:sldId id="267" r:id="rId43"/>
    <p:sldId id="384" r:id="rId44"/>
    <p:sldId id="348" r:id="rId45"/>
    <p:sldId id="374" r:id="rId46"/>
    <p:sldId id="276" r:id="rId47"/>
    <p:sldId id="307" r:id="rId48"/>
    <p:sldId id="319" r:id="rId49"/>
    <p:sldId id="320" r:id="rId50"/>
    <p:sldId id="309" r:id="rId51"/>
    <p:sldId id="318" r:id="rId52"/>
    <p:sldId id="301" r:id="rId53"/>
    <p:sldId id="274" r:id="rId54"/>
    <p:sldId id="375" r:id="rId55"/>
    <p:sldId id="376" r:id="rId56"/>
    <p:sldId id="286" r:id="rId57"/>
    <p:sldId id="346" r:id="rId58"/>
    <p:sldId id="388" r:id="rId59"/>
    <p:sldId id="389" r:id="rId60"/>
    <p:sldId id="264" r:id="rId61"/>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25" autoAdjust="0"/>
    <p:restoredTop sz="94859" autoAdjust="0"/>
  </p:normalViewPr>
  <p:slideViewPr>
    <p:cSldViewPr>
      <p:cViewPr varScale="1">
        <p:scale>
          <a:sx n="73" d="100"/>
          <a:sy n="73" d="100"/>
        </p:scale>
        <p:origin x="7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990517F-5836-8E82-C5C2-7DC8921BA3B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1" name="Rectangle 3">
            <a:extLst>
              <a:ext uri="{FF2B5EF4-FFF2-40B4-BE49-F238E27FC236}">
                <a16:creationId xmlns:a16="http://schemas.microsoft.com/office/drawing/2014/main" id="{20C441AD-7304-F64A-D71B-F8F1B7624FDA}"/>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27652" name="Rectangle 4">
            <a:extLst>
              <a:ext uri="{FF2B5EF4-FFF2-40B4-BE49-F238E27FC236}">
                <a16:creationId xmlns:a16="http://schemas.microsoft.com/office/drawing/2014/main" id="{A119280E-0C5D-26DF-F63C-A474D62B15D8}"/>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3" name="Rectangle 5">
            <a:extLst>
              <a:ext uri="{FF2B5EF4-FFF2-40B4-BE49-F238E27FC236}">
                <a16:creationId xmlns:a16="http://schemas.microsoft.com/office/drawing/2014/main" id="{400E19F5-4583-B529-5485-B4F5BC2DC60A}"/>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60E11A4D-D1DA-403E-8E6F-EDAF18D3DF2A}" type="slidenum">
              <a:rPr lang="en-AU" altLang="it-IT"/>
              <a:pPr>
                <a:defRPr/>
              </a:pPr>
              <a:t>‹N›</a:t>
            </a:fld>
            <a:endParaRPr lang="en-AU"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5FA0323-0551-2F63-67AB-BEA46611167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5" name="Rectangle 3">
            <a:extLst>
              <a:ext uri="{FF2B5EF4-FFF2-40B4-BE49-F238E27FC236}">
                <a16:creationId xmlns:a16="http://schemas.microsoft.com/office/drawing/2014/main" id="{0B1EF196-A168-1C47-8258-641C939BA5A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3076" name="Rectangle 4">
            <a:extLst>
              <a:ext uri="{FF2B5EF4-FFF2-40B4-BE49-F238E27FC236}">
                <a16:creationId xmlns:a16="http://schemas.microsoft.com/office/drawing/2014/main" id="{78F0E238-40FB-B509-69BF-71489071A7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768CF684-57E0-448F-DF5F-B1A1BB8A557C}"/>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AU" altLang="it-IT" noProof="0"/>
              <a:t>Kliknij, aby edytować style wzorca tekstu</a:t>
            </a:r>
          </a:p>
          <a:p>
            <a:pPr lvl="1"/>
            <a:r>
              <a:rPr lang="en-AU" altLang="it-IT" noProof="0"/>
              <a:t>Drugi poziom</a:t>
            </a:r>
          </a:p>
          <a:p>
            <a:pPr lvl="2"/>
            <a:r>
              <a:rPr lang="en-AU" altLang="it-IT" noProof="0"/>
              <a:t>Trzeci poziom</a:t>
            </a:r>
          </a:p>
          <a:p>
            <a:pPr lvl="3"/>
            <a:r>
              <a:rPr lang="en-AU" altLang="it-IT" noProof="0"/>
              <a:t>Czwarty poziom</a:t>
            </a:r>
          </a:p>
          <a:p>
            <a:pPr lvl="4"/>
            <a:r>
              <a:rPr lang="en-AU" altLang="it-IT" noProof="0"/>
              <a:t>Piąty poziom</a:t>
            </a:r>
          </a:p>
        </p:txBody>
      </p:sp>
      <p:sp>
        <p:nvSpPr>
          <p:cNvPr id="28678" name="Rectangle 6">
            <a:extLst>
              <a:ext uri="{FF2B5EF4-FFF2-40B4-BE49-F238E27FC236}">
                <a16:creationId xmlns:a16="http://schemas.microsoft.com/office/drawing/2014/main" id="{B1E81B93-8C4D-2978-39B6-562DCA45BE8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9" name="Rectangle 7">
            <a:extLst>
              <a:ext uri="{FF2B5EF4-FFF2-40B4-BE49-F238E27FC236}">
                <a16:creationId xmlns:a16="http://schemas.microsoft.com/office/drawing/2014/main" id="{F8A77833-8D48-4FCD-3786-9E2A90FE97F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5CF0219-365C-48FE-8A07-606AA991C279}"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4F39523-D941-6E84-6884-5EF41FC31136}"/>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25711CBC-FB49-4289-B5A5-BBBA23FDCAF4}" type="slidenum">
              <a:rPr lang="en-AU" altLang="it-IT" sz="1300">
                <a:latin typeface="Arial" panose="020B0604020202020204" pitchFamily="34" charset="0"/>
              </a:rPr>
              <a:pPr algn="r" eaLnBrk="1" hangingPunct="1"/>
              <a:t>2</a:t>
            </a:fld>
            <a:endParaRPr lang="en-AU" altLang="it-IT" sz="1300" dirty="0">
              <a:latin typeface="Arial" panose="020B0604020202020204" pitchFamily="34" charset="0"/>
            </a:endParaRPr>
          </a:p>
        </p:txBody>
      </p:sp>
      <p:sp>
        <p:nvSpPr>
          <p:cNvPr id="7171" name="Rectangle 2">
            <a:extLst>
              <a:ext uri="{FF2B5EF4-FFF2-40B4-BE49-F238E27FC236}">
                <a16:creationId xmlns:a16="http://schemas.microsoft.com/office/drawing/2014/main" id="{CAF11517-23C0-8569-F49D-A4206966C14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8C20F5F-E508-95EC-BBCD-234E951205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16772C-A049-042C-9A2D-7571E5D2D014}"/>
              </a:ext>
            </a:extLst>
          </p:cNvPr>
          <p:cNvSpPr>
            <a:spLocks noGrp="1" noChangeArrowheads="1"/>
          </p:cNvSpPr>
          <p:nvPr>
            <p:ph type="sldNum" sz="quarter" idx="5"/>
          </p:nvPr>
        </p:nvSpPr>
        <p:spPr>
          <a:ln/>
        </p:spPr>
        <p:txBody>
          <a:bodyPr/>
          <a:lstStyle/>
          <a:p>
            <a:fld id="{37E738CA-208C-4438-87B0-0A83F52D6017}" type="slidenum">
              <a:rPr lang="en-AU" altLang="it-IT"/>
              <a:pPr/>
              <a:t>15</a:t>
            </a:fld>
            <a:endParaRPr lang="en-AU" altLang="it-IT"/>
          </a:p>
        </p:txBody>
      </p:sp>
      <p:sp>
        <p:nvSpPr>
          <p:cNvPr id="230402" name="Rectangle 2">
            <a:extLst>
              <a:ext uri="{FF2B5EF4-FFF2-40B4-BE49-F238E27FC236}">
                <a16:creationId xmlns:a16="http://schemas.microsoft.com/office/drawing/2014/main" id="{49EC9674-131F-7E56-762A-8BC240A67BDD}"/>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ED38C812-61CC-558A-ED4B-6F4D21ED8E1B}"/>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23354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E0F3743-5F3C-531A-18E0-65578854E4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D6730B0-1B27-4956-A43A-47FCD199899D}" type="slidenum">
              <a:rPr lang="en-AU" altLang="it-IT" smtClean="0">
                <a:latin typeface="Arial" panose="020B0604020202020204" pitchFamily="34" charset="0"/>
              </a:rPr>
              <a:pPr/>
              <a:t>16</a:t>
            </a:fld>
            <a:endParaRPr lang="en-AU" altLang="it-IT">
              <a:latin typeface="Arial" panose="020B0604020202020204" pitchFamily="34" charset="0"/>
            </a:endParaRPr>
          </a:p>
        </p:txBody>
      </p:sp>
      <p:sp>
        <p:nvSpPr>
          <p:cNvPr id="55299" name="Rectangle 2">
            <a:extLst>
              <a:ext uri="{FF2B5EF4-FFF2-40B4-BE49-F238E27FC236}">
                <a16:creationId xmlns:a16="http://schemas.microsoft.com/office/drawing/2014/main" id="{7D9B5DFF-0B61-3220-12B7-58FA16F07B2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388834B-ECC3-BE37-E7C8-E9CD4316D4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C8B0BD6-E3CA-D437-11D9-1B0907DFFE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FE8A621-2647-4DE7-AF0F-294538CCBF98}" type="slidenum">
              <a:rPr lang="en-AU" altLang="it-IT" smtClean="0">
                <a:latin typeface="Arial" panose="020B0604020202020204" pitchFamily="34" charset="0"/>
              </a:rPr>
              <a:pPr/>
              <a:t>17</a:t>
            </a:fld>
            <a:endParaRPr lang="en-AU" altLang="it-IT">
              <a:latin typeface="Arial" panose="020B0604020202020204" pitchFamily="34" charset="0"/>
            </a:endParaRPr>
          </a:p>
        </p:txBody>
      </p:sp>
      <p:sp>
        <p:nvSpPr>
          <p:cNvPr id="53251" name="Rectangle 2">
            <a:extLst>
              <a:ext uri="{FF2B5EF4-FFF2-40B4-BE49-F238E27FC236}">
                <a16:creationId xmlns:a16="http://schemas.microsoft.com/office/drawing/2014/main" id="{BFFB9C6C-0E82-BBED-01FE-762475A2349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9FCD61B-AFC5-4F25-1B10-BDFDD3BF18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E0FC155-9A0D-365C-6C53-7B5BC17F86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5ED3611-2D48-4CE9-A041-B8FAF377CE0E}" type="slidenum">
              <a:rPr lang="en-AU" altLang="it-IT" smtClean="0">
                <a:latin typeface="Arial" panose="020B0604020202020204" pitchFamily="34" charset="0"/>
              </a:rPr>
              <a:pPr/>
              <a:t>18</a:t>
            </a:fld>
            <a:endParaRPr lang="en-AU" altLang="it-IT">
              <a:latin typeface="Arial" panose="020B0604020202020204" pitchFamily="34" charset="0"/>
            </a:endParaRPr>
          </a:p>
        </p:txBody>
      </p:sp>
      <p:sp>
        <p:nvSpPr>
          <p:cNvPr id="51203" name="Rectangle 7">
            <a:extLst>
              <a:ext uri="{FF2B5EF4-FFF2-40B4-BE49-F238E27FC236}">
                <a16:creationId xmlns:a16="http://schemas.microsoft.com/office/drawing/2014/main" id="{E354BBF2-5C24-E0C3-D0CB-78312774E967}"/>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1CD5444E-2378-4068-944B-294E20EA224D}" type="slidenum">
              <a:rPr lang="en-US" altLang="it-IT" sz="1200">
                <a:latin typeface="Arial" panose="020B0604020202020204" pitchFamily="34" charset="0"/>
              </a:rPr>
              <a:pPr algn="r" eaLnBrk="1" hangingPunct="1"/>
              <a:t>18</a:t>
            </a:fld>
            <a:endParaRPr lang="en-US" altLang="it-IT" sz="1200">
              <a:latin typeface="Arial" panose="020B0604020202020204" pitchFamily="34" charset="0"/>
            </a:endParaRPr>
          </a:p>
        </p:txBody>
      </p:sp>
      <p:sp>
        <p:nvSpPr>
          <p:cNvPr id="51204" name="Rectangle 2">
            <a:extLst>
              <a:ext uri="{FF2B5EF4-FFF2-40B4-BE49-F238E27FC236}">
                <a16:creationId xmlns:a16="http://schemas.microsoft.com/office/drawing/2014/main" id="{D9E96F7B-DB64-8033-B3CA-B52D548BB67D}"/>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8FB4C7D4-5C41-ED9B-872F-D197A92696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l-PL"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101621C-BA14-F635-084F-23E3C83E05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6D28719-036B-4286-8A4D-9C08A4D1735C}" type="slidenum">
              <a:rPr lang="en-AU" altLang="it-IT" smtClean="0">
                <a:latin typeface="Arial" panose="020B0604020202020204" pitchFamily="34" charset="0"/>
              </a:rPr>
              <a:pPr/>
              <a:t>20</a:t>
            </a:fld>
            <a:endParaRPr lang="en-AU" altLang="it-IT">
              <a:latin typeface="Arial" panose="020B0604020202020204" pitchFamily="34" charset="0"/>
            </a:endParaRPr>
          </a:p>
        </p:txBody>
      </p:sp>
      <p:sp>
        <p:nvSpPr>
          <p:cNvPr id="67587" name="Rectangle 2">
            <a:extLst>
              <a:ext uri="{FF2B5EF4-FFF2-40B4-BE49-F238E27FC236}">
                <a16:creationId xmlns:a16="http://schemas.microsoft.com/office/drawing/2014/main" id="{EDF09CF6-FBB7-5464-00FE-632166F0984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E7CB233-AE96-A554-FE67-B6D04DF01B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335421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0A24735-8755-FA54-6EC5-AE16E822D4B3}"/>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8589598-CCF2-4CFD-99D4-56F562057EB7}" type="slidenum">
              <a:rPr lang="en-AU" altLang="it-IT" sz="1300">
                <a:latin typeface="Arial" panose="020B0604020202020204" pitchFamily="34" charset="0"/>
              </a:rPr>
              <a:pPr algn="r" eaLnBrk="1" hangingPunct="1"/>
              <a:t>21</a:t>
            </a:fld>
            <a:endParaRPr lang="en-AU" altLang="it-IT" sz="1300">
              <a:latin typeface="Arial" panose="020B0604020202020204" pitchFamily="34" charset="0"/>
            </a:endParaRPr>
          </a:p>
        </p:txBody>
      </p:sp>
      <p:sp>
        <p:nvSpPr>
          <p:cNvPr id="69635" name="Rectangle 2">
            <a:extLst>
              <a:ext uri="{FF2B5EF4-FFF2-40B4-BE49-F238E27FC236}">
                <a16:creationId xmlns:a16="http://schemas.microsoft.com/office/drawing/2014/main" id="{60E9ED4E-C35D-B772-C2EB-4A1F548B299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62662B35-27D7-2EF4-AA0F-C8BA8D000A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404634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AFD2BAF-3096-647C-DE69-31F9E6EF8E0B}"/>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0B535722-7256-434B-B53E-6809FDE80C45}" type="slidenum">
              <a:rPr lang="en-AU" altLang="it-IT" sz="1300">
                <a:latin typeface="Arial" panose="020B0604020202020204" pitchFamily="34" charset="0"/>
              </a:rPr>
              <a:pPr algn="r" eaLnBrk="1" hangingPunct="1"/>
              <a:t>22</a:t>
            </a:fld>
            <a:endParaRPr lang="en-AU" altLang="it-IT" sz="1300">
              <a:latin typeface="Arial" panose="020B0604020202020204" pitchFamily="34" charset="0"/>
            </a:endParaRPr>
          </a:p>
        </p:txBody>
      </p:sp>
      <p:sp>
        <p:nvSpPr>
          <p:cNvPr id="71683" name="Rectangle 2">
            <a:extLst>
              <a:ext uri="{FF2B5EF4-FFF2-40B4-BE49-F238E27FC236}">
                <a16:creationId xmlns:a16="http://schemas.microsoft.com/office/drawing/2014/main" id="{A497D45D-14B8-D024-627A-FC00E582E08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E8D3B26-6FE7-CD57-5FA9-147BB0277E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256551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5529E93-2BE5-C20A-92D2-503E5427D3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BFF219C-FF38-4366-BE7C-326575D25BAC}" type="slidenum">
              <a:rPr lang="en-AU" altLang="it-IT">
                <a:latin typeface="Arial" panose="020B0604020202020204" pitchFamily="34" charset="0"/>
              </a:rPr>
              <a:pPr/>
              <a:t>27</a:t>
            </a:fld>
            <a:endParaRPr lang="en-AU" altLang="it-IT">
              <a:latin typeface="Arial" panose="020B0604020202020204" pitchFamily="34" charset="0"/>
            </a:endParaRPr>
          </a:p>
        </p:txBody>
      </p:sp>
      <p:sp>
        <p:nvSpPr>
          <p:cNvPr id="17411" name="Rectangle 2">
            <a:extLst>
              <a:ext uri="{FF2B5EF4-FFF2-40B4-BE49-F238E27FC236}">
                <a16:creationId xmlns:a16="http://schemas.microsoft.com/office/drawing/2014/main" id="{FF9675ED-F91C-695A-E411-34FCCC37730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642E5BC-AED7-AA9D-9F2C-9AE37B06B7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2331206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262AFBB-B876-5BF8-712C-1764A897C0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689B76E-EE57-4EB6-8CDB-9DFB4DB33B07}" type="slidenum">
              <a:rPr lang="en-AU" altLang="it-IT">
                <a:latin typeface="Arial" panose="020B0604020202020204" pitchFamily="34" charset="0"/>
              </a:rPr>
              <a:pPr/>
              <a:t>28</a:t>
            </a:fld>
            <a:endParaRPr lang="en-AU" altLang="it-IT">
              <a:latin typeface="Arial" panose="020B0604020202020204" pitchFamily="34" charset="0"/>
            </a:endParaRPr>
          </a:p>
        </p:txBody>
      </p:sp>
      <p:sp>
        <p:nvSpPr>
          <p:cNvPr id="19459" name="Rectangle 2">
            <a:extLst>
              <a:ext uri="{FF2B5EF4-FFF2-40B4-BE49-F238E27FC236}">
                <a16:creationId xmlns:a16="http://schemas.microsoft.com/office/drawing/2014/main" id="{6B7E9CDE-1CB1-7F18-ECF7-AA15ADC1E9A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81C15FD-887E-D033-CA1D-0C6FDD3CF0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210148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40D0040-C8AC-AE2F-075C-A9E025E565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3F37B29-B78B-46F1-84A9-D730C5313F7E}" type="slidenum">
              <a:rPr lang="en-AU" altLang="it-IT">
                <a:latin typeface="Arial" panose="020B0604020202020204" pitchFamily="34" charset="0"/>
              </a:rPr>
              <a:pPr/>
              <a:t>29</a:t>
            </a:fld>
            <a:endParaRPr lang="en-AU" altLang="it-IT">
              <a:latin typeface="Arial" panose="020B0604020202020204" pitchFamily="34" charset="0"/>
            </a:endParaRPr>
          </a:p>
        </p:txBody>
      </p:sp>
      <p:sp>
        <p:nvSpPr>
          <p:cNvPr id="21507" name="Rectangle 2">
            <a:extLst>
              <a:ext uri="{FF2B5EF4-FFF2-40B4-BE49-F238E27FC236}">
                <a16:creationId xmlns:a16="http://schemas.microsoft.com/office/drawing/2014/main" id="{4475DAB3-0D58-A614-D214-F8B748FD649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AD67D05-FA94-2A24-626C-F28BB24FAB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96425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B18ACD1-26CB-7902-5B53-1CF6FC723BC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26A5E8EF-CC11-6945-B8A7-4925377F10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40D0040-C8AC-AE2F-075C-A9E025E565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3F37B29-B78B-46F1-84A9-D730C5313F7E}" type="slidenum">
              <a:rPr lang="en-AU" altLang="it-IT">
                <a:latin typeface="Arial" panose="020B0604020202020204" pitchFamily="34" charset="0"/>
              </a:rPr>
              <a:pPr/>
              <a:t>31</a:t>
            </a:fld>
            <a:endParaRPr lang="en-AU" altLang="it-IT">
              <a:latin typeface="Arial" panose="020B0604020202020204" pitchFamily="34" charset="0"/>
            </a:endParaRPr>
          </a:p>
        </p:txBody>
      </p:sp>
      <p:sp>
        <p:nvSpPr>
          <p:cNvPr id="21507" name="Rectangle 2">
            <a:extLst>
              <a:ext uri="{FF2B5EF4-FFF2-40B4-BE49-F238E27FC236}">
                <a16:creationId xmlns:a16="http://schemas.microsoft.com/office/drawing/2014/main" id="{4475DAB3-0D58-A614-D214-F8B748FD649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AD67D05-FA94-2A24-626C-F28BB24FAB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413090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40D0040-C8AC-AE2F-075C-A9E025E565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3F37B29-B78B-46F1-84A9-D730C5313F7E}" type="slidenum">
              <a:rPr lang="en-AU" altLang="it-IT">
                <a:latin typeface="Arial" panose="020B0604020202020204" pitchFamily="34" charset="0"/>
              </a:rPr>
              <a:pPr/>
              <a:t>32</a:t>
            </a:fld>
            <a:endParaRPr lang="en-AU" altLang="it-IT">
              <a:latin typeface="Arial" panose="020B0604020202020204" pitchFamily="34" charset="0"/>
            </a:endParaRPr>
          </a:p>
        </p:txBody>
      </p:sp>
      <p:sp>
        <p:nvSpPr>
          <p:cNvPr id="21507" name="Rectangle 2">
            <a:extLst>
              <a:ext uri="{FF2B5EF4-FFF2-40B4-BE49-F238E27FC236}">
                <a16:creationId xmlns:a16="http://schemas.microsoft.com/office/drawing/2014/main" id="{4475DAB3-0D58-A614-D214-F8B748FD649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AD67D05-FA94-2A24-626C-F28BB24FAB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92390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05A6A40-3F1E-A1D5-F79A-7CCDCD7580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3FAE7E3-3846-4AD6-B6E4-9671ED3677BA}" type="slidenum">
              <a:rPr lang="en-AU" altLang="it-IT" smtClean="0">
                <a:latin typeface="Arial" panose="020B0604020202020204" pitchFamily="34" charset="0"/>
              </a:rPr>
              <a:pPr/>
              <a:t>38</a:t>
            </a:fld>
            <a:endParaRPr lang="en-AU" altLang="it-IT">
              <a:latin typeface="Arial" panose="020B0604020202020204" pitchFamily="34" charset="0"/>
            </a:endParaRPr>
          </a:p>
        </p:txBody>
      </p:sp>
      <p:sp>
        <p:nvSpPr>
          <p:cNvPr id="57347" name="Rectangle 2">
            <a:extLst>
              <a:ext uri="{FF2B5EF4-FFF2-40B4-BE49-F238E27FC236}">
                <a16:creationId xmlns:a16="http://schemas.microsoft.com/office/drawing/2014/main" id="{8E96B9CE-DE54-A0C4-A188-2062081716B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E8771A0-1E8A-F665-0CEE-58B9718898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extLst>
      <p:ext uri="{BB962C8B-B14F-4D97-AF65-F5344CB8AC3E}">
        <p14:creationId xmlns:p14="http://schemas.microsoft.com/office/powerpoint/2010/main" val="219504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CB8F07E-6E01-6F7C-31F7-32246BC12E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9DED0A9-8D3F-4881-9C32-877347D5AA16}" type="slidenum">
              <a:rPr lang="en-AU" altLang="it-IT">
                <a:latin typeface="Arial" panose="020B0604020202020204" pitchFamily="34" charset="0"/>
              </a:rPr>
              <a:pPr/>
              <a:t>41</a:t>
            </a:fld>
            <a:endParaRPr lang="en-AU" altLang="it-IT">
              <a:latin typeface="Arial" panose="020B0604020202020204" pitchFamily="34" charset="0"/>
            </a:endParaRPr>
          </a:p>
        </p:txBody>
      </p:sp>
      <p:sp>
        <p:nvSpPr>
          <p:cNvPr id="27651" name="Rectangle 2">
            <a:extLst>
              <a:ext uri="{FF2B5EF4-FFF2-40B4-BE49-F238E27FC236}">
                <a16:creationId xmlns:a16="http://schemas.microsoft.com/office/drawing/2014/main" id="{9EA49CF8-FD64-FA5F-97CD-9D1EF0608D98}"/>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9800F72-D164-173C-53BF-5C24AF20BD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056836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861E96D-6F91-72E0-A7B7-68AC174323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A61F645-AAE9-48A6-B108-B401F2C12708}" type="slidenum">
              <a:rPr lang="en-AU" altLang="it-IT">
                <a:latin typeface="Arial" panose="020B0604020202020204" pitchFamily="34" charset="0"/>
              </a:rPr>
              <a:pPr/>
              <a:t>42</a:t>
            </a:fld>
            <a:endParaRPr lang="en-AU" altLang="it-IT">
              <a:latin typeface="Arial" panose="020B0604020202020204" pitchFamily="34" charset="0"/>
            </a:endParaRPr>
          </a:p>
        </p:txBody>
      </p:sp>
      <p:sp>
        <p:nvSpPr>
          <p:cNvPr id="29699" name="Rectangle 2">
            <a:extLst>
              <a:ext uri="{FF2B5EF4-FFF2-40B4-BE49-F238E27FC236}">
                <a16:creationId xmlns:a16="http://schemas.microsoft.com/office/drawing/2014/main" id="{E554157D-E3A3-152D-2DF4-751C6F8C34D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57CE797-1929-CD5B-F357-588A4A4C4A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4105655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AA2D8FB-1C66-C02C-15CE-64062114A9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4B505E4-D7C1-45FE-91BF-3766FD2BAE64}" type="slidenum">
              <a:rPr lang="en-AU" altLang="it-IT">
                <a:latin typeface="Arial" panose="020B0604020202020204" pitchFamily="34" charset="0"/>
              </a:rPr>
              <a:pPr/>
              <a:t>43</a:t>
            </a:fld>
            <a:endParaRPr lang="en-AU" altLang="it-IT">
              <a:latin typeface="Arial" panose="020B0604020202020204" pitchFamily="34" charset="0"/>
            </a:endParaRPr>
          </a:p>
        </p:txBody>
      </p:sp>
      <p:sp>
        <p:nvSpPr>
          <p:cNvPr id="13315" name="Rectangle 2">
            <a:extLst>
              <a:ext uri="{FF2B5EF4-FFF2-40B4-BE49-F238E27FC236}">
                <a16:creationId xmlns:a16="http://schemas.microsoft.com/office/drawing/2014/main" id="{D1C8D85E-B7B4-0EFF-D1EE-0512721608D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59FF334-3532-AD66-D2F9-66C80B9E04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409658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91B39E6-BFDF-5BF9-0B01-F394453486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B521F05-D126-438C-BAC5-23F7615A7AF7}" type="slidenum">
              <a:rPr lang="en-AU" altLang="it-IT" smtClean="0">
                <a:latin typeface="Arial" panose="020B0604020202020204" pitchFamily="34" charset="0"/>
              </a:rPr>
              <a:pPr/>
              <a:t>46</a:t>
            </a:fld>
            <a:endParaRPr lang="en-AU" altLang="it-IT">
              <a:latin typeface="Arial" panose="020B0604020202020204" pitchFamily="34" charset="0"/>
            </a:endParaRPr>
          </a:p>
        </p:txBody>
      </p:sp>
      <p:sp>
        <p:nvSpPr>
          <p:cNvPr id="59395" name="Rectangle 2">
            <a:extLst>
              <a:ext uri="{FF2B5EF4-FFF2-40B4-BE49-F238E27FC236}">
                <a16:creationId xmlns:a16="http://schemas.microsoft.com/office/drawing/2014/main" id="{56921632-31BD-2335-9ED9-70C131E43A9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DE4B0A8-8516-EFBA-7D10-4CC3FBB0B6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A86DE7B-2A42-137F-774F-A4631BB4FE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BCCC9CF-B1DA-48A9-885F-50CBE0B35A3E}" type="slidenum">
              <a:rPr lang="en-AU" altLang="it-IT" smtClean="0">
                <a:latin typeface="Arial" panose="020B0604020202020204" pitchFamily="34" charset="0"/>
              </a:rPr>
              <a:pPr/>
              <a:t>47</a:t>
            </a:fld>
            <a:endParaRPr lang="en-AU" altLang="it-IT">
              <a:latin typeface="Arial" panose="020B0604020202020204" pitchFamily="34" charset="0"/>
            </a:endParaRPr>
          </a:p>
        </p:txBody>
      </p:sp>
      <p:sp>
        <p:nvSpPr>
          <p:cNvPr id="61443" name="Rectangle 2">
            <a:extLst>
              <a:ext uri="{FF2B5EF4-FFF2-40B4-BE49-F238E27FC236}">
                <a16:creationId xmlns:a16="http://schemas.microsoft.com/office/drawing/2014/main" id="{BDCD1A0E-2831-C56C-6989-155DECCC4B6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80DBBA13-7C58-6A23-34B9-FB8F3BB746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11D05FD-CA1E-B028-E05C-2C232DD88953}"/>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4A709C8-C05E-4966-8C70-5E6FF6B5CD60}" type="slidenum">
              <a:rPr lang="en-AU" altLang="it-IT" sz="1300">
                <a:latin typeface="Arial" panose="020B0604020202020204" pitchFamily="34" charset="0"/>
              </a:rPr>
              <a:pPr algn="r" eaLnBrk="1" hangingPunct="1"/>
              <a:t>48</a:t>
            </a:fld>
            <a:endParaRPr lang="en-AU" altLang="it-IT" sz="1300">
              <a:latin typeface="Arial" panose="020B0604020202020204" pitchFamily="34" charset="0"/>
            </a:endParaRPr>
          </a:p>
        </p:txBody>
      </p:sp>
      <p:sp>
        <p:nvSpPr>
          <p:cNvPr id="63491" name="Rectangle 2">
            <a:extLst>
              <a:ext uri="{FF2B5EF4-FFF2-40B4-BE49-F238E27FC236}">
                <a16:creationId xmlns:a16="http://schemas.microsoft.com/office/drawing/2014/main" id="{57F34A57-E9E9-DD05-1430-77FADEA50C4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A97F9E9E-B3DD-CAF5-45DD-C66E10C242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CC093C2-C321-5201-0260-BC11ABC960D5}"/>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5B6FE7B-4405-4F1C-A1F9-E4E88DA1BC40}" type="slidenum">
              <a:rPr lang="en-AU" altLang="it-IT" sz="1300">
                <a:latin typeface="Arial" panose="020B0604020202020204" pitchFamily="34" charset="0"/>
              </a:rPr>
              <a:pPr algn="r" eaLnBrk="1" hangingPunct="1"/>
              <a:t>49</a:t>
            </a:fld>
            <a:endParaRPr lang="en-AU" altLang="it-IT" sz="1300">
              <a:latin typeface="Arial" panose="020B0604020202020204" pitchFamily="34" charset="0"/>
            </a:endParaRPr>
          </a:p>
        </p:txBody>
      </p:sp>
      <p:sp>
        <p:nvSpPr>
          <p:cNvPr id="65539" name="Rectangle 2">
            <a:extLst>
              <a:ext uri="{FF2B5EF4-FFF2-40B4-BE49-F238E27FC236}">
                <a16:creationId xmlns:a16="http://schemas.microsoft.com/office/drawing/2014/main" id="{04CEEE12-A5B4-B54E-90CB-E67BAB8C2CE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4243EA3-6172-5182-2254-F815367F6E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1B10D02-8F0E-5938-A83C-D75C909BF1FB}"/>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1635CC1-1DDF-87A9-39E3-B1F0C8CCE3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1DC95F1-C502-4B07-3680-F8E01FB7D8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48B8DCD-1C67-4541-B15D-1B2A005AF47B}" type="slidenum">
              <a:rPr lang="en-AU" altLang="it-IT" smtClean="0">
                <a:latin typeface="Arial" panose="020B0604020202020204" pitchFamily="34" charset="0"/>
              </a:rPr>
              <a:pPr/>
              <a:t>50</a:t>
            </a:fld>
            <a:endParaRPr lang="en-AU" altLang="it-IT">
              <a:latin typeface="Arial" panose="020B0604020202020204" pitchFamily="34" charset="0"/>
            </a:endParaRPr>
          </a:p>
        </p:txBody>
      </p:sp>
      <p:sp>
        <p:nvSpPr>
          <p:cNvPr id="73731" name="Rectangle 2">
            <a:extLst>
              <a:ext uri="{FF2B5EF4-FFF2-40B4-BE49-F238E27FC236}">
                <a16:creationId xmlns:a16="http://schemas.microsoft.com/office/drawing/2014/main" id="{133EC4F7-84C0-5322-96D1-61D963788BA8}"/>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41AE89EF-F2D3-483B-0BF4-614C290808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2006FA04-CB94-B84C-00AF-F68461978D32}"/>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D4ECCBC7-B2FE-47F2-881C-B0F8B23D4B49}" type="slidenum">
              <a:rPr lang="en-AU" altLang="it-IT" sz="1300">
                <a:latin typeface="Arial" panose="020B0604020202020204" pitchFamily="34" charset="0"/>
              </a:rPr>
              <a:pPr algn="r" eaLnBrk="1" hangingPunct="1"/>
              <a:t>51</a:t>
            </a:fld>
            <a:endParaRPr lang="en-AU" altLang="it-IT" sz="1300">
              <a:latin typeface="Arial" panose="020B0604020202020204" pitchFamily="34" charset="0"/>
            </a:endParaRPr>
          </a:p>
        </p:txBody>
      </p:sp>
      <p:sp>
        <p:nvSpPr>
          <p:cNvPr id="75779" name="Rectangle 2">
            <a:extLst>
              <a:ext uri="{FF2B5EF4-FFF2-40B4-BE49-F238E27FC236}">
                <a16:creationId xmlns:a16="http://schemas.microsoft.com/office/drawing/2014/main" id="{068D1416-77C8-B6C9-2A60-C6CC68EADC3B}"/>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5143513-0FEA-A665-F18B-E9DA20603C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1EDA3-9510-7964-1896-A284C13B9508}"/>
              </a:ext>
            </a:extLst>
          </p:cNvPr>
          <p:cNvSpPr>
            <a:spLocks noGrp="1" noChangeArrowheads="1"/>
          </p:cNvSpPr>
          <p:nvPr>
            <p:ph type="sldNum" sz="quarter" idx="5"/>
          </p:nvPr>
        </p:nvSpPr>
        <p:spPr>
          <a:ln/>
        </p:spPr>
        <p:txBody>
          <a:bodyPr/>
          <a:lstStyle/>
          <a:p>
            <a:fld id="{ED3C7BBA-64C4-405B-832A-18E7369B897E}" type="slidenum">
              <a:rPr lang="en-AU" altLang="it-IT"/>
              <a:pPr/>
              <a:t>53</a:t>
            </a:fld>
            <a:endParaRPr lang="en-AU" altLang="it-IT"/>
          </a:p>
        </p:txBody>
      </p:sp>
      <p:sp>
        <p:nvSpPr>
          <p:cNvPr id="93186" name="Rectangle 2">
            <a:extLst>
              <a:ext uri="{FF2B5EF4-FFF2-40B4-BE49-F238E27FC236}">
                <a16:creationId xmlns:a16="http://schemas.microsoft.com/office/drawing/2014/main" id="{8CC0BD3D-51CF-DFEF-CE11-B2EC9368724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4C646D2D-501D-17A3-9FDE-34AB339361E6}"/>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1EDA3-9510-7964-1896-A284C13B9508}"/>
              </a:ext>
            </a:extLst>
          </p:cNvPr>
          <p:cNvSpPr>
            <a:spLocks noGrp="1" noChangeArrowheads="1"/>
          </p:cNvSpPr>
          <p:nvPr>
            <p:ph type="sldNum" sz="quarter" idx="5"/>
          </p:nvPr>
        </p:nvSpPr>
        <p:spPr>
          <a:ln/>
        </p:spPr>
        <p:txBody>
          <a:bodyPr/>
          <a:lstStyle/>
          <a:p>
            <a:fld id="{ED3C7BBA-64C4-405B-832A-18E7369B897E}" type="slidenum">
              <a:rPr lang="en-AU" altLang="it-IT"/>
              <a:pPr/>
              <a:t>54</a:t>
            </a:fld>
            <a:endParaRPr lang="en-AU" altLang="it-IT"/>
          </a:p>
        </p:txBody>
      </p:sp>
      <p:sp>
        <p:nvSpPr>
          <p:cNvPr id="93186" name="Rectangle 2">
            <a:extLst>
              <a:ext uri="{FF2B5EF4-FFF2-40B4-BE49-F238E27FC236}">
                <a16:creationId xmlns:a16="http://schemas.microsoft.com/office/drawing/2014/main" id="{8CC0BD3D-51CF-DFEF-CE11-B2EC9368724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4C646D2D-501D-17A3-9FDE-34AB339361E6}"/>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289930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1EDA3-9510-7964-1896-A284C13B9508}"/>
              </a:ext>
            </a:extLst>
          </p:cNvPr>
          <p:cNvSpPr>
            <a:spLocks noGrp="1" noChangeArrowheads="1"/>
          </p:cNvSpPr>
          <p:nvPr>
            <p:ph type="sldNum" sz="quarter" idx="5"/>
          </p:nvPr>
        </p:nvSpPr>
        <p:spPr>
          <a:ln/>
        </p:spPr>
        <p:txBody>
          <a:bodyPr/>
          <a:lstStyle/>
          <a:p>
            <a:fld id="{ED3C7BBA-64C4-405B-832A-18E7369B897E}" type="slidenum">
              <a:rPr lang="en-AU" altLang="it-IT"/>
              <a:pPr/>
              <a:t>55</a:t>
            </a:fld>
            <a:endParaRPr lang="en-AU" altLang="it-IT"/>
          </a:p>
        </p:txBody>
      </p:sp>
      <p:sp>
        <p:nvSpPr>
          <p:cNvPr id="93186" name="Rectangle 2">
            <a:extLst>
              <a:ext uri="{FF2B5EF4-FFF2-40B4-BE49-F238E27FC236}">
                <a16:creationId xmlns:a16="http://schemas.microsoft.com/office/drawing/2014/main" id="{8CC0BD3D-51CF-DFEF-CE11-B2EC9368724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4C646D2D-501D-17A3-9FDE-34AB339361E6}"/>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061666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0564E9C-8A67-004D-36D7-A863E684A3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04091DA-04CB-4BB7-8D4F-7AF318CA0355}" type="slidenum">
              <a:rPr lang="en-AU" altLang="it-IT" smtClean="0">
                <a:latin typeface="Arial" panose="020B0604020202020204" pitchFamily="34" charset="0"/>
              </a:rPr>
              <a:pPr/>
              <a:t>56</a:t>
            </a:fld>
            <a:endParaRPr lang="en-AU" altLang="it-IT">
              <a:latin typeface="Arial" panose="020B0604020202020204" pitchFamily="34" charset="0"/>
            </a:endParaRPr>
          </a:p>
        </p:txBody>
      </p:sp>
      <p:sp>
        <p:nvSpPr>
          <p:cNvPr id="79875" name="Rectangle 2">
            <a:extLst>
              <a:ext uri="{FF2B5EF4-FFF2-40B4-BE49-F238E27FC236}">
                <a16:creationId xmlns:a16="http://schemas.microsoft.com/office/drawing/2014/main" id="{1C95005D-ACE3-F7A0-9E9F-006F6C20DD7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7C39F8A-9680-4312-8357-36D49EEEDA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AFABA6D-2CDC-3554-8C18-5B800DC6D5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37760FA-229A-49A3-83E9-A18F46E3AF5F}" type="slidenum">
              <a:rPr lang="en-AU" altLang="it-IT">
                <a:latin typeface="Arial" panose="020B0604020202020204" pitchFamily="34" charset="0"/>
              </a:rPr>
              <a:pPr/>
              <a:t>60</a:t>
            </a:fld>
            <a:endParaRPr lang="en-AU" altLang="it-IT">
              <a:latin typeface="Arial" panose="020B0604020202020204" pitchFamily="34" charset="0"/>
            </a:endParaRPr>
          </a:p>
        </p:txBody>
      </p:sp>
      <p:sp>
        <p:nvSpPr>
          <p:cNvPr id="32771" name="Rectangle 2">
            <a:extLst>
              <a:ext uri="{FF2B5EF4-FFF2-40B4-BE49-F238E27FC236}">
                <a16:creationId xmlns:a16="http://schemas.microsoft.com/office/drawing/2014/main" id="{EB14DE8E-C7BD-BB4D-569A-D5449179140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4C27D2EE-0D3F-7C90-02E8-179A7DC48E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15388BC-7A94-DA1E-5290-E156BCA287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5B280B1-CEE5-4A72-B68E-37577B368921}" type="slidenum">
              <a:rPr lang="en-AU" altLang="it-IT" smtClean="0">
                <a:latin typeface="Arial" panose="020B0604020202020204" pitchFamily="34" charset="0"/>
              </a:rPr>
              <a:pPr/>
              <a:t>5</a:t>
            </a:fld>
            <a:endParaRPr lang="en-AU" altLang="it-IT">
              <a:latin typeface="Arial" panose="020B0604020202020204" pitchFamily="34" charset="0"/>
            </a:endParaRPr>
          </a:p>
        </p:txBody>
      </p:sp>
      <p:sp>
        <p:nvSpPr>
          <p:cNvPr id="30723" name="Rectangle 2">
            <a:extLst>
              <a:ext uri="{FF2B5EF4-FFF2-40B4-BE49-F238E27FC236}">
                <a16:creationId xmlns:a16="http://schemas.microsoft.com/office/drawing/2014/main" id="{1ED4CAF4-0C57-0E2B-6D8D-A8324602545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DE9A18E-2AEB-D4A1-27EA-5FA72C3D25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2CF6D69-F3D5-FB41-B076-90A203317D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4C7AD3A-08F7-4981-B00A-97804CAF5FFF}" type="slidenum">
              <a:rPr lang="en-AU" altLang="it-IT">
                <a:latin typeface="Arial" panose="020B0604020202020204" pitchFamily="34" charset="0"/>
              </a:rPr>
              <a:pPr/>
              <a:t>6</a:t>
            </a:fld>
            <a:endParaRPr lang="en-AU" altLang="it-IT">
              <a:latin typeface="Arial" panose="020B0604020202020204" pitchFamily="34" charset="0"/>
            </a:endParaRPr>
          </a:p>
        </p:txBody>
      </p:sp>
      <p:sp>
        <p:nvSpPr>
          <p:cNvPr id="8195" name="Rectangle 2">
            <a:extLst>
              <a:ext uri="{FF2B5EF4-FFF2-40B4-BE49-F238E27FC236}">
                <a16:creationId xmlns:a16="http://schemas.microsoft.com/office/drawing/2014/main" id="{9EA3EA5C-8AC2-08E0-905B-CEC262D0A4E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B9E0B5A0-ED0C-E3A5-EED7-C15A2F2C60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61AA560-7981-80BE-E19F-48EFD85187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C54AC57-88CE-422F-AD8A-7FEF4D1F0BC3}" type="slidenum">
              <a:rPr lang="en-AU" altLang="it-IT">
                <a:latin typeface="Arial" panose="020B0604020202020204" pitchFamily="34" charset="0"/>
              </a:rPr>
              <a:pPr/>
              <a:t>7</a:t>
            </a:fld>
            <a:endParaRPr lang="en-AU" altLang="it-IT">
              <a:latin typeface="Arial" panose="020B0604020202020204" pitchFamily="34" charset="0"/>
            </a:endParaRPr>
          </a:p>
        </p:txBody>
      </p:sp>
      <p:sp>
        <p:nvSpPr>
          <p:cNvPr id="10243" name="Rectangle 2">
            <a:extLst>
              <a:ext uri="{FF2B5EF4-FFF2-40B4-BE49-F238E27FC236}">
                <a16:creationId xmlns:a16="http://schemas.microsoft.com/office/drawing/2014/main" id="{FA60F4DB-2CC6-8F57-9986-21BD8110919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9FEBA11A-4E7A-A796-E8B8-D32E8028B7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93C02BF-B412-2356-455D-27D5101EBE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BCE5E66-1EBB-4A11-A65C-E517C42BC960}" type="slidenum">
              <a:rPr lang="en-AU" altLang="it-IT" smtClean="0">
                <a:latin typeface="Arial" panose="020B0604020202020204" pitchFamily="34" charset="0"/>
              </a:rPr>
              <a:pPr/>
              <a:t>9</a:t>
            </a:fld>
            <a:endParaRPr lang="en-AU" altLang="it-IT">
              <a:latin typeface="Arial" panose="020B0604020202020204" pitchFamily="34" charset="0"/>
            </a:endParaRPr>
          </a:p>
        </p:txBody>
      </p:sp>
      <p:sp>
        <p:nvSpPr>
          <p:cNvPr id="32771" name="Rectangle 2">
            <a:extLst>
              <a:ext uri="{FF2B5EF4-FFF2-40B4-BE49-F238E27FC236}">
                <a16:creationId xmlns:a16="http://schemas.microsoft.com/office/drawing/2014/main" id="{A2451766-7832-66B1-DBB8-2EAE5AE9CA3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B641161-E01A-12B6-229C-3623D3DE23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D5E2441-0373-712F-A018-25FA9F3C83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D147BE6-F7B9-44E2-A596-EAEC78E9C976}" type="slidenum">
              <a:rPr lang="en-AU" altLang="it-IT" smtClean="0">
                <a:latin typeface="Arial" panose="020B0604020202020204" pitchFamily="34" charset="0"/>
              </a:rPr>
              <a:pPr/>
              <a:t>13</a:t>
            </a:fld>
            <a:endParaRPr lang="en-AU" altLang="it-IT">
              <a:latin typeface="Arial" panose="020B0604020202020204" pitchFamily="34" charset="0"/>
            </a:endParaRPr>
          </a:p>
        </p:txBody>
      </p:sp>
      <p:sp>
        <p:nvSpPr>
          <p:cNvPr id="47107" name="Rectangle 2">
            <a:extLst>
              <a:ext uri="{FF2B5EF4-FFF2-40B4-BE49-F238E27FC236}">
                <a16:creationId xmlns:a16="http://schemas.microsoft.com/office/drawing/2014/main" id="{C52C315E-0140-8A28-9078-511A702C0BC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AAB30E1-B17D-6EDC-7DC7-F3D0D3FBA9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0BB42F1-C2D4-15D3-DF53-F67F04FD9E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558FCF1-6E5F-41E5-85C4-606B2BFEC488}" type="slidenum">
              <a:rPr lang="en-AU" altLang="it-IT" smtClean="0">
                <a:latin typeface="Arial" panose="020B0604020202020204" pitchFamily="34" charset="0"/>
              </a:rPr>
              <a:pPr/>
              <a:t>14</a:t>
            </a:fld>
            <a:endParaRPr lang="en-AU" altLang="it-IT">
              <a:latin typeface="Arial" panose="020B0604020202020204" pitchFamily="34" charset="0"/>
            </a:endParaRPr>
          </a:p>
        </p:txBody>
      </p:sp>
      <p:sp>
        <p:nvSpPr>
          <p:cNvPr id="49155" name="Rectangle 2">
            <a:extLst>
              <a:ext uri="{FF2B5EF4-FFF2-40B4-BE49-F238E27FC236}">
                <a16:creationId xmlns:a16="http://schemas.microsoft.com/office/drawing/2014/main" id="{513364CF-D004-36FC-6592-8B840BD8A36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0EF452A-1EAC-89A6-7F0A-A4A72F9C85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C473B08-0C66-82BB-8B11-55970154F93E}"/>
              </a:ext>
            </a:extLst>
          </p:cNvPr>
          <p:cNvGrpSpPr>
            <a:grpSpLocks/>
          </p:cNvGrpSpPr>
          <p:nvPr/>
        </p:nvGrpSpPr>
        <p:grpSpPr bwMode="auto">
          <a:xfrm>
            <a:off x="-3222625" y="304800"/>
            <a:ext cx="11909425" cy="4724400"/>
            <a:chOff x="-2030" y="192"/>
            <a:chExt cx="7502" cy="2976"/>
          </a:xfrm>
        </p:grpSpPr>
        <p:sp>
          <p:nvSpPr>
            <p:cNvPr id="3" name="Line 3">
              <a:extLst>
                <a:ext uri="{FF2B5EF4-FFF2-40B4-BE49-F238E27FC236}">
                  <a16:creationId xmlns:a16="http://schemas.microsoft.com/office/drawing/2014/main" id="{5A83EB1B-BF7E-4DD8-6A81-39461BCF2558}"/>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 name="AutoShape 4">
              <a:extLst>
                <a:ext uri="{FF2B5EF4-FFF2-40B4-BE49-F238E27FC236}">
                  <a16:creationId xmlns:a16="http://schemas.microsoft.com/office/drawing/2014/main" id="{14AD010F-F1AF-F58E-8DA2-CC360D259A48}"/>
                </a:ext>
              </a:extLst>
            </p:cNvPr>
            <p:cNvSpPr>
              <a:spLocks noChangeArrowheads="1"/>
            </p:cNvSpPr>
            <p:nvPr/>
          </p:nvSpPr>
          <p:spPr bwMode="auto">
            <a:xfrm>
              <a:off x="-1584" y="864"/>
              <a:ext cx="2304" cy="2304"/>
            </a:xfrm>
            <a:custGeom>
              <a:avLst/>
              <a:gdLst>
                <a:gd name="T0" fmla="*/ 1587 w 64000"/>
                <a:gd name="T1" fmla="*/ -1067 h 64000"/>
                <a:gd name="T2" fmla="*/ 2304 w 64000"/>
                <a:gd name="T3" fmla="*/ 0 h 64000"/>
                <a:gd name="T4" fmla="*/ 1587 w 64000"/>
                <a:gd name="T5" fmla="*/ 1067 h 64000"/>
                <a:gd name="T6" fmla="*/ 1587 w 64000"/>
                <a:gd name="T7" fmla="*/ 1067 h 64000"/>
                <a:gd name="T8" fmla="*/ 1587 w 64000"/>
                <a:gd name="T9" fmla="*/ 1067 h 64000"/>
                <a:gd name="T10" fmla="*/ 1587 w 64000"/>
                <a:gd name="T11" fmla="*/ 1067 h 64000"/>
                <a:gd name="T12" fmla="*/ 1587 w 64000"/>
                <a:gd name="T13" fmla="*/ -1067 h 64000"/>
                <a:gd name="T14" fmla="*/ 1587 w 64000"/>
                <a:gd name="T15" fmla="*/ -1067 h 64000"/>
                <a:gd name="T16" fmla="*/ 1587 w 64000"/>
                <a:gd name="T17" fmla="*/ -106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 name="AutoShape 5">
              <a:extLst>
                <a:ext uri="{FF2B5EF4-FFF2-40B4-BE49-F238E27FC236}">
                  <a16:creationId xmlns:a16="http://schemas.microsoft.com/office/drawing/2014/main" id="{3DF676B3-7E51-12CD-95B8-4C7FA2C26587}"/>
                </a:ext>
              </a:extLst>
            </p:cNvPr>
            <p:cNvSpPr>
              <a:spLocks noChangeArrowheads="1"/>
            </p:cNvSpPr>
            <p:nvPr/>
          </p:nvSpPr>
          <p:spPr bwMode="auto">
            <a:xfrm>
              <a:off x="-2030" y="192"/>
              <a:ext cx="2544" cy="2544"/>
            </a:xfrm>
            <a:custGeom>
              <a:avLst/>
              <a:gdLst>
                <a:gd name="T0" fmla="*/ 2027 w 64000"/>
                <a:gd name="T1" fmla="*/ -1024 h 64000"/>
                <a:gd name="T2" fmla="*/ 2544 w 64000"/>
                <a:gd name="T3" fmla="*/ 0 h 64000"/>
                <a:gd name="T4" fmla="*/ 2027 w 64000"/>
                <a:gd name="T5" fmla="*/ 1024 h 64000"/>
                <a:gd name="T6" fmla="*/ 2027 w 64000"/>
                <a:gd name="T7" fmla="*/ 1024 h 64000"/>
                <a:gd name="T8" fmla="*/ 2027 w 64000"/>
                <a:gd name="T9" fmla="*/ 1024 h 64000"/>
                <a:gd name="T10" fmla="*/ 2027 w 64000"/>
                <a:gd name="T11" fmla="*/ 1024 h 64000"/>
                <a:gd name="T12" fmla="*/ 2027 w 64000"/>
                <a:gd name="T13" fmla="*/ -1024 h 64000"/>
                <a:gd name="T14" fmla="*/ 2027 w 64000"/>
                <a:gd name="T15" fmla="*/ -1024 h 64000"/>
                <a:gd name="T16" fmla="*/ 2027 w 64000"/>
                <a:gd name="T17" fmla="*/ -102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15366" name="Rectangle 6"/>
          <p:cNvSpPr>
            <a:spLocks noGrp="1" noChangeArrowheads="1"/>
          </p:cNvSpPr>
          <p:nvPr>
            <p:ph type="ctrTitle"/>
          </p:nvPr>
        </p:nvSpPr>
        <p:spPr>
          <a:xfrm>
            <a:off x="1443038" y="985838"/>
            <a:ext cx="7239000" cy="1444625"/>
          </a:xfrm>
        </p:spPr>
        <p:txBody>
          <a:bodyPr/>
          <a:lstStyle>
            <a:lvl1pPr>
              <a:defRPr sz="4000"/>
            </a:lvl1pPr>
          </a:lstStyle>
          <a:p>
            <a:pPr lvl="0"/>
            <a:r>
              <a:rPr lang="en-AU" altLang="it-IT" noProof="0"/>
              <a:t>Kliknij, aby edytować styl wzorca tytułu</a:t>
            </a:r>
          </a:p>
        </p:txBody>
      </p:sp>
      <p:sp>
        <p:nvSpPr>
          <p:cNvPr id="15367"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AU" altLang="it-IT" noProof="0"/>
              <a:t>Kliknij, aby edytować styl wzorca podtytułu</a:t>
            </a:r>
          </a:p>
        </p:txBody>
      </p:sp>
      <p:sp>
        <p:nvSpPr>
          <p:cNvPr id="6" name="Rectangle 8">
            <a:extLst>
              <a:ext uri="{FF2B5EF4-FFF2-40B4-BE49-F238E27FC236}">
                <a16:creationId xmlns:a16="http://schemas.microsoft.com/office/drawing/2014/main" id="{B59D5EFB-C4DD-63E1-5332-1CFC460E4061}"/>
              </a:ext>
            </a:extLst>
          </p:cNvPr>
          <p:cNvSpPr>
            <a:spLocks noGrp="1" noChangeArrowheads="1"/>
          </p:cNvSpPr>
          <p:nvPr>
            <p:ph type="dt" sz="half" idx="10"/>
          </p:nvPr>
        </p:nvSpPr>
        <p:spPr/>
        <p:txBody>
          <a:bodyPr/>
          <a:lstStyle>
            <a:lvl1pPr>
              <a:defRPr/>
            </a:lvl1pPr>
          </a:lstStyle>
          <a:p>
            <a:pPr>
              <a:defRPr/>
            </a:pPr>
            <a:endParaRPr lang="en-AU" altLang="it-IT"/>
          </a:p>
        </p:txBody>
      </p:sp>
      <p:sp>
        <p:nvSpPr>
          <p:cNvPr id="7" name="Rectangle 9">
            <a:extLst>
              <a:ext uri="{FF2B5EF4-FFF2-40B4-BE49-F238E27FC236}">
                <a16:creationId xmlns:a16="http://schemas.microsoft.com/office/drawing/2014/main" id="{2A10DB4F-92D2-F86E-1054-83E69E6D494F}"/>
              </a:ext>
            </a:extLst>
          </p:cNvPr>
          <p:cNvSpPr>
            <a:spLocks noGrp="1" noChangeArrowheads="1"/>
          </p:cNvSpPr>
          <p:nvPr>
            <p:ph type="ftr" sz="quarter" idx="11"/>
          </p:nvPr>
        </p:nvSpPr>
        <p:spPr/>
        <p:txBody>
          <a:bodyPr/>
          <a:lstStyle>
            <a:lvl1pPr>
              <a:defRPr/>
            </a:lvl1pPr>
          </a:lstStyle>
          <a:p>
            <a:pPr>
              <a:defRPr/>
            </a:pPr>
            <a:endParaRPr lang="en-AU" altLang="it-IT"/>
          </a:p>
        </p:txBody>
      </p:sp>
      <p:sp>
        <p:nvSpPr>
          <p:cNvPr id="8" name="Rectangle 10">
            <a:extLst>
              <a:ext uri="{FF2B5EF4-FFF2-40B4-BE49-F238E27FC236}">
                <a16:creationId xmlns:a16="http://schemas.microsoft.com/office/drawing/2014/main" id="{038081CD-2273-BE0A-7BAA-16CE90D616B0}"/>
              </a:ext>
            </a:extLst>
          </p:cNvPr>
          <p:cNvSpPr>
            <a:spLocks noGrp="1" noChangeArrowheads="1"/>
          </p:cNvSpPr>
          <p:nvPr>
            <p:ph type="sldNum" sz="quarter" idx="12"/>
          </p:nvPr>
        </p:nvSpPr>
        <p:spPr/>
        <p:txBody>
          <a:bodyPr/>
          <a:lstStyle>
            <a:lvl1pPr>
              <a:defRPr smtClean="0"/>
            </a:lvl1pPr>
          </a:lstStyle>
          <a:p>
            <a:pPr>
              <a:defRPr/>
            </a:pPr>
            <a:fld id="{64151C89-22FB-4CAB-8E4F-A4B6EFF20B04}" type="slidenum">
              <a:rPr lang="en-AU" altLang="it-IT"/>
              <a:pPr>
                <a:defRPr/>
              </a:pPr>
              <a:t>‹N›</a:t>
            </a:fld>
            <a:endParaRPr lang="en-AU" altLang="it-IT"/>
          </a:p>
        </p:txBody>
      </p:sp>
    </p:spTree>
    <p:extLst>
      <p:ext uri="{BB962C8B-B14F-4D97-AF65-F5344CB8AC3E}">
        <p14:creationId xmlns:p14="http://schemas.microsoft.com/office/powerpoint/2010/main" val="40195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D816BB24-F023-7D64-19F4-847642BA334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B49FD61F-374F-466D-8AE2-9556DCF509CA}"/>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25627883-FA95-3706-6E5D-F2650AA42AAB}"/>
              </a:ext>
            </a:extLst>
          </p:cNvPr>
          <p:cNvSpPr>
            <a:spLocks noGrp="1" noChangeArrowheads="1"/>
          </p:cNvSpPr>
          <p:nvPr>
            <p:ph type="sldNum" sz="quarter" idx="12"/>
          </p:nvPr>
        </p:nvSpPr>
        <p:spPr>
          <a:ln/>
        </p:spPr>
        <p:txBody>
          <a:bodyPr/>
          <a:lstStyle>
            <a:lvl1pPr>
              <a:defRPr/>
            </a:lvl1pPr>
          </a:lstStyle>
          <a:p>
            <a:pPr>
              <a:defRPr/>
            </a:pPr>
            <a:fld id="{6CDDC00E-2F5A-4E26-A62C-AEC602EC715D}" type="slidenum">
              <a:rPr lang="en-AU" altLang="it-IT"/>
              <a:pPr>
                <a:defRPr/>
              </a:pPr>
              <a:t>‹N›</a:t>
            </a:fld>
            <a:endParaRPr lang="en-AU" altLang="it-IT"/>
          </a:p>
        </p:txBody>
      </p:sp>
    </p:spTree>
    <p:extLst>
      <p:ext uri="{BB962C8B-B14F-4D97-AF65-F5344CB8AC3E}">
        <p14:creationId xmlns:p14="http://schemas.microsoft.com/office/powerpoint/2010/main" val="117285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6413" y="301625"/>
            <a:ext cx="1827212" cy="564038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370013" y="301625"/>
            <a:ext cx="5334000" cy="56403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92B862A1-3EC3-6C7F-C602-30A20CC8734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C7C8AB1C-5C65-1342-1146-1426C120EB5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61D0B420-7F35-9633-96C2-039F438CF740}"/>
              </a:ext>
            </a:extLst>
          </p:cNvPr>
          <p:cNvSpPr>
            <a:spLocks noGrp="1" noChangeArrowheads="1"/>
          </p:cNvSpPr>
          <p:nvPr>
            <p:ph type="sldNum" sz="quarter" idx="12"/>
          </p:nvPr>
        </p:nvSpPr>
        <p:spPr>
          <a:ln/>
        </p:spPr>
        <p:txBody>
          <a:bodyPr/>
          <a:lstStyle>
            <a:lvl1pPr>
              <a:defRPr/>
            </a:lvl1pPr>
          </a:lstStyle>
          <a:p>
            <a:pPr>
              <a:defRPr/>
            </a:pPr>
            <a:fld id="{21825CD9-AF2C-483C-B0D4-45EF7E5C2178}" type="slidenum">
              <a:rPr lang="en-AU" altLang="it-IT"/>
              <a:pPr>
                <a:defRPr/>
              </a:pPr>
              <a:t>‹N›</a:t>
            </a:fld>
            <a:endParaRPr lang="en-AU" altLang="it-IT"/>
          </a:p>
        </p:txBody>
      </p:sp>
    </p:spTree>
    <p:extLst>
      <p:ext uri="{BB962C8B-B14F-4D97-AF65-F5344CB8AC3E}">
        <p14:creationId xmlns:p14="http://schemas.microsoft.com/office/powerpoint/2010/main" val="372417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370013" y="301625"/>
            <a:ext cx="7313612" cy="1143000"/>
          </a:xfrm>
        </p:spPr>
        <p:txBody>
          <a:bodyPr/>
          <a:lstStyle/>
          <a:p>
            <a:r>
              <a:rPr lang="it-IT"/>
              <a:t>Fare clic per modificare lo stile del titolo dello schema</a:t>
            </a:r>
          </a:p>
        </p:txBody>
      </p:sp>
      <p:sp>
        <p:nvSpPr>
          <p:cNvPr id="3" name="Segnaposto tabella 2"/>
          <p:cNvSpPr>
            <a:spLocks noGrp="1"/>
          </p:cNvSpPr>
          <p:nvPr>
            <p:ph type="tbl" idx="1"/>
          </p:nvPr>
        </p:nvSpPr>
        <p:spPr>
          <a:xfrm>
            <a:off x="1370013" y="1827213"/>
            <a:ext cx="7313612" cy="4114800"/>
          </a:xfrm>
        </p:spPr>
        <p:txBody>
          <a:bodyPr/>
          <a:lstStyle/>
          <a:p>
            <a:pPr lvl="0"/>
            <a:endParaRPr lang="it-IT" noProof="0"/>
          </a:p>
        </p:txBody>
      </p:sp>
      <p:sp>
        <p:nvSpPr>
          <p:cNvPr id="4" name="Rectangle 8">
            <a:extLst>
              <a:ext uri="{FF2B5EF4-FFF2-40B4-BE49-F238E27FC236}">
                <a16:creationId xmlns:a16="http://schemas.microsoft.com/office/drawing/2014/main" id="{1F024A3A-F658-B5A6-7348-9C2449AF6D6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D7E9D577-7098-A49D-A744-5E12645E1E9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FDFDA9EF-4D61-B841-3CE7-4E85B28CAECD}"/>
              </a:ext>
            </a:extLst>
          </p:cNvPr>
          <p:cNvSpPr>
            <a:spLocks noGrp="1" noChangeArrowheads="1"/>
          </p:cNvSpPr>
          <p:nvPr>
            <p:ph type="sldNum" sz="quarter" idx="12"/>
          </p:nvPr>
        </p:nvSpPr>
        <p:spPr>
          <a:ln/>
        </p:spPr>
        <p:txBody>
          <a:bodyPr/>
          <a:lstStyle>
            <a:lvl1pPr>
              <a:defRPr/>
            </a:lvl1pPr>
          </a:lstStyle>
          <a:p>
            <a:pPr>
              <a:defRPr/>
            </a:pPr>
            <a:fld id="{A0A6D5FD-924B-4CE9-85DB-5F0370CDDAC9}" type="slidenum">
              <a:rPr lang="en-AU" altLang="it-IT"/>
              <a:pPr>
                <a:defRPr/>
              </a:pPr>
              <a:t>‹N›</a:t>
            </a:fld>
            <a:endParaRPr lang="en-AU" altLang="it-IT"/>
          </a:p>
        </p:txBody>
      </p:sp>
    </p:spTree>
    <p:extLst>
      <p:ext uri="{BB962C8B-B14F-4D97-AF65-F5344CB8AC3E}">
        <p14:creationId xmlns:p14="http://schemas.microsoft.com/office/powerpoint/2010/main" val="319459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7C7E844B-430E-DF08-1B66-52411D7C9A4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DFD4792F-3D5E-0DB7-7955-7A03DDE8F30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A050E903-EF05-FB2C-29C1-B8C9EBF833A6}"/>
              </a:ext>
            </a:extLst>
          </p:cNvPr>
          <p:cNvSpPr>
            <a:spLocks noGrp="1" noChangeArrowheads="1"/>
          </p:cNvSpPr>
          <p:nvPr>
            <p:ph type="sldNum" sz="quarter" idx="12"/>
          </p:nvPr>
        </p:nvSpPr>
        <p:spPr>
          <a:ln/>
        </p:spPr>
        <p:txBody>
          <a:bodyPr/>
          <a:lstStyle>
            <a:lvl1pPr>
              <a:defRPr/>
            </a:lvl1pPr>
          </a:lstStyle>
          <a:p>
            <a:pPr>
              <a:defRPr/>
            </a:pPr>
            <a:fld id="{3C394800-CE5D-47A0-886E-AB1A7F2CF839}" type="slidenum">
              <a:rPr lang="en-AU" altLang="it-IT"/>
              <a:pPr>
                <a:defRPr/>
              </a:pPr>
              <a:t>‹N›</a:t>
            </a:fld>
            <a:endParaRPr lang="en-AU" altLang="it-IT"/>
          </a:p>
        </p:txBody>
      </p:sp>
    </p:spTree>
    <p:extLst>
      <p:ext uri="{BB962C8B-B14F-4D97-AF65-F5344CB8AC3E}">
        <p14:creationId xmlns:p14="http://schemas.microsoft.com/office/powerpoint/2010/main" val="401110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8">
            <a:extLst>
              <a:ext uri="{FF2B5EF4-FFF2-40B4-BE49-F238E27FC236}">
                <a16:creationId xmlns:a16="http://schemas.microsoft.com/office/drawing/2014/main" id="{F397F03E-F093-97B2-5951-BF83376736C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20544900-9F01-7128-A322-F41E992CBC63}"/>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59D6DAC3-E16A-C5C7-4FE7-520A594440F5}"/>
              </a:ext>
            </a:extLst>
          </p:cNvPr>
          <p:cNvSpPr>
            <a:spLocks noGrp="1" noChangeArrowheads="1"/>
          </p:cNvSpPr>
          <p:nvPr>
            <p:ph type="sldNum" sz="quarter" idx="12"/>
          </p:nvPr>
        </p:nvSpPr>
        <p:spPr>
          <a:ln/>
        </p:spPr>
        <p:txBody>
          <a:bodyPr/>
          <a:lstStyle>
            <a:lvl1pPr>
              <a:defRPr/>
            </a:lvl1pPr>
          </a:lstStyle>
          <a:p>
            <a:pPr>
              <a:defRPr/>
            </a:pPr>
            <a:fld id="{FF79FF28-7C0F-4D31-812E-82B87B7EB30A}" type="slidenum">
              <a:rPr lang="en-AU" altLang="it-IT"/>
              <a:pPr>
                <a:defRPr/>
              </a:pPr>
              <a:t>‹N›</a:t>
            </a:fld>
            <a:endParaRPr lang="en-AU" altLang="it-IT"/>
          </a:p>
        </p:txBody>
      </p:sp>
    </p:spTree>
    <p:extLst>
      <p:ext uri="{BB962C8B-B14F-4D97-AF65-F5344CB8AC3E}">
        <p14:creationId xmlns:p14="http://schemas.microsoft.com/office/powerpoint/2010/main" val="38920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370013" y="1827213"/>
            <a:ext cx="3579812"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02225" y="1827213"/>
            <a:ext cx="35814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a:extLst>
              <a:ext uri="{FF2B5EF4-FFF2-40B4-BE49-F238E27FC236}">
                <a16:creationId xmlns:a16="http://schemas.microsoft.com/office/drawing/2014/main" id="{4D227E67-75E1-2F55-3B38-8B40DDACDFF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FF79C885-3FAA-EBFF-D8E9-962A08024F6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0AE1387F-9E92-0126-4D48-0A0169106B3E}"/>
              </a:ext>
            </a:extLst>
          </p:cNvPr>
          <p:cNvSpPr>
            <a:spLocks noGrp="1" noChangeArrowheads="1"/>
          </p:cNvSpPr>
          <p:nvPr>
            <p:ph type="sldNum" sz="quarter" idx="12"/>
          </p:nvPr>
        </p:nvSpPr>
        <p:spPr>
          <a:ln/>
        </p:spPr>
        <p:txBody>
          <a:bodyPr/>
          <a:lstStyle>
            <a:lvl1pPr>
              <a:defRPr/>
            </a:lvl1pPr>
          </a:lstStyle>
          <a:p>
            <a:pPr>
              <a:defRPr/>
            </a:pPr>
            <a:fld id="{FD0C724A-2AAF-4CFC-8C84-3009B6450F54}" type="slidenum">
              <a:rPr lang="en-AU" altLang="it-IT"/>
              <a:pPr>
                <a:defRPr/>
              </a:pPr>
              <a:t>‹N›</a:t>
            </a:fld>
            <a:endParaRPr lang="en-AU" altLang="it-IT"/>
          </a:p>
        </p:txBody>
      </p:sp>
    </p:spTree>
    <p:extLst>
      <p:ext uri="{BB962C8B-B14F-4D97-AF65-F5344CB8AC3E}">
        <p14:creationId xmlns:p14="http://schemas.microsoft.com/office/powerpoint/2010/main" val="66152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a:extLst>
              <a:ext uri="{FF2B5EF4-FFF2-40B4-BE49-F238E27FC236}">
                <a16:creationId xmlns:a16="http://schemas.microsoft.com/office/drawing/2014/main" id="{2006007E-9D56-A0D3-FC2F-8C4DB2CB295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9">
            <a:extLst>
              <a:ext uri="{FF2B5EF4-FFF2-40B4-BE49-F238E27FC236}">
                <a16:creationId xmlns:a16="http://schemas.microsoft.com/office/drawing/2014/main" id="{F8680636-475B-9C27-80FF-8D7D0D8A096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10">
            <a:extLst>
              <a:ext uri="{FF2B5EF4-FFF2-40B4-BE49-F238E27FC236}">
                <a16:creationId xmlns:a16="http://schemas.microsoft.com/office/drawing/2014/main" id="{695C020B-DF27-1394-5A71-79779A0BC439}"/>
              </a:ext>
            </a:extLst>
          </p:cNvPr>
          <p:cNvSpPr>
            <a:spLocks noGrp="1" noChangeArrowheads="1"/>
          </p:cNvSpPr>
          <p:nvPr>
            <p:ph type="sldNum" sz="quarter" idx="12"/>
          </p:nvPr>
        </p:nvSpPr>
        <p:spPr>
          <a:ln/>
        </p:spPr>
        <p:txBody>
          <a:bodyPr/>
          <a:lstStyle>
            <a:lvl1pPr>
              <a:defRPr/>
            </a:lvl1pPr>
          </a:lstStyle>
          <a:p>
            <a:pPr>
              <a:defRPr/>
            </a:pPr>
            <a:fld id="{1CD7C346-B001-47F2-BC46-98CBFBD170F5}" type="slidenum">
              <a:rPr lang="en-AU" altLang="it-IT"/>
              <a:pPr>
                <a:defRPr/>
              </a:pPr>
              <a:t>‹N›</a:t>
            </a:fld>
            <a:endParaRPr lang="en-AU" altLang="it-IT"/>
          </a:p>
        </p:txBody>
      </p:sp>
    </p:spTree>
    <p:extLst>
      <p:ext uri="{BB962C8B-B14F-4D97-AF65-F5344CB8AC3E}">
        <p14:creationId xmlns:p14="http://schemas.microsoft.com/office/powerpoint/2010/main" val="3580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8">
            <a:extLst>
              <a:ext uri="{FF2B5EF4-FFF2-40B4-BE49-F238E27FC236}">
                <a16:creationId xmlns:a16="http://schemas.microsoft.com/office/drawing/2014/main" id="{882DAC78-E760-B089-EAD9-FE797ED704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9">
            <a:extLst>
              <a:ext uri="{FF2B5EF4-FFF2-40B4-BE49-F238E27FC236}">
                <a16:creationId xmlns:a16="http://schemas.microsoft.com/office/drawing/2014/main" id="{4046BA7E-4A34-EB31-0FB8-20BE3EB666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10">
            <a:extLst>
              <a:ext uri="{FF2B5EF4-FFF2-40B4-BE49-F238E27FC236}">
                <a16:creationId xmlns:a16="http://schemas.microsoft.com/office/drawing/2014/main" id="{CFAEE007-7B91-9030-9260-D530E7FD0D47}"/>
              </a:ext>
            </a:extLst>
          </p:cNvPr>
          <p:cNvSpPr>
            <a:spLocks noGrp="1" noChangeArrowheads="1"/>
          </p:cNvSpPr>
          <p:nvPr>
            <p:ph type="sldNum" sz="quarter" idx="12"/>
          </p:nvPr>
        </p:nvSpPr>
        <p:spPr>
          <a:ln/>
        </p:spPr>
        <p:txBody>
          <a:bodyPr/>
          <a:lstStyle>
            <a:lvl1pPr>
              <a:defRPr/>
            </a:lvl1pPr>
          </a:lstStyle>
          <a:p>
            <a:pPr>
              <a:defRPr/>
            </a:pPr>
            <a:fld id="{CB150009-7489-4845-A0A9-E5CBA6E59E79}" type="slidenum">
              <a:rPr lang="en-AU" altLang="it-IT"/>
              <a:pPr>
                <a:defRPr/>
              </a:pPr>
              <a:t>‹N›</a:t>
            </a:fld>
            <a:endParaRPr lang="en-AU" altLang="it-IT"/>
          </a:p>
        </p:txBody>
      </p:sp>
    </p:spTree>
    <p:extLst>
      <p:ext uri="{BB962C8B-B14F-4D97-AF65-F5344CB8AC3E}">
        <p14:creationId xmlns:p14="http://schemas.microsoft.com/office/powerpoint/2010/main" val="192239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2A0D036-AAB1-38BC-B6AE-5BA8DC24C09E}"/>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9">
            <a:extLst>
              <a:ext uri="{FF2B5EF4-FFF2-40B4-BE49-F238E27FC236}">
                <a16:creationId xmlns:a16="http://schemas.microsoft.com/office/drawing/2014/main" id="{5F36709F-0066-427A-8D79-6D0A4BAB67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10">
            <a:extLst>
              <a:ext uri="{FF2B5EF4-FFF2-40B4-BE49-F238E27FC236}">
                <a16:creationId xmlns:a16="http://schemas.microsoft.com/office/drawing/2014/main" id="{39794B64-DA5E-9838-43E0-DF44B160006E}"/>
              </a:ext>
            </a:extLst>
          </p:cNvPr>
          <p:cNvSpPr>
            <a:spLocks noGrp="1" noChangeArrowheads="1"/>
          </p:cNvSpPr>
          <p:nvPr>
            <p:ph type="sldNum" sz="quarter" idx="12"/>
          </p:nvPr>
        </p:nvSpPr>
        <p:spPr>
          <a:ln/>
        </p:spPr>
        <p:txBody>
          <a:bodyPr/>
          <a:lstStyle>
            <a:lvl1pPr>
              <a:defRPr/>
            </a:lvl1pPr>
          </a:lstStyle>
          <a:p>
            <a:pPr>
              <a:defRPr/>
            </a:pPr>
            <a:fld id="{62EE9249-C178-43E4-B8C5-B4CF8576FB86}" type="slidenum">
              <a:rPr lang="en-AU" altLang="it-IT"/>
              <a:pPr>
                <a:defRPr/>
              </a:pPr>
              <a:t>‹N›</a:t>
            </a:fld>
            <a:endParaRPr lang="en-AU" altLang="it-IT"/>
          </a:p>
        </p:txBody>
      </p:sp>
    </p:spTree>
    <p:extLst>
      <p:ext uri="{BB962C8B-B14F-4D97-AF65-F5344CB8AC3E}">
        <p14:creationId xmlns:p14="http://schemas.microsoft.com/office/powerpoint/2010/main" val="272765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5A15A3FB-F1EB-EB3F-B676-5BC59216C40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C3960608-EF3B-E41D-6E53-75993FA5F98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C5DD9465-4222-7198-F1B1-43BEECE9728E}"/>
              </a:ext>
            </a:extLst>
          </p:cNvPr>
          <p:cNvSpPr>
            <a:spLocks noGrp="1" noChangeArrowheads="1"/>
          </p:cNvSpPr>
          <p:nvPr>
            <p:ph type="sldNum" sz="quarter" idx="12"/>
          </p:nvPr>
        </p:nvSpPr>
        <p:spPr>
          <a:ln/>
        </p:spPr>
        <p:txBody>
          <a:bodyPr/>
          <a:lstStyle>
            <a:lvl1pPr>
              <a:defRPr/>
            </a:lvl1pPr>
          </a:lstStyle>
          <a:p>
            <a:pPr>
              <a:defRPr/>
            </a:pPr>
            <a:fld id="{771ECD31-01AF-4F57-B510-6906D820CCDB}" type="slidenum">
              <a:rPr lang="en-AU" altLang="it-IT"/>
              <a:pPr>
                <a:defRPr/>
              </a:pPr>
              <a:t>‹N›</a:t>
            </a:fld>
            <a:endParaRPr lang="en-AU" altLang="it-IT"/>
          </a:p>
        </p:txBody>
      </p:sp>
    </p:spTree>
    <p:extLst>
      <p:ext uri="{BB962C8B-B14F-4D97-AF65-F5344CB8AC3E}">
        <p14:creationId xmlns:p14="http://schemas.microsoft.com/office/powerpoint/2010/main" val="165671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77905B31-970F-1139-E00F-E102EBB6BC5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4D950F63-6CEA-F802-85F0-5DA9D91F939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47C4BCF0-8B70-016F-B976-264F97C028C6}"/>
              </a:ext>
            </a:extLst>
          </p:cNvPr>
          <p:cNvSpPr>
            <a:spLocks noGrp="1" noChangeArrowheads="1"/>
          </p:cNvSpPr>
          <p:nvPr>
            <p:ph type="sldNum" sz="quarter" idx="12"/>
          </p:nvPr>
        </p:nvSpPr>
        <p:spPr>
          <a:ln/>
        </p:spPr>
        <p:txBody>
          <a:bodyPr/>
          <a:lstStyle>
            <a:lvl1pPr>
              <a:defRPr/>
            </a:lvl1pPr>
          </a:lstStyle>
          <a:p>
            <a:pPr>
              <a:defRPr/>
            </a:pPr>
            <a:fld id="{65D8BE53-231B-4AF0-975A-B15B57DCF9D8}" type="slidenum">
              <a:rPr lang="en-AU" altLang="it-IT"/>
              <a:pPr>
                <a:defRPr/>
              </a:pPr>
              <a:t>‹N›</a:t>
            </a:fld>
            <a:endParaRPr lang="en-AU" altLang="it-IT"/>
          </a:p>
        </p:txBody>
      </p:sp>
    </p:spTree>
    <p:extLst>
      <p:ext uri="{BB962C8B-B14F-4D97-AF65-F5344CB8AC3E}">
        <p14:creationId xmlns:p14="http://schemas.microsoft.com/office/powerpoint/2010/main" val="272302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FBBA454-A923-418E-1B1F-A95DC7BBE567}"/>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7B3E0D2-4BC0-B23E-E84A-0D1F08DF169E}"/>
                </a:ext>
              </a:extLst>
            </p:cNvPr>
            <p:cNvSpPr>
              <a:spLocks noChangeArrowheads="1"/>
            </p:cNvSpPr>
            <p:nvPr/>
          </p:nvSpPr>
          <p:spPr bwMode="auto">
            <a:xfrm>
              <a:off x="-2040" y="432"/>
              <a:ext cx="2592" cy="1968"/>
            </a:xfrm>
            <a:custGeom>
              <a:avLst/>
              <a:gdLst>
                <a:gd name="T0" fmla="*/ 2037 w 64000"/>
                <a:gd name="T1" fmla="*/ -807 h 64000"/>
                <a:gd name="T2" fmla="*/ 2592 w 64000"/>
                <a:gd name="T3" fmla="*/ 0 h 64000"/>
                <a:gd name="T4" fmla="*/ 2037 w 64000"/>
                <a:gd name="T5" fmla="*/ 807 h 64000"/>
                <a:gd name="T6" fmla="*/ 2037 w 64000"/>
                <a:gd name="T7" fmla="*/ 807 h 64000"/>
                <a:gd name="T8" fmla="*/ 2037 w 64000"/>
                <a:gd name="T9" fmla="*/ 807 h 64000"/>
                <a:gd name="T10" fmla="*/ 2037 w 64000"/>
                <a:gd name="T11" fmla="*/ 807 h 64000"/>
                <a:gd name="T12" fmla="*/ 2037 w 64000"/>
                <a:gd name="T13" fmla="*/ -807 h 64000"/>
                <a:gd name="T14" fmla="*/ 2037 w 64000"/>
                <a:gd name="T15" fmla="*/ -807 h 64000"/>
                <a:gd name="T16" fmla="*/ 2037 w 64000"/>
                <a:gd name="T17" fmla="*/ -80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3" name="AutoShape 4">
              <a:extLst>
                <a:ext uri="{FF2B5EF4-FFF2-40B4-BE49-F238E27FC236}">
                  <a16:creationId xmlns:a16="http://schemas.microsoft.com/office/drawing/2014/main" id="{85D15E4E-7292-677B-310D-5B27366B2BBB}"/>
                </a:ext>
              </a:extLst>
            </p:cNvPr>
            <p:cNvSpPr>
              <a:spLocks noChangeArrowheads="1"/>
            </p:cNvSpPr>
            <p:nvPr/>
          </p:nvSpPr>
          <p:spPr bwMode="auto">
            <a:xfrm>
              <a:off x="-1528" y="0"/>
              <a:ext cx="1949" cy="1987"/>
            </a:xfrm>
            <a:custGeom>
              <a:avLst/>
              <a:gdLst>
                <a:gd name="T0" fmla="*/ 1525 w 64000"/>
                <a:gd name="T1" fmla="*/ -820 h 64000"/>
                <a:gd name="T2" fmla="*/ 1949 w 64000"/>
                <a:gd name="T3" fmla="*/ 0 h 64000"/>
                <a:gd name="T4" fmla="*/ 1525 w 64000"/>
                <a:gd name="T5" fmla="*/ 820 h 64000"/>
                <a:gd name="T6" fmla="*/ 1525 w 64000"/>
                <a:gd name="T7" fmla="*/ 820 h 64000"/>
                <a:gd name="T8" fmla="*/ 1525 w 64000"/>
                <a:gd name="T9" fmla="*/ 820 h 64000"/>
                <a:gd name="T10" fmla="*/ 1525 w 64000"/>
                <a:gd name="T11" fmla="*/ 820 h 64000"/>
                <a:gd name="T12" fmla="*/ 1525 w 64000"/>
                <a:gd name="T13" fmla="*/ -820 h 64000"/>
                <a:gd name="T14" fmla="*/ 1525 w 64000"/>
                <a:gd name="T15" fmla="*/ -820 h 64000"/>
                <a:gd name="T16" fmla="*/ 1525 w 64000"/>
                <a:gd name="T17" fmla="*/ -82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4" name="Line 5">
              <a:extLst>
                <a:ext uri="{FF2B5EF4-FFF2-40B4-BE49-F238E27FC236}">
                  <a16:creationId xmlns:a16="http://schemas.microsoft.com/office/drawing/2014/main" id="{8D61BCEF-99A7-EDD7-96C6-7368AA07DC7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27" name="Rectangle 6">
            <a:extLst>
              <a:ext uri="{FF2B5EF4-FFF2-40B4-BE49-F238E27FC236}">
                <a16:creationId xmlns:a16="http://schemas.microsoft.com/office/drawing/2014/main" id="{4A3EDA46-1526-BCD0-049C-B32A8EC50FD8}"/>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it-IT"/>
              <a:t>Kliknij, aby edytować styl wzorca tytułu</a:t>
            </a:r>
          </a:p>
        </p:txBody>
      </p:sp>
      <p:sp>
        <p:nvSpPr>
          <p:cNvPr id="1028" name="Rectangle 7">
            <a:extLst>
              <a:ext uri="{FF2B5EF4-FFF2-40B4-BE49-F238E27FC236}">
                <a16:creationId xmlns:a16="http://schemas.microsoft.com/office/drawing/2014/main" id="{A2558FF8-3073-2D88-A7F0-40A8CD897A25}"/>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4344" name="Rectangle 8">
            <a:extLst>
              <a:ext uri="{FF2B5EF4-FFF2-40B4-BE49-F238E27FC236}">
                <a16:creationId xmlns:a16="http://schemas.microsoft.com/office/drawing/2014/main" id="{BCA41F5F-659E-010E-5BE1-825D52A59B7E}"/>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it-IT"/>
          </a:p>
        </p:txBody>
      </p:sp>
      <p:sp>
        <p:nvSpPr>
          <p:cNvPr id="14345" name="Rectangle 9">
            <a:extLst>
              <a:ext uri="{FF2B5EF4-FFF2-40B4-BE49-F238E27FC236}">
                <a16:creationId xmlns:a16="http://schemas.microsoft.com/office/drawing/2014/main" id="{7D62C2AF-CE1F-FF6F-B1E1-3BA502746CA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AU" altLang="it-IT"/>
          </a:p>
        </p:txBody>
      </p:sp>
      <p:sp>
        <p:nvSpPr>
          <p:cNvPr id="14346" name="Rectangle 10">
            <a:extLst>
              <a:ext uri="{FF2B5EF4-FFF2-40B4-BE49-F238E27FC236}">
                <a16:creationId xmlns:a16="http://schemas.microsoft.com/office/drawing/2014/main" id="{364FDCC3-9DC4-E371-5D7A-EB8D589D43A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379CD6C-A9B0-4468-AA8F-F39DEEFA688C}"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dx.doi.org/10.1787/888932310472" TargetMode="External"/><Relationship Id="rId4" Type="http://schemas.openxmlformats.org/officeDocument/2006/relationships/hyperlink" Target="http://www.oecd.org/document/52/0,3746,en_2649_39263238_45897844_1_1_1_1,00.html#d"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tudy.com/academy/lesson/"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5F7849B-1DF9-476A-9156-FD052540C4AB}"/>
              </a:ext>
            </a:extLst>
          </p:cNvPr>
          <p:cNvSpPr>
            <a:spLocks noGrp="1" noChangeArrowheads="1"/>
          </p:cNvSpPr>
          <p:nvPr>
            <p:ph type="ctrTitle"/>
          </p:nvPr>
        </p:nvSpPr>
        <p:spPr>
          <a:xfrm>
            <a:off x="539750" y="404813"/>
            <a:ext cx="8280400" cy="1470025"/>
          </a:xfrm>
        </p:spPr>
        <p:txBody>
          <a:bodyPr anchor="ctr"/>
          <a:lstStyle/>
          <a:p>
            <a:pPr eaLnBrk="1" hangingPunct="1"/>
            <a:r>
              <a:rPr lang="it-IT" altLang="it-IT"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3732DC29-3314-0354-B278-CA4D6F627D71}"/>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200" b="1">
                <a:solidFill>
                  <a:srgbClr val="002060"/>
                </a:solidFill>
                <a:latin typeface="Arial" panose="020B0604020202020204" pitchFamily="34" charset="0"/>
              </a:rPr>
              <a:t>Grzegorz Karwasz</a:t>
            </a:r>
          </a:p>
          <a:p>
            <a:pPr eaLnBrk="1" hangingPunct="1">
              <a:spcBef>
                <a:spcPct val="0"/>
              </a:spcBef>
              <a:buClrTx/>
              <a:buSzTx/>
              <a:buFontTx/>
              <a:buNone/>
            </a:pPr>
            <a:r>
              <a:rPr lang="pl-PL" altLang="it-IT" sz="2200" b="1">
                <a:solidFill>
                  <a:srgbClr val="002060"/>
                </a:solidFill>
                <a:latin typeface="Arial" panose="020B0604020202020204" pitchFamily="34" charset="0"/>
              </a:rPr>
              <a:t>Professor in Experimental Physics</a:t>
            </a:r>
          </a:p>
          <a:p>
            <a:pPr eaLnBrk="1" hangingPunct="1">
              <a:spcBef>
                <a:spcPct val="0"/>
              </a:spcBef>
              <a:buClrTx/>
              <a:buSzTx/>
              <a:buFontTx/>
              <a:buNone/>
            </a:pPr>
            <a:endParaRPr lang="it-IT" altLang="it-IT" sz="2200" i="1" dirty="0">
              <a:solidFill>
                <a:srgbClr val="002060"/>
              </a:solidFill>
              <a:latin typeface="Arial" panose="020B0604020202020204" pitchFamily="34" charset="0"/>
            </a:endParaRPr>
          </a:p>
          <a:p>
            <a:pPr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a:solidFill>
                <a:srgbClr val="002060"/>
              </a:solidFill>
              <a:latin typeface="Arial" panose="020B0604020202020204" pitchFamily="34" charset="0"/>
            </a:endParaRPr>
          </a:p>
          <a:p>
            <a:pPr eaLnBrk="1" hangingPunct="1">
              <a:spcBef>
                <a:spcPct val="0"/>
              </a:spcBef>
              <a:buClrTx/>
              <a:buSzTx/>
              <a:buFontTx/>
              <a:buNone/>
            </a:pPr>
            <a:r>
              <a:rPr lang="pl-PL" altLang="it-IT" sz="2200" b="1">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EF03AF00-4725-EE1C-DDB3-0422CF238582}"/>
              </a:ext>
            </a:extLst>
          </p:cNvPr>
          <p:cNvSpPr>
            <a:spLocks noChangeArrowheads="1"/>
          </p:cNvSpPr>
          <p:nvPr/>
        </p:nvSpPr>
        <p:spPr bwMode="auto">
          <a:xfrm>
            <a:off x="203200" y="2662238"/>
            <a:ext cx="792003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600" b="1" dirty="0">
                <a:solidFill>
                  <a:srgbClr val="002060"/>
                </a:solidFill>
                <a:latin typeface="Arial" panose="020B0604020202020204" pitchFamily="34" charset="0"/>
              </a:rPr>
              <a:t>Lezione 4: Didattica inclusiva</a:t>
            </a:r>
          </a:p>
          <a:p>
            <a:pPr eaLnBrk="1" hangingPunct="1">
              <a:spcBef>
                <a:spcPct val="0"/>
              </a:spcBef>
              <a:buClrTx/>
              <a:buSzTx/>
              <a:buFontTx/>
              <a:buNone/>
            </a:pPr>
            <a:r>
              <a:rPr lang="it-IT" altLang="it-IT" sz="2600" b="1" dirty="0">
                <a:solidFill>
                  <a:srgbClr val="002060"/>
                </a:solidFill>
                <a:latin typeface="Arial" panose="020B0604020202020204" pitchFamily="34" charset="0"/>
              </a:rPr>
              <a:t>Parte I: Costruttivismo e cognitivismo</a:t>
            </a:r>
          </a:p>
          <a:p>
            <a:pPr eaLnBrk="1" hangingPunct="1">
              <a:spcBef>
                <a:spcPct val="0"/>
              </a:spcBef>
              <a:buClrTx/>
              <a:buSzTx/>
              <a:buFontTx/>
              <a:buNone/>
            </a:pPr>
            <a:r>
              <a:rPr lang="it-IT" altLang="it-IT" sz="2600" b="1" dirty="0">
                <a:solidFill>
                  <a:srgbClr val="002060"/>
                </a:solidFill>
                <a:latin typeface="Arial" panose="020B0604020202020204" pitchFamily="34" charset="0"/>
              </a:rPr>
              <a:t>dydaktyka.fizyka.umk.pl</a:t>
            </a:r>
          </a:p>
          <a:p>
            <a:pPr eaLnBrk="1" hangingPunct="1">
              <a:spcBef>
                <a:spcPct val="0"/>
              </a:spcBef>
              <a:buClrTx/>
              <a:buSzTx/>
              <a:buFontTx/>
              <a:buNone/>
            </a:pP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olo 1">
            <a:extLst>
              <a:ext uri="{FF2B5EF4-FFF2-40B4-BE49-F238E27FC236}">
                <a16:creationId xmlns:a16="http://schemas.microsoft.com/office/drawing/2014/main" id="{5819A981-387D-6A78-1B13-C2CFC046A899}"/>
              </a:ext>
            </a:extLst>
          </p:cNvPr>
          <p:cNvSpPr>
            <a:spLocks noGrp="1" noChangeArrowheads="1"/>
          </p:cNvSpPr>
          <p:nvPr>
            <p:ph type="title" idx="4294967295"/>
          </p:nvPr>
        </p:nvSpPr>
        <p:spPr/>
        <p:txBody>
          <a:bodyPr/>
          <a:lstStyle/>
          <a:p>
            <a:pPr eaLnBrk="1" hangingPunct="1"/>
            <a:r>
              <a:rPr lang="it-IT" altLang="it-IT"/>
              <a:t>P. Crispiani: Didattica cognitivista</a:t>
            </a:r>
          </a:p>
        </p:txBody>
      </p:sp>
      <p:sp>
        <p:nvSpPr>
          <p:cNvPr id="38915" name="Segnaposto contenuto 2">
            <a:extLst>
              <a:ext uri="{FF2B5EF4-FFF2-40B4-BE49-F238E27FC236}">
                <a16:creationId xmlns:a16="http://schemas.microsoft.com/office/drawing/2014/main" id="{DDF28946-6761-64BB-31F8-B148DE8B4C7B}"/>
              </a:ext>
            </a:extLst>
          </p:cNvPr>
          <p:cNvSpPr>
            <a:spLocks noGrp="1" noChangeArrowheads="1"/>
          </p:cNvSpPr>
          <p:nvPr>
            <p:ph idx="4294967295"/>
          </p:nvPr>
        </p:nvSpPr>
        <p:spPr>
          <a:xfrm>
            <a:off x="395536" y="1827213"/>
            <a:ext cx="8288089" cy="4114800"/>
          </a:xfrm>
        </p:spPr>
        <p:txBody>
          <a:bodyPr/>
          <a:lstStyle/>
          <a:p>
            <a:pPr marL="0" indent="0" eaLnBrk="1" hangingPunct="1">
              <a:buFont typeface="Wingdings" panose="05000000000000000000" pitchFamily="2" charset="2"/>
              <a:buNone/>
            </a:pPr>
            <a:r>
              <a:rPr lang="it-IT" altLang="it-IT" sz="2000" dirty="0">
                <a:latin typeface="+mj-lt"/>
              </a:rPr>
              <a:t>Oltre una didattica programmata e modellizzata vi è da sempre, e fortunatamente sopravvive, una maestria dell’insegnamento che ragiona quotidianamente su se stessa, che conosce l’andare </a:t>
            </a:r>
            <a:r>
              <a:rPr lang="it-IT" altLang="it-IT" sz="2000" i="1" dirty="0">
                <a:latin typeface="+mj-lt"/>
              </a:rPr>
              <a:t>random</a:t>
            </a:r>
            <a:r>
              <a:rPr lang="it-IT" altLang="it-IT" sz="2000" dirty="0">
                <a:latin typeface="+mj-lt"/>
              </a:rPr>
              <a:t>, il </a:t>
            </a:r>
            <a:r>
              <a:rPr lang="it-IT" altLang="it-IT" sz="2000" i="1" dirty="0">
                <a:latin typeface="+mj-lt"/>
              </a:rPr>
              <a:t>navigare a vela</a:t>
            </a:r>
            <a:r>
              <a:rPr lang="it-IT" altLang="it-IT" sz="2000" dirty="0">
                <a:latin typeface="+mj-lt"/>
              </a:rPr>
              <a:t>, il compiere percorsi </a:t>
            </a:r>
            <a:r>
              <a:rPr lang="it-IT" altLang="it-IT" sz="2000" dirty="0" err="1">
                <a:latin typeface="+mj-lt"/>
              </a:rPr>
              <a:t>illineari</a:t>
            </a:r>
            <a:r>
              <a:rPr lang="it-IT" altLang="it-IT" sz="2000" dirty="0">
                <a:latin typeface="+mj-lt"/>
              </a:rPr>
              <a:t> e reticolati, il valorizzare le </a:t>
            </a:r>
            <a:r>
              <a:rPr lang="it-IT" altLang="it-IT" sz="2000" i="1" dirty="0">
                <a:latin typeface="+mj-lt"/>
              </a:rPr>
              <a:t>mosse</a:t>
            </a:r>
            <a:r>
              <a:rPr lang="it-IT" altLang="it-IT" sz="2000" dirty="0">
                <a:latin typeface="+mj-lt"/>
              </a:rPr>
              <a:t> professionali istantanee, le scelte, le soluzioni improvvise, ma sulla scorta di una costante riflessione, sul proprio agire e sull’esperienza, nonché di un confronto con le formalizzazioni teorizzate, dunque di un sapere filtrato dal tempo, sottratto alle suggestioni dell’immediato e del gratificante. </a:t>
            </a:r>
          </a:p>
          <a:p>
            <a:pPr marL="0" indent="0" eaLnBrk="1" hangingPunct="1">
              <a:buFont typeface="Wingdings" panose="05000000000000000000" pitchFamily="2" charset="2"/>
              <a:buNone/>
            </a:pPr>
            <a:endParaRPr lang="it-IT" altLang="it-IT" sz="2000" dirty="0">
              <a:latin typeface="+mj-lt"/>
            </a:endParaRPr>
          </a:p>
          <a:p>
            <a:pPr marL="0" indent="0" eaLnBrk="1" hangingPunct="1">
              <a:buFont typeface="Wingdings" panose="05000000000000000000" pitchFamily="2" charset="2"/>
              <a:buNone/>
            </a:pPr>
            <a:r>
              <a:rPr lang="it-IT" altLang="it-IT" sz="2000" dirty="0">
                <a:latin typeface="+mj-lt"/>
              </a:rPr>
              <a:t>Piero </a:t>
            </a:r>
            <a:r>
              <a:rPr lang="it-IT" altLang="it-IT" sz="2000" dirty="0" err="1">
                <a:latin typeface="+mj-lt"/>
              </a:rPr>
              <a:t>Crispiani</a:t>
            </a:r>
            <a:r>
              <a:rPr lang="it-IT" altLang="it-IT" sz="2000" dirty="0">
                <a:latin typeface="+mj-lt"/>
              </a:rPr>
              <a:t>, </a:t>
            </a:r>
            <a:r>
              <a:rPr lang="it-IT" altLang="it-IT" sz="2000" i="1" dirty="0">
                <a:latin typeface="+mj-lt"/>
              </a:rPr>
              <a:t>Didattica cognitivista</a:t>
            </a:r>
            <a:r>
              <a:rPr lang="it-IT" altLang="it-IT" sz="2000" dirty="0">
                <a:latin typeface="+mj-lt"/>
              </a:rPr>
              <a:t>, op. cit. p.15 </a:t>
            </a:r>
          </a:p>
          <a:p>
            <a:pPr marL="0" indent="0" eaLnBrk="1" hangingPunct="1">
              <a:buFont typeface="Wingdings" panose="05000000000000000000" pitchFamily="2" charset="2"/>
              <a:buNone/>
            </a:pPr>
            <a:endParaRPr lang="it-IT" altLang="it-IT" sz="2000" dirty="0"/>
          </a:p>
          <a:p>
            <a:pPr marL="0" indent="0" eaLnBrk="1" hangingPunct="1">
              <a:buFont typeface="Wingdings" panose="05000000000000000000" pitchFamily="2" charset="2"/>
              <a:buNone/>
            </a:pPr>
            <a:endParaRPr lang="it-IT" altLang="it-IT"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A1CB3672-4AB4-05A2-8E49-973E651590BC}"/>
              </a:ext>
            </a:extLst>
          </p:cNvPr>
          <p:cNvSpPr>
            <a:spLocks noGrp="1" noChangeArrowheads="1"/>
          </p:cNvSpPr>
          <p:nvPr>
            <p:ph type="title"/>
          </p:nvPr>
        </p:nvSpPr>
        <p:spPr/>
        <p:txBody>
          <a:bodyPr/>
          <a:lstStyle/>
          <a:p>
            <a:r>
              <a:rPr lang="it-IT" altLang="it-IT"/>
              <a:t>Didattica cognitiva - definizione</a:t>
            </a:r>
          </a:p>
        </p:txBody>
      </p:sp>
      <p:sp>
        <p:nvSpPr>
          <p:cNvPr id="33795" name="Segnaposto contenuto 2">
            <a:extLst>
              <a:ext uri="{FF2B5EF4-FFF2-40B4-BE49-F238E27FC236}">
                <a16:creationId xmlns:a16="http://schemas.microsoft.com/office/drawing/2014/main" id="{E475A854-D7C2-A952-C6EC-1E84013ABA5E}"/>
              </a:ext>
            </a:extLst>
          </p:cNvPr>
          <p:cNvSpPr>
            <a:spLocks noGrp="1" noChangeArrowheads="1"/>
          </p:cNvSpPr>
          <p:nvPr>
            <p:ph idx="1"/>
          </p:nvPr>
        </p:nvSpPr>
        <p:spPr>
          <a:xfrm>
            <a:off x="179512" y="1628775"/>
            <a:ext cx="8856983" cy="4114800"/>
          </a:xfrm>
        </p:spPr>
        <p:txBody>
          <a:bodyPr/>
          <a:lstStyle/>
          <a:p>
            <a:r>
              <a:rPr lang="it-IT" altLang="it-IT" sz="2000" dirty="0"/>
              <a:t>Garantire </a:t>
            </a:r>
            <a:r>
              <a:rPr lang="it-IT" altLang="it-IT" sz="2000" b="1" dirty="0"/>
              <a:t>il cognitivo </a:t>
            </a:r>
            <a:r>
              <a:rPr lang="it-IT" altLang="it-IT" sz="2000" dirty="0"/>
              <a:t>come regime di esecuzione dell’insegnamento e dell’apprendimento, impone di travalicare le mere condotte di risposta a programmi di stimoli, per cercarne invece </a:t>
            </a:r>
            <a:r>
              <a:rPr lang="it-IT" altLang="it-IT" sz="2000" i="1" dirty="0"/>
              <a:t>la trama</a:t>
            </a:r>
            <a:r>
              <a:rPr lang="it-IT" altLang="it-IT" sz="2000" dirty="0"/>
              <a:t> del percorso di costruzione, un percorso fatto di nozioni, concetti, memorizzazioni, verbalizzazioni, relazioni tra concetti, ecc. </a:t>
            </a:r>
          </a:p>
          <a:p>
            <a:r>
              <a:rPr lang="it-IT" altLang="it-IT" sz="2000" dirty="0"/>
              <a:t>La didattica cognitivista è una didattica interattiva, che rilegge ed approfondisce, che richiede di andare  a fondo, far emergere le risorse, pluralizzare gli stili cognitivi, tornare sulle questioni con andamenti insistenti e ricorsivi, che rileggono, reinterpretano e riverbalizzano le conoscenze pregresse, secondo una </a:t>
            </a:r>
            <a:r>
              <a:rPr lang="it-IT" altLang="it-IT" sz="2000" i="1" dirty="0"/>
              <a:t>spirale apprenditiva , </a:t>
            </a:r>
            <a:r>
              <a:rPr lang="it-IT" altLang="it-IT" sz="2000" dirty="0"/>
              <a:t>espressione di una logica di qualità. </a:t>
            </a:r>
          </a:p>
          <a:p>
            <a:endParaRPr lang="it-IT" altLang="it-IT" sz="2000" dirty="0"/>
          </a:p>
          <a:p>
            <a:r>
              <a:rPr lang="it-IT" altLang="it-IT" sz="2000" dirty="0"/>
              <a:t>Piero </a:t>
            </a:r>
            <a:r>
              <a:rPr lang="it-IT" altLang="it-IT" sz="2000" dirty="0" err="1"/>
              <a:t>Crispiani</a:t>
            </a:r>
            <a:r>
              <a:rPr lang="it-IT" altLang="it-IT" sz="2000" dirty="0"/>
              <a:t>, </a:t>
            </a:r>
            <a:r>
              <a:rPr lang="it-IT" altLang="it-IT" sz="2000" i="1" dirty="0"/>
              <a:t>Didattica cognitivista</a:t>
            </a:r>
            <a:r>
              <a:rPr lang="it-IT" altLang="it-IT" sz="2000" dirty="0"/>
              <a:t>, p. 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A1CB3672-4AB4-05A2-8E49-973E651590BC}"/>
              </a:ext>
            </a:extLst>
          </p:cNvPr>
          <p:cNvSpPr>
            <a:spLocks noGrp="1" noChangeArrowheads="1"/>
          </p:cNvSpPr>
          <p:nvPr>
            <p:ph type="title"/>
          </p:nvPr>
        </p:nvSpPr>
        <p:spPr/>
        <p:txBody>
          <a:bodyPr/>
          <a:lstStyle/>
          <a:p>
            <a:r>
              <a:rPr lang="it-IT" altLang="it-IT"/>
              <a:t>Didattica cognitiva - definizione</a:t>
            </a:r>
          </a:p>
        </p:txBody>
      </p:sp>
      <p:sp>
        <p:nvSpPr>
          <p:cNvPr id="33795" name="Segnaposto contenuto 2">
            <a:extLst>
              <a:ext uri="{FF2B5EF4-FFF2-40B4-BE49-F238E27FC236}">
                <a16:creationId xmlns:a16="http://schemas.microsoft.com/office/drawing/2014/main" id="{E475A854-D7C2-A952-C6EC-1E84013ABA5E}"/>
              </a:ext>
            </a:extLst>
          </p:cNvPr>
          <p:cNvSpPr>
            <a:spLocks noGrp="1" noChangeArrowheads="1"/>
          </p:cNvSpPr>
          <p:nvPr>
            <p:ph idx="1"/>
          </p:nvPr>
        </p:nvSpPr>
        <p:spPr>
          <a:xfrm>
            <a:off x="179512" y="1628775"/>
            <a:ext cx="8856983" cy="4114800"/>
          </a:xfrm>
        </p:spPr>
        <p:txBody>
          <a:bodyPr/>
          <a:lstStyle/>
          <a:p>
            <a:r>
              <a:rPr lang="it-IT" altLang="it-IT" sz="2000" dirty="0"/>
              <a:t>La </a:t>
            </a:r>
            <a:r>
              <a:rPr lang="it-IT" altLang="it-IT" sz="2000" i="1" dirty="0"/>
              <a:t>didattica cognitivista </a:t>
            </a:r>
            <a:r>
              <a:rPr lang="it-IT" altLang="it-IT" sz="2000" dirty="0"/>
              <a:t>non è un metodo, non veicola una procedura o un protocollo, bensì raccoglie una serie di considerazioni e preoccupazioni relative  e dubbi sulle osservazioni [didattiche] stesse, e fa appello alle conoscenze precedenti – dalla neuropsicologia alla pedagogia, all'etologia, alla sociologia ecc. – la natura più credibile dell’agire del pensiero, quindi la menta umana</a:t>
            </a:r>
            <a:endParaRPr lang="it-IT" altLang="it-IT" sz="1800" dirty="0"/>
          </a:p>
          <a:p>
            <a:endParaRPr lang="it-IT" altLang="it-IT" sz="2000" dirty="0"/>
          </a:p>
          <a:p>
            <a:pPr marL="0" indent="0">
              <a:buNone/>
            </a:pPr>
            <a:r>
              <a:rPr lang="it-IT" altLang="it-IT" sz="2000" dirty="0"/>
              <a:t>Piero </a:t>
            </a:r>
            <a:r>
              <a:rPr lang="it-IT" altLang="it-IT" sz="2000" dirty="0" err="1"/>
              <a:t>Crispiani</a:t>
            </a:r>
            <a:r>
              <a:rPr lang="it-IT" altLang="it-IT" sz="2000" dirty="0"/>
              <a:t>, </a:t>
            </a:r>
            <a:r>
              <a:rPr lang="it-IT" altLang="it-IT" sz="2000" i="1" dirty="0"/>
              <a:t>Didattica cognitivista</a:t>
            </a:r>
            <a:r>
              <a:rPr lang="it-IT" altLang="it-IT" sz="2000" dirty="0"/>
              <a:t>, (p. 13)</a:t>
            </a:r>
          </a:p>
        </p:txBody>
      </p:sp>
    </p:spTree>
    <p:extLst>
      <p:ext uri="{BB962C8B-B14F-4D97-AF65-F5344CB8AC3E}">
        <p14:creationId xmlns:p14="http://schemas.microsoft.com/office/powerpoint/2010/main" val="55361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920BD82-9060-F526-33D4-D33AEC20A6E4}"/>
              </a:ext>
            </a:extLst>
          </p:cNvPr>
          <p:cNvSpPr>
            <a:spLocks noGrp="1" noChangeArrowheads="1"/>
          </p:cNvSpPr>
          <p:nvPr>
            <p:ph type="title"/>
          </p:nvPr>
        </p:nvSpPr>
        <p:spPr>
          <a:xfrm>
            <a:off x="605086" y="-243408"/>
            <a:ext cx="8288089" cy="1143000"/>
          </a:xfrm>
        </p:spPr>
        <p:txBody>
          <a:bodyPr/>
          <a:lstStyle/>
          <a:p>
            <a:pPr eaLnBrk="1" hangingPunct="1"/>
            <a:r>
              <a:rPr lang="it-IT" altLang="it-IT" noProof="1"/>
              <a:t>Due basi della didattica innovativa (GK)</a:t>
            </a:r>
          </a:p>
        </p:txBody>
      </p:sp>
      <p:sp>
        <p:nvSpPr>
          <p:cNvPr id="46083" name="Rectangle 3">
            <a:extLst>
              <a:ext uri="{FF2B5EF4-FFF2-40B4-BE49-F238E27FC236}">
                <a16:creationId xmlns:a16="http://schemas.microsoft.com/office/drawing/2014/main" id="{18574EDC-A0CA-0DD5-E4AB-C0328F3F1149}"/>
              </a:ext>
            </a:extLst>
          </p:cNvPr>
          <p:cNvSpPr>
            <a:spLocks noGrp="1" noChangeArrowheads="1"/>
          </p:cNvSpPr>
          <p:nvPr>
            <p:ph type="body" idx="1"/>
          </p:nvPr>
        </p:nvSpPr>
        <p:spPr>
          <a:xfrm>
            <a:off x="827088" y="1557338"/>
            <a:ext cx="8066087" cy="5300662"/>
          </a:xfrm>
        </p:spPr>
        <p:txBody>
          <a:bodyPr/>
          <a:lstStyle/>
          <a:p>
            <a:pPr eaLnBrk="1" hangingPunct="1">
              <a:lnSpc>
                <a:spcPct val="95000"/>
              </a:lnSpc>
            </a:pPr>
            <a:r>
              <a:rPr lang="it-IT" altLang="it-IT" sz="2200" dirty="0"/>
              <a:t>Le due basi didattiche:</a:t>
            </a:r>
          </a:p>
          <a:p>
            <a:pPr eaLnBrk="1" hangingPunct="1">
              <a:lnSpc>
                <a:spcPct val="95000"/>
              </a:lnSpc>
              <a:buFont typeface="Wingdings" panose="05000000000000000000" pitchFamily="2" charset="2"/>
              <a:buNone/>
            </a:pPr>
            <a:r>
              <a:rPr lang="it-IT" altLang="it-IT" sz="2200" dirty="0"/>
              <a:t>1) a costruzione della conoscenza, in modo autonomo, direttamente dalla parte dello studente, ma sotto una stretta (e discreta) guida dell’insegnante</a:t>
            </a:r>
          </a:p>
          <a:p>
            <a:pPr eaLnBrk="1" hangingPunct="1">
              <a:lnSpc>
                <a:spcPct val="95000"/>
              </a:lnSpc>
              <a:buFont typeface="Wingdings" panose="05000000000000000000" pitchFamily="2" charset="2"/>
              <a:buNone/>
            </a:pPr>
            <a:r>
              <a:rPr lang="it-IT" altLang="it-IT" sz="2200" dirty="0"/>
              <a:t>2) l’uso delle risorse direttamente accessibili (i.e. reali) – oggetti, esperimenti, mappe, schemi, ma anche  libri e internet</a:t>
            </a:r>
          </a:p>
          <a:p>
            <a:pPr eaLnBrk="1" hangingPunct="1">
              <a:lnSpc>
                <a:spcPct val="95000"/>
              </a:lnSpc>
              <a:buFont typeface="Wingdings" panose="05000000000000000000" pitchFamily="2" charset="2"/>
              <a:buNone/>
            </a:pPr>
            <a:r>
              <a:rPr lang="it-IT" altLang="it-IT" sz="2200" dirty="0"/>
              <a:t>definiamo come:</a:t>
            </a:r>
          </a:p>
          <a:p>
            <a:pPr eaLnBrk="1" hangingPunct="1">
              <a:lnSpc>
                <a:spcPct val="95000"/>
              </a:lnSpc>
              <a:buFont typeface="Wingdings" panose="05000000000000000000" pitchFamily="2" charset="2"/>
              <a:buChar char="Ø"/>
            </a:pPr>
            <a:r>
              <a:rPr lang="it-IT" altLang="it-IT" sz="2200" b="1" dirty="0"/>
              <a:t>iper-costruttivismo - </a:t>
            </a:r>
            <a:r>
              <a:rPr lang="it-IT" altLang="it-IT" sz="2200" dirty="0"/>
              <a:t>i.e. andare oltre il costruttivismo sociale, nel quale le conoscenze sono oggetto del “consenso sociale"</a:t>
            </a:r>
          </a:p>
          <a:p>
            <a:pPr eaLnBrk="1" hangingPunct="1">
              <a:lnSpc>
                <a:spcPct val="95000"/>
              </a:lnSpc>
              <a:buFont typeface="Wingdings" panose="05000000000000000000" pitchFamily="2" charset="2"/>
              <a:buChar char="Ø"/>
            </a:pPr>
            <a:r>
              <a:rPr lang="it-IT" altLang="it-IT" sz="2200" b="1" dirty="0"/>
              <a:t>neo-realismo</a:t>
            </a:r>
            <a:r>
              <a:rPr lang="it-IT" altLang="it-IT" sz="2200" dirty="0"/>
              <a:t> – tutto che può essere mostrato (visualizzato, toccato) deve essere mostrato, e anche di più (GK</a:t>
            </a:r>
            <a:r>
              <a:rPr lang="it-IT" altLang="it-IT" sz="2200" dirty="0">
                <a:latin typeface="Arial" panose="020B0604020202020204" pitchFamily="34" charset="0"/>
              </a:rPr>
              <a:t>↔A. Einstein)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8AD39B04-90F1-522F-6227-EDE59921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93850"/>
            <a:ext cx="35893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a:extLst>
              <a:ext uri="{FF2B5EF4-FFF2-40B4-BE49-F238E27FC236}">
                <a16:creationId xmlns:a16="http://schemas.microsoft.com/office/drawing/2014/main" id="{C3B412F8-DBCC-8DEC-6063-101758BF2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601788"/>
            <a:ext cx="35893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a:extLst>
              <a:ext uri="{FF2B5EF4-FFF2-40B4-BE49-F238E27FC236}">
                <a16:creationId xmlns:a16="http://schemas.microsoft.com/office/drawing/2014/main" id="{9F0B0A30-AD18-C304-2372-A9DB8C4D6A3C}"/>
              </a:ext>
            </a:extLst>
          </p:cNvPr>
          <p:cNvSpPr>
            <a:spLocks noChangeArrowheads="1"/>
          </p:cNvSpPr>
          <p:nvPr/>
        </p:nvSpPr>
        <p:spPr bwMode="auto">
          <a:xfrm>
            <a:off x="219075" y="4319102"/>
            <a:ext cx="8964613"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000" dirty="0">
                <a:solidFill>
                  <a:srgbClr val="0000CC"/>
                </a:solidFill>
                <a:latin typeface="+mj-lt"/>
              </a:rPr>
              <a:t>(a) L’iper-costruttivismo assomiglia a un cammino sulla superficie del lago,  nel quale sono stati piantati dei pali, nascosti appena sotto l’acqua, ma alle distanze che permettono fare una sequenza (ramificata) di passi successivi  </a:t>
            </a:r>
          </a:p>
          <a:p>
            <a:pPr eaLnBrk="1" hangingPunct="1">
              <a:spcBef>
                <a:spcPct val="0"/>
              </a:spcBef>
              <a:buClrTx/>
              <a:buSzTx/>
              <a:buFontTx/>
              <a:buNone/>
            </a:pPr>
            <a:endParaRPr lang="it-IT" altLang="it-IT" sz="2000" dirty="0">
              <a:solidFill>
                <a:srgbClr val="0000CC"/>
              </a:solidFill>
              <a:latin typeface="+mj-lt"/>
            </a:endParaRPr>
          </a:p>
          <a:p>
            <a:pPr eaLnBrk="1" hangingPunct="1">
              <a:spcBef>
                <a:spcPct val="0"/>
              </a:spcBef>
              <a:buClrTx/>
              <a:buSzTx/>
              <a:buFontTx/>
              <a:buNone/>
            </a:pPr>
            <a:r>
              <a:rPr lang="it-IT" altLang="it-IT" sz="2000" dirty="0">
                <a:solidFill>
                  <a:srgbClr val="0000CC"/>
                </a:solidFill>
                <a:latin typeface="+mj-lt"/>
              </a:rPr>
              <a:t>Nell’era neolitica i pali piantati in questo modo permettevano la costruzione degli insediamenti sicuri </a:t>
            </a:r>
          </a:p>
          <a:p>
            <a:pPr eaLnBrk="1" hangingPunct="1">
              <a:spcBef>
                <a:spcPct val="0"/>
              </a:spcBef>
              <a:buClrTx/>
              <a:buSzTx/>
              <a:buFontTx/>
              <a:buNone/>
            </a:pPr>
            <a:endParaRPr lang="en-AU" altLang="it-IT" sz="1600" dirty="0">
              <a:solidFill>
                <a:srgbClr val="0000CC"/>
              </a:solidFill>
            </a:endParaRPr>
          </a:p>
          <a:p>
            <a:pPr eaLnBrk="1" hangingPunct="1">
              <a:spcBef>
                <a:spcPct val="0"/>
              </a:spcBef>
              <a:buClrTx/>
              <a:buSzTx/>
              <a:buFontTx/>
              <a:buNone/>
            </a:pPr>
            <a:r>
              <a:rPr lang="en-AU" altLang="it-IT" sz="1600" dirty="0">
                <a:solidFill>
                  <a:srgbClr val="0000CC"/>
                </a:solidFill>
              </a:rPr>
              <a:t>(Lago di </a:t>
            </a:r>
            <a:r>
              <a:rPr lang="en-AU" altLang="it-IT" sz="1600" dirty="0" err="1">
                <a:solidFill>
                  <a:srgbClr val="0000CC"/>
                </a:solidFill>
              </a:rPr>
              <a:t>Ledro</a:t>
            </a:r>
            <a:r>
              <a:rPr lang="en-AU" altLang="it-IT" sz="1600" dirty="0">
                <a:solidFill>
                  <a:srgbClr val="0000CC"/>
                </a:solidFill>
              </a:rPr>
              <a:t>, Trentino, </a:t>
            </a:r>
            <a:r>
              <a:rPr lang="en-AU" altLang="it-IT" sz="1600" dirty="0" err="1">
                <a:solidFill>
                  <a:srgbClr val="0000CC"/>
                </a:solidFill>
              </a:rPr>
              <a:t>foto</a:t>
            </a:r>
            <a:r>
              <a:rPr lang="en-AU" altLang="it-IT" sz="1600" dirty="0">
                <a:solidFill>
                  <a:srgbClr val="0000CC"/>
                </a:solidFill>
              </a:rPr>
              <a:t> MK).</a:t>
            </a:r>
            <a:r>
              <a:rPr lang="en-AU" altLang="it-IT" sz="1600" dirty="0">
                <a:latin typeface="Arial" panose="020B0604020202020204" pitchFamily="34" charset="0"/>
              </a:rPr>
              <a:t> </a:t>
            </a:r>
          </a:p>
        </p:txBody>
      </p:sp>
      <p:sp>
        <p:nvSpPr>
          <p:cNvPr id="48133" name="Rectangle 5">
            <a:extLst>
              <a:ext uri="{FF2B5EF4-FFF2-40B4-BE49-F238E27FC236}">
                <a16:creationId xmlns:a16="http://schemas.microsoft.com/office/drawing/2014/main" id="{BE643B16-5715-E46E-CB73-8E705DDF357B}"/>
              </a:ext>
            </a:extLst>
          </p:cNvPr>
          <p:cNvSpPr>
            <a:spLocks noGrp="1" noChangeArrowheads="1"/>
          </p:cNvSpPr>
          <p:nvPr>
            <p:ph type="title"/>
          </p:nvPr>
        </p:nvSpPr>
        <p:spPr>
          <a:xfrm>
            <a:off x="1042988" y="301625"/>
            <a:ext cx="7640637" cy="1143000"/>
          </a:xfrm>
          <a:noFill/>
        </p:spPr>
        <p:txBody>
          <a:bodyPr anchor="ctr"/>
          <a:lstStyle/>
          <a:p>
            <a:pPr eaLnBrk="1" hangingPunct="1"/>
            <a:r>
              <a:rPr lang="it-IT" altLang="it-IT" sz="3200">
                <a:solidFill>
                  <a:schemeClr val="hlink"/>
                </a:solidFill>
                <a:latin typeface="Verdana" panose="020B0604030504040204" pitchFamily="34" charset="0"/>
                <a:ea typeface="Arial Unicode MS" pitchFamily="34" charset="-128"/>
              </a:rPr>
              <a:t>Strategie didattiche &amp; pedagogiche Iper-costruttivismo = camminare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a:extLst>
              <a:ext uri="{FF2B5EF4-FFF2-40B4-BE49-F238E27FC236}">
                <a16:creationId xmlns:a16="http://schemas.microsoft.com/office/drawing/2014/main" id="{3E612870-39BA-39F4-90FD-3D5A48194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3">
            <a:extLst>
              <a:ext uri="{FF2B5EF4-FFF2-40B4-BE49-F238E27FC236}">
                <a16:creationId xmlns:a16="http://schemas.microsoft.com/office/drawing/2014/main" id="{E504001E-554A-345B-DD78-DE2F43E8F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Rectangle 4">
            <a:extLst>
              <a:ext uri="{FF2B5EF4-FFF2-40B4-BE49-F238E27FC236}">
                <a16:creationId xmlns:a16="http://schemas.microsoft.com/office/drawing/2014/main" id="{FC984752-5507-6F0A-8981-CE328E7D1FEF}"/>
              </a:ext>
            </a:extLst>
          </p:cNvPr>
          <p:cNvSpPr>
            <a:spLocks noChangeArrowheads="1"/>
          </p:cNvSpPr>
          <p:nvPr/>
        </p:nvSpPr>
        <p:spPr bwMode="auto">
          <a:xfrm>
            <a:off x="530225" y="4571544"/>
            <a:ext cx="86137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2200" dirty="0">
                <a:solidFill>
                  <a:srgbClr val="0000CC"/>
                </a:solidFill>
              </a:rPr>
              <a:t>(a) L'iper-costruttivismo assomiglia a camminare sul lago, sapendo che sotto la sua superficie ci sono tronchi piantati da vicino (a un passo di distanza) 
 (b) Nel neolitico tali tronchi ravvicinati servivano ad assicurare la sicurezza dei coloni 
</a:t>
            </a:r>
            <a:r>
              <a:rPr lang="en-AU" altLang="it-IT" sz="1600" dirty="0">
                <a:solidFill>
                  <a:srgbClr val="0000CC"/>
                </a:solidFill>
              </a:rPr>
              <a:t>(Lago di </a:t>
            </a:r>
            <a:r>
              <a:rPr lang="en-AU" altLang="it-IT" sz="1600" dirty="0" err="1">
                <a:solidFill>
                  <a:srgbClr val="0000CC"/>
                </a:solidFill>
              </a:rPr>
              <a:t>Ledro</a:t>
            </a:r>
            <a:r>
              <a:rPr lang="en-AU" altLang="it-IT" sz="1600" dirty="0">
                <a:solidFill>
                  <a:srgbClr val="0000CC"/>
                </a:solidFill>
              </a:rPr>
              <a:t>, Trentino, </a:t>
            </a:r>
            <a:r>
              <a:rPr lang="en-AU" altLang="it-IT" sz="1600" dirty="0" err="1">
                <a:solidFill>
                  <a:srgbClr val="0000CC"/>
                </a:solidFill>
              </a:rPr>
              <a:t>foto</a:t>
            </a:r>
            <a:r>
              <a:rPr lang="en-AU" altLang="it-IT" sz="1600" dirty="0">
                <a:solidFill>
                  <a:srgbClr val="0000CC"/>
                </a:solidFill>
              </a:rPr>
              <a:t> MK).</a:t>
            </a:r>
            <a:r>
              <a:rPr lang="en-AU" altLang="it-IT" sz="1600" dirty="0">
                <a:solidFill>
                  <a:schemeClr val="tx1"/>
                </a:solidFill>
                <a:latin typeface="Arial" panose="020B0604020202020204" pitchFamily="34" charset="0"/>
              </a:rPr>
              <a:t> </a:t>
            </a:r>
          </a:p>
        </p:txBody>
      </p:sp>
      <p:sp>
        <p:nvSpPr>
          <p:cNvPr id="229381" name="Rectangle 5">
            <a:extLst>
              <a:ext uri="{FF2B5EF4-FFF2-40B4-BE49-F238E27FC236}">
                <a16:creationId xmlns:a16="http://schemas.microsoft.com/office/drawing/2014/main" id="{497C9073-CF9E-21F7-0421-9D569EDBBF19}"/>
              </a:ext>
            </a:extLst>
          </p:cNvPr>
          <p:cNvSpPr>
            <a:spLocks noGrp="1" noChangeArrowheads="1"/>
          </p:cNvSpPr>
          <p:nvPr>
            <p:ph type="title"/>
          </p:nvPr>
        </p:nvSpPr>
        <p:spPr>
          <a:xfrm>
            <a:off x="457200" y="250887"/>
            <a:ext cx="8229600" cy="1143000"/>
          </a:xfrm>
          <a:noFill/>
          <a:ln/>
        </p:spPr>
        <p:txBody>
          <a:bodyPr anchor="ctr"/>
          <a:lstStyle/>
          <a:p>
            <a:r>
              <a:rPr lang="pl-PL" altLang="it-IT" sz="3200">
                <a:solidFill>
                  <a:schemeClr val="hlink"/>
                </a:solidFill>
                <a:latin typeface="Verdana" panose="020B0604030504040204" pitchFamily="34" charset="0"/>
                <a:ea typeface="Arial Unicode MS" pitchFamily="34" charset="-128"/>
              </a:rPr>
              <a:t>Didactical &amp; Pedagogical strategy: Hyper-constructivism = walking</a:t>
            </a:r>
            <a:endParaRPr lang="en-US" altLang="it-IT" sz="3200">
              <a:solidFill>
                <a:schemeClr val="hlink"/>
              </a:solidFill>
              <a:latin typeface="Verdana" panose="020B0604030504040204" pitchFamily="34" charset="0"/>
              <a:ea typeface="Arial Unicode MS" pitchFamily="34" charset="-128"/>
            </a:endParaRPr>
          </a:p>
        </p:txBody>
      </p:sp>
      <p:pic>
        <p:nvPicPr>
          <p:cNvPr id="229382" name="Picture 6">
            <a:extLst>
              <a:ext uri="{FF2B5EF4-FFF2-40B4-BE49-F238E27FC236}">
                <a16:creationId xmlns:a16="http://schemas.microsoft.com/office/drawing/2014/main" id="{B96031CE-1786-7B1C-832A-91DCCEC085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472" y="1468469"/>
            <a:ext cx="7192281" cy="404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561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9382"/>
                                        </p:tgtEl>
                                        <p:attrNameLst>
                                          <p:attrName>style.visibility</p:attrName>
                                        </p:attrNameLst>
                                      </p:cBhvr>
                                      <p:to>
                                        <p:strVal val="visible"/>
                                      </p:to>
                                    </p:set>
                                    <p:anim calcmode="lin" valueType="num">
                                      <p:cBhvr>
                                        <p:cTn id="7" dur="500" fill="hold"/>
                                        <p:tgtEl>
                                          <p:spTgt spid="229382"/>
                                        </p:tgtEl>
                                        <p:attrNameLst>
                                          <p:attrName>ppt_w</p:attrName>
                                        </p:attrNameLst>
                                      </p:cBhvr>
                                      <p:tavLst>
                                        <p:tav tm="0">
                                          <p:val>
                                            <p:fltVal val="0"/>
                                          </p:val>
                                        </p:tav>
                                        <p:tav tm="100000">
                                          <p:val>
                                            <p:strVal val="#ppt_w"/>
                                          </p:val>
                                        </p:tav>
                                      </p:tavLst>
                                    </p:anim>
                                    <p:anim calcmode="lin" valueType="num">
                                      <p:cBhvr>
                                        <p:cTn id="8" dur="500" fill="hold"/>
                                        <p:tgtEl>
                                          <p:spTgt spid="2293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274" name="Group 2">
            <a:extLst>
              <a:ext uri="{FF2B5EF4-FFF2-40B4-BE49-F238E27FC236}">
                <a16:creationId xmlns:a16="http://schemas.microsoft.com/office/drawing/2014/main" id="{37D1B7C9-1805-9B9A-B9C2-F7A197D945BC}"/>
              </a:ext>
            </a:extLst>
          </p:cNvPr>
          <p:cNvGrpSpPr>
            <a:grpSpLocks/>
          </p:cNvGrpSpPr>
          <p:nvPr/>
        </p:nvGrpSpPr>
        <p:grpSpPr bwMode="auto">
          <a:xfrm>
            <a:off x="468313" y="1700213"/>
            <a:ext cx="8424862" cy="3600450"/>
            <a:chOff x="1417" y="2857"/>
            <a:chExt cx="7560" cy="3240"/>
          </a:xfrm>
        </p:grpSpPr>
        <p:pic>
          <p:nvPicPr>
            <p:cNvPr id="54277" name="Picture 3">
              <a:extLst>
                <a:ext uri="{FF2B5EF4-FFF2-40B4-BE49-F238E27FC236}">
                  <a16:creationId xmlns:a16="http://schemas.microsoft.com/office/drawing/2014/main" id="{8F3ACB02-9FF0-67F8-A399-2958D1E71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 y="2857"/>
              <a:ext cx="3870"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a:extLst>
                <a:ext uri="{FF2B5EF4-FFF2-40B4-BE49-F238E27FC236}">
                  <a16:creationId xmlns:a16="http://schemas.microsoft.com/office/drawing/2014/main" id="{4242FDCB-5FF8-925E-E7CB-425B1E7BA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 y="2857"/>
              <a:ext cx="2505"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a:extLst>
                <a:ext uri="{FF2B5EF4-FFF2-40B4-BE49-F238E27FC236}">
                  <a16:creationId xmlns:a16="http://schemas.microsoft.com/office/drawing/2014/main" id="{618420E3-E5C2-63D6-5EB0-9A2994C63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 y="5017"/>
              <a:ext cx="162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6">
              <a:extLst>
                <a:ext uri="{FF2B5EF4-FFF2-40B4-BE49-F238E27FC236}">
                  <a16:creationId xmlns:a16="http://schemas.microsoft.com/office/drawing/2014/main" id="{A012A63E-A151-FAC2-990D-AF47294F0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7" y="4117"/>
              <a:ext cx="1260"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Rectangle 7">
            <a:extLst>
              <a:ext uri="{FF2B5EF4-FFF2-40B4-BE49-F238E27FC236}">
                <a16:creationId xmlns:a16="http://schemas.microsoft.com/office/drawing/2014/main" id="{9CAABFAC-9478-B869-C9E6-8C4FE7078E06}"/>
              </a:ext>
            </a:extLst>
          </p:cNvPr>
          <p:cNvSpPr>
            <a:spLocks noGrp="1" noChangeArrowheads="1"/>
          </p:cNvSpPr>
          <p:nvPr>
            <p:ph type="title"/>
          </p:nvPr>
        </p:nvSpPr>
        <p:spPr>
          <a:xfrm>
            <a:off x="1370013" y="301625"/>
            <a:ext cx="7523162" cy="1143000"/>
          </a:xfrm>
        </p:spPr>
        <p:txBody>
          <a:bodyPr/>
          <a:lstStyle/>
          <a:p>
            <a:pPr eaLnBrk="1" hangingPunct="1"/>
            <a:r>
              <a:rPr lang="pl-PL" altLang="it-IT" sz="3200" dirty="0">
                <a:solidFill>
                  <a:schemeClr val="hlink"/>
                </a:solidFill>
                <a:latin typeface="Verdana" panose="020B0604030504040204" pitchFamily="34" charset="0"/>
              </a:rPr>
              <a:t>Strategie </a:t>
            </a:r>
            <a:r>
              <a:rPr lang="it-IT" altLang="it-IT" sz="3200" dirty="0">
                <a:solidFill>
                  <a:schemeClr val="hlink"/>
                </a:solidFill>
                <a:latin typeface="Verdana" panose="020B0604030504040204" pitchFamily="34" charset="0"/>
              </a:rPr>
              <a:t>della Pedagogia Cognitivista</a:t>
            </a:r>
            <a:r>
              <a:rPr lang="pl-PL" altLang="it-IT" sz="3200" dirty="0">
                <a:solidFill>
                  <a:schemeClr val="hlink"/>
                </a:solidFill>
                <a:latin typeface="Verdana" panose="020B0604030504040204" pitchFamily="34" charset="0"/>
              </a:rPr>
              <a:t>: Neo-realism</a:t>
            </a:r>
            <a:r>
              <a:rPr lang="it-IT" altLang="it-IT" sz="3200" dirty="0">
                <a:solidFill>
                  <a:schemeClr val="hlink"/>
                </a:solidFill>
                <a:latin typeface="Verdana" panose="020B0604030504040204" pitchFamily="34" charset="0"/>
              </a:rPr>
              <a:t>o</a:t>
            </a:r>
            <a:r>
              <a:rPr lang="pl-PL" altLang="it-IT" sz="3200" dirty="0"/>
              <a:t> </a:t>
            </a:r>
            <a:endParaRPr lang="en-US" altLang="it-IT" sz="3200" dirty="0"/>
          </a:p>
        </p:txBody>
      </p:sp>
      <p:sp>
        <p:nvSpPr>
          <p:cNvPr id="54276" name="Text Box 8">
            <a:extLst>
              <a:ext uri="{FF2B5EF4-FFF2-40B4-BE49-F238E27FC236}">
                <a16:creationId xmlns:a16="http://schemas.microsoft.com/office/drawing/2014/main" id="{CC849DC4-FCF7-2B30-957A-3697B848AB10}"/>
              </a:ext>
            </a:extLst>
          </p:cNvPr>
          <p:cNvSpPr txBox="1">
            <a:spLocks noChangeArrowheads="1"/>
          </p:cNvSpPr>
          <p:nvPr/>
        </p:nvSpPr>
        <p:spPr bwMode="auto">
          <a:xfrm>
            <a:off x="158750" y="5540375"/>
            <a:ext cx="6469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400">
                <a:solidFill>
                  <a:srgbClr val="333399"/>
                </a:solidFill>
                <a:latin typeface="Arial" panose="020B0604020202020204" pitchFamily="34" charset="0"/>
                <a:ea typeface="Arial Unicode MS" pitchFamily="34" charset="-128"/>
              </a:rPr>
              <a:t>Illustrare tutto, per stimolare l’immaginazione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0EE3DEF-2ABD-112F-7C86-BF8C7D4A074D}"/>
              </a:ext>
            </a:extLst>
          </p:cNvPr>
          <p:cNvSpPr>
            <a:spLocks noGrp="1" noChangeArrowheads="1"/>
          </p:cNvSpPr>
          <p:nvPr>
            <p:ph type="title"/>
          </p:nvPr>
        </p:nvSpPr>
        <p:spPr>
          <a:xfrm>
            <a:off x="1403350" y="-242888"/>
            <a:ext cx="8929688" cy="1143001"/>
          </a:xfrm>
        </p:spPr>
        <p:txBody>
          <a:bodyPr/>
          <a:lstStyle/>
          <a:p>
            <a:pPr eaLnBrk="1" hangingPunct="1"/>
            <a:r>
              <a:rPr lang="it-IT" altLang="it-IT" dirty="0"/>
              <a:t>I principi della didattica I-C</a:t>
            </a:r>
            <a:r>
              <a:rPr lang="pl-PL" altLang="it-IT" dirty="0"/>
              <a:t>:</a:t>
            </a:r>
            <a:endParaRPr lang="en-AU" altLang="it-IT" dirty="0"/>
          </a:p>
        </p:txBody>
      </p:sp>
      <p:sp>
        <p:nvSpPr>
          <p:cNvPr id="52227" name="Rectangle 3">
            <a:extLst>
              <a:ext uri="{FF2B5EF4-FFF2-40B4-BE49-F238E27FC236}">
                <a16:creationId xmlns:a16="http://schemas.microsoft.com/office/drawing/2014/main" id="{E281A67C-A831-80FE-0F75-0F054F671945}"/>
              </a:ext>
            </a:extLst>
          </p:cNvPr>
          <p:cNvSpPr>
            <a:spLocks noGrp="1" noChangeArrowheads="1"/>
          </p:cNvSpPr>
          <p:nvPr>
            <p:ph type="body" idx="1"/>
          </p:nvPr>
        </p:nvSpPr>
        <p:spPr>
          <a:xfrm>
            <a:off x="812800" y="1276350"/>
            <a:ext cx="8080375" cy="5157788"/>
          </a:xfrm>
        </p:spPr>
        <p:txBody>
          <a:bodyPr/>
          <a:lstStyle/>
          <a:p>
            <a:pPr eaLnBrk="1" hangingPunct="1">
              <a:lnSpc>
                <a:spcPct val="80000"/>
              </a:lnSpc>
              <a:buFont typeface="Wingdings" panose="05000000000000000000" pitchFamily="2" charset="2"/>
              <a:buNone/>
            </a:pPr>
            <a:r>
              <a:rPr lang="it-IT" altLang="it-IT" sz="2100" b="1" u="sng" dirty="0"/>
              <a:t>Iper-costruttivismo:</a:t>
            </a:r>
            <a:r>
              <a:rPr lang="en-US" altLang="it-IT" sz="2100" b="1" u="sng" dirty="0"/>
              <a:t> </a:t>
            </a:r>
            <a:r>
              <a:rPr lang="en-US" altLang="it-IT" sz="2100" b="1" u="sng" dirty="0" err="1"/>
              <a:t>principi</a:t>
            </a:r>
            <a:endParaRPr lang="pl-PL" altLang="it-IT" sz="2100" b="1" dirty="0"/>
          </a:p>
          <a:p>
            <a:pPr eaLnBrk="1" hangingPunct="1">
              <a:lnSpc>
                <a:spcPct val="80000"/>
              </a:lnSpc>
            </a:pPr>
            <a:r>
              <a:rPr lang="it-IT" altLang="it-IT" sz="2100" dirty="0"/>
              <a:t>L’informazione è pan-accessibile</a:t>
            </a:r>
          </a:p>
          <a:p>
            <a:pPr eaLnBrk="1" hangingPunct="1">
              <a:lnSpc>
                <a:spcPct val="80000"/>
              </a:lnSpc>
            </a:pPr>
            <a:r>
              <a:rPr lang="it-IT" altLang="it-IT" sz="2100" dirty="0"/>
              <a:t>L’insegnamento è </a:t>
            </a:r>
            <a:r>
              <a:rPr lang="it-IT" altLang="it-IT" sz="2100" i="1" dirty="0"/>
              <a:t>interattivo</a:t>
            </a:r>
            <a:endParaRPr lang="it-IT" altLang="it-IT" sz="2100" dirty="0"/>
          </a:p>
          <a:p>
            <a:pPr eaLnBrk="1" hangingPunct="1">
              <a:lnSpc>
                <a:spcPct val="80000"/>
              </a:lnSpc>
            </a:pPr>
            <a:r>
              <a:rPr lang="it-IT" altLang="it-IT" sz="2100" dirty="0"/>
              <a:t>Elementi di saperi individuali costituiscono un punto di partenza (la risorsa iniziale) </a:t>
            </a:r>
          </a:p>
          <a:p>
            <a:pPr eaLnBrk="1" hangingPunct="1">
              <a:lnSpc>
                <a:spcPct val="80000"/>
              </a:lnSpc>
            </a:pPr>
            <a:r>
              <a:rPr lang="it-IT" altLang="it-IT" sz="2100" dirty="0"/>
              <a:t>Il ruolo essenziale svolge l’insegnante, che definisce (in modo implicito) i traguardi cognitivi (una legge, un principio, un fenomeno)  </a:t>
            </a:r>
          </a:p>
          <a:p>
            <a:pPr eaLnBrk="1" hangingPunct="1">
              <a:lnSpc>
                <a:spcPct val="80000"/>
              </a:lnSpc>
            </a:pPr>
            <a:r>
              <a:rPr lang="it-IT" altLang="it-IT" sz="2100" dirty="0"/>
              <a:t>Un traguardo così corrisponde a una categoria </a:t>
            </a:r>
            <a:r>
              <a:rPr lang="it-IT" altLang="it-IT" sz="2100" i="1" dirty="0"/>
              <a:t>ontologica</a:t>
            </a:r>
            <a:r>
              <a:rPr lang="it-IT" altLang="it-IT" sz="2100" dirty="0"/>
              <a:t> (e epistemica) kantiana. </a:t>
            </a:r>
          </a:p>
          <a:p>
            <a:pPr eaLnBrk="1" hangingPunct="1">
              <a:lnSpc>
                <a:spcPct val="80000"/>
              </a:lnSpc>
            </a:pPr>
            <a:r>
              <a:rPr lang="it-IT" altLang="it-IT" sz="2100" dirty="0"/>
              <a:t>L’insegnante deve indurre questa categoria nella mente dello studente</a:t>
            </a:r>
          </a:p>
          <a:p>
            <a:pPr eaLnBrk="1" hangingPunct="1">
              <a:lnSpc>
                <a:spcPct val="80000"/>
              </a:lnSpc>
            </a:pPr>
            <a:r>
              <a:rPr lang="it-IT" altLang="it-IT" sz="2100" dirty="0"/>
              <a:t>Il percorso dettagliato viene definito caso-per-caso </a:t>
            </a:r>
          </a:p>
          <a:p>
            <a:pPr eaLnBrk="1" hangingPunct="1">
              <a:lnSpc>
                <a:spcPct val="80000"/>
              </a:lnSpc>
            </a:pPr>
            <a:r>
              <a:rPr lang="it-IT" altLang="it-IT" sz="2100" dirty="0"/>
              <a:t>Nella costruzione del sentiero di arrivo, l’insegnante usa le conoscenze del gruppo e gli esperimenti </a:t>
            </a:r>
            <a:r>
              <a:rPr lang="it-IT" altLang="it-IT" sz="2100" i="1" dirty="0"/>
              <a:t>ad-hoc </a:t>
            </a:r>
            <a:r>
              <a:rPr lang="it-IT" altLang="it-IT" sz="2100" dirty="0"/>
              <a:t>(e i testi, anche «a caso» nell’insegnamento delle lingue, filosofia, storia, ecc.)</a:t>
            </a:r>
          </a:p>
          <a:p>
            <a:pPr eaLnBrk="1" hangingPunct="1">
              <a:lnSpc>
                <a:spcPct val="80000"/>
              </a:lnSpc>
            </a:pPr>
            <a:r>
              <a:rPr lang="it-IT" altLang="it-IT" sz="2100" dirty="0"/>
              <a:t>Imparare diventa una scoperta – attiva e coinvolgente</a:t>
            </a:r>
          </a:p>
          <a:p>
            <a:pPr eaLnBrk="1" hangingPunct="1">
              <a:lnSpc>
                <a:spcPct val="80000"/>
              </a:lnSpc>
            </a:pPr>
            <a:endParaRPr lang="en-AU" altLang="it-IT" sz="2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0982D4B-115A-E969-C13C-4E59AA1E59C1}"/>
              </a:ext>
            </a:extLst>
          </p:cNvPr>
          <p:cNvSpPr>
            <a:spLocks noGrp="1" noChangeArrowheads="1"/>
          </p:cNvSpPr>
          <p:nvPr>
            <p:ph type="title" idx="4294967295"/>
          </p:nvPr>
        </p:nvSpPr>
        <p:spPr/>
        <p:txBody>
          <a:bodyPr anchor="ctr"/>
          <a:lstStyle/>
          <a:p>
            <a:pPr eaLnBrk="1" hangingPunct="1"/>
            <a:r>
              <a:rPr lang="it-IT" altLang="it-IT" sz="3200"/>
              <a:t>Mondo virtuale </a:t>
            </a:r>
            <a:r>
              <a:rPr lang="pl-PL" altLang="it-IT" sz="3200"/>
              <a:t>↔ </a:t>
            </a:r>
            <a:r>
              <a:rPr lang="it-IT" altLang="it-IT" sz="3200"/>
              <a:t>mondo reale</a:t>
            </a:r>
            <a:r>
              <a:rPr lang="pl-PL" altLang="it-IT" sz="3200"/>
              <a:t> </a:t>
            </a:r>
            <a:br>
              <a:rPr lang="pl-PL" altLang="it-IT" sz="3200"/>
            </a:br>
            <a:r>
              <a:rPr lang="pl-PL" altLang="it-IT" sz="2400"/>
              <a:t>(</a:t>
            </a:r>
            <a:r>
              <a:rPr lang="it-IT" altLang="it-IT" sz="2400"/>
              <a:t>Liceo Pedagogico </a:t>
            </a:r>
            <a:r>
              <a:rPr lang="pl-PL" altLang="it-IT" sz="2400"/>
              <a:t>Rosmini </a:t>
            </a:r>
            <a:r>
              <a:rPr lang="it-IT" altLang="it-IT" sz="2400"/>
              <a:t>di </a:t>
            </a:r>
            <a:r>
              <a:rPr lang="pl-PL" altLang="it-IT" sz="2400"/>
              <a:t>Trento </a:t>
            </a:r>
            <a:r>
              <a:rPr lang="it-IT" altLang="it-IT" sz="2400"/>
              <a:t>a</a:t>
            </a:r>
            <a:r>
              <a:rPr lang="pl-PL" altLang="it-IT" sz="2400"/>
              <a:t> Toruń)</a:t>
            </a:r>
            <a:r>
              <a:rPr lang="pl-PL" altLang="it-IT" sz="2800"/>
              <a:t> </a:t>
            </a:r>
          </a:p>
        </p:txBody>
      </p:sp>
      <p:pic>
        <p:nvPicPr>
          <p:cNvPr id="50179" name="Picture 3" descr="stzr6">
            <a:extLst>
              <a:ext uri="{FF2B5EF4-FFF2-40B4-BE49-F238E27FC236}">
                <a16:creationId xmlns:a16="http://schemas.microsoft.com/office/drawing/2014/main" id="{47296509-7F75-E3E7-251B-129626CA7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39703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sztre4">
            <a:extLst>
              <a:ext uri="{FF2B5EF4-FFF2-40B4-BE49-F238E27FC236}">
                <a16:creationId xmlns:a16="http://schemas.microsoft.com/office/drawing/2014/main" id="{0966C18E-1C45-2F81-CEF6-41A44FA52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00213"/>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strze1">
            <a:extLst>
              <a:ext uri="{FF2B5EF4-FFF2-40B4-BE49-F238E27FC236}">
                <a16:creationId xmlns:a16="http://schemas.microsoft.com/office/drawing/2014/main" id="{37D63C72-CA30-21D8-0265-3DC93E0EE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005263"/>
            <a:ext cx="36004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728AEFCF-178F-0C38-78BE-36BA843F73AD}"/>
              </a:ext>
            </a:extLst>
          </p:cNvPr>
          <p:cNvSpPr>
            <a:spLocks noGrp="1" noChangeArrowheads="1"/>
          </p:cNvSpPr>
          <p:nvPr>
            <p:ph type="title"/>
          </p:nvPr>
        </p:nvSpPr>
        <p:spPr/>
        <p:txBody>
          <a:bodyPr/>
          <a:lstStyle/>
          <a:p>
            <a:r>
              <a:rPr lang="it-IT" altLang="it-IT" sz="3200" dirty="0">
                <a:latin typeface="Verdana" panose="020B0604030504040204" pitchFamily="34" charset="0"/>
              </a:rPr>
              <a:t>Didattica cognitiva</a:t>
            </a:r>
            <a:r>
              <a:rPr lang="pl-PL" altLang="it-IT" sz="3200" dirty="0">
                <a:latin typeface="Verdana" panose="020B0604030504040204" pitchFamily="34" charset="0"/>
              </a:rPr>
              <a:t> </a:t>
            </a:r>
            <a:br>
              <a:rPr lang="pl-PL" altLang="it-IT" sz="3200" dirty="0">
                <a:latin typeface="Verdana" panose="020B0604030504040204" pitchFamily="34" charset="0"/>
              </a:rPr>
            </a:br>
            <a:r>
              <a:rPr lang="pl-PL" altLang="it-IT" sz="3200" dirty="0">
                <a:latin typeface="Verdana" panose="020B0604030504040204" pitchFamily="34" charset="0"/>
              </a:rPr>
              <a:t>(Piero Crispiani)</a:t>
            </a:r>
            <a:endParaRPr lang="en-AU" altLang="it-IT" sz="3200" dirty="0">
              <a:latin typeface="Verdana" panose="020B0604030504040204" pitchFamily="34" charset="0"/>
            </a:endParaRPr>
          </a:p>
        </p:txBody>
      </p:sp>
      <p:pic>
        <p:nvPicPr>
          <p:cNvPr id="212996" name="Picture 4">
            <a:extLst>
              <a:ext uri="{FF2B5EF4-FFF2-40B4-BE49-F238E27FC236}">
                <a16:creationId xmlns:a16="http://schemas.microsoft.com/office/drawing/2014/main" id="{562D1714-FDAC-A77F-6C88-71CB71D57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0"/>
            <a:ext cx="1200150" cy="1800225"/>
          </a:xfrm>
          <a:prstGeom prst="rect">
            <a:avLst/>
          </a:prstGeom>
          <a:noFill/>
          <a:extLst>
            <a:ext uri="{909E8E84-426E-40DD-AFC4-6F175D3DCCD1}">
              <a14:hiddenFill xmlns:a14="http://schemas.microsoft.com/office/drawing/2010/main">
                <a:solidFill>
                  <a:srgbClr val="FFFFFF"/>
                </a:solidFill>
              </a14:hiddenFill>
            </a:ext>
          </a:extLst>
        </p:spPr>
      </p:pic>
      <p:sp>
        <p:nvSpPr>
          <p:cNvPr id="212997" name="Text Box 5">
            <a:extLst>
              <a:ext uri="{FF2B5EF4-FFF2-40B4-BE49-F238E27FC236}">
                <a16:creationId xmlns:a16="http://schemas.microsoft.com/office/drawing/2014/main" id="{600E441B-7989-BBD9-7908-30D976D212CE}"/>
              </a:ext>
            </a:extLst>
          </p:cNvPr>
          <p:cNvSpPr txBox="1">
            <a:spLocks noChangeArrowheads="1"/>
          </p:cNvSpPr>
          <p:nvPr/>
        </p:nvSpPr>
        <p:spPr bwMode="auto">
          <a:xfrm>
            <a:off x="971550" y="1535113"/>
            <a:ext cx="8172450" cy="523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it-IT" altLang="it-IT" sz="2000" dirty="0">
                <a:latin typeface="+mj-lt"/>
              </a:rPr>
              <a:t>Opzioni cognitive:
- Valorizzazione dei processi cognitivi (apprendimento e conoscenza)
- Collegare i processi cognitivi con la cultura
- Riconoscere la presenza mentale e la motivazione dell'alunno
- Riconoscere la presenza mentale e la motivazione dell'insegnante
- Valorizzazione dei legami tra cognizione e linguaggio
- Collegare l'azione didattica con gli strumenti didattici
- Comprensione dei contenuti culturali dell'insegnamento
- Orientamento alla conoscenza come costruzione del significato
- Comprendere l'individualità e il pluralismo dei processi cognitivi
- Valorizzazione della personalità 
- Molteplicità di stili didattici
- </a:t>
            </a:r>
            <a:r>
              <a:rPr lang="it-IT" altLang="it-IT" sz="2000" b="1" dirty="0">
                <a:latin typeface="+mj-lt"/>
              </a:rPr>
              <a:t>Valorizzazione della relazione tra insegnante e allievo</a:t>
            </a:r>
            <a:r>
              <a:rPr lang="it-IT" altLang="it-IT" sz="2000" dirty="0">
                <a:latin typeface="+mj-lt"/>
              </a:rPr>
              <a:t>, ecc.</a:t>
            </a:r>
            <a:r>
              <a:rPr lang="it-IT" altLang="it-IT" b="1" dirty="0">
                <a:solidFill>
                  <a:srgbClr val="333399"/>
                </a:solidFill>
                <a:latin typeface="Verdana" panose="020B0604030504040204" pitchFamily="34" charset="0"/>
              </a:rPr>
              <a:t>
</a:t>
            </a:r>
            <a:endParaRPr lang="en-AU" altLang="it-IT" sz="2200" b="1" dirty="0">
              <a:solidFill>
                <a:srgbClr val="333399"/>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12997"/>
                                        </p:tgtEl>
                                        <p:attrNameLst>
                                          <p:attrName>style.visibility</p:attrName>
                                        </p:attrNameLst>
                                      </p:cBhvr>
                                      <p:to>
                                        <p:strVal val="visible"/>
                                      </p:to>
                                    </p:set>
                                    <p:anim calcmode="discrete" valueType="clr">
                                      <p:cBhvr override="childStyle">
                                        <p:cTn id="7" dur="80"/>
                                        <p:tgtEl>
                                          <p:spTgt spid="2129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2997"/>
                                        </p:tgtEl>
                                        <p:attrNameLst>
                                          <p:attrName>fillcolor</p:attrName>
                                        </p:attrNameLst>
                                      </p:cBhvr>
                                      <p:tavLst>
                                        <p:tav tm="0">
                                          <p:val>
                                            <p:clrVal>
                                              <a:schemeClr val="accent2"/>
                                            </p:clrVal>
                                          </p:val>
                                        </p:tav>
                                        <p:tav tm="50000">
                                          <p:val>
                                            <p:clrVal>
                                              <a:schemeClr val="hlink"/>
                                            </p:clrVal>
                                          </p:val>
                                        </p:tav>
                                      </p:tavLst>
                                    </p:anim>
                                    <p:set>
                                      <p:cBhvr>
                                        <p:cTn id="9" dur="80"/>
                                        <p:tgtEl>
                                          <p:spTgt spid="2129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F05B2C-760D-95C2-217C-3B7B45B3B21C}"/>
              </a:ext>
            </a:extLst>
          </p:cNvPr>
          <p:cNvSpPr>
            <a:spLocks noGrp="1" noChangeArrowheads="1"/>
          </p:cNvSpPr>
          <p:nvPr>
            <p:ph type="title" idx="4294967295"/>
          </p:nvPr>
        </p:nvSpPr>
        <p:spPr>
          <a:xfrm>
            <a:off x="1331913" y="0"/>
            <a:ext cx="7313612" cy="1143000"/>
          </a:xfrm>
        </p:spPr>
        <p:txBody>
          <a:bodyPr/>
          <a:lstStyle/>
          <a:p>
            <a:pPr eaLnBrk="1" hangingPunct="1"/>
            <a:r>
              <a:rPr lang="pl-PL" altLang="it-IT"/>
              <a:t>„</a:t>
            </a:r>
            <a:r>
              <a:rPr lang="it-IT" altLang="it-IT" dirty="0"/>
              <a:t>Didattica e pedagogia cognitivista</a:t>
            </a:r>
            <a:r>
              <a:rPr lang="pl-PL" altLang="it-IT"/>
              <a:t>”</a:t>
            </a:r>
            <a:endParaRPr lang="en-AU" altLang="it-IT" dirty="0"/>
          </a:p>
        </p:txBody>
      </p:sp>
      <p:pic>
        <p:nvPicPr>
          <p:cNvPr id="6147" name="Picture 3">
            <a:extLst>
              <a:ext uri="{FF2B5EF4-FFF2-40B4-BE49-F238E27FC236}">
                <a16:creationId xmlns:a16="http://schemas.microsoft.com/office/drawing/2014/main" id="{D6FD09E6-6054-1922-3B37-20EE1B49C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69" y="1352600"/>
            <a:ext cx="2304488" cy="345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2FFCF15D-681D-1A66-7EC7-E0DF1B8F0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403" y="1352600"/>
            <a:ext cx="2431488" cy="34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9F176601-4AC4-348D-C2FC-9E4600F9BFB5}"/>
              </a:ext>
            </a:extLst>
          </p:cNvPr>
          <p:cNvSpPr txBox="1">
            <a:spLocks noChangeArrowheads="1"/>
          </p:cNvSpPr>
          <p:nvPr/>
        </p:nvSpPr>
        <p:spPr bwMode="auto">
          <a:xfrm>
            <a:off x="9996" y="5505400"/>
            <a:ext cx="9144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400" noProof="1">
                <a:latin typeface="Arial" panose="020B0604020202020204" pitchFamily="34" charset="0"/>
                <a:ea typeface="Arial Unicode MS" pitchFamily="34" charset="-128"/>
              </a:rPr>
              <a:t>Piero Crispiani, </a:t>
            </a:r>
            <a:r>
              <a:rPr lang="it-IT" altLang="it-IT" sz="1400" i="1" noProof="1">
                <a:latin typeface="Arial" panose="020B0604020202020204" pitchFamily="34" charset="0"/>
                <a:ea typeface="Arial Unicode MS" pitchFamily="34" charset="-128"/>
              </a:rPr>
              <a:t>Didattica cognitivista</a:t>
            </a:r>
            <a:r>
              <a:rPr lang="it-IT" altLang="it-IT" sz="1400" noProof="1">
                <a:latin typeface="Arial" panose="020B0604020202020204" pitchFamily="34" charset="0"/>
                <a:ea typeface="Arial Unicode MS" pitchFamily="34" charset="-128"/>
              </a:rPr>
              <a:t>, Roma, Armando Editore, 2006.</a:t>
            </a:r>
          </a:p>
          <a:p>
            <a:pPr eaLnBrk="1" hangingPunct="1">
              <a:spcBef>
                <a:spcPct val="0"/>
              </a:spcBef>
              <a:buClrTx/>
              <a:buSzTx/>
              <a:buFontTx/>
              <a:buNone/>
            </a:pPr>
            <a:r>
              <a:rPr lang="it-IT" altLang="it-IT" sz="1400" noProof="1">
                <a:latin typeface="Arial" panose="020B0604020202020204" pitchFamily="34" charset="0"/>
              </a:rPr>
              <a:t>Bronisław Siemieniecki, </a:t>
            </a:r>
            <a:r>
              <a:rPr lang="it-IT" altLang="it-IT" sz="1400" i="1" noProof="1">
                <a:latin typeface="Arial" panose="020B0604020202020204" pitchFamily="34" charset="0"/>
              </a:rPr>
              <a:t>Pedagogika kognitywistyczna. Studium teoretyczne</a:t>
            </a:r>
            <a:r>
              <a:rPr lang="it-IT" altLang="it-IT" sz="1400" noProof="1">
                <a:latin typeface="Arial" panose="020B0604020202020204" pitchFamily="34" charset="0"/>
              </a:rPr>
              <a:t>, Impuls, Kraków, 2013, Armando Editore, Roma, 2014</a:t>
            </a:r>
            <a:endParaRPr lang="it-IT" altLang="it-IT" sz="1400" noProof="1">
              <a:latin typeface="Arial" panose="020B0604020202020204" pitchFamily="34" charset="0"/>
              <a:ea typeface="Arial Unicode MS" pitchFamily="34" charset="-128"/>
            </a:endParaRPr>
          </a:p>
          <a:p>
            <a:pPr eaLnBrk="1" hangingPunct="1">
              <a:spcBef>
                <a:spcPct val="0"/>
              </a:spcBef>
              <a:buClrTx/>
              <a:buSzTx/>
              <a:buFontTx/>
              <a:buNone/>
            </a:pPr>
            <a:r>
              <a:rPr lang="it-IT" altLang="it-IT" sz="1400" noProof="1">
                <a:latin typeface="Arial" panose="020B0604020202020204" pitchFamily="34" charset="0"/>
                <a:ea typeface="Arial Unicode MS" pitchFamily="34" charset="-128"/>
              </a:rPr>
              <a:t>Piero Crispiani, Bronislaw Siemieniecki, Grzegorz Karwasz, </a:t>
            </a:r>
            <a:r>
              <a:rPr lang="it-IT" altLang="it-IT" sz="1400" i="1" noProof="1">
                <a:latin typeface="Arial" panose="020B0604020202020204" pitchFamily="34" charset="0"/>
                <a:ea typeface="Arial Unicode MS" pitchFamily="34" charset="-128"/>
              </a:rPr>
              <a:t>Didattica </a:t>
            </a:r>
            <a:r>
              <a:rPr lang="it-IT" altLang="it-IT" sz="1400" noProof="1">
                <a:latin typeface="Arial" panose="020B0604020202020204" pitchFamily="34" charset="0"/>
                <a:ea typeface="Arial Unicode MS" pitchFamily="34" charset="-128"/>
              </a:rPr>
              <a:t>cognitivista. </a:t>
            </a:r>
            <a:r>
              <a:rPr lang="it-IT" altLang="it-IT" sz="1400" i="1" noProof="1">
                <a:latin typeface="Arial" panose="020B0604020202020204" pitchFamily="34" charset="0"/>
                <a:ea typeface="Arial Unicode MS" pitchFamily="34" charset="-128"/>
              </a:rPr>
              <a:t>Principi e implementazioni, </a:t>
            </a:r>
          </a:p>
          <a:p>
            <a:pPr eaLnBrk="1" hangingPunct="1">
              <a:spcBef>
                <a:spcPct val="0"/>
              </a:spcBef>
              <a:buClrTx/>
              <a:buSzTx/>
              <a:buFontTx/>
              <a:buNone/>
            </a:pPr>
            <a:r>
              <a:rPr lang="it-IT" altLang="it-IT" sz="1400" i="1" noProof="1">
                <a:latin typeface="Arial" panose="020B0604020202020204" pitchFamily="34" charset="0"/>
                <a:ea typeface="Arial Unicode MS" pitchFamily="34" charset="-128"/>
              </a:rPr>
              <a:t>   </a:t>
            </a:r>
            <a:r>
              <a:rPr lang="it-IT" altLang="it-IT" sz="1400" noProof="1">
                <a:latin typeface="Arial" panose="020B0604020202020204" pitchFamily="34" charset="0"/>
                <a:ea typeface="Arial Unicode MS" pitchFamily="34" charset="-128"/>
              </a:rPr>
              <a:t>in preparazione </a:t>
            </a:r>
          </a:p>
        </p:txBody>
      </p:sp>
      <p:pic>
        <p:nvPicPr>
          <p:cNvPr id="6152" name="Picture 8">
            <a:extLst>
              <a:ext uri="{FF2B5EF4-FFF2-40B4-BE49-F238E27FC236}">
                <a16:creationId xmlns:a16="http://schemas.microsoft.com/office/drawing/2014/main" id="{3D4D110C-FC72-EF35-30F2-8239B661F2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223" y="1352600"/>
            <a:ext cx="2482289" cy="345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a:extLst>
              <a:ext uri="{FF2B5EF4-FFF2-40B4-BE49-F238E27FC236}">
                <a16:creationId xmlns:a16="http://schemas.microsoft.com/office/drawing/2014/main" id="{6EBE464B-CBCD-7C39-DFF8-31BE32F0D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73238"/>
            <a:ext cx="51847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a:extLst>
              <a:ext uri="{FF2B5EF4-FFF2-40B4-BE49-F238E27FC236}">
                <a16:creationId xmlns:a16="http://schemas.microsoft.com/office/drawing/2014/main" id="{834852EA-02C7-7680-5D9A-1747DDA29B04}"/>
              </a:ext>
            </a:extLst>
          </p:cNvPr>
          <p:cNvSpPr>
            <a:spLocks noGrp="1" noChangeArrowheads="1"/>
          </p:cNvSpPr>
          <p:nvPr>
            <p:ph type="title"/>
          </p:nvPr>
        </p:nvSpPr>
        <p:spPr/>
        <p:txBody>
          <a:bodyPr/>
          <a:lstStyle/>
          <a:p>
            <a:pPr eaLnBrk="1" hangingPunct="1"/>
            <a:r>
              <a:rPr lang="it-IT" altLang="it-IT"/>
              <a:t>Imparare porta gioia </a:t>
            </a:r>
            <a:br>
              <a:rPr lang="it-IT" altLang="it-IT"/>
            </a:br>
            <a:r>
              <a:rPr lang="it-IT" altLang="it-IT"/>
              <a:t>(l’emozione cognitiva) </a:t>
            </a:r>
          </a:p>
        </p:txBody>
      </p:sp>
    </p:spTree>
    <p:extLst>
      <p:ext uri="{BB962C8B-B14F-4D97-AF65-F5344CB8AC3E}">
        <p14:creationId xmlns:p14="http://schemas.microsoft.com/office/powerpoint/2010/main" val="992581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7C28F7-8F57-9E15-FE7A-C2F4EE1577DF}"/>
              </a:ext>
            </a:extLst>
          </p:cNvPr>
          <p:cNvSpPr>
            <a:spLocks noGrp="1" noChangeArrowheads="1"/>
          </p:cNvSpPr>
          <p:nvPr>
            <p:ph type="title" idx="4294967295"/>
          </p:nvPr>
        </p:nvSpPr>
        <p:spPr/>
        <p:txBody>
          <a:bodyPr/>
          <a:lstStyle/>
          <a:p>
            <a:pPr eaLnBrk="1" hangingPunct="1"/>
            <a:r>
              <a:rPr lang="it-IT" altLang="it-IT"/>
              <a:t>Imparare porta gioia </a:t>
            </a:r>
            <a:br>
              <a:rPr lang="it-IT" altLang="it-IT"/>
            </a:br>
            <a:r>
              <a:rPr lang="it-IT" altLang="it-IT"/>
              <a:t>(l’emozione cognitiva) </a:t>
            </a:r>
          </a:p>
        </p:txBody>
      </p:sp>
      <p:pic>
        <p:nvPicPr>
          <p:cNvPr id="68611" name="Picture 4">
            <a:extLst>
              <a:ext uri="{FF2B5EF4-FFF2-40B4-BE49-F238E27FC236}">
                <a16:creationId xmlns:a16="http://schemas.microsoft.com/office/drawing/2014/main" id="{6697D89C-5D6C-36F7-3A76-5273B2453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060575"/>
            <a:ext cx="53276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46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0528C3D-D7B9-68D5-0A34-CA88F8F8EB63}"/>
              </a:ext>
            </a:extLst>
          </p:cNvPr>
          <p:cNvSpPr>
            <a:spLocks noGrp="1" noChangeArrowheads="1"/>
          </p:cNvSpPr>
          <p:nvPr>
            <p:ph type="title" idx="4294967295"/>
          </p:nvPr>
        </p:nvSpPr>
        <p:spPr/>
        <p:txBody>
          <a:bodyPr/>
          <a:lstStyle/>
          <a:p>
            <a:pPr eaLnBrk="1" hangingPunct="1"/>
            <a:r>
              <a:rPr lang="it-IT" altLang="it-IT"/>
              <a:t>Imparare porta gioia </a:t>
            </a:r>
            <a:br>
              <a:rPr lang="it-IT" altLang="it-IT"/>
            </a:br>
            <a:r>
              <a:rPr lang="it-IT" altLang="it-IT"/>
              <a:t>(l’emozione cognitiva) </a:t>
            </a:r>
          </a:p>
        </p:txBody>
      </p:sp>
      <p:pic>
        <p:nvPicPr>
          <p:cNvPr id="70659" name="Picture 6">
            <a:extLst>
              <a:ext uri="{FF2B5EF4-FFF2-40B4-BE49-F238E27FC236}">
                <a16:creationId xmlns:a16="http://schemas.microsoft.com/office/drawing/2014/main" id="{00023061-B41B-F790-F134-18B973D3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185988"/>
            <a:ext cx="540067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65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FCBDCB1-FE4F-9ABE-51A4-A64BC5E8E00E}"/>
              </a:ext>
            </a:extLst>
          </p:cNvPr>
          <p:cNvSpPr>
            <a:spLocks noGrp="1" noChangeArrowheads="1"/>
          </p:cNvSpPr>
          <p:nvPr>
            <p:ph type="title"/>
          </p:nvPr>
        </p:nvSpPr>
        <p:spPr>
          <a:xfrm>
            <a:off x="683568" y="17863"/>
            <a:ext cx="7313612" cy="1143000"/>
          </a:xfrm>
        </p:spPr>
        <p:txBody>
          <a:bodyPr/>
          <a:lstStyle/>
          <a:p>
            <a:r>
              <a:rPr lang="pl-PL" altLang="it-IT" sz="3200" dirty="0">
                <a:latin typeface="Verdana" panose="020B0604030504040204" pitchFamily="34" charset="0"/>
              </a:rPr>
              <a:t>Guided participation: theory </a:t>
            </a:r>
            <a:br>
              <a:rPr lang="pl-PL" altLang="it-IT" sz="3200" dirty="0">
                <a:latin typeface="Verdana" panose="020B0604030504040204" pitchFamily="34" charset="0"/>
              </a:rPr>
            </a:br>
            <a:r>
              <a:rPr lang="pl-PL" altLang="it-IT" sz="3200" dirty="0">
                <a:latin typeface="Verdana" panose="020B0604030504040204" pitchFamily="34" charset="0"/>
              </a:rPr>
              <a:t>(Barbara Rogoff)</a:t>
            </a:r>
            <a:endParaRPr lang="en-AU" altLang="it-IT" sz="3200" dirty="0">
              <a:latin typeface="Verdana" panose="020B0604030504040204" pitchFamily="34" charset="0"/>
            </a:endParaRPr>
          </a:p>
        </p:txBody>
      </p:sp>
      <p:sp>
        <p:nvSpPr>
          <p:cNvPr id="173060" name="Text Box 4">
            <a:extLst>
              <a:ext uri="{FF2B5EF4-FFF2-40B4-BE49-F238E27FC236}">
                <a16:creationId xmlns:a16="http://schemas.microsoft.com/office/drawing/2014/main" id="{798E73F0-FD5E-E520-8AEE-A2F6934BDC5C}"/>
              </a:ext>
            </a:extLst>
          </p:cNvPr>
          <p:cNvSpPr txBox="1">
            <a:spLocks noChangeArrowheads="1"/>
          </p:cNvSpPr>
          <p:nvPr/>
        </p:nvSpPr>
        <p:spPr bwMode="auto">
          <a:xfrm>
            <a:off x="287176" y="1471910"/>
            <a:ext cx="8569647"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spcBef>
                <a:spcPct val="20000"/>
              </a:spcBef>
            </a:pPr>
            <a:r>
              <a:rPr lang="it-IT" altLang="it-IT" sz="2000" dirty="0">
                <a:latin typeface="Verdana" panose="020B0604030504040204" pitchFamily="34" charset="0"/>
              </a:rPr>
              <a:t>"Strutturare un problema nel guidare la partecipazione può coinvolgere gli insegnanti, che forniscono ai bambini la possibilità di partecipare a un sotto-obiettivo significativo di un'attività, che incarna il processo dell'attività nel suo complesso. </a:t>
            </a:r>
          </a:p>
          <a:p>
            <a:pPr marL="0" indent="0" algn="just">
              <a:spcBef>
                <a:spcPct val="20000"/>
              </a:spcBef>
            </a:pPr>
            <a:r>
              <a:rPr lang="it-IT" altLang="it-IT" sz="2000" dirty="0">
                <a:latin typeface="Verdana" panose="020B0604030504040204" pitchFamily="34" charset="0"/>
              </a:rPr>
              <a:t>La strutturazione non si concentra sulla suddivisione di un'attività in passaggi ordinati minuziosamente da misurare in modo bloccato. Piuttosto, una strutturazione efficace – a mio avviso – mantiene il coinvolgimento dei bambini con lo scopo dell'attività, integrando vari aspetti di compiti in un pezzo gestibile. </a:t>
            </a:r>
          </a:p>
          <a:p>
            <a:pPr marL="0" indent="0" algn="just">
              <a:spcBef>
                <a:spcPct val="20000"/>
              </a:spcBef>
            </a:pPr>
            <a:r>
              <a:rPr lang="it-IT" altLang="it-IT" sz="2000" dirty="0">
                <a:latin typeface="Verdana" panose="020B0604030504040204" pitchFamily="34" charset="0"/>
              </a:rPr>
              <a:t>Il coinvolgimento nel processo generale e nello scopo dell'attività, in una forma gestibile e supportabile, offre ai bambini la possibilità di vedere come i passaggi si incastrano tra loro e di partecipare ad aspetti dell'attività che riflettono l'obiettivo generale, acquisendo sia abilità che una visione di come e perché l'attività funziona "</a:t>
            </a:r>
            <a:r>
              <a:rPr lang="it-IT" altLang="it-IT" sz="2000" u="sng" dirty="0">
                <a:latin typeface="Verdana" panose="020B0604030504040204" pitchFamily="34" charset="0"/>
              </a:rPr>
              <a:t>
</a:t>
            </a:r>
            <a:r>
              <a:rPr lang="pl-PL" altLang="it-IT" sz="1800" dirty="0">
                <a:latin typeface="Verdana" panose="020B0604030504040204" pitchFamily="34" charset="0"/>
              </a:rPr>
              <a:t>Barbara Rogoff, </a:t>
            </a:r>
            <a:r>
              <a:rPr lang="pl-PL" altLang="it-IT" sz="1800" i="1" dirty="0">
                <a:latin typeface="Verdana" panose="020B0604030504040204" pitchFamily="34" charset="0"/>
              </a:rPr>
              <a:t>Apprenticeship in Thinking</a:t>
            </a:r>
            <a:r>
              <a:rPr lang="pl-PL" altLang="it-IT" sz="1800" dirty="0">
                <a:latin typeface="Verdana" panose="020B0604030504040204" pitchFamily="34" charset="0"/>
              </a:rPr>
              <a:t>, Oxford, 1990, p. 95</a:t>
            </a:r>
            <a:r>
              <a:rPr lang="pl-PL" altLang="it-IT" sz="2000" dirty="0">
                <a:solidFill>
                  <a:srgbClr val="333399"/>
                </a:solidFill>
                <a:latin typeface="Verdana" panose="020B0604030504040204" pitchFamily="34" charset="0"/>
              </a:rPr>
              <a:t> </a:t>
            </a:r>
            <a:endParaRPr lang="en-AU" altLang="it-IT" sz="2000" dirty="0">
              <a:solidFill>
                <a:srgbClr val="333399"/>
              </a:solidFill>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36403A0-FB2F-A8CF-680E-16072217C6E2}"/>
              </a:ext>
            </a:extLst>
          </p:cNvPr>
          <p:cNvSpPr>
            <a:spLocks noGrp="1" noChangeArrowheads="1"/>
          </p:cNvSpPr>
          <p:nvPr>
            <p:ph type="title"/>
          </p:nvPr>
        </p:nvSpPr>
        <p:spPr/>
        <p:txBody>
          <a:bodyPr/>
          <a:lstStyle/>
          <a:p>
            <a:r>
              <a:rPr lang="pl-PL" altLang="it-IT" sz="3200">
                <a:latin typeface="Verdana" panose="020B0604030504040204" pitchFamily="34" charset="0"/>
              </a:rPr>
              <a:t>Guided participation: implementation at school</a:t>
            </a:r>
            <a:endParaRPr lang="en-AU" altLang="it-IT" sz="3200">
              <a:latin typeface="Verdana" panose="020B0604030504040204" pitchFamily="34" charset="0"/>
            </a:endParaRPr>
          </a:p>
        </p:txBody>
      </p:sp>
      <p:pic>
        <p:nvPicPr>
          <p:cNvPr id="194565" name="Picture 5">
            <a:extLst>
              <a:ext uri="{FF2B5EF4-FFF2-40B4-BE49-F238E27FC236}">
                <a16:creationId xmlns:a16="http://schemas.microsoft.com/office/drawing/2014/main" id="{64E2F8F0-DD46-8E16-F807-B782E78F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a:extLst>
              <a:ext uri="{FF2B5EF4-FFF2-40B4-BE49-F238E27FC236}">
                <a16:creationId xmlns:a16="http://schemas.microsoft.com/office/drawing/2014/main" id="{FE921190-38AF-AFD4-4C7D-5FD5B5C5BE98}"/>
              </a:ext>
            </a:extLst>
          </p:cNvPr>
          <p:cNvSpPr txBox="1">
            <a:spLocks noChangeArrowheads="1"/>
          </p:cNvSpPr>
          <p:nvPr/>
        </p:nvSpPr>
        <p:spPr bwMode="auto">
          <a:xfrm>
            <a:off x="90488" y="5589588"/>
            <a:ext cx="2482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Problem</a:t>
            </a:r>
          </a:p>
          <a:p>
            <a:pPr>
              <a:spcBef>
                <a:spcPct val="20000"/>
              </a:spcBef>
              <a:buFontTx/>
              <a:buAutoNum type="arabicPeriod"/>
            </a:pPr>
            <a:r>
              <a:rPr lang="pl-PL" altLang="it-IT" sz="2000">
                <a:solidFill>
                  <a:srgbClr val="333399"/>
                </a:solidFill>
                <a:latin typeface="Verdana" panose="020B0604030504040204" pitchFamily="34" charset="0"/>
              </a:rPr>
              <a:t>Solution</a:t>
            </a:r>
          </a:p>
          <a:p>
            <a:pPr>
              <a:spcBef>
                <a:spcPct val="20000"/>
              </a:spcBef>
              <a:buFontTx/>
              <a:buAutoNum type="arabicPeriod"/>
            </a:pPr>
            <a:r>
              <a:rPr lang="pl-PL" altLang="it-IT" sz="2000">
                <a:solidFill>
                  <a:srgbClr val="333399"/>
                </a:solidFill>
                <a:latin typeface="Verdana" panose="020B0604030504040204" pitchFamily="34" charset="0"/>
              </a:rPr>
              <a:t>Development</a:t>
            </a:r>
            <a:endParaRPr lang="en-AU" altLang="it-IT" sz="2000">
              <a:solidFill>
                <a:srgbClr val="333399"/>
              </a:solidFill>
              <a:latin typeface="Verdana" panose="020B0604030504040204" pitchFamily="34" charset="0"/>
            </a:endParaRPr>
          </a:p>
        </p:txBody>
      </p:sp>
      <p:sp>
        <p:nvSpPr>
          <p:cNvPr id="194569" name="Text Box 9">
            <a:extLst>
              <a:ext uri="{FF2B5EF4-FFF2-40B4-BE49-F238E27FC236}">
                <a16:creationId xmlns:a16="http://schemas.microsoft.com/office/drawing/2014/main" id="{9B9A7AC7-5483-1EED-1143-E64EF7284496}"/>
              </a:ext>
            </a:extLst>
          </p:cNvPr>
          <p:cNvSpPr txBox="1">
            <a:spLocks noChangeArrowheads="1"/>
          </p:cNvSpPr>
          <p:nvPr/>
        </p:nvSpPr>
        <p:spPr bwMode="auto">
          <a:xfrm>
            <a:off x="3775075" y="6381750"/>
            <a:ext cx="53800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Fiat Lux</a:t>
            </a:r>
            <a:r>
              <a:rPr lang="pl-PL" altLang="it-IT" sz="1600">
                <a:solidFill>
                  <a:srgbClr val="333399"/>
                </a:solidFill>
                <a:latin typeface="Verdana" panose="020B0604030504040204" pitchFamily="34" charset="0"/>
              </a:rPr>
              <a:t> Interactive exhibition, 2010 (foto MK)</a:t>
            </a:r>
            <a:endParaRPr lang="en-AU" altLang="it-IT" sz="1600">
              <a:solidFill>
                <a:srgbClr val="333399"/>
              </a:solidFill>
              <a:latin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36403A0-FB2F-A8CF-680E-16072217C6E2}"/>
              </a:ext>
            </a:extLst>
          </p:cNvPr>
          <p:cNvSpPr>
            <a:spLocks noGrp="1" noChangeArrowheads="1"/>
          </p:cNvSpPr>
          <p:nvPr>
            <p:ph type="title"/>
          </p:nvPr>
        </p:nvSpPr>
        <p:spPr/>
        <p:txBody>
          <a:bodyPr/>
          <a:lstStyle/>
          <a:p>
            <a:r>
              <a:rPr lang="pl-PL" altLang="it-IT" sz="3200">
                <a:latin typeface="Verdana" panose="020B0604030504040204" pitchFamily="34" charset="0"/>
              </a:rPr>
              <a:t>Guided participation: implementation at school</a:t>
            </a:r>
            <a:endParaRPr lang="en-AU" altLang="it-IT" sz="3200">
              <a:latin typeface="Verdana" panose="020B0604030504040204" pitchFamily="34" charset="0"/>
            </a:endParaRPr>
          </a:p>
        </p:txBody>
      </p:sp>
      <p:pic>
        <p:nvPicPr>
          <p:cNvPr id="194565" name="Picture 5">
            <a:extLst>
              <a:ext uri="{FF2B5EF4-FFF2-40B4-BE49-F238E27FC236}">
                <a16:creationId xmlns:a16="http://schemas.microsoft.com/office/drawing/2014/main" id="{64E2F8F0-DD46-8E16-F807-B782E78F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6" name="Picture 6">
            <a:extLst>
              <a:ext uri="{FF2B5EF4-FFF2-40B4-BE49-F238E27FC236}">
                <a16:creationId xmlns:a16="http://schemas.microsoft.com/office/drawing/2014/main" id="{B2056F7E-CDC8-785A-4890-4E9BC0543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349500"/>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a:extLst>
              <a:ext uri="{FF2B5EF4-FFF2-40B4-BE49-F238E27FC236}">
                <a16:creationId xmlns:a16="http://schemas.microsoft.com/office/drawing/2014/main" id="{FE921190-38AF-AFD4-4C7D-5FD5B5C5BE98}"/>
              </a:ext>
            </a:extLst>
          </p:cNvPr>
          <p:cNvSpPr txBox="1">
            <a:spLocks noChangeArrowheads="1"/>
          </p:cNvSpPr>
          <p:nvPr/>
        </p:nvSpPr>
        <p:spPr bwMode="auto">
          <a:xfrm>
            <a:off x="90488" y="5589588"/>
            <a:ext cx="2482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Problem</a:t>
            </a:r>
          </a:p>
          <a:p>
            <a:pPr>
              <a:spcBef>
                <a:spcPct val="20000"/>
              </a:spcBef>
              <a:buFontTx/>
              <a:buAutoNum type="arabicPeriod"/>
            </a:pPr>
            <a:r>
              <a:rPr lang="pl-PL" altLang="it-IT" sz="2000">
                <a:solidFill>
                  <a:srgbClr val="333399"/>
                </a:solidFill>
                <a:latin typeface="Verdana" panose="020B0604030504040204" pitchFamily="34" charset="0"/>
              </a:rPr>
              <a:t>Solution</a:t>
            </a:r>
          </a:p>
          <a:p>
            <a:pPr>
              <a:spcBef>
                <a:spcPct val="20000"/>
              </a:spcBef>
              <a:buFontTx/>
              <a:buAutoNum type="arabicPeriod"/>
            </a:pPr>
            <a:r>
              <a:rPr lang="pl-PL" altLang="it-IT" sz="2000">
                <a:solidFill>
                  <a:srgbClr val="333399"/>
                </a:solidFill>
                <a:latin typeface="Verdana" panose="020B0604030504040204" pitchFamily="34" charset="0"/>
              </a:rPr>
              <a:t>Development</a:t>
            </a:r>
            <a:endParaRPr lang="en-AU" altLang="it-IT" sz="2000">
              <a:solidFill>
                <a:srgbClr val="333399"/>
              </a:solidFill>
              <a:latin typeface="Verdana" panose="020B0604030504040204" pitchFamily="34" charset="0"/>
            </a:endParaRPr>
          </a:p>
        </p:txBody>
      </p:sp>
      <p:sp>
        <p:nvSpPr>
          <p:cNvPr id="194569" name="Text Box 9">
            <a:extLst>
              <a:ext uri="{FF2B5EF4-FFF2-40B4-BE49-F238E27FC236}">
                <a16:creationId xmlns:a16="http://schemas.microsoft.com/office/drawing/2014/main" id="{9B9A7AC7-5483-1EED-1143-E64EF7284496}"/>
              </a:ext>
            </a:extLst>
          </p:cNvPr>
          <p:cNvSpPr txBox="1">
            <a:spLocks noChangeArrowheads="1"/>
          </p:cNvSpPr>
          <p:nvPr/>
        </p:nvSpPr>
        <p:spPr bwMode="auto">
          <a:xfrm>
            <a:off x="3775075" y="6381750"/>
            <a:ext cx="53800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Fiat Lux</a:t>
            </a:r>
            <a:r>
              <a:rPr lang="pl-PL" altLang="it-IT" sz="1600">
                <a:solidFill>
                  <a:srgbClr val="333399"/>
                </a:solidFill>
                <a:latin typeface="Verdana" panose="020B0604030504040204" pitchFamily="34" charset="0"/>
              </a:rPr>
              <a:t> Interactive exhibition, 2010 (foto MK)</a:t>
            </a:r>
            <a:endParaRPr lang="en-AU" altLang="it-IT" sz="1600">
              <a:solidFill>
                <a:srgbClr val="333399"/>
              </a:solidFill>
              <a:latin typeface="Verdana" panose="020B0604030504040204" pitchFamily="34" charset="0"/>
            </a:endParaRPr>
          </a:p>
        </p:txBody>
      </p:sp>
    </p:spTree>
    <p:extLst>
      <p:ext uri="{BB962C8B-B14F-4D97-AF65-F5344CB8AC3E}">
        <p14:creationId xmlns:p14="http://schemas.microsoft.com/office/powerpoint/2010/main" val="65436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p:cTn id="7" dur="500" fill="hold"/>
                                        <p:tgtEl>
                                          <p:spTgt spid="194566"/>
                                        </p:tgtEl>
                                        <p:attrNameLst>
                                          <p:attrName>ppt_w</p:attrName>
                                        </p:attrNameLst>
                                      </p:cBhvr>
                                      <p:tavLst>
                                        <p:tav tm="0">
                                          <p:val>
                                            <p:fltVal val="0"/>
                                          </p:val>
                                        </p:tav>
                                        <p:tav tm="100000">
                                          <p:val>
                                            <p:strVal val="#ppt_w"/>
                                          </p:val>
                                        </p:tav>
                                      </p:tavLst>
                                    </p:anim>
                                    <p:anim calcmode="lin" valueType="num">
                                      <p:cBhvr>
                                        <p:cTn id="8" dur="500" fill="hold"/>
                                        <p:tgtEl>
                                          <p:spTgt spid="1945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36403A0-FB2F-A8CF-680E-16072217C6E2}"/>
              </a:ext>
            </a:extLst>
          </p:cNvPr>
          <p:cNvSpPr>
            <a:spLocks noGrp="1" noChangeArrowheads="1"/>
          </p:cNvSpPr>
          <p:nvPr>
            <p:ph type="title"/>
          </p:nvPr>
        </p:nvSpPr>
        <p:spPr/>
        <p:txBody>
          <a:bodyPr/>
          <a:lstStyle/>
          <a:p>
            <a:r>
              <a:rPr lang="pl-PL" altLang="it-IT" sz="3200">
                <a:latin typeface="Verdana" panose="020B0604030504040204" pitchFamily="34" charset="0"/>
              </a:rPr>
              <a:t>Guided participation: implementation at school</a:t>
            </a:r>
            <a:endParaRPr lang="en-AU" altLang="it-IT" sz="3200">
              <a:latin typeface="Verdana" panose="020B0604030504040204" pitchFamily="34" charset="0"/>
            </a:endParaRPr>
          </a:p>
        </p:txBody>
      </p:sp>
      <p:pic>
        <p:nvPicPr>
          <p:cNvPr id="194565" name="Picture 5">
            <a:extLst>
              <a:ext uri="{FF2B5EF4-FFF2-40B4-BE49-F238E27FC236}">
                <a16:creationId xmlns:a16="http://schemas.microsoft.com/office/drawing/2014/main" id="{64E2F8F0-DD46-8E16-F807-B782E78F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6" name="Picture 6">
            <a:extLst>
              <a:ext uri="{FF2B5EF4-FFF2-40B4-BE49-F238E27FC236}">
                <a16:creationId xmlns:a16="http://schemas.microsoft.com/office/drawing/2014/main" id="{B2056F7E-CDC8-785A-4890-4E9BC0543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349500"/>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7" name="Picture 7">
            <a:extLst>
              <a:ext uri="{FF2B5EF4-FFF2-40B4-BE49-F238E27FC236}">
                <a16:creationId xmlns:a16="http://schemas.microsoft.com/office/drawing/2014/main" id="{A671265C-C510-14F4-8138-9FD1C15CA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381" y="2689225"/>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a:extLst>
              <a:ext uri="{FF2B5EF4-FFF2-40B4-BE49-F238E27FC236}">
                <a16:creationId xmlns:a16="http://schemas.microsoft.com/office/drawing/2014/main" id="{FE921190-38AF-AFD4-4C7D-5FD5B5C5BE98}"/>
              </a:ext>
            </a:extLst>
          </p:cNvPr>
          <p:cNvSpPr txBox="1">
            <a:spLocks noChangeArrowheads="1"/>
          </p:cNvSpPr>
          <p:nvPr/>
        </p:nvSpPr>
        <p:spPr bwMode="auto">
          <a:xfrm>
            <a:off x="90488" y="5589588"/>
            <a:ext cx="2482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Problem</a:t>
            </a:r>
          </a:p>
          <a:p>
            <a:pPr>
              <a:spcBef>
                <a:spcPct val="20000"/>
              </a:spcBef>
              <a:buFontTx/>
              <a:buAutoNum type="arabicPeriod"/>
            </a:pPr>
            <a:r>
              <a:rPr lang="pl-PL" altLang="it-IT" sz="2000">
                <a:solidFill>
                  <a:srgbClr val="333399"/>
                </a:solidFill>
                <a:latin typeface="Verdana" panose="020B0604030504040204" pitchFamily="34" charset="0"/>
              </a:rPr>
              <a:t>Solution</a:t>
            </a:r>
          </a:p>
          <a:p>
            <a:pPr>
              <a:spcBef>
                <a:spcPct val="20000"/>
              </a:spcBef>
              <a:buFontTx/>
              <a:buAutoNum type="arabicPeriod"/>
            </a:pPr>
            <a:r>
              <a:rPr lang="pl-PL" altLang="it-IT" sz="2000">
                <a:solidFill>
                  <a:srgbClr val="333399"/>
                </a:solidFill>
                <a:latin typeface="Verdana" panose="020B0604030504040204" pitchFamily="34" charset="0"/>
              </a:rPr>
              <a:t>Development</a:t>
            </a:r>
            <a:endParaRPr lang="en-AU" altLang="it-IT" sz="2000">
              <a:solidFill>
                <a:srgbClr val="333399"/>
              </a:solidFill>
              <a:latin typeface="Verdana" panose="020B0604030504040204" pitchFamily="34" charset="0"/>
            </a:endParaRPr>
          </a:p>
        </p:txBody>
      </p:sp>
      <p:sp>
        <p:nvSpPr>
          <p:cNvPr id="194569" name="Text Box 9">
            <a:extLst>
              <a:ext uri="{FF2B5EF4-FFF2-40B4-BE49-F238E27FC236}">
                <a16:creationId xmlns:a16="http://schemas.microsoft.com/office/drawing/2014/main" id="{9B9A7AC7-5483-1EED-1143-E64EF7284496}"/>
              </a:ext>
            </a:extLst>
          </p:cNvPr>
          <p:cNvSpPr txBox="1">
            <a:spLocks noChangeArrowheads="1"/>
          </p:cNvSpPr>
          <p:nvPr/>
        </p:nvSpPr>
        <p:spPr bwMode="auto">
          <a:xfrm>
            <a:off x="3775075" y="6381750"/>
            <a:ext cx="53800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Fiat Lux</a:t>
            </a:r>
            <a:r>
              <a:rPr lang="pl-PL" altLang="it-IT" sz="1600">
                <a:solidFill>
                  <a:srgbClr val="333399"/>
                </a:solidFill>
                <a:latin typeface="Verdana" panose="020B0604030504040204" pitchFamily="34" charset="0"/>
              </a:rPr>
              <a:t> Interactive exhibition, 2010 (foto MK)</a:t>
            </a:r>
            <a:endParaRPr lang="en-AU" altLang="it-IT" sz="1600">
              <a:solidFill>
                <a:srgbClr val="333399"/>
              </a:solidFill>
              <a:latin typeface="Verdana" panose="020B0604030504040204" pitchFamily="34" charset="0"/>
            </a:endParaRPr>
          </a:p>
        </p:txBody>
      </p:sp>
    </p:spTree>
    <p:extLst>
      <p:ext uri="{BB962C8B-B14F-4D97-AF65-F5344CB8AC3E}">
        <p14:creationId xmlns:p14="http://schemas.microsoft.com/office/powerpoint/2010/main" val="3642005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p:cTn id="7" dur="500" fill="hold"/>
                                        <p:tgtEl>
                                          <p:spTgt spid="194566"/>
                                        </p:tgtEl>
                                        <p:attrNameLst>
                                          <p:attrName>ppt_w</p:attrName>
                                        </p:attrNameLst>
                                      </p:cBhvr>
                                      <p:tavLst>
                                        <p:tav tm="0">
                                          <p:val>
                                            <p:fltVal val="0"/>
                                          </p:val>
                                        </p:tav>
                                        <p:tav tm="100000">
                                          <p:val>
                                            <p:strVal val="#ppt_w"/>
                                          </p:val>
                                        </p:tav>
                                      </p:tavLst>
                                    </p:anim>
                                    <p:anim calcmode="lin" valueType="num">
                                      <p:cBhvr>
                                        <p:cTn id="8" dur="500" fill="hold"/>
                                        <p:tgtEl>
                                          <p:spTgt spid="1945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4567"/>
                                        </p:tgtEl>
                                        <p:attrNameLst>
                                          <p:attrName>style.visibility</p:attrName>
                                        </p:attrNameLst>
                                      </p:cBhvr>
                                      <p:to>
                                        <p:strVal val="visible"/>
                                      </p:to>
                                    </p:set>
                                    <p:anim calcmode="lin" valueType="num">
                                      <p:cBhvr>
                                        <p:cTn id="13" dur="500" fill="hold"/>
                                        <p:tgtEl>
                                          <p:spTgt spid="194567"/>
                                        </p:tgtEl>
                                        <p:attrNameLst>
                                          <p:attrName>ppt_w</p:attrName>
                                        </p:attrNameLst>
                                      </p:cBhvr>
                                      <p:tavLst>
                                        <p:tav tm="0">
                                          <p:val>
                                            <p:fltVal val="0"/>
                                          </p:val>
                                        </p:tav>
                                        <p:tav tm="100000">
                                          <p:val>
                                            <p:strVal val="#ppt_w"/>
                                          </p:val>
                                        </p:tav>
                                      </p:tavLst>
                                    </p:anim>
                                    <p:anim calcmode="lin" valueType="num">
                                      <p:cBhvr>
                                        <p:cTn id="14" dur="500" fill="hold"/>
                                        <p:tgtEl>
                                          <p:spTgt spid="1945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151192E-4291-18A2-0CAD-3328BE812B28}"/>
              </a:ext>
            </a:extLst>
          </p:cNvPr>
          <p:cNvSpPr>
            <a:spLocks noGrp="1" noChangeArrowheads="1"/>
          </p:cNvSpPr>
          <p:nvPr>
            <p:ph type="title"/>
          </p:nvPr>
        </p:nvSpPr>
        <p:spPr>
          <a:xfrm>
            <a:off x="228790" y="216565"/>
            <a:ext cx="9073007" cy="1143000"/>
          </a:xfrm>
        </p:spPr>
        <p:txBody>
          <a:bodyPr/>
          <a:lstStyle/>
          <a:p>
            <a:pPr eaLnBrk="1" hangingPunct="1"/>
            <a:r>
              <a:rPr lang="it-IT" altLang="it-IT" sz="3200" dirty="0"/>
              <a:t>Quali sono gli obiettivi di questo tipo di didattica?
</a:t>
            </a:r>
            <a:endParaRPr lang="en-AU" altLang="it-IT" sz="3200" dirty="0"/>
          </a:p>
        </p:txBody>
      </p:sp>
      <p:sp>
        <p:nvSpPr>
          <p:cNvPr id="20483" name="Rectangle 3">
            <a:extLst>
              <a:ext uri="{FF2B5EF4-FFF2-40B4-BE49-F238E27FC236}">
                <a16:creationId xmlns:a16="http://schemas.microsoft.com/office/drawing/2014/main" id="{A82B3EC4-1DFA-564D-E5C9-46F116D6ADFF}"/>
              </a:ext>
            </a:extLst>
          </p:cNvPr>
          <p:cNvSpPr>
            <a:spLocks noGrp="1" noChangeArrowheads="1"/>
          </p:cNvSpPr>
          <p:nvPr>
            <p:ph type="body" idx="1"/>
          </p:nvPr>
        </p:nvSpPr>
        <p:spPr>
          <a:xfrm>
            <a:off x="228790" y="1700213"/>
            <a:ext cx="8735823" cy="4897437"/>
          </a:xfrm>
        </p:spPr>
        <p:txBody>
          <a:bodyPr/>
          <a:lstStyle/>
          <a:p>
            <a:pPr eaLnBrk="1" hangingPunct="1">
              <a:lnSpc>
                <a:spcPct val="90000"/>
              </a:lnSpc>
            </a:pPr>
            <a:r>
              <a:rPr lang="it-IT" altLang="it-IT" sz="2200" dirty="0"/>
              <a:t>La definizione degli obiettivi è alla base non solo dell'istruzione, ma di interi sistemi sociali. Questo è l'argomento di un ramo separato della filosofia, chiamato assiologia. 
In alcuni sistemi educativi il </a:t>
            </a:r>
            <a:r>
              <a:rPr lang="it-IT" altLang="it-IT" sz="2200" dirty="0" err="1"/>
              <a:t>ghola</a:t>
            </a:r>
            <a:r>
              <a:rPr lang="it-IT" altLang="it-IT" sz="2200" dirty="0"/>
              <a:t> è quello di formare élite (politiche, scientifiche, economiche, militari) 
In altri – formazione della classe proletaria
La Carta di Lisbona dell'UE (2003) definisce l'obiettivo: 
   la società basata sulla conoscenza. 
In XXI sia in Europa che negli Stati Uniti appare una dichiarazione: 
   "Nessuno studente lasciato indietro" – nessuno può essere escluso dall'utilizzo delle conquiste della civiltà moderna (tecnologia + cultura)
</a:t>
            </a:r>
            <a:endParaRPr lang="en-AU" altLang="it-IT" sz="2200" dirty="0"/>
          </a:p>
        </p:txBody>
      </p:sp>
    </p:spTree>
    <p:extLst>
      <p:ext uri="{BB962C8B-B14F-4D97-AF65-F5344CB8AC3E}">
        <p14:creationId xmlns:p14="http://schemas.microsoft.com/office/powerpoint/2010/main" val="2114574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8D142B7-53DE-6622-2527-B786B4985402}"/>
              </a:ext>
            </a:extLst>
          </p:cNvPr>
          <p:cNvSpPr>
            <a:spLocks noGrp="1" noChangeArrowheads="1"/>
          </p:cNvSpPr>
          <p:nvPr>
            <p:ph type="title"/>
          </p:nvPr>
        </p:nvSpPr>
        <p:spPr>
          <a:xfrm>
            <a:off x="882290" y="286784"/>
            <a:ext cx="8929687" cy="1143000"/>
          </a:xfrm>
        </p:spPr>
        <p:txBody>
          <a:bodyPr/>
          <a:lstStyle/>
          <a:p>
            <a:pPr eaLnBrk="1" hangingPunct="1"/>
            <a:r>
              <a:rPr lang="it-IT" altLang="it-IT" dirty="0"/>
              <a:t>Quali sono i principi di questa didattica?
</a:t>
            </a:r>
            <a:endParaRPr lang="en-AU" altLang="it-IT" dirty="0"/>
          </a:p>
        </p:txBody>
      </p:sp>
      <p:sp>
        <p:nvSpPr>
          <p:cNvPr id="23555" name="Rectangle 3">
            <a:extLst>
              <a:ext uri="{FF2B5EF4-FFF2-40B4-BE49-F238E27FC236}">
                <a16:creationId xmlns:a16="http://schemas.microsoft.com/office/drawing/2014/main" id="{55EA673F-56FF-20AA-BEF8-1183FA6106C7}"/>
              </a:ext>
            </a:extLst>
          </p:cNvPr>
          <p:cNvSpPr>
            <a:spLocks noGrp="1" noChangeArrowheads="1"/>
          </p:cNvSpPr>
          <p:nvPr>
            <p:ph type="body" idx="1"/>
          </p:nvPr>
        </p:nvSpPr>
        <p:spPr>
          <a:xfrm>
            <a:off x="899593" y="1700213"/>
            <a:ext cx="8244408" cy="4897437"/>
          </a:xfrm>
        </p:spPr>
        <p:txBody>
          <a:bodyPr/>
          <a:lstStyle/>
          <a:p>
            <a:pPr eaLnBrk="1" hangingPunct="1">
              <a:lnSpc>
                <a:spcPct val="95000"/>
              </a:lnSpc>
            </a:pPr>
            <a:r>
              <a:rPr lang="it-IT" altLang="it-IT" sz="2000" dirty="0">
                <a:latin typeface="+mj-lt"/>
              </a:rPr>
              <a:t>Simili alla didattica tradizionale, ma del tutto molto diversi:
L'attività degli alunni la sostituiamo con una costruzione autonoma all'interno del gruppo in classe / fuori classe di un frammento delle conoscenze, pianificate in precedenza dal docente
Gli alunni / studenti costruiscono questa conoscenza da soli, basandosi sulle risorse possedute (proprie conoscenze precedenti, esperimenti, internet).
L'insegnante corregge solo il suo pensiero (di gruppo) nella direzione desiderata (da lui / lei), cioè pianificata 
In caso di problemi l'insegnante non dice: "Sbagliato! Siediti!" ma stimola (in modo delicato) le domande in modo tale che l'alunno     (o i suoi colleghi) trovi l'errore da solo. 
Ovviamente, richiede una grande esperienza e competenza dello studente, oltre a un'enorme quantità di esperimenti disponibili
</a:t>
            </a:r>
            <a:endParaRPr lang="en-AU" altLang="it-IT" sz="2000" dirty="0">
              <a:latin typeface="+mj-lt"/>
            </a:endParaRPr>
          </a:p>
        </p:txBody>
      </p:sp>
    </p:spTree>
    <p:extLst>
      <p:ext uri="{BB962C8B-B14F-4D97-AF65-F5344CB8AC3E}">
        <p14:creationId xmlns:p14="http://schemas.microsoft.com/office/powerpoint/2010/main" val="2147724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796763-4D79-0417-9374-20DE19AAD09B}"/>
              </a:ext>
            </a:extLst>
          </p:cNvPr>
          <p:cNvSpPr>
            <a:spLocks noGrp="1" noChangeArrowheads="1"/>
          </p:cNvSpPr>
          <p:nvPr>
            <p:ph type="title"/>
          </p:nvPr>
        </p:nvSpPr>
        <p:spPr/>
        <p:txBody>
          <a:bodyPr/>
          <a:lstStyle/>
          <a:p>
            <a:pPr eaLnBrk="1" hangingPunct="1"/>
            <a:r>
              <a:rPr lang="it-IT" altLang="it-IT" sz="3200" dirty="0"/>
              <a:t>Qualche principio abbiamo già imparato:</a:t>
            </a:r>
            <a:endParaRPr lang="en-AU" altLang="it-IT" sz="3200" dirty="0"/>
          </a:p>
        </p:txBody>
      </p:sp>
      <p:sp>
        <p:nvSpPr>
          <p:cNvPr id="24579" name="Rectangle 3">
            <a:extLst>
              <a:ext uri="{FF2B5EF4-FFF2-40B4-BE49-F238E27FC236}">
                <a16:creationId xmlns:a16="http://schemas.microsoft.com/office/drawing/2014/main" id="{0BE6B08E-62FA-045C-4F9D-1490B06A8331}"/>
              </a:ext>
            </a:extLst>
          </p:cNvPr>
          <p:cNvSpPr>
            <a:spLocks noGrp="1" noChangeArrowheads="1"/>
          </p:cNvSpPr>
          <p:nvPr>
            <p:ph type="body" idx="1"/>
          </p:nvPr>
        </p:nvSpPr>
        <p:spPr>
          <a:xfrm>
            <a:off x="899592" y="1557338"/>
            <a:ext cx="7784033" cy="5300662"/>
          </a:xfrm>
        </p:spPr>
        <p:txBody>
          <a:bodyPr/>
          <a:lstStyle/>
          <a:p>
            <a:pPr marL="457200" indent="-457200" eaLnBrk="1" hangingPunct="1">
              <a:lnSpc>
                <a:spcPct val="95000"/>
              </a:lnSpc>
              <a:buFont typeface="+mj-lt"/>
              <a:buAutoNum type="arabicPeriod"/>
            </a:pPr>
            <a:r>
              <a:rPr lang="it-IT" altLang="it-IT" sz="2000" dirty="0">
                <a:latin typeface="Arial" panose="020B0604020202020204" pitchFamily="34" charset="0"/>
              </a:rPr>
              <a:t>Il principio “9:1” – l’insegnante deve sapere nove volte di più rispetto al materiale da trasmettere</a:t>
            </a:r>
          </a:p>
          <a:p>
            <a:pPr marL="457200" indent="-457200" eaLnBrk="1" hangingPunct="1">
              <a:lnSpc>
                <a:spcPct val="95000"/>
              </a:lnSpc>
              <a:buFont typeface="+mj-lt"/>
              <a:buAutoNum type="arabicPeriod"/>
            </a:pPr>
            <a:r>
              <a:rPr lang="it-IT" altLang="it-IT" sz="2000" dirty="0">
                <a:latin typeface="Arial" panose="020B0604020202020204" pitchFamily="34" charset="0"/>
              </a:rPr>
              <a:t>Il principio di «non-sapere» Socratico: l’insegnante deve abbassarsi al livello di comprensione dell’allievo</a:t>
            </a: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r>
              <a:rPr lang="it-IT" altLang="it-IT" sz="2000" dirty="0">
                <a:latin typeface="Arial" panose="020B0604020202020204" pitchFamily="34" charset="0"/>
              </a:rPr>
              <a:t>Il principio di «un bit e mezzo»: non possiamo spiegare i concetti nuovi usando parole sconosciute («il coseno è il rapporto di cateto opposto al angolo e dell’ipotenusa») </a:t>
            </a:r>
          </a:p>
          <a:p>
            <a:pPr marL="0" indent="0" eaLnBrk="1" hangingPunct="1">
              <a:lnSpc>
                <a:spcPct val="95000"/>
              </a:lnSpc>
              <a:buNone/>
            </a:pPr>
            <a:r>
              <a:rPr lang="it-IT" altLang="it-IT" sz="2000" dirty="0">
                <a:latin typeface="Arial" panose="020B0604020202020204" pitchFamily="34" charset="0"/>
              </a:rPr>
              <a:t>Un «quanto» di insegnamento può portare 1½ parole sconosciute  </a:t>
            </a:r>
          </a:p>
        </p:txBody>
      </p:sp>
      <p:pic>
        <p:nvPicPr>
          <p:cNvPr id="3" name="Immagine 2" descr="Immagine che contiene testo, persona, interni, neonato&#10;&#10;Descrizione generata automaticamente">
            <a:extLst>
              <a:ext uri="{FF2B5EF4-FFF2-40B4-BE49-F238E27FC236}">
                <a16:creationId xmlns:a16="http://schemas.microsoft.com/office/drawing/2014/main" id="{BA64311D-972B-2FC7-1708-2F20D3890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924944"/>
            <a:ext cx="2088232" cy="1964419"/>
          </a:xfrm>
          <a:prstGeom prst="rect">
            <a:avLst/>
          </a:prstGeom>
        </p:spPr>
      </p:pic>
      <p:sp>
        <p:nvSpPr>
          <p:cNvPr id="4" name="CasellaDiTesto 3">
            <a:extLst>
              <a:ext uri="{FF2B5EF4-FFF2-40B4-BE49-F238E27FC236}">
                <a16:creationId xmlns:a16="http://schemas.microsoft.com/office/drawing/2014/main" id="{AF66890D-508B-2AD5-3DD5-D9D86F47AFAB}"/>
              </a:ext>
            </a:extLst>
          </p:cNvPr>
          <p:cNvSpPr txBox="1"/>
          <p:nvPr/>
        </p:nvSpPr>
        <p:spPr>
          <a:xfrm flipH="1">
            <a:off x="3700734" y="3422144"/>
            <a:ext cx="4543674" cy="923330"/>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Natalia (1½) impara a classificare:</a:t>
            </a:r>
          </a:p>
          <a:p>
            <a:r>
              <a:rPr lang="it-IT" dirty="0">
                <a:latin typeface="Times New Roman" panose="02020603050405020304" pitchFamily="18" charset="0"/>
                <a:cs typeface="Times New Roman" panose="02020603050405020304" pitchFamily="18" charset="0"/>
              </a:rPr>
              <a:t>«L’anatra (gialla) fa qua, qua, così anche l’orsacchiotto (anche esso giallo) è un’anatra»  </a:t>
            </a:r>
          </a:p>
        </p:txBody>
      </p:sp>
    </p:spTree>
    <p:extLst>
      <p:ext uri="{BB962C8B-B14F-4D97-AF65-F5344CB8AC3E}">
        <p14:creationId xmlns:p14="http://schemas.microsoft.com/office/powerpoint/2010/main" val="436893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8" end="8"/>
                                            </p:txEl>
                                          </p:spTgt>
                                        </p:tgtEl>
                                        <p:attrNameLst>
                                          <p:attrName>style.visibility</p:attrName>
                                        </p:attrNameLst>
                                      </p:cBhvr>
                                      <p:to>
                                        <p:strVal val="visible"/>
                                      </p:to>
                                    </p:set>
                                    <p:animEffect transition="in" filter="blinds(horizontal)">
                                      <p:cBhvr>
                                        <p:cTn id="17" dur="500"/>
                                        <p:tgtEl>
                                          <p:spTgt spid="24579">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9" end="9"/>
                                            </p:txEl>
                                          </p:spTgt>
                                        </p:tgtEl>
                                        <p:attrNameLst>
                                          <p:attrName>style.visibility</p:attrName>
                                        </p:attrNameLst>
                                      </p:cBhvr>
                                      <p:to>
                                        <p:strVal val="visible"/>
                                      </p:to>
                                    </p:set>
                                    <p:animEffect transition="in" filter="blinds(horizontal)">
                                      <p:cBhvr>
                                        <p:cTn id="22" dur="5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AC52C9A-8E27-F3E1-7A01-480693262909}"/>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dirty="0"/>
          </a:p>
        </p:txBody>
      </p:sp>
      <p:sp>
        <p:nvSpPr>
          <p:cNvPr id="34819" name="Rectangle 3">
            <a:extLst>
              <a:ext uri="{FF2B5EF4-FFF2-40B4-BE49-F238E27FC236}">
                <a16:creationId xmlns:a16="http://schemas.microsoft.com/office/drawing/2014/main" id="{1B9A82DF-34FD-A5B2-BAC3-4662BDDB531E}"/>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dirty="0"/>
          </a:p>
        </p:txBody>
      </p:sp>
      <p:pic>
        <p:nvPicPr>
          <p:cNvPr id="34820" name="Picture 5">
            <a:extLst>
              <a:ext uri="{FF2B5EF4-FFF2-40B4-BE49-F238E27FC236}">
                <a16:creationId xmlns:a16="http://schemas.microsoft.com/office/drawing/2014/main" id="{158A2E1C-C29D-445B-9835-E241D327A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09663"/>
            <a:ext cx="76327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AFCA1FE5-66CE-E8FC-235A-285CD58A315E}"/>
              </a:ext>
            </a:extLst>
          </p:cNvPr>
          <p:cNvSpPr txBox="1">
            <a:spLocks noChangeArrowheads="1"/>
          </p:cNvSpPr>
          <p:nvPr/>
        </p:nvSpPr>
        <p:spPr bwMode="auto">
          <a:xfrm>
            <a:off x="107504" y="5847430"/>
            <a:ext cx="83645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dirty="0">
                <a:latin typeface="Arial" panose="020B0604020202020204" pitchFamily="34" charset="0"/>
              </a:rPr>
              <a:t>Insegnanti in Polonia </a:t>
            </a:r>
            <a:r>
              <a:rPr lang="pl-PL" altLang="it-IT" sz="1800" i="1" dirty="0">
                <a:latin typeface="Arial" panose="020B0604020202020204" pitchFamily="34" charset="0"/>
              </a:rPr>
              <a:t>dichiarano</a:t>
            </a:r>
            <a:r>
              <a:rPr lang="pl-PL" altLang="it-IT" sz="1800" dirty="0">
                <a:latin typeface="Arial" panose="020B0604020202020204" pitchFamily="34" charset="0"/>
              </a:rPr>
              <a:t> la volonta’ della didattica costruttivista. </a:t>
            </a:r>
            <a:endParaRPr lang="it-IT" altLang="it-IT" sz="1800" dirty="0">
              <a:latin typeface="Arial" panose="020B0604020202020204" pitchFamily="34" charset="0"/>
            </a:endParaRPr>
          </a:p>
          <a:p>
            <a:pPr eaLnBrk="1" hangingPunct="1">
              <a:spcBef>
                <a:spcPct val="0"/>
              </a:spcBef>
              <a:buClrTx/>
              <a:buSzTx/>
              <a:buFontTx/>
              <a:buNone/>
            </a:pPr>
            <a:r>
              <a:rPr lang="pl-PL" altLang="it-IT" sz="1800" dirty="0">
                <a:latin typeface="Arial" panose="020B0604020202020204" pitchFamily="34" charset="0"/>
              </a:rPr>
              <a:t>In Italia domina ancora il metodo tradizionale (la trasmissione „linerare”). </a:t>
            </a:r>
          </a:p>
          <a:p>
            <a:pPr eaLnBrk="1" hangingPunct="1">
              <a:spcBef>
                <a:spcPct val="0"/>
              </a:spcBef>
              <a:buClrTx/>
              <a:buSzTx/>
              <a:buFontTx/>
              <a:buNone/>
            </a:pPr>
            <a:r>
              <a:rPr lang="pl-PL" altLang="it-IT" sz="1800" dirty="0">
                <a:latin typeface="Arial" panose="020B0604020202020204" pitchFamily="34" charset="0"/>
              </a:rPr>
              <a:t>Source: Raporto TALIS, OCSE, 2011</a:t>
            </a:r>
          </a:p>
        </p:txBody>
      </p:sp>
      <p:sp>
        <p:nvSpPr>
          <p:cNvPr id="34822" name="Rectangle 7">
            <a:extLst>
              <a:ext uri="{FF2B5EF4-FFF2-40B4-BE49-F238E27FC236}">
                <a16:creationId xmlns:a16="http://schemas.microsoft.com/office/drawing/2014/main" id="{9890D2AD-B1A7-7A8A-6F57-BAC8D66E1A00}"/>
              </a:ext>
            </a:extLst>
          </p:cNvPr>
          <p:cNvSpPr>
            <a:spLocks noGrp="1" noChangeArrowheads="1"/>
          </p:cNvSpPr>
          <p:nvPr>
            <p:ph type="title"/>
          </p:nvPr>
        </p:nvSpPr>
        <p:spPr>
          <a:xfrm>
            <a:off x="1692275" y="-114300"/>
            <a:ext cx="8229600" cy="1143000"/>
          </a:xfrm>
        </p:spPr>
        <p:txBody>
          <a:bodyPr/>
          <a:lstStyle/>
          <a:p>
            <a:r>
              <a:rPr lang="pl-PL" altLang="it-IT" sz="2800"/>
              <a:t>La prassi del costruttivismo</a:t>
            </a:r>
            <a:endParaRPr lang="en-US" altLang="it-IT" sz="28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AEB81-3028-BF3C-E9DF-278ECD03729F}"/>
              </a:ext>
            </a:extLst>
          </p:cNvPr>
          <p:cNvSpPr>
            <a:spLocks noGrp="1"/>
          </p:cNvSpPr>
          <p:nvPr>
            <p:ph type="title"/>
          </p:nvPr>
        </p:nvSpPr>
        <p:spPr/>
        <p:txBody>
          <a:bodyPr/>
          <a:lstStyle/>
          <a:p>
            <a:r>
              <a:rPr lang="it-IT" dirty="0"/>
              <a:t>3. Il principio di 1 ½  bit</a:t>
            </a:r>
          </a:p>
        </p:txBody>
      </p:sp>
      <p:pic>
        <p:nvPicPr>
          <p:cNvPr id="4" name="Immagine 3">
            <a:extLst>
              <a:ext uri="{FF2B5EF4-FFF2-40B4-BE49-F238E27FC236}">
                <a16:creationId xmlns:a16="http://schemas.microsoft.com/office/drawing/2014/main" id="{B31C08E0-A236-D21F-6DD7-663C3A766A27}"/>
              </a:ext>
            </a:extLst>
          </p:cNvPr>
          <p:cNvPicPr>
            <a:picLocks noChangeAspect="1"/>
          </p:cNvPicPr>
          <p:nvPr/>
        </p:nvPicPr>
        <p:blipFill>
          <a:blip r:embed="rId2"/>
          <a:stretch>
            <a:fillRect/>
          </a:stretch>
        </p:blipFill>
        <p:spPr>
          <a:xfrm>
            <a:off x="0" y="1628800"/>
            <a:ext cx="9144000" cy="5083318"/>
          </a:xfrm>
          <a:prstGeom prst="rect">
            <a:avLst/>
          </a:prstGeom>
        </p:spPr>
      </p:pic>
    </p:spTree>
    <p:extLst>
      <p:ext uri="{BB962C8B-B14F-4D97-AF65-F5344CB8AC3E}">
        <p14:creationId xmlns:p14="http://schemas.microsoft.com/office/powerpoint/2010/main" val="3298672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796763-4D79-0417-9374-20DE19AAD09B}"/>
              </a:ext>
            </a:extLst>
          </p:cNvPr>
          <p:cNvSpPr>
            <a:spLocks noGrp="1" noChangeArrowheads="1"/>
          </p:cNvSpPr>
          <p:nvPr>
            <p:ph type="title"/>
          </p:nvPr>
        </p:nvSpPr>
        <p:spPr/>
        <p:txBody>
          <a:bodyPr/>
          <a:lstStyle/>
          <a:p>
            <a:pPr eaLnBrk="1" hangingPunct="1"/>
            <a:r>
              <a:rPr lang="it-IT" altLang="it-IT" sz="3200" dirty="0"/>
              <a:t>Qualche principio abbiamo già imparato:</a:t>
            </a:r>
            <a:endParaRPr lang="en-AU" altLang="it-IT" sz="3200" dirty="0"/>
          </a:p>
        </p:txBody>
      </p:sp>
      <p:sp>
        <p:nvSpPr>
          <p:cNvPr id="24579" name="Rectangle 3">
            <a:extLst>
              <a:ext uri="{FF2B5EF4-FFF2-40B4-BE49-F238E27FC236}">
                <a16:creationId xmlns:a16="http://schemas.microsoft.com/office/drawing/2014/main" id="{0BE6B08E-62FA-045C-4F9D-1490B06A8331}"/>
              </a:ext>
            </a:extLst>
          </p:cNvPr>
          <p:cNvSpPr>
            <a:spLocks noGrp="1" noChangeArrowheads="1"/>
          </p:cNvSpPr>
          <p:nvPr>
            <p:ph type="body" idx="1"/>
          </p:nvPr>
        </p:nvSpPr>
        <p:spPr>
          <a:xfrm>
            <a:off x="899592" y="1557338"/>
            <a:ext cx="7784033" cy="5300662"/>
          </a:xfrm>
        </p:spPr>
        <p:txBody>
          <a:bodyPr/>
          <a:lstStyle/>
          <a:p>
            <a:pPr marL="457200" indent="-457200" eaLnBrk="1" hangingPunct="1">
              <a:lnSpc>
                <a:spcPct val="95000"/>
              </a:lnSpc>
              <a:buFont typeface="+mj-lt"/>
              <a:buAutoNum type="arabicPeriod" startAt="4"/>
            </a:pPr>
            <a:r>
              <a:rPr lang="it-IT" altLang="it-IT" sz="2000" dirty="0">
                <a:latin typeface="Arial" panose="020B0604020202020204" pitchFamily="34" charset="0"/>
              </a:rPr>
              <a:t>Il principio “di San Pietro” – camminare sui pali nascosti sotto lo specchio del lago, i.e. il principio di costruttivismo (delicatamente) guidato</a:t>
            </a:r>
          </a:p>
          <a:p>
            <a:pPr marL="457200" indent="-457200" eaLnBrk="1" hangingPunct="1">
              <a:lnSpc>
                <a:spcPct val="95000"/>
              </a:lnSpc>
              <a:buFont typeface="+mj-lt"/>
              <a:buAutoNum type="arabicPeriod" startAt="4"/>
            </a:pPr>
            <a:endParaRPr lang="it-IT" altLang="it-IT" sz="2000" dirty="0">
              <a:latin typeface="Arial" panose="020B0604020202020204" pitchFamily="34" charset="0"/>
            </a:endParaRPr>
          </a:p>
          <a:p>
            <a:pPr marL="457200" indent="-457200" eaLnBrk="1" hangingPunct="1">
              <a:lnSpc>
                <a:spcPct val="95000"/>
              </a:lnSpc>
              <a:buFont typeface="+mj-lt"/>
              <a:buAutoNum type="arabicPeriod" startAt="4"/>
            </a:pPr>
            <a:r>
              <a:rPr lang="it-IT" altLang="it-IT" sz="2000" dirty="0">
                <a:latin typeface="Arial" panose="020B0604020202020204" pitchFamily="34" charset="0"/>
              </a:rPr>
              <a:t>Il principio di consenso necessario: non si fa un passo successivo se non tutti stanno stabilmente sull’isolotto attuale </a:t>
            </a:r>
          </a:p>
          <a:p>
            <a:pPr marL="457200" indent="-457200" eaLnBrk="1" hangingPunct="1">
              <a:lnSpc>
                <a:spcPct val="95000"/>
              </a:lnSpc>
              <a:buFont typeface="+mj-lt"/>
              <a:buAutoNum type="arabicPeriod" startAt="4"/>
            </a:pPr>
            <a:endParaRPr lang="it-IT" altLang="it-IT" sz="2000" dirty="0">
              <a:latin typeface="Arial" panose="020B0604020202020204" pitchFamily="34" charset="0"/>
            </a:endParaRPr>
          </a:p>
          <a:p>
            <a:pPr marL="457200" indent="-457200" eaLnBrk="1" hangingPunct="1">
              <a:lnSpc>
                <a:spcPct val="95000"/>
              </a:lnSpc>
              <a:buFont typeface="+mj-lt"/>
              <a:buAutoNum type="arabicPeriod" startAt="4"/>
            </a:pPr>
            <a:r>
              <a:rPr lang="it-IT" altLang="it-IT" sz="2000" dirty="0">
                <a:latin typeface="Arial" panose="020B0604020202020204" pitchFamily="34" charset="0"/>
              </a:rPr>
              <a:t>Il principio di ramificazione del percorso: l’insegnante definisce il punto d’arrivo ma il percorso dipende da: </a:t>
            </a:r>
          </a:p>
          <a:p>
            <a:pPr eaLnBrk="1" hangingPunct="1">
              <a:lnSpc>
                <a:spcPct val="95000"/>
              </a:lnSpc>
              <a:buFontTx/>
              <a:buChar char="-"/>
            </a:pPr>
            <a:r>
              <a:rPr lang="it-IT" altLang="it-IT" sz="2000" dirty="0">
                <a:latin typeface="Arial" panose="020B0604020202020204" pitchFamily="34" charset="0"/>
              </a:rPr>
              <a:t>le nozioni precedenti della classe</a:t>
            </a:r>
          </a:p>
          <a:p>
            <a:pPr eaLnBrk="1" hangingPunct="1">
              <a:lnSpc>
                <a:spcPct val="95000"/>
              </a:lnSpc>
              <a:buFontTx/>
              <a:buChar char="-"/>
            </a:pPr>
            <a:r>
              <a:rPr lang="it-IT" altLang="it-IT" sz="2000" dirty="0">
                <a:latin typeface="Arial" panose="020B0604020202020204" pitchFamily="34" charset="0"/>
              </a:rPr>
              <a:t>le capacità di ragionamento (momentaneo) della classe</a:t>
            </a:r>
          </a:p>
          <a:p>
            <a:pPr eaLnBrk="1" hangingPunct="1">
              <a:lnSpc>
                <a:spcPct val="95000"/>
              </a:lnSpc>
              <a:buFontTx/>
              <a:buChar char="-"/>
            </a:pPr>
            <a:r>
              <a:rPr lang="it-IT" altLang="it-IT" sz="2000" dirty="0">
                <a:latin typeface="Arial" panose="020B0604020202020204" pitchFamily="34" charset="0"/>
              </a:rPr>
              <a:t>i dispositivi didattici «sotto mano»</a:t>
            </a:r>
          </a:p>
          <a:p>
            <a:pPr marL="0" indent="0" eaLnBrk="1" hangingPunct="1">
              <a:lnSpc>
                <a:spcPct val="95000"/>
              </a:lnSpc>
              <a:buNone/>
            </a:pPr>
            <a:r>
              <a:rPr lang="it-IT" altLang="it-IT" sz="2000" dirty="0">
                <a:latin typeface="Arial" panose="020B0604020202020204" pitchFamily="34" charset="0"/>
              </a:rPr>
              <a:t>L’insegnante deve essere preparato di fare un percorso un po’ diverso dal solito (con alunni di diversi «talenti»), in  più – deve sapere come evitare «le derive»</a:t>
            </a:r>
          </a:p>
          <a:p>
            <a:pPr marL="457200" indent="-457200" eaLnBrk="1" hangingPunct="1">
              <a:lnSpc>
                <a:spcPct val="95000"/>
              </a:lnSpc>
              <a:buFont typeface="+mj-lt"/>
              <a:buAutoNum type="arabicPeriod" startAt="4"/>
            </a:pPr>
            <a:endParaRPr lang="it-IT" altLang="it-IT" sz="2000" dirty="0">
              <a:latin typeface="Arial" panose="020B0604020202020204" pitchFamily="34" charset="0"/>
            </a:endParaRPr>
          </a:p>
          <a:p>
            <a:pPr marL="0" indent="0" eaLnBrk="1" hangingPunct="1">
              <a:lnSpc>
                <a:spcPct val="95000"/>
              </a:lnSpc>
              <a:buNone/>
            </a:pPr>
            <a:endParaRPr lang="it-IT" altLang="it-IT" sz="2000" dirty="0">
              <a:latin typeface="Arial" panose="020B0604020202020204" pitchFamily="34" charset="0"/>
            </a:endParaRPr>
          </a:p>
        </p:txBody>
      </p:sp>
    </p:spTree>
    <p:extLst>
      <p:ext uri="{BB962C8B-B14F-4D97-AF65-F5344CB8AC3E}">
        <p14:creationId xmlns:p14="http://schemas.microsoft.com/office/powerpoint/2010/main" val="2576345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17" dur="500"/>
                                        <p:tgtEl>
                                          <p:spTgt spid="245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22" dur="500"/>
                                        <p:tgtEl>
                                          <p:spTgt spid="245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6" end="6"/>
                                            </p:txEl>
                                          </p:spTgt>
                                        </p:tgtEl>
                                        <p:attrNameLst>
                                          <p:attrName>style.visibility</p:attrName>
                                        </p:attrNameLst>
                                      </p:cBhvr>
                                      <p:to>
                                        <p:strVal val="visible"/>
                                      </p:to>
                                    </p:set>
                                    <p:animEffect transition="in" filter="blinds(horizontal)">
                                      <p:cBhvr>
                                        <p:cTn id="27" dur="500"/>
                                        <p:tgtEl>
                                          <p:spTgt spid="2457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79">
                                            <p:txEl>
                                              <p:pRg st="7" end="7"/>
                                            </p:txEl>
                                          </p:spTgt>
                                        </p:tgtEl>
                                        <p:attrNameLst>
                                          <p:attrName>style.visibility</p:attrName>
                                        </p:attrNameLst>
                                      </p:cBhvr>
                                      <p:to>
                                        <p:strVal val="visible"/>
                                      </p:to>
                                    </p:set>
                                    <p:animEffect transition="in" filter="blinds(horizontal)">
                                      <p:cBhvr>
                                        <p:cTn id="32" dur="500"/>
                                        <p:tgtEl>
                                          <p:spTgt spid="2457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79">
                                            <p:txEl>
                                              <p:pRg st="8" end="8"/>
                                            </p:txEl>
                                          </p:spTgt>
                                        </p:tgtEl>
                                        <p:attrNameLst>
                                          <p:attrName>style.visibility</p:attrName>
                                        </p:attrNameLst>
                                      </p:cBhvr>
                                      <p:to>
                                        <p:strVal val="visible"/>
                                      </p:to>
                                    </p:set>
                                    <p:animEffect transition="in" filter="blinds(horizontal)">
                                      <p:cBhvr>
                                        <p:cTn id="37" dur="5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796763-4D79-0417-9374-20DE19AAD09B}"/>
              </a:ext>
            </a:extLst>
          </p:cNvPr>
          <p:cNvSpPr>
            <a:spLocks noGrp="1" noChangeArrowheads="1"/>
          </p:cNvSpPr>
          <p:nvPr>
            <p:ph type="title"/>
          </p:nvPr>
        </p:nvSpPr>
        <p:spPr/>
        <p:txBody>
          <a:bodyPr/>
          <a:lstStyle/>
          <a:p>
            <a:pPr eaLnBrk="1" hangingPunct="1"/>
            <a:r>
              <a:rPr lang="it-IT" altLang="it-IT" sz="3200" dirty="0"/>
              <a:t>Qualche principio abbiamo già imparato:</a:t>
            </a:r>
            <a:endParaRPr lang="en-AU" altLang="it-IT" sz="3200" dirty="0"/>
          </a:p>
        </p:txBody>
      </p:sp>
      <p:sp>
        <p:nvSpPr>
          <p:cNvPr id="24579" name="Rectangle 3">
            <a:extLst>
              <a:ext uri="{FF2B5EF4-FFF2-40B4-BE49-F238E27FC236}">
                <a16:creationId xmlns:a16="http://schemas.microsoft.com/office/drawing/2014/main" id="{0BE6B08E-62FA-045C-4F9D-1490B06A8331}"/>
              </a:ext>
            </a:extLst>
          </p:cNvPr>
          <p:cNvSpPr>
            <a:spLocks noGrp="1" noChangeArrowheads="1"/>
          </p:cNvSpPr>
          <p:nvPr>
            <p:ph type="body" idx="1"/>
          </p:nvPr>
        </p:nvSpPr>
        <p:spPr>
          <a:xfrm>
            <a:off x="899592" y="1557338"/>
            <a:ext cx="7784033" cy="5300662"/>
          </a:xfrm>
        </p:spPr>
        <p:txBody>
          <a:bodyPr/>
          <a:lstStyle/>
          <a:p>
            <a:pPr marL="457200" indent="-457200" eaLnBrk="1" hangingPunct="1">
              <a:lnSpc>
                <a:spcPct val="95000"/>
              </a:lnSpc>
              <a:buFont typeface="+mj-lt"/>
              <a:buAutoNum type="arabicPeriod" startAt="7"/>
            </a:pPr>
            <a:r>
              <a:rPr lang="it-IT" altLang="it-IT" sz="2000" dirty="0">
                <a:latin typeface="Arial" panose="020B0604020202020204" pitchFamily="34" charset="0"/>
              </a:rPr>
              <a:t>Il principio «non ci sono risposte sbagliate, ma sole domande mal poste» (i.e. non capite correttamente dallo studente)</a:t>
            </a:r>
          </a:p>
          <a:p>
            <a:pPr marL="457200" indent="-457200" eaLnBrk="1" hangingPunct="1">
              <a:lnSpc>
                <a:spcPct val="95000"/>
              </a:lnSpc>
              <a:buFont typeface="+mj-lt"/>
              <a:buAutoNum type="arabicPeriod" startAt="7"/>
            </a:pPr>
            <a:r>
              <a:rPr lang="it-IT" altLang="it-IT" sz="2000" dirty="0">
                <a:latin typeface="Arial" panose="020B0604020202020204" pitchFamily="34" charset="0"/>
              </a:rPr>
              <a:t>Il principio «mai dire no»: la critica blocca la volontà di ragionare, indipendentemente dall’età  </a:t>
            </a:r>
          </a:p>
          <a:p>
            <a:pPr marL="457200" indent="-457200" eaLnBrk="1" hangingPunct="1">
              <a:lnSpc>
                <a:spcPct val="95000"/>
              </a:lnSpc>
              <a:buFont typeface="+mj-lt"/>
              <a:buAutoNum type="arabicPeriod" startAt="7"/>
            </a:pPr>
            <a:r>
              <a:rPr lang="it-IT" altLang="it-IT" sz="2000" dirty="0">
                <a:latin typeface="Arial" panose="020B0604020202020204" pitchFamily="34" charset="0"/>
              </a:rPr>
              <a:t>Il principio di «brain storming»: se non critichiamo i tentativi successivi, dall’insieme della classe prima o poi otteniamo la risposta voluta (che non deve necessariamente essere «corretta», i.e. corrispondente alla teoria attualmente in vigore.) </a:t>
            </a:r>
          </a:p>
          <a:p>
            <a:pPr marL="457200" indent="-457200" eaLnBrk="1" hangingPunct="1">
              <a:lnSpc>
                <a:spcPct val="95000"/>
              </a:lnSpc>
              <a:buFont typeface="+mj-lt"/>
              <a:buAutoNum type="arabicPeriod" startAt="7"/>
            </a:pPr>
            <a:r>
              <a:rPr lang="it-IT" altLang="it-IT" sz="2000" dirty="0">
                <a:latin typeface="Arial" panose="020B0604020202020204" pitchFamily="34" charset="0"/>
              </a:rPr>
              <a:t>L’insegnante non deve insegnare questo che sa; l’insegnante deve insegnare solo questo, che tra un momento, sarà necessario allo studente, per fare il prossimo passo cognitivo.   </a:t>
            </a:r>
          </a:p>
          <a:p>
            <a:pPr marL="457200" indent="-457200" eaLnBrk="1" hangingPunct="1">
              <a:lnSpc>
                <a:spcPct val="95000"/>
              </a:lnSpc>
              <a:buFont typeface="+mj-lt"/>
              <a:buAutoNum type="arabicPeriod" startAt="7"/>
            </a:pPr>
            <a:endParaRPr lang="it-IT" altLang="it-IT" sz="2000" dirty="0">
              <a:latin typeface="Arial" panose="020B0604020202020204" pitchFamily="34" charset="0"/>
            </a:endParaRPr>
          </a:p>
          <a:p>
            <a:pPr marL="0" indent="0" eaLnBrk="1" hangingPunct="1">
              <a:lnSpc>
                <a:spcPct val="95000"/>
              </a:lnSpc>
              <a:buNone/>
            </a:pPr>
            <a:r>
              <a:rPr lang="it-IT" altLang="it-IT" sz="2000" dirty="0">
                <a:latin typeface="Arial" panose="020B0604020202020204" pitchFamily="34" charset="0"/>
              </a:rPr>
              <a:t>Piero </a:t>
            </a:r>
            <a:r>
              <a:rPr lang="it-IT" altLang="it-IT" sz="2000" dirty="0" err="1">
                <a:latin typeface="Arial" panose="020B0604020202020204" pitchFamily="34" charset="0"/>
              </a:rPr>
              <a:t>Crispiani</a:t>
            </a:r>
            <a:r>
              <a:rPr lang="it-IT" altLang="it-IT" sz="2000" dirty="0">
                <a:latin typeface="Arial" panose="020B0604020202020204" pitchFamily="34" charset="0"/>
              </a:rPr>
              <a:t>: fare la didattica cognitivista vuol dire mettersi in continuazione alla prova </a:t>
            </a:r>
          </a:p>
          <a:p>
            <a:pPr marL="457200" indent="-457200" eaLnBrk="1" hangingPunct="1">
              <a:lnSpc>
                <a:spcPct val="95000"/>
              </a:lnSpc>
              <a:buFont typeface="+mj-lt"/>
              <a:buAutoNum type="arabicPeriod" startAt="7"/>
            </a:pPr>
            <a:endParaRPr lang="it-IT" altLang="it-IT" sz="2000" dirty="0">
              <a:latin typeface="Arial" panose="020B0604020202020204" pitchFamily="34" charset="0"/>
            </a:endParaRPr>
          </a:p>
          <a:p>
            <a:pPr marL="0" indent="0" eaLnBrk="1" hangingPunct="1">
              <a:lnSpc>
                <a:spcPct val="95000"/>
              </a:lnSpc>
              <a:buNone/>
            </a:pPr>
            <a:endParaRPr lang="it-IT" altLang="it-IT" sz="2000" dirty="0">
              <a:latin typeface="Arial" panose="020B0604020202020204" pitchFamily="34" charset="0"/>
            </a:endParaRPr>
          </a:p>
        </p:txBody>
      </p:sp>
    </p:spTree>
    <p:extLst>
      <p:ext uri="{BB962C8B-B14F-4D97-AF65-F5344CB8AC3E}">
        <p14:creationId xmlns:p14="http://schemas.microsoft.com/office/powerpoint/2010/main" val="3903158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9A4CC5E-3627-E6C1-0BCD-5FDFCA52FB4A}"/>
              </a:ext>
            </a:extLst>
          </p:cNvPr>
          <p:cNvSpPr>
            <a:spLocks noGrp="1" noChangeArrowheads="1"/>
          </p:cNvSpPr>
          <p:nvPr>
            <p:ph type="title"/>
          </p:nvPr>
        </p:nvSpPr>
        <p:spPr>
          <a:xfrm>
            <a:off x="1116013" y="301625"/>
            <a:ext cx="7777162" cy="1143000"/>
          </a:xfrm>
        </p:spPr>
        <p:txBody>
          <a:bodyPr/>
          <a:lstStyle/>
          <a:p>
            <a:r>
              <a:rPr lang="it-IT" altLang="it-IT" sz="3200" dirty="0">
                <a:latin typeface="Verdana" panose="020B0604030504040204" pitchFamily="34" charset="0"/>
              </a:rPr>
              <a:t>Esperimento guidato: implementazioni in tutti gli ambienti</a:t>
            </a:r>
            <a:endParaRPr lang="en-AU" altLang="it-IT" sz="3200" dirty="0">
              <a:latin typeface="Verdana" panose="020B0604030504040204" pitchFamily="34" charset="0"/>
            </a:endParaRPr>
          </a:p>
        </p:txBody>
      </p:sp>
      <p:sp>
        <p:nvSpPr>
          <p:cNvPr id="197638" name="Text Box 6">
            <a:extLst>
              <a:ext uri="{FF2B5EF4-FFF2-40B4-BE49-F238E27FC236}">
                <a16:creationId xmlns:a16="http://schemas.microsoft.com/office/drawing/2014/main" id="{1D76A7B1-464D-EF9D-93AA-BF1EE24A68FD}"/>
              </a:ext>
            </a:extLst>
          </p:cNvPr>
          <p:cNvSpPr txBox="1">
            <a:spLocks noChangeArrowheads="1"/>
          </p:cNvSpPr>
          <p:nvPr/>
        </p:nvSpPr>
        <p:spPr bwMode="auto">
          <a:xfrm>
            <a:off x="90488" y="5589588"/>
            <a:ext cx="240803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dirty="0">
                <a:solidFill>
                  <a:srgbClr val="333399"/>
                </a:solidFill>
                <a:latin typeface="Verdana" panose="020B0604030504040204" pitchFamily="34" charset="0"/>
              </a:rPr>
              <a:t>Concetto
</a:t>
            </a:r>
            <a:r>
              <a:rPr lang="pl-PL" altLang="it-IT" sz="2000" dirty="0">
                <a:solidFill>
                  <a:schemeClr val="bg1">
                    <a:lumMod val="50000"/>
                  </a:schemeClr>
                </a:solidFill>
                <a:latin typeface="Verdana" panose="020B0604030504040204" pitchFamily="34" charset="0"/>
              </a:rPr>
              <a:t>Spiegazione
</a:t>
            </a:r>
            <a:r>
              <a:rPr lang="it-IT" altLang="it-IT" sz="2000" dirty="0">
                <a:solidFill>
                  <a:schemeClr val="bg1">
                    <a:lumMod val="50000"/>
                  </a:schemeClr>
                </a:solidFill>
                <a:latin typeface="Verdana" panose="020B0604030504040204" pitchFamily="34" charset="0"/>
              </a:rPr>
              <a:t>E</a:t>
            </a:r>
            <a:r>
              <a:rPr lang="pl-PL" altLang="it-IT" sz="2000" dirty="0">
                <a:solidFill>
                  <a:schemeClr val="bg1">
                    <a:lumMod val="50000"/>
                  </a:schemeClr>
                </a:solidFill>
                <a:latin typeface="Verdana" panose="020B0604030504040204" pitchFamily="34" charset="0"/>
              </a:rPr>
              <a:t>sperimento</a:t>
            </a:r>
            <a:endParaRPr lang="en-AU" altLang="it-IT" sz="2000" dirty="0">
              <a:solidFill>
                <a:schemeClr val="bg1">
                  <a:lumMod val="50000"/>
                </a:schemeClr>
              </a:solidFill>
              <a:latin typeface="Verdana" panose="020B0604030504040204" pitchFamily="34" charset="0"/>
            </a:endParaRPr>
          </a:p>
        </p:txBody>
      </p:sp>
      <p:sp>
        <p:nvSpPr>
          <p:cNvPr id="197639" name="Text Box 7">
            <a:extLst>
              <a:ext uri="{FF2B5EF4-FFF2-40B4-BE49-F238E27FC236}">
                <a16:creationId xmlns:a16="http://schemas.microsoft.com/office/drawing/2014/main" id="{E182D796-958D-435C-DD80-135999BF2B65}"/>
              </a:ext>
            </a:extLst>
          </p:cNvPr>
          <p:cNvSpPr txBox="1">
            <a:spLocks noChangeArrowheads="1"/>
          </p:cNvSpPr>
          <p:nvPr/>
        </p:nvSpPr>
        <p:spPr bwMode="auto">
          <a:xfrm>
            <a:off x="3348038" y="6381750"/>
            <a:ext cx="58070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Galileo</a:t>
            </a:r>
            <a:r>
              <a:rPr lang="pl-PL" altLang="it-IT" sz="1600">
                <a:solidFill>
                  <a:srgbClr val="333399"/>
                </a:solidFill>
                <a:latin typeface="Verdana" panose="020B0604030504040204" pitchFamily="34" charset="0"/>
              </a:rPr>
              <a:t> Interactive lecture, Leszno 2012 (foto MK)</a:t>
            </a:r>
            <a:endParaRPr lang="en-AU" altLang="it-IT" sz="1600">
              <a:solidFill>
                <a:srgbClr val="333399"/>
              </a:solidFill>
              <a:latin typeface="Verdana" panose="020B0604030504040204" pitchFamily="34" charset="0"/>
            </a:endParaRPr>
          </a:p>
        </p:txBody>
      </p:sp>
      <p:pic>
        <p:nvPicPr>
          <p:cNvPr id="197640" name="Picture 8">
            <a:extLst>
              <a:ext uri="{FF2B5EF4-FFF2-40B4-BE49-F238E27FC236}">
                <a16:creationId xmlns:a16="http://schemas.microsoft.com/office/drawing/2014/main" id="{B2A66150-F4FA-40D6-A124-837C3102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4797425" cy="359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617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9A4CC5E-3627-E6C1-0BCD-5FDFCA52FB4A}"/>
              </a:ext>
            </a:extLst>
          </p:cNvPr>
          <p:cNvSpPr>
            <a:spLocks noGrp="1" noChangeArrowheads="1"/>
          </p:cNvSpPr>
          <p:nvPr>
            <p:ph type="title"/>
          </p:nvPr>
        </p:nvSpPr>
        <p:spPr>
          <a:xfrm>
            <a:off x="1043608" y="268724"/>
            <a:ext cx="7777162" cy="1143000"/>
          </a:xfrm>
        </p:spPr>
        <p:txBody>
          <a:bodyPr/>
          <a:lstStyle/>
          <a:p>
            <a:r>
              <a:rPr lang="it-IT" altLang="it-IT" sz="3200" dirty="0">
                <a:latin typeface="Verdana" panose="020B0604030504040204" pitchFamily="34" charset="0"/>
              </a:rPr>
              <a:t>Esperimento guidato: implementazioni in tutti gli ambienti</a:t>
            </a:r>
            <a:endParaRPr lang="en-AU" altLang="it-IT" sz="3200" dirty="0">
              <a:latin typeface="Verdana" panose="020B0604030504040204" pitchFamily="34" charset="0"/>
            </a:endParaRPr>
          </a:p>
        </p:txBody>
      </p:sp>
      <p:sp>
        <p:nvSpPr>
          <p:cNvPr id="197638" name="Text Box 6">
            <a:extLst>
              <a:ext uri="{FF2B5EF4-FFF2-40B4-BE49-F238E27FC236}">
                <a16:creationId xmlns:a16="http://schemas.microsoft.com/office/drawing/2014/main" id="{1D76A7B1-464D-EF9D-93AA-BF1EE24A68FD}"/>
              </a:ext>
            </a:extLst>
          </p:cNvPr>
          <p:cNvSpPr txBox="1">
            <a:spLocks noChangeArrowheads="1"/>
          </p:cNvSpPr>
          <p:nvPr/>
        </p:nvSpPr>
        <p:spPr bwMode="auto">
          <a:xfrm>
            <a:off x="90488" y="5589588"/>
            <a:ext cx="240803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dirty="0">
                <a:solidFill>
                  <a:schemeClr val="accent3">
                    <a:lumMod val="65000"/>
                  </a:schemeClr>
                </a:solidFill>
                <a:latin typeface="Verdana" panose="020B0604030504040204" pitchFamily="34" charset="0"/>
              </a:rPr>
              <a:t>Concetto
</a:t>
            </a:r>
            <a:r>
              <a:rPr lang="pl-PL" altLang="it-IT" sz="2000" dirty="0">
                <a:latin typeface="Verdana" panose="020B0604030504040204" pitchFamily="34" charset="0"/>
              </a:rPr>
              <a:t>Spiegazione
</a:t>
            </a:r>
            <a:r>
              <a:rPr lang="it-IT" altLang="it-IT" sz="2000" dirty="0">
                <a:latin typeface="Verdana" panose="020B0604030504040204" pitchFamily="34" charset="0"/>
              </a:rPr>
              <a:t>E</a:t>
            </a:r>
            <a:r>
              <a:rPr lang="pl-PL" altLang="it-IT" sz="2000" dirty="0">
                <a:latin typeface="Verdana" panose="020B0604030504040204" pitchFamily="34" charset="0"/>
              </a:rPr>
              <a:t>sperimento</a:t>
            </a:r>
            <a:endParaRPr lang="en-AU" altLang="it-IT" sz="2000" dirty="0">
              <a:latin typeface="Verdana" panose="020B0604030504040204" pitchFamily="34" charset="0"/>
            </a:endParaRPr>
          </a:p>
        </p:txBody>
      </p:sp>
      <p:sp>
        <p:nvSpPr>
          <p:cNvPr id="197639" name="Text Box 7">
            <a:extLst>
              <a:ext uri="{FF2B5EF4-FFF2-40B4-BE49-F238E27FC236}">
                <a16:creationId xmlns:a16="http://schemas.microsoft.com/office/drawing/2014/main" id="{E182D796-958D-435C-DD80-135999BF2B65}"/>
              </a:ext>
            </a:extLst>
          </p:cNvPr>
          <p:cNvSpPr txBox="1">
            <a:spLocks noChangeArrowheads="1"/>
          </p:cNvSpPr>
          <p:nvPr/>
        </p:nvSpPr>
        <p:spPr bwMode="auto">
          <a:xfrm>
            <a:off x="3348038" y="6381750"/>
            <a:ext cx="58070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Galileo</a:t>
            </a:r>
            <a:r>
              <a:rPr lang="pl-PL" altLang="it-IT" sz="1600">
                <a:solidFill>
                  <a:srgbClr val="333399"/>
                </a:solidFill>
                <a:latin typeface="Verdana" panose="020B0604030504040204" pitchFamily="34" charset="0"/>
              </a:rPr>
              <a:t> Interactive lecture, Leszno 2012 (foto MK)</a:t>
            </a:r>
            <a:endParaRPr lang="en-AU" altLang="it-IT" sz="1600">
              <a:solidFill>
                <a:srgbClr val="333399"/>
              </a:solidFill>
              <a:latin typeface="Verdana" panose="020B0604030504040204" pitchFamily="34" charset="0"/>
            </a:endParaRPr>
          </a:p>
        </p:txBody>
      </p:sp>
      <p:pic>
        <p:nvPicPr>
          <p:cNvPr id="197640" name="Picture 8">
            <a:extLst>
              <a:ext uri="{FF2B5EF4-FFF2-40B4-BE49-F238E27FC236}">
                <a16:creationId xmlns:a16="http://schemas.microsoft.com/office/drawing/2014/main" id="{B2A66150-F4FA-40D6-A124-837C31022C55}"/>
              </a:ext>
            </a:extLst>
          </p:cNvPr>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468313" y="1700213"/>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7642" name="Picture 10">
            <a:extLst>
              <a:ext uri="{FF2B5EF4-FFF2-40B4-BE49-F238E27FC236}">
                <a16:creationId xmlns:a16="http://schemas.microsoft.com/office/drawing/2014/main" id="{B3E3F03A-4FD2-6201-163F-07007518F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367411"/>
            <a:ext cx="5159995" cy="386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430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7642"/>
                                        </p:tgtEl>
                                        <p:attrNameLst>
                                          <p:attrName>style.visibility</p:attrName>
                                        </p:attrNameLst>
                                      </p:cBhvr>
                                      <p:to>
                                        <p:strVal val="visible"/>
                                      </p:to>
                                    </p:set>
                                    <p:anim calcmode="lin" valueType="num">
                                      <p:cBhvr>
                                        <p:cTn id="7" dur="500" fill="hold"/>
                                        <p:tgtEl>
                                          <p:spTgt spid="197642"/>
                                        </p:tgtEl>
                                        <p:attrNameLst>
                                          <p:attrName>ppt_w</p:attrName>
                                        </p:attrNameLst>
                                      </p:cBhvr>
                                      <p:tavLst>
                                        <p:tav tm="0">
                                          <p:val>
                                            <p:fltVal val="0"/>
                                          </p:val>
                                        </p:tav>
                                        <p:tav tm="100000">
                                          <p:val>
                                            <p:strVal val="#ppt_w"/>
                                          </p:val>
                                        </p:tav>
                                      </p:tavLst>
                                    </p:anim>
                                    <p:anim calcmode="lin" valueType="num">
                                      <p:cBhvr>
                                        <p:cTn id="8" dur="500" fill="hold"/>
                                        <p:tgtEl>
                                          <p:spTgt spid="1976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972E842-F4C0-1392-9DD3-AD625F50C52F}"/>
              </a:ext>
            </a:extLst>
          </p:cNvPr>
          <p:cNvSpPr>
            <a:spLocks noGrp="1" noChangeArrowheads="1"/>
          </p:cNvSpPr>
          <p:nvPr>
            <p:ph type="title"/>
          </p:nvPr>
        </p:nvSpPr>
        <p:spPr>
          <a:xfrm>
            <a:off x="1763713" y="-315913"/>
            <a:ext cx="8229600" cy="1143001"/>
          </a:xfrm>
        </p:spPr>
        <p:txBody>
          <a:bodyPr/>
          <a:lstStyle/>
          <a:p>
            <a:pPr eaLnBrk="1" hangingPunct="1"/>
            <a:r>
              <a:rPr lang="pl-PL" altLang="it-IT" sz="2800"/>
              <a:t>„Classical” principles of didactics</a:t>
            </a:r>
            <a:endParaRPr lang="en-AU" altLang="it-IT" sz="2800"/>
          </a:p>
        </p:txBody>
      </p:sp>
      <p:pic>
        <p:nvPicPr>
          <p:cNvPr id="22531" name="Picture 3">
            <a:extLst>
              <a:ext uri="{FF2B5EF4-FFF2-40B4-BE49-F238E27FC236}">
                <a16:creationId xmlns:a16="http://schemas.microsoft.com/office/drawing/2014/main" id="{8775D39F-48A8-9681-965C-93B7C97EB8DC}"/>
              </a:ext>
            </a:extLst>
          </p:cNvPr>
          <p:cNvPicPr>
            <a:picLocks noChangeAspect="1" noChangeArrowheads="1"/>
          </p:cNvPicPr>
          <p:nvPr/>
        </p:nvPicPr>
        <p:blipFill>
          <a:blip r:embed="rId2">
            <a:lum bright="4000" contrast="4000"/>
            <a:extLst>
              <a:ext uri="{28A0092B-C50C-407E-A947-70E740481C1C}">
                <a14:useLocalDpi xmlns:a14="http://schemas.microsoft.com/office/drawing/2010/main" val="0"/>
              </a:ext>
            </a:extLst>
          </a:blip>
          <a:srcRect/>
          <a:stretch>
            <a:fillRect/>
          </a:stretch>
        </p:blipFill>
        <p:spPr bwMode="auto">
          <a:xfrm>
            <a:off x="0" y="774219"/>
            <a:ext cx="6481763"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78A4508D-63A9-46DF-6061-256A7AA70BF6}"/>
              </a:ext>
            </a:extLst>
          </p:cNvPr>
          <p:cNvSpPr txBox="1"/>
          <p:nvPr/>
        </p:nvSpPr>
        <p:spPr>
          <a:xfrm>
            <a:off x="6372200" y="1416112"/>
            <a:ext cx="2729597" cy="5355312"/>
          </a:xfrm>
          <a:prstGeom prst="rect">
            <a:avLst/>
          </a:prstGeom>
          <a:noFill/>
          <a:ln>
            <a:solidFill>
              <a:schemeClr val="tx1"/>
            </a:solidFill>
          </a:ln>
        </p:spPr>
        <p:txBody>
          <a:bodyPr wrap="square" rtlCol="0">
            <a:spAutoFit/>
          </a:bodyPr>
          <a:lstStyle/>
          <a:p>
            <a:pPr marL="342900" indent="-342900">
              <a:buAutoNum type="arabicPeriod"/>
            </a:pPr>
            <a:r>
              <a:rPr lang="it-IT" dirty="0"/>
              <a:t>di visualizzazione</a:t>
            </a:r>
          </a:p>
          <a:p>
            <a:pPr marL="342900" indent="-342900">
              <a:buAutoNum type="arabicPeriod"/>
            </a:pPr>
            <a:r>
              <a:rPr lang="it-IT" dirty="0"/>
              <a:t>d’accessibilità</a:t>
            </a:r>
          </a:p>
          <a:p>
            <a:pPr marL="342900" indent="-342900">
              <a:buAutoNum type="arabicPeriod"/>
            </a:pPr>
            <a:r>
              <a:rPr lang="it-IT" dirty="0"/>
              <a:t>d’insegnamento sistematico</a:t>
            </a:r>
          </a:p>
          <a:p>
            <a:pPr marL="342900" indent="-342900">
              <a:buAutoNum type="arabicPeriod"/>
            </a:pPr>
            <a:r>
              <a:rPr lang="it-IT" dirty="0"/>
              <a:t>di partecipazione attiva e cosciente di studenti</a:t>
            </a:r>
          </a:p>
          <a:p>
            <a:pPr marL="342900" indent="-342900">
              <a:buAutoNum type="arabicPeriod"/>
            </a:pPr>
            <a:r>
              <a:rPr lang="it-IT" dirty="0"/>
              <a:t>di formazione delle capacità di studiare</a:t>
            </a:r>
          </a:p>
          <a:p>
            <a:pPr marL="342900" indent="-342900">
              <a:buAutoNum type="arabicPeriod"/>
            </a:pPr>
            <a:r>
              <a:rPr lang="it-IT" dirty="0"/>
              <a:t>collegamento tra la teoria e prattica</a:t>
            </a:r>
          </a:p>
          <a:p>
            <a:pPr marL="342900" indent="-342900">
              <a:buAutoNum type="arabicPeriod"/>
            </a:pPr>
            <a:r>
              <a:rPr lang="it-IT" dirty="0"/>
              <a:t>individualizzazione e di lavoro di gruppo</a:t>
            </a:r>
          </a:p>
          <a:p>
            <a:pPr marL="342900" indent="-342900">
              <a:buAutoNum type="arabicPeriod"/>
            </a:pPr>
            <a:r>
              <a:rPr lang="it-IT" dirty="0"/>
              <a:t>dell’insegnamento duraturo</a:t>
            </a:r>
          </a:p>
          <a:p>
            <a:pPr marL="342900" indent="-342900">
              <a:buAutoNum type="arabicPeriod"/>
            </a:pPr>
            <a:r>
              <a:rPr lang="it-IT" dirty="0"/>
              <a:t>dell’educazione permanente    </a:t>
            </a:r>
          </a:p>
        </p:txBody>
      </p:sp>
    </p:spTree>
    <p:extLst>
      <p:ext uri="{BB962C8B-B14F-4D97-AF65-F5344CB8AC3E}">
        <p14:creationId xmlns:p14="http://schemas.microsoft.com/office/powerpoint/2010/main" val="2249754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072545C-3B65-84B9-F28F-5E6E7D26EA9A}"/>
              </a:ext>
            </a:extLst>
          </p:cNvPr>
          <p:cNvSpPr>
            <a:spLocks noGrp="1" noChangeArrowheads="1"/>
          </p:cNvSpPr>
          <p:nvPr>
            <p:ph type="title"/>
          </p:nvPr>
        </p:nvSpPr>
        <p:spPr>
          <a:xfrm>
            <a:off x="1370012" y="301625"/>
            <a:ext cx="7666483" cy="1143000"/>
          </a:xfrm>
        </p:spPr>
        <p:txBody>
          <a:bodyPr/>
          <a:lstStyle/>
          <a:p>
            <a:pPr eaLnBrk="1" hangingPunct="1"/>
            <a:r>
              <a:rPr lang="it-IT" altLang="it-IT" sz="3200" dirty="0"/>
              <a:t>I principi della didattica iper-costruttivista e della didattica tradizionale</a:t>
            </a:r>
            <a:endParaRPr lang="en-AU" altLang="it-IT" sz="3200" dirty="0"/>
          </a:p>
        </p:txBody>
      </p:sp>
      <p:sp>
        <p:nvSpPr>
          <p:cNvPr id="23555" name="Rectangle 3">
            <a:extLst>
              <a:ext uri="{FF2B5EF4-FFF2-40B4-BE49-F238E27FC236}">
                <a16:creationId xmlns:a16="http://schemas.microsoft.com/office/drawing/2014/main" id="{712A3716-2DA2-76BB-07E5-B1B238A7DA6B}"/>
              </a:ext>
            </a:extLst>
          </p:cNvPr>
          <p:cNvSpPr>
            <a:spLocks noGrp="1" noChangeArrowheads="1"/>
          </p:cNvSpPr>
          <p:nvPr>
            <p:ph type="body" idx="1"/>
          </p:nvPr>
        </p:nvSpPr>
        <p:spPr>
          <a:xfrm>
            <a:off x="1042988" y="1557338"/>
            <a:ext cx="7313612" cy="4114800"/>
          </a:xfrm>
        </p:spPr>
        <p:txBody>
          <a:bodyPr/>
          <a:lstStyle/>
          <a:p>
            <a:pPr marL="552450" indent="-552450" eaLnBrk="1" hangingPunct="1">
              <a:lnSpc>
                <a:spcPct val="90000"/>
              </a:lnSpc>
              <a:buNone/>
            </a:pPr>
            <a:r>
              <a:rPr lang="it-IT" altLang="it-IT" sz="2100" dirty="0">
                <a:latin typeface="+mj-lt"/>
                <a:cs typeface="Calibri" panose="020F0502020204030204" pitchFamily="34" charset="0"/>
              </a:rPr>
              <a:t>2, 4 Accessibilità, Autonomia  
→ Iper-costruttività: costruzione basata su conoscenze / intuizioni / esperienze / ragionamenti degli studenti precedenti  
1. Illustrazione
→ Neorealismo: mostrare tutto, in diversi aspetti, oltre ogni immaginazione
3. Insegnamento sistematico
→ "San Pietro che cammina": dalla pietra emergente alla prossima pietra
→ solo il consenso totale raggiunto nella classe consente un passo successivo
5. Formare le capacità di imparare
→ Il ragionamento diventa l'obiettivo principale dell'insegnamento</a:t>
            </a:r>
            <a:r>
              <a:rPr lang="it-IT" altLang="it-IT" sz="2000" dirty="0">
                <a:latin typeface="+mj-lt"/>
                <a:cs typeface="Calibri" panose="020F0502020204030204" pitchFamily="34" charset="0"/>
              </a:rPr>
              <a:t>
</a:t>
            </a:r>
            <a:endParaRPr lang="en-AU" altLang="it-IT" sz="2000" dirty="0">
              <a:latin typeface="+mj-lt"/>
              <a:cs typeface="Calibri" panose="020F0502020204030204" pitchFamily="34" charset="0"/>
            </a:endParaRPr>
          </a:p>
        </p:txBody>
      </p:sp>
    </p:spTree>
    <p:extLst>
      <p:ext uri="{BB962C8B-B14F-4D97-AF65-F5344CB8AC3E}">
        <p14:creationId xmlns:p14="http://schemas.microsoft.com/office/powerpoint/2010/main" val="2156931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3BD6026-93FC-6B07-6A7C-DDDE3C580A32}"/>
              </a:ext>
            </a:extLst>
          </p:cNvPr>
          <p:cNvSpPr>
            <a:spLocks noGrp="1" noChangeArrowheads="1"/>
          </p:cNvSpPr>
          <p:nvPr>
            <p:ph type="title"/>
          </p:nvPr>
        </p:nvSpPr>
        <p:spPr/>
        <p:txBody>
          <a:bodyPr/>
          <a:lstStyle/>
          <a:p>
            <a:pPr eaLnBrk="1" hangingPunct="1"/>
            <a:r>
              <a:rPr lang="pl-PL" altLang="it-IT"/>
              <a:t>Hyper-constructivistic principles</a:t>
            </a:r>
            <a:endParaRPr lang="en-AU" altLang="it-IT"/>
          </a:p>
        </p:txBody>
      </p:sp>
      <p:sp>
        <p:nvSpPr>
          <p:cNvPr id="24579" name="Rectangle 3">
            <a:extLst>
              <a:ext uri="{FF2B5EF4-FFF2-40B4-BE49-F238E27FC236}">
                <a16:creationId xmlns:a16="http://schemas.microsoft.com/office/drawing/2014/main" id="{FE12B879-E3CC-F222-B4C1-1D0ED23B1B98}"/>
              </a:ext>
            </a:extLst>
          </p:cNvPr>
          <p:cNvSpPr>
            <a:spLocks noGrp="1" noChangeArrowheads="1"/>
          </p:cNvSpPr>
          <p:nvPr>
            <p:ph type="body" idx="1"/>
          </p:nvPr>
        </p:nvSpPr>
        <p:spPr>
          <a:xfrm>
            <a:off x="1042988" y="1557338"/>
            <a:ext cx="7313612" cy="4114800"/>
          </a:xfrm>
        </p:spPr>
        <p:txBody>
          <a:bodyPr/>
          <a:lstStyle/>
          <a:p>
            <a:pPr marL="552450" indent="-552450" eaLnBrk="1" hangingPunct="1">
              <a:lnSpc>
                <a:spcPct val="90000"/>
              </a:lnSpc>
              <a:buNone/>
            </a:pPr>
            <a:r>
              <a:rPr lang="it-IT" altLang="it-IT" sz="2100" dirty="0">
                <a:latin typeface="+mj-lt"/>
                <a:cs typeface="Calibri" panose="020F0502020204030204" pitchFamily="34" charset="0"/>
              </a:rPr>
              <a:t>6. Applicazioni pratiche  
→ Minimalismo pragmatico: insegnamento solamente delle conoscenze assolutamente necessarie 
7. Individualità 
→ "personalità" individuale, visibilità, responsabilità.
7a. Collaborazione di gruppo
→ Specificità individuale, come contributo alla produttività del gruppo 
8. Durabilità 
→ Minimalismo pragmatico: la "base del programma" è solo di base, ma fondamentale (= permanente) e operativa per tutti i tempi
9. Apprendimento dal vivo
→ Conoscenza di sé, autocritica.</a:t>
            </a:r>
            <a:r>
              <a:rPr lang="it-IT" altLang="it-IT" sz="2000" dirty="0">
                <a:latin typeface="+mj-lt"/>
                <a:cs typeface="Calibri" panose="020F0502020204030204" pitchFamily="34" charset="0"/>
              </a:rPr>
              <a:t>
</a:t>
            </a:r>
            <a:endParaRPr lang="en-AU" altLang="it-IT" sz="2000" dirty="0">
              <a:latin typeface="+mj-lt"/>
              <a:cs typeface="Calibri" panose="020F0502020204030204" pitchFamily="34" charset="0"/>
            </a:endParaRPr>
          </a:p>
        </p:txBody>
      </p:sp>
      <p:sp>
        <p:nvSpPr>
          <p:cNvPr id="24580" name="Text Box 4">
            <a:extLst>
              <a:ext uri="{FF2B5EF4-FFF2-40B4-BE49-F238E27FC236}">
                <a16:creationId xmlns:a16="http://schemas.microsoft.com/office/drawing/2014/main" id="{B969B46E-1CB9-6201-6363-D52DCA76801C}"/>
              </a:ext>
            </a:extLst>
          </p:cNvPr>
          <p:cNvSpPr txBox="1">
            <a:spLocks noChangeArrowheads="1"/>
          </p:cNvSpPr>
          <p:nvPr/>
        </p:nvSpPr>
        <p:spPr bwMode="auto">
          <a:xfrm>
            <a:off x="6588125" y="333375"/>
            <a:ext cx="1833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it-IT"/>
              <a:t>vs. Półturzycki</a:t>
            </a:r>
            <a:endParaRPr lang="en-AU" altLang="it-IT"/>
          </a:p>
        </p:txBody>
      </p:sp>
    </p:spTree>
    <p:extLst>
      <p:ext uri="{BB962C8B-B14F-4D97-AF65-F5344CB8AC3E}">
        <p14:creationId xmlns:p14="http://schemas.microsoft.com/office/powerpoint/2010/main" val="2074022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9C5ABEC-633B-C081-8509-8D87A168BE3F}"/>
              </a:ext>
            </a:extLst>
          </p:cNvPr>
          <p:cNvSpPr>
            <a:spLocks noGrp="1" noChangeArrowheads="1"/>
          </p:cNvSpPr>
          <p:nvPr>
            <p:ph type="title"/>
          </p:nvPr>
        </p:nvSpPr>
        <p:spPr>
          <a:xfrm>
            <a:off x="971550" y="301625"/>
            <a:ext cx="8172450" cy="1143000"/>
          </a:xfrm>
        </p:spPr>
        <p:txBody>
          <a:bodyPr/>
          <a:lstStyle/>
          <a:p>
            <a:pPr eaLnBrk="1" hangingPunct="1"/>
            <a:r>
              <a:rPr lang="it-IT" altLang="it-IT" sz="3200" dirty="0"/>
              <a:t>7a. Collaborazione di gruppo: suonare l’orchestra, chiudere il circuito elettrico</a:t>
            </a:r>
          </a:p>
        </p:txBody>
      </p:sp>
      <p:pic>
        <p:nvPicPr>
          <p:cNvPr id="56323" name="Picture 3">
            <a:extLst>
              <a:ext uri="{FF2B5EF4-FFF2-40B4-BE49-F238E27FC236}">
                <a16:creationId xmlns:a16="http://schemas.microsoft.com/office/drawing/2014/main" id="{D1AC355C-09B1-71F3-FB87-47AB1DA23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43180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a:extLst>
              <a:ext uri="{FF2B5EF4-FFF2-40B4-BE49-F238E27FC236}">
                <a16:creationId xmlns:a16="http://schemas.microsoft.com/office/drawing/2014/main" id="{A57377E7-16AA-B562-55D5-4AD9CAE3F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688" y="2266950"/>
            <a:ext cx="4318000" cy="3236913"/>
          </a:xfrm>
          <a:prstGeom prst="rect">
            <a:avLst/>
          </a:prstGeom>
          <a:noFill/>
          <a:ln w="158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5">
            <a:extLst>
              <a:ext uri="{FF2B5EF4-FFF2-40B4-BE49-F238E27FC236}">
                <a16:creationId xmlns:a16="http://schemas.microsoft.com/office/drawing/2014/main" id="{6DD75875-3FB9-503E-145F-569228E789B1}"/>
              </a:ext>
            </a:extLst>
          </p:cNvPr>
          <p:cNvSpPr txBox="1">
            <a:spLocks noChangeArrowheads="1"/>
          </p:cNvSpPr>
          <p:nvPr/>
        </p:nvSpPr>
        <p:spPr bwMode="auto">
          <a:xfrm>
            <a:off x="231775" y="5694363"/>
            <a:ext cx="8912225" cy="12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lnSpc>
                <a:spcPct val="90000"/>
              </a:lnSpc>
              <a:buFontTx/>
              <a:buNone/>
            </a:pPr>
            <a:r>
              <a:rPr lang="it-IT" altLang="it-IT" sz="2400" dirty="0">
                <a:solidFill>
                  <a:srgbClr val="333399"/>
                </a:solidFill>
                <a:latin typeface="Arial" panose="020B0604020202020204" pitchFamily="34" charset="0"/>
                <a:ea typeface="Arial Unicode MS" pitchFamily="34" charset="-128"/>
              </a:rPr>
              <a:t>È molto più facile ottenere la collaborazione del gruppo </a:t>
            </a:r>
          </a:p>
          <a:p>
            <a:pPr eaLnBrk="1" hangingPunct="1">
              <a:lnSpc>
                <a:spcPct val="90000"/>
              </a:lnSpc>
              <a:buFontTx/>
              <a:buNone/>
            </a:pPr>
            <a:r>
              <a:rPr lang="it-IT" altLang="it-IT" sz="2400" dirty="0">
                <a:solidFill>
                  <a:srgbClr val="333399"/>
                </a:solidFill>
                <a:latin typeface="Arial" panose="020B0604020202020204" pitchFamily="34" charset="0"/>
                <a:ea typeface="Arial Unicode MS" pitchFamily="34" charset="-128"/>
              </a:rPr>
              <a:t>            bn(in Polonia) che la visibilità individuale. </a:t>
            </a:r>
          </a:p>
          <a:p>
            <a:pPr eaLnBrk="1" hangingPunct="1">
              <a:lnSpc>
                <a:spcPct val="90000"/>
              </a:lnSpc>
              <a:buFontTx/>
              <a:buNone/>
            </a:pPr>
            <a:r>
              <a:rPr lang="it-IT" altLang="it-IT" sz="2400" dirty="0">
                <a:solidFill>
                  <a:srgbClr val="333399"/>
                </a:solidFill>
                <a:latin typeface="Arial" panose="020B0604020202020204" pitchFamily="34" charset="0"/>
                <a:ea typeface="Arial Unicode MS" pitchFamily="34" charset="-128"/>
              </a:rPr>
              <a:t>E il divertimento è enorme!</a:t>
            </a:r>
          </a:p>
        </p:txBody>
      </p:sp>
    </p:spTree>
    <p:extLst>
      <p:ext uri="{BB962C8B-B14F-4D97-AF65-F5344CB8AC3E}">
        <p14:creationId xmlns:p14="http://schemas.microsoft.com/office/powerpoint/2010/main" val="3147686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F70AE98-4AAC-E0FB-C0B3-6478B20341C4}"/>
              </a:ext>
            </a:extLst>
          </p:cNvPr>
          <p:cNvSpPr>
            <a:spLocks noGrp="1" noChangeArrowheads="1"/>
          </p:cNvSpPr>
          <p:nvPr>
            <p:ph type="title"/>
          </p:nvPr>
        </p:nvSpPr>
        <p:spPr>
          <a:xfrm>
            <a:off x="395288" y="0"/>
            <a:ext cx="8229600" cy="1143000"/>
          </a:xfrm>
        </p:spPr>
        <p:txBody>
          <a:bodyPr/>
          <a:lstStyle/>
          <a:p>
            <a:pPr eaLnBrk="1" hangingPunct="1"/>
            <a:r>
              <a:rPr lang="it-IT" altLang="it-IT" sz="3200" dirty="0"/>
              <a:t>Principi, secondo l'iper-costruttivismo</a:t>
            </a:r>
            <a:r>
              <a:rPr lang="en-AU" altLang="it-IT" sz="2800" dirty="0"/>
              <a:t>
</a:t>
            </a:r>
          </a:p>
        </p:txBody>
      </p:sp>
      <p:graphicFrame>
        <p:nvGraphicFramePr>
          <p:cNvPr id="46329" name="Group 249">
            <a:extLst>
              <a:ext uri="{FF2B5EF4-FFF2-40B4-BE49-F238E27FC236}">
                <a16:creationId xmlns:a16="http://schemas.microsoft.com/office/drawing/2014/main" id="{34162765-C7A3-B4E9-FAC4-D8A9088A6920}"/>
              </a:ext>
            </a:extLst>
          </p:cNvPr>
          <p:cNvGraphicFramePr>
            <a:graphicFrameLocks noGrp="1"/>
          </p:cNvGraphicFramePr>
          <p:nvPr>
            <p:ph idx="1"/>
            <p:extLst>
              <p:ext uri="{D42A27DB-BD31-4B8C-83A1-F6EECF244321}">
                <p14:modId xmlns:p14="http://schemas.microsoft.com/office/powerpoint/2010/main" val="3353733314"/>
              </p:ext>
            </p:extLst>
          </p:nvPr>
        </p:nvGraphicFramePr>
        <p:xfrm>
          <a:off x="207963" y="692696"/>
          <a:ext cx="8604250" cy="6096366"/>
        </p:xfrm>
        <a:graphic>
          <a:graphicData uri="http://schemas.openxmlformats.org/drawingml/2006/table">
            <a:tbl>
              <a:tblPr/>
              <a:tblGrid>
                <a:gridCol w="2851869">
                  <a:extLst>
                    <a:ext uri="{9D8B030D-6E8A-4147-A177-3AD203B41FA5}">
                      <a16:colId xmlns:a16="http://schemas.microsoft.com/office/drawing/2014/main" val="20000"/>
                    </a:ext>
                  </a:extLst>
                </a:gridCol>
                <a:gridCol w="2764706">
                  <a:extLst>
                    <a:ext uri="{9D8B030D-6E8A-4147-A177-3AD203B41FA5}">
                      <a16:colId xmlns:a16="http://schemas.microsoft.com/office/drawing/2014/main" val="20001"/>
                    </a:ext>
                  </a:extLst>
                </a:gridCol>
                <a:gridCol w="2987675">
                  <a:extLst>
                    <a:ext uri="{9D8B030D-6E8A-4147-A177-3AD203B41FA5}">
                      <a16:colId xmlns:a16="http://schemas.microsoft.com/office/drawing/2014/main" val="20002"/>
                    </a:ext>
                  </a:extLst>
                </a:gridCol>
              </a:tblGrid>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lang="it-IT" sz="1700" kern="1200" baseline="0" dirty="0">
                          <a:solidFill>
                            <a:schemeClr val="tx1"/>
                          </a:solidFill>
                          <a:effectLst/>
                          <a:latin typeface="Arial" panose="020B0604020202020204" pitchFamily="34" charset="0"/>
                          <a:ea typeface="+mn-ea"/>
                          <a:cs typeface="Arial" panose="020B0604020202020204" pitchFamily="34" charset="0"/>
                        </a:rPr>
                        <a:t>Operatività delle conoscenze degli studenti</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1. Principio teleologico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"Perché lo insegno?"
</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6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Collegamento con la pratica</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2. Principio di utilità
</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"solo ciò che è necessario"
</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it-IT"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3. Determina</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re l</a:t>
                      </a: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'obiettivo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dov’è il punto d’arrivo</a:t>
                      </a: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it-IT" altLang="it-IT"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4. </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D</a:t>
                      </a: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eterminante </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il punto d’arrivo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"Qualcuno ha sentito parlare di...?"</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Partecipazione degli studenti</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5. Determinare il percorso </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Che ne sappiamo di più?"</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Principio dei passi
</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6. Passi parziali e consenso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"Qualcuno ha un'idea diversa?"</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56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 di accessibilità</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Arial" panose="020B0604020202020204" pitchFamily="34" charset="0"/>
                          <a:cs typeface="Arial" panose="020B0604020202020204" pitchFamily="34" charset="0"/>
                        </a:rPr>
                        <a:t>7. PCK</a:t>
                      </a:r>
                      <a:endParaRPr kumimoji="0" lang="en-AU" altLang="it-IT" sz="1700" b="0" i="0" u="none" strike="noStrike" cap="none" normalizeH="0" baseline="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Didattica  </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vs. pedagogia</a:t>
                      </a:r>
                      <a:endPar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it-IT" altLang="it-IT"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8</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 Plasticità nella scelta del metodo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OK, lo dirò in un altro modo"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Operatività d</a:t>
                      </a:r>
                      <a:r>
                        <a:rPr kumimoji="0" lang="it-IT"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t>
                      </a: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 conoscenze
</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9. Collegare conoscenze</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"L'altro posto in cui puoi vedere questo fenomeno.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Istruzione permanente
</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10. Apprendimento aggiuntivo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"E chi vuole saperne di più..."</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8919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3870670-08BA-3D8F-9BEC-97BAA03B6DAE}"/>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dirty="0"/>
          </a:p>
        </p:txBody>
      </p:sp>
      <p:sp>
        <p:nvSpPr>
          <p:cNvPr id="36867" name="Rectangle 3">
            <a:extLst>
              <a:ext uri="{FF2B5EF4-FFF2-40B4-BE49-F238E27FC236}">
                <a16:creationId xmlns:a16="http://schemas.microsoft.com/office/drawing/2014/main" id="{6A6C5127-54F6-F9D8-65F7-54AC5EE42C18}"/>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dirty="0"/>
          </a:p>
        </p:txBody>
      </p:sp>
      <p:sp>
        <p:nvSpPr>
          <p:cNvPr id="36868" name="Text Box 4">
            <a:extLst>
              <a:ext uri="{FF2B5EF4-FFF2-40B4-BE49-F238E27FC236}">
                <a16:creationId xmlns:a16="http://schemas.microsoft.com/office/drawing/2014/main" id="{5A3B4913-28F6-5C17-745C-16357F7E336F}"/>
              </a:ext>
            </a:extLst>
          </p:cNvPr>
          <p:cNvSpPr txBox="1">
            <a:spLocks noChangeArrowheads="1"/>
          </p:cNvSpPr>
          <p:nvPr/>
        </p:nvSpPr>
        <p:spPr bwMode="auto">
          <a:xfrm>
            <a:off x="447675" y="6040438"/>
            <a:ext cx="82509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800" dirty="0">
                <a:latin typeface="Arial" panose="020B0604020202020204" pitchFamily="34" charset="0"/>
              </a:rPr>
              <a:t>Nel periodo </a:t>
            </a:r>
            <a:r>
              <a:rPr lang="pl-PL" altLang="it-IT" sz="1800" dirty="0">
                <a:latin typeface="Arial" panose="020B0604020202020204" pitchFamily="34" charset="0"/>
              </a:rPr>
              <a:t> 7-14 </a:t>
            </a:r>
            <a:r>
              <a:rPr lang="it-IT" altLang="it-IT" sz="1800" dirty="0">
                <a:latin typeface="Arial" panose="020B0604020202020204" pitchFamily="34" charset="0"/>
              </a:rPr>
              <a:t>anni la quantità d’ore a scuola in Italia è minore solo di quella</a:t>
            </a:r>
          </a:p>
          <a:p>
            <a:pPr eaLnBrk="1" hangingPunct="1">
              <a:spcBef>
                <a:spcPct val="0"/>
              </a:spcBef>
              <a:buClrTx/>
              <a:buSzTx/>
              <a:buFontTx/>
              <a:buNone/>
            </a:pPr>
            <a:r>
              <a:rPr lang="it-IT" altLang="it-IT" sz="1800" dirty="0">
                <a:latin typeface="Arial" panose="020B0604020202020204" pitchFamily="34" charset="0"/>
              </a:rPr>
              <a:t>in Israele  </a:t>
            </a:r>
            <a:endParaRPr lang="pl-PL" altLang="it-IT" sz="1800" dirty="0">
              <a:latin typeface="Arial" panose="020B0604020202020204" pitchFamily="34" charset="0"/>
            </a:endParaRPr>
          </a:p>
        </p:txBody>
      </p:sp>
      <p:pic>
        <p:nvPicPr>
          <p:cNvPr id="36869" name="Picture 5">
            <a:extLst>
              <a:ext uri="{FF2B5EF4-FFF2-40B4-BE49-F238E27FC236}">
                <a16:creationId xmlns:a16="http://schemas.microsoft.com/office/drawing/2014/main" id="{38283357-D8CD-0719-C234-8E14986B3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3500"/>
            <a:ext cx="69850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a:extLst>
              <a:ext uri="{FF2B5EF4-FFF2-40B4-BE49-F238E27FC236}">
                <a16:creationId xmlns:a16="http://schemas.microsoft.com/office/drawing/2014/main" id="{8FA18408-0E45-4B05-2C5A-90A0B489CF88}"/>
              </a:ext>
            </a:extLst>
          </p:cNvPr>
          <p:cNvSpPr txBox="1">
            <a:spLocks noChangeArrowheads="1"/>
          </p:cNvSpPr>
          <p:nvPr/>
        </p:nvSpPr>
        <p:spPr bwMode="auto">
          <a:xfrm>
            <a:off x="2451100" y="6550025"/>
            <a:ext cx="65595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lnSpc>
                <a:spcPct val="45000"/>
              </a:lnSpc>
              <a:spcBef>
                <a:spcPct val="0"/>
              </a:spcBef>
              <a:buClrTx/>
              <a:buSzTx/>
              <a:buFontTx/>
              <a:buNone/>
            </a:pPr>
            <a:r>
              <a:rPr lang="pl-PL" altLang="it-IT" sz="800">
                <a:latin typeface="Arial" panose="020B0604020202020204" pitchFamily="34" charset="0"/>
              </a:rPr>
              <a:t>Education at a Glance 2010: OECD Indicators </a:t>
            </a:r>
            <a:r>
              <a:rPr lang="pl-PL" altLang="it-IT" sz="800">
                <a:latin typeface="Arial" panose="020B0604020202020204" pitchFamily="34" charset="0"/>
                <a:hlinkClick r:id="rId4"/>
              </a:rPr>
              <a:t>http://www.oecd.org/document/52/0,3746,en_2649_39263238_45897844_1_1_1_1,00.html#d</a:t>
            </a:r>
            <a:endParaRPr lang="pl-PL" altLang="it-IT" sz="800">
              <a:latin typeface="Arial" panose="020B0604020202020204" pitchFamily="34" charset="0"/>
              <a:hlinkClick r:id="rId5"/>
            </a:endParaRPr>
          </a:p>
          <a:p>
            <a:pPr eaLnBrk="1" hangingPunct="1">
              <a:lnSpc>
                <a:spcPct val="45000"/>
              </a:lnSpc>
              <a:spcBef>
                <a:spcPct val="0"/>
              </a:spcBef>
              <a:buClrTx/>
              <a:buSzTx/>
              <a:buFontTx/>
              <a:buNone/>
            </a:pPr>
            <a:r>
              <a:rPr lang="pl-PL" altLang="it-IT" sz="800">
                <a:latin typeface="Arial" panose="020B0604020202020204" pitchFamily="34" charset="0"/>
                <a:hlinkClick r:id="rId5"/>
              </a:rPr>
              <a:t>Indicator D1: How much time do students spend in the classroom?</a:t>
            </a:r>
            <a:r>
              <a:rPr lang="pl-PL" altLang="it-IT" sz="800">
                <a:latin typeface="Arial" panose="020B0604020202020204" pitchFamily="34" charset="0"/>
              </a:rPr>
              <a:t> http://dx.doi.org/10.1787/888932310472</a:t>
            </a:r>
            <a:r>
              <a:rPr lang="pl-PL" altLang="it-IT" sz="1800">
                <a:latin typeface="Arial" panose="020B0604020202020204" pitchFamily="34" charset="0"/>
              </a:rPr>
              <a:t> </a:t>
            </a:r>
            <a:endParaRPr lang="en-US" altLang="it-IT" sz="1800" dirty="0">
              <a:latin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03CC81F0-BE13-CA6F-3AAA-317785A77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0200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AB203C0A-1ABE-47B9-5EDA-D8CD4C20A925}"/>
              </a:ext>
            </a:extLst>
          </p:cNvPr>
          <p:cNvSpPr txBox="1">
            <a:spLocks noChangeArrowheads="1"/>
          </p:cNvSpPr>
          <p:nvPr/>
        </p:nvSpPr>
        <p:spPr bwMode="auto">
          <a:xfrm>
            <a:off x="0" y="6216650"/>
            <a:ext cx="612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AU" altLang="it-IT">
                <a:latin typeface="Arial" panose="020B0604020202020204" pitchFamily="34" charset="0"/>
                <a:hlinkClick r:id="rId3"/>
              </a:rPr>
              <a:t>http://study.com/academy/lesson/</a:t>
            </a:r>
            <a:endParaRPr lang="pl-PL" altLang="it-IT">
              <a:latin typeface="Arial" panose="020B0604020202020204" pitchFamily="34" charset="0"/>
            </a:endParaRPr>
          </a:p>
          <a:p>
            <a:pPr eaLnBrk="1" hangingPunct="1"/>
            <a:r>
              <a:rPr lang="en-AU" altLang="it-IT">
                <a:latin typeface="Arial" panose="020B0604020202020204" pitchFamily="34" charset="0"/>
              </a:rPr>
              <a:t>pedagogical-content-knowledge-definition-lesson-quiz.html</a:t>
            </a:r>
          </a:p>
        </p:txBody>
      </p:sp>
    </p:spTree>
    <p:extLst>
      <p:ext uri="{BB962C8B-B14F-4D97-AF65-F5344CB8AC3E}">
        <p14:creationId xmlns:p14="http://schemas.microsoft.com/office/powerpoint/2010/main" val="1049943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F2F3CEA-93B7-7E14-E407-445BE3CF5B00}"/>
              </a:ext>
            </a:extLst>
          </p:cNvPr>
          <p:cNvSpPr>
            <a:spLocks noGrp="1" noChangeArrowheads="1"/>
          </p:cNvSpPr>
          <p:nvPr>
            <p:ph type="title"/>
          </p:nvPr>
        </p:nvSpPr>
        <p:spPr>
          <a:xfrm>
            <a:off x="1187624" y="127017"/>
            <a:ext cx="8929688" cy="1143001"/>
          </a:xfrm>
        </p:spPr>
        <p:txBody>
          <a:bodyPr/>
          <a:lstStyle/>
          <a:p>
            <a:pPr eaLnBrk="1" hangingPunct="1"/>
            <a:r>
              <a:rPr lang="it-IT" altLang="it-IT" dirty="0"/>
              <a:t>Riassumendo i principi della didattica </a:t>
            </a:r>
            <a:br>
              <a:rPr lang="it-IT" altLang="it-IT" dirty="0"/>
            </a:br>
            <a:r>
              <a:rPr lang="it-IT" altLang="it-IT" dirty="0"/>
              <a:t>iper-costruttivista</a:t>
            </a:r>
            <a:endParaRPr lang="en-AU" altLang="it-IT" dirty="0"/>
          </a:p>
        </p:txBody>
      </p:sp>
      <p:sp>
        <p:nvSpPr>
          <p:cNvPr id="26627" name="Rectangle 3">
            <a:extLst>
              <a:ext uri="{FF2B5EF4-FFF2-40B4-BE49-F238E27FC236}">
                <a16:creationId xmlns:a16="http://schemas.microsoft.com/office/drawing/2014/main" id="{83A42480-59F9-09F3-E45B-1916EEE221FA}"/>
              </a:ext>
            </a:extLst>
          </p:cNvPr>
          <p:cNvSpPr>
            <a:spLocks noGrp="1" noChangeArrowheads="1"/>
          </p:cNvSpPr>
          <p:nvPr>
            <p:ph type="body" idx="1"/>
          </p:nvPr>
        </p:nvSpPr>
        <p:spPr>
          <a:xfrm>
            <a:off x="683568" y="1573196"/>
            <a:ext cx="8352928" cy="5157787"/>
          </a:xfrm>
        </p:spPr>
        <p:txBody>
          <a:bodyPr/>
          <a:lstStyle/>
          <a:p>
            <a:pPr eaLnBrk="1" hangingPunct="1">
              <a:lnSpc>
                <a:spcPct val="80000"/>
              </a:lnSpc>
            </a:pPr>
            <a:r>
              <a:rPr lang="it-IT" altLang="it-IT" sz="2100" dirty="0">
                <a:latin typeface="+mj-lt"/>
              </a:rPr>
              <a:t>Le informazioni sono pan-disponibili
L'insegnamento è interattivo
Elementi di conoscenza individuale degli studenti sono la risorsa di partenza
In primo luogo, questo è l'insegnante che definisce implicitamente l'obiettivo di arrivo (cioè una legge, un principio, un fenomeno) 
Tale obiettivo euristico corrisponde a una categoria ontologica (Immanuel Kant)
L'insegnante deve </a:t>
            </a:r>
            <a:r>
              <a:rPr lang="it-IT" altLang="it-IT" sz="2100" i="1" dirty="0">
                <a:latin typeface="+mj-lt"/>
              </a:rPr>
              <a:t>indurre</a:t>
            </a:r>
            <a:r>
              <a:rPr lang="it-IT" altLang="it-IT" sz="2100" dirty="0">
                <a:latin typeface="+mj-lt"/>
              </a:rPr>
              <a:t> questa categoria nella mente degli studenti
Il percorso di arrivo viene definito (caso per caso) in base alla conoscenza del pubblico
Nella costruzione del percorso di arrivo l'insegnante utilizza le conoscenze disponibili nel gruppo target ed esperimenti ad hoc (o testi di insegnamento delle lingue, della storia, della filosofia)
L'apprendimento diventa una </a:t>
            </a:r>
            <a:r>
              <a:rPr lang="it-IT" altLang="it-IT" sz="2100" i="1" dirty="0">
                <a:latin typeface="+mj-lt"/>
              </a:rPr>
              <a:t>scoperta attiva </a:t>
            </a:r>
            <a:r>
              <a:rPr lang="it-IT" altLang="it-IT" sz="2100" dirty="0">
                <a:latin typeface="+mj-lt"/>
              </a:rPr>
              <a:t>(e </a:t>
            </a:r>
            <a:r>
              <a:rPr lang="it-IT" altLang="it-IT" sz="2100" i="1" dirty="0">
                <a:latin typeface="+mj-lt"/>
              </a:rPr>
              <a:t>coinvolgente</a:t>
            </a:r>
            <a:r>
              <a:rPr lang="it-IT" altLang="it-IT" sz="2100" dirty="0">
                <a:latin typeface="+mj-lt"/>
              </a:rPr>
              <a:t>)</a:t>
            </a:r>
            <a:endParaRPr lang="en-AU" altLang="it-IT" sz="2100" dirty="0"/>
          </a:p>
        </p:txBody>
      </p:sp>
    </p:spTree>
    <p:extLst>
      <p:ext uri="{BB962C8B-B14F-4D97-AF65-F5344CB8AC3E}">
        <p14:creationId xmlns:p14="http://schemas.microsoft.com/office/powerpoint/2010/main" val="36453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1DD3D12-9478-87A5-E5A3-006DBF765AB6}"/>
              </a:ext>
            </a:extLst>
          </p:cNvPr>
          <p:cNvSpPr>
            <a:spLocks noGrp="1" noChangeArrowheads="1"/>
          </p:cNvSpPr>
          <p:nvPr>
            <p:ph type="title"/>
          </p:nvPr>
        </p:nvSpPr>
        <p:spPr>
          <a:xfrm>
            <a:off x="1258888" y="188913"/>
            <a:ext cx="8424862" cy="1143000"/>
          </a:xfrm>
        </p:spPr>
        <p:txBody>
          <a:bodyPr/>
          <a:lstStyle/>
          <a:p>
            <a:pPr eaLnBrk="1" hangingPunct="1"/>
            <a:r>
              <a:rPr lang="pl-PL" altLang="it-IT" sz="3200" dirty="0"/>
              <a:t>Principles are similar, or better, completely different from classical didactics</a:t>
            </a:r>
            <a:endParaRPr lang="en-AU" altLang="it-IT" sz="3200" dirty="0"/>
          </a:p>
        </p:txBody>
      </p:sp>
      <p:sp>
        <p:nvSpPr>
          <p:cNvPr id="40963" name="Rectangle 3">
            <a:extLst>
              <a:ext uri="{FF2B5EF4-FFF2-40B4-BE49-F238E27FC236}">
                <a16:creationId xmlns:a16="http://schemas.microsoft.com/office/drawing/2014/main" id="{FE2C251B-FB1E-C135-01CF-5445DCC7CE26}"/>
              </a:ext>
            </a:extLst>
          </p:cNvPr>
          <p:cNvSpPr>
            <a:spLocks noGrp="1" noChangeArrowheads="1"/>
          </p:cNvSpPr>
          <p:nvPr>
            <p:ph type="body" idx="1"/>
          </p:nvPr>
        </p:nvSpPr>
        <p:spPr>
          <a:xfrm>
            <a:off x="1063625" y="1511300"/>
            <a:ext cx="8080375" cy="5157787"/>
          </a:xfrm>
        </p:spPr>
        <p:txBody>
          <a:bodyPr/>
          <a:lstStyle/>
          <a:p>
            <a:pPr marL="0" indent="0" eaLnBrk="1" hangingPunct="1">
              <a:buNone/>
            </a:pPr>
            <a:r>
              <a:rPr lang="it-IT" altLang="it-IT" sz="2000" dirty="0">
                <a:latin typeface="+mj-lt"/>
              </a:rPr>
              <a:t>Le regole didattiche I-C sono simili alla didattica tradizionale, ma completamente diverse:</a:t>
            </a:r>
          </a:p>
          <a:p>
            <a:pPr eaLnBrk="1" hangingPunct="1">
              <a:buFont typeface="Wingdings" panose="05000000000000000000" pitchFamily="2" charset="2"/>
              <a:buChar char="Ø"/>
            </a:pPr>
            <a:r>
              <a:rPr lang="it-IT" altLang="it-IT" sz="2000" dirty="0">
                <a:latin typeface="+mj-lt"/>
              </a:rPr>
              <a:t>Attività individuale degli studenti viene sostituita con la costruzione autonoma in gruppo scolastico / extrascolastico, di </a:t>
            </a:r>
            <a:r>
              <a:rPr lang="it-IT" altLang="it-IT" sz="2000" i="1" dirty="0">
                <a:latin typeface="+mj-lt"/>
              </a:rPr>
              <a:t>un frammento </a:t>
            </a:r>
            <a:r>
              <a:rPr lang="it-IT" altLang="it-IT" sz="2000" dirty="0">
                <a:latin typeface="+mj-lt"/>
              </a:rPr>
              <a:t>di conoscenza che è stato programmato dal docente.
Gli studenti / alunni costruiscono questa conoscenza (apparentemente) da soli, sulla base delle risorse possedute (informazioni proprie, esperimenti, internet, libri a portata di mano). 
L'insegnante esclusivamente guida il loro pensiero nella direzione pianificata. 
In caso di difficoltà l'insegnante non dice: "Sbagliato! Siediti!" ma aggiunge domande in modo tale che lo studente e/o i suoi colleghi </a:t>
            </a:r>
            <a:r>
              <a:rPr lang="it-IT" altLang="it-IT" sz="2000" i="1" dirty="0">
                <a:latin typeface="+mj-lt"/>
              </a:rPr>
              <a:t>trovino l'errore da soli</a:t>
            </a:r>
            <a:r>
              <a:rPr lang="it-IT" altLang="it-IT" sz="2000" dirty="0">
                <a:latin typeface="+mj-lt"/>
              </a:rPr>
              <a:t>.
Ovviamente, richiede enormi risorse di conoscenza ed esperienza da parte dell'insegnante. In fisica, inoltre, molti esperimenti diversi a portata di mano.</a:t>
            </a:r>
            <a:endParaRPr lang="en-AU" altLang="it-IT" sz="2100" dirty="0"/>
          </a:p>
        </p:txBody>
      </p:sp>
    </p:spTree>
    <p:extLst>
      <p:ext uri="{BB962C8B-B14F-4D97-AF65-F5344CB8AC3E}">
        <p14:creationId xmlns:p14="http://schemas.microsoft.com/office/powerpoint/2010/main" val="1237843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0D6BCF1-AA37-F471-24A7-F11A7CEB06C2}"/>
              </a:ext>
            </a:extLst>
          </p:cNvPr>
          <p:cNvSpPr>
            <a:spLocks noGrp="1" noChangeArrowheads="1"/>
          </p:cNvSpPr>
          <p:nvPr>
            <p:ph type="title"/>
          </p:nvPr>
        </p:nvSpPr>
        <p:spPr>
          <a:xfrm>
            <a:off x="1370013" y="301625"/>
            <a:ext cx="7594600" cy="1143000"/>
          </a:xfrm>
        </p:spPr>
        <p:txBody>
          <a:bodyPr/>
          <a:lstStyle/>
          <a:p>
            <a:pPr eaLnBrk="1" hangingPunct="1"/>
            <a:r>
              <a:rPr lang="it-IT" altLang="it-IT" sz="3200" dirty="0"/>
              <a:t>Come cambia il ruolo dell'insegnante?
</a:t>
            </a:r>
            <a:endParaRPr lang="en-AU" altLang="it-IT" sz="3200" dirty="0"/>
          </a:p>
        </p:txBody>
      </p:sp>
      <p:sp>
        <p:nvSpPr>
          <p:cNvPr id="18435" name="Rectangle 3">
            <a:extLst>
              <a:ext uri="{FF2B5EF4-FFF2-40B4-BE49-F238E27FC236}">
                <a16:creationId xmlns:a16="http://schemas.microsoft.com/office/drawing/2014/main" id="{299532CE-57F1-EEAE-CBBF-B1DCA00B955F}"/>
              </a:ext>
            </a:extLst>
          </p:cNvPr>
          <p:cNvSpPr>
            <a:spLocks noGrp="1" noChangeArrowheads="1"/>
          </p:cNvSpPr>
          <p:nvPr>
            <p:ph type="body" idx="1"/>
          </p:nvPr>
        </p:nvSpPr>
        <p:spPr>
          <a:xfrm>
            <a:off x="616138" y="1628800"/>
            <a:ext cx="8497639" cy="5445125"/>
          </a:xfrm>
        </p:spPr>
        <p:txBody>
          <a:bodyPr/>
          <a:lstStyle/>
          <a:p>
            <a:pPr eaLnBrk="1" hangingPunct="1">
              <a:lnSpc>
                <a:spcPct val="95000"/>
              </a:lnSpc>
            </a:pPr>
            <a:r>
              <a:rPr lang="it-IT" altLang="it-IT" sz="2100" dirty="0">
                <a:latin typeface="+mj-lt"/>
              </a:rPr>
              <a:t>In modo essenziale: l'insegnante deve possedere non solo le nozioni della materia (conoscere le leggi di Newton), le conoscenze metodologiche (sapere perché le leggi di Newton sono così per gli aspetti storici e matematici), ma anche le conoscenze sul modo di costruire nella mente dello studente il concetto/legge/spiegazione
Lee Shulman nel 1987 r. lo chiamò "Contenuti di conoscenza pedagogica"
Lo chiamiamo principio "9:1" – l'insegnante deve conoscere l'argomento 9 volte più di quanto deve trasmettere allo studente
L'insegnante deve conoscere non solo la risposta corretta, ma capire perché lo studente dà un particolare torto
Nel senso di didattica cognitiva, anche le risposte sbagliate sono utili.</a:t>
            </a:r>
            <a:r>
              <a:rPr lang="it-IT" altLang="it-IT" sz="2000" dirty="0"/>
              <a:t>
Inoltre, PCK comprende psicologia, neuro-scienze, esperienze pedagogiche in diversi ambienti etc. </a:t>
            </a:r>
            <a:endParaRPr lang="en-AU" altLang="it-IT" sz="2000" dirty="0"/>
          </a:p>
        </p:txBody>
      </p:sp>
    </p:spTree>
    <p:extLst>
      <p:ext uri="{BB962C8B-B14F-4D97-AF65-F5344CB8AC3E}">
        <p14:creationId xmlns:p14="http://schemas.microsoft.com/office/powerpoint/2010/main" val="6856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3B42CE9D-2068-580E-D28D-C7C2D05D1908}"/>
              </a:ext>
            </a:extLst>
          </p:cNvPr>
          <p:cNvSpPr>
            <a:spLocks noGrp="1" noChangeArrowheads="1"/>
          </p:cNvSpPr>
          <p:nvPr>
            <p:ph type="title"/>
          </p:nvPr>
        </p:nvSpPr>
        <p:spPr/>
        <p:txBody>
          <a:bodyPr/>
          <a:lstStyle/>
          <a:p>
            <a:r>
              <a:rPr lang="pl-PL" altLang="it-IT" sz="3200">
                <a:latin typeface="Verdana" panose="020B0604030504040204" pitchFamily="34" charset="0"/>
              </a:rPr>
              <a:t>Social construction – emotions:</a:t>
            </a:r>
            <a:br>
              <a:rPr lang="pl-PL" altLang="it-IT" sz="3200">
                <a:latin typeface="Verdana" panose="020B0604030504040204" pitchFamily="34" charset="0"/>
              </a:rPr>
            </a:br>
            <a:r>
              <a:rPr lang="pl-PL" altLang="it-IT" sz="3200">
                <a:latin typeface="Verdana" panose="020B0604030504040204" pitchFamily="34" charset="0"/>
              </a:rPr>
              <a:t>group competition &amp; support</a:t>
            </a:r>
            <a:endParaRPr lang="en-AU" altLang="it-IT" sz="3200">
              <a:latin typeface="Verdana" panose="020B0604030504040204" pitchFamily="34" charset="0"/>
            </a:endParaRPr>
          </a:p>
        </p:txBody>
      </p:sp>
      <p:pic>
        <p:nvPicPr>
          <p:cNvPr id="198661" name="Picture 5">
            <a:extLst>
              <a:ext uri="{FF2B5EF4-FFF2-40B4-BE49-F238E27FC236}">
                <a16:creationId xmlns:a16="http://schemas.microsoft.com/office/drawing/2014/main" id="{A387A6D6-5668-B71B-51B6-4B4A29829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24" y="1548607"/>
            <a:ext cx="3604758" cy="2704439"/>
          </a:xfrm>
          <a:prstGeom prst="rect">
            <a:avLst/>
          </a:prstGeom>
          <a:noFill/>
          <a:extLst>
            <a:ext uri="{909E8E84-426E-40DD-AFC4-6F175D3DCCD1}">
              <a14:hiddenFill xmlns:a14="http://schemas.microsoft.com/office/drawing/2010/main">
                <a:solidFill>
                  <a:srgbClr val="FFFFFF"/>
                </a:solidFill>
              </a14:hiddenFill>
            </a:ext>
          </a:extLst>
        </p:spPr>
      </p:pic>
      <p:pic>
        <p:nvPicPr>
          <p:cNvPr id="198662" name="Picture 6">
            <a:extLst>
              <a:ext uri="{FF2B5EF4-FFF2-40B4-BE49-F238E27FC236}">
                <a16:creationId xmlns:a16="http://schemas.microsoft.com/office/drawing/2014/main" id="{48C437BE-1A69-B1E6-366F-550C23163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376" y="1521243"/>
            <a:ext cx="3604758" cy="2703569"/>
          </a:xfrm>
          <a:prstGeom prst="rect">
            <a:avLst/>
          </a:prstGeom>
          <a:noFill/>
          <a:extLst>
            <a:ext uri="{909E8E84-426E-40DD-AFC4-6F175D3DCCD1}">
              <a14:hiddenFill xmlns:a14="http://schemas.microsoft.com/office/drawing/2010/main">
                <a:solidFill>
                  <a:srgbClr val="FFFFFF"/>
                </a:solidFill>
              </a14:hiddenFill>
            </a:ext>
          </a:extLst>
        </p:spPr>
      </p:pic>
      <p:sp>
        <p:nvSpPr>
          <p:cNvPr id="198663" name="Text Box 7">
            <a:extLst>
              <a:ext uri="{FF2B5EF4-FFF2-40B4-BE49-F238E27FC236}">
                <a16:creationId xmlns:a16="http://schemas.microsoft.com/office/drawing/2014/main" id="{86049F46-177A-0E67-33EA-8C5484449DA9}"/>
              </a:ext>
            </a:extLst>
          </p:cNvPr>
          <p:cNvSpPr txBox="1">
            <a:spLocks noChangeArrowheads="1"/>
          </p:cNvSpPr>
          <p:nvPr/>
        </p:nvSpPr>
        <p:spPr bwMode="auto">
          <a:xfrm>
            <a:off x="250825" y="4487598"/>
            <a:ext cx="8551863"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a:spcBef>
                <a:spcPct val="20000"/>
              </a:spcBef>
            </a:pPr>
            <a:r>
              <a:rPr lang="it-IT" altLang="it-IT" sz="2000" dirty="0">
                <a:latin typeface="+mj-lt"/>
              </a:rPr>
              <a:t>Il linguaggio delle interazioni sociali varia a seconda dei contesti in cui si svolge; Pertanto, un focus socioculturale tiene conto delle disposizioni istituzionali, del linguaggio che si verifica, delle relazioni interpersonali e dell'impatto delle motivazioni, degli obiettivi, dei valori e delle credenze di un individuo.
</a:t>
            </a:r>
            <a:endParaRPr lang="en-AU" altLang="it-IT" dirty="0">
              <a:latin typeface="+mj-lt"/>
            </a:endParaRPr>
          </a:p>
        </p:txBody>
      </p:sp>
      <p:sp>
        <p:nvSpPr>
          <p:cNvPr id="198664" name="Text Box 8">
            <a:extLst>
              <a:ext uri="{FF2B5EF4-FFF2-40B4-BE49-F238E27FC236}">
                <a16:creationId xmlns:a16="http://schemas.microsoft.com/office/drawing/2014/main" id="{87A581CD-CE69-006D-A4F7-898EC90C4AE6}"/>
              </a:ext>
            </a:extLst>
          </p:cNvPr>
          <p:cNvSpPr txBox="1">
            <a:spLocks noChangeArrowheads="1"/>
          </p:cNvSpPr>
          <p:nvPr/>
        </p:nvSpPr>
        <p:spPr bwMode="auto">
          <a:xfrm>
            <a:off x="250825" y="6178550"/>
            <a:ext cx="9236075"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r>
              <a:rPr lang="en-AU" altLang="it-IT" sz="1400">
                <a:solidFill>
                  <a:srgbClr val="333399"/>
                </a:solidFill>
                <a:latin typeface="Verdana" panose="020B0604030504040204" pitchFamily="34" charset="0"/>
              </a:rPr>
              <a:t>Brenda R. Brand &amp; Sandra J. Moore (2011): Enhancing Teachers’ Application</a:t>
            </a:r>
          </a:p>
          <a:p>
            <a:pPr>
              <a:lnSpc>
                <a:spcPct val="80000"/>
              </a:lnSpc>
            </a:pPr>
            <a:r>
              <a:rPr lang="en-AU" altLang="it-IT" sz="1400">
                <a:solidFill>
                  <a:srgbClr val="333399"/>
                </a:solidFill>
                <a:latin typeface="Verdana" panose="020B0604030504040204" pitchFamily="34" charset="0"/>
              </a:rPr>
              <a:t>of Inquiry‐Based Strategies Using a Constructivist Sociocultural Professional Development Model,International Journal of Science Education, 33:7, 889-913</a:t>
            </a:r>
          </a:p>
        </p:txBody>
      </p:sp>
    </p:spTree>
    <p:extLst>
      <p:ext uri="{BB962C8B-B14F-4D97-AF65-F5344CB8AC3E}">
        <p14:creationId xmlns:p14="http://schemas.microsoft.com/office/powerpoint/2010/main" val="2873880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8661"/>
                                        </p:tgtEl>
                                        <p:attrNameLst>
                                          <p:attrName>style.visibility</p:attrName>
                                        </p:attrNameLst>
                                      </p:cBhvr>
                                      <p:to>
                                        <p:strVal val="visible"/>
                                      </p:to>
                                    </p:set>
                                    <p:anim calcmode="lin" valueType="num">
                                      <p:cBhvr>
                                        <p:cTn id="7" dur="500" fill="hold"/>
                                        <p:tgtEl>
                                          <p:spTgt spid="198661"/>
                                        </p:tgtEl>
                                        <p:attrNameLst>
                                          <p:attrName>ppt_w</p:attrName>
                                        </p:attrNameLst>
                                      </p:cBhvr>
                                      <p:tavLst>
                                        <p:tav tm="0">
                                          <p:val>
                                            <p:fltVal val="0"/>
                                          </p:val>
                                        </p:tav>
                                        <p:tav tm="100000">
                                          <p:val>
                                            <p:strVal val="#ppt_w"/>
                                          </p:val>
                                        </p:tav>
                                      </p:tavLst>
                                    </p:anim>
                                    <p:anim calcmode="lin" valueType="num">
                                      <p:cBhvr>
                                        <p:cTn id="8" dur="500" fill="hold"/>
                                        <p:tgtEl>
                                          <p:spTgt spid="19866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8662"/>
                                        </p:tgtEl>
                                        <p:attrNameLst>
                                          <p:attrName>style.visibility</p:attrName>
                                        </p:attrNameLst>
                                      </p:cBhvr>
                                      <p:to>
                                        <p:strVal val="visible"/>
                                      </p:to>
                                    </p:set>
                                    <p:anim calcmode="lin" valueType="num">
                                      <p:cBhvr>
                                        <p:cTn id="13" dur="500" fill="hold"/>
                                        <p:tgtEl>
                                          <p:spTgt spid="198662"/>
                                        </p:tgtEl>
                                        <p:attrNameLst>
                                          <p:attrName>ppt_w</p:attrName>
                                        </p:attrNameLst>
                                      </p:cBhvr>
                                      <p:tavLst>
                                        <p:tav tm="0">
                                          <p:val>
                                            <p:fltVal val="0"/>
                                          </p:val>
                                        </p:tav>
                                        <p:tav tm="100000">
                                          <p:val>
                                            <p:strVal val="#ppt_w"/>
                                          </p:val>
                                        </p:tav>
                                      </p:tavLst>
                                    </p:anim>
                                    <p:anim calcmode="lin" valueType="num">
                                      <p:cBhvr>
                                        <p:cTn id="14" dur="500" fill="hold"/>
                                        <p:tgtEl>
                                          <p:spTgt spid="1986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4AA68E0C-F413-3CB4-5F62-24E5ED9694E0}"/>
              </a:ext>
            </a:extLst>
          </p:cNvPr>
          <p:cNvSpPr>
            <a:spLocks noGrp="1" noChangeArrowheads="1"/>
          </p:cNvSpPr>
          <p:nvPr>
            <p:ph type="title"/>
          </p:nvPr>
        </p:nvSpPr>
        <p:spPr/>
        <p:txBody>
          <a:bodyPr/>
          <a:lstStyle/>
          <a:p>
            <a:r>
              <a:rPr lang="pl-PL" altLang="it-IT" sz="3200">
                <a:latin typeface="Verdana" panose="020B0604030504040204" pitchFamily="34" charset="0"/>
              </a:rPr>
              <a:t>Hyper-constructivism and pedagogical goals</a:t>
            </a:r>
            <a:endParaRPr lang="en-AU" altLang="it-IT" sz="3200">
              <a:latin typeface="Verdana" panose="020B0604030504040204" pitchFamily="34" charset="0"/>
            </a:endParaRPr>
          </a:p>
        </p:txBody>
      </p:sp>
      <p:pic>
        <p:nvPicPr>
          <p:cNvPr id="236548" name="Picture 4">
            <a:extLst>
              <a:ext uri="{FF2B5EF4-FFF2-40B4-BE49-F238E27FC236}">
                <a16:creationId xmlns:a16="http://schemas.microsoft.com/office/drawing/2014/main" id="{E46CACC9-0D7E-B331-2033-52A23F4E3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700213"/>
            <a:ext cx="6121400" cy="4481512"/>
          </a:xfrm>
          <a:prstGeom prst="rect">
            <a:avLst/>
          </a:prstGeom>
          <a:noFill/>
          <a:ln w="9525"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549" name="Picture 5">
            <a:extLst>
              <a:ext uri="{FF2B5EF4-FFF2-40B4-BE49-F238E27FC236}">
                <a16:creationId xmlns:a16="http://schemas.microsoft.com/office/drawing/2014/main" id="{CB6B8F9F-39C9-56D9-540A-4EE08522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60800"/>
            <a:ext cx="3600450" cy="1044575"/>
          </a:xfrm>
          <a:prstGeom prst="rect">
            <a:avLst/>
          </a:prstGeom>
          <a:noFill/>
          <a:ln w="9525"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677B023-4FC6-BC52-CD5F-F2D4AD68B512}"/>
              </a:ext>
            </a:extLst>
          </p:cNvPr>
          <p:cNvSpPr>
            <a:spLocks noGrp="1" noChangeArrowheads="1"/>
          </p:cNvSpPr>
          <p:nvPr>
            <p:ph type="body" idx="1"/>
          </p:nvPr>
        </p:nvSpPr>
        <p:spPr>
          <a:xfrm>
            <a:off x="395288" y="333375"/>
            <a:ext cx="8229600" cy="1223963"/>
          </a:xfrm>
        </p:spPr>
        <p:txBody>
          <a:bodyPr/>
          <a:lstStyle/>
          <a:p>
            <a:pPr eaLnBrk="1" hangingPunct="1">
              <a:spcBef>
                <a:spcPct val="0"/>
              </a:spcBef>
              <a:buFont typeface="Wingdings" panose="05000000000000000000" pitchFamily="2" charset="2"/>
              <a:buNone/>
            </a:pPr>
            <a:r>
              <a:rPr lang="it-IT" altLang="it-IT" noProof="1"/>
              <a:t>Neo-realismo: semplici oggetti didattici</a:t>
            </a:r>
          </a:p>
        </p:txBody>
      </p:sp>
      <p:pic>
        <p:nvPicPr>
          <p:cNvPr id="58371" name="Picture 3">
            <a:extLst>
              <a:ext uri="{FF2B5EF4-FFF2-40B4-BE49-F238E27FC236}">
                <a16:creationId xmlns:a16="http://schemas.microsoft.com/office/drawing/2014/main" id="{E84DC8B3-92F8-89CA-1857-8FEABBCD9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2513"/>
            <a:ext cx="76200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id="{371C4AF4-D72D-DD60-B653-CCA32C8BDA23}"/>
              </a:ext>
            </a:extLst>
          </p:cNvPr>
          <p:cNvSpPr txBox="1">
            <a:spLocks noChangeArrowheads="1"/>
          </p:cNvSpPr>
          <p:nvPr/>
        </p:nvSpPr>
        <p:spPr bwMode="auto">
          <a:xfrm>
            <a:off x="231775" y="6184900"/>
            <a:ext cx="476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rPr>
              <a:t>From a „toy” to the theory of classical „chaos”</a:t>
            </a:r>
            <a:endParaRPr lang="en-AU" altLang="it-IT" sz="180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id="{C882F1B9-3222-C949-6BBD-2F80F0778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467995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Text Box 6">
            <a:extLst>
              <a:ext uri="{FF2B5EF4-FFF2-40B4-BE49-F238E27FC236}">
                <a16:creationId xmlns:a16="http://schemas.microsoft.com/office/drawing/2014/main" id="{C220E7B4-7DE0-A08F-55C6-79E84946D5F7}"/>
              </a:ext>
            </a:extLst>
          </p:cNvPr>
          <p:cNvSpPr txBox="1">
            <a:spLocks noChangeArrowheads="1"/>
          </p:cNvSpPr>
          <p:nvPr/>
        </p:nvSpPr>
        <p:spPr bwMode="auto">
          <a:xfrm>
            <a:off x="179388" y="5229225"/>
            <a:ext cx="25651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dirty="0">
                <a:solidFill>
                  <a:srgbClr val="006699"/>
                </a:solidFill>
              </a:rPr>
              <a:t>Compiti individuali</a:t>
            </a:r>
            <a:endParaRPr lang="pl-PL" altLang="it-IT" sz="2000" dirty="0">
              <a:solidFill>
                <a:srgbClr val="006699"/>
              </a:solidFill>
            </a:endParaRPr>
          </a:p>
        </p:txBody>
      </p:sp>
      <p:sp>
        <p:nvSpPr>
          <p:cNvPr id="60420" name="Rectangle 8">
            <a:extLst>
              <a:ext uri="{FF2B5EF4-FFF2-40B4-BE49-F238E27FC236}">
                <a16:creationId xmlns:a16="http://schemas.microsoft.com/office/drawing/2014/main" id="{E3FC3B12-2176-6F6F-3A56-FD577389EC99}"/>
              </a:ext>
            </a:extLst>
          </p:cNvPr>
          <p:cNvSpPr>
            <a:spLocks noGrp="1" noChangeArrowheads="1"/>
          </p:cNvSpPr>
          <p:nvPr>
            <p:ph type="title"/>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C447BBDB-0B22-C927-E25A-12CC199FA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798638"/>
            <a:ext cx="4535487"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Text Box 6">
            <a:extLst>
              <a:ext uri="{FF2B5EF4-FFF2-40B4-BE49-F238E27FC236}">
                <a16:creationId xmlns:a16="http://schemas.microsoft.com/office/drawing/2014/main" id="{CFAA94D9-9C81-424A-E03A-516B87D107CF}"/>
              </a:ext>
            </a:extLst>
          </p:cNvPr>
          <p:cNvSpPr txBox="1">
            <a:spLocks noChangeArrowheads="1"/>
          </p:cNvSpPr>
          <p:nvPr/>
        </p:nvSpPr>
        <p:spPr bwMode="auto">
          <a:xfrm>
            <a:off x="179388" y="5229225"/>
            <a:ext cx="413183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dirty="0">
                <a:solidFill>
                  <a:schemeClr val="accent3">
                    <a:lumMod val="85000"/>
                  </a:schemeClr>
                </a:solidFill>
              </a:rPr>
              <a:t>Compiti individuali</a:t>
            </a:r>
            <a:endParaRPr lang="pl-PL" altLang="it-IT" sz="2000" dirty="0">
              <a:solidFill>
                <a:schemeClr val="accent3">
                  <a:lumMod val="85000"/>
                </a:schemeClr>
              </a:solidFill>
            </a:endParaRPr>
          </a:p>
          <a:p>
            <a:pPr eaLnBrk="1" hangingPunct="1">
              <a:buClrTx/>
              <a:buSzTx/>
              <a:buFontTx/>
              <a:buNone/>
            </a:pPr>
            <a:r>
              <a:rPr lang="it-IT" altLang="it-IT" sz="2000" dirty="0">
                <a:solidFill>
                  <a:srgbClr val="006699"/>
                </a:solidFill>
              </a:rPr>
              <a:t>Spontanea divisione del lavoro</a:t>
            </a:r>
            <a:endParaRPr lang="pl-PL" altLang="it-IT" sz="2000" dirty="0">
              <a:solidFill>
                <a:srgbClr val="006699"/>
              </a:solidFill>
            </a:endParaRPr>
          </a:p>
        </p:txBody>
      </p:sp>
      <p:sp>
        <p:nvSpPr>
          <p:cNvPr id="62468" name="Rectangle 8">
            <a:extLst>
              <a:ext uri="{FF2B5EF4-FFF2-40B4-BE49-F238E27FC236}">
                <a16:creationId xmlns:a16="http://schemas.microsoft.com/office/drawing/2014/main" id="{A9CC37C0-EA20-4961-8F85-4E5AA98C0F2C}"/>
              </a:ext>
            </a:extLst>
          </p:cNvPr>
          <p:cNvSpPr>
            <a:spLocks noGrp="1" noChangeArrowheads="1"/>
          </p:cNvSpPr>
          <p:nvPr>
            <p:ph type="title" idx="4294967295"/>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5">
            <a:extLst>
              <a:ext uri="{FF2B5EF4-FFF2-40B4-BE49-F238E27FC236}">
                <a16:creationId xmlns:a16="http://schemas.microsoft.com/office/drawing/2014/main" id="{6E069E5D-4AD3-366D-9B70-09DDCAEE3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097088"/>
            <a:ext cx="4808537"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6">
            <a:extLst>
              <a:ext uri="{FF2B5EF4-FFF2-40B4-BE49-F238E27FC236}">
                <a16:creationId xmlns:a16="http://schemas.microsoft.com/office/drawing/2014/main" id="{B91CD5C5-7A9E-203B-FA38-D9D37E23884E}"/>
              </a:ext>
            </a:extLst>
          </p:cNvPr>
          <p:cNvSpPr txBox="1">
            <a:spLocks noChangeArrowheads="1"/>
          </p:cNvSpPr>
          <p:nvPr/>
        </p:nvSpPr>
        <p:spPr bwMode="auto">
          <a:xfrm>
            <a:off x="179388" y="5229225"/>
            <a:ext cx="4132262"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dirty="0">
                <a:solidFill>
                  <a:schemeClr val="accent3">
                    <a:lumMod val="85000"/>
                  </a:schemeClr>
                </a:solidFill>
              </a:rPr>
              <a:t>Compiti individuali</a:t>
            </a:r>
            <a:endParaRPr lang="pl-PL" altLang="it-IT" sz="2000" dirty="0">
              <a:solidFill>
                <a:schemeClr val="accent3">
                  <a:lumMod val="85000"/>
                </a:schemeClr>
              </a:solidFill>
            </a:endParaRPr>
          </a:p>
          <a:p>
            <a:pPr eaLnBrk="1" hangingPunct="1">
              <a:buClrTx/>
              <a:buSzTx/>
              <a:buFontTx/>
              <a:buNone/>
            </a:pPr>
            <a:r>
              <a:rPr lang="it-IT" altLang="it-IT" sz="2000" dirty="0">
                <a:solidFill>
                  <a:schemeClr val="accent3">
                    <a:lumMod val="85000"/>
                  </a:schemeClr>
                </a:solidFill>
              </a:rPr>
              <a:t>Spontanea divisione del lavoro</a:t>
            </a:r>
            <a:endParaRPr lang="pl-PL" altLang="it-IT" sz="2000" dirty="0">
              <a:solidFill>
                <a:schemeClr val="accent3">
                  <a:lumMod val="85000"/>
                </a:schemeClr>
              </a:solidFill>
            </a:endParaRPr>
          </a:p>
          <a:p>
            <a:pPr eaLnBrk="1" hangingPunct="1">
              <a:buClrTx/>
              <a:buSzTx/>
              <a:buFontTx/>
              <a:buNone/>
            </a:pPr>
            <a:r>
              <a:rPr lang="it-IT" altLang="it-IT" sz="2000" dirty="0">
                <a:solidFill>
                  <a:srgbClr val="006699"/>
                </a:solidFill>
              </a:rPr>
              <a:t>Collaborazione del gruppo</a:t>
            </a:r>
          </a:p>
          <a:p>
            <a:pPr eaLnBrk="1" hangingPunct="1">
              <a:buClrTx/>
              <a:buSzTx/>
              <a:buFontTx/>
              <a:buNone/>
            </a:pPr>
            <a:r>
              <a:rPr lang="pl-PL" altLang="it-IT" sz="2000" dirty="0">
                <a:solidFill>
                  <a:srgbClr val="006699"/>
                </a:solidFill>
              </a:rPr>
              <a:t>Solida</a:t>
            </a:r>
            <a:r>
              <a:rPr lang="it-IT" altLang="it-IT" sz="2000" dirty="0" err="1">
                <a:solidFill>
                  <a:srgbClr val="006699"/>
                </a:solidFill>
              </a:rPr>
              <a:t>rietà</a:t>
            </a:r>
            <a:r>
              <a:rPr lang="it-IT" altLang="it-IT" sz="2000" dirty="0">
                <a:solidFill>
                  <a:srgbClr val="006699"/>
                </a:solidFill>
              </a:rPr>
              <a:t> della classe</a:t>
            </a:r>
            <a:endParaRPr lang="en-AU" altLang="it-IT" sz="2000" dirty="0">
              <a:solidFill>
                <a:srgbClr val="006699"/>
              </a:solidFill>
            </a:endParaRPr>
          </a:p>
        </p:txBody>
      </p:sp>
      <p:sp>
        <p:nvSpPr>
          <p:cNvPr id="64516" name="Rectangle 8">
            <a:extLst>
              <a:ext uri="{FF2B5EF4-FFF2-40B4-BE49-F238E27FC236}">
                <a16:creationId xmlns:a16="http://schemas.microsoft.com/office/drawing/2014/main" id="{B9B48667-5554-7C70-E97F-270A5BCC8CF4}"/>
              </a:ext>
            </a:extLst>
          </p:cNvPr>
          <p:cNvSpPr>
            <a:spLocks noGrp="1" noChangeArrowheads="1"/>
          </p:cNvSpPr>
          <p:nvPr>
            <p:ph type="title" idx="4294967295"/>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48C2288-AD44-967B-AC9A-674563AE35B4}"/>
              </a:ext>
            </a:extLst>
          </p:cNvPr>
          <p:cNvSpPr>
            <a:spLocks noGrp="1" noChangeArrowheads="1"/>
          </p:cNvSpPr>
          <p:nvPr>
            <p:ph type="title"/>
          </p:nvPr>
        </p:nvSpPr>
        <p:spPr>
          <a:xfrm>
            <a:off x="1043608" y="17113"/>
            <a:ext cx="7496001" cy="1143000"/>
          </a:xfrm>
        </p:spPr>
        <p:txBody>
          <a:bodyPr/>
          <a:lstStyle/>
          <a:p>
            <a:pPr eaLnBrk="1" hangingPunct="1"/>
            <a:r>
              <a:rPr lang="it-IT" altLang="it-IT" sz="3200" dirty="0">
                <a:solidFill>
                  <a:srgbClr val="0000CC"/>
                </a:solidFill>
              </a:rPr>
              <a:t>Lo scopo generale della didattica nuova</a:t>
            </a:r>
            <a:r>
              <a:rPr lang="pl-PL" altLang="it-IT" sz="3200" dirty="0">
                <a:solidFill>
                  <a:srgbClr val="0000CC"/>
                </a:solidFill>
              </a:rPr>
              <a:t>:</a:t>
            </a:r>
            <a:endParaRPr lang="en-AU" altLang="it-IT" sz="3200" dirty="0"/>
          </a:p>
        </p:txBody>
      </p:sp>
      <p:sp>
        <p:nvSpPr>
          <p:cNvPr id="29699" name="Rectangle 3">
            <a:extLst>
              <a:ext uri="{FF2B5EF4-FFF2-40B4-BE49-F238E27FC236}">
                <a16:creationId xmlns:a16="http://schemas.microsoft.com/office/drawing/2014/main" id="{0D9F76E7-ADDC-AC12-CC60-726ADF4F0186}"/>
              </a:ext>
            </a:extLst>
          </p:cNvPr>
          <p:cNvSpPr>
            <a:spLocks noGrp="1" noChangeArrowheads="1"/>
          </p:cNvSpPr>
          <p:nvPr>
            <p:ph type="body" idx="1"/>
          </p:nvPr>
        </p:nvSpPr>
        <p:spPr>
          <a:xfrm>
            <a:off x="914400" y="1700213"/>
            <a:ext cx="8229600" cy="4997450"/>
          </a:xfrm>
        </p:spPr>
        <p:txBody>
          <a:bodyPr/>
          <a:lstStyle/>
          <a:p>
            <a:pPr eaLnBrk="1" hangingPunct="1">
              <a:buFont typeface="Wingdings" panose="05000000000000000000" pitchFamily="2" charset="2"/>
              <a:buNone/>
            </a:pPr>
            <a:r>
              <a:rPr lang="it-IT" altLang="it-IT" sz="2000" dirty="0"/>
              <a:t>Il principio di 3 «inter» </a:t>
            </a:r>
          </a:p>
          <a:p>
            <a:pPr eaLnBrk="1" hangingPunct="1">
              <a:buFont typeface="Wingdings" panose="05000000000000000000" pitchFamily="2" charset="2"/>
              <a:buNone/>
            </a:pPr>
            <a:r>
              <a:rPr lang="it-IT" altLang="it-IT" sz="2000" dirty="0"/>
              <a:t>Nuove forme, metodi, contenuti della didattica, per renderla: </a:t>
            </a:r>
          </a:p>
          <a:p>
            <a:pPr eaLnBrk="1" hangingPunct="1">
              <a:buFont typeface="Wingdings" panose="05000000000000000000" pitchFamily="2" charset="2"/>
              <a:buNone/>
            </a:pPr>
            <a:r>
              <a:rPr lang="it-IT" altLang="it-IT" sz="2000" dirty="0"/>
              <a:t>- inter-disciplinare, </a:t>
            </a:r>
          </a:p>
          <a:p>
            <a:pPr eaLnBrk="1" hangingPunct="1">
              <a:buFont typeface="Wingdings" panose="05000000000000000000" pitchFamily="2" charset="2"/>
              <a:buNone/>
            </a:pPr>
            <a:r>
              <a:rPr lang="it-IT" altLang="it-IT" sz="2000" dirty="0"/>
              <a:t>- inter-personale (i.e. </a:t>
            </a:r>
            <a:r>
              <a:rPr lang="it-IT" altLang="it-IT" sz="2000" b="1" dirty="0"/>
              <a:t>costruttivista</a:t>
            </a:r>
            <a:r>
              <a:rPr lang="it-IT" altLang="it-IT" sz="2000" dirty="0"/>
              <a:t>), </a:t>
            </a:r>
          </a:p>
          <a:p>
            <a:pPr eaLnBrk="1" hangingPunct="1">
              <a:buFont typeface="Wingdings" panose="05000000000000000000" pitchFamily="2" charset="2"/>
              <a:buNone/>
            </a:pPr>
            <a:r>
              <a:rPr lang="it-IT" altLang="it-IT" sz="2000" dirty="0"/>
              <a:t>- inter-attiva. </a:t>
            </a:r>
          </a:p>
          <a:p>
            <a:pPr eaLnBrk="1" hangingPunct="1">
              <a:buFont typeface="Wingdings" panose="05000000000000000000" pitchFamily="2" charset="2"/>
              <a:buNone/>
            </a:pPr>
            <a:r>
              <a:rPr lang="it-IT" altLang="it-IT" sz="2000" dirty="0"/>
              <a:t>  e prima di tutto</a:t>
            </a:r>
          </a:p>
          <a:p>
            <a:pPr eaLnBrk="1" hangingPunct="1">
              <a:buFont typeface="Wingdings" panose="05000000000000000000" pitchFamily="2" charset="2"/>
              <a:buNone/>
            </a:pPr>
            <a:r>
              <a:rPr lang="it-IT" altLang="it-IT" sz="2000" dirty="0"/>
              <a:t>- inter-</a:t>
            </a:r>
            <a:r>
              <a:rPr lang="it-IT" altLang="it-IT" sz="2000" dirty="0" err="1"/>
              <a:t>essante</a:t>
            </a:r>
            <a:r>
              <a:rPr lang="it-IT" altLang="it-IT" sz="2000" dirty="0"/>
              <a:t>  </a:t>
            </a:r>
          </a:p>
          <a:p>
            <a:pPr eaLnBrk="1" hangingPunct="1">
              <a:buFont typeface="Wingdings" panose="05000000000000000000" pitchFamily="2" charset="2"/>
              <a:buNone/>
            </a:pPr>
            <a:endParaRPr lang="it-IT" altLang="it-IT" sz="2000" dirty="0"/>
          </a:p>
          <a:p>
            <a:pPr eaLnBrk="1" hangingPunct="1">
              <a:buFont typeface="Wingdings" panose="05000000000000000000" pitchFamily="2" charset="2"/>
              <a:buNone/>
            </a:pPr>
            <a:r>
              <a:rPr lang="it-IT" altLang="it-IT" sz="2000" dirty="0"/>
              <a:t>Usiamo recentissimi risultati della didattica e pedagogia cognitivista, una vasta esperienza inter-disciplinare (e internazionale), e i risultati diversi programmi tran-nazionali (UE e bilaterali) nel campo dell’educazione.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DC38953-D76D-9246-D57F-7E71081E6CEF}"/>
              </a:ext>
            </a:extLst>
          </p:cNvPr>
          <p:cNvSpPr>
            <a:spLocks noGrp="1" noChangeArrowheads="1"/>
          </p:cNvSpPr>
          <p:nvPr>
            <p:ph type="title"/>
          </p:nvPr>
        </p:nvSpPr>
        <p:spPr/>
        <p:txBody>
          <a:bodyPr/>
          <a:lstStyle/>
          <a:p>
            <a:pPr eaLnBrk="1" hangingPunct="1"/>
            <a:r>
              <a:rPr lang="it-IT" altLang="it-IT">
                <a:solidFill>
                  <a:schemeClr val="hlink"/>
                </a:solidFill>
              </a:rPr>
              <a:t>Libera esplorazione cognitiva</a:t>
            </a:r>
            <a:r>
              <a:rPr lang="pl-PL" altLang="it-IT">
                <a:solidFill>
                  <a:schemeClr val="hlink"/>
                </a:solidFill>
              </a:rPr>
              <a:t>, </a:t>
            </a:r>
            <a:br>
              <a:rPr lang="pl-PL" altLang="it-IT">
                <a:solidFill>
                  <a:schemeClr val="hlink"/>
                </a:solidFill>
              </a:rPr>
            </a:br>
            <a:r>
              <a:rPr lang="it-IT" altLang="it-IT">
                <a:solidFill>
                  <a:schemeClr val="hlink"/>
                </a:solidFill>
              </a:rPr>
              <a:t>risposte autonome</a:t>
            </a:r>
            <a:r>
              <a:rPr lang="pl-PL" altLang="it-IT">
                <a:solidFill>
                  <a:schemeClr val="hlink"/>
                </a:solidFill>
              </a:rPr>
              <a:t> (= personalita’)</a:t>
            </a:r>
          </a:p>
        </p:txBody>
      </p:sp>
      <p:pic>
        <p:nvPicPr>
          <p:cNvPr id="72707" name="Picture 3">
            <a:extLst>
              <a:ext uri="{FF2B5EF4-FFF2-40B4-BE49-F238E27FC236}">
                <a16:creationId xmlns:a16="http://schemas.microsoft.com/office/drawing/2014/main" id="{018831D4-9A89-0593-187F-AB48B0452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73238"/>
            <a:ext cx="51943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4AE5B3D-C890-2456-F2F4-80264482FD68}"/>
              </a:ext>
            </a:extLst>
          </p:cNvPr>
          <p:cNvSpPr>
            <a:spLocks noGrp="1" noChangeArrowheads="1"/>
          </p:cNvSpPr>
          <p:nvPr>
            <p:ph type="title" idx="4294967295"/>
          </p:nvPr>
        </p:nvSpPr>
        <p:spPr/>
        <p:txBody>
          <a:bodyPr/>
          <a:lstStyle/>
          <a:p>
            <a:pPr eaLnBrk="1" hangingPunct="1"/>
            <a:r>
              <a:rPr lang="it-IT" altLang="it-IT">
                <a:solidFill>
                  <a:schemeClr val="hlink"/>
                </a:solidFill>
              </a:rPr>
              <a:t>Libera esplorazione cognitiva</a:t>
            </a:r>
            <a:r>
              <a:rPr lang="pl-PL" altLang="it-IT">
                <a:solidFill>
                  <a:schemeClr val="hlink"/>
                </a:solidFill>
              </a:rPr>
              <a:t>, </a:t>
            </a:r>
            <a:br>
              <a:rPr lang="pl-PL" altLang="it-IT">
                <a:solidFill>
                  <a:schemeClr val="hlink"/>
                </a:solidFill>
              </a:rPr>
            </a:br>
            <a:r>
              <a:rPr lang="it-IT" altLang="it-IT">
                <a:solidFill>
                  <a:schemeClr val="hlink"/>
                </a:solidFill>
              </a:rPr>
              <a:t>risposte autonome</a:t>
            </a:r>
            <a:r>
              <a:rPr lang="pl-PL" altLang="it-IT">
                <a:solidFill>
                  <a:schemeClr val="hlink"/>
                </a:solidFill>
              </a:rPr>
              <a:t> (= personalita’)</a:t>
            </a:r>
          </a:p>
        </p:txBody>
      </p:sp>
      <p:pic>
        <p:nvPicPr>
          <p:cNvPr id="74755" name="Picture 4">
            <a:extLst>
              <a:ext uri="{FF2B5EF4-FFF2-40B4-BE49-F238E27FC236}">
                <a16:creationId xmlns:a16="http://schemas.microsoft.com/office/drawing/2014/main" id="{4EDF86FD-9121-46A4-8DD5-5E12DA914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636838"/>
            <a:ext cx="5122863"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1">
            <a:extLst>
              <a:ext uri="{FF2B5EF4-FFF2-40B4-BE49-F238E27FC236}">
                <a16:creationId xmlns:a16="http://schemas.microsoft.com/office/drawing/2014/main" id="{BC6B2941-2836-65A1-F7A8-10C3A8062D1C}"/>
              </a:ext>
            </a:extLst>
          </p:cNvPr>
          <p:cNvSpPr>
            <a:spLocks noGrp="1" noChangeArrowheads="1"/>
          </p:cNvSpPr>
          <p:nvPr>
            <p:ph type="title"/>
          </p:nvPr>
        </p:nvSpPr>
        <p:spPr>
          <a:xfrm>
            <a:off x="1370013" y="301625"/>
            <a:ext cx="7594600" cy="1143000"/>
          </a:xfrm>
        </p:spPr>
        <p:txBody>
          <a:bodyPr/>
          <a:lstStyle/>
          <a:p>
            <a:pPr eaLnBrk="1" hangingPunct="1"/>
            <a:r>
              <a:rPr lang="it-IT" altLang="it-IT"/>
              <a:t>Piero Crispiani: Didattica cognitivista</a:t>
            </a:r>
          </a:p>
        </p:txBody>
      </p:sp>
      <p:sp>
        <p:nvSpPr>
          <p:cNvPr id="76803" name="Segnaposto contenuto 2">
            <a:extLst>
              <a:ext uri="{FF2B5EF4-FFF2-40B4-BE49-F238E27FC236}">
                <a16:creationId xmlns:a16="http://schemas.microsoft.com/office/drawing/2014/main" id="{23E0E31F-B1C7-8D65-F815-7B4F1C41F2CA}"/>
              </a:ext>
            </a:extLst>
          </p:cNvPr>
          <p:cNvSpPr>
            <a:spLocks noGrp="1" noChangeArrowheads="1"/>
          </p:cNvSpPr>
          <p:nvPr>
            <p:ph idx="1"/>
          </p:nvPr>
        </p:nvSpPr>
        <p:spPr>
          <a:xfrm>
            <a:off x="996950" y="1700213"/>
            <a:ext cx="7967663" cy="4114800"/>
          </a:xfrm>
        </p:spPr>
        <p:txBody>
          <a:bodyPr/>
          <a:lstStyle/>
          <a:p>
            <a:pPr marL="0" indent="0" eaLnBrk="1" hangingPunct="1">
              <a:buFont typeface="Wingdings" panose="05000000000000000000" pitchFamily="2" charset="2"/>
              <a:buNone/>
            </a:pPr>
            <a:r>
              <a:rPr lang="it-IT" altLang="it-IT" sz="2200" dirty="0"/>
              <a:t>«Resta comunque costante l’esercizio della riflessione pedagogica contemporanea di costruire una visione sistematica e teoreticamente argomentata dell’agire insegnativo nelle sue poliedriche manifestazioni, che  si attesti in definizioni e delimitazioni di qualche consenso. Per tali motivi, l’analisi di comportamenti insegnativi minuti, di strategie didattiche, come         di programmi didattici o di forme organizzative più strutturate, illustrate anche nel presente lavoro, traggono significato dal necessario riferimento al senso ed alla storia del cognitivismo, dei suoi sviluppi,     delle connessioni con le neuroscienze e con i problemi prossimi alla concezione dello sviluppo umano,      della cultura, dei linguaggi odierni, ecc.» (p.13)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618799-8B4A-BA0C-A663-E3DD457F7BA6}"/>
              </a:ext>
            </a:extLst>
          </p:cNvPr>
          <p:cNvSpPr>
            <a:spLocks noGrp="1" noChangeArrowheads="1"/>
          </p:cNvSpPr>
          <p:nvPr>
            <p:ph type="title"/>
          </p:nvPr>
        </p:nvSpPr>
        <p:spPr/>
        <p:txBody>
          <a:bodyPr/>
          <a:lstStyle/>
          <a:p>
            <a:r>
              <a:rPr lang="pl-PL" altLang="it-IT" sz="3200">
                <a:solidFill>
                  <a:schemeClr val="hlink"/>
                </a:solidFill>
                <a:latin typeface="Verdana" panose="020B0604030504040204" pitchFamily="34" charset="0"/>
              </a:rPr>
              <a:t>Pedagogical aspects: </a:t>
            </a:r>
            <a:br>
              <a:rPr lang="pl-PL" altLang="it-IT" sz="3200">
                <a:solidFill>
                  <a:schemeClr val="hlink"/>
                </a:solidFill>
                <a:latin typeface="Verdana" panose="020B0604030504040204" pitchFamily="34" charset="0"/>
              </a:rPr>
            </a:br>
            <a:r>
              <a:rPr lang="pl-PL" altLang="it-IT" sz="3200">
                <a:solidFill>
                  <a:schemeClr val="hlink"/>
                </a:solidFill>
                <a:latin typeface="Verdana" panose="020B0604030504040204" pitchFamily="34" charset="0"/>
              </a:rPr>
              <a:t>in-dividuality &amp; personality</a:t>
            </a:r>
            <a:endParaRPr lang="en-AU" altLang="it-IT" sz="3200">
              <a:solidFill>
                <a:schemeClr val="hlink"/>
              </a:solidFill>
              <a:latin typeface="Verdana" panose="020B0604030504040204" pitchFamily="34" charset="0"/>
            </a:endParaRPr>
          </a:p>
        </p:txBody>
      </p:sp>
      <p:pic>
        <p:nvPicPr>
          <p:cNvPr id="56323" name="Picture 3">
            <a:extLst>
              <a:ext uri="{FF2B5EF4-FFF2-40B4-BE49-F238E27FC236}">
                <a16:creationId xmlns:a16="http://schemas.microsoft.com/office/drawing/2014/main" id="{4DD9E25E-C46F-337E-9376-0C655DB06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213"/>
            <a:ext cx="4327525"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Text Box 6">
            <a:extLst>
              <a:ext uri="{FF2B5EF4-FFF2-40B4-BE49-F238E27FC236}">
                <a16:creationId xmlns:a16="http://schemas.microsoft.com/office/drawing/2014/main" id="{896B949B-6840-E97B-D0A4-B45554EB2DB1}"/>
              </a:ext>
            </a:extLst>
          </p:cNvPr>
          <p:cNvSpPr txBox="1">
            <a:spLocks noChangeArrowheads="1"/>
          </p:cNvSpPr>
          <p:nvPr/>
        </p:nvSpPr>
        <p:spPr bwMode="auto">
          <a:xfrm>
            <a:off x="102322" y="5057775"/>
            <a:ext cx="5561013"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dirty="0">
                <a:solidFill>
                  <a:srgbClr val="333399"/>
                </a:solidFill>
                <a:latin typeface="Verdana" panose="020B0604030504040204" pitchFamily="34" charset="0"/>
              </a:rPr>
              <a:t>Individual decision - making</a:t>
            </a:r>
          </a:p>
          <a:p>
            <a:pPr>
              <a:spcBef>
                <a:spcPct val="20000"/>
              </a:spcBef>
            </a:pPr>
            <a:r>
              <a:rPr lang="pl-PL" altLang="it-IT" sz="2200" dirty="0">
                <a:solidFill>
                  <a:srgbClr val="333399"/>
                </a:solidFill>
                <a:latin typeface="Verdana" panose="020B0604030504040204" pitchFamily="34" charset="0"/>
              </a:rPr>
              <a:t>Individual responsability</a:t>
            </a:r>
          </a:p>
          <a:p>
            <a:pPr>
              <a:spcBef>
                <a:spcPct val="20000"/>
              </a:spcBef>
            </a:pPr>
            <a:r>
              <a:rPr lang="pl-PL" altLang="it-IT" sz="2200" dirty="0">
                <a:solidFill>
                  <a:srgbClr val="333399"/>
                </a:solidFill>
                <a:latin typeface="Verdana" panose="020B0604030504040204" pitchFamily="34" charset="0"/>
              </a:rPr>
              <a:t>Individual visibility</a:t>
            </a:r>
          </a:p>
          <a:p>
            <a:pPr>
              <a:spcBef>
                <a:spcPct val="20000"/>
              </a:spcBef>
            </a:pPr>
            <a:r>
              <a:rPr lang="pl-PL" altLang="it-IT" sz="2200" dirty="0">
                <a:solidFill>
                  <a:srgbClr val="333399"/>
                </a:solidFill>
                <a:latin typeface="Verdana" panose="020B0604030504040204" pitchFamily="34" charset="0"/>
              </a:rPr>
              <a:t>In-dividual personality (=role playing</a:t>
            </a:r>
            <a:r>
              <a:rPr lang="pl-PL" altLang="it-IT" sz="2200" dirty="0">
                <a:solidFill>
                  <a:srgbClr val="006699"/>
                </a:solidFill>
                <a:latin typeface="Verdana" panose="020B0604030504040204" pitchFamily="34" charset="0"/>
              </a:rPr>
              <a:t>)</a:t>
            </a:r>
            <a:endParaRPr lang="en-AU" altLang="it-IT" sz="2200" dirty="0">
              <a:solidFill>
                <a:srgbClr val="006699"/>
              </a:solidFill>
              <a:latin typeface="Verdana" panose="020B0604030504040204" pitchFamily="34" charset="0"/>
            </a:endParaRPr>
          </a:p>
        </p:txBody>
      </p:sp>
      <p:sp>
        <p:nvSpPr>
          <p:cNvPr id="56327" name="Text Box 7">
            <a:extLst>
              <a:ext uri="{FF2B5EF4-FFF2-40B4-BE49-F238E27FC236}">
                <a16:creationId xmlns:a16="http://schemas.microsoft.com/office/drawing/2014/main" id="{4E84E1CE-D09C-A8B7-C9CD-462A62886EC9}"/>
              </a:ext>
            </a:extLst>
          </p:cNvPr>
          <p:cNvSpPr txBox="1">
            <a:spLocks noChangeArrowheads="1"/>
          </p:cNvSpPr>
          <p:nvPr/>
        </p:nvSpPr>
        <p:spPr bwMode="auto">
          <a:xfrm>
            <a:off x="5272088" y="5630863"/>
            <a:ext cx="3067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pPr>
            <a:r>
              <a:rPr lang="pl-PL" altLang="it-IT" sz="1800">
                <a:solidFill>
                  <a:srgbClr val="333399"/>
                </a:solidFill>
              </a:rPr>
              <a:t>Canberra – Questacom</a:t>
            </a:r>
          </a:p>
          <a:p>
            <a:pPr algn="r">
              <a:spcBef>
                <a:spcPct val="20000"/>
              </a:spcBef>
            </a:pPr>
            <a:r>
              <a:rPr lang="pl-PL" altLang="it-IT" sz="1800">
                <a:solidFill>
                  <a:srgbClr val="333399"/>
                </a:solidFill>
              </a:rPr>
              <a:t>UniKids – Gorzów, Katowice</a:t>
            </a:r>
          </a:p>
          <a:p>
            <a:pPr algn="r">
              <a:spcBef>
                <a:spcPct val="20000"/>
              </a:spcBef>
            </a:pPr>
            <a:r>
              <a:rPr lang="pl-PL" altLang="it-IT" sz="1800">
                <a:solidFill>
                  <a:srgbClr val="333399"/>
                </a:solidFill>
              </a:rPr>
              <a:t>(foto MK)</a:t>
            </a:r>
            <a:endParaRPr lang="en-AU" altLang="it-IT" sz="1800">
              <a:solidFill>
                <a:srgbClr val="33339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618799-8B4A-BA0C-A663-E3DD457F7BA6}"/>
              </a:ext>
            </a:extLst>
          </p:cNvPr>
          <p:cNvSpPr>
            <a:spLocks noGrp="1" noChangeArrowheads="1"/>
          </p:cNvSpPr>
          <p:nvPr>
            <p:ph type="title"/>
          </p:nvPr>
        </p:nvSpPr>
        <p:spPr/>
        <p:txBody>
          <a:bodyPr/>
          <a:lstStyle/>
          <a:p>
            <a:r>
              <a:rPr lang="pl-PL" altLang="it-IT" sz="3200">
                <a:solidFill>
                  <a:schemeClr val="hlink"/>
                </a:solidFill>
                <a:latin typeface="Verdana" panose="020B0604030504040204" pitchFamily="34" charset="0"/>
              </a:rPr>
              <a:t>Pedagogical aspects: </a:t>
            </a:r>
            <a:br>
              <a:rPr lang="pl-PL" altLang="it-IT" sz="3200">
                <a:solidFill>
                  <a:schemeClr val="hlink"/>
                </a:solidFill>
                <a:latin typeface="Verdana" panose="020B0604030504040204" pitchFamily="34" charset="0"/>
              </a:rPr>
            </a:br>
            <a:r>
              <a:rPr lang="pl-PL" altLang="it-IT" sz="3200">
                <a:solidFill>
                  <a:schemeClr val="hlink"/>
                </a:solidFill>
                <a:latin typeface="Verdana" panose="020B0604030504040204" pitchFamily="34" charset="0"/>
              </a:rPr>
              <a:t>in-dividuality &amp; personality</a:t>
            </a:r>
            <a:endParaRPr lang="en-AU" altLang="it-IT" sz="3200">
              <a:solidFill>
                <a:schemeClr val="hlink"/>
              </a:solidFill>
              <a:latin typeface="Verdana" panose="020B0604030504040204" pitchFamily="34" charset="0"/>
            </a:endParaRPr>
          </a:p>
        </p:txBody>
      </p:sp>
      <p:pic>
        <p:nvPicPr>
          <p:cNvPr id="56324" name="Picture 4">
            <a:extLst>
              <a:ext uri="{FF2B5EF4-FFF2-40B4-BE49-F238E27FC236}">
                <a16:creationId xmlns:a16="http://schemas.microsoft.com/office/drawing/2014/main" id="{0AA29AD8-C2C1-D56F-895A-CAB409619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989138"/>
            <a:ext cx="4376737" cy="32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Text Box 6">
            <a:extLst>
              <a:ext uri="{FF2B5EF4-FFF2-40B4-BE49-F238E27FC236}">
                <a16:creationId xmlns:a16="http://schemas.microsoft.com/office/drawing/2014/main" id="{896B949B-6840-E97B-D0A4-B45554EB2DB1}"/>
              </a:ext>
            </a:extLst>
          </p:cNvPr>
          <p:cNvSpPr txBox="1">
            <a:spLocks noChangeArrowheads="1"/>
          </p:cNvSpPr>
          <p:nvPr/>
        </p:nvSpPr>
        <p:spPr bwMode="auto">
          <a:xfrm>
            <a:off x="158750" y="5332413"/>
            <a:ext cx="5561013"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a:solidFill>
                  <a:srgbClr val="333399"/>
                </a:solidFill>
                <a:latin typeface="Verdana" panose="020B0604030504040204" pitchFamily="34" charset="0"/>
              </a:rPr>
              <a:t>Individual decision - making</a:t>
            </a:r>
          </a:p>
          <a:p>
            <a:pPr>
              <a:spcBef>
                <a:spcPct val="20000"/>
              </a:spcBef>
            </a:pPr>
            <a:r>
              <a:rPr lang="pl-PL" altLang="it-IT" sz="2200">
                <a:solidFill>
                  <a:srgbClr val="333399"/>
                </a:solidFill>
                <a:latin typeface="Verdana" panose="020B0604030504040204" pitchFamily="34" charset="0"/>
              </a:rPr>
              <a:t>Individual responsability</a:t>
            </a:r>
          </a:p>
          <a:p>
            <a:pPr>
              <a:spcBef>
                <a:spcPct val="20000"/>
              </a:spcBef>
            </a:pPr>
            <a:r>
              <a:rPr lang="pl-PL" altLang="it-IT" sz="2200">
                <a:solidFill>
                  <a:srgbClr val="333399"/>
                </a:solidFill>
                <a:latin typeface="Verdana" panose="020B0604030504040204" pitchFamily="34" charset="0"/>
              </a:rPr>
              <a:t>Individual visibility</a:t>
            </a:r>
          </a:p>
          <a:p>
            <a:pPr>
              <a:spcBef>
                <a:spcPct val="20000"/>
              </a:spcBef>
            </a:pPr>
            <a:r>
              <a:rPr lang="pl-PL" altLang="it-IT" sz="2200">
                <a:solidFill>
                  <a:srgbClr val="333399"/>
                </a:solidFill>
                <a:latin typeface="Verdana" panose="020B0604030504040204" pitchFamily="34" charset="0"/>
              </a:rPr>
              <a:t>In-dividual personality (=role playing</a:t>
            </a:r>
            <a:r>
              <a:rPr lang="pl-PL" altLang="it-IT" sz="2200">
                <a:solidFill>
                  <a:srgbClr val="006699"/>
                </a:solidFill>
                <a:latin typeface="Verdana" panose="020B0604030504040204" pitchFamily="34" charset="0"/>
              </a:rPr>
              <a:t>)</a:t>
            </a:r>
            <a:endParaRPr lang="en-AU" altLang="it-IT" sz="2200">
              <a:solidFill>
                <a:srgbClr val="006699"/>
              </a:solidFill>
              <a:latin typeface="Verdana" panose="020B0604030504040204" pitchFamily="34" charset="0"/>
            </a:endParaRPr>
          </a:p>
        </p:txBody>
      </p:sp>
      <p:sp>
        <p:nvSpPr>
          <p:cNvPr id="56327" name="Text Box 7">
            <a:extLst>
              <a:ext uri="{FF2B5EF4-FFF2-40B4-BE49-F238E27FC236}">
                <a16:creationId xmlns:a16="http://schemas.microsoft.com/office/drawing/2014/main" id="{4E84E1CE-D09C-A8B7-C9CD-462A62886EC9}"/>
              </a:ext>
            </a:extLst>
          </p:cNvPr>
          <p:cNvSpPr txBox="1">
            <a:spLocks noChangeArrowheads="1"/>
          </p:cNvSpPr>
          <p:nvPr/>
        </p:nvSpPr>
        <p:spPr bwMode="auto">
          <a:xfrm>
            <a:off x="5272088" y="5630863"/>
            <a:ext cx="3067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pPr>
            <a:r>
              <a:rPr lang="pl-PL" altLang="it-IT" sz="1800">
                <a:solidFill>
                  <a:srgbClr val="333399"/>
                </a:solidFill>
              </a:rPr>
              <a:t>Canberra – Questacom</a:t>
            </a:r>
          </a:p>
          <a:p>
            <a:pPr algn="r">
              <a:spcBef>
                <a:spcPct val="20000"/>
              </a:spcBef>
            </a:pPr>
            <a:r>
              <a:rPr lang="pl-PL" altLang="it-IT" sz="1800">
                <a:solidFill>
                  <a:srgbClr val="333399"/>
                </a:solidFill>
              </a:rPr>
              <a:t>UniKids – Gorzów, Katowice</a:t>
            </a:r>
          </a:p>
          <a:p>
            <a:pPr algn="r">
              <a:spcBef>
                <a:spcPct val="20000"/>
              </a:spcBef>
            </a:pPr>
            <a:r>
              <a:rPr lang="pl-PL" altLang="it-IT" sz="1800">
                <a:solidFill>
                  <a:srgbClr val="333399"/>
                </a:solidFill>
              </a:rPr>
              <a:t>(foto MK)</a:t>
            </a:r>
            <a:endParaRPr lang="en-AU" altLang="it-IT" sz="1800">
              <a:solidFill>
                <a:srgbClr val="333399"/>
              </a:solidFill>
            </a:endParaRPr>
          </a:p>
        </p:txBody>
      </p:sp>
    </p:spTree>
    <p:extLst>
      <p:ext uri="{BB962C8B-B14F-4D97-AF65-F5344CB8AC3E}">
        <p14:creationId xmlns:p14="http://schemas.microsoft.com/office/powerpoint/2010/main" val="1758888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618799-8B4A-BA0C-A663-E3DD457F7BA6}"/>
              </a:ext>
            </a:extLst>
          </p:cNvPr>
          <p:cNvSpPr>
            <a:spLocks noGrp="1" noChangeArrowheads="1"/>
          </p:cNvSpPr>
          <p:nvPr>
            <p:ph type="title"/>
          </p:nvPr>
        </p:nvSpPr>
        <p:spPr/>
        <p:txBody>
          <a:bodyPr/>
          <a:lstStyle/>
          <a:p>
            <a:r>
              <a:rPr lang="pl-PL" altLang="it-IT" sz="3200">
                <a:solidFill>
                  <a:schemeClr val="hlink"/>
                </a:solidFill>
                <a:latin typeface="Verdana" panose="020B0604030504040204" pitchFamily="34" charset="0"/>
              </a:rPr>
              <a:t>Pedagogical aspects: </a:t>
            </a:r>
            <a:br>
              <a:rPr lang="pl-PL" altLang="it-IT" sz="3200">
                <a:solidFill>
                  <a:schemeClr val="hlink"/>
                </a:solidFill>
                <a:latin typeface="Verdana" panose="020B0604030504040204" pitchFamily="34" charset="0"/>
              </a:rPr>
            </a:br>
            <a:r>
              <a:rPr lang="pl-PL" altLang="it-IT" sz="3200">
                <a:solidFill>
                  <a:schemeClr val="hlink"/>
                </a:solidFill>
                <a:latin typeface="Verdana" panose="020B0604030504040204" pitchFamily="34" charset="0"/>
              </a:rPr>
              <a:t>in-dividuality &amp; personality</a:t>
            </a:r>
            <a:endParaRPr lang="en-AU" altLang="it-IT" sz="3200">
              <a:solidFill>
                <a:schemeClr val="hlink"/>
              </a:solidFill>
              <a:latin typeface="Verdana" panose="020B0604030504040204" pitchFamily="34" charset="0"/>
            </a:endParaRPr>
          </a:p>
        </p:txBody>
      </p:sp>
      <p:pic>
        <p:nvPicPr>
          <p:cNvPr id="56325" name="Picture 5">
            <a:extLst>
              <a:ext uri="{FF2B5EF4-FFF2-40B4-BE49-F238E27FC236}">
                <a16:creationId xmlns:a16="http://schemas.microsoft.com/office/drawing/2014/main" id="{7D262FE5-88EB-9271-6605-7B954F991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925637"/>
            <a:ext cx="4320480" cy="323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Text Box 6">
            <a:extLst>
              <a:ext uri="{FF2B5EF4-FFF2-40B4-BE49-F238E27FC236}">
                <a16:creationId xmlns:a16="http://schemas.microsoft.com/office/drawing/2014/main" id="{896B949B-6840-E97B-D0A4-B45554EB2DB1}"/>
              </a:ext>
            </a:extLst>
          </p:cNvPr>
          <p:cNvSpPr txBox="1">
            <a:spLocks noChangeArrowheads="1"/>
          </p:cNvSpPr>
          <p:nvPr/>
        </p:nvSpPr>
        <p:spPr bwMode="auto">
          <a:xfrm>
            <a:off x="158750" y="5332413"/>
            <a:ext cx="5561013"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a:solidFill>
                  <a:srgbClr val="333399"/>
                </a:solidFill>
                <a:latin typeface="Verdana" panose="020B0604030504040204" pitchFamily="34" charset="0"/>
              </a:rPr>
              <a:t>Individual decision - making</a:t>
            </a:r>
          </a:p>
          <a:p>
            <a:pPr>
              <a:spcBef>
                <a:spcPct val="20000"/>
              </a:spcBef>
            </a:pPr>
            <a:r>
              <a:rPr lang="pl-PL" altLang="it-IT" sz="2200">
                <a:solidFill>
                  <a:srgbClr val="333399"/>
                </a:solidFill>
                <a:latin typeface="Verdana" panose="020B0604030504040204" pitchFamily="34" charset="0"/>
              </a:rPr>
              <a:t>Individual responsability</a:t>
            </a:r>
          </a:p>
          <a:p>
            <a:pPr>
              <a:spcBef>
                <a:spcPct val="20000"/>
              </a:spcBef>
            </a:pPr>
            <a:r>
              <a:rPr lang="pl-PL" altLang="it-IT" sz="2200">
                <a:solidFill>
                  <a:srgbClr val="333399"/>
                </a:solidFill>
                <a:latin typeface="Verdana" panose="020B0604030504040204" pitchFamily="34" charset="0"/>
              </a:rPr>
              <a:t>Individual visibility</a:t>
            </a:r>
          </a:p>
          <a:p>
            <a:pPr>
              <a:spcBef>
                <a:spcPct val="20000"/>
              </a:spcBef>
            </a:pPr>
            <a:r>
              <a:rPr lang="pl-PL" altLang="it-IT" sz="2200">
                <a:solidFill>
                  <a:srgbClr val="333399"/>
                </a:solidFill>
                <a:latin typeface="Verdana" panose="020B0604030504040204" pitchFamily="34" charset="0"/>
              </a:rPr>
              <a:t>In-dividual personality (=role playing</a:t>
            </a:r>
            <a:r>
              <a:rPr lang="pl-PL" altLang="it-IT" sz="2200">
                <a:solidFill>
                  <a:srgbClr val="006699"/>
                </a:solidFill>
                <a:latin typeface="Verdana" panose="020B0604030504040204" pitchFamily="34" charset="0"/>
              </a:rPr>
              <a:t>)</a:t>
            </a:r>
            <a:endParaRPr lang="en-AU" altLang="it-IT" sz="2200">
              <a:solidFill>
                <a:srgbClr val="006699"/>
              </a:solidFill>
              <a:latin typeface="Verdana" panose="020B0604030504040204" pitchFamily="34" charset="0"/>
            </a:endParaRPr>
          </a:p>
        </p:txBody>
      </p:sp>
      <p:sp>
        <p:nvSpPr>
          <p:cNvPr id="56327" name="Text Box 7">
            <a:extLst>
              <a:ext uri="{FF2B5EF4-FFF2-40B4-BE49-F238E27FC236}">
                <a16:creationId xmlns:a16="http://schemas.microsoft.com/office/drawing/2014/main" id="{4E84E1CE-D09C-A8B7-C9CD-462A62886EC9}"/>
              </a:ext>
            </a:extLst>
          </p:cNvPr>
          <p:cNvSpPr txBox="1">
            <a:spLocks noChangeArrowheads="1"/>
          </p:cNvSpPr>
          <p:nvPr/>
        </p:nvSpPr>
        <p:spPr bwMode="auto">
          <a:xfrm>
            <a:off x="5272088" y="5630863"/>
            <a:ext cx="3067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pPr>
            <a:r>
              <a:rPr lang="pl-PL" altLang="it-IT" sz="1800">
                <a:solidFill>
                  <a:srgbClr val="333399"/>
                </a:solidFill>
              </a:rPr>
              <a:t>Canberra – Questacom</a:t>
            </a:r>
          </a:p>
          <a:p>
            <a:pPr algn="r">
              <a:spcBef>
                <a:spcPct val="20000"/>
              </a:spcBef>
            </a:pPr>
            <a:r>
              <a:rPr lang="pl-PL" altLang="it-IT" sz="1800">
                <a:solidFill>
                  <a:srgbClr val="333399"/>
                </a:solidFill>
              </a:rPr>
              <a:t>UniKids – Gorzów, Katowice</a:t>
            </a:r>
          </a:p>
          <a:p>
            <a:pPr algn="r">
              <a:spcBef>
                <a:spcPct val="20000"/>
              </a:spcBef>
            </a:pPr>
            <a:r>
              <a:rPr lang="pl-PL" altLang="it-IT" sz="1800">
                <a:solidFill>
                  <a:srgbClr val="333399"/>
                </a:solidFill>
              </a:rPr>
              <a:t>(foto MK)</a:t>
            </a:r>
            <a:endParaRPr lang="en-AU" altLang="it-IT" sz="1800">
              <a:solidFill>
                <a:srgbClr val="333399"/>
              </a:solidFill>
            </a:endParaRPr>
          </a:p>
        </p:txBody>
      </p:sp>
    </p:spTree>
    <p:extLst>
      <p:ext uri="{BB962C8B-B14F-4D97-AF65-F5344CB8AC3E}">
        <p14:creationId xmlns:p14="http://schemas.microsoft.com/office/powerpoint/2010/main" val="1415841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14D0364-AD93-E805-E046-C40618616011}"/>
              </a:ext>
            </a:extLst>
          </p:cNvPr>
          <p:cNvSpPr>
            <a:spLocks noGrp="1" noChangeArrowheads="1"/>
          </p:cNvSpPr>
          <p:nvPr>
            <p:ph type="title"/>
          </p:nvPr>
        </p:nvSpPr>
        <p:spPr>
          <a:xfrm>
            <a:off x="1403350" y="306388"/>
            <a:ext cx="7313613" cy="1143000"/>
          </a:xfrm>
        </p:spPr>
        <p:txBody>
          <a:bodyPr/>
          <a:lstStyle/>
          <a:p>
            <a:pPr eaLnBrk="1" hangingPunct="1"/>
            <a:r>
              <a:rPr lang="pl-PL" altLang="it-IT">
                <a:latin typeface="Verdana" panose="020B0604030504040204" pitchFamily="34" charset="0"/>
              </a:rPr>
              <a:t>Conclusion</a:t>
            </a:r>
            <a:r>
              <a:rPr lang="it-IT" altLang="it-IT">
                <a:latin typeface="Verdana" panose="020B0604030504040204" pitchFamily="34" charset="0"/>
              </a:rPr>
              <a:t>i</a:t>
            </a:r>
            <a:endParaRPr lang="en-AU" altLang="it-IT">
              <a:latin typeface="Verdana" panose="020B0604030504040204" pitchFamily="34" charset="0"/>
            </a:endParaRPr>
          </a:p>
        </p:txBody>
      </p:sp>
      <p:sp>
        <p:nvSpPr>
          <p:cNvPr id="78851" name="Rectangle 3">
            <a:extLst>
              <a:ext uri="{FF2B5EF4-FFF2-40B4-BE49-F238E27FC236}">
                <a16:creationId xmlns:a16="http://schemas.microsoft.com/office/drawing/2014/main" id="{E5B57806-D795-76D7-559F-2A930CE61239}"/>
              </a:ext>
            </a:extLst>
          </p:cNvPr>
          <p:cNvSpPr>
            <a:spLocks noGrp="1" noChangeArrowheads="1"/>
          </p:cNvSpPr>
          <p:nvPr>
            <p:ph type="body" idx="1"/>
          </p:nvPr>
        </p:nvSpPr>
        <p:spPr>
          <a:xfrm>
            <a:off x="611188" y="1557338"/>
            <a:ext cx="8208962" cy="4554537"/>
          </a:xfrm>
        </p:spPr>
        <p:txBody>
          <a:bodyPr/>
          <a:lstStyle/>
          <a:p>
            <a:pPr eaLnBrk="1" hangingPunct="1"/>
            <a:r>
              <a:rPr lang="it-IT" altLang="it-IT" sz="2200" dirty="0">
                <a:solidFill>
                  <a:srgbClr val="333399"/>
                </a:solidFill>
                <a:latin typeface="+mj-lt"/>
              </a:rPr>
              <a:t>Con la virtualità galoppante, la competizione crescente,          i social media che «rubano» il tempo (e «appiattiscono» l’individualità e la personalità)  – tutto questo richiede un’azione urgente.</a:t>
            </a:r>
          </a:p>
          <a:p>
            <a:pPr eaLnBrk="1" hangingPunct="1"/>
            <a:r>
              <a:rPr lang="it-IT" altLang="it-IT" sz="2200" dirty="0">
                <a:solidFill>
                  <a:srgbClr val="333399"/>
                </a:solidFill>
                <a:latin typeface="+mj-lt"/>
              </a:rPr>
              <a:t>Il ritorno al mondo reale (la natura, arte, oggetti </a:t>
            </a:r>
            <a:r>
              <a:rPr lang="it-IT" altLang="it-IT" sz="2200" noProof="1">
                <a:solidFill>
                  <a:srgbClr val="333399"/>
                </a:solidFill>
                <a:latin typeface="+mj-lt"/>
              </a:rPr>
              <a:t>reali) permette di ristabilire l’ordine giusto delle categorie, riorganizzare il pensiero, riordinare la freccia del tempo.</a:t>
            </a:r>
          </a:p>
          <a:p>
            <a:pPr eaLnBrk="1" hangingPunct="1"/>
            <a:r>
              <a:rPr lang="it-IT" altLang="it-IT" sz="2200" noProof="1">
                <a:solidFill>
                  <a:srgbClr val="333399"/>
                </a:solidFill>
                <a:latin typeface="+mj-lt"/>
              </a:rPr>
              <a:t>La fisica, essendo la materia abbastanza semplice (fondata da Galileo), permette di esperimentare una didattica nuova.</a:t>
            </a:r>
          </a:p>
          <a:p>
            <a:pPr eaLnBrk="1" hangingPunct="1"/>
            <a:r>
              <a:rPr lang="it-IT" altLang="it-IT" sz="2200" noProof="1">
                <a:solidFill>
                  <a:srgbClr val="333399"/>
                </a:solidFill>
                <a:latin typeface="+mj-lt"/>
              </a:rPr>
              <a:t>Ma nessuna disciplina scolastica, fisica compresa,  </a:t>
            </a:r>
          </a:p>
          <a:p>
            <a:pPr eaLnBrk="1" hangingPunct="1">
              <a:buFont typeface="Wingdings" panose="05000000000000000000" pitchFamily="2" charset="2"/>
              <a:buNone/>
            </a:pPr>
            <a:r>
              <a:rPr lang="it-IT" altLang="it-IT" sz="2200" noProof="1">
                <a:solidFill>
                  <a:srgbClr val="333399"/>
                </a:solidFill>
                <a:latin typeface="+mj-lt"/>
              </a:rPr>
              <a:t>e’ esonerata dalla </a:t>
            </a:r>
            <a:r>
              <a:rPr lang="it-IT" altLang="it-IT" sz="2200" i="1" noProof="1">
                <a:solidFill>
                  <a:srgbClr val="333399"/>
                </a:solidFill>
                <a:latin typeface="+mj-lt"/>
              </a:rPr>
              <a:t>responsabilita’</a:t>
            </a:r>
            <a:r>
              <a:rPr lang="it-IT" altLang="it-IT" sz="2200" noProof="1">
                <a:solidFill>
                  <a:srgbClr val="333399"/>
                </a:solidFill>
                <a:latin typeface="+mj-lt"/>
              </a:rPr>
              <a:t> pedagogica</a:t>
            </a:r>
          </a:p>
          <a:p>
            <a:pPr eaLnBrk="1" hangingPunct="1"/>
            <a:endParaRPr lang="it-IT" altLang="it-IT" sz="2200" noProof="1">
              <a:solidFill>
                <a:srgbClr val="333399"/>
              </a:solidFill>
            </a:endParaRPr>
          </a:p>
          <a:p>
            <a:pPr eaLnBrk="1" hangingPunct="1">
              <a:buFont typeface="Wingdings" panose="05000000000000000000" pitchFamily="2" charset="2"/>
              <a:buNone/>
            </a:pPr>
            <a:r>
              <a:rPr lang="it-IT" altLang="it-IT" sz="2200" b="1" noProof="1">
                <a:solidFill>
                  <a:schemeClr val="bg1">
                    <a:lumMod val="50000"/>
                  </a:schemeClr>
                </a:solidFill>
              </a:rPr>
              <a:t>Thank you for your attention!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1807F46A-0A80-2D1C-BFA1-DD21696536D6}"/>
              </a:ext>
            </a:extLst>
          </p:cNvPr>
          <p:cNvSpPr>
            <a:spLocks noGrp="1" noChangeArrowheads="1"/>
          </p:cNvSpPr>
          <p:nvPr>
            <p:ph type="title"/>
          </p:nvPr>
        </p:nvSpPr>
        <p:spPr/>
        <p:txBody>
          <a:bodyPr/>
          <a:lstStyle/>
          <a:p>
            <a:r>
              <a:rPr lang="it-IT" altLang="it-IT" sz="3200" dirty="0"/>
              <a:t>Competenze sociali: collaborazione di gruppo, divisione dei compiti</a:t>
            </a:r>
            <a:endParaRPr lang="en-AU" altLang="it-IT" sz="3200" dirty="0"/>
          </a:p>
        </p:txBody>
      </p:sp>
      <p:pic>
        <p:nvPicPr>
          <p:cNvPr id="196612" name="Picture 4">
            <a:extLst>
              <a:ext uri="{FF2B5EF4-FFF2-40B4-BE49-F238E27FC236}">
                <a16:creationId xmlns:a16="http://schemas.microsoft.com/office/drawing/2014/main" id="{B2027A50-7DF7-A66F-0216-37D6FB624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a:extLst>
              <a:ext uri="{FF2B5EF4-FFF2-40B4-BE49-F238E27FC236}">
                <a16:creationId xmlns:a16="http://schemas.microsoft.com/office/drawing/2014/main" id="{91AC2B26-9880-EF71-5B57-8FADB9B32CAC}"/>
              </a:ext>
            </a:extLst>
          </p:cNvPr>
          <p:cNvSpPr txBox="1">
            <a:spLocks noChangeArrowheads="1"/>
          </p:cNvSpPr>
          <p:nvPr/>
        </p:nvSpPr>
        <p:spPr bwMode="auto">
          <a:xfrm>
            <a:off x="8344" y="5667677"/>
            <a:ext cx="9135656" cy="12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it-IT" altLang="it-IT" sz="2200" dirty="0">
                <a:solidFill>
                  <a:srgbClr val="333399"/>
                </a:solidFill>
                <a:latin typeface="Verdana" panose="020B0604030504040204" pitchFamily="34" charset="0"/>
              </a:rPr>
              <a:t>Un obiettivo ben definito (e i media didattici adeguati)</a:t>
            </a:r>
          </a:p>
          <a:p>
            <a:pPr>
              <a:spcBef>
                <a:spcPct val="20000"/>
              </a:spcBef>
            </a:pPr>
            <a:r>
              <a:rPr lang="it-IT" altLang="it-IT" sz="2200" dirty="0">
                <a:solidFill>
                  <a:srgbClr val="333399"/>
                </a:solidFill>
                <a:latin typeface="Verdana" panose="020B0604030504040204" pitchFamily="34" charset="0"/>
              </a:rPr>
              <a:t>inducono (in modo spontaneo) una </a:t>
            </a:r>
            <a:r>
              <a:rPr lang="it-IT" altLang="it-IT" sz="2200" b="1" dirty="0">
                <a:solidFill>
                  <a:srgbClr val="333399"/>
                </a:solidFill>
                <a:latin typeface="Verdana" panose="020B0604030504040204" pitchFamily="34" charset="0"/>
              </a:rPr>
              <a:t>sequenza auto-didattica  
</a:t>
            </a:r>
            <a:endParaRPr lang="en-AU" altLang="it-IT" b="1" dirty="0">
              <a:solidFill>
                <a:srgbClr val="333399"/>
              </a:solidFill>
              <a:latin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1807F46A-0A80-2D1C-BFA1-DD21696536D6}"/>
              </a:ext>
            </a:extLst>
          </p:cNvPr>
          <p:cNvSpPr>
            <a:spLocks noGrp="1" noChangeArrowheads="1"/>
          </p:cNvSpPr>
          <p:nvPr>
            <p:ph type="title"/>
          </p:nvPr>
        </p:nvSpPr>
        <p:spPr/>
        <p:txBody>
          <a:bodyPr/>
          <a:lstStyle/>
          <a:p>
            <a:r>
              <a:rPr lang="pl-PL" altLang="it-IT" sz="3200"/>
              <a:t>Social competences: </a:t>
            </a:r>
            <a:br>
              <a:rPr lang="pl-PL" altLang="it-IT" sz="3200"/>
            </a:br>
            <a:r>
              <a:rPr lang="pl-PL" altLang="it-IT" sz="3200"/>
              <a:t>group collaboration, task division</a:t>
            </a:r>
            <a:endParaRPr lang="en-AU" altLang="it-IT" sz="3200"/>
          </a:p>
        </p:txBody>
      </p:sp>
      <p:pic>
        <p:nvPicPr>
          <p:cNvPr id="196613" name="Picture 5">
            <a:extLst>
              <a:ext uri="{FF2B5EF4-FFF2-40B4-BE49-F238E27FC236}">
                <a16:creationId xmlns:a16="http://schemas.microsoft.com/office/drawing/2014/main" id="{F3504F0A-82D3-83AD-09A4-7FC03FBEE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287" y="1630362"/>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
            <a:extLst>
              <a:ext uri="{FF2B5EF4-FFF2-40B4-BE49-F238E27FC236}">
                <a16:creationId xmlns:a16="http://schemas.microsoft.com/office/drawing/2014/main" id="{9E930388-5F3B-EA9F-3D32-51CA2955A5AC}"/>
              </a:ext>
            </a:extLst>
          </p:cNvPr>
          <p:cNvSpPr txBox="1">
            <a:spLocks noChangeArrowheads="1"/>
          </p:cNvSpPr>
          <p:nvPr/>
        </p:nvSpPr>
        <p:spPr bwMode="auto">
          <a:xfrm>
            <a:off x="8344" y="5225717"/>
            <a:ext cx="9135656" cy="12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it-IT" altLang="it-IT" sz="2200" dirty="0">
                <a:solidFill>
                  <a:srgbClr val="333399"/>
                </a:solidFill>
                <a:latin typeface="Verdana" panose="020B0604030504040204" pitchFamily="34" charset="0"/>
              </a:rPr>
              <a:t>Un obiettivo ben definito (e i media didattici adeguati)</a:t>
            </a:r>
          </a:p>
          <a:p>
            <a:pPr>
              <a:spcBef>
                <a:spcPct val="20000"/>
              </a:spcBef>
            </a:pPr>
            <a:r>
              <a:rPr lang="it-IT" altLang="it-IT" sz="2200" dirty="0">
                <a:solidFill>
                  <a:srgbClr val="333399"/>
                </a:solidFill>
                <a:latin typeface="Verdana" panose="020B0604030504040204" pitchFamily="34" charset="0"/>
              </a:rPr>
              <a:t>inducono (in modo spontaneo) una auto-divisione dei compiti  
</a:t>
            </a:r>
            <a:endParaRPr lang="en-AU" altLang="it-IT" dirty="0">
              <a:solidFill>
                <a:srgbClr val="333399"/>
              </a:solidFill>
              <a:latin typeface="Verdana" panose="020B0604030504040204" pitchFamily="34" charset="0"/>
            </a:endParaRPr>
          </a:p>
        </p:txBody>
      </p:sp>
    </p:spTree>
    <p:extLst>
      <p:ext uri="{BB962C8B-B14F-4D97-AF65-F5344CB8AC3E}">
        <p14:creationId xmlns:p14="http://schemas.microsoft.com/office/powerpoint/2010/main" val="77775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6613"/>
                                        </p:tgtEl>
                                        <p:attrNameLst>
                                          <p:attrName>style.visibility</p:attrName>
                                        </p:attrNameLst>
                                      </p:cBhvr>
                                      <p:to>
                                        <p:strVal val="visible"/>
                                      </p:to>
                                    </p:set>
                                    <p:anim calcmode="lin" valueType="num">
                                      <p:cBhvr>
                                        <p:cTn id="7" dur="500" fill="hold"/>
                                        <p:tgtEl>
                                          <p:spTgt spid="196613"/>
                                        </p:tgtEl>
                                        <p:attrNameLst>
                                          <p:attrName>ppt_w</p:attrName>
                                        </p:attrNameLst>
                                      </p:cBhvr>
                                      <p:tavLst>
                                        <p:tav tm="0">
                                          <p:val>
                                            <p:fltVal val="0"/>
                                          </p:val>
                                        </p:tav>
                                        <p:tav tm="100000">
                                          <p:val>
                                            <p:strVal val="#ppt_w"/>
                                          </p:val>
                                        </p:tav>
                                      </p:tavLst>
                                    </p:anim>
                                    <p:anim calcmode="lin" valueType="num">
                                      <p:cBhvr>
                                        <p:cTn id="8" dur="500" fill="hold"/>
                                        <p:tgtEl>
                                          <p:spTgt spid="1966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96613"/>
                                        </p:tgtEl>
                                      </p:cBhvr>
                                    </p:animEffect>
                                    <p:set>
                                      <p:cBhvr>
                                        <p:cTn id="13" dur="1" fill="hold">
                                          <p:stCondLst>
                                            <p:cond delay="499"/>
                                          </p:stCondLst>
                                        </p:cTn>
                                        <p:tgtEl>
                                          <p:spTgt spid="1966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1807F46A-0A80-2D1C-BFA1-DD21696536D6}"/>
              </a:ext>
            </a:extLst>
          </p:cNvPr>
          <p:cNvSpPr>
            <a:spLocks noGrp="1" noChangeArrowheads="1"/>
          </p:cNvSpPr>
          <p:nvPr>
            <p:ph type="title"/>
          </p:nvPr>
        </p:nvSpPr>
        <p:spPr/>
        <p:txBody>
          <a:bodyPr/>
          <a:lstStyle/>
          <a:p>
            <a:r>
              <a:rPr lang="pl-PL" altLang="it-IT" sz="3200"/>
              <a:t>Social competences: </a:t>
            </a:r>
            <a:br>
              <a:rPr lang="pl-PL" altLang="it-IT" sz="3200"/>
            </a:br>
            <a:r>
              <a:rPr lang="pl-PL" altLang="it-IT" sz="3200"/>
              <a:t>group collaboration, task division</a:t>
            </a:r>
            <a:endParaRPr lang="en-AU" altLang="it-IT" sz="3200"/>
          </a:p>
        </p:txBody>
      </p:sp>
      <p:pic>
        <p:nvPicPr>
          <p:cNvPr id="196614" name="Picture 6">
            <a:extLst>
              <a:ext uri="{FF2B5EF4-FFF2-40B4-BE49-F238E27FC236}">
                <a16:creationId xmlns:a16="http://schemas.microsoft.com/office/drawing/2014/main" id="{C6208B07-5E4A-69CD-736F-207FB8CB5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500025"/>
            <a:ext cx="3806825" cy="5074646"/>
          </a:xfrm>
          <a:prstGeom prst="rect">
            <a:avLst/>
          </a:prstGeom>
          <a:noFill/>
          <a:extLst>
            <a:ext uri="{909E8E84-426E-40DD-AFC4-6F175D3DCCD1}">
              <a14:hiddenFill xmlns:a14="http://schemas.microsoft.com/office/drawing/2010/main">
                <a:solidFill>
                  <a:srgbClr val="FFFFFF"/>
                </a:solidFill>
              </a14:hiddenFill>
            </a:ext>
          </a:extLst>
        </p:spPr>
      </p:pic>
      <p:sp>
        <p:nvSpPr>
          <p:cNvPr id="196615" name="Text Box 7">
            <a:extLst>
              <a:ext uri="{FF2B5EF4-FFF2-40B4-BE49-F238E27FC236}">
                <a16:creationId xmlns:a16="http://schemas.microsoft.com/office/drawing/2014/main" id="{2D078D04-69F7-F072-2BAA-2616637EDD62}"/>
              </a:ext>
            </a:extLst>
          </p:cNvPr>
          <p:cNvSpPr txBox="1">
            <a:spLocks noChangeArrowheads="1"/>
          </p:cNvSpPr>
          <p:nvPr/>
        </p:nvSpPr>
        <p:spPr bwMode="auto">
          <a:xfrm>
            <a:off x="179512" y="4551363"/>
            <a:ext cx="4759636" cy="205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it-IT" altLang="it-IT" sz="2200" dirty="0">
                <a:solidFill>
                  <a:srgbClr val="333399"/>
                </a:solidFill>
                <a:latin typeface="Verdana" panose="020B0604030504040204" pitchFamily="34" charset="0"/>
              </a:rPr>
              <a:t>Un obiettivo ben definito</a:t>
            </a:r>
          </a:p>
          <a:p>
            <a:pPr>
              <a:spcBef>
                <a:spcPct val="20000"/>
              </a:spcBef>
            </a:pPr>
            <a:r>
              <a:rPr lang="it-IT" altLang="it-IT" sz="2200" dirty="0">
                <a:solidFill>
                  <a:srgbClr val="333399"/>
                </a:solidFill>
                <a:latin typeface="Verdana" panose="020B0604030504040204" pitchFamily="34" charset="0"/>
              </a:rPr>
              <a:t>(e i media didattici adeguati)</a:t>
            </a:r>
          </a:p>
          <a:p>
            <a:pPr>
              <a:spcBef>
                <a:spcPct val="20000"/>
              </a:spcBef>
            </a:pPr>
            <a:r>
              <a:rPr lang="it-IT" altLang="it-IT" sz="2200" dirty="0">
                <a:solidFill>
                  <a:srgbClr val="333399"/>
                </a:solidFill>
                <a:latin typeface="Verdana" panose="020B0604030504040204" pitchFamily="34" charset="0"/>
              </a:rPr>
              <a:t>inducono (in modo spontaneo)</a:t>
            </a:r>
          </a:p>
          <a:p>
            <a:pPr>
              <a:spcBef>
                <a:spcPct val="20000"/>
              </a:spcBef>
            </a:pPr>
            <a:r>
              <a:rPr lang="it-IT" altLang="it-IT" sz="2200" dirty="0">
                <a:solidFill>
                  <a:srgbClr val="333399"/>
                </a:solidFill>
                <a:latin typeface="Verdana" panose="020B0604030504040204" pitchFamily="34" charset="0"/>
              </a:rPr>
              <a:t>una auto-divisione dei compiti  
</a:t>
            </a:r>
            <a:endParaRPr lang="en-AU" altLang="it-IT" dirty="0">
              <a:solidFill>
                <a:srgbClr val="333399"/>
              </a:solidFill>
              <a:latin typeface="Verdana" panose="020B0604030504040204" pitchFamily="34" charset="0"/>
            </a:endParaRPr>
          </a:p>
        </p:txBody>
      </p:sp>
    </p:spTree>
    <p:extLst>
      <p:ext uri="{BB962C8B-B14F-4D97-AF65-F5344CB8AC3E}">
        <p14:creationId xmlns:p14="http://schemas.microsoft.com/office/powerpoint/2010/main" val="2876761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6614"/>
                                        </p:tgtEl>
                                        <p:attrNameLst>
                                          <p:attrName>style.visibility</p:attrName>
                                        </p:attrNameLst>
                                      </p:cBhvr>
                                      <p:to>
                                        <p:strVal val="visible"/>
                                      </p:to>
                                    </p:set>
                                    <p:anim calcmode="lin" valueType="num">
                                      <p:cBhvr>
                                        <p:cTn id="7" dur="500" fill="hold"/>
                                        <p:tgtEl>
                                          <p:spTgt spid="196614"/>
                                        </p:tgtEl>
                                        <p:attrNameLst>
                                          <p:attrName>ppt_w</p:attrName>
                                        </p:attrNameLst>
                                      </p:cBhvr>
                                      <p:tavLst>
                                        <p:tav tm="0">
                                          <p:val>
                                            <p:fltVal val="0"/>
                                          </p:val>
                                        </p:tav>
                                        <p:tav tm="100000">
                                          <p:val>
                                            <p:strVal val="#ppt_w"/>
                                          </p:val>
                                        </p:tav>
                                      </p:tavLst>
                                    </p:anim>
                                    <p:anim calcmode="lin" valueType="num">
                                      <p:cBhvr>
                                        <p:cTn id="8" dur="500" fill="hold"/>
                                        <p:tgtEl>
                                          <p:spTgt spid="1966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AFDAD2D-76F6-CDBD-5B5D-2F7478D3F0BE}"/>
              </a:ext>
            </a:extLst>
          </p:cNvPr>
          <p:cNvSpPr>
            <a:spLocks noGrp="1" noChangeArrowheads="1"/>
          </p:cNvSpPr>
          <p:nvPr>
            <p:ph type="title"/>
          </p:nvPr>
        </p:nvSpPr>
        <p:spPr/>
        <p:txBody>
          <a:bodyPr/>
          <a:lstStyle/>
          <a:p>
            <a:pPr eaLnBrk="1" hangingPunct="1"/>
            <a:r>
              <a:rPr lang="it-IT" altLang="it-IT" dirty="0"/>
              <a:t>Il </a:t>
            </a:r>
            <a:r>
              <a:rPr lang="it-IT" altLang="it-IT" b="1" dirty="0"/>
              <a:t>cognitivismo, </a:t>
            </a:r>
            <a:r>
              <a:rPr lang="it-IT" altLang="it-IT" dirty="0"/>
              <a:t>che cosa è</a:t>
            </a:r>
            <a:r>
              <a:rPr lang="pl-PL" altLang="it-IT" dirty="0"/>
              <a:t>?</a:t>
            </a:r>
            <a:endParaRPr lang="en-AU" altLang="it-IT" dirty="0"/>
          </a:p>
        </p:txBody>
      </p:sp>
      <p:sp>
        <p:nvSpPr>
          <p:cNvPr id="16387" name="Rectangle 3">
            <a:extLst>
              <a:ext uri="{FF2B5EF4-FFF2-40B4-BE49-F238E27FC236}">
                <a16:creationId xmlns:a16="http://schemas.microsoft.com/office/drawing/2014/main" id="{15A120F2-114B-3650-947B-277AD349EBC4}"/>
              </a:ext>
            </a:extLst>
          </p:cNvPr>
          <p:cNvSpPr>
            <a:spLocks noGrp="1" noChangeArrowheads="1"/>
          </p:cNvSpPr>
          <p:nvPr>
            <p:ph type="body" idx="1"/>
          </p:nvPr>
        </p:nvSpPr>
        <p:spPr>
          <a:xfrm>
            <a:off x="539552" y="1628800"/>
            <a:ext cx="8748464" cy="4554537"/>
          </a:xfrm>
        </p:spPr>
        <p:txBody>
          <a:bodyPr/>
          <a:lstStyle/>
          <a:p>
            <a:pPr eaLnBrk="1" hangingPunct="1">
              <a:lnSpc>
                <a:spcPct val="95000"/>
              </a:lnSpc>
            </a:pPr>
            <a:r>
              <a:rPr lang="it-IT" altLang="it-IT" sz="2000" dirty="0"/>
              <a:t>In generale, è una disciplina di ricerca sulla mente umana, quindi è più complessa che:
Psicologia, che studia ad esempio i comportamenti
Pedagogia, che si occupa dell'educazione (cioè dei costumi sociali)
Neurofisiologia, che studia le correnti elettriche nel cervello
Linguistica, che studia la lingua come lo specchio della mente</a:t>
            </a:r>
          </a:p>
          <a:p>
            <a:pPr marL="0" indent="0" eaLnBrk="1" hangingPunct="1">
              <a:lnSpc>
                <a:spcPct val="95000"/>
              </a:lnSpc>
              <a:buNone/>
            </a:pPr>
            <a:endParaRPr lang="it-IT" altLang="it-IT" sz="2000" dirty="0"/>
          </a:p>
          <a:p>
            <a:pPr marL="0" indent="0" eaLnBrk="1" hangingPunct="1">
              <a:lnSpc>
                <a:spcPct val="95000"/>
              </a:lnSpc>
              <a:buNone/>
            </a:pPr>
            <a:r>
              <a:rPr lang="it-IT" altLang="it-IT" sz="2000" dirty="0"/>
              <a:t>«La mente umana è molto più complessa del suo aspetto esteriore.»</a:t>
            </a:r>
          </a:p>
          <a:p>
            <a:pPr marL="0" indent="0" eaLnBrk="1" hangingPunct="1">
              <a:lnSpc>
                <a:spcPct val="95000"/>
              </a:lnSpc>
              <a:buNone/>
            </a:pPr>
            <a:endParaRPr lang="it-IT" altLang="it-IT" sz="2000" dirty="0"/>
          </a:p>
          <a:p>
            <a:pPr marL="0" indent="0" eaLnBrk="1" hangingPunct="1">
              <a:lnSpc>
                <a:spcPct val="95000"/>
              </a:lnSpc>
              <a:buNone/>
            </a:pPr>
            <a:r>
              <a:rPr lang="it-IT" altLang="it-IT" sz="2000" dirty="0"/>
              <a:t>Col cognitivismo, il «target» della didattica non è il </a:t>
            </a:r>
            <a:r>
              <a:rPr lang="it-IT" altLang="it-IT" sz="2000" i="1" dirty="0"/>
              <a:t>trasmettere  </a:t>
            </a:r>
            <a:r>
              <a:rPr lang="it-IT" altLang="it-IT" sz="2000" dirty="0"/>
              <a:t> del sapere ma </a:t>
            </a:r>
            <a:r>
              <a:rPr lang="it-IT" altLang="it-IT" sz="2000" i="1" dirty="0"/>
              <a:t>creare un’immagine </a:t>
            </a:r>
            <a:r>
              <a:rPr lang="it-IT" altLang="it-IT" sz="2000" dirty="0"/>
              <a:t>di questo sapere nella mente dello studente. </a:t>
            </a:r>
            <a:r>
              <a:rPr lang="it-IT" altLang="it-IT" sz="2500" dirty="0"/>
              <a:t>
</a:t>
            </a:r>
            <a:endParaRPr lang="en-AU" altLang="it-IT" sz="2500" dirty="0">
              <a:solidFill>
                <a:srgbClr val="000066"/>
              </a:solidFill>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1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EFF6E95-1274-6C18-1625-8478C336530B}"/>
              </a:ext>
            </a:extLst>
          </p:cNvPr>
          <p:cNvSpPr>
            <a:spLocks noGrp="1" noChangeArrowheads="1"/>
          </p:cNvSpPr>
          <p:nvPr>
            <p:ph type="title"/>
          </p:nvPr>
        </p:nvSpPr>
        <p:spPr>
          <a:xfrm>
            <a:off x="611560" y="301625"/>
            <a:ext cx="8072065" cy="1143000"/>
          </a:xfrm>
        </p:spPr>
        <p:txBody>
          <a:bodyPr/>
          <a:lstStyle/>
          <a:p>
            <a:pPr eaLnBrk="1" hangingPunct="1"/>
            <a:r>
              <a:rPr lang="it-IT" altLang="it-IT" dirty="0"/>
              <a:t>E tutto questo dovrebbe portare a...
</a:t>
            </a:r>
            <a:endParaRPr lang="en-AU" altLang="it-IT" dirty="0"/>
          </a:p>
        </p:txBody>
      </p:sp>
      <p:sp>
        <p:nvSpPr>
          <p:cNvPr id="25603" name="Rectangle 3">
            <a:extLst>
              <a:ext uri="{FF2B5EF4-FFF2-40B4-BE49-F238E27FC236}">
                <a16:creationId xmlns:a16="http://schemas.microsoft.com/office/drawing/2014/main" id="{89A1777A-D78C-493A-452A-FC2F46775765}"/>
              </a:ext>
            </a:extLst>
          </p:cNvPr>
          <p:cNvSpPr>
            <a:spLocks noGrp="1" noChangeArrowheads="1"/>
          </p:cNvSpPr>
          <p:nvPr>
            <p:ph type="body" idx="1"/>
          </p:nvPr>
        </p:nvSpPr>
        <p:spPr/>
        <p:txBody>
          <a:bodyPr/>
          <a:lstStyle/>
          <a:p>
            <a:pPr eaLnBrk="1" hangingPunct="1">
              <a:lnSpc>
                <a:spcPct val="95000"/>
              </a:lnSpc>
            </a:pPr>
            <a:r>
              <a:rPr lang="it-IT" altLang="it-IT" sz="2100" dirty="0">
                <a:latin typeface="+mj-lt"/>
              </a:rPr>
              <a:t>alla formazione dei futuri adulti, che nella loro vita autonoma ottengono un successo di civiltà, dove per "civiltà" si intende sia quella economica che quella culturale. 
Come scritto da uno dei più importanti umanisti della fine del XX secolo, Edgar Morin (1999), l'obiettivo non è solo cambiare il sistema educativo, ma il sistema di pensiero.
L'obiettivo non è la testa "ben riempita", come nella teoria della pattumiera di Karl Popper, ma "</a:t>
            </a:r>
            <a:r>
              <a:rPr lang="it-IT" altLang="it-IT" sz="2100" dirty="0" err="1">
                <a:latin typeface="+mj-lt"/>
              </a:rPr>
              <a:t>tête</a:t>
            </a:r>
            <a:r>
              <a:rPr lang="it-IT" altLang="it-IT" sz="2100" dirty="0">
                <a:latin typeface="+mj-lt"/>
              </a:rPr>
              <a:t> </a:t>
            </a:r>
            <a:r>
              <a:rPr lang="it-IT" altLang="it-IT" sz="2100" dirty="0" err="1">
                <a:latin typeface="+mj-lt"/>
              </a:rPr>
              <a:t>bien</a:t>
            </a:r>
            <a:r>
              <a:rPr lang="it-IT" altLang="it-IT" sz="2100" dirty="0">
                <a:latin typeface="+mj-lt"/>
              </a:rPr>
              <a:t> </a:t>
            </a:r>
            <a:r>
              <a:rPr lang="it-IT" altLang="it-IT" sz="2100" dirty="0" err="1">
                <a:latin typeface="+mj-lt"/>
              </a:rPr>
              <a:t>faite</a:t>
            </a:r>
            <a:r>
              <a:rPr lang="it-IT" altLang="it-IT" sz="2100" dirty="0">
                <a:latin typeface="+mj-lt"/>
              </a:rPr>
              <a:t>" – una testa ben fatta.
E tutto questo dovrebbe essere fatto nel rispetto di una chiara assiologia: rispettare l'eredità culturale, religiosa e culturale dell'Europa (Trattato UE, 2010)</a:t>
            </a:r>
            <a:r>
              <a:rPr lang="it-IT" altLang="it-IT" sz="2000" dirty="0">
                <a:latin typeface="+mj-lt"/>
              </a:rPr>
              <a:t>
</a:t>
            </a:r>
            <a:endParaRPr lang="en-AU" altLang="it-IT" sz="2000" dirty="0">
              <a:latin typeface="+mj-lt"/>
            </a:endParaRPr>
          </a:p>
        </p:txBody>
      </p:sp>
      <p:sp>
        <p:nvSpPr>
          <p:cNvPr id="25604" name="Text Box 4">
            <a:extLst>
              <a:ext uri="{FF2B5EF4-FFF2-40B4-BE49-F238E27FC236}">
                <a16:creationId xmlns:a16="http://schemas.microsoft.com/office/drawing/2014/main" id="{E839F31C-58CB-2341-48FE-3C67937BE1CF}"/>
              </a:ext>
            </a:extLst>
          </p:cNvPr>
          <p:cNvSpPr txBox="1">
            <a:spLocks noChangeArrowheads="1"/>
          </p:cNvSpPr>
          <p:nvPr/>
        </p:nvSpPr>
        <p:spPr bwMode="auto">
          <a:xfrm>
            <a:off x="303213" y="6127750"/>
            <a:ext cx="6700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it-IT">
                <a:ea typeface="Arial Unicode MS" pitchFamily="34" charset="-128"/>
              </a:rPr>
              <a:t>See more:  </a:t>
            </a:r>
            <a:r>
              <a:rPr lang="pl-PL" altLang="it-IT">
                <a:solidFill>
                  <a:srgbClr val="0000CC"/>
                </a:solidFill>
                <a:ea typeface="Arial Unicode MS" pitchFamily="34" charset="-128"/>
              </a:rPr>
              <a:t> </a:t>
            </a:r>
            <a:r>
              <a:rPr lang="pl-PL" altLang="it-IT" b="1">
                <a:solidFill>
                  <a:srgbClr val="0000CC"/>
                </a:solidFill>
                <a:ea typeface="Arial Unicode MS" pitchFamily="34" charset="-128"/>
              </a:rPr>
              <a:t>http://dydaktyka.fizyka.umk.pl/Cogito</a:t>
            </a:r>
            <a:endParaRPr lang="en-AU" altLang="it-IT" b="1">
              <a:solidFill>
                <a:srgbClr val="0000CC"/>
              </a:solidFill>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 calcmode="lin" valueType="num">
                                      <p:cBhvr additive="base">
                                        <p:cTn id="12" dur="500" fill="hold"/>
                                        <p:tgtEl>
                                          <p:spTgt spid="25604"/>
                                        </p:tgtEl>
                                        <p:attrNameLst>
                                          <p:attrName>ppt_x</p:attrName>
                                        </p:attrNameLst>
                                      </p:cBhvr>
                                      <p:tavLst>
                                        <p:tav tm="0">
                                          <p:val>
                                            <p:strVal val="1+#ppt_w/2"/>
                                          </p:val>
                                        </p:tav>
                                        <p:tav tm="100000">
                                          <p:val>
                                            <p:strVal val="#ppt_x"/>
                                          </p:val>
                                        </p:tav>
                                      </p:tavLst>
                                    </p:anim>
                                    <p:anim calcmode="lin" valueType="num">
                                      <p:cBhvr additive="base">
                                        <p:cTn id="13"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99DFE8D-F755-592F-222A-2F0B0AAFDCC0}"/>
              </a:ext>
            </a:extLst>
          </p:cNvPr>
          <p:cNvSpPr>
            <a:spLocks noGrp="1" noChangeArrowheads="1"/>
          </p:cNvSpPr>
          <p:nvPr>
            <p:ph type="title"/>
          </p:nvPr>
        </p:nvSpPr>
        <p:spPr>
          <a:xfrm>
            <a:off x="591306" y="0"/>
            <a:ext cx="7961387" cy="1143000"/>
          </a:xfrm>
        </p:spPr>
        <p:txBody>
          <a:bodyPr/>
          <a:lstStyle/>
          <a:p>
            <a:pPr eaLnBrk="1" hangingPunct="1"/>
            <a:r>
              <a:rPr lang="it-IT" altLang="it-IT" dirty="0"/>
              <a:t>Come cambia la didattica con questo?</a:t>
            </a:r>
            <a:endParaRPr lang="en-AU" altLang="it-IT" dirty="0"/>
          </a:p>
        </p:txBody>
      </p:sp>
      <p:sp>
        <p:nvSpPr>
          <p:cNvPr id="17411" name="Rectangle 3">
            <a:extLst>
              <a:ext uri="{FF2B5EF4-FFF2-40B4-BE49-F238E27FC236}">
                <a16:creationId xmlns:a16="http://schemas.microsoft.com/office/drawing/2014/main" id="{9E160DE1-D0E3-3B5F-00F6-6E3C877A8301}"/>
              </a:ext>
            </a:extLst>
          </p:cNvPr>
          <p:cNvSpPr>
            <a:spLocks noGrp="1" noChangeArrowheads="1"/>
          </p:cNvSpPr>
          <p:nvPr>
            <p:ph type="body" idx="1"/>
          </p:nvPr>
        </p:nvSpPr>
        <p:spPr>
          <a:xfrm>
            <a:off x="1046125" y="1777898"/>
            <a:ext cx="7961387" cy="4770438"/>
          </a:xfrm>
        </p:spPr>
        <p:txBody>
          <a:bodyPr/>
          <a:lstStyle/>
          <a:p>
            <a:pPr eaLnBrk="1" hangingPunct="1">
              <a:lnSpc>
                <a:spcPct val="90000"/>
              </a:lnSpc>
            </a:pPr>
            <a:r>
              <a:rPr lang="it-IT" altLang="it-IT" sz="2000" dirty="0">
                <a:latin typeface="+mj-lt"/>
              </a:rPr>
              <a:t>L'insegnamento non è più un passaggio di informazioni simile a una trasmissione da una generazione all'altra (come nei tempi di Omero).
Insegniamo, guardando accuratamente negli occhi dello studente: se gli occhi non rispecchiano quello che raccontiamo, meglio «andare a spasso»
L'insegnamento diventa, in larga misura, una costruzione individuale di 1) conoscenze, 2) abilità pratiche e 3) competenze di lunga durata nella mente di un giovane.</a:t>
            </a:r>
          </a:p>
          <a:p>
            <a:pPr eaLnBrk="1" hangingPunct="1">
              <a:lnSpc>
                <a:spcPct val="90000"/>
              </a:lnSpc>
            </a:pPr>
            <a:r>
              <a:rPr lang="it-IT" altLang="it-IT" sz="2000" dirty="0">
                <a:latin typeface="+mj-lt"/>
              </a:rPr>
              <a:t>Insegniamo non solo le </a:t>
            </a:r>
            <a:r>
              <a:rPr lang="it-IT" altLang="it-IT" sz="2000" i="1" dirty="0">
                <a:latin typeface="+mj-lt"/>
              </a:rPr>
              <a:t>nozioni</a:t>
            </a:r>
            <a:r>
              <a:rPr lang="it-IT" altLang="it-IT" sz="2000" dirty="0">
                <a:latin typeface="+mj-lt"/>
              </a:rPr>
              <a:t> ma anche le capacità mentali (astrazione, concentrazione, immaginazione, creatività etc.)
L'apprendimento diventa un'avventura cognitiva di un giovane
L'insegnante funge da "pedagogo", cioè da colui che cammina insieme all’allievo.</a:t>
            </a:r>
            <a:r>
              <a:rPr lang="it-IT" altLang="it-IT" sz="2100" dirty="0"/>
              <a:t>
</a:t>
            </a:r>
            <a:endParaRPr lang="en-AU" altLang="it-IT"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BEB3AF5-F81D-BE14-3F73-07489D35BFA5}"/>
              </a:ext>
            </a:extLst>
          </p:cNvPr>
          <p:cNvSpPr>
            <a:spLocks noGrp="1" noChangeArrowheads="1"/>
          </p:cNvSpPr>
          <p:nvPr>
            <p:ph type="title"/>
          </p:nvPr>
        </p:nvSpPr>
        <p:spPr/>
        <p:txBody>
          <a:bodyPr/>
          <a:lstStyle/>
          <a:p>
            <a:pPr eaLnBrk="1" hangingPunct="1"/>
            <a:r>
              <a:rPr lang="pl-PL" altLang="it-IT"/>
              <a:t>Pedagogy ↔ didactics</a:t>
            </a:r>
          </a:p>
        </p:txBody>
      </p:sp>
      <p:sp>
        <p:nvSpPr>
          <p:cNvPr id="11267" name="Text Box 3">
            <a:extLst>
              <a:ext uri="{FF2B5EF4-FFF2-40B4-BE49-F238E27FC236}">
                <a16:creationId xmlns:a16="http://schemas.microsoft.com/office/drawing/2014/main" id="{1D0474A9-CD83-D29B-43AC-950E9F171F21}"/>
              </a:ext>
            </a:extLst>
          </p:cNvPr>
          <p:cNvSpPr txBox="1">
            <a:spLocks noChangeArrowheads="1"/>
          </p:cNvSpPr>
          <p:nvPr/>
        </p:nvSpPr>
        <p:spPr bwMode="auto">
          <a:xfrm>
            <a:off x="266701" y="5316537"/>
            <a:ext cx="899797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r>
              <a:rPr lang="en-AU" altLang="it-IT" sz="1400" dirty="0">
                <a:latin typeface="Arial" panose="020B0604020202020204" pitchFamily="34" charset="0"/>
              </a:rPr>
            </a:br>
            <a:r>
              <a:rPr lang="en-AU" altLang="it-IT" dirty="0" err="1">
                <a:latin typeface="Arial" panose="020B0604020202020204" pitchFamily="34" charset="0"/>
              </a:rPr>
              <a:t>L’educazione</a:t>
            </a:r>
            <a:r>
              <a:rPr lang="en-AU" altLang="it-IT" dirty="0">
                <a:latin typeface="Arial" panose="020B0604020202020204" pitchFamily="34" charset="0"/>
              </a:rPr>
              <a:t> </a:t>
            </a:r>
            <a:r>
              <a:rPr lang="en-AU" altLang="it-IT" dirty="0" err="1">
                <a:latin typeface="Arial" panose="020B0604020202020204" pitchFamily="34" charset="0"/>
              </a:rPr>
              <a:t>nella</a:t>
            </a:r>
            <a:r>
              <a:rPr lang="en-AU" altLang="it-IT" dirty="0">
                <a:latin typeface="Arial" panose="020B0604020202020204" pitchFamily="34" charset="0"/>
              </a:rPr>
              <a:t> Grecia antica: un </a:t>
            </a:r>
            <a:r>
              <a:rPr lang="en-AU" altLang="it-IT" dirty="0" err="1">
                <a:latin typeface="Arial" panose="020B0604020202020204" pitchFamily="34" charset="0"/>
              </a:rPr>
              <a:t>singolare</a:t>
            </a:r>
            <a:r>
              <a:rPr lang="en-AU" altLang="it-IT" dirty="0">
                <a:latin typeface="Arial" panose="020B0604020202020204" pitchFamily="34" charset="0"/>
              </a:rPr>
              <a:t> </a:t>
            </a:r>
            <a:r>
              <a:rPr lang="en-AU" altLang="it-IT" dirty="0" err="1">
                <a:latin typeface="Arial" panose="020B0604020202020204" pitchFamily="34" charset="0"/>
              </a:rPr>
              <a:t>modello</a:t>
            </a:r>
            <a:r>
              <a:rPr lang="en-AU" altLang="it-IT" dirty="0">
                <a:latin typeface="Arial" panose="020B0604020202020204" pitchFamily="34" charset="0"/>
              </a:rPr>
              <a:t> </a:t>
            </a:r>
            <a:r>
              <a:rPr lang="en-AU" altLang="it-IT" dirty="0" err="1">
                <a:latin typeface="Arial" panose="020B0604020202020204" pitchFamily="34" charset="0"/>
              </a:rPr>
              <a:t>educativo</a:t>
            </a:r>
            <a:r>
              <a:rPr lang="en-AU" altLang="it-IT" dirty="0">
                <a:latin typeface="Arial" panose="020B0604020202020204" pitchFamily="34" charset="0"/>
              </a:rPr>
              <a:t> </a:t>
            </a:r>
            <a:endParaRPr lang="pl-PL" altLang="it-IT" dirty="0">
              <a:latin typeface="Arial" panose="020B0604020202020204" pitchFamily="34" charset="0"/>
            </a:endParaRPr>
          </a:p>
          <a:p>
            <a:pPr eaLnBrk="1" hangingPunct="1"/>
            <a:r>
              <a:rPr lang="en-AU" altLang="it-IT" sz="1600" dirty="0">
                <a:latin typeface="Arial" panose="020B0604020202020204" pitchFamily="34" charset="0"/>
              </a:rPr>
              <a:t>Amalia Margherita </a:t>
            </a:r>
            <a:r>
              <a:rPr lang="en-AU" altLang="it-IT" sz="1600" dirty="0" err="1">
                <a:latin typeface="Arial" panose="020B0604020202020204" pitchFamily="34" charset="0"/>
              </a:rPr>
              <a:t>Cirio</a:t>
            </a:r>
            <a:r>
              <a:rPr lang="en-AU" altLang="it-IT" sz="1600" dirty="0">
                <a:latin typeface="Arial" panose="020B0604020202020204" pitchFamily="34" charset="0"/>
              </a:rPr>
              <a:t>, </a:t>
            </a:r>
            <a:r>
              <a:rPr lang="en-AU" altLang="it-IT" sz="1600" dirty="0" err="1">
                <a:latin typeface="Arial" panose="020B0604020202020204" pitchFamily="34" charset="0"/>
              </a:rPr>
              <a:t>Docente</a:t>
            </a:r>
            <a:r>
              <a:rPr lang="en-AU" altLang="it-IT" sz="1600" dirty="0">
                <a:latin typeface="Arial" panose="020B0604020202020204" pitchFamily="34" charset="0"/>
              </a:rPr>
              <a:t> di Lingua e </a:t>
            </a:r>
            <a:r>
              <a:rPr lang="en-AU" altLang="it-IT" sz="1600" dirty="0" err="1">
                <a:latin typeface="Arial" panose="020B0604020202020204" pitchFamily="34" charset="0"/>
              </a:rPr>
              <a:t>letteratura</a:t>
            </a:r>
            <a:r>
              <a:rPr lang="en-AU" altLang="it-IT" sz="1600" dirty="0">
                <a:latin typeface="Arial" panose="020B0604020202020204" pitchFamily="34" charset="0"/>
              </a:rPr>
              <a:t> </a:t>
            </a:r>
            <a:r>
              <a:rPr lang="en-AU" altLang="it-IT" sz="1600" dirty="0" err="1">
                <a:latin typeface="Arial" panose="020B0604020202020204" pitchFamily="34" charset="0"/>
              </a:rPr>
              <a:t>greca</a:t>
            </a:r>
            <a:r>
              <a:rPr lang="en-AU" altLang="it-IT" sz="1600" dirty="0">
                <a:latin typeface="Arial" panose="020B0604020202020204" pitchFamily="34" charset="0"/>
              </a:rPr>
              <a:t>, </a:t>
            </a:r>
            <a:r>
              <a:rPr lang="en-AU" altLang="it-IT" sz="1600" dirty="0" err="1">
                <a:latin typeface="Arial" panose="020B0604020202020204" pitchFamily="34" charset="0"/>
              </a:rPr>
              <a:t>Università</a:t>
            </a:r>
            <a:r>
              <a:rPr lang="en-AU" altLang="it-IT" sz="1600" dirty="0">
                <a:latin typeface="Arial" panose="020B0604020202020204" pitchFamily="34" charset="0"/>
              </a:rPr>
              <a:t> di Roma “La Sapienza”</a:t>
            </a:r>
            <a:endParaRPr lang="pl-PL" altLang="it-IT" sz="1600" dirty="0">
              <a:latin typeface="Arial" panose="020B0604020202020204" pitchFamily="34" charset="0"/>
            </a:endParaRPr>
          </a:p>
          <a:p>
            <a:pPr eaLnBrk="1" hangingPunct="1"/>
            <a:r>
              <a:rPr lang="en-AU" altLang="it-IT" sz="1400" dirty="0">
                <a:latin typeface="Arial" panose="020B0604020202020204" pitchFamily="34" charset="0"/>
              </a:rPr>
              <a:t>http://www.rivista.ssef.it/www.rivista.ssef.it/sited9dc.html?page=20050111143715663&amp;edition=2010-02-01</a:t>
            </a:r>
          </a:p>
        </p:txBody>
      </p:sp>
      <p:pic>
        <p:nvPicPr>
          <p:cNvPr id="39940" name="Picture 4">
            <a:extLst>
              <a:ext uri="{FF2B5EF4-FFF2-40B4-BE49-F238E27FC236}">
                <a16:creationId xmlns:a16="http://schemas.microsoft.com/office/drawing/2014/main" id="{2CC97890-B442-3F65-1EAA-8FD6E0007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0A4B6E17-5044-9902-6D0F-46AF1BFB5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8AEDAAB-BDDA-86D0-7BF1-9DBED41B88F1}"/>
              </a:ext>
            </a:extLst>
          </p:cNvPr>
          <p:cNvSpPr>
            <a:spLocks noGrp="1" noChangeArrowheads="1"/>
          </p:cNvSpPr>
          <p:nvPr>
            <p:ph type="title"/>
          </p:nvPr>
        </p:nvSpPr>
        <p:spPr/>
        <p:txBody>
          <a:bodyPr/>
          <a:lstStyle/>
          <a:p>
            <a:pPr eaLnBrk="1" hangingPunct="1"/>
            <a:r>
              <a:rPr lang="it-IT" altLang="it-IT"/>
              <a:t>Che cosa dobbiamo insegnare</a:t>
            </a:r>
            <a:r>
              <a:rPr lang="pl-PL" altLang="it-IT"/>
              <a:t>?</a:t>
            </a:r>
            <a:endParaRPr lang="en-AU" altLang="it-IT"/>
          </a:p>
        </p:txBody>
      </p:sp>
      <p:sp>
        <p:nvSpPr>
          <p:cNvPr id="31747" name="Rectangle 3">
            <a:extLst>
              <a:ext uri="{FF2B5EF4-FFF2-40B4-BE49-F238E27FC236}">
                <a16:creationId xmlns:a16="http://schemas.microsoft.com/office/drawing/2014/main" id="{78C86AC1-4A75-F713-DEDD-65E32F7C3694}"/>
              </a:ext>
            </a:extLst>
          </p:cNvPr>
          <p:cNvSpPr>
            <a:spLocks noGrp="1" noChangeArrowheads="1"/>
          </p:cNvSpPr>
          <p:nvPr>
            <p:ph type="body" idx="1"/>
          </p:nvPr>
        </p:nvSpPr>
        <p:spPr>
          <a:xfrm>
            <a:off x="971550" y="1657350"/>
            <a:ext cx="8172450" cy="5200650"/>
          </a:xfrm>
        </p:spPr>
        <p:txBody>
          <a:bodyPr/>
          <a:lstStyle/>
          <a:p>
            <a:pPr eaLnBrk="1" hangingPunct="1">
              <a:lnSpc>
                <a:spcPct val="80000"/>
              </a:lnSpc>
            </a:pPr>
            <a:r>
              <a:rPr lang="it-IT" altLang="it-IT" sz="2000" dirty="0"/>
              <a:t>Gli indicatori dell’OCSE (AHELO) sono chiari:</a:t>
            </a:r>
          </a:p>
          <a:p>
            <a:pPr eaLnBrk="1" hangingPunct="1">
              <a:lnSpc>
                <a:spcPct val="80000"/>
              </a:lnSpc>
              <a:buFont typeface="Wingdings" panose="05000000000000000000" pitchFamily="2" charset="2"/>
              <a:buChar char="Ø"/>
            </a:pPr>
            <a:r>
              <a:rPr lang="it-IT" altLang="it-IT" sz="2000" b="1" dirty="0"/>
              <a:t>pensare in modo critico </a:t>
            </a:r>
            <a:r>
              <a:rPr lang="it-IT" altLang="it-IT" sz="2000" dirty="0"/>
              <a:t>(</a:t>
            </a:r>
            <a:r>
              <a:rPr lang="it-IT" altLang="it-IT" sz="2000" dirty="0" err="1"/>
              <a:t>critical</a:t>
            </a:r>
            <a:r>
              <a:rPr lang="it-IT" altLang="it-IT" sz="2000" dirty="0"/>
              <a:t> thinking)</a:t>
            </a:r>
          </a:p>
          <a:p>
            <a:pPr eaLnBrk="1" hangingPunct="1">
              <a:lnSpc>
                <a:spcPct val="80000"/>
              </a:lnSpc>
              <a:buFont typeface="Wingdings" panose="05000000000000000000" pitchFamily="2" charset="2"/>
              <a:buChar char="Ø"/>
            </a:pPr>
            <a:r>
              <a:rPr lang="it-IT" altLang="it-IT" sz="2000" b="1" dirty="0"/>
              <a:t>ragionare in modo analitico </a:t>
            </a:r>
            <a:r>
              <a:rPr lang="it-IT" altLang="it-IT" sz="2000" dirty="0"/>
              <a:t>(</a:t>
            </a:r>
            <a:r>
              <a:rPr lang="it-IT" altLang="it-IT" sz="2000" dirty="0" err="1"/>
              <a:t>analytical</a:t>
            </a:r>
            <a:r>
              <a:rPr lang="it-IT" altLang="it-IT" sz="2000" dirty="0"/>
              <a:t> </a:t>
            </a:r>
            <a:r>
              <a:rPr lang="it-IT" altLang="it-IT" sz="2000" dirty="0" err="1"/>
              <a:t>reasoning</a:t>
            </a:r>
            <a:r>
              <a:rPr lang="it-IT" altLang="it-IT" sz="2000" dirty="0"/>
              <a:t>) </a:t>
            </a:r>
          </a:p>
          <a:p>
            <a:pPr eaLnBrk="1" hangingPunct="1">
              <a:lnSpc>
                <a:spcPct val="80000"/>
              </a:lnSpc>
              <a:buFont typeface="Wingdings" panose="05000000000000000000" pitchFamily="2" charset="2"/>
              <a:buChar char="Ø"/>
            </a:pPr>
            <a:r>
              <a:rPr lang="it-IT" altLang="it-IT" sz="2000" b="1" dirty="0"/>
              <a:t>risolvere i problemi</a:t>
            </a:r>
            <a:r>
              <a:rPr lang="it-IT" altLang="it-IT" sz="2000" dirty="0"/>
              <a:t> (</a:t>
            </a:r>
            <a:r>
              <a:rPr lang="it-IT" altLang="it-IT" sz="2000" dirty="0" err="1"/>
              <a:t>problem</a:t>
            </a:r>
            <a:r>
              <a:rPr lang="it-IT" altLang="it-IT" sz="2000" dirty="0"/>
              <a:t> solving)</a:t>
            </a:r>
          </a:p>
          <a:p>
            <a:pPr eaLnBrk="1" hangingPunct="1">
              <a:lnSpc>
                <a:spcPct val="80000"/>
              </a:lnSpc>
              <a:buFont typeface="Wingdings" panose="05000000000000000000" pitchFamily="2" charset="2"/>
              <a:buChar char="Ø"/>
            </a:pPr>
            <a:r>
              <a:rPr lang="it-IT" altLang="it-IT" sz="2000" b="1" dirty="0"/>
              <a:t>comunicare per l’iscritto </a:t>
            </a:r>
            <a:r>
              <a:rPr lang="it-IT" altLang="it-IT" sz="2000" dirty="0"/>
              <a:t>(</a:t>
            </a:r>
            <a:r>
              <a:rPr lang="it-IT" altLang="it-IT" sz="2000" dirty="0" err="1"/>
              <a:t>written</a:t>
            </a:r>
            <a:r>
              <a:rPr lang="it-IT" altLang="it-IT" sz="2000" dirty="0"/>
              <a:t> </a:t>
            </a:r>
            <a:r>
              <a:rPr lang="it-IT" altLang="it-IT" sz="2000" dirty="0" err="1"/>
              <a:t>communication</a:t>
            </a:r>
            <a:r>
              <a:rPr lang="it-IT" altLang="it-IT" sz="2000" dirty="0"/>
              <a:t>)</a:t>
            </a:r>
          </a:p>
          <a:p>
            <a:pPr eaLnBrk="1" hangingPunct="1">
              <a:lnSpc>
                <a:spcPct val="90000"/>
              </a:lnSpc>
              <a:buFont typeface="Wingdings" panose="05000000000000000000" pitchFamily="2" charset="2"/>
              <a:buNone/>
            </a:pPr>
            <a:endParaRPr lang="it-IT" altLang="it-IT" sz="2000" dirty="0"/>
          </a:p>
          <a:p>
            <a:pPr eaLnBrk="1" hangingPunct="1">
              <a:lnSpc>
                <a:spcPct val="90000"/>
              </a:lnSpc>
              <a:buFont typeface="Wingdings" panose="05000000000000000000" pitchFamily="2" charset="2"/>
              <a:buNone/>
            </a:pPr>
            <a:r>
              <a:rPr lang="it-IT" altLang="it-IT" sz="2000" dirty="0"/>
              <a:t>Uno di fondatori del cognitivismo, Jerome Bruner scrisse (nel 1966): </a:t>
            </a:r>
          </a:p>
          <a:p>
            <a:pPr eaLnBrk="1" hangingPunct="1">
              <a:lnSpc>
                <a:spcPct val="90000"/>
              </a:lnSpc>
              <a:buFont typeface="Wingdings" panose="05000000000000000000" pitchFamily="2" charset="2"/>
              <a:buNone/>
            </a:pPr>
            <a:r>
              <a:rPr lang="it-IT" altLang="it-IT" sz="2000" dirty="0"/>
              <a:t>„Lo scopo d’insegnamento non è il produrre delle piccole enciclopedie ambulanti, ma l’introdurre un pensiero autonomo” </a:t>
            </a:r>
          </a:p>
          <a:p>
            <a:pPr eaLnBrk="1" hangingPunct="1">
              <a:lnSpc>
                <a:spcPct val="90000"/>
              </a:lnSpc>
              <a:buFont typeface="Wingdings" panose="05000000000000000000" pitchFamily="2" charset="2"/>
              <a:buNone/>
            </a:pPr>
            <a:r>
              <a:rPr lang="it-IT" altLang="it-IT" sz="2000" dirty="0"/>
              <a:t>Il pedagogo polacco Z. </a:t>
            </a:r>
            <a:r>
              <a:rPr lang="it-IT" altLang="it-IT" sz="2000" dirty="0" err="1"/>
              <a:t>Pietrasiński</a:t>
            </a:r>
            <a:r>
              <a:rPr lang="it-IT" altLang="it-IT" sz="2000" dirty="0"/>
              <a:t> diceva (1972):</a:t>
            </a:r>
          </a:p>
          <a:p>
            <a:pPr eaLnBrk="1" hangingPunct="1">
              <a:lnSpc>
                <a:spcPct val="90000"/>
              </a:lnSpc>
              <a:spcBef>
                <a:spcPct val="0"/>
              </a:spcBef>
              <a:buFont typeface="Wingdings" panose="05000000000000000000" pitchFamily="2" charset="2"/>
              <a:buNone/>
            </a:pPr>
            <a:r>
              <a:rPr lang="it-IT" altLang="it-IT" sz="2000" dirty="0"/>
              <a:t>„Il ragionare non è solo la condizione dello studio, ma anche  il suo più importante risultato.”</a:t>
            </a:r>
          </a:p>
        </p:txBody>
      </p:sp>
    </p:spTree>
  </p:cSld>
  <p:clrMapOvr>
    <a:masterClrMapping/>
  </p:clrMapOvr>
</p:sld>
</file>

<file path=ppt/theme/theme1.xml><?xml version="1.0" encoding="utf-8"?>
<a:theme xmlns:a="http://schemas.openxmlformats.org/drawingml/2006/main" name="Zaćmienie">
  <a:themeElements>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Zaćmieni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Zaćmieni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Zaćmieni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Zaćmieni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Zaćmieni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Zaćmieni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Zaćmieni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Zaćmieni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Zaćmieni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Zaćmieni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2282</TotalTime>
  <Words>4201</Words>
  <Application>Microsoft Office PowerPoint</Application>
  <PresentationFormat>Presentazione su schermo (4:3)</PresentationFormat>
  <Paragraphs>322</Paragraphs>
  <Slides>60</Slides>
  <Notes>36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60</vt:i4>
      </vt:variant>
    </vt:vector>
  </HeadingPairs>
  <TitlesOfParts>
    <vt:vector size="65" baseType="lpstr">
      <vt:lpstr>Arial</vt:lpstr>
      <vt:lpstr>Times New Roman</vt:lpstr>
      <vt:lpstr>Verdana</vt:lpstr>
      <vt:lpstr>Wingdings</vt:lpstr>
      <vt:lpstr>Zaćmienie</vt:lpstr>
      <vt:lpstr>Inclusione e personalizzazione nell’insegnamento delle STEAM</vt:lpstr>
      <vt:lpstr>„Didattica e pedagogia cognitivista”</vt:lpstr>
      <vt:lpstr>La prassi del costruttivismo</vt:lpstr>
      <vt:lpstr>Presentazione standard di PowerPoint</vt:lpstr>
      <vt:lpstr>Lo scopo generale della didattica nuova:</vt:lpstr>
      <vt:lpstr>Il cognitivismo, che cosa è?</vt:lpstr>
      <vt:lpstr>Come cambia la didattica con questo?</vt:lpstr>
      <vt:lpstr>Pedagogy ↔ didactics</vt:lpstr>
      <vt:lpstr>Che cosa dobbiamo insegnare?</vt:lpstr>
      <vt:lpstr>P. Crispiani: Didattica cognitivista</vt:lpstr>
      <vt:lpstr>Didattica cognitiva - definizione</vt:lpstr>
      <vt:lpstr>Didattica cognitiva - definizione</vt:lpstr>
      <vt:lpstr>Due basi della didattica innovativa (GK)</vt:lpstr>
      <vt:lpstr>Strategie didattiche &amp; pedagogiche Iper-costruttivismo = camminare</vt:lpstr>
      <vt:lpstr>Didactical &amp; Pedagogical strategy: Hyper-constructivism = walking</vt:lpstr>
      <vt:lpstr>Strategie della Pedagogia Cognitivista: Neo-realismo </vt:lpstr>
      <vt:lpstr>I principi della didattica I-C:</vt:lpstr>
      <vt:lpstr>Mondo virtuale ↔ mondo reale  (Liceo Pedagogico Rosmini di Trento a Toruń) </vt:lpstr>
      <vt:lpstr>Didattica cognitiva  (Piero Crispiani)</vt:lpstr>
      <vt:lpstr>Imparare porta gioia  (l’emozione cognitiva) </vt:lpstr>
      <vt:lpstr>Imparare porta gioia  (l’emozione cognitiva) </vt:lpstr>
      <vt:lpstr>Imparare porta gioia  (l’emozione cognitiva) </vt:lpstr>
      <vt:lpstr>Guided participation: theory  (Barbara Rogoff)</vt:lpstr>
      <vt:lpstr>Guided participation: implementation at school</vt:lpstr>
      <vt:lpstr>Guided participation: implementation at school</vt:lpstr>
      <vt:lpstr>Guided participation: implementation at school</vt:lpstr>
      <vt:lpstr>Quali sono gli obiettivi di questo tipo di didattica?
</vt:lpstr>
      <vt:lpstr>Quali sono i principi di questa didattica?
</vt:lpstr>
      <vt:lpstr>Qualche principio abbiamo già imparato:</vt:lpstr>
      <vt:lpstr>3. Il principio di 1 ½  bit</vt:lpstr>
      <vt:lpstr>Qualche principio abbiamo già imparato:</vt:lpstr>
      <vt:lpstr>Qualche principio abbiamo già imparato:</vt:lpstr>
      <vt:lpstr>Esperimento guidato: implementazioni in tutti gli ambienti</vt:lpstr>
      <vt:lpstr>Esperimento guidato: implementazioni in tutti gli ambienti</vt:lpstr>
      <vt:lpstr>„Classical” principles of didactics</vt:lpstr>
      <vt:lpstr>I principi della didattica iper-costruttivista e della didattica tradizionale</vt:lpstr>
      <vt:lpstr>Hyper-constructivistic principles</vt:lpstr>
      <vt:lpstr>7a. Collaborazione di gruppo: suonare l’orchestra, chiudere il circuito elettrico</vt:lpstr>
      <vt:lpstr>Principi, secondo l'iper-costruttivismo
</vt:lpstr>
      <vt:lpstr>Presentazione standard di PowerPoint</vt:lpstr>
      <vt:lpstr>Riassumendo i principi della didattica  iper-costruttivista</vt:lpstr>
      <vt:lpstr>Principles are similar, or better, completely different from classical didactics</vt:lpstr>
      <vt:lpstr>Come cambia il ruolo dell'insegnante?
</vt:lpstr>
      <vt:lpstr>Social construction – emotions: group competition &amp; support</vt:lpstr>
      <vt:lpstr>Hyper-constructivism and pedagogical goals</vt:lpstr>
      <vt:lpstr>Presentazione standard di PowerPoint</vt:lpstr>
      <vt:lpstr>«Prodotti» sociali collaterali</vt:lpstr>
      <vt:lpstr>«Prodotti» sociali collaterali</vt:lpstr>
      <vt:lpstr>«Prodotti» sociali collaterali</vt:lpstr>
      <vt:lpstr>Libera esplorazione cognitiva,  risposte autonome (= personalita’)</vt:lpstr>
      <vt:lpstr>Libera esplorazione cognitiva,  risposte autonome (= personalita’)</vt:lpstr>
      <vt:lpstr>Piero Crispiani: Didattica cognitivista</vt:lpstr>
      <vt:lpstr>Pedagogical aspects:  in-dividuality &amp; personality</vt:lpstr>
      <vt:lpstr>Pedagogical aspects:  in-dividuality &amp; personality</vt:lpstr>
      <vt:lpstr>Pedagogical aspects:  in-dividuality &amp; personality</vt:lpstr>
      <vt:lpstr>Conclusioni</vt:lpstr>
      <vt:lpstr>Competenze sociali: collaborazione di gruppo, divisione dei compiti</vt:lpstr>
      <vt:lpstr>Social competences:  group collaboration, task division</vt:lpstr>
      <vt:lpstr>Social competences:  group collaboration, task division</vt:lpstr>
      <vt:lpstr>E tutto questo dovrebbe portare a...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Dydaktyka kognitywistyczna</dc:title>
  <dc:creator>GK</dc:creator>
  <cp:lastModifiedBy>Maria Karwasz</cp:lastModifiedBy>
  <cp:revision>42</cp:revision>
  <dcterms:created xsi:type="dcterms:W3CDTF">2017-06-07T18:11:07Z</dcterms:created>
  <dcterms:modified xsi:type="dcterms:W3CDTF">2022-12-22T20:40:42Z</dcterms:modified>
</cp:coreProperties>
</file>