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9" r:id="rId2"/>
    <p:sldId id="280" r:id="rId3"/>
    <p:sldId id="281" r:id="rId4"/>
    <p:sldId id="282" r:id="rId5"/>
    <p:sldId id="283" r:id="rId6"/>
    <p:sldId id="326" r:id="rId7"/>
    <p:sldId id="284" r:id="rId8"/>
    <p:sldId id="287" r:id="rId9"/>
    <p:sldId id="285" r:id="rId10"/>
    <p:sldId id="286" r:id="rId11"/>
    <p:sldId id="291" r:id="rId12"/>
    <p:sldId id="290" r:id="rId13"/>
    <p:sldId id="288" r:id="rId14"/>
    <p:sldId id="289" r:id="rId15"/>
  </p:sldIdLst>
  <p:sldSz cx="9144000" cy="6858000" type="screen4x3"/>
  <p:notesSz cx="7102475" cy="10233025"/>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00"/>
    <a:srgbClr val="003300"/>
    <a:srgbClr val="FFFFCC"/>
    <a:srgbClr val="FFFF99"/>
    <a:srgbClr val="33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4718" autoAdjust="0"/>
  </p:normalViewPr>
  <p:slideViewPr>
    <p:cSldViewPr>
      <p:cViewPr varScale="1">
        <p:scale>
          <a:sx n="75" d="100"/>
          <a:sy n="75" d="100"/>
        </p:scale>
        <p:origin x="9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46A4492-C99A-B420-4A72-6F521780BA86}"/>
              </a:ext>
            </a:extLst>
          </p:cNvPr>
          <p:cNvSpPr>
            <a:spLocks noGrp="1" noChangeArrowheads="1"/>
          </p:cNvSpPr>
          <p:nvPr>
            <p:ph type="hdr" sz="quarter"/>
          </p:nvPr>
        </p:nvSpPr>
        <p:spPr bwMode="auto">
          <a:xfrm>
            <a:off x="0"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defTabSz="990600" eaLnBrk="1" hangingPunct="1">
              <a:defRPr sz="1300"/>
            </a:lvl1pPr>
          </a:lstStyle>
          <a:p>
            <a:pPr>
              <a:defRPr/>
            </a:pPr>
            <a:endParaRPr lang="pl-PL" altLang="it-IT"/>
          </a:p>
        </p:txBody>
      </p:sp>
      <p:sp>
        <p:nvSpPr>
          <p:cNvPr id="41987" name="Rectangle 3">
            <a:extLst>
              <a:ext uri="{FF2B5EF4-FFF2-40B4-BE49-F238E27FC236}">
                <a16:creationId xmlns:a16="http://schemas.microsoft.com/office/drawing/2014/main" id="{76083B42-16B4-D7C6-507E-CB4D756FCCD7}"/>
              </a:ext>
            </a:extLst>
          </p:cNvPr>
          <p:cNvSpPr>
            <a:spLocks noGrp="1" noChangeArrowheads="1"/>
          </p:cNvSpPr>
          <p:nvPr>
            <p:ph type="dt" idx="1"/>
          </p:nvPr>
        </p:nvSpPr>
        <p:spPr bwMode="auto">
          <a:xfrm>
            <a:off x="4022725"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algn="r" defTabSz="990600" eaLnBrk="1" hangingPunct="1">
              <a:defRPr sz="1300"/>
            </a:lvl1pPr>
          </a:lstStyle>
          <a:p>
            <a:pPr>
              <a:defRPr/>
            </a:pPr>
            <a:endParaRPr lang="pl-PL" altLang="it-IT"/>
          </a:p>
        </p:txBody>
      </p:sp>
      <p:sp>
        <p:nvSpPr>
          <p:cNvPr id="2052" name="Rectangle 4">
            <a:extLst>
              <a:ext uri="{FF2B5EF4-FFF2-40B4-BE49-F238E27FC236}">
                <a16:creationId xmlns:a16="http://schemas.microsoft.com/office/drawing/2014/main" id="{A1F911C3-6F24-2694-5392-049F5F5EEB0B}"/>
              </a:ext>
            </a:extLst>
          </p:cNvPr>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a:extLst>
              <a:ext uri="{FF2B5EF4-FFF2-40B4-BE49-F238E27FC236}">
                <a16:creationId xmlns:a16="http://schemas.microsoft.com/office/drawing/2014/main" id="{CB394ED0-EC24-DAB2-D382-BF984514E340}"/>
              </a:ext>
            </a:extLst>
          </p:cNvPr>
          <p:cNvSpPr>
            <a:spLocks noGrp="1" noChangeArrowheads="1"/>
          </p:cNvSpPr>
          <p:nvPr>
            <p:ph type="body" sz="quarter" idx="3"/>
          </p:nvPr>
        </p:nvSpPr>
        <p:spPr bwMode="auto">
          <a:xfrm>
            <a:off x="709613" y="4860925"/>
            <a:ext cx="5683250" cy="4605338"/>
          </a:xfrm>
          <a:prstGeom prst="rect">
            <a:avLst/>
          </a:prstGeom>
          <a:noFill/>
          <a:ln>
            <a:noFill/>
          </a:ln>
          <a:effectLst/>
        </p:spPr>
        <p:txBody>
          <a:bodyPr vert="horz" wrap="square" lIns="99057" tIns="49528" rIns="99057" bIns="49528" numCol="1" anchor="t" anchorCtr="0" compatLnSpc="1">
            <a:prstTxWarp prst="textNoShape">
              <a:avLst/>
            </a:prstTxWarp>
          </a:bodyPr>
          <a:lstStyle/>
          <a:p>
            <a:pPr lvl="0"/>
            <a:r>
              <a:rPr lang="pl-PL" altLang="it-IT" noProof="0"/>
              <a:t>Kliknij, aby edytować style wzorca tekstu</a:t>
            </a:r>
          </a:p>
          <a:p>
            <a:pPr lvl="1"/>
            <a:r>
              <a:rPr lang="pl-PL" altLang="it-IT" noProof="0"/>
              <a:t>Drugi poziom</a:t>
            </a:r>
          </a:p>
          <a:p>
            <a:pPr lvl="2"/>
            <a:r>
              <a:rPr lang="pl-PL" altLang="it-IT" noProof="0"/>
              <a:t>Trzeci poziom</a:t>
            </a:r>
          </a:p>
          <a:p>
            <a:pPr lvl="3"/>
            <a:r>
              <a:rPr lang="pl-PL" altLang="it-IT" noProof="0"/>
              <a:t>Czwarty poziom</a:t>
            </a:r>
          </a:p>
          <a:p>
            <a:pPr lvl="4"/>
            <a:r>
              <a:rPr lang="pl-PL" altLang="it-IT" noProof="0"/>
              <a:t>Piąty poziom</a:t>
            </a:r>
          </a:p>
        </p:txBody>
      </p:sp>
      <p:sp>
        <p:nvSpPr>
          <p:cNvPr id="41990" name="Rectangle 6">
            <a:extLst>
              <a:ext uri="{FF2B5EF4-FFF2-40B4-BE49-F238E27FC236}">
                <a16:creationId xmlns:a16="http://schemas.microsoft.com/office/drawing/2014/main" id="{C63F3A13-6B0F-D7BC-6A79-F0A8F7F4E7B0}"/>
              </a:ext>
            </a:extLst>
          </p:cNvPr>
          <p:cNvSpPr>
            <a:spLocks noGrp="1" noChangeArrowheads="1"/>
          </p:cNvSpPr>
          <p:nvPr>
            <p:ph type="ftr" sz="quarter" idx="4"/>
          </p:nvPr>
        </p:nvSpPr>
        <p:spPr bwMode="auto">
          <a:xfrm>
            <a:off x="0"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defTabSz="990600" eaLnBrk="1" hangingPunct="1">
              <a:defRPr sz="1300"/>
            </a:lvl1pPr>
          </a:lstStyle>
          <a:p>
            <a:pPr>
              <a:defRPr/>
            </a:pPr>
            <a:endParaRPr lang="pl-PL" altLang="it-IT"/>
          </a:p>
        </p:txBody>
      </p:sp>
      <p:sp>
        <p:nvSpPr>
          <p:cNvPr id="41991" name="Rectangle 7">
            <a:extLst>
              <a:ext uri="{FF2B5EF4-FFF2-40B4-BE49-F238E27FC236}">
                <a16:creationId xmlns:a16="http://schemas.microsoft.com/office/drawing/2014/main" id="{A8901E23-311F-6C76-8422-FE3FD7B97D19}"/>
              </a:ext>
            </a:extLst>
          </p:cNvPr>
          <p:cNvSpPr>
            <a:spLocks noGrp="1" noChangeArrowheads="1"/>
          </p:cNvSpPr>
          <p:nvPr>
            <p:ph type="sldNum" sz="quarter" idx="5"/>
          </p:nvPr>
        </p:nvSpPr>
        <p:spPr bwMode="auto">
          <a:xfrm>
            <a:off x="4022725"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algn="r" defTabSz="990600" eaLnBrk="1" hangingPunct="1">
              <a:defRPr sz="1300"/>
            </a:lvl1pPr>
          </a:lstStyle>
          <a:p>
            <a:pPr>
              <a:defRPr/>
            </a:pPr>
            <a:fld id="{F9EE50FD-72BF-4858-AE0A-7AF73C89D1C0}" type="slidenum">
              <a:rPr lang="pl-PL" altLang="it-IT"/>
              <a:pPr>
                <a:defRPr/>
              </a:pPr>
              <a:t>‹N›</a:t>
            </a:fld>
            <a:endParaRPr lang="pl-PL"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4CFDC4D-D99B-BDD2-9D46-47E2B6AD5FBB}"/>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804863" indent="-309563" defTabSz="990600">
              <a:defRPr>
                <a:solidFill>
                  <a:schemeClr val="tx1"/>
                </a:solidFill>
                <a:latin typeface="Verdana" panose="020B0604030504040204" pitchFamily="34" charset="0"/>
                <a:cs typeface="Arial" panose="020B0604020202020204" pitchFamily="34" charset="0"/>
              </a:defRPr>
            </a:lvl2pPr>
            <a:lvl3pPr marL="1238250" indent="-247650" defTabSz="990600">
              <a:defRPr>
                <a:solidFill>
                  <a:schemeClr val="tx1"/>
                </a:solidFill>
                <a:latin typeface="Verdana" panose="020B0604030504040204" pitchFamily="34" charset="0"/>
                <a:cs typeface="Arial" panose="020B0604020202020204" pitchFamily="34" charset="0"/>
              </a:defRPr>
            </a:lvl3pPr>
            <a:lvl4pPr marL="1733550" indent="-247650" defTabSz="990600">
              <a:defRPr>
                <a:solidFill>
                  <a:schemeClr val="tx1"/>
                </a:solidFill>
                <a:latin typeface="Verdana" panose="020B0604030504040204" pitchFamily="34" charset="0"/>
                <a:cs typeface="Arial" panose="020B0604020202020204" pitchFamily="34" charset="0"/>
              </a:defRPr>
            </a:lvl4pPr>
            <a:lvl5pPr marL="2228850" indent="-247650" defTabSz="990600">
              <a:defRPr>
                <a:solidFill>
                  <a:schemeClr val="tx1"/>
                </a:solidFill>
                <a:latin typeface="Verdana" panose="020B0604030504040204" pitchFamily="34" charset="0"/>
                <a:cs typeface="Arial" panose="020B0604020202020204" pitchFamily="34" charset="0"/>
              </a:defRPr>
            </a:lvl5pPr>
            <a:lvl6pPr marL="2686050" indent="-24765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143250" indent="-24765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600450" indent="-24765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4057650" indent="-24765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0E06CAD2-E35F-4B55-9532-6EB3CC765571}" type="slidenum">
              <a:rPr lang="en-AU" altLang="it-IT" sz="1300">
                <a:latin typeface="Arial" panose="020B0604020202020204" pitchFamily="34" charset="0"/>
                <a:ea typeface="Arial Unicode MS" pitchFamily="34" charset="-128"/>
              </a:rPr>
              <a:pPr algn="r" eaLnBrk="1" hangingPunct="1"/>
              <a:t>6</a:t>
            </a:fld>
            <a:endParaRPr lang="en-AU" altLang="it-IT" sz="1300">
              <a:latin typeface="Arial" panose="020B0604020202020204" pitchFamily="34" charset="0"/>
              <a:ea typeface="Arial Unicode MS" pitchFamily="34" charset="-128"/>
            </a:endParaRPr>
          </a:p>
        </p:txBody>
      </p:sp>
      <p:sp>
        <p:nvSpPr>
          <p:cNvPr id="40963" name="Symbol zastępczy obrazu slajdu 1">
            <a:extLst>
              <a:ext uri="{FF2B5EF4-FFF2-40B4-BE49-F238E27FC236}">
                <a16:creationId xmlns:a16="http://schemas.microsoft.com/office/drawing/2014/main" id="{2FD65A2F-DF4F-C2A2-D37E-CC675F40FF9E}"/>
              </a:ext>
            </a:extLst>
          </p:cNvPr>
          <p:cNvSpPr>
            <a:spLocks noGrp="1" noRot="1" noChangeAspect="1" noChangeArrowheads="1" noTextEdit="1"/>
          </p:cNvSpPr>
          <p:nvPr>
            <p:ph type="sldImg"/>
          </p:nvPr>
        </p:nvSpPr>
        <p:spPr>
          <a:ln/>
        </p:spPr>
      </p:sp>
      <p:sp>
        <p:nvSpPr>
          <p:cNvPr id="40964" name="Symbol zastępczy notatek 2">
            <a:extLst>
              <a:ext uri="{FF2B5EF4-FFF2-40B4-BE49-F238E27FC236}">
                <a16:creationId xmlns:a16="http://schemas.microsoft.com/office/drawing/2014/main" id="{9B613A52-B8AC-CADB-9F01-FEB1CD5DDA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pl-PL" altLang="it-IT"/>
              <a:t>Pierwszy slajd</a:t>
            </a:r>
            <a:endParaRPr lang="en-US" altLang="it-IT"/>
          </a:p>
        </p:txBody>
      </p:sp>
      <p:sp>
        <p:nvSpPr>
          <p:cNvPr id="40965" name="Symbol zastępczy numeru slajdu 3">
            <a:extLst>
              <a:ext uri="{FF2B5EF4-FFF2-40B4-BE49-F238E27FC236}">
                <a16:creationId xmlns:a16="http://schemas.microsoft.com/office/drawing/2014/main" id="{5911358D-B0E9-9FA4-2B45-8FE2A9588595}"/>
              </a:ext>
            </a:extLst>
          </p:cNvPr>
          <p:cNvSpPr txBox="1">
            <a:spLocks noGrp="1"/>
          </p:cNvSpPr>
          <p:nvPr/>
        </p:nvSpPr>
        <p:spPr bwMode="auto">
          <a:xfrm>
            <a:off x="4022725" y="9720263"/>
            <a:ext cx="30781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804863" indent="-309563" defTabSz="990600">
              <a:defRPr>
                <a:solidFill>
                  <a:schemeClr val="tx1"/>
                </a:solidFill>
                <a:latin typeface="Verdana" panose="020B0604030504040204" pitchFamily="34" charset="0"/>
                <a:cs typeface="Arial" panose="020B0604020202020204" pitchFamily="34" charset="0"/>
              </a:defRPr>
            </a:lvl2pPr>
            <a:lvl3pPr marL="1238250" indent="-247650" defTabSz="990600">
              <a:defRPr>
                <a:solidFill>
                  <a:schemeClr val="tx1"/>
                </a:solidFill>
                <a:latin typeface="Verdana" panose="020B0604030504040204" pitchFamily="34" charset="0"/>
                <a:cs typeface="Arial" panose="020B0604020202020204" pitchFamily="34" charset="0"/>
              </a:defRPr>
            </a:lvl3pPr>
            <a:lvl4pPr marL="1733550" indent="-247650" defTabSz="990600">
              <a:defRPr>
                <a:solidFill>
                  <a:schemeClr val="tx1"/>
                </a:solidFill>
                <a:latin typeface="Verdana" panose="020B0604030504040204" pitchFamily="34" charset="0"/>
                <a:cs typeface="Arial" panose="020B0604020202020204" pitchFamily="34" charset="0"/>
              </a:defRPr>
            </a:lvl4pPr>
            <a:lvl5pPr marL="2228850" indent="-247650" defTabSz="990600">
              <a:defRPr>
                <a:solidFill>
                  <a:schemeClr val="tx1"/>
                </a:solidFill>
                <a:latin typeface="Verdana" panose="020B0604030504040204" pitchFamily="34" charset="0"/>
                <a:cs typeface="Arial" panose="020B0604020202020204" pitchFamily="34" charset="0"/>
              </a:defRPr>
            </a:lvl5pPr>
            <a:lvl6pPr marL="2686050" indent="-24765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143250" indent="-24765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600450" indent="-24765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4057650" indent="-24765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28CB839F-E599-4EF6-8C15-B015F8A6C9CF}" type="slidenum">
              <a:rPr lang="en-US" altLang="it-IT" sz="1300">
                <a:latin typeface="Calibri" panose="020F0502020204030204" pitchFamily="34" charset="0"/>
                <a:ea typeface="Arial Unicode MS" pitchFamily="34" charset="-128"/>
              </a:rPr>
              <a:pPr algn="r" eaLnBrk="1" hangingPunct="1"/>
              <a:t>6</a:t>
            </a:fld>
            <a:endParaRPr lang="en-US" altLang="it-IT" sz="1300">
              <a:latin typeface="Calibri" panose="020F0502020204030204" pitchFamily="34" charset="0"/>
              <a:ea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EAD05878-B0E5-8E71-91AA-F1C66AA2B099}"/>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EA9E0FBB-8639-32A6-E831-06F6F3D2E2A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198E08B7-18B9-D29B-6D1A-D627D84C994E}"/>
              </a:ext>
            </a:extLst>
          </p:cNvPr>
          <p:cNvSpPr>
            <a:spLocks noGrp="1" noChangeArrowheads="1"/>
          </p:cNvSpPr>
          <p:nvPr>
            <p:ph type="sldNum" sz="quarter" idx="12"/>
          </p:nvPr>
        </p:nvSpPr>
        <p:spPr>
          <a:ln/>
        </p:spPr>
        <p:txBody>
          <a:bodyPr/>
          <a:lstStyle>
            <a:lvl1pPr>
              <a:defRPr/>
            </a:lvl1pPr>
          </a:lstStyle>
          <a:p>
            <a:pPr>
              <a:defRPr/>
            </a:pPr>
            <a:fld id="{DDD26F74-0325-4814-A803-428A796B07EB}" type="slidenum">
              <a:rPr lang="pl-PL" altLang="it-IT"/>
              <a:pPr>
                <a:defRPr/>
              </a:pPr>
              <a:t>‹N›</a:t>
            </a:fld>
            <a:endParaRPr lang="pl-PL" altLang="it-IT"/>
          </a:p>
        </p:txBody>
      </p:sp>
    </p:spTree>
    <p:extLst>
      <p:ext uri="{BB962C8B-B14F-4D97-AF65-F5344CB8AC3E}">
        <p14:creationId xmlns:p14="http://schemas.microsoft.com/office/powerpoint/2010/main" val="117557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C5C50143-722D-7330-1A27-303AA5780B94}"/>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42DEECA5-A0EA-1763-EB33-333584616672}"/>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501DCFED-E046-D75F-BB3E-CA419CC6E999}"/>
              </a:ext>
            </a:extLst>
          </p:cNvPr>
          <p:cNvSpPr>
            <a:spLocks noGrp="1" noChangeArrowheads="1"/>
          </p:cNvSpPr>
          <p:nvPr>
            <p:ph type="sldNum" sz="quarter" idx="12"/>
          </p:nvPr>
        </p:nvSpPr>
        <p:spPr>
          <a:ln/>
        </p:spPr>
        <p:txBody>
          <a:bodyPr/>
          <a:lstStyle>
            <a:lvl1pPr>
              <a:defRPr/>
            </a:lvl1pPr>
          </a:lstStyle>
          <a:p>
            <a:pPr>
              <a:defRPr/>
            </a:pPr>
            <a:fld id="{45FF7573-DFBA-440C-85EC-3E6845FBBC7A}" type="slidenum">
              <a:rPr lang="pl-PL" altLang="it-IT"/>
              <a:pPr>
                <a:defRPr/>
              </a:pPr>
              <a:t>‹N›</a:t>
            </a:fld>
            <a:endParaRPr lang="pl-PL" altLang="it-IT"/>
          </a:p>
        </p:txBody>
      </p:sp>
    </p:spTree>
    <p:extLst>
      <p:ext uri="{BB962C8B-B14F-4D97-AF65-F5344CB8AC3E}">
        <p14:creationId xmlns:p14="http://schemas.microsoft.com/office/powerpoint/2010/main" val="73821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A614EB72-474B-7E8C-446C-CA7BE0D3F474}"/>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2825851A-9C82-EF18-22BC-27EBAF7E6D71}"/>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D358F2C7-92AE-40BE-049B-7759610E8AE3}"/>
              </a:ext>
            </a:extLst>
          </p:cNvPr>
          <p:cNvSpPr>
            <a:spLocks noGrp="1" noChangeArrowheads="1"/>
          </p:cNvSpPr>
          <p:nvPr>
            <p:ph type="sldNum" sz="quarter" idx="12"/>
          </p:nvPr>
        </p:nvSpPr>
        <p:spPr>
          <a:ln/>
        </p:spPr>
        <p:txBody>
          <a:bodyPr/>
          <a:lstStyle>
            <a:lvl1pPr>
              <a:defRPr/>
            </a:lvl1pPr>
          </a:lstStyle>
          <a:p>
            <a:pPr>
              <a:defRPr/>
            </a:pPr>
            <a:fld id="{672C9D46-CEE4-4A83-BD7A-C7624C011CC6}" type="slidenum">
              <a:rPr lang="pl-PL" altLang="it-IT"/>
              <a:pPr>
                <a:defRPr/>
              </a:pPr>
              <a:t>‹N›</a:t>
            </a:fld>
            <a:endParaRPr lang="pl-PL" altLang="it-IT"/>
          </a:p>
        </p:txBody>
      </p:sp>
    </p:spTree>
    <p:extLst>
      <p:ext uri="{BB962C8B-B14F-4D97-AF65-F5344CB8AC3E}">
        <p14:creationId xmlns:p14="http://schemas.microsoft.com/office/powerpoint/2010/main" val="280840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B0F57409-A144-14B0-8716-E896F8A43074}"/>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2F56C981-F0D6-EA90-0BA8-AD5AB2A379D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4B3789A6-5D63-0126-5193-63762609B76D}"/>
              </a:ext>
            </a:extLst>
          </p:cNvPr>
          <p:cNvSpPr>
            <a:spLocks noGrp="1" noChangeArrowheads="1"/>
          </p:cNvSpPr>
          <p:nvPr>
            <p:ph type="sldNum" sz="quarter" idx="12"/>
          </p:nvPr>
        </p:nvSpPr>
        <p:spPr>
          <a:ln/>
        </p:spPr>
        <p:txBody>
          <a:bodyPr/>
          <a:lstStyle>
            <a:lvl1pPr>
              <a:defRPr/>
            </a:lvl1pPr>
          </a:lstStyle>
          <a:p>
            <a:pPr>
              <a:defRPr/>
            </a:pPr>
            <a:fld id="{C676561A-9213-4F2B-AE72-0DE36AA191DC}" type="slidenum">
              <a:rPr lang="pl-PL" altLang="it-IT"/>
              <a:pPr>
                <a:defRPr/>
              </a:pPr>
              <a:t>‹N›</a:t>
            </a:fld>
            <a:endParaRPr lang="pl-PL" altLang="it-IT"/>
          </a:p>
        </p:txBody>
      </p:sp>
    </p:spTree>
    <p:extLst>
      <p:ext uri="{BB962C8B-B14F-4D97-AF65-F5344CB8AC3E}">
        <p14:creationId xmlns:p14="http://schemas.microsoft.com/office/powerpoint/2010/main" val="4147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EBDE0150-BA25-710F-824F-A51A14E174BA}"/>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06FFF426-3902-5E30-F539-096112DB6CFD}"/>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95637F2A-7977-8736-7B6E-41457E8DAF88}"/>
              </a:ext>
            </a:extLst>
          </p:cNvPr>
          <p:cNvSpPr>
            <a:spLocks noGrp="1" noChangeArrowheads="1"/>
          </p:cNvSpPr>
          <p:nvPr>
            <p:ph type="sldNum" sz="quarter" idx="12"/>
          </p:nvPr>
        </p:nvSpPr>
        <p:spPr>
          <a:ln/>
        </p:spPr>
        <p:txBody>
          <a:bodyPr/>
          <a:lstStyle>
            <a:lvl1pPr>
              <a:defRPr/>
            </a:lvl1pPr>
          </a:lstStyle>
          <a:p>
            <a:pPr>
              <a:defRPr/>
            </a:pPr>
            <a:fld id="{0733A6F4-73E3-4573-ABD5-6D8FB10ED0DF}" type="slidenum">
              <a:rPr lang="pl-PL" altLang="it-IT"/>
              <a:pPr>
                <a:defRPr/>
              </a:pPr>
              <a:t>‹N›</a:t>
            </a:fld>
            <a:endParaRPr lang="pl-PL" altLang="it-IT"/>
          </a:p>
        </p:txBody>
      </p:sp>
    </p:spTree>
    <p:extLst>
      <p:ext uri="{BB962C8B-B14F-4D97-AF65-F5344CB8AC3E}">
        <p14:creationId xmlns:p14="http://schemas.microsoft.com/office/powerpoint/2010/main" val="372814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9D7FF994-5E3D-BF22-A6B4-477EBC3DA168}"/>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9CAEA202-E292-CB3C-C7EF-3B1A4536697B}"/>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8DF7BCE6-096A-1CE3-214A-7F54285D4D10}"/>
              </a:ext>
            </a:extLst>
          </p:cNvPr>
          <p:cNvSpPr>
            <a:spLocks noGrp="1" noChangeArrowheads="1"/>
          </p:cNvSpPr>
          <p:nvPr>
            <p:ph type="sldNum" sz="quarter" idx="12"/>
          </p:nvPr>
        </p:nvSpPr>
        <p:spPr>
          <a:ln/>
        </p:spPr>
        <p:txBody>
          <a:bodyPr/>
          <a:lstStyle>
            <a:lvl1pPr>
              <a:defRPr/>
            </a:lvl1pPr>
          </a:lstStyle>
          <a:p>
            <a:pPr>
              <a:defRPr/>
            </a:pPr>
            <a:fld id="{546C8C47-D346-41B0-9896-08D655E930FC}" type="slidenum">
              <a:rPr lang="pl-PL" altLang="it-IT"/>
              <a:pPr>
                <a:defRPr/>
              </a:pPr>
              <a:t>‹N›</a:t>
            </a:fld>
            <a:endParaRPr lang="pl-PL" altLang="it-IT"/>
          </a:p>
        </p:txBody>
      </p:sp>
    </p:spTree>
    <p:extLst>
      <p:ext uri="{BB962C8B-B14F-4D97-AF65-F5344CB8AC3E}">
        <p14:creationId xmlns:p14="http://schemas.microsoft.com/office/powerpoint/2010/main" val="60915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ABEB1B0E-D475-07D2-28FF-344BB48B7FCE}"/>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8" name="Rectangle 5">
            <a:extLst>
              <a:ext uri="{FF2B5EF4-FFF2-40B4-BE49-F238E27FC236}">
                <a16:creationId xmlns:a16="http://schemas.microsoft.com/office/drawing/2014/main" id="{2606119E-02BD-B757-CC98-4D79B0D2D881}"/>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9" name="Rectangle 6">
            <a:extLst>
              <a:ext uri="{FF2B5EF4-FFF2-40B4-BE49-F238E27FC236}">
                <a16:creationId xmlns:a16="http://schemas.microsoft.com/office/drawing/2014/main" id="{4924CFB5-8198-A503-1A9E-17EF650DBCC7}"/>
              </a:ext>
            </a:extLst>
          </p:cNvPr>
          <p:cNvSpPr>
            <a:spLocks noGrp="1" noChangeArrowheads="1"/>
          </p:cNvSpPr>
          <p:nvPr>
            <p:ph type="sldNum" sz="quarter" idx="12"/>
          </p:nvPr>
        </p:nvSpPr>
        <p:spPr>
          <a:ln/>
        </p:spPr>
        <p:txBody>
          <a:bodyPr/>
          <a:lstStyle>
            <a:lvl1pPr>
              <a:defRPr/>
            </a:lvl1pPr>
          </a:lstStyle>
          <a:p>
            <a:pPr>
              <a:defRPr/>
            </a:pPr>
            <a:fld id="{77EBD937-49AF-4527-9A7E-9EDE5160CC7C}" type="slidenum">
              <a:rPr lang="pl-PL" altLang="it-IT"/>
              <a:pPr>
                <a:defRPr/>
              </a:pPr>
              <a:t>‹N›</a:t>
            </a:fld>
            <a:endParaRPr lang="pl-PL" altLang="it-IT"/>
          </a:p>
        </p:txBody>
      </p:sp>
    </p:spTree>
    <p:extLst>
      <p:ext uri="{BB962C8B-B14F-4D97-AF65-F5344CB8AC3E}">
        <p14:creationId xmlns:p14="http://schemas.microsoft.com/office/powerpoint/2010/main" val="168890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4">
            <a:extLst>
              <a:ext uri="{FF2B5EF4-FFF2-40B4-BE49-F238E27FC236}">
                <a16:creationId xmlns:a16="http://schemas.microsoft.com/office/drawing/2014/main" id="{27B19182-0FB9-F4AF-5EC5-143486241BF7}"/>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4" name="Rectangle 5">
            <a:extLst>
              <a:ext uri="{FF2B5EF4-FFF2-40B4-BE49-F238E27FC236}">
                <a16:creationId xmlns:a16="http://schemas.microsoft.com/office/drawing/2014/main" id="{89AD939C-48A7-8949-CD44-F8A012BDF7BE}"/>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5" name="Rectangle 6">
            <a:extLst>
              <a:ext uri="{FF2B5EF4-FFF2-40B4-BE49-F238E27FC236}">
                <a16:creationId xmlns:a16="http://schemas.microsoft.com/office/drawing/2014/main" id="{3B1E7D08-ABEB-5106-411F-A569672CA939}"/>
              </a:ext>
            </a:extLst>
          </p:cNvPr>
          <p:cNvSpPr>
            <a:spLocks noGrp="1" noChangeArrowheads="1"/>
          </p:cNvSpPr>
          <p:nvPr>
            <p:ph type="sldNum" sz="quarter" idx="12"/>
          </p:nvPr>
        </p:nvSpPr>
        <p:spPr>
          <a:ln/>
        </p:spPr>
        <p:txBody>
          <a:bodyPr/>
          <a:lstStyle>
            <a:lvl1pPr>
              <a:defRPr/>
            </a:lvl1pPr>
          </a:lstStyle>
          <a:p>
            <a:pPr>
              <a:defRPr/>
            </a:pPr>
            <a:fld id="{9A37BE1E-AA63-4C8D-8750-13B2AD3E3F06}" type="slidenum">
              <a:rPr lang="pl-PL" altLang="it-IT"/>
              <a:pPr>
                <a:defRPr/>
              </a:pPr>
              <a:t>‹N›</a:t>
            </a:fld>
            <a:endParaRPr lang="pl-PL" altLang="it-IT"/>
          </a:p>
        </p:txBody>
      </p:sp>
    </p:spTree>
    <p:extLst>
      <p:ext uri="{BB962C8B-B14F-4D97-AF65-F5344CB8AC3E}">
        <p14:creationId xmlns:p14="http://schemas.microsoft.com/office/powerpoint/2010/main" val="3098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35ABAC-0812-04AE-8F70-207E2D7C0A32}"/>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3" name="Rectangle 5">
            <a:extLst>
              <a:ext uri="{FF2B5EF4-FFF2-40B4-BE49-F238E27FC236}">
                <a16:creationId xmlns:a16="http://schemas.microsoft.com/office/drawing/2014/main" id="{F44631D7-4289-B254-D878-D5C89FD0E46E}"/>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4" name="Rectangle 6">
            <a:extLst>
              <a:ext uri="{FF2B5EF4-FFF2-40B4-BE49-F238E27FC236}">
                <a16:creationId xmlns:a16="http://schemas.microsoft.com/office/drawing/2014/main" id="{D9754151-2003-8881-6F2E-A88F21D569C6}"/>
              </a:ext>
            </a:extLst>
          </p:cNvPr>
          <p:cNvSpPr>
            <a:spLocks noGrp="1" noChangeArrowheads="1"/>
          </p:cNvSpPr>
          <p:nvPr>
            <p:ph type="sldNum" sz="quarter" idx="12"/>
          </p:nvPr>
        </p:nvSpPr>
        <p:spPr>
          <a:ln/>
        </p:spPr>
        <p:txBody>
          <a:bodyPr/>
          <a:lstStyle>
            <a:lvl1pPr>
              <a:defRPr/>
            </a:lvl1pPr>
          </a:lstStyle>
          <a:p>
            <a:pPr>
              <a:defRPr/>
            </a:pPr>
            <a:fld id="{6169B77D-DEDA-4E79-9422-570AA8DA87C5}" type="slidenum">
              <a:rPr lang="pl-PL" altLang="it-IT"/>
              <a:pPr>
                <a:defRPr/>
              </a:pPr>
              <a:t>‹N›</a:t>
            </a:fld>
            <a:endParaRPr lang="pl-PL" altLang="it-IT"/>
          </a:p>
        </p:txBody>
      </p:sp>
    </p:spTree>
    <p:extLst>
      <p:ext uri="{BB962C8B-B14F-4D97-AF65-F5344CB8AC3E}">
        <p14:creationId xmlns:p14="http://schemas.microsoft.com/office/powerpoint/2010/main" val="3984410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9867E820-F824-12A5-9301-9E9F2380F65B}"/>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4CBD0C54-D21F-CA7E-4DF3-A8A870127F79}"/>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25BAF183-3735-C699-6996-A112BD82941A}"/>
              </a:ext>
            </a:extLst>
          </p:cNvPr>
          <p:cNvSpPr>
            <a:spLocks noGrp="1" noChangeArrowheads="1"/>
          </p:cNvSpPr>
          <p:nvPr>
            <p:ph type="sldNum" sz="quarter" idx="12"/>
          </p:nvPr>
        </p:nvSpPr>
        <p:spPr>
          <a:ln/>
        </p:spPr>
        <p:txBody>
          <a:bodyPr/>
          <a:lstStyle>
            <a:lvl1pPr>
              <a:defRPr/>
            </a:lvl1pPr>
          </a:lstStyle>
          <a:p>
            <a:pPr>
              <a:defRPr/>
            </a:pPr>
            <a:fld id="{623ACF5F-199F-4DE4-9934-87C6C0EA7A77}" type="slidenum">
              <a:rPr lang="pl-PL" altLang="it-IT"/>
              <a:pPr>
                <a:defRPr/>
              </a:pPr>
              <a:t>‹N›</a:t>
            </a:fld>
            <a:endParaRPr lang="pl-PL" altLang="it-IT"/>
          </a:p>
        </p:txBody>
      </p:sp>
    </p:spTree>
    <p:extLst>
      <p:ext uri="{BB962C8B-B14F-4D97-AF65-F5344CB8AC3E}">
        <p14:creationId xmlns:p14="http://schemas.microsoft.com/office/powerpoint/2010/main" val="350936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257588EE-7E05-9B93-D148-8BA2DBCB4CE4}"/>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52871786-2D3E-2217-23FE-90248ED77633}"/>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6B8B6811-8D30-FC92-9A70-BF093B523714}"/>
              </a:ext>
            </a:extLst>
          </p:cNvPr>
          <p:cNvSpPr>
            <a:spLocks noGrp="1" noChangeArrowheads="1"/>
          </p:cNvSpPr>
          <p:nvPr>
            <p:ph type="sldNum" sz="quarter" idx="12"/>
          </p:nvPr>
        </p:nvSpPr>
        <p:spPr>
          <a:ln/>
        </p:spPr>
        <p:txBody>
          <a:bodyPr/>
          <a:lstStyle>
            <a:lvl1pPr>
              <a:defRPr/>
            </a:lvl1pPr>
          </a:lstStyle>
          <a:p>
            <a:pPr>
              <a:defRPr/>
            </a:pPr>
            <a:fld id="{2331FA7B-D47C-49D1-886A-4EEC192BF190}" type="slidenum">
              <a:rPr lang="pl-PL" altLang="it-IT"/>
              <a:pPr>
                <a:defRPr/>
              </a:pPr>
              <a:t>‹N›</a:t>
            </a:fld>
            <a:endParaRPr lang="pl-PL" altLang="it-IT"/>
          </a:p>
        </p:txBody>
      </p:sp>
    </p:spTree>
    <p:extLst>
      <p:ext uri="{BB962C8B-B14F-4D97-AF65-F5344CB8AC3E}">
        <p14:creationId xmlns:p14="http://schemas.microsoft.com/office/powerpoint/2010/main" val="261212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349BDB-C69F-7B1D-F5AC-85A51F38B02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it-IT"/>
              <a:t>Kliknij, aby edytować styl wzorca tytułu</a:t>
            </a:r>
          </a:p>
        </p:txBody>
      </p:sp>
      <p:sp>
        <p:nvSpPr>
          <p:cNvPr id="1027" name="Rectangle 3">
            <a:extLst>
              <a:ext uri="{FF2B5EF4-FFF2-40B4-BE49-F238E27FC236}">
                <a16:creationId xmlns:a16="http://schemas.microsoft.com/office/drawing/2014/main" id="{269D9D96-BA25-A3E2-9BA4-4C3AB1A0568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it-IT"/>
              <a:t>Kliknij, aby edytować style wzorca tekstu</a:t>
            </a:r>
          </a:p>
          <a:p>
            <a:pPr lvl="1"/>
            <a:r>
              <a:rPr lang="pl-PL" altLang="it-IT"/>
              <a:t>Drugi poziom</a:t>
            </a:r>
          </a:p>
          <a:p>
            <a:pPr lvl="2"/>
            <a:r>
              <a:rPr lang="pl-PL" altLang="it-IT"/>
              <a:t>Trzeci poziom</a:t>
            </a:r>
          </a:p>
          <a:p>
            <a:pPr lvl="3"/>
            <a:r>
              <a:rPr lang="pl-PL" altLang="it-IT"/>
              <a:t>Czwarty poziom</a:t>
            </a:r>
          </a:p>
          <a:p>
            <a:pPr lvl="4"/>
            <a:r>
              <a:rPr lang="pl-PL" altLang="it-IT"/>
              <a:t>Piąty poziom</a:t>
            </a:r>
          </a:p>
        </p:txBody>
      </p:sp>
      <p:sp>
        <p:nvSpPr>
          <p:cNvPr id="1028" name="Rectangle 4">
            <a:extLst>
              <a:ext uri="{FF2B5EF4-FFF2-40B4-BE49-F238E27FC236}">
                <a16:creationId xmlns:a16="http://schemas.microsoft.com/office/drawing/2014/main" id="{C67FAF64-B059-6D70-4FA7-18163A073AA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pl-PL" altLang="it-IT"/>
          </a:p>
        </p:txBody>
      </p:sp>
      <p:sp>
        <p:nvSpPr>
          <p:cNvPr id="1029" name="Rectangle 5">
            <a:extLst>
              <a:ext uri="{FF2B5EF4-FFF2-40B4-BE49-F238E27FC236}">
                <a16:creationId xmlns:a16="http://schemas.microsoft.com/office/drawing/2014/main" id="{78CD166B-8674-EDEF-6673-88A7FD352FB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pl-PL" altLang="it-IT"/>
          </a:p>
        </p:txBody>
      </p:sp>
      <p:sp>
        <p:nvSpPr>
          <p:cNvPr id="1030" name="Rectangle 6">
            <a:extLst>
              <a:ext uri="{FF2B5EF4-FFF2-40B4-BE49-F238E27FC236}">
                <a16:creationId xmlns:a16="http://schemas.microsoft.com/office/drawing/2014/main" id="{E0B2AA55-7852-C1CF-0E12-79845B29372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0B7CF44-11C4-4842-988D-1104289AC1B9}" type="slidenum">
              <a:rPr lang="pl-PL" altLang="it-IT"/>
              <a:pPr>
                <a:defRPr/>
              </a:pPr>
              <a:t>‹N›</a:t>
            </a:fld>
            <a:endParaRPr lang="pl-PL"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5108017-4366-2D04-A97B-920BC9400F34}"/>
              </a:ext>
            </a:extLst>
          </p:cNvPr>
          <p:cNvSpPr>
            <a:spLocks noGrp="1" noChangeArrowheads="1"/>
          </p:cNvSpPr>
          <p:nvPr>
            <p:ph type="ctrTitle"/>
          </p:nvPr>
        </p:nvSpPr>
        <p:spPr>
          <a:xfrm>
            <a:off x="539750" y="404813"/>
            <a:ext cx="8280400" cy="1470025"/>
          </a:xfrm>
        </p:spPr>
        <p:txBody>
          <a:bodyPr anchor="ctr"/>
          <a:lstStyle/>
          <a:p>
            <a:pPr eaLnBrk="1" hangingPunct="1"/>
            <a:r>
              <a:rPr lang="it-IT" altLang="it-IT" sz="4000" b="1">
                <a:solidFill>
                  <a:schemeClr val="tx1"/>
                </a:solidFill>
              </a:rPr>
              <a:t>Inclusione e personalizzazione nell’insegnamento delle STEAM</a:t>
            </a:r>
          </a:p>
        </p:txBody>
      </p:sp>
      <p:sp>
        <p:nvSpPr>
          <p:cNvPr id="3075" name="Rectangle 3">
            <a:extLst>
              <a:ext uri="{FF2B5EF4-FFF2-40B4-BE49-F238E27FC236}">
                <a16:creationId xmlns:a16="http://schemas.microsoft.com/office/drawing/2014/main" id="{15CB3F57-B130-C57A-BEE7-E4814B5C33F9}"/>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200" b="1">
                <a:solidFill>
                  <a:srgbClr val="002060"/>
                </a:solidFill>
              </a:rPr>
              <a:t>Grzegorz Karwasz</a:t>
            </a:r>
          </a:p>
          <a:p>
            <a:pPr eaLnBrk="1" hangingPunct="1">
              <a:spcBef>
                <a:spcPct val="0"/>
              </a:spcBef>
              <a:buFontTx/>
              <a:buNone/>
            </a:pPr>
            <a:r>
              <a:rPr lang="pl-PL" altLang="it-IT" sz="2200" b="1">
                <a:solidFill>
                  <a:srgbClr val="002060"/>
                </a:solidFill>
              </a:rPr>
              <a:t>Professor in Experimental Physics</a:t>
            </a:r>
          </a:p>
          <a:p>
            <a:pPr eaLnBrk="1" hangingPunct="1">
              <a:spcBef>
                <a:spcPct val="0"/>
              </a:spcBef>
              <a:buFontTx/>
              <a:buNone/>
            </a:pPr>
            <a:endParaRPr lang="it-IT" altLang="it-IT" sz="2200" i="1">
              <a:solidFill>
                <a:srgbClr val="002060"/>
              </a:solidFill>
            </a:endParaRPr>
          </a:p>
          <a:p>
            <a:pPr eaLnBrk="1" hangingPunct="1">
              <a:spcBef>
                <a:spcPct val="0"/>
              </a:spcBef>
              <a:buFontTx/>
              <a:buNone/>
            </a:pPr>
            <a:r>
              <a:rPr lang="it-IT" altLang="it-IT" sz="2200" i="1">
                <a:solidFill>
                  <a:srgbClr val="002060"/>
                </a:solidFill>
              </a:rPr>
              <a:t>- Facoltà di Fisica, Astronomia e Informatica Applicata</a:t>
            </a:r>
            <a:r>
              <a:rPr lang="pl-PL" altLang="it-IT" sz="2200" i="1">
                <a:solidFill>
                  <a:srgbClr val="002060"/>
                </a:solidFill>
              </a:rPr>
              <a:t>, Universita’ Nicolao Copernico, Torun, Polonia</a:t>
            </a:r>
          </a:p>
          <a:p>
            <a:pPr eaLnBrk="1" hangingPunct="1">
              <a:spcBef>
                <a:spcPct val="0"/>
              </a:spcBef>
              <a:buFontTx/>
              <a:buNone/>
            </a:pPr>
            <a:endParaRPr lang="pl-PL" altLang="it-IT" sz="2200" i="1">
              <a:solidFill>
                <a:srgbClr val="002060"/>
              </a:solidFill>
            </a:endParaRPr>
          </a:p>
          <a:p>
            <a:pPr eaLnBrk="1" hangingPunct="1">
              <a:spcBef>
                <a:spcPct val="0"/>
              </a:spcBef>
              <a:buFontTx/>
              <a:buNone/>
            </a:pPr>
            <a:r>
              <a:rPr lang="pl-PL" altLang="it-IT" sz="2200" b="1">
                <a:solidFill>
                  <a:srgbClr val="002060"/>
                </a:solidFill>
              </a:rPr>
              <a:t>karwasz@fizyka.umk.pl</a:t>
            </a:r>
          </a:p>
        </p:txBody>
      </p:sp>
      <p:sp>
        <p:nvSpPr>
          <p:cNvPr id="3076" name="Rectangle 3">
            <a:extLst>
              <a:ext uri="{FF2B5EF4-FFF2-40B4-BE49-F238E27FC236}">
                <a16:creationId xmlns:a16="http://schemas.microsoft.com/office/drawing/2014/main" id="{0A66BF99-DB71-4B7C-9741-1B9FAB0D25BA}"/>
              </a:ext>
            </a:extLst>
          </p:cNvPr>
          <p:cNvSpPr>
            <a:spLocks noChangeArrowheads="1"/>
          </p:cNvSpPr>
          <p:nvPr/>
        </p:nvSpPr>
        <p:spPr bwMode="auto">
          <a:xfrm>
            <a:off x="203200" y="2662238"/>
            <a:ext cx="79200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2600" b="1">
                <a:solidFill>
                  <a:srgbClr val="002060"/>
                </a:solidFill>
              </a:rPr>
              <a:t>Lezione 3: Teoria e prassi dell’educazione</a:t>
            </a:r>
          </a:p>
          <a:p>
            <a:pPr eaLnBrk="1" hangingPunct="1">
              <a:spcBef>
                <a:spcPct val="0"/>
              </a:spcBef>
              <a:buFontTx/>
              <a:buNone/>
            </a:pPr>
            <a:r>
              <a:rPr lang="it-IT" altLang="it-IT" sz="2600" b="1">
                <a:solidFill>
                  <a:srgbClr val="002060"/>
                </a:solidFill>
              </a:rPr>
              <a:t>Parte II Isabella Milani: «L’arte di insegnare»</a:t>
            </a:r>
            <a:endParaRPr lang="pl-PL" altLang="it-IT" sz="2600" b="1">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id="{6EB3D7BA-0219-A268-28A7-63FDBB7A2B16}"/>
              </a:ext>
            </a:extLst>
          </p:cNvPr>
          <p:cNvSpPr>
            <a:spLocks noGrp="1" noChangeArrowheads="1"/>
          </p:cNvSpPr>
          <p:nvPr>
            <p:ph type="title"/>
          </p:nvPr>
        </p:nvSpPr>
        <p:spPr>
          <a:xfrm>
            <a:off x="457200" y="-100013"/>
            <a:ext cx="8229600" cy="1143001"/>
          </a:xfrm>
        </p:spPr>
        <p:txBody>
          <a:bodyPr/>
          <a:lstStyle/>
          <a:p>
            <a:r>
              <a:rPr lang="it-IT" altLang="it-IT" sz="3600"/>
              <a:t>L’iper-costruttivismo</a:t>
            </a:r>
          </a:p>
        </p:txBody>
      </p:sp>
      <p:sp>
        <p:nvSpPr>
          <p:cNvPr id="11267" name="CasellaDiTesto 2">
            <a:extLst>
              <a:ext uri="{FF2B5EF4-FFF2-40B4-BE49-F238E27FC236}">
                <a16:creationId xmlns:a16="http://schemas.microsoft.com/office/drawing/2014/main" id="{2402E83C-3375-524F-234D-3E9DD3B34FF8}"/>
              </a:ext>
            </a:extLst>
          </p:cNvPr>
          <p:cNvSpPr txBox="1">
            <a:spLocks noChangeArrowheads="1"/>
          </p:cNvSpPr>
          <p:nvPr/>
        </p:nvSpPr>
        <p:spPr bwMode="auto">
          <a:xfrm>
            <a:off x="174625" y="981075"/>
            <a:ext cx="857408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it-IT" altLang="it-IT" sz="2000" dirty="0"/>
              <a:t>I contenuti sono importanti, ma solo se vengono legati ai metodi ai metodi e si bisogni che li rendono </a:t>
            </a:r>
            <a:r>
              <a:rPr lang="it-IT" altLang="it-IT" sz="2000" b="1" dirty="0"/>
              <a:t>necessari</a:t>
            </a:r>
            <a:r>
              <a:rPr lang="it-IT" altLang="it-IT" sz="2000" dirty="0"/>
              <a:t>. Per </a:t>
            </a:r>
            <a:r>
              <a:rPr lang="it-IT" altLang="it-IT" sz="2000" b="1" dirty="0"/>
              <a:t>suscitare</a:t>
            </a:r>
            <a:r>
              <a:rPr lang="it-IT" altLang="it-IT" sz="2000" dirty="0"/>
              <a:t> il bisogno del sapere, non basta dire agli alunni che è importante sapere, che può servire loro in futuro ecc., ma bisogna fare delle </a:t>
            </a:r>
            <a:r>
              <a:rPr lang="it-IT" altLang="it-IT" sz="2000" b="1" dirty="0"/>
              <a:t>attività</a:t>
            </a:r>
            <a:r>
              <a:rPr lang="it-IT" altLang="it-IT" sz="2000" dirty="0"/>
              <a:t> e delle riflessioni che li </a:t>
            </a:r>
            <a:r>
              <a:rPr lang="it-IT" altLang="it-IT" sz="2000" b="1" dirty="0"/>
              <a:t>portino</a:t>
            </a:r>
            <a:r>
              <a:rPr lang="it-IT" altLang="it-IT" sz="2000" dirty="0"/>
              <a:t> a desiderare di sapere. (p. 119)</a:t>
            </a:r>
          </a:p>
          <a:p>
            <a:pPr>
              <a:spcAft>
                <a:spcPts val="600"/>
              </a:spcAft>
            </a:pPr>
            <a:endParaRPr lang="it-IT" altLang="it-IT" sz="2000" dirty="0">
              <a:solidFill>
                <a:schemeClr val="accent2"/>
              </a:solidFill>
            </a:endParaRPr>
          </a:p>
          <a:p>
            <a:endParaRPr lang="it-IT" altLang="it-IT" sz="2000" dirty="0">
              <a:solidFill>
                <a:schemeClr val="accent2"/>
              </a:solidFill>
            </a:endParaRPr>
          </a:p>
        </p:txBody>
      </p:sp>
      <p:pic>
        <p:nvPicPr>
          <p:cNvPr id="2" name="Picture 4">
            <a:extLst>
              <a:ext uri="{FF2B5EF4-FFF2-40B4-BE49-F238E27FC236}">
                <a16:creationId xmlns:a16="http://schemas.microsoft.com/office/drawing/2014/main" id="{DEC8ED8F-66EA-4C88-4DD4-B2F9EE48E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393" y="2506772"/>
            <a:ext cx="4176464" cy="313081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0DF8C1F2-AC8A-3CAF-F853-44C75AA84BC7}"/>
              </a:ext>
            </a:extLst>
          </p:cNvPr>
          <p:cNvSpPr txBox="1"/>
          <p:nvPr/>
        </p:nvSpPr>
        <p:spPr>
          <a:xfrm>
            <a:off x="174625" y="2506772"/>
            <a:ext cx="4572000" cy="3370153"/>
          </a:xfrm>
          <a:prstGeom prst="rect">
            <a:avLst/>
          </a:prstGeom>
          <a:noFill/>
        </p:spPr>
        <p:txBody>
          <a:bodyPr wrap="square">
            <a:spAutoFit/>
          </a:bodyPr>
          <a:lstStyle/>
          <a:p>
            <a:pPr>
              <a:spcAft>
                <a:spcPts val="600"/>
              </a:spcAft>
            </a:pPr>
            <a:r>
              <a:rPr lang="it-IT" altLang="it-IT" sz="1800" dirty="0">
                <a:solidFill>
                  <a:schemeClr val="accent2"/>
                </a:solidFill>
              </a:rPr>
              <a:t>GK:</a:t>
            </a:r>
          </a:p>
          <a:p>
            <a:pPr>
              <a:spcAft>
                <a:spcPts val="600"/>
              </a:spcAft>
            </a:pPr>
            <a:r>
              <a:rPr lang="it-IT" altLang="it-IT" sz="1800" dirty="0">
                <a:solidFill>
                  <a:schemeClr val="accent2"/>
                </a:solidFill>
              </a:rPr>
              <a:t>L’insegnante non deve insegnare questo cha sa. L’insegnante deve insegnare quello, che tra un attimo, sarà, per ragazzi, proprio necessario (cioè desiderato).</a:t>
            </a:r>
          </a:p>
          <a:p>
            <a:pPr>
              <a:spcAft>
                <a:spcPts val="600"/>
              </a:spcAft>
            </a:pPr>
            <a:endParaRPr lang="it-IT" altLang="it-IT" sz="1800" dirty="0">
              <a:solidFill>
                <a:schemeClr val="accent2"/>
              </a:solidFill>
            </a:endParaRPr>
          </a:p>
          <a:p>
            <a:pPr>
              <a:spcAft>
                <a:spcPts val="600"/>
              </a:spcAft>
            </a:pPr>
            <a:r>
              <a:rPr lang="it-IT" altLang="it-IT" sz="1800" dirty="0">
                <a:solidFill>
                  <a:schemeClr val="accent2"/>
                </a:solidFill>
              </a:rPr>
              <a:t>Non c’è il più grande successo didattico che la situazione, quando l’allievo fa la domanda, alla quale troviamo la risposta sulla diapositiva successive (che è già pronta in largo anticipo).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A6D16E-CE86-692D-7141-224514C84945}"/>
              </a:ext>
            </a:extLst>
          </p:cNvPr>
          <p:cNvSpPr>
            <a:spLocks noGrp="1"/>
          </p:cNvSpPr>
          <p:nvPr>
            <p:ph type="title"/>
          </p:nvPr>
        </p:nvSpPr>
        <p:spPr>
          <a:xfrm>
            <a:off x="457200" y="0"/>
            <a:ext cx="8229600" cy="1143000"/>
          </a:xfrm>
        </p:spPr>
        <p:txBody>
          <a:bodyPr/>
          <a:lstStyle/>
          <a:p>
            <a:r>
              <a:rPr lang="it-IT" sz="3600" dirty="0"/>
              <a:t>Si può insegnare a vivere?</a:t>
            </a:r>
          </a:p>
        </p:txBody>
      </p:sp>
      <p:sp>
        <p:nvSpPr>
          <p:cNvPr id="4" name="CasellaDiTesto 3">
            <a:extLst>
              <a:ext uri="{FF2B5EF4-FFF2-40B4-BE49-F238E27FC236}">
                <a16:creationId xmlns:a16="http://schemas.microsoft.com/office/drawing/2014/main" id="{7474E1A1-24D8-AF79-EDBB-1C5261DABA08}"/>
              </a:ext>
            </a:extLst>
          </p:cNvPr>
          <p:cNvSpPr txBox="1"/>
          <p:nvPr/>
        </p:nvSpPr>
        <p:spPr>
          <a:xfrm>
            <a:off x="222300" y="1052736"/>
            <a:ext cx="8892480" cy="6201698"/>
          </a:xfrm>
          <a:prstGeom prst="rect">
            <a:avLst/>
          </a:prstGeom>
          <a:noFill/>
        </p:spPr>
        <p:txBody>
          <a:bodyPr wrap="square">
            <a:spAutoFit/>
          </a:bodyPr>
          <a:lstStyle/>
          <a:p>
            <a:pPr>
              <a:spcAft>
                <a:spcPts val="600"/>
              </a:spcAft>
            </a:pPr>
            <a:r>
              <a:rPr lang="it-IT" dirty="0"/>
              <a:t>Si può imparare ad avere rispetto, a capire che cos’è la dignità, a provare le passioni, ad avere perseveranza, a sentire il senso del dovere? Si può imparare a essere liberi?</a:t>
            </a:r>
          </a:p>
          <a:p>
            <a:pPr>
              <a:spcAft>
                <a:spcPts val="600"/>
              </a:spcAft>
            </a:pPr>
            <a:r>
              <a:rPr lang="it-IT" dirty="0"/>
              <a:t>Educare ai valori. Come e quando? Ogni volta che se ne presenterà l’occasione. </a:t>
            </a:r>
          </a:p>
          <a:p>
            <a:pPr>
              <a:spcAft>
                <a:spcPts val="600"/>
              </a:spcAft>
            </a:pPr>
            <a:r>
              <a:rPr lang="it-IT" dirty="0"/>
              <a:t>Se riuscirete a far capire che state insegnando qualcosa che servirà </a:t>
            </a:r>
            <a:r>
              <a:rPr lang="it-IT" u="sng" dirty="0"/>
              <a:t>per la vita</a:t>
            </a:r>
            <a:r>
              <a:rPr lang="it-IT" dirty="0"/>
              <a:t>, sarete percepiti come guide e questo contribuirà a darvi autorevolezza [«pedagogo»].</a:t>
            </a:r>
          </a:p>
          <a:p>
            <a:pPr marL="285750" indent="-285750">
              <a:spcAft>
                <a:spcPts val="600"/>
              </a:spcAft>
              <a:buFontTx/>
              <a:buChar char="-"/>
            </a:pPr>
            <a:r>
              <a:rPr lang="it-IT" dirty="0"/>
              <a:t>«Vita» Ragazzi, il motivo per cui insisto che dovete studiare non a nulla a che vedere con la scuola. Voi dovete studiare per voi, per dare un indirizzo alla vostra vita. La vita è la cosa più importante che avete.  </a:t>
            </a:r>
          </a:p>
          <a:p>
            <a:pPr marL="285750" indent="-285750">
              <a:spcAft>
                <a:spcPts val="600"/>
              </a:spcAft>
              <a:buFontTx/>
              <a:buChar char="-"/>
            </a:pPr>
            <a:r>
              <a:rPr lang="it-IT" dirty="0"/>
              <a:t>«Scelta» Qualsiasi cosa facciate, state scegliendo. Anche quando non fate nulla.</a:t>
            </a:r>
          </a:p>
          <a:p>
            <a:pPr marL="285750" indent="-285750">
              <a:spcAft>
                <a:spcPts val="600"/>
              </a:spcAft>
              <a:buFontTx/>
              <a:buChar char="-"/>
            </a:pPr>
            <a:r>
              <a:rPr lang="it-IT" dirty="0"/>
              <a:t>«Etica» Nella vita è bene ciò che produce serenità, benessere, ricchezza, gioia, salute, tranquillità, giustizia. È male ciò che produce paura, dolore, povertà …</a:t>
            </a:r>
          </a:p>
          <a:p>
            <a:pPr marL="285750" indent="-285750">
              <a:spcAft>
                <a:spcPts val="600"/>
              </a:spcAft>
              <a:buFontTx/>
              <a:buChar char="-"/>
            </a:pPr>
            <a:r>
              <a:rPr lang="it-IT" dirty="0"/>
              <a:t>«Rispetto» Ma c’è un tipo di rispetto che è molto più importante: quello che ci è dovuto perché siamo esseri umani</a:t>
            </a:r>
          </a:p>
          <a:p>
            <a:pPr marL="285750" indent="-285750">
              <a:spcAft>
                <a:spcPts val="600"/>
              </a:spcAft>
              <a:buFontTx/>
              <a:buChar char="-"/>
            </a:pPr>
            <a:r>
              <a:rPr lang="it-IT" dirty="0"/>
              <a:t>«Valori» Il primo, importante passo è capire che esiste una scala di valori.</a:t>
            </a:r>
          </a:p>
          <a:p>
            <a:pPr marL="285750" indent="-285750">
              <a:spcAft>
                <a:spcPts val="600"/>
              </a:spcAft>
              <a:buFontTx/>
              <a:buChar char="-"/>
            </a:pPr>
            <a:r>
              <a:rPr lang="it-IT" dirty="0"/>
              <a:t>«Fatica», «Dignità», «Felicità», «Fortuna», «Libertà»</a:t>
            </a:r>
          </a:p>
          <a:p>
            <a:pPr marL="285750" indent="-285750">
              <a:spcAft>
                <a:spcPts val="600"/>
              </a:spcAft>
              <a:buFontTx/>
              <a:buChar char="-"/>
            </a:pPr>
            <a:endParaRPr lang="it-IT" sz="1400" dirty="0"/>
          </a:p>
          <a:p>
            <a:pPr>
              <a:spcAft>
                <a:spcPts val="600"/>
              </a:spcAft>
            </a:pPr>
            <a:r>
              <a:rPr lang="it-IT" sz="1400" dirty="0"/>
              <a:t>Isabella Milani, op. cit. pp. 184-228</a:t>
            </a:r>
          </a:p>
          <a:p>
            <a:r>
              <a:rPr lang="it-IT" dirty="0"/>
              <a:t> </a:t>
            </a:r>
          </a:p>
        </p:txBody>
      </p:sp>
    </p:spTree>
    <p:extLst>
      <p:ext uri="{BB962C8B-B14F-4D97-AF65-F5344CB8AC3E}">
        <p14:creationId xmlns:p14="http://schemas.microsoft.com/office/powerpoint/2010/main" val="25703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FB98177D-21FA-ED7A-66DA-800E0B0EB727}"/>
              </a:ext>
            </a:extLst>
          </p:cNvPr>
          <p:cNvSpPr>
            <a:spLocks noGrp="1" noChangeArrowheads="1"/>
          </p:cNvSpPr>
          <p:nvPr>
            <p:ph type="title"/>
          </p:nvPr>
        </p:nvSpPr>
        <p:spPr>
          <a:xfrm>
            <a:off x="346075" y="-161925"/>
            <a:ext cx="8623300" cy="1143000"/>
          </a:xfrm>
        </p:spPr>
        <p:txBody>
          <a:bodyPr/>
          <a:lstStyle/>
          <a:p>
            <a:r>
              <a:rPr lang="it-IT" altLang="it-IT" sz="3600"/>
              <a:t>Crispiani: Meta-cognizione e didattica</a:t>
            </a:r>
          </a:p>
        </p:txBody>
      </p:sp>
      <p:sp>
        <p:nvSpPr>
          <p:cNvPr id="3" name="CasellaDiTesto 2">
            <a:extLst>
              <a:ext uri="{FF2B5EF4-FFF2-40B4-BE49-F238E27FC236}">
                <a16:creationId xmlns:a16="http://schemas.microsoft.com/office/drawing/2014/main" id="{12535579-096D-A816-D174-63B517CBC0AB}"/>
              </a:ext>
            </a:extLst>
          </p:cNvPr>
          <p:cNvSpPr txBox="1"/>
          <p:nvPr/>
        </p:nvSpPr>
        <p:spPr>
          <a:xfrm>
            <a:off x="174625" y="981075"/>
            <a:ext cx="8969375" cy="7248525"/>
          </a:xfrm>
          <a:prstGeom prst="rect">
            <a:avLst/>
          </a:prstGeom>
          <a:noFill/>
        </p:spPr>
        <p:txBody>
          <a:bodyPr>
            <a:spAutoFit/>
          </a:bodyPr>
          <a:lstStyle/>
          <a:p>
            <a:pPr>
              <a:spcAft>
                <a:spcPts val="600"/>
              </a:spcAft>
              <a:defRPr/>
            </a:pPr>
            <a:r>
              <a:rPr lang="it-IT" sz="2000" dirty="0"/>
              <a:t>La conoscenza di come funzione la propria mente e la conoscenza dei processi di controllo del lavoro della mente risultano i due poli fondamentali della competenza metacognitiva (p. 178) </a:t>
            </a:r>
          </a:p>
          <a:p>
            <a:pPr>
              <a:spcAft>
                <a:spcPts val="600"/>
              </a:spcAft>
              <a:defRPr/>
            </a:pPr>
            <a:r>
              <a:rPr lang="it-IT" sz="2000" dirty="0"/>
              <a:t>L’insegnamento non è per sé sufficiente a sollecitare la competenza ragionativa, poiché: a – il ragionamento è funzione diversa dall’intelligenza     b – non è sufficiente trasmettere conoscenze, occorre insegnare all’allievo a ragionare; d – l’esercizio  del ragionamento non è sufficiente a sviluppare l‘attitudine a pensare. (p. 183)</a:t>
            </a:r>
          </a:p>
          <a:p>
            <a:pPr>
              <a:spcAft>
                <a:spcPts val="600"/>
              </a:spcAft>
              <a:defRPr/>
            </a:pPr>
            <a:r>
              <a:rPr lang="it-IT" sz="2000" dirty="0"/>
              <a:t>L’attivazione di azioni metacognitive [i.e. di riflessione sulle proprie caratteristiche mentali</a:t>
            </a:r>
            <a:r>
              <a:rPr lang="it-IT" sz="2000"/>
              <a:t>/ didattiche] </a:t>
            </a:r>
            <a:r>
              <a:rPr lang="it-IT" sz="2000" dirty="0"/>
              <a:t>incrementa gli </a:t>
            </a:r>
            <a:r>
              <a:rPr lang="it-IT" sz="2000"/>
              <a:t>apprendimenti e </a:t>
            </a:r>
            <a:r>
              <a:rPr lang="it-IT" sz="2000" dirty="0"/>
              <a:t>le conoscenze, liberando quindi guadagni cognitivi a varianza </a:t>
            </a:r>
            <a:r>
              <a:rPr lang="it-IT" sz="2000" i="1" dirty="0"/>
              <a:t>individuale</a:t>
            </a:r>
            <a:r>
              <a:rPr lang="it-IT" sz="2000" dirty="0"/>
              <a:t>. </a:t>
            </a:r>
          </a:p>
          <a:p>
            <a:pPr>
              <a:spcAft>
                <a:spcPts val="600"/>
              </a:spcAft>
              <a:defRPr/>
            </a:pPr>
            <a:r>
              <a:rPr lang="it-IT" sz="2000" dirty="0"/>
              <a:t>Trattandosi di competenze di base, che in normali condizioni gli allievi eseguono con buona efficienza, le indicazioni di tecnologia metacognitiva risulta di particolare utilità in presenza di soggetti con disturbi di tipo specifico.</a:t>
            </a:r>
          </a:p>
          <a:p>
            <a:pPr>
              <a:spcAft>
                <a:spcPts val="600"/>
              </a:spcAft>
              <a:defRPr/>
            </a:pPr>
            <a:r>
              <a:rPr lang="it-IT" sz="2000" dirty="0">
                <a:solidFill>
                  <a:schemeClr val="accent6">
                    <a:lumMod val="50000"/>
                  </a:schemeClr>
                </a:solidFill>
              </a:rPr>
              <a:t>La chiave di volta, in caso di qualche deficit specifico (mancanza di ritmo, difficoltà di seguire righe orizzontali) è l’esercizio </a:t>
            </a:r>
            <a:r>
              <a:rPr lang="it-IT" sz="2000" i="1" dirty="0">
                <a:solidFill>
                  <a:schemeClr val="accent6">
                    <a:lumMod val="50000"/>
                  </a:schemeClr>
                </a:solidFill>
              </a:rPr>
              <a:t>compensativo.</a:t>
            </a:r>
          </a:p>
          <a:p>
            <a:pPr>
              <a:spcAft>
                <a:spcPts val="600"/>
              </a:spcAft>
              <a:defRPr/>
            </a:pPr>
            <a:r>
              <a:rPr lang="it-IT" sz="1600" dirty="0">
                <a:solidFill>
                  <a:schemeClr val="accent6">
                    <a:lumMod val="50000"/>
                  </a:schemeClr>
                </a:solidFill>
              </a:rPr>
              <a:t>Piero </a:t>
            </a:r>
            <a:r>
              <a:rPr lang="it-IT" sz="1600" dirty="0" err="1">
                <a:solidFill>
                  <a:schemeClr val="accent6">
                    <a:lumMod val="50000"/>
                  </a:schemeClr>
                </a:solidFill>
              </a:rPr>
              <a:t>Crispiani</a:t>
            </a:r>
            <a:r>
              <a:rPr lang="it-IT" sz="1600" dirty="0">
                <a:solidFill>
                  <a:schemeClr val="accent6">
                    <a:lumMod val="50000"/>
                  </a:schemeClr>
                </a:solidFill>
              </a:rPr>
              <a:t>, </a:t>
            </a:r>
            <a:r>
              <a:rPr lang="it-IT" sz="1600" i="1" dirty="0">
                <a:solidFill>
                  <a:schemeClr val="accent6">
                    <a:lumMod val="50000"/>
                  </a:schemeClr>
                </a:solidFill>
              </a:rPr>
              <a:t>Didattica cognitivista, </a:t>
            </a:r>
            <a:r>
              <a:rPr lang="it-IT" sz="1600" dirty="0">
                <a:solidFill>
                  <a:schemeClr val="accent6">
                    <a:lumMod val="50000"/>
                  </a:schemeClr>
                </a:solidFill>
              </a:rPr>
              <a:t>Armando Editore</a:t>
            </a:r>
            <a:r>
              <a:rPr lang="it-IT" sz="2000" dirty="0">
                <a:solidFill>
                  <a:schemeClr val="accent6">
                    <a:lumMod val="50000"/>
                  </a:schemeClr>
                </a:solidFill>
              </a:rPr>
              <a:t>  </a:t>
            </a:r>
          </a:p>
          <a:p>
            <a:pPr>
              <a:spcAft>
                <a:spcPts val="600"/>
              </a:spcAft>
              <a:defRPr/>
            </a:pPr>
            <a:endParaRPr lang="it-IT" sz="2000" dirty="0"/>
          </a:p>
          <a:p>
            <a:pPr>
              <a:spcAft>
                <a:spcPts val="600"/>
              </a:spcAft>
              <a:defRPr/>
            </a:pPr>
            <a:endParaRPr lang="it-IT" sz="2000" dirty="0"/>
          </a:p>
          <a:p>
            <a:pPr>
              <a:spcAft>
                <a:spcPts val="600"/>
              </a:spcAft>
              <a:defRPr/>
            </a:pPr>
            <a:endParaRPr lang="it-IT" sz="2000" dirty="0"/>
          </a:p>
          <a:p>
            <a:pPr>
              <a:spcAft>
                <a:spcPts val="600"/>
              </a:spcAft>
              <a:defRPr/>
            </a:pPr>
            <a:r>
              <a:rPr lang="it-IT" sz="2000" dirty="0"/>
              <a:t> </a:t>
            </a:r>
            <a:endParaRPr lang="it-IT" sz="2000" dirty="0">
              <a:solidFill>
                <a:schemeClr val="accen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a:extLst>
              <a:ext uri="{FF2B5EF4-FFF2-40B4-BE49-F238E27FC236}">
                <a16:creationId xmlns:a16="http://schemas.microsoft.com/office/drawing/2014/main" id="{F9584DE8-2BBC-6E78-8583-9A90003FE94A}"/>
              </a:ext>
            </a:extLst>
          </p:cNvPr>
          <p:cNvSpPr>
            <a:spLocks noGrp="1" noChangeArrowheads="1"/>
          </p:cNvSpPr>
          <p:nvPr>
            <p:ph type="title"/>
          </p:nvPr>
        </p:nvSpPr>
        <p:spPr>
          <a:xfrm>
            <a:off x="457200" y="-100013"/>
            <a:ext cx="8229600" cy="1143001"/>
          </a:xfrm>
        </p:spPr>
        <p:txBody>
          <a:bodyPr/>
          <a:lstStyle/>
          <a:p>
            <a:r>
              <a:rPr lang="it-IT" altLang="it-IT" sz="3600"/>
              <a:t>Conclusioni</a:t>
            </a:r>
          </a:p>
        </p:txBody>
      </p:sp>
      <p:sp>
        <p:nvSpPr>
          <p:cNvPr id="3" name="CasellaDiTesto 2">
            <a:extLst>
              <a:ext uri="{FF2B5EF4-FFF2-40B4-BE49-F238E27FC236}">
                <a16:creationId xmlns:a16="http://schemas.microsoft.com/office/drawing/2014/main" id="{144B5322-66B8-A4B8-011B-9AF10D9B6C02}"/>
              </a:ext>
            </a:extLst>
          </p:cNvPr>
          <p:cNvSpPr txBox="1"/>
          <p:nvPr/>
        </p:nvSpPr>
        <p:spPr>
          <a:xfrm>
            <a:off x="285750" y="836613"/>
            <a:ext cx="8424863" cy="5094287"/>
          </a:xfrm>
          <a:prstGeom prst="rect">
            <a:avLst/>
          </a:prstGeom>
          <a:noFill/>
        </p:spPr>
        <p:txBody>
          <a:bodyPr>
            <a:spAutoFit/>
          </a:bodyPr>
          <a:lstStyle/>
          <a:p>
            <a:pPr>
              <a:spcAft>
                <a:spcPts val="600"/>
              </a:spcAft>
              <a:defRPr/>
            </a:pPr>
            <a:r>
              <a:rPr lang="it-IT" sz="2000" dirty="0">
                <a:solidFill>
                  <a:schemeClr val="accent6">
                    <a:lumMod val="50000"/>
                  </a:schemeClr>
                </a:solidFill>
              </a:rPr>
              <a:t>Abbiamo guardato il punto di vista di una insegnante della scuola media (e una blogger)</a:t>
            </a:r>
          </a:p>
          <a:p>
            <a:pPr>
              <a:spcAft>
                <a:spcPts val="600"/>
              </a:spcAft>
              <a:defRPr/>
            </a:pPr>
            <a:r>
              <a:rPr lang="it-IT" sz="2000" dirty="0">
                <a:solidFill>
                  <a:schemeClr val="accent6">
                    <a:lumMod val="50000"/>
                  </a:schemeClr>
                </a:solidFill>
              </a:rPr>
              <a:t>Lei, pur esprimendosi nel modo semplice, ripete i concetti della didattica che abbiamo già visto. </a:t>
            </a:r>
          </a:p>
          <a:p>
            <a:pPr>
              <a:spcAft>
                <a:spcPts val="600"/>
              </a:spcAft>
              <a:defRPr/>
            </a:pPr>
            <a:r>
              <a:rPr lang="it-IT" sz="2000" dirty="0">
                <a:solidFill>
                  <a:schemeClr val="accent6">
                    <a:lumMod val="50000"/>
                  </a:schemeClr>
                </a:solidFill>
              </a:rPr>
              <a:t>L’insegnare (anzi – l’educare) deve essere interessante, coinvolgente, motivante e deve servire per sviluppare le capacità per la vita adulta di ragazzi. </a:t>
            </a:r>
          </a:p>
          <a:p>
            <a:pPr>
              <a:spcAft>
                <a:spcPts val="600"/>
              </a:spcAft>
              <a:defRPr/>
            </a:pPr>
            <a:r>
              <a:rPr lang="it-IT" sz="2000" dirty="0">
                <a:solidFill>
                  <a:schemeClr val="accent6">
                    <a:lumMod val="50000"/>
                  </a:schemeClr>
                </a:solidFill>
              </a:rPr>
              <a:t>L’insegnamento, in ogni caso, deve essere personalizzato: l’insegnante deve sapere che cosa riesce a fare il ragazzo, e che cosa non riesce. </a:t>
            </a:r>
          </a:p>
          <a:p>
            <a:pPr>
              <a:spcAft>
                <a:spcPts val="600"/>
              </a:spcAft>
              <a:defRPr/>
            </a:pPr>
            <a:r>
              <a:rPr lang="it-IT" sz="2000" dirty="0">
                <a:solidFill>
                  <a:schemeClr val="accent6">
                    <a:lumMod val="50000"/>
                  </a:schemeClr>
                </a:solidFill>
              </a:rPr>
              <a:t>Si può insistere sulle cose che non riesce a fare lo studente (perché quelle determinate nozioni/ abilità fanno parte del curriculum di base (o sono essenziale per le capacità nella vita adulta: questo è </a:t>
            </a:r>
            <a:r>
              <a:rPr lang="it-IT" sz="2000" i="1" dirty="0">
                <a:solidFill>
                  <a:schemeClr val="accent6">
                    <a:lumMod val="50000"/>
                  </a:schemeClr>
                </a:solidFill>
              </a:rPr>
              <a:t>l’individualizzazione</a:t>
            </a:r>
          </a:p>
          <a:p>
            <a:pPr>
              <a:spcAft>
                <a:spcPts val="600"/>
              </a:spcAft>
              <a:defRPr/>
            </a:pPr>
            <a:r>
              <a:rPr lang="it-IT" sz="2000" dirty="0">
                <a:solidFill>
                  <a:schemeClr val="accent6">
                    <a:lumMod val="50000"/>
                  </a:schemeClr>
                </a:solidFill>
              </a:rPr>
              <a:t>Si può sostituire le nozioni troppo difficili con altre, ma sempre utili: questo ci chiama la </a:t>
            </a:r>
            <a:r>
              <a:rPr lang="it-IT" sz="2000" i="1" dirty="0">
                <a:solidFill>
                  <a:schemeClr val="accent6">
                    <a:lumMod val="50000"/>
                  </a:schemeClr>
                </a:solidFill>
              </a:rPr>
              <a:t>personalizzazione</a:t>
            </a:r>
            <a:endParaRPr lang="it-IT" sz="2000" dirty="0">
              <a:solidFill>
                <a:schemeClr val="accent6">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36B5FD96-06AF-437A-85ED-978077BB10B7}"/>
              </a:ext>
            </a:extLst>
          </p:cNvPr>
          <p:cNvSpPr>
            <a:spLocks noGrp="1" noChangeArrowheads="1"/>
          </p:cNvSpPr>
          <p:nvPr>
            <p:ph type="title"/>
          </p:nvPr>
        </p:nvSpPr>
        <p:spPr>
          <a:xfrm>
            <a:off x="457200" y="84138"/>
            <a:ext cx="8229600" cy="1143000"/>
          </a:xfrm>
        </p:spPr>
        <p:txBody>
          <a:bodyPr/>
          <a:lstStyle/>
          <a:p>
            <a:r>
              <a:rPr lang="it-IT" altLang="it-IT" sz="3600"/>
              <a:t>P.S. L’insegnare (lasciare un segno)     è il mestiere umano più antico…</a:t>
            </a:r>
          </a:p>
        </p:txBody>
      </p:sp>
      <p:pic>
        <p:nvPicPr>
          <p:cNvPr id="14339" name="Immagine 5">
            <a:extLst>
              <a:ext uri="{FF2B5EF4-FFF2-40B4-BE49-F238E27FC236}">
                <a16:creationId xmlns:a16="http://schemas.microsoft.com/office/drawing/2014/main" id="{AE0A75DA-4470-1B43-3C6C-661F3DFFA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303338"/>
            <a:ext cx="7704137"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sellaDiTesto 4">
            <a:extLst>
              <a:ext uri="{FF2B5EF4-FFF2-40B4-BE49-F238E27FC236}">
                <a16:creationId xmlns:a16="http://schemas.microsoft.com/office/drawing/2014/main" id="{6E06C091-64EB-80B8-A4F9-365D7555D145}"/>
              </a:ext>
            </a:extLst>
          </p:cNvPr>
          <p:cNvSpPr txBox="1">
            <a:spLocks noChangeArrowheads="1"/>
          </p:cNvSpPr>
          <p:nvPr/>
        </p:nvSpPr>
        <p:spPr bwMode="auto">
          <a:xfrm>
            <a:off x="4356100" y="385763"/>
            <a:ext cx="4665663"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000"/>
              <a:t>Quando ha aperto il suo blog Isabella Milani – pseudonimo dietro cui si nasconde un’insegnante delle medie – non si aspettava di arrivare a oltre 400mila visitatori virtuali, con centinaia di mail inviate ogni mese da professori di tutte le età, genitori infuriati, studenti spaesati. “ laprofessoressavirisponde” , come si intitola la sua pagina web, è invasa dagli s.o.s. «Siamo soli a sopperire a tutto quello che manca nell’educazione», sostiene lei: «E il disagio dei docenti rischia di ripercuotersi sulla scuola e gli studenti». Una situazione disastrosa, spiega, che l’ha spinta a condividere la sua esperienza, sul blog e in un libro – «L’arte di insegnare».</a:t>
            </a:r>
          </a:p>
          <a:p>
            <a:r>
              <a:rPr lang="it-IT" altLang="it-IT" sz="2000"/>
              <a:t>(«L’Espresso»)</a:t>
            </a:r>
          </a:p>
        </p:txBody>
      </p:sp>
      <p:sp>
        <p:nvSpPr>
          <p:cNvPr id="4099" name="CasellaDiTesto 2">
            <a:extLst>
              <a:ext uri="{FF2B5EF4-FFF2-40B4-BE49-F238E27FC236}">
                <a16:creationId xmlns:a16="http://schemas.microsoft.com/office/drawing/2014/main" id="{10B8C6EE-B16E-0130-1626-BDAC82C4405A}"/>
              </a:ext>
            </a:extLst>
          </p:cNvPr>
          <p:cNvSpPr txBox="1">
            <a:spLocks noChangeArrowheads="1"/>
          </p:cNvSpPr>
          <p:nvPr/>
        </p:nvSpPr>
        <p:spPr bwMode="auto">
          <a:xfrm>
            <a:off x="611188" y="6434138"/>
            <a:ext cx="7416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1200"/>
              <a:t>https://www.vallardi.it/catalogo/scheda/pdf-larte-di-insegnare-nuova-edizione-ebook_1.html</a:t>
            </a:r>
          </a:p>
        </p:txBody>
      </p:sp>
      <p:pic>
        <p:nvPicPr>
          <p:cNvPr id="4100" name="Immagine 5" descr="Immagine che contiene testo&#10;&#10;Descrizione generata automaticamente">
            <a:extLst>
              <a:ext uri="{FF2B5EF4-FFF2-40B4-BE49-F238E27FC236}">
                <a16:creationId xmlns:a16="http://schemas.microsoft.com/office/drawing/2014/main" id="{7A33146F-D10A-57C9-0F3E-F40A41406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819150"/>
            <a:ext cx="3322637"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a:extLst>
              <a:ext uri="{FF2B5EF4-FFF2-40B4-BE49-F238E27FC236}">
                <a16:creationId xmlns:a16="http://schemas.microsoft.com/office/drawing/2014/main" id="{E25DD682-643F-52A8-A213-39DBC8EBDA1B}"/>
              </a:ext>
            </a:extLst>
          </p:cNvPr>
          <p:cNvSpPr>
            <a:spLocks noGrp="1" noChangeArrowheads="1"/>
          </p:cNvSpPr>
          <p:nvPr>
            <p:ph type="title"/>
          </p:nvPr>
        </p:nvSpPr>
        <p:spPr>
          <a:xfrm>
            <a:off x="457200" y="-100013"/>
            <a:ext cx="8229600" cy="1143001"/>
          </a:xfrm>
        </p:spPr>
        <p:txBody>
          <a:bodyPr/>
          <a:lstStyle/>
          <a:p>
            <a:r>
              <a:rPr lang="it-IT" altLang="it-IT" sz="3600"/>
              <a:t>Non c’è un solo modo di insegnare</a:t>
            </a:r>
          </a:p>
        </p:txBody>
      </p:sp>
      <p:sp>
        <p:nvSpPr>
          <p:cNvPr id="5123" name="CasellaDiTesto 2">
            <a:extLst>
              <a:ext uri="{FF2B5EF4-FFF2-40B4-BE49-F238E27FC236}">
                <a16:creationId xmlns:a16="http://schemas.microsoft.com/office/drawing/2014/main" id="{552783E4-605E-C77A-37C3-A5C45E4F9805}"/>
              </a:ext>
            </a:extLst>
          </p:cNvPr>
          <p:cNvSpPr txBox="1">
            <a:spLocks noChangeArrowheads="1"/>
          </p:cNvSpPr>
          <p:nvPr/>
        </p:nvSpPr>
        <p:spPr bwMode="auto">
          <a:xfrm>
            <a:off x="174625" y="981075"/>
            <a:ext cx="896461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it-IT" altLang="it-IT" sz="2000"/>
              <a:t>L’esperienza è essenziale. Si impara dagli errori e, pur essendo le classi tutte diverse, ci sono atteggiamenti, problemi e soluzioni che si ripetono. Bisogna essere preparati a tutte le evenienze, saper reagire a ogni imprevisto.</a:t>
            </a:r>
          </a:p>
          <a:p>
            <a:pPr>
              <a:spcAft>
                <a:spcPts val="600"/>
              </a:spcAft>
            </a:pPr>
            <a:r>
              <a:rPr lang="it-IT" altLang="it-IT" sz="2000"/>
              <a:t>Bisogna conoscere bene la psicologia degli alunni. Pensare ai casi difficili che ci si presentano, cercare di capire perché quel certo bambino o ragazzo si comporta così. È importante convincersi del fatto che è nostro dovere aiutarlo. Un alunno che si comporta male non è un nemico da combattere, ma un uccellino sperduto o ferito da soccorrere. (p. 10-11)</a:t>
            </a:r>
          </a:p>
          <a:p>
            <a:pPr>
              <a:spcAft>
                <a:spcPts val="600"/>
              </a:spcAft>
            </a:pPr>
            <a:r>
              <a:rPr lang="it-IT" altLang="it-IT" sz="2000"/>
              <a:t>Dobbiamo interessarci a tutto quello che in qualche modo ci può fornire materiale per catturare l’attenzione dei nostri alunni: un disegno, ona scarpa spaiata, un tweet, ecc.</a:t>
            </a:r>
          </a:p>
          <a:p>
            <a:pPr>
              <a:spcAft>
                <a:spcPts val="600"/>
              </a:spcAft>
            </a:pPr>
            <a:r>
              <a:rPr lang="it-IT" altLang="it-IT" sz="2000"/>
              <a:t>Dobbiamo essere preparati a colpire la fantasia degli studenti, a suscitare il loro interesse; dobbiamo stupirli, coinvolgerli, affascinarli. Come? Studiando. Provando, leggendo. Riflettendo. (p. 12)</a:t>
            </a:r>
          </a:p>
          <a:p>
            <a:endParaRPr lang="it-IT" altLang="it-IT" sz="2000">
              <a:solidFill>
                <a:schemeClr val="accent2"/>
              </a:solidFill>
            </a:endParaRPr>
          </a:p>
          <a:p>
            <a:r>
              <a:rPr lang="it-IT" altLang="it-IT" sz="2000">
                <a:solidFill>
                  <a:schemeClr val="accent2"/>
                </a:solidFill>
              </a:rPr>
              <a:t>«Il principio 9:1» L’insegnante deve sapere 9x di più che ha da trasmettere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a:extLst>
              <a:ext uri="{FF2B5EF4-FFF2-40B4-BE49-F238E27FC236}">
                <a16:creationId xmlns:a16="http://schemas.microsoft.com/office/drawing/2014/main" id="{67217B93-6D19-93F3-6757-8F44F5F1386D}"/>
              </a:ext>
            </a:extLst>
          </p:cNvPr>
          <p:cNvSpPr>
            <a:spLocks noGrp="1" noChangeArrowheads="1"/>
          </p:cNvSpPr>
          <p:nvPr>
            <p:ph type="title"/>
          </p:nvPr>
        </p:nvSpPr>
        <p:spPr>
          <a:xfrm>
            <a:off x="457200" y="-1588"/>
            <a:ext cx="8229600" cy="1143001"/>
          </a:xfrm>
        </p:spPr>
        <p:txBody>
          <a:bodyPr/>
          <a:lstStyle/>
          <a:p>
            <a:r>
              <a:rPr lang="it-IT" altLang="it-IT" sz="3600"/>
              <a:t>Siate interessanti per ragazzi</a:t>
            </a:r>
          </a:p>
        </p:txBody>
      </p:sp>
      <p:sp>
        <p:nvSpPr>
          <p:cNvPr id="3" name="CasellaDiTesto 2">
            <a:extLst>
              <a:ext uri="{FF2B5EF4-FFF2-40B4-BE49-F238E27FC236}">
                <a16:creationId xmlns:a16="http://schemas.microsoft.com/office/drawing/2014/main" id="{8AC207EB-F504-11B4-44AE-906288FDF6E8}"/>
              </a:ext>
            </a:extLst>
          </p:cNvPr>
          <p:cNvSpPr txBox="1"/>
          <p:nvPr/>
        </p:nvSpPr>
        <p:spPr>
          <a:xfrm>
            <a:off x="157163" y="1412875"/>
            <a:ext cx="8964612" cy="4170372"/>
          </a:xfrm>
          <a:prstGeom prst="rect">
            <a:avLst/>
          </a:prstGeom>
          <a:noFill/>
        </p:spPr>
        <p:txBody>
          <a:bodyPr>
            <a:spAutoFit/>
          </a:bodyPr>
          <a:lstStyle/>
          <a:p>
            <a:pPr>
              <a:spcAft>
                <a:spcPts val="600"/>
              </a:spcAft>
              <a:defRPr/>
            </a:pPr>
            <a:r>
              <a:rPr lang="it-IT" sz="2000" dirty="0"/>
              <a:t>Meritate davvero di essere ascoltati? Avete un ricco bagaglio di attività e conoscenze che possano rendervi interessanti e divertenti ai loro occhi? </a:t>
            </a:r>
          </a:p>
          <a:p>
            <a:pPr>
              <a:spcAft>
                <a:spcPts val="600"/>
              </a:spcAft>
              <a:defRPr/>
            </a:pPr>
            <a:r>
              <a:rPr lang="it-IT" sz="2000" dirty="0">
                <a:solidFill>
                  <a:schemeClr val="bg1">
                    <a:lumMod val="50000"/>
                  </a:schemeClr>
                </a:solidFill>
              </a:rPr>
              <a:t>Anche noi insegnanti ci distraiamo durante certi corsi di aggiornamento. </a:t>
            </a:r>
          </a:p>
          <a:p>
            <a:pPr>
              <a:spcAft>
                <a:spcPts val="600"/>
              </a:spcAft>
              <a:defRPr/>
            </a:pPr>
            <a:r>
              <a:rPr lang="it-IT" sz="2000" dirty="0"/>
              <a:t>Aggiornatevi sui giochi che fanno, sui loro gusti, sul loro linguaggio. Non possiamo basarci sulle informazioni che avevamo anche solo 5 anni fa.</a:t>
            </a:r>
          </a:p>
          <a:p>
            <a:pPr>
              <a:spcAft>
                <a:spcPts val="600"/>
              </a:spcAft>
              <a:defRPr/>
            </a:pPr>
            <a:r>
              <a:rPr lang="it-IT" sz="2000" dirty="0"/>
              <a:t>Dobbiamo rinnovare e aggiornare la nostra biblioteca con la stessa velocità del mondo che circonda noi e i nostri alunni.  </a:t>
            </a:r>
          </a:p>
          <a:p>
            <a:pPr>
              <a:spcAft>
                <a:spcPts val="600"/>
              </a:spcAft>
              <a:defRPr/>
            </a:pPr>
            <a:r>
              <a:rPr lang="it-IT" sz="2000" dirty="0"/>
              <a:t>Più cose avremo nel nostro bagaglio                                                                   e più potremo tirarne fuori durante                                                                    le lezioni (p. 13-14)</a:t>
            </a:r>
          </a:p>
          <a:p>
            <a:pPr>
              <a:defRPr/>
            </a:pPr>
            <a:endParaRPr lang="it-IT" sz="2000" dirty="0">
              <a:solidFill>
                <a:schemeClr val="accent2"/>
              </a:solidFill>
            </a:endParaRPr>
          </a:p>
          <a:p>
            <a:pPr>
              <a:defRPr/>
            </a:pPr>
            <a:endParaRPr lang="it-IT" sz="2000" dirty="0">
              <a:solidFill>
                <a:schemeClr val="accent2"/>
              </a:solidFill>
            </a:endParaRPr>
          </a:p>
        </p:txBody>
      </p:sp>
      <p:pic>
        <p:nvPicPr>
          <p:cNvPr id="2" name="Picture 5">
            <a:extLst>
              <a:ext uri="{FF2B5EF4-FFF2-40B4-BE49-F238E27FC236}">
                <a16:creationId xmlns:a16="http://schemas.microsoft.com/office/drawing/2014/main" id="{D9243A31-43CE-D378-00AA-8D5C2ADBD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269" y="3861048"/>
            <a:ext cx="3888482" cy="259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96EE6D92-3315-DE70-D9BE-43BDE333B93A}"/>
              </a:ext>
            </a:extLst>
          </p:cNvPr>
          <p:cNvSpPr txBox="1"/>
          <p:nvPr/>
        </p:nvSpPr>
        <p:spPr>
          <a:xfrm>
            <a:off x="539551" y="6454163"/>
            <a:ext cx="7912199" cy="307777"/>
          </a:xfrm>
          <a:prstGeom prst="rect">
            <a:avLst/>
          </a:prstGeom>
          <a:noFill/>
        </p:spPr>
        <p:txBody>
          <a:bodyPr wrap="square" rtlCol="0">
            <a:spAutoFit/>
          </a:bodyPr>
          <a:lstStyle/>
          <a:p>
            <a:r>
              <a:rPr lang="it-IT" sz="1400" dirty="0"/>
              <a:t>G. Karwasz, </a:t>
            </a:r>
            <a:r>
              <a:rPr lang="it-IT" sz="1400" i="1" dirty="0"/>
              <a:t>Suona tutto</a:t>
            </a:r>
            <a:r>
              <a:rPr lang="it-IT" sz="1400" dirty="0"/>
              <a:t>, Lezioni interattive per bambini, Lublino, 2013, foto Maria Karwasz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a:extLst>
              <a:ext uri="{FF2B5EF4-FFF2-40B4-BE49-F238E27FC236}">
                <a16:creationId xmlns:a16="http://schemas.microsoft.com/office/drawing/2014/main" id="{1893F812-5AB1-0321-B646-2BCC1284DE5B}"/>
              </a:ext>
            </a:extLst>
          </p:cNvPr>
          <p:cNvSpPr>
            <a:spLocks noGrp="1" noChangeArrowheads="1"/>
          </p:cNvSpPr>
          <p:nvPr>
            <p:ph type="title"/>
          </p:nvPr>
        </p:nvSpPr>
        <p:spPr>
          <a:xfrm>
            <a:off x="457200" y="0"/>
            <a:ext cx="8229600" cy="1143000"/>
          </a:xfrm>
        </p:spPr>
        <p:txBody>
          <a:bodyPr/>
          <a:lstStyle/>
          <a:p>
            <a:r>
              <a:rPr lang="it-IT" altLang="it-IT" sz="3600"/>
              <a:t>Definizioni della didattica</a:t>
            </a:r>
          </a:p>
        </p:txBody>
      </p:sp>
      <p:sp>
        <p:nvSpPr>
          <p:cNvPr id="7171" name="CasellaDiTesto 2">
            <a:extLst>
              <a:ext uri="{FF2B5EF4-FFF2-40B4-BE49-F238E27FC236}">
                <a16:creationId xmlns:a16="http://schemas.microsoft.com/office/drawing/2014/main" id="{61664914-CB19-060A-4113-DB7E2C2BF891}"/>
              </a:ext>
            </a:extLst>
          </p:cNvPr>
          <p:cNvSpPr txBox="1">
            <a:spLocks noChangeArrowheads="1"/>
          </p:cNvSpPr>
          <p:nvPr/>
        </p:nvSpPr>
        <p:spPr bwMode="auto">
          <a:xfrm>
            <a:off x="179388" y="1557338"/>
            <a:ext cx="8964612"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it-IT" altLang="it-IT" sz="2000" dirty="0"/>
              <a:t>«Insegnare» deriva dal latino </a:t>
            </a:r>
            <a:r>
              <a:rPr lang="it-IT" altLang="it-IT" sz="2000" i="1" dirty="0"/>
              <a:t>in </a:t>
            </a:r>
            <a:r>
              <a:rPr lang="it-IT" altLang="it-IT" sz="2000" i="1" dirty="0" err="1"/>
              <a:t>signare</a:t>
            </a:r>
            <a:r>
              <a:rPr lang="it-IT" altLang="it-IT" sz="2000" dirty="0"/>
              <a:t>, cioè «tracciare dei segni, delle indicazioni». Per essere un buon insegnante, poi, non basta «insegnare». Bisogna anche «educare».</a:t>
            </a:r>
          </a:p>
          <a:p>
            <a:pPr>
              <a:spcAft>
                <a:spcPts val="600"/>
              </a:spcAft>
            </a:pPr>
            <a:r>
              <a:rPr lang="it-IT" altLang="it-IT" sz="2000" dirty="0"/>
              <a:t>Educare significa «guidare nella crescita intellettuale e morale»: deriva dal latino </a:t>
            </a:r>
            <a:r>
              <a:rPr lang="it-IT" altLang="it-IT" sz="2000" i="1" dirty="0"/>
              <a:t>ex ducere</a:t>
            </a:r>
            <a:r>
              <a:rPr lang="it-IT" altLang="it-IT" sz="2000" dirty="0"/>
              <a:t>, che significa letteralmente «tirare fuori, condurre fuori, guidare fuori». Significa quindi </a:t>
            </a:r>
            <a:r>
              <a:rPr lang="it-IT" altLang="it-IT" sz="2000" b="1" dirty="0"/>
              <a:t>tirar fuori </a:t>
            </a:r>
            <a:r>
              <a:rPr lang="it-IT" altLang="it-IT" sz="2000" dirty="0"/>
              <a:t>dal bambino e dal ragazzo ciò cha ha dentro di buono, di positivo. Significa guidarlo verso la cultura e verso la vita.  </a:t>
            </a:r>
          </a:p>
          <a:p>
            <a:pPr>
              <a:spcAft>
                <a:spcPts val="600"/>
              </a:spcAft>
            </a:pPr>
            <a:r>
              <a:rPr lang="it-IT" altLang="it-IT" sz="2000" dirty="0"/>
              <a:t>Educare è molto più difficile che insegnare. (p. 19)</a:t>
            </a:r>
          </a:p>
          <a:p>
            <a:r>
              <a:rPr lang="it-IT" altLang="it-IT" sz="2000" dirty="0">
                <a:solidFill>
                  <a:schemeClr val="accent2"/>
                </a:solidFill>
              </a:rPr>
              <a:t>Ci ricordiamo la definizione letteraria dalla prima lezione? Stirare, rompere, allargare, disgiungere ecc. </a:t>
            </a:r>
          </a:p>
          <a:p>
            <a:r>
              <a:rPr lang="it-IT" altLang="it-IT" sz="2000" dirty="0">
                <a:solidFill>
                  <a:schemeClr val="accent2"/>
                </a:solidFill>
              </a:rPr>
              <a:t>Insegnare vuol dire anche tirare fuori le emozioni (vedi in seguito)</a:t>
            </a:r>
          </a:p>
          <a:p>
            <a:endParaRPr lang="it-IT" altLang="it-IT" sz="2000" dirty="0">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4B073A52-2C08-0A45-FFE2-EA82DF89F159}"/>
              </a:ext>
            </a:extLst>
          </p:cNvPr>
          <p:cNvSpPr txBox="1">
            <a:spLocks noChangeArrowheads="1"/>
          </p:cNvSpPr>
          <p:nvPr/>
        </p:nvSpPr>
        <p:spPr bwMode="auto">
          <a:xfrm>
            <a:off x="107950" y="476250"/>
            <a:ext cx="851376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Font typeface="Wingdings" panose="05000000000000000000" pitchFamily="2" charset="2"/>
              <a:buNone/>
            </a:pPr>
            <a:r>
              <a:rPr lang="it-IT" altLang="it-IT" sz="3700">
                <a:solidFill>
                  <a:srgbClr val="FFFF00"/>
                </a:solidFill>
                <a:ea typeface="Arial Unicode MS" pitchFamily="34" charset="-128"/>
              </a:rPr>
              <a:t>Che capelli porta la ragazza bionda?</a:t>
            </a:r>
            <a:endParaRPr lang="en-AU" altLang="it-IT" sz="3700">
              <a:solidFill>
                <a:srgbClr val="FFFF00"/>
              </a:solidFill>
              <a:ea typeface="Arial Unicode MS" pitchFamily="34" charset="-128"/>
            </a:endParaRPr>
          </a:p>
        </p:txBody>
      </p:sp>
      <p:sp>
        <p:nvSpPr>
          <p:cNvPr id="39939" name="Text Box 3">
            <a:extLst>
              <a:ext uri="{FF2B5EF4-FFF2-40B4-BE49-F238E27FC236}">
                <a16:creationId xmlns:a16="http://schemas.microsoft.com/office/drawing/2014/main" id="{EB9545CB-B508-22E1-2E36-881992B150E4}"/>
              </a:ext>
            </a:extLst>
          </p:cNvPr>
          <p:cNvSpPr txBox="1">
            <a:spLocks noChangeArrowheads="1"/>
          </p:cNvSpPr>
          <p:nvPr/>
        </p:nvSpPr>
        <p:spPr bwMode="auto">
          <a:xfrm rot="-5400000">
            <a:off x="8396287" y="6108701"/>
            <a:ext cx="1190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Font typeface="Wingdings" panose="05000000000000000000" pitchFamily="2" charset="2"/>
              <a:buNone/>
            </a:pPr>
            <a:r>
              <a:rPr lang="pl-PL" altLang="it-IT" sz="1200">
                <a:solidFill>
                  <a:srgbClr val="CC0066"/>
                </a:solidFill>
                <a:latin typeface="Times New Roman" panose="02020603050405020304" pitchFamily="18" charset="0"/>
                <a:ea typeface="Arial Unicode MS" pitchFamily="34" charset="-128"/>
              </a:rPr>
              <a:t>Peruki i diody</a:t>
            </a:r>
            <a:endParaRPr lang="en-AU" altLang="it-IT" sz="1200">
              <a:solidFill>
                <a:srgbClr val="CC0066"/>
              </a:solidFill>
              <a:latin typeface="Times New Roman" panose="02020603050405020304" pitchFamily="18" charset="0"/>
              <a:ea typeface="Arial Unicode MS" pitchFamily="34" charset="-128"/>
            </a:endParaRPr>
          </a:p>
        </p:txBody>
      </p:sp>
      <p:pic>
        <p:nvPicPr>
          <p:cNvPr id="39940" name="Immagine 2">
            <a:extLst>
              <a:ext uri="{FF2B5EF4-FFF2-40B4-BE49-F238E27FC236}">
                <a16:creationId xmlns:a16="http://schemas.microsoft.com/office/drawing/2014/main" id="{52709C10-E935-CC57-1293-F467C865D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463" y="2205038"/>
            <a:ext cx="513238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CasellaDiTesto 3">
            <a:extLst>
              <a:ext uri="{FF2B5EF4-FFF2-40B4-BE49-F238E27FC236}">
                <a16:creationId xmlns:a16="http://schemas.microsoft.com/office/drawing/2014/main" id="{E7E4CE99-DCB5-D955-89A4-8E02AF9FD340}"/>
              </a:ext>
            </a:extLst>
          </p:cNvPr>
          <p:cNvSpPr txBox="1">
            <a:spLocks noChangeArrowheads="1"/>
          </p:cNvSpPr>
          <p:nvPr/>
        </p:nvSpPr>
        <p:spPr bwMode="auto">
          <a:xfrm>
            <a:off x="1141413" y="6215063"/>
            <a:ext cx="494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Font typeface="Wingdings" panose="05000000000000000000" pitchFamily="2" charset="2"/>
              <a:buNone/>
            </a:pPr>
            <a:r>
              <a:rPr lang="it-IT" altLang="it-IT" sz="2100">
                <a:solidFill>
                  <a:srgbClr val="DAEDEF"/>
                </a:solidFill>
                <a:latin typeface="Arial Unicode MS" pitchFamily="34" charset="-128"/>
                <a:ea typeface="Arial Unicode MS" pitchFamily="34" charset="-128"/>
              </a:rPr>
              <a:t>Nessun colore indovinato!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a:extLst>
              <a:ext uri="{FF2B5EF4-FFF2-40B4-BE49-F238E27FC236}">
                <a16:creationId xmlns:a16="http://schemas.microsoft.com/office/drawing/2014/main" id="{A5A625C2-3ED4-553A-ED58-9AD0103449CB}"/>
              </a:ext>
            </a:extLst>
          </p:cNvPr>
          <p:cNvSpPr>
            <a:spLocks noGrp="1" noChangeArrowheads="1"/>
          </p:cNvSpPr>
          <p:nvPr>
            <p:ph type="title"/>
          </p:nvPr>
        </p:nvSpPr>
        <p:spPr>
          <a:xfrm>
            <a:off x="457200" y="-100013"/>
            <a:ext cx="8229600" cy="1143001"/>
          </a:xfrm>
        </p:spPr>
        <p:txBody>
          <a:bodyPr/>
          <a:lstStyle/>
          <a:p>
            <a:r>
              <a:rPr lang="it-IT" altLang="it-IT" sz="3600"/>
              <a:t>Didattica, pedagogia, cultura</a:t>
            </a:r>
          </a:p>
        </p:txBody>
      </p:sp>
      <p:sp>
        <p:nvSpPr>
          <p:cNvPr id="8195" name="CasellaDiTesto 2">
            <a:extLst>
              <a:ext uri="{FF2B5EF4-FFF2-40B4-BE49-F238E27FC236}">
                <a16:creationId xmlns:a16="http://schemas.microsoft.com/office/drawing/2014/main" id="{83C90BC2-4CDA-CD98-359C-01DF2B7703A5}"/>
              </a:ext>
            </a:extLst>
          </p:cNvPr>
          <p:cNvSpPr txBox="1">
            <a:spLocks noChangeArrowheads="1"/>
          </p:cNvSpPr>
          <p:nvPr/>
        </p:nvSpPr>
        <p:spPr bwMode="auto">
          <a:xfrm>
            <a:off x="179388" y="1196975"/>
            <a:ext cx="8964612"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it-IT" altLang="it-IT" sz="2000" dirty="0"/>
              <a:t>Molti insegnanti hanno la tendenza a seguire il libro [= insegnamento trasmissivo], specialmente alla Superiori, dove c’è l’esame di Stato che li dissuade dal «saltare» gli argomenti [e la personalizzazione dell’insegna- mento?]. A mio parere, invece, ogni insegnante deve prima di tutto individuare quali sono, secondo lui, </a:t>
            </a:r>
            <a:r>
              <a:rPr lang="it-IT" altLang="it-IT" sz="2000" b="1" dirty="0"/>
              <a:t>gli strumenti culturali di base</a:t>
            </a:r>
            <a:r>
              <a:rPr lang="it-IT" altLang="it-IT" sz="2000" dirty="0"/>
              <a:t>, i prerequisiti che </a:t>
            </a:r>
            <a:r>
              <a:rPr lang="it-IT" altLang="it-IT" sz="2000" b="1" dirty="0"/>
              <a:t>permettano</a:t>
            </a:r>
            <a:r>
              <a:rPr lang="it-IT" altLang="it-IT" sz="2000" dirty="0"/>
              <a:t> ai ragazzi di studiare e di approfondire tutto ciò che </a:t>
            </a:r>
            <a:r>
              <a:rPr lang="it-IT" altLang="it-IT" sz="2000" b="1" dirty="0"/>
              <a:t>nella vita può servire</a:t>
            </a:r>
            <a:r>
              <a:rPr lang="it-IT" altLang="it-IT" sz="2000" dirty="0"/>
              <a:t> [Comenius, 1657]. </a:t>
            </a:r>
          </a:p>
          <a:p>
            <a:pPr>
              <a:spcAft>
                <a:spcPts val="600"/>
              </a:spcAft>
            </a:pPr>
            <a:r>
              <a:rPr lang="it-IT" altLang="it-IT" sz="2000" dirty="0"/>
              <a:t>Poi deve porsi nella posizione di </a:t>
            </a:r>
            <a:r>
              <a:rPr lang="it-IT" altLang="it-IT" sz="2000" b="1" dirty="0"/>
              <a:t>guida</a:t>
            </a:r>
            <a:r>
              <a:rPr lang="it-IT" altLang="it-IT" sz="2000" dirty="0"/>
              <a:t> [iper-costruttivismo] e </a:t>
            </a:r>
            <a:r>
              <a:rPr lang="it-IT" altLang="it-IT" sz="2000" b="1" dirty="0"/>
              <a:t>insegnare a studiare</a:t>
            </a:r>
            <a:r>
              <a:rPr lang="it-IT" altLang="it-IT" sz="2000" dirty="0"/>
              <a:t> </a:t>
            </a:r>
            <a:r>
              <a:rPr lang="it-IT" altLang="it-IT" sz="2000" b="1" dirty="0"/>
              <a:t>qualcosa</a:t>
            </a:r>
            <a:r>
              <a:rPr lang="it-IT" altLang="it-IT" sz="2000" dirty="0"/>
              <a:t> [!] che serva davvero nella [loro] vita e nel lavoro, rendendo chiaro agli alunni perché quell’argomento deve essere studiato e perché è </a:t>
            </a:r>
            <a:r>
              <a:rPr lang="it-IT" altLang="it-IT" sz="2000" b="1" dirty="0"/>
              <a:t>utile</a:t>
            </a:r>
            <a:r>
              <a:rPr lang="it-IT" altLang="it-IT" sz="2000" dirty="0"/>
              <a:t>, importante per </a:t>
            </a:r>
            <a:r>
              <a:rPr lang="it-IT" altLang="it-IT" sz="2000" b="1" dirty="0"/>
              <a:t>loro</a:t>
            </a:r>
            <a:r>
              <a:rPr lang="it-IT" altLang="it-IT" sz="2000" dirty="0"/>
              <a:t>. (p. 119)</a:t>
            </a:r>
          </a:p>
          <a:p>
            <a:endParaRPr lang="it-IT" altLang="it-IT" sz="2000" dirty="0">
              <a:solidFill>
                <a:schemeClr val="accent2"/>
              </a:solidFill>
            </a:endParaRPr>
          </a:p>
          <a:p>
            <a:endParaRPr lang="it-IT" altLang="it-IT" sz="2000" dirty="0">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a:extLst>
              <a:ext uri="{FF2B5EF4-FFF2-40B4-BE49-F238E27FC236}">
                <a16:creationId xmlns:a16="http://schemas.microsoft.com/office/drawing/2014/main" id="{596A46C3-4D0D-60B2-F733-4485D6867387}"/>
              </a:ext>
            </a:extLst>
          </p:cNvPr>
          <p:cNvSpPr>
            <a:spLocks noGrp="1" noChangeArrowheads="1"/>
          </p:cNvSpPr>
          <p:nvPr>
            <p:ph type="title"/>
          </p:nvPr>
        </p:nvSpPr>
        <p:spPr>
          <a:xfrm>
            <a:off x="457200" y="-100013"/>
            <a:ext cx="8229600" cy="1143001"/>
          </a:xfrm>
        </p:spPr>
        <p:txBody>
          <a:bodyPr/>
          <a:lstStyle/>
          <a:p>
            <a:r>
              <a:rPr lang="it-IT" altLang="it-IT" sz="3600"/>
              <a:t>Pedagogical Contents Knowledge</a:t>
            </a:r>
          </a:p>
        </p:txBody>
      </p:sp>
      <p:sp>
        <p:nvSpPr>
          <p:cNvPr id="3" name="CasellaDiTesto 2">
            <a:extLst>
              <a:ext uri="{FF2B5EF4-FFF2-40B4-BE49-F238E27FC236}">
                <a16:creationId xmlns:a16="http://schemas.microsoft.com/office/drawing/2014/main" id="{2B1499D0-2919-7C08-707F-6E24E5793FE3}"/>
              </a:ext>
            </a:extLst>
          </p:cNvPr>
          <p:cNvSpPr txBox="1"/>
          <p:nvPr/>
        </p:nvSpPr>
        <p:spPr>
          <a:xfrm>
            <a:off x="174625" y="981075"/>
            <a:ext cx="8964613" cy="5170488"/>
          </a:xfrm>
          <a:prstGeom prst="rect">
            <a:avLst/>
          </a:prstGeom>
          <a:noFill/>
        </p:spPr>
        <p:txBody>
          <a:bodyPr>
            <a:spAutoFit/>
          </a:bodyPr>
          <a:lstStyle/>
          <a:p>
            <a:pPr>
              <a:spcAft>
                <a:spcPts val="600"/>
              </a:spcAft>
              <a:defRPr/>
            </a:pPr>
            <a:r>
              <a:rPr lang="it-IT" sz="2000" dirty="0"/>
              <a:t>Ma ci sono alcuni concetti – basilari – che credo possano essere validi delle Elementari all’Università. Principalmente sono questi:</a:t>
            </a:r>
          </a:p>
          <a:p>
            <a:pPr marL="342900" indent="-342900">
              <a:spcAft>
                <a:spcPts val="600"/>
              </a:spcAft>
              <a:buFont typeface="Arial" panose="020B0604020202020204" pitchFamily="34" charset="0"/>
              <a:buChar char="•"/>
              <a:defRPr/>
            </a:pPr>
            <a:r>
              <a:rPr lang="it-IT" sz="2000" dirty="0"/>
              <a:t>Bisogna conoscere bambini/ ragazzi, in generale: sapere quello che possono fare, e soprattutto, quello che non sono in grado di fare.</a:t>
            </a:r>
          </a:p>
          <a:p>
            <a:pPr marL="342900" indent="-342900">
              <a:spcAft>
                <a:spcPts val="600"/>
              </a:spcAft>
              <a:buFont typeface="Arial" panose="020B0604020202020204" pitchFamily="34" charset="0"/>
              <a:buChar char="•"/>
              <a:defRPr/>
            </a:pPr>
            <a:r>
              <a:rPr lang="it-IT" sz="2000" dirty="0"/>
              <a:t>Bisogna conoscere benissimo la materia che insegniamo, aggiornandosi sempre e mettendo in discussione tutto. </a:t>
            </a:r>
          </a:p>
          <a:p>
            <a:pPr marL="342900" indent="-342900">
              <a:spcAft>
                <a:spcPts val="600"/>
              </a:spcAft>
              <a:buFont typeface="Arial" panose="020B0604020202020204" pitchFamily="34" charset="0"/>
              <a:buChar char="•"/>
              <a:defRPr/>
            </a:pPr>
            <a:r>
              <a:rPr lang="it-IT" sz="2000" dirty="0"/>
              <a:t>Bisogna essere in grado di prevedere i problemi che possono sorgere: saper individuare, analizzare e capire il problema </a:t>
            </a:r>
            <a:r>
              <a:rPr lang="it-IT" sz="2000" i="1" dirty="0"/>
              <a:t>specifico</a:t>
            </a:r>
            <a:r>
              <a:rPr lang="it-IT" sz="2000" dirty="0"/>
              <a:t> per quell’alunno e per quella classe [= individualizzazione], e, solo dopo, trovare delle strategie mirate per risolverlo.</a:t>
            </a:r>
          </a:p>
          <a:p>
            <a:pPr marL="342900" indent="-342900">
              <a:spcAft>
                <a:spcPts val="600"/>
              </a:spcAft>
              <a:buFont typeface="Arial" panose="020B0604020202020204" pitchFamily="34" charset="0"/>
              <a:buChar char="•"/>
              <a:defRPr/>
            </a:pPr>
            <a:r>
              <a:rPr lang="it-IT" sz="2000" dirty="0"/>
              <a:t>Bisogna conoscere le strategie per una comunicazione efficace: saper </a:t>
            </a:r>
            <a:r>
              <a:rPr lang="it-IT" sz="2000" i="1" dirty="0"/>
              <a:t>catturare</a:t>
            </a:r>
            <a:r>
              <a:rPr lang="it-IT" sz="2000" dirty="0"/>
              <a:t> la loro attenzione, saper mantenere alto l’interesse, saper comunicare che riteniamo, in mondo che venga recepito [= cognitivismo]</a:t>
            </a:r>
          </a:p>
          <a:p>
            <a:pPr marL="342900" indent="-342900">
              <a:spcAft>
                <a:spcPts val="600"/>
              </a:spcAft>
              <a:buFont typeface="Arial" panose="020B0604020202020204" pitchFamily="34" charset="0"/>
              <a:buChar char="•"/>
              <a:defRPr/>
            </a:pPr>
            <a:r>
              <a:rPr lang="it-IT" sz="2000" dirty="0"/>
              <a:t>Bisogna imparare a emozionare, a coinvolgere, a entusiasmare</a:t>
            </a:r>
          </a:p>
          <a:p>
            <a:pPr marL="342900" indent="-342900">
              <a:spcAft>
                <a:spcPts val="600"/>
              </a:spcAft>
              <a:buFont typeface="Arial" panose="020B0604020202020204" pitchFamily="34" charset="0"/>
              <a:buChar char="•"/>
              <a:defRPr/>
            </a:pPr>
            <a:r>
              <a:rPr lang="it-IT" sz="2000" dirty="0"/>
              <a:t>Bisogna interessarsi dagli alunni e delle loro vita.   (p. 30)</a:t>
            </a:r>
            <a:endParaRPr lang="it-IT" sz="2000" dirty="0">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a:extLst>
              <a:ext uri="{FF2B5EF4-FFF2-40B4-BE49-F238E27FC236}">
                <a16:creationId xmlns:a16="http://schemas.microsoft.com/office/drawing/2014/main" id="{982E6855-7D33-3F6B-B614-1AED8B3490B2}"/>
              </a:ext>
            </a:extLst>
          </p:cNvPr>
          <p:cNvSpPr>
            <a:spLocks noGrp="1" noChangeArrowheads="1"/>
          </p:cNvSpPr>
          <p:nvPr>
            <p:ph type="title"/>
          </p:nvPr>
        </p:nvSpPr>
        <p:spPr>
          <a:xfrm>
            <a:off x="457200" y="-100013"/>
            <a:ext cx="8229600" cy="1143001"/>
          </a:xfrm>
        </p:spPr>
        <p:txBody>
          <a:bodyPr/>
          <a:lstStyle/>
          <a:p>
            <a:r>
              <a:rPr lang="it-IT" altLang="it-IT" sz="3600"/>
              <a:t>Il costruttivismo</a:t>
            </a:r>
          </a:p>
        </p:txBody>
      </p:sp>
      <p:sp>
        <p:nvSpPr>
          <p:cNvPr id="10243" name="CasellaDiTesto 2">
            <a:extLst>
              <a:ext uri="{FF2B5EF4-FFF2-40B4-BE49-F238E27FC236}">
                <a16:creationId xmlns:a16="http://schemas.microsoft.com/office/drawing/2014/main" id="{07FA141C-4632-7F7E-ABBC-D8FA8CAF221F}"/>
              </a:ext>
            </a:extLst>
          </p:cNvPr>
          <p:cNvSpPr txBox="1">
            <a:spLocks noChangeArrowheads="1"/>
          </p:cNvSpPr>
          <p:nvPr/>
        </p:nvSpPr>
        <p:spPr bwMode="auto">
          <a:xfrm>
            <a:off x="171450" y="1125538"/>
            <a:ext cx="8801100" cy="62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it-IT" altLang="it-IT" sz="1900" dirty="0"/>
              <a:t>[…] prima di spiegare, di qualunque argomento si tratti, per catturare l’attenzione […] ragionare insieme a loro, per trovare insieme i motivi […]</a:t>
            </a:r>
          </a:p>
          <a:p>
            <a:pPr>
              <a:spcAft>
                <a:spcPts val="600"/>
              </a:spcAft>
            </a:pPr>
            <a:r>
              <a:rPr lang="it-IT" altLang="it-IT" sz="1900" dirty="0"/>
              <a:t>È molto importante coinvolgerli continuamente nella lezione, che sia dedicata a spiegare un argomento nuovo o a interrogare. </a:t>
            </a:r>
          </a:p>
          <a:p>
            <a:pPr>
              <a:spcAft>
                <a:spcPts val="600"/>
              </a:spcAft>
            </a:pPr>
            <a:r>
              <a:rPr lang="it-IT" altLang="it-IT" sz="1900" dirty="0"/>
              <a:t>non bisogna mai perdere il controllo della loro attenzione, nemmeno quando compiliamo il registro. (p. 154-5)</a:t>
            </a:r>
          </a:p>
          <a:p>
            <a:pPr>
              <a:spcAft>
                <a:spcPts val="600"/>
              </a:spcAft>
            </a:pPr>
            <a:r>
              <a:rPr lang="it-IT" altLang="it-IT" sz="1900" dirty="0"/>
              <a:t>Cercate, quindi, di controllare se ci sono                                                           momenti in cui leggete nei loro occhi                                                        l’entusiasmo, l’interesse di chi sta scoprendo                                               qualcosa per la prima volta nelle sua vita. (p. 83)</a:t>
            </a:r>
          </a:p>
          <a:p>
            <a:pPr>
              <a:spcAft>
                <a:spcPts val="600"/>
              </a:spcAft>
            </a:pPr>
            <a:endParaRPr lang="it-IT" altLang="it-IT" sz="1900" dirty="0"/>
          </a:p>
          <a:p>
            <a:pPr>
              <a:spcAft>
                <a:spcPts val="600"/>
              </a:spcAft>
            </a:pPr>
            <a:endParaRPr lang="it-IT" altLang="it-IT" sz="1900" dirty="0"/>
          </a:p>
          <a:p>
            <a:pPr>
              <a:spcAft>
                <a:spcPts val="600"/>
              </a:spcAft>
            </a:pPr>
            <a:r>
              <a:rPr lang="it-IT" altLang="it-IT" sz="1900" dirty="0"/>
              <a:t>Fateli sentire utili. Chiedete loro dei piccoli favori: spiegarvi qualcosa che on sapete sulle automobili. Insegnerete loro il concetto che si può fare qualcosa per favore; mostrate che credete nel fatto che loro vi faranno un favore in cambio di nulla e non perché siete l’insegnante. Soprattutto, chiedetelo ai ragazzi più difficili. (p. 96) </a:t>
            </a:r>
          </a:p>
          <a:p>
            <a:pPr>
              <a:spcAft>
                <a:spcPts val="600"/>
              </a:spcAft>
            </a:pPr>
            <a:endParaRPr lang="it-IT" altLang="it-IT" sz="2000" dirty="0">
              <a:solidFill>
                <a:schemeClr val="accent2"/>
              </a:solidFill>
            </a:endParaRPr>
          </a:p>
          <a:p>
            <a:endParaRPr lang="it-IT" altLang="it-IT" sz="2000" dirty="0">
              <a:solidFill>
                <a:schemeClr val="accent2"/>
              </a:solidFill>
            </a:endParaRPr>
          </a:p>
        </p:txBody>
      </p:sp>
      <p:pic>
        <p:nvPicPr>
          <p:cNvPr id="2" name="Picture 5">
            <a:extLst>
              <a:ext uri="{FF2B5EF4-FFF2-40B4-BE49-F238E27FC236}">
                <a16:creationId xmlns:a16="http://schemas.microsoft.com/office/drawing/2014/main" id="{26C03B69-4298-C46F-6692-388677BC7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214" y="2780928"/>
            <a:ext cx="2923554" cy="21915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10184</TotalTime>
  <Words>1914</Words>
  <Application>Microsoft Office PowerPoint</Application>
  <PresentationFormat>Presentazione su schermo (4:3)</PresentationFormat>
  <Paragraphs>95</Paragraphs>
  <Slides>14</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Arial</vt:lpstr>
      <vt:lpstr>Arial Unicode MS</vt:lpstr>
      <vt:lpstr>Calibri</vt:lpstr>
      <vt:lpstr>Times New Roman</vt:lpstr>
      <vt:lpstr>Verdana</vt:lpstr>
      <vt:lpstr>Wingdings</vt:lpstr>
      <vt:lpstr>Projekt domyślny</vt:lpstr>
      <vt:lpstr>Inclusione e personalizzazione nell’insegnamento delle STEAM</vt:lpstr>
      <vt:lpstr>Presentazione standard di PowerPoint</vt:lpstr>
      <vt:lpstr>Non c’è un solo modo di insegnare</vt:lpstr>
      <vt:lpstr>Siate interessanti per ragazzi</vt:lpstr>
      <vt:lpstr>Definizioni della didattica</vt:lpstr>
      <vt:lpstr>Presentazione standard di PowerPoint</vt:lpstr>
      <vt:lpstr>Didattica, pedagogia, cultura</vt:lpstr>
      <vt:lpstr>Pedagogical Contents Knowledge</vt:lpstr>
      <vt:lpstr>Il costruttivismo</vt:lpstr>
      <vt:lpstr>L’iper-costruttivismo</vt:lpstr>
      <vt:lpstr>Si può insegnare a vivere?</vt:lpstr>
      <vt:lpstr>Crispiani: Meta-cognizione e didattica</vt:lpstr>
      <vt:lpstr>Conclusioni</vt:lpstr>
      <vt:lpstr>P.S. L’insegnare (lasciare un segno)     è il mestiere umano più antico…</vt:lpstr>
    </vt:vector>
  </TitlesOfParts>
  <Company>PAP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principio…</dc:title>
  <dc:creator>GK</dc:creator>
  <cp:lastModifiedBy>Maria Karwasz</cp:lastModifiedBy>
  <cp:revision>219</cp:revision>
  <cp:lastPrinted>2023-01-04T12:34:26Z</cp:lastPrinted>
  <dcterms:created xsi:type="dcterms:W3CDTF">2006-02-09T22:46:12Z</dcterms:created>
  <dcterms:modified xsi:type="dcterms:W3CDTF">2023-01-08T18:15:15Z</dcterms:modified>
</cp:coreProperties>
</file>