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8" r:id="rId2"/>
    <p:sldId id="313" r:id="rId3"/>
    <p:sldId id="381" r:id="rId4"/>
    <p:sldId id="315" r:id="rId5"/>
    <p:sldId id="323" r:id="rId6"/>
    <p:sldId id="316" r:id="rId7"/>
    <p:sldId id="310" r:id="rId8"/>
    <p:sldId id="325" r:id="rId9"/>
    <p:sldId id="382" r:id="rId10"/>
    <p:sldId id="377" r:id="rId11"/>
    <p:sldId id="383" r:id="rId12"/>
    <p:sldId id="344" r:id="rId13"/>
    <p:sldId id="347" r:id="rId14"/>
    <p:sldId id="366" r:id="rId15"/>
    <p:sldId id="367" r:id="rId16"/>
    <p:sldId id="372" r:id="rId17"/>
    <p:sldId id="374" r:id="rId18"/>
    <p:sldId id="346" r:id="rId19"/>
    <p:sldId id="350" r:id="rId20"/>
    <p:sldId id="348" r:id="rId21"/>
    <p:sldId id="378" r:id="rId22"/>
    <p:sldId id="376" r:id="rId23"/>
    <p:sldId id="379" r:id="rId24"/>
    <p:sldId id="360" r:id="rId25"/>
    <p:sldId id="362" r:id="rId26"/>
    <p:sldId id="363" r:id="rId27"/>
    <p:sldId id="373" r:id="rId28"/>
    <p:sldId id="369" r:id="rId29"/>
    <p:sldId id="380" r:id="rId30"/>
    <p:sldId id="301" r:id="rId31"/>
    <p:sldId id="260" r:id="rId32"/>
    <p:sldId id="259" r:id="rId33"/>
    <p:sldId id="262" r:id="rId34"/>
    <p:sldId id="331" r:id="rId35"/>
    <p:sldId id="286" r:id="rId36"/>
  </p:sldIdLst>
  <p:sldSz cx="9144000" cy="6858000" type="screen4x3"/>
  <p:notesSz cx="7102475" cy="102330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CC0000"/>
    <a:srgbClr val="FFFF00"/>
    <a:srgbClr val="008000"/>
    <a:srgbClr val="FFFFCC"/>
    <a:srgbClr val="FFFF99"/>
    <a:srgbClr val="33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5" autoAdjust="0"/>
    <p:restoredTop sz="94718" autoAdjust="0"/>
  </p:normalViewPr>
  <p:slideViewPr>
    <p:cSldViewPr>
      <p:cViewPr varScale="1">
        <p:scale>
          <a:sx n="66" d="100"/>
          <a:sy n="66" d="100"/>
        </p:scale>
        <p:origin x="60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EFA0038-D1B8-B8CD-DEE4-643E01AF6D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50FEB17-29AE-CCDA-5B05-37F6025D386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E239E00-7D01-A44C-46FC-567D4E74D1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37ACBDA5-102E-AEB6-009E-447E691DE75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 noProof="0"/>
              <a:t>Kliknij, aby edytować style wzorca tekstu</a:t>
            </a:r>
          </a:p>
          <a:p>
            <a:pPr lvl="1"/>
            <a:r>
              <a:rPr lang="pl-PL" altLang="it-IT" noProof="0"/>
              <a:t>Drugi poziom</a:t>
            </a:r>
          </a:p>
          <a:p>
            <a:pPr lvl="2"/>
            <a:r>
              <a:rPr lang="pl-PL" altLang="it-IT" noProof="0"/>
              <a:t>Trzeci poziom</a:t>
            </a:r>
          </a:p>
          <a:p>
            <a:pPr lvl="3"/>
            <a:r>
              <a:rPr lang="pl-PL" altLang="it-IT" noProof="0"/>
              <a:t>Czwarty poziom</a:t>
            </a:r>
          </a:p>
          <a:p>
            <a:pPr lvl="4"/>
            <a:r>
              <a:rPr lang="pl-PL" altLang="it-IT" noProof="0"/>
              <a:t>Piąty poziom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8B5AC1D9-20D6-72AC-930D-71EB8BA0348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9B55CF43-FB92-FCCE-2059-0E6C475B80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34546893-230B-426E-88DF-473B1E8CCAC9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4F39523-D941-6E84-6884-5EF41FC3113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57" tIns="49528" rIns="99057" bIns="49528" anchor="b"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5711CBC-FB49-4289-B5A5-BBBA23FDCAF4}" type="slidenum">
              <a:rPr lang="en-AU" altLang="it-IT" sz="1300">
                <a:latin typeface="Arial" panose="020B0604020202020204" pitchFamily="34" charset="0"/>
              </a:rPr>
              <a:pPr algn="r" eaLnBrk="1" hangingPunct="1"/>
              <a:t>2</a:t>
            </a:fld>
            <a:endParaRPr lang="en-AU" altLang="it-IT" sz="1300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CAF11517-23C0-8569-F49D-A4206966C1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8C20F5F-E508-95EC-BBCD-234E95120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731C157-1A98-C4FC-818A-C80184EDC1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2BBFFC2-0E5B-D76C-EDA8-5565B8F8D8F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noProof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0756C68-D771-4AE1-A547-803D469194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73DF3-0D41-4BFE-A631-C84DEF92B271}" type="slidenum">
              <a:rPr lang="en-AU" altLang="it-IT"/>
              <a:pPr/>
              <a:t>21</a:t>
            </a:fld>
            <a:endParaRPr lang="en-AU" altLang="it-IT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A6B32A48-EC48-B3E4-063F-C1CF36174D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5CE1696C-7B24-C83F-3B85-1D73F12FE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4268106-CFB1-59D2-CA0C-9C283B4B2F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8C0C30-AA2B-421E-8223-5A6459D79B83}" type="slidenum">
              <a:rPr lang="en-AU" altLang="it-IT"/>
              <a:pPr/>
              <a:t>23</a:t>
            </a:fld>
            <a:endParaRPr lang="en-AU" altLang="it-IT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ADA409FB-CC72-28C8-AB7D-FECC07B682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7B230912-9E5E-9052-E1C2-3CA08D6E5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B1CFCD-7E0E-2939-E1A2-6F234F9F8D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933066-FDE8-4C9E-89B8-CE405C244D79}" type="slidenum">
              <a:rPr lang="en-AU" altLang="it-IT"/>
              <a:pPr/>
              <a:t>29</a:t>
            </a:fld>
            <a:endParaRPr lang="en-AU" altLang="it-IT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3C0A1E04-AE06-ED67-1084-A528F34ABD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677438E8-D1BA-A542-1BDA-331548123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4987B27F-7C9E-5F74-01F1-9DE0F4FCE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7D59062-2FFD-48B2-8424-68A5A09AE1E0}" type="slidenum">
              <a:rPr lang="en-AU" altLang="it-IT" smtClean="0">
                <a:latin typeface="Arial" panose="020B0604020202020204" pitchFamily="34" charset="0"/>
              </a:rPr>
              <a:pPr/>
              <a:t>35</a:t>
            </a:fld>
            <a:endParaRPr lang="en-AU" altLang="it-IT">
              <a:latin typeface="Arial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F3E2BB49-1768-2CFA-AE48-5637570D4B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F79CF3B1-9DFB-8246-6FEC-C8334FC91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 noProof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A3516-0865-B951-55ED-15CAA80D69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32E1BD-70C7-C1F3-6E76-B42F6F3F2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C6870-167E-1094-6658-2D297C7A2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34726-B64A-41DE-B2E3-A8D5EF1ADE4B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31971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A51BC9-2B14-A8F0-B05D-393A5610F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25C137-4FA4-A589-CF4C-B2A061FB3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7D9870-7DB7-C663-F66F-86C8DE1F2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E6EE0-92B6-42F5-9772-8AA2E1EAB19B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49233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E4B6BB-A00B-9988-7A0F-0F66C50E2B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3E5781-C7CE-69DA-6EFB-519AF5F81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E23137-028C-0151-91CE-36126D625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62289-FF19-4783-AB62-465C153C7804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70981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52349B-4E8D-F458-B372-D3D31EA0F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F6C545-4031-6C0A-2DD6-DB5CD586A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0B6954-E016-2D18-6E82-8E2D53AAB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E5840-5BDC-43CB-85CE-720278697105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00476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531FA2-6725-5C63-7BD1-16CC38102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4BBD8E-1644-E036-9110-6F4B77401B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D10851-3EDC-779D-896F-3A12BB2A6B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15A67-3C02-4D7D-A6E8-8976886DF0E0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71707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4C009-A680-AC95-2625-AEF1F54B6D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44BE8-1A0C-4877-D26A-75273DA7C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CA79F-97BA-EAD7-44B1-74F5ACFBF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63BD0-1315-44E6-A899-3872100AC487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360257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2B1FD4-34ED-035A-0CDF-47071F7DC0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5277F0-6E28-BA59-127A-2A6736B7A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947460D-C3AB-09E6-3D6F-96DC7F112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43D3C-A50E-4378-BB5E-14CD767033BA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15274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66CEE3-A455-DEA4-28B3-806B9CC8E7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DDC547-059F-4700-6D95-8B8781240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F301FF-AA65-D727-FF27-2BE0830BAE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EDD8E-9C96-4242-ADEC-4DFD7AC455B9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241592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B0BF66-FB56-06D4-34C7-D01D432AB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0ADF40-7EFE-BAA0-8B01-2D252C492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07EF58-D9D3-541B-3717-BED73F1BF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B5253-F721-4BB3-9840-ECE36A196C88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07815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B7F06-74AD-F2F3-3CE4-E5593B2DB4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8BCF7D-1802-5EB3-7924-BAB8DA98E4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DCC3B-2C3D-CBB1-0A47-88475F2F8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CFDE8-B5A2-4EE2-9805-C0E505D513DE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40947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45775-601A-E276-D14E-1B5765800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11DC33-A3BB-7134-AA6A-CC0509CD69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6930B-0768-7709-2F01-CC519AC977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6BD0-32A6-4A8B-962C-A16E7CD8FE5D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  <p:extLst>
      <p:ext uri="{BB962C8B-B14F-4D97-AF65-F5344CB8AC3E}">
        <p14:creationId xmlns:p14="http://schemas.microsoft.com/office/powerpoint/2010/main" val="198294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B76178F-E6C4-9F1D-EA48-4FBCA5DA9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2FC0625-9722-19CC-C47C-8D98C13A7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it-IT"/>
              <a:t>Kliknij, aby edytować style wzorca tekstu</a:t>
            </a:r>
          </a:p>
          <a:p>
            <a:pPr lvl="1"/>
            <a:r>
              <a:rPr lang="pl-PL" altLang="it-IT"/>
              <a:t>Drugi poziom</a:t>
            </a:r>
          </a:p>
          <a:p>
            <a:pPr lvl="2"/>
            <a:r>
              <a:rPr lang="pl-PL" altLang="it-IT"/>
              <a:t>Trzeci poziom</a:t>
            </a:r>
          </a:p>
          <a:p>
            <a:pPr lvl="3"/>
            <a:r>
              <a:rPr lang="pl-PL" altLang="it-IT"/>
              <a:t>Czwarty poziom</a:t>
            </a:r>
          </a:p>
          <a:p>
            <a:pPr lvl="4"/>
            <a:r>
              <a:rPr lang="pl-PL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4C6D2B-3D29-65D1-5639-8307A122F7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B9A2E9-38C0-B9B2-D121-23EB795886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l-PL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A96ABF-EC37-4127-9648-29BB201A3C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C18AB7D-D2FA-4D12-B850-7C0898E3A1AA}" type="slidenum">
              <a:rPr lang="pl-PL" altLang="it-IT"/>
              <a:pPr>
                <a:defRPr/>
              </a:pPr>
              <a:t>‹N›</a:t>
            </a:fld>
            <a:endParaRPr lang="pl-PL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can.ca/experts/john-nesbit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can.ca/experts/liu-qin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74001">
              <a:srgbClr val="E0F1F2"/>
            </a:gs>
            <a:gs pos="83000">
              <a:srgbClr val="E0F1F2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CB1D09F-6D63-D394-E383-86B26D5D52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692150"/>
            <a:ext cx="7772400" cy="1470025"/>
          </a:xfrm>
        </p:spPr>
        <p:txBody>
          <a:bodyPr anchor="ctr"/>
          <a:lstStyle/>
          <a:p>
            <a:pPr eaLnBrk="1" hangingPunct="1"/>
            <a:r>
              <a:rPr lang="it-IT" altLang="it-IT" sz="4400" b="1">
                <a:solidFill>
                  <a:schemeClr val="tx1"/>
                </a:solidFill>
              </a:rPr>
              <a:t>Personalizzazione dell’insegnamento STEAM</a:t>
            </a:r>
            <a:endParaRPr lang="pl-PL" altLang="it-IT" sz="4400" b="1">
              <a:solidFill>
                <a:schemeClr val="tx1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0153AF5-1EED-6578-6EA3-E6B6D4E8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08500"/>
            <a:ext cx="792003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 b="1" dirty="0">
                <a:solidFill>
                  <a:srgbClr val="002060"/>
                </a:solidFill>
              </a:rPr>
              <a:t>Grzegorz Karwasz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 b="1" dirty="0">
                <a:solidFill>
                  <a:srgbClr val="002060"/>
                </a:solidFill>
              </a:rPr>
              <a:t>karwasz@fizyka.umk.pl</a:t>
            </a:r>
          </a:p>
        </p:txBody>
      </p:sp>
      <p:sp>
        <p:nvSpPr>
          <p:cNvPr id="3076" name="CasellaDiTesto 1">
            <a:extLst>
              <a:ext uri="{FF2B5EF4-FFF2-40B4-BE49-F238E27FC236}">
                <a16:creationId xmlns:a16="http://schemas.microsoft.com/office/drawing/2014/main" id="{726F607D-514A-CCB2-094D-84944CC7D9D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7675" y="2613025"/>
            <a:ext cx="87137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rgbClr val="CC0000"/>
                </a:solidFill>
              </a:rPr>
              <a:t>Piero </a:t>
            </a:r>
            <a:r>
              <a:rPr lang="it-IT" altLang="it-IT" sz="4400" dirty="0" err="1">
                <a:solidFill>
                  <a:srgbClr val="CC0000"/>
                </a:solidFill>
              </a:rPr>
              <a:t>Crispiani</a:t>
            </a:r>
            <a:r>
              <a:rPr lang="it-IT" altLang="it-IT" sz="4400" dirty="0">
                <a:solidFill>
                  <a:srgbClr val="CC0000"/>
                </a:solidFill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rgbClr val="CC0000"/>
                </a:solidFill>
              </a:rPr>
              <a:t> Didattica costruttivista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35F7E9E2-AF16-060D-2AAC-6C325E70A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Cognitive pedagogy </a:t>
            </a:r>
            <a:br>
              <a:rPr lang="pl-PL" altLang="it-IT" sz="3200">
                <a:latin typeface="Verdana" panose="020B0604030504040204" pitchFamily="34" charset="0"/>
              </a:rPr>
            </a:br>
            <a:r>
              <a:rPr lang="pl-PL" altLang="it-IT" sz="3200">
                <a:latin typeface="Verdana" panose="020B0604030504040204" pitchFamily="34" charset="0"/>
              </a:rPr>
              <a:t>(Bronek Siemieniecki)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sp>
        <p:nvSpPr>
          <p:cNvPr id="240644" name="Text Box 4">
            <a:extLst>
              <a:ext uri="{FF2B5EF4-FFF2-40B4-BE49-F238E27FC236}">
                <a16:creationId xmlns:a16="http://schemas.microsoft.com/office/drawing/2014/main" id="{4FDB4C79-6BD5-8DDF-662C-2C0D7DBA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557338"/>
            <a:ext cx="817245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b="1">
                <a:solidFill>
                  <a:srgbClr val="333399"/>
                </a:solidFill>
                <a:latin typeface="Verdana" panose="020B0604030504040204" pitchFamily="34" charset="0"/>
              </a:rPr>
              <a:t>Pedagogical options: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AU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Importance of communication processes </a:t>
            </a:r>
            <a:endParaRPr lang="pl-PL" altLang="it-IT" sz="2200">
              <a:solidFill>
                <a:srgbClr val="333399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</a:pPr>
            <a:r>
              <a:rPr lang="pl-PL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	</a:t>
            </a:r>
            <a:r>
              <a:rPr lang="en-AU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for all pedagogical actions</a:t>
            </a:r>
          </a:p>
          <a:p>
            <a:pPr>
              <a:spcBef>
                <a:spcPct val="20000"/>
              </a:spcBef>
            </a:pP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- Information as the basis pedagogical concept</a:t>
            </a:r>
          </a:p>
          <a:p>
            <a:pPr>
              <a:spcBef>
                <a:spcPct val="20000"/>
              </a:spcBef>
            </a:pP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- Language as stimulating factor in all processes within pedagogy understood both as science and practice</a:t>
            </a:r>
          </a:p>
          <a:p>
            <a:pPr>
              <a:spcBef>
                <a:spcPct val="20000"/>
              </a:spcBef>
            </a:pP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- Lack or weak stimulation of </a:t>
            </a:r>
            <a:r>
              <a:rPr lang="en-AU" altLang="it-IT" sz="2100" i="1">
                <a:solidFill>
                  <a:srgbClr val="333399"/>
                </a:solidFill>
                <a:latin typeface="Verdana" panose="020B0604030504040204" pitchFamily="34" charset="0"/>
              </a:rPr>
              <a:t>general</a:t>
            </a: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 creative abilities and formulating </a:t>
            </a:r>
            <a:r>
              <a:rPr lang="en-AU" altLang="it-IT" sz="2100" i="1">
                <a:solidFill>
                  <a:srgbClr val="333399"/>
                </a:solidFill>
                <a:latin typeface="Verdana" panose="020B0604030504040204" pitchFamily="34" charset="0"/>
              </a:rPr>
              <a:t>intentions</a:t>
            </a: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 and ideas induce too concrete, schematics and repetitive actions</a:t>
            </a:r>
          </a:p>
          <a:p>
            <a:pPr>
              <a:spcBef>
                <a:spcPct val="20000"/>
              </a:spcBef>
            </a:pP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- A need to implement in education the sitution inducing </a:t>
            </a:r>
            <a:r>
              <a:rPr lang="en-AU" altLang="it-IT" sz="2100" i="1">
                <a:solidFill>
                  <a:srgbClr val="333399"/>
                </a:solidFill>
                <a:latin typeface="Verdana" panose="020B0604030504040204" pitchFamily="34" charset="0"/>
              </a:rPr>
              <a:t>emotions</a:t>
            </a:r>
            <a:endParaRPr lang="en-AU" altLang="it-IT" sz="2100">
              <a:solidFill>
                <a:srgbClr val="333399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</a:pP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- Introduction into communication of electronic media shows only </a:t>
            </a:r>
            <a:r>
              <a:rPr lang="en-AU" altLang="it-IT" sz="2100" i="1">
                <a:solidFill>
                  <a:srgbClr val="333399"/>
                </a:solidFill>
                <a:latin typeface="Verdana" panose="020B0604030504040204" pitchFamily="34" charset="0"/>
              </a:rPr>
              <a:t>partially</a:t>
            </a: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 the surrounding world</a:t>
            </a:r>
          </a:p>
          <a:p>
            <a:pPr>
              <a:spcBef>
                <a:spcPct val="20000"/>
              </a:spcBef>
            </a:pPr>
            <a:r>
              <a:rPr lang="en-AU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- An adult (pupil) linking in her/his activity creative and analytic thinking is more </a:t>
            </a:r>
            <a:r>
              <a:rPr lang="en-AU" altLang="it-IT" sz="2100" i="1">
                <a:solidFill>
                  <a:srgbClr val="333399"/>
                </a:solidFill>
                <a:latin typeface="Verdana" panose="020B0604030504040204" pitchFamily="34" charset="0"/>
              </a:rPr>
              <a:t>effective</a:t>
            </a:r>
            <a:r>
              <a:rPr lang="pl-PL" altLang="it-IT" sz="2100">
                <a:solidFill>
                  <a:srgbClr val="333399"/>
                </a:solidFill>
                <a:latin typeface="Verdana" panose="020B0604030504040204" pitchFamily="34" charset="0"/>
              </a:rPr>
              <a:t>  </a:t>
            </a:r>
            <a:endParaRPr lang="en-AU" altLang="it-IT" sz="2100">
              <a:solidFill>
                <a:srgbClr val="333399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</a:pPr>
            <a:endParaRPr lang="en-AU" altLang="it-IT" sz="2200" b="1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pic>
        <p:nvPicPr>
          <p:cNvPr id="240645" name="Picture 5">
            <a:extLst>
              <a:ext uri="{FF2B5EF4-FFF2-40B4-BE49-F238E27FC236}">
                <a16:creationId xmlns:a16="http://schemas.microsoft.com/office/drawing/2014/main" id="{CD966D70-EE42-DCD8-F0AA-0B35E845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260350"/>
            <a:ext cx="1522412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6FCBDCB1-FE4F-9ABE-51A4-A64BC5E8E0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17863"/>
            <a:ext cx="7313612" cy="1143000"/>
          </a:xfrm>
        </p:spPr>
        <p:txBody>
          <a:bodyPr/>
          <a:lstStyle/>
          <a:p>
            <a:r>
              <a:rPr lang="pl-PL" altLang="it-IT" sz="3200" dirty="0">
                <a:latin typeface="Verdana" panose="020B0604030504040204" pitchFamily="34" charset="0"/>
              </a:rPr>
              <a:t>Guided participation: theory </a:t>
            </a:r>
            <a:br>
              <a:rPr lang="pl-PL" altLang="it-IT" sz="3200" dirty="0">
                <a:latin typeface="Verdana" panose="020B0604030504040204" pitchFamily="34" charset="0"/>
              </a:rPr>
            </a:br>
            <a:r>
              <a:rPr lang="pl-PL" altLang="it-IT" sz="3200" dirty="0">
                <a:latin typeface="Verdana" panose="020B0604030504040204" pitchFamily="34" charset="0"/>
              </a:rPr>
              <a:t>(Barbara Rogoff)</a:t>
            </a:r>
            <a:endParaRPr lang="en-AU" altLang="it-IT" sz="3200" dirty="0">
              <a:latin typeface="Verdana" panose="020B0604030504040204" pitchFamily="34" charset="0"/>
            </a:endParaRPr>
          </a:p>
        </p:txBody>
      </p:sp>
      <p:sp>
        <p:nvSpPr>
          <p:cNvPr id="173060" name="Text Box 4">
            <a:extLst>
              <a:ext uri="{FF2B5EF4-FFF2-40B4-BE49-F238E27FC236}">
                <a16:creationId xmlns:a16="http://schemas.microsoft.com/office/drawing/2014/main" id="{798E73F0-FD5E-E520-8AEE-A2F6934B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76" y="1471910"/>
            <a:ext cx="8569647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spcBef>
                <a:spcPct val="20000"/>
              </a:spcBef>
            </a:pPr>
            <a:r>
              <a:rPr lang="it-IT" altLang="it-IT" sz="2000" dirty="0">
                <a:latin typeface="Verdana" panose="020B0604030504040204" pitchFamily="34" charset="0"/>
              </a:rPr>
              <a:t>"Strutturare un problema nel guidare la partecipazione può coinvolgere gli insegnanti, che forniscono ai bambini la possibilità di partecipare a un sotto-obiettivo significativo di un'attività, che incarna il processo dell'attività nel suo complesso. </a:t>
            </a:r>
          </a:p>
          <a:p>
            <a:pPr marL="0" indent="0" algn="just">
              <a:spcBef>
                <a:spcPct val="20000"/>
              </a:spcBef>
            </a:pPr>
            <a:r>
              <a:rPr lang="it-IT" altLang="it-IT" sz="2000" dirty="0">
                <a:latin typeface="Verdana" panose="020B0604030504040204" pitchFamily="34" charset="0"/>
              </a:rPr>
              <a:t>La strutturazione non si concentra sulla suddivisione di un'attività in passaggi ordinati minuziosamente da misurare in modo bloccato. Piuttosto, una strutturazione efficace – a mio avviso – mantiene il coinvolgimento dei bambini con lo scopo dell'attività, integrando vari aspetti di compiti in un pezzo gestibile. </a:t>
            </a:r>
          </a:p>
          <a:p>
            <a:pPr marL="0" indent="0" algn="just">
              <a:spcBef>
                <a:spcPct val="20000"/>
              </a:spcBef>
            </a:pPr>
            <a:r>
              <a:rPr lang="it-IT" altLang="it-IT" sz="2000" dirty="0">
                <a:latin typeface="Verdana" panose="020B0604030504040204" pitchFamily="34" charset="0"/>
              </a:rPr>
              <a:t>Il coinvolgimento nel processo generale e nello scopo dell'attività, in una forma gestibile e supportabile, offre ai bambini la possibilità di vedere come i passaggi si incastrano tra loro e di partecipare ad aspetti dell'attività che riflettono l'obiettivo generale, acquisendo sia abilità che una visione di come e perché l'attività funziona "</a:t>
            </a:r>
            <a:r>
              <a:rPr lang="it-IT" altLang="it-IT" sz="2000" u="sng" dirty="0">
                <a:latin typeface="Verdana" panose="020B0604030504040204" pitchFamily="34" charset="0"/>
              </a:rPr>
              <a:t>
</a:t>
            </a:r>
            <a:r>
              <a:rPr lang="pl-PL" altLang="it-IT" sz="1800" dirty="0">
                <a:latin typeface="Verdana" panose="020B0604030504040204" pitchFamily="34" charset="0"/>
              </a:rPr>
              <a:t>Barbara Rogoff, </a:t>
            </a:r>
            <a:r>
              <a:rPr lang="pl-PL" altLang="it-IT" sz="1800" i="1" dirty="0">
                <a:latin typeface="Verdana" panose="020B0604030504040204" pitchFamily="34" charset="0"/>
              </a:rPr>
              <a:t>Apprenticeship in Thinking</a:t>
            </a:r>
            <a:r>
              <a:rPr lang="pl-PL" altLang="it-IT" sz="1800" dirty="0">
                <a:latin typeface="Verdana" panose="020B0604030504040204" pitchFamily="34" charset="0"/>
              </a:rPr>
              <a:t>, Oxford, 1990, p. 95</a:t>
            </a:r>
            <a:r>
              <a:rPr lang="pl-PL" altLang="it-IT" sz="2000" dirty="0">
                <a:solidFill>
                  <a:srgbClr val="333399"/>
                </a:solidFill>
                <a:latin typeface="Verdana" panose="020B0604030504040204" pitchFamily="34" charset="0"/>
              </a:rPr>
              <a:t> </a:t>
            </a:r>
            <a:endParaRPr lang="en-AU" altLang="it-IT" sz="2000" dirty="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36403A0-FB2F-A8CF-680E-16072217C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Guided participation: implementation at school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pic>
        <p:nvPicPr>
          <p:cNvPr id="194565" name="Picture 5">
            <a:extLst>
              <a:ext uri="{FF2B5EF4-FFF2-40B4-BE49-F238E27FC236}">
                <a16:creationId xmlns:a16="http://schemas.microsoft.com/office/drawing/2014/main" id="{64E2F8F0-DD46-8E16-F807-B782E78F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6" name="Picture 6">
            <a:extLst>
              <a:ext uri="{FF2B5EF4-FFF2-40B4-BE49-F238E27FC236}">
                <a16:creationId xmlns:a16="http://schemas.microsoft.com/office/drawing/2014/main" id="{B2056F7E-CDC8-785A-4890-4E9BC0543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49500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7" name="Picture 7">
            <a:extLst>
              <a:ext uri="{FF2B5EF4-FFF2-40B4-BE49-F238E27FC236}">
                <a16:creationId xmlns:a16="http://schemas.microsoft.com/office/drawing/2014/main" id="{A671265C-C510-14F4-8138-9FD1C15C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381" y="268922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8" name="Text Box 8">
            <a:extLst>
              <a:ext uri="{FF2B5EF4-FFF2-40B4-BE49-F238E27FC236}">
                <a16:creationId xmlns:a16="http://schemas.microsoft.com/office/drawing/2014/main" id="{FE921190-38AF-AFD4-4C7D-5FD5B5C5B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5589588"/>
            <a:ext cx="24828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Problem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Solution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Development</a:t>
            </a:r>
            <a:endParaRPr lang="en-AU" altLang="it-IT" sz="200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sp>
        <p:nvSpPr>
          <p:cNvPr id="194569" name="Text Box 9">
            <a:extLst>
              <a:ext uri="{FF2B5EF4-FFF2-40B4-BE49-F238E27FC236}">
                <a16:creationId xmlns:a16="http://schemas.microsoft.com/office/drawing/2014/main" id="{9B9A7AC7-5483-1EED-1143-E64EF7284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075" y="6381750"/>
            <a:ext cx="5380038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GK, </a:t>
            </a:r>
            <a:r>
              <a:rPr lang="pl-PL" altLang="it-IT" sz="1600" i="1">
                <a:solidFill>
                  <a:srgbClr val="333399"/>
                </a:solidFill>
                <a:latin typeface="Verdana" panose="020B0604030504040204" pitchFamily="34" charset="0"/>
              </a:rPr>
              <a:t>Fiat Lux</a:t>
            </a:r>
            <a:r>
              <a:rPr lang="pl-PL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 Interactive exhibition, 2010 (foto MK)</a:t>
            </a:r>
            <a:endParaRPr lang="en-AU" altLang="it-IT" sz="160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69A4CC5E-3627-E6C1-0BCD-5FDFCA52F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301625"/>
            <a:ext cx="7777162" cy="1143000"/>
          </a:xfrm>
        </p:spPr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Guided experiment: implementations in all ambients 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sp>
        <p:nvSpPr>
          <p:cNvPr id="197638" name="Text Box 6">
            <a:extLst>
              <a:ext uri="{FF2B5EF4-FFF2-40B4-BE49-F238E27FC236}">
                <a16:creationId xmlns:a16="http://schemas.microsoft.com/office/drawing/2014/main" id="{1D76A7B1-464D-EF9D-93AA-BF1EE24A6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5589588"/>
            <a:ext cx="22828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Concept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Explanation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Experiment</a:t>
            </a:r>
            <a:endParaRPr lang="en-AU" altLang="it-IT" sz="200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sp>
        <p:nvSpPr>
          <p:cNvPr id="197639" name="Text Box 7">
            <a:extLst>
              <a:ext uri="{FF2B5EF4-FFF2-40B4-BE49-F238E27FC236}">
                <a16:creationId xmlns:a16="http://schemas.microsoft.com/office/drawing/2014/main" id="{E182D796-958D-435C-DD80-135999BF2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381750"/>
            <a:ext cx="5807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GK, </a:t>
            </a:r>
            <a:r>
              <a:rPr lang="pl-PL" altLang="it-IT" sz="1600" i="1">
                <a:solidFill>
                  <a:srgbClr val="333399"/>
                </a:solidFill>
                <a:latin typeface="Verdana" panose="020B0604030504040204" pitchFamily="34" charset="0"/>
              </a:rPr>
              <a:t>Galileo</a:t>
            </a:r>
            <a:r>
              <a:rPr lang="pl-PL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 Interactive lecture, Leszno 2012 (foto MK)</a:t>
            </a:r>
            <a:endParaRPr lang="en-AU" altLang="it-IT" sz="160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pic>
        <p:nvPicPr>
          <p:cNvPr id="197640" name="Picture 8">
            <a:extLst>
              <a:ext uri="{FF2B5EF4-FFF2-40B4-BE49-F238E27FC236}">
                <a16:creationId xmlns:a16="http://schemas.microsoft.com/office/drawing/2014/main" id="{B2A66150-F4FA-40D6-A124-837C3102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1" name="Picture 9">
            <a:extLst>
              <a:ext uri="{FF2B5EF4-FFF2-40B4-BE49-F238E27FC236}">
                <a16:creationId xmlns:a16="http://schemas.microsoft.com/office/drawing/2014/main" id="{0AFEE3E6-B16A-4311-7778-44C22768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2050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2" name="Picture 10">
            <a:extLst>
              <a:ext uri="{FF2B5EF4-FFF2-40B4-BE49-F238E27FC236}">
                <a16:creationId xmlns:a16="http://schemas.microsoft.com/office/drawing/2014/main" id="{B3E3F03A-4FD2-6201-163F-07007518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36838"/>
            <a:ext cx="4800600" cy="35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C134A713-7625-FD09-83A3-8DD626719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Experiment does not substitute participation</a:t>
            </a:r>
            <a:r>
              <a:rPr lang="pl-PL" altLang="it-IT" sz="3200"/>
              <a:t> </a:t>
            </a:r>
            <a:endParaRPr lang="en-AU" altLang="it-IT" sz="3200"/>
          </a:p>
        </p:txBody>
      </p:sp>
      <p:sp>
        <p:nvSpPr>
          <p:cNvPr id="224259" name="Text Box 3">
            <a:extLst>
              <a:ext uri="{FF2B5EF4-FFF2-40B4-BE49-F238E27FC236}">
                <a16:creationId xmlns:a16="http://schemas.microsoft.com/office/drawing/2014/main" id="{33593B6F-AB0B-E6C3-55F4-4C8B3802B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700213"/>
            <a:ext cx="8066087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AU" altLang="it-IT" sz="2000">
                <a:latin typeface="Verdana" panose="020B0604030504040204" pitchFamily="34" charset="0"/>
              </a:rPr>
              <a:t>Through this discussion of science as the production of socially constructed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knowledge, we have indicated that the argumentative practices of the scientific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community are pivotal in the establishment of knowledge claims. Observation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and experiment are not the bedrock upon which science is built; rather they are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handmaidens to the rational activity of </a:t>
            </a:r>
            <a:r>
              <a:rPr lang="en-AU" altLang="it-IT" sz="2000" u="sng">
                <a:latin typeface="Verdana" panose="020B0604030504040204" pitchFamily="34" charset="0"/>
              </a:rPr>
              <a:t>constituting knowledge claims through</a:t>
            </a:r>
            <a:r>
              <a:rPr lang="pl-PL" altLang="it-IT" sz="2000" u="sng">
                <a:latin typeface="Verdana" panose="020B0604030504040204" pitchFamily="34" charset="0"/>
              </a:rPr>
              <a:t> </a:t>
            </a:r>
            <a:r>
              <a:rPr lang="en-AU" altLang="it-IT" sz="2000" u="sng">
                <a:latin typeface="Verdana" panose="020B0604030504040204" pitchFamily="34" charset="0"/>
              </a:rPr>
              <a:t>argument</a:t>
            </a:r>
            <a:r>
              <a:rPr lang="en-AU" altLang="it-IT" sz="2000">
                <a:latin typeface="Verdana" panose="020B0604030504040204" pitchFamily="34" charset="0"/>
              </a:rPr>
              <a:t>.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It is on the apparent strength of arguments that scientists judge competing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knowledge claims and work out whether to accept or reject them.</a:t>
            </a:r>
            <a:r>
              <a:rPr lang="pl-PL" altLang="it-IT" sz="2000">
                <a:latin typeface="Verdana" panose="020B0604030504040204" pitchFamily="34" charset="0"/>
              </a:rPr>
              <a:t> […] </a:t>
            </a:r>
            <a:r>
              <a:rPr lang="en-AU" altLang="it-IT" sz="2000">
                <a:latin typeface="Verdana" panose="020B0604030504040204" pitchFamily="34" charset="0"/>
              </a:rPr>
              <a:t>It is not enough for students just to hear explanations from experts (e.g.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teachers, books, films, computers); they also need to practise using the ideas for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themselves. ’The’ answers to ’the’ questions need to become </a:t>
            </a:r>
            <a:r>
              <a:rPr lang="en-AU" altLang="it-IT" sz="2000" u="sng">
                <a:latin typeface="Verdana" panose="020B0604030504040204" pitchFamily="34" charset="0"/>
              </a:rPr>
              <a:t>’their’ answers to</a:t>
            </a:r>
            <a:r>
              <a:rPr lang="pl-PL" altLang="it-IT" sz="2000" u="sng">
                <a:latin typeface="Verdana" panose="020B0604030504040204" pitchFamily="34" charset="0"/>
              </a:rPr>
              <a:t> </a:t>
            </a:r>
            <a:r>
              <a:rPr lang="en-AU" altLang="it-IT" sz="2000" u="sng">
                <a:latin typeface="Verdana" panose="020B0604030504040204" pitchFamily="34" charset="0"/>
              </a:rPr>
              <a:t>’their’ questions</a:t>
            </a:r>
            <a:r>
              <a:rPr lang="en-AU" altLang="it-IT">
                <a:solidFill>
                  <a:srgbClr val="333399"/>
                </a:solidFill>
                <a:latin typeface="Verdana" panose="020B0604030504040204" pitchFamily="34" charset="0"/>
              </a:rPr>
              <a:t>.</a:t>
            </a:r>
          </a:p>
        </p:txBody>
      </p:sp>
      <p:sp>
        <p:nvSpPr>
          <p:cNvPr id="224260" name="Text Box 4">
            <a:extLst>
              <a:ext uri="{FF2B5EF4-FFF2-40B4-BE49-F238E27FC236}">
                <a16:creationId xmlns:a16="http://schemas.microsoft.com/office/drawing/2014/main" id="{104CB440-35BB-C6F9-457F-0769329A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5513"/>
            <a:ext cx="79867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Paul Newton, Rosalind Driver &amp; Jonathan Osborne (1999):</a:t>
            </a:r>
          </a:p>
          <a:p>
            <a:pPr>
              <a:spcBef>
                <a:spcPct val="20000"/>
              </a:spcBef>
            </a:pPr>
            <a:r>
              <a:rPr lang="en-AU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The place of argumentation in the pedagogy of school science, International</a:t>
            </a:r>
          </a:p>
          <a:p>
            <a:pPr>
              <a:spcBef>
                <a:spcPct val="20000"/>
              </a:spcBef>
            </a:pPr>
            <a:r>
              <a:rPr lang="en-AU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Journal of Science Education, 21:5, 553-576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166C72C2-24F7-52EB-CEC6-06BAFEAD7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A sequence of experiments becomes a narrative story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pic>
        <p:nvPicPr>
          <p:cNvPr id="225283" name="Picture 3">
            <a:extLst>
              <a:ext uri="{FF2B5EF4-FFF2-40B4-BE49-F238E27FC236}">
                <a16:creationId xmlns:a16="http://schemas.microsoft.com/office/drawing/2014/main" id="{F0AF9A97-3618-E266-77E5-8193991FB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4" name="Text Box 4">
            <a:extLst>
              <a:ext uri="{FF2B5EF4-FFF2-40B4-BE49-F238E27FC236}">
                <a16:creationId xmlns:a16="http://schemas.microsoft.com/office/drawing/2014/main" id="{C0A00611-3BAC-351D-AB3F-12811AEF5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603875"/>
            <a:ext cx="33147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The teacher is happy</a:t>
            </a:r>
          </a:p>
          <a:p>
            <a:pPr>
              <a:spcBef>
                <a:spcPct val="20000"/>
              </a:spcBef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that smbd undertook</a:t>
            </a:r>
          </a:p>
          <a:p>
            <a:pPr>
              <a:spcBef>
                <a:spcPct val="20000"/>
              </a:spcBef>
            </a:pP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the pedagogical function</a:t>
            </a:r>
            <a:endParaRPr lang="en-AU" altLang="it-IT" sz="200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pic>
        <p:nvPicPr>
          <p:cNvPr id="225285" name="Picture 5">
            <a:extLst>
              <a:ext uri="{FF2B5EF4-FFF2-40B4-BE49-F238E27FC236}">
                <a16:creationId xmlns:a16="http://schemas.microsoft.com/office/drawing/2014/main" id="{54456E20-4DD1-C599-5F8D-22A6D696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6" name="Picture 6">
            <a:extLst>
              <a:ext uri="{FF2B5EF4-FFF2-40B4-BE49-F238E27FC236}">
                <a16:creationId xmlns:a16="http://schemas.microsoft.com/office/drawing/2014/main" id="{E48CDB5B-DF54-4CEC-A8DE-8828662C6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368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7" name="Text Box 7">
            <a:extLst>
              <a:ext uri="{FF2B5EF4-FFF2-40B4-BE49-F238E27FC236}">
                <a16:creationId xmlns:a16="http://schemas.microsoft.com/office/drawing/2014/main" id="{2CC50D1A-B6EC-7DF6-C490-A84C5E787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6354763"/>
            <a:ext cx="4383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1800">
                <a:latin typeface="Verdana" panose="020B0604030504040204" pitchFamily="34" charset="0"/>
              </a:rPr>
              <a:t>Hewelianum, Gdańsk, 2011, foto MK</a:t>
            </a:r>
            <a:endParaRPr lang="en-AU" altLang="it-IT" sz="18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A701EFE2-59D6-36A6-878E-51C381578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Interactive physics for children: carefully shaped pedagogy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sp>
        <p:nvSpPr>
          <p:cNvPr id="233475" name="Text Box 3">
            <a:extLst>
              <a:ext uri="{FF2B5EF4-FFF2-40B4-BE49-F238E27FC236}">
                <a16:creationId xmlns:a16="http://schemas.microsoft.com/office/drawing/2014/main" id="{CE653513-6C5C-147A-CA74-62101E8BC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916113"/>
            <a:ext cx="4024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b="1">
                <a:solidFill>
                  <a:srgbClr val="333399"/>
                </a:solidFill>
              </a:rPr>
              <a:t>Universities for children: </a:t>
            </a:r>
          </a:p>
          <a:p>
            <a:pPr>
              <a:spcBef>
                <a:spcPct val="20000"/>
              </a:spcBef>
            </a:pPr>
            <a:r>
              <a:rPr lang="pl-PL" altLang="it-IT" b="1">
                <a:solidFill>
                  <a:srgbClr val="333399"/>
                </a:solidFill>
              </a:rPr>
              <a:t>Pedagogy is the main goal</a:t>
            </a:r>
            <a:endParaRPr lang="en-AU" altLang="it-IT" b="1">
              <a:solidFill>
                <a:srgbClr val="333399"/>
              </a:solidFill>
            </a:endParaRPr>
          </a:p>
        </p:txBody>
      </p:sp>
      <p:sp>
        <p:nvSpPr>
          <p:cNvPr id="233476" name="Text Box 4">
            <a:extLst>
              <a:ext uri="{FF2B5EF4-FFF2-40B4-BE49-F238E27FC236}">
                <a16:creationId xmlns:a16="http://schemas.microsoft.com/office/drawing/2014/main" id="{B202FA51-AC13-BAB0-5FAF-D7EA498D3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997200"/>
            <a:ext cx="7993062" cy="367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2200">
                <a:solidFill>
                  <a:srgbClr val="333399"/>
                </a:solidFill>
              </a:rPr>
              <a:t>Why?</a:t>
            </a:r>
          </a:p>
          <a:p>
            <a:pPr>
              <a:spcBef>
                <a:spcPct val="20000"/>
              </a:spcBef>
            </a:pPr>
            <a:r>
              <a:rPr lang="en-AU" altLang="it-IT" sz="2200">
                <a:solidFill>
                  <a:srgbClr val="333399"/>
                </a:solidFill>
              </a:rPr>
              <a:t>Partially because of defects of the school system: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AU" altLang="it-IT" sz="2200">
                <a:solidFill>
                  <a:srgbClr val="333399"/>
                </a:solidFill>
              </a:rPr>
              <a:t>Parents search for complementary education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AU" altLang="it-IT" sz="2200">
                <a:solidFill>
                  <a:srgbClr val="333399"/>
                </a:solidFill>
              </a:rPr>
              <a:t>But this easily leads to deviations in conduct (self-adoring) </a:t>
            </a:r>
          </a:p>
          <a:p>
            <a:pPr>
              <a:spcBef>
                <a:spcPct val="20000"/>
              </a:spcBef>
            </a:pPr>
            <a:r>
              <a:rPr lang="en-AU" altLang="it-IT" sz="2200">
                <a:solidFill>
                  <a:srgbClr val="333399"/>
                </a:solidFill>
              </a:rPr>
              <a:t>Why not</a:t>
            </a:r>
            <a:r>
              <a:rPr lang="pl-PL" altLang="it-IT" sz="2200">
                <a:solidFill>
                  <a:srgbClr val="333399"/>
                </a:solidFill>
              </a:rPr>
              <a:t> to </a:t>
            </a:r>
            <a:r>
              <a:rPr lang="en-AU" altLang="it-IT" sz="2200">
                <a:solidFill>
                  <a:srgbClr val="333399"/>
                </a:solidFill>
              </a:rPr>
              <a:t>teach physics, instead of „playing”?: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AU" altLang="it-IT" sz="2200">
                <a:solidFill>
                  <a:srgbClr val="333399"/>
                </a:solidFill>
              </a:rPr>
              <a:t>Physics they will learn at school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AU" altLang="it-IT" sz="2200">
                <a:solidFill>
                  <a:srgbClr val="333399"/>
                </a:solidFill>
              </a:rPr>
              <a:t>Physics is so simple (if well understood) that it is an ideal playground for developing interactivity</a:t>
            </a:r>
            <a:endParaRPr lang="pl-PL" altLang="it-IT" sz="2200">
              <a:solidFill>
                <a:srgbClr val="333399"/>
              </a:solidFill>
            </a:endParaRP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 sz="2200">
                <a:solidFill>
                  <a:srgbClr val="333399"/>
                </a:solidFill>
              </a:rPr>
              <a:t>Playing is better remembered</a:t>
            </a:r>
            <a:endParaRPr lang="en-AU" altLang="it-IT" sz="2200">
              <a:solidFill>
                <a:srgbClr val="333399"/>
              </a:solidFill>
            </a:endParaRPr>
          </a:p>
          <a:p>
            <a:pPr>
              <a:spcBef>
                <a:spcPct val="20000"/>
              </a:spcBef>
            </a:pPr>
            <a:endParaRPr lang="en-AU" altLang="it-IT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>
            <a:extLst>
              <a:ext uri="{FF2B5EF4-FFF2-40B4-BE49-F238E27FC236}">
                <a16:creationId xmlns:a16="http://schemas.microsoft.com/office/drawing/2014/main" id="{4AA68E0C-F413-3CB4-5F62-24E5ED969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Hyper-constructivism and pedagogical goals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pic>
        <p:nvPicPr>
          <p:cNvPr id="236548" name="Picture 4">
            <a:extLst>
              <a:ext uri="{FF2B5EF4-FFF2-40B4-BE49-F238E27FC236}">
                <a16:creationId xmlns:a16="http://schemas.microsoft.com/office/drawing/2014/main" id="{E46CACC9-0D7E-B331-2033-52A23F4E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00213"/>
            <a:ext cx="6121400" cy="4481512"/>
          </a:xfrm>
          <a:prstGeom prst="rect">
            <a:avLst/>
          </a:prstGeom>
          <a:noFill/>
          <a:ln w="9525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549" name="Picture 5">
            <a:extLst>
              <a:ext uri="{FF2B5EF4-FFF2-40B4-BE49-F238E27FC236}">
                <a16:creationId xmlns:a16="http://schemas.microsoft.com/office/drawing/2014/main" id="{CB6B8F9F-39C9-56D9-540A-4EE08522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0800"/>
            <a:ext cx="3600450" cy="1044575"/>
          </a:xfrm>
          <a:prstGeom prst="rect">
            <a:avLst/>
          </a:prstGeom>
          <a:noFill/>
          <a:ln w="9525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807F46A-0A80-2D1C-BFA1-DD2169653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Social competences: </a:t>
            </a:r>
            <a:br>
              <a:rPr lang="pl-PL" altLang="it-IT" sz="3200"/>
            </a:br>
            <a:r>
              <a:rPr lang="pl-PL" altLang="it-IT" sz="3200"/>
              <a:t>group collaboration, task division</a:t>
            </a:r>
            <a:endParaRPr lang="en-AU" altLang="it-IT" sz="3200"/>
          </a:p>
        </p:txBody>
      </p:sp>
      <p:pic>
        <p:nvPicPr>
          <p:cNvPr id="196612" name="Picture 4">
            <a:extLst>
              <a:ext uri="{FF2B5EF4-FFF2-40B4-BE49-F238E27FC236}">
                <a16:creationId xmlns:a16="http://schemas.microsoft.com/office/drawing/2014/main" id="{B2027A50-7DF7-A66F-0216-37D6FB62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5">
            <a:extLst>
              <a:ext uri="{FF2B5EF4-FFF2-40B4-BE49-F238E27FC236}">
                <a16:creationId xmlns:a16="http://schemas.microsoft.com/office/drawing/2014/main" id="{F3504F0A-82D3-83AD-09A4-7FC03FBE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9288"/>
            <a:ext cx="4797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6">
            <a:extLst>
              <a:ext uri="{FF2B5EF4-FFF2-40B4-BE49-F238E27FC236}">
                <a16:creationId xmlns:a16="http://schemas.microsoft.com/office/drawing/2014/main" id="{C6208B07-5E4A-69CD-736F-207FB8CB5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598863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2D078D04-69F7-F072-2BAA-2616637ED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94363"/>
            <a:ext cx="3806825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A proper technical goal</a:t>
            </a:r>
          </a:p>
          <a:p>
            <a:pPr>
              <a:spcBef>
                <a:spcPct val="20000"/>
              </a:spcBef>
            </a:pPr>
            <a:r>
              <a:rPr lang="pl-PL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(and equipment) induces </a:t>
            </a:r>
          </a:p>
          <a:p>
            <a:pPr>
              <a:spcBef>
                <a:spcPct val="20000"/>
              </a:spcBef>
            </a:pPr>
            <a:r>
              <a:rPr lang="pl-PL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self-division of tasks</a:t>
            </a:r>
            <a:r>
              <a:rPr lang="pl-PL" altLang="it-IT">
                <a:solidFill>
                  <a:srgbClr val="333399"/>
                </a:solidFill>
                <a:latin typeface="Verdana" panose="020B0604030504040204" pitchFamily="34" charset="0"/>
              </a:rPr>
              <a:t>  </a:t>
            </a:r>
            <a:endParaRPr lang="en-AU" altLang="it-IT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CA1FA64F-074A-C314-6AA5-A50F153E47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Individual visibility: splendors &amp; risks</a:t>
            </a:r>
            <a:endParaRPr lang="en-AU" altLang="it-IT" sz="3200"/>
          </a:p>
        </p:txBody>
      </p:sp>
      <p:pic>
        <p:nvPicPr>
          <p:cNvPr id="200708" name="Picture 4">
            <a:extLst>
              <a:ext uri="{FF2B5EF4-FFF2-40B4-BE49-F238E27FC236}">
                <a16:creationId xmlns:a16="http://schemas.microsoft.com/office/drawing/2014/main" id="{A8912406-35CE-21FB-2187-5E772D43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318000" cy="3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9" name="Picture 5">
            <a:extLst>
              <a:ext uri="{FF2B5EF4-FFF2-40B4-BE49-F238E27FC236}">
                <a16:creationId xmlns:a16="http://schemas.microsoft.com/office/drawing/2014/main" id="{BDD9CAA8-5D9B-34E3-95D8-47A9D5EE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4318000" cy="3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>
            <a:extLst>
              <a:ext uri="{FF2B5EF4-FFF2-40B4-BE49-F238E27FC236}">
                <a16:creationId xmlns:a16="http://schemas.microsoft.com/office/drawing/2014/main" id="{196E3E4A-AFEB-5DA7-CDD4-DB5C7BA5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65400"/>
            <a:ext cx="4318000" cy="3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A470A293-F11D-F3E6-6A1C-E1D39A5D4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756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>
                <a:solidFill>
                  <a:srgbClr val="333399"/>
                </a:solidFill>
              </a:rPr>
              <a:t>In Polish system it is much easier  to get interactivity at</a:t>
            </a:r>
          </a:p>
          <a:p>
            <a:pPr>
              <a:spcBef>
                <a:spcPct val="20000"/>
              </a:spcBef>
            </a:pPr>
            <a:r>
              <a:rPr lang="pl-PL" altLang="it-IT">
                <a:solidFill>
                  <a:srgbClr val="333399"/>
                </a:solidFill>
              </a:rPr>
              <a:t>early level then in lower secondary school. </a:t>
            </a:r>
            <a:endParaRPr lang="en-AU" altLang="it-IT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5F05B2C-760D-95C2-217C-3B7B45B3B2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0"/>
            <a:ext cx="7313612" cy="1143000"/>
          </a:xfrm>
        </p:spPr>
        <p:txBody>
          <a:bodyPr/>
          <a:lstStyle/>
          <a:p>
            <a:pPr eaLnBrk="1" hangingPunct="1"/>
            <a:r>
              <a:rPr lang="pl-PL" altLang="it-IT"/>
              <a:t>„</a:t>
            </a:r>
            <a:r>
              <a:rPr lang="it-IT" altLang="it-IT"/>
              <a:t>Didattica e pedagogia cognitivista</a:t>
            </a:r>
            <a:r>
              <a:rPr lang="pl-PL" altLang="it-IT"/>
              <a:t>”</a:t>
            </a:r>
            <a:endParaRPr lang="en-AU" altLang="it-IT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D6FD09E6-6054-1922-3B37-20EE1B49C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268413"/>
            <a:ext cx="15843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FFCF15D-681D-1A66-7EC7-E0DF1B8F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314450"/>
            <a:ext cx="16716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9F176601-4AC4-348D-C2FC-9E4600F9B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27725"/>
            <a:ext cx="9144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noProof="1">
                <a:latin typeface="Arial" panose="020B0604020202020204" pitchFamily="34" charset="0"/>
                <a:ea typeface="Arial Unicode MS" pitchFamily="34" charset="-128"/>
              </a:rPr>
              <a:t>Piero Crispiani, </a:t>
            </a:r>
            <a:r>
              <a:rPr lang="it-IT" altLang="it-IT" sz="1400" i="1" noProof="1">
                <a:latin typeface="Arial" panose="020B0604020202020204" pitchFamily="34" charset="0"/>
                <a:ea typeface="Arial Unicode MS" pitchFamily="34" charset="-128"/>
              </a:rPr>
              <a:t>Didattica cognitivista</a:t>
            </a:r>
            <a:r>
              <a:rPr lang="it-IT" altLang="it-IT" sz="1400" noProof="1">
                <a:latin typeface="Arial" panose="020B0604020202020204" pitchFamily="34" charset="0"/>
                <a:ea typeface="Arial Unicode MS" pitchFamily="34" charset="-128"/>
              </a:rPr>
              <a:t>, Roma, Armando Editore, 2006.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noProof="1">
                <a:latin typeface="Arial" panose="020B0604020202020204" pitchFamily="34" charset="0"/>
              </a:rPr>
              <a:t>Bronisław Siemieniecki, </a:t>
            </a:r>
            <a:r>
              <a:rPr lang="it-IT" altLang="it-IT" sz="1400" i="1" noProof="1">
                <a:latin typeface="Arial" panose="020B0604020202020204" pitchFamily="34" charset="0"/>
              </a:rPr>
              <a:t>Pedagogika kognitywistyczna. Studium teoretyczne</a:t>
            </a:r>
            <a:r>
              <a:rPr lang="it-IT" altLang="it-IT" sz="1400" noProof="1">
                <a:latin typeface="Arial" panose="020B0604020202020204" pitchFamily="34" charset="0"/>
              </a:rPr>
              <a:t>, Impuls, Kraków, 2013</a:t>
            </a:r>
            <a:endParaRPr lang="it-IT" altLang="it-IT" sz="1400" noProof="1">
              <a:latin typeface="Arial" panose="020B0604020202020204" pitchFamily="34" charset="0"/>
              <a:ea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noProof="1">
                <a:latin typeface="Arial" panose="020B0604020202020204" pitchFamily="34" charset="0"/>
                <a:ea typeface="Arial Unicode MS" pitchFamily="34" charset="-128"/>
              </a:rPr>
              <a:t>Grzegorz Karwasz, Jolanta Kruk, </a:t>
            </a:r>
            <a:r>
              <a:rPr lang="it-IT" altLang="it-IT" sz="1400" i="1" noProof="1">
                <a:latin typeface="Arial" panose="020B0604020202020204" pitchFamily="34" charset="0"/>
                <a:ea typeface="Arial Unicode MS" pitchFamily="34" charset="-128"/>
              </a:rPr>
              <a:t>Idee i realizacje dydaktyki interaktywnej. Wystawy, muzea i centra nauki</a:t>
            </a:r>
            <a:r>
              <a:rPr lang="it-IT" altLang="it-IT" sz="1400" noProof="1">
                <a:latin typeface="Arial" panose="020B0604020202020204" pitchFamily="34" charset="0"/>
                <a:ea typeface="Arial Unicode MS" pitchFamily="34" charset="-128"/>
              </a:rPr>
              <a:t>, Wyd. Nauk. UMK, Toruń, 2012.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C6418D69-90FD-14C2-6FD0-BA9BB411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1268413"/>
            <a:ext cx="164465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id="{6266E3D2-B292-539C-BFD7-0AE63AEE5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263" y="3860800"/>
            <a:ext cx="9028113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it-IT" altLang="it-IT" sz="2000"/>
              <a:t>[...] che la </a:t>
            </a:r>
            <a:r>
              <a:rPr lang="it-IT" altLang="it-IT" sz="2000" i="1"/>
              <a:t>didattica cognitivista </a:t>
            </a:r>
            <a:r>
              <a:rPr lang="it-IT" altLang="it-IT" sz="2000"/>
              <a:t>non è un metodo, non veicola una procedura o un protocollo, bensì raccoglie una serie di considerazioni e preoccupazioni relative  e dubbi sulle osservazioni [didattiche] stesse, e fa appello alle conoscenze precedenti – dalla neuropsicologia alla pedagogia, all'etologia, alla sociologia ecc. – agli aspetti più affidabili del ragionamento, quindi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la mente umana" (p.13) </a:t>
            </a:r>
            <a:r>
              <a:rPr lang="it-IT" altLang="it-IT" sz="1800"/>
              <a:t>
</a:t>
            </a:r>
            <a:endParaRPr lang="en-AU" altLang="it-IT" sz="1800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3D4D110C-FC72-EF35-30F2-8239B661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268413"/>
            <a:ext cx="1706563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3B42CE9D-2068-580E-D28D-C7C2D05D1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Social construction – emotions:</a:t>
            </a:r>
            <a:br>
              <a:rPr lang="pl-PL" altLang="it-IT" sz="3200">
                <a:latin typeface="Verdana" panose="020B0604030504040204" pitchFamily="34" charset="0"/>
              </a:rPr>
            </a:br>
            <a:r>
              <a:rPr lang="pl-PL" altLang="it-IT" sz="3200">
                <a:latin typeface="Verdana" panose="020B0604030504040204" pitchFamily="34" charset="0"/>
              </a:rPr>
              <a:t>group competition &amp; support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pic>
        <p:nvPicPr>
          <p:cNvPr id="198660" name="Picture 4">
            <a:extLst>
              <a:ext uri="{FF2B5EF4-FFF2-40B4-BE49-F238E27FC236}">
                <a16:creationId xmlns:a16="http://schemas.microsoft.com/office/drawing/2014/main" id="{C20C3B8F-FF75-C2B5-C6BF-EE315843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66863"/>
            <a:ext cx="2322513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1" name="Picture 5">
            <a:extLst>
              <a:ext uri="{FF2B5EF4-FFF2-40B4-BE49-F238E27FC236}">
                <a16:creationId xmlns:a16="http://schemas.microsoft.com/office/drawing/2014/main" id="{A387A6D6-5668-B71B-51B6-4B4A2982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89138"/>
            <a:ext cx="3286125" cy="246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2" name="Picture 6">
            <a:extLst>
              <a:ext uri="{FF2B5EF4-FFF2-40B4-BE49-F238E27FC236}">
                <a16:creationId xmlns:a16="http://schemas.microsoft.com/office/drawing/2014/main" id="{48C437BE-1A69-B1E6-366F-550C2316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552575"/>
            <a:ext cx="41402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3" name="Text Box 7">
            <a:extLst>
              <a:ext uri="{FF2B5EF4-FFF2-40B4-BE49-F238E27FC236}">
                <a16:creationId xmlns:a16="http://schemas.microsoft.com/office/drawing/2014/main" id="{86049F46-177A-0E67-33EA-8C5484449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35513"/>
            <a:ext cx="855186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2000">
                <a:latin typeface="Verdana" panose="020B0604030504040204" pitchFamily="34" charset="0"/>
              </a:rPr>
              <a:t>The language of the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social interactions varies according to the settings in which it takes place; thus, a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sociocultural focus takes into account the institutional arrangements, the language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that occurs, interpersonal relationships, and the impact of an individual’s motives,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goals, values, and beliefs</a:t>
            </a:r>
            <a:r>
              <a:rPr lang="pl-PL" altLang="it-IT" sz="2000">
                <a:latin typeface="Verdana" panose="020B0604030504040204" pitchFamily="34" charset="0"/>
              </a:rPr>
              <a:t>.</a:t>
            </a:r>
            <a:endParaRPr lang="en-AU" altLang="it-IT">
              <a:latin typeface="Verdana" panose="020B0604030504040204" pitchFamily="34" charset="0"/>
            </a:endParaRPr>
          </a:p>
        </p:txBody>
      </p:sp>
      <p:sp>
        <p:nvSpPr>
          <p:cNvPr id="198664" name="Text Box 8">
            <a:extLst>
              <a:ext uri="{FF2B5EF4-FFF2-40B4-BE49-F238E27FC236}">
                <a16:creationId xmlns:a16="http://schemas.microsoft.com/office/drawing/2014/main" id="{87A581CD-CE69-006D-A4F7-898EC90C4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78550"/>
            <a:ext cx="923607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AU" altLang="it-IT" sz="1400">
                <a:solidFill>
                  <a:srgbClr val="333399"/>
                </a:solidFill>
                <a:latin typeface="Verdana" panose="020B0604030504040204" pitchFamily="34" charset="0"/>
              </a:rPr>
              <a:t>Brenda R. Brand &amp; Sandra J. Moore (2011): Enhancing Teachers’ Application</a:t>
            </a:r>
          </a:p>
          <a:p>
            <a:pPr>
              <a:lnSpc>
                <a:spcPct val="80000"/>
              </a:lnSpc>
            </a:pPr>
            <a:r>
              <a:rPr lang="en-AU" altLang="it-IT" sz="1400">
                <a:solidFill>
                  <a:srgbClr val="333399"/>
                </a:solidFill>
                <a:latin typeface="Verdana" panose="020B0604030504040204" pitchFamily="34" charset="0"/>
              </a:rPr>
              <a:t>of Inquiry‐Based Strategies Using a Constructivist Sociocultural Professional Development Model,International Journal of Science Education, 33:7, 889-913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>
            <a:extLst>
              <a:ext uri="{FF2B5EF4-FFF2-40B4-BE49-F238E27FC236}">
                <a16:creationId xmlns:a16="http://schemas.microsoft.com/office/drawing/2014/main" id="{316E84A7-3246-2724-B895-D20DCA8D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4857750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0" name="Rectangle 2">
            <a:extLst>
              <a:ext uri="{FF2B5EF4-FFF2-40B4-BE49-F238E27FC236}">
                <a16:creationId xmlns:a16="http://schemas.microsoft.com/office/drawing/2014/main" id="{9C0A4310-4B1E-2C54-4530-D75EC444C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313613" cy="1143000"/>
          </a:xfrm>
        </p:spPr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Pedagogy: </a:t>
            </a:r>
            <a:br>
              <a:rPr lang="pl-PL" altLang="it-IT" sz="3200">
                <a:latin typeface="Verdana" panose="020B0604030504040204" pitchFamily="34" charset="0"/>
              </a:rPr>
            </a:br>
            <a:r>
              <a:rPr lang="en-US" altLang="it-IT" sz="3200">
                <a:latin typeface="Verdana" panose="020B0604030504040204" pitchFamily="34" charset="0"/>
              </a:rPr>
              <a:t>Learning is joyful</a:t>
            </a:r>
            <a:r>
              <a:rPr lang="pl-PL" altLang="it-IT" sz="3200">
                <a:latin typeface="Verdana" panose="020B0604030504040204" pitchFamily="34" charset="0"/>
              </a:rPr>
              <a:t> (emotional)</a:t>
            </a:r>
          </a:p>
        </p:txBody>
      </p:sp>
      <p:pic>
        <p:nvPicPr>
          <p:cNvPr id="140292" name="Picture 4">
            <a:extLst>
              <a:ext uri="{FF2B5EF4-FFF2-40B4-BE49-F238E27FC236}">
                <a16:creationId xmlns:a16="http://schemas.microsoft.com/office/drawing/2014/main" id="{2545C233-0C91-A784-077F-C1F3113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060575"/>
            <a:ext cx="4318000" cy="3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6">
            <a:extLst>
              <a:ext uri="{FF2B5EF4-FFF2-40B4-BE49-F238E27FC236}">
                <a16:creationId xmlns:a16="http://schemas.microsoft.com/office/drawing/2014/main" id="{7EAAB550-F20D-C06A-41FE-CEB9F3E4B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6" name="Text Box 8">
            <a:extLst>
              <a:ext uri="{FF2B5EF4-FFF2-40B4-BE49-F238E27FC236}">
                <a16:creationId xmlns:a16="http://schemas.microsoft.com/office/drawing/2014/main" id="{E212D46A-446A-AC07-3426-3B34F153F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638800"/>
            <a:ext cx="876776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>
                <a:solidFill>
                  <a:srgbClr val="333399"/>
                </a:solidFill>
              </a:rPr>
              <a:t>Comenius: „If we make school a pleasant place, boys will come ther</a:t>
            </a:r>
            <a:r>
              <a:rPr lang="pl-PL" altLang="it-IT">
                <a:solidFill>
                  <a:srgbClr val="333399"/>
                </a:solidFill>
              </a:rPr>
              <a:t>e</a:t>
            </a:r>
            <a:r>
              <a:rPr lang="en-AU" altLang="it-IT">
                <a:solidFill>
                  <a:srgbClr val="333399"/>
                </a:solidFill>
              </a:rPr>
              <a:t> eagerly, lik</a:t>
            </a:r>
            <a:r>
              <a:rPr lang="pl-PL" altLang="it-IT">
                <a:solidFill>
                  <a:srgbClr val="333399"/>
                </a:solidFill>
              </a:rPr>
              <a:t>e</a:t>
            </a:r>
            <a:r>
              <a:rPr lang="en-AU" altLang="it-IT">
                <a:solidFill>
                  <a:srgbClr val="333399"/>
                </a:solidFill>
              </a:rPr>
              <a:t> going to fairs</a:t>
            </a:r>
            <a:r>
              <a:rPr lang="pl-PL" altLang="it-IT">
                <a:solidFill>
                  <a:srgbClr val="333399"/>
                </a:solidFill>
              </a:rPr>
              <a:t>”</a:t>
            </a:r>
            <a:r>
              <a:rPr lang="en-AU" altLang="it-IT">
                <a:solidFill>
                  <a:srgbClr val="333399"/>
                </a:solidFill>
              </a:rPr>
              <a:t> (</a:t>
            </a:r>
            <a:r>
              <a:rPr lang="en-AU" altLang="it-IT" i="1">
                <a:solidFill>
                  <a:srgbClr val="333399"/>
                </a:solidFill>
              </a:rPr>
              <a:t>Didattica Magna</a:t>
            </a:r>
            <a:r>
              <a:rPr lang="en-AU" altLang="it-IT">
                <a:solidFill>
                  <a:srgbClr val="333399"/>
                </a:solidFill>
              </a:rPr>
              <a:t> 1657)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42FCDD17-8156-DE82-98DB-9222B9DC0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/>
              <a:t>„Inquiry-based teaching”</a:t>
            </a:r>
            <a:endParaRPr lang="en-AU" altLang="it-IT"/>
          </a:p>
        </p:txBody>
      </p:sp>
      <p:sp>
        <p:nvSpPr>
          <p:cNvPr id="239620" name="Text Box 4">
            <a:extLst>
              <a:ext uri="{FF2B5EF4-FFF2-40B4-BE49-F238E27FC236}">
                <a16:creationId xmlns:a16="http://schemas.microsoft.com/office/drawing/2014/main" id="{3BD349C0-62F4-F14F-7BA4-25A13C5B9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838"/>
            <a:ext cx="8786813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1400">
                <a:solidFill>
                  <a:srgbClr val="333399"/>
                </a:solidFill>
                <a:latin typeface="Verdana" panose="020B0604030504040204" pitchFamily="34" charset="0"/>
              </a:rPr>
              <a:t>https://www.edcan.ca/wp-content/uploads/CEA-FACTS-ON-ED_INQUIRY-BASED-LEARNING.pdf</a:t>
            </a:r>
          </a:p>
        </p:txBody>
      </p:sp>
      <p:pic>
        <p:nvPicPr>
          <p:cNvPr id="239621" name="Picture 5">
            <a:extLst>
              <a:ext uri="{FF2B5EF4-FFF2-40B4-BE49-F238E27FC236}">
                <a16:creationId xmlns:a16="http://schemas.microsoft.com/office/drawing/2014/main" id="{EE59E569-D9A0-7189-0D5D-9596D8447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8243887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622" name="Rectangle 6">
            <a:extLst>
              <a:ext uri="{FF2B5EF4-FFF2-40B4-BE49-F238E27FC236}">
                <a16:creationId xmlns:a16="http://schemas.microsoft.com/office/drawing/2014/main" id="{16F49FD5-193A-F0D1-259B-E59A8007F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437063"/>
            <a:ext cx="8604250" cy="198913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However, the effectiveness of inquiry-based learning depends on the guidance provided</a:t>
            </a:r>
            <a:r>
              <a:rPr lang="pl-PL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 </a:t>
            </a:r>
            <a:r>
              <a:rPr lang="en-AU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by teachers. Unguided or minimally-guided inquiry may not work for students who have less previous knowledge or</a:t>
            </a:r>
            <a:r>
              <a:rPr lang="pl-PL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 </a:t>
            </a:r>
            <a:r>
              <a:rPr lang="en-AU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ability in the subject area. When the demands of the learning activities exceed students’ abilities, their learning is</a:t>
            </a:r>
            <a:r>
              <a:rPr lang="pl-PL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 </a:t>
            </a:r>
            <a:r>
              <a:rPr lang="en-AU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blocked and they may develop misunderstandings about the topic.</a:t>
            </a:r>
            <a:endParaRPr lang="pl-PL" altLang="it-IT" sz="1800">
              <a:solidFill>
                <a:srgbClr val="333399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</a:pPr>
            <a:r>
              <a:rPr lang="en-AU" altLang="it-IT">
                <a:solidFill>
                  <a:srgbClr val="333399"/>
                </a:solidFill>
                <a:latin typeface="Verdana" panose="020B0604030504040204" pitchFamily="34" charset="0"/>
              </a:rPr>
              <a:t> </a:t>
            </a:r>
            <a:r>
              <a:rPr lang="en-AU" altLang="it-IT" sz="1800" b="1" u="sng">
                <a:solidFill>
                  <a:srgbClr val="333399"/>
                </a:solidFill>
                <a:latin typeface="Verdana" panose="020B0604030504040204" pitchFamily="34" charset="0"/>
                <a:hlinkClick r:id="rId3"/>
              </a:rPr>
              <a:t>John Nesbit</a:t>
            </a:r>
            <a:r>
              <a:rPr lang="en-AU" altLang="it-IT" sz="1800" u="sng">
                <a:solidFill>
                  <a:srgbClr val="333399"/>
                </a:solidFill>
                <a:latin typeface="Verdana" panose="020B0604030504040204" pitchFamily="34" charset="0"/>
              </a:rPr>
              <a:t>, </a:t>
            </a:r>
            <a:r>
              <a:rPr lang="en-AU" altLang="it-IT" sz="1800" b="1" u="sng">
                <a:solidFill>
                  <a:srgbClr val="333399"/>
                </a:solidFill>
                <a:latin typeface="Verdana" panose="020B0604030504040204" pitchFamily="34" charset="0"/>
                <a:hlinkClick r:id="rId4"/>
              </a:rPr>
              <a:t>Liu Qing</a:t>
            </a:r>
            <a:r>
              <a:rPr lang="en-AU" altLang="it-IT" sz="1800" u="sng">
                <a:solidFill>
                  <a:srgbClr val="333399"/>
                </a:solidFill>
                <a:latin typeface="Verdana" panose="020B060403050404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1E297725-A07B-6DAA-942F-F46167626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Cognitive Pedagogy: </a:t>
            </a:r>
            <a:br>
              <a:rPr lang="pl-PL" altLang="it-IT" sz="3200">
                <a:latin typeface="Verdana" panose="020B0604030504040204" pitchFamily="34" charset="0"/>
              </a:rPr>
            </a:br>
            <a:r>
              <a:rPr lang="pl-PL" altLang="it-IT" sz="3200">
                <a:latin typeface="Verdana" panose="020B0604030504040204" pitchFamily="34" charset="0"/>
              </a:rPr>
              <a:t>Beyond „Inquiry-based teaching”</a:t>
            </a:r>
          </a:p>
        </p:txBody>
      </p:sp>
      <p:pic>
        <p:nvPicPr>
          <p:cNvPr id="142339" name="Picture 3">
            <a:extLst>
              <a:ext uri="{FF2B5EF4-FFF2-40B4-BE49-F238E27FC236}">
                <a16:creationId xmlns:a16="http://schemas.microsoft.com/office/drawing/2014/main" id="{393D2E1C-180B-B4E4-6644-BA763556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0" name="Picture 4">
            <a:extLst>
              <a:ext uri="{FF2B5EF4-FFF2-40B4-BE49-F238E27FC236}">
                <a16:creationId xmlns:a16="http://schemas.microsoft.com/office/drawing/2014/main" id="{314ABE9B-0834-2161-AF68-6CB4B737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89138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1" name="Rectangle 5">
            <a:extLst>
              <a:ext uri="{FF2B5EF4-FFF2-40B4-BE49-F238E27FC236}">
                <a16:creationId xmlns:a16="http://schemas.microsoft.com/office/drawing/2014/main" id="{2E70FBBD-3F95-D524-EB9E-D243BFEAF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84763"/>
            <a:ext cx="882015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- </a:t>
            </a:r>
            <a:r>
              <a:rPr lang="en-AU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Free inquiring,</a:t>
            </a:r>
          </a:p>
          <a:p>
            <a:pPr>
              <a:spcBef>
                <a:spcPct val="20000"/>
              </a:spcBef>
            </a:pPr>
            <a:r>
              <a:rPr lang="en-AU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- Spontaneous questions </a:t>
            </a:r>
          </a:p>
          <a:p>
            <a:pPr>
              <a:spcBef>
                <a:spcPct val="20000"/>
              </a:spcBef>
            </a:pPr>
            <a:r>
              <a:rPr lang="en-AU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(but triggered by carefully selected educational objects)</a:t>
            </a:r>
          </a:p>
          <a:p>
            <a:pPr>
              <a:spcBef>
                <a:spcPct val="20000"/>
              </a:spcBef>
            </a:pPr>
            <a:r>
              <a:rPr lang="en-AU" altLang="it-IT" sz="2200">
                <a:solidFill>
                  <a:srgbClr val="333399"/>
                </a:solidFill>
                <a:latin typeface="Verdana" panose="020B0604030504040204" pitchFamily="34" charset="0"/>
              </a:rPr>
              <a:t>- Autonomous answering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BBB43701-CF53-BFA5-BA1E-8721284DAD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Constraints &amp; difficulties (UK): </a:t>
            </a:r>
            <a:br>
              <a:rPr lang="pl-PL" altLang="it-IT" sz="3200">
                <a:latin typeface="Verdana" panose="020B0604030504040204" pitchFamily="34" charset="0"/>
              </a:rPr>
            </a:br>
            <a:r>
              <a:rPr lang="pl-PL" altLang="it-IT" sz="3200">
                <a:latin typeface="Verdana" panose="020B0604030504040204" pitchFamily="34" charset="0"/>
              </a:rPr>
              <a:t>Teachers pedagogical skills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sp>
        <p:nvSpPr>
          <p:cNvPr id="215043" name="Text Box 3">
            <a:extLst>
              <a:ext uri="{FF2B5EF4-FFF2-40B4-BE49-F238E27FC236}">
                <a16:creationId xmlns:a16="http://schemas.microsoft.com/office/drawing/2014/main" id="{8D3851B7-E705-7B60-718D-3E50AF8B3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28775"/>
            <a:ext cx="8243887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2000" b="1">
                <a:latin typeface="Verdana" panose="020B0604030504040204" pitchFamily="34" charset="0"/>
              </a:rPr>
              <a:t>Teachers’ skills and views of science</a:t>
            </a:r>
          </a:p>
          <a:p>
            <a:pPr>
              <a:spcBef>
                <a:spcPct val="20000"/>
              </a:spcBef>
            </a:pPr>
            <a:r>
              <a:rPr lang="en-AU" altLang="it-IT" sz="2000">
                <a:latin typeface="Verdana" panose="020B0604030504040204" pitchFamily="34" charset="0"/>
              </a:rPr>
              <a:t>Teachers in our interviews were clear that, because of the difficulty of using discussion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in teaching, many teachers (usually but not always the less experienced)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did not have the </a:t>
            </a:r>
            <a:r>
              <a:rPr lang="en-AU" altLang="it-IT" sz="2000" u="sng">
                <a:latin typeface="Verdana" panose="020B0604030504040204" pitchFamily="34" charset="0"/>
              </a:rPr>
              <a:t>necessary pedagogical skills</a:t>
            </a:r>
            <a:r>
              <a:rPr lang="en-AU" altLang="it-IT" sz="2000">
                <a:latin typeface="Verdana" panose="020B0604030504040204" pitchFamily="34" charset="0"/>
              </a:rPr>
              <a:t> or </a:t>
            </a:r>
            <a:r>
              <a:rPr lang="en-AU" altLang="it-IT" sz="2000" u="sng">
                <a:latin typeface="Verdana" panose="020B0604030504040204" pitchFamily="34" charset="0"/>
              </a:rPr>
              <a:t>the confidence that comes with</a:t>
            </a:r>
            <a:r>
              <a:rPr lang="pl-PL" altLang="it-IT" sz="2000" u="sng">
                <a:latin typeface="Verdana" panose="020B0604030504040204" pitchFamily="34" charset="0"/>
              </a:rPr>
              <a:t> </a:t>
            </a:r>
            <a:r>
              <a:rPr lang="en-AU" altLang="it-IT" sz="2000" u="sng">
                <a:latin typeface="Verdana" panose="020B0604030504040204" pitchFamily="34" charset="0"/>
              </a:rPr>
              <a:t>them.</a:t>
            </a:r>
          </a:p>
          <a:p>
            <a:pPr>
              <a:spcBef>
                <a:spcPct val="20000"/>
              </a:spcBef>
            </a:pPr>
            <a:r>
              <a:rPr lang="pl-PL" altLang="it-IT" sz="2000">
                <a:latin typeface="Verdana" panose="020B0604030504040204" pitchFamily="34" charset="0"/>
              </a:rPr>
              <a:t>„</a:t>
            </a:r>
            <a:r>
              <a:rPr lang="en-AU" altLang="it-IT" sz="2000">
                <a:latin typeface="Verdana" panose="020B0604030504040204" pitchFamily="34" charset="0"/>
              </a:rPr>
              <a:t>We do have average and below average teachers who actually don’ t have the skills to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run discussion groups. I think that it is quite a high level skill for teachers.</a:t>
            </a:r>
            <a:r>
              <a:rPr lang="pl-PL" altLang="it-IT" sz="2000">
                <a:latin typeface="Verdana" panose="020B0604030504040204" pitchFamily="34" charset="0"/>
              </a:rPr>
              <a:t>”</a:t>
            </a:r>
          </a:p>
          <a:p>
            <a:pPr>
              <a:spcBef>
                <a:spcPct val="20000"/>
              </a:spcBef>
            </a:pPr>
            <a:r>
              <a:rPr lang="pl-PL" altLang="it-IT" sz="2000">
                <a:latin typeface="Verdana" panose="020B0604030504040204" pitchFamily="34" charset="0"/>
              </a:rPr>
              <a:t>„</a:t>
            </a:r>
            <a:r>
              <a:rPr lang="en-AU" altLang="it-IT" sz="2000">
                <a:latin typeface="Verdana" panose="020B0604030504040204" pitchFamily="34" charset="0"/>
              </a:rPr>
              <a:t>Teachers need to be confident enough to accept that they may not know the answers,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this may </a:t>
            </a:r>
            <a:r>
              <a:rPr lang="en-AU" altLang="it-IT" sz="2000" i="1">
                <a:latin typeface="Verdana" panose="020B0604030504040204" pitchFamily="34" charset="0"/>
              </a:rPr>
              <a:t>. . . </a:t>
            </a:r>
            <a:r>
              <a:rPr lang="en-AU" altLang="it-IT" sz="2000">
                <a:latin typeface="Verdana" panose="020B0604030504040204" pitchFamily="34" charset="0"/>
              </a:rPr>
              <a:t>discourage some teachers from allowing the situation to occur in the first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place</a:t>
            </a:r>
            <a:r>
              <a:rPr lang="en-AU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.</a:t>
            </a: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”</a:t>
            </a:r>
          </a:p>
          <a:p>
            <a:pPr>
              <a:spcBef>
                <a:spcPct val="20000"/>
              </a:spcBef>
            </a:pPr>
            <a:r>
              <a:rPr lang="pl-PL" altLang="it-IT" sz="2000" b="1">
                <a:solidFill>
                  <a:srgbClr val="333399"/>
                </a:solidFill>
                <a:latin typeface="Verdana" panose="020B0604030504040204" pitchFamily="34" charset="0"/>
              </a:rPr>
              <a:t>We call it Principle 9:1 </a:t>
            </a:r>
            <a:r>
              <a:rPr lang="pl-PL" altLang="it-IT" sz="2000">
                <a:solidFill>
                  <a:srgbClr val="333399"/>
                </a:solidFill>
                <a:latin typeface="Verdana" panose="020B0604030504040204" pitchFamily="34" charset="0"/>
              </a:rPr>
              <a:t>(the proportion of subject knowledge and its explanations, between teacher and pupil)</a:t>
            </a:r>
            <a:endParaRPr lang="en-AU" altLang="it-IT" sz="200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sp>
        <p:nvSpPr>
          <p:cNvPr id="215044" name="Text Box 4">
            <a:extLst>
              <a:ext uri="{FF2B5EF4-FFF2-40B4-BE49-F238E27FC236}">
                <a16:creationId xmlns:a16="http://schemas.microsoft.com/office/drawing/2014/main" id="{620C432C-B745-948B-ACA3-49BA726E6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75388"/>
            <a:ext cx="666908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Paul Newton, Rosalind Driver &amp; Jonathan Osborne (1999):</a:t>
            </a:r>
          </a:p>
          <a:p>
            <a:pPr>
              <a:spcBef>
                <a:spcPct val="20000"/>
              </a:spcBef>
            </a:pPr>
            <a:r>
              <a:rPr lang="en-AU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The place of argumentation in the pedagogy of school science,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A2FB97A8-06D1-2A68-7A9A-98D04B9C9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313613" cy="1143000"/>
          </a:xfrm>
        </p:spPr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Teachers need support in </a:t>
            </a:r>
            <a:br>
              <a:rPr lang="pl-PL" altLang="it-IT" sz="3200">
                <a:latin typeface="Verdana" panose="020B0604030504040204" pitchFamily="34" charset="0"/>
              </a:rPr>
            </a:br>
            <a:r>
              <a:rPr lang="pl-PL" altLang="it-IT" sz="3200">
                <a:latin typeface="Verdana" panose="020B0604030504040204" pitchFamily="34" charset="0"/>
              </a:rPr>
              <a:t>„inquiry-based” methods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sp>
        <p:nvSpPr>
          <p:cNvPr id="217091" name="Text Box 3">
            <a:extLst>
              <a:ext uri="{FF2B5EF4-FFF2-40B4-BE49-F238E27FC236}">
                <a16:creationId xmlns:a16="http://schemas.microsoft.com/office/drawing/2014/main" id="{B4240F55-8BBA-709C-41AA-0E19408C3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628775"/>
            <a:ext cx="8037512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2000">
                <a:latin typeface="Verdana" panose="020B0604030504040204" pitchFamily="34" charset="0"/>
              </a:rPr>
              <a:t>This report includes teachers’ accounts of </a:t>
            </a:r>
            <a:r>
              <a:rPr lang="en-AU" altLang="it-IT" sz="2000" u="sng">
                <a:latin typeface="Verdana" panose="020B0604030504040204" pitchFamily="34" charset="0"/>
              </a:rPr>
              <a:t>philosophical as well as instructional</a:t>
            </a:r>
            <a:r>
              <a:rPr lang="pl-PL" altLang="it-IT" sz="2000" u="sng">
                <a:latin typeface="Verdana" panose="020B0604030504040204" pitchFamily="34" charset="0"/>
              </a:rPr>
              <a:t> </a:t>
            </a:r>
            <a:r>
              <a:rPr lang="en-AU" altLang="it-IT" sz="2000" u="sng">
                <a:latin typeface="Verdana" panose="020B0604030504040204" pitchFamily="34" charset="0"/>
              </a:rPr>
              <a:t>changes and how these changes shaped the learning environment</a:t>
            </a:r>
            <a:r>
              <a:rPr lang="en-AU" altLang="it-IT" sz="2000">
                <a:latin typeface="Verdana" panose="020B0604030504040204" pitchFamily="34" charset="0"/>
              </a:rPr>
              <a:t>. For the teachers in this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study, examining their teaching practices in learner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centered collaborative group settings encouraged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them to critically analyze their instructional practices, challenging their preconceived ideas on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inquiry-based strategies. Additionally, other factors affecting teachers’ understanding and use of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inquiry-based strategies were highlighted, such as self-efficacy beliefs, prior experiences as students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in science classrooms, teacher preparation programs, and expectations due to federal, state, and</a:t>
            </a:r>
            <a:r>
              <a:rPr lang="pl-PL" altLang="it-IT" sz="2000">
                <a:latin typeface="Verdana" panose="020B0604030504040204" pitchFamily="34" charset="0"/>
              </a:rPr>
              <a:t> </a:t>
            </a:r>
            <a:r>
              <a:rPr lang="en-AU" altLang="it-IT" sz="2000">
                <a:latin typeface="Verdana" panose="020B0604030504040204" pitchFamily="34" charset="0"/>
              </a:rPr>
              <a:t>local mandates. These factors were discussed and reconciled, as </a:t>
            </a:r>
            <a:r>
              <a:rPr lang="en-AU" altLang="it-IT" sz="2000" u="sng">
                <a:latin typeface="Verdana" panose="020B0604030504040204" pitchFamily="34" charset="0"/>
              </a:rPr>
              <a:t>they constructed new understandings</a:t>
            </a:r>
            <a:r>
              <a:rPr lang="pl-PL" altLang="it-IT" sz="2000" u="sng">
                <a:latin typeface="Verdana" panose="020B0604030504040204" pitchFamily="34" charset="0"/>
              </a:rPr>
              <a:t> </a:t>
            </a:r>
            <a:r>
              <a:rPr lang="en-AU" altLang="it-IT" sz="2000" u="sng">
                <a:latin typeface="Verdana" panose="020B0604030504040204" pitchFamily="34" charset="0"/>
              </a:rPr>
              <a:t>and adapted their strategies to become more student-centered and inquiry-based</a:t>
            </a:r>
            <a:r>
              <a:rPr lang="en-AU" altLang="it-IT" sz="2000" u="sng">
                <a:solidFill>
                  <a:srgbClr val="333399"/>
                </a:solidFill>
                <a:latin typeface="Verdana" panose="020B0604030504040204" pitchFamily="34" charset="0"/>
              </a:rPr>
              <a:t>.</a:t>
            </a:r>
          </a:p>
        </p:txBody>
      </p:sp>
      <p:sp>
        <p:nvSpPr>
          <p:cNvPr id="217092" name="Text Box 4">
            <a:extLst>
              <a:ext uri="{FF2B5EF4-FFF2-40B4-BE49-F238E27FC236}">
                <a16:creationId xmlns:a16="http://schemas.microsoft.com/office/drawing/2014/main" id="{BA58E459-C3AB-5879-FBA5-E5115E4D6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03938"/>
            <a:ext cx="8874125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 sz="1400">
                <a:solidFill>
                  <a:srgbClr val="333399"/>
                </a:solidFill>
                <a:latin typeface="Verdana" panose="020B0604030504040204" pitchFamily="34" charset="0"/>
              </a:rPr>
              <a:t>Brenda R. Brand &amp; Sandra J. Moore (2011): Enhancing Teachers’ Application</a:t>
            </a:r>
          </a:p>
          <a:p>
            <a:pPr>
              <a:spcBef>
                <a:spcPct val="20000"/>
              </a:spcBef>
            </a:pPr>
            <a:r>
              <a:rPr lang="en-AU" altLang="it-IT" sz="1400">
                <a:solidFill>
                  <a:srgbClr val="333399"/>
                </a:solidFill>
                <a:latin typeface="Verdana" panose="020B0604030504040204" pitchFamily="34" charset="0"/>
              </a:rPr>
              <a:t>of Inquiry‐Based Strategies Using a Constructivist Sociocultural Professional Development Model,</a:t>
            </a:r>
          </a:p>
          <a:p>
            <a:pPr>
              <a:spcBef>
                <a:spcPct val="20000"/>
              </a:spcBef>
            </a:pPr>
            <a:r>
              <a:rPr lang="en-AU" altLang="it-IT" sz="1400">
                <a:solidFill>
                  <a:srgbClr val="333399"/>
                </a:solidFill>
                <a:latin typeface="Verdana" panose="020B0604030504040204" pitchFamily="34" charset="0"/>
              </a:rPr>
              <a:t>International Journal of Science Education, 33:7, 889-913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420996EF-5BB6-1138-AA47-D8369BC7B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313613" cy="1143000"/>
          </a:xfrm>
        </p:spPr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Teachers:getting involved in interacive didactics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pic>
        <p:nvPicPr>
          <p:cNvPr id="218115" name="Picture 3">
            <a:extLst>
              <a:ext uri="{FF2B5EF4-FFF2-40B4-BE49-F238E27FC236}">
                <a16:creationId xmlns:a16="http://schemas.microsoft.com/office/drawing/2014/main" id="{FE9F27F2-5973-7B84-7C1F-C652C748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392613" cy="3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6" name="Text Box 4">
            <a:extLst>
              <a:ext uri="{FF2B5EF4-FFF2-40B4-BE49-F238E27FC236}">
                <a16:creationId xmlns:a16="http://schemas.microsoft.com/office/drawing/2014/main" id="{53765510-B4DA-B994-4CC2-515F463FF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670050"/>
            <a:ext cx="66579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>
                <a:solidFill>
                  <a:srgbClr val="333399"/>
                </a:solidFill>
                <a:latin typeface="Verdana" panose="020B0604030504040204" pitchFamily="34" charset="0"/>
              </a:rPr>
              <a:t>Well known question: why do objects fall?</a:t>
            </a:r>
            <a:endParaRPr lang="en-AU" altLang="it-IT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pic>
        <p:nvPicPr>
          <p:cNvPr id="218117" name="Picture 5">
            <a:extLst>
              <a:ext uri="{FF2B5EF4-FFF2-40B4-BE49-F238E27FC236}">
                <a16:creationId xmlns:a16="http://schemas.microsoft.com/office/drawing/2014/main" id="{EBED920F-C564-1D7D-1B5F-A318D4CB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20938"/>
            <a:ext cx="27019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8" name="Text Box 6">
            <a:extLst>
              <a:ext uri="{FF2B5EF4-FFF2-40B4-BE49-F238E27FC236}">
                <a16:creationId xmlns:a16="http://schemas.microsoft.com/office/drawing/2014/main" id="{2CB4291A-35C9-06CE-879D-CA3423BC8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075" y="5603875"/>
            <a:ext cx="48450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>
                <a:solidFill>
                  <a:srgbClr val="333399"/>
                </a:solidFill>
                <a:latin typeface="Verdana" panose="020B0604030504040204" pitchFamily="34" charset="0"/>
              </a:rPr>
              <a:t>Exposing problem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>
                <a:solidFill>
                  <a:srgbClr val="333399"/>
                </a:solidFill>
                <a:latin typeface="Verdana" panose="020B0604030504040204" pitchFamily="34" charset="0"/>
              </a:rPr>
              <a:t>Interactive experiment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pl-PL" altLang="it-IT">
                <a:solidFill>
                  <a:srgbClr val="333399"/>
                </a:solidFill>
                <a:latin typeface="Verdana" panose="020B0604030504040204" pitchFamily="34" charset="0"/>
              </a:rPr>
              <a:t>Self-explained conclusions</a:t>
            </a:r>
            <a:endParaRPr lang="en-AU" altLang="it-IT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  <p:pic>
        <p:nvPicPr>
          <p:cNvPr id="218119" name="Picture 7">
            <a:extLst>
              <a:ext uri="{FF2B5EF4-FFF2-40B4-BE49-F238E27FC236}">
                <a16:creationId xmlns:a16="http://schemas.microsoft.com/office/drawing/2014/main" id="{E86E09C4-E5B9-0644-184B-A3F998F3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852738"/>
            <a:ext cx="4716463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20" name="Text Box 8">
            <a:extLst>
              <a:ext uri="{FF2B5EF4-FFF2-40B4-BE49-F238E27FC236}">
                <a16:creationId xmlns:a16="http://schemas.microsoft.com/office/drawing/2014/main" id="{45231F12-361B-FE6E-9B76-D1BA0D2F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6418263"/>
            <a:ext cx="21002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1800">
                <a:solidFill>
                  <a:srgbClr val="333399"/>
                </a:solidFill>
                <a:latin typeface="Verdana" panose="020B0604030504040204" pitchFamily="34" charset="0"/>
              </a:rPr>
              <a:t>Macerata (2015)</a:t>
            </a:r>
            <a:endParaRPr lang="en-AU" altLang="it-IT" sz="180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217D5FAD-4EF4-1CFE-8C90-55DA5E196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773987" cy="1143000"/>
          </a:xfrm>
        </p:spPr>
        <p:txBody>
          <a:bodyPr/>
          <a:lstStyle/>
          <a:p>
            <a:r>
              <a:rPr lang="pl-PL" altLang="it-IT" sz="3200">
                <a:latin typeface="Verdana" panose="020B0604030504040204" pitchFamily="34" charset="0"/>
              </a:rPr>
              <a:t>Interactive experiments require</a:t>
            </a:r>
            <a:br>
              <a:rPr lang="pl-PL" altLang="it-IT" sz="3200">
                <a:latin typeface="Verdana" panose="020B0604030504040204" pitchFamily="34" charset="0"/>
              </a:rPr>
            </a:br>
            <a:r>
              <a:rPr lang="pl-PL" altLang="it-IT" sz="3200">
                <a:latin typeface="Verdana" panose="020B0604030504040204" pitchFamily="34" charset="0"/>
              </a:rPr>
              <a:t>a matured pedagogy (also parents)</a:t>
            </a:r>
            <a:endParaRPr lang="en-AU" altLang="it-IT" sz="3200">
              <a:latin typeface="Verdana" panose="020B0604030504040204" pitchFamily="34" charset="0"/>
            </a:endParaRPr>
          </a:p>
        </p:txBody>
      </p:sp>
      <p:pic>
        <p:nvPicPr>
          <p:cNvPr id="235523" name="Picture 3">
            <a:extLst>
              <a:ext uri="{FF2B5EF4-FFF2-40B4-BE49-F238E27FC236}">
                <a16:creationId xmlns:a16="http://schemas.microsoft.com/office/drawing/2014/main" id="{44481940-471E-58B5-A121-FFE328DD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318000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4" name="Picture 4">
            <a:extLst>
              <a:ext uri="{FF2B5EF4-FFF2-40B4-BE49-F238E27FC236}">
                <a16:creationId xmlns:a16="http://schemas.microsoft.com/office/drawing/2014/main" id="{F0E18A95-CD28-9186-6C54-81159685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32385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5" name="Picture 5">
            <a:extLst>
              <a:ext uri="{FF2B5EF4-FFF2-40B4-BE49-F238E27FC236}">
                <a16:creationId xmlns:a16="http://schemas.microsoft.com/office/drawing/2014/main" id="{D43970C1-E5A6-3F8C-6D53-F2D9E8FF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989138"/>
            <a:ext cx="4318000" cy="323691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6" name="Text Box 6">
            <a:extLst>
              <a:ext uri="{FF2B5EF4-FFF2-40B4-BE49-F238E27FC236}">
                <a16:creationId xmlns:a16="http://schemas.microsoft.com/office/drawing/2014/main" id="{D05F217D-D948-EE0B-37AA-56944B40A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6108700"/>
            <a:ext cx="876776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altLang="it-IT">
                <a:solidFill>
                  <a:srgbClr val="333399"/>
                </a:solidFill>
              </a:rPr>
              <a:t>An adult (teacher, instructor) should never substitute child in whatever the kid is able to do autonomously</a:t>
            </a:r>
            <a:r>
              <a:rPr lang="pl-PL" altLang="it-IT">
                <a:solidFill>
                  <a:srgbClr val="333399"/>
                </a:solidFill>
              </a:rPr>
              <a:t> </a:t>
            </a:r>
            <a:endParaRPr lang="en-AU" altLang="it-IT">
              <a:solidFill>
                <a:srgbClr val="333399"/>
              </a:solidFill>
            </a:endParaRPr>
          </a:p>
        </p:txBody>
      </p:sp>
      <p:sp>
        <p:nvSpPr>
          <p:cNvPr id="235527" name="Text Box 7">
            <a:extLst>
              <a:ext uri="{FF2B5EF4-FFF2-40B4-BE49-F238E27FC236}">
                <a16:creationId xmlns:a16="http://schemas.microsoft.com/office/drawing/2014/main" id="{3F47F122-9138-6D46-15A1-A4740CA57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445125"/>
            <a:ext cx="27368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1800">
                <a:solidFill>
                  <a:srgbClr val="333399"/>
                </a:solidFill>
              </a:rPr>
              <a:t>Sopot, 2004, Arts Gallery</a:t>
            </a:r>
            <a:endParaRPr lang="en-AU" altLang="it-IT" sz="18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276E98EA-992E-3DC7-0403-218EAB20A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313613" cy="1143000"/>
          </a:xfrm>
        </p:spPr>
        <p:txBody>
          <a:bodyPr/>
          <a:lstStyle/>
          <a:p>
            <a:r>
              <a:rPr lang="pl-PL" altLang="it-IT">
                <a:latin typeface="Verdana" panose="020B0604030504040204" pitchFamily="34" charset="0"/>
              </a:rPr>
              <a:t>Conclusions</a:t>
            </a:r>
            <a:endParaRPr lang="en-AU" altLang="it-IT">
              <a:latin typeface="Verdana" panose="020B0604030504040204" pitchFamily="34" charset="0"/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9973AFE4-7B26-EE77-87FD-E826B24E1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5545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altLang="it-IT" sz="2500">
                <a:solidFill>
                  <a:srgbClr val="333399"/>
                </a:solidFill>
              </a:rPr>
              <a:t>Galloping virtuality, growing competition, time-stealing „social media” </a:t>
            </a:r>
            <a:r>
              <a:rPr lang="pl-PL" altLang="it-IT" sz="2500">
                <a:solidFill>
                  <a:srgbClr val="333399"/>
                </a:solidFill>
              </a:rPr>
              <a:t>– all these </a:t>
            </a:r>
            <a:r>
              <a:rPr lang="en-AU" altLang="it-IT" sz="2500">
                <a:solidFill>
                  <a:srgbClr val="333399"/>
                </a:solidFill>
              </a:rPr>
              <a:t>need an urgent reaction</a:t>
            </a:r>
          </a:p>
          <a:p>
            <a:pPr>
              <a:lnSpc>
                <a:spcPct val="90000"/>
              </a:lnSpc>
            </a:pPr>
            <a:r>
              <a:rPr lang="en-AU" altLang="it-IT" sz="2500">
                <a:solidFill>
                  <a:srgbClr val="333399"/>
                </a:solidFill>
              </a:rPr>
              <a:t>Coming back to the real world (nature, arts, real objects) allows to re-set thought cat</a:t>
            </a:r>
            <a:r>
              <a:rPr lang="pl-PL" altLang="it-IT" sz="2500">
                <a:solidFill>
                  <a:srgbClr val="333399"/>
                </a:solidFill>
              </a:rPr>
              <a:t>e</a:t>
            </a:r>
            <a:r>
              <a:rPr lang="en-AU" altLang="it-IT" sz="2500">
                <a:solidFill>
                  <a:srgbClr val="333399"/>
                </a:solidFill>
              </a:rPr>
              <a:t>gories</a:t>
            </a:r>
            <a:r>
              <a:rPr lang="pl-PL" altLang="it-IT" sz="2500">
                <a:solidFill>
                  <a:srgbClr val="333399"/>
                </a:solidFill>
              </a:rPr>
              <a:t>, re-order thinking, re-organize the time arrow </a:t>
            </a:r>
            <a:endParaRPr lang="en-AU" altLang="it-IT" sz="2500">
              <a:solidFill>
                <a:srgbClr val="333399"/>
              </a:solidFill>
            </a:endParaRPr>
          </a:p>
          <a:p>
            <a:pPr>
              <a:lnSpc>
                <a:spcPct val="90000"/>
              </a:lnSpc>
            </a:pPr>
            <a:r>
              <a:rPr lang="en-AU" altLang="it-IT" sz="2500">
                <a:solidFill>
                  <a:srgbClr val="333399"/>
                </a:solidFill>
              </a:rPr>
              <a:t>Physics, being simple, can be easily adopted to the new pedagogy</a:t>
            </a:r>
          </a:p>
          <a:p>
            <a:pPr>
              <a:lnSpc>
                <a:spcPct val="90000"/>
              </a:lnSpc>
            </a:pPr>
            <a:r>
              <a:rPr lang="en-AU" altLang="it-IT" sz="2500">
                <a:solidFill>
                  <a:srgbClr val="333399"/>
                </a:solidFill>
              </a:rPr>
              <a:t>But the essential message is: „teaching is like a sculpture in the most delicate matter – children souls”</a:t>
            </a:r>
            <a:r>
              <a:rPr lang="pl-PL" altLang="it-IT" sz="2500">
                <a:solidFill>
                  <a:srgbClr val="333399"/>
                </a:solidFill>
              </a:rPr>
              <a:t> (Korczak?)</a:t>
            </a:r>
            <a:endParaRPr lang="en-AU" altLang="it-IT" sz="25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ytuł 1">
            <a:extLst>
              <a:ext uri="{FF2B5EF4-FFF2-40B4-BE49-F238E27FC236}">
                <a16:creationId xmlns:a16="http://schemas.microsoft.com/office/drawing/2014/main" id="{768B9E75-1FE2-0B0C-9325-A7D972CCD8C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03350" y="404813"/>
            <a:ext cx="8424863" cy="1470025"/>
          </a:xfrm>
        </p:spPr>
        <p:txBody>
          <a:bodyPr anchor="ctr"/>
          <a:lstStyle/>
          <a:p>
            <a:r>
              <a:rPr lang="pl-PL" altLang="it-IT">
                <a:solidFill>
                  <a:schemeClr val="hlink"/>
                </a:solidFill>
                <a:latin typeface="Verdana" panose="020B0604030504040204" pitchFamily="34" charset="0"/>
              </a:rPr>
              <a:t>Priority: Child, not physics</a:t>
            </a:r>
            <a:endParaRPr lang="en-AU" altLang="it-IT">
              <a:solidFill>
                <a:schemeClr val="hlink"/>
              </a:solidFill>
              <a:latin typeface="Verdana" panose="020B0604030504040204" pitchFamily="34" charset="0"/>
            </a:endParaRPr>
          </a:p>
        </p:txBody>
      </p:sp>
      <p:sp>
        <p:nvSpPr>
          <p:cNvPr id="162820" name="Text Box 4">
            <a:extLst>
              <a:ext uri="{FF2B5EF4-FFF2-40B4-BE49-F238E27FC236}">
                <a16:creationId xmlns:a16="http://schemas.microsoft.com/office/drawing/2014/main" id="{4BBAE100-5EF1-E404-EBCD-24810386F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803900"/>
            <a:ext cx="441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pl-PL" altLang="it-IT" b="1">
                <a:solidFill>
                  <a:srgbClr val="FF3300"/>
                </a:solidFill>
                <a:latin typeface="Arial" panose="020B0604020202020204" pitchFamily="34" charset="0"/>
              </a:rPr>
              <a:t>Thank you for your attention!</a:t>
            </a:r>
            <a:endParaRPr lang="en-AU" altLang="it-IT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62821" name="Picture 5">
            <a:extLst>
              <a:ext uri="{FF2B5EF4-FFF2-40B4-BE49-F238E27FC236}">
                <a16:creationId xmlns:a16="http://schemas.microsoft.com/office/drawing/2014/main" id="{6E9F5E7A-E655-2B0C-67CF-B51BFDCA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16113"/>
            <a:ext cx="475297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Text Box 6">
            <a:extLst>
              <a:ext uri="{FF2B5EF4-FFF2-40B4-BE49-F238E27FC236}">
                <a16:creationId xmlns:a16="http://schemas.microsoft.com/office/drawing/2014/main" id="{CB1D7EF1-CE53-8098-A126-45BCFAA28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6299200"/>
            <a:ext cx="3097213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it-IT" sz="1600">
                <a:solidFill>
                  <a:srgbClr val="333399"/>
                </a:solidFill>
              </a:rPr>
              <a:t>UniKids, Tuchola, 2008, foto MK</a:t>
            </a:r>
            <a:endParaRPr lang="en-AU" altLang="it-IT" sz="16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68FE0D4-9F29-CA44-6AE6-095E1F1D82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noProof="1"/>
              <a:t>„Prof. Piero Crispiani”</a:t>
            </a: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F084BDB4-37B9-B3F8-2EC6-10EC22046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44675"/>
            <a:ext cx="7148513" cy="2016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it-IT" altLang="it-IT" sz="2800" noProof="1"/>
              <a:t>„Crispiani method”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it-IT" altLang="it-IT" sz="2800" noProof="1"/>
              <a:t>Crispiani’s Revolution in Pedagogy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it-IT" altLang="it-IT" sz="2800" noProof="1"/>
              <a:t>Crispiani’s Cognitive Didactics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>
            <a:extLst>
              <a:ext uri="{FF2B5EF4-FFF2-40B4-BE49-F238E27FC236}">
                <a16:creationId xmlns:a16="http://schemas.microsoft.com/office/drawing/2014/main" id="{37CD6459-4F3D-90DA-D61E-F608F9F4F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594600" cy="1143000"/>
          </a:xfrm>
        </p:spPr>
        <p:txBody>
          <a:bodyPr/>
          <a:lstStyle/>
          <a:p>
            <a:pPr eaLnBrk="1" hangingPunct="1"/>
            <a:r>
              <a:rPr lang="it-IT" altLang="it-IT"/>
              <a:t>Piero Crispiani: Didattica cognitivista</a:t>
            </a:r>
          </a:p>
        </p:txBody>
      </p:sp>
      <p:sp>
        <p:nvSpPr>
          <p:cNvPr id="77827" name="Segnaposto contenuto 2">
            <a:extLst>
              <a:ext uri="{FF2B5EF4-FFF2-40B4-BE49-F238E27FC236}">
                <a16:creationId xmlns:a16="http://schemas.microsoft.com/office/drawing/2014/main" id="{A0C38A5B-901A-919E-BFFF-6ECFF4ADF2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6950" y="1700213"/>
            <a:ext cx="7967663" cy="4114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it-IT" sz="2200"/>
              <a:t>«Resta comunque costante l’esercizio della riflessione pedagogica contemporanea di costruire una visione sistematica e teoreticamente argomentata dell’agire insegnativo nelle sue poliedriche manifestazioni, che  si attesti in definizioni e delimitazioni di qualche consenso. Per tali motivi, l’analisi di comportamenti insegnativi minuti, di strategie didattiche, come         di programmi didattici o di forme organizzative più strutturate, illustrate anche nel presente lavoro, traggono significato dal necessario riferimento al senso ed alla storia del cognitivismo, dei suoi sviluppi,     delle connessioni con le neuroscienze e con i problemi prossimi alla concezione dello sviluppo umano,      della cultura, dei linguaggi odierni, ecc.» (p.13)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C5DB5AA-2B2C-F8CD-5C0C-ED9CA2E10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>
                <a:solidFill>
                  <a:schemeClr val="accent2"/>
                </a:solidFill>
              </a:rPr>
              <a:t>Requisiti OECD?</a:t>
            </a:r>
            <a:r>
              <a:rPr lang="pl-PL" altLang="it-IT"/>
              <a:t> </a:t>
            </a:r>
            <a:endParaRPr lang="en-AU" altLang="it-IT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D8873A6D-2A78-E6CA-D4E5-E360302A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6042025"/>
            <a:ext cx="829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>
                <a:latin typeface="Times New Roman" panose="02020603050405020304" pitchFamily="18" charset="0"/>
              </a:rPr>
              <a:t>R. Descartes, Discours de la méthode: pour bien conduire sa raison, et chercher la vérité </a:t>
            </a:r>
          </a:p>
          <a:p>
            <a:r>
              <a:rPr lang="pl-PL" altLang="it-IT">
                <a:latin typeface="Times New Roman" panose="02020603050405020304" pitchFamily="18" charset="0"/>
              </a:rPr>
              <a:t>dans le sciences, Imprimerie de Ian Maire, Leyde, 1637 [= </a:t>
            </a:r>
            <a:r>
              <a:rPr lang="pl-PL" altLang="it-IT" b="1">
                <a:solidFill>
                  <a:srgbClr val="FF0000"/>
                </a:solidFill>
                <a:latin typeface="Times New Roman" panose="02020603050405020304" pitchFamily="18" charset="0"/>
              </a:rPr>
              <a:t>trattato sull’ottica]</a:t>
            </a:r>
            <a:r>
              <a:rPr lang="pl-PL" altLang="it-IT" b="1">
                <a:solidFill>
                  <a:srgbClr val="FF0000"/>
                </a:solidFill>
              </a:rPr>
              <a:t> </a:t>
            </a:r>
            <a:endParaRPr lang="en-AU" altLang="it-IT" b="1">
              <a:solidFill>
                <a:srgbClr val="FF0000"/>
              </a:solidFill>
            </a:endParaRP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C5ED5C4C-2256-6C41-72DF-F87979359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4535488" cy="4348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Line 6">
            <a:extLst>
              <a:ext uri="{FF2B5EF4-FFF2-40B4-BE49-F238E27FC236}">
                <a16:creationId xmlns:a16="http://schemas.microsoft.com/office/drawing/2014/main" id="{C2EFCC48-195C-328C-457D-3C4996AC62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1557338"/>
            <a:ext cx="22320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1FF431FF-0E2C-00B3-1B30-04229335A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3933825"/>
            <a:ext cx="25288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62163790-E4AC-392C-D447-BD286B8DC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412875"/>
            <a:ext cx="239395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pl-PL" altLang="it-IT"/>
              <a:t>Critical thinking</a:t>
            </a:r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r>
              <a:rPr lang="pl-PL" altLang="it-IT"/>
              <a:t>Analytic reasoning</a:t>
            </a:r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r>
              <a:rPr lang="pl-PL" altLang="it-IT"/>
              <a:t>Problem solving</a:t>
            </a:r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endParaRPr lang="pl-PL" altLang="it-IT"/>
          </a:p>
          <a:p>
            <a:pPr>
              <a:buFontTx/>
              <a:buAutoNum type="arabicPeriod"/>
            </a:pPr>
            <a:r>
              <a:rPr lang="pl-PL" altLang="it-IT"/>
              <a:t>Synthesis</a:t>
            </a:r>
          </a:p>
          <a:p>
            <a:pPr>
              <a:buFontTx/>
              <a:buAutoNum type="arabicPeriod"/>
            </a:pPr>
            <a:endParaRPr lang="en-AU" altLang="it-IT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997E119A-5295-9C23-F7DE-98D337637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3913" y="5483225"/>
            <a:ext cx="27701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156971C-8604-A396-9046-3E7B29949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>
                <a:solidFill>
                  <a:schemeClr val="accent2"/>
                </a:solidFill>
              </a:rPr>
              <a:t>Il pensiero narrativo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25D4C0E-FF0C-C503-8B5F-A58751195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3629025"/>
          </a:xfrm>
        </p:spPr>
        <p:txBody>
          <a:bodyPr/>
          <a:lstStyle/>
          <a:p>
            <a:pPr>
              <a:buFontTx/>
              <a:buNone/>
            </a:pPr>
            <a:r>
              <a:rPr lang="pl-PL" altLang="it-IT" sz="2400">
                <a:solidFill>
                  <a:schemeClr val="tx2"/>
                </a:solidFill>
              </a:rPr>
              <a:t>	La condizione umana e’ connotata dalla specifita’ dell’interazione, o intersoggettivita’, che si esprime nella duplice tendenza di </a:t>
            </a:r>
            <a:r>
              <a:rPr lang="pl-PL" altLang="it-IT" sz="2400" i="1">
                <a:solidFill>
                  <a:schemeClr val="tx2"/>
                </a:solidFill>
              </a:rPr>
              <a:t>far significato</a:t>
            </a:r>
            <a:r>
              <a:rPr lang="pl-PL" altLang="it-IT" sz="2400">
                <a:solidFill>
                  <a:schemeClr val="tx2"/>
                </a:solidFill>
              </a:rPr>
              <a:t>, costruire la conoscenza sullo sfondo/ prospettiva della cultura di appartenenza, e di </a:t>
            </a:r>
            <a:r>
              <a:rPr lang="pl-PL" altLang="it-IT" sz="2400" i="1">
                <a:solidFill>
                  <a:schemeClr val="tx2"/>
                </a:solidFill>
              </a:rPr>
              <a:t>negoziare significati</a:t>
            </a:r>
            <a:r>
              <a:rPr lang="pl-PL" altLang="it-IT" sz="2400">
                <a:solidFill>
                  <a:schemeClr val="tx2"/>
                </a:solidFill>
              </a:rPr>
              <a:t>, trasmettere, mediare e confrontare le conoscenze con la cultura e con gli altri. Il raccontare e’ pertanto atto che prosegue quello del costruire la conoscenza, e’ conferisce senso alla natura intersoggetiva dell’uomo.</a:t>
            </a:r>
            <a:endParaRPr lang="en-AU" altLang="it-IT">
              <a:solidFill>
                <a:schemeClr val="tx2"/>
              </a:solidFill>
            </a:endParaRP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72305EEF-6219-F52F-042D-F0D7273C9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184900"/>
            <a:ext cx="753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P. Crispiani, </a:t>
            </a:r>
            <a:r>
              <a:rPr lang="pl-PL" altLang="it-IT" i="1"/>
              <a:t>Didattica cognitivista</a:t>
            </a:r>
            <a:r>
              <a:rPr lang="pl-PL" altLang="it-IT"/>
              <a:t>, Armando Editore, Roma, 2004, p. 258</a:t>
            </a:r>
            <a:endParaRPr lang="en-AU" alt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B5DB3C9-307B-3D2B-74DF-9F1993F8B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>
                <a:solidFill>
                  <a:schemeClr val="accent2"/>
                </a:solidFill>
              </a:rPr>
              <a:t>Spiegazione e narrazione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770762E-E113-1B86-B355-575ADD617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36290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l-PL" altLang="it-IT" sz="2400">
                <a:solidFill>
                  <a:schemeClr val="tx2"/>
                </a:solidFill>
              </a:rPr>
              <a:t>Di tradizionale indentificazione e’ il pensiero logico- scientifico tendente alla conoscenza dei fenomeni reali con modello esplicativo- casuale, la cui espressione piu’ frequente e’ la </a:t>
            </a:r>
            <a:r>
              <a:rPr lang="pl-PL" altLang="it-IT" sz="2400" i="1">
                <a:solidFill>
                  <a:schemeClr val="tx2"/>
                </a:solidFill>
              </a:rPr>
              <a:t>spiegazione</a:t>
            </a:r>
            <a:r>
              <a:rPr lang="pl-PL" altLang="it-IT" sz="2400">
                <a:solidFill>
                  <a:schemeClr val="tx2"/>
                </a:solidFill>
              </a:rPr>
              <a:t> la quale fa ricorso ad un linguaggio dotato di coerenza e tende alla dimostrazione di ipotesi, anche espresse linguisticamente. [...]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it-IT" sz="2400">
                <a:solidFill>
                  <a:schemeClr val="tx2"/>
                </a:solidFill>
              </a:rPr>
              <a:t>L’azione del narrare e’ direttamente comparato a quello di spiegare, quindi il pensiero narrativo a quello logico- paradigmatico che per consuetudine si associa al lavoro sul mondo </a:t>
            </a:r>
            <a:r>
              <a:rPr lang="pl-PL" altLang="it-IT" sz="2400" i="1">
                <a:solidFill>
                  <a:schemeClr val="tx2"/>
                </a:solidFill>
              </a:rPr>
              <a:t>fisico</a:t>
            </a:r>
            <a:r>
              <a:rPr lang="pl-PL" altLang="it-IT" sz="2400">
                <a:solidFill>
                  <a:schemeClr val="tx2"/>
                </a:solidFill>
              </a:rPr>
              <a:t> o naturale. </a:t>
            </a:r>
            <a:endParaRPr lang="en-AU" altLang="it-IT">
              <a:solidFill>
                <a:schemeClr val="tx2"/>
              </a:solidFill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218130FE-1A10-B635-0CAE-DECD1B40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184900"/>
            <a:ext cx="753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/>
              <a:t>P. Crispiani, </a:t>
            </a:r>
            <a:r>
              <a:rPr lang="pl-PL" altLang="it-IT" i="1"/>
              <a:t>Didattica cognitivista</a:t>
            </a:r>
            <a:r>
              <a:rPr lang="pl-PL" altLang="it-IT"/>
              <a:t>, Armando Editore, Roma, 2004, p. 259</a:t>
            </a:r>
            <a:endParaRPr lang="en-AU" alt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E3124EF-6587-6B1E-DC13-826F1DF51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noProof="1"/>
              <a:t>Pedagogy ↔ didactics</a:t>
            </a: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50D1D2D5-C6B4-30DB-E6CC-1DBFDF547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89575"/>
            <a:ext cx="851058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en-AU" altLang="it-IT" sz="1400">
                <a:latin typeface="Arial" panose="020B0604020202020204" pitchFamily="34" charset="0"/>
              </a:rPr>
            </a:br>
            <a:r>
              <a:rPr lang="en-AU" altLang="it-IT" sz="1400" noProof="1">
                <a:latin typeface="Arial" panose="020B0604020202020204" pitchFamily="34" charset="0"/>
              </a:rPr>
              <a:t>L’educazione nella Grecia antica: un singolare modello educativo </a:t>
            </a:r>
          </a:p>
          <a:p>
            <a:pPr eaLnBrk="1" hangingPunct="1"/>
            <a:r>
              <a:rPr lang="en-AU" altLang="it-IT" sz="1400" noProof="1">
                <a:latin typeface="Arial" panose="020B0604020202020204" pitchFamily="34" charset="0"/>
              </a:rPr>
              <a:t>Amalia Margherita Cirio </a:t>
            </a:r>
          </a:p>
          <a:p>
            <a:pPr eaLnBrk="1" hangingPunct="1"/>
            <a:r>
              <a:rPr lang="en-AU" altLang="it-IT" sz="1400" noProof="1">
                <a:latin typeface="Arial" panose="020B0604020202020204" pitchFamily="34" charset="0"/>
              </a:rPr>
              <a:t>Docente di Lingua e letteratura greca </a:t>
            </a:r>
          </a:p>
          <a:p>
            <a:pPr eaLnBrk="1" hangingPunct="1"/>
            <a:r>
              <a:rPr lang="en-AU" altLang="it-IT" sz="1400" noProof="1">
                <a:latin typeface="Arial" panose="020B0604020202020204" pitchFamily="34" charset="0"/>
              </a:rPr>
              <a:t>Università di Roma “La Sapienza”</a:t>
            </a:r>
          </a:p>
          <a:p>
            <a:pPr eaLnBrk="1" hangingPunct="1"/>
            <a:r>
              <a:rPr lang="en-AU" altLang="it-IT" sz="1400" noProof="1">
                <a:latin typeface="Arial" panose="020B0604020202020204" pitchFamily="34" charset="0"/>
              </a:rPr>
              <a:t>http://www.rivista.ssef.it/www.rivista.ssef.it/sited9dc.html?page=20050111143715663&amp;edition=2010-02-01</a:t>
            </a: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59BEC052-183A-9C61-8979-84784FA4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541463"/>
            <a:ext cx="58102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>
            <a:extLst>
              <a:ext uri="{FF2B5EF4-FFF2-40B4-BE49-F238E27FC236}">
                <a16:creationId xmlns:a16="http://schemas.microsoft.com/office/drawing/2014/main" id="{AD7E672D-6877-DC85-C4EA-2B5DB0F3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133600"/>
            <a:ext cx="2828925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E81C0ED7-A1E3-B4CC-EEC9-70AEBE678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06388"/>
            <a:ext cx="7313613" cy="1143000"/>
          </a:xfrm>
        </p:spPr>
        <p:txBody>
          <a:bodyPr/>
          <a:lstStyle/>
          <a:p>
            <a:pPr eaLnBrk="1" hangingPunct="1"/>
            <a:r>
              <a:rPr lang="pl-PL" altLang="it-IT">
                <a:latin typeface="Verdana" panose="020B0604030504040204" pitchFamily="34" charset="0"/>
              </a:rPr>
              <a:t>Conclusion</a:t>
            </a:r>
            <a:r>
              <a:rPr lang="it-IT" altLang="it-IT">
                <a:latin typeface="Verdana" panose="020B0604030504040204" pitchFamily="34" charset="0"/>
              </a:rPr>
              <a:t>i</a:t>
            </a:r>
            <a:endParaRPr lang="en-AU" altLang="it-IT">
              <a:latin typeface="Verdana" panose="020B0604030504040204" pitchFamily="34" charset="0"/>
            </a:endParaRP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493DF4F0-C9C2-D550-C9A2-CDF96F3E3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8208962" cy="4554537"/>
          </a:xfrm>
        </p:spPr>
        <p:txBody>
          <a:bodyPr/>
          <a:lstStyle/>
          <a:p>
            <a:pPr eaLnBrk="1" hangingPunct="1"/>
            <a:r>
              <a:rPr lang="it-IT" altLang="it-IT" sz="2200">
                <a:solidFill>
                  <a:srgbClr val="333399"/>
                </a:solidFill>
              </a:rPr>
              <a:t>Con la virtualità galoppante, la competizione crescente, i social media che «rubano» il tempo – tutto questo richiede un’azione urgente.</a:t>
            </a:r>
          </a:p>
          <a:p>
            <a:pPr eaLnBrk="1" hangingPunct="1"/>
            <a:r>
              <a:rPr lang="it-IT" altLang="it-IT" sz="2200">
                <a:solidFill>
                  <a:srgbClr val="333399"/>
                </a:solidFill>
              </a:rPr>
              <a:t>Il ritorno al mondo reale (la natura, arte, oggetti </a:t>
            </a:r>
            <a:r>
              <a:rPr lang="it-IT" altLang="it-IT" sz="2200" noProof="1">
                <a:solidFill>
                  <a:srgbClr val="333399"/>
                </a:solidFill>
              </a:rPr>
              <a:t>reali) permette di ristabilire l’ordine giusto delle categorie, riorganizzare il pensiero, riordinare la freccia del tempo.</a:t>
            </a:r>
          </a:p>
          <a:p>
            <a:pPr eaLnBrk="1" hangingPunct="1"/>
            <a:r>
              <a:rPr lang="it-IT" altLang="it-IT" sz="2200" noProof="1">
                <a:solidFill>
                  <a:srgbClr val="333399"/>
                </a:solidFill>
              </a:rPr>
              <a:t>La fisica, essendo la materia abbastanza semplice (fondata da Galileo), permette di esperimentare una didattica nuova.</a:t>
            </a:r>
          </a:p>
          <a:p>
            <a:pPr eaLnBrk="1" hangingPunct="1"/>
            <a:r>
              <a:rPr lang="it-IT" altLang="it-IT" sz="2200" noProof="1">
                <a:solidFill>
                  <a:srgbClr val="333399"/>
                </a:solidFill>
              </a:rPr>
              <a:t>Ma nessuna disciplina scolastica, fisica compresa,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2200" noProof="1">
                <a:solidFill>
                  <a:srgbClr val="333399"/>
                </a:solidFill>
              </a:rPr>
              <a:t>e’ esonerata dalla </a:t>
            </a:r>
            <a:r>
              <a:rPr lang="it-IT" altLang="it-IT" sz="2200" i="1" noProof="1">
                <a:solidFill>
                  <a:srgbClr val="333399"/>
                </a:solidFill>
              </a:rPr>
              <a:t>responsabilita’</a:t>
            </a:r>
            <a:r>
              <a:rPr lang="it-IT" altLang="it-IT" sz="2200" noProof="1">
                <a:solidFill>
                  <a:srgbClr val="333399"/>
                </a:solidFill>
              </a:rPr>
              <a:t> pedagogica</a:t>
            </a:r>
          </a:p>
          <a:p>
            <a:pPr eaLnBrk="1" hangingPunct="1"/>
            <a:endParaRPr lang="it-IT" altLang="it-IT" sz="2200" noProof="1">
              <a:solidFill>
                <a:srgbClr val="333399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sz="2200" b="1" noProof="1">
                <a:solidFill>
                  <a:srgbClr val="333399"/>
                </a:solidFill>
              </a:rPr>
              <a:t>Thank you for your attention!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>
            <a:extLst>
              <a:ext uri="{FF2B5EF4-FFF2-40B4-BE49-F238E27FC236}">
                <a16:creationId xmlns:a16="http://schemas.microsoft.com/office/drawing/2014/main" id="{BF777412-818B-493B-00FB-20D8DE2E2D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 altLang="it-IT" noProof="1"/>
              <a:t>Piero Crispiani: </a:t>
            </a:r>
            <a:r>
              <a:rPr lang="pl-PL" altLang="it-IT"/>
              <a:t>„</a:t>
            </a:r>
            <a:r>
              <a:rPr lang="pl-PL" altLang="it-IT" noProof="1"/>
              <a:t>Dislexia”</a:t>
            </a:r>
          </a:p>
        </p:txBody>
      </p:sp>
      <p:sp>
        <p:nvSpPr>
          <p:cNvPr id="9219" name="Segnaposto contenuto 2">
            <a:extLst>
              <a:ext uri="{FF2B5EF4-FFF2-40B4-BE49-F238E27FC236}">
                <a16:creationId xmlns:a16="http://schemas.microsoft.com/office/drawing/2014/main" id="{070779C0-1F7E-2B03-F6EC-46F9C1B9460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00113" y="1773238"/>
            <a:ext cx="7881937" cy="4114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Char char="v"/>
            </a:pPr>
            <a:r>
              <a:rPr lang="pl-PL" altLang="it-IT" sz="2200"/>
              <a:t> </a:t>
            </a:r>
            <a:r>
              <a:rPr lang="en-AU" altLang="it-IT" sz="2200"/>
              <a:t>It is not a question of „deficiency” (italian BES), but of different organization of the mind</a:t>
            </a:r>
          </a:p>
          <a:p>
            <a:pPr marL="0" indent="0" eaLnBrk="1" hangingPunct="1">
              <a:buFont typeface="Wingdings" panose="05000000000000000000" pitchFamily="2" charset="2"/>
              <a:buChar char="v"/>
            </a:pPr>
            <a:r>
              <a:rPr lang="en-AU" altLang="it-IT" sz="2200"/>
              <a:t> Full voice reading requires: 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recognition of the image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its classification as a letter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grouping of „letters” into a word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recognizing the meaning of the „word”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quick elaboration of the meaning into ontological category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triggering the whole complex of voice apparati</a:t>
            </a:r>
          </a:p>
          <a:p>
            <a:pPr marL="0" indent="0" eaLnBrk="1" hangingPunct="1">
              <a:buFontTx/>
              <a:buNone/>
            </a:pPr>
            <a:endParaRPr lang="en-AU" altLang="it-IT" sz="2200"/>
          </a:p>
          <a:p>
            <a:pPr marL="0" indent="0" eaLnBrk="1" hangingPunct="1">
              <a:buFontTx/>
              <a:buNone/>
            </a:pPr>
            <a:r>
              <a:rPr lang="en-AU" altLang="it-IT" sz="2200" b="1"/>
              <a:t>It was not predicted by the biological evolution!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9E0077E-2D09-662D-D7A0-C09F0A88E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-228600"/>
            <a:ext cx="7313613" cy="1143000"/>
          </a:xfrm>
        </p:spPr>
        <p:txBody>
          <a:bodyPr/>
          <a:lstStyle/>
          <a:p>
            <a:r>
              <a:rPr lang="en-AU" altLang="it-IT" sz="3200"/>
              <a:t>Diffused mind: neuropsychology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26C434E0-9B29-B86A-CAE7-36C907E06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412875"/>
            <a:ext cx="5256212" cy="33289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31192C12-8F1B-B491-F02D-C20683260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831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noProof="1">
                <a:latin typeface="Arial" panose="020B0604020202020204" pitchFamily="34" charset="0"/>
              </a:rPr>
              <a:t>Temporal (in ms) and spatial sequence of signals during reading a word 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9629DE2F-2C46-99B3-B61E-B4CCB0F6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4711700"/>
            <a:ext cx="88931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>
                <a:latin typeface="Arial" panose="020B0604020202020204" pitchFamily="34" charset="0"/>
              </a:rPr>
              <a:t>In addition, the time course of these signals was interesting, in that the first signal at approximately 150 ms was a gamma (35-40 Hz) signal, the second, at approximately 200 ms, an alpha signal, and the next signal at about 300 ms, again a gamma signal</a:t>
            </a:r>
            <a:r>
              <a:rPr lang="pl-PL" altLang="it-IT" sz="1800">
                <a:latin typeface="Arial" panose="020B0604020202020204" pitchFamily="34" charset="0"/>
              </a:rPr>
              <a:t>. </a:t>
            </a:r>
            <a:r>
              <a:rPr lang="en-US" altLang="it-IT" sz="1800">
                <a:latin typeface="Arial" panose="020B0604020202020204" pitchFamily="34" charset="0"/>
              </a:rPr>
              <a:t>The cortical networks involved in reading are highly complex, requiring a sophisticated interplay of temporally and spatially dynamic interactions</a:t>
            </a:r>
            <a:r>
              <a:rPr lang="pl-PL" altLang="it-IT" sz="180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K. Pammer, </a:t>
            </a:r>
            <a:r>
              <a:rPr lang="en-US" altLang="it-IT" sz="1200" i="1">
                <a:latin typeface="Arial" panose="020B0604020202020204" pitchFamily="34" charset="0"/>
              </a:rPr>
              <a:t>Temporral sampling in vision and the implications for dyslexia</a:t>
            </a:r>
            <a:r>
              <a:rPr lang="pl-PL" altLang="it-IT" sz="1200">
                <a:latin typeface="Arial" panose="020B0604020202020204" pitchFamily="34" charset="0"/>
              </a:rPr>
              <a:t> in: Oscillatory “Temporal Sampling” and Developmental Dyslexia: Towards an Overarching Theoretical Framework a cura di Usha Goswami, Alan Power, Marie Lallier, Andrea Facoetti, </a:t>
            </a:r>
            <a:r>
              <a:rPr lang="en-US" altLang="it-IT" sz="1200">
                <a:latin typeface="Arial" panose="020B0604020202020204" pitchFamily="34" charset="0"/>
              </a:rPr>
              <a:t>Frontiers in Human Neuroscience, 2014</a:t>
            </a:r>
            <a:r>
              <a:rPr lang="pl-PL" altLang="it-IT" sz="1200">
                <a:latin typeface="Arial" panose="020B0604020202020204" pitchFamily="34" charset="0"/>
              </a:rPr>
              <a:t>, p. 148, 15</a:t>
            </a:r>
            <a:endParaRPr lang="en-US" altLang="it-IT" sz="12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”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 </a:t>
            </a:r>
            <a:endParaRPr lang="en-AU" altLang="it-IT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9210F84C-2474-2FF5-B7F7-C05826DDF3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 altLang="it-IT" noProof="1"/>
              <a:t>Piero Crispiani: „Pedagogy”</a:t>
            </a:r>
          </a:p>
        </p:txBody>
      </p:sp>
      <p:sp>
        <p:nvSpPr>
          <p:cNvPr id="12291" name="Segnaposto contenuto 2">
            <a:extLst>
              <a:ext uri="{FF2B5EF4-FFF2-40B4-BE49-F238E27FC236}">
                <a16:creationId xmlns:a16="http://schemas.microsoft.com/office/drawing/2014/main" id="{7608C877-21E3-10BB-B019-84339113536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17600" y="1557338"/>
            <a:ext cx="8026400" cy="4114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Char char="v"/>
            </a:pPr>
            <a:r>
              <a:rPr lang="en-AU" altLang="it-IT" sz="2200"/>
              <a:t> </a:t>
            </a:r>
            <a:r>
              <a:rPr lang="en-AU" altLang="it-IT" sz="2000"/>
              <a:t>It is not a „Galileo-like” science: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you cannot repeat the experiment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you cannot separate it from its environment (like rats)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so you cannot perform statistical elaboration</a:t>
            </a:r>
          </a:p>
          <a:p>
            <a:pPr marL="0" indent="0" eaLnBrk="1" hangingPunct="1">
              <a:buFontTx/>
              <a:buNone/>
            </a:pPr>
            <a:endParaRPr lang="en-AU" altLang="it-IT" sz="2000"/>
          </a:p>
          <a:p>
            <a:pPr marL="0" indent="0" eaLnBrk="1" hangingPunct="1">
              <a:buFont typeface="Wingdings" panose="05000000000000000000" pitchFamily="2" charset="2"/>
              <a:buChar char="v"/>
            </a:pPr>
            <a:r>
              <a:rPr lang="en-AU" altLang="it-IT" sz="2000"/>
              <a:t> Pedagogy works on a „society”, which consist of humans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man’s choices are not always rational (i.e. predictive)</a:t>
            </a:r>
          </a:p>
          <a:p>
            <a:pPr marL="0" indent="0" eaLnBrk="1" hangingPunct="1">
              <a:buFontTx/>
              <a:buChar char="-"/>
            </a:pPr>
            <a:r>
              <a:rPr lang="en-AU" altLang="it-IT" sz="2000"/>
              <a:t> and pedagogy must </a:t>
            </a:r>
            <a:r>
              <a:rPr lang="en-AU" altLang="it-IT" sz="2000" i="1"/>
              <a:t>predict</a:t>
            </a:r>
            <a:r>
              <a:rPr lang="en-AU" altLang="it-IT" sz="2000"/>
              <a:t> the social outcome </a:t>
            </a:r>
          </a:p>
          <a:p>
            <a:pPr marL="0" indent="0" eaLnBrk="1" hangingPunct="1">
              <a:buFont typeface="Wingdings" panose="05000000000000000000" pitchFamily="2" charset="2"/>
              <a:buChar char="v"/>
            </a:pPr>
            <a:r>
              <a:rPr lang="en-AU" altLang="it-IT" sz="2000"/>
              <a:t>Reducing pedagogy to scientific (or social) discipline  makes it really poor: pedagogy is a human science</a:t>
            </a:r>
          </a:p>
          <a:p>
            <a:pPr marL="0" indent="0" eaLnBrk="1" hangingPunct="1">
              <a:buFontTx/>
              <a:buNone/>
            </a:pPr>
            <a:endParaRPr lang="en-AU" altLang="it-IT" sz="2000"/>
          </a:p>
          <a:p>
            <a:pPr marL="0" indent="0" eaLnBrk="1" hangingPunct="1">
              <a:buFontTx/>
              <a:buNone/>
            </a:pPr>
            <a:r>
              <a:rPr lang="en-AU" altLang="it-IT" sz="2000">
                <a:solidFill>
                  <a:srgbClr val="000066"/>
                </a:solidFill>
              </a:rPr>
              <a:t>Teaching is like sculpturing, but it works with the most delicate matter that exists: </a:t>
            </a:r>
            <a:r>
              <a:rPr lang="en-AU" altLang="it-IT" sz="2000" i="1">
                <a:solidFill>
                  <a:srgbClr val="000066"/>
                </a:solidFill>
              </a:rPr>
              <a:t>souls</a:t>
            </a:r>
            <a:r>
              <a:rPr lang="en-AU" altLang="it-IT" sz="2000">
                <a:solidFill>
                  <a:srgbClr val="000066"/>
                </a:solidFill>
              </a:rPr>
              <a:t> of young creatures</a:t>
            </a:r>
            <a:endParaRPr lang="pl-PL" altLang="it-IT" sz="2000">
              <a:solidFill>
                <a:srgbClr val="000066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pl-PL" altLang="it-IT" sz="2000">
                <a:solidFill>
                  <a:srgbClr val="000066"/>
                </a:solidFill>
              </a:rPr>
              <a:t>(Janusz Korczak ?)</a:t>
            </a:r>
            <a:endParaRPr lang="en-AU" altLang="it-IT" sz="200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>
            <a:extLst>
              <a:ext uri="{FF2B5EF4-FFF2-40B4-BE49-F238E27FC236}">
                <a16:creationId xmlns:a16="http://schemas.microsoft.com/office/drawing/2014/main" id="{08A77584-15D5-6D3E-71E5-E97443C80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Didattica cognitiva - definizione</a:t>
            </a:r>
          </a:p>
        </p:txBody>
      </p:sp>
      <p:sp>
        <p:nvSpPr>
          <p:cNvPr id="34819" name="Segnaposto contenuto 2">
            <a:extLst>
              <a:ext uri="{FF2B5EF4-FFF2-40B4-BE49-F238E27FC236}">
                <a16:creationId xmlns:a16="http://schemas.microsoft.com/office/drawing/2014/main" id="{D0F2506E-B1DD-2B2E-BDDC-5277343488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5" y="1628775"/>
            <a:ext cx="8174038" cy="4114800"/>
          </a:xfrm>
        </p:spPr>
        <p:txBody>
          <a:bodyPr/>
          <a:lstStyle/>
          <a:p>
            <a:r>
              <a:rPr lang="it-IT" altLang="it-IT" sz="2200"/>
              <a:t>Garantire il cognitivo come regime di esecuzione dell’insegnamento e dell’apprendimento, impone di travalicare le mere condotte di risposta a programmi di stimoli, per cercarne invece </a:t>
            </a:r>
            <a:r>
              <a:rPr lang="it-IT" altLang="it-IT" sz="2200" i="1"/>
              <a:t>la trama</a:t>
            </a:r>
            <a:r>
              <a:rPr lang="it-IT" altLang="it-IT" sz="2200"/>
              <a:t> del percorso di costruzione, un percorso fatto di nozioni, concetti, memorizzazioni, verbalizzazioni, relazioni tra concetti, ecc. La didattica cognitivista è una didattica interativa, che rilegge ed approfondisce, che richiede di andare  a fondo, far emergere le risorse, pluralizzare gli stili cognitivi, tornare sulle questioni con andamenti insistenti e ricorsivi, che rileggono, reinterpretano e riverbalizzano le conoscenze pregresse, secondo una </a:t>
            </a:r>
            <a:r>
              <a:rPr lang="it-IT" altLang="it-IT" sz="2200" i="1"/>
              <a:t>spirale apprenditiva, </a:t>
            </a:r>
            <a:r>
              <a:rPr lang="it-IT" altLang="it-IT" sz="2200"/>
              <a:t>espressione di una logica di qualità. (p. 19)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>
            <a:extLst>
              <a:ext uri="{FF2B5EF4-FFF2-40B4-BE49-F238E27FC236}">
                <a16:creationId xmlns:a16="http://schemas.microsoft.com/office/drawing/2014/main" id="{7DF6DCF4-89A9-E255-38D3-79B0D0FF33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P. Crispiani: Didattica cognitivista</a:t>
            </a:r>
          </a:p>
        </p:txBody>
      </p:sp>
      <p:sp>
        <p:nvSpPr>
          <p:cNvPr id="39939" name="Segnaposto contenuto 2">
            <a:extLst>
              <a:ext uri="{FF2B5EF4-FFF2-40B4-BE49-F238E27FC236}">
                <a16:creationId xmlns:a16="http://schemas.microsoft.com/office/drawing/2014/main" id="{280C5BAA-76BA-7DDE-E308-10A762AAD5E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it-IT" sz="2200"/>
              <a:t>Oltre una didattica programmata e modellizzata vi è da sempre, e fortunatamente sopravvive, una maestria dell’insegnamento che ragiona quotidianamente su se stessa, che conosce l’andare </a:t>
            </a:r>
            <a:r>
              <a:rPr lang="it-IT" altLang="it-IT" sz="2200" i="1"/>
              <a:t>random</a:t>
            </a:r>
            <a:r>
              <a:rPr lang="it-IT" altLang="it-IT" sz="2200"/>
              <a:t>, il </a:t>
            </a:r>
            <a:r>
              <a:rPr lang="it-IT" altLang="it-IT" sz="2200" i="1"/>
              <a:t>navigare a vela</a:t>
            </a:r>
            <a:r>
              <a:rPr lang="it-IT" altLang="it-IT" sz="2200"/>
              <a:t>, il compiere percorsi illineari e reticolati, il valorizzare le </a:t>
            </a:r>
            <a:r>
              <a:rPr lang="it-IT" altLang="it-IT" sz="2200" i="1"/>
              <a:t>mosse</a:t>
            </a:r>
            <a:r>
              <a:rPr lang="it-IT" altLang="it-IT" sz="2200"/>
              <a:t> professionali istantanee, le scelte, le soluzioni improvvise, ma sulla scorta di una costante riflessione, sul proprio agire e sull’esperienza, nonché di un confronto con le formalizzazioni teorizzate, dunque di un sapere filtrato dal tempo, sottratto alle suggestioni dell’immediato e del gratificante. (p.15)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728AEFCF-178F-0C38-78BE-36BA843F7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>
                <a:latin typeface="Verdana" panose="020B0604030504040204" pitchFamily="34" charset="0"/>
              </a:rPr>
              <a:t>Didattica cognitiva</a:t>
            </a:r>
            <a:r>
              <a:rPr lang="pl-PL" altLang="it-IT" sz="3200" dirty="0">
                <a:latin typeface="Verdana" panose="020B0604030504040204" pitchFamily="34" charset="0"/>
              </a:rPr>
              <a:t> </a:t>
            </a:r>
            <a:br>
              <a:rPr lang="pl-PL" altLang="it-IT" sz="3200" dirty="0">
                <a:latin typeface="Verdana" panose="020B0604030504040204" pitchFamily="34" charset="0"/>
              </a:rPr>
            </a:br>
            <a:r>
              <a:rPr lang="pl-PL" altLang="it-IT" sz="3200" dirty="0">
                <a:latin typeface="Verdana" panose="020B0604030504040204" pitchFamily="34" charset="0"/>
              </a:rPr>
              <a:t>(Piero Crispiani)</a:t>
            </a:r>
            <a:endParaRPr lang="en-AU" altLang="it-IT" sz="3200" dirty="0">
              <a:latin typeface="Verdana" panose="020B0604030504040204" pitchFamily="34" charset="0"/>
            </a:endParaRPr>
          </a:p>
        </p:txBody>
      </p:sp>
      <p:pic>
        <p:nvPicPr>
          <p:cNvPr id="212996" name="Picture 4">
            <a:extLst>
              <a:ext uri="{FF2B5EF4-FFF2-40B4-BE49-F238E27FC236}">
                <a16:creationId xmlns:a16="http://schemas.microsoft.com/office/drawing/2014/main" id="{562D1714-FDAC-A77F-6C88-71CB71D5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2001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7" name="Text Box 5">
            <a:extLst>
              <a:ext uri="{FF2B5EF4-FFF2-40B4-BE49-F238E27FC236}">
                <a16:creationId xmlns:a16="http://schemas.microsoft.com/office/drawing/2014/main" id="{600E441B-7989-BBD9-7908-30D976D21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535113"/>
            <a:ext cx="8172450" cy="523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it-IT" sz="2000" dirty="0">
                <a:solidFill>
                  <a:srgbClr val="333399"/>
                </a:solidFill>
                <a:latin typeface="+mj-lt"/>
              </a:rPr>
              <a:t>Opzioni cognitive:
- Valorizzazione dei processi cognitivi (apprendimento e conoscenza)
- Collegare i processi cognitivi con la cultura
- Riconoscere la presenza mentale e la motivazione dell'alunno
- Riconoscere la presenza mentale e la motivazione dell'insegnante
- Valorizzazione dei legami tra cognizione e linguaggio
- Collegare l'azione didattica con gli strumenti didattici
- Comprensione dei contenuti culturali dell'insegnamento
- Orientamento alla conoscenza come costruzione del significato
- Comprendere l'individualità e il pluralismo dei processi cognitivi
- Valorizzazione della personalità 
- Molteplicità di stili didattici
- Valorizzazione della relazione tra insegnante e allievo, ecc.</a:t>
            </a:r>
            <a:r>
              <a:rPr lang="it-IT" altLang="it-IT" b="1" dirty="0">
                <a:solidFill>
                  <a:srgbClr val="333399"/>
                </a:solidFill>
                <a:latin typeface="Verdana" panose="020B0604030504040204" pitchFamily="34" charset="0"/>
              </a:rPr>
              <a:t>
</a:t>
            </a:r>
            <a:endParaRPr lang="en-AU" altLang="it-IT" sz="2200" b="1" dirty="0">
              <a:solidFill>
                <a:srgbClr val="33339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7" grpId="0"/>
    </p:bld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9916</TotalTime>
  <Words>2825</Words>
  <Application>Microsoft Office PowerPoint</Application>
  <PresentationFormat>Presentazione su schermo (4:3)</PresentationFormat>
  <Paragraphs>196</Paragraphs>
  <Slides>35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Times New Roman</vt:lpstr>
      <vt:lpstr>Verdana</vt:lpstr>
      <vt:lpstr>Wingdings</vt:lpstr>
      <vt:lpstr>Projekt domyślny</vt:lpstr>
      <vt:lpstr>Personalizzazione dell’insegnamento STEAM</vt:lpstr>
      <vt:lpstr>„Didattica e pedagogia cognitivista”</vt:lpstr>
      <vt:lpstr>„Prof. Piero Crispiani”</vt:lpstr>
      <vt:lpstr>Piero Crispiani: „Dislexia”</vt:lpstr>
      <vt:lpstr>Diffused mind: neuropsychology</vt:lpstr>
      <vt:lpstr>Piero Crispiani: „Pedagogy”</vt:lpstr>
      <vt:lpstr>Didattica cognitiva - definizione</vt:lpstr>
      <vt:lpstr>P. Crispiani: Didattica cognitivista</vt:lpstr>
      <vt:lpstr>Didattica cognitiva  (Piero Crispiani)</vt:lpstr>
      <vt:lpstr>Cognitive pedagogy  (Bronek Siemieniecki)</vt:lpstr>
      <vt:lpstr>Guided participation: theory  (Barbara Rogoff)</vt:lpstr>
      <vt:lpstr>Guided participation: implementation at school</vt:lpstr>
      <vt:lpstr>Guided experiment: implementations in all ambients </vt:lpstr>
      <vt:lpstr>Experiment does not substitute participation </vt:lpstr>
      <vt:lpstr>A sequence of experiments becomes a narrative story</vt:lpstr>
      <vt:lpstr>Interactive physics for children: carefully shaped pedagogy</vt:lpstr>
      <vt:lpstr>Hyper-constructivism and pedagogical goals</vt:lpstr>
      <vt:lpstr>Social competences:  group collaboration, task division</vt:lpstr>
      <vt:lpstr>Individual visibility: splendors &amp; risks</vt:lpstr>
      <vt:lpstr>Social construction – emotions: group competition &amp; support</vt:lpstr>
      <vt:lpstr>Pedagogy:  Learning is joyful (emotional)</vt:lpstr>
      <vt:lpstr>„Inquiry-based teaching”</vt:lpstr>
      <vt:lpstr>Cognitive Pedagogy:  Beyond „Inquiry-based teaching”</vt:lpstr>
      <vt:lpstr>Constraints &amp; difficulties (UK):  Teachers pedagogical skills</vt:lpstr>
      <vt:lpstr>Teachers need support in  „inquiry-based” methods</vt:lpstr>
      <vt:lpstr>Teachers:getting involved in interacive didactics</vt:lpstr>
      <vt:lpstr>Interactive experiments require a matured pedagogy (also parents)</vt:lpstr>
      <vt:lpstr>Conclusions</vt:lpstr>
      <vt:lpstr>Priority: Child, not physics</vt:lpstr>
      <vt:lpstr>Piero Crispiani: Didattica cognitivista</vt:lpstr>
      <vt:lpstr>Requisiti OECD? </vt:lpstr>
      <vt:lpstr>Il pensiero narrativo</vt:lpstr>
      <vt:lpstr>Spiegazione e narrazione</vt:lpstr>
      <vt:lpstr>Pedagogy ↔ didactics</vt:lpstr>
      <vt:lpstr>Conclusioni</vt:lpstr>
    </vt:vector>
  </TitlesOfParts>
  <Company>PAP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principio…</dc:title>
  <dc:creator>GK</dc:creator>
  <cp:lastModifiedBy>Maria Karwasz</cp:lastModifiedBy>
  <cp:revision>215</cp:revision>
  <dcterms:created xsi:type="dcterms:W3CDTF">2006-02-09T22:46:12Z</dcterms:created>
  <dcterms:modified xsi:type="dcterms:W3CDTF">2022-12-18T11:46:39Z</dcterms:modified>
</cp:coreProperties>
</file>