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9" r:id="rId2"/>
    <p:sldId id="280" r:id="rId3"/>
    <p:sldId id="296" r:id="rId4"/>
    <p:sldId id="281" r:id="rId5"/>
    <p:sldId id="282" r:id="rId6"/>
    <p:sldId id="284" r:id="rId7"/>
    <p:sldId id="285" r:id="rId8"/>
    <p:sldId id="286" r:id="rId9"/>
    <p:sldId id="287" r:id="rId10"/>
    <p:sldId id="289" r:id="rId11"/>
    <p:sldId id="290" r:id="rId12"/>
    <p:sldId id="291" r:id="rId13"/>
    <p:sldId id="292" r:id="rId14"/>
    <p:sldId id="288" r:id="rId15"/>
    <p:sldId id="293" r:id="rId16"/>
    <p:sldId id="294" r:id="rId17"/>
    <p:sldId id="295" r:id="rId18"/>
    <p:sldId id="297" r:id="rId19"/>
    <p:sldId id="388" r:id="rId20"/>
    <p:sldId id="300" r:id="rId21"/>
    <p:sldId id="378" r:id="rId22"/>
    <p:sldId id="379" r:id="rId23"/>
    <p:sldId id="304" r:id="rId24"/>
    <p:sldId id="387" r:id="rId25"/>
    <p:sldId id="381" r:id="rId26"/>
    <p:sldId id="370" r:id="rId27"/>
    <p:sldId id="389" r:id="rId28"/>
    <p:sldId id="380" r:id="rId29"/>
    <p:sldId id="383" r:id="rId30"/>
    <p:sldId id="382" r:id="rId31"/>
    <p:sldId id="385" r:id="rId32"/>
    <p:sldId id="384" r:id="rId33"/>
    <p:sldId id="386" r:id="rId34"/>
    <p:sldId id="301" r:id="rId35"/>
    <p:sldId id="302" r:id="rId36"/>
    <p:sldId id="298" r:id="rId37"/>
    <p:sldId id="303" r:id="rId38"/>
    <p:sldId id="283" r:id="rId39"/>
  </p:sldIdLst>
  <p:sldSz cx="9144000" cy="6858000" type="screen4x3"/>
  <p:notesSz cx="7102475" cy="10233025"/>
  <p:defaultTextStyle>
    <a:defPPr>
      <a:defRPr lang="pl-P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8000"/>
    <a:srgbClr val="003300"/>
    <a:srgbClr val="FFFFCC"/>
    <a:srgbClr val="FFFF99"/>
    <a:srgbClr val="33C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94718" autoAdjust="0"/>
  </p:normalViewPr>
  <p:slideViewPr>
    <p:cSldViewPr>
      <p:cViewPr varScale="1">
        <p:scale>
          <a:sx n="75" d="100"/>
          <a:sy n="75" d="100"/>
        </p:scale>
        <p:origin x="23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2:35:04.947"/>
    </inkml:context>
    <inkml:brush xml:id="br0">
      <inkml:brushProperty name="width" value="0.025" units="cm"/>
      <inkml:brushProperty name="height" value="0.025" units="cm"/>
      <inkml:brushProperty name="color" value="#E71224"/>
    </inkml:brush>
  </inkml:definitions>
  <inkml:trace contextRef="#ctx0" brushRef="#br0">208 261 24575,'3036'0'0,"-3031"0"0,0 0 0,-1 0 0,1 0 0,0 1 0,0 0 0,-1 0 0,1 0 0,0 0 0,-1 1 0,0-1 0,1 1 0,-1 0 0,0 0 0,7 6 0,-8-5 0,0 0 0,0 1 0,-1-1 0,0 1 0,1 0 0,-1 0 0,0 0 0,-1 0 0,1 0 0,-1 0 0,0 0 0,0 1 0,0-1 0,-1 0 0,1 1 0,-1 5 0,2 38 0,-3-28 0,2 0 0,1 0 0,0 0 0,2 0 0,0 0 0,8 23 0,-3-15 0,-2 0 0,-1 0 0,-1 1 0,-2-1 0,0 1 0,-3 47 0,3 34 0,12-5 0,-9-70 0,4 56 0,-11-4 0,-1-59 0,2 0 0,0 0 0,2 0 0,1-1 0,8 31 0,-1-9 0,-2 1 0,-3 0 0,-1 1 0,-3-1 0,-6 57 0,2 11 0,3 1300 0,0-1413 0,1-1 0,-1 1 0,-1 0 0,1 0 0,-1-1 0,0 1 0,0 0 0,0-1 0,-1 1 0,0-1 0,0 1 0,0-1 0,0 0 0,-5 7 0,4-8 0,-1 0 0,1 0 0,-1-1 0,0 1 0,0-1 0,0 0 0,0 0 0,0-1 0,0 1 0,0-1 0,0 0 0,-1 0 0,1 0 0,-1 0 0,1-1 0,-7 0 0,-231 0 0,139-3 0,-118 13 0,142-2 0,10-2 0,2 3 0,-106 28 0,114-22 0,-85 10 0,96-17 0,-250 24 0,177-21 0,-227-7 0,171-7 0,94 4 0,-97-3 0,166-1 0,0 0 0,0-1 0,1-1 0,-1 0 0,1 0 0,0-2 0,-13-8 0,-38-17 0,5 6 0,2-3 0,-63-41 0,94 56 0,0 1 0,-33-11 0,8 3 0,32 15 0,0 1 0,-1 1 0,0 0 0,0 1 0,0 2 0,0 0 0,0 1 0,-24 3 0,-61-3 0,102-1 0,-1 1 0,1-1 0,0 0 0,0 1 0,0-1 0,-1-1 0,1 1 0,0 0 0,0-1 0,1 0 0,-1 1 0,0-1 0,1 0 0,-1-1 0,1 1 0,-1 0 0,1-1 0,0 1 0,0-1 0,0 0 0,0 1 0,1-1 0,-1 0 0,1 0 0,0 0 0,-1-1 0,1 1 0,1 0 0,-1 0 0,0-6 0,-2-11 0,2 1 0,0-1 0,2 0 0,2-23 0,0 6 0,2-942 0,-7 536 0,2 406 0,19-671 0,-5 48-103,-15 451-1159,1 181-5564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2:35:21.029"/>
    </inkml:context>
    <inkml:brush xml:id="br0">
      <inkml:brushProperty name="width" value="0.025" units="cm"/>
      <inkml:brushProperty name="height" value="0.025" units="cm"/>
      <inkml:brushProperty name="color" value="#E71224"/>
    </inkml:brush>
  </inkml:definitions>
  <inkml:trace contextRef="#ctx0" brushRef="#br0">472 202 24575,'41'-3'0,"-1"-1"0,1-2 0,48-14 0,-40 9 0,77-9 0,373 15 0,-267 8 0,198-24 0,-241 1 0,93-13 0,-155 7 0,-85 15 0,0 2 0,61-4 0,405 11 0,-247 5 0,2871-3 0,-3106 1 0,0 2 0,0 1 0,-1 1 0,43 15 0,-40-12 0,0 0 0,0-2 0,50 5 0,489-9 0,-277-4 0,-284 1 0,-1 1 0,1 1 0,0-1 0,-1 1 0,1 0 0,-1 0 0,0 0 0,1 1 0,8 4 0,-11-4 0,0 0 0,0 0 0,0 1 0,-1-1 0,1 1 0,-1 0 0,1 0 0,-1 0 0,0 0 0,0 0 0,-1 0 0,1 0 0,-1 1 0,1-1 0,1 7 0,12 35 0,-2 0 0,-2 1 0,-1 1 0,-3 0 0,1 56 0,-10 425 0,3-520 0,-1-1 0,-1 0 0,1 1 0,-1-1 0,-1 0 0,1 1 0,-1-1 0,-1 0 0,1 0 0,-6 10 0,5-13 0,1-1 0,-1 0 0,0 1 0,0-1 0,0-1 0,0 1 0,-1 0 0,1-1 0,-1 0 0,1 1 0,-1-1 0,0-1 0,0 1 0,0-1 0,0 1 0,0-1 0,0 0 0,0 0 0,-8 0 0,-13-1 0,0-1 0,0-1 0,0-2 0,0 0 0,1-1 0,0-2 0,-32-12 0,1-7 0,46 20 0,0 1 0,0 1 0,-1 0 0,0 0 0,1 1 0,-20-4 0,-158-13 0,-247 5 0,-729 15 0,1131 2 0,1 1 0,-40 9 0,37-5 0,-57 3 0,-337-11 0,382-2 0,0-2 0,0-3 0,-78-22 0,15 3 0,-293-72 0,368 90 0,0 2 0,-1 1 0,-59-2 0,-109 10 0,72 1 0,-1899-3 0,1991 2 0,0 2 0,0 2 0,-51 15 0,47-11 0,0-1 0,-57 4 0,-405-10 0,249-6 0,-337 3 0,592 0 0,0 0 0,-1 0 0,1 1 0,-1-1 0,1 0 0,0-1 0,-1 1 0,1 0 0,-1 0 0,1 0 0,0-1 0,-1 1 0,1-1 0,0 1 0,-1-1 0,1 0 0,0 1 0,0-1 0,-1 0 0,1 0 0,0 0 0,0 0 0,0 0 0,0 0 0,0 0 0,0 0 0,1 0 0,-1 0 0,0-1 0,1 1 0,-1 0 0,0-1 0,1 1 0,0 0 0,-1-1 0,1 1 0,0 0 0,0-1 0,-1 1 0,1-1 0,0 1 0,1-3 0,0-6 0,2 0 0,-1 0 0,1 0 0,1 0 0,5-11 0,2-6 0,6-31 0,-8 25 0,2 1 0,28-61 0,-12 40 0,39-110 0,-57 142 0,0 0 0,1 1 0,17-25 0,10-19 0,-35 60 0,1 0 0,-1 1 0,0-1 0,1 1 0,0-1 0,0 1 0,0 0 0,0 0 0,1 0 0,-1 1 0,1-1 0,0 1 0,-1 0 0,7-3 0,-1 2 0,-1 0 0,1 1 0,0 0 0,0 0 0,0 1 0,14 0 0,9 1 0,-1 3 0,62 11 0,-86-12 0,155 18 0,-105-15 0,-31 0-1365,-5 2-5461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2:35:28.947"/>
    </inkml:context>
    <inkml:brush xml:id="br0">
      <inkml:brushProperty name="width" value="0.025" units="cm"/>
      <inkml:brushProperty name="height" value="0.025" units="cm"/>
      <inkml:brushProperty name="color" value="#E71224"/>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2:35:32.167"/>
    </inkml:context>
    <inkml:brush xml:id="br0">
      <inkml:brushProperty name="width" value="0.025" units="cm"/>
      <inkml:brushProperty name="height" value="0.025" units="cm"/>
      <inkml:brushProperty name="color" value="#E71224"/>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2:35:33.281"/>
    </inkml:context>
    <inkml:brush xml:id="br0">
      <inkml:brushProperty name="width" value="0.025" units="cm"/>
      <inkml:brushProperty name="height" value="0.025" units="cm"/>
      <inkml:brushProperty name="color" value="#E71224"/>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7:40:28.473"/>
    </inkml:context>
    <inkml:brush xml:id="br0">
      <inkml:brushProperty name="width" value="0.025" units="cm"/>
      <inkml:brushProperty name="height" value="0.025" units="cm"/>
      <inkml:brushProperty name="color" value="#E71224"/>
    </inkml:brush>
  </inkml:definitions>
  <inkml:trace contextRef="#ctx0" brushRef="#br0">1 214 24575,'724'0'0,"-682"2"0,75 14 0,-72-8 0,59 2 0,492-9 0,-282-3 0,-278 0 0,-1-1 0,40-10 0,-36 6 0,59-3 0,-24 8 0,18 0 0,109-15 0,418-67 0,-417 54 0,-92 12 0,188-8 0,-78 30 0,202-7 0,-260-13 0,83-3 0,704 20 0,-917 1 0,0 1 0,41 10 0,41 3 0,17 3 0,-90-12 0,67 5 0,-100-12 0,8 0 0,1 0 0,0 2 0,0 0 0,-1 0 0,1 2 0,19 6 0,-3 2 0,0-2 0,1-1 0,0-2 0,0-1 0,0-2 0,46 1 0,-42-3 0,63 11 0,20 3 0,142-17 0,61 3 0,-278 4 0,85 23 0,-92-18 0,0-2 0,0-2 0,55 3 0,-53-7 0,0 2 0,74 19 0,-65-12 0,62 6 0,466-8 0,-337-13 0,1454 3 0,-1431-18 0,-4 0 0,1160 19 0,-1376-3 55,78-14 0,-25 2-1530,-66 11-5351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7:40:33.853"/>
    </inkml:context>
    <inkml:brush xml:id="br0">
      <inkml:brushProperty name="width" value="0.025" units="cm"/>
      <inkml:brushProperty name="height" value="0.025" units="cm"/>
      <inkml:brushProperty name="color" value="#E71224"/>
    </inkml:brush>
  </inkml:definitions>
  <inkml:trace contextRef="#ctx0" brushRef="#br0">1 179 24575,'136'2'0,"154"-5"0,-261-1 0,0-2 0,-1 0 0,31-12 0,-30 9 0,1 0 0,51-6 0,69 12 0,-19 1 0,-115 0 0,0-1 0,0-1 0,0-1 0,0 0 0,17-8 0,-15 5 0,0 1 0,1 1 0,23-4 0,16 4 0,1 2 0,0 3 0,82 9 0,-37 7 0,-63-7 0,48 2 0,536-7 0,-320-6 0,579 3 0,-858-1 0,1-2 0,45-10 0,-43 6 0,0 2 0,32-1 0,379 5 0,-207 3 0,-207-4 0,-1 0 0,50-13 0,-48 9 0,1 1 0,35-2 0,637 5 0,-337 5 0,1292-3-1365,-1625 0-5461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7:40:43.113"/>
    </inkml:context>
    <inkml:brush xml:id="br0">
      <inkml:brushProperty name="width" value="0.025" units="cm"/>
      <inkml:brushProperty name="height" value="0.025" units="cm"/>
      <inkml:brushProperty name="color" value="#E71224"/>
    </inkml:brush>
  </inkml:definitions>
  <inkml:trace contextRef="#ctx0" brushRef="#br0">1 251 24575,'2452'0'0,"-2399"-3"0,92-16 0,-55 5 0,102-22 0,180-32 0,-42 1 0,-273 51 0,-35 10 0,0 0 0,0 1 0,40-4 0,470 7 0,-260 5 0,-243-1 0,-1 1 0,57 14 0,-16-3 0,3 1 0,-43-8 0,1-2 0,50 4 0,47-11 0,64 4 0,-105 15 113,-63-11-606,-1-2 1,24 3-1,-17-5-6333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7:51:31.878"/>
    </inkml:context>
    <inkml:brush xml:id="br0">
      <inkml:brushProperty name="width" value="0.025" units="cm"/>
      <inkml:brushProperty name="height" value="0.02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8C4C294-8E9C-3698-6CBA-68BD88755E0A}"/>
              </a:ext>
            </a:extLst>
          </p:cNvPr>
          <p:cNvSpPr>
            <a:spLocks noGrp="1" noChangeArrowheads="1"/>
          </p:cNvSpPr>
          <p:nvPr>
            <p:ph type="hdr" sz="quarter"/>
          </p:nvPr>
        </p:nvSpPr>
        <p:spPr bwMode="auto">
          <a:xfrm>
            <a:off x="0"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defTabSz="990600" eaLnBrk="1" hangingPunct="1">
              <a:defRPr sz="1300"/>
            </a:lvl1pPr>
          </a:lstStyle>
          <a:p>
            <a:pPr>
              <a:defRPr/>
            </a:pPr>
            <a:endParaRPr lang="pl-PL" altLang="it-IT"/>
          </a:p>
        </p:txBody>
      </p:sp>
      <p:sp>
        <p:nvSpPr>
          <p:cNvPr id="41987" name="Rectangle 3">
            <a:extLst>
              <a:ext uri="{FF2B5EF4-FFF2-40B4-BE49-F238E27FC236}">
                <a16:creationId xmlns:a16="http://schemas.microsoft.com/office/drawing/2014/main" id="{C04B854C-D029-6BFA-E0FB-244B152A1668}"/>
              </a:ext>
            </a:extLst>
          </p:cNvPr>
          <p:cNvSpPr>
            <a:spLocks noGrp="1" noChangeArrowheads="1"/>
          </p:cNvSpPr>
          <p:nvPr>
            <p:ph type="dt" idx="1"/>
          </p:nvPr>
        </p:nvSpPr>
        <p:spPr bwMode="auto">
          <a:xfrm>
            <a:off x="4022725"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algn="r" defTabSz="990600" eaLnBrk="1" hangingPunct="1">
              <a:defRPr sz="1300"/>
            </a:lvl1pPr>
          </a:lstStyle>
          <a:p>
            <a:pPr>
              <a:defRPr/>
            </a:pPr>
            <a:endParaRPr lang="pl-PL" altLang="it-IT"/>
          </a:p>
        </p:txBody>
      </p:sp>
      <p:sp>
        <p:nvSpPr>
          <p:cNvPr id="2052" name="Rectangle 4">
            <a:extLst>
              <a:ext uri="{FF2B5EF4-FFF2-40B4-BE49-F238E27FC236}">
                <a16:creationId xmlns:a16="http://schemas.microsoft.com/office/drawing/2014/main" id="{83040641-DF91-D853-1624-B43C78E3853E}"/>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a:extLst>
              <a:ext uri="{FF2B5EF4-FFF2-40B4-BE49-F238E27FC236}">
                <a16:creationId xmlns:a16="http://schemas.microsoft.com/office/drawing/2014/main" id="{805B1E59-1AAA-D247-29F0-9A394C46C6E0}"/>
              </a:ext>
            </a:extLst>
          </p:cNvPr>
          <p:cNvSpPr>
            <a:spLocks noGrp="1" noChangeArrowheads="1"/>
          </p:cNvSpPr>
          <p:nvPr>
            <p:ph type="body" sz="quarter" idx="3"/>
          </p:nvPr>
        </p:nvSpPr>
        <p:spPr bwMode="auto">
          <a:xfrm>
            <a:off x="709613" y="4860925"/>
            <a:ext cx="5683250" cy="4605338"/>
          </a:xfrm>
          <a:prstGeom prst="rect">
            <a:avLst/>
          </a:prstGeom>
          <a:noFill/>
          <a:ln>
            <a:noFill/>
          </a:ln>
          <a:effectLst/>
        </p:spPr>
        <p:txBody>
          <a:bodyPr vert="horz" wrap="square" lIns="99057" tIns="49528" rIns="99057" bIns="49528"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41990" name="Rectangle 6">
            <a:extLst>
              <a:ext uri="{FF2B5EF4-FFF2-40B4-BE49-F238E27FC236}">
                <a16:creationId xmlns:a16="http://schemas.microsoft.com/office/drawing/2014/main" id="{0311A4C5-0530-B86A-3498-4B4A5218AF68}"/>
              </a:ext>
            </a:extLst>
          </p:cNvPr>
          <p:cNvSpPr>
            <a:spLocks noGrp="1" noChangeArrowheads="1"/>
          </p:cNvSpPr>
          <p:nvPr>
            <p:ph type="ftr" sz="quarter" idx="4"/>
          </p:nvPr>
        </p:nvSpPr>
        <p:spPr bwMode="auto">
          <a:xfrm>
            <a:off x="0"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defTabSz="990600" eaLnBrk="1" hangingPunct="1">
              <a:defRPr sz="1300"/>
            </a:lvl1pPr>
          </a:lstStyle>
          <a:p>
            <a:pPr>
              <a:defRPr/>
            </a:pPr>
            <a:endParaRPr lang="pl-PL" altLang="it-IT"/>
          </a:p>
        </p:txBody>
      </p:sp>
      <p:sp>
        <p:nvSpPr>
          <p:cNvPr id="41991" name="Rectangle 7">
            <a:extLst>
              <a:ext uri="{FF2B5EF4-FFF2-40B4-BE49-F238E27FC236}">
                <a16:creationId xmlns:a16="http://schemas.microsoft.com/office/drawing/2014/main" id="{9D30F461-045A-095E-41BA-4ED71CD89F33}"/>
              </a:ext>
            </a:extLst>
          </p:cNvPr>
          <p:cNvSpPr>
            <a:spLocks noGrp="1" noChangeArrowheads="1"/>
          </p:cNvSpPr>
          <p:nvPr>
            <p:ph type="sldNum" sz="quarter" idx="5"/>
          </p:nvPr>
        </p:nvSpPr>
        <p:spPr bwMode="auto">
          <a:xfrm>
            <a:off x="4022725"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algn="r" defTabSz="990600" eaLnBrk="1" hangingPunct="1">
              <a:defRPr sz="1300"/>
            </a:lvl1pPr>
          </a:lstStyle>
          <a:p>
            <a:pPr>
              <a:defRPr/>
            </a:pPr>
            <a:fld id="{E510A8C2-6FFB-4A2E-A726-94B4D6ACE594}"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016772C-A049-042C-9A2D-7571E5D2D014}"/>
              </a:ext>
            </a:extLst>
          </p:cNvPr>
          <p:cNvSpPr>
            <a:spLocks noGrp="1" noChangeArrowheads="1"/>
          </p:cNvSpPr>
          <p:nvPr>
            <p:ph type="sldNum" sz="quarter" idx="5"/>
          </p:nvPr>
        </p:nvSpPr>
        <p:spPr>
          <a:ln/>
        </p:spPr>
        <p:txBody>
          <a:bodyPr/>
          <a:lstStyle/>
          <a:p>
            <a:fld id="{37E738CA-208C-4438-87B0-0A83F52D6017}" type="slidenum">
              <a:rPr lang="en-AU" altLang="it-IT"/>
              <a:pPr/>
              <a:t>26</a:t>
            </a:fld>
            <a:endParaRPr lang="en-AU" altLang="it-IT"/>
          </a:p>
        </p:txBody>
      </p:sp>
      <p:sp>
        <p:nvSpPr>
          <p:cNvPr id="230402" name="Rectangle 2">
            <a:extLst>
              <a:ext uri="{FF2B5EF4-FFF2-40B4-BE49-F238E27FC236}">
                <a16:creationId xmlns:a16="http://schemas.microsoft.com/office/drawing/2014/main" id="{49EC9674-131F-7E56-762A-8BC240A67BDD}"/>
              </a:ext>
            </a:extLst>
          </p:cNvPr>
          <p:cNvSpPr>
            <a:spLocks noGrp="1" noRot="1" noChangeAspect="1" noChangeArrowheads="1" noTextEdit="1"/>
          </p:cNvSpPr>
          <p:nvPr>
            <p:ph type="sldImg"/>
          </p:nvPr>
        </p:nvSpPr>
        <p:spPr>
          <a:ln/>
        </p:spPr>
      </p:sp>
      <p:sp>
        <p:nvSpPr>
          <p:cNvPr id="230403" name="Rectangle 3">
            <a:extLst>
              <a:ext uri="{FF2B5EF4-FFF2-40B4-BE49-F238E27FC236}">
                <a16:creationId xmlns:a16="http://schemas.microsoft.com/office/drawing/2014/main" id="{ED38C812-61CC-558A-ED4B-6F4D21ED8E1B}"/>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016772C-A049-042C-9A2D-7571E5D2D014}"/>
              </a:ext>
            </a:extLst>
          </p:cNvPr>
          <p:cNvSpPr>
            <a:spLocks noGrp="1" noChangeArrowheads="1"/>
          </p:cNvSpPr>
          <p:nvPr>
            <p:ph type="sldNum" sz="quarter" idx="5"/>
          </p:nvPr>
        </p:nvSpPr>
        <p:spPr>
          <a:ln/>
        </p:spPr>
        <p:txBody>
          <a:bodyPr/>
          <a:lstStyle/>
          <a:p>
            <a:fld id="{37E738CA-208C-4438-87B0-0A83F52D6017}" type="slidenum">
              <a:rPr lang="en-AU" altLang="it-IT"/>
              <a:pPr/>
              <a:t>27</a:t>
            </a:fld>
            <a:endParaRPr lang="en-AU" altLang="it-IT"/>
          </a:p>
        </p:txBody>
      </p:sp>
      <p:sp>
        <p:nvSpPr>
          <p:cNvPr id="230402" name="Rectangle 2">
            <a:extLst>
              <a:ext uri="{FF2B5EF4-FFF2-40B4-BE49-F238E27FC236}">
                <a16:creationId xmlns:a16="http://schemas.microsoft.com/office/drawing/2014/main" id="{49EC9674-131F-7E56-762A-8BC240A67BDD}"/>
              </a:ext>
            </a:extLst>
          </p:cNvPr>
          <p:cNvSpPr>
            <a:spLocks noGrp="1" noRot="1" noChangeAspect="1" noChangeArrowheads="1" noTextEdit="1"/>
          </p:cNvSpPr>
          <p:nvPr>
            <p:ph type="sldImg"/>
          </p:nvPr>
        </p:nvSpPr>
        <p:spPr>
          <a:ln/>
        </p:spPr>
      </p:sp>
      <p:sp>
        <p:nvSpPr>
          <p:cNvPr id="230403" name="Rectangle 3">
            <a:extLst>
              <a:ext uri="{FF2B5EF4-FFF2-40B4-BE49-F238E27FC236}">
                <a16:creationId xmlns:a16="http://schemas.microsoft.com/office/drawing/2014/main" id="{ED38C812-61CC-558A-ED4B-6F4D21ED8E1B}"/>
              </a:ext>
            </a:extLst>
          </p:cNvPr>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228429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1A3E5455-1D85-66AA-C9A0-1AA567DF3588}"/>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D3CCAEE0-C62C-641C-BFB1-F15B016724D4}"/>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C1167473-B9E5-5634-3CB7-E72787A14EBF}"/>
              </a:ext>
            </a:extLst>
          </p:cNvPr>
          <p:cNvSpPr>
            <a:spLocks noGrp="1" noChangeArrowheads="1"/>
          </p:cNvSpPr>
          <p:nvPr>
            <p:ph type="sldNum" sz="quarter" idx="12"/>
          </p:nvPr>
        </p:nvSpPr>
        <p:spPr>
          <a:ln/>
        </p:spPr>
        <p:txBody>
          <a:bodyPr/>
          <a:lstStyle>
            <a:lvl1pPr>
              <a:defRPr/>
            </a:lvl1pPr>
          </a:lstStyle>
          <a:p>
            <a:pPr>
              <a:defRPr/>
            </a:pPr>
            <a:fld id="{DBD5BA81-A68C-4715-BF39-521780F27853}" type="slidenum">
              <a:rPr lang="pl-PL" altLang="it-IT"/>
              <a:pPr>
                <a:defRPr/>
              </a:pPr>
              <a:t>‹N›</a:t>
            </a:fld>
            <a:endParaRPr lang="pl-PL" altLang="it-IT"/>
          </a:p>
        </p:txBody>
      </p:sp>
    </p:spTree>
    <p:extLst>
      <p:ext uri="{BB962C8B-B14F-4D97-AF65-F5344CB8AC3E}">
        <p14:creationId xmlns:p14="http://schemas.microsoft.com/office/powerpoint/2010/main" val="1570829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A3D2ACD3-D266-5591-2B3A-16F5BDC009C2}"/>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41859C69-F77F-3055-FCA0-CF7813EEBD4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102075FE-C408-FACE-F72B-69A9E5FC34B1}"/>
              </a:ext>
            </a:extLst>
          </p:cNvPr>
          <p:cNvSpPr>
            <a:spLocks noGrp="1" noChangeArrowheads="1"/>
          </p:cNvSpPr>
          <p:nvPr>
            <p:ph type="sldNum" sz="quarter" idx="12"/>
          </p:nvPr>
        </p:nvSpPr>
        <p:spPr>
          <a:ln/>
        </p:spPr>
        <p:txBody>
          <a:bodyPr/>
          <a:lstStyle>
            <a:lvl1pPr>
              <a:defRPr/>
            </a:lvl1pPr>
          </a:lstStyle>
          <a:p>
            <a:pPr>
              <a:defRPr/>
            </a:pPr>
            <a:fld id="{C1EF0732-D885-4070-8972-6C5D8D878505}" type="slidenum">
              <a:rPr lang="pl-PL" altLang="it-IT"/>
              <a:pPr>
                <a:defRPr/>
              </a:pPr>
              <a:t>‹N›</a:t>
            </a:fld>
            <a:endParaRPr lang="pl-PL" altLang="it-IT"/>
          </a:p>
        </p:txBody>
      </p:sp>
    </p:spTree>
    <p:extLst>
      <p:ext uri="{BB962C8B-B14F-4D97-AF65-F5344CB8AC3E}">
        <p14:creationId xmlns:p14="http://schemas.microsoft.com/office/powerpoint/2010/main" val="2362726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A28085A-519A-7D23-4C82-F6EDA89C3DC4}"/>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593B2290-1495-D370-BC5A-CB62DA6DA67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3944062F-328E-046C-F039-CD7CFB8AF5AB}"/>
              </a:ext>
            </a:extLst>
          </p:cNvPr>
          <p:cNvSpPr>
            <a:spLocks noGrp="1" noChangeArrowheads="1"/>
          </p:cNvSpPr>
          <p:nvPr>
            <p:ph type="sldNum" sz="quarter" idx="12"/>
          </p:nvPr>
        </p:nvSpPr>
        <p:spPr>
          <a:ln/>
        </p:spPr>
        <p:txBody>
          <a:bodyPr/>
          <a:lstStyle>
            <a:lvl1pPr>
              <a:defRPr/>
            </a:lvl1pPr>
          </a:lstStyle>
          <a:p>
            <a:pPr>
              <a:defRPr/>
            </a:pPr>
            <a:fld id="{E4BD7437-7FF4-4A50-BAFD-E190DD75A4D4}" type="slidenum">
              <a:rPr lang="pl-PL" altLang="it-IT"/>
              <a:pPr>
                <a:defRPr/>
              </a:pPr>
              <a:t>‹N›</a:t>
            </a:fld>
            <a:endParaRPr lang="pl-PL" altLang="it-IT"/>
          </a:p>
        </p:txBody>
      </p:sp>
    </p:spTree>
    <p:extLst>
      <p:ext uri="{BB962C8B-B14F-4D97-AF65-F5344CB8AC3E}">
        <p14:creationId xmlns:p14="http://schemas.microsoft.com/office/powerpoint/2010/main" val="3438614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0F50FE6-FC42-CB3F-A119-D7E25037ED86}"/>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C0C33265-F1D8-D427-F04F-8CB3F1B549F9}"/>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EA47573D-8BD5-9B2C-A927-603CB7B84FCF}"/>
              </a:ext>
            </a:extLst>
          </p:cNvPr>
          <p:cNvSpPr>
            <a:spLocks noGrp="1" noChangeArrowheads="1"/>
          </p:cNvSpPr>
          <p:nvPr>
            <p:ph type="sldNum" sz="quarter" idx="12"/>
          </p:nvPr>
        </p:nvSpPr>
        <p:spPr>
          <a:ln/>
        </p:spPr>
        <p:txBody>
          <a:bodyPr/>
          <a:lstStyle>
            <a:lvl1pPr>
              <a:defRPr/>
            </a:lvl1pPr>
          </a:lstStyle>
          <a:p>
            <a:pPr>
              <a:defRPr/>
            </a:pPr>
            <a:fld id="{48E84233-B08B-43D4-BD40-E694B617C94B}" type="slidenum">
              <a:rPr lang="pl-PL" altLang="it-IT"/>
              <a:pPr>
                <a:defRPr/>
              </a:pPr>
              <a:t>‹N›</a:t>
            </a:fld>
            <a:endParaRPr lang="pl-PL" altLang="it-IT"/>
          </a:p>
        </p:txBody>
      </p:sp>
    </p:spTree>
    <p:extLst>
      <p:ext uri="{BB962C8B-B14F-4D97-AF65-F5344CB8AC3E}">
        <p14:creationId xmlns:p14="http://schemas.microsoft.com/office/powerpoint/2010/main" val="3511449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32575833-C6BF-3AAC-0ADD-B31148DD0FAB}"/>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600F1BB5-DF7E-22CD-54A7-786B4AD2463F}"/>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661AA0EB-73BF-BBF5-BBB8-D264D3EE6051}"/>
              </a:ext>
            </a:extLst>
          </p:cNvPr>
          <p:cNvSpPr>
            <a:spLocks noGrp="1" noChangeArrowheads="1"/>
          </p:cNvSpPr>
          <p:nvPr>
            <p:ph type="sldNum" sz="quarter" idx="12"/>
          </p:nvPr>
        </p:nvSpPr>
        <p:spPr>
          <a:ln/>
        </p:spPr>
        <p:txBody>
          <a:bodyPr/>
          <a:lstStyle>
            <a:lvl1pPr>
              <a:defRPr/>
            </a:lvl1pPr>
          </a:lstStyle>
          <a:p>
            <a:pPr>
              <a:defRPr/>
            </a:pPr>
            <a:fld id="{CFBBE8F6-1F7A-4312-9C72-D08524159558}" type="slidenum">
              <a:rPr lang="pl-PL" altLang="it-IT"/>
              <a:pPr>
                <a:defRPr/>
              </a:pPr>
              <a:t>‹N›</a:t>
            </a:fld>
            <a:endParaRPr lang="pl-PL" altLang="it-IT"/>
          </a:p>
        </p:txBody>
      </p:sp>
    </p:spTree>
    <p:extLst>
      <p:ext uri="{BB962C8B-B14F-4D97-AF65-F5344CB8AC3E}">
        <p14:creationId xmlns:p14="http://schemas.microsoft.com/office/powerpoint/2010/main" val="186242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3D095831-8080-C313-A0C9-17FE53D958C2}"/>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6A7B8F4D-3460-56C9-8C26-ABA85C45F1E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DBA7D6E1-0DE8-0241-EE56-DE5BAF02163E}"/>
              </a:ext>
            </a:extLst>
          </p:cNvPr>
          <p:cNvSpPr>
            <a:spLocks noGrp="1" noChangeArrowheads="1"/>
          </p:cNvSpPr>
          <p:nvPr>
            <p:ph type="sldNum" sz="quarter" idx="12"/>
          </p:nvPr>
        </p:nvSpPr>
        <p:spPr>
          <a:ln/>
        </p:spPr>
        <p:txBody>
          <a:bodyPr/>
          <a:lstStyle>
            <a:lvl1pPr>
              <a:defRPr/>
            </a:lvl1pPr>
          </a:lstStyle>
          <a:p>
            <a:pPr>
              <a:defRPr/>
            </a:pPr>
            <a:fld id="{7AA84EE8-9D1C-4A1B-A862-AA395965E0C2}" type="slidenum">
              <a:rPr lang="pl-PL" altLang="it-IT"/>
              <a:pPr>
                <a:defRPr/>
              </a:pPr>
              <a:t>‹N›</a:t>
            </a:fld>
            <a:endParaRPr lang="pl-PL" altLang="it-IT"/>
          </a:p>
        </p:txBody>
      </p:sp>
    </p:spTree>
    <p:extLst>
      <p:ext uri="{BB962C8B-B14F-4D97-AF65-F5344CB8AC3E}">
        <p14:creationId xmlns:p14="http://schemas.microsoft.com/office/powerpoint/2010/main" val="69755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82136FEF-08CC-A163-81B1-E160DDDF8A78}"/>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8" name="Rectangle 5">
            <a:extLst>
              <a:ext uri="{FF2B5EF4-FFF2-40B4-BE49-F238E27FC236}">
                <a16:creationId xmlns:a16="http://schemas.microsoft.com/office/drawing/2014/main" id="{B387C37A-45D9-06A5-BDC1-0E2A9D498A9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9" name="Rectangle 6">
            <a:extLst>
              <a:ext uri="{FF2B5EF4-FFF2-40B4-BE49-F238E27FC236}">
                <a16:creationId xmlns:a16="http://schemas.microsoft.com/office/drawing/2014/main" id="{96ECD4E3-3BC4-9C87-EA22-8BB0E1417EDB}"/>
              </a:ext>
            </a:extLst>
          </p:cNvPr>
          <p:cNvSpPr>
            <a:spLocks noGrp="1" noChangeArrowheads="1"/>
          </p:cNvSpPr>
          <p:nvPr>
            <p:ph type="sldNum" sz="quarter" idx="12"/>
          </p:nvPr>
        </p:nvSpPr>
        <p:spPr>
          <a:ln/>
        </p:spPr>
        <p:txBody>
          <a:bodyPr/>
          <a:lstStyle>
            <a:lvl1pPr>
              <a:defRPr/>
            </a:lvl1pPr>
          </a:lstStyle>
          <a:p>
            <a:pPr>
              <a:defRPr/>
            </a:pPr>
            <a:fld id="{AF632972-CBE7-4832-8CEA-5F0B02F006C5}" type="slidenum">
              <a:rPr lang="pl-PL" altLang="it-IT"/>
              <a:pPr>
                <a:defRPr/>
              </a:pPr>
              <a:t>‹N›</a:t>
            </a:fld>
            <a:endParaRPr lang="pl-PL" altLang="it-IT"/>
          </a:p>
        </p:txBody>
      </p:sp>
    </p:spTree>
    <p:extLst>
      <p:ext uri="{BB962C8B-B14F-4D97-AF65-F5344CB8AC3E}">
        <p14:creationId xmlns:p14="http://schemas.microsoft.com/office/powerpoint/2010/main" val="3118165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BE8FCC50-CCA9-B32F-4D2F-63D209A81F5B}"/>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4" name="Rectangle 5">
            <a:extLst>
              <a:ext uri="{FF2B5EF4-FFF2-40B4-BE49-F238E27FC236}">
                <a16:creationId xmlns:a16="http://schemas.microsoft.com/office/drawing/2014/main" id="{0B3245CA-8CED-F0DC-4C02-5188BD17EF1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5" name="Rectangle 6">
            <a:extLst>
              <a:ext uri="{FF2B5EF4-FFF2-40B4-BE49-F238E27FC236}">
                <a16:creationId xmlns:a16="http://schemas.microsoft.com/office/drawing/2014/main" id="{EC71BACB-6733-4716-9DAF-BD9E95FA7877}"/>
              </a:ext>
            </a:extLst>
          </p:cNvPr>
          <p:cNvSpPr>
            <a:spLocks noGrp="1" noChangeArrowheads="1"/>
          </p:cNvSpPr>
          <p:nvPr>
            <p:ph type="sldNum" sz="quarter" idx="12"/>
          </p:nvPr>
        </p:nvSpPr>
        <p:spPr>
          <a:ln/>
        </p:spPr>
        <p:txBody>
          <a:bodyPr/>
          <a:lstStyle>
            <a:lvl1pPr>
              <a:defRPr/>
            </a:lvl1pPr>
          </a:lstStyle>
          <a:p>
            <a:pPr>
              <a:defRPr/>
            </a:pPr>
            <a:fld id="{62E2E62A-9F61-424C-940B-6F201FB90AD7}" type="slidenum">
              <a:rPr lang="pl-PL" altLang="it-IT"/>
              <a:pPr>
                <a:defRPr/>
              </a:pPr>
              <a:t>‹N›</a:t>
            </a:fld>
            <a:endParaRPr lang="pl-PL" altLang="it-IT"/>
          </a:p>
        </p:txBody>
      </p:sp>
    </p:spTree>
    <p:extLst>
      <p:ext uri="{BB962C8B-B14F-4D97-AF65-F5344CB8AC3E}">
        <p14:creationId xmlns:p14="http://schemas.microsoft.com/office/powerpoint/2010/main" val="328209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564C52C-5C3E-40C2-8175-27DA379D7FD5}"/>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3" name="Rectangle 5">
            <a:extLst>
              <a:ext uri="{FF2B5EF4-FFF2-40B4-BE49-F238E27FC236}">
                <a16:creationId xmlns:a16="http://schemas.microsoft.com/office/drawing/2014/main" id="{803C544A-462B-50AF-1238-749C80B29CC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4" name="Rectangle 6">
            <a:extLst>
              <a:ext uri="{FF2B5EF4-FFF2-40B4-BE49-F238E27FC236}">
                <a16:creationId xmlns:a16="http://schemas.microsoft.com/office/drawing/2014/main" id="{DEFEE014-DBB5-AF2B-984F-4C23BBA3134F}"/>
              </a:ext>
            </a:extLst>
          </p:cNvPr>
          <p:cNvSpPr>
            <a:spLocks noGrp="1" noChangeArrowheads="1"/>
          </p:cNvSpPr>
          <p:nvPr>
            <p:ph type="sldNum" sz="quarter" idx="12"/>
          </p:nvPr>
        </p:nvSpPr>
        <p:spPr>
          <a:ln/>
        </p:spPr>
        <p:txBody>
          <a:bodyPr/>
          <a:lstStyle>
            <a:lvl1pPr>
              <a:defRPr/>
            </a:lvl1pPr>
          </a:lstStyle>
          <a:p>
            <a:pPr>
              <a:defRPr/>
            </a:pPr>
            <a:fld id="{390DB902-350E-4B0B-B948-77B40A6541E5}" type="slidenum">
              <a:rPr lang="pl-PL" altLang="it-IT"/>
              <a:pPr>
                <a:defRPr/>
              </a:pPr>
              <a:t>‹N›</a:t>
            </a:fld>
            <a:endParaRPr lang="pl-PL" altLang="it-IT"/>
          </a:p>
        </p:txBody>
      </p:sp>
    </p:spTree>
    <p:extLst>
      <p:ext uri="{BB962C8B-B14F-4D97-AF65-F5344CB8AC3E}">
        <p14:creationId xmlns:p14="http://schemas.microsoft.com/office/powerpoint/2010/main" val="3508362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DC12F0DD-AC7D-0BF0-0057-38966394B533}"/>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AE4D7CDA-575D-36FD-D5F6-9508FCFF2A1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D974AB09-DB8A-EB29-F1DA-1E772B8C2054}"/>
              </a:ext>
            </a:extLst>
          </p:cNvPr>
          <p:cNvSpPr>
            <a:spLocks noGrp="1" noChangeArrowheads="1"/>
          </p:cNvSpPr>
          <p:nvPr>
            <p:ph type="sldNum" sz="quarter" idx="12"/>
          </p:nvPr>
        </p:nvSpPr>
        <p:spPr>
          <a:ln/>
        </p:spPr>
        <p:txBody>
          <a:bodyPr/>
          <a:lstStyle>
            <a:lvl1pPr>
              <a:defRPr/>
            </a:lvl1pPr>
          </a:lstStyle>
          <a:p>
            <a:pPr>
              <a:defRPr/>
            </a:pPr>
            <a:fld id="{CB97CE2B-8F8B-4DC0-8486-CE82557E13A5}" type="slidenum">
              <a:rPr lang="pl-PL" altLang="it-IT"/>
              <a:pPr>
                <a:defRPr/>
              </a:pPr>
              <a:t>‹N›</a:t>
            </a:fld>
            <a:endParaRPr lang="pl-PL" altLang="it-IT"/>
          </a:p>
        </p:txBody>
      </p:sp>
    </p:spTree>
    <p:extLst>
      <p:ext uri="{BB962C8B-B14F-4D97-AF65-F5344CB8AC3E}">
        <p14:creationId xmlns:p14="http://schemas.microsoft.com/office/powerpoint/2010/main" val="4235196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9100A806-F5D6-38C5-C675-78A45A23F6C7}"/>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41451A30-3678-EB49-3735-66C07AD2A41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5B64B668-52D7-70B3-1A3D-D3D729DDE39C}"/>
              </a:ext>
            </a:extLst>
          </p:cNvPr>
          <p:cNvSpPr>
            <a:spLocks noGrp="1" noChangeArrowheads="1"/>
          </p:cNvSpPr>
          <p:nvPr>
            <p:ph type="sldNum" sz="quarter" idx="12"/>
          </p:nvPr>
        </p:nvSpPr>
        <p:spPr>
          <a:ln/>
        </p:spPr>
        <p:txBody>
          <a:bodyPr/>
          <a:lstStyle>
            <a:lvl1pPr>
              <a:defRPr/>
            </a:lvl1pPr>
          </a:lstStyle>
          <a:p>
            <a:pPr>
              <a:defRPr/>
            </a:pPr>
            <a:fld id="{B23AB62A-B766-42B6-B5F8-372B288894C2}" type="slidenum">
              <a:rPr lang="pl-PL" altLang="it-IT"/>
              <a:pPr>
                <a:defRPr/>
              </a:pPr>
              <a:t>‹N›</a:t>
            </a:fld>
            <a:endParaRPr lang="pl-PL" altLang="it-IT"/>
          </a:p>
        </p:txBody>
      </p:sp>
    </p:spTree>
    <p:extLst>
      <p:ext uri="{BB962C8B-B14F-4D97-AF65-F5344CB8AC3E}">
        <p14:creationId xmlns:p14="http://schemas.microsoft.com/office/powerpoint/2010/main" val="44421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BB814B0-20B7-6441-9B91-882A2CD524C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it-IT"/>
              <a:t>Kliknij, aby edytować styl wzorca tytułu</a:t>
            </a:r>
          </a:p>
        </p:txBody>
      </p:sp>
      <p:sp>
        <p:nvSpPr>
          <p:cNvPr id="1027" name="Rectangle 3">
            <a:extLst>
              <a:ext uri="{FF2B5EF4-FFF2-40B4-BE49-F238E27FC236}">
                <a16:creationId xmlns:a16="http://schemas.microsoft.com/office/drawing/2014/main" id="{6E4AAA5B-C52F-023A-67EC-329C9A645FA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1028" name="Rectangle 4">
            <a:extLst>
              <a:ext uri="{FF2B5EF4-FFF2-40B4-BE49-F238E27FC236}">
                <a16:creationId xmlns:a16="http://schemas.microsoft.com/office/drawing/2014/main" id="{8241D0CE-EB20-4BFA-5159-7827D1E64C29}"/>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pl-PL" altLang="it-IT"/>
          </a:p>
        </p:txBody>
      </p:sp>
      <p:sp>
        <p:nvSpPr>
          <p:cNvPr id="1029" name="Rectangle 5">
            <a:extLst>
              <a:ext uri="{FF2B5EF4-FFF2-40B4-BE49-F238E27FC236}">
                <a16:creationId xmlns:a16="http://schemas.microsoft.com/office/drawing/2014/main" id="{B922A5F7-C3CC-5005-B556-274ACF90AA0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pl-PL" altLang="it-IT"/>
          </a:p>
        </p:txBody>
      </p:sp>
      <p:sp>
        <p:nvSpPr>
          <p:cNvPr id="1030" name="Rectangle 6">
            <a:extLst>
              <a:ext uri="{FF2B5EF4-FFF2-40B4-BE49-F238E27FC236}">
                <a16:creationId xmlns:a16="http://schemas.microsoft.com/office/drawing/2014/main" id="{5B953975-F018-D71A-247E-71027F1060D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3B16643-B2D7-46D5-A804-77B8946D5E20}"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0.jpg"/><Relationship Id="rId5" Type="http://schemas.openxmlformats.org/officeDocument/2006/relationships/customXml" Target="../ink/ink2.xml"/><Relationship Id="rId10" Type="http://schemas.openxmlformats.org/officeDocument/2006/relationships/customXml" Target="../ink/ink5.xml"/><Relationship Id="rId4" Type="http://schemas.openxmlformats.org/officeDocument/2006/relationships/image" Target="../media/image10.png"/><Relationship Id="rId9" Type="http://schemas.openxmlformats.org/officeDocument/2006/relationships/customXml" Target="../ink/ink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customXml" Target="../ink/ink6.xml"/><Relationship Id="rId7" Type="http://schemas.openxmlformats.org/officeDocument/2006/relationships/customXml" Target="../ink/ink8.xml"/><Relationship Id="rId2" Type="http://schemas.openxmlformats.org/officeDocument/2006/relationships/image" Target="../media/image26.jp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customXml" Target="../ink/ink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9.xml"/><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A8CE3BB-1DA4-6502-3918-186F9D4E8750}"/>
              </a:ext>
            </a:extLst>
          </p:cNvPr>
          <p:cNvSpPr>
            <a:spLocks noGrp="1" noChangeArrowheads="1"/>
          </p:cNvSpPr>
          <p:nvPr>
            <p:ph type="ctrTitle"/>
          </p:nvPr>
        </p:nvSpPr>
        <p:spPr>
          <a:xfrm>
            <a:off x="539552" y="404664"/>
            <a:ext cx="8281292" cy="1470025"/>
          </a:xfrm>
        </p:spPr>
        <p:txBody>
          <a:bodyPr anchor="ctr"/>
          <a:lstStyle/>
          <a:p>
            <a:pPr eaLnBrk="1" hangingPunct="1"/>
            <a:r>
              <a:rPr lang="it-IT" altLang="it-IT" sz="4000" b="1" dirty="0">
                <a:solidFill>
                  <a:schemeClr val="tx1"/>
                </a:solidFill>
              </a:rPr>
              <a:t>Inclusione e personalizzazione nell’insegnamento delle STEAM</a:t>
            </a:r>
          </a:p>
        </p:txBody>
      </p:sp>
      <p:sp>
        <p:nvSpPr>
          <p:cNvPr id="3075" name="Rectangle 3">
            <a:extLst>
              <a:ext uri="{FF2B5EF4-FFF2-40B4-BE49-F238E27FC236}">
                <a16:creationId xmlns:a16="http://schemas.microsoft.com/office/drawing/2014/main" id="{0DACBF7E-9FA6-2666-1323-19560C1EE6D0}"/>
              </a:ext>
            </a:extLst>
          </p:cNvPr>
          <p:cNvSpPr>
            <a:spLocks noChangeArrowheads="1"/>
          </p:cNvSpPr>
          <p:nvPr/>
        </p:nvSpPr>
        <p:spPr bwMode="auto">
          <a:xfrm>
            <a:off x="539552" y="3991123"/>
            <a:ext cx="792003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b="1" dirty="0">
                <a:solidFill>
                  <a:srgbClr val="002060"/>
                </a:solidFill>
              </a:rPr>
              <a:t>Grzegorz Karwasz</a:t>
            </a:r>
          </a:p>
          <a:p>
            <a:pPr eaLnBrk="1" hangingPunct="1">
              <a:spcBef>
                <a:spcPct val="0"/>
              </a:spcBef>
              <a:buFontTx/>
              <a:buNone/>
            </a:pPr>
            <a:r>
              <a:rPr lang="pl-PL" altLang="it-IT" sz="2200" b="1" dirty="0">
                <a:solidFill>
                  <a:srgbClr val="002060"/>
                </a:solidFill>
              </a:rPr>
              <a:t>Professor in Experimental Physics</a:t>
            </a:r>
          </a:p>
          <a:p>
            <a:pPr eaLnBrk="1" hangingPunct="1">
              <a:spcBef>
                <a:spcPct val="0"/>
              </a:spcBef>
              <a:buFontTx/>
              <a:buNone/>
            </a:pPr>
            <a:endParaRPr lang="it-IT" altLang="it-IT" sz="2200" i="1" dirty="0">
              <a:solidFill>
                <a:srgbClr val="002060"/>
              </a:solidFill>
            </a:endParaRPr>
          </a:p>
          <a:p>
            <a:pPr eaLnBrk="1" hangingPunct="1">
              <a:spcBef>
                <a:spcPct val="0"/>
              </a:spcBef>
              <a:buFontTx/>
              <a:buNone/>
            </a:pPr>
            <a:r>
              <a:rPr lang="it-IT" altLang="it-IT" sz="2200" i="1" dirty="0">
                <a:solidFill>
                  <a:srgbClr val="002060"/>
                </a:solidFill>
              </a:rPr>
              <a:t>- Facoltà di Fisica, Astronomia e Informatica Applicata</a:t>
            </a:r>
            <a:r>
              <a:rPr lang="pl-PL" altLang="it-IT" sz="2200" i="1" dirty="0">
                <a:solidFill>
                  <a:srgbClr val="002060"/>
                </a:solidFill>
              </a:rPr>
              <a:t>, Universita’ Nicolao Copernico, Torun, Polonia</a:t>
            </a:r>
          </a:p>
          <a:p>
            <a:pPr eaLnBrk="1" hangingPunct="1">
              <a:spcBef>
                <a:spcPct val="0"/>
              </a:spcBef>
              <a:buFontTx/>
              <a:buNone/>
            </a:pPr>
            <a:endParaRPr lang="pl-PL" altLang="it-IT" sz="2200" i="1" dirty="0">
              <a:solidFill>
                <a:srgbClr val="002060"/>
              </a:solidFill>
            </a:endParaRPr>
          </a:p>
          <a:p>
            <a:pPr eaLnBrk="1" hangingPunct="1">
              <a:spcBef>
                <a:spcPct val="0"/>
              </a:spcBef>
              <a:buFontTx/>
              <a:buNone/>
            </a:pPr>
            <a:r>
              <a:rPr lang="pl-PL" altLang="it-IT" sz="2200" b="1" dirty="0">
                <a:solidFill>
                  <a:srgbClr val="002060"/>
                </a:solidFill>
              </a:rPr>
              <a:t>karwasz@fizyka.umk.pl</a:t>
            </a:r>
          </a:p>
        </p:txBody>
      </p:sp>
      <p:sp>
        <p:nvSpPr>
          <p:cNvPr id="2" name="Rectangle 3">
            <a:extLst>
              <a:ext uri="{FF2B5EF4-FFF2-40B4-BE49-F238E27FC236}">
                <a16:creationId xmlns:a16="http://schemas.microsoft.com/office/drawing/2014/main" id="{D4E1EE21-FF2A-F032-FBC5-6C4716B3E7FC}"/>
              </a:ext>
            </a:extLst>
          </p:cNvPr>
          <p:cNvSpPr>
            <a:spLocks noChangeArrowheads="1"/>
          </p:cNvSpPr>
          <p:nvPr/>
        </p:nvSpPr>
        <p:spPr bwMode="auto">
          <a:xfrm>
            <a:off x="203354" y="2661488"/>
            <a:ext cx="7920037"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None/>
            </a:pPr>
            <a:r>
              <a:rPr lang="it-IT" altLang="it-IT" sz="2600" b="1" dirty="0">
                <a:solidFill>
                  <a:srgbClr val="002060"/>
                </a:solidFill>
              </a:rPr>
              <a:t>Lezione 2: Teoria e prassi dell’educazione</a:t>
            </a:r>
          </a:p>
          <a:p>
            <a:pPr eaLnBrk="1" hangingPunct="1">
              <a:spcBef>
                <a:spcPct val="0"/>
              </a:spcBef>
              <a:buFontTx/>
              <a:buNone/>
            </a:pPr>
            <a:r>
              <a:rPr lang="it-IT" altLang="it-IT" sz="2600" b="1" dirty="0">
                <a:solidFill>
                  <a:srgbClr val="002060"/>
                </a:solidFill>
              </a:rPr>
              <a:t>Parte I </a:t>
            </a:r>
            <a:r>
              <a:rPr lang="it-IT" altLang="it-IT" sz="2600" b="1">
                <a:solidFill>
                  <a:srgbClr val="002060"/>
                </a:solidFill>
              </a:rPr>
              <a:t>Giacomo Stella: «</a:t>
            </a:r>
            <a:r>
              <a:rPr lang="it-IT" altLang="it-IT" sz="2600" b="1" dirty="0">
                <a:solidFill>
                  <a:srgbClr val="002060"/>
                </a:solidFill>
              </a:rPr>
              <a:t>Tutta un’altra scuola»</a:t>
            </a:r>
            <a:endParaRPr lang="pl-PL" altLang="it-IT" sz="2600" b="1" dirty="0">
              <a:solidFill>
                <a:srgbClr val="002060"/>
              </a:solidFill>
            </a:endParaRPr>
          </a:p>
        </p:txBody>
      </p:sp>
    </p:spTree>
    <p:extLst>
      <p:ext uri="{BB962C8B-B14F-4D97-AF65-F5344CB8AC3E}">
        <p14:creationId xmlns:p14="http://schemas.microsoft.com/office/powerpoint/2010/main" val="571463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0"/>
            <a:ext cx="8467628" cy="1143000"/>
          </a:xfrm>
        </p:spPr>
        <p:txBody>
          <a:bodyPr/>
          <a:lstStyle/>
          <a:p>
            <a:r>
              <a:rPr lang="it-IT" sz="3200" dirty="0"/>
              <a:t>Qui tocchiamo </a:t>
            </a:r>
            <a:r>
              <a:rPr lang="it-IT" sz="3200" dirty="0" err="1"/>
              <a:t>un’argomento</a:t>
            </a:r>
            <a:r>
              <a:rPr lang="it-IT" sz="3200" dirty="0"/>
              <a:t> serio delle neuroscienze e di psicologia di sviluppo</a:t>
            </a:r>
          </a:p>
        </p:txBody>
      </p:sp>
      <p:sp>
        <p:nvSpPr>
          <p:cNvPr id="5" name="CasellaDiTesto 4">
            <a:extLst>
              <a:ext uri="{FF2B5EF4-FFF2-40B4-BE49-F238E27FC236}">
                <a16:creationId xmlns:a16="http://schemas.microsoft.com/office/drawing/2014/main" id="{20623D54-40F7-6D23-6F93-F6E7CE6500D1}"/>
              </a:ext>
            </a:extLst>
          </p:cNvPr>
          <p:cNvSpPr txBox="1"/>
          <p:nvPr/>
        </p:nvSpPr>
        <p:spPr>
          <a:xfrm>
            <a:off x="143508" y="1182231"/>
            <a:ext cx="8856984" cy="677108"/>
          </a:xfrm>
          <a:prstGeom prst="rect">
            <a:avLst/>
          </a:prstGeom>
          <a:noFill/>
        </p:spPr>
        <p:txBody>
          <a:bodyPr wrap="square">
            <a:spAutoFit/>
          </a:bodyPr>
          <a:lstStyle/>
          <a:p>
            <a:r>
              <a:rPr lang="it-IT" sz="1900" dirty="0">
                <a:solidFill>
                  <a:schemeClr val="accent2"/>
                </a:solidFill>
              </a:rPr>
              <a:t>Da bambino mi sembrava strano il modo di disegnare di miei amici: fare prima il contorno e poi riempirlo di colore. Finché non ho letto </a:t>
            </a:r>
            <a:r>
              <a:rPr lang="it-IT" sz="1900" i="1" dirty="0">
                <a:solidFill>
                  <a:schemeClr val="accent2"/>
                </a:solidFill>
              </a:rPr>
              <a:t>De anima</a:t>
            </a:r>
            <a:r>
              <a:rPr lang="it-IT" sz="1900" dirty="0">
                <a:solidFill>
                  <a:schemeClr val="accent2"/>
                </a:solidFill>
              </a:rPr>
              <a:t> di Aristotele.</a:t>
            </a:r>
          </a:p>
        </p:txBody>
      </p:sp>
      <p:sp>
        <p:nvSpPr>
          <p:cNvPr id="4" name="CasellaDiTesto 3">
            <a:extLst>
              <a:ext uri="{FF2B5EF4-FFF2-40B4-BE49-F238E27FC236}">
                <a16:creationId xmlns:a16="http://schemas.microsoft.com/office/drawing/2014/main" id="{B717A5FB-4B63-99A9-00ED-8368678006BC}"/>
              </a:ext>
            </a:extLst>
          </p:cNvPr>
          <p:cNvSpPr txBox="1"/>
          <p:nvPr/>
        </p:nvSpPr>
        <p:spPr>
          <a:xfrm>
            <a:off x="143508" y="1872783"/>
            <a:ext cx="8856984" cy="1200329"/>
          </a:xfrm>
          <a:prstGeom prst="rect">
            <a:avLst/>
          </a:prstGeom>
          <a:noFill/>
        </p:spPr>
        <p:txBody>
          <a:bodyPr wrap="square">
            <a:spAutoFit/>
          </a:bodyPr>
          <a:lstStyle/>
          <a:p>
            <a:r>
              <a:rPr lang="it-IT" sz="1800" dirty="0"/>
              <a:t>«Oggetto della vista è il visibile. Visibile è il colore e inoltre ciò che può essere espresso con un discorso [fosforescenza]. Il visibile è il colore, ed il colore è ciò che si trova sul visibile per sé [in quanto oggetto colorato]. Pertanto il colore non è visibile senza la luce, ma ogni colore di ciascuna cosa si vede nella luce» (418b, 20-30)  </a:t>
            </a:r>
          </a:p>
        </p:txBody>
      </p:sp>
      <p:pic>
        <p:nvPicPr>
          <p:cNvPr id="6" name="Picture 4">
            <a:extLst>
              <a:ext uri="{FF2B5EF4-FFF2-40B4-BE49-F238E27FC236}">
                <a16:creationId xmlns:a16="http://schemas.microsoft.com/office/drawing/2014/main" id="{A6E9502A-44DB-3CD4-078B-5CD7CB586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72" y="3413618"/>
            <a:ext cx="6369052" cy="292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31307EBB-0E1B-C023-66CB-CBAD06CAB64A}"/>
              </a:ext>
            </a:extLst>
          </p:cNvPr>
          <p:cNvPicPr>
            <a:picLocks noChangeAspect="1"/>
          </p:cNvPicPr>
          <p:nvPr/>
        </p:nvPicPr>
        <p:blipFill>
          <a:blip r:embed="rId3">
            <a:extLst>
              <a:ext uri="{BEBA8EAE-BF5A-486C-A8C5-ECC9F3942E4B}">
                <a14:imgProps xmlns:a14="http://schemas.microsoft.com/office/drawing/2010/main">
                  <a14:imgLayer r:embed="rId4">
                    <a14:imgEffect>
                      <a14:saturation sat="103000"/>
                    </a14:imgEffect>
                    <a14:imgEffect>
                      <a14:brightnessContrast bright="24000" contrast="3000"/>
                    </a14:imgEffect>
                  </a14:imgLayer>
                </a14:imgProps>
              </a:ext>
            </a:extLst>
          </a:blip>
          <a:stretch>
            <a:fillRect/>
          </a:stretch>
        </p:blipFill>
        <p:spPr>
          <a:xfrm>
            <a:off x="7050956" y="3212976"/>
            <a:ext cx="1949536" cy="2987600"/>
          </a:xfrm>
          <a:prstGeom prst="rect">
            <a:avLst/>
          </a:prstGeom>
        </p:spPr>
      </p:pic>
      <p:sp>
        <p:nvSpPr>
          <p:cNvPr id="9" name="CasellaDiTesto 8">
            <a:extLst>
              <a:ext uri="{FF2B5EF4-FFF2-40B4-BE49-F238E27FC236}">
                <a16:creationId xmlns:a16="http://schemas.microsoft.com/office/drawing/2014/main" id="{C4E5E47F-66AE-53B1-494C-6B07B5910B93}"/>
              </a:ext>
            </a:extLst>
          </p:cNvPr>
          <p:cNvSpPr txBox="1"/>
          <p:nvPr/>
        </p:nvSpPr>
        <p:spPr>
          <a:xfrm>
            <a:off x="219172" y="6200576"/>
            <a:ext cx="8705656" cy="369332"/>
          </a:xfrm>
          <a:prstGeom prst="rect">
            <a:avLst/>
          </a:prstGeom>
          <a:noFill/>
        </p:spPr>
        <p:txBody>
          <a:bodyPr wrap="square" rtlCol="0">
            <a:spAutoFit/>
          </a:bodyPr>
          <a:lstStyle/>
          <a:p>
            <a:r>
              <a:rPr lang="it-IT" dirty="0"/>
              <a:t>I bastoncelli intervengono nella visione notturna b/n e sono 100 x più sensibili </a:t>
            </a:r>
          </a:p>
        </p:txBody>
      </p:sp>
    </p:spTree>
    <p:extLst>
      <p:ext uri="{BB962C8B-B14F-4D97-AF65-F5344CB8AC3E}">
        <p14:creationId xmlns:p14="http://schemas.microsoft.com/office/powerpoint/2010/main" val="235247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0"/>
            <a:ext cx="8229600" cy="1143000"/>
          </a:xfrm>
        </p:spPr>
        <p:txBody>
          <a:bodyPr/>
          <a:lstStyle/>
          <a:p>
            <a:r>
              <a:rPr lang="it-IT" sz="3600" dirty="0"/>
              <a:t>Torniamo a «Marco»</a:t>
            </a:r>
          </a:p>
        </p:txBody>
      </p:sp>
      <p:sp>
        <p:nvSpPr>
          <p:cNvPr id="5" name="CasellaDiTesto 4">
            <a:extLst>
              <a:ext uri="{FF2B5EF4-FFF2-40B4-BE49-F238E27FC236}">
                <a16:creationId xmlns:a16="http://schemas.microsoft.com/office/drawing/2014/main" id="{20623D54-40F7-6D23-6F93-F6E7CE6500D1}"/>
              </a:ext>
            </a:extLst>
          </p:cNvPr>
          <p:cNvSpPr txBox="1"/>
          <p:nvPr/>
        </p:nvSpPr>
        <p:spPr>
          <a:xfrm>
            <a:off x="143508" y="836712"/>
            <a:ext cx="8856984" cy="5632311"/>
          </a:xfrm>
          <a:prstGeom prst="rect">
            <a:avLst/>
          </a:prstGeom>
          <a:noFill/>
        </p:spPr>
        <p:txBody>
          <a:bodyPr wrap="square">
            <a:spAutoFit/>
          </a:bodyPr>
          <a:lstStyle/>
          <a:p>
            <a:r>
              <a:rPr lang="it-IT" sz="2000" dirty="0">
                <a:solidFill>
                  <a:schemeClr val="accent2"/>
                </a:solidFill>
              </a:rPr>
              <a:t>Possiamo identificare due soluzioni didattiche: </a:t>
            </a:r>
          </a:p>
          <a:p>
            <a:pPr marL="342900" indent="-342900">
              <a:buFontTx/>
              <a:buChar char="-"/>
            </a:pPr>
            <a:r>
              <a:rPr lang="it-IT" sz="2000" dirty="0">
                <a:solidFill>
                  <a:schemeClr val="accent2"/>
                </a:solidFill>
              </a:rPr>
              <a:t>l’individualizzazione</a:t>
            </a:r>
          </a:p>
          <a:p>
            <a:pPr marL="342900" indent="-342900">
              <a:buFontTx/>
              <a:buChar char="-"/>
            </a:pPr>
            <a:r>
              <a:rPr lang="it-IT" sz="2000" dirty="0">
                <a:solidFill>
                  <a:schemeClr val="accent2"/>
                </a:solidFill>
              </a:rPr>
              <a:t>la personalizzazione</a:t>
            </a:r>
          </a:p>
          <a:p>
            <a:pPr marL="457200" indent="-457200">
              <a:buAutoNum type="arabicPeriod"/>
            </a:pPr>
            <a:r>
              <a:rPr lang="it-IT" sz="2000" dirty="0">
                <a:solidFill>
                  <a:schemeClr val="accent2"/>
                </a:solidFill>
              </a:rPr>
              <a:t>L’individualizzazione potrebbe essere qualche esercizio in più che sviluppi il orientamento</a:t>
            </a:r>
          </a:p>
          <a:p>
            <a:r>
              <a:rPr lang="it-IT" sz="2000" dirty="0">
                <a:solidFill>
                  <a:schemeClr val="accent2"/>
                </a:solidFill>
              </a:rPr>
              <a:t>destra – sinistra per </a:t>
            </a:r>
          </a:p>
          <a:p>
            <a:r>
              <a:rPr lang="it-IT" sz="2000" dirty="0">
                <a:solidFill>
                  <a:schemeClr val="accent2"/>
                </a:solidFill>
              </a:rPr>
              <a:t>esempio come qua:</a:t>
            </a:r>
          </a:p>
          <a:p>
            <a:endParaRPr lang="it-IT" sz="2000" dirty="0">
              <a:solidFill>
                <a:schemeClr val="accent2"/>
              </a:solidFill>
            </a:endParaRPr>
          </a:p>
          <a:p>
            <a:r>
              <a:rPr lang="it-IT" sz="2000" dirty="0">
                <a:solidFill>
                  <a:schemeClr val="accent2"/>
                </a:solidFill>
              </a:rPr>
              <a:t>Ricordiamo, che i mancini</a:t>
            </a:r>
          </a:p>
          <a:p>
            <a:r>
              <a:rPr lang="it-IT" sz="2000" dirty="0">
                <a:solidFill>
                  <a:schemeClr val="accent2"/>
                </a:solidFill>
              </a:rPr>
              <a:t>venivano penalizzati (nei</a:t>
            </a:r>
          </a:p>
          <a:p>
            <a:r>
              <a:rPr lang="it-IT" sz="2000" dirty="0">
                <a:solidFill>
                  <a:schemeClr val="accent2"/>
                </a:solidFill>
              </a:rPr>
              <a:t>tempi che su scriveva con</a:t>
            </a:r>
          </a:p>
          <a:p>
            <a:r>
              <a:rPr lang="it-IT" sz="2000" dirty="0">
                <a:solidFill>
                  <a:schemeClr val="accent2"/>
                </a:solidFill>
              </a:rPr>
              <a:t>l’inchiostro e la penna d’oca)</a:t>
            </a:r>
          </a:p>
          <a:p>
            <a:endParaRPr lang="it-IT" sz="2000" dirty="0">
              <a:solidFill>
                <a:schemeClr val="accent2"/>
              </a:solidFill>
            </a:endParaRPr>
          </a:p>
          <a:p>
            <a:r>
              <a:rPr lang="it-IT" sz="2000" dirty="0">
                <a:solidFill>
                  <a:schemeClr val="accent2"/>
                </a:solidFill>
              </a:rPr>
              <a:t>Invece la scrittura araba è da</a:t>
            </a:r>
          </a:p>
          <a:p>
            <a:r>
              <a:rPr lang="it-IT" sz="2000" dirty="0">
                <a:solidFill>
                  <a:schemeClr val="accent2"/>
                </a:solidFill>
              </a:rPr>
              <a:t>destra a sinistra…</a:t>
            </a:r>
          </a:p>
          <a:p>
            <a:r>
              <a:rPr lang="it-IT" sz="2000" dirty="0">
                <a:solidFill>
                  <a:schemeClr val="accent2"/>
                </a:solidFill>
              </a:rPr>
              <a:t>2. La personalizzazione potrebbe essere «lasciar perdere», cioè valorizzare intanto qualche altra virtù di Marco, per esempio una sensibilità ai colori superiore alla media. Ma il tempo dell’insegnante è sufficiente?</a:t>
            </a:r>
            <a:endParaRPr lang="it-IT" sz="2000" dirty="0"/>
          </a:p>
        </p:txBody>
      </p:sp>
      <p:pic>
        <p:nvPicPr>
          <p:cNvPr id="3" name="Picture 4">
            <a:extLst>
              <a:ext uri="{FF2B5EF4-FFF2-40B4-BE49-F238E27FC236}">
                <a16:creationId xmlns:a16="http://schemas.microsoft.com/office/drawing/2014/main" id="{B8A26946-06E0-7BC1-D85C-61F7E5192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204864"/>
            <a:ext cx="2395678" cy="304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7B7FB690-A0C4-47D3-9B79-945062402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5" y="2204864"/>
            <a:ext cx="2423669" cy="304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A897E783-EB86-9DD9-3469-E92214CC7807}"/>
              </a:ext>
            </a:extLst>
          </p:cNvPr>
          <p:cNvSpPr txBox="1"/>
          <p:nvPr/>
        </p:nvSpPr>
        <p:spPr>
          <a:xfrm>
            <a:off x="2627784" y="6383978"/>
            <a:ext cx="7542584" cy="461665"/>
          </a:xfrm>
          <a:prstGeom prst="rect">
            <a:avLst/>
          </a:prstGeom>
          <a:noFill/>
        </p:spPr>
        <p:txBody>
          <a:bodyPr wrap="square">
            <a:spAutoFit/>
          </a:bodyPr>
          <a:lstStyle/>
          <a:p>
            <a:pPr eaLnBrk="1" hangingPunct="1">
              <a:spcBef>
                <a:spcPct val="0"/>
              </a:spcBef>
              <a:buFontTx/>
              <a:buNone/>
            </a:pPr>
            <a:r>
              <a:rPr lang="pl-PL" altLang="it-IT" sz="1200" dirty="0"/>
              <a:t>Zdzisław Nowak, </a:t>
            </a:r>
            <a:r>
              <a:rPr lang="it-IT" altLang="it-IT" sz="1200" i="1" dirty="0"/>
              <a:t>Cercando la ragione nella testa</a:t>
            </a:r>
            <a:r>
              <a:rPr lang="pl-PL" altLang="it-IT" sz="1200" dirty="0"/>
              <a:t> (</a:t>
            </a:r>
            <a:r>
              <a:rPr lang="it-IT" altLang="it-IT" sz="1200" i="1" dirty="0"/>
              <a:t>la logica divertente</a:t>
            </a:r>
            <a:r>
              <a:rPr lang="pl-PL" altLang="it-IT" sz="1200" dirty="0"/>
              <a:t>).</a:t>
            </a:r>
            <a:r>
              <a:rPr lang="pl-PL" altLang="it-IT" sz="1200" i="1" dirty="0"/>
              <a:t> </a:t>
            </a:r>
          </a:p>
          <a:p>
            <a:pPr eaLnBrk="1" hangingPunct="1">
              <a:spcBef>
                <a:spcPct val="0"/>
              </a:spcBef>
              <a:buFontTx/>
              <a:buNone/>
            </a:pPr>
            <a:r>
              <a:rPr lang="pl-PL" altLang="it-IT" sz="1200" i="1" dirty="0"/>
              <a:t>Zagadki, algebrafy, anegdoty, łamigłówki</a:t>
            </a:r>
            <a:r>
              <a:rPr lang="pl-PL" altLang="it-IT" sz="1200" dirty="0"/>
              <a:t>. Wydawnictwo Harcerskie, Warszawa,1970</a:t>
            </a:r>
          </a:p>
        </p:txBody>
      </p:sp>
    </p:spTree>
    <p:extLst>
      <p:ext uri="{BB962C8B-B14F-4D97-AF65-F5344CB8AC3E}">
        <p14:creationId xmlns:p14="http://schemas.microsoft.com/office/powerpoint/2010/main" val="60985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FF2B5EF4-FFF2-40B4-BE49-F238E27FC236}">
                <a16:creationId xmlns:a16="http://schemas.microsoft.com/office/drawing/2014/main" id="{99C3D3D5-85CD-D0DB-2492-3439A86C8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863" y="404813"/>
            <a:ext cx="2498725"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a:extLst>
              <a:ext uri="{FF2B5EF4-FFF2-40B4-BE49-F238E27FC236}">
                <a16:creationId xmlns:a16="http://schemas.microsoft.com/office/drawing/2014/main" id="{58B2948F-8311-2E87-1F72-8E60F1EAC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060575"/>
            <a:ext cx="5543550" cy="3057525"/>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8917" name="Text Box 5">
            <a:extLst>
              <a:ext uri="{FF2B5EF4-FFF2-40B4-BE49-F238E27FC236}">
                <a16:creationId xmlns:a16="http://schemas.microsoft.com/office/drawing/2014/main" id="{9B566675-7E2D-964D-8B8C-770FE631CD8D}"/>
              </a:ext>
            </a:extLst>
          </p:cNvPr>
          <p:cNvSpPr txBox="1">
            <a:spLocks noChangeArrowheads="1"/>
          </p:cNvSpPr>
          <p:nvPr/>
        </p:nvSpPr>
        <p:spPr bwMode="auto">
          <a:xfrm>
            <a:off x="6372225" y="4724400"/>
            <a:ext cx="466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l-PL" altLang="it-IT" sz="4000">
                <a:solidFill>
                  <a:srgbClr val="FF0000"/>
                </a:solidFill>
              </a:rPr>
              <a:t>?</a:t>
            </a:r>
          </a:p>
        </p:txBody>
      </p:sp>
      <p:sp>
        <p:nvSpPr>
          <p:cNvPr id="38918" name="Text Box 6">
            <a:extLst>
              <a:ext uri="{FF2B5EF4-FFF2-40B4-BE49-F238E27FC236}">
                <a16:creationId xmlns:a16="http://schemas.microsoft.com/office/drawing/2014/main" id="{305C0EE9-8948-2F05-4FEE-3527E2EF97F4}"/>
              </a:ext>
            </a:extLst>
          </p:cNvPr>
          <p:cNvSpPr txBox="1">
            <a:spLocks noChangeArrowheads="1"/>
          </p:cNvSpPr>
          <p:nvPr/>
        </p:nvSpPr>
        <p:spPr bwMode="auto">
          <a:xfrm>
            <a:off x="395288" y="5157788"/>
            <a:ext cx="856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000" dirty="0"/>
              <a:t>Forse per Marco, un bambino di 6 anni, questo esercizio è troppo difficile.</a:t>
            </a:r>
          </a:p>
          <a:p>
            <a:r>
              <a:rPr lang="it-IT" altLang="it-IT" sz="2000" dirty="0"/>
              <a:t>Sicuramente, nella (infinita) letteratura su problemi educativi qualche esercizio adatto per Marco è già pronto. </a:t>
            </a:r>
            <a:endParaRPr lang="pl-PL" altLang="it-IT" sz="2000" dirty="0"/>
          </a:p>
        </p:txBody>
      </p:sp>
      <p:sp>
        <p:nvSpPr>
          <p:cNvPr id="2" name="Rectangle 2">
            <a:extLst>
              <a:ext uri="{FF2B5EF4-FFF2-40B4-BE49-F238E27FC236}">
                <a16:creationId xmlns:a16="http://schemas.microsoft.com/office/drawing/2014/main" id="{BDFEF995-5BF3-9BEB-6691-E3147117C49E}"/>
              </a:ext>
            </a:extLst>
          </p:cNvPr>
          <p:cNvSpPr>
            <a:spLocks noGrp="1" noChangeArrowheads="1"/>
          </p:cNvSpPr>
          <p:nvPr>
            <p:ph type="title"/>
          </p:nvPr>
        </p:nvSpPr>
        <p:spPr>
          <a:xfrm>
            <a:off x="468313" y="549275"/>
            <a:ext cx="8229600" cy="1143000"/>
          </a:xfrm>
        </p:spPr>
        <p:txBody>
          <a:bodyPr/>
          <a:lstStyle/>
          <a:p>
            <a:pPr algn="l"/>
            <a:r>
              <a:rPr lang="pl-PL" altLang="it-IT" sz="3600" dirty="0">
                <a:solidFill>
                  <a:schemeClr val="accent2"/>
                </a:solidFill>
              </a:rPr>
              <a:t> „</a:t>
            </a:r>
            <a:r>
              <a:rPr lang="it-IT" altLang="it-IT" sz="3600" dirty="0">
                <a:solidFill>
                  <a:schemeClr val="accent2"/>
                </a:solidFill>
              </a:rPr>
              <a:t>La buona logica</a:t>
            </a:r>
            <a:br>
              <a:rPr lang="pl-PL" altLang="it-IT" sz="3600" dirty="0">
                <a:solidFill>
                  <a:schemeClr val="accent2"/>
                </a:solidFill>
              </a:rPr>
            </a:br>
            <a:r>
              <a:rPr lang="it-IT" altLang="it-IT" sz="3600" dirty="0">
                <a:solidFill>
                  <a:schemeClr val="accent2"/>
                </a:solidFill>
              </a:rPr>
              <a:t>Imparare a pensare</a:t>
            </a:r>
            <a:r>
              <a:rPr lang="pl-PL" altLang="it-IT" sz="3600" dirty="0">
                <a:solidFill>
                  <a:schemeClr val="accent2"/>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500" fill="hold"/>
                                        <p:tgtEl>
                                          <p:spTgt spid="38916"/>
                                        </p:tgtEl>
                                        <p:attrNameLst>
                                          <p:attrName>ppt_w</p:attrName>
                                        </p:attrNameLst>
                                      </p:cBhvr>
                                      <p:tavLst>
                                        <p:tav tm="0">
                                          <p:val>
                                            <p:fltVal val="0"/>
                                          </p:val>
                                        </p:tav>
                                        <p:tav tm="100000">
                                          <p:val>
                                            <p:strVal val="#ppt_w"/>
                                          </p:val>
                                        </p:tav>
                                      </p:tavLst>
                                    </p:anim>
                                    <p:anim calcmode="lin" valueType="num">
                                      <p:cBhvr>
                                        <p:cTn id="8" dur="500" fill="hold"/>
                                        <p:tgtEl>
                                          <p:spTgt spid="3891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38917">
                                            <p:txEl>
                                              <p:pRg st="0" end="0"/>
                                            </p:txEl>
                                          </p:spTgt>
                                        </p:tgtEl>
                                        <p:attrNameLst>
                                          <p:attrName>style.visibility</p:attrName>
                                        </p:attrNameLst>
                                      </p:cBhvr>
                                      <p:to>
                                        <p:strVal val="visible"/>
                                      </p:to>
                                    </p:set>
                                    <p:anim calcmode="lin" valueType="num">
                                      <p:cBhvr>
                                        <p:cTn id="13" dur="500" fill="hold"/>
                                        <p:tgtEl>
                                          <p:spTgt spid="3891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891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38918">
                                            <p:txEl>
                                              <p:pRg st="0" end="0"/>
                                            </p:txEl>
                                          </p:spTgt>
                                        </p:tgtEl>
                                        <p:attrNameLst>
                                          <p:attrName>style.visibility</p:attrName>
                                        </p:attrNameLst>
                                      </p:cBhvr>
                                      <p:to>
                                        <p:strVal val="visible"/>
                                      </p:to>
                                    </p:set>
                                    <p:anim calcmode="discrete" valueType="clr">
                                      <p:cBhvr override="childStyle">
                                        <p:cTn id="19" dur="80"/>
                                        <p:tgtEl>
                                          <p:spTgt spid="389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8918">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38918">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38918">
                                            <p:txEl>
                                              <p:pRg st="1" end="1"/>
                                            </p:txEl>
                                          </p:spTgt>
                                        </p:tgtEl>
                                        <p:attrNameLst>
                                          <p:attrName>style.visibility</p:attrName>
                                        </p:attrNameLst>
                                      </p:cBhvr>
                                      <p:to>
                                        <p:strVal val="visible"/>
                                      </p:to>
                                    </p:set>
                                    <p:anim calcmode="discrete" valueType="clr">
                                      <p:cBhvr override="childStyle">
                                        <p:cTn id="26" dur="80"/>
                                        <p:tgtEl>
                                          <p:spTgt spid="389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38918">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3891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295241" y="0"/>
            <a:ext cx="8229600" cy="840112"/>
          </a:xfrm>
        </p:spPr>
        <p:txBody>
          <a:bodyPr/>
          <a:lstStyle/>
          <a:p>
            <a:r>
              <a:rPr lang="it-IT" sz="3600" dirty="0"/>
              <a:t>Le tabelline</a:t>
            </a:r>
          </a:p>
        </p:txBody>
      </p:sp>
      <p:sp>
        <p:nvSpPr>
          <p:cNvPr id="4" name="CasellaDiTesto 3">
            <a:extLst>
              <a:ext uri="{FF2B5EF4-FFF2-40B4-BE49-F238E27FC236}">
                <a16:creationId xmlns:a16="http://schemas.microsoft.com/office/drawing/2014/main" id="{C12FCAA0-09FD-1A36-348E-3AA54DE657B3}"/>
              </a:ext>
            </a:extLst>
          </p:cNvPr>
          <p:cNvSpPr txBox="1"/>
          <p:nvPr/>
        </p:nvSpPr>
        <p:spPr>
          <a:xfrm>
            <a:off x="265976" y="6190360"/>
            <a:ext cx="8841550" cy="523220"/>
          </a:xfrm>
          <a:prstGeom prst="rect">
            <a:avLst/>
          </a:prstGeom>
          <a:noFill/>
        </p:spPr>
        <p:txBody>
          <a:bodyPr wrap="square">
            <a:spAutoFit/>
          </a:bodyPr>
          <a:lstStyle/>
          <a:p>
            <a:r>
              <a:rPr lang="it-IT" sz="1400" dirty="0"/>
              <a:t>Giacomo Stella, </a:t>
            </a:r>
            <a:r>
              <a:rPr lang="it-IT" sz="1400" i="1" dirty="0"/>
              <a:t>Tutto un’altra scuola</a:t>
            </a:r>
            <a:r>
              <a:rPr lang="it-IT" sz="1400" dirty="0"/>
              <a:t>, Giunti Editore, 2016, p. 29</a:t>
            </a:r>
          </a:p>
          <a:p>
            <a:r>
              <a:rPr lang="it-IT" sz="1400" dirty="0"/>
              <a:t>https://psicomamme.it/la-comprensione-del-testo-non-e-unattivita-tanto-elementare/</a:t>
            </a:r>
          </a:p>
        </p:txBody>
      </p:sp>
      <p:sp>
        <p:nvSpPr>
          <p:cNvPr id="6" name="CasellaDiTesto 5">
            <a:extLst>
              <a:ext uri="{FF2B5EF4-FFF2-40B4-BE49-F238E27FC236}">
                <a16:creationId xmlns:a16="http://schemas.microsoft.com/office/drawing/2014/main" id="{26514946-0160-3863-B649-FB4B91656E51}"/>
              </a:ext>
            </a:extLst>
          </p:cNvPr>
          <p:cNvSpPr txBox="1"/>
          <p:nvPr/>
        </p:nvSpPr>
        <p:spPr>
          <a:xfrm>
            <a:off x="151225" y="692696"/>
            <a:ext cx="8841550" cy="3477875"/>
          </a:xfrm>
          <a:prstGeom prst="rect">
            <a:avLst/>
          </a:prstGeom>
          <a:noFill/>
        </p:spPr>
        <p:txBody>
          <a:bodyPr wrap="square">
            <a:spAutoFit/>
          </a:bodyPr>
          <a:lstStyle/>
          <a:p>
            <a:r>
              <a:rPr lang="it-IT" sz="2000" dirty="0"/>
              <a:t>13/02/2012, II elementare, comunicazione scritta alla famiglia: «quando facciamo le tabelline Lucrezia piange o nasconde la testa tra le braccia.       Io la richiamo, ma lei non alza la teste e rimane così anche per mezz’ora. Siete pregati di farle studiare meglio le tabelline e di spiegar che non deve comportarsi così in classe.»</a:t>
            </a:r>
          </a:p>
          <a:p>
            <a:r>
              <a:rPr lang="it-IT" sz="2000" dirty="0">
                <a:solidFill>
                  <a:schemeClr val="accent2"/>
                </a:solidFill>
              </a:rPr>
              <a:t>Il dilemma </a:t>
            </a:r>
            <a:r>
              <a:rPr lang="it-IT" sz="2000" i="1" dirty="0">
                <a:solidFill>
                  <a:schemeClr val="accent2"/>
                </a:solidFill>
              </a:rPr>
              <a:t>dispensativo</a:t>
            </a:r>
            <a:r>
              <a:rPr lang="it-IT" sz="2000" dirty="0">
                <a:solidFill>
                  <a:schemeClr val="accent2"/>
                </a:solidFill>
              </a:rPr>
              <a:t>: «farli avere le tabelline pitagoriche?»</a:t>
            </a:r>
          </a:p>
          <a:p>
            <a:r>
              <a:rPr lang="it-IT" sz="2000" dirty="0">
                <a:solidFill>
                  <a:schemeClr val="accent2"/>
                </a:solidFill>
              </a:rPr>
              <a:t>Un dilemma falso: «veloci, veloci, cari corsisti! – quanto fa 7 per 8?»</a:t>
            </a:r>
          </a:p>
          <a:p>
            <a:r>
              <a:rPr lang="it-IT" sz="2000" dirty="0">
                <a:solidFill>
                  <a:schemeClr val="accent2"/>
                </a:solidFill>
              </a:rPr>
              <a:t>In altre parole, facciamo imparare a Lucrezia solo </a:t>
            </a:r>
          </a:p>
          <a:p>
            <a:r>
              <a:rPr lang="it-IT" sz="2000" dirty="0">
                <a:solidFill>
                  <a:schemeClr val="accent2"/>
                </a:solidFill>
              </a:rPr>
              <a:t>un piccolo riquadro, o due versi. </a:t>
            </a:r>
          </a:p>
          <a:p>
            <a:r>
              <a:rPr lang="it-IT" sz="2000" dirty="0"/>
              <a:t> </a:t>
            </a:r>
          </a:p>
          <a:p>
            <a:endParaRPr lang="it-IT" sz="2000" dirty="0"/>
          </a:p>
        </p:txBody>
      </p:sp>
      <p:pic>
        <p:nvPicPr>
          <p:cNvPr id="2050" name="Picture 2" descr="Psicomamme: genitorialità, consapevolezza e creatività | La tavola  pitagorica passepartout di moltiplicazioni e divisioni">
            <a:extLst>
              <a:ext uri="{FF2B5EF4-FFF2-40B4-BE49-F238E27FC236}">
                <a16:creationId xmlns:a16="http://schemas.microsoft.com/office/drawing/2014/main" id="{ED9D5151-111F-37F7-D36D-417F9FAA6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596" y="3567123"/>
            <a:ext cx="2592288" cy="25922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5" name="Input penna 4">
                <a:extLst>
                  <a:ext uri="{FF2B5EF4-FFF2-40B4-BE49-F238E27FC236}">
                    <a16:creationId xmlns:a16="http://schemas.microsoft.com/office/drawing/2014/main" id="{881094A8-6A4F-581A-B1A6-DDCF226307F6}"/>
                  </a:ext>
                </a:extLst>
              </p14:cNvPr>
              <p14:cNvContentPartPr/>
              <p14:nvPr/>
            </p14:nvContentPartPr>
            <p14:xfrm>
              <a:off x="666273" y="3385501"/>
              <a:ext cx="1253160" cy="1294560"/>
            </p14:xfrm>
          </p:contentPart>
        </mc:Choice>
        <mc:Fallback xmlns="">
          <p:pic>
            <p:nvPicPr>
              <p:cNvPr id="5" name="Input penna 4">
                <a:extLst>
                  <a:ext uri="{FF2B5EF4-FFF2-40B4-BE49-F238E27FC236}">
                    <a16:creationId xmlns:a16="http://schemas.microsoft.com/office/drawing/2014/main" id="{881094A8-6A4F-581A-B1A6-DDCF226307F6}"/>
                  </a:ext>
                </a:extLst>
              </p:cNvPr>
              <p:cNvPicPr/>
              <p:nvPr/>
            </p:nvPicPr>
            <p:blipFill>
              <a:blip r:embed="rId4"/>
              <a:stretch>
                <a:fillRect/>
              </a:stretch>
            </p:blipFill>
            <p:spPr>
              <a:xfrm>
                <a:off x="661953" y="3381181"/>
                <a:ext cx="1261800" cy="1303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put penna 6">
                <a:extLst>
                  <a:ext uri="{FF2B5EF4-FFF2-40B4-BE49-F238E27FC236}">
                    <a16:creationId xmlns:a16="http://schemas.microsoft.com/office/drawing/2014/main" id="{30914144-E949-A40E-96D0-5CF42AEAD52F}"/>
                  </a:ext>
                </a:extLst>
              </p14:cNvPr>
              <p14:cNvContentPartPr/>
              <p14:nvPr/>
            </p14:nvContentPartPr>
            <p14:xfrm>
              <a:off x="580760" y="4825737"/>
              <a:ext cx="2901960" cy="406440"/>
            </p14:xfrm>
          </p:contentPart>
        </mc:Choice>
        <mc:Fallback xmlns="">
          <p:pic>
            <p:nvPicPr>
              <p:cNvPr id="7" name="Input penna 6">
                <a:extLst>
                  <a:ext uri="{FF2B5EF4-FFF2-40B4-BE49-F238E27FC236}">
                    <a16:creationId xmlns:a16="http://schemas.microsoft.com/office/drawing/2014/main" id="{30914144-E949-A40E-96D0-5CF42AEAD52F}"/>
                  </a:ext>
                </a:extLst>
              </p:cNvPr>
              <p:cNvPicPr/>
              <p:nvPr/>
            </p:nvPicPr>
            <p:blipFill>
              <a:blip r:embed="rId6"/>
              <a:stretch>
                <a:fillRect/>
              </a:stretch>
            </p:blipFill>
            <p:spPr>
              <a:xfrm>
                <a:off x="576440" y="4821417"/>
                <a:ext cx="2910600" cy="415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put penna 7">
                <a:extLst>
                  <a:ext uri="{FF2B5EF4-FFF2-40B4-BE49-F238E27FC236}">
                    <a16:creationId xmlns:a16="http://schemas.microsoft.com/office/drawing/2014/main" id="{48493A6A-08D9-C330-D3C3-1B0275844413}"/>
                  </a:ext>
                </a:extLst>
              </p14:cNvPr>
              <p14:cNvContentPartPr/>
              <p14:nvPr/>
            </p14:nvContentPartPr>
            <p14:xfrm>
              <a:off x="4714654" y="2778901"/>
              <a:ext cx="360" cy="360"/>
            </p14:xfrm>
          </p:contentPart>
        </mc:Choice>
        <mc:Fallback xmlns="">
          <p:pic>
            <p:nvPicPr>
              <p:cNvPr id="8" name="Input penna 7">
                <a:extLst>
                  <a:ext uri="{FF2B5EF4-FFF2-40B4-BE49-F238E27FC236}">
                    <a16:creationId xmlns:a16="http://schemas.microsoft.com/office/drawing/2014/main" id="{48493A6A-08D9-C330-D3C3-1B0275844413}"/>
                  </a:ext>
                </a:extLst>
              </p:cNvPr>
              <p:cNvPicPr/>
              <p:nvPr/>
            </p:nvPicPr>
            <p:blipFill>
              <a:blip r:embed="rId8"/>
              <a:stretch>
                <a:fillRect/>
              </a:stretch>
            </p:blipFill>
            <p:spPr>
              <a:xfrm>
                <a:off x="4710334" y="277458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put penna 8">
                <a:extLst>
                  <a:ext uri="{FF2B5EF4-FFF2-40B4-BE49-F238E27FC236}">
                    <a16:creationId xmlns:a16="http://schemas.microsoft.com/office/drawing/2014/main" id="{EA0FB9A3-987A-0281-B8DF-F2E6FCEB0F4D}"/>
                  </a:ext>
                </a:extLst>
              </p14:cNvPr>
              <p14:cNvContentPartPr/>
              <p14:nvPr/>
            </p14:nvContentPartPr>
            <p14:xfrm>
              <a:off x="676894" y="2861701"/>
              <a:ext cx="360" cy="360"/>
            </p14:xfrm>
          </p:contentPart>
        </mc:Choice>
        <mc:Fallback xmlns="">
          <p:pic>
            <p:nvPicPr>
              <p:cNvPr id="9" name="Input penna 8">
                <a:extLst>
                  <a:ext uri="{FF2B5EF4-FFF2-40B4-BE49-F238E27FC236}">
                    <a16:creationId xmlns:a16="http://schemas.microsoft.com/office/drawing/2014/main" id="{EA0FB9A3-987A-0281-B8DF-F2E6FCEB0F4D}"/>
                  </a:ext>
                </a:extLst>
              </p:cNvPr>
              <p:cNvPicPr/>
              <p:nvPr/>
            </p:nvPicPr>
            <p:blipFill>
              <a:blip r:embed="rId8"/>
              <a:stretch>
                <a:fillRect/>
              </a:stretch>
            </p:blipFill>
            <p:spPr>
              <a:xfrm>
                <a:off x="672574" y="285738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put penna 9">
                <a:extLst>
                  <a:ext uri="{FF2B5EF4-FFF2-40B4-BE49-F238E27FC236}">
                    <a16:creationId xmlns:a16="http://schemas.microsoft.com/office/drawing/2014/main" id="{C148E5FD-9F7B-435F-4FDB-74BAF97771B8}"/>
                  </a:ext>
                </a:extLst>
              </p14:cNvPr>
              <p14:cNvContentPartPr/>
              <p14:nvPr/>
            </p14:nvContentPartPr>
            <p14:xfrm>
              <a:off x="5688094" y="4619581"/>
              <a:ext cx="360" cy="360"/>
            </p14:xfrm>
          </p:contentPart>
        </mc:Choice>
        <mc:Fallback xmlns="">
          <p:pic>
            <p:nvPicPr>
              <p:cNvPr id="10" name="Input penna 9">
                <a:extLst>
                  <a:ext uri="{FF2B5EF4-FFF2-40B4-BE49-F238E27FC236}">
                    <a16:creationId xmlns:a16="http://schemas.microsoft.com/office/drawing/2014/main" id="{C148E5FD-9F7B-435F-4FDB-74BAF97771B8}"/>
                  </a:ext>
                </a:extLst>
              </p:cNvPr>
              <p:cNvPicPr/>
              <p:nvPr/>
            </p:nvPicPr>
            <p:blipFill>
              <a:blip r:embed="rId8"/>
              <a:stretch>
                <a:fillRect/>
              </a:stretch>
            </p:blipFill>
            <p:spPr>
              <a:xfrm>
                <a:off x="5683774" y="4615261"/>
                <a:ext cx="9000" cy="9000"/>
              </a:xfrm>
              <a:prstGeom prst="rect">
                <a:avLst/>
              </a:prstGeom>
            </p:spPr>
          </p:pic>
        </mc:Fallback>
      </mc:AlternateContent>
      <p:pic>
        <p:nvPicPr>
          <p:cNvPr id="12" name="Immagine 11" descr="Immagine che contiene testo&#10;&#10;Descrizione generata automaticamente">
            <a:extLst>
              <a:ext uri="{FF2B5EF4-FFF2-40B4-BE49-F238E27FC236}">
                <a16:creationId xmlns:a16="http://schemas.microsoft.com/office/drawing/2014/main" id="{262B3DEB-A09F-0B3B-C273-4D3B133F87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5674604" y="3734883"/>
            <a:ext cx="3477873" cy="1956304"/>
          </a:xfrm>
          <a:prstGeom prst="rect">
            <a:avLst/>
          </a:prstGeom>
        </p:spPr>
      </p:pic>
      <p:pic>
        <p:nvPicPr>
          <p:cNvPr id="16" name="Immagine 15">
            <a:extLst>
              <a:ext uri="{FF2B5EF4-FFF2-40B4-BE49-F238E27FC236}">
                <a16:creationId xmlns:a16="http://schemas.microsoft.com/office/drawing/2014/main" id="{91868F98-FF71-4BC6-3FA7-15354D9EB639}"/>
              </a:ext>
            </a:extLst>
          </p:cNvPr>
          <p:cNvPicPr>
            <a:picLocks noChangeAspect="1"/>
          </p:cNvPicPr>
          <p:nvPr/>
        </p:nvPicPr>
        <p:blipFill>
          <a:blip r:embed="rId12"/>
          <a:stretch>
            <a:fillRect/>
          </a:stretch>
        </p:blipFill>
        <p:spPr>
          <a:xfrm>
            <a:off x="3625274" y="3526618"/>
            <a:ext cx="1699992" cy="525074"/>
          </a:xfrm>
          <a:prstGeom prst="rect">
            <a:avLst/>
          </a:prstGeom>
        </p:spPr>
      </p:pic>
      <p:sp>
        <p:nvSpPr>
          <p:cNvPr id="18" name="CasellaDiTesto 17">
            <a:extLst>
              <a:ext uri="{FF2B5EF4-FFF2-40B4-BE49-F238E27FC236}">
                <a16:creationId xmlns:a16="http://schemas.microsoft.com/office/drawing/2014/main" id="{1CFBC955-93CB-B03A-6C16-C8D98449A95D}"/>
              </a:ext>
            </a:extLst>
          </p:cNvPr>
          <p:cNvSpPr txBox="1"/>
          <p:nvPr/>
        </p:nvSpPr>
        <p:spPr>
          <a:xfrm>
            <a:off x="3576857" y="4431205"/>
            <a:ext cx="2590488" cy="1323439"/>
          </a:xfrm>
          <a:prstGeom prst="rect">
            <a:avLst/>
          </a:prstGeom>
          <a:noFill/>
          <a:ln>
            <a:solidFill>
              <a:srgbClr val="FF0000"/>
            </a:solidFill>
          </a:ln>
        </p:spPr>
        <p:txBody>
          <a:bodyPr wrap="square">
            <a:spAutoFit/>
          </a:bodyPr>
          <a:lstStyle/>
          <a:p>
            <a:r>
              <a:rPr lang="it-IT" sz="1600" dirty="0"/>
              <a:t>Divisione in 60-esimi,</a:t>
            </a:r>
          </a:p>
          <a:p>
            <a:r>
              <a:rPr lang="it-IT" sz="1600" dirty="0"/>
              <a:t>inventato in Mesopotamia, </a:t>
            </a:r>
          </a:p>
          <a:p>
            <a:r>
              <a:rPr lang="it-IT" sz="1600" dirty="0"/>
              <a:t>usato nell’orologio, e nelle espressioni tipo «una </a:t>
            </a:r>
            <a:r>
              <a:rPr lang="it-IT" sz="1600" i="1" dirty="0"/>
              <a:t>dozzina» </a:t>
            </a:r>
            <a:endParaRPr lang="it-IT" sz="1600" dirty="0"/>
          </a:p>
        </p:txBody>
      </p:sp>
    </p:spTree>
    <p:extLst>
      <p:ext uri="{BB962C8B-B14F-4D97-AF65-F5344CB8AC3E}">
        <p14:creationId xmlns:p14="http://schemas.microsoft.com/office/powerpoint/2010/main" val="2813276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p:txBody>
          <a:bodyPr/>
          <a:lstStyle/>
          <a:p>
            <a:r>
              <a:rPr lang="it-IT" sz="3600" dirty="0"/>
              <a:t>Star male alle medie</a:t>
            </a:r>
          </a:p>
        </p:txBody>
      </p:sp>
      <p:sp>
        <p:nvSpPr>
          <p:cNvPr id="4" name="CasellaDiTesto 3">
            <a:extLst>
              <a:ext uri="{FF2B5EF4-FFF2-40B4-BE49-F238E27FC236}">
                <a16:creationId xmlns:a16="http://schemas.microsoft.com/office/drawing/2014/main" id="{C12FCAA0-09FD-1A36-348E-3AA54DE657B3}"/>
              </a:ext>
            </a:extLst>
          </p:cNvPr>
          <p:cNvSpPr txBox="1"/>
          <p:nvPr/>
        </p:nvSpPr>
        <p:spPr>
          <a:xfrm>
            <a:off x="295241" y="6351744"/>
            <a:ext cx="8841550" cy="307777"/>
          </a:xfrm>
          <a:prstGeom prst="rect">
            <a:avLst/>
          </a:prstGeom>
          <a:noFill/>
        </p:spPr>
        <p:txBody>
          <a:bodyPr wrap="square">
            <a:spAutoFit/>
          </a:bodyPr>
          <a:lstStyle/>
          <a:p>
            <a:r>
              <a:rPr lang="it-IT" sz="1400" dirty="0"/>
              <a:t>Giacomo Stella, </a:t>
            </a:r>
            <a:r>
              <a:rPr lang="it-IT" sz="1400" i="1" dirty="0"/>
              <a:t>Tutto un’altra scuola</a:t>
            </a:r>
            <a:r>
              <a:rPr lang="it-IT" sz="1400" dirty="0"/>
              <a:t>, Giunti Editore, 2016, p. 29</a:t>
            </a:r>
          </a:p>
        </p:txBody>
      </p:sp>
      <p:sp>
        <p:nvSpPr>
          <p:cNvPr id="6" name="CasellaDiTesto 5">
            <a:extLst>
              <a:ext uri="{FF2B5EF4-FFF2-40B4-BE49-F238E27FC236}">
                <a16:creationId xmlns:a16="http://schemas.microsoft.com/office/drawing/2014/main" id="{26514946-0160-3863-B649-FB4B91656E51}"/>
              </a:ext>
            </a:extLst>
          </p:cNvPr>
          <p:cNvSpPr txBox="1"/>
          <p:nvPr/>
        </p:nvSpPr>
        <p:spPr>
          <a:xfrm>
            <a:off x="151225" y="1395629"/>
            <a:ext cx="8841550" cy="5324535"/>
          </a:xfrm>
          <a:prstGeom prst="rect">
            <a:avLst/>
          </a:prstGeom>
          <a:noFill/>
        </p:spPr>
        <p:txBody>
          <a:bodyPr wrap="square">
            <a:spAutoFit/>
          </a:bodyPr>
          <a:lstStyle/>
          <a:p>
            <a:r>
              <a:rPr lang="it-IT" sz="2000" dirty="0"/>
              <a:t>Alle elementari i bambini non hanno strumenti per reagire; il loro modo per manifestare il disagio è il pianto in classe, oppure il malessere psico-somatico: mal di pancia e disturbi del sonno che scompaiono </a:t>
            </a:r>
            <a:r>
              <a:rPr lang="it-IT" sz="2000" i="1" dirty="0"/>
              <a:t>per incanto</a:t>
            </a:r>
            <a:r>
              <a:rPr lang="it-IT" sz="2000" dirty="0"/>
              <a:t> nei periodi di vacanza e si ripresentano quando la scuola ricomincia.</a:t>
            </a:r>
          </a:p>
          <a:p>
            <a:endParaRPr lang="it-IT" sz="2000" dirty="0"/>
          </a:p>
          <a:p>
            <a:r>
              <a:rPr lang="it-IT" sz="2000" dirty="0"/>
              <a:t>La situazione è più diversificata nella scuola media: c’è chi sta male con l’insegnante di matematica che gli dice che non capisce niente, c’è chi viene rimproverato per gli errori, chi non capisce le consegne, chi non riesce a scrivere quello che gli insegnanti dettano. </a:t>
            </a:r>
          </a:p>
          <a:p>
            <a:endParaRPr lang="it-IT" sz="2000" dirty="0"/>
          </a:p>
          <a:p>
            <a:r>
              <a:rPr lang="it-IT" sz="2000" dirty="0"/>
              <a:t>Nella scuola media e alle superiori i ragazzi anziché manifestare qualche </a:t>
            </a:r>
            <a:r>
              <a:rPr lang="it-IT" sz="2000" i="1" dirty="0"/>
              <a:t>diversità</a:t>
            </a:r>
            <a:r>
              <a:rPr lang="it-IT" sz="2000" dirty="0"/>
              <a:t> preferiscono mascherarsi dietro l’atteggiamento antagonistico nei confronti degli insegnanti. Nessuno vuole aiuto o strumenti compensativi. </a:t>
            </a:r>
          </a:p>
          <a:p>
            <a:r>
              <a:rPr lang="it-IT" sz="2000" dirty="0"/>
              <a:t>Le difficoltà scolastiche diventano la prima matrice della ribellione. «Gli insegnanti sono tutti autoritari. Perché debbo studiare?» (p.32)   </a:t>
            </a:r>
          </a:p>
          <a:p>
            <a:endParaRPr lang="it-IT" sz="2000" dirty="0"/>
          </a:p>
          <a:p>
            <a:endParaRPr lang="it-IT" sz="2000" dirty="0"/>
          </a:p>
        </p:txBody>
      </p:sp>
    </p:spTree>
    <p:extLst>
      <p:ext uri="{BB962C8B-B14F-4D97-AF65-F5344CB8AC3E}">
        <p14:creationId xmlns:p14="http://schemas.microsoft.com/office/powerpoint/2010/main" val="3811006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162272"/>
            <a:ext cx="8229600" cy="1143000"/>
          </a:xfrm>
        </p:spPr>
        <p:txBody>
          <a:bodyPr/>
          <a:lstStyle/>
          <a:p>
            <a:r>
              <a:rPr lang="it-IT" sz="3600" dirty="0"/>
              <a:t>«mascherarsi»</a:t>
            </a:r>
          </a:p>
        </p:txBody>
      </p:sp>
      <p:sp>
        <p:nvSpPr>
          <p:cNvPr id="6" name="CasellaDiTesto 5">
            <a:extLst>
              <a:ext uri="{FF2B5EF4-FFF2-40B4-BE49-F238E27FC236}">
                <a16:creationId xmlns:a16="http://schemas.microsoft.com/office/drawing/2014/main" id="{26514946-0160-3863-B649-FB4B91656E51}"/>
              </a:ext>
            </a:extLst>
          </p:cNvPr>
          <p:cNvSpPr txBox="1"/>
          <p:nvPr/>
        </p:nvSpPr>
        <p:spPr>
          <a:xfrm>
            <a:off x="151225" y="692696"/>
            <a:ext cx="8841550" cy="2759730"/>
          </a:xfrm>
          <a:prstGeom prst="rect">
            <a:avLst/>
          </a:prstGeom>
          <a:noFill/>
        </p:spPr>
        <p:txBody>
          <a:bodyPr wrap="square">
            <a:spAutoFit/>
          </a:bodyPr>
          <a:lstStyle/>
          <a:p>
            <a:r>
              <a:rPr lang="it-IT" sz="2000" dirty="0">
                <a:solidFill>
                  <a:schemeClr val="tx2">
                    <a:lumMod val="50000"/>
                    <a:lumOff val="50000"/>
                  </a:schemeClr>
                </a:solidFill>
              </a:rPr>
              <a:t>Nella scuola media e alle superiori i ragazzi anziché manifestare qualche </a:t>
            </a:r>
            <a:r>
              <a:rPr lang="it-IT" sz="2000" i="1" dirty="0">
                <a:solidFill>
                  <a:schemeClr val="tx2">
                    <a:lumMod val="50000"/>
                    <a:lumOff val="50000"/>
                  </a:schemeClr>
                </a:solidFill>
              </a:rPr>
              <a:t>diversità</a:t>
            </a:r>
            <a:r>
              <a:rPr lang="it-IT" sz="2000" dirty="0">
                <a:solidFill>
                  <a:schemeClr val="tx2">
                    <a:lumMod val="50000"/>
                    <a:lumOff val="50000"/>
                  </a:schemeClr>
                </a:solidFill>
              </a:rPr>
              <a:t> preferiscono mascherarsi dietro l’atteggiamento antagonistico nei confronti degli insegnanti. (p.32)   </a:t>
            </a:r>
          </a:p>
          <a:p>
            <a:r>
              <a:rPr lang="it-IT" sz="2000" dirty="0"/>
              <a:t>«A sedici anni un ragazzo preferisce restare in silenzio, dire una parola in meno invece una di troppo. Perché tra tante cose che potrebbe sbagliare, preferisce sbagliarne, appunto, una in meno»</a:t>
            </a:r>
            <a:r>
              <a:rPr lang="it-IT" sz="2000" baseline="30000" dirty="0"/>
              <a:t>1)</a:t>
            </a:r>
          </a:p>
          <a:p>
            <a:endParaRPr lang="it-IT" sz="2000" baseline="-25000" dirty="0"/>
          </a:p>
          <a:p>
            <a:r>
              <a:rPr lang="it-IT" sz="2000" dirty="0">
                <a:solidFill>
                  <a:schemeClr val="accent2"/>
                </a:solidFill>
              </a:rPr>
              <a:t>Solo un atteggiamento è peggiore: (un’apparente) mancanza d’individualità</a:t>
            </a:r>
          </a:p>
          <a:p>
            <a:endParaRPr lang="it-IT" sz="2000" dirty="0"/>
          </a:p>
        </p:txBody>
      </p:sp>
      <p:sp>
        <p:nvSpPr>
          <p:cNvPr id="4" name="CasellaDiTesto 3">
            <a:extLst>
              <a:ext uri="{FF2B5EF4-FFF2-40B4-BE49-F238E27FC236}">
                <a16:creationId xmlns:a16="http://schemas.microsoft.com/office/drawing/2014/main" id="{C12FCAA0-09FD-1A36-348E-3AA54DE657B3}"/>
              </a:ext>
            </a:extLst>
          </p:cNvPr>
          <p:cNvSpPr txBox="1"/>
          <p:nvPr/>
        </p:nvSpPr>
        <p:spPr>
          <a:xfrm>
            <a:off x="295241" y="6351744"/>
            <a:ext cx="8841550" cy="523220"/>
          </a:xfrm>
          <a:prstGeom prst="rect">
            <a:avLst/>
          </a:prstGeom>
          <a:noFill/>
        </p:spPr>
        <p:txBody>
          <a:bodyPr wrap="square">
            <a:spAutoFit/>
          </a:bodyPr>
          <a:lstStyle/>
          <a:p>
            <a:r>
              <a:rPr lang="it-IT" sz="1400" baseline="30000" dirty="0"/>
              <a:t>1) </a:t>
            </a:r>
            <a:r>
              <a:rPr lang="it-IT" sz="1400" dirty="0"/>
              <a:t>A. Bajani, </a:t>
            </a:r>
            <a:r>
              <a:rPr lang="it-IT" sz="1400" i="1" dirty="0"/>
              <a:t>La scuola non serva a niente, </a:t>
            </a:r>
            <a:r>
              <a:rPr lang="it-IT" sz="1400" dirty="0"/>
              <a:t>2014, p. 7</a:t>
            </a:r>
            <a:endParaRPr lang="it-IT" sz="1400" baseline="30000" dirty="0"/>
          </a:p>
          <a:p>
            <a:r>
              <a:rPr lang="it-IT" sz="1400" dirty="0"/>
              <a:t>Giacomo Stella, </a:t>
            </a:r>
            <a:r>
              <a:rPr lang="it-IT" sz="1400" i="1" dirty="0"/>
              <a:t>Tutto un’altra scuola</a:t>
            </a:r>
            <a:r>
              <a:rPr lang="it-IT" sz="1400" dirty="0"/>
              <a:t>, Giunti Editore, 2016, p. 29</a:t>
            </a:r>
          </a:p>
        </p:txBody>
      </p:sp>
      <p:pic>
        <p:nvPicPr>
          <p:cNvPr id="5" name="Immagine 4">
            <a:extLst>
              <a:ext uri="{FF2B5EF4-FFF2-40B4-BE49-F238E27FC236}">
                <a16:creationId xmlns:a16="http://schemas.microsoft.com/office/drawing/2014/main" id="{3DFC0F9C-A6BE-1F80-878D-418BAAD29E1B}"/>
              </a:ext>
            </a:extLst>
          </p:cNvPr>
          <p:cNvPicPr>
            <a:picLocks noChangeAspect="1"/>
          </p:cNvPicPr>
          <p:nvPr/>
        </p:nvPicPr>
        <p:blipFill>
          <a:blip r:embed="rId2"/>
          <a:stretch>
            <a:fillRect/>
          </a:stretch>
        </p:blipFill>
        <p:spPr>
          <a:xfrm>
            <a:off x="985731" y="3284984"/>
            <a:ext cx="3733733" cy="2694481"/>
          </a:xfrm>
          <a:prstGeom prst="rect">
            <a:avLst/>
          </a:prstGeom>
        </p:spPr>
      </p:pic>
      <p:pic>
        <p:nvPicPr>
          <p:cNvPr id="8" name="Immagine 7">
            <a:extLst>
              <a:ext uri="{FF2B5EF4-FFF2-40B4-BE49-F238E27FC236}">
                <a16:creationId xmlns:a16="http://schemas.microsoft.com/office/drawing/2014/main" id="{FBB6F4BC-7774-3DAB-0545-EC488253DE65}"/>
              </a:ext>
            </a:extLst>
          </p:cNvPr>
          <p:cNvPicPr>
            <a:picLocks noChangeAspect="1"/>
          </p:cNvPicPr>
          <p:nvPr/>
        </p:nvPicPr>
        <p:blipFill>
          <a:blip r:embed="rId3"/>
          <a:stretch>
            <a:fillRect/>
          </a:stretch>
        </p:blipFill>
        <p:spPr>
          <a:xfrm>
            <a:off x="5652120" y="3284984"/>
            <a:ext cx="2553801" cy="3099149"/>
          </a:xfrm>
          <a:prstGeom prst="rect">
            <a:avLst/>
          </a:prstGeom>
        </p:spPr>
      </p:pic>
    </p:spTree>
    <p:extLst>
      <p:ext uri="{BB962C8B-B14F-4D97-AF65-F5344CB8AC3E}">
        <p14:creationId xmlns:p14="http://schemas.microsoft.com/office/powerpoint/2010/main" val="4193391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162272"/>
            <a:ext cx="8229600" cy="1143000"/>
          </a:xfrm>
        </p:spPr>
        <p:txBody>
          <a:bodyPr/>
          <a:lstStyle/>
          <a:p>
            <a:r>
              <a:rPr lang="it-IT" sz="3600" dirty="0"/>
              <a:t>Il ruolo didattico dell’errore </a:t>
            </a:r>
          </a:p>
        </p:txBody>
      </p:sp>
      <p:sp>
        <p:nvSpPr>
          <p:cNvPr id="6" name="CasellaDiTesto 5">
            <a:extLst>
              <a:ext uri="{FF2B5EF4-FFF2-40B4-BE49-F238E27FC236}">
                <a16:creationId xmlns:a16="http://schemas.microsoft.com/office/drawing/2014/main" id="{26514946-0160-3863-B649-FB4B91656E51}"/>
              </a:ext>
            </a:extLst>
          </p:cNvPr>
          <p:cNvSpPr txBox="1"/>
          <p:nvPr/>
        </p:nvSpPr>
        <p:spPr>
          <a:xfrm>
            <a:off x="151225" y="692696"/>
            <a:ext cx="8841550" cy="707886"/>
          </a:xfrm>
          <a:prstGeom prst="rect">
            <a:avLst/>
          </a:prstGeom>
          <a:noFill/>
        </p:spPr>
        <p:txBody>
          <a:bodyPr wrap="square">
            <a:spAutoFit/>
          </a:bodyPr>
          <a:lstStyle/>
          <a:p>
            <a:endParaRPr lang="it-IT" sz="2000" dirty="0"/>
          </a:p>
          <a:p>
            <a:endParaRPr lang="it-IT" sz="2000" dirty="0"/>
          </a:p>
        </p:txBody>
      </p:sp>
      <p:sp>
        <p:nvSpPr>
          <p:cNvPr id="4" name="CasellaDiTesto 3">
            <a:extLst>
              <a:ext uri="{FF2B5EF4-FFF2-40B4-BE49-F238E27FC236}">
                <a16:creationId xmlns:a16="http://schemas.microsoft.com/office/drawing/2014/main" id="{C12FCAA0-09FD-1A36-348E-3AA54DE657B3}"/>
              </a:ext>
            </a:extLst>
          </p:cNvPr>
          <p:cNvSpPr txBox="1"/>
          <p:nvPr/>
        </p:nvSpPr>
        <p:spPr>
          <a:xfrm>
            <a:off x="302450" y="6374546"/>
            <a:ext cx="8841550" cy="451406"/>
          </a:xfrm>
          <a:prstGeom prst="rect">
            <a:avLst/>
          </a:prstGeom>
          <a:noFill/>
        </p:spPr>
        <p:txBody>
          <a:bodyPr wrap="square">
            <a:spAutoFit/>
          </a:bodyPr>
          <a:lstStyle/>
          <a:p>
            <a:endParaRPr lang="it-IT" sz="1400" baseline="30000" dirty="0"/>
          </a:p>
          <a:p>
            <a:r>
              <a:rPr lang="it-IT" sz="1400" dirty="0"/>
              <a:t>Giacomo Stella, </a:t>
            </a:r>
            <a:r>
              <a:rPr lang="it-IT" sz="1400" i="1" dirty="0"/>
              <a:t>Tutto un’altra scuola</a:t>
            </a:r>
            <a:r>
              <a:rPr lang="it-IT" sz="1400" dirty="0"/>
              <a:t>, Giunti Editore, 2016, p. 53</a:t>
            </a:r>
          </a:p>
        </p:txBody>
      </p:sp>
      <p:sp>
        <p:nvSpPr>
          <p:cNvPr id="3" name="CasellaDiTesto 2">
            <a:extLst>
              <a:ext uri="{FF2B5EF4-FFF2-40B4-BE49-F238E27FC236}">
                <a16:creationId xmlns:a16="http://schemas.microsoft.com/office/drawing/2014/main" id="{71590A0C-7BB7-ADB1-5899-0573BC658A18}"/>
              </a:ext>
            </a:extLst>
          </p:cNvPr>
          <p:cNvSpPr txBox="1"/>
          <p:nvPr/>
        </p:nvSpPr>
        <p:spPr>
          <a:xfrm>
            <a:off x="168163" y="920621"/>
            <a:ext cx="8841550" cy="5016758"/>
          </a:xfrm>
          <a:prstGeom prst="rect">
            <a:avLst/>
          </a:prstGeom>
          <a:noFill/>
        </p:spPr>
        <p:txBody>
          <a:bodyPr wrap="square">
            <a:spAutoFit/>
          </a:bodyPr>
          <a:lstStyle/>
          <a:p>
            <a:r>
              <a:rPr lang="it-IT" sz="2000" dirty="0"/>
              <a:t>Jean Piaget, il grande psicologo svizzero, ha costruito la sua teoria sull’apprendimento osservando le risposte «ingenue» dei bambini, quelle che noi adulti consideriamo «errori». </a:t>
            </a:r>
          </a:p>
          <a:p>
            <a:r>
              <a:rPr lang="it-IT" sz="2000" dirty="0"/>
              <a:t>Gli «errori» sono sempre il risultato di «teorie» o di ipotesi che noi costruiamo, anche implicitamente, nella nostra mente e quindi ogni risposta è utile per capire quali sono le ipotesi o le teorie della mente di ciascuno studente e quanto sono distanti dalla teoria corretta [i.e. attuale].</a:t>
            </a:r>
          </a:p>
          <a:p>
            <a:endParaRPr lang="it-IT" sz="2000" dirty="0"/>
          </a:p>
          <a:p>
            <a:r>
              <a:rPr lang="it-IT" sz="2000" dirty="0">
                <a:solidFill>
                  <a:schemeClr val="accent2"/>
                </a:solidFill>
              </a:rPr>
              <a:t>Anche Jerome Bruner scriveva: «Quando bambino risponde nel modo sbagliato, verosimilmente risponde a un’altra domanda di quella che avete posto»</a:t>
            </a:r>
          </a:p>
          <a:p>
            <a:endParaRPr lang="it-IT" sz="2000" dirty="0">
              <a:solidFill>
                <a:schemeClr val="accent2"/>
              </a:solidFill>
            </a:endParaRPr>
          </a:p>
          <a:p>
            <a:r>
              <a:rPr lang="it-IT" sz="2000" dirty="0">
                <a:solidFill>
                  <a:srgbClr val="C00000"/>
                </a:solidFill>
              </a:rPr>
              <a:t>GK: Non esistono le risposte sbagliate</a:t>
            </a:r>
          </a:p>
          <a:p>
            <a:r>
              <a:rPr lang="it-IT" sz="2000" dirty="0">
                <a:solidFill>
                  <a:srgbClr val="C00000"/>
                </a:solidFill>
              </a:rPr>
              <a:t>degli studenti, ma solo le domande </a:t>
            </a:r>
          </a:p>
          <a:p>
            <a:r>
              <a:rPr lang="it-IT" sz="2000" dirty="0">
                <a:solidFill>
                  <a:srgbClr val="C00000"/>
                </a:solidFill>
              </a:rPr>
              <a:t>sbagliate degli insegnanti.</a:t>
            </a:r>
          </a:p>
          <a:p>
            <a:endParaRPr lang="it-IT" sz="2000" dirty="0"/>
          </a:p>
        </p:txBody>
      </p:sp>
      <p:pic>
        <p:nvPicPr>
          <p:cNvPr id="10" name="Immagine 9">
            <a:extLst>
              <a:ext uri="{FF2B5EF4-FFF2-40B4-BE49-F238E27FC236}">
                <a16:creationId xmlns:a16="http://schemas.microsoft.com/office/drawing/2014/main" id="{60E7CD47-055E-B0A1-4B19-D99A0DA9FC03}"/>
              </a:ext>
            </a:extLst>
          </p:cNvPr>
          <p:cNvPicPr>
            <a:picLocks noChangeAspect="1"/>
          </p:cNvPicPr>
          <p:nvPr/>
        </p:nvPicPr>
        <p:blipFill>
          <a:blip r:embed="rId2"/>
          <a:stretch>
            <a:fillRect/>
          </a:stretch>
        </p:blipFill>
        <p:spPr>
          <a:xfrm>
            <a:off x="5076056" y="4141771"/>
            <a:ext cx="3401413" cy="2433326"/>
          </a:xfrm>
          <a:prstGeom prst="rect">
            <a:avLst/>
          </a:prstGeom>
        </p:spPr>
      </p:pic>
    </p:spTree>
    <p:extLst>
      <p:ext uri="{BB962C8B-B14F-4D97-AF65-F5344CB8AC3E}">
        <p14:creationId xmlns:p14="http://schemas.microsoft.com/office/powerpoint/2010/main" val="187578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162272"/>
            <a:ext cx="8229600" cy="1143000"/>
          </a:xfrm>
        </p:spPr>
        <p:txBody>
          <a:bodyPr/>
          <a:lstStyle/>
          <a:p>
            <a:r>
              <a:rPr lang="it-IT" sz="3600" dirty="0"/>
              <a:t>Riformulare il percorso mentale </a:t>
            </a:r>
          </a:p>
        </p:txBody>
      </p:sp>
      <p:sp>
        <p:nvSpPr>
          <p:cNvPr id="6" name="CasellaDiTesto 5">
            <a:extLst>
              <a:ext uri="{FF2B5EF4-FFF2-40B4-BE49-F238E27FC236}">
                <a16:creationId xmlns:a16="http://schemas.microsoft.com/office/drawing/2014/main" id="{26514946-0160-3863-B649-FB4B91656E51}"/>
              </a:ext>
            </a:extLst>
          </p:cNvPr>
          <p:cNvSpPr txBox="1"/>
          <p:nvPr/>
        </p:nvSpPr>
        <p:spPr>
          <a:xfrm>
            <a:off x="151225" y="692696"/>
            <a:ext cx="8841550" cy="707886"/>
          </a:xfrm>
          <a:prstGeom prst="rect">
            <a:avLst/>
          </a:prstGeom>
          <a:noFill/>
        </p:spPr>
        <p:txBody>
          <a:bodyPr wrap="square">
            <a:spAutoFit/>
          </a:bodyPr>
          <a:lstStyle/>
          <a:p>
            <a:endParaRPr lang="it-IT" sz="2000" dirty="0"/>
          </a:p>
          <a:p>
            <a:endParaRPr lang="it-IT" sz="2000" dirty="0"/>
          </a:p>
        </p:txBody>
      </p:sp>
      <p:sp>
        <p:nvSpPr>
          <p:cNvPr id="4" name="CasellaDiTesto 3">
            <a:extLst>
              <a:ext uri="{FF2B5EF4-FFF2-40B4-BE49-F238E27FC236}">
                <a16:creationId xmlns:a16="http://schemas.microsoft.com/office/drawing/2014/main" id="{C12FCAA0-09FD-1A36-348E-3AA54DE657B3}"/>
              </a:ext>
            </a:extLst>
          </p:cNvPr>
          <p:cNvSpPr txBox="1"/>
          <p:nvPr/>
        </p:nvSpPr>
        <p:spPr>
          <a:xfrm>
            <a:off x="302450" y="6374546"/>
            <a:ext cx="8841550" cy="451406"/>
          </a:xfrm>
          <a:prstGeom prst="rect">
            <a:avLst/>
          </a:prstGeom>
          <a:noFill/>
        </p:spPr>
        <p:txBody>
          <a:bodyPr wrap="square">
            <a:spAutoFit/>
          </a:bodyPr>
          <a:lstStyle/>
          <a:p>
            <a:endParaRPr lang="it-IT" sz="1400" baseline="30000" dirty="0"/>
          </a:p>
          <a:p>
            <a:r>
              <a:rPr lang="it-IT" sz="1400" dirty="0"/>
              <a:t>Giacomo Stella, </a:t>
            </a:r>
            <a:r>
              <a:rPr lang="it-IT" sz="1400" i="1" dirty="0"/>
              <a:t>Tutto un’altra scuola</a:t>
            </a:r>
            <a:r>
              <a:rPr lang="it-IT" sz="1400" dirty="0"/>
              <a:t>, Giunti Editore, 2016, p. 53</a:t>
            </a:r>
          </a:p>
        </p:txBody>
      </p:sp>
      <p:sp>
        <p:nvSpPr>
          <p:cNvPr id="3" name="CasellaDiTesto 2">
            <a:extLst>
              <a:ext uri="{FF2B5EF4-FFF2-40B4-BE49-F238E27FC236}">
                <a16:creationId xmlns:a16="http://schemas.microsoft.com/office/drawing/2014/main" id="{71590A0C-7BB7-ADB1-5899-0573BC658A18}"/>
              </a:ext>
            </a:extLst>
          </p:cNvPr>
          <p:cNvSpPr txBox="1"/>
          <p:nvPr/>
        </p:nvSpPr>
        <p:spPr>
          <a:xfrm>
            <a:off x="168163" y="920621"/>
            <a:ext cx="8841550" cy="5324535"/>
          </a:xfrm>
          <a:prstGeom prst="rect">
            <a:avLst/>
          </a:prstGeom>
          <a:noFill/>
        </p:spPr>
        <p:txBody>
          <a:bodyPr wrap="square">
            <a:spAutoFit/>
          </a:bodyPr>
          <a:lstStyle/>
          <a:p>
            <a:r>
              <a:rPr lang="it-IT" sz="2000" dirty="0"/>
              <a:t>Il ruolo del docente è quello di modificare la teoria dello studente accompagnandolo verso il modello </a:t>
            </a:r>
            <a:r>
              <a:rPr lang="it-IT" sz="2000" i="1" dirty="0"/>
              <a:t>condiviso</a:t>
            </a:r>
            <a:r>
              <a:rPr lang="it-IT" sz="2000" dirty="0"/>
              <a:t>, non quello di rifiutarla («hai sbagliato») e sostituirla con la «teoria corretta». </a:t>
            </a:r>
          </a:p>
          <a:p>
            <a:r>
              <a:rPr lang="it-IT" sz="2000" dirty="0"/>
              <a:t>Nell’insegnamento diretto e frontale spesso i ragazzi imparano delle teorie </a:t>
            </a:r>
            <a:r>
              <a:rPr lang="it-IT" sz="2000" i="1" dirty="0"/>
              <a:t>senza</a:t>
            </a:r>
            <a:r>
              <a:rPr lang="it-IT" sz="2000" dirty="0"/>
              <a:t> modificare le lore precedenti idee su un fenomeno, perché quelle proposte dal docente non vengono nemmeno riconosciute come vicine alle loro idee sul mondo. </a:t>
            </a:r>
          </a:p>
          <a:p>
            <a:endParaRPr lang="it-IT" sz="2000" dirty="0"/>
          </a:p>
          <a:p>
            <a:r>
              <a:rPr lang="it-IT" sz="2000" dirty="0">
                <a:solidFill>
                  <a:schemeClr val="accent2"/>
                </a:solidFill>
              </a:rPr>
              <a:t>La teoria, nozioni nuove, le vie di percorso mentale che procedono ivi, bisogna costruire insieme con i ragazzi (= costruttivismo), e </a:t>
            </a:r>
            <a:r>
              <a:rPr lang="it-IT" sz="2000" i="1" dirty="0">
                <a:solidFill>
                  <a:schemeClr val="accent2"/>
                </a:solidFill>
              </a:rPr>
              <a:t>conviene</a:t>
            </a:r>
            <a:r>
              <a:rPr lang="it-IT" sz="2000" dirty="0">
                <a:solidFill>
                  <a:schemeClr val="accent2"/>
                </a:solidFill>
              </a:rPr>
              <a:t> costruire sulle nozioni già possedute </a:t>
            </a:r>
          </a:p>
          <a:p>
            <a:r>
              <a:rPr lang="it-IT" sz="2000" dirty="0">
                <a:solidFill>
                  <a:schemeClr val="accent2"/>
                </a:solidFill>
              </a:rPr>
              <a:t>da loro (= iper-costruttivismo) [GK, 2011]</a:t>
            </a:r>
          </a:p>
          <a:p>
            <a:endParaRPr lang="it-IT" sz="2000" dirty="0">
              <a:solidFill>
                <a:schemeClr val="accent2"/>
              </a:solidFill>
            </a:endParaRPr>
          </a:p>
          <a:p>
            <a:r>
              <a:rPr lang="it-IT" sz="2000" dirty="0">
                <a:solidFill>
                  <a:schemeClr val="accent2"/>
                </a:solidFill>
              </a:rPr>
              <a:t>Vedremo nella lezione successiva, </a:t>
            </a:r>
          </a:p>
          <a:p>
            <a:r>
              <a:rPr lang="it-IT" sz="2000" dirty="0">
                <a:solidFill>
                  <a:schemeClr val="accent2"/>
                </a:solidFill>
              </a:rPr>
              <a:t>che questo metodo guadagna spazio anche</a:t>
            </a:r>
          </a:p>
          <a:p>
            <a:r>
              <a:rPr lang="it-IT" sz="2000" dirty="0">
                <a:solidFill>
                  <a:schemeClr val="accent2"/>
                </a:solidFill>
              </a:rPr>
              <a:t>nel </a:t>
            </a:r>
            <a:r>
              <a:rPr lang="it-IT" sz="2000" i="1" dirty="0">
                <a:solidFill>
                  <a:schemeClr val="accent2"/>
                </a:solidFill>
              </a:rPr>
              <a:t>personalizzazione</a:t>
            </a:r>
            <a:r>
              <a:rPr lang="it-IT" sz="2000" dirty="0">
                <a:solidFill>
                  <a:schemeClr val="accent2"/>
                </a:solidFill>
              </a:rPr>
              <a:t>, con il nome</a:t>
            </a:r>
          </a:p>
          <a:p>
            <a:r>
              <a:rPr lang="it-IT" sz="2000" dirty="0">
                <a:solidFill>
                  <a:schemeClr val="accent2"/>
                </a:solidFill>
              </a:rPr>
              <a:t>del </a:t>
            </a:r>
            <a:r>
              <a:rPr lang="it-IT" sz="2000" i="1" dirty="0">
                <a:solidFill>
                  <a:schemeClr val="accent2"/>
                </a:solidFill>
              </a:rPr>
              <a:t>costruttivismo interattivo </a:t>
            </a:r>
            <a:endParaRPr lang="it-IT" sz="2000" i="1" dirty="0"/>
          </a:p>
        </p:txBody>
      </p:sp>
      <p:pic>
        <p:nvPicPr>
          <p:cNvPr id="5" name="Immagine 4">
            <a:extLst>
              <a:ext uri="{FF2B5EF4-FFF2-40B4-BE49-F238E27FC236}">
                <a16:creationId xmlns:a16="http://schemas.microsoft.com/office/drawing/2014/main" id="{3BE3D906-A8BB-9837-5C1C-DA12C8EF9A5C}"/>
              </a:ext>
            </a:extLst>
          </p:cNvPr>
          <p:cNvPicPr>
            <a:picLocks noChangeAspect="1"/>
          </p:cNvPicPr>
          <p:nvPr/>
        </p:nvPicPr>
        <p:blipFill>
          <a:blip r:embed="rId2"/>
          <a:stretch>
            <a:fillRect/>
          </a:stretch>
        </p:blipFill>
        <p:spPr>
          <a:xfrm>
            <a:off x="5300464" y="4049462"/>
            <a:ext cx="3295430" cy="2325084"/>
          </a:xfrm>
          <a:prstGeom prst="rect">
            <a:avLst/>
          </a:prstGeom>
        </p:spPr>
      </p:pic>
    </p:spTree>
    <p:extLst>
      <p:ext uri="{BB962C8B-B14F-4D97-AF65-F5344CB8AC3E}">
        <p14:creationId xmlns:p14="http://schemas.microsoft.com/office/powerpoint/2010/main" val="2647792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39B2D2-D09A-38E4-B8EF-66AF7385DBCF}"/>
              </a:ext>
            </a:extLst>
          </p:cNvPr>
          <p:cNvSpPr>
            <a:spLocks noGrp="1"/>
          </p:cNvSpPr>
          <p:nvPr>
            <p:ph type="title"/>
          </p:nvPr>
        </p:nvSpPr>
        <p:spPr>
          <a:xfrm>
            <a:off x="179612" y="-32658"/>
            <a:ext cx="8703129" cy="1143000"/>
          </a:xfrm>
        </p:spPr>
        <p:txBody>
          <a:bodyPr/>
          <a:lstStyle/>
          <a:p>
            <a:r>
              <a:rPr lang="it-IT" sz="3600" dirty="0"/>
              <a:t>I principi dell’apprendimento [cognitivista]</a:t>
            </a:r>
          </a:p>
        </p:txBody>
      </p:sp>
      <p:sp>
        <p:nvSpPr>
          <p:cNvPr id="3" name="CasellaDiTesto 2">
            <a:extLst>
              <a:ext uri="{FF2B5EF4-FFF2-40B4-BE49-F238E27FC236}">
                <a16:creationId xmlns:a16="http://schemas.microsoft.com/office/drawing/2014/main" id="{E9631BC4-FFF4-897E-E551-651FC88E4D6F}"/>
              </a:ext>
            </a:extLst>
          </p:cNvPr>
          <p:cNvSpPr txBox="1"/>
          <p:nvPr/>
        </p:nvSpPr>
        <p:spPr>
          <a:xfrm>
            <a:off x="151225" y="881432"/>
            <a:ext cx="8841550" cy="5863144"/>
          </a:xfrm>
          <a:prstGeom prst="rect">
            <a:avLst/>
          </a:prstGeom>
          <a:noFill/>
        </p:spPr>
        <p:txBody>
          <a:bodyPr wrap="square">
            <a:spAutoFit/>
          </a:bodyPr>
          <a:lstStyle/>
          <a:p>
            <a:r>
              <a:rPr lang="it-IT" sz="2000" dirty="0"/>
              <a:t>L’illusione pedagogica si nutre dell’idea  che lo studente apprende solo perché qualcuno gli insegna, cioè gli spiega e gli trasmette le informazioni.</a:t>
            </a:r>
          </a:p>
          <a:p>
            <a:pPr>
              <a:spcAft>
                <a:spcPts val="600"/>
              </a:spcAft>
            </a:pPr>
            <a:r>
              <a:rPr lang="it-IT" sz="2000" dirty="0"/>
              <a:t>È un principio di </a:t>
            </a:r>
            <a:r>
              <a:rPr lang="it-IT" sz="2000" i="1" dirty="0"/>
              <a:t>onnipotenza</a:t>
            </a:r>
            <a:r>
              <a:rPr lang="it-IT" sz="2000" dirty="0"/>
              <a:t> didattica privo di fondamento scientifico. In realtà lo studente apprende sole se è </a:t>
            </a:r>
            <a:r>
              <a:rPr lang="it-IT" sz="2000" i="1" dirty="0"/>
              <a:t>in grado</a:t>
            </a:r>
            <a:r>
              <a:rPr lang="it-IT" sz="2000" dirty="0"/>
              <a:t>, con le informazioni ricevute, di modificare, o di </a:t>
            </a:r>
            <a:r>
              <a:rPr lang="it-IT" sz="2000" i="1" dirty="0"/>
              <a:t>costruire</a:t>
            </a:r>
            <a:r>
              <a:rPr lang="it-IT" sz="2000" dirty="0"/>
              <a:t> dal nuovo una teoria su ciò che viene </a:t>
            </a:r>
            <a:r>
              <a:rPr lang="it-IT" sz="2000" i="1" dirty="0"/>
              <a:t>proposto</a:t>
            </a:r>
            <a:r>
              <a:rPr lang="it-IT" sz="2000" dirty="0"/>
              <a:t>. </a:t>
            </a:r>
          </a:p>
          <a:p>
            <a:pPr>
              <a:spcAft>
                <a:spcPts val="600"/>
              </a:spcAft>
            </a:pPr>
            <a:r>
              <a:rPr lang="it-IT" sz="2000" dirty="0"/>
              <a:t>Lo sviluppo cognitivo, inteso come incremento e accrescimento di conoscenze, di capacità di </a:t>
            </a:r>
            <a:r>
              <a:rPr lang="it-IT" sz="2000" i="1" dirty="0"/>
              <a:t>ragionamento </a:t>
            </a:r>
            <a:r>
              <a:rPr lang="it-IT" sz="2000" dirty="0"/>
              <a:t>e </a:t>
            </a:r>
            <a:r>
              <a:rPr lang="it-IT" sz="2000" dirty="0" err="1"/>
              <a:t>problem</a:t>
            </a:r>
            <a:r>
              <a:rPr lang="it-IT" sz="2000" dirty="0"/>
              <a:t> solving si realizza solo se avviene il processo che Jean Piaget definiva di assimilazione e </a:t>
            </a:r>
            <a:r>
              <a:rPr lang="it-IT" sz="2000" i="1" dirty="0"/>
              <a:t>accomodamento</a:t>
            </a:r>
            <a:r>
              <a:rPr lang="it-IT" sz="2000" dirty="0"/>
              <a:t>. </a:t>
            </a:r>
          </a:p>
          <a:p>
            <a:pPr>
              <a:spcAft>
                <a:spcPts val="600"/>
              </a:spcAft>
            </a:pPr>
            <a:r>
              <a:rPr lang="it-IT" sz="2000" dirty="0"/>
              <a:t>Ogni processo di apprendimento richiede immagazzinamento e quindi memorizzazione, ma questa è solo la prima fase del processo di </a:t>
            </a:r>
            <a:r>
              <a:rPr lang="it-IT" sz="2000" dirty="0" err="1"/>
              <a:t>acquisi</a:t>
            </a:r>
            <a:r>
              <a:rPr lang="it-IT" sz="2000" dirty="0"/>
              <a:t>-zione che non può prescindere dalla </a:t>
            </a:r>
            <a:r>
              <a:rPr lang="it-IT" sz="2000" i="1" dirty="0"/>
              <a:t>rielaborazione</a:t>
            </a:r>
            <a:r>
              <a:rPr lang="it-IT" sz="2000" dirty="0"/>
              <a:t> e dal confronto fra varie prove ed errori. Quando una prova viene premiata dal successo, allora avviene il </a:t>
            </a:r>
            <a:r>
              <a:rPr lang="it-IT" sz="2000" i="1" dirty="0"/>
              <a:t>consolidamento</a:t>
            </a:r>
            <a:r>
              <a:rPr lang="it-IT" sz="2000" dirty="0"/>
              <a:t> e l’informazione, o lo schema esecutivo di una procedura, viene </a:t>
            </a:r>
            <a:r>
              <a:rPr lang="it-IT" sz="2000" i="1" dirty="0"/>
              <a:t>fissato</a:t>
            </a:r>
            <a:r>
              <a:rPr lang="it-IT" sz="2000" dirty="0"/>
              <a:t> in modo stabile. Jerome Bruner diceva che insegnare agli scolari senza verificare le conoscenze </a:t>
            </a:r>
            <a:r>
              <a:rPr lang="it-IT" sz="2000" i="1" dirty="0"/>
              <a:t>precedenti</a:t>
            </a:r>
            <a:r>
              <a:rPr lang="it-IT" sz="2000" dirty="0"/>
              <a:t> è come appendere un capotto senza vedere se ci sono ganci liberi. (p. 65) </a:t>
            </a:r>
          </a:p>
          <a:p>
            <a:endParaRPr lang="it-IT" sz="2000" dirty="0"/>
          </a:p>
        </p:txBody>
      </p:sp>
    </p:spTree>
    <p:extLst>
      <p:ext uri="{BB962C8B-B14F-4D97-AF65-F5344CB8AC3E}">
        <p14:creationId xmlns:p14="http://schemas.microsoft.com/office/powerpoint/2010/main" val="196303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montagna, cielo, natura, esterni&#10;&#10;Descrizione generata automaticamente">
            <a:extLst>
              <a:ext uri="{FF2B5EF4-FFF2-40B4-BE49-F238E27FC236}">
                <a16:creationId xmlns:a16="http://schemas.microsoft.com/office/drawing/2014/main" id="{67319897-4073-23E5-CCED-E0BBFEC5B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4034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tta un'altra scuola! Quella di oggi ha i giorni contati - Giacomo Stella - copertina">
            <a:extLst>
              <a:ext uri="{FF2B5EF4-FFF2-40B4-BE49-F238E27FC236}">
                <a16:creationId xmlns:a16="http://schemas.microsoft.com/office/drawing/2014/main" id="{079E192D-33C4-3E6C-2678-62033C23B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50" y="423443"/>
            <a:ext cx="3960440" cy="605846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50962C3-6836-3C27-2E18-F29CC7E9A906}"/>
              </a:ext>
            </a:extLst>
          </p:cNvPr>
          <p:cNvSpPr txBox="1"/>
          <p:nvPr/>
        </p:nvSpPr>
        <p:spPr>
          <a:xfrm>
            <a:off x="4355976" y="423443"/>
            <a:ext cx="4665086" cy="6247864"/>
          </a:xfrm>
          <a:prstGeom prst="rect">
            <a:avLst/>
          </a:prstGeom>
          <a:noFill/>
        </p:spPr>
        <p:txBody>
          <a:bodyPr wrap="square" rtlCol="0">
            <a:spAutoFit/>
          </a:bodyPr>
          <a:lstStyle/>
          <a:p>
            <a:r>
              <a:rPr lang="it-IT" sz="2000" dirty="0"/>
              <a:t>«A scuola non stanno male solo gli scolare o gli studenti. Ci sono anche molti insegnanti che stanno male, hanno gli stessi sintomi dei loro studenti: vanno a scuola malvolentieri, restano spesso a casa, sono frustrati e a volte si sentono un po’ perseguitati dal dirigente o delle famiglie.» </a:t>
            </a:r>
          </a:p>
          <a:p>
            <a:endParaRPr lang="it-IT" sz="2000" dirty="0"/>
          </a:p>
          <a:p>
            <a:r>
              <a:rPr lang="it-IT" sz="2000" dirty="0"/>
              <a:t>Giacomo Stella e Professore ordinario di Psicologia clinica al Dipartimento di Educazione e Scienze Umane dell’Università di Modena e Reggio Emilia, e direttore di numerosi corsi di perfezionamento. Fondatore dell’ Associazione Italiana Dislessia, membro del comitato tecnico- scientifico per attuazione legge 170.</a:t>
            </a:r>
          </a:p>
          <a:p>
            <a:endParaRPr lang="it-IT" sz="2000" dirty="0"/>
          </a:p>
          <a:p>
            <a:endParaRPr lang="it-IT" sz="2000" dirty="0"/>
          </a:p>
        </p:txBody>
      </p:sp>
    </p:spTree>
    <p:extLst>
      <p:ext uri="{BB962C8B-B14F-4D97-AF65-F5344CB8AC3E}">
        <p14:creationId xmlns:p14="http://schemas.microsoft.com/office/powerpoint/2010/main" val="2710394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39B2D2-D09A-38E4-B8EF-66AF7385DBCF}"/>
              </a:ext>
            </a:extLst>
          </p:cNvPr>
          <p:cNvSpPr>
            <a:spLocks noGrp="1"/>
          </p:cNvSpPr>
          <p:nvPr>
            <p:ph type="title"/>
          </p:nvPr>
        </p:nvSpPr>
        <p:spPr>
          <a:xfrm>
            <a:off x="179612" y="-32658"/>
            <a:ext cx="8703129" cy="1143000"/>
          </a:xfrm>
        </p:spPr>
        <p:txBody>
          <a:bodyPr/>
          <a:lstStyle/>
          <a:p>
            <a:r>
              <a:rPr lang="it-IT" sz="3600" dirty="0">
                <a:solidFill>
                  <a:srgbClr val="C00000"/>
                </a:solidFill>
              </a:rPr>
              <a:t>I principi dell’apprendimento [cognitivista]</a:t>
            </a:r>
          </a:p>
        </p:txBody>
      </p:sp>
      <p:sp>
        <p:nvSpPr>
          <p:cNvPr id="3" name="CasellaDiTesto 2">
            <a:extLst>
              <a:ext uri="{FF2B5EF4-FFF2-40B4-BE49-F238E27FC236}">
                <a16:creationId xmlns:a16="http://schemas.microsoft.com/office/drawing/2014/main" id="{E9631BC4-FFF4-897E-E551-651FC88E4D6F}"/>
              </a:ext>
            </a:extLst>
          </p:cNvPr>
          <p:cNvSpPr txBox="1"/>
          <p:nvPr/>
        </p:nvSpPr>
        <p:spPr>
          <a:xfrm>
            <a:off x="151225" y="881432"/>
            <a:ext cx="8841550" cy="5940088"/>
          </a:xfrm>
          <a:prstGeom prst="rect">
            <a:avLst/>
          </a:prstGeom>
          <a:noFill/>
        </p:spPr>
        <p:txBody>
          <a:bodyPr wrap="square">
            <a:spAutoFit/>
          </a:bodyPr>
          <a:lstStyle/>
          <a:p>
            <a:r>
              <a:rPr lang="it-IT" sz="2000" dirty="0"/>
              <a:t>Ancora una volta la psicologia cognitiva ci insegna che l’acquisizione di un concetto non è un processo dicotomico tutto/niente, ma è una marcia di avvicinamento in cui è apprendimento anche capire che cosa </a:t>
            </a:r>
            <a:r>
              <a:rPr lang="it-IT" sz="2000" i="1" dirty="0"/>
              <a:t>non fa parte</a:t>
            </a:r>
            <a:r>
              <a:rPr lang="it-IT" sz="2000" dirty="0"/>
              <a:t> di quel concetto. Piaget diceva che sapere qualcosa non vuol dire solamente includere delle nozioni in una </a:t>
            </a:r>
            <a:r>
              <a:rPr lang="it-IT" sz="2000" i="1" dirty="0"/>
              <a:t>rappresentazione</a:t>
            </a:r>
            <a:r>
              <a:rPr lang="it-IT" sz="2000" dirty="0"/>
              <a:t>, ma anche </a:t>
            </a:r>
            <a:r>
              <a:rPr lang="it-IT" sz="2000" i="1" dirty="0"/>
              <a:t>escluderle</a:t>
            </a:r>
            <a:r>
              <a:rPr lang="it-IT" sz="2000" dirty="0"/>
              <a:t>. </a:t>
            </a:r>
          </a:p>
          <a:p>
            <a:r>
              <a:rPr lang="it-IT" sz="2000" dirty="0">
                <a:solidFill>
                  <a:schemeClr val="accent2"/>
                </a:solidFill>
              </a:rPr>
              <a:t>Anzi, eliminare le informazioni non essenziali diventa una </a:t>
            </a:r>
            <a:r>
              <a:rPr lang="it-IT" sz="2000" i="1" dirty="0">
                <a:solidFill>
                  <a:schemeClr val="accent2"/>
                </a:solidFill>
              </a:rPr>
              <a:t>competenza</a:t>
            </a:r>
            <a:endParaRPr lang="it-IT" sz="2000" dirty="0">
              <a:solidFill>
                <a:schemeClr val="accent2"/>
              </a:solidFill>
            </a:endParaRPr>
          </a:p>
          <a:p>
            <a:r>
              <a:rPr lang="it-IT" sz="2000" dirty="0"/>
              <a:t>[…] un modello di scuola che non fa male, ma che fa bene a tutti, di un modello di scuola inclusiva, come si ama dire oggi. </a:t>
            </a:r>
          </a:p>
          <a:p>
            <a:endParaRPr lang="it-IT" sz="2000" dirty="0"/>
          </a:p>
          <a:p>
            <a:r>
              <a:rPr lang="it-IT" sz="2000" dirty="0"/>
              <a:t>Nessun bambino è escluso dal processo di </a:t>
            </a:r>
            <a:r>
              <a:rPr lang="it-IT" sz="2000" i="1" dirty="0"/>
              <a:t>ricerca</a:t>
            </a:r>
            <a:r>
              <a:rPr lang="it-IT" sz="2000" dirty="0"/>
              <a:t> perché nessuna idea       è </a:t>
            </a:r>
            <a:r>
              <a:rPr lang="it-IT" sz="2000" i="1" dirty="0"/>
              <a:t>a priori</a:t>
            </a:r>
            <a:r>
              <a:rPr lang="it-IT" sz="2000" dirty="0"/>
              <a:t> giusta o sbagliata. Tutti hanno diritto di dire la loro idea e quindi tutti hanno il desiderio di partecipare. </a:t>
            </a:r>
          </a:p>
          <a:p>
            <a:r>
              <a:rPr lang="it-IT" sz="2000" dirty="0">
                <a:solidFill>
                  <a:schemeClr val="accent2"/>
                </a:solidFill>
              </a:rPr>
              <a:t>Si potrebbe dire: il costruttivismo sociale</a:t>
            </a:r>
          </a:p>
          <a:p>
            <a:r>
              <a:rPr lang="it-IT" sz="2000" dirty="0"/>
              <a:t>L’insegnante non </a:t>
            </a:r>
            <a:r>
              <a:rPr lang="it-IT" sz="2000" i="1" dirty="0"/>
              <a:t>giudica</a:t>
            </a:r>
            <a:r>
              <a:rPr lang="it-IT" sz="2000" dirty="0"/>
              <a:t>, ma sa che il suo scopo </a:t>
            </a:r>
            <a:r>
              <a:rPr lang="it-IT" sz="2000" i="1" dirty="0"/>
              <a:t>finale</a:t>
            </a:r>
            <a:r>
              <a:rPr lang="it-IT" sz="2000" dirty="0"/>
              <a:t> è quello di </a:t>
            </a:r>
            <a:r>
              <a:rPr lang="it-IT" sz="2000" i="1" dirty="0"/>
              <a:t>condurre</a:t>
            </a:r>
            <a:r>
              <a:rPr lang="it-IT" sz="2000" dirty="0"/>
              <a:t> alla formalizzazione della conoscenza e questo richiede la falsificazione delle teorie ingenue dei bambini e l’introduzione delle </a:t>
            </a:r>
            <a:r>
              <a:rPr lang="it-IT" sz="2000" i="1" dirty="0"/>
              <a:t>esperienze</a:t>
            </a:r>
            <a:r>
              <a:rPr lang="it-IT" sz="2000" dirty="0"/>
              <a:t> che portano alla teoria convenzionale. (p. 68) </a:t>
            </a:r>
          </a:p>
          <a:p>
            <a:r>
              <a:rPr lang="it-IT" sz="2000" dirty="0">
                <a:solidFill>
                  <a:schemeClr val="accent2"/>
                </a:solidFill>
              </a:rPr>
              <a:t>«Condurre», vuol dire fare insieme il percorso </a:t>
            </a:r>
          </a:p>
          <a:p>
            <a:endParaRPr lang="it-IT" sz="2000" dirty="0"/>
          </a:p>
        </p:txBody>
      </p:sp>
    </p:spTree>
    <p:extLst>
      <p:ext uri="{BB962C8B-B14F-4D97-AF65-F5344CB8AC3E}">
        <p14:creationId xmlns:p14="http://schemas.microsoft.com/office/powerpoint/2010/main" val="4007949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BCDFA460-4051-E489-84AC-A110DAEA1320}"/>
              </a:ext>
            </a:extLst>
          </p:cNvPr>
          <p:cNvSpPr>
            <a:spLocks noGrp="1" noChangeArrowheads="1"/>
          </p:cNvSpPr>
          <p:nvPr>
            <p:ph type="title"/>
          </p:nvPr>
        </p:nvSpPr>
        <p:spPr>
          <a:xfrm>
            <a:off x="203622" y="30162"/>
            <a:ext cx="8940377" cy="1143000"/>
          </a:xfrm>
        </p:spPr>
        <p:txBody>
          <a:bodyPr/>
          <a:lstStyle/>
          <a:p>
            <a:r>
              <a:rPr lang="it-IT" altLang="it-IT" sz="3600" dirty="0"/>
              <a:t>Esperimenti e il divertimento </a:t>
            </a:r>
            <a:r>
              <a:rPr lang="pl-PL" altLang="it-IT" sz="3600" dirty="0"/>
              <a:t>a ogni livello</a:t>
            </a:r>
            <a:endParaRPr lang="en-AU" altLang="it-IT" sz="3600" dirty="0"/>
          </a:p>
        </p:txBody>
      </p:sp>
      <p:pic>
        <p:nvPicPr>
          <p:cNvPr id="134147" name="Picture 3">
            <a:extLst>
              <a:ext uri="{FF2B5EF4-FFF2-40B4-BE49-F238E27FC236}">
                <a16:creationId xmlns:a16="http://schemas.microsoft.com/office/drawing/2014/main" id="{518BA70D-7170-D7CE-9F7A-8C8F8FF20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22" y="1698625"/>
            <a:ext cx="4392613"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4">
            <a:extLst>
              <a:ext uri="{FF2B5EF4-FFF2-40B4-BE49-F238E27FC236}">
                <a16:creationId xmlns:a16="http://schemas.microsoft.com/office/drawing/2014/main" id="{70DB1F43-31EF-D5D1-6E98-B06BD8D22E1E}"/>
              </a:ext>
            </a:extLst>
          </p:cNvPr>
          <p:cNvSpPr txBox="1">
            <a:spLocks noChangeArrowheads="1"/>
          </p:cNvSpPr>
          <p:nvPr/>
        </p:nvSpPr>
        <p:spPr bwMode="auto">
          <a:xfrm>
            <a:off x="915193" y="1277937"/>
            <a:ext cx="6475412"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2400" dirty="0">
                <a:solidFill>
                  <a:srgbClr val="333399"/>
                </a:solidFill>
                <a:latin typeface="Verdana" panose="020B0604030504040204" pitchFamily="34" charset="0"/>
                <a:ea typeface="Arial Unicode MS" pitchFamily="34" charset="-128"/>
              </a:rPr>
              <a:t>Sappiamo bene: perche’ oggetti cadono?</a:t>
            </a:r>
            <a:endParaRPr lang="en-AU" altLang="it-IT" sz="2400" dirty="0">
              <a:solidFill>
                <a:srgbClr val="333399"/>
              </a:solidFill>
              <a:latin typeface="Verdana" panose="020B0604030504040204" pitchFamily="34" charset="0"/>
              <a:ea typeface="Arial Unicode MS" pitchFamily="34" charset="-128"/>
            </a:endParaRPr>
          </a:p>
        </p:txBody>
      </p:sp>
      <p:pic>
        <p:nvPicPr>
          <p:cNvPr id="134149" name="Picture 5">
            <a:extLst>
              <a:ext uri="{FF2B5EF4-FFF2-40B4-BE49-F238E27FC236}">
                <a16:creationId xmlns:a16="http://schemas.microsoft.com/office/drawing/2014/main" id="{1D48042F-F765-F0B3-0270-66E2B5D84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698625"/>
            <a:ext cx="27019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Text Box 6">
            <a:extLst>
              <a:ext uri="{FF2B5EF4-FFF2-40B4-BE49-F238E27FC236}">
                <a16:creationId xmlns:a16="http://schemas.microsoft.com/office/drawing/2014/main" id="{F10BCC83-2526-D135-4726-EE0534D055CE}"/>
              </a:ext>
            </a:extLst>
          </p:cNvPr>
          <p:cNvSpPr txBox="1">
            <a:spLocks noChangeArrowheads="1"/>
          </p:cNvSpPr>
          <p:nvPr/>
        </p:nvSpPr>
        <p:spPr bwMode="auto">
          <a:xfrm>
            <a:off x="-85303" y="5194300"/>
            <a:ext cx="4681538"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20000"/>
              </a:spcBef>
              <a:buClr>
                <a:schemeClr val="tx2"/>
              </a:buClr>
              <a:buSzPct val="70000"/>
              <a:buFontTx/>
              <a:buAutoNum type="arabicPeriod"/>
            </a:pPr>
            <a:r>
              <a:rPr lang="pl-PL" altLang="it-IT" sz="2400" dirty="0">
                <a:solidFill>
                  <a:srgbClr val="333399"/>
                </a:solidFill>
                <a:latin typeface="Verdana" panose="020B0604030504040204" pitchFamily="34" charset="0"/>
                <a:ea typeface="Arial Unicode MS" pitchFamily="34" charset="-128"/>
              </a:rPr>
              <a:t>Esposizione del problema</a:t>
            </a:r>
          </a:p>
          <a:p>
            <a:pPr eaLnBrk="1" hangingPunct="1">
              <a:lnSpc>
                <a:spcPct val="90000"/>
              </a:lnSpc>
              <a:spcBef>
                <a:spcPct val="20000"/>
              </a:spcBef>
              <a:buClr>
                <a:schemeClr val="tx2"/>
              </a:buClr>
              <a:buSzPct val="70000"/>
              <a:buFontTx/>
              <a:buAutoNum type="arabicPeriod"/>
            </a:pPr>
            <a:r>
              <a:rPr lang="pl-PL" altLang="it-IT" sz="2400" dirty="0">
                <a:solidFill>
                  <a:srgbClr val="333399"/>
                </a:solidFill>
                <a:latin typeface="Verdana" panose="020B0604030504040204" pitchFamily="34" charset="0"/>
                <a:ea typeface="Arial Unicode MS" pitchFamily="34" charset="-128"/>
              </a:rPr>
              <a:t>Esperimento interattivo</a:t>
            </a:r>
          </a:p>
          <a:p>
            <a:pPr eaLnBrk="1" hangingPunct="1">
              <a:lnSpc>
                <a:spcPct val="90000"/>
              </a:lnSpc>
              <a:spcBef>
                <a:spcPct val="20000"/>
              </a:spcBef>
              <a:buClr>
                <a:schemeClr val="tx2"/>
              </a:buClr>
              <a:buSzPct val="70000"/>
              <a:buFontTx/>
              <a:buAutoNum type="arabicPeriod"/>
            </a:pPr>
            <a:endParaRPr lang="en-AU" altLang="it-IT" sz="2400" dirty="0">
              <a:solidFill>
                <a:srgbClr val="333399"/>
              </a:solidFill>
              <a:latin typeface="Verdana" panose="020B0604030504040204" pitchFamily="34" charset="0"/>
              <a:ea typeface="Arial Unicode MS" pitchFamily="34" charset="-128"/>
            </a:endParaRPr>
          </a:p>
        </p:txBody>
      </p:sp>
      <p:sp>
        <p:nvSpPr>
          <p:cNvPr id="134151" name="Text Box 8">
            <a:extLst>
              <a:ext uri="{FF2B5EF4-FFF2-40B4-BE49-F238E27FC236}">
                <a16:creationId xmlns:a16="http://schemas.microsoft.com/office/drawing/2014/main" id="{24C7A5A4-DE5A-FFAE-406F-9111759728BF}"/>
              </a:ext>
            </a:extLst>
          </p:cNvPr>
          <p:cNvSpPr txBox="1">
            <a:spLocks noChangeArrowheads="1"/>
          </p:cNvSpPr>
          <p:nvPr/>
        </p:nvSpPr>
        <p:spPr bwMode="auto">
          <a:xfrm>
            <a:off x="5267762" y="6076631"/>
            <a:ext cx="2115451"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1800" dirty="0">
                <a:solidFill>
                  <a:srgbClr val="333399"/>
                </a:solidFill>
                <a:latin typeface="Verdana" panose="020B0604030504040204" pitchFamily="34" charset="0"/>
                <a:ea typeface="Arial Unicode MS" pitchFamily="34" charset="-128"/>
              </a:rPr>
              <a:t>Macerata (201</a:t>
            </a:r>
            <a:r>
              <a:rPr lang="it-IT" altLang="it-IT" sz="1800" dirty="0">
                <a:solidFill>
                  <a:srgbClr val="333399"/>
                </a:solidFill>
                <a:latin typeface="Verdana" panose="020B0604030504040204" pitchFamily="34" charset="0"/>
                <a:ea typeface="Arial Unicode MS" pitchFamily="34" charset="-128"/>
              </a:rPr>
              <a:t>4</a:t>
            </a:r>
            <a:r>
              <a:rPr lang="pl-PL" altLang="it-IT" sz="1800" dirty="0">
                <a:solidFill>
                  <a:srgbClr val="333399"/>
                </a:solidFill>
                <a:latin typeface="Verdana" panose="020B0604030504040204" pitchFamily="34" charset="0"/>
                <a:ea typeface="Arial Unicode MS" pitchFamily="34" charset="-128"/>
              </a:rPr>
              <a:t>)</a:t>
            </a:r>
            <a:endParaRPr lang="en-AU" altLang="it-IT" sz="1800" dirty="0">
              <a:solidFill>
                <a:srgbClr val="333399"/>
              </a:solidFill>
              <a:latin typeface="Verdana" panose="020B0604030504040204" pitchFamily="34" charset="0"/>
              <a:ea typeface="Arial Unicode MS"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4">
            <a:extLst>
              <a:ext uri="{FF2B5EF4-FFF2-40B4-BE49-F238E27FC236}">
                <a16:creationId xmlns:a16="http://schemas.microsoft.com/office/drawing/2014/main" id="{FB48A0F8-941D-146C-457A-E2EC7A435A12}"/>
              </a:ext>
            </a:extLst>
          </p:cNvPr>
          <p:cNvSpPr txBox="1">
            <a:spLocks noChangeArrowheads="1"/>
          </p:cNvSpPr>
          <p:nvPr/>
        </p:nvSpPr>
        <p:spPr bwMode="auto">
          <a:xfrm>
            <a:off x="817256" y="1085061"/>
            <a:ext cx="7755649"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it-IT" altLang="it-IT" sz="2400" dirty="0">
                <a:solidFill>
                  <a:srgbClr val="333399"/>
                </a:solidFill>
                <a:latin typeface="Verdana" panose="020B0604030504040204" pitchFamily="34" charset="0"/>
                <a:ea typeface="Arial Unicode MS" pitchFamily="34" charset="-128"/>
              </a:rPr>
              <a:t>La questione ben nota: perché oggetti cadono?</a:t>
            </a:r>
            <a:r>
              <a:rPr lang="pl-PL" altLang="it-IT" sz="2400" dirty="0">
                <a:solidFill>
                  <a:srgbClr val="333399"/>
                </a:solidFill>
                <a:latin typeface="Verdana" panose="020B0604030504040204" pitchFamily="34" charset="0"/>
                <a:ea typeface="Arial Unicode MS" pitchFamily="34" charset="-128"/>
              </a:rPr>
              <a:t>?</a:t>
            </a:r>
            <a:endParaRPr lang="en-AU" altLang="it-IT" sz="2400" dirty="0">
              <a:solidFill>
                <a:srgbClr val="333399"/>
              </a:solidFill>
              <a:latin typeface="Verdana" panose="020B0604030504040204" pitchFamily="34" charset="0"/>
              <a:ea typeface="Arial Unicode MS" pitchFamily="34" charset="-128"/>
            </a:endParaRPr>
          </a:p>
        </p:txBody>
      </p:sp>
      <p:pic>
        <p:nvPicPr>
          <p:cNvPr id="135171" name="Picture 7">
            <a:extLst>
              <a:ext uri="{FF2B5EF4-FFF2-40B4-BE49-F238E27FC236}">
                <a16:creationId xmlns:a16="http://schemas.microsoft.com/office/drawing/2014/main" id="{DE1F343D-F78C-1030-1907-AAE57DD24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2658" y="1712902"/>
            <a:ext cx="4685766" cy="351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8">
            <a:extLst>
              <a:ext uri="{FF2B5EF4-FFF2-40B4-BE49-F238E27FC236}">
                <a16:creationId xmlns:a16="http://schemas.microsoft.com/office/drawing/2014/main" id="{1F919039-7EAD-F1A7-5508-60D48BD3FB0D}"/>
              </a:ext>
            </a:extLst>
          </p:cNvPr>
          <p:cNvSpPr txBox="1">
            <a:spLocks noChangeArrowheads="1"/>
          </p:cNvSpPr>
          <p:nvPr/>
        </p:nvSpPr>
        <p:spPr bwMode="auto">
          <a:xfrm>
            <a:off x="5076056" y="6090890"/>
            <a:ext cx="3649076"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it-IT" altLang="it-IT" sz="1800" dirty="0">
                <a:solidFill>
                  <a:srgbClr val="333399"/>
                </a:solidFill>
                <a:latin typeface="Verdana" panose="020B0604030504040204" pitchFamily="34" charset="0"/>
                <a:ea typeface="Arial Unicode MS" pitchFamily="34" charset="-128"/>
              </a:rPr>
              <a:t>Università di </a:t>
            </a:r>
            <a:r>
              <a:rPr lang="pl-PL" altLang="it-IT" sz="1800" dirty="0">
                <a:solidFill>
                  <a:srgbClr val="333399"/>
                </a:solidFill>
                <a:latin typeface="Verdana" panose="020B0604030504040204" pitchFamily="34" charset="0"/>
                <a:ea typeface="Arial Unicode MS" pitchFamily="34" charset="-128"/>
              </a:rPr>
              <a:t>Macerata (201</a:t>
            </a:r>
            <a:r>
              <a:rPr lang="it-IT" altLang="it-IT" sz="1800" dirty="0">
                <a:solidFill>
                  <a:srgbClr val="333399"/>
                </a:solidFill>
                <a:latin typeface="Verdana" panose="020B0604030504040204" pitchFamily="34" charset="0"/>
                <a:ea typeface="Arial Unicode MS" pitchFamily="34" charset="-128"/>
              </a:rPr>
              <a:t>4</a:t>
            </a:r>
            <a:r>
              <a:rPr lang="pl-PL" altLang="it-IT" sz="1800" dirty="0">
                <a:solidFill>
                  <a:srgbClr val="333399"/>
                </a:solidFill>
                <a:latin typeface="Verdana" panose="020B0604030504040204" pitchFamily="34" charset="0"/>
                <a:ea typeface="Arial Unicode MS" pitchFamily="34" charset="-128"/>
              </a:rPr>
              <a:t>)</a:t>
            </a:r>
            <a:endParaRPr lang="en-AU" altLang="it-IT" sz="1800" dirty="0">
              <a:solidFill>
                <a:srgbClr val="333399"/>
              </a:solidFill>
              <a:latin typeface="Verdana" panose="020B0604030504040204" pitchFamily="34" charset="0"/>
              <a:ea typeface="Arial Unicode MS" pitchFamily="34" charset="-128"/>
            </a:endParaRPr>
          </a:p>
        </p:txBody>
      </p:sp>
      <p:sp>
        <p:nvSpPr>
          <p:cNvPr id="135173" name="Text Box 9">
            <a:extLst>
              <a:ext uri="{FF2B5EF4-FFF2-40B4-BE49-F238E27FC236}">
                <a16:creationId xmlns:a16="http://schemas.microsoft.com/office/drawing/2014/main" id="{C14A47E5-2C1C-65B5-54EA-7A54D5C86D76}"/>
              </a:ext>
            </a:extLst>
          </p:cNvPr>
          <p:cNvSpPr txBox="1">
            <a:spLocks noChangeArrowheads="1"/>
          </p:cNvSpPr>
          <p:nvPr/>
        </p:nvSpPr>
        <p:spPr bwMode="auto">
          <a:xfrm>
            <a:off x="-69851" y="5278090"/>
            <a:ext cx="4681538"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20000"/>
              </a:spcBef>
              <a:buClr>
                <a:schemeClr val="tx2"/>
              </a:buClr>
              <a:buSzPct val="70000"/>
              <a:buFontTx/>
              <a:buAutoNum type="arabicPeriod"/>
            </a:pPr>
            <a:r>
              <a:rPr lang="pl-PL" altLang="it-IT" sz="2400" dirty="0">
                <a:solidFill>
                  <a:srgbClr val="333399"/>
                </a:solidFill>
                <a:latin typeface="Verdana" panose="020B0604030504040204" pitchFamily="34" charset="0"/>
                <a:ea typeface="Arial Unicode MS" pitchFamily="34" charset="-128"/>
              </a:rPr>
              <a:t>Esposizione del problema</a:t>
            </a:r>
          </a:p>
          <a:p>
            <a:pPr eaLnBrk="1" hangingPunct="1">
              <a:lnSpc>
                <a:spcPct val="90000"/>
              </a:lnSpc>
              <a:spcBef>
                <a:spcPct val="20000"/>
              </a:spcBef>
              <a:buClr>
                <a:schemeClr val="tx2"/>
              </a:buClr>
              <a:buSzPct val="70000"/>
              <a:buFontTx/>
              <a:buAutoNum type="arabicPeriod"/>
            </a:pPr>
            <a:r>
              <a:rPr lang="pl-PL" altLang="it-IT" sz="2400" dirty="0">
                <a:solidFill>
                  <a:srgbClr val="333399"/>
                </a:solidFill>
                <a:latin typeface="Verdana" panose="020B0604030504040204" pitchFamily="34" charset="0"/>
                <a:ea typeface="Arial Unicode MS" pitchFamily="34" charset="-128"/>
              </a:rPr>
              <a:t>Esperimento interattivo</a:t>
            </a:r>
          </a:p>
          <a:p>
            <a:pPr eaLnBrk="1" hangingPunct="1">
              <a:lnSpc>
                <a:spcPct val="90000"/>
              </a:lnSpc>
              <a:spcBef>
                <a:spcPct val="20000"/>
              </a:spcBef>
              <a:buClr>
                <a:schemeClr val="tx2"/>
              </a:buClr>
              <a:buSzPct val="70000"/>
              <a:buFontTx/>
              <a:buAutoNum type="arabicPeriod"/>
            </a:pPr>
            <a:r>
              <a:rPr lang="pl-PL" altLang="it-IT" sz="2400" dirty="0">
                <a:solidFill>
                  <a:srgbClr val="333399"/>
                </a:solidFill>
                <a:latin typeface="Verdana" panose="020B0604030504040204" pitchFamily="34" charset="0"/>
                <a:ea typeface="Arial Unicode MS" pitchFamily="34" charset="-128"/>
              </a:rPr>
              <a:t>Spiegazione „da soli”</a:t>
            </a:r>
          </a:p>
          <a:p>
            <a:pPr eaLnBrk="1" hangingPunct="1">
              <a:lnSpc>
                <a:spcPct val="90000"/>
              </a:lnSpc>
              <a:spcBef>
                <a:spcPct val="20000"/>
              </a:spcBef>
              <a:buClr>
                <a:schemeClr val="tx2"/>
              </a:buClr>
              <a:buSzPct val="70000"/>
              <a:buFontTx/>
              <a:buAutoNum type="arabicPeriod"/>
            </a:pPr>
            <a:endParaRPr lang="en-AU" altLang="it-IT" sz="2400" dirty="0">
              <a:solidFill>
                <a:srgbClr val="333399"/>
              </a:solidFill>
              <a:latin typeface="Verdana" panose="020B0604030504040204" pitchFamily="34" charset="0"/>
              <a:ea typeface="Arial Unicode MS" pitchFamily="34" charset="-128"/>
            </a:endParaRPr>
          </a:p>
        </p:txBody>
      </p:sp>
      <p:sp>
        <p:nvSpPr>
          <p:cNvPr id="135174" name="Rectangle 13">
            <a:extLst>
              <a:ext uri="{FF2B5EF4-FFF2-40B4-BE49-F238E27FC236}">
                <a16:creationId xmlns:a16="http://schemas.microsoft.com/office/drawing/2014/main" id="{20D2E7CC-D2A2-56B4-AF5A-F27569364359}"/>
              </a:ext>
            </a:extLst>
          </p:cNvPr>
          <p:cNvSpPr>
            <a:spLocks noGrp="1" noChangeArrowheads="1"/>
          </p:cNvSpPr>
          <p:nvPr>
            <p:ph type="title"/>
          </p:nvPr>
        </p:nvSpPr>
        <p:spPr>
          <a:xfrm>
            <a:off x="596241" y="-10211"/>
            <a:ext cx="7755648" cy="1143000"/>
          </a:xfrm>
          <a:noFill/>
        </p:spPr>
        <p:txBody>
          <a:bodyPr/>
          <a:lstStyle/>
          <a:p>
            <a:r>
              <a:rPr lang="it-IT" altLang="it-IT" sz="3600" dirty="0"/>
              <a:t>Imparare (e d</a:t>
            </a:r>
            <a:r>
              <a:rPr lang="pl-PL" altLang="it-IT" sz="3600" dirty="0"/>
              <a:t>ivertirsi</a:t>
            </a:r>
            <a:r>
              <a:rPr lang="it-IT" altLang="it-IT" sz="3600" dirty="0"/>
              <a:t>)</a:t>
            </a:r>
            <a:r>
              <a:rPr lang="pl-PL" altLang="it-IT" sz="3600" dirty="0"/>
              <a:t> a ogni livello</a:t>
            </a:r>
            <a:endParaRPr lang="en-AU" altLang="it-IT"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39B2D2-D09A-38E4-B8EF-66AF7385DBCF}"/>
              </a:ext>
            </a:extLst>
          </p:cNvPr>
          <p:cNvSpPr>
            <a:spLocks noGrp="1"/>
          </p:cNvSpPr>
          <p:nvPr>
            <p:ph type="title"/>
          </p:nvPr>
        </p:nvSpPr>
        <p:spPr>
          <a:xfrm>
            <a:off x="457200" y="-6052"/>
            <a:ext cx="8229600" cy="1143000"/>
          </a:xfrm>
        </p:spPr>
        <p:txBody>
          <a:bodyPr/>
          <a:lstStyle/>
          <a:p>
            <a:r>
              <a:rPr lang="it-IT" sz="3600" dirty="0"/>
              <a:t>L’apprendimento implicito</a:t>
            </a:r>
          </a:p>
        </p:txBody>
      </p:sp>
      <p:sp>
        <p:nvSpPr>
          <p:cNvPr id="3" name="CasellaDiTesto 2">
            <a:extLst>
              <a:ext uri="{FF2B5EF4-FFF2-40B4-BE49-F238E27FC236}">
                <a16:creationId xmlns:a16="http://schemas.microsoft.com/office/drawing/2014/main" id="{E9631BC4-FFF4-897E-E551-651FC88E4D6F}"/>
              </a:ext>
            </a:extLst>
          </p:cNvPr>
          <p:cNvSpPr txBox="1"/>
          <p:nvPr/>
        </p:nvSpPr>
        <p:spPr>
          <a:xfrm>
            <a:off x="151225" y="836712"/>
            <a:ext cx="8841550" cy="5324535"/>
          </a:xfrm>
          <a:prstGeom prst="rect">
            <a:avLst/>
          </a:prstGeom>
          <a:noFill/>
        </p:spPr>
        <p:txBody>
          <a:bodyPr wrap="square">
            <a:spAutoFit/>
          </a:bodyPr>
          <a:lstStyle/>
          <a:p>
            <a:r>
              <a:rPr lang="it-IT" sz="2000" dirty="0"/>
              <a:t>È quello che si manifesta senza consapevolezza e attraverso cui impariamo la deambulazione e il linguaggio. È innato e per alcuni anni è l’unica forma di apprendimento del bambino. </a:t>
            </a:r>
          </a:p>
          <a:p>
            <a:r>
              <a:rPr lang="it-IT" sz="2000" dirty="0"/>
              <a:t>[</a:t>
            </a:r>
            <a:r>
              <a:rPr lang="it-IT" sz="2000" dirty="0">
                <a:solidFill>
                  <a:schemeClr val="accent2"/>
                </a:solidFill>
              </a:rPr>
              <a:t>Non del tutto vero: bambino impara in un ambiente sociale, copiando, ed essendo aiutato nel modo progressivo e costante.]</a:t>
            </a:r>
          </a:p>
          <a:p>
            <a:r>
              <a:rPr lang="it-IT" sz="2000" dirty="0"/>
              <a:t>Il linguaggio non viene appreso per il fatto che qualcuno ci insegna le regole grammaticali o il significato delle parole </a:t>
            </a:r>
            <a:r>
              <a:rPr lang="it-IT" sz="2000" dirty="0">
                <a:solidFill>
                  <a:schemeClr val="accent6"/>
                </a:solidFill>
              </a:rPr>
              <a:t>[Marta (2 anni) chiedeva in continuazione «chi è</a:t>
            </a:r>
            <a:r>
              <a:rPr lang="it-IT" sz="2000" dirty="0"/>
              <a:t>?»], ma per il semplice fatto che siamo esposti continuativamente a un’esperienza. </a:t>
            </a:r>
            <a:r>
              <a:rPr lang="it-IT" sz="2000" dirty="0">
                <a:solidFill>
                  <a:schemeClr val="accent6"/>
                </a:solidFill>
              </a:rPr>
              <a:t>[appunto! L’esperienza che ci insegna]. </a:t>
            </a:r>
            <a:r>
              <a:rPr lang="it-IT" sz="2000" dirty="0"/>
              <a:t>Certo non si tratta di un’esperienza qualsiasi, ma di stimoli intrisi di comunicazione e affettività (p. 73)</a:t>
            </a:r>
          </a:p>
          <a:p>
            <a:endParaRPr lang="it-IT" sz="2000" dirty="0"/>
          </a:p>
          <a:p>
            <a:r>
              <a:rPr lang="it-IT" sz="2000" dirty="0"/>
              <a:t>C’è quindi una interazione importante tra le due forme di apprendimento esplicito e implicito, cioè fra istruzioni ricevute ed esperienze e se questa interazione non avviene gli apprendimenti espliciti rimangono solo pura </a:t>
            </a:r>
            <a:r>
              <a:rPr lang="it-IT" sz="2000" i="1" dirty="0"/>
              <a:t>memorizzazione</a:t>
            </a:r>
            <a:r>
              <a:rPr lang="it-IT" sz="2000" dirty="0"/>
              <a:t> e quindi sono esposti all’oblio. (p.75)</a:t>
            </a:r>
          </a:p>
          <a:p>
            <a:r>
              <a:rPr lang="it-IT" sz="2000" dirty="0">
                <a:solidFill>
                  <a:srgbClr val="C00000"/>
                </a:solidFill>
              </a:rPr>
              <a:t>Mediazione via l’esperienza (implicita) e la categorizzazione (esplicita)     </a:t>
            </a:r>
          </a:p>
        </p:txBody>
      </p:sp>
    </p:spTree>
    <p:extLst>
      <p:ext uri="{BB962C8B-B14F-4D97-AF65-F5344CB8AC3E}">
        <p14:creationId xmlns:p14="http://schemas.microsoft.com/office/powerpoint/2010/main" val="3730272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F4C060-A1DF-1356-43E9-4BBCCDCEBF44}"/>
              </a:ext>
            </a:extLst>
          </p:cNvPr>
          <p:cNvSpPr>
            <a:spLocks noGrp="1"/>
          </p:cNvSpPr>
          <p:nvPr>
            <p:ph type="title"/>
          </p:nvPr>
        </p:nvSpPr>
        <p:spPr/>
        <p:txBody>
          <a:bodyPr/>
          <a:lstStyle/>
          <a:p>
            <a:endParaRPr lang="it-IT"/>
          </a:p>
        </p:txBody>
      </p:sp>
      <p:pic>
        <p:nvPicPr>
          <p:cNvPr id="4" name="Immagine 3" descr="Immagine che contiene tavolo&#10;&#10;Descrizione generata automaticamente">
            <a:extLst>
              <a:ext uri="{FF2B5EF4-FFF2-40B4-BE49-F238E27FC236}">
                <a16:creationId xmlns:a16="http://schemas.microsoft.com/office/drawing/2014/main" id="{727CD902-0B33-85CA-E25C-174274AF0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7943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E6CA89-E888-8EA8-5ABA-077BFC9B64F8}"/>
              </a:ext>
            </a:extLst>
          </p:cNvPr>
          <p:cNvSpPr>
            <a:spLocks noGrp="1"/>
          </p:cNvSpPr>
          <p:nvPr>
            <p:ph type="title"/>
          </p:nvPr>
        </p:nvSpPr>
        <p:spPr>
          <a:xfrm>
            <a:off x="457200" y="0"/>
            <a:ext cx="8229600" cy="1143000"/>
          </a:xfrm>
        </p:spPr>
        <p:txBody>
          <a:bodyPr/>
          <a:lstStyle/>
          <a:p>
            <a:r>
              <a:rPr lang="it-IT" sz="3600" dirty="0"/>
              <a:t>L’esercizio di non-sapere</a:t>
            </a:r>
          </a:p>
        </p:txBody>
      </p:sp>
      <p:sp>
        <p:nvSpPr>
          <p:cNvPr id="3" name="CasellaDiTesto 2">
            <a:extLst>
              <a:ext uri="{FF2B5EF4-FFF2-40B4-BE49-F238E27FC236}">
                <a16:creationId xmlns:a16="http://schemas.microsoft.com/office/drawing/2014/main" id="{27176614-CEEB-6CB2-60D0-52FFD697D66E}"/>
              </a:ext>
            </a:extLst>
          </p:cNvPr>
          <p:cNvSpPr txBox="1"/>
          <p:nvPr/>
        </p:nvSpPr>
        <p:spPr>
          <a:xfrm>
            <a:off x="151225" y="980728"/>
            <a:ext cx="8841550" cy="5016758"/>
          </a:xfrm>
          <a:prstGeom prst="rect">
            <a:avLst/>
          </a:prstGeom>
          <a:noFill/>
        </p:spPr>
        <p:txBody>
          <a:bodyPr wrap="square">
            <a:spAutoFit/>
          </a:bodyPr>
          <a:lstStyle/>
          <a:p>
            <a:r>
              <a:rPr lang="it-IT" sz="2000" dirty="0"/>
              <a:t>Per cambiare davvero, la scuola deve accettare l’idea che l’insegnante non vuol dire solo «imprimere tracce nella mente» e quindi insistere con spiegazioni frontali, ma significa promuovere processi di </a:t>
            </a:r>
            <a:r>
              <a:rPr lang="it-IT" sz="2000" i="1" dirty="0"/>
              <a:t>apprendimento</a:t>
            </a:r>
            <a:r>
              <a:rPr lang="it-IT" sz="2000" dirty="0"/>
              <a:t> [</a:t>
            </a:r>
            <a:r>
              <a:rPr lang="it-IT" sz="2000" dirty="0">
                <a:solidFill>
                  <a:schemeClr val="accent6"/>
                </a:solidFill>
              </a:rPr>
              <a:t>accomodamento delle informazioni nelle strutture e contesti già esistenti</a:t>
            </a:r>
            <a:r>
              <a:rPr lang="it-IT" sz="2000" dirty="0"/>
              <a:t>]     e sviluppo delle rappresentazioni, rispettando alcune semplici regole che Piaget definiva di psicogenesi e che oggi vengono definite di neuropsicologia evolutiva.</a:t>
            </a:r>
          </a:p>
          <a:p>
            <a:r>
              <a:rPr lang="it-IT" sz="2000" dirty="0"/>
              <a:t>Ciò si traduce in una didattica rovesciata che mette la spiegazione dell’adulto come </a:t>
            </a:r>
            <a:r>
              <a:rPr lang="it-IT" sz="2000" i="1" dirty="0"/>
              <a:t>punto di arrivo</a:t>
            </a:r>
            <a:r>
              <a:rPr lang="it-IT" sz="2000" dirty="0"/>
              <a:t> a non come punto di partenza.</a:t>
            </a:r>
          </a:p>
          <a:p>
            <a:endParaRPr lang="it-IT" sz="2000" dirty="0"/>
          </a:p>
          <a:p>
            <a:r>
              <a:rPr lang="it-IT" sz="2000" dirty="0"/>
              <a:t>Graziella Berto ammette che «Non è facile, per chi insegna, fare in fondo l’esercizio del ‘non-sapere’ socratico…</a:t>
            </a:r>
          </a:p>
          <a:p>
            <a:endParaRPr lang="it-IT" sz="2000" dirty="0"/>
          </a:p>
          <a:p>
            <a:r>
              <a:rPr lang="it-IT" sz="2000" dirty="0"/>
              <a:t>Dunque è necessario un esercizio [</a:t>
            </a:r>
            <a:r>
              <a:rPr lang="it-IT" sz="2000" dirty="0">
                <a:solidFill>
                  <a:schemeClr val="accent6"/>
                </a:solidFill>
              </a:rPr>
              <a:t>del balbuziente</a:t>
            </a:r>
            <a:r>
              <a:rPr lang="it-IT" sz="2000" dirty="0"/>
              <a:t>], </a:t>
            </a:r>
            <a:r>
              <a:rPr lang="it-IT" sz="2000" u="sng" dirty="0"/>
              <a:t>una formazione specifica</a:t>
            </a:r>
            <a:r>
              <a:rPr lang="it-IT" sz="2000" dirty="0"/>
              <a:t> per insegnanti ad assumere questa nuova prospettiva didattica. </a:t>
            </a:r>
          </a:p>
          <a:p>
            <a:endParaRPr lang="it-IT" sz="2000" dirty="0"/>
          </a:p>
        </p:txBody>
      </p:sp>
    </p:spTree>
    <p:extLst>
      <p:ext uri="{BB962C8B-B14F-4D97-AF65-F5344CB8AC3E}">
        <p14:creationId xmlns:p14="http://schemas.microsoft.com/office/powerpoint/2010/main" val="488379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a:extLst>
              <a:ext uri="{FF2B5EF4-FFF2-40B4-BE49-F238E27FC236}">
                <a16:creationId xmlns:a16="http://schemas.microsoft.com/office/drawing/2014/main" id="{3E612870-39BA-39F4-90FD-3D5A48194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28775"/>
            <a:ext cx="381635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9" name="Picture 3">
            <a:extLst>
              <a:ext uri="{FF2B5EF4-FFF2-40B4-BE49-F238E27FC236}">
                <a16:creationId xmlns:a16="http://schemas.microsoft.com/office/drawing/2014/main" id="{E504001E-554A-345B-DD78-DE2F43E8F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628775"/>
            <a:ext cx="381635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0" name="Rectangle 4">
            <a:extLst>
              <a:ext uri="{FF2B5EF4-FFF2-40B4-BE49-F238E27FC236}">
                <a16:creationId xmlns:a16="http://schemas.microsoft.com/office/drawing/2014/main" id="{FC984752-5507-6F0A-8981-CE328E7D1FEF}"/>
              </a:ext>
            </a:extLst>
          </p:cNvPr>
          <p:cNvSpPr>
            <a:spLocks noChangeArrowheads="1"/>
          </p:cNvSpPr>
          <p:nvPr/>
        </p:nvSpPr>
        <p:spPr bwMode="auto">
          <a:xfrm>
            <a:off x="530225" y="4571544"/>
            <a:ext cx="861377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it-IT" altLang="it-IT" sz="2200" dirty="0">
                <a:solidFill>
                  <a:srgbClr val="0000CC"/>
                </a:solidFill>
              </a:rPr>
              <a:t>(a) L'iper-costruttivismo assomiglia a camminare sul lago, sapendo che sotto la sua superficie ci sono tronchi piantati da vicino (a un passo di distanza) 
 (b) Nel neolitico tali tronchi ravvicinati servivano ad assicurare la sicurezza dei coloni 
</a:t>
            </a:r>
            <a:r>
              <a:rPr lang="en-AU" altLang="it-IT" sz="1600" dirty="0">
                <a:solidFill>
                  <a:srgbClr val="0000CC"/>
                </a:solidFill>
              </a:rPr>
              <a:t>(Lago di </a:t>
            </a:r>
            <a:r>
              <a:rPr lang="en-AU" altLang="it-IT" sz="1600" dirty="0" err="1">
                <a:solidFill>
                  <a:srgbClr val="0000CC"/>
                </a:solidFill>
              </a:rPr>
              <a:t>Ledro</a:t>
            </a:r>
            <a:r>
              <a:rPr lang="en-AU" altLang="it-IT" sz="1600" dirty="0">
                <a:solidFill>
                  <a:srgbClr val="0000CC"/>
                </a:solidFill>
              </a:rPr>
              <a:t>, Trentino, </a:t>
            </a:r>
            <a:r>
              <a:rPr lang="en-AU" altLang="it-IT" sz="1600" dirty="0" err="1">
                <a:solidFill>
                  <a:srgbClr val="0000CC"/>
                </a:solidFill>
              </a:rPr>
              <a:t>foto</a:t>
            </a:r>
            <a:r>
              <a:rPr lang="en-AU" altLang="it-IT" sz="1600" dirty="0">
                <a:solidFill>
                  <a:srgbClr val="0000CC"/>
                </a:solidFill>
              </a:rPr>
              <a:t> MK).</a:t>
            </a:r>
            <a:r>
              <a:rPr lang="en-AU" altLang="it-IT" sz="1600" dirty="0">
                <a:solidFill>
                  <a:schemeClr val="tx1"/>
                </a:solidFill>
                <a:latin typeface="Arial" panose="020B0604020202020204" pitchFamily="34" charset="0"/>
              </a:rPr>
              <a:t> </a:t>
            </a:r>
          </a:p>
        </p:txBody>
      </p:sp>
      <p:sp>
        <p:nvSpPr>
          <p:cNvPr id="229381" name="Rectangle 5">
            <a:extLst>
              <a:ext uri="{FF2B5EF4-FFF2-40B4-BE49-F238E27FC236}">
                <a16:creationId xmlns:a16="http://schemas.microsoft.com/office/drawing/2014/main" id="{497C9073-CF9E-21F7-0421-9D569EDBBF19}"/>
              </a:ext>
            </a:extLst>
          </p:cNvPr>
          <p:cNvSpPr>
            <a:spLocks noGrp="1" noChangeArrowheads="1"/>
          </p:cNvSpPr>
          <p:nvPr>
            <p:ph type="title"/>
          </p:nvPr>
        </p:nvSpPr>
        <p:spPr>
          <a:xfrm>
            <a:off x="457200" y="448697"/>
            <a:ext cx="8229600" cy="1143000"/>
          </a:xfrm>
          <a:noFill/>
          <a:ln/>
        </p:spPr>
        <p:txBody>
          <a:bodyPr anchor="ctr"/>
          <a:lstStyle/>
          <a:p>
            <a:r>
              <a:rPr lang="it-IT" altLang="it-IT" sz="3200" dirty="0">
                <a:solidFill>
                  <a:schemeClr val="hlink"/>
                </a:solidFill>
                <a:latin typeface="Verdana" panose="020B0604030504040204" pitchFamily="34" charset="0"/>
                <a:ea typeface="Arial Unicode MS" pitchFamily="34" charset="-128"/>
              </a:rPr>
              <a:t>Strategia didattica e pedagogica: iper-costruttivismo = camminare
</a:t>
            </a:r>
            <a:endParaRPr lang="en-US" altLang="it-IT" sz="3200" dirty="0">
              <a:solidFill>
                <a:schemeClr val="hlink"/>
              </a:solidFill>
              <a:latin typeface="Verdana" panose="020B0604030504040204" pitchFamily="34" charset="0"/>
              <a:ea typeface="Arial Unicode MS"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a:extLst>
              <a:ext uri="{FF2B5EF4-FFF2-40B4-BE49-F238E27FC236}">
                <a16:creationId xmlns:a16="http://schemas.microsoft.com/office/drawing/2014/main" id="{3E612870-39BA-39F4-90FD-3D5A48194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28775"/>
            <a:ext cx="381635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9" name="Picture 3">
            <a:extLst>
              <a:ext uri="{FF2B5EF4-FFF2-40B4-BE49-F238E27FC236}">
                <a16:creationId xmlns:a16="http://schemas.microsoft.com/office/drawing/2014/main" id="{E504001E-554A-345B-DD78-DE2F43E8F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628775"/>
            <a:ext cx="381635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0" name="Rectangle 4">
            <a:extLst>
              <a:ext uri="{FF2B5EF4-FFF2-40B4-BE49-F238E27FC236}">
                <a16:creationId xmlns:a16="http://schemas.microsoft.com/office/drawing/2014/main" id="{FC984752-5507-6F0A-8981-CE328E7D1FEF}"/>
              </a:ext>
            </a:extLst>
          </p:cNvPr>
          <p:cNvSpPr>
            <a:spLocks noChangeArrowheads="1"/>
          </p:cNvSpPr>
          <p:nvPr/>
        </p:nvSpPr>
        <p:spPr bwMode="auto">
          <a:xfrm>
            <a:off x="530225" y="4571544"/>
            <a:ext cx="861377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it-IT" altLang="it-IT" sz="2200" dirty="0">
                <a:solidFill>
                  <a:srgbClr val="0000CC"/>
                </a:solidFill>
              </a:rPr>
              <a:t>(a) L'iper-costruttivismo assomiglia a camminare sul lago, sapendo che sotto la sua superficie ci sono tronchi piantati da vicino (a un passo di distanza) 
 (b) Nel neolitico tali tronchi ravvicinati servivano ad assicurare la sicurezza dei coloni 
</a:t>
            </a:r>
            <a:r>
              <a:rPr lang="en-AU" altLang="it-IT" sz="1600" dirty="0">
                <a:solidFill>
                  <a:srgbClr val="0000CC"/>
                </a:solidFill>
              </a:rPr>
              <a:t>(Lago di </a:t>
            </a:r>
            <a:r>
              <a:rPr lang="en-AU" altLang="it-IT" sz="1600" dirty="0" err="1">
                <a:solidFill>
                  <a:srgbClr val="0000CC"/>
                </a:solidFill>
              </a:rPr>
              <a:t>Ledro</a:t>
            </a:r>
            <a:r>
              <a:rPr lang="en-AU" altLang="it-IT" sz="1600" dirty="0">
                <a:solidFill>
                  <a:srgbClr val="0000CC"/>
                </a:solidFill>
              </a:rPr>
              <a:t>, Trentino, </a:t>
            </a:r>
            <a:r>
              <a:rPr lang="en-AU" altLang="it-IT" sz="1600" dirty="0" err="1">
                <a:solidFill>
                  <a:srgbClr val="0000CC"/>
                </a:solidFill>
              </a:rPr>
              <a:t>foto</a:t>
            </a:r>
            <a:r>
              <a:rPr lang="en-AU" altLang="it-IT" sz="1600" dirty="0">
                <a:solidFill>
                  <a:srgbClr val="0000CC"/>
                </a:solidFill>
              </a:rPr>
              <a:t> MK).</a:t>
            </a:r>
            <a:r>
              <a:rPr lang="en-AU" altLang="it-IT" sz="1600" dirty="0">
                <a:solidFill>
                  <a:schemeClr val="tx1"/>
                </a:solidFill>
                <a:latin typeface="Arial" panose="020B0604020202020204" pitchFamily="34" charset="0"/>
              </a:rPr>
              <a:t> </a:t>
            </a:r>
          </a:p>
        </p:txBody>
      </p:sp>
      <p:sp>
        <p:nvSpPr>
          <p:cNvPr id="229381" name="Rectangle 5">
            <a:extLst>
              <a:ext uri="{FF2B5EF4-FFF2-40B4-BE49-F238E27FC236}">
                <a16:creationId xmlns:a16="http://schemas.microsoft.com/office/drawing/2014/main" id="{497C9073-CF9E-21F7-0421-9D569EDBBF19}"/>
              </a:ext>
            </a:extLst>
          </p:cNvPr>
          <p:cNvSpPr>
            <a:spLocks noGrp="1" noChangeArrowheads="1"/>
          </p:cNvSpPr>
          <p:nvPr>
            <p:ph type="title"/>
          </p:nvPr>
        </p:nvSpPr>
        <p:spPr>
          <a:xfrm>
            <a:off x="457200" y="250887"/>
            <a:ext cx="8229600" cy="1143000"/>
          </a:xfrm>
          <a:noFill/>
          <a:ln/>
        </p:spPr>
        <p:txBody>
          <a:bodyPr anchor="ctr"/>
          <a:lstStyle/>
          <a:p>
            <a:r>
              <a:rPr lang="pl-PL" altLang="it-IT" sz="3200">
                <a:solidFill>
                  <a:schemeClr val="hlink"/>
                </a:solidFill>
                <a:latin typeface="Verdana" panose="020B0604030504040204" pitchFamily="34" charset="0"/>
                <a:ea typeface="Arial Unicode MS" pitchFamily="34" charset="-128"/>
              </a:rPr>
              <a:t>Didactical &amp; Pedagogical strategy: Hyper-constructivism = walking</a:t>
            </a:r>
            <a:endParaRPr lang="en-US" altLang="it-IT" sz="3200">
              <a:solidFill>
                <a:schemeClr val="hlink"/>
              </a:solidFill>
              <a:latin typeface="Verdana" panose="020B0604030504040204" pitchFamily="34" charset="0"/>
              <a:ea typeface="Arial Unicode MS" pitchFamily="34" charset="-128"/>
            </a:endParaRPr>
          </a:p>
        </p:txBody>
      </p:sp>
      <p:pic>
        <p:nvPicPr>
          <p:cNvPr id="229382" name="Picture 6">
            <a:extLst>
              <a:ext uri="{FF2B5EF4-FFF2-40B4-BE49-F238E27FC236}">
                <a16:creationId xmlns:a16="http://schemas.microsoft.com/office/drawing/2014/main" id="{B96031CE-1786-7B1C-832A-91DCCEC085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1412875"/>
            <a:ext cx="6402388" cy="36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043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9382"/>
                                        </p:tgtEl>
                                        <p:attrNameLst>
                                          <p:attrName>style.visibility</p:attrName>
                                        </p:attrNameLst>
                                      </p:cBhvr>
                                      <p:to>
                                        <p:strVal val="visible"/>
                                      </p:to>
                                    </p:set>
                                    <p:anim calcmode="lin" valueType="num">
                                      <p:cBhvr>
                                        <p:cTn id="7" dur="500" fill="hold"/>
                                        <p:tgtEl>
                                          <p:spTgt spid="229382"/>
                                        </p:tgtEl>
                                        <p:attrNameLst>
                                          <p:attrName>ppt_w</p:attrName>
                                        </p:attrNameLst>
                                      </p:cBhvr>
                                      <p:tavLst>
                                        <p:tav tm="0">
                                          <p:val>
                                            <p:fltVal val="0"/>
                                          </p:val>
                                        </p:tav>
                                        <p:tav tm="100000">
                                          <p:val>
                                            <p:strVal val="#ppt_w"/>
                                          </p:val>
                                        </p:tav>
                                      </p:tavLst>
                                    </p:anim>
                                    <p:anim calcmode="lin" valueType="num">
                                      <p:cBhvr>
                                        <p:cTn id="8" dur="500" fill="hold"/>
                                        <p:tgtEl>
                                          <p:spTgt spid="2293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12F1DC-FBAD-B6F6-234D-5C679C8EFB49}"/>
              </a:ext>
            </a:extLst>
          </p:cNvPr>
          <p:cNvSpPr>
            <a:spLocks noGrp="1"/>
          </p:cNvSpPr>
          <p:nvPr>
            <p:ph type="title"/>
          </p:nvPr>
        </p:nvSpPr>
        <p:spPr>
          <a:xfrm>
            <a:off x="457200" y="6648"/>
            <a:ext cx="8229600" cy="1143000"/>
          </a:xfrm>
        </p:spPr>
        <p:txBody>
          <a:bodyPr/>
          <a:lstStyle/>
          <a:p>
            <a:r>
              <a:rPr lang="it-IT" sz="3600" dirty="0"/>
              <a:t>La didattica inutile</a:t>
            </a:r>
          </a:p>
        </p:txBody>
      </p:sp>
      <p:sp>
        <p:nvSpPr>
          <p:cNvPr id="4" name="CasellaDiTesto 3">
            <a:extLst>
              <a:ext uri="{FF2B5EF4-FFF2-40B4-BE49-F238E27FC236}">
                <a16:creationId xmlns:a16="http://schemas.microsoft.com/office/drawing/2014/main" id="{5E6E9656-9F51-2CB6-C213-13F400A866F5}"/>
              </a:ext>
            </a:extLst>
          </p:cNvPr>
          <p:cNvSpPr txBox="1"/>
          <p:nvPr/>
        </p:nvSpPr>
        <p:spPr>
          <a:xfrm>
            <a:off x="151225" y="980728"/>
            <a:ext cx="8841550" cy="5247590"/>
          </a:xfrm>
          <a:prstGeom prst="rect">
            <a:avLst/>
          </a:prstGeom>
          <a:noFill/>
        </p:spPr>
        <p:txBody>
          <a:bodyPr wrap="square">
            <a:spAutoFit/>
          </a:bodyPr>
          <a:lstStyle/>
          <a:p>
            <a:r>
              <a:rPr lang="it-IT" sz="2000" dirty="0"/>
              <a:t>Chi di voi ricorda cos’è una forma concessiva implicita? E il trapassato remoto del verbo essere? O il complemento di agente, o di causa efficiente?</a:t>
            </a:r>
          </a:p>
          <a:p>
            <a:pPr>
              <a:spcAft>
                <a:spcPts val="600"/>
              </a:spcAft>
            </a:pPr>
            <a:r>
              <a:rPr lang="it-IT" sz="2000" dirty="0"/>
              <a:t>Chi di voi sa cos’è un limerick</a:t>
            </a:r>
            <a:r>
              <a:rPr lang="it-IT" sz="2000" baseline="30000" dirty="0"/>
              <a:t>1)</a:t>
            </a:r>
            <a:r>
              <a:rPr lang="it-IT" sz="2000" dirty="0"/>
              <a:t>? Lo avete mai sentito nominare? A queste domande sono in grado di rispondere soltanto gli insegnanti di lettere o di scuola elementare. Sicuramente ricordate cos’è logaritmo, un asse cartesiano, qual è la prima legge di moto ecc. No?</a:t>
            </a:r>
          </a:p>
          <a:p>
            <a:pPr>
              <a:spcAft>
                <a:spcPts val="600"/>
              </a:spcAft>
            </a:pPr>
            <a:endParaRPr lang="it-IT" sz="2000" dirty="0"/>
          </a:p>
          <a:p>
            <a:pPr>
              <a:spcAft>
                <a:spcPts val="600"/>
              </a:spcAft>
            </a:pPr>
            <a:r>
              <a:rPr lang="it-IT" sz="2000" dirty="0"/>
              <a:t>Gli insegnanti lo sanno che buona parte di ciò che insegnano non serve a nulla? «Perché vengono proposte nelle prove Invalsi». Nella scuola è stata introdotta una nuova materia «il superamento del test Invalsi».</a:t>
            </a:r>
          </a:p>
          <a:p>
            <a:endParaRPr lang="it-IT" sz="2000" baseline="30000" dirty="0"/>
          </a:p>
          <a:p>
            <a:endParaRPr lang="it-IT" sz="2000" baseline="30000" dirty="0"/>
          </a:p>
          <a:p>
            <a:endParaRPr lang="it-IT" sz="2000" baseline="30000" dirty="0"/>
          </a:p>
          <a:p>
            <a:endParaRPr lang="it-IT" sz="2000" baseline="30000" dirty="0"/>
          </a:p>
          <a:p>
            <a:endParaRPr lang="it-IT" sz="2000" baseline="30000" dirty="0"/>
          </a:p>
          <a:p>
            <a:endParaRPr lang="it-IT" sz="2000" baseline="30000" dirty="0"/>
          </a:p>
          <a:p>
            <a:endParaRPr lang="it-IT" sz="2000" baseline="30000" dirty="0"/>
          </a:p>
          <a:p>
            <a:r>
              <a:rPr lang="it-IT" sz="2000" baseline="30000" dirty="0"/>
              <a:t>1) https://www.wikihow.it/Scrivere-un-Limerick#:~:text=Esempio%201%3A%20%22Un%20signore%20molto,al%20soggetto%20del%20verso%201.</a:t>
            </a:r>
          </a:p>
        </p:txBody>
      </p:sp>
    </p:spTree>
    <p:extLst>
      <p:ext uri="{BB962C8B-B14F-4D97-AF65-F5344CB8AC3E}">
        <p14:creationId xmlns:p14="http://schemas.microsoft.com/office/powerpoint/2010/main" val="1546777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A4484A-F3E7-6631-03F7-3ECAD0F87F4A}"/>
              </a:ext>
            </a:extLst>
          </p:cNvPr>
          <p:cNvSpPr>
            <a:spLocks noGrp="1"/>
          </p:cNvSpPr>
          <p:nvPr>
            <p:ph type="title"/>
          </p:nvPr>
        </p:nvSpPr>
        <p:spPr>
          <a:xfrm>
            <a:off x="0" y="53752"/>
            <a:ext cx="9036496" cy="926976"/>
          </a:xfrm>
        </p:spPr>
        <p:txBody>
          <a:bodyPr/>
          <a:lstStyle/>
          <a:p>
            <a:r>
              <a:rPr lang="it-IT" sz="3200" dirty="0"/>
              <a:t>«complemento di agente, o di causa efficiente»</a:t>
            </a:r>
          </a:p>
        </p:txBody>
      </p:sp>
      <p:pic>
        <p:nvPicPr>
          <p:cNvPr id="4" name="Immagine 3" descr="Immagine che contiene testo&#10;&#10;Descrizione generata automaticamente">
            <a:extLst>
              <a:ext uri="{FF2B5EF4-FFF2-40B4-BE49-F238E27FC236}">
                <a16:creationId xmlns:a16="http://schemas.microsoft.com/office/drawing/2014/main" id="{DEDC45F6-0636-84E7-5DEE-79E67A648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5140990"/>
          </a:xfrm>
          <a:prstGeom prst="rect">
            <a:avLst/>
          </a:prstGeom>
        </p:spPr>
      </p:pic>
      <p:sp>
        <p:nvSpPr>
          <p:cNvPr id="5" name="CasellaDiTesto 4">
            <a:extLst>
              <a:ext uri="{FF2B5EF4-FFF2-40B4-BE49-F238E27FC236}">
                <a16:creationId xmlns:a16="http://schemas.microsoft.com/office/drawing/2014/main" id="{624B2871-565E-C737-6976-FCEBA5C34AF9}"/>
              </a:ext>
            </a:extLst>
          </p:cNvPr>
          <p:cNvSpPr txBox="1"/>
          <p:nvPr/>
        </p:nvSpPr>
        <p:spPr>
          <a:xfrm flipH="1">
            <a:off x="1187623" y="6237312"/>
            <a:ext cx="6192688" cy="430887"/>
          </a:xfrm>
          <a:prstGeom prst="rect">
            <a:avLst/>
          </a:prstGeom>
          <a:noFill/>
        </p:spPr>
        <p:txBody>
          <a:bodyPr wrap="square" rtlCol="0">
            <a:spAutoFit/>
          </a:bodyPr>
          <a:lstStyle/>
          <a:p>
            <a:r>
              <a:rPr lang="it-IT" sz="2200" dirty="0" err="1"/>
              <a:t>Gulielmo</a:t>
            </a:r>
            <a:r>
              <a:rPr lang="it-IT" sz="2200" dirty="0"/>
              <a:t> </a:t>
            </a:r>
            <a:r>
              <a:rPr lang="it-IT" sz="2200" dirty="0" err="1"/>
              <a:t>Ockham</a:t>
            </a:r>
            <a:r>
              <a:rPr lang="it-IT" sz="2200" dirty="0"/>
              <a:t>, </a:t>
            </a:r>
            <a:r>
              <a:rPr lang="it-IT" sz="2200" i="1" dirty="0"/>
              <a:t>Somma Logica</a:t>
            </a:r>
            <a:r>
              <a:rPr lang="it-IT" sz="2200" dirty="0"/>
              <a:t>, 1323</a:t>
            </a:r>
          </a:p>
        </p:txBody>
      </p:sp>
      <mc:AlternateContent xmlns:mc="http://schemas.openxmlformats.org/markup-compatibility/2006" xmlns:p14="http://schemas.microsoft.com/office/powerpoint/2010/main">
        <mc:Choice Requires="p14">
          <p:contentPart p14:bwMode="auto" r:id="rId3">
            <p14:nvContentPartPr>
              <p14:cNvPr id="6" name="Input penna 5">
                <a:extLst>
                  <a:ext uri="{FF2B5EF4-FFF2-40B4-BE49-F238E27FC236}">
                    <a16:creationId xmlns:a16="http://schemas.microsoft.com/office/drawing/2014/main" id="{FA34FCF7-CBAF-7AD8-B99E-ECCD9A8B30A8}"/>
                  </a:ext>
                </a:extLst>
              </p14:cNvPr>
              <p14:cNvContentPartPr/>
              <p14:nvPr/>
            </p14:nvContentPartPr>
            <p14:xfrm>
              <a:off x="4584420" y="4469600"/>
              <a:ext cx="4724280" cy="116280"/>
            </p14:xfrm>
          </p:contentPart>
        </mc:Choice>
        <mc:Fallback xmlns="">
          <p:pic>
            <p:nvPicPr>
              <p:cNvPr id="6" name="Input penna 5">
                <a:extLst>
                  <a:ext uri="{FF2B5EF4-FFF2-40B4-BE49-F238E27FC236}">
                    <a16:creationId xmlns:a16="http://schemas.microsoft.com/office/drawing/2014/main" id="{FA34FCF7-CBAF-7AD8-B99E-ECCD9A8B30A8}"/>
                  </a:ext>
                </a:extLst>
              </p:cNvPr>
              <p:cNvPicPr/>
              <p:nvPr/>
            </p:nvPicPr>
            <p:blipFill>
              <a:blip r:embed="rId4"/>
              <a:stretch>
                <a:fillRect/>
              </a:stretch>
            </p:blipFill>
            <p:spPr>
              <a:xfrm>
                <a:off x="4580100" y="4465280"/>
                <a:ext cx="473292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put penna 6">
                <a:extLst>
                  <a:ext uri="{FF2B5EF4-FFF2-40B4-BE49-F238E27FC236}">
                    <a16:creationId xmlns:a16="http://schemas.microsoft.com/office/drawing/2014/main" id="{4E432155-4785-7568-B80C-38BEFC85F98A}"/>
                  </a:ext>
                </a:extLst>
              </p14:cNvPr>
              <p14:cNvContentPartPr/>
              <p14:nvPr/>
            </p14:nvContentPartPr>
            <p14:xfrm>
              <a:off x="2679300" y="4723400"/>
              <a:ext cx="2691720" cy="65520"/>
            </p14:xfrm>
          </p:contentPart>
        </mc:Choice>
        <mc:Fallback xmlns="">
          <p:pic>
            <p:nvPicPr>
              <p:cNvPr id="7" name="Input penna 6">
                <a:extLst>
                  <a:ext uri="{FF2B5EF4-FFF2-40B4-BE49-F238E27FC236}">
                    <a16:creationId xmlns:a16="http://schemas.microsoft.com/office/drawing/2014/main" id="{4E432155-4785-7568-B80C-38BEFC85F98A}"/>
                  </a:ext>
                </a:extLst>
              </p:cNvPr>
              <p:cNvPicPr/>
              <p:nvPr/>
            </p:nvPicPr>
            <p:blipFill>
              <a:blip r:embed="rId6"/>
              <a:stretch>
                <a:fillRect/>
              </a:stretch>
            </p:blipFill>
            <p:spPr>
              <a:xfrm>
                <a:off x="2674980" y="4719080"/>
                <a:ext cx="270036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put penna 7">
                <a:extLst>
                  <a:ext uri="{FF2B5EF4-FFF2-40B4-BE49-F238E27FC236}">
                    <a16:creationId xmlns:a16="http://schemas.microsoft.com/office/drawing/2014/main" id="{B6A51D7F-959B-147F-E892-4C4ADE892BEF}"/>
                  </a:ext>
                </a:extLst>
              </p14:cNvPr>
              <p14:cNvContentPartPr/>
              <p14:nvPr/>
            </p14:nvContentPartPr>
            <p14:xfrm>
              <a:off x="6121260" y="3427760"/>
              <a:ext cx="2005200" cy="90720"/>
            </p14:xfrm>
          </p:contentPart>
        </mc:Choice>
        <mc:Fallback xmlns="">
          <p:pic>
            <p:nvPicPr>
              <p:cNvPr id="8" name="Input penna 7">
                <a:extLst>
                  <a:ext uri="{FF2B5EF4-FFF2-40B4-BE49-F238E27FC236}">
                    <a16:creationId xmlns:a16="http://schemas.microsoft.com/office/drawing/2014/main" id="{B6A51D7F-959B-147F-E892-4C4ADE892BEF}"/>
                  </a:ext>
                </a:extLst>
              </p:cNvPr>
              <p:cNvPicPr/>
              <p:nvPr/>
            </p:nvPicPr>
            <p:blipFill>
              <a:blip r:embed="rId8"/>
              <a:stretch>
                <a:fillRect/>
              </a:stretch>
            </p:blipFill>
            <p:spPr>
              <a:xfrm>
                <a:off x="6116940" y="3423440"/>
                <a:ext cx="2013840" cy="99360"/>
              </a:xfrm>
              <a:prstGeom prst="rect">
                <a:avLst/>
              </a:prstGeom>
            </p:spPr>
          </p:pic>
        </mc:Fallback>
      </mc:AlternateContent>
    </p:spTree>
    <p:extLst>
      <p:ext uri="{BB962C8B-B14F-4D97-AF65-F5344CB8AC3E}">
        <p14:creationId xmlns:p14="http://schemas.microsoft.com/office/powerpoint/2010/main" val="1112776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p:txBody>
          <a:bodyPr/>
          <a:lstStyle/>
          <a:p>
            <a:r>
              <a:rPr lang="it-IT" sz="3600" dirty="0"/>
              <a:t>«Quella di oggi ha i giorni contati»</a:t>
            </a:r>
          </a:p>
        </p:txBody>
      </p:sp>
      <p:pic>
        <p:nvPicPr>
          <p:cNvPr id="1026" name="Picture 2" descr="Tutta un'altra scuola! Quella di oggi ha i giorni contati - Giacomo Stella - copertina">
            <a:extLst>
              <a:ext uri="{FF2B5EF4-FFF2-40B4-BE49-F238E27FC236}">
                <a16:creationId xmlns:a16="http://schemas.microsoft.com/office/drawing/2014/main" id="{079E192D-33C4-3E6C-2678-62033C23B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6716"/>
            <a:ext cx="3324204" cy="508518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50962C3-6836-3C27-2E18-F29CC7E9A906}"/>
              </a:ext>
            </a:extLst>
          </p:cNvPr>
          <p:cNvSpPr txBox="1"/>
          <p:nvPr/>
        </p:nvSpPr>
        <p:spPr>
          <a:xfrm>
            <a:off x="4074690" y="1228397"/>
            <a:ext cx="4946372" cy="5324535"/>
          </a:xfrm>
          <a:prstGeom prst="rect">
            <a:avLst/>
          </a:prstGeom>
          <a:noFill/>
        </p:spPr>
        <p:txBody>
          <a:bodyPr wrap="square" rtlCol="0">
            <a:spAutoFit/>
          </a:bodyPr>
          <a:lstStyle/>
          <a:p>
            <a:r>
              <a:rPr lang="it-IT" sz="2000" dirty="0"/>
              <a:t>Della scuola si dice tutto: che ha sempre funzionato, che non funziona, che non è mai cambiata, che cambia troppo in fretta, che ogni ministro fa la sua riforma, che nessuno ha mai fatto una vera riforma. </a:t>
            </a:r>
          </a:p>
          <a:p>
            <a:r>
              <a:rPr lang="it-IT" sz="2000" dirty="0">
                <a:solidFill>
                  <a:schemeClr val="accent2"/>
                </a:solidFill>
              </a:rPr>
              <a:t>…</a:t>
            </a:r>
            <a:r>
              <a:rPr lang="it-IT" sz="2000" dirty="0"/>
              <a:t>  </a:t>
            </a:r>
          </a:p>
          <a:p>
            <a:r>
              <a:rPr lang="it-IT" sz="2000" dirty="0">
                <a:solidFill>
                  <a:schemeClr val="accent2"/>
                </a:solidFill>
              </a:rPr>
              <a:t>Sulla scuola tutti siamo esperti: tutti l’abbiamo frequentata. </a:t>
            </a:r>
          </a:p>
          <a:p>
            <a:endParaRPr lang="it-IT" sz="2000" dirty="0">
              <a:solidFill>
                <a:schemeClr val="accent2"/>
              </a:solidFill>
            </a:endParaRPr>
          </a:p>
          <a:p>
            <a:r>
              <a:rPr lang="it-IT" sz="2000" dirty="0">
                <a:solidFill>
                  <a:schemeClr val="accent2"/>
                </a:solidFill>
              </a:rPr>
              <a:t>Chi di voi ha mai provato di otturarsi un dente? Tutti siamo stati da un dentista, vero? </a:t>
            </a:r>
          </a:p>
          <a:p>
            <a:endParaRPr lang="it-IT" sz="2000" dirty="0">
              <a:solidFill>
                <a:schemeClr val="accent2"/>
              </a:solidFill>
            </a:endParaRPr>
          </a:p>
          <a:p>
            <a:r>
              <a:rPr lang="it-IT" sz="2000" dirty="0">
                <a:solidFill>
                  <a:schemeClr val="accent2"/>
                </a:solidFill>
              </a:rPr>
              <a:t>Io sì. A 8 anni, avevo un molare tutto cariato, ho preso un trappano, e ho  girato. Dal dolore ho visto le stelle!</a:t>
            </a:r>
          </a:p>
          <a:p>
            <a:r>
              <a:rPr lang="it-IT" sz="2000" dirty="0">
                <a:solidFill>
                  <a:schemeClr val="accent2"/>
                </a:solidFill>
              </a:rPr>
              <a:t>Da allora vado dal dentista.</a:t>
            </a:r>
          </a:p>
        </p:txBody>
      </p:sp>
    </p:spTree>
    <p:extLst>
      <p:ext uri="{BB962C8B-B14F-4D97-AF65-F5344CB8AC3E}">
        <p14:creationId xmlns:p14="http://schemas.microsoft.com/office/powerpoint/2010/main" val="2004599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DEA44E-1818-EAA2-AF0F-3AD60778DE3D}"/>
              </a:ext>
            </a:extLst>
          </p:cNvPr>
          <p:cNvSpPr>
            <a:spLocks noGrp="1"/>
          </p:cNvSpPr>
          <p:nvPr>
            <p:ph type="title"/>
          </p:nvPr>
        </p:nvSpPr>
        <p:spPr/>
        <p:txBody>
          <a:bodyPr/>
          <a:lstStyle/>
          <a:p>
            <a:r>
              <a:rPr lang="it-IT" sz="3600" dirty="0"/>
              <a:t>e il massimo comune multiplo?</a:t>
            </a:r>
            <a:br>
              <a:rPr lang="it-IT" sz="3600" dirty="0"/>
            </a:br>
            <a:r>
              <a:rPr lang="it-IT" sz="3600" dirty="0"/>
              <a:t>o il denominatore comune?</a:t>
            </a:r>
          </a:p>
        </p:txBody>
      </p:sp>
      <mc:AlternateContent xmlns:mc="http://schemas.openxmlformats.org/markup-compatibility/2006" xmlns:p14="http://schemas.microsoft.com/office/powerpoint/2010/main">
        <mc:Choice Requires="p14">
          <p:contentPart p14:bwMode="auto" r:id="rId2">
            <p14:nvContentPartPr>
              <p14:cNvPr id="3" name="Input penna 2">
                <a:extLst>
                  <a:ext uri="{FF2B5EF4-FFF2-40B4-BE49-F238E27FC236}">
                    <a16:creationId xmlns:a16="http://schemas.microsoft.com/office/drawing/2014/main" id="{60740D72-FCCE-BE07-12A6-8A9E5E76E1F0}"/>
                  </a:ext>
                </a:extLst>
              </p14:cNvPr>
              <p14:cNvContentPartPr/>
              <p14:nvPr/>
            </p14:nvContentPartPr>
            <p14:xfrm>
              <a:off x="2146140" y="4432520"/>
              <a:ext cx="360" cy="360"/>
            </p14:xfrm>
          </p:contentPart>
        </mc:Choice>
        <mc:Fallback xmlns="">
          <p:pic>
            <p:nvPicPr>
              <p:cNvPr id="3" name="Input penna 2">
                <a:extLst>
                  <a:ext uri="{FF2B5EF4-FFF2-40B4-BE49-F238E27FC236}">
                    <a16:creationId xmlns:a16="http://schemas.microsoft.com/office/drawing/2014/main" id="{60740D72-FCCE-BE07-12A6-8A9E5E76E1F0}"/>
                  </a:ext>
                </a:extLst>
              </p:cNvPr>
              <p:cNvPicPr/>
              <p:nvPr/>
            </p:nvPicPr>
            <p:blipFill>
              <a:blip r:embed="rId3"/>
              <a:stretch>
                <a:fillRect/>
              </a:stretch>
            </p:blipFill>
            <p:spPr>
              <a:xfrm>
                <a:off x="2141820" y="4428200"/>
                <a:ext cx="9000" cy="9000"/>
              </a:xfrm>
              <a:prstGeom prst="rect">
                <a:avLst/>
              </a:prstGeom>
            </p:spPr>
          </p:pic>
        </mc:Fallback>
      </mc:AlternateContent>
      <p:pic>
        <p:nvPicPr>
          <p:cNvPr id="5" name="Immagine 4" descr="Immagine che contiene testo, ricevuta&#10;&#10;Descrizione generata automaticamente">
            <a:extLst>
              <a:ext uri="{FF2B5EF4-FFF2-40B4-BE49-F238E27FC236}">
                <a16:creationId xmlns:a16="http://schemas.microsoft.com/office/drawing/2014/main" id="{281CB321-949E-702C-B22B-2281F00D5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1376152"/>
            <a:ext cx="7308304" cy="5481228"/>
          </a:xfrm>
          <a:prstGeom prst="rect">
            <a:avLst/>
          </a:prstGeom>
        </p:spPr>
      </p:pic>
    </p:spTree>
    <p:extLst>
      <p:ext uri="{BB962C8B-B14F-4D97-AF65-F5344CB8AC3E}">
        <p14:creationId xmlns:p14="http://schemas.microsoft.com/office/powerpoint/2010/main" val="3019845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8950F5-FD69-1D35-B3B3-F9728DD503C2}"/>
              </a:ext>
            </a:extLst>
          </p:cNvPr>
          <p:cNvSpPr>
            <a:spLocks noGrp="1"/>
          </p:cNvSpPr>
          <p:nvPr>
            <p:ph type="title"/>
          </p:nvPr>
        </p:nvSpPr>
        <p:spPr>
          <a:xfrm>
            <a:off x="107504" y="0"/>
            <a:ext cx="8928992" cy="1143000"/>
          </a:xfrm>
        </p:spPr>
        <p:txBody>
          <a:bodyPr/>
          <a:lstStyle/>
          <a:p>
            <a:r>
              <a:rPr lang="it-IT" sz="3200" dirty="0"/>
              <a:t>ma lo fa la mia calcolatrice oppure Euclide</a:t>
            </a:r>
          </a:p>
        </p:txBody>
      </p:sp>
      <p:pic>
        <p:nvPicPr>
          <p:cNvPr id="4" name="Immagine 3">
            <a:extLst>
              <a:ext uri="{FF2B5EF4-FFF2-40B4-BE49-F238E27FC236}">
                <a16:creationId xmlns:a16="http://schemas.microsoft.com/office/drawing/2014/main" id="{694FE98D-58B7-E984-41FF-E40FE7EEA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998730"/>
            <a:ext cx="7812360" cy="5859270"/>
          </a:xfrm>
          <a:prstGeom prst="rect">
            <a:avLst/>
          </a:prstGeom>
          <a:ln>
            <a:solidFill>
              <a:schemeClr val="accent1"/>
            </a:solidFill>
          </a:ln>
        </p:spPr>
      </p:pic>
    </p:spTree>
    <p:extLst>
      <p:ext uri="{BB962C8B-B14F-4D97-AF65-F5344CB8AC3E}">
        <p14:creationId xmlns:p14="http://schemas.microsoft.com/office/powerpoint/2010/main" val="3458824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67047-1AEF-1C77-5E60-61658E7CF2A9}"/>
              </a:ext>
            </a:extLst>
          </p:cNvPr>
          <p:cNvSpPr>
            <a:spLocks noGrp="1"/>
          </p:cNvSpPr>
          <p:nvPr>
            <p:ph type="title"/>
          </p:nvPr>
        </p:nvSpPr>
        <p:spPr>
          <a:xfrm>
            <a:off x="457200" y="0"/>
            <a:ext cx="8229600" cy="1143000"/>
          </a:xfrm>
        </p:spPr>
        <p:txBody>
          <a:bodyPr/>
          <a:lstStyle/>
          <a:p>
            <a:r>
              <a:rPr lang="it-IT" sz="3600" dirty="0"/>
              <a:t>o volume di una piramide?</a:t>
            </a:r>
          </a:p>
        </p:txBody>
      </p:sp>
      <p:pic>
        <p:nvPicPr>
          <p:cNvPr id="4" name="Immagine 3">
            <a:extLst>
              <a:ext uri="{FF2B5EF4-FFF2-40B4-BE49-F238E27FC236}">
                <a16:creationId xmlns:a16="http://schemas.microsoft.com/office/drawing/2014/main" id="{E165D075-B3F4-2526-DC4B-D483C63C9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39" y="797712"/>
            <a:ext cx="7151365" cy="5363524"/>
          </a:xfrm>
          <a:prstGeom prst="rect">
            <a:avLst/>
          </a:prstGeom>
        </p:spPr>
      </p:pic>
      <p:sp>
        <p:nvSpPr>
          <p:cNvPr id="5" name="CasellaDiTesto 4">
            <a:extLst>
              <a:ext uri="{FF2B5EF4-FFF2-40B4-BE49-F238E27FC236}">
                <a16:creationId xmlns:a16="http://schemas.microsoft.com/office/drawing/2014/main" id="{253FC80F-9881-196D-06E5-0AD170DFE1DF}"/>
              </a:ext>
            </a:extLst>
          </p:cNvPr>
          <p:cNvSpPr txBox="1"/>
          <p:nvPr/>
        </p:nvSpPr>
        <p:spPr>
          <a:xfrm flipH="1">
            <a:off x="3883099" y="6241286"/>
            <a:ext cx="5256585" cy="430887"/>
          </a:xfrm>
          <a:prstGeom prst="rect">
            <a:avLst/>
          </a:prstGeom>
          <a:noFill/>
        </p:spPr>
        <p:txBody>
          <a:bodyPr wrap="square" rtlCol="0">
            <a:spAutoFit/>
          </a:bodyPr>
          <a:lstStyle/>
          <a:p>
            <a:r>
              <a:rPr lang="it-IT" sz="2200" dirty="0">
                <a:solidFill>
                  <a:srgbClr val="FF0000"/>
                </a:solidFill>
              </a:rPr>
              <a:t>sul serio? Non abbiamo altri problemi?</a:t>
            </a:r>
          </a:p>
        </p:txBody>
      </p:sp>
    </p:spTree>
    <p:extLst>
      <p:ext uri="{BB962C8B-B14F-4D97-AF65-F5344CB8AC3E}">
        <p14:creationId xmlns:p14="http://schemas.microsoft.com/office/powerpoint/2010/main" val="3371751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12F1DC-FBAD-B6F6-234D-5C679C8EFB49}"/>
              </a:ext>
            </a:extLst>
          </p:cNvPr>
          <p:cNvSpPr>
            <a:spLocks noGrp="1"/>
          </p:cNvSpPr>
          <p:nvPr>
            <p:ph type="title"/>
          </p:nvPr>
        </p:nvSpPr>
        <p:spPr>
          <a:xfrm>
            <a:off x="457200" y="6648"/>
            <a:ext cx="8229600" cy="1143000"/>
          </a:xfrm>
        </p:spPr>
        <p:txBody>
          <a:bodyPr/>
          <a:lstStyle/>
          <a:p>
            <a:r>
              <a:rPr lang="it-IT" sz="3600" dirty="0"/>
              <a:t>La didattica inutile</a:t>
            </a:r>
          </a:p>
        </p:txBody>
      </p:sp>
      <p:sp>
        <p:nvSpPr>
          <p:cNvPr id="4" name="CasellaDiTesto 3">
            <a:extLst>
              <a:ext uri="{FF2B5EF4-FFF2-40B4-BE49-F238E27FC236}">
                <a16:creationId xmlns:a16="http://schemas.microsoft.com/office/drawing/2014/main" id="{5E6E9656-9F51-2CB6-C213-13F400A866F5}"/>
              </a:ext>
            </a:extLst>
          </p:cNvPr>
          <p:cNvSpPr txBox="1"/>
          <p:nvPr/>
        </p:nvSpPr>
        <p:spPr>
          <a:xfrm>
            <a:off x="151225" y="980728"/>
            <a:ext cx="8841550" cy="4888518"/>
          </a:xfrm>
          <a:prstGeom prst="rect">
            <a:avLst/>
          </a:prstGeom>
          <a:noFill/>
        </p:spPr>
        <p:txBody>
          <a:bodyPr wrap="square">
            <a:spAutoFit/>
          </a:bodyPr>
          <a:lstStyle/>
          <a:p>
            <a:pPr>
              <a:spcAft>
                <a:spcPts val="600"/>
              </a:spcAft>
            </a:pPr>
            <a:r>
              <a:rPr lang="it-IT" sz="2000" dirty="0"/>
              <a:t>Tuttavia molte cose su cui si insiste a scuola, e su cui si misurano i risultati scolastici, non hanno alcuna utilità. Vengono insegnate alle elementari o all’università (ad esempio la grammatica) quasi con lo stesso metodo. [...]</a:t>
            </a:r>
          </a:p>
          <a:p>
            <a:endParaRPr lang="it-IT" sz="2000" dirty="0"/>
          </a:p>
          <a:p>
            <a:endParaRPr lang="it-IT" sz="2000" dirty="0"/>
          </a:p>
          <a:p>
            <a:r>
              <a:rPr lang="it-IT" sz="2000" dirty="0"/>
              <a:t>Il vero cambiamento si produce invece attraverso una rivoluzione della </a:t>
            </a:r>
            <a:r>
              <a:rPr lang="it-IT" sz="2000" dirty="0">
                <a:solidFill>
                  <a:srgbClr val="FF0000"/>
                </a:solidFill>
              </a:rPr>
              <a:t>formazione didattica ed educativa dei docenti</a:t>
            </a:r>
            <a:r>
              <a:rPr lang="it-IT" sz="2000" baseline="30000" dirty="0">
                <a:solidFill>
                  <a:srgbClr val="FF0000"/>
                </a:solidFill>
              </a:rPr>
              <a:t>2</a:t>
            </a:r>
            <a:r>
              <a:rPr lang="it-IT" sz="2000" baseline="30000" dirty="0"/>
              <a:t>)</a:t>
            </a:r>
            <a:r>
              <a:rPr lang="it-IT" sz="2000" dirty="0"/>
              <a:t>. </a:t>
            </a:r>
          </a:p>
          <a:p>
            <a:endParaRPr lang="it-IT" sz="2000" dirty="0"/>
          </a:p>
          <a:p>
            <a:r>
              <a:rPr lang="it-IT" sz="2000" dirty="0"/>
              <a:t>E questa rivoluzione passa anche attraverso una potatura della didattica inutile.</a:t>
            </a:r>
          </a:p>
          <a:p>
            <a:endParaRPr lang="it-IT" sz="2000" dirty="0"/>
          </a:p>
          <a:p>
            <a:endParaRPr lang="it-IT" sz="2000" dirty="0"/>
          </a:p>
          <a:p>
            <a:pPr algn="r"/>
            <a:r>
              <a:rPr lang="it-IT" sz="2000" b="1" baseline="30000" dirty="0">
                <a:solidFill>
                  <a:srgbClr val="FF0000"/>
                </a:solidFill>
              </a:rPr>
              <a:t>2)</a:t>
            </a:r>
            <a:r>
              <a:rPr lang="it-IT" sz="2000" b="1" dirty="0">
                <a:solidFill>
                  <a:srgbClr val="FF0000"/>
                </a:solidFill>
              </a:rPr>
              <a:t> La stiamo proprio facendo…</a:t>
            </a:r>
            <a:endParaRPr lang="it-IT" sz="2000" b="1" baseline="30000" dirty="0">
              <a:solidFill>
                <a:srgbClr val="FF0000"/>
              </a:solidFill>
            </a:endParaRPr>
          </a:p>
          <a:p>
            <a:endParaRPr lang="it-IT" sz="2000" dirty="0"/>
          </a:p>
          <a:p>
            <a:r>
              <a:rPr lang="it-IT" sz="2000" baseline="30000" dirty="0"/>
              <a:t>1) https://www.wikihow.it/Scrivere-un-Limerick#:~:text=Esempio%201%3A%20%22Un%20signore%20molto,al%20soggetto%20del%20verso%201.</a:t>
            </a:r>
          </a:p>
        </p:txBody>
      </p:sp>
    </p:spTree>
    <p:extLst>
      <p:ext uri="{BB962C8B-B14F-4D97-AF65-F5344CB8AC3E}">
        <p14:creationId xmlns:p14="http://schemas.microsoft.com/office/powerpoint/2010/main" val="1528550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39B2D2-D09A-38E4-B8EF-66AF7385DBCF}"/>
              </a:ext>
            </a:extLst>
          </p:cNvPr>
          <p:cNvSpPr>
            <a:spLocks noGrp="1"/>
          </p:cNvSpPr>
          <p:nvPr>
            <p:ph type="title"/>
          </p:nvPr>
        </p:nvSpPr>
        <p:spPr/>
        <p:txBody>
          <a:bodyPr/>
          <a:lstStyle/>
          <a:p>
            <a:r>
              <a:rPr lang="it-IT" sz="3600" dirty="0"/>
              <a:t>Sette regole (da considerare)</a:t>
            </a:r>
          </a:p>
        </p:txBody>
      </p:sp>
      <p:sp>
        <p:nvSpPr>
          <p:cNvPr id="3" name="CasellaDiTesto 2">
            <a:extLst>
              <a:ext uri="{FF2B5EF4-FFF2-40B4-BE49-F238E27FC236}">
                <a16:creationId xmlns:a16="http://schemas.microsoft.com/office/drawing/2014/main" id="{E9631BC4-FFF4-897E-E551-651FC88E4D6F}"/>
              </a:ext>
            </a:extLst>
          </p:cNvPr>
          <p:cNvSpPr txBox="1"/>
          <p:nvPr/>
        </p:nvSpPr>
        <p:spPr>
          <a:xfrm>
            <a:off x="151225" y="1268760"/>
            <a:ext cx="8841550" cy="5016758"/>
          </a:xfrm>
          <a:prstGeom prst="rect">
            <a:avLst/>
          </a:prstGeom>
          <a:noFill/>
        </p:spPr>
        <p:txBody>
          <a:bodyPr wrap="square">
            <a:spAutoFit/>
          </a:bodyPr>
          <a:lstStyle/>
          <a:p>
            <a:r>
              <a:rPr lang="it-IT" sz="2000" dirty="0"/>
              <a:t>1.La prima rivoluzione da introdurre è il tempo scuola. Si va a scuola al mattino e ci si rimane fino a pomeriggio inoltrato, per tutti i tipi di scuola        e per tutti gli ordini, fino alla maturità. Questo perché a scuola si si insegna   e si impara e quindi c’è bisogno di un tempo più lungo […] Ma anche di fare sport, arte, musica, pratica di lingua straniere, e di imparare a vivere in comunità.</a:t>
            </a:r>
          </a:p>
          <a:p>
            <a:r>
              <a:rPr lang="it-IT" sz="2000" dirty="0"/>
              <a:t>2. Seconda regola irrinunciabile: niente più compiti a casa, anche perché i compiti spesso fanno i genitori o i loro delegati (insegnanti di ripetizione).     A casa i ragazzi possono sbizzarrirsi in ricerche su Internet per raccogliere idee, cercare teorie diverse, filmati diversi, posizioni opposte a quella presentata in classe  [= </a:t>
            </a:r>
            <a:r>
              <a:rPr lang="it-IT" sz="2000" dirty="0" err="1"/>
              <a:t>flipped</a:t>
            </a:r>
            <a:r>
              <a:rPr lang="it-IT" sz="2000" dirty="0"/>
              <a:t> </a:t>
            </a:r>
            <a:r>
              <a:rPr lang="it-IT" sz="2000" dirty="0" err="1"/>
              <a:t>classroom</a:t>
            </a:r>
            <a:r>
              <a:rPr lang="it-IT" sz="2000" dirty="0"/>
              <a:t>]</a:t>
            </a:r>
          </a:p>
          <a:p>
            <a:r>
              <a:rPr lang="it-IT" sz="2000" dirty="0"/>
              <a:t>3. Terza regola: applicare il principio di equità [=sgabelli per gli spettatori più bassi] cominciando dai contenuti. In classe non esiste chi non sa, non esiste chi non può dire la sua. Dunque niente studenti di prima o di ultima categoria, ma studenti che </a:t>
            </a:r>
            <a:r>
              <a:rPr lang="it-IT" sz="2000" i="1" dirty="0"/>
              <a:t>pensano, provano, sbagliano, si confrontano, aiutano </a:t>
            </a:r>
            <a:r>
              <a:rPr lang="it-IT" sz="2000" dirty="0"/>
              <a:t>e si </a:t>
            </a:r>
            <a:r>
              <a:rPr lang="it-IT" sz="2000" i="1" dirty="0"/>
              <a:t>fanno aiutare</a:t>
            </a:r>
            <a:r>
              <a:rPr lang="it-IT" sz="2000" dirty="0"/>
              <a:t>. (113-119)</a:t>
            </a:r>
          </a:p>
        </p:txBody>
      </p:sp>
    </p:spTree>
    <p:extLst>
      <p:ext uri="{BB962C8B-B14F-4D97-AF65-F5344CB8AC3E}">
        <p14:creationId xmlns:p14="http://schemas.microsoft.com/office/powerpoint/2010/main" val="2347959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39B2D2-D09A-38E4-B8EF-66AF7385DBCF}"/>
              </a:ext>
            </a:extLst>
          </p:cNvPr>
          <p:cNvSpPr>
            <a:spLocks noGrp="1"/>
          </p:cNvSpPr>
          <p:nvPr>
            <p:ph type="title"/>
          </p:nvPr>
        </p:nvSpPr>
        <p:spPr/>
        <p:txBody>
          <a:bodyPr/>
          <a:lstStyle/>
          <a:p>
            <a:r>
              <a:rPr lang="it-IT" sz="3600" dirty="0"/>
              <a:t>Sette regole (da considerare)</a:t>
            </a:r>
          </a:p>
        </p:txBody>
      </p:sp>
      <p:sp>
        <p:nvSpPr>
          <p:cNvPr id="3" name="CasellaDiTesto 2">
            <a:extLst>
              <a:ext uri="{FF2B5EF4-FFF2-40B4-BE49-F238E27FC236}">
                <a16:creationId xmlns:a16="http://schemas.microsoft.com/office/drawing/2014/main" id="{E9631BC4-FFF4-897E-E551-651FC88E4D6F}"/>
              </a:ext>
            </a:extLst>
          </p:cNvPr>
          <p:cNvSpPr txBox="1"/>
          <p:nvPr/>
        </p:nvSpPr>
        <p:spPr>
          <a:xfrm>
            <a:off x="151225" y="1700808"/>
            <a:ext cx="8841550" cy="4401205"/>
          </a:xfrm>
          <a:prstGeom prst="rect">
            <a:avLst/>
          </a:prstGeom>
          <a:noFill/>
        </p:spPr>
        <p:txBody>
          <a:bodyPr wrap="square">
            <a:spAutoFit/>
          </a:bodyPr>
          <a:lstStyle/>
          <a:p>
            <a:r>
              <a:rPr lang="it-IT" sz="2000" dirty="0"/>
              <a:t>4. Quarta regola: l’insegnante non è più colui che insegna e nemmeno l’unico che sa. Sarebbe riduttivo, sarebbe come relegarlo al ruolo di enciclopedia, ma si sono già Google, o Wikipedia.</a:t>
            </a:r>
          </a:p>
          <a:p>
            <a:endParaRPr lang="it-IT" sz="2000" dirty="0"/>
          </a:p>
          <a:p>
            <a:r>
              <a:rPr lang="it-IT" sz="2000" dirty="0"/>
              <a:t>L’insegnante è molto di più. Il suo ruolo non è più quello di trasmettere, ma  di sollecitare, suggerire, organizzare e aiutare i </a:t>
            </a:r>
            <a:r>
              <a:rPr lang="it-IT" sz="2000" i="1" dirty="0"/>
              <a:t>processi</a:t>
            </a:r>
            <a:r>
              <a:rPr lang="it-IT" sz="2000" dirty="0"/>
              <a:t> di formalizzazione della conoscenza.  </a:t>
            </a:r>
          </a:p>
          <a:p>
            <a:endParaRPr lang="it-IT" sz="2000" dirty="0"/>
          </a:p>
          <a:p>
            <a:r>
              <a:rPr lang="it-IT" sz="2000" dirty="0"/>
              <a:t>L’insegnante che sa tutto, e che vuole che lo studente ripeta quello che lui vuole sentirsi dire, perpetua la figura autoritaria che il ragazzo rifiuta. </a:t>
            </a:r>
          </a:p>
          <a:p>
            <a:endParaRPr lang="it-IT" sz="2000" dirty="0"/>
          </a:p>
          <a:p>
            <a:r>
              <a:rPr lang="it-IT" sz="2000" dirty="0"/>
              <a:t>È difficile passare da questo ruolo implicitamente autoritario al ruolo </a:t>
            </a:r>
            <a:r>
              <a:rPr lang="it-IT" sz="2000" i="1" dirty="0"/>
              <a:t>autorevole</a:t>
            </a:r>
            <a:r>
              <a:rPr lang="it-IT" sz="2000" dirty="0"/>
              <a:t> di chi </a:t>
            </a:r>
            <a:r>
              <a:rPr lang="it-IT" sz="2000" i="1" dirty="0"/>
              <a:t>conduce</a:t>
            </a:r>
            <a:r>
              <a:rPr lang="it-IT" sz="2000" dirty="0"/>
              <a:t> verso il sapere e sa, come diceva Socrate, che    la strada da percorrere è sempre </a:t>
            </a:r>
            <a:r>
              <a:rPr lang="it-IT" sz="2000" i="1" dirty="0"/>
              <a:t>diversa</a:t>
            </a:r>
            <a:r>
              <a:rPr lang="it-IT" sz="2000" dirty="0"/>
              <a:t>. [=individuale]</a:t>
            </a:r>
          </a:p>
        </p:txBody>
      </p:sp>
    </p:spTree>
    <p:extLst>
      <p:ext uri="{BB962C8B-B14F-4D97-AF65-F5344CB8AC3E}">
        <p14:creationId xmlns:p14="http://schemas.microsoft.com/office/powerpoint/2010/main" val="428869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39B2D2-D09A-38E4-B8EF-66AF7385DBCF}"/>
              </a:ext>
            </a:extLst>
          </p:cNvPr>
          <p:cNvSpPr>
            <a:spLocks noGrp="1"/>
          </p:cNvSpPr>
          <p:nvPr>
            <p:ph type="title"/>
          </p:nvPr>
        </p:nvSpPr>
        <p:spPr/>
        <p:txBody>
          <a:bodyPr/>
          <a:lstStyle/>
          <a:p>
            <a:r>
              <a:rPr lang="it-IT" sz="3600" dirty="0"/>
              <a:t>Sette regole (da considerare)</a:t>
            </a:r>
          </a:p>
        </p:txBody>
      </p:sp>
      <p:sp>
        <p:nvSpPr>
          <p:cNvPr id="3" name="CasellaDiTesto 2">
            <a:extLst>
              <a:ext uri="{FF2B5EF4-FFF2-40B4-BE49-F238E27FC236}">
                <a16:creationId xmlns:a16="http://schemas.microsoft.com/office/drawing/2014/main" id="{E9631BC4-FFF4-897E-E551-651FC88E4D6F}"/>
              </a:ext>
            </a:extLst>
          </p:cNvPr>
          <p:cNvSpPr txBox="1"/>
          <p:nvPr/>
        </p:nvSpPr>
        <p:spPr>
          <a:xfrm>
            <a:off x="151225" y="1268760"/>
            <a:ext cx="8841550" cy="5324535"/>
          </a:xfrm>
          <a:prstGeom prst="rect">
            <a:avLst/>
          </a:prstGeom>
          <a:noFill/>
        </p:spPr>
        <p:txBody>
          <a:bodyPr wrap="square">
            <a:spAutoFit/>
          </a:bodyPr>
          <a:lstStyle/>
          <a:p>
            <a:r>
              <a:rPr lang="it-IT" sz="2000" dirty="0"/>
              <a:t>5. Quinta regola: potatura dei programmi pe eliminare la didattica inutile. Il tempo scuola è occupato da attività di cui non si comprende l’utilità. </a:t>
            </a:r>
          </a:p>
          <a:p>
            <a:r>
              <a:rPr lang="it-IT" sz="2000" dirty="0"/>
              <a:t>Gramatica … non insegna a parlare ne scrivere</a:t>
            </a:r>
          </a:p>
          <a:p>
            <a:r>
              <a:rPr lang="it-IT" sz="2000" dirty="0"/>
              <a:t>Lingue straniere…</a:t>
            </a:r>
          </a:p>
          <a:p>
            <a:r>
              <a:rPr lang="it-IT" sz="2000" dirty="0"/>
              <a:t>Stesso discorso vale per l’educazione all’immagine e per l’educazione musicale ed educazione motoria. Nella scuola italiana, patria della cultura, si insegna storia dell’arte senza mai portare gli studenti a visitare un museo. </a:t>
            </a:r>
          </a:p>
          <a:p>
            <a:endParaRPr lang="it-IT" sz="2000" dirty="0"/>
          </a:p>
          <a:p>
            <a:r>
              <a:rPr lang="it-IT" sz="2000" dirty="0"/>
              <a:t>6. Sesta regola: introdurre in modo sistematico l’educazione informatica con LIM e strumenti multimediali. [abbiamo appena parlato]</a:t>
            </a:r>
          </a:p>
          <a:p>
            <a:endParaRPr lang="it-IT" sz="2000" dirty="0"/>
          </a:p>
          <a:p>
            <a:r>
              <a:rPr lang="it-IT" sz="2000" dirty="0"/>
              <a:t>Con i computer si impara di più e meglio e che i ragazzi hanno voglia di scoprire e di creare. </a:t>
            </a:r>
          </a:p>
          <a:p>
            <a:r>
              <a:rPr lang="it-IT" sz="2000" dirty="0"/>
              <a:t>Libro e computer sono strumenti diversi e servono per scopi diversi [e sono altamente complementari, tutti e due assolutamente necessari] </a:t>
            </a:r>
          </a:p>
          <a:p>
            <a:endParaRPr lang="it-IT" sz="2000" dirty="0"/>
          </a:p>
          <a:p>
            <a:endParaRPr lang="it-IT" sz="2000" dirty="0"/>
          </a:p>
        </p:txBody>
      </p:sp>
    </p:spTree>
    <p:extLst>
      <p:ext uri="{BB962C8B-B14F-4D97-AF65-F5344CB8AC3E}">
        <p14:creationId xmlns:p14="http://schemas.microsoft.com/office/powerpoint/2010/main" val="2787779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39B2D2-D09A-38E4-B8EF-66AF7385DBCF}"/>
              </a:ext>
            </a:extLst>
          </p:cNvPr>
          <p:cNvSpPr>
            <a:spLocks noGrp="1"/>
          </p:cNvSpPr>
          <p:nvPr>
            <p:ph type="title"/>
          </p:nvPr>
        </p:nvSpPr>
        <p:spPr/>
        <p:txBody>
          <a:bodyPr/>
          <a:lstStyle/>
          <a:p>
            <a:r>
              <a:rPr lang="it-IT" sz="3600" dirty="0"/>
              <a:t>Sette regole (da considerare)</a:t>
            </a:r>
          </a:p>
        </p:txBody>
      </p:sp>
      <p:sp>
        <p:nvSpPr>
          <p:cNvPr id="3" name="CasellaDiTesto 2">
            <a:extLst>
              <a:ext uri="{FF2B5EF4-FFF2-40B4-BE49-F238E27FC236}">
                <a16:creationId xmlns:a16="http://schemas.microsoft.com/office/drawing/2014/main" id="{E9631BC4-FFF4-897E-E551-651FC88E4D6F}"/>
              </a:ext>
            </a:extLst>
          </p:cNvPr>
          <p:cNvSpPr txBox="1"/>
          <p:nvPr/>
        </p:nvSpPr>
        <p:spPr>
          <a:xfrm>
            <a:off x="151225" y="1417638"/>
            <a:ext cx="8841550" cy="1631216"/>
          </a:xfrm>
          <a:prstGeom prst="rect">
            <a:avLst/>
          </a:prstGeom>
          <a:noFill/>
        </p:spPr>
        <p:txBody>
          <a:bodyPr wrap="square">
            <a:spAutoFit/>
          </a:bodyPr>
          <a:lstStyle/>
          <a:p>
            <a:r>
              <a:rPr lang="it-IT" sz="2000" dirty="0"/>
              <a:t>7. Una felpa e un paio di jeans per educare alla sobrietà. La scuola sembra un atelier di mode, spesso orrenda, ma sempre aggiornate. </a:t>
            </a:r>
          </a:p>
          <a:p>
            <a:r>
              <a:rPr lang="it-IT" sz="2000" dirty="0"/>
              <a:t>Nello stare a scuola è diventato preponderante su ogni altra cosa il mostrarsi o il mostrare, e l’identità sociale ci costruisce su questa </a:t>
            </a:r>
            <a:r>
              <a:rPr lang="it-IT" sz="2000" i="1" dirty="0"/>
              <a:t>effimera</a:t>
            </a:r>
            <a:r>
              <a:rPr lang="it-IT" sz="2000" dirty="0"/>
              <a:t> apparenza in una rincorsa che travolge il motivo dello stare insieme scuola: </a:t>
            </a:r>
            <a:r>
              <a:rPr lang="it-IT" sz="2000" b="1" dirty="0"/>
              <a:t>crescere</a:t>
            </a:r>
            <a:r>
              <a:rPr lang="it-IT" sz="2000" dirty="0"/>
              <a:t>. </a:t>
            </a:r>
          </a:p>
        </p:txBody>
      </p:sp>
      <p:pic>
        <p:nvPicPr>
          <p:cNvPr id="4" name="Picture 2">
            <a:extLst>
              <a:ext uri="{FF2B5EF4-FFF2-40B4-BE49-F238E27FC236}">
                <a16:creationId xmlns:a16="http://schemas.microsoft.com/office/drawing/2014/main" id="{FC4C5D5F-F9CE-E9A2-D8F2-F3DCE962D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80" y="3212976"/>
            <a:ext cx="3650308" cy="28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937E3A90-E2D0-C074-00E0-1BEF60525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116" y="3212975"/>
            <a:ext cx="3762300" cy="2821725"/>
          </a:xfrm>
          <a:prstGeom prst="rect">
            <a:avLst/>
          </a:prstGeom>
        </p:spPr>
      </p:pic>
      <p:sp>
        <p:nvSpPr>
          <p:cNvPr id="7" name="CasellaDiTesto 6">
            <a:extLst>
              <a:ext uri="{FF2B5EF4-FFF2-40B4-BE49-F238E27FC236}">
                <a16:creationId xmlns:a16="http://schemas.microsoft.com/office/drawing/2014/main" id="{23F251D9-AB64-7741-0581-12045E5DEEB4}"/>
              </a:ext>
            </a:extLst>
          </p:cNvPr>
          <p:cNvSpPr txBox="1"/>
          <p:nvPr/>
        </p:nvSpPr>
        <p:spPr>
          <a:xfrm>
            <a:off x="483591" y="6252373"/>
            <a:ext cx="8509183" cy="369332"/>
          </a:xfrm>
          <a:prstGeom prst="rect">
            <a:avLst/>
          </a:prstGeom>
          <a:noFill/>
        </p:spPr>
        <p:txBody>
          <a:bodyPr wrap="square" rtlCol="0">
            <a:spAutoFit/>
          </a:bodyPr>
          <a:lstStyle/>
          <a:p>
            <a:r>
              <a:rPr lang="it-IT" dirty="0" err="1"/>
              <a:t>Gunsan</a:t>
            </a:r>
            <a:r>
              <a:rPr lang="it-IT" dirty="0"/>
              <a:t>, Repubblica di Corea                Londra, Museo della Scienza</a:t>
            </a:r>
          </a:p>
        </p:txBody>
      </p:sp>
    </p:spTree>
    <p:extLst>
      <p:ext uri="{BB962C8B-B14F-4D97-AF65-F5344CB8AC3E}">
        <p14:creationId xmlns:p14="http://schemas.microsoft.com/office/powerpoint/2010/main" val="1530764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a:xfrm>
            <a:off x="457200" y="-16667"/>
            <a:ext cx="8229600" cy="1143000"/>
          </a:xfrm>
        </p:spPr>
        <p:txBody>
          <a:bodyPr/>
          <a:lstStyle/>
          <a:p>
            <a:pPr algn="r"/>
            <a:r>
              <a:rPr lang="it-IT" sz="3600" dirty="0"/>
              <a:t>«Rovesciamo l’ora di lezione»</a:t>
            </a:r>
          </a:p>
        </p:txBody>
      </p:sp>
      <p:pic>
        <p:nvPicPr>
          <p:cNvPr id="1026" name="Picture 2" descr="Tutta un'altra scuola! Quella di oggi ha i giorni contati - Giacomo Stella - copertina">
            <a:extLst>
              <a:ext uri="{FF2B5EF4-FFF2-40B4-BE49-F238E27FC236}">
                <a16:creationId xmlns:a16="http://schemas.microsoft.com/office/drawing/2014/main" id="{079E192D-33C4-3E6C-2678-62033C23B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6651"/>
            <a:ext cx="1001571" cy="153214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50962C3-6836-3C27-2E18-F29CC7E9A906}"/>
              </a:ext>
            </a:extLst>
          </p:cNvPr>
          <p:cNvSpPr txBox="1"/>
          <p:nvPr/>
        </p:nvSpPr>
        <p:spPr>
          <a:xfrm>
            <a:off x="1163345" y="920621"/>
            <a:ext cx="7890070" cy="4401205"/>
          </a:xfrm>
          <a:prstGeom prst="rect">
            <a:avLst/>
          </a:prstGeom>
          <a:noFill/>
        </p:spPr>
        <p:txBody>
          <a:bodyPr wrap="square" rtlCol="0">
            <a:spAutoFit/>
          </a:bodyPr>
          <a:lstStyle/>
          <a:p>
            <a:r>
              <a:rPr lang="it-IT" sz="2000" b="0" i="0" dirty="0">
                <a:solidFill>
                  <a:srgbClr val="263238"/>
                </a:solidFill>
                <a:effectLst/>
                <a:latin typeface="Raleway" pitchFamily="2" charset="0"/>
              </a:rPr>
              <a:t>Per cambiare la scuola Stella ha una proposta secca e precisa: trasformare la classe in una comunità di discussione e di confronto in cui il docente non è più un oracolo che fornisce risposte o soluzioni, ma indirizza gli allievi alla ricerca individuale e collettiva del sapere. </a:t>
            </a:r>
          </a:p>
          <a:p>
            <a:r>
              <a:rPr lang="it-IT" sz="2000" b="0" i="0" dirty="0">
                <a:solidFill>
                  <a:srgbClr val="263238"/>
                </a:solidFill>
                <a:effectLst/>
                <a:latin typeface="Raleway" pitchFamily="2" charset="0"/>
              </a:rPr>
              <a:t>È un compito che richiede novità coraggiose ed efficaci: niente più compiti a casa, un nuovo sistema di valutazione che cancelli la paura di sbagliare, sollecitare gli studenti al lavoro in gruppo, liberarli dalla tirannia del look alla moda, diffondere un modello di conoscenza con l'aiuto dell'informatica. </a:t>
            </a:r>
          </a:p>
          <a:p>
            <a:r>
              <a:rPr lang="it-IT" sz="2000" b="0" i="0" dirty="0">
                <a:solidFill>
                  <a:srgbClr val="263238"/>
                </a:solidFill>
                <a:effectLst/>
                <a:latin typeface="Raleway" pitchFamily="2" charset="0"/>
              </a:rPr>
              <a:t>Cominciamo eliminando la cattedra come monumento immobile davanti allo schieramento dei banchi e diamo a bambini e ragazzi gli strumenti per ragionare e affrontare il mondo che li aspetta. Rovesciamo l'ora di lezione.</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151225" y="6581001"/>
            <a:ext cx="8841550" cy="276999"/>
          </a:xfrm>
          <a:prstGeom prst="rect">
            <a:avLst/>
          </a:prstGeom>
          <a:noFill/>
        </p:spPr>
        <p:txBody>
          <a:bodyPr wrap="square">
            <a:spAutoFit/>
          </a:bodyPr>
          <a:lstStyle/>
          <a:p>
            <a:r>
              <a:rPr lang="it-IT" sz="1200" dirty="0"/>
              <a:t>https://www.ibs.it/tutta-altra-scuola-quella-di-libro-giacomo-stella/e/9788809823815</a:t>
            </a:r>
          </a:p>
        </p:txBody>
      </p:sp>
      <p:sp>
        <p:nvSpPr>
          <p:cNvPr id="6" name="CasellaDiTesto 5">
            <a:extLst>
              <a:ext uri="{FF2B5EF4-FFF2-40B4-BE49-F238E27FC236}">
                <a16:creationId xmlns:a16="http://schemas.microsoft.com/office/drawing/2014/main" id="{F857F59A-03A7-F68C-7445-866F47CFF74E}"/>
              </a:ext>
            </a:extLst>
          </p:cNvPr>
          <p:cNvSpPr txBox="1"/>
          <p:nvPr/>
        </p:nvSpPr>
        <p:spPr>
          <a:xfrm>
            <a:off x="189349" y="5215573"/>
            <a:ext cx="8507288" cy="1077218"/>
          </a:xfrm>
          <a:prstGeom prst="rect">
            <a:avLst/>
          </a:prstGeom>
          <a:noFill/>
        </p:spPr>
        <p:txBody>
          <a:bodyPr wrap="square">
            <a:spAutoFit/>
          </a:bodyPr>
          <a:lstStyle/>
          <a:p>
            <a:r>
              <a:rPr lang="it-IT" sz="2200" dirty="0">
                <a:solidFill>
                  <a:schemeClr val="accent2"/>
                </a:solidFill>
              </a:rPr>
              <a:t>Il vero cambiamento si produce invece attraverso una rivoluzione della formazione didattica ed educativa dei docenti. </a:t>
            </a:r>
          </a:p>
          <a:p>
            <a:r>
              <a:rPr lang="it-IT" sz="2000" b="1" dirty="0">
                <a:solidFill>
                  <a:srgbClr val="FF0000"/>
                </a:solidFill>
              </a:rPr>
              <a:t>					La stiamo proprio facendo…</a:t>
            </a:r>
            <a:endParaRPr lang="it-IT" sz="2000" b="1" baseline="30000" dirty="0">
              <a:solidFill>
                <a:srgbClr val="FF0000"/>
              </a:solidFill>
            </a:endParaRPr>
          </a:p>
        </p:txBody>
      </p:sp>
    </p:spTree>
    <p:extLst>
      <p:ext uri="{BB962C8B-B14F-4D97-AF65-F5344CB8AC3E}">
        <p14:creationId xmlns:p14="http://schemas.microsoft.com/office/powerpoint/2010/main" val="856015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p:txBody>
          <a:bodyPr/>
          <a:lstStyle/>
          <a:p>
            <a:r>
              <a:rPr lang="it-IT" sz="3600" dirty="0"/>
              <a:t>«Una lucida diagnosi»</a:t>
            </a:r>
          </a:p>
        </p:txBody>
      </p:sp>
      <p:pic>
        <p:nvPicPr>
          <p:cNvPr id="1026" name="Picture 2" descr="Tutta un'altra scuola! Quella di oggi ha i giorni contati - Giacomo Stella - copertina">
            <a:extLst>
              <a:ext uri="{FF2B5EF4-FFF2-40B4-BE49-F238E27FC236}">
                <a16:creationId xmlns:a16="http://schemas.microsoft.com/office/drawing/2014/main" id="{079E192D-33C4-3E6C-2678-62033C23B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35" y="1124744"/>
            <a:ext cx="3324204" cy="508518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50962C3-6836-3C27-2E18-F29CC7E9A906}"/>
              </a:ext>
            </a:extLst>
          </p:cNvPr>
          <p:cNvSpPr txBox="1"/>
          <p:nvPr/>
        </p:nvSpPr>
        <p:spPr>
          <a:xfrm>
            <a:off x="4547936" y="1228397"/>
            <a:ext cx="3953694" cy="4401205"/>
          </a:xfrm>
          <a:prstGeom prst="rect">
            <a:avLst/>
          </a:prstGeom>
          <a:noFill/>
        </p:spPr>
        <p:txBody>
          <a:bodyPr wrap="square" rtlCol="0">
            <a:spAutoFit/>
          </a:bodyPr>
          <a:lstStyle/>
          <a:p>
            <a:r>
              <a:rPr lang="it-IT" sz="2000" b="0" i="0" dirty="0">
                <a:solidFill>
                  <a:srgbClr val="263238"/>
                </a:solidFill>
                <a:effectLst/>
                <a:latin typeface="Raleway" pitchFamily="2" charset="0"/>
              </a:rPr>
              <a:t>Con una lucida diagnosi dell'esperienza formativa più importante della nostra vita, Giacomo Stella individua le ragioni che hanno reso la scuola di oggi un contenitore del crescente disagio di allievi, insegnanti, famiglie: il voto come unità di misura delle competenze, il modo in cui si insegna e si impara, l'uso inadeguato delle tecnologie digitali, la gestione dei deficit di apprendimento...</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179512" y="6368266"/>
            <a:ext cx="8841550" cy="369332"/>
          </a:xfrm>
          <a:prstGeom prst="rect">
            <a:avLst/>
          </a:prstGeom>
          <a:noFill/>
        </p:spPr>
        <p:txBody>
          <a:bodyPr wrap="square">
            <a:spAutoFit/>
          </a:bodyPr>
          <a:lstStyle/>
          <a:p>
            <a:r>
              <a:rPr lang="it-IT" dirty="0"/>
              <a:t>https://www.ibs.it/tutta-altra-scuola-quella-di-libro-giacomo-stella/e/9788809823815</a:t>
            </a:r>
          </a:p>
        </p:txBody>
      </p:sp>
    </p:spTree>
    <p:extLst>
      <p:ext uri="{BB962C8B-B14F-4D97-AF65-F5344CB8AC3E}">
        <p14:creationId xmlns:p14="http://schemas.microsoft.com/office/powerpoint/2010/main" val="3276440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p:txBody>
          <a:bodyPr/>
          <a:lstStyle/>
          <a:p>
            <a:pPr algn="r"/>
            <a:r>
              <a:rPr lang="it-IT" sz="3600" dirty="0"/>
              <a:t>«Quella di oggi ha i giorni contati»</a:t>
            </a:r>
          </a:p>
        </p:txBody>
      </p:sp>
      <p:sp>
        <p:nvSpPr>
          <p:cNvPr id="5" name="CasellaDiTesto 4">
            <a:extLst>
              <a:ext uri="{FF2B5EF4-FFF2-40B4-BE49-F238E27FC236}">
                <a16:creationId xmlns:a16="http://schemas.microsoft.com/office/drawing/2014/main" id="{650962C3-6836-3C27-2E18-F29CC7E9A906}"/>
              </a:ext>
            </a:extLst>
          </p:cNvPr>
          <p:cNvSpPr txBox="1"/>
          <p:nvPr/>
        </p:nvSpPr>
        <p:spPr>
          <a:xfrm>
            <a:off x="1171789" y="1196752"/>
            <a:ext cx="7890070" cy="400110"/>
          </a:xfrm>
          <a:prstGeom prst="rect">
            <a:avLst/>
          </a:prstGeom>
          <a:noFill/>
        </p:spPr>
        <p:txBody>
          <a:bodyPr wrap="square" rtlCol="0">
            <a:spAutoFit/>
          </a:bodyPr>
          <a:lstStyle/>
          <a:p>
            <a:r>
              <a:rPr lang="it-IT" sz="2000" b="0" i="0" dirty="0">
                <a:solidFill>
                  <a:srgbClr val="263238"/>
                </a:solidFill>
                <a:effectLst/>
                <a:latin typeface="Raleway" pitchFamily="2" charset="0"/>
              </a:rPr>
              <a:t>.</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287107" y="1237946"/>
            <a:ext cx="8841550" cy="5016758"/>
          </a:xfrm>
          <a:prstGeom prst="rect">
            <a:avLst/>
          </a:prstGeom>
          <a:noFill/>
        </p:spPr>
        <p:txBody>
          <a:bodyPr wrap="square">
            <a:spAutoFit/>
          </a:bodyPr>
          <a:lstStyle/>
          <a:p>
            <a:r>
              <a:rPr lang="it-IT" sz="2000" dirty="0"/>
              <a:t>La maggior parte di noi porta i figli in una scuola che non ha nulla di diverso: gli stessi edifici che riconosciamo per la loro struttura austera o tetra, anni 50</a:t>
            </a:r>
          </a:p>
          <a:p>
            <a:endParaRPr lang="it-IT" sz="2000" dirty="0"/>
          </a:p>
          <a:p>
            <a:r>
              <a:rPr lang="it-IT" sz="2000" dirty="0"/>
              <a:t>Il contenitore è rimasto identico, ma i nomi sono cambiati: non più le medie  e superiori ma la seconda di primo grado, e secondaria di secondo grado, secondo un criterio di complessità lessicale che esprime bene la confusione </a:t>
            </a:r>
            <a:r>
              <a:rPr lang="it-IT" sz="2000" i="1" dirty="0"/>
              <a:t>cervellotica</a:t>
            </a:r>
            <a:r>
              <a:rPr lang="it-IT" sz="2000" dirty="0"/>
              <a:t> delle amministrazioni […]</a:t>
            </a:r>
          </a:p>
          <a:p>
            <a:endParaRPr lang="it-IT" sz="2000" dirty="0"/>
          </a:p>
          <a:p>
            <a:r>
              <a:rPr lang="it-IT" sz="2000" dirty="0"/>
              <a:t>Anche i nomi delle materie sono cambiate. Ginnastica o educazione fisica sia chiama «scienze motorie e sportive» […] (p.8)</a:t>
            </a:r>
          </a:p>
          <a:p>
            <a:endParaRPr lang="it-IT" sz="2000" dirty="0"/>
          </a:p>
          <a:p>
            <a:r>
              <a:rPr lang="it-IT" sz="2000" dirty="0"/>
              <a:t>Inoltre le  materie si sono moltiplicate. In 27 ore settimanali fin dalla prima elementare sono previste 11 materie: italiano, inglese, storia, geografia, matematica, scienze, tecnologia e informatica, musica, arte e immagine, scienza motorie e sportive, religione. 50 anni fa c’erano 24 ore e solo due materie […]</a:t>
            </a:r>
          </a:p>
        </p:txBody>
      </p:sp>
      <p:sp>
        <p:nvSpPr>
          <p:cNvPr id="3" name="CasellaDiTesto 2">
            <a:extLst>
              <a:ext uri="{FF2B5EF4-FFF2-40B4-BE49-F238E27FC236}">
                <a16:creationId xmlns:a16="http://schemas.microsoft.com/office/drawing/2014/main" id="{751CD704-CF56-8314-4B2C-B2FA09787CDF}"/>
              </a:ext>
            </a:extLst>
          </p:cNvPr>
          <p:cNvSpPr txBox="1"/>
          <p:nvPr/>
        </p:nvSpPr>
        <p:spPr>
          <a:xfrm>
            <a:off x="331912" y="6520666"/>
            <a:ext cx="8841550" cy="369332"/>
          </a:xfrm>
          <a:prstGeom prst="rect">
            <a:avLst/>
          </a:prstGeom>
          <a:noFill/>
        </p:spPr>
        <p:txBody>
          <a:bodyPr wrap="square">
            <a:spAutoFit/>
          </a:bodyPr>
          <a:lstStyle/>
          <a:p>
            <a:r>
              <a:rPr lang="it-IT" dirty="0"/>
              <a:t>Giacomo Stella, </a:t>
            </a:r>
            <a:r>
              <a:rPr lang="it-IT" i="1" dirty="0"/>
              <a:t>Tutto un’altra scuola</a:t>
            </a:r>
            <a:r>
              <a:rPr lang="it-IT" dirty="0"/>
              <a:t>, Giunti Editore, 2016</a:t>
            </a:r>
          </a:p>
        </p:txBody>
      </p:sp>
    </p:spTree>
    <p:extLst>
      <p:ext uri="{BB962C8B-B14F-4D97-AF65-F5344CB8AC3E}">
        <p14:creationId xmlns:p14="http://schemas.microsoft.com/office/powerpoint/2010/main" val="3608799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p:txBody>
          <a:bodyPr/>
          <a:lstStyle/>
          <a:p>
            <a:r>
              <a:rPr lang="it-IT" sz="3600" dirty="0"/>
              <a:t>«Obbligo scolastico»</a:t>
            </a:r>
          </a:p>
        </p:txBody>
      </p:sp>
      <p:sp>
        <p:nvSpPr>
          <p:cNvPr id="5" name="CasellaDiTesto 4">
            <a:extLst>
              <a:ext uri="{FF2B5EF4-FFF2-40B4-BE49-F238E27FC236}">
                <a16:creationId xmlns:a16="http://schemas.microsoft.com/office/drawing/2014/main" id="{650962C3-6836-3C27-2E18-F29CC7E9A906}"/>
              </a:ext>
            </a:extLst>
          </p:cNvPr>
          <p:cNvSpPr txBox="1"/>
          <p:nvPr/>
        </p:nvSpPr>
        <p:spPr>
          <a:xfrm>
            <a:off x="1171789" y="1196752"/>
            <a:ext cx="7890070" cy="400110"/>
          </a:xfrm>
          <a:prstGeom prst="rect">
            <a:avLst/>
          </a:prstGeom>
          <a:noFill/>
        </p:spPr>
        <p:txBody>
          <a:bodyPr wrap="square" rtlCol="0">
            <a:spAutoFit/>
          </a:bodyPr>
          <a:lstStyle/>
          <a:p>
            <a:r>
              <a:rPr lang="it-IT" sz="2000" b="0" i="0" dirty="0">
                <a:solidFill>
                  <a:srgbClr val="263238"/>
                </a:solidFill>
                <a:effectLst/>
                <a:latin typeface="Raleway" pitchFamily="2" charset="0"/>
              </a:rPr>
              <a:t>.</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287107" y="1237946"/>
            <a:ext cx="8841550" cy="5016758"/>
          </a:xfrm>
          <a:prstGeom prst="rect">
            <a:avLst/>
          </a:prstGeom>
          <a:noFill/>
        </p:spPr>
        <p:txBody>
          <a:bodyPr wrap="square">
            <a:spAutoFit/>
          </a:bodyPr>
          <a:lstStyle/>
          <a:p>
            <a:r>
              <a:rPr lang="it-IT" sz="2000" dirty="0"/>
              <a:t>L’obbligo scolastico esiste da molti anni, ma la scuola lo ha interpretato come vincolo burocratico e non come cambiamento di ruolo della scuola nella società. </a:t>
            </a:r>
          </a:p>
          <a:p>
            <a:r>
              <a:rPr lang="it-IT" sz="2000" dirty="0">
                <a:solidFill>
                  <a:schemeClr val="accent2"/>
                </a:solidFill>
              </a:rPr>
              <a:t>[Pure l’università viene considerata un’istituzione per fare la ricerca, anzi – pubblicazioni, in secondo ordine – «produrre» laureati, ma solo marginalmente come </a:t>
            </a:r>
            <a:r>
              <a:rPr lang="it-IT" sz="2000" i="1" dirty="0">
                <a:solidFill>
                  <a:schemeClr val="accent2"/>
                </a:solidFill>
              </a:rPr>
              <a:t>l’agora</a:t>
            </a:r>
            <a:r>
              <a:rPr lang="it-IT" sz="2000" dirty="0">
                <a:solidFill>
                  <a:schemeClr val="accent2"/>
                </a:solidFill>
              </a:rPr>
              <a:t> per creare la sapienza e costituire un luogo (loco) d’aggregazione culturale].</a:t>
            </a:r>
            <a:r>
              <a:rPr lang="it-IT" sz="2000" dirty="0"/>
              <a:t>  </a:t>
            </a:r>
          </a:p>
          <a:p>
            <a:endParaRPr lang="it-IT" sz="2000" dirty="0"/>
          </a:p>
          <a:p>
            <a:r>
              <a:rPr lang="it-IT" sz="2000" dirty="0"/>
              <a:t>Poteva e doveva essere l’occasione per rivoltare l’ottica </a:t>
            </a:r>
            <a:r>
              <a:rPr lang="it-IT" sz="2000" i="1" dirty="0"/>
              <a:t>selezionante</a:t>
            </a:r>
            <a:r>
              <a:rPr lang="it-IT" sz="2000" dirty="0"/>
              <a:t> ed educativa, di promozione del futuro cittadino e invece è stata interpretata come il servizio militare obbligatorio (p.22)</a:t>
            </a:r>
          </a:p>
          <a:p>
            <a:endParaRPr lang="it-IT" sz="2000" dirty="0"/>
          </a:p>
          <a:p>
            <a:r>
              <a:rPr lang="it-IT" sz="2000" dirty="0"/>
              <a:t>«l’individualizzazione» (p. 24, 1-5)</a:t>
            </a:r>
          </a:p>
          <a:p>
            <a:endParaRPr lang="it-IT" sz="2000" dirty="0"/>
          </a:p>
          <a:p>
            <a:r>
              <a:rPr lang="it-IT" sz="2000" dirty="0"/>
              <a:t>A scuola si insegna, a casa si impara</a:t>
            </a:r>
          </a:p>
          <a:p>
            <a:r>
              <a:rPr lang="it-IT" sz="2000" dirty="0"/>
              <a:t>Se il ragazzo non impara il problema è della famiglia (p.26)</a:t>
            </a:r>
          </a:p>
        </p:txBody>
      </p:sp>
      <p:sp>
        <p:nvSpPr>
          <p:cNvPr id="3" name="CasellaDiTesto 2">
            <a:extLst>
              <a:ext uri="{FF2B5EF4-FFF2-40B4-BE49-F238E27FC236}">
                <a16:creationId xmlns:a16="http://schemas.microsoft.com/office/drawing/2014/main" id="{751CD704-CF56-8314-4B2C-B2FA09787CDF}"/>
              </a:ext>
            </a:extLst>
          </p:cNvPr>
          <p:cNvSpPr txBox="1"/>
          <p:nvPr/>
        </p:nvSpPr>
        <p:spPr>
          <a:xfrm>
            <a:off x="331912" y="6520666"/>
            <a:ext cx="8841550" cy="369332"/>
          </a:xfrm>
          <a:prstGeom prst="rect">
            <a:avLst/>
          </a:prstGeom>
          <a:noFill/>
        </p:spPr>
        <p:txBody>
          <a:bodyPr wrap="square">
            <a:spAutoFit/>
          </a:bodyPr>
          <a:lstStyle/>
          <a:p>
            <a:r>
              <a:rPr lang="it-IT" dirty="0"/>
              <a:t>Giacomo Stella, </a:t>
            </a:r>
            <a:r>
              <a:rPr lang="it-IT" i="1" dirty="0"/>
              <a:t>Tutto un’altra scuola</a:t>
            </a:r>
            <a:r>
              <a:rPr lang="it-IT" dirty="0"/>
              <a:t>, Giunti Editore, 2016</a:t>
            </a:r>
          </a:p>
        </p:txBody>
      </p:sp>
    </p:spTree>
    <p:extLst>
      <p:ext uri="{BB962C8B-B14F-4D97-AF65-F5344CB8AC3E}">
        <p14:creationId xmlns:p14="http://schemas.microsoft.com/office/powerpoint/2010/main" val="355317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p:txBody>
          <a:bodyPr/>
          <a:lstStyle/>
          <a:p>
            <a:r>
              <a:rPr lang="it-IT" sz="3600" dirty="0">
                <a:solidFill>
                  <a:schemeClr val="accent2"/>
                </a:solidFill>
              </a:rPr>
              <a:t>GK: «la didattica è la capacità di…» </a:t>
            </a:r>
          </a:p>
        </p:txBody>
      </p:sp>
      <p:sp>
        <p:nvSpPr>
          <p:cNvPr id="5" name="CasellaDiTesto 4">
            <a:extLst>
              <a:ext uri="{FF2B5EF4-FFF2-40B4-BE49-F238E27FC236}">
                <a16:creationId xmlns:a16="http://schemas.microsoft.com/office/drawing/2014/main" id="{650962C3-6836-3C27-2E18-F29CC7E9A906}"/>
              </a:ext>
            </a:extLst>
          </p:cNvPr>
          <p:cNvSpPr txBox="1"/>
          <p:nvPr/>
        </p:nvSpPr>
        <p:spPr>
          <a:xfrm>
            <a:off x="1171789" y="1196752"/>
            <a:ext cx="7890070" cy="400110"/>
          </a:xfrm>
          <a:prstGeom prst="rect">
            <a:avLst/>
          </a:prstGeom>
          <a:noFill/>
        </p:spPr>
        <p:txBody>
          <a:bodyPr wrap="square" rtlCol="0">
            <a:spAutoFit/>
          </a:bodyPr>
          <a:lstStyle/>
          <a:p>
            <a:r>
              <a:rPr lang="it-IT" sz="2000" b="0" i="0" dirty="0">
                <a:solidFill>
                  <a:srgbClr val="263238"/>
                </a:solidFill>
                <a:effectLst/>
                <a:latin typeface="Raleway" pitchFamily="2" charset="0"/>
              </a:rPr>
              <a:t>.</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287107" y="1237946"/>
            <a:ext cx="8841550" cy="5016758"/>
          </a:xfrm>
          <a:prstGeom prst="rect">
            <a:avLst/>
          </a:prstGeom>
          <a:noFill/>
        </p:spPr>
        <p:txBody>
          <a:bodyPr wrap="square">
            <a:spAutoFit/>
          </a:bodyPr>
          <a:lstStyle/>
          <a:p>
            <a:r>
              <a:rPr lang="it-IT" sz="2000" dirty="0">
                <a:solidFill>
                  <a:schemeClr val="accent2"/>
                </a:solidFill>
              </a:rPr>
              <a:t>individuare le difficoltà nel processo di apprendimento e fornire delle ricette operative come superare queste difficoltà</a:t>
            </a:r>
          </a:p>
          <a:p>
            <a:endParaRPr lang="it-IT" sz="2000" dirty="0"/>
          </a:p>
          <a:p>
            <a:r>
              <a:rPr lang="it-IT" sz="2000" dirty="0"/>
              <a:t>Eppure gli allievi che hanno difficoltà dovrebbero essere il principale interesse della scuola e degli insegnanti per almeno due motivi </a:t>
            </a:r>
          </a:p>
          <a:p>
            <a:pPr marL="457200" indent="-457200">
              <a:buAutoNum type="arabicPeriod"/>
            </a:pPr>
            <a:r>
              <a:rPr lang="it-IT" sz="2000" dirty="0"/>
              <a:t>I processi di apprendimento si scoprono osservando chi ha delle difficoltà e non chi li acquisisce senza sforzo.   </a:t>
            </a:r>
          </a:p>
          <a:p>
            <a:pPr marL="457200" indent="-457200">
              <a:buAutoNum type="arabicPeriod"/>
            </a:pPr>
            <a:r>
              <a:rPr lang="it-IT" sz="2000" dirty="0"/>
              <a:t>Coloro che non apprendono spontaneamente hanno più bisogno dell’aiuto del docente. </a:t>
            </a:r>
          </a:p>
          <a:p>
            <a:r>
              <a:rPr lang="it-IT" sz="2000" dirty="0"/>
              <a:t>La recente ricerca dell’università di Yale ha mostrato che, quando la didattica parte dai bisogni dei più deboli, quando gli insegnanti dedicano maggior attenzione ai bambini più lenti, tutta la casse ne ricava dei vantaggi: si riduce il bullismo, nelle fasce più deboli diminuisce il tasso di devianza, addirittura sembra che in questi studenti risulti meno frequente in età adulta la tendenza alla conflittualità sociale e il ricorso all’uso delle armi.</a:t>
            </a:r>
          </a:p>
          <a:p>
            <a:r>
              <a:rPr lang="it-IT" sz="2000" dirty="0"/>
              <a:t>Potenza della scuola! (p.28)</a:t>
            </a:r>
          </a:p>
        </p:txBody>
      </p:sp>
      <p:sp>
        <p:nvSpPr>
          <p:cNvPr id="3" name="CasellaDiTesto 2">
            <a:extLst>
              <a:ext uri="{FF2B5EF4-FFF2-40B4-BE49-F238E27FC236}">
                <a16:creationId xmlns:a16="http://schemas.microsoft.com/office/drawing/2014/main" id="{751CD704-CF56-8314-4B2C-B2FA09787CDF}"/>
              </a:ext>
            </a:extLst>
          </p:cNvPr>
          <p:cNvSpPr txBox="1"/>
          <p:nvPr/>
        </p:nvSpPr>
        <p:spPr>
          <a:xfrm>
            <a:off x="331912" y="6520666"/>
            <a:ext cx="8841550" cy="369332"/>
          </a:xfrm>
          <a:prstGeom prst="rect">
            <a:avLst/>
          </a:prstGeom>
          <a:noFill/>
        </p:spPr>
        <p:txBody>
          <a:bodyPr wrap="square">
            <a:spAutoFit/>
          </a:bodyPr>
          <a:lstStyle/>
          <a:p>
            <a:r>
              <a:rPr lang="it-IT" dirty="0"/>
              <a:t>Giacomo Stella, </a:t>
            </a:r>
            <a:r>
              <a:rPr lang="it-IT" i="1" dirty="0"/>
              <a:t>Tutto un’altra scuola</a:t>
            </a:r>
            <a:r>
              <a:rPr lang="it-IT" dirty="0"/>
              <a:t>, Giunti Editore, 2016</a:t>
            </a:r>
          </a:p>
        </p:txBody>
      </p:sp>
    </p:spTree>
    <p:extLst>
      <p:ext uri="{BB962C8B-B14F-4D97-AF65-F5344CB8AC3E}">
        <p14:creationId xmlns:p14="http://schemas.microsoft.com/office/powerpoint/2010/main" val="1952889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a:xfrm>
            <a:off x="457200" y="-34208"/>
            <a:ext cx="8229600" cy="1143000"/>
          </a:xfrm>
        </p:spPr>
        <p:txBody>
          <a:bodyPr/>
          <a:lstStyle/>
          <a:p>
            <a:r>
              <a:rPr lang="it-IT" sz="3600" dirty="0"/>
              <a:t>Come si manifesta il disagio</a:t>
            </a:r>
          </a:p>
        </p:txBody>
      </p:sp>
      <p:sp>
        <p:nvSpPr>
          <p:cNvPr id="5" name="CasellaDiTesto 4">
            <a:extLst>
              <a:ext uri="{FF2B5EF4-FFF2-40B4-BE49-F238E27FC236}">
                <a16:creationId xmlns:a16="http://schemas.microsoft.com/office/drawing/2014/main" id="{650962C3-6836-3C27-2E18-F29CC7E9A906}"/>
              </a:ext>
            </a:extLst>
          </p:cNvPr>
          <p:cNvSpPr txBox="1"/>
          <p:nvPr/>
        </p:nvSpPr>
        <p:spPr>
          <a:xfrm>
            <a:off x="1171789" y="1196752"/>
            <a:ext cx="7890070" cy="400110"/>
          </a:xfrm>
          <a:prstGeom prst="rect">
            <a:avLst/>
          </a:prstGeom>
          <a:noFill/>
        </p:spPr>
        <p:txBody>
          <a:bodyPr wrap="square" rtlCol="0">
            <a:spAutoFit/>
          </a:bodyPr>
          <a:lstStyle/>
          <a:p>
            <a:r>
              <a:rPr lang="it-IT" sz="2000" b="0" i="0" dirty="0">
                <a:solidFill>
                  <a:srgbClr val="263238"/>
                </a:solidFill>
                <a:effectLst/>
                <a:latin typeface="Raleway" pitchFamily="2" charset="0"/>
              </a:rPr>
              <a:t>.</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220309" y="919844"/>
            <a:ext cx="8841550" cy="1938992"/>
          </a:xfrm>
          <a:prstGeom prst="rect">
            <a:avLst/>
          </a:prstGeom>
          <a:noFill/>
        </p:spPr>
        <p:txBody>
          <a:bodyPr wrap="square">
            <a:spAutoFit/>
          </a:bodyPr>
          <a:lstStyle/>
          <a:p>
            <a:r>
              <a:rPr lang="it-IT" sz="2000" dirty="0"/>
              <a:t>Si comincia in prima elementare: Marco di sei anni legge stentatamente, i compagni ridacchiano e lo prendono in giro. La maestra invita bambini a non fare così, ma poi lo fa stare in classe durante la ricreazione perché non riesce mai a finire di copiare dalla lavagna. Marco scrive il tre talvolta a  rovescio, anche nella stessa pagina in cui c’è il modello scritto dalla maestra. </a:t>
            </a:r>
          </a:p>
          <a:p>
            <a:endParaRPr lang="it-IT" sz="2000" dirty="0"/>
          </a:p>
        </p:txBody>
      </p:sp>
      <p:sp>
        <p:nvSpPr>
          <p:cNvPr id="3" name="CasellaDiTesto 2">
            <a:extLst>
              <a:ext uri="{FF2B5EF4-FFF2-40B4-BE49-F238E27FC236}">
                <a16:creationId xmlns:a16="http://schemas.microsoft.com/office/drawing/2014/main" id="{751CD704-CF56-8314-4B2C-B2FA09787CDF}"/>
              </a:ext>
            </a:extLst>
          </p:cNvPr>
          <p:cNvSpPr txBox="1"/>
          <p:nvPr/>
        </p:nvSpPr>
        <p:spPr>
          <a:xfrm>
            <a:off x="295241" y="6351744"/>
            <a:ext cx="8841550" cy="523220"/>
          </a:xfrm>
          <a:prstGeom prst="rect">
            <a:avLst/>
          </a:prstGeom>
          <a:noFill/>
        </p:spPr>
        <p:txBody>
          <a:bodyPr wrap="square">
            <a:spAutoFit/>
          </a:bodyPr>
          <a:lstStyle/>
          <a:p>
            <a:r>
              <a:rPr lang="it-IT" sz="1400" dirty="0"/>
              <a:t>Giacomo Stella, </a:t>
            </a:r>
            <a:r>
              <a:rPr lang="it-IT" sz="1400" i="1" dirty="0"/>
              <a:t>Tutto un’altra scuola</a:t>
            </a:r>
            <a:r>
              <a:rPr lang="it-IT" sz="1400" dirty="0"/>
              <a:t>, Giunti Editore, 2016, p. 29</a:t>
            </a:r>
          </a:p>
          <a:p>
            <a:r>
              <a:rPr lang="it-IT" sz="1400" dirty="0"/>
              <a:t>https://it.wikipedia.org/wiki/51_Pegasi_b</a:t>
            </a:r>
          </a:p>
        </p:txBody>
      </p:sp>
      <p:sp>
        <p:nvSpPr>
          <p:cNvPr id="7" name="CasellaDiTesto 6">
            <a:extLst>
              <a:ext uri="{FF2B5EF4-FFF2-40B4-BE49-F238E27FC236}">
                <a16:creationId xmlns:a16="http://schemas.microsoft.com/office/drawing/2014/main" id="{8A6B227E-5861-4C71-339F-2EBE7583B47F}"/>
              </a:ext>
            </a:extLst>
          </p:cNvPr>
          <p:cNvSpPr txBox="1"/>
          <p:nvPr/>
        </p:nvSpPr>
        <p:spPr>
          <a:xfrm>
            <a:off x="331912" y="2545970"/>
            <a:ext cx="5104184" cy="3693319"/>
          </a:xfrm>
          <a:prstGeom prst="rect">
            <a:avLst/>
          </a:prstGeom>
          <a:noFill/>
        </p:spPr>
        <p:txBody>
          <a:bodyPr wrap="square">
            <a:spAutoFit/>
          </a:bodyPr>
          <a:lstStyle/>
          <a:p>
            <a:r>
              <a:rPr lang="it-IT" sz="1800" dirty="0">
                <a:solidFill>
                  <a:schemeClr val="accent2"/>
                </a:solidFill>
              </a:rPr>
              <a:t>Alessandro (4 anni, appena compiuti) sa scrivere il suo nome, ma non distingue «L» a destra da quella a sinistra: l’adeguata funzione nel cervello sta ancora facendo «la coda», per procedere quando la mera forma ad angolo di «L» si fissa bene nella mente. </a:t>
            </a:r>
          </a:p>
          <a:p>
            <a:endParaRPr lang="it-IT" dirty="0">
              <a:solidFill>
                <a:schemeClr val="accent2"/>
              </a:solidFill>
            </a:endParaRPr>
          </a:p>
          <a:p>
            <a:r>
              <a:rPr lang="it-IT" sz="1800" dirty="0">
                <a:solidFill>
                  <a:schemeClr val="accent2"/>
                </a:solidFill>
              </a:rPr>
              <a:t>Vedi anche la lettera «E», che </a:t>
            </a:r>
            <a:r>
              <a:rPr lang="it-IT" sz="1800" b="1" dirty="0" err="1">
                <a:solidFill>
                  <a:schemeClr val="accent2"/>
                </a:solidFill>
              </a:rPr>
              <a:t>é</a:t>
            </a:r>
            <a:r>
              <a:rPr lang="it-IT" sz="1800" dirty="0">
                <a:solidFill>
                  <a:schemeClr val="accent2"/>
                </a:solidFill>
              </a:rPr>
              <a:t> corretta ma non segue ancora il calcolo giusto.</a:t>
            </a:r>
          </a:p>
          <a:p>
            <a:endParaRPr lang="it-IT" dirty="0">
              <a:solidFill>
                <a:schemeClr val="accent2"/>
              </a:solidFill>
            </a:endParaRPr>
          </a:p>
          <a:p>
            <a:r>
              <a:rPr lang="it-IT" sz="1800" dirty="0">
                <a:solidFill>
                  <a:schemeClr val="accent2"/>
                </a:solidFill>
              </a:rPr>
              <a:t>Poi, tutti i disegni di ALF hanno due Soli, come visto da una pianeta della stella binaria (tipo </a:t>
            </a:r>
            <a:r>
              <a:rPr lang="it-IT" sz="1800" dirty="0" err="1">
                <a:solidFill>
                  <a:schemeClr val="accent2"/>
                </a:solidFill>
              </a:rPr>
              <a:t>Pegasus</a:t>
            </a:r>
            <a:r>
              <a:rPr lang="it-IT" sz="1800" dirty="0">
                <a:solidFill>
                  <a:schemeClr val="accent2"/>
                </a:solidFill>
              </a:rPr>
              <a:t> B51) </a:t>
            </a:r>
          </a:p>
        </p:txBody>
      </p:sp>
      <p:pic>
        <p:nvPicPr>
          <p:cNvPr id="9" name="Immagine 8" descr="Immagine che contiene testo, tessuto&#10;&#10;Descrizione generata automaticamente">
            <a:extLst>
              <a:ext uri="{FF2B5EF4-FFF2-40B4-BE49-F238E27FC236}">
                <a16:creationId xmlns:a16="http://schemas.microsoft.com/office/drawing/2014/main" id="{D5EDD9B7-F1A3-9DE4-A1F8-F0FB0D292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7918" y="2521629"/>
            <a:ext cx="3128882" cy="4306814"/>
          </a:xfrm>
          <a:prstGeom prst="rect">
            <a:avLst/>
          </a:prstGeom>
          <a:ln>
            <a:solidFill>
              <a:srgbClr val="008000"/>
            </a:solidFill>
          </a:ln>
        </p:spPr>
      </p:pic>
    </p:spTree>
    <p:extLst>
      <p:ext uri="{BB962C8B-B14F-4D97-AF65-F5344CB8AC3E}">
        <p14:creationId xmlns:p14="http://schemas.microsoft.com/office/powerpoint/2010/main" val="2189475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0"/>
            <a:ext cx="8229600" cy="1143000"/>
          </a:xfrm>
        </p:spPr>
        <p:txBody>
          <a:bodyPr/>
          <a:lstStyle/>
          <a:p>
            <a:r>
              <a:rPr lang="it-IT" sz="3600" dirty="0"/>
              <a:t>Qui tocchiamo una cosa seria delle neuroscienze</a:t>
            </a:r>
          </a:p>
        </p:txBody>
      </p:sp>
      <p:sp>
        <p:nvSpPr>
          <p:cNvPr id="5" name="CasellaDiTesto 4">
            <a:extLst>
              <a:ext uri="{FF2B5EF4-FFF2-40B4-BE49-F238E27FC236}">
                <a16:creationId xmlns:a16="http://schemas.microsoft.com/office/drawing/2014/main" id="{20623D54-40F7-6D23-6F93-F6E7CE6500D1}"/>
              </a:ext>
            </a:extLst>
          </p:cNvPr>
          <p:cNvSpPr txBox="1"/>
          <p:nvPr/>
        </p:nvSpPr>
        <p:spPr>
          <a:xfrm>
            <a:off x="143508" y="1228397"/>
            <a:ext cx="8856984" cy="5647700"/>
          </a:xfrm>
          <a:prstGeom prst="rect">
            <a:avLst/>
          </a:prstGeom>
          <a:noFill/>
        </p:spPr>
        <p:txBody>
          <a:bodyPr wrap="square">
            <a:spAutoFit/>
          </a:bodyPr>
          <a:lstStyle/>
          <a:p>
            <a:r>
              <a:rPr lang="it-IT" sz="1900" dirty="0">
                <a:solidFill>
                  <a:schemeClr val="accent2"/>
                </a:solidFill>
              </a:rPr>
              <a:t>Vi ricordate l’osservazione di Comenius che l’educazione bisogna cominciare presto, «prima che le menti vengano corrotte da altre cose».</a:t>
            </a:r>
          </a:p>
          <a:p>
            <a:endParaRPr lang="it-IT" sz="1900" dirty="0">
              <a:solidFill>
                <a:schemeClr val="accent2"/>
              </a:solidFill>
            </a:endParaRPr>
          </a:p>
          <a:p>
            <a:r>
              <a:rPr lang="it-IT" sz="1900" dirty="0">
                <a:solidFill>
                  <a:schemeClr val="accent2"/>
                </a:solidFill>
              </a:rPr>
              <a:t>Sia la psicologia dello sviluppo, sia le neuroscienze dicono che determinate funzioni (tipo il pensiero astratto) si formano nell’età ben determinata (18 anni).</a:t>
            </a:r>
          </a:p>
          <a:p>
            <a:endParaRPr lang="it-IT" sz="1900" dirty="0">
              <a:solidFill>
                <a:schemeClr val="accent2"/>
              </a:solidFill>
            </a:endParaRPr>
          </a:p>
          <a:p>
            <a:r>
              <a:rPr lang="it-IT" sz="1900" dirty="0">
                <a:solidFill>
                  <a:schemeClr val="accent2"/>
                </a:solidFill>
              </a:rPr>
              <a:t>Sappiamo bene che bambini imparano a parlare all’età di due anni: allora possono frequentare la scuola materna. </a:t>
            </a:r>
          </a:p>
          <a:p>
            <a:endParaRPr lang="it-IT" sz="1900" dirty="0">
              <a:solidFill>
                <a:schemeClr val="accent2"/>
              </a:solidFill>
            </a:endParaRPr>
          </a:p>
          <a:p>
            <a:r>
              <a:rPr lang="it-IT" sz="1900" dirty="0">
                <a:solidFill>
                  <a:schemeClr val="accent2"/>
                </a:solidFill>
              </a:rPr>
              <a:t>Se la capacità di parlare non si sviluppa in questo periodo, si può recuperare più tardi. (Il caso del bambino «selvaggio» di </a:t>
            </a:r>
            <a:r>
              <a:rPr lang="it-IT" sz="1900" dirty="0" err="1">
                <a:solidFill>
                  <a:schemeClr val="accent2"/>
                </a:solidFill>
              </a:rPr>
              <a:t>Itard</a:t>
            </a:r>
            <a:r>
              <a:rPr lang="it-IT" sz="1900" dirty="0">
                <a:solidFill>
                  <a:schemeClr val="accent2"/>
                </a:solidFill>
              </a:rPr>
              <a:t> nei tempi di Rivoluzione 1798). </a:t>
            </a:r>
          </a:p>
          <a:p>
            <a:endParaRPr lang="it-IT" sz="1900" dirty="0">
              <a:solidFill>
                <a:schemeClr val="accent2"/>
              </a:solidFill>
            </a:endParaRPr>
          </a:p>
          <a:p>
            <a:r>
              <a:rPr lang="it-IT" sz="1900" dirty="0">
                <a:solidFill>
                  <a:schemeClr val="accent2"/>
                </a:solidFill>
              </a:rPr>
              <a:t>Ma le lezioni sulla architettura del computer ci insegnano, che per un </a:t>
            </a:r>
            <a:r>
              <a:rPr lang="it-IT" sz="1900" i="1" dirty="0">
                <a:solidFill>
                  <a:schemeClr val="accent2"/>
                </a:solidFill>
              </a:rPr>
              <a:t>fluido</a:t>
            </a:r>
            <a:r>
              <a:rPr lang="it-IT" sz="1900" dirty="0">
                <a:solidFill>
                  <a:schemeClr val="accent2"/>
                </a:solidFill>
              </a:rPr>
              <a:t> funzionamento, i compiti più basilari (tipo il sistema operativo) devono occupare le celle di memoria sufficientemente basse; caricando il sistema nelle celle alte non assicura un funzionamento </a:t>
            </a:r>
            <a:r>
              <a:rPr lang="it-IT" sz="1900" i="1" dirty="0">
                <a:solidFill>
                  <a:schemeClr val="accent2"/>
                </a:solidFill>
              </a:rPr>
              <a:t>fluido </a:t>
            </a:r>
            <a:r>
              <a:rPr lang="it-IT" sz="1900" dirty="0">
                <a:solidFill>
                  <a:schemeClr val="accent2"/>
                </a:solidFill>
              </a:rPr>
              <a:t>del intero computer.</a:t>
            </a:r>
          </a:p>
          <a:p>
            <a:endParaRPr lang="it-IT" sz="1900" dirty="0">
              <a:solidFill>
                <a:schemeClr val="accent2"/>
              </a:solidFill>
            </a:endParaRPr>
          </a:p>
          <a:p>
            <a:r>
              <a:rPr lang="it-IT" sz="1900" dirty="0">
                <a:solidFill>
                  <a:schemeClr val="accent2"/>
                </a:solidFill>
              </a:rPr>
              <a:t>Così, anche il parlare (e poi il linguaggio) dovrebbero proseguire nel tempo </a:t>
            </a:r>
            <a:r>
              <a:rPr lang="it-IT" sz="1900" i="1" dirty="0">
                <a:solidFill>
                  <a:schemeClr val="accent2"/>
                </a:solidFill>
              </a:rPr>
              <a:t>giusto.</a:t>
            </a:r>
            <a:r>
              <a:rPr lang="it-IT" sz="1900" dirty="0">
                <a:solidFill>
                  <a:schemeClr val="accent2"/>
                </a:solidFill>
              </a:rPr>
              <a:t>    </a:t>
            </a:r>
          </a:p>
        </p:txBody>
      </p:sp>
    </p:spTree>
    <p:extLst>
      <p:ext uri="{BB962C8B-B14F-4D97-AF65-F5344CB8AC3E}">
        <p14:creationId xmlns:p14="http://schemas.microsoft.com/office/powerpoint/2010/main" val="3835364852"/>
      </p:ext>
    </p:extLst>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8187</TotalTime>
  <Words>4340</Words>
  <Application>Microsoft Office PowerPoint</Application>
  <PresentationFormat>Presentazione su schermo (4:3)</PresentationFormat>
  <Paragraphs>264</Paragraphs>
  <Slides>38</Slides>
  <Notes>2</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38</vt:i4>
      </vt:variant>
    </vt:vector>
  </HeadingPairs>
  <TitlesOfParts>
    <vt:vector size="42" baseType="lpstr">
      <vt:lpstr>Arial</vt:lpstr>
      <vt:lpstr>Raleway</vt:lpstr>
      <vt:lpstr>Verdana</vt:lpstr>
      <vt:lpstr>Projekt domyślny</vt:lpstr>
      <vt:lpstr>Inclusione e personalizzazione nell’insegnamento delle STEAM</vt:lpstr>
      <vt:lpstr>Presentazione standard di PowerPoint</vt:lpstr>
      <vt:lpstr>«Quella di oggi ha i giorni contati»</vt:lpstr>
      <vt:lpstr>«Una lucida diagnosi»</vt:lpstr>
      <vt:lpstr>«Quella di oggi ha i giorni contati»</vt:lpstr>
      <vt:lpstr>«Obbligo scolastico»</vt:lpstr>
      <vt:lpstr>GK: «la didattica è la capacità di…» </vt:lpstr>
      <vt:lpstr>Come si manifesta il disagio</vt:lpstr>
      <vt:lpstr>Qui tocchiamo una cosa seria delle neuroscienze</vt:lpstr>
      <vt:lpstr>Qui tocchiamo un’argomento serio delle neuroscienze e di psicologia di sviluppo</vt:lpstr>
      <vt:lpstr>Torniamo a «Marco»</vt:lpstr>
      <vt:lpstr> „La buona logica Imparare a pensare”</vt:lpstr>
      <vt:lpstr>Le tabelline</vt:lpstr>
      <vt:lpstr>Star male alle medie</vt:lpstr>
      <vt:lpstr>«mascherarsi»</vt:lpstr>
      <vt:lpstr>Il ruolo didattico dell’errore </vt:lpstr>
      <vt:lpstr>Riformulare il percorso mentale </vt:lpstr>
      <vt:lpstr>I principi dell’apprendimento [cognitivista]</vt:lpstr>
      <vt:lpstr>Presentazione standard di PowerPoint</vt:lpstr>
      <vt:lpstr>I principi dell’apprendimento [cognitivista]</vt:lpstr>
      <vt:lpstr>Esperimenti e il divertimento a ogni livello</vt:lpstr>
      <vt:lpstr>Imparare (e divertirsi) a ogni livello</vt:lpstr>
      <vt:lpstr>L’apprendimento implicito</vt:lpstr>
      <vt:lpstr>Presentazione standard di PowerPoint</vt:lpstr>
      <vt:lpstr>L’esercizio di non-sapere</vt:lpstr>
      <vt:lpstr>Strategia didattica e pedagogica: iper-costruttivismo = camminare
</vt:lpstr>
      <vt:lpstr>Didactical &amp; Pedagogical strategy: Hyper-constructivism = walking</vt:lpstr>
      <vt:lpstr>La didattica inutile</vt:lpstr>
      <vt:lpstr>«complemento di agente, o di causa efficiente»</vt:lpstr>
      <vt:lpstr>e il massimo comune multiplo? o il denominatore comune?</vt:lpstr>
      <vt:lpstr>ma lo fa la mia calcolatrice oppure Euclide</vt:lpstr>
      <vt:lpstr>o volume di una piramide?</vt:lpstr>
      <vt:lpstr>La didattica inutile</vt:lpstr>
      <vt:lpstr>Sette regole (da considerare)</vt:lpstr>
      <vt:lpstr>Sette regole (da considerare)</vt:lpstr>
      <vt:lpstr>Sette regole (da considerare)</vt:lpstr>
      <vt:lpstr>Sette regole (da considerare)</vt:lpstr>
      <vt:lpstr>«Rovesciamo l’ora di lezione»</vt:lpstr>
    </vt:vector>
  </TitlesOfParts>
  <Company>PAP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principio…</dc:title>
  <dc:creator>GK</dc:creator>
  <cp:lastModifiedBy>Maria Karwasz</cp:lastModifiedBy>
  <cp:revision>199</cp:revision>
  <dcterms:created xsi:type="dcterms:W3CDTF">2006-02-09T22:46:12Z</dcterms:created>
  <dcterms:modified xsi:type="dcterms:W3CDTF">2022-12-22T20:48:00Z</dcterms:modified>
</cp:coreProperties>
</file>