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9" r:id="rId2"/>
    <p:sldId id="474" r:id="rId3"/>
    <p:sldId id="381" r:id="rId4"/>
    <p:sldId id="481" r:id="rId5"/>
    <p:sldId id="480" r:id="rId6"/>
    <p:sldId id="482" r:id="rId7"/>
    <p:sldId id="483" r:id="rId8"/>
    <p:sldId id="435" r:id="rId9"/>
    <p:sldId id="484" r:id="rId10"/>
    <p:sldId id="485" r:id="rId11"/>
    <p:sldId id="323" r:id="rId12"/>
    <p:sldId id="487" r:id="rId13"/>
    <p:sldId id="486" r:id="rId14"/>
    <p:sldId id="488" r:id="rId15"/>
    <p:sldId id="489" r:id="rId16"/>
    <p:sldId id="490" r:id="rId17"/>
    <p:sldId id="491" r:id="rId18"/>
    <p:sldId id="492" r:id="rId19"/>
    <p:sldId id="493" r:id="rId20"/>
    <p:sldId id="494" r:id="rId21"/>
    <p:sldId id="495" r:id="rId22"/>
    <p:sldId id="496" r:id="rId23"/>
    <p:sldId id="497" r:id="rId24"/>
    <p:sldId id="498" r:id="rId25"/>
  </p:sldIdLst>
  <p:sldSz cx="9144000" cy="6858000" type="screen4x3"/>
  <p:notesSz cx="7102475" cy="10233025"/>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FFCC"/>
    <a:srgbClr val="FFFF99"/>
    <a:srgbClr val="008000"/>
    <a:srgbClr val="33CCF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76" autoAdjust="0"/>
    <p:restoredTop sz="94718" autoAdjust="0"/>
  </p:normalViewPr>
  <p:slideViewPr>
    <p:cSldViewPr>
      <p:cViewPr varScale="1">
        <p:scale>
          <a:sx n="81" d="100"/>
          <a:sy n="81" d="100"/>
        </p:scale>
        <p:origin x="1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8C4C294-8E9C-3698-6CBA-68BD88755E0A}"/>
              </a:ext>
            </a:extLst>
          </p:cNvPr>
          <p:cNvSpPr>
            <a:spLocks noGrp="1" noChangeArrowheads="1"/>
          </p:cNvSpPr>
          <p:nvPr>
            <p:ph type="hdr" sz="quarter"/>
          </p:nvPr>
        </p:nvSpPr>
        <p:spPr bwMode="auto">
          <a:xfrm>
            <a:off x="0"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defTabSz="990600" eaLnBrk="1" hangingPunct="1">
              <a:defRPr sz="1300"/>
            </a:lvl1pPr>
          </a:lstStyle>
          <a:p>
            <a:pPr>
              <a:defRPr/>
            </a:pPr>
            <a:endParaRPr lang="pl-PL" altLang="it-IT"/>
          </a:p>
        </p:txBody>
      </p:sp>
      <p:sp>
        <p:nvSpPr>
          <p:cNvPr id="41987" name="Rectangle 3">
            <a:extLst>
              <a:ext uri="{FF2B5EF4-FFF2-40B4-BE49-F238E27FC236}">
                <a16:creationId xmlns:a16="http://schemas.microsoft.com/office/drawing/2014/main" id="{C04B854C-D029-6BFA-E0FB-244B152A1668}"/>
              </a:ext>
            </a:extLst>
          </p:cNvPr>
          <p:cNvSpPr>
            <a:spLocks noGrp="1" noChangeArrowheads="1"/>
          </p:cNvSpPr>
          <p:nvPr>
            <p:ph type="dt" idx="1"/>
          </p:nvPr>
        </p:nvSpPr>
        <p:spPr bwMode="auto">
          <a:xfrm>
            <a:off x="4022725"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algn="r" defTabSz="990600" eaLnBrk="1" hangingPunct="1">
              <a:defRPr sz="1300"/>
            </a:lvl1pPr>
          </a:lstStyle>
          <a:p>
            <a:pPr>
              <a:defRPr/>
            </a:pPr>
            <a:endParaRPr lang="pl-PL" altLang="it-IT"/>
          </a:p>
        </p:txBody>
      </p:sp>
      <p:sp>
        <p:nvSpPr>
          <p:cNvPr id="2052" name="Rectangle 4">
            <a:extLst>
              <a:ext uri="{FF2B5EF4-FFF2-40B4-BE49-F238E27FC236}">
                <a16:creationId xmlns:a16="http://schemas.microsoft.com/office/drawing/2014/main" id="{83040641-DF91-D853-1624-B43C78E3853E}"/>
              </a:ext>
            </a:extLst>
          </p:cNvPr>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a:extLst>
              <a:ext uri="{FF2B5EF4-FFF2-40B4-BE49-F238E27FC236}">
                <a16:creationId xmlns:a16="http://schemas.microsoft.com/office/drawing/2014/main" id="{805B1E59-1AAA-D247-29F0-9A394C46C6E0}"/>
              </a:ext>
            </a:extLst>
          </p:cNvPr>
          <p:cNvSpPr>
            <a:spLocks noGrp="1" noChangeArrowheads="1"/>
          </p:cNvSpPr>
          <p:nvPr>
            <p:ph type="body" sz="quarter" idx="3"/>
          </p:nvPr>
        </p:nvSpPr>
        <p:spPr bwMode="auto">
          <a:xfrm>
            <a:off x="709613" y="4860925"/>
            <a:ext cx="5683250" cy="4605338"/>
          </a:xfrm>
          <a:prstGeom prst="rect">
            <a:avLst/>
          </a:prstGeom>
          <a:noFill/>
          <a:ln>
            <a:noFill/>
          </a:ln>
          <a:effectLst/>
        </p:spPr>
        <p:txBody>
          <a:bodyPr vert="horz" wrap="square" lIns="99057" tIns="49528" rIns="99057" bIns="49528" numCol="1" anchor="t" anchorCtr="0" compatLnSpc="1">
            <a:prstTxWarp prst="textNoShape">
              <a:avLst/>
            </a:prstTxWarp>
          </a:bodyPr>
          <a:lstStyle/>
          <a:p>
            <a:pPr lvl="0"/>
            <a:r>
              <a:rPr lang="pl-PL" altLang="it-IT" noProof="0"/>
              <a:t>Kliknij, aby edytować style wzorca tekstu</a:t>
            </a:r>
          </a:p>
          <a:p>
            <a:pPr lvl="1"/>
            <a:r>
              <a:rPr lang="pl-PL" altLang="it-IT" noProof="0"/>
              <a:t>Drugi poziom</a:t>
            </a:r>
          </a:p>
          <a:p>
            <a:pPr lvl="2"/>
            <a:r>
              <a:rPr lang="pl-PL" altLang="it-IT" noProof="0"/>
              <a:t>Trzeci poziom</a:t>
            </a:r>
          </a:p>
          <a:p>
            <a:pPr lvl="3"/>
            <a:r>
              <a:rPr lang="pl-PL" altLang="it-IT" noProof="0"/>
              <a:t>Czwarty poziom</a:t>
            </a:r>
          </a:p>
          <a:p>
            <a:pPr lvl="4"/>
            <a:r>
              <a:rPr lang="pl-PL" altLang="it-IT" noProof="0"/>
              <a:t>Piąty poziom</a:t>
            </a:r>
          </a:p>
        </p:txBody>
      </p:sp>
      <p:sp>
        <p:nvSpPr>
          <p:cNvPr id="41990" name="Rectangle 6">
            <a:extLst>
              <a:ext uri="{FF2B5EF4-FFF2-40B4-BE49-F238E27FC236}">
                <a16:creationId xmlns:a16="http://schemas.microsoft.com/office/drawing/2014/main" id="{0311A4C5-0530-B86A-3498-4B4A5218AF68}"/>
              </a:ext>
            </a:extLst>
          </p:cNvPr>
          <p:cNvSpPr>
            <a:spLocks noGrp="1" noChangeArrowheads="1"/>
          </p:cNvSpPr>
          <p:nvPr>
            <p:ph type="ftr" sz="quarter" idx="4"/>
          </p:nvPr>
        </p:nvSpPr>
        <p:spPr bwMode="auto">
          <a:xfrm>
            <a:off x="0"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defTabSz="990600" eaLnBrk="1" hangingPunct="1">
              <a:defRPr sz="1300"/>
            </a:lvl1pPr>
          </a:lstStyle>
          <a:p>
            <a:pPr>
              <a:defRPr/>
            </a:pPr>
            <a:endParaRPr lang="pl-PL" altLang="it-IT"/>
          </a:p>
        </p:txBody>
      </p:sp>
      <p:sp>
        <p:nvSpPr>
          <p:cNvPr id="41991" name="Rectangle 7">
            <a:extLst>
              <a:ext uri="{FF2B5EF4-FFF2-40B4-BE49-F238E27FC236}">
                <a16:creationId xmlns:a16="http://schemas.microsoft.com/office/drawing/2014/main" id="{9D30F461-045A-095E-41BA-4ED71CD89F33}"/>
              </a:ext>
            </a:extLst>
          </p:cNvPr>
          <p:cNvSpPr>
            <a:spLocks noGrp="1" noChangeArrowheads="1"/>
          </p:cNvSpPr>
          <p:nvPr>
            <p:ph type="sldNum" sz="quarter" idx="5"/>
          </p:nvPr>
        </p:nvSpPr>
        <p:spPr bwMode="auto">
          <a:xfrm>
            <a:off x="4022725"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algn="r" defTabSz="990600" eaLnBrk="1" hangingPunct="1">
              <a:defRPr sz="1300"/>
            </a:lvl1pPr>
          </a:lstStyle>
          <a:p>
            <a:pPr>
              <a:defRPr/>
            </a:pPr>
            <a:fld id="{E510A8C2-6FFB-4A2E-A726-94B4D6ACE594}" type="slidenum">
              <a:rPr lang="pl-PL" altLang="it-IT"/>
              <a:pPr>
                <a:defRPr/>
              </a:pPr>
              <a:t>‹N›</a:t>
            </a:fld>
            <a:endParaRPr lang="pl-PL"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1A3E5455-1D85-66AA-C9A0-1AA567DF3588}"/>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D3CCAEE0-C62C-641C-BFB1-F15B016724D4}"/>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C1167473-B9E5-5634-3CB7-E72787A14EBF}"/>
              </a:ext>
            </a:extLst>
          </p:cNvPr>
          <p:cNvSpPr>
            <a:spLocks noGrp="1" noChangeArrowheads="1"/>
          </p:cNvSpPr>
          <p:nvPr>
            <p:ph type="sldNum" sz="quarter" idx="12"/>
          </p:nvPr>
        </p:nvSpPr>
        <p:spPr>
          <a:ln/>
        </p:spPr>
        <p:txBody>
          <a:bodyPr/>
          <a:lstStyle>
            <a:lvl1pPr>
              <a:defRPr/>
            </a:lvl1pPr>
          </a:lstStyle>
          <a:p>
            <a:pPr>
              <a:defRPr/>
            </a:pPr>
            <a:fld id="{DBD5BA81-A68C-4715-BF39-521780F27853}" type="slidenum">
              <a:rPr lang="pl-PL" altLang="it-IT"/>
              <a:pPr>
                <a:defRPr/>
              </a:pPr>
              <a:t>‹N›</a:t>
            </a:fld>
            <a:endParaRPr lang="pl-PL" altLang="it-IT"/>
          </a:p>
        </p:txBody>
      </p:sp>
    </p:spTree>
    <p:extLst>
      <p:ext uri="{BB962C8B-B14F-4D97-AF65-F5344CB8AC3E}">
        <p14:creationId xmlns:p14="http://schemas.microsoft.com/office/powerpoint/2010/main" val="1570829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A3D2ACD3-D266-5591-2B3A-16F5BDC009C2}"/>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41859C69-F77F-3055-FCA0-CF7813EEBD4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102075FE-C408-FACE-F72B-69A9E5FC34B1}"/>
              </a:ext>
            </a:extLst>
          </p:cNvPr>
          <p:cNvSpPr>
            <a:spLocks noGrp="1" noChangeArrowheads="1"/>
          </p:cNvSpPr>
          <p:nvPr>
            <p:ph type="sldNum" sz="quarter" idx="12"/>
          </p:nvPr>
        </p:nvSpPr>
        <p:spPr>
          <a:ln/>
        </p:spPr>
        <p:txBody>
          <a:bodyPr/>
          <a:lstStyle>
            <a:lvl1pPr>
              <a:defRPr/>
            </a:lvl1pPr>
          </a:lstStyle>
          <a:p>
            <a:pPr>
              <a:defRPr/>
            </a:pPr>
            <a:fld id="{C1EF0732-D885-4070-8972-6C5D8D878505}" type="slidenum">
              <a:rPr lang="pl-PL" altLang="it-IT"/>
              <a:pPr>
                <a:defRPr/>
              </a:pPr>
              <a:t>‹N›</a:t>
            </a:fld>
            <a:endParaRPr lang="pl-PL" altLang="it-IT"/>
          </a:p>
        </p:txBody>
      </p:sp>
    </p:spTree>
    <p:extLst>
      <p:ext uri="{BB962C8B-B14F-4D97-AF65-F5344CB8AC3E}">
        <p14:creationId xmlns:p14="http://schemas.microsoft.com/office/powerpoint/2010/main" val="2362726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1A28085A-519A-7D23-4C82-F6EDA89C3DC4}"/>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593B2290-1495-D370-BC5A-CB62DA6DA67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3944062F-328E-046C-F039-CD7CFB8AF5AB}"/>
              </a:ext>
            </a:extLst>
          </p:cNvPr>
          <p:cNvSpPr>
            <a:spLocks noGrp="1" noChangeArrowheads="1"/>
          </p:cNvSpPr>
          <p:nvPr>
            <p:ph type="sldNum" sz="quarter" idx="12"/>
          </p:nvPr>
        </p:nvSpPr>
        <p:spPr>
          <a:ln/>
        </p:spPr>
        <p:txBody>
          <a:bodyPr/>
          <a:lstStyle>
            <a:lvl1pPr>
              <a:defRPr/>
            </a:lvl1pPr>
          </a:lstStyle>
          <a:p>
            <a:pPr>
              <a:defRPr/>
            </a:pPr>
            <a:fld id="{E4BD7437-7FF4-4A50-BAFD-E190DD75A4D4}" type="slidenum">
              <a:rPr lang="pl-PL" altLang="it-IT"/>
              <a:pPr>
                <a:defRPr/>
              </a:pPr>
              <a:t>‹N›</a:t>
            </a:fld>
            <a:endParaRPr lang="pl-PL" altLang="it-IT"/>
          </a:p>
        </p:txBody>
      </p:sp>
    </p:spTree>
    <p:extLst>
      <p:ext uri="{BB962C8B-B14F-4D97-AF65-F5344CB8AC3E}">
        <p14:creationId xmlns:p14="http://schemas.microsoft.com/office/powerpoint/2010/main" val="343861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30F50FE6-FC42-CB3F-A119-D7E25037ED86}"/>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C0C33265-F1D8-D427-F04F-8CB3F1B549F9}"/>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EA47573D-8BD5-9B2C-A927-603CB7B84FCF}"/>
              </a:ext>
            </a:extLst>
          </p:cNvPr>
          <p:cNvSpPr>
            <a:spLocks noGrp="1" noChangeArrowheads="1"/>
          </p:cNvSpPr>
          <p:nvPr>
            <p:ph type="sldNum" sz="quarter" idx="12"/>
          </p:nvPr>
        </p:nvSpPr>
        <p:spPr>
          <a:ln/>
        </p:spPr>
        <p:txBody>
          <a:bodyPr/>
          <a:lstStyle>
            <a:lvl1pPr>
              <a:defRPr/>
            </a:lvl1pPr>
          </a:lstStyle>
          <a:p>
            <a:pPr>
              <a:defRPr/>
            </a:pPr>
            <a:fld id="{48E84233-B08B-43D4-BD40-E694B617C94B}" type="slidenum">
              <a:rPr lang="pl-PL" altLang="it-IT"/>
              <a:pPr>
                <a:defRPr/>
              </a:pPr>
              <a:t>‹N›</a:t>
            </a:fld>
            <a:endParaRPr lang="pl-PL" altLang="it-IT"/>
          </a:p>
        </p:txBody>
      </p:sp>
    </p:spTree>
    <p:extLst>
      <p:ext uri="{BB962C8B-B14F-4D97-AF65-F5344CB8AC3E}">
        <p14:creationId xmlns:p14="http://schemas.microsoft.com/office/powerpoint/2010/main" val="3511449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32575833-C6BF-3AAC-0ADD-B31148DD0FAB}"/>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600F1BB5-DF7E-22CD-54A7-786B4AD2463F}"/>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661AA0EB-73BF-BBF5-BBB8-D264D3EE6051}"/>
              </a:ext>
            </a:extLst>
          </p:cNvPr>
          <p:cNvSpPr>
            <a:spLocks noGrp="1" noChangeArrowheads="1"/>
          </p:cNvSpPr>
          <p:nvPr>
            <p:ph type="sldNum" sz="quarter" idx="12"/>
          </p:nvPr>
        </p:nvSpPr>
        <p:spPr>
          <a:ln/>
        </p:spPr>
        <p:txBody>
          <a:bodyPr/>
          <a:lstStyle>
            <a:lvl1pPr>
              <a:defRPr/>
            </a:lvl1pPr>
          </a:lstStyle>
          <a:p>
            <a:pPr>
              <a:defRPr/>
            </a:pPr>
            <a:fld id="{CFBBE8F6-1F7A-4312-9C72-D08524159558}" type="slidenum">
              <a:rPr lang="pl-PL" altLang="it-IT"/>
              <a:pPr>
                <a:defRPr/>
              </a:pPr>
              <a:t>‹N›</a:t>
            </a:fld>
            <a:endParaRPr lang="pl-PL" altLang="it-IT"/>
          </a:p>
        </p:txBody>
      </p:sp>
    </p:spTree>
    <p:extLst>
      <p:ext uri="{BB962C8B-B14F-4D97-AF65-F5344CB8AC3E}">
        <p14:creationId xmlns:p14="http://schemas.microsoft.com/office/powerpoint/2010/main" val="18624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3D095831-8080-C313-A0C9-17FE53D958C2}"/>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6A7B8F4D-3460-56C9-8C26-ABA85C45F1E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DBA7D6E1-0DE8-0241-EE56-DE5BAF02163E}"/>
              </a:ext>
            </a:extLst>
          </p:cNvPr>
          <p:cNvSpPr>
            <a:spLocks noGrp="1" noChangeArrowheads="1"/>
          </p:cNvSpPr>
          <p:nvPr>
            <p:ph type="sldNum" sz="quarter" idx="12"/>
          </p:nvPr>
        </p:nvSpPr>
        <p:spPr>
          <a:ln/>
        </p:spPr>
        <p:txBody>
          <a:bodyPr/>
          <a:lstStyle>
            <a:lvl1pPr>
              <a:defRPr/>
            </a:lvl1pPr>
          </a:lstStyle>
          <a:p>
            <a:pPr>
              <a:defRPr/>
            </a:pPr>
            <a:fld id="{7AA84EE8-9D1C-4A1B-A862-AA395965E0C2}" type="slidenum">
              <a:rPr lang="pl-PL" altLang="it-IT"/>
              <a:pPr>
                <a:defRPr/>
              </a:pPr>
              <a:t>‹N›</a:t>
            </a:fld>
            <a:endParaRPr lang="pl-PL" altLang="it-IT"/>
          </a:p>
        </p:txBody>
      </p:sp>
    </p:spTree>
    <p:extLst>
      <p:ext uri="{BB962C8B-B14F-4D97-AF65-F5344CB8AC3E}">
        <p14:creationId xmlns:p14="http://schemas.microsoft.com/office/powerpoint/2010/main" val="697551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82136FEF-08CC-A163-81B1-E160DDDF8A78}"/>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8" name="Rectangle 5">
            <a:extLst>
              <a:ext uri="{FF2B5EF4-FFF2-40B4-BE49-F238E27FC236}">
                <a16:creationId xmlns:a16="http://schemas.microsoft.com/office/drawing/2014/main" id="{B387C37A-45D9-06A5-BDC1-0E2A9D498A9E}"/>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9" name="Rectangle 6">
            <a:extLst>
              <a:ext uri="{FF2B5EF4-FFF2-40B4-BE49-F238E27FC236}">
                <a16:creationId xmlns:a16="http://schemas.microsoft.com/office/drawing/2014/main" id="{96ECD4E3-3BC4-9C87-EA22-8BB0E1417EDB}"/>
              </a:ext>
            </a:extLst>
          </p:cNvPr>
          <p:cNvSpPr>
            <a:spLocks noGrp="1" noChangeArrowheads="1"/>
          </p:cNvSpPr>
          <p:nvPr>
            <p:ph type="sldNum" sz="quarter" idx="12"/>
          </p:nvPr>
        </p:nvSpPr>
        <p:spPr>
          <a:ln/>
        </p:spPr>
        <p:txBody>
          <a:bodyPr/>
          <a:lstStyle>
            <a:lvl1pPr>
              <a:defRPr/>
            </a:lvl1pPr>
          </a:lstStyle>
          <a:p>
            <a:pPr>
              <a:defRPr/>
            </a:pPr>
            <a:fld id="{AF632972-CBE7-4832-8CEA-5F0B02F006C5}" type="slidenum">
              <a:rPr lang="pl-PL" altLang="it-IT"/>
              <a:pPr>
                <a:defRPr/>
              </a:pPr>
              <a:t>‹N›</a:t>
            </a:fld>
            <a:endParaRPr lang="pl-PL" altLang="it-IT"/>
          </a:p>
        </p:txBody>
      </p:sp>
    </p:spTree>
    <p:extLst>
      <p:ext uri="{BB962C8B-B14F-4D97-AF65-F5344CB8AC3E}">
        <p14:creationId xmlns:p14="http://schemas.microsoft.com/office/powerpoint/2010/main" val="311816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4">
            <a:extLst>
              <a:ext uri="{FF2B5EF4-FFF2-40B4-BE49-F238E27FC236}">
                <a16:creationId xmlns:a16="http://schemas.microsoft.com/office/drawing/2014/main" id="{BE8FCC50-CCA9-B32F-4D2F-63D209A81F5B}"/>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4" name="Rectangle 5">
            <a:extLst>
              <a:ext uri="{FF2B5EF4-FFF2-40B4-BE49-F238E27FC236}">
                <a16:creationId xmlns:a16="http://schemas.microsoft.com/office/drawing/2014/main" id="{0B3245CA-8CED-F0DC-4C02-5188BD17EF11}"/>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5" name="Rectangle 6">
            <a:extLst>
              <a:ext uri="{FF2B5EF4-FFF2-40B4-BE49-F238E27FC236}">
                <a16:creationId xmlns:a16="http://schemas.microsoft.com/office/drawing/2014/main" id="{EC71BACB-6733-4716-9DAF-BD9E95FA7877}"/>
              </a:ext>
            </a:extLst>
          </p:cNvPr>
          <p:cNvSpPr>
            <a:spLocks noGrp="1" noChangeArrowheads="1"/>
          </p:cNvSpPr>
          <p:nvPr>
            <p:ph type="sldNum" sz="quarter" idx="12"/>
          </p:nvPr>
        </p:nvSpPr>
        <p:spPr>
          <a:ln/>
        </p:spPr>
        <p:txBody>
          <a:bodyPr/>
          <a:lstStyle>
            <a:lvl1pPr>
              <a:defRPr/>
            </a:lvl1pPr>
          </a:lstStyle>
          <a:p>
            <a:pPr>
              <a:defRPr/>
            </a:pPr>
            <a:fld id="{62E2E62A-9F61-424C-940B-6F201FB90AD7}" type="slidenum">
              <a:rPr lang="pl-PL" altLang="it-IT"/>
              <a:pPr>
                <a:defRPr/>
              </a:pPr>
              <a:t>‹N›</a:t>
            </a:fld>
            <a:endParaRPr lang="pl-PL" altLang="it-IT"/>
          </a:p>
        </p:txBody>
      </p:sp>
    </p:spTree>
    <p:extLst>
      <p:ext uri="{BB962C8B-B14F-4D97-AF65-F5344CB8AC3E}">
        <p14:creationId xmlns:p14="http://schemas.microsoft.com/office/powerpoint/2010/main" val="328209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564C52C-5C3E-40C2-8175-27DA379D7FD5}"/>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3" name="Rectangle 5">
            <a:extLst>
              <a:ext uri="{FF2B5EF4-FFF2-40B4-BE49-F238E27FC236}">
                <a16:creationId xmlns:a16="http://schemas.microsoft.com/office/drawing/2014/main" id="{803C544A-462B-50AF-1238-749C80B29CCA}"/>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4" name="Rectangle 6">
            <a:extLst>
              <a:ext uri="{FF2B5EF4-FFF2-40B4-BE49-F238E27FC236}">
                <a16:creationId xmlns:a16="http://schemas.microsoft.com/office/drawing/2014/main" id="{DEFEE014-DBB5-AF2B-984F-4C23BBA3134F}"/>
              </a:ext>
            </a:extLst>
          </p:cNvPr>
          <p:cNvSpPr>
            <a:spLocks noGrp="1" noChangeArrowheads="1"/>
          </p:cNvSpPr>
          <p:nvPr>
            <p:ph type="sldNum" sz="quarter" idx="12"/>
          </p:nvPr>
        </p:nvSpPr>
        <p:spPr>
          <a:ln/>
        </p:spPr>
        <p:txBody>
          <a:bodyPr/>
          <a:lstStyle>
            <a:lvl1pPr>
              <a:defRPr/>
            </a:lvl1pPr>
          </a:lstStyle>
          <a:p>
            <a:pPr>
              <a:defRPr/>
            </a:pPr>
            <a:fld id="{390DB902-350E-4B0B-B948-77B40A6541E5}" type="slidenum">
              <a:rPr lang="pl-PL" altLang="it-IT"/>
              <a:pPr>
                <a:defRPr/>
              </a:pPr>
              <a:t>‹N›</a:t>
            </a:fld>
            <a:endParaRPr lang="pl-PL" altLang="it-IT"/>
          </a:p>
        </p:txBody>
      </p:sp>
    </p:spTree>
    <p:extLst>
      <p:ext uri="{BB962C8B-B14F-4D97-AF65-F5344CB8AC3E}">
        <p14:creationId xmlns:p14="http://schemas.microsoft.com/office/powerpoint/2010/main" val="3508362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DC12F0DD-AC7D-0BF0-0057-38966394B533}"/>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AE4D7CDA-575D-36FD-D5F6-9508FCFF2A1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D974AB09-DB8A-EB29-F1DA-1E772B8C2054}"/>
              </a:ext>
            </a:extLst>
          </p:cNvPr>
          <p:cNvSpPr>
            <a:spLocks noGrp="1" noChangeArrowheads="1"/>
          </p:cNvSpPr>
          <p:nvPr>
            <p:ph type="sldNum" sz="quarter" idx="12"/>
          </p:nvPr>
        </p:nvSpPr>
        <p:spPr>
          <a:ln/>
        </p:spPr>
        <p:txBody>
          <a:bodyPr/>
          <a:lstStyle>
            <a:lvl1pPr>
              <a:defRPr/>
            </a:lvl1pPr>
          </a:lstStyle>
          <a:p>
            <a:pPr>
              <a:defRPr/>
            </a:pPr>
            <a:fld id="{CB97CE2B-8F8B-4DC0-8486-CE82557E13A5}" type="slidenum">
              <a:rPr lang="pl-PL" altLang="it-IT"/>
              <a:pPr>
                <a:defRPr/>
              </a:pPr>
              <a:t>‹N›</a:t>
            </a:fld>
            <a:endParaRPr lang="pl-PL" altLang="it-IT"/>
          </a:p>
        </p:txBody>
      </p:sp>
    </p:spTree>
    <p:extLst>
      <p:ext uri="{BB962C8B-B14F-4D97-AF65-F5344CB8AC3E}">
        <p14:creationId xmlns:p14="http://schemas.microsoft.com/office/powerpoint/2010/main" val="423519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9100A806-F5D6-38C5-C675-78A45A23F6C7}"/>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41451A30-3678-EB49-3735-66C07AD2A41E}"/>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5B64B668-52D7-70B3-1A3D-D3D729DDE39C}"/>
              </a:ext>
            </a:extLst>
          </p:cNvPr>
          <p:cNvSpPr>
            <a:spLocks noGrp="1" noChangeArrowheads="1"/>
          </p:cNvSpPr>
          <p:nvPr>
            <p:ph type="sldNum" sz="quarter" idx="12"/>
          </p:nvPr>
        </p:nvSpPr>
        <p:spPr>
          <a:ln/>
        </p:spPr>
        <p:txBody>
          <a:bodyPr/>
          <a:lstStyle>
            <a:lvl1pPr>
              <a:defRPr/>
            </a:lvl1pPr>
          </a:lstStyle>
          <a:p>
            <a:pPr>
              <a:defRPr/>
            </a:pPr>
            <a:fld id="{B23AB62A-B766-42B6-B5F8-372B288894C2}" type="slidenum">
              <a:rPr lang="pl-PL" altLang="it-IT"/>
              <a:pPr>
                <a:defRPr/>
              </a:pPr>
              <a:t>‹N›</a:t>
            </a:fld>
            <a:endParaRPr lang="pl-PL" altLang="it-IT"/>
          </a:p>
        </p:txBody>
      </p:sp>
    </p:spTree>
    <p:extLst>
      <p:ext uri="{BB962C8B-B14F-4D97-AF65-F5344CB8AC3E}">
        <p14:creationId xmlns:p14="http://schemas.microsoft.com/office/powerpoint/2010/main" val="44421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BB814B0-20B7-6441-9B91-882A2CD524C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it-IT"/>
              <a:t>Kliknij, aby edytować styl wzorca tytułu</a:t>
            </a:r>
          </a:p>
        </p:txBody>
      </p:sp>
      <p:sp>
        <p:nvSpPr>
          <p:cNvPr id="1027" name="Rectangle 3">
            <a:extLst>
              <a:ext uri="{FF2B5EF4-FFF2-40B4-BE49-F238E27FC236}">
                <a16:creationId xmlns:a16="http://schemas.microsoft.com/office/drawing/2014/main" id="{6E4AAA5B-C52F-023A-67EC-329C9A645FA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it-IT"/>
              <a:t>Kliknij, aby edytować style wzorca tekstu</a:t>
            </a:r>
          </a:p>
          <a:p>
            <a:pPr lvl="1"/>
            <a:r>
              <a:rPr lang="pl-PL" altLang="it-IT"/>
              <a:t>Drugi poziom</a:t>
            </a:r>
          </a:p>
          <a:p>
            <a:pPr lvl="2"/>
            <a:r>
              <a:rPr lang="pl-PL" altLang="it-IT"/>
              <a:t>Trzeci poziom</a:t>
            </a:r>
          </a:p>
          <a:p>
            <a:pPr lvl="3"/>
            <a:r>
              <a:rPr lang="pl-PL" altLang="it-IT"/>
              <a:t>Czwarty poziom</a:t>
            </a:r>
          </a:p>
          <a:p>
            <a:pPr lvl="4"/>
            <a:r>
              <a:rPr lang="pl-PL" altLang="it-IT"/>
              <a:t>Piąty poziom</a:t>
            </a:r>
          </a:p>
        </p:txBody>
      </p:sp>
      <p:sp>
        <p:nvSpPr>
          <p:cNvPr id="1028" name="Rectangle 4">
            <a:extLst>
              <a:ext uri="{FF2B5EF4-FFF2-40B4-BE49-F238E27FC236}">
                <a16:creationId xmlns:a16="http://schemas.microsoft.com/office/drawing/2014/main" id="{8241D0CE-EB20-4BFA-5159-7827D1E64C29}"/>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pl-PL" altLang="it-IT"/>
          </a:p>
        </p:txBody>
      </p:sp>
      <p:sp>
        <p:nvSpPr>
          <p:cNvPr id="1029" name="Rectangle 5">
            <a:extLst>
              <a:ext uri="{FF2B5EF4-FFF2-40B4-BE49-F238E27FC236}">
                <a16:creationId xmlns:a16="http://schemas.microsoft.com/office/drawing/2014/main" id="{B922A5F7-C3CC-5005-B556-274ACF90AA0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pl-PL" altLang="it-IT"/>
          </a:p>
        </p:txBody>
      </p:sp>
      <p:sp>
        <p:nvSpPr>
          <p:cNvPr id="1030" name="Rectangle 6">
            <a:extLst>
              <a:ext uri="{FF2B5EF4-FFF2-40B4-BE49-F238E27FC236}">
                <a16:creationId xmlns:a16="http://schemas.microsoft.com/office/drawing/2014/main" id="{5B953975-F018-D71A-247E-71027F1060D6}"/>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3B16643-B2D7-46D5-A804-77B8946D5E20}" type="slidenum">
              <a:rPr lang="pl-PL" altLang="it-IT"/>
              <a:pPr>
                <a:defRPr/>
              </a:pPr>
              <a:t>‹N›</a:t>
            </a:fld>
            <a:endParaRPr lang="pl-PL"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ydaktyka.fizyka.umk.pl/" TargetMode="External"/><Relationship Id="rId2" Type="http://schemas.openxmlformats.org/officeDocument/2006/relationships/hyperlink" Target="mailto:karwasz@fizyka.umk.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hyperlink" Target="https://www.youtube.com/watch?v=PGFs7n6n3-8"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A8CE3BB-1DA4-6502-3918-186F9D4E8750}"/>
              </a:ext>
            </a:extLst>
          </p:cNvPr>
          <p:cNvSpPr>
            <a:spLocks noGrp="1" noChangeArrowheads="1"/>
          </p:cNvSpPr>
          <p:nvPr>
            <p:ph type="ctrTitle"/>
          </p:nvPr>
        </p:nvSpPr>
        <p:spPr>
          <a:xfrm>
            <a:off x="539552" y="404664"/>
            <a:ext cx="8281292" cy="1470025"/>
          </a:xfrm>
        </p:spPr>
        <p:txBody>
          <a:bodyPr anchor="ctr"/>
          <a:lstStyle/>
          <a:p>
            <a:pPr eaLnBrk="1" hangingPunct="1"/>
            <a:r>
              <a:rPr lang="it-IT" altLang="it-IT" sz="4000" b="1" dirty="0">
                <a:solidFill>
                  <a:schemeClr val="tx1"/>
                </a:solidFill>
              </a:rPr>
              <a:t>Inclusione e personalizzazione nell’insegnamento delle STEAM</a:t>
            </a:r>
          </a:p>
        </p:txBody>
      </p:sp>
      <p:sp>
        <p:nvSpPr>
          <p:cNvPr id="3075" name="Rectangle 3">
            <a:extLst>
              <a:ext uri="{FF2B5EF4-FFF2-40B4-BE49-F238E27FC236}">
                <a16:creationId xmlns:a16="http://schemas.microsoft.com/office/drawing/2014/main" id="{0DACBF7E-9FA6-2666-1323-19560C1EE6D0}"/>
              </a:ext>
            </a:extLst>
          </p:cNvPr>
          <p:cNvSpPr>
            <a:spLocks noChangeArrowheads="1"/>
          </p:cNvSpPr>
          <p:nvPr/>
        </p:nvSpPr>
        <p:spPr bwMode="auto">
          <a:xfrm>
            <a:off x="395536" y="3573016"/>
            <a:ext cx="792003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200" b="1" dirty="0"/>
              <a:t>Grzegorz Karwasz</a:t>
            </a:r>
          </a:p>
          <a:p>
            <a:pPr eaLnBrk="1" hangingPunct="1">
              <a:spcBef>
                <a:spcPct val="0"/>
              </a:spcBef>
              <a:buFontTx/>
              <a:buNone/>
            </a:pPr>
            <a:r>
              <a:rPr lang="pl-PL" altLang="it-IT" sz="2200" b="1" dirty="0"/>
              <a:t>Professor in Experimental Physics</a:t>
            </a:r>
          </a:p>
          <a:p>
            <a:pPr eaLnBrk="1" hangingPunct="1">
              <a:spcBef>
                <a:spcPct val="0"/>
              </a:spcBef>
              <a:buFontTx/>
              <a:buNone/>
            </a:pPr>
            <a:endParaRPr lang="it-IT" altLang="it-IT" sz="2200" i="1" dirty="0"/>
          </a:p>
          <a:p>
            <a:pPr eaLnBrk="1" hangingPunct="1">
              <a:spcBef>
                <a:spcPct val="0"/>
              </a:spcBef>
              <a:buFontTx/>
              <a:buNone/>
            </a:pPr>
            <a:r>
              <a:rPr lang="it-IT" altLang="it-IT" sz="2200" i="1" dirty="0"/>
              <a:t>- Facoltà di Fisica, Astronomia e Informatica Applicata</a:t>
            </a:r>
            <a:r>
              <a:rPr lang="pl-PL" altLang="it-IT" sz="2200" i="1" dirty="0"/>
              <a:t>, Universita’ Nicolao Copernico, Torun, Polonia</a:t>
            </a:r>
          </a:p>
          <a:p>
            <a:pPr eaLnBrk="1" hangingPunct="1">
              <a:spcBef>
                <a:spcPct val="0"/>
              </a:spcBef>
              <a:buFontTx/>
              <a:buNone/>
            </a:pPr>
            <a:endParaRPr lang="pl-PL" altLang="it-IT" sz="2200" i="1" dirty="0"/>
          </a:p>
          <a:p>
            <a:pPr eaLnBrk="1" hangingPunct="1">
              <a:spcBef>
                <a:spcPct val="0"/>
              </a:spcBef>
              <a:buFontTx/>
              <a:buNone/>
            </a:pPr>
            <a:r>
              <a:rPr lang="pl-PL" altLang="it-IT" sz="2200" b="1" dirty="0">
                <a:hlinkClick r:id="rId2"/>
              </a:rPr>
              <a:t>karwasz@fizyka.umk.pl</a:t>
            </a:r>
            <a:endParaRPr lang="it-IT" altLang="it-IT" sz="2200" b="1" dirty="0"/>
          </a:p>
          <a:p>
            <a:pPr eaLnBrk="1" hangingPunct="1">
              <a:spcBef>
                <a:spcPct val="0"/>
              </a:spcBef>
              <a:buFontTx/>
              <a:buNone/>
            </a:pPr>
            <a:r>
              <a:rPr lang="it-IT" altLang="it-IT" sz="2200" b="1">
                <a:hlinkClick r:id="rId3"/>
              </a:rPr>
              <a:t>http://dydaktyka</a:t>
            </a:r>
            <a:r>
              <a:rPr lang="it-IT" altLang="it-IT" sz="2200" b="1" dirty="0">
                <a:hlinkClick r:id="rId3"/>
              </a:rPr>
              <a:t>.fizyka.umk</a:t>
            </a:r>
            <a:r>
              <a:rPr lang="it-IT" altLang="it-IT" sz="2200" b="1">
                <a:hlinkClick r:id="rId3"/>
              </a:rPr>
              <a:t>.pl</a:t>
            </a:r>
            <a:r>
              <a:rPr lang="it-IT" altLang="it-IT" sz="2200" b="1"/>
              <a:t> </a:t>
            </a:r>
          </a:p>
          <a:p>
            <a:pPr eaLnBrk="1" hangingPunct="1">
              <a:spcBef>
                <a:spcPct val="0"/>
              </a:spcBef>
              <a:buFontTx/>
              <a:buNone/>
            </a:pPr>
            <a:endParaRPr lang="pl-PL" altLang="it-IT" sz="2200" b="1" dirty="0"/>
          </a:p>
        </p:txBody>
      </p:sp>
      <p:sp>
        <p:nvSpPr>
          <p:cNvPr id="2" name="Rectangle 3">
            <a:extLst>
              <a:ext uri="{FF2B5EF4-FFF2-40B4-BE49-F238E27FC236}">
                <a16:creationId xmlns:a16="http://schemas.microsoft.com/office/drawing/2014/main" id="{D4E1EE21-FF2A-F032-FBC5-6C4716B3E7FC}"/>
              </a:ext>
            </a:extLst>
          </p:cNvPr>
          <p:cNvSpPr>
            <a:spLocks noChangeArrowheads="1"/>
          </p:cNvSpPr>
          <p:nvPr/>
        </p:nvSpPr>
        <p:spPr bwMode="auto">
          <a:xfrm>
            <a:off x="251520" y="2220546"/>
            <a:ext cx="792003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2600" b="1" dirty="0">
                <a:solidFill>
                  <a:srgbClr val="002060"/>
                </a:solidFill>
              </a:rPr>
              <a:t>Lezione 2: Filosofia e teoria dell’educazione</a:t>
            </a:r>
          </a:p>
          <a:p>
            <a:pPr eaLnBrk="1" hangingPunct="1">
              <a:spcBef>
                <a:spcPct val="0"/>
              </a:spcBef>
              <a:buFontTx/>
              <a:buNone/>
            </a:pPr>
            <a:r>
              <a:rPr lang="it-IT" altLang="it-IT" sz="2600" b="1">
                <a:solidFill>
                  <a:srgbClr val="002060"/>
                </a:solidFill>
              </a:rPr>
              <a:t>Parte I</a:t>
            </a:r>
            <a:r>
              <a:rPr lang="it-IT" altLang="it-IT" sz="2600" b="1" dirty="0">
                <a:solidFill>
                  <a:srgbClr val="002060"/>
                </a:solidFill>
              </a:rPr>
              <a:t>:  Edgar Morin «La testa ben fatta»</a:t>
            </a:r>
            <a:endParaRPr lang="pl-PL" altLang="it-IT" sz="2600" b="1" dirty="0">
              <a:solidFill>
                <a:srgbClr val="002060"/>
              </a:solidFill>
            </a:endParaRPr>
          </a:p>
        </p:txBody>
      </p:sp>
    </p:spTree>
    <p:extLst>
      <p:ext uri="{BB962C8B-B14F-4D97-AF65-F5344CB8AC3E}">
        <p14:creationId xmlns:p14="http://schemas.microsoft.com/office/powerpoint/2010/main" val="571463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C41118-6109-2010-A146-B2BE3AC5F59F}"/>
              </a:ext>
            </a:extLst>
          </p:cNvPr>
          <p:cNvSpPr>
            <a:spLocks noGrp="1"/>
          </p:cNvSpPr>
          <p:nvPr>
            <p:ph type="title"/>
          </p:nvPr>
        </p:nvSpPr>
        <p:spPr/>
        <p:txBody>
          <a:bodyPr/>
          <a:lstStyle/>
          <a:p>
            <a:r>
              <a:rPr lang="it-IT" sz="3600" dirty="0"/>
              <a:t>Attitudini mentali (di filosofi Greci)</a:t>
            </a:r>
          </a:p>
        </p:txBody>
      </p:sp>
      <p:sp>
        <p:nvSpPr>
          <p:cNvPr id="3" name="Rectangle 3">
            <a:extLst>
              <a:ext uri="{FF2B5EF4-FFF2-40B4-BE49-F238E27FC236}">
                <a16:creationId xmlns:a16="http://schemas.microsoft.com/office/drawing/2014/main" id="{EBE044A0-AA9A-DD90-207B-3FB993D0390E}"/>
              </a:ext>
            </a:extLst>
          </p:cNvPr>
          <p:cNvSpPr txBox="1">
            <a:spLocks noChangeArrowheads="1"/>
          </p:cNvSpPr>
          <p:nvPr/>
        </p:nvSpPr>
        <p:spPr>
          <a:xfrm>
            <a:off x="107504" y="1417638"/>
            <a:ext cx="9709739" cy="5256213"/>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it-IT" altLang="it-IT" sz="1900" dirty="0"/>
              <a:t>L’intuizione</a:t>
            </a:r>
          </a:p>
          <a:p>
            <a:pPr>
              <a:buFont typeface="Wingdings" panose="05000000000000000000" pitchFamily="2" charset="2"/>
              <a:buChar char="Ø"/>
            </a:pPr>
            <a:r>
              <a:rPr lang="it-IT" altLang="it-IT" sz="1900" dirty="0"/>
              <a:t>La sagacia (saggezza) </a:t>
            </a:r>
          </a:p>
          <a:p>
            <a:pPr>
              <a:buFont typeface="Wingdings" panose="05000000000000000000" pitchFamily="2" charset="2"/>
              <a:buChar char="Ø"/>
            </a:pPr>
            <a:r>
              <a:rPr lang="it-IT" altLang="it-IT" sz="1900" dirty="0"/>
              <a:t>La previsione</a:t>
            </a:r>
          </a:p>
          <a:p>
            <a:pPr>
              <a:buFont typeface="Wingdings" panose="05000000000000000000" pitchFamily="2" charset="2"/>
              <a:buChar char="Ø"/>
            </a:pPr>
            <a:r>
              <a:rPr lang="it-IT" altLang="it-IT" sz="1900" dirty="0"/>
              <a:t>L’elasticità mentale </a:t>
            </a:r>
          </a:p>
          <a:p>
            <a:pPr>
              <a:buFont typeface="Wingdings" panose="05000000000000000000" pitchFamily="2" charset="2"/>
              <a:buChar char="Ø"/>
            </a:pPr>
            <a:r>
              <a:rPr lang="it-IT" altLang="it-IT" sz="1900" dirty="0"/>
              <a:t>La capacità di «cavarsela»</a:t>
            </a:r>
          </a:p>
          <a:p>
            <a:pPr>
              <a:buFont typeface="Wingdings" panose="05000000000000000000" pitchFamily="2" charset="2"/>
              <a:buChar char="Ø"/>
            </a:pPr>
            <a:r>
              <a:rPr lang="it-IT" altLang="it-IT" sz="1900" dirty="0"/>
              <a:t>L’attenzione vigile</a:t>
            </a:r>
          </a:p>
          <a:p>
            <a:pPr>
              <a:buFont typeface="Wingdings" panose="05000000000000000000" pitchFamily="2" charset="2"/>
              <a:buChar char="Ø"/>
            </a:pPr>
            <a:r>
              <a:rPr lang="it-IT" altLang="it-IT" sz="1900" dirty="0"/>
              <a:t>Il senso dell’opportunità</a:t>
            </a:r>
          </a:p>
          <a:p>
            <a:pPr>
              <a:buFont typeface="Wingdings" panose="05000000000000000000" pitchFamily="2" charset="2"/>
              <a:buChar char="Ø"/>
            </a:pPr>
            <a:r>
              <a:rPr lang="it-IT" altLang="it-IT" sz="1900" dirty="0"/>
              <a:t>Attenzione ai dettagli e la capacità di deduzione sequenziale </a:t>
            </a:r>
          </a:p>
          <a:p>
            <a:pPr>
              <a:buFont typeface="Wingdings" panose="05000000000000000000" pitchFamily="2" charset="2"/>
              <a:buChar char="Ø"/>
            </a:pPr>
            <a:endParaRPr lang="it-IT" altLang="it-IT" sz="1900" dirty="0"/>
          </a:p>
          <a:p>
            <a:endParaRPr lang="en-US" altLang="it-IT" sz="2000" dirty="0"/>
          </a:p>
          <a:p>
            <a:pPr marL="0" indent="0">
              <a:buNone/>
            </a:pPr>
            <a:r>
              <a:rPr lang="en-US" altLang="it-IT" sz="1400" u="sng" dirty="0"/>
              <a:t>M. </a:t>
            </a:r>
            <a:r>
              <a:rPr lang="en-US" altLang="it-IT" sz="1400" u="sng" dirty="0" err="1"/>
              <a:t>Detiene</a:t>
            </a:r>
            <a:r>
              <a:rPr lang="en-US" altLang="it-IT" sz="1400" u="sng" dirty="0"/>
              <a:t>, J.-P- </a:t>
            </a:r>
            <a:r>
              <a:rPr lang="en-US" altLang="it-IT" sz="1400" u="sng" dirty="0" err="1"/>
              <a:t>Vernant</a:t>
            </a:r>
            <a:r>
              <a:rPr lang="en-US" altLang="it-IT" sz="1400" u="sng" dirty="0"/>
              <a:t>, </a:t>
            </a:r>
            <a:r>
              <a:rPr lang="en-US" altLang="it-IT" sz="1400" i="1" u="sng" dirty="0"/>
              <a:t>Le </a:t>
            </a:r>
            <a:r>
              <a:rPr lang="en-US" altLang="it-IT" sz="1400" i="1" u="sng" dirty="0" err="1"/>
              <a:t>astuzie</a:t>
            </a:r>
            <a:r>
              <a:rPr lang="en-US" altLang="it-IT" sz="1400" i="1" u="sng" dirty="0"/>
              <a:t> </a:t>
            </a:r>
            <a:r>
              <a:rPr lang="en-US" altLang="it-IT" sz="1400" i="1" u="sng" dirty="0" err="1"/>
              <a:t>dell’intelligenza</a:t>
            </a:r>
            <a:r>
              <a:rPr lang="en-US" altLang="it-IT" sz="1400" i="1" u="sng" dirty="0"/>
              <a:t> </a:t>
            </a:r>
            <a:r>
              <a:rPr lang="en-US" altLang="it-IT" sz="1400" i="1" u="sng" dirty="0" err="1"/>
              <a:t>nell’antica</a:t>
            </a:r>
            <a:r>
              <a:rPr lang="en-US" altLang="it-IT" sz="1400" i="1" u="sng" dirty="0"/>
              <a:t> Grecia</a:t>
            </a:r>
            <a:r>
              <a:rPr lang="en-US" altLang="it-IT" sz="1400" u="sng" dirty="0"/>
              <a:t>, </a:t>
            </a:r>
            <a:r>
              <a:rPr lang="en-US" altLang="it-IT" sz="1400" u="sng" dirty="0" err="1"/>
              <a:t>Laterza</a:t>
            </a:r>
            <a:r>
              <a:rPr lang="en-US" altLang="it-IT" sz="1400" u="sng" dirty="0"/>
              <a:t>, Roma-Bari 1984</a:t>
            </a:r>
          </a:p>
          <a:p>
            <a:pPr marL="0" indent="0">
              <a:buNone/>
            </a:pPr>
            <a:r>
              <a:rPr lang="en-US" altLang="it-IT" sz="1400" dirty="0"/>
              <a:t>Citato da Morin, op. </a:t>
            </a:r>
            <a:r>
              <a:rPr lang="en-US" altLang="it-IT" sz="1400" dirty="0" err="1"/>
              <a:t>cit</a:t>
            </a:r>
            <a:r>
              <a:rPr lang="en-US" altLang="it-IT" sz="1400" dirty="0"/>
              <a:t>, p. 17</a:t>
            </a:r>
          </a:p>
        </p:txBody>
      </p:sp>
    </p:spTree>
    <p:extLst>
      <p:ext uri="{BB962C8B-B14F-4D97-AF65-F5344CB8AC3E}">
        <p14:creationId xmlns:p14="http://schemas.microsoft.com/office/powerpoint/2010/main" val="4035537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F404750-5E72-0DD2-078E-689B7496F4AF}"/>
              </a:ext>
            </a:extLst>
          </p:cNvPr>
          <p:cNvSpPr>
            <a:spLocks noGrp="1" noChangeArrowheads="1"/>
          </p:cNvSpPr>
          <p:nvPr>
            <p:ph type="title"/>
          </p:nvPr>
        </p:nvSpPr>
        <p:spPr>
          <a:xfrm>
            <a:off x="349250" y="19050"/>
            <a:ext cx="8507413" cy="1143000"/>
          </a:xfrm>
        </p:spPr>
        <p:txBody>
          <a:bodyPr/>
          <a:lstStyle/>
          <a:p>
            <a:pPr eaLnBrk="1" hangingPunct="1"/>
            <a:r>
              <a:rPr lang="pl-PL" altLang="it-IT" sz="3600">
                <a:solidFill>
                  <a:schemeClr val="accent2"/>
                </a:solidFill>
              </a:rPr>
              <a:t>Edgar Morin: Matemat</a:t>
            </a:r>
            <a:r>
              <a:rPr lang="it-IT" altLang="it-IT" sz="3600">
                <a:solidFill>
                  <a:schemeClr val="accent2"/>
                </a:solidFill>
              </a:rPr>
              <a:t>ica e filosofia</a:t>
            </a:r>
            <a:endParaRPr lang="en-US" altLang="it-IT" sz="3600">
              <a:solidFill>
                <a:schemeClr val="accent2"/>
              </a:solidFill>
            </a:endParaRPr>
          </a:p>
        </p:txBody>
      </p:sp>
      <p:sp>
        <p:nvSpPr>
          <p:cNvPr id="92163" name="Rectangle 3">
            <a:extLst>
              <a:ext uri="{FF2B5EF4-FFF2-40B4-BE49-F238E27FC236}">
                <a16:creationId xmlns:a16="http://schemas.microsoft.com/office/drawing/2014/main" id="{4771EAA7-3B4B-7107-A5E9-FD8A73438DDE}"/>
              </a:ext>
            </a:extLst>
          </p:cNvPr>
          <p:cNvSpPr>
            <a:spLocks noGrp="1" noChangeArrowheads="1"/>
          </p:cNvSpPr>
          <p:nvPr>
            <p:ph type="body" idx="1"/>
          </p:nvPr>
        </p:nvSpPr>
        <p:spPr>
          <a:xfrm>
            <a:off x="171450" y="908050"/>
            <a:ext cx="8972550" cy="4525963"/>
          </a:xfrm>
        </p:spPr>
        <p:txBody>
          <a:bodyPr/>
          <a:lstStyle/>
          <a:p>
            <a:pPr eaLnBrk="1" hangingPunct="1">
              <a:lnSpc>
                <a:spcPct val="90000"/>
              </a:lnSpc>
            </a:pPr>
            <a:r>
              <a:rPr lang="pl-PL" altLang="it-IT" sz="1800" dirty="0"/>
              <a:t>„</a:t>
            </a:r>
            <a:r>
              <a:rPr lang="it-IT" altLang="it-IT" sz="1800" dirty="0"/>
              <a:t>L’insegnamento matematico, che evidentemente comprende il calcolo, andrà  oltre il calcolo. Dovrà mostrare la natura intrinsecamente problematica della matematica, come la scienza che </a:t>
            </a:r>
            <a:r>
              <a:rPr lang="it-IT" altLang="it-IT" sz="1800" u="sng" dirty="0"/>
              <a:t>formula i problemi</a:t>
            </a:r>
            <a:r>
              <a:rPr lang="it-IT" altLang="it-IT" sz="1800" dirty="0"/>
              <a:t>. Il calcolo è uno strumento del ragionamento matematico, il quale si esercita sul </a:t>
            </a:r>
            <a:r>
              <a:rPr lang="pl-PL" altLang="it-IT" sz="1800" i="1" dirty="0"/>
              <a:t>problem s</a:t>
            </a:r>
            <a:r>
              <a:rPr lang="it-IT" altLang="it-IT" sz="1800" i="1" dirty="0" err="1"/>
              <a:t>etting</a:t>
            </a:r>
            <a:r>
              <a:rPr lang="it-IT" altLang="it-IT" sz="1800" i="1" dirty="0"/>
              <a:t> </a:t>
            </a:r>
            <a:r>
              <a:rPr lang="it-IT" altLang="it-IT" sz="1800" dirty="0"/>
              <a:t>e sul </a:t>
            </a:r>
            <a:r>
              <a:rPr lang="pl-PL" altLang="it-IT" sz="1800" i="1" dirty="0"/>
              <a:t>problem s</a:t>
            </a:r>
            <a:r>
              <a:rPr lang="it-IT" altLang="it-IT" sz="1800" i="1" dirty="0" err="1"/>
              <a:t>olving</a:t>
            </a:r>
            <a:r>
              <a:rPr lang="pl-PL" altLang="it-IT" sz="1800" dirty="0"/>
              <a:t>, </a:t>
            </a:r>
            <a:r>
              <a:rPr lang="it-IT" altLang="it-IT" sz="1800" dirty="0"/>
              <a:t>e del quale si tratta di mostrare la «consumata prudenza e la logica implacabile»</a:t>
            </a:r>
            <a:r>
              <a:rPr lang="pl-PL" altLang="it-IT" sz="1800" dirty="0"/>
              <a:t>. </a:t>
            </a:r>
          </a:p>
          <a:p>
            <a:pPr eaLnBrk="1" hangingPunct="1">
              <a:lnSpc>
                <a:spcPct val="90000"/>
              </a:lnSpc>
            </a:pPr>
            <a:r>
              <a:rPr lang="it-IT" altLang="it-IT" sz="1800" dirty="0"/>
              <a:t>Durante tutti gli anni di insegnamento si dovrebbe progressivamente mettere in evidenza il dialogo del pensiero matematico con lo </a:t>
            </a:r>
            <a:r>
              <a:rPr lang="it-IT" altLang="it-IT" sz="1800" i="1" dirty="0"/>
              <a:t>sviluppo delle conoscenze scientifiche</a:t>
            </a:r>
            <a:r>
              <a:rPr lang="it-IT" altLang="it-IT" sz="1800" dirty="0"/>
              <a:t>, e infine i limiti della formalizzazione e quantificazione. </a:t>
            </a:r>
            <a:endParaRPr lang="pl-PL" altLang="it-IT" sz="1800" dirty="0"/>
          </a:p>
          <a:p>
            <a:pPr eaLnBrk="1" hangingPunct="1">
              <a:lnSpc>
                <a:spcPct val="90000"/>
              </a:lnSpc>
            </a:pPr>
            <a:r>
              <a:rPr lang="it-IT" altLang="it-IT" sz="1800" dirty="0"/>
              <a:t>La filosofia dovrebbe eminentemente contribuire allo sviluppo dello spirito </a:t>
            </a:r>
            <a:r>
              <a:rPr lang="it-IT" altLang="it-IT" sz="1800" u="sng" dirty="0" err="1"/>
              <a:t>proble-matizzatore</a:t>
            </a:r>
            <a:r>
              <a:rPr lang="it-IT" altLang="it-IT" sz="1800" dirty="0"/>
              <a:t>. La filosofia è prima di tutto la forza di interrogazione e di riflessione, che verte sui grandi problemi della conoscenza e della condizione umana. </a:t>
            </a:r>
          </a:p>
          <a:p>
            <a:pPr eaLnBrk="1" hangingPunct="1">
              <a:lnSpc>
                <a:spcPct val="90000"/>
              </a:lnSpc>
            </a:pPr>
            <a:r>
              <a:rPr lang="it-IT" altLang="it-IT" sz="1800" dirty="0"/>
              <a:t>La </a:t>
            </a:r>
            <a:r>
              <a:rPr lang="pl-PL" altLang="it-IT" sz="1800" dirty="0"/>
              <a:t>Filo</a:t>
            </a:r>
            <a:r>
              <a:rPr lang="it-IT" altLang="it-IT" sz="1800" dirty="0"/>
              <a:t>sofia, oggi confinata in una disciplina pressoché ripiegata su se stessa, deve riappropriarsi della missione che fu sua da Aristotele fino a Bergson e Husserl, senza tuttavia abbandonare le domande che le sono proprie. </a:t>
            </a:r>
            <a:r>
              <a:rPr lang="pl-PL" altLang="it-IT" sz="1800" dirty="0"/>
              <a:t> </a:t>
            </a:r>
          </a:p>
          <a:p>
            <a:pPr eaLnBrk="1" hangingPunct="1">
              <a:lnSpc>
                <a:spcPct val="90000"/>
              </a:lnSpc>
            </a:pPr>
            <a:r>
              <a:rPr lang="it-IT" altLang="it-IT" sz="1800" dirty="0"/>
              <a:t>Così, pure svolgendo il proprio insegnamento, il professore di filosofia dovrebbe estendere il suo potere riflessivo e interrogativo alle conoscenze scientifiche come alla letteratura e alla poesia, e nello stesso tempo nutrirsi di scienza e di letteratura</a:t>
            </a:r>
            <a:r>
              <a:rPr lang="pl-PL" altLang="it-IT" sz="1800" dirty="0"/>
              <a:t>.” </a:t>
            </a:r>
          </a:p>
        </p:txBody>
      </p:sp>
      <p:sp>
        <p:nvSpPr>
          <p:cNvPr id="60420" name="Text Box 4">
            <a:extLst>
              <a:ext uri="{FF2B5EF4-FFF2-40B4-BE49-F238E27FC236}">
                <a16:creationId xmlns:a16="http://schemas.microsoft.com/office/drawing/2014/main" id="{C89C260A-38E3-44DA-EFA0-896278BAF173}"/>
              </a:ext>
            </a:extLst>
          </p:cNvPr>
          <p:cNvSpPr txBox="1">
            <a:spLocks noChangeArrowheads="1"/>
          </p:cNvSpPr>
          <p:nvPr/>
        </p:nvSpPr>
        <p:spPr bwMode="auto">
          <a:xfrm>
            <a:off x="2969768" y="5954713"/>
            <a:ext cx="51475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l-PL" altLang="it-IT" sz="1800" dirty="0"/>
              <a:t>Edgar Morin, </a:t>
            </a:r>
            <a:r>
              <a:rPr lang="pl-PL" altLang="it-IT" sz="1800" i="1" dirty="0"/>
              <a:t>T</a:t>
            </a:r>
            <a:r>
              <a:rPr lang="en-US" altLang="it-IT" sz="1800" i="1" dirty="0"/>
              <a:t>ê</a:t>
            </a:r>
            <a:r>
              <a:rPr lang="pl-PL" altLang="it-IT" sz="1800" i="1" dirty="0"/>
              <a:t>te biene faite</a:t>
            </a:r>
            <a:r>
              <a:rPr lang="pl-PL" altLang="it-IT" sz="1800" dirty="0"/>
              <a:t>, Seuil, 1999, </a:t>
            </a:r>
            <a:r>
              <a:rPr lang="it-IT" altLang="it-IT" sz="1800" dirty="0"/>
              <a:t>p</a:t>
            </a:r>
            <a:r>
              <a:rPr lang="pl-PL" altLang="it-IT" sz="1800" dirty="0"/>
              <a:t>. 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7" dur="500"/>
                                        <p:tgtEl>
                                          <p:spTgt spid="921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linds(horizontal)">
                                      <p:cBhvr>
                                        <p:cTn id="12" dur="500"/>
                                        <p:tgtEl>
                                          <p:spTgt spid="921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linds(horizontal)">
                                      <p:cBhvr>
                                        <p:cTn id="17" dur="500"/>
                                        <p:tgtEl>
                                          <p:spTgt spid="921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blinds(horizontal)">
                                      <p:cBhvr>
                                        <p:cTn id="22" dur="500"/>
                                        <p:tgtEl>
                                          <p:spTgt spid="921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blinds(horizontal)">
                                      <p:cBhvr>
                                        <p:cTn id="27" dur="500"/>
                                        <p:tgtEl>
                                          <p:spTgt spid="921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F404750-5E72-0DD2-078E-689B7496F4AF}"/>
              </a:ext>
            </a:extLst>
          </p:cNvPr>
          <p:cNvSpPr>
            <a:spLocks noGrp="1" noChangeArrowheads="1"/>
          </p:cNvSpPr>
          <p:nvPr>
            <p:ph type="title"/>
          </p:nvPr>
        </p:nvSpPr>
        <p:spPr>
          <a:xfrm>
            <a:off x="349250" y="19050"/>
            <a:ext cx="8507413" cy="1143000"/>
          </a:xfrm>
        </p:spPr>
        <p:txBody>
          <a:bodyPr/>
          <a:lstStyle/>
          <a:p>
            <a:pPr eaLnBrk="1" hangingPunct="1"/>
            <a:r>
              <a:rPr lang="it-IT" altLang="it-IT" sz="3600" dirty="0">
                <a:solidFill>
                  <a:schemeClr val="accent2"/>
                </a:solidFill>
              </a:rPr>
              <a:t>Blaise Pascal: il rapporto causale</a:t>
            </a:r>
            <a:endParaRPr lang="en-US" altLang="it-IT" sz="3600" dirty="0">
              <a:solidFill>
                <a:schemeClr val="accent2"/>
              </a:solidFill>
            </a:endParaRPr>
          </a:p>
        </p:txBody>
      </p:sp>
      <p:sp>
        <p:nvSpPr>
          <p:cNvPr id="92163" name="Rectangle 3">
            <a:extLst>
              <a:ext uri="{FF2B5EF4-FFF2-40B4-BE49-F238E27FC236}">
                <a16:creationId xmlns:a16="http://schemas.microsoft.com/office/drawing/2014/main" id="{4771EAA7-3B4B-7107-A5E9-FD8A73438DDE}"/>
              </a:ext>
            </a:extLst>
          </p:cNvPr>
          <p:cNvSpPr>
            <a:spLocks noGrp="1" noChangeArrowheads="1"/>
          </p:cNvSpPr>
          <p:nvPr>
            <p:ph type="body" idx="1"/>
          </p:nvPr>
        </p:nvSpPr>
        <p:spPr>
          <a:xfrm>
            <a:off x="24598" y="908720"/>
            <a:ext cx="8685213" cy="4525963"/>
          </a:xfrm>
        </p:spPr>
        <p:txBody>
          <a:bodyPr/>
          <a:lstStyle/>
          <a:p>
            <a:pPr eaLnBrk="1" hangingPunct="1">
              <a:lnSpc>
                <a:spcPct val="90000"/>
              </a:lnSpc>
            </a:pPr>
            <a:r>
              <a:rPr lang="it-IT" altLang="it-IT" sz="2000" dirty="0">
                <a:solidFill>
                  <a:schemeClr val="accent2"/>
                </a:solidFill>
              </a:rPr>
              <a:t>La suddivisione delle discipline toglie la ricerca della caratteristica fondamentale di processi: la relazione causa - effetto</a:t>
            </a:r>
          </a:p>
          <a:p>
            <a:pPr eaLnBrk="1" hangingPunct="1">
              <a:lnSpc>
                <a:spcPct val="90000"/>
              </a:lnSpc>
            </a:pPr>
            <a:r>
              <a:rPr lang="it-IT" altLang="it-IT" sz="2000" dirty="0"/>
              <a:t>Pascal aveva già formulato l’imperativo dell’interconnessione che si tratta oggi d’introdurre in tutto nostro insegnamento, a cominciare dalle scuole elementare</a:t>
            </a:r>
            <a:r>
              <a:rPr lang="pl-PL" altLang="it-IT" sz="2000" dirty="0"/>
              <a:t>.</a:t>
            </a:r>
            <a:endParaRPr lang="it-IT" altLang="it-IT" sz="2000" dirty="0"/>
          </a:p>
          <a:p>
            <a:pPr eaLnBrk="1" hangingPunct="1">
              <a:lnSpc>
                <a:spcPct val="90000"/>
              </a:lnSpc>
            </a:pPr>
            <a:r>
              <a:rPr lang="it-IT" altLang="it-IT" sz="2000" dirty="0"/>
              <a:t>«Dunque, poiché tutte le cose sono causate e causanti, aiutate e adiuvanti, mediate e immediate, e tutte sono legate da un vincolo naturale e insensibile che unisce le più lontane e le più disparate, ritengo che sia impossibile conoscere il tutto senza conoscere particolarmente le parti.»</a:t>
            </a:r>
            <a:r>
              <a:rPr lang="it-IT" altLang="it-IT" sz="2000" baseline="30000" dirty="0"/>
              <a:t>1)</a:t>
            </a:r>
            <a:endParaRPr lang="it-IT" altLang="it-IT" sz="2000" dirty="0"/>
          </a:p>
          <a:p>
            <a:pPr eaLnBrk="1" hangingPunct="1">
              <a:lnSpc>
                <a:spcPct val="90000"/>
              </a:lnSpc>
            </a:pPr>
            <a:r>
              <a:rPr lang="it-IT" altLang="it-IT" sz="2000" dirty="0"/>
              <a:t>Per pensare localmente si deve pensare globalmente, come per pensare globalmente si deve anche pensare localmente.    </a:t>
            </a:r>
            <a:r>
              <a:rPr lang="pl-PL" altLang="it-IT" sz="2000" dirty="0"/>
              <a:t> </a:t>
            </a:r>
            <a:r>
              <a:rPr lang="it-IT" altLang="it-IT" sz="2000" dirty="0"/>
              <a:t>[…]</a:t>
            </a:r>
          </a:p>
          <a:p>
            <a:pPr eaLnBrk="1" hangingPunct="1">
              <a:lnSpc>
                <a:spcPct val="90000"/>
              </a:lnSpc>
            </a:pPr>
            <a:r>
              <a:rPr lang="it-IT" altLang="it-IT" sz="2000" dirty="0"/>
              <a:t>Lo sviluppo precedente delle discipline scientifiche, avendo frammentato e compartimentato sempre più il campo del sapere, aveva spezzato le entità naturali sulle quali hanno sempre poggiato le grandi interrogazioni umane: il cosmo, la natura, la vita e la limite l’essere umano. </a:t>
            </a:r>
          </a:p>
          <a:p>
            <a:pPr eaLnBrk="1" hangingPunct="1">
              <a:lnSpc>
                <a:spcPct val="90000"/>
              </a:lnSpc>
            </a:pPr>
            <a:r>
              <a:rPr lang="it-IT" altLang="it-IT" sz="2000" dirty="0"/>
              <a:t>Le nuove scienze, ecologia, scienze della Terra, cosmologia, [scienze dell’educazione] sono poli- o trans-disciplinari […]</a:t>
            </a:r>
            <a:endParaRPr lang="pl-PL" altLang="it-IT" sz="2000" dirty="0"/>
          </a:p>
        </p:txBody>
      </p:sp>
      <p:sp>
        <p:nvSpPr>
          <p:cNvPr id="60420" name="Text Box 4">
            <a:extLst>
              <a:ext uri="{FF2B5EF4-FFF2-40B4-BE49-F238E27FC236}">
                <a16:creationId xmlns:a16="http://schemas.microsoft.com/office/drawing/2014/main" id="{C89C260A-38E3-44DA-EFA0-896278BAF173}"/>
              </a:ext>
            </a:extLst>
          </p:cNvPr>
          <p:cNvSpPr txBox="1">
            <a:spLocks noChangeArrowheads="1"/>
          </p:cNvSpPr>
          <p:nvPr/>
        </p:nvSpPr>
        <p:spPr bwMode="auto">
          <a:xfrm>
            <a:off x="349250" y="6281358"/>
            <a:ext cx="45127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400" dirty="0"/>
              <a:t>Edgar Morin, </a:t>
            </a:r>
            <a:r>
              <a:rPr lang="pl-PL" altLang="it-IT" sz="1400" i="1" dirty="0"/>
              <a:t>T</a:t>
            </a:r>
            <a:r>
              <a:rPr lang="en-US" altLang="it-IT" sz="1400" i="1" dirty="0"/>
              <a:t>ê</a:t>
            </a:r>
            <a:r>
              <a:rPr lang="pl-PL" altLang="it-IT" sz="1400" i="1" dirty="0"/>
              <a:t>te biene faite</a:t>
            </a:r>
            <a:r>
              <a:rPr lang="pl-PL" altLang="it-IT" sz="1400" dirty="0"/>
              <a:t>, Seuil, 1999, </a:t>
            </a:r>
            <a:r>
              <a:rPr lang="it-IT" altLang="it-IT" sz="1400" dirty="0"/>
              <a:t>p</a:t>
            </a:r>
            <a:r>
              <a:rPr lang="pl-PL" altLang="it-IT" sz="1400" dirty="0"/>
              <a:t>. </a:t>
            </a:r>
            <a:r>
              <a:rPr lang="it-IT" altLang="it-IT" sz="1400" dirty="0"/>
              <a:t>20-21</a:t>
            </a:r>
          </a:p>
          <a:p>
            <a:pPr eaLnBrk="1" hangingPunct="1">
              <a:spcBef>
                <a:spcPct val="0"/>
              </a:spcBef>
              <a:buFontTx/>
              <a:buNone/>
            </a:pPr>
            <a:r>
              <a:rPr lang="it-IT" altLang="it-IT" sz="1400" baseline="30000" dirty="0"/>
              <a:t>1)</a:t>
            </a:r>
            <a:r>
              <a:rPr lang="it-IT" altLang="it-IT" sz="1400" dirty="0"/>
              <a:t> B. Pascal, </a:t>
            </a:r>
            <a:r>
              <a:rPr lang="it-IT" altLang="it-IT" sz="1400" i="1" dirty="0"/>
              <a:t>Pensieri</a:t>
            </a:r>
            <a:r>
              <a:rPr lang="it-IT" altLang="it-IT" sz="1400" dirty="0"/>
              <a:t>, Mondadori, Milano 1994, p. 143</a:t>
            </a:r>
            <a:endParaRPr lang="pl-PL" altLang="it-IT" sz="1400" dirty="0"/>
          </a:p>
        </p:txBody>
      </p:sp>
    </p:spTree>
    <p:extLst>
      <p:ext uri="{BB962C8B-B14F-4D97-AF65-F5344CB8AC3E}">
        <p14:creationId xmlns:p14="http://schemas.microsoft.com/office/powerpoint/2010/main" val="340603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linds(horizontal)">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linds(horizontal)">
                                      <p:cBhvr>
                                        <p:cTn id="17" dur="5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blinds(horizontal)">
                                      <p:cBhvr>
                                        <p:cTn id="22" dur="500"/>
                                        <p:tgtEl>
                                          <p:spTgt spid="92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blinds(horizontal)">
                                      <p:cBhvr>
                                        <p:cTn id="27" dur="500"/>
                                        <p:tgtEl>
                                          <p:spTgt spid="921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163">
                                            <p:txEl>
                                              <p:pRg st="5" end="5"/>
                                            </p:txEl>
                                          </p:spTgt>
                                        </p:tgtEl>
                                        <p:attrNameLst>
                                          <p:attrName>style.visibility</p:attrName>
                                        </p:attrNameLst>
                                      </p:cBhvr>
                                      <p:to>
                                        <p:strVal val="visible"/>
                                      </p:to>
                                    </p:set>
                                    <p:animEffect transition="in" filter="blinds(horizontal)">
                                      <p:cBhvr>
                                        <p:cTn id="32" dur="500"/>
                                        <p:tgtEl>
                                          <p:spTgt spid="9216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F404750-5E72-0DD2-078E-689B7496F4AF}"/>
              </a:ext>
            </a:extLst>
          </p:cNvPr>
          <p:cNvSpPr>
            <a:spLocks noGrp="1" noChangeArrowheads="1"/>
          </p:cNvSpPr>
          <p:nvPr>
            <p:ph type="title"/>
          </p:nvPr>
        </p:nvSpPr>
        <p:spPr>
          <a:xfrm>
            <a:off x="349250" y="19050"/>
            <a:ext cx="8507413" cy="1143000"/>
          </a:xfrm>
        </p:spPr>
        <p:txBody>
          <a:bodyPr/>
          <a:lstStyle/>
          <a:p>
            <a:pPr eaLnBrk="1" hangingPunct="1"/>
            <a:r>
              <a:rPr lang="en-US" altLang="it-IT" sz="3600" dirty="0">
                <a:solidFill>
                  <a:srgbClr val="C00000"/>
                </a:solidFill>
              </a:rPr>
              <a:t>Che </a:t>
            </a:r>
            <a:r>
              <a:rPr lang="en-US" altLang="it-IT" sz="3600" dirty="0" err="1">
                <a:solidFill>
                  <a:srgbClr val="C00000"/>
                </a:solidFill>
              </a:rPr>
              <a:t>cosa</a:t>
            </a:r>
            <a:r>
              <a:rPr lang="en-US" altLang="it-IT" sz="3600" dirty="0">
                <a:solidFill>
                  <a:srgbClr val="C00000"/>
                </a:solidFill>
              </a:rPr>
              <a:t> </a:t>
            </a:r>
            <a:r>
              <a:rPr lang="en-US" altLang="it-IT" sz="3600" dirty="0" err="1">
                <a:solidFill>
                  <a:srgbClr val="C00000"/>
                </a:solidFill>
              </a:rPr>
              <a:t>significa</a:t>
            </a:r>
            <a:r>
              <a:rPr lang="en-US" altLang="it-IT" sz="3600" dirty="0">
                <a:solidFill>
                  <a:srgbClr val="C00000"/>
                </a:solidFill>
              </a:rPr>
              <a:t> </a:t>
            </a:r>
            <a:r>
              <a:rPr lang="en-US" altLang="it-IT" sz="3600" dirty="0" err="1">
                <a:solidFill>
                  <a:srgbClr val="C00000"/>
                </a:solidFill>
              </a:rPr>
              <a:t>tutto</a:t>
            </a:r>
            <a:r>
              <a:rPr lang="en-US" altLang="it-IT" sz="3600" dirty="0">
                <a:solidFill>
                  <a:srgbClr val="C00000"/>
                </a:solidFill>
              </a:rPr>
              <a:t> </a:t>
            </a:r>
            <a:r>
              <a:rPr lang="en-US" altLang="it-IT" sz="3600" dirty="0" err="1">
                <a:solidFill>
                  <a:srgbClr val="C00000"/>
                </a:solidFill>
              </a:rPr>
              <a:t>questo</a:t>
            </a:r>
            <a:r>
              <a:rPr lang="en-US" altLang="it-IT" sz="3600" dirty="0">
                <a:solidFill>
                  <a:srgbClr val="C00000"/>
                </a:solidFill>
              </a:rPr>
              <a:t> “per </a:t>
            </a:r>
            <a:r>
              <a:rPr lang="en-US" altLang="it-IT" sz="3600" dirty="0" err="1">
                <a:solidFill>
                  <a:srgbClr val="C00000"/>
                </a:solidFill>
              </a:rPr>
              <a:t>noi</a:t>
            </a:r>
            <a:r>
              <a:rPr lang="en-US" altLang="it-IT" sz="3600" dirty="0">
                <a:solidFill>
                  <a:srgbClr val="C00000"/>
                </a:solidFill>
              </a:rPr>
              <a:t>”?</a:t>
            </a:r>
          </a:p>
        </p:txBody>
      </p:sp>
      <p:sp>
        <p:nvSpPr>
          <p:cNvPr id="92163" name="Rectangle 3">
            <a:extLst>
              <a:ext uri="{FF2B5EF4-FFF2-40B4-BE49-F238E27FC236}">
                <a16:creationId xmlns:a16="http://schemas.microsoft.com/office/drawing/2014/main" id="{4771EAA7-3B4B-7107-A5E9-FD8A73438DDE}"/>
              </a:ext>
            </a:extLst>
          </p:cNvPr>
          <p:cNvSpPr>
            <a:spLocks noGrp="1" noChangeArrowheads="1"/>
          </p:cNvSpPr>
          <p:nvPr>
            <p:ph type="body" idx="1"/>
          </p:nvPr>
        </p:nvSpPr>
        <p:spPr>
          <a:xfrm>
            <a:off x="171450" y="1428750"/>
            <a:ext cx="8972550" cy="4525963"/>
          </a:xfrm>
        </p:spPr>
        <p:txBody>
          <a:bodyPr/>
          <a:lstStyle/>
          <a:p>
            <a:pPr eaLnBrk="1" hangingPunct="1">
              <a:lnSpc>
                <a:spcPct val="90000"/>
              </a:lnSpc>
              <a:buFont typeface="+mj-lt"/>
              <a:buAutoNum type="arabicParenR"/>
            </a:pPr>
            <a:r>
              <a:rPr lang="it-IT" altLang="it-IT" sz="2000" dirty="0">
                <a:solidFill>
                  <a:schemeClr val="accent2"/>
                </a:solidFill>
              </a:rPr>
              <a:t>Il processo di </a:t>
            </a:r>
            <a:r>
              <a:rPr lang="it-IT" altLang="it-IT" sz="2000" i="1" dirty="0">
                <a:solidFill>
                  <a:schemeClr val="accent2"/>
                </a:solidFill>
              </a:rPr>
              <a:t>costruzione</a:t>
            </a:r>
            <a:r>
              <a:rPr lang="it-IT" altLang="it-IT" sz="2000" dirty="0">
                <a:solidFill>
                  <a:schemeClr val="accent2"/>
                </a:solidFill>
              </a:rPr>
              <a:t> della sapienza avviene attraverso diverse operazioni mentali: curiosità, osservazione, verbalizzazione, deduzione, sintesi</a:t>
            </a:r>
          </a:p>
          <a:p>
            <a:pPr eaLnBrk="1" hangingPunct="1">
              <a:lnSpc>
                <a:spcPct val="90000"/>
              </a:lnSpc>
              <a:buFont typeface="+mj-lt"/>
              <a:buAutoNum type="arabicParenR"/>
            </a:pPr>
            <a:r>
              <a:rPr lang="it-IT" altLang="it-IT" sz="2000" dirty="0">
                <a:solidFill>
                  <a:schemeClr val="accent2"/>
                </a:solidFill>
              </a:rPr>
              <a:t>Il ciclo/ re-ciclo di queste operazioni non dipende dalla materia «scolastica»</a:t>
            </a:r>
          </a:p>
          <a:p>
            <a:pPr eaLnBrk="1" hangingPunct="1">
              <a:lnSpc>
                <a:spcPct val="90000"/>
              </a:lnSpc>
              <a:buFont typeface="+mj-lt"/>
              <a:buAutoNum type="arabicParenR"/>
            </a:pPr>
            <a:r>
              <a:rPr lang="it-IT" altLang="it-IT" sz="2000" dirty="0">
                <a:solidFill>
                  <a:schemeClr val="accent2"/>
                </a:solidFill>
              </a:rPr>
              <a:t>In altre parole, la interconnessione </a:t>
            </a:r>
            <a:r>
              <a:rPr lang="it-IT" altLang="it-IT" sz="2000" i="1" dirty="0">
                <a:solidFill>
                  <a:schemeClr val="accent2"/>
                </a:solidFill>
              </a:rPr>
              <a:t>causale</a:t>
            </a:r>
            <a:r>
              <a:rPr lang="it-IT" altLang="it-IT" sz="2000" dirty="0">
                <a:solidFill>
                  <a:schemeClr val="accent2"/>
                </a:solidFill>
              </a:rPr>
              <a:t> esiste sia in fisica che nella storia, arte, musica etc. </a:t>
            </a:r>
            <a:r>
              <a:rPr lang="pl-PL" altLang="it-IT" sz="2000" dirty="0">
                <a:solidFill>
                  <a:schemeClr val="accent2"/>
                </a:solidFill>
              </a:rPr>
              <a:t> </a:t>
            </a:r>
            <a:endParaRPr lang="it-IT" altLang="it-IT" sz="2000" dirty="0">
              <a:solidFill>
                <a:schemeClr val="accent2"/>
              </a:solidFill>
            </a:endParaRPr>
          </a:p>
          <a:p>
            <a:pPr eaLnBrk="1" hangingPunct="1">
              <a:lnSpc>
                <a:spcPct val="90000"/>
              </a:lnSpc>
              <a:buFont typeface="+mj-lt"/>
              <a:buAutoNum type="arabicParenR"/>
            </a:pPr>
            <a:r>
              <a:rPr lang="it-IT" altLang="it-IT" sz="2000" dirty="0">
                <a:solidFill>
                  <a:schemeClr val="accent2"/>
                </a:solidFill>
              </a:rPr>
              <a:t>Così, preparando una adeguata struttura della lezione (costruttivista) possiamo identificare questi diversi passaggi mentali</a:t>
            </a:r>
          </a:p>
          <a:p>
            <a:pPr eaLnBrk="1" hangingPunct="1">
              <a:lnSpc>
                <a:spcPct val="90000"/>
              </a:lnSpc>
              <a:buFont typeface="+mj-lt"/>
              <a:buAutoNum type="arabicParenR"/>
            </a:pPr>
            <a:r>
              <a:rPr lang="it-IT" altLang="it-IT" sz="2000" dirty="0">
                <a:solidFill>
                  <a:schemeClr val="accent2"/>
                </a:solidFill>
              </a:rPr>
              <a:t>Sicuramente nel gruppo scolastico si troveranno diverse </a:t>
            </a:r>
            <a:r>
              <a:rPr lang="it-IT" altLang="it-IT" sz="2000" i="1" dirty="0">
                <a:solidFill>
                  <a:schemeClr val="accent2"/>
                </a:solidFill>
              </a:rPr>
              <a:t>intelligenze</a:t>
            </a:r>
            <a:r>
              <a:rPr lang="it-IT" altLang="it-IT" sz="2000" dirty="0">
                <a:solidFill>
                  <a:schemeClr val="accent2"/>
                </a:solidFill>
              </a:rPr>
              <a:t> [la lezione sulle intelligenze facciamo separatamente] che possono contribuire allo svolgimento della lezione</a:t>
            </a:r>
          </a:p>
          <a:p>
            <a:pPr eaLnBrk="1" hangingPunct="1">
              <a:lnSpc>
                <a:spcPct val="90000"/>
              </a:lnSpc>
              <a:buFont typeface="+mj-lt"/>
              <a:buAutoNum type="arabicParenR"/>
            </a:pPr>
            <a:r>
              <a:rPr lang="it-IT" altLang="it-IT" sz="2000" dirty="0">
                <a:solidFill>
                  <a:schemeClr val="accent2"/>
                </a:solidFill>
              </a:rPr>
              <a:t>Anzi, queste intelligenze possono </a:t>
            </a:r>
            <a:r>
              <a:rPr lang="it-IT" altLang="it-IT" sz="2000" i="1" dirty="0">
                <a:solidFill>
                  <a:schemeClr val="accent2"/>
                </a:solidFill>
              </a:rPr>
              <a:t>sgravare</a:t>
            </a:r>
            <a:r>
              <a:rPr lang="it-IT" altLang="it-IT" sz="2000" dirty="0">
                <a:solidFill>
                  <a:schemeClr val="accent2"/>
                </a:solidFill>
              </a:rPr>
              <a:t> noi dalla necessità di spiegare in persona</a:t>
            </a:r>
            <a:r>
              <a:rPr lang="pl-PL" altLang="it-IT" sz="2000" dirty="0">
                <a:solidFill>
                  <a:schemeClr val="accent2"/>
                </a:solidFill>
              </a:rPr>
              <a:t> </a:t>
            </a:r>
            <a:endParaRPr lang="it-IT" altLang="it-IT" sz="2000" dirty="0">
              <a:solidFill>
                <a:schemeClr val="accent2"/>
              </a:solidFill>
            </a:endParaRPr>
          </a:p>
          <a:p>
            <a:pPr marL="0" indent="0" eaLnBrk="1" hangingPunct="1">
              <a:lnSpc>
                <a:spcPct val="90000"/>
              </a:lnSpc>
              <a:buNone/>
            </a:pPr>
            <a:r>
              <a:rPr lang="it-IT" altLang="it-IT" sz="2000" dirty="0">
                <a:solidFill>
                  <a:schemeClr val="accent2"/>
                </a:solidFill>
              </a:rPr>
              <a:t>Noi (GK) chiamiamo questo metodo </a:t>
            </a:r>
            <a:r>
              <a:rPr lang="it-IT" altLang="it-IT" sz="2000" i="1" dirty="0">
                <a:solidFill>
                  <a:schemeClr val="accent2"/>
                </a:solidFill>
              </a:rPr>
              <a:t>iper-costruttivismo</a:t>
            </a:r>
            <a:endParaRPr lang="pl-PL" altLang="it-IT" sz="2000" dirty="0">
              <a:solidFill>
                <a:schemeClr val="accent2"/>
              </a:solidFill>
            </a:endParaRPr>
          </a:p>
        </p:txBody>
      </p:sp>
    </p:spTree>
    <p:extLst>
      <p:ext uri="{BB962C8B-B14F-4D97-AF65-F5344CB8AC3E}">
        <p14:creationId xmlns:p14="http://schemas.microsoft.com/office/powerpoint/2010/main" val="3409872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linds(horizontal)">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linds(horizontal)">
                                      <p:cBhvr>
                                        <p:cTn id="17" dur="5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blinds(horizontal)">
                                      <p:cBhvr>
                                        <p:cTn id="22" dur="500"/>
                                        <p:tgtEl>
                                          <p:spTgt spid="92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blinds(horizontal)">
                                      <p:cBhvr>
                                        <p:cTn id="27" dur="500"/>
                                        <p:tgtEl>
                                          <p:spTgt spid="921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163">
                                            <p:txEl>
                                              <p:pRg st="5" end="5"/>
                                            </p:txEl>
                                          </p:spTgt>
                                        </p:tgtEl>
                                        <p:attrNameLst>
                                          <p:attrName>style.visibility</p:attrName>
                                        </p:attrNameLst>
                                      </p:cBhvr>
                                      <p:to>
                                        <p:strVal val="visible"/>
                                      </p:to>
                                    </p:set>
                                    <p:animEffect transition="in" filter="blinds(horizontal)">
                                      <p:cBhvr>
                                        <p:cTn id="32" dur="500"/>
                                        <p:tgtEl>
                                          <p:spTgt spid="921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2163">
                                            <p:txEl>
                                              <p:pRg st="6" end="6"/>
                                            </p:txEl>
                                          </p:spTgt>
                                        </p:tgtEl>
                                        <p:attrNameLst>
                                          <p:attrName>style.visibility</p:attrName>
                                        </p:attrNameLst>
                                      </p:cBhvr>
                                      <p:to>
                                        <p:strVal val="visible"/>
                                      </p:to>
                                    </p:set>
                                    <p:animEffect transition="in" filter="blinds(horizontal)">
                                      <p:cBhvr>
                                        <p:cTn id="37" dur="500"/>
                                        <p:tgtEl>
                                          <p:spTgt spid="921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F404750-5E72-0DD2-078E-689B7496F4AF}"/>
              </a:ext>
            </a:extLst>
          </p:cNvPr>
          <p:cNvSpPr>
            <a:spLocks noGrp="1" noChangeArrowheads="1"/>
          </p:cNvSpPr>
          <p:nvPr>
            <p:ph type="title"/>
          </p:nvPr>
        </p:nvSpPr>
        <p:spPr>
          <a:xfrm>
            <a:off x="349250" y="19050"/>
            <a:ext cx="8507413" cy="1143000"/>
          </a:xfrm>
        </p:spPr>
        <p:txBody>
          <a:bodyPr/>
          <a:lstStyle/>
          <a:p>
            <a:pPr eaLnBrk="1" hangingPunct="1"/>
            <a:r>
              <a:rPr lang="en-US" altLang="it-IT" sz="3600" dirty="0">
                <a:solidFill>
                  <a:srgbClr val="C00000"/>
                </a:solidFill>
              </a:rPr>
              <a:t>Che </a:t>
            </a:r>
            <a:r>
              <a:rPr lang="en-US" altLang="it-IT" sz="3600" dirty="0" err="1">
                <a:solidFill>
                  <a:srgbClr val="C00000"/>
                </a:solidFill>
              </a:rPr>
              <a:t>cosa</a:t>
            </a:r>
            <a:r>
              <a:rPr lang="en-US" altLang="it-IT" sz="3600" dirty="0">
                <a:solidFill>
                  <a:srgbClr val="C00000"/>
                </a:solidFill>
              </a:rPr>
              <a:t> </a:t>
            </a:r>
            <a:r>
              <a:rPr lang="en-US" altLang="it-IT" sz="3600" dirty="0" err="1">
                <a:solidFill>
                  <a:srgbClr val="C00000"/>
                </a:solidFill>
              </a:rPr>
              <a:t>significa</a:t>
            </a:r>
            <a:r>
              <a:rPr lang="en-US" altLang="it-IT" sz="3600" dirty="0">
                <a:solidFill>
                  <a:srgbClr val="C00000"/>
                </a:solidFill>
              </a:rPr>
              <a:t> </a:t>
            </a:r>
            <a:r>
              <a:rPr lang="en-US" altLang="it-IT" sz="3600" dirty="0" err="1">
                <a:solidFill>
                  <a:srgbClr val="C00000"/>
                </a:solidFill>
              </a:rPr>
              <a:t>tutto</a:t>
            </a:r>
            <a:r>
              <a:rPr lang="en-US" altLang="it-IT" sz="3600" dirty="0">
                <a:solidFill>
                  <a:srgbClr val="C00000"/>
                </a:solidFill>
              </a:rPr>
              <a:t> </a:t>
            </a:r>
            <a:r>
              <a:rPr lang="en-US" altLang="it-IT" sz="3600" dirty="0" err="1">
                <a:solidFill>
                  <a:srgbClr val="C00000"/>
                </a:solidFill>
              </a:rPr>
              <a:t>questo</a:t>
            </a:r>
            <a:r>
              <a:rPr lang="en-US" altLang="it-IT" sz="3600" dirty="0">
                <a:solidFill>
                  <a:srgbClr val="C00000"/>
                </a:solidFill>
              </a:rPr>
              <a:t> “per </a:t>
            </a:r>
            <a:r>
              <a:rPr lang="en-US" altLang="it-IT" sz="3600" dirty="0" err="1">
                <a:solidFill>
                  <a:srgbClr val="C00000"/>
                </a:solidFill>
              </a:rPr>
              <a:t>noi</a:t>
            </a:r>
            <a:r>
              <a:rPr lang="en-US" altLang="it-IT" sz="3600" dirty="0">
                <a:solidFill>
                  <a:srgbClr val="C00000"/>
                </a:solidFill>
              </a:rPr>
              <a:t>”</a:t>
            </a:r>
          </a:p>
        </p:txBody>
      </p:sp>
      <p:sp>
        <p:nvSpPr>
          <p:cNvPr id="92163" name="Rectangle 3">
            <a:extLst>
              <a:ext uri="{FF2B5EF4-FFF2-40B4-BE49-F238E27FC236}">
                <a16:creationId xmlns:a16="http://schemas.microsoft.com/office/drawing/2014/main" id="{4771EAA7-3B4B-7107-A5E9-FD8A73438DDE}"/>
              </a:ext>
            </a:extLst>
          </p:cNvPr>
          <p:cNvSpPr>
            <a:spLocks noGrp="1" noChangeArrowheads="1"/>
          </p:cNvSpPr>
          <p:nvPr>
            <p:ph type="body" idx="1"/>
          </p:nvPr>
        </p:nvSpPr>
        <p:spPr>
          <a:xfrm>
            <a:off x="171450" y="1428750"/>
            <a:ext cx="8972550" cy="4525963"/>
          </a:xfrm>
        </p:spPr>
        <p:txBody>
          <a:bodyPr/>
          <a:lstStyle/>
          <a:p>
            <a:pPr marL="0" indent="0" eaLnBrk="1" hangingPunct="1">
              <a:lnSpc>
                <a:spcPct val="90000"/>
              </a:lnSpc>
              <a:buNone/>
            </a:pPr>
            <a:r>
              <a:rPr lang="it-IT" altLang="it-IT" sz="2000" dirty="0"/>
              <a:t>Identifichiamo ancora una volta le operazioni mentali da fare durante il </a:t>
            </a:r>
            <a:r>
              <a:rPr lang="it-IT" altLang="it-IT" sz="2000" i="1" dirty="0"/>
              <a:t>ragionare</a:t>
            </a:r>
            <a:r>
              <a:rPr lang="it-IT" altLang="it-IT" sz="2000" dirty="0"/>
              <a:t>:</a:t>
            </a:r>
          </a:p>
          <a:p>
            <a:pPr marL="457200" indent="-457200" eaLnBrk="1" hangingPunct="1">
              <a:lnSpc>
                <a:spcPct val="90000"/>
              </a:lnSpc>
              <a:buAutoNum type="arabicParenR"/>
            </a:pPr>
            <a:r>
              <a:rPr lang="it-IT" altLang="it-IT" sz="2000" dirty="0"/>
              <a:t>Identificare il problema – richiede la capacità di </a:t>
            </a:r>
            <a:r>
              <a:rPr lang="it-IT" altLang="it-IT" sz="2000" i="1" dirty="0"/>
              <a:t>osservazione</a:t>
            </a:r>
            <a:endParaRPr lang="it-IT" altLang="it-IT" sz="2000" dirty="0"/>
          </a:p>
          <a:p>
            <a:pPr marL="457200" indent="-457200" eaLnBrk="1" hangingPunct="1">
              <a:lnSpc>
                <a:spcPct val="90000"/>
              </a:lnSpc>
              <a:buAutoNum type="arabicParenR"/>
            </a:pPr>
            <a:r>
              <a:rPr lang="it-IT" altLang="it-IT" sz="2000" dirty="0"/>
              <a:t>Dividere il problema in elementi – capacità di analizzare</a:t>
            </a:r>
          </a:p>
          <a:p>
            <a:pPr marL="457200" indent="-457200" eaLnBrk="1" hangingPunct="1">
              <a:lnSpc>
                <a:spcPct val="90000"/>
              </a:lnSpc>
              <a:buAutoNum type="arabicParenR"/>
            </a:pPr>
            <a:r>
              <a:rPr lang="it-IT" altLang="it-IT" sz="2000" dirty="0"/>
              <a:t>Assegnazione dei compiti – capacità di collaborazione sociale</a:t>
            </a:r>
          </a:p>
          <a:p>
            <a:pPr marL="457200" indent="-457200" eaLnBrk="1" hangingPunct="1">
              <a:lnSpc>
                <a:spcPct val="90000"/>
              </a:lnSpc>
              <a:buAutoNum type="arabicParenR"/>
            </a:pPr>
            <a:r>
              <a:rPr lang="it-IT" altLang="it-IT" sz="2000" dirty="0"/>
              <a:t>Svolgimento di compiti – richiede capacità in matematica, nozioni di storia, abilità di fare esperimento etc.</a:t>
            </a:r>
          </a:p>
          <a:p>
            <a:pPr marL="457200" indent="-457200" eaLnBrk="1" hangingPunct="1">
              <a:lnSpc>
                <a:spcPct val="90000"/>
              </a:lnSpc>
              <a:buAutoNum type="arabicParenR"/>
            </a:pPr>
            <a:r>
              <a:rPr lang="it-IT" altLang="it-IT" sz="2000" dirty="0"/>
              <a:t>Il rapportare i risultati – capacità di espressione (e di esporsi in pubblico)</a:t>
            </a:r>
          </a:p>
          <a:p>
            <a:pPr marL="457200" indent="-457200" eaLnBrk="1" hangingPunct="1">
              <a:lnSpc>
                <a:spcPct val="90000"/>
              </a:lnSpc>
              <a:buAutoNum type="arabicParenR"/>
            </a:pPr>
            <a:r>
              <a:rPr lang="it-IT" altLang="it-IT" sz="2000" dirty="0"/>
              <a:t>Il riassunto – ragionamento sintetico</a:t>
            </a:r>
          </a:p>
          <a:p>
            <a:pPr marL="0" indent="0" eaLnBrk="1" hangingPunct="1">
              <a:lnSpc>
                <a:spcPct val="90000"/>
              </a:lnSpc>
              <a:buNone/>
            </a:pPr>
            <a:endParaRPr lang="it-IT" altLang="it-IT" sz="2000" dirty="0"/>
          </a:p>
          <a:p>
            <a:pPr marL="0" indent="0" eaLnBrk="1" hangingPunct="1">
              <a:lnSpc>
                <a:spcPct val="90000"/>
              </a:lnSpc>
              <a:buNone/>
            </a:pPr>
            <a:r>
              <a:rPr lang="it-IT" altLang="it-IT" sz="2000" dirty="0">
                <a:solidFill>
                  <a:schemeClr val="accent2"/>
                </a:solidFill>
              </a:rPr>
              <a:t>Sicuramente, nella Vs classe ci sono ragazzi/ ragazze che in loro insieme possono svolger questi compiti </a:t>
            </a:r>
            <a:r>
              <a:rPr lang="it-IT" altLang="it-IT" sz="2000" i="1" dirty="0">
                <a:solidFill>
                  <a:schemeClr val="accent2"/>
                </a:solidFill>
              </a:rPr>
              <a:t>parziali</a:t>
            </a:r>
            <a:r>
              <a:rPr lang="it-IT" altLang="it-IT" sz="2000" dirty="0">
                <a:solidFill>
                  <a:schemeClr val="accent2"/>
                </a:solidFill>
              </a:rPr>
              <a:t>. </a:t>
            </a:r>
          </a:p>
          <a:p>
            <a:pPr marL="0" indent="0" eaLnBrk="1" hangingPunct="1">
              <a:lnSpc>
                <a:spcPct val="90000"/>
              </a:lnSpc>
              <a:buNone/>
            </a:pPr>
            <a:r>
              <a:rPr lang="it-IT" altLang="it-IT" sz="2000" dirty="0"/>
              <a:t> </a:t>
            </a:r>
          </a:p>
          <a:p>
            <a:pPr marL="457200" indent="-457200" eaLnBrk="1" hangingPunct="1">
              <a:lnSpc>
                <a:spcPct val="90000"/>
              </a:lnSpc>
              <a:buAutoNum type="arabicParenR"/>
            </a:pPr>
            <a:endParaRPr lang="pl-PL" altLang="it-IT" sz="2000" dirty="0"/>
          </a:p>
        </p:txBody>
      </p:sp>
    </p:spTree>
    <p:extLst>
      <p:ext uri="{BB962C8B-B14F-4D97-AF65-F5344CB8AC3E}">
        <p14:creationId xmlns:p14="http://schemas.microsoft.com/office/powerpoint/2010/main" val="2457526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linds(horizontal)">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linds(horizontal)">
                                      <p:cBhvr>
                                        <p:cTn id="17" dur="500"/>
                                        <p:tgtEl>
                                          <p:spTgt spid="921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blinds(horizontal)">
                                      <p:cBhvr>
                                        <p:cTn id="22" dur="500"/>
                                        <p:tgtEl>
                                          <p:spTgt spid="92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2163">
                                            <p:txEl>
                                              <p:pRg st="4" end="4"/>
                                            </p:txEl>
                                          </p:spTgt>
                                        </p:tgtEl>
                                        <p:attrNameLst>
                                          <p:attrName>style.visibility</p:attrName>
                                        </p:attrNameLst>
                                      </p:cBhvr>
                                      <p:to>
                                        <p:strVal val="visible"/>
                                      </p:to>
                                    </p:set>
                                    <p:animEffect transition="in" filter="blinds(horizontal)">
                                      <p:cBhvr>
                                        <p:cTn id="27" dur="500"/>
                                        <p:tgtEl>
                                          <p:spTgt spid="921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2163">
                                            <p:txEl>
                                              <p:pRg st="5" end="5"/>
                                            </p:txEl>
                                          </p:spTgt>
                                        </p:tgtEl>
                                        <p:attrNameLst>
                                          <p:attrName>style.visibility</p:attrName>
                                        </p:attrNameLst>
                                      </p:cBhvr>
                                      <p:to>
                                        <p:strVal val="visible"/>
                                      </p:to>
                                    </p:set>
                                    <p:animEffect transition="in" filter="blinds(horizontal)">
                                      <p:cBhvr>
                                        <p:cTn id="32" dur="500"/>
                                        <p:tgtEl>
                                          <p:spTgt spid="921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2163">
                                            <p:txEl>
                                              <p:pRg st="6" end="6"/>
                                            </p:txEl>
                                          </p:spTgt>
                                        </p:tgtEl>
                                        <p:attrNameLst>
                                          <p:attrName>style.visibility</p:attrName>
                                        </p:attrNameLst>
                                      </p:cBhvr>
                                      <p:to>
                                        <p:strVal val="visible"/>
                                      </p:to>
                                    </p:set>
                                    <p:animEffect transition="in" filter="blinds(horizontal)">
                                      <p:cBhvr>
                                        <p:cTn id="37" dur="500"/>
                                        <p:tgtEl>
                                          <p:spTgt spid="9216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2163">
                                            <p:txEl>
                                              <p:pRg st="8" end="8"/>
                                            </p:txEl>
                                          </p:spTgt>
                                        </p:tgtEl>
                                        <p:attrNameLst>
                                          <p:attrName>style.visibility</p:attrName>
                                        </p:attrNameLst>
                                      </p:cBhvr>
                                      <p:to>
                                        <p:strVal val="visible"/>
                                      </p:to>
                                    </p:set>
                                    <p:animEffect transition="in" filter="blinds(horizontal)">
                                      <p:cBhvr>
                                        <p:cTn id="42" dur="500"/>
                                        <p:tgtEl>
                                          <p:spTgt spid="9216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2163">
                                            <p:txEl>
                                              <p:pRg st="9" end="9"/>
                                            </p:txEl>
                                          </p:spTgt>
                                        </p:tgtEl>
                                        <p:attrNameLst>
                                          <p:attrName>style.visibility</p:attrName>
                                        </p:attrNameLst>
                                      </p:cBhvr>
                                      <p:to>
                                        <p:strVal val="visible"/>
                                      </p:to>
                                    </p:set>
                                    <p:animEffect transition="in" filter="blinds(horizontal)">
                                      <p:cBhvr>
                                        <p:cTn id="47" dur="500"/>
                                        <p:tgtEl>
                                          <p:spTgt spid="921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F404750-5E72-0DD2-078E-689B7496F4AF}"/>
              </a:ext>
            </a:extLst>
          </p:cNvPr>
          <p:cNvSpPr>
            <a:spLocks noGrp="1" noChangeArrowheads="1"/>
          </p:cNvSpPr>
          <p:nvPr>
            <p:ph type="title"/>
          </p:nvPr>
        </p:nvSpPr>
        <p:spPr>
          <a:xfrm>
            <a:off x="349250" y="19050"/>
            <a:ext cx="8507413" cy="1143000"/>
          </a:xfrm>
        </p:spPr>
        <p:txBody>
          <a:bodyPr/>
          <a:lstStyle/>
          <a:p>
            <a:pPr eaLnBrk="1" hangingPunct="1"/>
            <a:r>
              <a:rPr lang="it-IT" altLang="it-IT" sz="3600" dirty="0">
                <a:solidFill>
                  <a:schemeClr val="accent2"/>
                </a:solidFill>
              </a:rPr>
              <a:t>Scienze umanistiche</a:t>
            </a:r>
            <a:endParaRPr lang="en-US" altLang="it-IT" sz="3600" dirty="0">
              <a:solidFill>
                <a:schemeClr val="accent2"/>
              </a:solidFill>
            </a:endParaRPr>
          </a:p>
        </p:txBody>
      </p:sp>
      <p:sp>
        <p:nvSpPr>
          <p:cNvPr id="92163" name="Rectangle 3">
            <a:extLst>
              <a:ext uri="{FF2B5EF4-FFF2-40B4-BE49-F238E27FC236}">
                <a16:creationId xmlns:a16="http://schemas.microsoft.com/office/drawing/2014/main" id="{4771EAA7-3B4B-7107-A5E9-FD8A73438DDE}"/>
              </a:ext>
            </a:extLst>
          </p:cNvPr>
          <p:cNvSpPr>
            <a:spLocks noGrp="1" noChangeArrowheads="1"/>
          </p:cNvSpPr>
          <p:nvPr>
            <p:ph type="body" idx="1"/>
          </p:nvPr>
        </p:nvSpPr>
        <p:spPr>
          <a:xfrm>
            <a:off x="151500" y="1293018"/>
            <a:ext cx="8685213" cy="4525963"/>
          </a:xfrm>
        </p:spPr>
        <p:txBody>
          <a:bodyPr/>
          <a:lstStyle/>
          <a:p>
            <a:pPr eaLnBrk="1" hangingPunct="1"/>
            <a:r>
              <a:rPr lang="it-IT" altLang="it-IT" sz="2200" dirty="0"/>
              <a:t>Al nuovo spirito scientifico si dovrà aggiungere lo spirito rinnovato della cultura umanistica. Non dimentichiamo che la cultura umanistica favorisce l’attitudine ad </a:t>
            </a:r>
            <a:r>
              <a:rPr lang="it-IT" altLang="it-IT" sz="2200" i="1" dirty="0"/>
              <a:t>aprirsi </a:t>
            </a:r>
            <a:r>
              <a:rPr lang="it-IT" altLang="it-IT" sz="2200" dirty="0"/>
              <a:t>a tutti i grandi problemi, l’attitudine a </a:t>
            </a:r>
            <a:r>
              <a:rPr lang="it-IT" altLang="it-IT" sz="2200" i="1" dirty="0"/>
              <a:t>riflettere</a:t>
            </a:r>
            <a:r>
              <a:rPr lang="it-IT" altLang="it-IT" sz="2200" dirty="0"/>
              <a:t>, a cogliere la complessità umane, a meditare sul sapere e a integrarlo nella propria vita per meglio chiarire correlativamente la condotta e la </a:t>
            </a:r>
            <a:r>
              <a:rPr lang="it-IT" altLang="it-IT" sz="2200" i="1" dirty="0"/>
              <a:t>conoscenza</a:t>
            </a:r>
            <a:r>
              <a:rPr lang="it-IT" altLang="it-IT" sz="2200" dirty="0"/>
              <a:t> di sé. […]</a:t>
            </a:r>
          </a:p>
          <a:p>
            <a:pPr eaLnBrk="1" hangingPunct="1"/>
            <a:r>
              <a:rPr lang="it-IT" altLang="it-IT" sz="2200" dirty="0"/>
              <a:t>Un’educazione per una festa ben fatta, mettendo fine alla separazione tra le due culture, consentirebbe di rispondere alla formidabili sfide della globalità e delle complessità nella vita quotidiana, sociale, politica, nazionale e mondiale. (p. 29)</a:t>
            </a:r>
          </a:p>
          <a:p>
            <a:pPr marL="0" indent="0" eaLnBrk="1" hangingPunct="1">
              <a:buNone/>
            </a:pPr>
            <a:r>
              <a:rPr lang="it-IT" altLang="it-IT" sz="2200" dirty="0">
                <a:solidFill>
                  <a:schemeClr val="accent2"/>
                </a:solidFill>
              </a:rPr>
              <a:t>Notate, che l’appello alle scienze umanistiche viene qui fatto da uno scienziato, fisico sperimentale. </a:t>
            </a:r>
          </a:p>
          <a:p>
            <a:pPr marL="0" indent="0" eaLnBrk="1" hangingPunct="1">
              <a:lnSpc>
                <a:spcPct val="90000"/>
              </a:lnSpc>
              <a:buNone/>
            </a:pPr>
            <a:endParaRPr lang="it-IT" altLang="it-IT" sz="2000" dirty="0"/>
          </a:p>
        </p:txBody>
      </p:sp>
      <p:sp>
        <p:nvSpPr>
          <p:cNvPr id="60420" name="Text Box 4">
            <a:extLst>
              <a:ext uri="{FF2B5EF4-FFF2-40B4-BE49-F238E27FC236}">
                <a16:creationId xmlns:a16="http://schemas.microsoft.com/office/drawing/2014/main" id="{C89C260A-38E3-44DA-EFA0-896278BAF173}"/>
              </a:ext>
            </a:extLst>
          </p:cNvPr>
          <p:cNvSpPr txBox="1">
            <a:spLocks noChangeArrowheads="1"/>
          </p:cNvSpPr>
          <p:nvPr/>
        </p:nvSpPr>
        <p:spPr bwMode="auto">
          <a:xfrm>
            <a:off x="251961" y="5949950"/>
            <a:ext cx="39837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400" dirty="0"/>
              <a:t>Edgar Morin, </a:t>
            </a:r>
            <a:r>
              <a:rPr lang="pl-PL" altLang="it-IT" sz="1400" i="1" dirty="0"/>
              <a:t>T</a:t>
            </a:r>
            <a:r>
              <a:rPr lang="en-US" altLang="it-IT" sz="1400" i="1" dirty="0"/>
              <a:t>ê</a:t>
            </a:r>
            <a:r>
              <a:rPr lang="pl-PL" altLang="it-IT" sz="1400" i="1" dirty="0"/>
              <a:t>te biene faite</a:t>
            </a:r>
            <a:r>
              <a:rPr lang="pl-PL" altLang="it-IT" sz="1400" dirty="0"/>
              <a:t>, Seuil, 1999, </a:t>
            </a:r>
            <a:r>
              <a:rPr lang="it-IT" altLang="it-IT" sz="1400" dirty="0"/>
              <a:t>p</a:t>
            </a:r>
            <a:r>
              <a:rPr lang="pl-PL" altLang="it-IT" sz="1400" dirty="0"/>
              <a:t>. </a:t>
            </a:r>
            <a:r>
              <a:rPr lang="it-IT" altLang="it-IT" sz="1400" dirty="0"/>
              <a:t>28</a:t>
            </a:r>
          </a:p>
        </p:txBody>
      </p:sp>
    </p:spTree>
    <p:extLst>
      <p:ext uri="{BB962C8B-B14F-4D97-AF65-F5344CB8AC3E}">
        <p14:creationId xmlns:p14="http://schemas.microsoft.com/office/powerpoint/2010/main" val="365228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linds(horizontal)">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linds(horizontal)">
                                      <p:cBhvr>
                                        <p:cTn id="17" dur="500"/>
                                        <p:tgtEl>
                                          <p:spTgt spid="92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1F404750-5E72-0DD2-078E-689B7496F4AF}"/>
              </a:ext>
            </a:extLst>
          </p:cNvPr>
          <p:cNvSpPr>
            <a:spLocks noGrp="1" noChangeArrowheads="1"/>
          </p:cNvSpPr>
          <p:nvPr>
            <p:ph type="title"/>
          </p:nvPr>
        </p:nvSpPr>
        <p:spPr>
          <a:xfrm>
            <a:off x="349250" y="19050"/>
            <a:ext cx="8507413" cy="1143000"/>
          </a:xfrm>
        </p:spPr>
        <p:txBody>
          <a:bodyPr/>
          <a:lstStyle/>
          <a:p>
            <a:pPr eaLnBrk="1" hangingPunct="1"/>
            <a:r>
              <a:rPr lang="it-IT" altLang="it-IT" sz="3600" dirty="0">
                <a:solidFill>
                  <a:schemeClr val="accent2"/>
                </a:solidFill>
              </a:rPr>
              <a:t>Scienze umanistiche</a:t>
            </a:r>
            <a:endParaRPr lang="en-US" altLang="it-IT" sz="3600" dirty="0">
              <a:solidFill>
                <a:schemeClr val="accent2"/>
              </a:solidFill>
            </a:endParaRPr>
          </a:p>
        </p:txBody>
      </p:sp>
      <p:sp>
        <p:nvSpPr>
          <p:cNvPr id="92163" name="Rectangle 3">
            <a:extLst>
              <a:ext uri="{FF2B5EF4-FFF2-40B4-BE49-F238E27FC236}">
                <a16:creationId xmlns:a16="http://schemas.microsoft.com/office/drawing/2014/main" id="{4771EAA7-3B4B-7107-A5E9-FD8A73438DDE}"/>
              </a:ext>
            </a:extLst>
          </p:cNvPr>
          <p:cNvSpPr>
            <a:spLocks noGrp="1" noChangeArrowheads="1"/>
          </p:cNvSpPr>
          <p:nvPr>
            <p:ph type="body" idx="1"/>
          </p:nvPr>
        </p:nvSpPr>
        <p:spPr>
          <a:xfrm>
            <a:off x="72594" y="980728"/>
            <a:ext cx="8865046" cy="4525963"/>
          </a:xfrm>
        </p:spPr>
        <p:txBody>
          <a:bodyPr/>
          <a:lstStyle/>
          <a:p>
            <a:pPr eaLnBrk="1" hangingPunct="1">
              <a:lnSpc>
                <a:spcPct val="90000"/>
              </a:lnSpc>
            </a:pPr>
            <a:r>
              <a:rPr lang="it-IT" altLang="it-IT" sz="2000" dirty="0"/>
              <a:t>Paradossalmente, sono le scienze umane che oggi apportano il contributo più debole allo studio della condizione umana, e precisamente in quanto sono disgiunte, frazionate e compartimentate. Questa situazione occulta completamente la relazione individuo/ specie/ società, e occulta l’essere umano stesso. […]</a:t>
            </a:r>
          </a:p>
          <a:p>
            <a:pPr eaLnBrk="1" hangingPunct="1">
              <a:lnSpc>
                <a:spcPct val="90000"/>
              </a:lnSpc>
            </a:pPr>
            <a:r>
              <a:rPr lang="it-IT" altLang="it-IT" sz="2000" dirty="0"/>
              <a:t>Così la psicologia dovrebbe orientarsi verso il destino individuale e soggettivo dell’essere umano, e dovrebbe mostrare che </a:t>
            </a:r>
            <a:r>
              <a:rPr lang="it-IT" altLang="it-IT" sz="2000" i="1" dirty="0"/>
              <a:t>Homo sapiens</a:t>
            </a:r>
            <a:r>
              <a:rPr lang="it-IT" altLang="it-IT" sz="2000" dirty="0"/>
              <a:t> è anche indissolubilmente </a:t>
            </a:r>
            <a:r>
              <a:rPr lang="it-IT" altLang="it-IT" sz="2000" i="1" dirty="0"/>
              <a:t>Homo </a:t>
            </a:r>
            <a:r>
              <a:rPr lang="it-IT" altLang="it-IT" sz="2000" i="1" dirty="0" err="1"/>
              <a:t>demens</a:t>
            </a:r>
            <a:r>
              <a:rPr lang="it-IT" altLang="it-IT" sz="2000" i="1" dirty="0"/>
              <a:t>, </a:t>
            </a:r>
            <a:r>
              <a:rPr lang="it-IT" altLang="it-IT" sz="2000" dirty="0"/>
              <a:t>che </a:t>
            </a:r>
            <a:r>
              <a:rPr lang="it-IT" altLang="it-IT" sz="2000" i="1" dirty="0"/>
              <a:t>Homo </a:t>
            </a:r>
            <a:r>
              <a:rPr lang="it-IT" altLang="it-IT" sz="2000" i="1" dirty="0" err="1"/>
              <a:t>faber</a:t>
            </a:r>
            <a:r>
              <a:rPr lang="it-IT" altLang="it-IT" sz="2000" i="1" dirty="0"/>
              <a:t> </a:t>
            </a:r>
            <a:r>
              <a:rPr lang="it-IT" altLang="it-IT" sz="2000" dirty="0"/>
              <a:t>è nello stesso tempo </a:t>
            </a:r>
            <a:r>
              <a:rPr lang="it-IT" altLang="it-IT" sz="2000" i="1" dirty="0"/>
              <a:t>Homo </a:t>
            </a:r>
            <a:r>
              <a:rPr lang="it-IT" altLang="it-IT" sz="2000" i="1" dirty="0" err="1"/>
              <a:t>ludens</a:t>
            </a:r>
            <a:r>
              <a:rPr lang="it-IT" altLang="it-IT" sz="2000" dirty="0"/>
              <a:t>, che </a:t>
            </a:r>
            <a:r>
              <a:rPr lang="it-IT" altLang="it-IT" sz="2000" i="1" dirty="0"/>
              <a:t>Homo </a:t>
            </a:r>
            <a:r>
              <a:rPr lang="it-IT" altLang="it-IT" sz="2000" i="1" dirty="0" err="1">
                <a:latin typeface="Arial" panose="020B0604020202020204" pitchFamily="34" charset="0"/>
                <a:cs typeface="Arial" panose="020B0604020202020204" pitchFamily="34" charset="0"/>
              </a:rPr>
              <a:t>œconomicus</a:t>
            </a:r>
            <a:r>
              <a:rPr lang="it-IT" altLang="it-IT" sz="2000" i="1" dirty="0">
                <a:latin typeface="Arial" panose="020B0604020202020204" pitchFamily="34" charset="0"/>
                <a:cs typeface="Arial" panose="020B0604020202020204" pitchFamily="34" charset="0"/>
              </a:rPr>
              <a:t> </a:t>
            </a:r>
            <a:r>
              <a:rPr lang="it-IT" altLang="it-IT" sz="2000" dirty="0">
                <a:latin typeface="Arial" panose="020B0604020202020204" pitchFamily="34" charset="0"/>
                <a:cs typeface="Arial" panose="020B0604020202020204" pitchFamily="34" charset="0"/>
              </a:rPr>
              <a:t>è nello stesso tempo </a:t>
            </a:r>
            <a:r>
              <a:rPr lang="it-IT" altLang="it-IT" sz="2000" i="1" dirty="0">
                <a:latin typeface="Arial" panose="020B0604020202020204" pitchFamily="34" charset="0"/>
                <a:cs typeface="Arial" panose="020B0604020202020204" pitchFamily="34" charset="0"/>
              </a:rPr>
              <a:t>Homo </a:t>
            </a:r>
            <a:r>
              <a:rPr lang="it-IT" altLang="it-IT" sz="2000" i="1" dirty="0" err="1">
                <a:latin typeface="Arial" panose="020B0604020202020204" pitchFamily="34" charset="0"/>
                <a:cs typeface="Arial" panose="020B0604020202020204" pitchFamily="34" charset="0"/>
              </a:rPr>
              <a:t>mitologicus</a:t>
            </a:r>
            <a:r>
              <a:rPr lang="it-IT" altLang="it-IT" sz="2000" dirty="0">
                <a:latin typeface="Arial" panose="020B0604020202020204" pitchFamily="34" charset="0"/>
                <a:cs typeface="Arial" panose="020B0604020202020204" pitchFamily="34" charset="0"/>
              </a:rPr>
              <a:t>, che </a:t>
            </a:r>
            <a:r>
              <a:rPr lang="it-IT" altLang="it-IT" sz="2000" i="1" dirty="0">
                <a:latin typeface="Arial" panose="020B0604020202020204" pitchFamily="34" charset="0"/>
                <a:cs typeface="Arial" panose="020B0604020202020204" pitchFamily="34" charset="0"/>
              </a:rPr>
              <a:t>Homo </a:t>
            </a:r>
            <a:r>
              <a:rPr lang="it-IT" altLang="it-IT" sz="2000" i="1" dirty="0" err="1">
                <a:latin typeface="Arial" panose="020B0604020202020204" pitchFamily="34" charset="0"/>
                <a:cs typeface="Arial" panose="020B0604020202020204" pitchFamily="34" charset="0"/>
              </a:rPr>
              <a:t>prosaicus</a:t>
            </a:r>
            <a:r>
              <a:rPr lang="it-IT" altLang="it-IT" sz="2000" dirty="0">
                <a:latin typeface="Arial" panose="020B0604020202020204" pitchFamily="34" charset="0"/>
                <a:cs typeface="Arial" panose="020B0604020202020204" pitchFamily="34" charset="0"/>
              </a:rPr>
              <a:t> è anche </a:t>
            </a:r>
            <a:r>
              <a:rPr lang="it-IT" altLang="it-IT" sz="2000" i="1" dirty="0">
                <a:latin typeface="Arial" panose="020B0604020202020204" pitchFamily="34" charset="0"/>
                <a:cs typeface="Arial" panose="020B0604020202020204" pitchFamily="34" charset="0"/>
              </a:rPr>
              <a:t>Homo </a:t>
            </a:r>
            <a:r>
              <a:rPr lang="it-IT" altLang="it-IT" sz="2000" i="1" dirty="0" err="1">
                <a:latin typeface="Arial" panose="020B0604020202020204" pitchFamily="34" charset="0"/>
                <a:cs typeface="Arial" panose="020B0604020202020204" pitchFamily="34" charset="0"/>
              </a:rPr>
              <a:t>poeticus</a:t>
            </a:r>
            <a:r>
              <a:rPr lang="it-IT" altLang="it-IT" sz="2000" dirty="0">
                <a:latin typeface="Arial" panose="020B0604020202020204" pitchFamily="34" charset="0"/>
                <a:cs typeface="Arial" panose="020B0604020202020204" pitchFamily="34" charset="0"/>
              </a:rPr>
              <a:t>. […]</a:t>
            </a:r>
          </a:p>
          <a:p>
            <a:pPr eaLnBrk="1" hangingPunct="1">
              <a:lnSpc>
                <a:spcPct val="90000"/>
              </a:lnSpc>
            </a:pPr>
            <a:r>
              <a:rPr lang="it-IT" altLang="it-IT" sz="2000" dirty="0"/>
              <a:t>La storia è soggetta agli accidenti, alle perturbazioni e talvolta a terribili distruzioni di massa di popolazioni o di civiltà. Non ci sono «leggi» della storia, ma una dialogica caotica, aleatoria e incerta, tra determinazioni e forze di disordine, e un gioco spesso circolare tra l’economia, il sociologico, il tecnico, il mitologica, l’immaginario. Non c’è più progresso promesso: possono delinearsi dei progressi, ma devono essere continuamente rigenerati. Nessun progresso è acquisito per sempre [!]</a:t>
            </a:r>
          </a:p>
        </p:txBody>
      </p:sp>
      <p:sp>
        <p:nvSpPr>
          <p:cNvPr id="60420" name="Text Box 4">
            <a:extLst>
              <a:ext uri="{FF2B5EF4-FFF2-40B4-BE49-F238E27FC236}">
                <a16:creationId xmlns:a16="http://schemas.microsoft.com/office/drawing/2014/main" id="{C89C260A-38E3-44DA-EFA0-896278BAF173}"/>
              </a:ext>
            </a:extLst>
          </p:cNvPr>
          <p:cNvSpPr txBox="1">
            <a:spLocks noChangeArrowheads="1"/>
          </p:cNvSpPr>
          <p:nvPr/>
        </p:nvSpPr>
        <p:spPr bwMode="auto">
          <a:xfrm>
            <a:off x="349250" y="6309320"/>
            <a:ext cx="39837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400" dirty="0"/>
              <a:t>Edgar Morin, </a:t>
            </a:r>
            <a:r>
              <a:rPr lang="pl-PL" altLang="it-IT" sz="1400" i="1" dirty="0"/>
              <a:t>T</a:t>
            </a:r>
            <a:r>
              <a:rPr lang="en-US" altLang="it-IT" sz="1400" i="1" dirty="0"/>
              <a:t>ê</a:t>
            </a:r>
            <a:r>
              <a:rPr lang="pl-PL" altLang="it-IT" sz="1400" i="1" dirty="0"/>
              <a:t>te biene faite</a:t>
            </a:r>
            <a:r>
              <a:rPr lang="pl-PL" altLang="it-IT" sz="1400" dirty="0"/>
              <a:t>, Seuil, 1999, </a:t>
            </a:r>
            <a:r>
              <a:rPr lang="it-IT" altLang="it-IT" sz="1400" dirty="0"/>
              <a:t>p</a:t>
            </a:r>
            <a:r>
              <a:rPr lang="pl-PL" altLang="it-IT" sz="1400" dirty="0"/>
              <a:t>. </a:t>
            </a:r>
            <a:r>
              <a:rPr lang="it-IT" altLang="it-IT" sz="1400"/>
              <a:t>39</a:t>
            </a:r>
            <a:endParaRPr lang="it-IT" altLang="it-IT" sz="1400" dirty="0"/>
          </a:p>
        </p:txBody>
      </p:sp>
    </p:spTree>
    <p:extLst>
      <p:ext uri="{BB962C8B-B14F-4D97-AF65-F5344CB8AC3E}">
        <p14:creationId xmlns:p14="http://schemas.microsoft.com/office/powerpoint/2010/main" val="3321795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linds(horizontal)">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linds(horizontal)">
                                      <p:cBhvr>
                                        <p:cTn id="17" dur="500"/>
                                        <p:tgtEl>
                                          <p:spTgt spid="921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06293A-9375-8987-6FB7-630D43B222F9}"/>
              </a:ext>
            </a:extLst>
          </p:cNvPr>
          <p:cNvSpPr>
            <a:spLocks noGrp="1"/>
          </p:cNvSpPr>
          <p:nvPr>
            <p:ph type="title"/>
          </p:nvPr>
        </p:nvSpPr>
        <p:spPr>
          <a:xfrm>
            <a:off x="457200" y="1156"/>
            <a:ext cx="8229600" cy="1143000"/>
          </a:xfrm>
        </p:spPr>
        <p:txBody>
          <a:bodyPr/>
          <a:lstStyle/>
          <a:p>
            <a:r>
              <a:rPr lang="it-IT" sz="3600" dirty="0"/>
              <a:t>L’apporto della cultura umanistica</a:t>
            </a:r>
          </a:p>
        </p:txBody>
      </p:sp>
      <p:sp>
        <p:nvSpPr>
          <p:cNvPr id="3" name="Segnaposto contenuto 2">
            <a:extLst>
              <a:ext uri="{FF2B5EF4-FFF2-40B4-BE49-F238E27FC236}">
                <a16:creationId xmlns:a16="http://schemas.microsoft.com/office/drawing/2014/main" id="{CC8F8A10-2103-C628-D722-D2A4AE0D0567}"/>
              </a:ext>
            </a:extLst>
          </p:cNvPr>
          <p:cNvSpPr>
            <a:spLocks noGrp="1"/>
          </p:cNvSpPr>
          <p:nvPr>
            <p:ph idx="1"/>
          </p:nvPr>
        </p:nvSpPr>
        <p:spPr>
          <a:xfrm>
            <a:off x="179512" y="1412776"/>
            <a:ext cx="8712968" cy="4525963"/>
          </a:xfrm>
        </p:spPr>
        <p:txBody>
          <a:bodyPr/>
          <a:lstStyle/>
          <a:p>
            <a:r>
              <a:rPr lang="it-IT" sz="2000" dirty="0"/>
              <a:t>L’apporto della cultura umanistica allo studio della condizione umana resta capitale.</a:t>
            </a:r>
          </a:p>
          <a:p>
            <a:r>
              <a:rPr lang="it-IT" sz="2000" dirty="0"/>
              <a:t>Innanzitutto, lo studio del linguaggio; questo, nella forma più compiuta, che è la forma letteraria e poetica, ci introduce direttamente al carattere </a:t>
            </a:r>
            <a:r>
              <a:rPr lang="it-IT" sz="2000" i="1" dirty="0"/>
              <a:t>più originale della condizione umana</a:t>
            </a:r>
            <a:r>
              <a:rPr lang="it-IT" sz="2000" dirty="0"/>
              <a:t>, poiché come afferma Yves </a:t>
            </a:r>
            <a:r>
              <a:rPr lang="it-IT" sz="2000" dirty="0" err="1"/>
              <a:t>Bonnefoy</a:t>
            </a:r>
            <a:r>
              <a:rPr lang="it-IT" sz="2000" dirty="0"/>
              <a:t> «sono le parole, con il loro potere di anticipazione, che ci distinguono dalla condizione animale». </a:t>
            </a:r>
          </a:p>
          <a:p>
            <a:r>
              <a:rPr lang="it-IT" sz="2000" dirty="0"/>
              <a:t>La lunga tradizione dei </a:t>
            </a:r>
            <a:r>
              <a:rPr lang="it-IT" sz="2000" i="1" dirty="0"/>
              <a:t>saggisti</a:t>
            </a:r>
            <a:r>
              <a:rPr lang="it-IT" sz="2000" dirty="0"/>
              <a:t>, propria alla nostra cultura, da Erasmo, Macchiavelli, Montaigne, Diderot fino a Camus. Ma anche il </a:t>
            </a:r>
            <a:r>
              <a:rPr lang="it-IT" sz="2000" i="1" dirty="0"/>
              <a:t>romanzo</a:t>
            </a:r>
            <a:r>
              <a:rPr lang="it-IT" sz="2000" dirty="0"/>
              <a:t> così come il </a:t>
            </a:r>
            <a:r>
              <a:rPr lang="it-IT" sz="2000" i="1" dirty="0"/>
              <a:t>cinema, </a:t>
            </a:r>
            <a:r>
              <a:rPr lang="it-IT" sz="2000" dirty="0"/>
              <a:t>ci offrono ciò che è invisibile alle scienze umane […] l’essere umano, che vive le sue passioni, i suoi amori, i suoi odii, i suoi coinvolgimenti, i suoi deliri, le sue gioie, le sue infelicità, con fortuna, sfortuna, imbrogli, tradimenti, casi, destino, fatalità… </a:t>
            </a:r>
          </a:p>
          <a:p>
            <a:pPr marL="0" indent="0">
              <a:buNone/>
            </a:pPr>
            <a:r>
              <a:rPr lang="it-IT" sz="2000" dirty="0">
                <a:solidFill>
                  <a:schemeClr val="accent2"/>
                </a:solidFill>
              </a:rPr>
              <a:t>Di gioie, felicità, amori parleremo citando un pedagogo polacco </a:t>
            </a:r>
            <a:r>
              <a:rPr lang="it-IT" sz="2000" dirty="0" err="1">
                <a:solidFill>
                  <a:schemeClr val="accent2"/>
                </a:solidFill>
              </a:rPr>
              <a:t>Janusz</a:t>
            </a:r>
            <a:r>
              <a:rPr lang="it-IT" sz="2000" dirty="0">
                <a:solidFill>
                  <a:schemeClr val="accent2"/>
                </a:solidFill>
              </a:rPr>
              <a:t> </a:t>
            </a:r>
            <a:r>
              <a:rPr lang="it-IT" sz="2000" dirty="0" err="1">
                <a:solidFill>
                  <a:schemeClr val="accent2"/>
                </a:solidFill>
              </a:rPr>
              <a:t>Korczak</a:t>
            </a:r>
            <a:r>
              <a:rPr lang="it-IT" sz="2000" dirty="0">
                <a:solidFill>
                  <a:schemeClr val="accent2"/>
                </a:solidFill>
              </a:rPr>
              <a:t>: la carta dei «diritti» del bambino. </a:t>
            </a:r>
          </a:p>
        </p:txBody>
      </p:sp>
    </p:spTree>
    <p:extLst>
      <p:ext uri="{BB962C8B-B14F-4D97-AF65-F5344CB8AC3E}">
        <p14:creationId xmlns:p14="http://schemas.microsoft.com/office/powerpoint/2010/main" val="181865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06293A-9375-8987-6FB7-630D43B222F9}"/>
              </a:ext>
            </a:extLst>
          </p:cNvPr>
          <p:cNvSpPr>
            <a:spLocks noGrp="1"/>
          </p:cNvSpPr>
          <p:nvPr>
            <p:ph type="title"/>
          </p:nvPr>
        </p:nvSpPr>
        <p:spPr>
          <a:xfrm>
            <a:off x="457200" y="1156"/>
            <a:ext cx="8229600" cy="1143000"/>
          </a:xfrm>
        </p:spPr>
        <p:txBody>
          <a:bodyPr/>
          <a:lstStyle/>
          <a:p>
            <a:r>
              <a:rPr lang="it-IT" sz="3600" dirty="0"/>
              <a:t>L’apporto della letteratura</a:t>
            </a:r>
          </a:p>
        </p:txBody>
      </p:sp>
      <p:sp>
        <p:nvSpPr>
          <p:cNvPr id="3" name="Segnaposto contenuto 2">
            <a:extLst>
              <a:ext uri="{FF2B5EF4-FFF2-40B4-BE49-F238E27FC236}">
                <a16:creationId xmlns:a16="http://schemas.microsoft.com/office/drawing/2014/main" id="{CC8F8A10-2103-C628-D722-D2A4AE0D0567}"/>
              </a:ext>
            </a:extLst>
          </p:cNvPr>
          <p:cNvSpPr>
            <a:spLocks noGrp="1"/>
          </p:cNvSpPr>
          <p:nvPr>
            <p:ph idx="1"/>
          </p:nvPr>
        </p:nvSpPr>
        <p:spPr>
          <a:xfrm>
            <a:off x="179512" y="1412776"/>
            <a:ext cx="8856984" cy="4525963"/>
          </a:xfrm>
        </p:spPr>
        <p:txBody>
          <a:bodyPr/>
          <a:lstStyle/>
          <a:p>
            <a:r>
              <a:rPr lang="it-IT" sz="2000" dirty="0"/>
              <a:t>È la letteratura a mostrarci, come suggerisce lo scrittore Hadj </a:t>
            </a:r>
            <a:r>
              <a:rPr lang="it-IT" sz="2000" dirty="0" err="1"/>
              <a:t>Garm</a:t>
            </a:r>
            <a:r>
              <a:rPr lang="it-IT" sz="2000" dirty="0"/>
              <a:t>’ Oren, che «ogni individuo, anche il più chiuso nella vita più banale, costituisce in se stesso un cosmo. Porta in sé le sue molteplicità interiori, le sue personalità virtuali, un’infinità di personaggi chimerici, una poli-esistenza nel reale e nell’immaginario, nel sonno e nella veglia, nell’obbedienza e nella trasgressione, nell’ostentato e nel segreto […] Ognuno contiene in sé galassie di sogni e di fantasmi […]»</a:t>
            </a:r>
          </a:p>
          <a:p>
            <a:pPr marL="0" indent="0">
              <a:buNone/>
            </a:pPr>
            <a:r>
              <a:rPr lang="it-IT" sz="1950" dirty="0">
                <a:solidFill>
                  <a:schemeClr val="accent2"/>
                </a:solidFill>
              </a:rPr>
              <a:t>Definizione dell’in-dividuo, cioè dell’a-tomo: un rispetto infinito a ogni persona</a:t>
            </a:r>
          </a:p>
          <a:p>
            <a:r>
              <a:rPr lang="it-IT" sz="2000" dirty="0"/>
              <a:t>La poesia, che fa parte della letteratura pur essendo più della letteratura, ci introduce alla dimensione poetica dell’esistenza umana. Ci rivela che abitiamo la Terra non solo prosaicamente – sottomessi </a:t>
            </a:r>
            <a:r>
              <a:rPr lang="it-IT" sz="2000" i="1" dirty="0"/>
              <a:t>all’utilità</a:t>
            </a:r>
            <a:r>
              <a:rPr lang="it-IT" sz="2000" dirty="0"/>
              <a:t> e alla </a:t>
            </a:r>
            <a:r>
              <a:rPr lang="it-IT" sz="2000" i="1" dirty="0"/>
              <a:t>funzionalità</a:t>
            </a:r>
            <a:r>
              <a:rPr lang="it-IT" sz="2000" dirty="0"/>
              <a:t> – ma anche poeticamente, votati all’ammirazione, all’amore e all’estasi (p.42). </a:t>
            </a:r>
          </a:p>
          <a:p>
            <a:pPr marL="0" indent="0">
              <a:buNone/>
            </a:pPr>
            <a:r>
              <a:rPr lang="it-IT" sz="2000" dirty="0">
                <a:solidFill>
                  <a:schemeClr val="accent2"/>
                </a:solidFill>
              </a:rPr>
              <a:t>La dimensione umana è immateriale, cioè poetica.</a:t>
            </a:r>
          </a:p>
          <a:p>
            <a:pPr marL="0" indent="0">
              <a:buNone/>
            </a:pPr>
            <a:r>
              <a:rPr lang="it-IT" sz="2000" dirty="0">
                <a:solidFill>
                  <a:schemeClr val="accent2"/>
                </a:solidFill>
              </a:rPr>
              <a:t>Diceva </a:t>
            </a:r>
            <a:r>
              <a:rPr lang="it-IT" sz="2000" dirty="0" err="1">
                <a:solidFill>
                  <a:schemeClr val="accent2"/>
                </a:solidFill>
              </a:rPr>
              <a:t>Korczak</a:t>
            </a:r>
            <a:r>
              <a:rPr lang="it-IT" sz="2000" dirty="0">
                <a:solidFill>
                  <a:schemeClr val="accent2"/>
                </a:solidFill>
              </a:rPr>
              <a:t> «L’insegnare e come scolpire, ma nella materia più delicata che esista – anime delle giovani creature» </a:t>
            </a:r>
          </a:p>
        </p:txBody>
      </p:sp>
    </p:spTree>
    <p:extLst>
      <p:ext uri="{BB962C8B-B14F-4D97-AF65-F5344CB8AC3E}">
        <p14:creationId xmlns:p14="http://schemas.microsoft.com/office/powerpoint/2010/main" val="954312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06293A-9375-8987-6FB7-630D43B222F9}"/>
              </a:ext>
            </a:extLst>
          </p:cNvPr>
          <p:cNvSpPr>
            <a:spLocks noGrp="1"/>
          </p:cNvSpPr>
          <p:nvPr>
            <p:ph type="title"/>
          </p:nvPr>
        </p:nvSpPr>
        <p:spPr>
          <a:xfrm>
            <a:off x="457200" y="1156"/>
            <a:ext cx="8229600" cy="1143000"/>
          </a:xfrm>
        </p:spPr>
        <p:txBody>
          <a:bodyPr/>
          <a:lstStyle/>
          <a:p>
            <a:r>
              <a:rPr lang="it-IT" sz="3600" dirty="0"/>
              <a:t>Apprendere a vivere</a:t>
            </a:r>
          </a:p>
        </p:txBody>
      </p:sp>
      <p:sp>
        <p:nvSpPr>
          <p:cNvPr id="3" name="Segnaposto contenuto 2">
            <a:extLst>
              <a:ext uri="{FF2B5EF4-FFF2-40B4-BE49-F238E27FC236}">
                <a16:creationId xmlns:a16="http://schemas.microsoft.com/office/drawing/2014/main" id="{CC8F8A10-2103-C628-D722-D2A4AE0D0567}"/>
              </a:ext>
            </a:extLst>
          </p:cNvPr>
          <p:cNvSpPr>
            <a:spLocks noGrp="1"/>
          </p:cNvSpPr>
          <p:nvPr>
            <p:ph idx="1"/>
          </p:nvPr>
        </p:nvSpPr>
        <p:spPr>
          <a:xfrm>
            <a:off x="179512" y="1412776"/>
            <a:ext cx="8784976" cy="4525963"/>
          </a:xfrm>
        </p:spPr>
        <p:txBody>
          <a:bodyPr/>
          <a:lstStyle/>
          <a:p>
            <a:r>
              <a:rPr lang="it-IT" sz="2000" dirty="0"/>
              <a:t>Come affermava ottimamente Durkheim</a:t>
            </a:r>
            <a:r>
              <a:rPr lang="it-IT" sz="2000" baseline="30000" dirty="0"/>
              <a:t>1)</a:t>
            </a:r>
            <a:r>
              <a:rPr lang="it-IT" sz="2000" dirty="0"/>
              <a:t>, l’oggetto dell’educazione non è dare all’allievo una quantità sempre maggiore di conoscenze, ma è «costruire in lui uno stato interiore profondo, una sorta di polarità dell’anima che l’orienti in un senso definito, non solamente durante l’infanzia, ma per tutta la vita». </a:t>
            </a:r>
          </a:p>
          <a:p>
            <a:pPr marL="0" indent="0">
              <a:buNone/>
            </a:pPr>
            <a:r>
              <a:rPr lang="it-IT" sz="2000" dirty="0">
                <a:solidFill>
                  <a:schemeClr val="accent2"/>
                </a:solidFill>
              </a:rPr>
              <a:t>Questo vuole dire: personalizzare e individualizzare la didattica</a:t>
            </a:r>
          </a:p>
          <a:p>
            <a:r>
              <a:rPr lang="it-IT" sz="2000" dirty="0"/>
              <a:t>Ciò significa indicare che imparare a vivere richiede non solo conoscenze, ma la trasformazione, nel proprio essere mentale, delle conoscenza acquisita in sapienza e l’incorporazione di questa sapienza</a:t>
            </a:r>
            <a:r>
              <a:rPr lang="it-IT" sz="2000" baseline="30000" dirty="0"/>
              <a:t>2)</a:t>
            </a:r>
            <a:r>
              <a:rPr lang="it-IT" sz="2000" dirty="0"/>
              <a:t> per la propria vita. (p. 45)</a:t>
            </a:r>
          </a:p>
          <a:p>
            <a:pPr marL="0" indent="0">
              <a:buNone/>
            </a:pPr>
            <a:r>
              <a:rPr lang="it-IT" sz="2000" dirty="0">
                <a:solidFill>
                  <a:schemeClr val="accent2"/>
                </a:solidFill>
              </a:rPr>
              <a:t>Questo vuol dire: assicurare il successo nella vita adulta</a:t>
            </a:r>
          </a:p>
          <a:p>
            <a:pPr marL="0" indent="0">
              <a:buNone/>
            </a:pPr>
            <a:endParaRPr lang="it-IT" sz="1800" baseline="30000" dirty="0"/>
          </a:p>
          <a:p>
            <a:pPr marL="0" indent="0">
              <a:buNone/>
            </a:pPr>
            <a:r>
              <a:rPr lang="it-IT" sz="1800" baseline="30000" dirty="0"/>
              <a:t>1)</a:t>
            </a:r>
            <a:r>
              <a:rPr lang="it-IT" sz="1800" dirty="0"/>
              <a:t> E. Durkheim, </a:t>
            </a:r>
            <a:r>
              <a:rPr lang="it-IT" sz="1800" i="1" dirty="0"/>
              <a:t>L’</a:t>
            </a:r>
            <a:r>
              <a:rPr lang="it-IT" sz="1800" i="1" dirty="0" err="1"/>
              <a:t>evolution</a:t>
            </a:r>
            <a:r>
              <a:rPr lang="it-IT" sz="1800" i="1" dirty="0"/>
              <a:t> </a:t>
            </a:r>
            <a:r>
              <a:rPr lang="it-IT" sz="1800" i="1" dirty="0" err="1"/>
              <a:t>p</a:t>
            </a:r>
            <a:r>
              <a:rPr lang="it-IT" sz="1800" i="1" dirty="0" err="1">
                <a:latin typeface="Arial" panose="020B0604020202020204" pitchFamily="34" charset="0"/>
                <a:cs typeface="Arial" panose="020B0604020202020204" pitchFamily="34" charset="0"/>
              </a:rPr>
              <a:t>édagogique</a:t>
            </a:r>
            <a:r>
              <a:rPr lang="it-IT" sz="1800" i="1" dirty="0">
                <a:latin typeface="Arial" panose="020B0604020202020204" pitchFamily="34" charset="0"/>
                <a:cs typeface="Arial" panose="020B0604020202020204" pitchFamily="34" charset="0"/>
              </a:rPr>
              <a:t> en France</a:t>
            </a:r>
            <a:r>
              <a:rPr lang="it-IT" sz="1800" dirty="0">
                <a:latin typeface="Arial" panose="020B0604020202020204" pitchFamily="34" charset="0"/>
                <a:cs typeface="Arial" panose="020B0604020202020204" pitchFamily="34" charset="0"/>
              </a:rPr>
              <a:t>, PUF, Paris 1890, p.38</a:t>
            </a:r>
          </a:p>
          <a:p>
            <a:pPr marL="0" indent="0">
              <a:buNone/>
            </a:pPr>
            <a:r>
              <a:rPr lang="it-IT" sz="1800" baseline="30000" dirty="0"/>
              <a:t>2)</a:t>
            </a:r>
            <a:r>
              <a:rPr lang="it-IT" sz="1800" dirty="0"/>
              <a:t> Parola antica che comprende «saggezza» e «scienza». </a:t>
            </a:r>
            <a:endParaRPr lang="it-IT" sz="1800" baseline="30000" dirty="0"/>
          </a:p>
        </p:txBody>
      </p:sp>
    </p:spTree>
    <p:extLst>
      <p:ext uri="{BB962C8B-B14F-4D97-AF65-F5344CB8AC3E}">
        <p14:creationId xmlns:p14="http://schemas.microsoft.com/office/powerpoint/2010/main" val="2139879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ytuł 1">
            <a:extLst>
              <a:ext uri="{FF2B5EF4-FFF2-40B4-BE49-F238E27FC236}">
                <a16:creationId xmlns:a16="http://schemas.microsoft.com/office/drawing/2014/main" id="{FD3B6655-81D4-26DA-FA8E-0ACAD076A745}"/>
              </a:ext>
            </a:extLst>
          </p:cNvPr>
          <p:cNvSpPr>
            <a:spLocks noGrp="1" noChangeArrowheads="1"/>
          </p:cNvSpPr>
          <p:nvPr>
            <p:ph type="ctrTitle"/>
          </p:nvPr>
        </p:nvSpPr>
        <p:spPr>
          <a:xfrm>
            <a:off x="316718" y="1485444"/>
            <a:ext cx="8424863" cy="1470025"/>
          </a:xfrm>
        </p:spPr>
        <p:txBody>
          <a:bodyPr/>
          <a:lstStyle/>
          <a:p>
            <a:r>
              <a:rPr lang="pl-PL" altLang="it-IT" sz="4400" i="1" dirty="0"/>
              <a:t>La tête bien faite*</a:t>
            </a:r>
            <a:br>
              <a:rPr lang="pl-PL" altLang="it-IT" sz="4400" i="1" dirty="0"/>
            </a:br>
            <a:r>
              <a:rPr lang="pl-PL" altLang="it-IT" sz="4400" i="1" dirty="0"/>
              <a:t>Teaching Science in XXI Century</a:t>
            </a:r>
            <a:endParaRPr lang="en-AU" altLang="it-IT" sz="4400" i="1" dirty="0"/>
          </a:p>
        </p:txBody>
      </p:sp>
      <p:sp>
        <p:nvSpPr>
          <p:cNvPr id="69635" name="Podtytuł 2">
            <a:extLst>
              <a:ext uri="{FF2B5EF4-FFF2-40B4-BE49-F238E27FC236}">
                <a16:creationId xmlns:a16="http://schemas.microsoft.com/office/drawing/2014/main" id="{E3CE9359-5B84-A33F-DE32-0169F164465D}"/>
              </a:ext>
            </a:extLst>
          </p:cNvPr>
          <p:cNvSpPr>
            <a:spLocks noGrp="1" noChangeArrowheads="1"/>
          </p:cNvSpPr>
          <p:nvPr>
            <p:ph type="subTitle" idx="1"/>
          </p:nvPr>
        </p:nvSpPr>
        <p:spPr/>
        <p:txBody>
          <a:bodyPr/>
          <a:lstStyle/>
          <a:p>
            <a:r>
              <a:rPr lang="pl-PL" altLang="it-IT" dirty="0">
                <a:solidFill>
                  <a:srgbClr val="898989"/>
                </a:solidFill>
              </a:rPr>
              <a:t>Grzegorz Karwasz</a:t>
            </a:r>
          </a:p>
          <a:p>
            <a:r>
              <a:rPr lang="it-IT" altLang="it-IT" i="1" dirty="0">
                <a:solidFill>
                  <a:srgbClr val="898989"/>
                </a:solidFill>
              </a:rPr>
              <a:t>Cattedra della Didattica di Fisica</a:t>
            </a:r>
          </a:p>
          <a:p>
            <a:r>
              <a:rPr lang="it-IT" altLang="it-IT" i="1" dirty="0">
                <a:solidFill>
                  <a:srgbClr val="898989"/>
                </a:solidFill>
              </a:rPr>
              <a:t>Università Nicolao Copernico, Torun</a:t>
            </a:r>
            <a:endParaRPr lang="en-AU" altLang="it-IT" i="1" dirty="0">
              <a:solidFill>
                <a:srgbClr val="898989"/>
              </a:solidFill>
            </a:endParaRPr>
          </a:p>
        </p:txBody>
      </p:sp>
      <p:sp>
        <p:nvSpPr>
          <p:cNvPr id="69637" name="Rectangle 5">
            <a:extLst>
              <a:ext uri="{FF2B5EF4-FFF2-40B4-BE49-F238E27FC236}">
                <a16:creationId xmlns:a16="http://schemas.microsoft.com/office/drawing/2014/main" id="{F42BD1FF-F760-FD16-320F-57A783025345}"/>
              </a:ext>
            </a:extLst>
          </p:cNvPr>
          <p:cNvSpPr>
            <a:spLocks noChangeArrowheads="1"/>
          </p:cNvSpPr>
          <p:nvPr/>
        </p:nvSpPr>
        <p:spPr bwMode="auto">
          <a:xfrm>
            <a:off x="398624" y="5257800"/>
            <a:ext cx="74174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it-IT" sz="1800" dirty="0"/>
              <a:t> *Edgar Morin, </a:t>
            </a:r>
            <a:r>
              <a:rPr lang="it-IT" altLang="it-IT" sz="1800" i="1" dirty="0"/>
              <a:t>La testa ben fatta.</a:t>
            </a:r>
            <a:r>
              <a:rPr lang="pl-PL" altLang="it-IT" sz="1800" dirty="0"/>
              <a:t> </a:t>
            </a:r>
          </a:p>
          <a:p>
            <a:pPr>
              <a:spcBef>
                <a:spcPct val="0"/>
              </a:spcBef>
              <a:buFontTx/>
              <a:buNone/>
            </a:pPr>
            <a:r>
              <a:rPr lang="pl-PL" altLang="it-IT" sz="1800" dirty="0"/>
              <a:t>„</a:t>
            </a:r>
            <a:r>
              <a:rPr lang="it-IT" altLang="it-IT" sz="1800" i="1" dirty="0"/>
              <a:t>Riforma dell’insegnamento e riforma del pensiero,</a:t>
            </a:r>
            <a:r>
              <a:rPr lang="pl-PL" altLang="it-IT" sz="1800" i="1" dirty="0"/>
              <a:t> </a:t>
            </a:r>
            <a:r>
              <a:rPr lang="pl-PL" altLang="it-IT" sz="1800" dirty="0"/>
              <a:t>Seuil, Paris, 1999</a:t>
            </a:r>
            <a:endParaRPr lang="en-AU" altLang="it-IT" sz="1800" i="1" dirty="0"/>
          </a:p>
        </p:txBody>
      </p:sp>
    </p:spTree>
    <p:extLst>
      <p:ext uri="{BB962C8B-B14F-4D97-AF65-F5344CB8AC3E}">
        <p14:creationId xmlns:p14="http://schemas.microsoft.com/office/powerpoint/2010/main" val="1065458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06293A-9375-8987-6FB7-630D43B222F9}"/>
              </a:ext>
            </a:extLst>
          </p:cNvPr>
          <p:cNvSpPr>
            <a:spLocks noGrp="1"/>
          </p:cNvSpPr>
          <p:nvPr>
            <p:ph type="title"/>
          </p:nvPr>
        </p:nvSpPr>
        <p:spPr>
          <a:xfrm>
            <a:off x="457200" y="1156"/>
            <a:ext cx="8229600" cy="1143000"/>
          </a:xfrm>
        </p:spPr>
        <p:txBody>
          <a:bodyPr/>
          <a:lstStyle/>
          <a:p>
            <a:r>
              <a:rPr lang="it-IT" sz="3600" dirty="0"/>
              <a:t>I tre gradi della scuola</a:t>
            </a:r>
          </a:p>
        </p:txBody>
      </p:sp>
      <p:sp>
        <p:nvSpPr>
          <p:cNvPr id="3" name="Segnaposto contenuto 2">
            <a:extLst>
              <a:ext uri="{FF2B5EF4-FFF2-40B4-BE49-F238E27FC236}">
                <a16:creationId xmlns:a16="http://schemas.microsoft.com/office/drawing/2014/main" id="{CC8F8A10-2103-C628-D722-D2A4AE0D0567}"/>
              </a:ext>
            </a:extLst>
          </p:cNvPr>
          <p:cNvSpPr>
            <a:spLocks noGrp="1"/>
          </p:cNvSpPr>
          <p:nvPr>
            <p:ph idx="1"/>
          </p:nvPr>
        </p:nvSpPr>
        <p:spPr>
          <a:xfrm>
            <a:off x="179512" y="1412776"/>
            <a:ext cx="8856984" cy="4525963"/>
          </a:xfrm>
        </p:spPr>
        <p:txBody>
          <a:bodyPr/>
          <a:lstStyle/>
          <a:p>
            <a:pPr marL="0" indent="0">
              <a:buNone/>
            </a:pPr>
            <a:r>
              <a:rPr lang="it-IT" sz="2000" b="1" dirty="0"/>
              <a:t>Primaria</a:t>
            </a:r>
          </a:p>
          <a:p>
            <a:pPr marL="0" indent="0">
              <a:buNone/>
            </a:pPr>
            <a:r>
              <a:rPr lang="it-IT" sz="2000" dirty="0"/>
              <a:t>Piuttosto che reprimere le curiosità naturali, quelle di ogni coscienza che si risveglia, si dovrebbe partire dalle prime domande: cos’è l’essere umano? La vita? La società? Il mondo? La verità?</a:t>
            </a:r>
          </a:p>
          <a:p>
            <a:pPr marL="0" indent="0">
              <a:buNone/>
            </a:pPr>
            <a:r>
              <a:rPr lang="it-IT" sz="2000" dirty="0"/>
              <a:t>È interrogando l’essere umano che si scoprirebbe la sua natura duplice, biologica e culturale. Da una parte, si acquisirebbero le basi della biologia; da lì, dopo aver colto l’aspetto fisico e chimico dell’organizzazione biologica, si inquadrerebbero i domini della fisica e della chimica, e poi le scienze fisiche ci porterebbero a collocare l’essere umano nel cosmo. D’altra parte si scoprirebbero le dimensioni psicologiche, sociali, storiche della realtà umana. Così, dal principio, scienze e discipline sarebbero collegate.</a:t>
            </a:r>
          </a:p>
          <a:p>
            <a:pPr marL="0" indent="0">
              <a:buNone/>
            </a:pPr>
            <a:r>
              <a:rPr lang="it-IT" sz="2000" dirty="0">
                <a:solidFill>
                  <a:schemeClr val="accent2"/>
                </a:solidFill>
              </a:rPr>
              <a:t>Al giorno d’oggi, anche i ragazzi nell’età prescolastica sanno tante «sapienze» particolari, come i pianeti, dinosauri, sette nani etc. Basta sfruttare questo loro «competenze», sempre col metodo iper-costruttivista.    </a:t>
            </a:r>
          </a:p>
          <a:p>
            <a:pPr marL="0" indent="0">
              <a:buNone/>
            </a:pPr>
            <a:endParaRPr lang="it-IT" sz="1800" dirty="0"/>
          </a:p>
        </p:txBody>
      </p:sp>
    </p:spTree>
    <p:extLst>
      <p:ext uri="{BB962C8B-B14F-4D97-AF65-F5344CB8AC3E}">
        <p14:creationId xmlns:p14="http://schemas.microsoft.com/office/powerpoint/2010/main" val="1502705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06293A-9375-8987-6FB7-630D43B222F9}"/>
              </a:ext>
            </a:extLst>
          </p:cNvPr>
          <p:cNvSpPr>
            <a:spLocks noGrp="1"/>
          </p:cNvSpPr>
          <p:nvPr>
            <p:ph type="title"/>
          </p:nvPr>
        </p:nvSpPr>
        <p:spPr>
          <a:xfrm>
            <a:off x="457200" y="1156"/>
            <a:ext cx="8229600" cy="1143000"/>
          </a:xfrm>
        </p:spPr>
        <p:txBody>
          <a:bodyPr/>
          <a:lstStyle/>
          <a:p>
            <a:r>
              <a:rPr lang="it-IT" sz="3600" dirty="0"/>
              <a:t>I tre gradi della scuola</a:t>
            </a:r>
          </a:p>
        </p:txBody>
      </p:sp>
      <p:sp>
        <p:nvSpPr>
          <p:cNvPr id="3" name="Segnaposto contenuto 2">
            <a:extLst>
              <a:ext uri="{FF2B5EF4-FFF2-40B4-BE49-F238E27FC236}">
                <a16:creationId xmlns:a16="http://schemas.microsoft.com/office/drawing/2014/main" id="{CC8F8A10-2103-C628-D722-D2A4AE0D0567}"/>
              </a:ext>
            </a:extLst>
          </p:cNvPr>
          <p:cNvSpPr>
            <a:spLocks noGrp="1"/>
          </p:cNvSpPr>
          <p:nvPr>
            <p:ph idx="1"/>
          </p:nvPr>
        </p:nvSpPr>
        <p:spPr>
          <a:xfrm>
            <a:off x="178847" y="980728"/>
            <a:ext cx="8507288" cy="4525963"/>
          </a:xfrm>
        </p:spPr>
        <p:txBody>
          <a:bodyPr/>
          <a:lstStyle/>
          <a:p>
            <a:pPr marL="0" indent="0">
              <a:buNone/>
            </a:pPr>
            <a:r>
              <a:rPr lang="it-IT" sz="2000" b="1" dirty="0"/>
              <a:t>Secondaria</a:t>
            </a:r>
          </a:p>
          <a:p>
            <a:pPr marL="0" indent="0">
              <a:buNone/>
            </a:pPr>
            <a:r>
              <a:rPr lang="it-IT" sz="2000" dirty="0"/>
              <a:t>L’insegnamento secondario sarebbe il luogo dell’apprendistato a ciò che deve essere la vera cultura, quella cioè che stabilisce il dialogo fra cultura umanistica   e cultura scientifica […] La storia dovrebbe giocare un ruolo chiave nelle seconda secondaria, permettendo all’allievo di riconoscersi nella storia della sua nazione, di situarsi nel divenire storico dell’Europa e più ampiamente dell’umanità […] </a:t>
            </a:r>
          </a:p>
          <a:p>
            <a:pPr marL="0" indent="0">
              <a:buNone/>
            </a:pPr>
            <a:r>
              <a:rPr lang="it-IT" sz="2000" dirty="0"/>
              <a:t>Gli insegnamenti scientifici potrebbero così convergere, con l’animazione di un professore di filosofia o di un insegnante polivalente, verso riconoscimento della condizione umana in seno al mondo fisico e biologico. (p. 81)</a:t>
            </a:r>
          </a:p>
          <a:p>
            <a:pPr marL="0" indent="0">
              <a:buNone/>
            </a:pPr>
            <a:r>
              <a:rPr lang="it-IT" sz="2000" dirty="0"/>
              <a:t>Come abbiamo già detto, l’insegnamento umanistico deve essere non sacrificato, ma magnificato.</a:t>
            </a:r>
          </a:p>
          <a:p>
            <a:pPr marL="0" indent="0">
              <a:buNone/>
            </a:pPr>
            <a:r>
              <a:rPr lang="it-IT" sz="2000" dirty="0">
                <a:solidFill>
                  <a:schemeClr val="accent2"/>
                </a:solidFill>
              </a:rPr>
              <a:t>Ma questo insegnamento non dovrebbe constatare nello studio tipo «autore A scriveva </a:t>
            </a:r>
            <a:r>
              <a:rPr lang="it-IT" sz="2000" dirty="0" err="1">
                <a:solidFill>
                  <a:schemeClr val="accent2"/>
                </a:solidFill>
              </a:rPr>
              <a:t>aaa</a:t>
            </a:r>
            <a:r>
              <a:rPr lang="it-IT" sz="2000" dirty="0">
                <a:solidFill>
                  <a:schemeClr val="accent2"/>
                </a:solidFill>
              </a:rPr>
              <a:t>, e l’autore B scriveva </a:t>
            </a:r>
            <a:r>
              <a:rPr lang="it-IT" sz="2000" dirty="0" err="1">
                <a:solidFill>
                  <a:schemeClr val="accent2"/>
                </a:solidFill>
              </a:rPr>
              <a:t>bbb</a:t>
            </a:r>
            <a:r>
              <a:rPr lang="it-IT" sz="2000" dirty="0">
                <a:solidFill>
                  <a:schemeClr val="accent2"/>
                </a:solidFill>
              </a:rPr>
              <a:t>» ma piuttosto mostrare come i grandi interrogativi furono affrontati in diversi periodi storici, diversi ambienti, diverse culture</a:t>
            </a:r>
            <a:r>
              <a:rPr lang="it-IT" sz="1800" dirty="0">
                <a:solidFill>
                  <a:schemeClr val="accent2"/>
                </a:solidFill>
              </a:rPr>
              <a:t>. </a:t>
            </a:r>
          </a:p>
          <a:p>
            <a:pPr marL="0" indent="0">
              <a:buNone/>
            </a:pPr>
            <a:r>
              <a:rPr lang="it-IT" sz="1800" dirty="0"/>
              <a:t> </a:t>
            </a:r>
          </a:p>
          <a:p>
            <a:pPr marL="0" indent="0">
              <a:buNone/>
            </a:pPr>
            <a:endParaRPr lang="it-IT" sz="1800" dirty="0"/>
          </a:p>
          <a:p>
            <a:pPr marL="0" indent="0">
              <a:buNone/>
            </a:pPr>
            <a:endParaRPr lang="it-IT" sz="1800" dirty="0"/>
          </a:p>
        </p:txBody>
      </p:sp>
    </p:spTree>
    <p:extLst>
      <p:ext uri="{BB962C8B-B14F-4D97-AF65-F5344CB8AC3E}">
        <p14:creationId xmlns:p14="http://schemas.microsoft.com/office/powerpoint/2010/main" val="3711709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6EC1C6-B9A1-24DB-F250-2CD4284873DD}"/>
              </a:ext>
            </a:extLst>
          </p:cNvPr>
          <p:cNvSpPr>
            <a:spLocks noGrp="1"/>
          </p:cNvSpPr>
          <p:nvPr>
            <p:ph type="title"/>
          </p:nvPr>
        </p:nvSpPr>
        <p:spPr/>
        <p:txBody>
          <a:bodyPr/>
          <a:lstStyle/>
          <a:p>
            <a:r>
              <a:rPr lang="it-IT" sz="3600" dirty="0"/>
              <a:t>I quattro principi di Cartesio</a:t>
            </a:r>
          </a:p>
        </p:txBody>
      </p:sp>
      <p:sp>
        <p:nvSpPr>
          <p:cNvPr id="3" name="Segnaposto contenuto 2">
            <a:extLst>
              <a:ext uri="{FF2B5EF4-FFF2-40B4-BE49-F238E27FC236}">
                <a16:creationId xmlns:a16="http://schemas.microsoft.com/office/drawing/2014/main" id="{65AC707B-4FBA-D85F-F143-CD8B779549F5}"/>
              </a:ext>
            </a:extLst>
          </p:cNvPr>
          <p:cNvSpPr>
            <a:spLocks noGrp="1"/>
          </p:cNvSpPr>
          <p:nvPr>
            <p:ph idx="1"/>
          </p:nvPr>
        </p:nvSpPr>
        <p:spPr>
          <a:xfrm>
            <a:off x="457200" y="1268760"/>
            <a:ext cx="8229600" cy="4525963"/>
          </a:xfrm>
        </p:spPr>
        <p:txBody>
          <a:bodyPr/>
          <a:lstStyle/>
          <a:p>
            <a:pPr marL="514350" indent="-514350">
              <a:buFont typeface="+mj-lt"/>
              <a:buAutoNum type="arabicPeriod"/>
            </a:pPr>
            <a:r>
              <a:rPr lang="it-IT" sz="2000" dirty="0"/>
              <a:t>Non accogliere nulla come vero che non conoscessi con evidenza essere tale: di evitare cioè accuratamente la precipitazione e la prevenzione</a:t>
            </a:r>
          </a:p>
          <a:p>
            <a:pPr marL="514350" indent="-514350">
              <a:buFont typeface="+mj-lt"/>
              <a:buAutoNum type="arabicPeriod"/>
            </a:pPr>
            <a:r>
              <a:rPr lang="it-IT" sz="2000" dirty="0"/>
              <a:t>Suddividere ciascuna difficoltà di esaminare in tutte le parti in cui era possibile e necessario dividerla per meglio risolverla…</a:t>
            </a:r>
          </a:p>
          <a:p>
            <a:pPr marL="514350" indent="-514350">
              <a:buFont typeface="+mj-lt"/>
              <a:buAutoNum type="arabicPeriod"/>
            </a:pPr>
            <a:r>
              <a:rPr lang="it-IT" sz="2000" dirty="0"/>
              <a:t>Condurre con ordine i miei pensieri, iniziando dagli oggetti più semplici e più facile a conoscersi per salire progressivamente, come per gradi, fino alla conoscenza di quelli più complessi…</a:t>
            </a:r>
          </a:p>
          <a:p>
            <a:pPr marL="514350" indent="-514350">
              <a:buFont typeface="+mj-lt"/>
              <a:buAutoNum type="arabicPeriod"/>
            </a:pPr>
            <a:r>
              <a:rPr lang="it-IT" sz="2000" dirty="0"/>
              <a:t>Fare ovunque enumerazione così completa e rassegnare così generali, di essere certo di non aver tralasciato nulla. (p. 89)</a:t>
            </a:r>
          </a:p>
          <a:p>
            <a:pPr marL="0" indent="0">
              <a:buNone/>
            </a:pPr>
            <a:r>
              <a:rPr lang="it-IT" sz="2000" dirty="0">
                <a:solidFill>
                  <a:schemeClr val="accent2"/>
                </a:solidFill>
              </a:rPr>
              <a:t>Questi principi rimangono la base non solo della scienza moderna, libera da fantasmi e spiriti, ma anche del nostro, i.e. occidentale modo di pensare: sì o no! (le due risposte che si escludono a vicenda)</a:t>
            </a:r>
          </a:p>
          <a:p>
            <a:pPr marL="0" indent="0">
              <a:buNone/>
            </a:pPr>
            <a:endParaRPr lang="it-IT" sz="1600" dirty="0"/>
          </a:p>
          <a:p>
            <a:pPr marL="0" indent="0">
              <a:buNone/>
            </a:pPr>
            <a:endParaRPr lang="it-IT" sz="1600" dirty="0"/>
          </a:p>
          <a:p>
            <a:pPr marL="0" indent="0">
              <a:buNone/>
            </a:pPr>
            <a:r>
              <a:rPr lang="it-IT" sz="1600" dirty="0"/>
              <a:t>R. Descartes, </a:t>
            </a:r>
            <a:r>
              <a:rPr lang="it-IT" sz="1600" i="1" dirty="0"/>
              <a:t>Opere</a:t>
            </a:r>
            <a:endParaRPr lang="it-IT" sz="1600" dirty="0"/>
          </a:p>
          <a:p>
            <a:pPr marL="0" indent="0">
              <a:buNone/>
            </a:pPr>
            <a:endParaRPr lang="it-IT" sz="2000" dirty="0"/>
          </a:p>
        </p:txBody>
      </p:sp>
    </p:spTree>
    <p:extLst>
      <p:ext uri="{BB962C8B-B14F-4D97-AF65-F5344CB8AC3E}">
        <p14:creationId xmlns:p14="http://schemas.microsoft.com/office/powerpoint/2010/main" val="4291047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E2BF48-BB37-427D-930F-42E43A4D71D8}"/>
              </a:ext>
            </a:extLst>
          </p:cNvPr>
          <p:cNvSpPr>
            <a:spLocks noGrp="1"/>
          </p:cNvSpPr>
          <p:nvPr>
            <p:ph type="title"/>
          </p:nvPr>
        </p:nvSpPr>
        <p:spPr/>
        <p:txBody>
          <a:bodyPr/>
          <a:lstStyle/>
          <a:p>
            <a:r>
              <a:rPr lang="it-IT" sz="3600" dirty="0"/>
              <a:t>Istruzioni di Fantozzi</a:t>
            </a:r>
          </a:p>
        </p:txBody>
      </p:sp>
      <p:sp>
        <p:nvSpPr>
          <p:cNvPr id="3" name="Segnaposto contenuto 2">
            <a:extLst>
              <a:ext uri="{FF2B5EF4-FFF2-40B4-BE49-F238E27FC236}">
                <a16:creationId xmlns:a16="http://schemas.microsoft.com/office/drawing/2014/main" id="{B780308C-133C-B703-A90B-F4E4A1F8AA9D}"/>
              </a:ext>
            </a:extLst>
          </p:cNvPr>
          <p:cNvSpPr>
            <a:spLocks noGrp="1"/>
          </p:cNvSpPr>
          <p:nvPr>
            <p:ph idx="1"/>
          </p:nvPr>
        </p:nvSpPr>
        <p:spPr/>
        <p:txBody>
          <a:bodyPr/>
          <a:lstStyle/>
          <a:p>
            <a:r>
              <a:rPr lang="it-IT" sz="2200" i="1"/>
              <a:t>Per conoscere </a:t>
            </a:r>
            <a:r>
              <a:rPr lang="it-IT" sz="2200" i="1" dirty="0"/>
              <a:t>il testo completo, Fantozzi fu costretto a trangugiare otto porzioni di quella miscela esplosiva, e finalmente conobbe le sue istruzioni</a:t>
            </a:r>
            <a:r>
              <a:rPr lang="it-IT" sz="2200" baseline="30000" dirty="0"/>
              <a:t>1)</a:t>
            </a:r>
            <a:r>
              <a:rPr lang="it-IT" sz="2200" i="1" dirty="0"/>
              <a:t>  </a:t>
            </a:r>
            <a:endParaRPr lang="it-IT" sz="2200" dirty="0"/>
          </a:p>
          <a:p>
            <a:endParaRPr lang="it-IT" sz="2200" i="1" dirty="0"/>
          </a:p>
          <a:p>
            <a:r>
              <a:rPr lang="it-IT" sz="2200" dirty="0">
                <a:solidFill>
                  <a:schemeClr val="accent2"/>
                </a:solidFill>
              </a:rPr>
              <a:t>In altre parole, forse basterebbe una porzione, come il testo di base, piuttosto che otto</a:t>
            </a:r>
            <a:endParaRPr lang="it-IT" sz="2200" dirty="0"/>
          </a:p>
          <a:p>
            <a:endParaRPr lang="it-IT" sz="2200" dirty="0"/>
          </a:p>
          <a:p>
            <a:endParaRPr lang="it-IT" sz="2200" dirty="0"/>
          </a:p>
          <a:p>
            <a:pPr marL="0" indent="0">
              <a:buNone/>
            </a:pPr>
            <a:r>
              <a:rPr lang="it-IT" sz="1600" baseline="30000" dirty="0"/>
              <a:t>1)</a:t>
            </a:r>
            <a:r>
              <a:rPr lang="it-IT" sz="1600" dirty="0"/>
              <a:t> Fantozzi</a:t>
            </a:r>
            <a:r>
              <a:rPr lang="it-IT" sz="1600" i="1" dirty="0"/>
              <a:t>, Il ritorno</a:t>
            </a:r>
            <a:r>
              <a:rPr lang="it-IT" sz="1600" dirty="0"/>
              <a:t>, 1996, citato da R. Donini, F. Brembati, </a:t>
            </a:r>
            <a:r>
              <a:rPr lang="it-IT" sz="1600" i="1" dirty="0"/>
              <a:t>Strategie, esempi, e consigli prattici</a:t>
            </a:r>
            <a:r>
              <a:rPr lang="it-IT" sz="1600" dirty="0"/>
              <a:t>, Pertini, </a:t>
            </a:r>
            <a:r>
              <a:rPr lang="it-IT" sz="1600" i="1" dirty="0"/>
              <a:t>Colori dalla matematica</a:t>
            </a:r>
            <a:r>
              <a:rPr lang="it-IT" sz="1600" dirty="0"/>
              <a:t>,  DeAgostini, 2018</a:t>
            </a:r>
            <a:endParaRPr lang="it-IT" sz="1600" baseline="30000" dirty="0"/>
          </a:p>
        </p:txBody>
      </p:sp>
    </p:spTree>
    <p:extLst>
      <p:ext uri="{BB962C8B-B14F-4D97-AF65-F5344CB8AC3E}">
        <p14:creationId xmlns:p14="http://schemas.microsoft.com/office/powerpoint/2010/main" val="2997023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00FF48-23CF-DC0B-B4AC-B9422E93AE59}"/>
              </a:ext>
            </a:extLst>
          </p:cNvPr>
          <p:cNvSpPr>
            <a:spLocks noGrp="1"/>
          </p:cNvSpPr>
          <p:nvPr>
            <p:ph type="title"/>
          </p:nvPr>
        </p:nvSpPr>
        <p:spPr>
          <a:xfrm>
            <a:off x="457200" y="23142"/>
            <a:ext cx="8229600" cy="1143000"/>
          </a:xfrm>
        </p:spPr>
        <p:txBody>
          <a:bodyPr/>
          <a:lstStyle/>
          <a:p>
            <a:r>
              <a:rPr lang="it-IT" sz="3600" dirty="0"/>
              <a:t>Conclusioni</a:t>
            </a:r>
          </a:p>
        </p:txBody>
      </p:sp>
      <p:sp>
        <p:nvSpPr>
          <p:cNvPr id="3" name="Segnaposto contenuto 2">
            <a:extLst>
              <a:ext uri="{FF2B5EF4-FFF2-40B4-BE49-F238E27FC236}">
                <a16:creationId xmlns:a16="http://schemas.microsoft.com/office/drawing/2014/main" id="{81FACC6C-24C1-3673-5972-AD7EC7236853}"/>
              </a:ext>
            </a:extLst>
          </p:cNvPr>
          <p:cNvSpPr>
            <a:spLocks noGrp="1"/>
          </p:cNvSpPr>
          <p:nvPr>
            <p:ph idx="1"/>
          </p:nvPr>
        </p:nvSpPr>
        <p:spPr>
          <a:xfrm>
            <a:off x="457200" y="1052736"/>
            <a:ext cx="8229600" cy="4525963"/>
          </a:xfrm>
        </p:spPr>
        <p:txBody>
          <a:bodyPr/>
          <a:lstStyle/>
          <a:p>
            <a:r>
              <a:rPr lang="it-IT" sz="2200" dirty="0"/>
              <a:t>Le proposte (le urgenze) di Morin indicano la necessità di approccio: </a:t>
            </a:r>
          </a:p>
          <a:p>
            <a:pPr>
              <a:buFontTx/>
              <a:buChar char="-"/>
            </a:pPr>
            <a:r>
              <a:rPr lang="it-IT" sz="2200" dirty="0"/>
              <a:t>inter-disciplinare (per es. geografia-fisica-cosmologia), </a:t>
            </a:r>
          </a:p>
          <a:p>
            <a:pPr>
              <a:buFontTx/>
              <a:buChar char="-"/>
            </a:pPr>
            <a:r>
              <a:rPr lang="it-IT" sz="2200" dirty="0"/>
              <a:t>inter-settoriale (scienza, arte, industria)</a:t>
            </a:r>
          </a:p>
          <a:p>
            <a:pPr>
              <a:buFontTx/>
              <a:buChar char="-"/>
            </a:pPr>
            <a:r>
              <a:rPr lang="it-IT" sz="2200" dirty="0"/>
              <a:t>inter-culturale (fisica, filosofia)</a:t>
            </a:r>
          </a:p>
          <a:p>
            <a:pPr marL="0" indent="0">
              <a:buNone/>
            </a:pPr>
            <a:endParaRPr lang="it-IT" sz="2200" dirty="0"/>
          </a:p>
          <a:p>
            <a:pPr marL="0" indent="0">
              <a:buNone/>
            </a:pPr>
            <a:r>
              <a:rPr lang="it-IT" sz="2200" dirty="0"/>
              <a:t>Lo scopo no è solo la sapienza ma la saggezza, che implica un mutuo, continuo dialogo </a:t>
            </a:r>
          </a:p>
          <a:p>
            <a:pPr marL="0" indent="0">
              <a:buNone/>
            </a:pPr>
            <a:r>
              <a:rPr lang="it-IT" sz="2200" dirty="0"/>
              <a:t>e un perpetuo, individuale e globale aggiornarsi.</a:t>
            </a:r>
          </a:p>
          <a:p>
            <a:pPr marL="0" indent="0">
              <a:buNone/>
            </a:pPr>
            <a:endParaRPr lang="it-IT" sz="2200" dirty="0"/>
          </a:p>
          <a:p>
            <a:pPr marL="0" indent="0">
              <a:buNone/>
            </a:pPr>
            <a:r>
              <a:rPr lang="it-IT" sz="2200" dirty="0"/>
              <a:t>Pur condividendo totalmente le «sfide» di Morin, serve di dare delle soluzioni particolari. Lo faremo nelle prossime lezioni…</a:t>
            </a:r>
          </a:p>
          <a:p>
            <a:pPr marL="0" indent="0" algn="r">
              <a:buNone/>
            </a:pPr>
            <a:endParaRPr lang="it-IT" sz="2200" dirty="0">
              <a:solidFill>
                <a:srgbClr val="FF0000"/>
              </a:solidFill>
            </a:endParaRPr>
          </a:p>
          <a:p>
            <a:pPr marL="0" indent="0" algn="r">
              <a:buNone/>
            </a:pPr>
            <a:r>
              <a:rPr lang="it-IT" sz="2200" dirty="0">
                <a:solidFill>
                  <a:srgbClr val="FF0000"/>
                </a:solidFill>
              </a:rPr>
              <a:t>Grazie per la attenzione!  </a:t>
            </a:r>
          </a:p>
        </p:txBody>
      </p:sp>
    </p:spTree>
    <p:extLst>
      <p:ext uri="{BB962C8B-B14F-4D97-AF65-F5344CB8AC3E}">
        <p14:creationId xmlns:p14="http://schemas.microsoft.com/office/powerpoint/2010/main" val="130306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630B9AA-122D-D30F-4759-E26C9CC32999}"/>
              </a:ext>
            </a:extLst>
          </p:cNvPr>
          <p:cNvSpPr>
            <a:spLocks noGrp="1" noChangeArrowheads="1"/>
          </p:cNvSpPr>
          <p:nvPr>
            <p:ph type="title"/>
          </p:nvPr>
        </p:nvSpPr>
        <p:spPr>
          <a:xfrm>
            <a:off x="395288" y="0"/>
            <a:ext cx="8229600" cy="1143000"/>
          </a:xfrm>
        </p:spPr>
        <p:txBody>
          <a:bodyPr/>
          <a:lstStyle/>
          <a:p>
            <a:r>
              <a:rPr lang="pl-PL" altLang="it-IT" sz="3600" dirty="0"/>
              <a:t>Edgar Morin: </a:t>
            </a:r>
            <a:r>
              <a:rPr lang="it-IT" altLang="it-IT" sz="3600" dirty="0"/>
              <a:t>la sfida del complesso</a:t>
            </a:r>
            <a:endParaRPr lang="pl-PL" altLang="it-IT" sz="3600" dirty="0"/>
          </a:p>
        </p:txBody>
      </p:sp>
      <p:sp>
        <p:nvSpPr>
          <p:cNvPr id="86019" name="Rectangle 3">
            <a:extLst>
              <a:ext uri="{FF2B5EF4-FFF2-40B4-BE49-F238E27FC236}">
                <a16:creationId xmlns:a16="http://schemas.microsoft.com/office/drawing/2014/main" id="{71E129D4-8038-1462-5682-BA7133A9D41C}"/>
              </a:ext>
            </a:extLst>
          </p:cNvPr>
          <p:cNvSpPr>
            <a:spLocks noGrp="1" noChangeArrowheads="1"/>
          </p:cNvSpPr>
          <p:nvPr>
            <p:ph type="body" idx="1"/>
          </p:nvPr>
        </p:nvSpPr>
        <p:spPr>
          <a:xfrm>
            <a:off x="0" y="908720"/>
            <a:ext cx="9144000" cy="5256213"/>
          </a:xfrm>
        </p:spPr>
        <p:txBody>
          <a:bodyPr/>
          <a:lstStyle/>
          <a:p>
            <a:r>
              <a:rPr lang="it-IT" altLang="it-IT" sz="1900" dirty="0"/>
              <a:t>C’è un’inadeguatezza sempre più ampia, profonda e grave tra i nostri saperi disgiunti, frazionati, suddivisi in discipline da una parte, e realtà o problemi sempre più </a:t>
            </a:r>
            <a:r>
              <a:rPr lang="it-IT" altLang="it-IT" sz="1900" dirty="0" err="1"/>
              <a:t>polidisciplinari</a:t>
            </a:r>
            <a:r>
              <a:rPr lang="it-IT" altLang="it-IT" sz="1900" dirty="0"/>
              <a:t>, trasversali, multidimensionali, transnazionali, globali planetari dall’altra. </a:t>
            </a:r>
          </a:p>
          <a:p>
            <a:r>
              <a:rPr lang="it-IT" altLang="it-IT" sz="1900" dirty="0"/>
              <a:t>Gli sviluppi caratteristici del nostro secolo e della nostra era planetaria ci mettono di fronte, sempre più spesso e sempre più ineluttabilmente, alle sfide della complessità.    </a:t>
            </a:r>
          </a:p>
          <a:p>
            <a:r>
              <a:rPr lang="it-IT" altLang="it-IT" sz="1900" dirty="0"/>
              <a:t>Di fatto l’iperspecializzazione impedisce di vedere il globale (che si frammenta in particelle) così come l’essenziale (che si dissolve). Ora, i problemi essenziali non sono mai frammentari, e i problemi globali sono sempre più essenziali.</a:t>
            </a:r>
          </a:p>
          <a:p>
            <a:r>
              <a:rPr lang="it-IT" altLang="it-IT" sz="1900" dirty="0"/>
              <a:t>Nello stesso tempo, la separazione delle discipline rende incapaci di cogliere «ciò che è tessuto insieme», cioè secondo il significato originario del termine, il complesso.</a:t>
            </a:r>
          </a:p>
          <a:p>
            <a:r>
              <a:rPr lang="it-IT" altLang="it-IT" sz="1900" dirty="0"/>
              <a:t>Come hanno scritto Aurelio e </a:t>
            </a:r>
            <a:r>
              <a:rPr lang="it-IT" altLang="it-IT" sz="1900" dirty="0" err="1"/>
              <a:t>Daisaku</a:t>
            </a:r>
            <a:r>
              <a:rPr lang="it-IT" altLang="it-IT" sz="1900" dirty="0"/>
              <a:t> Ikeda: «L’approccio riduzionista, che consiste nel fare riferimento a una sola serie di fattori per definire la totalità del problemi posti dalla crisi multiforme che attualmente stiamo attraversando, più che una soluzione è il problema stesso». (p.6)</a:t>
            </a:r>
          </a:p>
          <a:p>
            <a:pPr marL="0" indent="0">
              <a:buNone/>
            </a:pPr>
            <a:endParaRPr lang="it-IT" altLang="it-IT" sz="2000" dirty="0"/>
          </a:p>
          <a:p>
            <a:pPr marL="0" indent="0">
              <a:buNone/>
            </a:pPr>
            <a:endParaRPr lang="it-IT" altLang="it-IT" sz="2000" dirty="0"/>
          </a:p>
          <a:p>
            <a:pPr marL="0" indent="0">
              <a:buNone/>
            </a:pPr>
            <a:endParaRPr lang="it-IT" altLang="it-IT" sz="2000" dirty="0"/>
          </a:p>
          <a:p>
            <a:pPr marL="0" indent="0">
              <a:buNone/>
            </a:pPr>
            <a:r>
              <a:rPr lang="it-IT" altLang="it-IT" sz="2000" dirty="0"/>
              <a:t>In queste condizioni, i giovani perdono le loro attitudini naturali a contestualizzare i saperi e a integrarli nei loro insiemi. </a:t>
            </a:r>
          </a:p>
          <a:p>
            <a:r>
              <a:rPr lang="it-IT" altLang="it-IT" sz="2000" dirty="0"/>
              <a:t>Di</a:t>
            </a:r>
            <a:r>
              <a:rPr lang="pl-PL" altLang="it-IT" sz="2000" dirty="0"/>
              <a:t>e</a:t>
            </a:r>
            <a:r>
              <a:rPr lang="it-IT" altLang="it-IT" sz="2000" dirty="0"/>
              <a:t>tro alla sfida del globale e del complesso si nasconde un’altra sfida, quella dell’espansione incontrollata del sapere. L’accrescimento ininterrotto delle conoscenze edifica una gigantesca torre di Babele, rumoreggiante di linguaggi discordanti. La torre ci domina perché noi non possiamo dominare i nostri saperi. Eliot diceva: ”Dov’è la conoscenza che periamo nell’informazione?”</a:t>
            </a:r>
          </a:p>
          <a:p>
            <a:r>
              <a:rPr lang="it-IT" altLang="it-IT" sz="2000" dirty="0"/>
              <a:t>[…] Non riusciamo e integrare le nostre conoscenze per indirizzare le nostre vite. Da </a:t>
            </a:r>
            <a:r>
              <a:rPr lang="it-IT" altLang="it-IT" sz="2000" dirty="0" err="1"/>
              <a:t>ció</a:t>
            </a:r>
            <a:r>
              <a:rPr lang="it-IT" altLang="it-IT" sz="2000" dirty="0"/>
              <a:t> emerge il senso della seconda parte della frase di Eliot: „ Dov’è la saggezza che perdiamo nella conoscenza</a:t>
            </a:r>
            <a:r>
              <a:rPr lang="pl-PL" altLang="it-IT" sz="2000" dirty="0"/>
              <a:t>?”</a:t>
            </a:r>
            <a:endParaRPr lang="en-US" altLang="it-IT"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630B9AA-122D-D30F-4759-E26C9CC32999}"/>
              </a:ext>
            </a:extLst>
          </p:cNvPr>
          <p:cNvSpPr>
            <a:spLocks noGrp="1" noChangeArrowheads="1"/>
          </p:cNvSpPr>
          <p:nvPr>
            <p:ph type="title"/>
          </p:nvPr>
        </p:nvSpPr>
        <p:spPr>
          <a:xfrm>
            <a:off x="395288" y="0"/>
            <a:ext cx="8229600" cy="1143000"/>
          </a:xfrm>
        </p:spPr>
        <p:txBody>
          <a:bodyPr/>
          <a:lstStyle/>
          <a:p>
            <a:r>
              <a:rPr lang="pl-PL" altLang="it-IT" sz="3200" dirty="0"/>
              <a:t>Edgar Morin: </a:t>
            </a:r>
            <a:r>
              <a:rPr lang="it-IT" altLang="it-IT" sz="3200" dirty="0"/>
              <a:t>lo svantaggio di super-specializzazione</a:t>
            </a:r>
            <a:endParaRPr lang="pl-PL" altLang="it-IT" sz="3200" dirty="0"/>
          </a:p>
        </p:txBody>
      </p:sp>
      <p:sp>
        <p:nvSpPr>
          <p:cNvPr id="86019" name="Rectangle 3">
            <a:extLst>
              <a:ext uri="{FF2B5EF4-FFF2-40B4-BE49-F238E27FC236}">
                <a16:creationId xmlns:a16="http://schemas.microsoft.com/office/drawing/2014/main" id="{71E129D4-8038-1462-5682-BA7133A9D41C}"/>
              </a:ext>
            </a:extLst>
          </p:cNvPr>
          <p:cNvSpPr>
            <a:spLocks noGrp="1" noChangeArrowheads="1"/>
          </p:cNvSpPr>
          <p:nvPr>
            <p:ph type="body" idx="1"/>
          </p:nvPr>
        </p:nvSpPr>
        <p:spPr>
          <a:xfrm>
            <a:off x="395288" y="1125115"/>
            <a:ext cx="8641208" cy="5256213"/>
          </a:xfrm>
        </p:spPr>
        <p:txBody>
          <a:bodyPr/>
          <a:lstStyle/>
          <a:p>
            <a:pPr marL="0" indent="0">
              <a:spcBef>
                <a:spcPts val="600"/>
              </a:spcBef>
              <a:buNone/>
            </a:pPr>
            <a:r>
              <a:rPr lang="it-IT" altLang="it-IT" sz="2000" dirty="0"/>
              <a:t>Gli sviluppi disciplinari delle scienze non hanno portato solo i vantaggi della divisione del lavoro, hanno portato anche gli inconvenienti della super-specializzazione, della compartimentazione e del frazionamento del sapere. Non hanno prodotto solo conoscenza e delucidazione, ma anche ignoranza e cecità.</a:t>
            </a:r>
          </a:p>
          <a:p>
            <a:pPr marL="0" indent="0">
              <a:spcBef>
                <a:spcPts val="600"/>
              </a:spcBef>
              <a:buNone/>
            </a:pPr>
            <a:r>
              <a:rPr lang="it-IT" altLang="it-IT" sz="2000" dirty="0"/>
              <a:t>Invece di opporre correttivi a questi sviluppo, il nostro sistema d’insegnamento obbedisce loro. Ci insegna, a partire delle scuole elementari, a isolare gli oggetti (dal loro ambiente), a separare le discipline (piuttosto che a riconoscere le loro solidarietà), a disgiungere i problemi, piuttosto che a collegare e a integrare. Ci ingiunge di ridurre il complesso al semplice, cioè di separare ciò che è legato, di scomporre e non di comporre, di eliminare tutto ciò che apporta disordini e contraddizioni nel nostro intelletto. </a:t>
            </a:r>
          </a:p>
          <a:p>
            <a:pPr marL="0" indent="0">
              <a:buNone/>
            </a:pPr>
            <a:r>
              <a:rPr lang="it-IT" altLang="it-IT" sz="2000" dirty="0"/>
              <a:t>In queste condizioni, i giovani perdono le loro attitudini naturali a contestualizzare i saperi e a integrarli nei loro insiemi. (p.7)</a:t>
            </a:r>
          </a:p>
        </p:txBody>
      </p:sp>
    </p:spTree>
    <p:extLst>
      <p:ext uri="{BB962C8B-B14F-4D97-AF65-F5344CB8AC3E}">
        <p14:creationId xmlns:p14="http://schemas.microsoft.com/office/powerpoint/2010/main" val="3384034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630B9AA-122D-D30F-4759-E26C9CC32999}"/>
              </a:ext>
            </a:extLst>
          </p:cNvPr>
          <p:cNvSpPr>
            <a:spLocks noGrp="1" noChangeArrowheads="1"/>
          </p:cNvSpPr>
          <p:nvPr>
            <p:ph type="title"/>
          </p:nvPr>
        </p:nvSpPr>
        <p:spPr>
          <a:xfrm>
            <a:off x="395288" y="0"/>
            <a:ext cx="8229600" cy="1143000"/>
          </a:xfrm>
        </p:spPr>
        <p:txBody>
          <a:bodyPr/>
          <a:lstStyle/>
          <a:p>
            <a:r>
              <a:rPr lang="pl-PL" altLang="it-IT" sz="3200" dirty="0"/>
              <a:t>Edgar Morin: „</a:t>
            </a:r>
            <a:r>
              <a:rPr lang="it-IT" altLang="it-IT" sz="3200" dirty="0"/>
              <a:t>dov’è la saggezza?</a:t>
            </a:r>
            <a:r>
              <a:rPr lang="pl-PL" altLang="it-IT" sz="3200" dirty="0"/>
              <a:t>”</a:t>
            </a:r>
          </a:p>
        </p:txBody>
      </p:sp>
      <p:sp>
        <p:nvSpPr>
          <p:cNvPr id="86019" name="Rectangle 3">
            <a:extLst>
              <a:ext uri="{FF2B5EF4-FFF2-40B4-BE49-F238E27FC236}">
                <a16:creationId xmlns:a16="http://schemas.microsoft.com/office/drawing/2014/main" id="{71E129D4-8038-1462-5682-BA7133A9D41C}"/>
              </a:ext>
            </a:extLst>
          </p:cNvPr>
          <p:cNvSpPr>
            <a:spLocks noGrp="1" noChangeArrowheads="1"/>
          </p:cNvSpPr>
          <p:nvPr>
            <p:ph type="body" idx="1"/>
          </p:nvPr>
        </p:nvSpPr>
        <p:spPr>
          <a:xfrm>
            <a:off x="-25171" y="903040"/>
            <a:ext cx="5677290" cy="5256213"/>
          </a:xfrm>
        </p:spPr>
        <p:txBody>
          <a:bodyPr/>
          <a:lstStyle/>
          <a:p>
            <a:r>
              <a:rPr lang="it-IT" altLang="it-IT" sz="1900" dirty="0"/>
              <a:t>Di</a:t>
            </a:r>
            <a:r>
              <a:rPr lang="pl-PL" altLang="it-IT" sz="1900" dirty="0"/>
              <a:t>e</a:t>
            </a:r>
            <a:r>
              <a:rPr lang="it-IT" altLang="it-IT" sz="1900" dirty="0"/>
              <a:t>tro alla sfida del globale e del complesso si nasconde un’altra sfida, quella dell’espansione incontrollata del sapere. L’accrescimento ininterrotto delle conoscenze edifica una gigantesca torre di Babele, rumoreggiante di linguaggi discordanti. La torre ci domina perché noi non possiamo dominare i nostri saperi. Eliot diceva: ”</a:t>
            </a:r>
            <a:r>
              <a:rPr lang="it-IT" altLang="it-IT" sz="1900" b="1" dirty="0"/>
              <a:t>Dov’è la conoscenza che perdiamo nell’informazione</a:t>
            </a:r>
            <a:r>
              <a:rPr lang="it-IT" altLang="it-IT" sz="1900" dirty="0"/>
              <a:t>?”</a:t>
            </a:r>
          </a:p>
          <a:p>
            <a:endParaRPr lang="en-US" altLang="it-IT" sz="2000" dirty="0"/>
          </a:p>
        </p:txBody>
      </p:sp>
      <p:sp>
        <p:nvSpPr>
          <p:cNvPr id="2" name="Rectangle 3">
            <a:extLst>
              <a:ext uri="{FF2B5EF4-FFF2-40B4-BE49-F238E27FC236}">
                <a16:creationId xmlns:a16="http://schemas.microsoft.com/office/drawing/2014/main" id="{EA21E9FC-BCFF-CD4D-A5B9-FAF0BBB5EA4F}"/>
              </a:ext>
            </a:extLst>
          </p:cNvPr>
          <p:cNvSpPr txBox="1">
            <a:spLocks noChangeArrowheads="1"/>
          </p:cNvSpPr>
          <p:nvPr/>
        </p:nvSpPr>
        <p:spPr bwMode="auto">
          <a:xfrm>
            <a:off x="32940" y="3535738"/>
            <a:ext cx="9111059"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ltLang="it-IT" sz="1900" dirty="0"/>
              <a:t>Di più, come abbiamo detto, le conoscenze frammentate servono solo per utilizzazioni tecniche. Non riescono a coniugarsi per nutrire un pensiero che possa considerare la condizione umana, in seno alla vita, sulla Terra, nel mondo, e che possa affrontare le grandi sfide del nostro tempo. Non riusciamo e integrare le nostre conoscenze per indirizzare le nostre vite. Da ciò emerge il senso della seconda parte della frase di Eliot: „</a:t>
            </a:r>
            <a:r>
              <a:rPr lang="it-IT" altLang="it-IT" sz="1900" b="1" dirty="0"/>
              <a:t>Dov’è la saggezza che perdiamo nella conoscenza</a:t>
            </a:r>
            <a:r>
              <a:rPr lang="pl-PL" altLang="it-IT" sz="1900" dirty="0"/>
              <a:t>?”</a:t>
            </a:r>
            <a:r>
              <a:rPr lang="it-IT" altLang="it-IT" sz="1900" dirty="0"/>
              <a:t> (p.9)</a:t>
            </a:r>
          </a:p>
          <a:p>
            <a:endParaRPr lang="en-US" altLang="it-IT" sz="2000" dirty="0"/>
          </a:p>
        </p:txBody>
      </p:sp>
      <p:pic>
        <p:nvPicPr>
          <p:cNvPr id="3" name="Picture 7">
            <a:extLst>
              <a:ext uri="{FF2B5EF4-FFF2-40B4-BE49-F238E27FC236}">
                <a16:creationId xmlns:a16="http://schemas.microsoft.com/office/drawing/2014/main" id="{A9603C32-E7B7-C8DC-6655-31981E90F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19" y="908720"/>
            <a:ext cx="3348119" cy="25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312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630B9AA-122D-D30F-4759-E26C9CC32999}"/>
              </a:ext>
            </a:extLst>
          </p:cNvPr>
          <p:cNvSpPr>
            <a:spLocks noGrp="1" noChangeArrowheads="1"/>
          </p:cNvSpPr>
          <p:nvPr>
            <p:ph type="title"/>
          </p:nvPr>
        </p:nvSpPr>
        <p:spPr>
          <a:xfrm>
            <a:off x="395288" y="0"/>
            <a:ext cx="8229600" cy="1143000"/>
          </a:xfrm>
        </p:spPr>
        <p:txBody>
          <a:bodyPr/>
          <a:lstStyle/>
          <a:p>
            <a:r>
              <a:rPr lang="pl-PL" altLang="it-IT" sz="3200" dirty="0"/>
              <a:t>Edgar Morin: </a:t>
            </a:r>
            <a:r>
              <a:rPr lang="it-IT" altLang="it-IT" sz="3200" dirty="0"/>
              <a:t>la sfida delle sfide</a:t>
            </a:r>
            <a:endParaRPr lang="pl-PL" altLang="it-IT" sz="3200" dirty="0"/>
          </a:p>
        </p:txBody>
      </p:sp>
      <p:sp>
        <p:nvSpPr>
          <p:cNvPr id="86019" name="Rectangle 3">
            <a:extLst>
              <a:ext uri="{FF2B5EF4-FFF2-40B4-BE49-F238E27FC236}">
                <a16:creationId xmlns:a16="http://schemas.microsoft.com/office/drawing/2014/main" id="{71E129D4-8038-1462-5682-BA7133A9D41C}"/>
              </a:ext>
            </a:extLst>
          </p:cNvPr>
          <p:cNvSpPr>
            <a:spLocks noGrp="1" noChangeArrowheads="1"/>
          </p:cNvSpPr>
          <p:nvPr>
            <p:ph type="body" idx="1"/>
          </p:nvPr>
        </p:nvSpPr>
        <p:spPr>
          <a:xfrm>
            <a:off x="323528" y="1772816"/>
            <a:ext cx="8748712" cy="5256213"/>
          </a:xfrm>
        </p:spPr>
        <p:txBody>
          <a:bodyPr/>
          <a:lstStyle/>
          <a:p>
            <a:pPr marL="0" indent="0">
              <a:spcBef>
                <a:spcPts val="600"/>
              </a:spcBef>
              <a:buNone/>
            </a:pPr>
            <a:r>
              <a:rPr lang="it-IT" altLang="it-IT" sz="2000" dirty="0">
                <a:solidFill>
                  <a:schemeClr val="accent2"/>
                </a:solidFill>
              </a:rPr>
              <a:t>La sfida delle sfide consiste nel «ricucire» le due culture: scientifica e umanistica. Cioè uscire dal proprio «guscio» di competenze.</a:t>
            </a:r>
          </a:p>
          <a:p>
            <a:pPr marL="0" indent="0">
              <a:spcBef>
                <a:spcPts val="600"/>
              </a:spcBef>
              <a:buNone/>
            </a:pPr>
            <a:endParaRPr lang="it-IT" altLang="it-IT" sz="2000" dirty="0"/>
          </a:p>
          <a:p>
            <a:pPr marL="0" indent="0">
              <a:spcBef>
                <a:spcPts val="600"/>
              </a:spcBef>
              <a:buNone/>
            </a:pPr>
            <a:r>
              <a:rPr lang="it-IT" altLang="it-IT" sz="2000" dirty="0"/>
              <a:t>Un problema cruciale del nostro tempo è quello della necessità di raccogliere le sfide interdisciplinari che abbiamo considerato.</a:t>
            </a:r>
          </a:p>
          <a:p>
            <a:pPr marL="0" indent="0">
              <a:spcBef>
                <a:spcPts val="600"/>
              </a:spcBef>
              <a:buNone/>
            </a:pPr>
            <a:r>
              <a:rPr lang="it-IT" altLang="it-IT" sz="2000" dirty="0"/>
              <a:t>È la riforma di pensiero che consentirebbe il pieno impiego dell’intelligenza per rispondere a queste sfide e che permetterebbe il legame delle due culture disgiunte. Si tratta di una riforma non programmatica ma paradigmatica, che concerne la nostra attitudine a organizzare la conoscenza.</a:t>
            </a:r>
          </a:p>
          <a:p>
            <a:pPr marL="0" indent="0">
              <a:spcBef>
                <a:spcPts val="600"/>
              </a:spcBef>
              <a:buNone/>
            </a:pPr>
            <a:r>
              <a:rPr lang="it-IT" altLang="it-IT" sz="2000" dirty="0"/>
              <a:t>La riforma dell’insegnamento deve condurre alla riforma di pensiero e la riforma di pensiero deve condurre a quella dell’insegnamento. (p. 13)</a:t>
            </a:r>
          </a:p>
        </p:txBody>
      </p:sp>
    </p:spTree>
    <p:extLst>
      <p:ext uri="{BB962C8B-B14F-4D97-AF65-F5344CB8AC3E}">
        <p14:creationId xmlns:p14="http://schemas.microsoft.com/office/powerpoint/2010/main" val="4036146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5665F2-9ED6-FEA8-E1D6-E97BEB83B6AF}"/>
              </a:ext>
            </a:extLst>
          </p:cNvPr>
          <p:cNvSpPr>
            <a:spLocks noGrp="1"/>
          </p:cNvSpPr>
          <p:nvPr>
            <p:ph type="title"/>
          </p:nvPr>
        </p:nvSpPr>
        <p:spPr>
          <a:xfrm>
            <a:off x="457199" y="27233"/>
            <a:ext cx="8229600" cy="1143000"/>
          </a:xfrm>
        </p:spPr>
        <p:txBody>
          <a:bodyPr/>
          <a:lstStyle/>
          <a:p>
            <a:r>
              <a:rPr lang="it-IT" sz="3600" dirty="0"/>
              <a:t>Quali compiti per la mente umana?</a:t>
            </a:r>
          </a:p>
        </p:txBody>
      </p:sp>
      <p:pic>
        <p:nvPicPr>
          <p:cNvPr id="4" name="Immagine 3">
            <a:extLst>
              <a:ext uri="{FF2B5EF4-FFF2-40B4-BE49-F238E27FC236}">
                <a16:creationId xmlns:a16="http://schemas.microsoft.com/office/drawing/2014/main" id="{938FBE29-ECF1-9D52-8471-99EA668B703E}"/>
              </a:ext>
            </a:extLst>
          </p:cNvPr>
          <p:cNvPicPr>
            <a:picLocks noChangeAspect="1"/>
          </p:cNvPicPr>
          <p:nvPr/>
        </p:nvPicPr>
        <p:blipFill>
          <a:blip r:embed="rId2"/>
          <a:stretch>
            <a:fillRect/>
          </a:stretch>
        </p:blipFill>
        <p:spPr>
          <a:xfrm>
            <a:off x="1259632" y="980728"/>
            <a:ext cx="6232877" cy="4608512"/>
          </a:xfrm>
          <a:prstGeom prst="rect">
            <a:avLst/>
          </a:prstGeom>
        </p:spPr>
      </p:pic>
      <p:sp>
        <p:nvSpPr>
          <p:cNvPr id="5" name="CasellaDiTesto 4">
            <a:extLst>
              <a:ext uri="{FF2B5EF4-FFF2-40B4-BE49-F238E27FC236}">
                <a16:creationId xmlns:a16="http://schemas.microsoft.com/office/drawing/2014/main" id="{E99722D5-A7D2-7B9A-9E20-C9D0910A304D}"/>
              </a:ext>
            </a:extLst>
          </p:cNvPr>
          <p:cNvSpPr txBox="1"/>
          <p:nvPr/>
        </p:nvSpPr>
        <p:spPr>
          <a:xfrm>
            <a:off x="318354" y="5709938"/>
            <a:ext cx="8507289" cy="1077218"/>
          </a:xfrm>
          <a:prstGeom prst="rect">
            <a:avLst/>
          </a:prstGeom>
          <a:noFill/>
        </p:spPr>
        <p:txBody>
          <a:bodyPr wrap="square" rtlCol="0">
            <a:spAutoFit/>
          </a:bodyPr>
          <a:lstStyle/>
          <a:p>
            <a:r>
              <a:rPr lang="it-IT" dirty="0"/>
              <a:t>Sempre più «competenze» umane (calcolo, memoria, gioco scacchi, traduzioni) riescono a fare i computer. Davvero tutte?</a:t>
            </a:r>
          </a:p>
          <a:p>
            <a:endParaRPr lang="it-IT" sz="1400" dirty="0"/>
          </a:p>
          <a:p>
            <a:r>
              <a:rPr lang="it-IT" sz="1400" dirty="0"/>
              <a:t>Credits: Prof. </a:t>
            </a:r>
            <a:r>
              <a:rPr lang="it-IT" sz="1400" dirty="0" err="1"/>
              <a:t>Wodzislaw</a:t>
            </a:r>
            <a:r>
              <a:rPr lang="it-IT" sz="1400" dirty="0"/>
              <a:t> Duch, UMK</a:t>
            </a:r>
          </a:p>
        </p:txBody>
      </p:sp>
    </p:spTree>
    <p:extLst>
      <p:ext uri="{BB962C8B-B14F-4D97-AF65-F5344CB8AC3E}">
        <p14:creationId xmlns:p14="http://schemas.microsoft.com/office/powerpoint/2010/main" val="206547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577CCE-1193-2857-C0DF-0C5BD200AADB}"/>
              </a:ext>
            </a:extLst>
          </p:cNvPr>
          <p:cNvSpPr>
            <a:spLocks noGrp="1"/>
          </p:cNvSpPr>
          <p:nvPr>
            <p:ph type="title"/>
          </p:nvPr>
        </p:nvSpPr>
        <p:spPr>
          <a:xfrm>
            <a:off x="323528" y="0"/>
            <a:ext cx="8229600" cy="1143000"/>
          </a:xfrm>
        </p:spPr>
        <p:txBody>
          <a:bodyPr/>
          <a:lstStyle/>
          <a:p>
            <a:r>
              <a:rPr lang="it-IT" sz="3600" dirty="0"/>
              <a:t>Conclusioni («Didattica digitale»)</a:t>
            </a:r>
          </a:p>
        </p:txBody>
      </p:sp>
      <p:sp>
        <p:nvSpPr>
          <p:cNvPr id="3" name="CasellaDiTesto 2">
            <a:extLst>
              <a:ext uri="{FF2B5EF4-FFF2-40B4-BE49-F238E27FC236}">
                <a16:creationId xmlns:a16="http://schemas.microsoft.com/office/drawing/2014/main" id="{7E5D53B8-00DD-A36C-A718-24E91F22E411}"/>
              </a:ext>
            </a:extLst>
          </p:cNvPr>
          <p:cNvSpPr txBox="1"/>
          <p:nvPr/>
        </p:nvSpPr>
        <p:spPr>
          <a:xfrm>
            <a:off x="179512" y="814452"/>
            <a:ext cx="8964488" cy="461665"/>
          </a:xfrm>
          <a:prstGeom prst="rect">
            <a:avLst/>
          </a:prstGeom>
          <a:noFill/>
        </p:spPr>
        <p:txBody>
          <a:bodyPr wrap="square" rtlCol="0">
            <a:spAutoFit/>
          </a:bodyPr>
          <a:lstStyle/>
          <a:p>
            <a:r>
              <a:rPr lang="it-IT" sz="2400" dirty="0"/>
              <a:t>A noi, umani (e a gli studenti) dobbiamo riservare (insegnare):</a:t>
            </a:r>
          </a:p>
        </p:txBody>
      </p:sp>
      <p:pic>
        <p:nvPicPr>
          <p:cNvPr id="5" name="Immagine 4" descr="Immagine che contiene testo, monitor, schermo, screenshot&#10;&#10;Descrizione generata automaticamente">
            <a:extLst>
              <a:ext uri="{FF2B5EF4-FFF2-40B4-BE49-F238E27FC236}">
                <a16:creationId xmlns:a16="http://schemas.microsoft.com/office/drawing/2014/main" id="{B98740A8-AD5E-173D-3381-4D7A0C38D9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66" y="1409234"/>
            <a:ext cx="4283968" cy="3212976"/>
          </a:xfrm>
          <a:prstGeom prst="rect">
            <a:avLst/>
          </a:prstGeom>
        </p:spPr>
      </p:pic>
      <p:pic>
        <p:nvPicPr>
          <p:cNvPr id="7" name="Immagine 6" descr="Immagine che contiene testo, LEGO, giocattolo&#10;&#10;Descrizione generata automaticamente">
            <a:extLst>
              <a:ext uri="{FF2B5EF4-FFF2-40B4-BE49-F238E27FC236}">
                <a16:creationId xmlns:a16="http://schemas.microsoft.com/office/drawing/2014/main" id="{52CE1A33-7491-A760-E245-47610856C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7409" y="1282452"/>
            <a:ext cx="4283968" cy="3212976"/>
          </a:xfrm>
          <a:prstGeom prst="rect">
            <a:avLst/>
          </a:prstGeom>
        </p:spPr>
      </p:pic>
      <p:pic>
        <p:nvPicPr>
          <p:cNvPr id="9" name="Immagine 8" descr="Immagine che contiene testo&#10;&#10;Descrizione generata automaticamente">
            <a:extLst>
              <a:ext uri="{FF2B5EF4-FFF2-40B4-BE49-F238E27FC236}">
                <a16:creationId xmlns:a16="http://schemas.microsoft.com/office/drawing/2014/main" id="{BC619386-BEFE-C87C-C118-A25366FB2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69060"/>
            <a:ext cx="3851920" cy="2888940"/>
          </a:xfrm>
          <a:prstGeom prst="rect">
            <a:avLst/>
          </a:prstGeom>
        </p:spPr>
      </p:pic>
      <p:pic>
        <p:nvPicPr>
          <p:cNvPr id="10" name="Picture 5">
            <a:hlinkClick r:id="rId5"/>
            <a:extLst>
              <a:ext uri="{FF2B5EF4-FFF2-40B4-BE49-F238E27FC236}">
                <a16:creationId xmlns:a16="http://schemas.microsoft.com/office/drawing/2014/main" id="{23E25573-859B-08B8-8BDA-E4884771D2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5638" y="3969060"/>
            <a:ext cx="4907511" cy="2772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212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C41118-6109-2010-A146-B2BE3AC5F59F}"/>
              </a:ext>
            </a:extLst>
          </p:cNvPr>
          <p:cNvSpPr>
            <a:spLocks noGrp="1"/>
          </p:cNvSpPr>
          <p:nvPr>
            <p:ph type="title"/>
          </p:nvPr>
        </p:nvSpPr>
        <p:spPr/>
        <p:txBody>
          <a:bodyPr/>
          <a:lstStyle/>
          <a:p>
            <a:r>
              <a:rPr lang="it-IT" sz="3600" dirty="0"/>
              <a:t>Compiti da lasciare alla mente umana</a:t>
            </a:r>
          </a:p>
        </p:txBody>
      </p:sp>
      <p:sp>
        <p:nvSpPr>
          <p:cNvPr id="3" name="Rectangle 3">
            <a:extLst>
              <a:ext uri="{FF2B5EF4-FFF2-40B4-BE49-F238E27FC236}">
                <a16:creationId xmlns:a16="http://schemas.microsoft.com/office/drawing/2014/main" id="{EBE044A0-AA9A-DD90-207B-3FB993D0390E}"/>
              </a:ext>
            </a:extLst>
          </p:cNvPr>
          <p:cNvSpPr txBox="1">
            <a:spLocks noChangeArrowheads="1"/>
          </p:cNvSpPr>
          <p:nvPr/>
        </p:nvSpPr>
        <p:spPr>
          <a:xfrm>
            <a:off x="107504" y="1417638"/>
            <a:ext cx="9709739" cy="5256213"/>
          </a:xfrm>
          <a:prstGeom prst="rect">
            <a:avLst/>
          </a:prstGeom>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ltLang="it-IT" sz="1900" dirty="0"/>
              <a:t>La capacità d’identificare, definire e risolvere problemi</a:t>
            </a:r>
          </a:p>
          <a:p>
            <a:r>
              <a:rPr lang="it-IT" altLang="it-IT" sz="1900" dirty="0"/>
              <a:t>Le capacità organizzative per collegare i nozioni, trovare il senso comune e accumulare tutto sotto la forma del «sapere» </a:t>
            </a:r>
          </a:p>
          <a:p>
            <a:r>
              <a:rPr lang="it-IT" altLang="it-IT" sz="1900" dirty="0"/>
              <a:t>«Contrariamente all’opinione oggi diffusa, lo sviluppo delle attitudini generali della mente permette ancor meglio lo sviluppo di competenze particolari o specializzate. Più potente è la intelligenza generale, più grande è la sua facoltà di trattare i problemi speciali. </a:t>
            </a:r>
          </a:p>
          <a:p>
            <a:r>
              <a:rPr lang="it-IT" altLang="it-IT" sz="1900" dirty="0"/>
              <a:t>L’educazione deve favorire l’attitudine generale delle mante a porre e a risolvere i problemi e correlativamente deve stimolare il pieno </a:t>
            </a:r>
            <a:r>
              <a:rPr lang="it-IT" altLang="it-IT" sz="1900" dirty="0" err="1"/>
              <a:t>inpiego</a:t>
            </a:r>
            <a:r>
              <a:rPr lang="it-IT" altLang="it-IT" sz="1900" dirty="0"/>
              <a:t> dell’intelligenza generale». (p.16)</a:t>
            </a:r>
          </a:p>
          <a:p>
            <a:pPr>
              <a:buFont typeface="Wingdings" panose="05000000000000000000" pitchFamily="2" charset="2"/>
              <a:buChar char="Ø"/>
            </a:pPr>
            <a:r>
              <a:rPr lang="it-IT" altLang="it-IT" sz="1900" dirty="0"/>
              <a:t>Stimolare la curiosità, cioè la facoltà più diffusa in prima infanzia</a:t>
            </a:r>
          </a:p>
          <a:p>
            <a:pPr>
              <a:buFont typeface="Wingdings" panose="05000000000000000000" pitchFamily="2" charset="2"/>
              <a:buChar char="Ø"/>
            </a:pPr>
            <a:r>
              <a:rPr lang="it-IT" altLang="it-IT" sz="1900" dirty="0"/>
              <a:t>Spronare l’attitudine indagatrice</a:t>
            </a:r>
          </a:p>
          <a:p>
            <a:pPr>
              <a:buFont typeface="Wingdings" panose="05000000000000000000" pitchFamily="2" charset="2"/>
              <a:buChar char="Ø"/>
            </a:pPr>
            <a:r>
              <a:rPr lang="it-IT" altLang="it-IT" sz="1900" dirty="0"/>
              <a:t>Orientarla sui problemi fondamentali</a:t>
            </a:r>
          </a:p>
          <a:p>
            <a:pPr>
              <a:buFont typeface="Wingdings" panose="05000000000000000000" pitchFamily="2" charset="2"/>
              <a:buChar char="Ø"/>
            </a:pPr>
            <a:r>
              <a:rPr lang="it-IT" altLang="it-IT" sz="1900" dirty="0"/>
              <a:t>Allargare l’immaginazione verso i mondi della fantasia </a:t>
            </a:r>
          </a:p>
          <a:p>
            <a:endParaRPr lang="en-US" altLang="it-IT" sz="2000" dirty="0"/>
          </a:p>
        </p:txBody>
      </p:sp>
    </p:spTree>
    <p:extLst>
      <p:ext uri="{BB962C8B-B14F-4D97-AF65-F5344CB8AC3E}">
        <p14:creationId xmlns:p14="http://schemas.microsoft.com/office/powerpoint/2010/main" val="4082937282"/>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6790</TotalTime>
  <Words>3388</Words>
  <Application>Microsoft Office PowerPoint</Application>
  <PresentationFormat>Presentazione su schermo (4:3)</PresentationFormat>
  <Paragraphs>173</Paragraphs>
  <Slides>24</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24</vt:i4>
      </vt:variant>
    </vt:vector>
  </HeadingPairs>
  <TitlesOfParts>
    <vt:vector size="27" baseType="lpstr">
      <vt:lpstr>Arial</vt:lpstr>
      <vt:lpstr>Wingdings</vt:lpstr>
      <vt:lpstr>Projekt domyślny</vt:lpstr>
      <vt:lpstr>Inclusione e personalizzazione nell’insegnamento delle STEAM</vt:lpstr>
      <vt:lpstr>La tête bien faite* Teaching Science in XXI Century</vt:lpstr>
      <vt:lpstr>Edgar Morin: la sfida del complesso</vt:lpstr>
      <vt:lpstr>Edgar Morin: lo svantaggio di super-specializzazione</vt:lpstr>
      <vt:lpstr>Edgar Morin: „dov’è la saggezza?”</vt:lpstr>
      <vt:lpstr>Edgar Morin: la sfida delle sfide</vt:lpstr>
      <vt:lpstr>Quali compiti per la mente umana?</vt:lpstr>
      <vt:lpstr>Conclusioni («Didattica digitale»)</vt:lpstr>
      <vt:lpstr>Compiti da lasciare alla mente umana</vt:lpstr>
      <vt:lpstr>Attitudini mentali (di filosofi Greci)</vt:lpstr>
      <vt:lpstr>Edgar Morin: Matematica e filosofia</vt:lpstr>
      <vt:lpstr>Blaise Pascal: il rapporto causale</vt:lpstr>
      <vt:lpstr>Che cosa significa tutto questo “per noi”?</vt:lpstr>
      <vt:lpstr>Che cosa significa tutto questo “per noi”</vt:lpstr>
      <vt:lpstr>Scienze umanistiche</vt:lpstr>
      <vt:lpstr>Scienze umanistiche</vt:lpstr>
      <vt:lpstr>L’apporto della cultura umanistica</vt:lpstr>
      <vt:lpstr>L’apporto della letteratura</vt:lpstr>
      <vt:lpstr>Apprendere a vivere</vt:lpstr>
      <vt:lpstr>I tre gradi della scuola</vt:lpstr>
      <vt:lpstr>I tre gradi della scuola</vt:lpstr>
      <vt:lpstr>I quattro principi di Cartesio</vt:lpstr>
      <vt:lpstr>Istruzioni di Fantozzi</vt:lpstr>
      <vt:lpstr>Conclusioni</vt:lpstr>
    </vt:vector>
  </TitlesOfParts>
  <Company>PAP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principio…</dc:title>
  <dc:creator>GK</dc:creator>
  <cp:lastModifiedBy>Maria Karwasz</cp:lastModifiedBy>
  <cp:revision>176</cp:revision>
  <dcterms:created xsi:type="dcterms:W3CDTF">2006-02-09T22:46:12Z</dcterms:created>
  <dcterms:modified xsi:type="dcterms:W3CDTF">2022-12-11T21:54:52Z</dcterms:modified>
</cp:coreProperties>
</file>