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8" r:id="rId2"/>
    <p:sldId id="476" r:id="rId3"/>
    <p:sldId id="279" r:id="rId4"/>
    <p:sldId id="477" r:id="rId5"/>
    <p:sldId id="259" r:id="rId6"/>
    <p:sldId id="276" r:id="rId7"/>
    <p:sldId id="292" r:id="rId8"/>
    <p:sldId id="293" r:id="rId9"/>
    <p:sldId id="525" r:id="rId10"/>
    <p:sldId id="386" r:id="rId11"/>
    <p:sldId id="387" r:id="rId12"/>
    <p:sldId id="385" r:id="rId13"/>
    <p:sldId id="528" r:id="rId14"/>
    <p:sldId id="527" r:id="rId15"/>
    <p:sldId id="529" r:id="rId16"/>
    <p:sldId id="268" r:id="rId17"/>
    <p:sldId id="369" r:id="rId18"/>
    <p:sldId id="374" r:id="rId19"/>
    <p:sldId id="375" r:id="rId20"/>
    <p:sldId id="391" r:id="rId21"/>
    <p:sldId id="521" r:id="rId22"/>
    <p:sldId id="522" r:id="rId23"/>
    <p:sldId id="523" r:id="rId24"/>
    <p:sldId id="524" r:id="rId25"/>
    <p:sldId id="370" r:id="rId26"/>
    <p:sldId id="376" r:id="rId27"/>
    <p:sldId id="377" r:id="rId28"/>
    <p:sldId id="257" r:id="rId29"/>
    <p:sldId id="471" r:id="rId30"/>
    <p:sldId id="520" r:id="rId31"/>
  </p:sldIdLst>
  <p:sldSz cx="9144000" cy="6858000" type="screen4x3"/>
  <p:notesSz cx="7102475" cy="102330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003300"/>
    <a:srgbClr val="008000"/>
    <a:srgbClr val="33CC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1" autoAdjust="0"/>
    <p:restoredTop sz="94718" autoAdjust="0"/>
  </p:normalViewPr>
  <p:slideViewPr>
    <p:cSldViewPr>
      <p:cViewPr varScale="1">
        <p:scale>
          <a:sx n="80" d="100"/>
          <a:sy n="80" d="100"/>
        </p:scale>
        <p:origin x="8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8C4C294-8E9C-3698-6CBA-68BD88755E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04B854C-D029-6BFA-E0FB-244B152A16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3040641-DF91-D853-1624-B43C78E3853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805B1E59-1AAA-D247-29F0-9A394C46C6E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 noProof="0"/>
              <a:t>Kliknij, aby edytować style wzorca tekstu</a:t>
            </a:r>
          </a:p>
          <a:p>
            <a:pPr lvl="1"/>
            <a:r>
              <a:rPr lang="pl-PL" altLang="it-IT" noProof="0"/>
              <a:t>Drugi poziom</a:t>
            </a:r>
          </a:p>
          <a:p>
            <a:pPr lvl="2"/>
            <a:r>
              <a:rPr lang="pl-PL" altLang="it-IT" noProof="0"/>
              <a:t>Trzeci poziom</a:t>
            </a:r>
          </a:p>
          <a:p>
            <a:pPr lvl="3"/>
            <a:r>
              <a:rPr lang="pl-PL" altLang="it-IT" noProof="0"/>
              <a:t>Czwarty poziom</a:t>
            </a:r>
          </a:p>
          <a:p>
            <a:pPr lvl="4"/>
            <a:r>
              <a:rPr lang="pl-PL" altLang="it-IT" noProof="0"/>
              <a:t>Piąty poziom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0311A4C5-0530-B86A-3498-4B4A5218AF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9D30F461-045A-095E-41BA-4ED71CD89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E510A8C2-6FFB-4A2E-A726-94B4D6ACE594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FCCFC34-A020-97A5-B806-34CD89730F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7A0D01-5BDC-4B70-B164-F045D1E0607B}" type="slidenum">
              <a:rPr lang="en-US" altLang="it-IT"/>
              <a:pPr/>
              <a:t>5</a:t>
            </a:fld>
            <a:endParaRPr lang="en-US" altLang="it-IT"/>
          </a:p>
        </p:txBody>
      </p:sp>
      <p:sp>
        <p:nvSpPr>
          <p:cNvPr id="8194" name="Rectangle 7">
            <a:extLst>
              <a:ext uri="{FF2B5EF4-FFF2-40B4-BE49-F238E27FC236}">
                <a16:creationId xmlns:a16="http://schemas.microsoft.com/office/drawing/2014/main" id="{C296254C-832F-8409-9360-EF2B41C600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B8517A0-8972-41AC-B080-121B51764EA4}" type="slidenum">
              <a:rPr lang="en-US" altLang="it-IT" sz="1200"/>
              <a:pPr algn="r"/>
              <a:t>5</a:t>
            </a:fld>
            <a:endParaRPr lang="en-US" altLang="it-IT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E0A2795-5E9F-9D62-D002-00AB5CDD30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909E25D-6375-A3E0-71DA-3CF268AC5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15291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3C9ABC85-DFBD-B187-D3FD-69E864D9FB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146F72D-A6C9-5AF7-5C5E-63D9AF560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D4E121D8-5DBF-885B-F2DE-E4AE84CC00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5B493427-31F6-BDAC-C209-32C52C15B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7344C43F-DAE3-BF34-2E1D-37ECA552B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1AFE8F09-991A-FEC4-05C8-A97A9E5CE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9A63D630-CD58-031F-93E7-28D1B9997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4E4A8887-7259-5C4A-148D-212F77660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E5455-1D85-66AA-C9A0-1AA567DF3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CCAEE0-C62C-641C-BFB1-F15B01672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167473-B9E5-5634-3CB7-E72787A14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BA81-A68C-4715-BF39-521780F27853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57082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2ACD3-D266-5591-2B3A-16F5BDC00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859C69-F77F-3055-FCA0-CF7813EEB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2075FE-C408-FACE-F72B-69A9E5FC3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F0732-D885-4070-8972-6C5D8D87850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36272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28085A-519A-7D23-4C82-F6EDA89C3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3B2290-1495-D370-BC5A-CB62DA6DA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44062F-328E-046C-F039-CD7CFB8AF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7437-7FF4-4A50-BAFD-E190DD75A4D4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43861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50FE6-FC42-CB3F-A119-D7E25037E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C33265-F1D8-D427-F04F-8CB3F1B54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47573D-8BD5-9B2C-A927-603CB7B84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84233-B08B-43D4-BD40-E694B617C94B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51144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75833-C6BF-3AAC-0ADD-B31148DD0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0F1BB5-DF7E-22CD-54A7-786B4AD246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1AA0EB-73BF-BBF5-BBB8-D264D3EE6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BE8F6-1F7A-4312-9C72-D08524159558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862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095831-8080-C313-A0C9-17FE53D958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B8F4D-3460-56C9-8C26-ABA85C45F1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7D6E1-0DE8-0241-EE56-DE5BAF021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84EE8-9D1C-4A1B-A862-AA395965E0C2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69755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136FEF-08CC-A163-81B1-E160DDDF8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87C37A-45D9-06A5-BDC1-0E2A9D498A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ECD4E3-3BC4-9C87-EA22-8BB0E1417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32972-CBE7-4832-8CEA-5F0B02F006C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11816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8FCC50-CCA9-B32F-4D2F-63D209A81F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3245CA-8CED-F0DC-4C02-5188BD17E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71BACB-6733-4716-9DAF-BD9E95FA7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2E62A-9F61-424C-940B-6F201FB90AD7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28209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64C52C-5C3E-40C2-8175-27DA379D7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3C544A-462B-50AF-1238-749C80B29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FEE014-DBB5-AF2B-984F-4C23BBA31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B902-350E-4B0B-B948-77B40A6541E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50836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2F0DD-AC7D-0BF0-0057-38966394B5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D7CDA-575D-36FD-D5F6-9508FCFF2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4AB09-DB8A-EB29-F1DA-1E772B8C20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7CE2B-8F8B-4DC0-8486-CE82557E13A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423519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00A806-F5D6-38C5-C675-78A45A23F6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51A30-3678-EB49-3735-66C07AD2A4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64B668-52D7-70B3-1A3D-D3D729DDE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AB62A-B766-42B6-B5F8-372B288894C2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44421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B814B0-20B7-6441-9B91-882A2CD52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4AAA5B-C52F-023A-67EC-329C9A645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style wzorca tekstu</a:t>
            </a:r>
          </a:p>
          <a:p>
            <a:pPr lvl="1"/>
            <a:r>
              <a:rPr lang="pl-PL" altLang="it-IT"/>
              <a:t>Drugi poziom</a:t>
            </a:r>
          </a:p>
          <a:p>
            <a:pPr lvl="2"/>
            <a:r>
              <a:rPr lang="pl-PL" altLang="it-IT"/>
              <a:t>Trzeci poziom</a:t>
            </a:r>
          </a:p>
          <a:p>
            <a:pPr lvl="3"/>
            <a:r>
              <a:rPr lang="pl-PL" altLang="it-IT"/>
              <a:t>Czwarty poziom</a:t>
            </a:r>
          </a:p>
          <a:p>
            <a:pPr lvl="4"/>
            <a:r>
              <a:rPr lang="pl-PL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241D0CE-EB20-4BFA-5159-7827D1E64C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22A5F7-C3CC-5005-B556-274ACF90AA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953975-F018-D71A-247E-71027F1060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3B16643-B2D7-46D5-A804-77B8946D5E20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.edu/openlearn/history-the-arts/history/classical-studies/continuing-classical-latin/content-section-1.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ecd.org/document/52/0,3746,en_2649_39263238_45897844_1_1_1_1,00.html#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A8CE3BB-1DA4-6502-3918-186F9D4E87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552" y="404664"/>
            <a:ext cx="8281292" cy="1470025"/>
          </a:xfrm>
        </p:spPr>
        <p:txBody>
          <a:bodyPr anchor="ctr"/>
          <a:lstStyle/>
          <a:p>
            <a:pPr eaLnBrk="1" hangingPunct="1"/>
            <a:r>
              <a:rPr lang="it-IT" altLang="it-IT" sz="4000" b="1" dirty="0">
                <a:solidFill>
                  <a:schemeClr val="tx1"/>
                </a:solidFill>
              </a:rPr>
              <a:t>Inclusione e personalizzazione nell’insegnamento delle STEAM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DACBF7E-9FA6-2666-1323-19560C1EE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933056"/>
            <a:ext cx="79200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000" b="1" dirty="0">
                <a:solidFill>
                  <a:srgbClr val="002060"/>
                </a:solidFill>
              </a:rPr>
              <a:t>Grzegorz Karwasz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i="1" dirty="0">
                <a:solidFill>
                  <a:srgbClr val="002060"/>
                </a:solidFill>
              </a:rPr>
              <a:t>Facoltà di Fisica, Astronomia e Informatica Applicata</a:t>
            </a:r>
            <a:r>
              <a:rPr lang="pl-PL" altLang="it-IT" sz="2000" i="1" dirty="0">
                <a:solidFill>
                  <a:srgbClr val="002060"/>
                </a:solidFill>
              </a:rPr>
              <a:t>, Universita’ Nicolao Copernico, Torun, Polonia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000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000" b="1" dirty="0">
                <a:solidFill>
                  <a:srgbClr val="002060"/>
                </a:solidFill>
              </a:rPr>
              <a:t>karwasz@fizyka.umk.pl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91C3066-0B5C-3F93-FC7F-621ACB920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4" y="2680464"/>
            <a:ext cx="792003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</a:rPr>
              <a:t>Lezione 1: Definizioni della didattica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</a:rPr>
              <a:t>Parte III: Didattica per XXI secolo</a:t>
            </a:r>
            <a:endParaRPr lang="pl-PL" altLang="it-IT" sz="2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0763B6FF-CF97-5687-B251-0EA895314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>
                <a:solidFill>
                  <a:schemeClr val="accent2"/>
                </a:solidFill>
              </a:rPr>
              <a:t>Riferimento alla sensibilità sociale</a:t>
            </a:r>
            <a:r>
              <a:rPr lang="it-IT" altLang="it-IT"/>
              <a:t> </a:t>
            </a:r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6C223418-AAD9-026C-20F8-8ED7C3093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6322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7">
            <a:extLst>
              <a:ext uri="{FF2B5EF4-FFF2-40B4-BE49-F238E27FC236}">
                <a16:creationId xmlns:a16="http://schemas.microsoft.com/office/drawing/2014/main" id="{9F3D2ADF-B678-3B9C-7DEE-1F26000D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3860800"/>
            <a:ext cx="55086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58B57467-38B3-2ACF-FC17-5DB269016A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>
                <a:solidFill>
                  <a:schemeClr val="accent2"/>
                </a:solidFill>
              </a:rPr>
              <a:t>C</a:t>
            </a:r>
            <a:r>
              <a:rPr lang="pl-PL" altLang="it-IT" sz="3600" dirty="0">
                <a:solidFill>
                  <a:schemeClr val="accent2"/>
                </a:solidFill>
              </a:rPr>
              <a:t>ompeten</a:t>
            </a:r>
            <a:r>
              <a:rPr lang="it-IT" altLang="it-IT" sz="3600" dirty="0" err="1">
                <a:solidFill>
                  <a:schemeClr val="accent2"/>
                </a:solidFill>
              </a:rPr>
              <a:t>ze</a:t>
            </a:r>
            <a:r>
              <a:rPr lang="it-IT" altLang="it-IT" sz="3600" dirty="0">
                <a:solidFill>
                  <a:schemeClr val="accent2"/>
                </a:solidFill>
              </a:rPr>
              <a:t> trasversali</a:t>
            </a:r>
            <a:r>
              <a:rPr lang="pl-PL" altLang="it-IT" dirty="0"/>
              <a:t> </a:t>
            </a:r>
            <a:endParaRPr lang="en-AU" altLang="it-IT" dirty="0"/>
          </a:p>
        </p:txBody>
      </p:sp>
      <p:pic>
        <p:nvPicPr>
          <p:cNvPr id="122883" name="Picture 4">
            <a:extLst>
              <a:ext uri="{FF2B5EF4-FFF2-40B4-BE49-F238E27FC236}">
                <a16:creationId xmlns:a16="http://schemas.microsoft.com/office/drawing/2014/main" id="{C4F9C154-D908-7234-6196-4CBDE80E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41438"/>
            <a:ext cx="41465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5">
            <a:extLst>
              <a:ext uri="{FF2B5EF4-FFF2-40B4-BE49-F238E27FC236}">
                <a16:creationId xmlns:a16="http://schemas.microsoft.com/office/drawing/2014/main" id="{00096704-8952-A170-A6B8-23449F50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21163"/>
            <a:ext cx="4621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6">
            <a:extLst>
              <a:ext uri="{FF2B5EF4-FFF2-40B4-BE49-F238E27FC236}">
                <a16:creationId xmlns:a16="http://schemas.microsoft.com/office/drawing/2014/main" id="{FBD7501F-620B-0105-77A5-2E7F1E68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528763"/>
            <a:ext cx="45974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338C2040-32C8-5A07-9EF3-8F86A56D1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64613" cy="1143000"/>
          </a:xfrm>
        </p:spPr>
        <p:txBody>
          <a:bodyPr/>
          <a:lstStyle/>
          <a:p>
            <a:r>
              <a:rPr lang="it-IT" altLang="it-IT" sz="3200">
                <a:solidFill>
                  <a:schemeClr val="accent2"/>
                </a:solidFill>
              </a:rPr>
              <a:t>Richiedere solo questo che abbiamo insegnato</a:t>
            </a:r>
            <a:r>
              <a:rPr lang="it-IT" altLang="it-IT" sz="3200"/>
              <a:t> </a:t>
            </a:r>
          </a:p>
        </p:txBody>
      </p:sp>
      <p:pic>
        <p:nvPicPr>
          <p:cNvPr id="123907" name="Picture 4">
            <a:extLst>
              <a:ext uri="{FF2B5EF4-FFF2-40B4-BE49-F238E27FC236}">
                <a16:creationId xmlns:a16="http://schemas.microsoft.com/office/drawing/2014/main" id="{8F28B53B-D18A-4F50-A092-B3FC7EA7F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31051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5">
            <a:extLst>
              <a:ext uri="{FF2B5EF4-FFF2-40B4-BE49-F238E27FC236}">
                <a16:creationId xmlns:a16="http://schemas.microsoft.com/office/drawing/2014/main" id="{3AAC7151-4301-6473-D633-A8D42EA14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68413"/>
            <a:ext cx="51847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6">
            <a:extLst>
              <a:ext uri="{FF2B5EF4-FFF2-40B4-BE49-F238E27FC236}">
                <a16:creationId xmlns:a16="http://schemas.microsoft.com/office/drawing/2014/main" id="{E453E4F6-8204-62B1-445D-843AC38F7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738438"/>
            <a:ext cx="1169988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7">
            <a:extLst>
              <a:ext uri="{FF2B5EF4-FFF2-40B4-BE49-F238E27FC236}">
                <a16:creationId xmlns:a16="http://schemas.microsoft.com/office/drawing/2014/main" id="{65B5BF8B-6CC6-489D-4865-CD39A815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768600"/>
            <a:ext cx="18002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160F4-2FDF-414B-7ED9-16511B04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it-IT" sz="3600" dirty="0"/>
              <a:t>I quark (oggetti più piccoli)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55CCE2-AA4D-36D4-2462-CED13B127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3612" y="-429011"/>
            <a:ext cx="6132633" cy="84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1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160F4-2FDF-414B-7ED9-16511B04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it-IT" sz="3600" dirty="0"/>
              <a:t>Le galassie (oggetti più grandi)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C75E90-C88A-DDFE-D8C9-87585CD67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2512" y="-336041"/>
            <a:ext cx="5799334" cy="79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0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160F4-2FDF-414B-7ED9-16511B04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71" y="100329"/>
            <a:ext cx="9171341" cy="1143000"/>
          </a:xfrm>
        </p:spPr>
        <p:txBody>
          <a:bodyPr/>
          <a:lstStyle/>
          <a:p>
            <a:r>
              <a:rPr lang="it-IT" sz="3400" dirty="0"/>
              <a:t>Dettagli interdisciplinari (a scopo illustrativo)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524611-2A00-093F-A904-15DDF4A1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3" y="1426468"/>
            <a:ext cx="4548457" cy="379661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3FAA28-E6DC-57B1-862A-044AE107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6468"/>
            <a:ext cx="4202789" cy="40050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5D62EC-B65D-F302-45FD-97F621FDD84E}"/>
              </a:ext>
            </a:extLst>
          </p:cNvPr>
          <p:cNvSpPr txBox="1"/>
          <p:nvPr/>
        </p:nvSpPr>
        <p:spPr>
          <a:xfrm>
            <a:off x="762743" y="5614671"/>
            <a:ext cx="7337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Clorofilla, cloroplasti, elettroni, protoni, ATP etc.  </a:t>
            </a:r>
          </a:p>
        </p:txBody>
      </p:sp>
    </p:spTree>
    <p:extLst>
      <p:ext uri="{BB962C8B-B14F-4D97-AF65-F5344CB8AC3E}">
        <p14:creationId xmlns:p14="http://schemas.microsoft.com/office/powerpoint/2010/main" val="3529335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7E4145E-5471-4E5D-E6B2-000E76CC6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Open learning resources</a:t>
            </a:r>
            <a:endParaRPr lang="en-US" altLang="it-IT" sz="3600" dirty="0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1B917786-6032-B559-AD29-040080E7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12875"/>
            <a:ext cx="8893175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D6EE1C7F-CD13-517A-1A52-C2011276B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407150"/>
            <a:ext cx="6723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000">
                <a:hlinkClick r:id="rId3"/>
              </a:rPr>
              <a:t>http://www.open.edu/openlearn/history-the-arts/history/classical-studies/continuing-classical-latin/content-section-1.1</a:t>
            </a:r>
            <a:r>
              <a:rPr lang="pl-PL" altLang="it-IT" sz="1000"/>
              <a:t> </a:t>
            </a:r>
            <a:endParaRPr lang="en-US" altLang="it-IT"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60CAF26F-75EC-672C-7B22-A1E05EA3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51847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Rectangle 3">
            <a:extLst>
              <a:ext uri="{FF2B5EF4-FFF2-40B4-BE49-F238E27FC236}">
                <a16:creationId xmlns:a16="http://schemas.microsoft.com/office/drawing/2014/main" id="{2D68734E-267E-1BAE-BDF2-5DF233730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Imparare </a:t>
            </a:r>
            <a:r>
              <a:rPr lang="it-IT" altLang="it-IT" sz="3600" dirty="0"/>
              <a:t>stupisce</a:t>
            </a:r>
            <a:endParaRPr lang="pl-PL" altLang="it-IT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>
            <a:extLst>
              <a:ext uri="{FF2B5EF4-FFF2-40B4-BE49-F238E27FC236}">
                <a16:creationId xmlns:a16="http://schemas.microsoft.com/office/drawing/2014/main" id="{02ABE983-1CC1-0E6E-CAD3-B159EC752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Imparare </a:t>
            </a:r>
            <a:r>
              <a:rPr lang="it-IT" altLang="it-IT" sz="3600" dirty="0"/>
              <a:t>sorprende</a:t>
            </a:r>
            <a:endParaRPr lang="pl-PL" altLang="it-IT" sz="3600" dirty="0"/>
          </a:p>
        </p:txBody>
      </p:sp>
      <p:pic>
        <p:nvPicPr>
          <p:cNvPr id="126979" name="Picture 4">
            <a:extLst>
              <a:ext uri="{FF2B5EF4-FFF2-40B4-BE49-F238E27FC236}">
                <a16:creationId xmlns:a16="http://schemas.microsoft.com/office/drawing/2014/main" id="{E08C7674-6A0F-979D-4C04-334B4299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2089150"/>
            <a:ext cx="4681537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>
            <a:extLst>
              <a:ext uri="{FF2B5EF4-FFF2-40B4-BE49-F238E27FC236}">
                <a16:creationId xmlns:a16="http://schemas.microsoft.com/office/drawing/2014/main" id="{6A709213-663A-0884-C68C-97D309832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/>
              <a:t>Imparare porta gioia</a:t>
            </a:r>
          </a:p>
        </p:txBody>
      </p:sp>
      <p:pic>
        <p:nvPicPr>
          <p:cNvPr id="129027" name="Picture 5">
            <a:extLst>
              <a:ext uri="{FF2B5EF4-FFF2-40B4-BE49-F238E27FC236}">
                <a16:creationId xmlns:a16="http://schemas.microsoft.com/office/drawing/2014/main" id="{AE5C7771-DAFD-1335-38B5-AB13EA72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5400"/>
            <a:ext cx="48958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AB593E70-BCA4-D61D-25F4-1E19E2A2F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/>
              <a:t>Secolo XXI </a:t>
            </a:r>
            <a:endParaRPr lang="en-US" altLang="it-IT"/>
          </a:p>
        </p:txBody>
      </p:sp>
      <p:pic>
        <p:nvPicPr>
          <p:cNvPr id="118787" name="Picture 3">
            <a:extLst>
              <a:ext uri="{FF2B5EF4-FFF2-40B4-BE49-F238E27FC236}">
                <a16:creationId xmlns:a16="http://schemas.microsoft.com/office/drawing/2014/main" id="{BD653B57-1ADB-5DE4-E74C-42D6DBA2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7747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>
            <a:extLst>
              <a:ext uri="{FF2B5EF4-FFF2-40B4-BE49-F238E27FC236}">
                <a16:creationId xmlns:a16="http://schemas.microsoft.com/office/drawing/2014/main" id="{643D70E4-A70F-510A-E23B-3D9BF8504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13" y="61913"/>
            <a:ext cx="8229600" cy="1143000"/>
          </a:xfrm>
        </p:spPr>
        <p:txBody>
          <a:bodyPr/>
          <a:lstStyle/>
          <a:p>
            <a:r>
              <a:rPr lang="pl-PL" altLang="it-IT" sz="3200">
                <a:solidFill>
                  <a:schemeClr val="accent2"/>
                </a:solidFill>
              </a:rPr>
              <a:t>P</a:t>
            </a:r>
            <a:r>
              <a:rPr lang="it-IT" altLang="it-IT" sz="3200">
                <a:solidFill>
                  <a:schemeClr val="accent2"/>
                </a:solidFill>
              </a:rPr>
              <a:t>edagogical </a:t>
            </a:r>
            <a:r>
              <a:rPr lang="pl-PL" altLang="it-IT" sz="3200">
                <a:solidFill>
                  <a:schemeClr val="accent2"/>
                </a:solidFill>
              </a:rPr>
              <a:t>C</a:t>
            </a:r>
            <a:r>
              <a:rPr lang="it-IT" altLang="it-IT" sz="3200">
                <a:solidFill>
                  <a:schemeClr val="accent2"/>
                </a:solidFill>
              </a:rPr>
              <a:t>ontents </a:t>
            </a:r>
            <a:r>
              <a:rPr lang="pl-PL" altLang="it-IT" sz="3200">
                <a:solidFill>
                  <a:schemeClr val="accent2"/>
                </a:solidFill>
              </a:rPr>
              <a:t>K</a:t>
            </a:r>
            <a:r>
              <a:rPr lang="it-IT" altLang="it-IT" sz="3200">
                <a:solidFill>
                  <a:schemeClr val="accent2"/>
                </a:solidFill>
              </a:rPr>
              <a:t>nowledge</a:t>
            </a:r>
            <a:r>
              <a:rPr lang="pl-PL" altLang="it-IT" sz="3200">
                <a:solidFill>
                  <a:schemeClr val="accent2"/>
                </a:solidFill>
              </a:rPr>
              <a:t> </a:t>
            </a:r>
            <a:br>
              <a:rPr lang="it-IT" altLang="it-IT" sz="3200">
                <a:solidFill>
                  <a:schemeClr val="accent2"/>
                </a:solidFill>
              </a:rPr>
            </a:br>
            <a:r>
              <a:rPr lang="it-IT" altLang="it-IT" sz="3200">
                <a:solidFill>
                  <a:schemeClr val="accent2"/>
                </a:solidFill>
              </a:rPr>
              <a:t>Lee </a:t>
            </a:r>
            <a:r>
              <a:rPr lang="pl-PL" altLang="it-IT" sz="3200">
                <a:solidFill>
                  <a:schemeClr val="accent2"/>
                </a:solidFill>
              </a:rPr>
              <a:t>Shulman </a:t>
            </a:r>
            <a:r>
              <a:rPr lang="it-IT" altLang="it-IT" sz="3200">
                <a:solidFill>
                  <a:schemeClr val="accent2"/>
                </a:solidFill>
              </a:rPr>
              <a:t>(</a:t>
            </a:r>
            <a:r>
              <a:rPr lang="pl-PL" altLang="it-IT" sz="3200">
                <a:solidFill>
                  <a:schemeClr val="accent2"/>
                </a:solidFill>
              </a:rPr>
              <a:t>1987</a:t>
            </a:r>
            <a:r>
              <a:rPr lang="it-IT" altLang="it-IT" sz="3200">
                <a:solidFill>
                  <a:schemeClr val="accent2"/>
                </a:solidFill>
              </a:rPr>
              <a:t>)</a:t>
            </a:r>
            <a:endParaRPr lang="en-AU" altLang="it-IT" sz="3200">
              <a:solidFill>
                <a:schemeClr val="accent2"/>
              </a:solidFill>
            </a:endParaRPr>
          </a:p>
        </p:txBody>
      </p:sp>
      <p:pic>
        <p:nvPicPr>
          <p:cNvPr id="115715" name="Picture 6">
            <a:extLst>
              <a:ext uri="{FF2B5EF4-FFF2-40B4-BE49-F238E27FC236}">
                <a16:creationId xmlns:a16="http://schemas.microsoft.com/office/drawing/2014/main" id="{EB99A596-1703-1F2A-F9B7-A8FDA1AF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497888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6" name="Line 8">
            <a:extLst>
              <a:ext uri="{FF2B5EF4-FFF2-40B4-BE49-F238E27FC236}">
                <a16:creationId xmlns:a16="http://schemas.microsoft.com/office/drawing/2014/main" id="{9E78AB69-B233-1E37-211B-C1A7D78F2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2536825"/>
            <a:ext cx="2951162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717" name="Line 9">
            <a:extLst>
              <a:ext uri="{FF2B5EF4-FFF2-40B4-BE49-F238E27FC236}">
                <a16:creationId xmlns:a16="http://schemas.microsoft.com/office/drawing/2014/main" id="{FDFB122E-30B7-12CB-676C-C16BC4AA8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163" y="4149725"/>
            <a:ext cx="2951162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718" name="Line 10">
            <a:extLst>
              <a:ext uri="{FF2B5EF4-FFF2-40B4-BE49-F238E27FC236}">
                <a16:creationId xmlns:a16="http://schemas.microsoft.com/office/drawing/2014/main" id="{B6074421-49C0-F420-FFC2-3AD91D7DB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5907088"/>
            <a:ext cx="5040313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>
            <a:extLst>
              <a:ext uri="{FF2B5EF4-FFF2-40B4-BE49-F238E27FC236}">
                <a16:creationId xmlns:a16="http://schemas.microsoft.com/office/drawing/2014/main" id="{643D70E4-A70F-510A-E23B-3D9BF8504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13" y="38163"/>
            <a:ext cx="8229600" cy="1143000"/>
          </a:xfrm>
        </p:spPr>
        <p:txBody>
          <a:bodyPr/>
          <a:lstStyle/>
          <a:p>
            <a:r>
              <a:rPr lang="pl-PL" altLang="it-IT" sz="3200" dirty="0">
                <a:solidFill>
                  <a:schemeClr val="accent2"/>
                </a:solidFill>
              </a:rPr>
              <a:t>P</a:t>
            </a:r>
            <a:r>
              <a:rPr lang="it-IT" altLang="it-IT" sz="3200" dirty="0" err="1">
                <a:solidFill>
                  <a:schemeClr val="accent2"/>
                </a:solidFill>
              </a:rPr>
              <a:t>edagogical</a:t>
            </a:r>
            <a:r>
              <a:rPr lang="it-IT" altLang="it-IT" sz="3200" dirty="0">
                <a:solidFill>
                  <a:schemeClr val="accent2"/>
                </a:solidFill>
              </a:rPr>
              <a:t> </a:t>
            </a:r>
            <a:r>
              <a:rPr lang="pl-PL" altLang="it-IT" sz="3200" dirty="0">
                <a:solidFill>
                  <a:schemeClr val="accent2"/>
                </a:solidFill>
              </a:rPr>
              <a:t>C</a:t>
            </a:r>
            <a:r>
              <a:rPr lang="it-IT" altLang="it-IT" sz="3200" dirty="0" err="1">
                <a:solidFill>
                  <a:schemeClr val="accent2"/>
                </a:solidFill>
              </a:rPr>
              <a:t>ontents</a:t>
            </a:r>
            <a:r>
              <a:rPr lang="it-IT" altLang="it-IT" sz="3200" dirty="0">
                <a:solidFill>
                  <a:schemeClr val="accent2"/>
                </a:solidFill>
              </a:rPr>
              <a:t> </a:t>
            </a:r>
            <a:r>
              <a:rPr lang="pl-PL" altLang="it-IT" sz="3200" dirty="0">
                <a:solidFill>
                  <a:schemeClr val="accent2"/>
                </a:solidFill>
              </a:rPr>
              <a:t>K</a:t>
            </a:r>
            <a:r>
              <a:rPr lang="it-IT" altLang="it-IT" sz="3200" dirty="0" err="1">
                <a:solidFill>
                  <a:schemeClr val="accent2"/>
                </a:solidFill>
              </a:rPr>
              <a:t>nowledge</a:t>
            </a:r>
            <a:r>
              <a:rPr lang="pl-PL" altLang="it-IT" sz="3200" dirty="0">
                <a:solidFill>
                  <a:schemeClr val="accent2"/>
                </a:solidFill>
              </a:rPr>
              <a:t> </a:t>
            </a:r>
            <a:endParaRPr lang="en-AU" altLang="it-IT" sz="3200" dirty="0">
              <a:solidFill>
                <a:schemeClr val="accent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5CD8F6-3CF9-2988-5C15-AF812759612E}"/>
              </a:ext>
            </a:extLst>
          </p:cNvPr>
          <p:cNvSpPr txBox="1"/>
          <p:nvPr/>
        </p:nvSpPr>
        <p:spPr>
          <a:xfrm flipH="1">
            <a:off x="339152" y="1485940"/>
            <a:ext cx="760960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200" dirty="0"/>
              <a:t>conoscenza della materia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conoscenza del programma (cv)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conoscenze delle materie affini  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competenze pedagogiche, anche oltre la materia propria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competenze amministrative 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capacità di individuare le competenze fondamentali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contatto diretto con gli alunni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conoscenza di fini, scopi, valori e di loro base filosofica e storica</a:t>
            </a:r>
          </a:p>
          <a:p>
            <a:pPr marL="342900" indent="-342900">
              <a:buFontTx/>
              <a:buChar char="-"/>
            </a:pPr>
            <a:endParaRPr lang="it-IT" sz="2200" dirty="0"/>
          </a:p>
          <a:p>
            <a:pPr marL="342900" indent="-342900">
              <a:buFontTx/>
              <a:buChar char="-"/>
            </a:pPr>
            <a:r>
              <a:rPr lang="it-IT" sz="2200" dirty="0"/>
              <a:t>STEAM: un continuo aggiornarsi nella materia insegnata </a:t>
            </a:r>
          </a:p>
        </p:txBody>
      </p:sp>
    </p:spTree>
    <p:extLst>
      <p:ext uri="{BB962C8B-B14F-4D97-AF65-F5344CB8AC3E}">
        <p14:creationId xmlns:p14="http://schemas.microsoft.com/office/powerpoint/2010/main" val="38686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>
            <a:extLst>
              <a:ext uri="{FF2B5EF4-FFF2-40B4-BE49-F238E27FC236}">
                <a16:creationId xmlns:a16="http://schemas.microsoft.com/office/drawing/2014/main" id="{643D70E4-A70F-510A-E23B-3D9BF8504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13" y="38163"/>
            <a:ext cx="8229600" cy="114300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Sviluppare competenze pedagogiche</a:t>
            </a:r>
            <a:endParaRPr lang="en-AU" altLang="it-IT" sz="3200" dirty="0">
              <a:solidFill>
                <a:schemeClr val="accent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5CD8F6-3CF9-2988-5C15-AF812759612E}"/>
              </a:ext>
            </a:extLst>
          </p:cNvPr>
          <p:cNvSpPr txBox="1"/>
          <p:nvPr/>
        </p:nvSpPr>
        <p:spPr>
          <a:xfrm flipH="1">
            <a:off x="303213" y="1181531"/>
            <a:ext cx="76096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Comincia a raccogliere (collezionare) le idee (e gli oggetti) per rinforzare il tuo insegnamento nel tema corrente. Questa collezione può comprendere: 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esempi di applicazioni «quotidiane»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dimostrazioni (esperimenti) utili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modelli e analogie utili (anche digitali) per spiegare i concetti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esempi reali dalla ricerca scientifica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attività di connessione («ponte») tra le lezioni precedenti e prossime  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storie (e aneddoti) sulle scoperte scientifiche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domande frequenti (e anche </a:t>
            </a:r>
            <a:r>
              <a:rPr lang="it-IT" sz="2200" i="1" dirty="0" err="1"/>
              <a:t>misconceptions</a:t>
            </a:r>
            <a:r>
              <a:rPr lang="it-IT" sz="2200" dirty="0"/>
              <a:t>)</a:t>
            </a:r>
          </a:p>
          <a:p>
            <a:pPr marL="342900" indent="-342900">
              <a:buFontTx/>
              <a:buChar char="-"/>
            </a:pPr>
            <a:r>
              <a:rPr lang="it-IT" sz="2200" dirty="0"/>
              <a:t>elenco di strumenti/ esperimenti utili</a:t>
            </a:r>
          </a:p>
          <a:p>
            <a:pPr marL="342900" indent="-342900">
              <a:buFontTx/>
              <a:buChar char="-"/>
            </a:pPr>
            <a:endParaRPr lang="it-IT" sz="2200" dirty="0"/>
          </a:p>
          <a:p>
            <a:r>
              <a:rPr lang="it-IT" sz="1600" dirty="0"/>
              <a:t>Kevin Smith, </a:t>
            </a:r>
            <a:r>
              <a:rPr lang="it-IT" sz="1600" i="1" dirty="0"/>
              <a:t>Using </a:t>
            </a:r>
            <a:r>
              <a:rPr lang="it-IT" sz="1600" i="1" dirty="0" err="1"/>
              <a:t>schemes</a:t>
            </a:r>
            <a:r>
              <a:rPr lang="it-IT" sz="1600" i="1" dirty="0"/>
              <a:t> of work to support planning</a:t>
            </a:r>
            <a:r>
              <a:rPr lang="it-IT" sz="1600" dirty="0"/>
              <a:t>, in: Learning to </a:t>
            </a:r>
            <a:r>
              <a:rPr lang="it-IT" sz="1600" dirty="0" err="1"/>
              <a:t>Teach</a:t>
            </a:r>
            <a:r>
              <a:rPr lang="it-IT" sz="1600" dirty="0"/>
              <a:t> Science in the </a:t>
            </a:r>
            <a:r>
              <a:rPr lang="it-IT" sz="1600" dirty="0" err="1"/>
              <a:t>Secondary</a:t>
            </a:r>
            <a:r>
              <a:rPr lang="it-IT" sz="1600" dirty="0"/>
              <a:t> School, ed. Rob </a:t>
            </a:r>
            <a:r>
              <a:rPr lang="it-IT" sz="1600" dirty="0" err="1"/>
              <a:t>Toplis</a:t>
            </a:r>
            <a:r>
              <a:rPr lang="it-IT" sz="1600" dirty="0"/>
              <a:t>,  </a:t>
            </a:r>
            <a:r>
              <a:rPr lang="it-IT" sz="1600" dirty="0" err="1"/>
              <a:t>Routledge</a:t>
            </a:r>
            <a:r>
              <a:rPr lang="it-IT" sz="1600" dirty="0"/>
              <a:t>, London, 2016</a:t>
            </a:r>
          </a:p>
        </p:txBody>
      </p:sp>
    </p:spTree>
    <p:extLst>
      <p:ext uri="{BB962C8B-B14F-4D97-AF65-F5344CB8AC3E}">
        <p14:creationId xmlns:p14="http://schemas.microsoft.com/office/powerpoint/2010/main" val="3705516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>
            <a:extLst>
              <a:ext uri="{FF2B5EF4-FFF2-40B4-BE49-F238E27FC236}">
                <a16:creationId xmlns:a16="http://schemas.microsoft.com/office/drawing/2014/main" id="{643D70E4-A70F-510A-E23B-3D9BF8504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13" y="38163"/>
            <a:ext cx="8229600" cy="114300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Differenze di alunni, stile d’insegnamento, strategie di studio, sviluppo cognitivo</a:t>
            </a:r>
            <a:endParaRPr lang="en-AU" altLang="it-IT" sz="3200" dirty="0">
              <a:solidFill>
                <a:schemeClr val="accent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5CD8F6-3CF9-2988-5C15-AF812759612E}"/>
              </a:ext>
            </a:extLst>
          </p:cNvPr>
          <p:cNvSpPr txBox="1"/>
          <p:nvPr/>
        </p:nvSpPr>
        <p:spPr>
          <a:xfrm flipH="1">
            <a:off x="107503" y="1181531"/>
            <a:ext cx="892899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Quando  scegli strategie d’insegnamento, è essenziale riconoscere i bisogni di studenti. I materiali di supporto per insegnanti a livello nazionale sono stati preparati nella luce della ricerca che suggerisce che gente ha una vasta gamma di preferenze con cui use propri sensi per esplorare le idee e costruire la propria visione del mondo. Gli argomenti includono lo sviluppo cognitivo, stili di studio con diverse abilità – visive, uditive, cinestetiche e le intelligenze multiple. (p. 167)</a:t>
            </a:r>
          </a:p>
          <a:p>
            <a:endParaRPr lang="it-IT" sz="2000" dirty="0"/>
          </a:p>
          <a:p>
            <a:r>
              <a:rPr lang="it-IT" sz="2000" dirty="0"/>
              <a:t>Diversi bambini non progrediscono nello stesso modo allora un insegnamento efficace deve mantenere un equilibrio tra le sfide e le risorse, fissando il lavoro al livello di aspettative adeguate, per incoraggiare la partecipazione e assicurarsi il successo. La chiave per assicurarsi il progresso è doppia: una profonda conoscenza della materia «sotto mano» e una profonda conoscenza di ragazzi nella vostra classe. Per il primo compito l’insegnante può essere preparato; la seconda si sviluppa col tempo, con crescente confidenza e fiducia tra voi e gli studenti. (p. 136)   </a:t>
            </a:r>
          </a:p>
          <a:p>
            <a:endParaRPr lang="it-IT" sz="1200" dirty="0"/>
          </a:p>
          <a:p>
            <a:r>
              <a:rPr lang="it-IT" sz="1200" dirty="0"/>
              <a:t>Ralph Levinson, </a:t>
            </a:r>
            <a:r>
              <a:rPr lang="it-IT" sz="1200" i="1" dirty="0"/>
              <a:t>Planning </a:t>
            </a:r>
            <a:r>
              <a:rPr lang="it-IT" sz="1200" i="1" dirty="0" err="1"/>
              <a:t>progression</a:t>
            </a:r>
            <a:r>
              <a:rPr lang="it-IT" sz="1200" i="1" dirty="0"/>
              <a:t> in science, </a:t>
            </a:r>
            <a:r>
              <a:rPr lang="it-IT" sz="1200" dirty="0"/>
              <a:t>in: in: Learning to </a:t>
            </a:r>
            <a:r>
              <a:rPr lang="it-IT" sz="1200" dirty="0" err="1"/>
              <a:t>Teach</a:t>
            </a:r>
            <a:r>
              <a:rPr lang="it-IT" sz="1200" dirty="0"/>
              <a:t> Science in the </a:t>
            </a:r>
            <a:r>
              <a:rPr lang="it-IT" sz="1200" dirty="0" err="1"/>
              <a:t>Secondary</a:t>
            </a:r>
            <a:r>
              <a:rPr lang="it-IT" sz="1200" dirty="0"/>
              <a:t> School, </a:t>
            </a:r>
            <a:r>
              <a:rPr lang="it-IT" sz="1200" dirty="0" err="1"/>
              <a:t>Routledge</a:t>
            </a:r>
            <a:r>
              <a:rPr lang="it-IT" sz="1200" dirty="0"/>
              <a:t>, London, 2016, p. 136; Pete </a:t>
            </a:r>
            <a:r>
              <a:rPr lang="it-IT" sz="1200" dirty="0" err="1"/>
              <a:t>Sorensen</a:t>
            </a:r>
            <a:r>
              <a:rPr lang="it-IT" sz="1200" dirty="0"/>
              <a:t>, </a:t>
            </a:r>
            <a:r>
              <a:rPr lang="it-IT" sz="1200" i="1" dirty="0" err="1"/>
              <a:t>Teaching</a:t>
            </a:r>
            <a:r>
              <a:rPr lang="it-IT" sz="1200" i="1" dirty="0"/>
              <a:t> strategies and </a:t>
            </a:r>
            <a:r>
              <a:rPr lang="it-IT" sz="1200" i="1" dirty="0" err="1"/>
              <a:t>organising</a:t>
            </a:r>
            <a:r>
              <a:rPr lang="it-IT" sz="1200" i="1" dirty="0"/>
              <a:t> learning</a:t>
            </a:r>
            <a:r>
              <a:rPr lang="it-IT" sz="1200" dirty="0"/>
              <a:t>, Ibidem, p. 167 </a:t>
            </a:r>
          </a:p>
        </p:txBody>
      </p:sp>
    </p:spTree>
    <p:extLst>
      <p:ext uri="{BB962C8B-B14F-4D97-AF65-F5344CB8AC3E}">
        <p14:creationId xmlns:p14="http://schemas.microsoft.com/office/powerpoint/2010/main" val="2791523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B7AC08B-EF20-148D-FD9E-89039554F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07" y="-549342"/>
            <a:ext cx="7126586" cy="7267918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42981743-F2FE-826A-645B-1440FF9E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0407" y="6394610"/>
            <a:ext cx="2636812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it-IT" altLang="it-IT" sz="1800" dirty="0" err="1">
                <a:latin typeface="Verdana" panose="020B0604030504040204" pitchFamily="34" charset="0"/>
                <a:ea typeface="Arial Unicode MS" pitchFamily="34" charset="-128"/>
              </a:rPr>
              <a:t>Toplis</a:t>
            </a:r>
            <a:r>
              <a:rPr lang="it-IT" altLang="it-IT" sz="1800" dirty="0">
                <a:latin typeface="Verdana" panose="020B0604030504040204" pitchFamily="34" charset="0"/>
                <a:ea typeface="Arial Unicode MS" pitchFamily="34" charset="-128"/>
              </a:rPr>
              <a:t>, op. cit. p. 167</a:t>
            </a:r>
            <a:endParaRPr lang="en-AU" altLang="it-IT" sz="1800" dirty="0">
              <a:latin typeface="Verdana" panose="020B0604030504040204" pitchFamily="34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406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>
            <a:extLst>
              <a:ext uri="{FF2B5EF4-FFF2-40B4-BE49-F238E27FC236}">
                <a16:creationId xmlns:a16="http://schemas.microsoft.com/office/drawing/2014/main" id="{D1B037C4-AD9F-A1C7-7CC4-C5D203CF5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5333"/>
            <a:ext cx="5184254" cy="388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 Box 4">
            <a:extLst>
              <a:ext uri="{FF2B5EF4-FFF2-40B4-BE49-F238E27FC236}">
                <a16:creationId xmlns:a16="http://schemas.microsoft.com/office/drawing/2014/main" id="{5884034D-55E7-9EF2-C764-245573E7C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603875"/>
            <a:ext cx="89332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2000" dirty="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The teacher is happy</a:t>
            </a:r>
            <a:r>
              <a:rPr lang="it-IT" altLang="it-IT" sz="2000" dirty="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 </a:t>
            </a:r>
            <a:r>
              <a:rPr lang="pl-PL" altLang="it-IT" sz="2000" dirty="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that smbd undertook</a:t>
            </a:r>
            <a:r>
              <a:rPr lang="it-IT" altLang="it-IT" sz="2000" dirty="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 </a:t>
            </a:r>
            <a:r>
              <a:rPr lang="pl-PL" altLang="it-IT" sz="2000" dirty="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the pedagogical function</a:t>
            </a:r>
            <a:endParaRPr lang="en-AU" altLang="it-IT" sz="2000" dirty="0">
              <a:solidFill>
                <a:srgbClr val="333399"/>
              </a:solidFill>
              <a:latin typeface="Verdana" panose="020B0604030504040204" pitchFamily="34" charset="0"/>
              <a:ea typeface="Arial Unicode MS" pitchFamily="34" charset="-128"/>
            </a:endParaRPr>
          </a:p>
        </p:txBody>
      </p:sp>
      <p:sp>
        <p:nvSpPr>
          <p:cNvPr id="131076" name="Text Box 7">
            <a:extLst>
              <a:ext uri="{FF2B5EF4-FFF2-40B4-BE49-F238E27FC236}">
                <a16:creationId xmlns:a16="http://schemas.microsoft.com/office/drawing/2014/main" id="{93C09065-2FB7-C57D-6C01-37B06389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6354763"/>
            <a:ext cx="4383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1800" dirty="0">
                <a:latin typeface="Verdana" panose="020B0604030504040204" pitchFamily="34" charset="0"/>
                <a:ea typeface="Arial Unicode MS" pitchFamily="34" charset="-128"/>
              </a:rPr>
              <a:t>Hewelianum, Gdańsk, 2011, foto MK</a:t>
            </a:r>
            <a:endParaRPr lang="en-AU" altLang="it-IT" sz="1800" dirty="0">
              <a:latin typeface="Verdana" panose="020B0604030504040204" pitchFamily="34" charset="0"/>
              <a:ea typeface="Arial Unicode MS" pitchFamily="34" charset="-128"/>
            </a:endParaRPr>
          </a:p>
        </p:txBody>
      </p:sp>
      <p:sp>
        <p:nvSpPr>
          <p:cNvPr id="131077" name="Rectangle 9">
            <a:extLst>
              <a:ext uri="{FF2B5EF4-FFF2-40B4-BE49-F238E27FC236}">
                <a16:creationId xmlns:a16="http://schemas.microsoft.com/office/drawing/2014/main" id="{7C4A18FA-0189-3E45-2187-A55491F4F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altLang="it-IT" sz="3600" dirty="0"/>
              <a:t>Una sequenza di esperimenti diventa una storia narrativa</a:t>
            </a:r>
            <a:endParaRPr lang="en-AU" altLang="it-IT" sz="3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4">
            <a:extLst>
              <a:ext uri="{FF2B5EF4-FFF2-40B4-BE49-F238E27FC236}">
                <a16:creationId xmlns:a16="http://schemas.microsoft.com/office/drawing/2014/main" id="{6611A081-8E7D-8753-6D35-A7A61421D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603875"/>
            <a:ext cx="33147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The teacher is happy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that smbd undertook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the pedagogical function</a:t>
            </a:r>
            <a:endParaRPr lang="en-AU" altLang="it-IT" sz="2000">
              <a:solidFill>
                <a:srgbClr val="333399"/>
              </a:solidFill>
              <a:latin typeface="Verdana" panose="020B0604030504040204" pitchFamily="34" charset="0"/>
              <a:ea typeface="Arial Unicode MS" pitchFamily="34" charset="-128"/>
            </a:endParaRPr>
          </a:p>
        </p:txBody>
      </p:sp>
      <p:pic>
        <p:nvPicPr>
          <p:cNvPr id="132099" name="Picture 5">
            <a:extLst>
              <a:ext uri="{FF2B5EF4-FFF2-40B4-BE49-F238E27FC236}">
                <a16:creationId xmlns:a16="http://schemas.microsoft.com/office/drawing/2014/main" id="{5D885B94-ABCE-27B8-85FD-E028AA05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47974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7">
            <a:extLst>
              <a:ext uri="{FF2B5EF4-FFF2-40B4-BE49-F238E27FC236}">
                <a16:creationId xmlns:a16="http://schemas.microsoft.com/office/drawing/2014/main" id="{A9CB8DF4-AD02-D829-51E0-0097F3AA9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6354763"/>
            <a:ext cx="4383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1800">
                <a:latin typeface="Verdana" panose="020B0604030504040204" pitchFamily="34" charset="0"/>
                <a:ea typeface="Arial Unicode MS" pitchFamily="34" charset="-128"/>
              </a:rPr>
              <a:t>Hewelianum, Gdańsk, 2011, foto MK</a:t>
            </a:r>
            <a:endParaRPr lang="en-AU" altLang="it-IT" sz="1800">
              <a:latin typeface="Verdana" panose="020B0604030504040204" pitchFamily="34" charset="0"/>
              <a:ea typeface="Arial Unicode MS" pitchFamily="34" charset="-128"/>
            </a:endParaRPr>
          </a:p>
        </p:txBody>
      </p:sp>
      <p:sp>
        <p:nvSpPr>
          <p:cNvPr id="132101" name="Rectangle 9">
            <a:extLst>
              <a:ext uri="{FF2B5EF4-FFF2-40B4-BE49-F238E27FC236}">
                <a16:creationId xmlns:a16="http://schemas.microsoft.com/office/drawing/2014/main" id="{E17A9567-BF7E-20A5-68EC-3E56C8B69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altLang="it-IT" sz="3600"/>
              <a:t>Una sequenza di esperimenti diventa una storia narrativa</a:t>
            </a:r>
            <a:endParaRPr lang="en-AU" altLang="it-IT" sz="3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62F6BD73-552F-4A11-7100-03283A063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/>
              <a:t>Una sequenza di esperimenti diventa una storia narrativa</a:t>
            </a:r>
            <a:endParaRPr lang="en-AU" altLang="it-IT" sz="3600"/>
          </a:p>
        </p:txBody>
      </p:sp>
      <p:sp>
        <p:nvSpPr>
          <p:cNvPr id="133123" name="Text Box 4">
            <a:extLst>
              <a:ext uri="{FF2B5EF4-FFF2-40B4-BE49-F238E27FC236}">
                <a16:creationId xmlns:a16="http://schemas.microsoft.com/office/drawing/2014/main" id="{D933B751-E0FF-A880-3D0E-990F38EC5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603875"/>
            <a:ext cx="33147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The teacher is happy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that smbd undertook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  <a:ea typeface="Arial Unicode MS" pitchFamily="34" charset="-128"/>
              </a:rPr>
              <a:t>the pedagogical function</a:t>
            </a:r>
            <a:endParaRPr lang="en-AU" altLang="it-IT" sz="2000">
              <a:solidFill>
                <a:srgbClr val="333399"/>
              </a:solidFill>
              <a:latin typeface="Verdana" panose="020B0604030504040204" pitchFamily="34" charset="0"/>
              <a:ea typeface="Arial Unicode MS" pitchFamily="34" charset="-128"/>
            </a:endParaRPr>
          </a:p>
        </p:txBody>
      </p:sp>
      <p:pic>
        <p:nvPicPr>
          <p:cNvPr id="133124" name="Picture 6">
            <a:extLst>
              <a:ext uri="{FF2B5EF4-FFF2-40B4-BE49-F238E27FC236}">
                <a16:creationId xmlns:a16="http://schemas.microsoft.com/office/drawing/2014/main" id="{CB012EEF-AB91-DE34-D583-791F9000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36838"/>
            <a:ext cx="47974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7">
            <a:extLst>
              <a:ext uri="{FF2B5EF4-FFF2-40B4-BE49-F238E27FC236}">
                <a16:creationId xmlns:a16="http://schemas.microsoft.com/office/drawing/2014/main" id="{070890C2-4FFE-0B9C-0A90-B28ADA7FA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6354763"/>
            <a:ext cx="4383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Pct val="70000"/>
              <a:buFontTx/>
              <a:buNone/>
            </a:pPr>
            <a:r>
              <a:rPr lang="pl-PL" altLang="it-IT" sz="1800">
                <a:latin typeface="Verdana" panose="020B0604030504040204" pitchFamily="34" charset="0"/>
                <a:ea typeface="Arial Unicode MS" pitchFamily="34" charset="-128"/>
              </a:rPr>
              <a:t>Hewelianum, Gdańsk, 2011, foto MK</a:t>
            </a:r>
            <a:endParaRPr lang="en-AU" altLang="it-IT" sz="1800">
              <a:latin typeface="Verdana" panose="020B060403050404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CD691FAA-48DA-F16D-AFF2-2F62D712B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dirty="0"/>
              <a:t>«Didattica cognitivista»</a:t>
            </a:r>
            <a:endParaRPr lang="en-AU" altLang="it-IT" sz="3600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53383C0-5255-A681-D5D5-0D9C37535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1827213"/>
            <a:ext cx="817245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sz="2500" dirty="0"/>
              <a:t>Didattica tradizionale = insegnare (e studiare)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sz="2500" dirty="0"/>
              <a:t> Lo scopo della didattica tradizionale: far sapere (i.e. un insieme delle informazioni, chiamato «sapienza»)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sz="2500" dirty="0"/>
              <a:t>Nel mondo odierno (AD 2022) le informazioni sono pan-disponibili, i.e. sempre, su ogni cosa ed ovunque. Non ha senso insegnare le informazioni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sz="2500" dirty="0"/>
              <a:t>Ma diventa sempre più difficile «districarsi» nella giungla delle informazioni. Così le medesima si rendono non solo </a:t>
            </a:r>
            <a:r>
              <a:rPr lang="it-IT" altLang="it-IT" sz="2500" i="1" dirty="0"/>
              <a:t>inutili</a:t>
            </a:r>
            <a:r>
              <a:rPr lang="it-IT" altLang="it-IT" sz="2500" dirty="0"/>
              <a:t> ma addirittura </a:t>
            </a:r>
            <a:r>
              <a:rPr lang="it-IT" altLang="it-IT" sz="2500" i="1" dirty="0"/>
              <a:t>disturbanti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sz="2500" dirty="0"/>
              <a:t>Lo scopo allora non è la sapienza, ma la saggezza</a:t>
            </a:r>
            <a:endParaRPr lang="en-AU" altLang="it-IT" sz="2500" dirty="0">
              <a:solidFill>
                <a:srgbClr val="000066"/>
              </a:solidFill>
              <a:ea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>
            <a:extLst>
              <a:ext uri="{FF2B5EF4-FFF2-40B4-BE49-F238E27FC236}">
                <a16:creationId xmlns:a16="http://schemas.microsoft.com/office/drawing/2014/main" id="{1A8493FD-02E7-F63C-E7A1-D82ED364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691197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2">
            <a:extLst>
              <a:ext uri="{FF2B5EF4-FFF2-40B4-BE49-F238E27FC236}">
                <a16:creationId xmlns:a16="http://schemas.microsoft.com/office/drawing/2014/main" id="{10C92CE2-94AD-0A20-010A-59DEC1760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55563"/>
            <a:ext cx="8229600" cy="1143001"/>
          </a:xfrm>
        </p:spPr>
        <p:txBody>
          <a:bodyPr/>
          <a:lstStyle/>
          <a:p>
            <a:r>
              <a:rPr lang="pl-PL" altLang="it-IT" sz="3600" dirty="0"/>
              <a:t>OECD: „AHELO”</a:t>
            </a:r>
            <a:endParaRPr lang="en-US" altLang="it-IT" sz="3600" dirty="0"/>
          </a:p>
        </p:txBody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4183B606-BA84-90E8-7CE7-9FB254B9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5951538"/>
            <a:ext cx="84248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600" i="1" dirty="0"/>
              <a:t>Testing student and university performance globally: OECD’s AHELO, </a:t>
            </a:r>
            <a:r>
              <a:rPr lang="pl-PL" altLang="it-IT" sz="1600" dirty="0"/>
              <a:t>OECD 2010</a:t>
            </a:r>
            <a:endParaRPr lang="pl-PL" altLang="it-IT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600" dirty="0"/>
              <a:t>http://www.oecd.org/document/22/0,3746,en_2649_35961291_40624662_1_1_1_1,00.html</a:t>
            </a:r>
            <a:r>
              <a:rPr lang="pl-PL" altLang="it-IT" sz="1200" dirty="0"/>
              <a:t> </a:t>
            </a:r>
          </a:p>
        </p:txBody>
      </p:sp>
      <p:sp>
        <p:nvSpPr>
          <p:cNvPr id="137221" name="CasellaDiTesto 1">
            <a:extLst>
              <a:ext uri="{FF2B5EF4-FFF2-40B4-BE49-F238E27FC236}">
                <a16:creationId xmlns:a16="http://schemas.microsoft.com/office/drawing/2014/main" id="{E7E66211-E3FA-4FAA-A4CE-228AD9FF8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840163"/>
            <a:ext cx="705643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it-IT" altLang="it-IT" sz="2400" dirty="0">
                <a:solidFill>
                  <a:srgbClr val="002060"/>
                </a:solidFill>
              </a:rPr>
              <a:t>Fare le domande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IT" altLang="it-IT" sz="2400" dirty="0">
                <a:solidFill>
                  <a:srgbClr val="002060"/>
                </a:solidFill>
              </a:rPr>
              <a:t>Fare le domande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it-IT" altLang="it-IT" sz="2400" dirty="0">
                <a:solidFill>
                  <a:srgbClr val="002060"/>
                </a:solidFill>
              </a:rPr>
              <a:t>…</a:t>
            </a:r>
            <a:endParaRPr lang="pl-PL" altLang="it-IT" sz="24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it-IT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400" dirty="0">
                <a:solidFill>
                  <a:srgbClr val="FF0000"/>
                </a:solidFill>
              </a:rPr>
              <a:t>→ Saper indurre l’allievo a fare domande</a:t>
            </a:r>
            <a:r>
              <a:rPr lang="pl-PL" altLang="it-IT" sz="2800" dirty="0">
                <a:solidFill>
                  <a:srgbClr val="002060"/>
                </a:solidFill>
              </a:rPr>
              <a:t> </a:t>
            </a:r>
            <a:endParaRPr lang="it-IT" altLang="it-IT" sz="28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BE7FB665-8C8E-1E78-F20E-24591C8AE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>
                <a:solidFill>
                  <a:schemeClr val="hlink"/>
                </a:solidFill>
              </a:rPr>
              <a:t>XXI Century Science</a:t>
            </a:r>
            <a:endParaRPr lang="en-US" altLang="it-IT" sz="3600">
              <a:solidFill>
                <a:schemeClr val="hlink"/>
              </a:solidFill>
            </a:endParaRPr>
          </a:p>
        </p:txBody>
      </p:sp>
      <p:pic>
        <p:nvPicPr>
          <p:cNvPr id="119811" name="Picture 3">
            <a:extLst>
              <a:ext uri="{FF2B5EF4-FFF2-40B4-BE49-F238E27FC236}">
                <a16:creationId xmlns:a16="http://schemas.microsoft.com/office/drawing/2014/main" id="{8FD9156C-CF83-8EDA-AE2E-9136A860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450975"/>
            <a:ext cx="9145588" cy="499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1774EE-2BE1-057A-DFD6-EF9B5070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917705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13D5B667-041A-4AAA-232D-7F943249671E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it-IT" sz="2400" dirty="0">
                <a:solidFill>
                  <a:srgbClr val="002060"/>
                </a:solidFill>
                <a:latin typeface="Arial" panose="020B0604020202020204" pitchFamily="34" charset="0"/>
              </a:rPr>
              <a:t>http://dydaktyka.fizyka.umk.pl/nowa_strona/?q=node/99</a:t>
            </a:r>
            <a:r>
              <a:rPr lang="it-IT" altLang="it-IT" sz="2400" dirty="0">
                <a:solidFill>
                  <a:srgbClr val="002060"/>
                </a:solidFill>
                <a:latin typeface="Arial" panose="020B0604020202020204" pitchFamily="34" charset="0"/>
              </a:rPr>
              <a:t>7 </a:t>
            </a:r>
            <a:endParaRPr lang="pl-PL" altLang="it-IT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it-IT" sz="3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1AF892-B842-AAD2-F023-BFDAF191744A}"/>
              </a:ext>
            </a:extLst>
          </p:cNvPr>
          <p:cNvSpPr txBox="1"/>
          <p:nvPr/>
        </p:nvSpPr>
        <p:spPr>
          <a:xfrm>
            <a:off x="2771800" y="465313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rgbClr val="FF0000"/>
                </a:solidFill>
              </a:rPr>
              <a:t>Grazie per la vostra attenzione!</a:t>
            </a:r>
            <a:r>
              <a:rPr lang="pl-PL" altLang="it-IT" sz="2000" dirty="0">
                <a:solidFill>
                  <a:srgbClr val="002060"/>
                </a:solidFill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8846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DFA22F5E-13FE-66E9-4897-A39F1E4C8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96850"/>
            <a:ext cx="8229600" cy="1143000"/>
          </a:xfrm>
        </p:spPr>
        <p:txBody>
          <a:bodyPr/>
          <a:lstStyle/>
          <a:p>
            <a:r>
              <a:rPr lang="pl-PL" altLang="it-IT" sz="3200">
                <a:solidFill>
                  <a:schemeClr val="hlink"/>
                </a:solidFill>
              </a:rPr>
              <a:t>Rob Tiplis (2015): Learning to Teach Science </a:t>
            </a:r>
            <a:endParaRPr lang="en-US" altLang="it-IT" sz="3200">
              <a:solidFill>
                <a:schemeClr val="hlink"/>
              </a:solidFill>
            </a:endParaRP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0E8DFA82-4DDA-87CB-867E-24DF8257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38150" y="746125"/>
            <a:ext cx="376237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>
            <a:extLst>
              <a:ext uri="{FF2B5EF4-FFF2-40B4-BE49-F238E27FC236}">
                <a16:creationId xmlns:a16="http://schemas.microsoft.com/office/drawing/2014/main" id="{1A69BCFD-0904-B66F-9FDD-344DAF84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92163"/>
            <a:ext cx="377348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CCDA296-C0AE-41F7-6E83-EF5033D98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2876550"/>
            <a:ext cx="12223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l-PL" altLang="it-IT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EEEBCAE-0B65-B18B-A16E-CAB422261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2876550"/>
            <a:ext cx="11699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l-PL" altLang="it-IT"/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C28C8C72-90BF-B517-7DBA-328C9D0DF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6040438"/>
            <a:ext cx="5147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dirty="0"/>
              <a:t>Orari cumulativi della scuola nell’età  7-14 anni </a:t>
            </a:r>
            <a:r>
              <a:rPr lang="pl-PL" altLang="it-IT" dirty="0"/>
              <a:t>  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86467EB2-7ACD-996B-B76E-C0B1D3002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500"/>
            <a:ext cx="698500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299803F2-7CEC-4E64-AA5F-0A3D76A08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6550025"/>
            <a:ext cx="65595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45000"/>
              </a:lnSpc>
            </a:pPr>
            <a:r>
              <a:rPr lang="pl-PL" altLang="it-IT" sz="800"/>
              <a:t>Education at a Glance 2010: OECD Indicators </a:t>
            </a:r>
            <a:r>
              <a:rPr lang="pl-PL" altLang="it-IT" sz="800">
                <a:hlinkClick r:id="rId4"/>
              </a:rPr>
              <a:t>http://www.oecd.org/document/52/0,3746,en_2649_39263238_45897844_1_1_1_1,00.html#d</a:t>
            </a:r>
            <a:endParaRPr lang="pl-PL" altLang="it-IT" sz="800">
              <a:hlinkClick r:id="" action="ppaction://noaction"/>
            </a:endParaRPr>
          </a:p>
          <a:p>
            <a:pPr>
              <a:lnSpc>
                <a:spcPct val="45000"/>
              </a:lnSpc>
            </a:pPr>
            <a:r>
              <a:rPr lang="pl-PL" altLang="it-IT" sz="800">
                <a:hlinkClick r:id="" action="ppaction://noaction"/>
              </a:rPr>
              <a:t>Indicator D1: How much time do students spend in the classroom?</a:t>
            </a:r>
            <a:r>
              <a:rPr lang="pl-PL" altLang="it-IT" sz="800"/>
              <a:t> http://dx.doi.org/10.1787/888932310472</a:t>
            </a:r>
            <a:r>
              <a:rPr lang="pl-PL" altLang="it-IT"/>
              <a:t> </a:t>
            </a: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789520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47E5E39-EABC-BE85-28BF-8D8A4882B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OU Milton Keynes</a:t>
            </a:r>
            <a:endParaRPr lang="en-US" altLang="it-IT" sz="3600" dirty="0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57F2BAFE-978C-DF9E-B1BE-24B1BC7B7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8094662" cy="4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Line 5">
            <a:extLst>
              <a:ext uri="{FF2B5EF4-FFF2-40B4-BE49-F238E27FC236}">
                <a16:creationId xmlns:a16="http://schemas.microsoft.com/office/drawing/2014/main" id="{C607AC89-1037-D0F1-FDEE-527F11DE5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3500438"/>
            <a:ext cx="1079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348E1D79-9BCB-2486-FAEC-77A3B1ED0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6551613"/>
            <a:ext cx="352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2 mln absolwentów od 1969 roku</a:t>
            </a: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185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FD23755-6008-4515-726F-70D616554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„Exploring science” S104</a:t>
            </a:r>
            <a:br>
              <a:rPr lang="it-IT" altLang="it-IT" sz="3600" dirty="0"/>
            </a:br>
            <a:r>
              <a:rPr lang="it-IT" altLang="it-IT" sz="3600" dirty="0"/>
              <a:t>Insegnamento trans-disciplinare</a:t>
            </a:r>
            <a:endParaRPr lang="en-US" altLang="it-IT" sz="3600" dirty="0"/>
          </a:p>
        </p:txBody>
      </p:sp>
      <p:pic>
        <p:nvPicPr>
          <p:cNvPr id="52229" name="Picture 5">
            <a:extLst>
              <a:ext uri="{FF2B5EF4-FFF2-40B4-BE49-F238E27FC236}">
                <a16:creationId xmlns:a16="http://schemas.microsoft.com/office/drawing/2014/main" id="{6BD16EE2-5629-B31D-F633-55DE806A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372586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>
            <a:extLst>
              <a:ext uri="{FF2B5EF4-FFF2-40B4-BE49-F238E27FC236}">
                <a16:creationId xmlns:a16="http://schemas.microsoft.com/office/drawing/2014/main" id="{942EFDE3-771B-B1E1-2F29-C3F3C485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7700"/>
            <a:ext cx="3700462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C0D1B1D-DE55-E30A-1D4E-C64654B7D8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/>
              <a:t>„Exploring science” S104</a:t>
            </a:r>
            <a:endParaRPr lang="en-US" altLang="it-IT"/>
          </a:p>
        </p:txBody>
      </p:sp>
      <p:pic>
        <p:nvPicPr>
          <p:cNvPr id="53254" name="Picture 6">
            <a:extLst>
              <a:ext uri="{FF2B5EF4-FFF2-40B4-BE49-F238E27FC236}">
                <a16:creationId xmlns:a16="http://schemas.microsoft.com/office/drawing/2014/main" id="{E6CF9BD6-8A41-36D2-C31C-C866BF2A7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029075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>
            <a:extLst>
              <a:ext uri="{FF2B5EF4-FFF2-40B4-BE49-F238E27FC236}">
                <a16:creationId xmlns:a16="http://schemas.microsoft.com/office/drawing/2014/main" id="{8B412D7C-5C9A-C698-B1FB-C878D1DB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05275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C0D1B1D-DE55-E30A-1D4E-C64654B7D8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/>
              <a:t>„Exploring science” S104</a:t>
            </a:r>
            <a:endParaRPr lang="en-US" altLang="it-IT"/>
          </a:p>
        </p:txBody>
      </p:sp>
      <p:pic>
        <p:nvPicPr>
          <p:cNvPr id="53256" name="Picture 8">
            <a:extLst>
              <a:ext uri="{FF2B5EF4-FFF2-40B4-BE49-F238E27FC236}">
                <a16:creationId xmlns:a16="http://schemas.microsoft.com/office/drawing/2014/main" id="{8B412D7C-5C9A-C698-B1FB-C878D1DB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05275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508BC0-7A91-A851-80F7-D93FF1354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2" y="1254768"/>
            <a:ext cx="4026753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53320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5297</TotalTime>
  <Words>920</Words>
  <Application>Microsoft Office PowerPoint</Application>
  <PresentationFormat>Presentazione su schermo (4:3)</PresentationFormat>
  <Paragraphs>93</Paragraphs>
  <Slides>30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Verdana</vt:lpstr>
      <vt:lpstr>Wingdings</vt:lpstr>
      <vt:lpstr>Projekt domyślny</vt:lpstr>
      <vt:lpstr>Inclusione e personalizzazione nell’insegnamento delle STEAM</vt:lpstr>
      <vt:lpstr>Secolo XXI </vt:lpstr>
      <vt:lpstr>XXI Century Science</vt:lpstr>
      <vt:lpstr>Rob Tiplis (2015): Learning to Teach Science </vt:lpstr>
      <vt:lpstr>Presentazione standard di PowerPoint</vt:lpstr>
      <vt:lpstr>OU Milton Keynes</vt:lpstr>
      <vt:lpstr>„Exploring science” S104 Insegnamento trans-disciplinare</vt:lpstr>
      <vt:lpstr>„Exploring science” S104</vt:lpstr>
      <vt:lpstr>„Exploring science” S104</vt:lpstr>
      <vt:lpstr>Riferimento alla sensibilità sociale </vt:lpstr>
      <vt:lpstr>Competenze trasversali </vt:lpstr>
      <vt:lpstr>Richiedere solo questo che abbiamo insegnato </vt:lpstr>
      <vt:lpstr>I quark (oggetti più piccoli)</vt:lpstr>
      <vt:lpstr>Le galassie (oggetti più grandi)</vt:lpstr>
      <vt:lpstr>Dettagli interdisciplinari (a scopo illustrativo)</vt:lpstr>
      <vt:lpstr>Open learning resources</vt:lpstr>
      <vt:lpstr>Imparare stupisce</vt:lpstr>
      <vt:lpstr>Imparare sorprende</vt:lpstr>
      <vt:lpstr>Imparare porta gioia</vt:lpstr>
      <vt:lpstr>Pedagogical Contents Knowledge  Lee Shulman (1987)</vt:lpstr>
      <vt:lpstr>Pedagogical Contents Knowledge </vt:lpstr>
      <vt:lpstr>Sviluppare competenze pedagogiche</vt:lpstr>
      <vt:lpstr>Differenze di alunni, stile d’insegnamento, strategie di studio, sviluppo cognitivo</vt:lpstr>
      <vt:lpstr>Presentazione standard di PowerPoint</vt:lpstr>
      <vt:lpstr>Una sequenza di esperimenti diventa una storia narrativa</vt:lpstr>
      <vt:lpstr>Una sequenza di esperimenti diventa una storia narrativa</vt:lpstr>
      <vt:lpstr>Una sequenza di esperimenti diventa una storia narrativa</vt:lpstr>
      <vt:lpstr>«Didattica cognitivista»</vt:lpstr>
      <vt:lpstr>OECD: „AHELO”</vt:lpstr>
      <vt:lpstr>Presentazione standard di PowerPoint</vt:lpstr>
    </vt:vector>
  </TitlesOfParts>
  <Company>PAP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principio…</dc:title>
  <dc:creator>GK</dc:creator>
  <cp:lastModifiedBy>Maria Karwasz</cp:lastModifiedBy>
  <cp:revision>157</cp:revision>
  <dcterms:created xsi:type="dcterms:W3CDTF">2006-02-09T22:46:12Z</dcterms:created>
  <dcterms:modified xsi:type="dcterms:W3CDTF">2023-01-05T09:48:25Z</dcterms:modified>
</cp:coreProperties>
</file>