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8" r:id="rId2"/>
    <p:sldId id="380" r:id="rId3"/>
    <p:sldId id="366" r:id="rId4"/>
    <p:sldId id="362" r:id="rId5"/>
    <p:sldId id="361" r:id="rId6"/>
    <p:sldId id="334" r:id="rId7"/>
    <p:sldId id="363" r:id="rId8"/>
    <p:sldId id="364" r:id="rId9"/>
    <p:sldId id="365" r:id="rId10"/>
    <p:sldId id="475" r:id="rId11"/>
    <p:sldId id="381" r:id="rId12"/>
    <p:sldId id="481" r:id="rId13"/>
    <p:sldId id="480" r:id="rId14"/>
    <p:sldId id="465" r:id="rId15"/>
    <p:sldId id="360" r:id="rId16"/>
    <p:sldId id="466" r:id="rId17"/>
    <p:sldId id="472" r:id="rId18"/>
    <p:sldId id="478" r:id="rId19"/>
    <p:sldId id="394" r:id="rId20"/>
    <p:sldId id="395" r:id="rId21"/>
    <p:sldId id="399" r:id="rId22"/>
    <p:sldId id="397" r:id="rId23"/>
    <p:sldId id="398" r:id="rId24"/>
    <p:sldId id="303" r:id="rId25"/>
    <p:sldId id="349" r:id="rId26"/>
    <p:sldId id="388" r:id="rId27"/>
    <p:sldId id="479" r:id="rId28"/>
    <p:sldId id="368" r:id="rId29"/>
    <p:sldId id="391" r:id="rId30"/>
    <p:sldId id="372" r:id="rId31"/>
    <p:sldId id="373" r:id="rId32"/>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003300"/>
    <a:srgbClr val="008000"/>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718" autoAdjust="0"/>
  </p:normalViewPr>
  <p:slideViewPr>
    <p:cSldViewPr>
      <p:cViewPr varScale="1">
        <p:scale>
          <a:sx n="81" d="100"/>
          <a:sy n="81" d="100"/>
        </p:scale>
        <p:origin x="1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C4C294-8E9C-3698-6CBA-68BD88755E0A}"/>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C04B854C-D029-6BFA-E0FB-244B152A1668}"/>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83040641-DF91-D853-1624-B43C78E3853E}"/>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805B1E59-1AAA-D247-29F0-9A394C46C6E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0311A4C5-0530-B86A-3498-4B4A5218AF68}"/>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9D30F461-045A-095E-41BA-4ED71CD89F33}"/>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E510A8C2-6FFB-4A2E-A726-94B4D6ACE594}"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AC9CBBB-CFBF-8F77-756E-CADC97014F67}"/>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41AB7B25-FBDB-EF15-72E9-DDAC9DF45A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2EB3C78C-24D3-1D0F-B79D-B308E9920F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205E86-C788-4CA4-A36E-5CC4F5469859}" type="slidenum">
              <a:rPr lang="en-AU" altLang="it-IT" smtClean="0"/>
              <a:pPr/>
              <a:t>19</a:t>
            </a:fld>
            <a:endParaRPr lang="en-AU" altLang="it-IT" dirty="0"/>
          </a:p>
        </p:txBody>
      </p:sp>
      <p:sp>
        <p:nvSpPr>
          <p:cNvPr id="97283" name="Rectangle 2">
            <a:extLst>
              <a:ext uri="{FF2B5EF4-FFF2-40B4-BE49-F238E27FC236}">
                <a16:creationId xmlns:a16="http://schemas.microsoft.com/office/drawing/2014/main" id="{17AFB1DB-AA63-C8DE-F612-432BADAF3F24}"/>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F9E39B96-CAD2-8C65-D0CE-DBDADDDCC5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654C4149-4C47-A248-7544-D76CE4AC6B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839A20-155F-4029-9537-588C665EC48C}" type="slidenum">
              <a:rPr lang="en-AU" altLang="it-IT" smtClean="0"/>
              <a:pPr/>
              <a:t>20</a:t>
            </a:fld>
            <a:endParaRPr lang="en-AU" altLang="it-IT" dirty="0"/>
          </a:p>
        </p:txBody>
      </p:sp>
      <p:sp>
        <p:nvSpPr>
          <p:cNvPr id="99331" name="Rectangle 2">
            <a:extLst>
              <a:ext uri="{FF2B5EF4-FFF2-40B4-BE49-F238E27FC236}">
                <a16:creationId xmlns:a16="http://schemas.microsoft.com/office/drawing/2014/main" id="{71BBB6EA-5888-B044-9D26-EF067F39BB8D}"/>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0163D2A-51D9-0FDC-E02B-1A37551B48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6760509-7845-F968-3B3D-59B413860D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64A35D-BC4C-4B55-924F-03D1A6340E2D}" type="slidenum">
              <a:rPr lang="en-AU" altLang="it-IT" smtClean="0"/>
              <a:pPr/>
              <a:t>21</a:t>
            </a:fld>
            <a:endParaRPr lang="en-AU" altLang="it-IT"/>
          </a:p>
        </p:txBody>
      </p:sp>
      <p:sp>
        <p:nvSpPr>
          <p:cNvPr id="103427" name="Rectangle 2">
            <a:extLst>
              <a:ext uri="{FF2B5EF4-FFF2-40B4-BE49-F238E27FC236}">
                <a16:creationId xmlns:a16="http://schemas.microsoft.com/office/drawing/2014/main" id="{C540809C-28EB-6D33-273F-C5463964C716}"/>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15E00344-DA9C-75FB-DCD2-EE92AF064A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B4131D0-D7AF-9822-4B27-CC4A5CF5241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859A98-76CB-4DB5-B09B-BDDAE5FAF4AD}" type="slidenum">
              <a:rPr lang="en-AU" altLang="it-IT" smtClean="0"/>
              <a:pPr/>
              <a:t>22</a:t>
            </a:fld>
            <a:endParaRPr lang="en-AU" altLang="it-IT"/>
          </a:p>
        </p:txBody>
      </p:sp>
      <p:sp>
        <p:nvSpPr>
          <p:cNvPr id="105475" name="Rectangle 2">
            <a:extLst>
              <a:ext uri="{FF2B5EF4-FFF2-40B4-BE49-F238E27FC236}">
                <a16:creationId xmlns:a16="http://schemas.microsoft.com/office/drawing/2014/main" id="{B4EF8A50-D099-04AE-4B18-B47813C19F0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AB19D9D1-0DC5-460E-2114-36FA8A9FCE2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3D06248-9043-FFA5-8FBF-2B40224E5C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166FFC-AD6E-4A5D-8788-CB7E8A730AD7}" type="slidenum">
              <a:rPr lang="en-AU" altLang="it-IT" smtClean="0"/>
              <a:pPr/>
              <a:t>23</a:t>
            </a:fld>
            <a:endParaRPr lang="en-AU" altLang="it-IT"/>
          </a:p>
        </p:txBody>
      </p:sp>
      <p:sp>
        <p:nvSpPr>
          <p:cNvPr id="107523" name="Rectangle 2">
            <a:extLst>
              <a:ext uri="{FF2B5EF4-FFF2-40B4-BE49-F238E27FC236}">
                <a16:creationId xmlns:a16="http://schemas.microsoft.com/office/drawing/2014/main" id="{B6698CE2-6AEC-9837-C655-4EB4B815EB4A}"/>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3A20FED3-6AB4-8DC5-C0F4-76642B2B58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6E036E66-5447-AED6-8CEB-08D4A94FB1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46B6A6-F0AE-4DC8-A782-7D2FC06C7FEA}" type="slidenum">
              <a:rPr lang="en-AU" altLang="it-IT" smtClean="0"/>
              <a:pPr/>
              <a:t>24</a:t>
            </a:fld>
            <a:endParaRPr lang="en-AU" altLang="it-IT"/>
          </a:p>
        </p:txBody>
      </p:sp>
      <p:sp>
        <p:nvSpPr>
          <p:cNvPr id="109571" name="Rectangle 2">
            <a:extLst>
              <a:ext uri="{FF2B5EF4-FFF2-40B4-BE49-F238E27FC236}">
                <a16:creationId xmlns:a16="http://schemas.microsoft.com/office/drawing/2014/main" id="{90F92A41-8992-A95A-A188-71B7CA3AE498}"/>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3DA2AE64-5507-310C-86BC-CA3E2798CE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DB6CDB4-08F4-7DF5-2ED9-D549944592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767C82-CB9A-49DF-A0D9-A3A28BB8EE56}" type="slidenum">
              <a:rPr lang="en-AU" altLang="it-IT" smtClean="0"/>
              <a:pPr/>
              <a:t>25</a:t>
            </a:fld>
            <a:endParaRPr lang="en-AU" altLang="it-IT"/>
          </a:p>
        </p:txBody>
      </p:sp>
      <p:sp>
        <p:nvSpPr>
          <p:cNvPr id="111619" name="Rectangle 2">
            <a:extLst>
              <a:ext uri="{FF2B5EF4-FFF2-40B4-BE49-F238E27FC236}">
                <a16:creationId xmlns:a16="http://schemas.microsoft.com/office/drawing/2014/main" id="{B57FDF3E-E042-3754-6D52-F91AA4009DF4}"/>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1978A742-9E25-8357-72B5-85FFABE350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1909919-2EF4-F901-9405-210FB0C85C40}"/>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5B289FC-2B92-CACF-3087-F5003721CF3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FA14558-F3C2-1FE8-5E78-E32103CE2CDD}"/>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7153F804-FB4F-A3C7-CAF4-7789A126AF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9E29D29-4363-ECF4-6A41-7DCCAF794188}"/>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A2C57D9-F24B-D874-E10B-0A5D1252ED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9FF2CBE-F4CE-F4CA-16CF-70F631B6EE0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283ADF3-D5D5-3835-4F81-5EF0B34707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828ABD0-CADE-178D-7931-96D58D27090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4971309-918C-B2AE-EA11-098FA7CF2A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41A50D9-322B-AC2D-70B7-A6A81868DD9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8D92C429-47CF-829E-80D5-AB6DC7020D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3060704-5A50-8946-3AF6-495088C4F437}"/>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11138082-9263-4BB6-DDF9-BA8BC38824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35931F44-A638-D5E7-B340-24A260AA4B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9B2C2-1300-4D01-A92B-003F0A271A37}" type="slidenum">
              <a:rPr lang="en-AU" altLang="it-IT" smtClean="0"/>
              <a:pPr/>
              <a:t>18</a:t>
            </a:fld>
            <a:endParaRPr lang="en-AU" altLang="it-IT" dirty="0"/>
          </a:p>
        </p:txBody>
      </p:sp>
      <p:sp>
        <p:nvSpPr>
          <p:cNvPr id="95235" name="Rectangle 2">
            <a:extLst>
              <a:ext uri="{FF2B5EF4-FFF2-40B4-BE49-F238E27FC236}">
                <a16:creationId xmlns:a16="http://schemas.microsoft.com/office/drawing/2014/main" id="{3E76D940-D318-DD7C-41A7-3D0A7B541D3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B3C78AFC-C62C-A003-642A-3DB65436B1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A3E5455-1D85-66AA-C9A0-1AA567DF358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D3CCAEE0-C62C-641C-BFB1-F15B016724D4}"/>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C1167473-B9E5-5634-3CB7-E72787A14EBF}"/>
              </a:ext>
            </a:extLst>
          </p:cNvPr>
          <p:cNvSpPr>
            <a:spLocks noGrp="1" noChangeArrowheads="1"/>
          </p:cNvSpPr>
          <p:nvPr>
            <p:ph type="sldNum" sz="quarter" idx="12"/>
          </p:nvPr>
        </p:nvSpPr>
        <p:spPr>
          <a:ln/>
        </p:spPr>
        <p:txBody>
          <a:bodyPr/>
          <a:lstStyle>
            <a:lvl1pPr>
              <a:defRPr/>
            </a:lvl1pPr>
          </a:lstStyle>
          <a:p>
            <a:pPr>
              <a:defRPr/>
            </a:pPr>
            <a:fld id="{DBD5BA81-A68C-4715-BF39-521780F27853}" type="slidenum">
              <a:rPr lang="pl-PL" altLang="it-IT"/>
              <a:pPr>
                <a:defRPr/>
              </a:pPr>
              <a:t>‹N›</a:t>
            </a:fld>
            <a:endParaRPr lang="pl-PL" altLang="it-IT"/>
          </a:p>
        </p:txBody>
      </p:sp>
    </p:spTree>
    <p:extLst>
      <p:ext uri="{BB962C8B-B14F-4D97-AF65-F5344CB8AC3E}">
        <p14:creationId xmlns:p14="http://schemas.microsoft.com/office/powerpoint/2010/main" val="15708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D2ACD3-D266-5591-2B3A-16F5BDC009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1859C69-F77F-3055-FCA0-CF7813EEBD4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02075FE-C408-FACE-F72B-69A9E5FC34B1}"/>
              </a:ext>
            </a:extLst>
          </p:cNvPr>
          <p:cNvSpPr>
            <a:spLocks noGrp="1" noChangeArrowheads="1"/>
          </p:cNvSpPr>
          <p:nvPr>
            <p:ph type="sldNum" sz="quarter" idx="12"/>
          </p:nvPr>
        </p:nvSpPr>
        <p:spPr>
          <a:ln/>
        </p:spPr>
        <p:txBody>
          <a:bodyPr/>
          <a:lstStyle>
            <a:lvl1pPr>
              <a:defRPr/>
            </a:lvl1pPr>
          </a:lstStyle>
          <a:p>
            <a:pPr>
              <a:defRPr/>
            </a:pPr>
            <a:fld id="{C1EF0732-D885-4070-8972-6C5D8D878505}" type="slidenum">
              <a:rPr lang="pl-PL" altLang="it-IT"/>
              <a:pPr>
                <a:defRPr/>
              </a:pPr>
              <a:t>‹N›</a:t>
            </a:fld>
            <a:endParaRPr lang="pl-PL" altLang="it-IT"/>
          </a:p>
        </p:txBody>
      </p:sp>
    </p:spTree>
    <p:extLst>
      <p:ext uri="{BB962C8B-B14F-4D97-AF65-F5344CB8AC3E}">
        <p14:creationId xmlns:p14="http://schemas.microsoft.com/office/powerpoint/2010/main" val="236272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A28085A-519A-7D23-4C82-F6EDA89C3DC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593B2290-1495-D370-BC5A-CB62DA6DA67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3944062F-328E-046C-F039-CD7CFB8AF5AB}"/>
              </a:ext>
            </a:extLst>
          </p:cNvPr>
          <p:cNvSpPr>
            <a:spLocks noGrp="1" noChangeArrowheads="1"/>
          </p:cNvSpPr>
          <p:nvPr>
            <p:ph type="sldNum" sz="quarter" idx="12"/>
          </p:nvPr>
        </p:nvSpPr>
        <p:spPr>
          <a:ln/>
        </p:spPr>
        <p:txBody>
          <a:bodyPr/>
          <a:lstStyle>
            <a:lvl1pPr>
              <a:defRPr/>
            </a:lvl1pPr>
          </a:lstStyle>
          <a:p>
            <a:pPr>
              <a:defRPr/>
            </a:pPr>
            <a:fld id="{E4BD7437-7FF4-4A50-BAFD-E190DD75A4D4}" type="slidenum">
              <a:rPr lang="pl-PL" altLang="it-IT"/>
              <a:pPr>
                <a:defRPr/>
              </a:pPr>
              <a:t>‹N›</a:t>
            </a:fld>
            <a:endParaRPr lang="pl-PL" altLang="it-IT"/>
          </a:p>
        </p:txBody>
      </p:sp>
    </p:spTree>
    <p:extLst>
      <p:ext uri="{BB962C8B-B14F-4D97-AF65-F5344CB8AC3E}">
        <p14:creationId xmlns:p14="http://schemas.microsoft.com/office/powerpoint/2010/main" val="34386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F50FE6-FC42-CB3F-A119-D7E25037ED86}"/>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C0C33265-F1D8-D427-F04F-8CB3F1B549F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EA47573D-8BD5-9B2C-A927-603CB7B84FCF}"/>
              </a:ext>
            </a:extLst>
          </p:cNvPr>
          <p:cNvSpPr>
            <a:spLocks noGrp="1" noChangeArrowheads="1"/>
          </p:cNvSpPr>
          <p:nvPr>
            <p:ph type="sldNum" sz="quarter" idx="12"/>
          </p:nvPr>
        </p:nvSpPr>
        <p:spPr>
          <a:ln/>
        </p:spPr>
        <p:txBody>
          <a:bodyPr/>
          <a:lstStyle>
            <a:lvl1pPr>
              <a:defRPr/>
            </a:lvl1pPr>
          </a:lstStyle>
          <a:p>
            <a:pPr>
              <a:defRPr/>
            </a:pPr>
            <a:fld id="{48E84233-B08B-43D4-BD40-E694B617C94B}" type="slidenum">
              <a:rPr lang="pl-PL" altLang="it-IT"/>
              <a:pPr>
                <a:defRPr/>
              </a:pPr>
              <a:t>‹N›</a:t>
            </a:fld>
            <a:endParaRPr lang="pl-PL" altLang="it-IT"/>
          </a:p>
        </p:txBody>
      </p:sp>
    </p:spTree>
    <p:extLst>
      <p:ext uri="{BB962C8B-B14F-4D97-AF65-F5344CB8AC3E}">
        <p14:creationId xmlns:p14="http://schemas.microsoft.com/office/powerpoint/2010/main" val="351144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32575833-C6BF-3AAC-0ADD-B31148DD0FA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600F1BB5-DF7E-22CD-54A7-786B4AD2463F}"/>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661AA0EB-73BF-BBF5-BBB8-D264D3EE6051}"/>
              </a:ext>
            </a:extLst>
          </p:cNvPr>
          <p:cNvSpPr>
            <a:spLocks noGrp="1" noChangeArrowheads="1"/>
          </p:cNvSpPr>
          <p:nvPr>
            <p:ph type="sldNum" sz="quarter" idx="12"/>
          </p:nvPr>
        </p:nvSpPr>
        <p:spPr>
          <a:ln/>
        </p:spPr>
        <p:txBody>
          <a:bodyPr/>
          <a:lstStyle>
            <a:lvl1pPr>
              <a:defRPr/>
            </a:lvl1pPr>
          </a:lstStyle>
          <a:p>
            <a:pPr>
              <a:defRPr/>
            </a:pPr>
            <a:fld id="{CFBBE8F6-1F7A-4312-9C72-D08524159558}" type="slidenum">
              <a:rPr lang="pl-PL" altLang="it-IT"/>
              <a:pPr>
                <a:defRPr/>
              </a:pPr>
              <a:t>‹N›</a:t>
            </a:fld>
            <a:endParaRPr lang="pl-PL" altLang="it-IT"/>
          </a:p>
        </p:txBody>
      </p:sp>
    </p:spTree>
    <p:extLst>
      <p:ext uri="{BB962C8B-B14F-4D97-AF65-F5344CB8AC3E}">
        <p14:creationId xmlns:p14="http://schemas.microsoft.com/office/powerpoint/2010/main" val="1862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3D095831-8080-C313-A0C9-17FE53D958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6A7B8F4D-3460-56C9-8C26-ABA85C45F1E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BA7D6E1-0DE8-0241-EE56-DE5BAF02163E}"/>
              </a:ext>
            </a:extLst>
          </p:cNvPr>
          <p:cNvSpPr>
            <a:spLocks noGrp="1" noChangeArrowheads="1"/>
          </p:cNvSpPr>
          <p:nvPr>
            <p:ph type="sldNum" sz="quarter" idx="12"/>
          </p:nvPr>
        </p:nvSpPr>
        <p:spPr>
          <a:ln/>
        </p:spPr>
        <p:txBody>
          <a:bodyPr/>
          <a:lstStyle>
            <a:lvl1pPr>
              <a:defRPr/>
            </a:lvl1pPr>
          </a:lstStyle>
          <a:p>
            <a:pPr>
              <a:defRPr/>
            </a:pPr>
            <a:fld id="{7AA84EE8-9D1C-4A1B-A862-AA395965E0C2}" type="slidenum">
              <a:rPr lang="pl-PL" altLang="it-IT"/>
              <a:pPr>
                <a:defRPr/>
              </a:pPr>
              <a:t>‹N›</a:t>
            </a:fld>
            <a:endParaRPr lang="pl-PL" altLang="it-IT"/>
          </a:p>
        </p:txBody>
      </p:sp>
    </p:spTree>
    <p:extLst>
      <p:ext uri="{BB962C8B-B14F-4D97-AF65-F5344CB8AC3E}">
        <p14:creationId xmlns:p14="http://schemas.microsoft.com/office/powerpoint/2010/main" val="6975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2136FEF-08CC-A163-81B1-E160DDDF8A7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B387C37A-45D9-06A5-BDC1-0E2A9D498A9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96ECD4E3-3BC4-9C87-EA22-8BB0E1417EDB}"/>
              </a:ext>
            </a:extLst>
          </p:cNvPr>
          <p:cNvSpPr>
            <a:spLocks noGrp="1" noChangeArrowheads="1"/>
          </p:cNvSpPr>
          <p:nvPr>
            <p:ph type="sldNum" sz="quarter" idx="12"/>
          </p:nvPr>
        </p:nvSpPr>
        <p:spPr>
          <a:ln/>
        </p:spPr>
        <p:txBody>
          <a:bodyPr/>
          <a:lstStyle>
            <a:lvl1pPr>
              <a:defRPr/>
            </a:lvl1pPr>
          </a:lstStyle>
          <a:p>
            <a:pPr>
              <a:defRPr/>
            </a:pPr>
            <a:fld id="{AF632972-CBE7-4832-8CEA-5F0B02F006C5}" type="slidenum">
              <a:rPr lang="pl-PL" altLang="it-IT"/>
              <a:pPr>
                <a:defRPr/>
              </a:pPr>
              <a:t>‹N›</a:t>
            </a:fld>
            <a:endParaRPr lang="pl-PL" altLang="it-IT"/>
          </a:p>
        </p:txBody>
      </p:sp>
    </p:spTree>
    <p:extLst>
      <p:ext uri="{BB962C8B-B14F-4D97-AF65-F5344CB8AC3E}">
        <p14:creationId xmlns:p14="http://schemas.microsoft.com/office/powerpoint/2010/main" val="311816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E8FCC50-CCA9-B32F-4D2F-63D209A81F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0B3245CA-8CED-F0DC-4C02-5188BD17EF1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EC71BACB-6733-4716-9DAF-BD9E95FA7877}"/>
              </a:ext>
            </a:extLst>
          </p:cNvPr>
          <p:cNvSpPr>
            <a:spLocks noGrp="1" noChangeArrowheads="1"/>
          </p:cNvSpPr>
          <p:nvPr>
            <p:ph type="sldNum" sz="quarter" idx="12"/>
          </p:nvPr>
        </p:nvSpPr>
        <p:spPr>
          <a:ln/>
        </p:spPr>
        <p:txBody>
          <a:bodyPr/>
          <a:lstStyle>
            <a:lvl1pPr>
              <a:defRPr/>
            </a:lvl1pPr>
          </a:lstStyle>
          <a:p>
            <a:pPr>
              <a:defRPr/>
            </a:pPr>
            <a:fld id="{62E2E62A-9F61-424C-940B-6F201FB90AD7}" type="slidenum">
              <a:rPr lang="pl-PL" altLang="it-IT"/>
              <a:pPr>
                <a:defRPr/>
              </a:pPr>
              <a:t>‹N›</a:t>
            </a:fld>
            <a:endParaRPr lang="pl-PL" altLang="it-IT"/>
          </a:p>
        </p:txBody>
      </p:sp>
    </p:spTree>
    <p:extLst>
      <p:ext uri="{BB962C8B-B14F-4D97-AF65-F5344CB8AC3E}">
        <p14:creationId xmlns:p14="http://schemas.microsoft.com/office/powerpoint/2010/main" val="32820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64C52C-5C3E-40C2-8175-27DA379D7FD5}"/>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803C544A-462B-50AF-1238-749C80B29CCA}"/>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EFEE014-DBB5-AF2B-984F-4C23BBA3134F}"/>
              </a:ext>
            </a:extLst>
          </p:cNvPr>
          <p:cNvSpPr>
            <a:spLocks noGrp="1" noChangeArrowheads="1"/>
          </p:cNvSpPr>
          <p:nvPr>
            <p:ph type="sldNum" sz="quarter" idx="12"/>
          </p:nvPr>
        </p:nvSpPr>
        <p:spPr>
          <a:ln/>
        </p:spPr>
        <p:txBody>
          <a:bodyPr/>
          <a:lstStyle>
            <a:lvl1pPr>
              <a:defRPr/>
            </a:lvl1pPr>
          </a:lstStyle>
          <a:p>
            <a:pPr>
              <a:defRPr/>
            </a:pPr>
            <a:fld id="{390DB902-350E-4B0B-B948-77B40A6541E5}" type="slidenum">
              <a:rPr lang="pl-PL" altLang="it-IT"/>
              <a:pPr>
                <a:defRPr/>
              </a:pPr>
              <a:t>‹N›</a:t>
            </a:fld>
            <a:endParaRPr lang="pl-PL" altLang="it-IT"/>
          </a:p>
        </p:txBody>
      </p:sp>
    </p:spTree>
    <p:extLst>
      <p:ext uri="{BB962C8B-B14F-4D97-AF65-F5344CB8AC3E}">
        <p14:creationId xmlns:p14="http://schemas.microsoft.com/office/powerpoint/2010/main" val="350836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C12F0DD-AC7D-0BF0-0057-38966394B533}"/>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AE4D7CDA-575D-36FD-D5F6-9508FCFF2A1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974AB09-DB8A-EB29-F1DA-1E772B8C2054}"/>
              </a:ext>
            </a:extLst>
          </p:cNvPr>
          <p:cNvSpPr>
            <a:spLocks noGrp="1" noChangeArrowheads="1"/>
          </p:cNvSpPr>
          <p:nvPr>
            <p:ph type="sldNum" sz="quarter" idx="12"/>
          </p:nvPr>
        </p:nvSpPr>
        <p:spPr>
          <a:ln/>
        </p:spPr>
        <p:txBody>
          <a:bodyPr/>
          <a:lstStyle>
            <a:lvl1pPr>
              <a:defRPr/>
            </a:lvl1pPr>
          </a:lstStyle>
          <a:p>
            <a:pPr>
              <a:defRPr/>
            </a:pPr>
            <a:fld id="{CB97CE2B-8F8B-4DC0-8486-CE82557E13A5}" type="slidenum">
              <a:rPr lang="pl-PL" altLang="it-IT"/>
              <a:pPr>
                <a:defRPr/>
              </a:pPr>
              <a:t>‹N›</a:t>
            </a:fld>
            <a:endParaRPr lang="pl-PL" altLang="it-IT"/>
          </a:p>
        </p:txBody>
      </p:sp>
    </p:spTree>
    <p:extLst>
      <p:ext uri="{BB962C8B-B14F-4D97-AF65-F5344CB8AC3E}">
        <p14:creationId xmlns:p14="http://schemas.microsoft.com/office/powerpoint/2010/main" val="4235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100A806-F5D6-38C5-C675-78A45A23F6C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1451A30-3678-EB49-3735-66C07AD2A41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5B64B668-52D7-70B3-1A3D-D3D729DDE39C}"/>
              </a:ext>
            </a:extLst>
          </p:cNvPr>
          <p:cNvSpPr>
            <a:spLocks noGrp="1" noChangeArrowheads="1"/>
          </p:cNvSpPr>
          <p:nvPr>
            <p:ph type="sldNum" sz="quarter" idx="12"/>
          </p:nvPr>
        </p:nvSpPr>
        <p:spPr>
          <a:ln/>
        </p:spPr>
        <p:txBody>
          <a:bodyPr/>
          <a:lstStyle>
            <a:lvl1pPr>
              <a:defRPr/>
            </a:lvl1pPr>
          </a:lstStyle>
          <a:p>
            <a:pPr>
              <a:defRPr/>
            </a:pPr>
            <a:fld id="{B23AB62A-B766-42B6-B5F8-372B288894C2}" type="slidenum">
              <a:rPr lang="pl-PL" altLang="it-IT"/>
              <a:pPr>
                <a:defRPr/>
              </a:pPr>
              <a:t>‹N›</a:t>
            </a:fld>
            <a:endParaRPr lang="pl-PL" altLang="it-IT"/>
          </a:p>
        </p:txBody>
      </p:sp>
    </p:spTree>
    <p:extLst>
      <p:ext uri="{BB962C8B-B14F-4D97-AF65-F5344CB8AC3E}">
        <p14:creationId xmlns:p14="http://schemas.microsoft.com/office/powerpoint/2010/main" val="4442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814B0-20B7-6441-9B91-882A2CD524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6E4AAA5B-C52F-023A-67EC-329C9A645F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8241D0CE-EB20-4BFA-5159-7827D1E64C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B922A5F7-C3CC-5005-B556-274ACF90AA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5B953975-F018-D71A-247E-71027F1060D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B16643-B2D7-46D5-A804-77B8946D5E2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dydaktyka.fizyka.umk.pl/zabawki/files/mech/marsjanin1.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wmf"/><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0DpkqGFVSjw"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s://www.youtube.com/channel/UCwURvf4cO5cACr3Pep0nm4A"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179388" y="2852738"/>
            <a:ext cx="7920037"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dirty="0">
                <a:solidFill>
                  <a:srgbClr val="002060"/>
                </a:solidFill>
              </a:rPr>
              <a:t>Grzegorz Karwasz</a:t>
            </a:r>
          </a:p>
          <a:p>
            <a:pPr eaLnBrk="1" hangingPunct="1">
              <a:spcBef>
                <a:spcPct val="0"/>
              </a:spcBef>
              <a:buFontTx/>
              <a:buNone/>
            </a:pPr>
            <a:r>
              <a:rPr lang="pl-PL" altLang="it-IT" sz="2200" b="1" dirty="0">
                <a:solidFill>
                  <a:srgbClr val="002060"/>
                </a:solidFill>
              </a:rPr>
              <a:t>Professor in Experimental Physics</a:t>
            </a:r>
          </a:p>
          <a:p>
            <a:pPr eaLnBrk="1" hangingPunct="1">
              <a:spcBef>
                <a:spcPct val="0"/>
              </a:spcBef>
              <a:buFontTx/>
              <a:buNone/>
            </a:pPr>
            <a:endParaRPr lang="it-IT" altLang="it-IT" sz="2200" i="1" dirty="0">
              <a:solidFill>
                <a:srgbClr val="002060"/>
              </a:solidFill>
            </a:endParaRPr>
          </a:p>
          <a:p>
            <a:pPr eaLnBrk="1" hangingPunct="1">
              <a:spcBef>
                <a:spcPct val="0"/>
              </a:spcBef>
              <a:buFontTx/>
              <a:buNone/>
            </a:pPr>
            <a:r>
              <a:rPr lang="it-IT" altLang="it-IT" sz="2800" i="1" dirty="0">
                <a:solidFill>
                  <a:srgbClr val="002060"/>
                </a:solidFill>
              </a:rPr>
              <a:t>Lezione 1: Didattica, pedagogia, educazione</a:t>
            </a:r>
          </a:p>
          <a:p>
            <a:pPr eaLnBrk="1" hangingPunct="1">
              <a:spcBef>
                <a:spcPct val="0"/>
              </a:spcBef>
              <a:buFontTx/>
              <a:buNone/>
            </a:pPr>
            <a:r>
              <a:rPr lang="it-IT" altLang="it-IT" sz="2800" i="1" dirty="0">
                <a:solidFill>
                  <a:srgbClr val="002060"/>
                </a:solidFill>
              </a:rPr>
              <a:t>Parte II: Strategie educative </a:t>
            </a:r>
          </a:p>
          <a:p>
            <a:pPr eaLnBrk="1" hangingPunct="1">
              <a:spcBef>
                <a:spcPct val="0"/>
              </a:spcBef>
              <a:buFontTx/>
              <a:buNone/>
            </a:pPr>
            <a:endParaRPr lang="pl-PL" altLang="it-IT" sz="2200" i="1" dirty="0">
              <a:solidFill>
                <a:srgbClr val="002060"/>
              </a:solidFill>
            </a:endParaRPr>
          </a:p>
          <a:p>
            <a:pPr eaLnBrk="1" hangingPunct="1">
              <a:spcBef>
                <a:spcPct val="0"/>
              </a:spcBef>
              <a:buFontTx/>
              <a:buNone/>
            </a:pPr>
            <a:r>
              <a:rPr lang="pl-PL" altLang="it-IT" sz="2200" b="1" dirty="0">
                <a:solidFill>
                  <a:srgbClr val="002060"/>
                </a:solidFill>
              </a:rPr>
              <a:t>karwasz@fizyka.umk.pl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ytuł 1">
            <a:extLst>
              <a:ext uri="{FF2B5EF4-FFF2-40B4-BE49-F238E27FC236}">
                <a16:creationId xmlns:a16="http://schemas.microsoft.com/office/drawing/2014/main" id="{BEFD9CF9-EB2D-6475-7005-437080B05297}"/>
              </a:ext>
            </a:extLst>
          </p:cNvPr>
          <p:cNvSpPr>
            <a:spLocks noGrp="1" noChangeArrowheads="1"/>
          </p:cNvSpPr>
          <p:nvPr>
            <p:ph type="ctrTitle"/>
          </p:nvPr>
        </p:nvSpPr>
        <p:spPr>
          <a:xfrm>
            <a:off x="87313" y="450912"/>
            <a:ext cx="8877175" cy="1470025"/>
          </a:xfrm>
        </p:spPr>
        <p:txBody>
          <a:bodyPr/>
          <a:lstStyle/>
          <a:p>
            <a:r>
              <a:rPr lang="pl-PL" altLang="it-IT" sz="3200" dirty="0">
                <a:solidFill>
                  <a:schemeClr val="hlink"/>
                </a:solidFill>
              </a:rPr>
              <a:t>Karl Popper: </a:t>
            </a:r>
            <a:r>
              <a:rPr lang="it-IT" altLang="it-IT" sz="3200" dirty="0">
                <a:solidFill>
                  <a:schemeClr val="hlink"/>
                </a:solidFill>
              </a:rPr>
              <a:t>Teoria della mente come il cestino</a:t>
            </a:r>
            <a:endParaRPr lang="en-AU" altLang="it-IT" sz="3200" dirty="0">
              <a:solidFill>
                <a:schemeClr val="hlink"/>
              </a:solidFill>
            </a:endParaRPr>
          </a:p>
        </p:txBody>
      </p:sp>
      <p:pic>
        <p:nvPicPr>
          <p:cNvPr id="84995" name="Picture 2">
            <a:extLst>
              <a:ext uri="{FF2B5EF4-FFF2-40B4-BE49-F238E27FC236}">
                <a16:creationId xmlns:a16="http://schemas.microsoft.com/office/drawing/2014/main" id="{F88223EA-DB8C-804F-EFC2-A04B966DE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36600"/>
            <a:ext cx="67357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5">
            <a:extLst>
              <a:ext uri="{FF2B5EF4-FFF2-40B4-BE49-F238E27FC236}">
                <a16:creationId xmlns:a16="http://schemas.microsoft.com/office/drawing/2014/main" id="{74D07F66-5EE4-8F1B-37FF-4503F2B5C88F}"/>
              </a:ext>
            </a:extLst>
          </p:cNvPr>
          <p:cNvSpPr txBox="1">
            <a:spLocks noChangeArrowheads="1"/>
          </p:cNvSpPr>
          <p:nvPr/>
        </p:nvSpPr>
        <p:spPr bwMode="auto">
          <a:xfrm>
            <a:off x="468313" y="2060575"/>
            <a:ext cx="84961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„N</a:t>
            </a:r>
            <a:r>
              <a:rPr lang="it-IT" altLang="it-IT" sz="1800" dirty="0"/>
              <a:t>ostri sensi sono la </a:t>
            </a:r>
            <a:r>
              <a:rPr lang="it-IT" altLang="it-IT" sz="1800" i="1" dirty="0"/>
              <a:t>sorgente della nostra sapienza –</a:t>
            </a:r>
            <a:r>
              <a:rPr lang="it-IT" altLang="it-IT" sz="1800" dirty="0"/>
              <a:t> sono le sorgenti, o i  canali d’entrata alla nostra mente. A questa teoria avevo dato il nome «teoria del cestino mentale</a:t>
            </a:r>
            <a:r>
              <a:rPr lang="pl-PL" altLang="it-IT" sz="1800" dirty="0"/>
              <a:t>. </a:t>
            </a:r>
            <a:r>
              <a:rPr lang="it-IT" altLang="it-IT" sz="1800" dirty="0"/>
              <a:t>Questa teoria è illustrata in modo migliore dal disegno qua sotto. </a:t>
            </a:r>
            <a:endParaRPr lang="en-AU" altLang="it-IT" sz="1800" dirty="0"/>
          </a:p>
        </p:txBody>
      </p:sp>
      <p:pic>
        <p:nvPicPr>
          <p:cNvPr id="14342" name="Picture 6">
            <a:extLst>
              <a:ext uri="{FF2B5EF4-FFF2-40B4-BE49-F238E27FC236}">
                <a16:creationId xmlns:a16="http://schemas.microsoft.com/office/drawing/2014/main" id="{3ED5029B-B2EC-9F6C-2AB8-C151D48DD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3073400"/>
            <a:ext cx="2447925" cy="22987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00FF00"/>
                </a:solidFill>
              </a14:hiddenFill>
            </a:ext>
          </a:extLst>
        </p:spPr>
      </p:pic>
      <p:sp>
        <p:nvSpPr>
          <p:cNvPr id="14343" name="Text Box 7">
            <a:extLst>
              <a:ext uri="{FF2B5EF4-FFF2-40B4-BE49-F238E27FC236}">
                <a16:creationId xmlns:a16="http://schemas.microsoft.com/office/drawing/2014/main" id="{AF656E2E-4554-37E2-C20C-72BFC3E7DAD8}"/>
              </a:ext>
            </a:extLst>
          </p:cNvPr>
          <p:cNvSpPr txBox="1">
            <a:spLocks noChangeArrowheads="1"/>
          </p:cNvSpPr>
          <p:nvPr/>
        </p:nvSpPr>
        <p:spPr bwMode="auto">
          <a:xfrm>
            <a:off x="250825" y="5389563"/>
            <a:ext cx="84963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a:t>
            </a:r>
            <a:r>
              <a:rPr lang="it-IT" altLang="it-IT" sz="1800" dirty="0"/>
              <a:t>La nostra mente è un cestino inizialmente vuoto o quasi vuoto, al quale, attraverso i nostri sensi (oppure attraverso un imputo chiamato scuola) entra il materiale che li si accumula e subisce un processo di digestione. </a:t>
            </a:r>
            <a:r>
              <a:rPr lang="pl-PL" altLang="it-IT" sz="1800" dirty="0"/>
              <a:t> </a:t>
            </a:r>
            <a:endParaRPr lang="en-AU" altLang="it-IT" sz="1800" dirty="0"/>
          </a:p>
        </p:txBody>
      </p:sp>
      <p:sp>
        <p:nvSpPr>
          <p:cNvPr id="84999" name="Text Box 8">
            <a:extLst>
              <a:ext uri="{FF2B5EF4-FFF2-40B4-BE49-F238E27FC236}">
                <a16:creationId xmlns:a16="http://schemas.microsoft.com/office/drawing/2014/main" id="{C7CF0663-06F9-ECD0-2895-37A15DE44F3D}"/>
              </a:ext>
            </a:extLst>
          </p:cNvPr>
          <p:cNvSpPr txBox="1">
            <a:spLocks noChangeArrowheads="1"/>
          </p:cNvSpPr>
          <p:nvPr/>
        </p:nvSpPr>
        <p:spPr bwMode="auto">
          <a:xfrm>
            <a:off x="87313" y="6403975"/>
            <a:ext cx="69447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600" dirty="0"/>
              <a:t>Karl Popper, </a:t>
            </a:r>
            <a:r>
              <a:rPr lang="it-IT" altLang="it-IT" sz="1600" i="1" dirty="0"/>
              <a:t>Scienza oggettiva</a:t>
            </a:r>
            <a:r>
              <a:rPr lang="pl-PL" altLang="it-IT" sz="1600" i="1" dirty="0"/>
              <a:t>. </a:t>
            </a:r>
            <a:r>
              <a:rPr lang="it-IT" altLang="it-IT" sz="1600" i="1" dirty="0"/>
              <a:t>Teoria evoluzionista della epistemologia. </a:t>
            </a:r>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blinds(horizontal)">
                                      <p:cBhvr>
                                        <p:cTn id="1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600" dirty="0"/>
              <a:t>Edgar Morin: </a:t>
            </a:r>
            <a:r>
              <a:rPr lang="it-IT" altLang="it-IT" sz="3600" dirty="0"/>
              <a:t>la sfida del complesso</a:t>
            </a:r>
            <a:endParaRPr lang="pl-PL" altLang="it-IT" sz="3600" dirty="0"/>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0" y="908720"/>
            <a:ext cx="9144000" cy="5256213"/>
          </a:xfrm>
        </p:spPr>
        <p:txBody>
          <a:bodyPr/>
          <a:lstStyle/>
          <a:p>
            <a:r>
              <a:rPr lang="it-IT" altLang="it-IT" sz="1900" dirty="0"/>
              <a:t>C’è un’inadeguatezza sempre più ampia, profonda e grave tra i nostri saperi disgiunti, frazionati, suddivisi in discipline da una parte, e realtà o problemi sempre più </a:t>
            </a:r>
            <a:r>
              <a:rPr lang="it-IT" altLang="it-IT" sz="1900" dirty="0" err="1"/>
              <a:t>polidisciplinari</a:t>
            </a:r>
            <a:r>
              <a:rPr lang="it-IT" altLang="it-IT" sz="1900" dirty="0"/>
              <a:t>, trasversali, multidimensionali, transnazionali, globali planetari dall’altra. </a:t>
            </a:r>
          </a:p>
          <a:p>
            <a:r>
              <a:rPr lang="it-IT" altLang="it-IT" sz="1900" dirty="0"/>
              <a:t>Gli sviluppi caratteristici del nostro secolo e della nostra era planetaria ci mettono di fronte, sempre più spesso e sempre più ineluttabilmente, alle sfide della complessità.    </a:t>
            </a:r>
          </a:p>
          <a:p>
            <a:r>
              <a:rPr lang="it-IT" altLang="it-IT" sz="1900" dirty="0"/>
              <a:t>Di fatto l’iperspecializzazione impedisce di vedere il globale (che si frammenta in particelle) così come l’essenziale (che si dissolve). Ora, i problemi essenziali non sono mai frammentari, e i problemi globali sono sempre più essenziali.</a:t>
            </a:r>
          </a:p>
          <a:p>
            <a:r>
              <a:rPr lang="it-IT" altLang="it-IT" sz="1900" dirty="0"/>
              <a:t>Nello stesso tempo, la separazione delle discipline rende incapaci di cogliere «ciò che è tessuto insieme», cioè secondo il significato originario del termine, il complesso.</a:t>
            </a:r>
          </a:p>
          <a:p>
            <a:r>
              <a:rPr lang="it-IT" altLang="it-IT" sz="1900" dirty="0"/>
              <a:t>Come hanno scritto Aurelio e </a:t>
            </a:r>
            <a:r>
              <a:rPr lang="it-IT" altLang="it-IT" sz="1900" dirty="0" err="1"/>
              <a:t>Daisaku</a:t>
            </a:r>
            <a:r>
              <a:rPr lang="it-IT" altLang="it-IT" sz="1900" dirty="0"/>
              <a:t> Ikeda: «L’approccio riduzionista, che consiste nel fare riferimento a una sola serie di fattori per definire la totalità del problemi posti dalla crisi multiforme che attualmente stiamo attraversando, più che una soluzione è il problema stesso». (p.6)</a:t>
            </a:r>
          </a:p>
          <a:p>
            <a:pPr marL="0" indent="0">
              <a:buNone/>
            </a:pPr>
            <a:endParaRPr lang="it-IT" altLang="it-IT" sz="2000" dirty="0"/>
          </a:p>
          <a:p>
            <a:pPr marL="0" indent="0">
              <a:buNone/>
            </a:pPr>
            <a:endParaRPr lang="it-IT" altLang="it-IT" sz="2000" dirty="0"/>
          </a:p>
          <a:p>
            <a:pPr marL="0" indent="0">
              <a:buNone/>
            </a:pPr>
            <a:endParaRPr lang="it-IT" altLang="it-IT" sz="2000" dirty="0"/>
          </a:p>
          <a:p>
            <a:pPr marL="0" indent="0">
              <a:buNone/>
            </a:pPr>
            <a:r>
              <a:rPr lang="it-IT" altLang="it-IT" sz="2000" dirty="0"/>
              <a:t>In queste condizioni, i giovani perdono le loro attitudini naturali a contestualizzare i saperi e a integrarli nei loro insiemi. </a:t>
            </a:r>
          </a:p>
          <a:p>
            <a:r>
              <a:rPr lang="it-IT" altLang="it-IT" sz="2000" dirty="0"/>
              <a:t>Di</a:t>
            </a:r>
            <a:r>
              <a:rPr lang="pl-PL" altLang="it-IT" sz="2000" dirty="0"/>
              <a:t>e</a:t>
            </a:r>
            <a:r>
              <a:rPr lang="it-IT" altLang="it-IT" sz="2000" dirty="0"/>
              <a:t>tro alla sfida del globale e del complesso si nasconde un’altra sfida, quella dell’espansione incontrollata del sapere. L’accrescimento ininterrotto delle conoscenze edifica una gigantesca torre di Babele, rumoreggiante di linguaggi discordanti. La torre ci domina perché noi non possiamo dominare i nostri saperi. Eliot diceva: ”Dov’è la conoscenza che periamo nell’informazione?”</a:t>
            </a:r>
          </a:p>
          <a:p>
            <a:r>
              <a:rPr lang="it-IT" altLang="it-IT" sz="2000" dirty="0"/>
              <a:t>[…] Non riusciamo e integrare le nostre conoscenze per indirizzare le nostre vite. Da </a:t>
            </a:r>
            <a:r>
              <a:rPr lang="it-IT" altLang="it-IT" sz="2000" dirty="0" err="1"/>
              <a:t>ció</a:t>
            </a:r>
            <a:r>
              <a:rPr lang="it-IT" altLang="it-IT" sz="2000" dirty="0"/>
              <a:t> emerge il senso della seconda parte della frase di Eliot: „ Dov’è la saggezza che perdiamo nella conoscenza</a:t>
            </a:r>
            <a:r>
              <a:rPr lang="pl-PL" altLang="it-IT" sz="2000" dirty="0"/>
              <a:t>?”</a:t>
            </a:r>
            <a:endParaRPr lang="en-US" altLang="it-IT"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200" dirty="0"/>
              <a:t>Edgar Morin: </a:t>
            </a:r>
            <a:r>
              <a:rPr lang="it-IT" altLang="it-IT" sz="3200" dirty="0"/>
              <a:t>lo svantaggio di super-specializzazione</a:t>
            </a:r>
            <a:endParaRPr lang="pl-PL" altLang="it-IT" sz="3200" dirty="0"/>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395288" y="1125115"/>
            <a:ext cx="8748712" cy="5256213"/>
          </a:xfrm>
        </p:spPr>
        <p:txBody>
          <a:bodyPr/>
          <a:lstStyle/>
          <a:p>
            <a:pPr marL="0" indent="0">
              <a:spcBef>
                <a:spcPts val="600"/>
              </a:spcBef>
              <a:buNone/>
            </a:pPr>
            <a:r>
              <a:rPr lang="it-IT" altLang="it-IT" sz="2000" dirty="0"/>
              <a:t>Gli sviluppi disciplinari delle scienze non hanno portato solo i vantaggi della divisione del lavoro, hanno portato anche gli inconvenienti della super-specializzazione, della compartimentazione e del frazionamento del sapere. Non hanno prodotto solo conoscenza e delucidazione, ma anche ignoranza e cecità.</a:t>
            </a:r>
          </a:p>
          <a:p>
            <a:pPr marL="0" indent="0">
              <a:spcBef>
                <a:spcPts val="600"/>
              </a:spcBef>
              <a:buNone/>
            </a:pPr>
            <a:r>
              <a:rPr lang="it-IT" altLang="it-IT" sz="2000" dirty="0"/>
              <a:t>Invece di opporre correttivi a questi sviluppo, il nostro sistema d’insegnamento obbedisce loro. Ci insegna, a partire delle scuole elementari, a isolare gli oggetti (dal loro ambiente), a separare le discipline (piuttosto che a riconoscere le loro solidarietà), a disgiungere i problemi, piuttosto che a collegare e a integrare. Ci ingiunge di ridurre il complesso al semplice, cioè di separare ciò che è legato, di scomporre e non di comporre, di eliminare tutto ciò che apporta disordini e contraddizioni nel nostro intelletto. </a:t>
            </a:r>
          </a:p>
          <a:p>
            <a:pPr marL="0" indent="0">
              <a:buNone/>
            </a:pPr>
            <a:r>
              <a:rPr lang="it-IT" altLang="it-IT" sz="2000" dirty="0"/>
              <a:t>In queste condizioni, i giovani perdono le loro attitudini naturali a contestualizzare i saperi e a integrarli nei loro insiemi. (p.7)</a:t>
            </a:r>
          </a:p>
        </p:txBody>
      </p:sp>
    </p:spTree>
    <p:extLst>
      <p:ext uri="{BB962C8B-B14F-4D97-AF65-F5344CB8AC3E}">
        <p14:creationId xmlns:p14="http://schemas.microsoft.com/office/powerpoint/2010/main" val="338403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200" dirty="0"/>
              <a:t>Edgar Morin: „</a:t>
            </a:r>
            <a:r>
              <a:rPr lang="it-IT" altLang="it-IT" sz="3200" dirty="0"/>
              <a:t>dov’è la saggezza?</a:t>
            </a:r>
            <a:r>
              <a:rPr lang="pl-PL" altLang="it-IT" sz="3200" dirty="0"/>
              <a:t>”</a:t>
            </a:r>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25171" y="903040"/>
            <a:ext cx="5677290" cy="5256213"/>
          </a:xfrm>
        </p:spPr>
        <p:txBody>
          <a:bodyPr/>
          <a:lstStyle/>
          <a:p>
            <a:r>
              <a:rPr lang="it-IT" altLang="it-IT" sz="1900" dirty="0"/>
              <a:t>Di</a:t>
            </a:r>
            <a:r>
              <a:rPr lang="pl-PL" altLang="it-IT" sz="1900" dirty="0"/>
              <a:t>e</a:t>
            </a:r>
            <a:r>
              <a:rPr lang="it-IT" altLang="it-IT" sz="1900" dirty="0"/>
              <a:t>tro alla sfida del globale e del complesso si nasconde un’altra sfida, quella dell’espansione incontrollata del sapere. L’accrescimento ininterrotto delle conoscenze edifica una gigantesca torre di Babele, rumoreggiante di linguaggi discordanti. La torre ci domina perché noi non possiamo dominare i nostri saperi. Eliot diceva: ”</a:t>
            </a:r>
            <a:r>
              <a:rPr lang="it-IT" altLang="it-IT" sz="1900" b="1" dirty="0"/>
              <a:t>Dov’è la conoscenza che periamo nell’informazione</a:t>
            </a:r>
            <a:r>
              <a:rPr lang="it-IT" altLang="it-IT" sz="1900" dirty="0"/>
              <a:t>?”</a:t>
            </a:r>
          </a:p>
          <a:p>
            <a:endParaRPr lang="en-US" altLang="it-IT" sz="2000" dirty="0"/>
          </a:p>
        </p:txBody>
      </p:sp>
      <p:sp>
        <p:nvSpPr>
          <p:cNvPr id="2" name="Rectangle 3">
            <a:extLst>
              <a:ext uri="{FF2B5EF4-FFF2-40B4-BE49-F238E27FC236}">
                <a16:creationId xmlns:a16="http://schemas.microsoft.com/office/drawing/2014/main" id="{EA21E9FC-BCFF-CD4D-A5B9-FAF0BBB5EA4F}"/>
              </a:ext>
            </a:extLst>
          </p:cNvPr>
          <p:cNvSpPr txBox="1">
            <a:spLocks noChangeArrowheads="1"/>
          </p:cNvSpPr>
          <p:nvPr/>
        </p:nvSpPr>
        <p:spPr bwMode="auto">
          <a:xfrm>
            <a:off x="32940" y="3535738"/>
            <a:ext cx="9111059"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1900" dirty="0"/>
              <a:t>Di più, come abbiamo detto, le conoscenze frammentate servono solo per utilizzazioni tecniche. Non riescono a coniugarsi per nutrire un pensiero che possa considerare la condizione umana, in seno alla vita, sulla Terra, nel mondo, e che possa affrontare le grandi sfide del nostro tempo. Non riusciamo e integrare le nostre conoscenze per indirizzare le nostre vite. Da ciò emerge il senso della seconda parte della frase di Eliot: „</a:t>
            </a:r>
            <a:r>
              <a:rPr lang="it-IT" altLang="it-IT" sz="1900" b="1" dirty="0"/>
              <a:t>Dov’è la saggezza che perdiamo nella conoscenza</a:t>
            </a:r>
            <a:r>
              <a:rPr lang="pl-PL" altLang="it-IT" sz="1900" dirty="0"/>
              <a:t>?”</a:t>
            </a:r>
            <a:r>
              <a:rPr lang="it-IT" altLang="it-IT" sz="1900" dirty="0"/>
              <a:t> (p.9)</a:t>
            </a:r>
          </a:p>
          <a:p>
            <a:endParaRPr lang="en-US" altLang="it-IT" sz="2000" dirty="0"/>
          </a:p>
        </p:txBody>
      </p:sp>
      <p:pic>
        <p:nvPicPr>
          <p:cNvPr id="3" name="Picture 7">
            <a:extLst>
              <a:ext uri="{FF2B5EF4-FFF2-40B4-BE49-F238E27FC236}">
                <a16:creationId xmlns:a16="http://schemas.microsoft.com/office/drawing/2014/main" id="{A9603C32-E7B7-C8DC-6655-31981E90F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908720"/>
            <a:ext cx="3348119" cy="25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1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7">
            <a:extLst>
              <a:ext uri="{FF2B5EF4-FFF2-40B4-BE49-F238E27FC236}">
                <a16:creationId xmlns:a16="http://schemas.microsoft.com/office/drawing/2014/main" id="{BC355EB9-4348-8E84-8443-8EAF1524D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41438"/>
            <a:ext cx="630872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itolo 3">
            <a:extLst>
              <a:ext uri="{FF2B5EF4-FFF2-40B4-BE49-F238E27FC236}">
                <a16:creationId xmlns:a16="http://schemas.microsoft.com/office/drawing/2014/main" id="{44892597-7A98-FEEE-0631-32AC9F51C320}"/>
              </a:ext>
            </a:extLst>
          </p:cNvPr>
          <p:cNvSpPr>
            <a:spLocks noGrp="1" noChangeArrowheads="1"/>
          </p:cNvSpPr>
          <p:nvPr>
            <p:ph type="title" idx="4294967295"/>
          </p:nvPr>
        </p:nvSpPr>
        <p:spPr/>
        <p:txBody>
          <a:bodyPr/>
          <a:lstStyle/>
          <a:p>
            <a:r>
              <a:rPr lang="it-IT" altLang="it-IT" sz="4000"/>
              <a:t>Le tre funzioni cognitive</a:t>
            </a:r>
          </a:p>
        </p:txBody>
      </p:sp>
      <p:sp>
        <p:nvSpPr>
          <p:cNvPr id="88068" name="CasellaDiTesto 4">
            <a:extLst>
              <a:ext uri="{FF2B5EF4-FFF2-40B4-BE49-F238E27FC236}">
                <a16:creationId xmlns:a16="http://schemas.microsoft.com/office/drawing/2014/main" id="{55071AA6-B911-03AD-35ED-65604F0AB6E3}"/>
              </a:ext>
            </a:extLst>
          </p:cNvPr>
          <p:cNvSpPr txBox="1">
            <a:spLocks noChangeArrowheads="1"/>
          </p:cNvSpPr>
          <p:nvPr/>
        </p:nvSpPr>
        <p:spPr bwMode="auto">
          <a:xfrm>
            <a:off x="457200" y="1417638"/>
            <a:ext cx="2520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AutoNum type="arabicPeriod"/>
            </a:pPr>
            <a:r>
              <a:rPr lang="it-IT" altLang="it-IT" sz="2200"/>
              <a:t>Interrogarsi</a:t>
            </a:r>
          </a:p>
          <a:p>
            <a:pPr>
              <a:spcBef>
                <a:spcPct val="0"/>
              </a:spcBef>
              <a:buFontTx/>
              <a:buAutoNum type="arabicPeriod"/>
            </a:pPr>
            <a:r>
              <a:rPr lang="it-IT" altLang="it-IT" sz="2200"/>
              <a:t>Capire</a:t>
            </a:r>
          </a:p>
          <a:p>
            <a:pPr>
              <a:spcBef>
                <a:spcPct val="0"/>
              </a:spcBef>
              <a:buFontTx/>
              <a:buAutoNum type="arabicPeriod"/>
            </a:pPr>
            <a:r>
              <a:rPr lang="it-IT" altLang="it-IT" sz="2200"/>
              <a:t>Divertirsi</a:t>
            </a:r>
          </a:p>
        </p:txBody>
      </p:sp>
      <p:sp>
        <p:nvSpPr>
          <p:cNvPr id="88069" name="CasellaDiTesto 5">
            <a:extLst>
              <a:ext uri="{FF2B5EF4-FFF2-40B4-BE49-F238E27FC236}">
                <a16:creationId xmlns:a16="http://schemas.microsoft.com/office/drawing/2014/main" id="{CFC81848-5AE2-098C-42FB-A8A859EA9173}"/>
              </a:ext>
            </a:extLst>
          </p:cNvPr>
          <p:cNvSpPr txBox="1">
            <a:spLocks noChangeArrowheads="1"/>
          </p:cNvSpPr>
          <p:nvPr/>
        </p:nvSpPr>
        <p:spPr bwMode="auto">
          <a:xfrm>
            <a:off x="250825" y="4292600"/>
            <a:ext cx="84137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AutoNum type="arabicPeriod"/>
            </a:pPr>
            <a:r>
              <a:rPr lang="it-IT" altLang="it-IT" sz="2200" dirty="0"/>
              <a:t>Ludica: Che </a:t>
            </a:r>
            <a:r>
              <a:rPr lang="it-IT" altLang="it-IT" sz="2200" dirty="0" err="1"/>
              <a:t>beeello</a:t>
            </a:r>
            <a:r>
              <a:rPr lang="it-IT" altLang="it-IT" sz="2200" dirty="0"/>
              <a:t>!</a:t>
            </a:r>
            <a:r>
              <a:rPr lang="pl-PL" altLang="it-IT" sz="2200" dirty="0"/>
              <a:t>  [Musei  di sc</a:t>
            </a:r>
            <a:r>
              <a:rPr lang="it-IT" altLang="it-IT" sz="2200" dirty="0"/>
              <a:t>i</a:t>
            </a:r>
            <a:r>
              <a:rPr lang="pl-PL" altLang="it-IT" sz="2200" dirty="0"/>
              <a:t>enza]</a:t>
            </a:r>
            <a:endParaRPr lang="it-IT" altLang="it-IT" sz="2200" dirty="0"/>
          </a:p>
          <a:p>
            <a:pPr>
              <a:spcBef>
                <a:spcPct val="0"/>
              </a:spcBef>
              <a:buFontTx/>
              <a:buAutoNum type="arabicPeriod"/>
            </a:pPr>
            <a:r>
              <a:rPr lang="it-IT" altLang="it-IT" sz="2200" dirty="0"/>
              <a:t>Didattica: Ma, come semplice!</a:t>
            </a:r>
            <a:r>
              <a:rPr lang="pl-PL" altLang="it-IT" sz="2200" dirty="0"/>
              <a:t> [S</a:t>
            </a:r>
            <a:r>
              <a:rPr lang="it-IT" altLang="it-IT" sz="2200" dirty="0"/>
              <a:t>c</a:t>
            </a:r>
            <a:r>
              <a:rPr lang="pl-PL" altLang="it-IT" sz="2200" dirty="0"/>
              <a:t>uo</a:t>
            </a:r>
            <a:r>
              <a:rPr lang="it-IT" altLang="it-IT" sz="2200" dirty="0"/>
              <a:t>l</a:t>
            </a:r>
            <a:r>
              <a:rPr lang="pl-PL" altLang="it-IT" sz="2200" dirty="0"/>
              <a:t>a]</a:t>
            </a:r>
            <a:endParaRPr lang="it-IT" altLang="it-IT" sz="2200" dirty="0"/>
          </a:p>
          <a:p>
            <a:pPr>
              <a:spcBef>
                <a:spcPct val="0"/>
              </a:spcBef>
              <a:buFontTx/>
              <a:buAutoNum type="arabicPeriod"/>
            </a:pPr>
            <a:r>
              <a:rPr lang="it-IT" altLang="it-IT" sz="2200"/>
              <a:t>Scientifica</a:t>
            </a:r>
            <a:r>
              <a:rPr lang="it-IT" altLang="it-IT" sz="2200" dirty="0"/>
              <a:t>: Oh Dio! Non capisco </a:t>
            </a:r>
            <a:r>
              <a:rPr lang="it-IT" altLang="it-IT" sz="2200" dirty="0" err="1"/>
              <a:t>nient</a:t>
            </a:r>
            <a:r>
              <a:rPr lang="pl-PL" altLang="it-IT" sz="2200" dirty="0"/>
              <a:t>e! [Univers</a:t>
            </a:r>
            <a:r>
              <a:rPr lang="it-IT" altLang="it-IT" sz="2200" dirty="0"/>
              <a:t>i</a:t>
            </a:r>
            <a:r>
              <a:rPr lang="pl-PL" altLang="it-IT" sz="2200" dirty="0"/>
              <a:t>ta’]</a:t>
            </a:r>
          </a:p>
          <a:p>
            <a:pPr>
              <a:spcBef>
                <a:spcPct val="0"/>
              </a:spcBef>
              <a:buFontTx/>
              <a:buNone/>
            </a:pPr>
            <a:endParaRPr lang="pl-PL" altLang="it-IT" sz="2200" dirty="0"/>
          </a:p>
          <a:p>
            <a:pPr>
              <a:spcBef>
                <a:spcPct val="0"/>
              </a:spcBef>
              <a:buFontTx/>
              <a:buNone/>
            </a:pPr>
            <a:r>
              <a:rPr lang="pl-PL" altLang="it-IT" sz="2200" dirty="0"/>
              <a:t>Attual</a:t>
            </a:r>
            <a:r>
              <a:rPr lang="it-IT" altLang="it-IT" sz="2200" dirty="0"/>
              <a:t>m</a:t>
            </a:r>
            <a:r>
              <a:rPr lang="pl-PL" altLang="it-IT" sz="2200" dirty="0"/>
              <a:t>ente le tre funzioni</a:t>
            </a:r>
            <a:r>
              <a:rPr lang="it-IT" altLang="it-IT" sz="2200" dirty="0"/>
              <a:t> </a:t>
            </a:r>
            <a:r>
              <a:rPr lang="pl-PL" altLang="it-IT" sz="2200" dirty="0"/>
              <a:t>(</a:t>
            </a:r>
            <a:r>
              <a:rPr lang="it-IT" altLang="it-IT" sz="2200" dirty="0"/>
              <a:t>n</a:t>
            </a:r>
            <a:r>
              <a:rPr lang="pl-PL" altLang="it-IT" sz="2200" dirty="0"/>
              <a:t>ella scuola, all’univer</a:t>
            </a:r>
            <a:r>
              <a:rPr lang="it-IT" altLang="it-IT" sz="2200" dirty="0"/>
              <a:t>s</a:t>
            </a:r>
            <a:r>
              <a:rPr lang="pl-PL" altLang="it-IT" sz="2200" dirty="0"/>
              <a:t>ita’ etc.</a:t>
            </a:r>
            <a:r>
              <a:rPr lang="it-IT" altLang="it-IT" sz="2200" dirty="0"/>
              <a:t>)</a:t>
            </a:r>
            <a:r>
              <a:rPr lang="pl-PL" altLang="it-IT" sz="2200" dirty="0">
                <a:solidFill>
                  <a:srgbClr val="FF0000"/>
                </a:solidFill>
              </a:rPr>
              <a:t> </a:t>
            </a:r>
          </a:p>
          <a:p>
            <a:pPr>
              <a:spcBef>
                <a:spcPct val="0"/>
              </a:spcBef>
              <a:buFontTx/>
              <a:buNone/>
            </a:pPr>
            <a:r>
              <a:rPr lang="pl-PL" altLang="it-IT" sz="2200" dirty="0">
                <a:solidFill>
                  <a:srgbClr val="FF0000"/>
                </a:solidFill>
              </a:rPr>
              <a:t>sono disgiunte </a:t>
            </a:r>
            <a:endParaRPr lang="it-IT" altLang="it-IT" sz="1800" dirty="0">
              <a:solidFill>
                <a:srgbClr val="FF0000"/>
              </a:solidFill>
            </a:endParaRPr>
          </a:p>
        </p:txBody>
      </p:sp>
      <p:sp>
        <p:nvSpPr>
          <p:cNvPr id="88070" name="CasellaDiTesto 8">
            <a:extLst>
              <a:ext uri="{FF2B5EF4-FFF2-40B4-BE49-F238E27FC236}">
                <a16:creationId xmlns:a16="http://schemas.microsoft.com/office/drawing/2014/main" id="{7377E3B3-18B2-6AD8-56CE-E01A260DD311}"/>
              </a:ext>
            </a:extLst>
          </p:cNvPr>
          <p:cNvSpPr txBox="1">
            <a:spLocks noChangeArrowheads="1"/>
          </p:cNvSpPr>
          <p:nvPr/>
        </p:nvSpPr>
        <p:spPr bwMode="auto">
          <a:xfrm>
            <a:off x="233363" y="6457950"/>
            <a:ext cx="844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400"/>
              <a:t>G. Karwasz, J. Kruk, Introduzione alla didattica interattiva, Ed. Sci. UMK, 2011 (in polacco)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5998993-FBCE-80FB-50EC-DEB2727D55E7}"/>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a:p>
        </p:txBody>
      </p:sp>
      <p:sp>
        <p:nvSpPr>
          <p:cNvPr id="89091" name="Rectangle 3">
            <a:extLst>
              <a:ext uri="{FF2B5EF4-FFF2-40B4-BE49-F238E27FC236}">
                <a16:creationId xmlns:a16="http://schemas.microsoft.com/office/drawing/2014/main" id="{AC180A39-7AAA-3DA2-1F97-275F119EA65C}"/>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a:p>
        </p:txBody>
      </p:sp>
      <p:pic>
        <p:nvPicPr>
          <p:cNvPr id="89092" name="Picture 4">
            <a:extLst>
              <a:ext uri="{FF2B5EF4-FFF2-40B4-BE49-F238E27FC236}">
                <a16:creationId xmlns:a16="http://schemas.microsoft.com/office/drawing/2014/main" id="{5BE6587F-B57C-72DD-FA4D-DC092FA36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21388"/>
            <a:ext cx="69691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a:extLst>
              <a:ext uri="{FF2B5EF4-FFF2-40B4-BE49-F238E27FC236}">
                <a16:creationId xmlns:a16="http://schemas.microsoft.com/office/drawing/2014/main" id="{0BAF8C33-62AC-C9E2-F7B5-C420A1D70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90600"/>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6">
            <a:extLst>
              <a:ext uri="{FF2B5EF4-FFF2-40B4-BE49-F238E27FC236}">
                <a16:creationId xmlns:a16="http://schemas.microsoft.com/office/drawing/2014/main" id="{D490B026-0E83-4330-3DC5-E9EDBD2C4F23}"/>
              </a:ext>
            </a:extLst>
          </p:cNvPr>
          <p:cNvSpPr txBox="1">
            <a:spLocks noChangeArrowheads="1"/>
          </p:cNvSpPr>
          <p:nvPr/>
        </p:nvSpPr>
        <p:spPr bwMode="auto">
          <a:xfrm>
            <a:off x="323850" y="5661025"/>
            <a:ext cx="8337550" cy="91598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La scuola Italiana, secondo l’esperto Europeo (GK) e’ tra le migliori in Europa.</a:t>
            </a:r>
          </a:p>
          <a:p>
            <a:pPr eaLnBrk="1" hangingPunct="1">
              <a:spcBef>
                <a:spcPct val="0"/>
              </a:spcBef>
              <a:buFontTx/>
              <a:buNone/>
            </a:pPr>
            <a:r>
              <a:rPr lang="pl-PL" altLang="it-IT" sz="1800"/>
              <a:t>L’unica statistica, dove l’Italia rimane </a:t>
            </a:r>
            <a:r>
              <a:rPr lang="pl-PL" altLang="it-IT" sz="1800" i="1"/>
              <a:t>dopo</a:t>
            </a:r>
            <a:r>
              <a:rPr lang="pl-PL" altLang="it-IT" sz="1800"/>
              <a:t> paesi meno rinomati, e’ sull’approccio</a:t>
            </a:r>
          </a:p>
          <a:p>
            <a:pPr eaLnBrk="1" hangingPunct="1">
              <a:spcBef>
                <a:spcPct val="0"/>
              </a:spcBef>
              <a:buFontTx/>
              <a:buNone/>
            </a:pPr>
            <a:r>
              <a:rPr lang="pl-PL" altLang="it-IT" sz="1800"/>
              <a:t>costruttivista.</a:t>
            </a:r>
          </a:p>
        </p:txBody>
      </p:sp>
      <p:sp>
        <p:nvSpPr>
          <p:cNvPr id="89095" name="Text Box 7">
            <a:extLst>
              <a:ext uri="{FF2B5EF4-FFF2-40B4-BE49-F238E27FC236}">
                <a16:creationId xmlns:a16="http://schemas.microsoft.com/office/drawing/2014/main" id="{12B036DE-CA4C-B8FD-BDEB-02BC87C5DE06}"/>
              </a:ext>
            </a:extLst>
          </p:cNvPr>
          <p:cNvSpPr txBox="1">
            <a:spLocks noChangeArrowheads="1"/>
          </p:cNvSpPr>
          <p:nvPr/>
        </p:nvSpPr>
        <p:spPr bwMode="auto">
          <a:xfrm>
            <a:off x="2392363" y="201613"/>
            <a:ext cx="363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3600"/>
              <a:t>„Construttivismo”</a:t>
            </a:r>
          </a:p>
        </p:txBody>
      </p:sp>
      <p:sp>
        <p:nvSpPr>
          <p:cNvPr id="89096" name="Text Box 8">
            <a:extLst>
              <a:ext uri="{FF2B5EF4-FFF2-40B4-BE49-F238E27FC236}">
                <a16:creationId xmlns:a16="http://schemas.microsoft.com/office/drawing/2014/main" id="{64F1ABEE-9016-FDA3-4D99-2EC3C1CDBB79}"/>
              </a:ext>
            </a:extLst>
          </p:cNvPr>
          <p:cNvSpPr txBox="1">
            <a:spLocks noChangeArrowheads="1"/>
          </p:cNvSpPr>
          <p:nvPr/>
        </p:nvSpPr>
        <p:spPr bwMode="auto">
          <a:xfrm>
            <a:off x="303213" y="1720850"/>
            <a:ext cx="311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t>Raporto TALIS, OECD, 2011</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3">
            <a:extLst>
              <a:ext uri="{FF2B5EF4-FFF2-40B4-BE49-F238E27FC236}">
                <a16:creationId xmlns:a16="http://schemas.microsoft.com/office/drawing/2014/main" id="{C335937C-D44D-856E-45F7-32A5A9A2D8CD}"/>
              </a:ext>
            </a:extLst>
          </p:cNvPr>
          <p:cNvSpPr>
            <a:spLocks noGrp="1" noChangeArrowheads="1"/>
          </p:cNvSpPr>
          <p:nvPr>
            <p:ph type="title" idx="4294967295"/>
          </p:nvPr>
        </p:nvSpPr>
        <p:spPr>
          <a:xfrm>
            <a:off x="457200" y="98425"/>
            <a:ext cx="8229600" cy="1143000"/>
          </a:xfrm>
        </p:spPr>
        <p:txBody>
          <a:bodyPr/>
          <a:lstStyle/>
          <a:p>
            <a:r>
              <a:rPr lang="it-IT" altLang="it-IT" sz="4000"/>
              <a:t>Due concetti didattici (GK)</a:t>
            </a:r>
          </a:p>
        </p:txBody>
      </p:sp>
      <p:sp>
        <p:nvSpPr>
          <p:cNvPr id="91139" name="CasellaDiTesto 4">
            <a:extLst>
              <a:ext uri="{FF2B5EF4-FFF2-40B4-BE49-F238E27FC236}">
                <a16:creationId xmlns:a16="http://schemas.microsoft.com/office/drawing/2014/main" id="{5C63DF41-4BFC-058F-649E-24F50AD51D2D}"/>
              </a:ext>
            </a:extLst>
          </p:cNvPr>
          <p:cNvSpPr txBox="1">
            <a:spLocks noChangeArrowheads="1"/>
          </p:cNvSpPr>
          <p:nvPr/>
        </p:nvSpPr>
        <p:spPr bwMode="auto">
          <a:xfrm>
            <a:off x="414338" y="1268413"/>
            <a:ext cx="411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a:solidFill>
                  <a:srgbClr val="002060"/>
                </a:solidFill>
              </a:rPr>
              <a:t>1. </a:t>
            </a:r>
            <a:r>
              <a:rPr lang="it-IT" altLang="it-IT">
                <a:solidFill>
                  <a:srgbClr val="002060"/>
                </a:solidFill>
              </a:rPr>
              <a:t>Iper-costruttivismo</a:t>
            </a:r>
          </a:p>
        </p:txBody>
      </p:sp>
      <p:sp>
        <p:nvSpPr>
          <p:cNvPr id="91140" name="CasellaDiTesto 5">
            <a:extLst>
              <a:ext uri="{FF2B5EF4-FFF2-40B4-BE49-F238E27FC236}">
                <a16:creationId xmlns:a16="http://schemas.microsoft.com/office/drawing/2014/main" id="{45193226-82EF-53E8-9230-2A8455DD1C87}"/>
              </a:ext>
            </a:extLst>
          </p:cNvPr>
          <p:cNvSpPr txBox="1">
            <a:spLocks noChangeArrowheads="1"/>
          </p:cNvSpPr>
          <p:nvPr/>
        </p:nvSpPr>
        <p:spPr bwMode="auto">
          <a:xfrm>
            <a:off x="165100" y="3975100"/>
            <a:ext cx="87550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000" dirty="0"/>
              <a:t> Per insegnare non ho bisogno di nessun libro ne dispositivo: la mia classe già sa tutto</a:t>
            </a:r>
            <a:r>
              <a:rPr lang="pl-PL" altLang="it-IT" sz="2000" dirty="0"/>
              <a:t>. Basta individuare, chi nella classe lo sa. (E l resto sa lo zio google). </a:t>
            </a:r>
          </a:p>
          <a:p>
            <a:pPr>
              <a:spcBef>
                <a:spcPct val="0"/>
              </a:spcBef>
              <a:buFontTx/>
              <a:buNone/>
            </a:pPr>
            <a:r>
              <a:rPr lang="pl-PL" altLang="it-IT" sz="2000" dirty="0"/>
              <a:t>Jerome Bruner: „quando l’allievo da’ una risposta sbagliata, probabilmente ha risposto a un’altra domanda (i.e. non ha capito la domanda, o quella ricevuta era troppo difficile per lui)</a:t>
            </a:r>
          </a:p>
          <a:p>
            <a:pPr>
              <a:spcBef>
                <a:spcPct val="0"/>
              </a:spcBef>
              <a:buFontTx/>
              <a:buNone/>
            </a:pPr>
            <a:r>
              <a:rPr lang="it-IT" altLang="it-IT" sz="2000" dirty="0"/>
              <a:t> </a:t>
            </a:r>
            <a:r>
              <a:rPr lang="pl-PL" altLang="it-IT" sz="2000" dirty="0"/>
              <a:t>L</a:t>
            </a:r>
            <a:r>
              <a:rPr lang="it-IT" altLang="it-IT" sz="2000" dirty="0"/>
              <a:t>a lezione come in percorso sulle palatite .  </a:t>
            </a:r>
          </a:p>
        </p:txBody>
      </p:sp>
      <p:pic>
        <p:nvPicPr>
          <p:cNvPr id="91141" name="Immagine 2">
            <a:extLst>
              <a:ext uri="{FF2B5EF4-FFF2-40B4-BE49-F238E27FC236}">
                <a16:creationId xmlns:a16="http://schemas.microsoft.com/office/drawing/2014/main" id="{F23CC1C3-934E-2E2E-5013-7829162A8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116013"/>
            <a:ext cx="381635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CasellaDiTesto 6">
            <a:extLst>
              <a:ext uri="{FF2B5EF4-FFF2-40B4-BE49-F238E27FC236}">
                <a16:creationId xmlns:a16="http://schemas.microsoft.com/office/drawing/2014/main" id="{A7AEAF0E-0FB1-809D-C104-F6572DC4CC00}"/>
              </a:ext>
            </a:extLst>
          </p:cNvPr>
          <p:cNvSpPr txBox="1">
            <a:spLocks noChangeArrowheads="1"/>
          </p:cNvSpPr>
          <p:nvPr/>
        </p:nvSpPr>
        <p:spPr bwMode="auto">
          <a:xfrm>
            <a:off x="4508500" y="2028825"/>
            <a:ext cx="355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dirty="0"/>
              <a:t>Lago di Ledro (TN)</a:t>
            </a:r>
          </a:p>
        </p:txBody>
      </p:sp>
      <p:pic>
        <p:nvPicPr>
          <p:cNvPr id="114695" name="Picture 7">
            <a:extLst>
              <a:ext uri="{FF2B5EF4-FFF2-40B4-BE49-F238E27FC236}">
                <a16:creationId xmlns:a16="http://schemas.microsoft.com/office/drawing/2014/main" id="{8FC35862-1EEF-237F-ACAE-00390FEB8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16113"/>
            <a:ext cx="36004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2">
            <a:extLst>
              <a:ext uri="{FF2B5EF4-FFF2-40B4-BE49-F238E27FC236}">
                <a16:creationId xmlns:a16="http://schemas.microsoft.com/office/drawing/2014/main" id="{90C05C84-FC16-6A7D-5C67-A8BD409E6980}"/>
              </a:ext>
            </a:extLst>
          </p:cNvPr>
          <p:cNvGrpSpPr>
            <a:grpSpLocks/>
          </p:cNvGrpSpPr>
          <p:nvPr/>
        </p:nvGrpSpPr>
        <p:grpSpPr bwMode="auto">
          <a:xfrm>
            <a:off x="179388" y="908050"/>
            <a:ext cx="8424862" cy="3600450"/>
            <a:chOff x="1417" y="2857"/>
            <a:chExt cx="7560" cy="3240"/>
          </a:xfrm>
        </p:grpSpPr>
        <p:pic>
          <p:nvPicPr>
            <p:cNvPr id="92165" name="Picture 3">
              <a:extLst>
                <a:ext uri="{FF2B5EF4-FFF2-40B4-BE49-F238E27FC236}">
                  <a16:creationId xmlns:a16="http://schemas.microsoft.com/office/drawing/2014/main" id="{EF419361-7458-70F0-C78E-3B3ACE02D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4">
              <a:extLst>
                <a:ext uri="{FF2B5EF4-FFF2-40B4-BE49-F238E27FC236}">
                  <a16:creationId xmlns:a16="http://schemas.microsoft.com/office/drawing/2014/main" id="{F1CC8BBA-791B-D4F8-4C7A-E290767EF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5">
              <a:extLst>
                <a:ext uri="{FF2B5EF4-FFF2-40B4-BE49-F238E27FC236}">
                  <a16:creationId xmlns:a16="http://schemas.microsoft.com/office/drawing/2014/main" id="{6F14CB65-0510-4C78-4E1E-8037BBE9C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6">
              <a:extLst>
                <a:ext uri="{FF2B5EF4-FFF2-40B4-BE49-F238E27FC236}">
                  <a16:creationId xmlns:a16="http://schemas.microsoft.com/office/drawing/2014/main" id="{D35099EC-D99F-C2A8-7409-D0ADC85F1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163" name="Rectangle 7">
            <a:extLst>
              <a:ext uri="{FF2B5EF4-FFF2-40B4-BE49-F238E27FC236}">
                <a16:creationId xmlns:a16="http://schemas.microsoft.com/office/drawing/2014/main" id="{A29B4987-E9C5-6E17-8502-3D79CD861DF7}"/>
              </a:ext>
            </a:extLst>
          </p:cNvPr>
          <p:cNvSpPr>
            <a:spLocks noGrp="1" noChangeArrowheads="1"/>
          </p:cNvSpPr>
          <p:nvPr>
            <p:ph type="title"/>
          </p:nvPr>
        </p:nvSpPr>
        <p:spPr>
          <a:xfrm>
            <a:off x="-184150" y="-155575"/>
            <a:ext cx="9467850" cy="1143000"/>
          </a:xfrm>
        </p:spPr>
        <p:txBody>
          <a:bodyPr/>
          <a:lstStyle/>
          <a:p>
            <a:r>
              <a:rPr lang="pl-PL" altLang="it-IT" sz="2900">
                <a:solidFill>
                  <a:srgbClr val="0033CC"/>
                </a:solidFill>
                <a:latin typeface="Verdana" panose="020B0604030504040204" pitchFamily="34" charset="0"/>
              </a:rPr>
              <a:t>Strategies for Cognitive Pedagogy: Neo-realism</a:t>
            </a:r>
            <a:endParaRPr lang="en-US" altLang="it-IT" sz="2900" dirty="0">
              <a:solidFill>
                <a:srgbClr val="0033CC"/>
              </a:solidFill>
            </a:endParaRPr>
          </a:p>
        </p:txBody>
      </p:sp>
      <p:sp>
        <p:nvSpPr>
          <p:cNvPr id="92164" name="CasellaDiTesto 5">
            <a:extLst>
              <a:ext uri="{FF2B5EF4-FFF2-40B4-BE49-F238E27FC236}">
                <a16:creationId xmlns:a16="http://schemas.microsoft.com/office/drawing/2014/main" id="{C49A5E60-E52C-44DB-1A81-937A22681C0C}"/>
              </a:ext>
            </a:extLst>
          </p:cNvPr>
          <p:cNvSpPr txBox="1">
            <a:spLocks noChangeArrowheads="1"/>
          </p:cNvSpPr>
          <p:nvPr/>
        </p:nvSpPr>
        <p:spPr bwMode="auto">
          <a:xfrm>
            <a:off x="0" y="4451350"/>
            <a:ext cx="8755063"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2200" dirty="0"/>
              <a:t>Nel mondo «virtuale» un vero oggetto da toccare diventa una prelibatezza</a:t>
            </a:r>
            <a:r>
              <a:rPr lang="pl-PL" altLang="it-IT" sz="2200"/>
              <a:t> </a:t>
            </a:r>
          </a:p>
          <a:p>
            <a:pPr>
              <a:spcBef>
                <a:spcPct val="0"/>
              </a:spcBef>
              <a:buFontTx/>
              <a:buNone/>
            </a:pPr>
            <a:r>
              <a:rPr lang="it-IT" altLang="it-IT" sz="2200" dirty="0"/>
              <a:t>Tutto che si può mostrare, bisogna mostrare, e anche di più.</a:t>
            </a:r>
            <a:r>
              <a:rPr lang="pl-PL" altLang="it-IT" sz="2200"/>
              <a:t> </a:t>
            </a:r>
            <a:r>
              <a:rPr lang="it-IT" altLang="it-IT" sz="2200" dirty="0"/>
              <a:t> </a:t>
            </a:r>
            <a:endParaRPr lang="pl-PL" altLang="it-IT" sz="2200"/>
          </a:p>
          <a:p>
            <a:pPr>
              <a:spcBef>
                <a:spcPct val="0"/>
              </a:spcBef>
              <a:buFontTx/>
              <a:buNone/>
            </a:pPr>
            <a:endParaRPr lang="pl-PL" altLang="it-IT" sz="2200"/>
          </a:p>
          <a:p>
            <a:pPr>
              <a:spcBef>
                <a:spcPct val="0"/>
              </a:spcBef>
              <a:buFontTx/>
              <a:buNone/>
            </a:pPr>
            <a:r>
              <a:rPr lang="pl-PL" altLang="it-IT" sz="2200">
                <a:solidFill>
                  <a:srgbClr val="FF0000"/>
                </a:solidFill>
              </a:rPr>
              <a:t>E’ un valore di autenticita’:</a:t>
            </a:r>
            <a:r>
              <a:rPr lang="pl-PL" altLang="it-IT" sz="2200"/>
              <a:t> imparare provando, con le mani proprie (non per „sentito dire”)</a:t>
            </a:r>
            <a:endParaRPr lang="it-IT" altLang="it-IT" sz="2200" dirty="0"/>
          </a:p>
          <a:p>
            <a:pPr>
              <a:spcBef>
                <a:spcPct val="0"/>
              </a:spcBef>
              <a:buFontTx/>
              <a:buNone/>
            </a:pPr>
            <a:r>
              <a:rPr lang="it-IT" altLang="it-IT" sz="20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6B01C286-9758-DFF8-70F6-66010F364E23}"/>
              </a:ext>
            </a:extLst>
          </p:cNvPr>
          <p:cNvSpPr>
            <a:spLocks noGrp="1" noChangeArrowheads="1"/>
          </p:cNvSpPr>
          <p:nvPr>
            <p:ph type="title"/>
          </p:nvPr>
        </p:nvSpPr>
        <p:spPr/>
        <p:txBody>
          <a:bodyPr/>
          <a:lstStyle/>
          <a:p>
            <a:r>
              <a:rPr lang="it-IT" altLang="it-IT" sz="3600" dirty="0">
                <a:solidFill>
                  <a:schemeClr val="accent2"/>
                </a:solidFill>
              </a:rPr>
              <a:t>I</a:t>
            </a:r>
            <a:r>
              <a:rPr lang="pl-PL" altLang="it-IT" sz="3600" dirty="0">
                <a:solidFill>
                  <a:schemeClr val="accent2"/>
                </a:solidFill>
              </a:rPr>
              <a:t>per-</a:t>
            </a:r>
            <a:r>
              <a:rPr lang="it-IT" altLang="it-IT" sz="3600" dirty="0">
                <a:solidFill>
                  <a:schemeClr val="accent2"/>
                </a:solidFill>
              </a:rPr>
              <a:t>costruttivismo </a:t>
            </a:r>
            <a:r>
              <a:rPr lang="pl-PL" altLang="it-IT" sz="3600" dirty="0">
                <a:solidFill>
                  <a:schemeClr val="accent2"/>
                </a:solidFill>
              </a:rPr>
              <a:t>↔ pedagogia</a:t>
            </a:r>
          </a:p>
        </p:txBody>
      </p:sp>
      <p:pic>
        <p:nvPicPr>
          <p:cNvPr id="94211" name="Picture 3">
            <a:extLst>
              <a:ext uri="{FF2B5EF4-FFF2-40B4-BE49-F238E27FC236}">
                <a16:creationId xmlns:a16="http://schemas.microsoft.com/office/drawing/2014/main" id="{2FF1A67F-EBA7-1ACF-2A14-53308DD87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60258C99-B071-2D68-B65A-B73EABCA22DA}"/>
              </a:ext>
            </a:extLst>
          </p:cNvPr>
          <p:cNvSpPr txBox="1"/>
          <p:nvPr/>
        </p:nvSpPr>
        <p:spPr>
          <a:xfrm>
            <a:off x="637849" y="5517232"/>
            <a:ext cx="3214071" cy="646331"/>
          </a:xfrm>
          <a:prstGeom prst="rect">
            <a:avLst/>
          </a:prstGeom>
          <a:noFill/>
        </p:spPr>
        <p:txBody>
          <a:bodyPr wrap="square" rtlCol="0">
            <a:spAutoFit/>
          </a:bodyPr>
          <a:lstStyle/>
          <a:p>
            <a:r>
              <a:rPr lang="it-IT" dirty="0"/>
              <a:t>Divisione di compiti e l’auto-organizzazione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F92D595-E0F3-464F-5730-E17E1B80A5C3}"/>
              </a:ext>
            </a:extLst>
          </p:cNvPr>
          <p:cNvSpPr>
            <a:spLocks noGrp="1" noChangeArrowheads="1"/>
          </p:cNvSpPr>
          <p:nvPr>
            <p:ph type="title"/>
          </p:nvPr>
        </p:nvSpPr>
        <p:spPr/>
        <p:txBody>
          <a:bodyPr/>
          <a:lstStyle/>
          <a:p>
            <a:r>
              <a:rPr lang="it-IT" altLang="it-IT" sz="3600" dirty="0">
                <a:solidFill>
                  <a:schemeClr val="accent2"/>
                </a:solidFill>
              </a:rPr>
              <a:t>I</a:t>
            </a:r>
            <a:r>
              <a:rPr lang="pl-PL" altLang="it-IT" sz="3600" dirty="0">
                <a:solidFill>
                  <a:schemeClr val="accent2"/>
                </a:solidFill>
              </a:rPr>
              <a:t>per-</a:t>
            </a:r>
            <a:r>
              <a:rPr lang="it-IT" altLang="it-IT" sz="3600" dirty="0">
                <a:solidFill>
                  <a:schemeClr val="accent2"/>
                </a:solidFill>
              </a:rPr>
              <a:t>costruttivismo </a:t>
            </a:r>
            <a:r>
              <a:rPr lang="pl-PL" altLang="it-IT" sz="3600" dirty="0">
                <a:solidFill>
                  <a:schemeClr val="accent2"/>
                </a:solidFill>
              </a:rPr>
              <a:t>↔ pedagogia</a:t>
            </a:r>
          </a:p>
        </p:txBody>
      </p:sp>
      <p:pic>
        <p:nvPicPr>
          <p:cNvPr id="96259" name="Picture 3">
            <a:extLst>
              <a:ext uri="{FF2B5EF4-FFF2-40B4-BE49-F238E27FC236}">
                <a16:creationId xmlns:a16="http://schemas.microsoft.com/office/drawing/2014/main" id="{8A2E1D51-6E12-247E-9947-CD6B2EA5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0" name="Picture 4">
            <a:extLst>
              <a:ext uri="{FF2B5EF4-FFF2-40B4-BE49-F238E27FC236}">
                <a16:creationId xmlns:a16="http://schemas.microsoft.com/office/drawing/2014/main" id="{E79F9D2C-ADB1-7F37-0B85-892A112C4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20938"/>
            <a:ext cx="461803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E3729450-E410-FA5E-2956-8FBCFD85E3F0}"/>
              </a:ext>
            </a:extLst>
          </p:cNvPr>
          <p:cNvSpPr txBox="1"/>
          <p:nvPr/>
        </p:nvSpPr>
        <p:spPr>
          <a:xfrm>
            <a:off x="2267744" y="5937031"/>
            <a:ext cx="3214071" cy="646331"/>
          </a:xfrm>
          <a:prstGeom prst="rect">
            <a:avLst/>
          </a:prstGeom>
          <a:noFill/>
        </p:spPr>
        <p:txBody>
          <a:bodyPr wrap="square" rtlCol="0">
            <a:spAutoFit/>
          </a:bodyPr>
          <a:lstStyle/>
          <a:p>
            <a:r>
              <a:rPr lang="it-IT" dirty="0"/>
              <a:t>Spettro dell’autismo (?): </a:t>
            </a:r>
          </a:p>
          <a:p>
            <a:r>
              <a:rPr lang="it-IT" dirty="0"/>
              <a:t>«ti do tutto il tempo che vuoi»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 calcmode="lin" valueType="num">
                                      <p:cBhvr additive="base">
                                        <p:cTn id="7" dur="500" fill="hold"/>
                                        <p:tgtEl>
                                          <p:spTgt spid="173060"/>
                                        </p:tgtEl>
                                        <p:attrNameLst>
                                          <p:attrName>ppt_x</p:attrName>
                                        </p:attrNameLst>
                                      </p:cBhvr>
                                      <p:tavLst>
                                        <p:tav tm="0">
                                          <p:val>
                                            <p:strVal val="1+#ppt_w/2"/>
                                          </p:val>
                                        </p:tav>
                                        <p:tav tm="100000">
                                          <p:val>
                                            <p:strVal val="#ppt_x"/>
                                          </p:val>
                                        </p:tav>
                                      </p:tavLst>
                                    </p:anim>
                                    <p:anim calcmode="lin" valueType="num">
                                      <p:cBhvr additive="base">
                                        <p:cTn id="8" dur="500" fill="hold"/>
                                        <p:tgtEl>
                                          <p:spTgt spid="173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8E427B4-2B54-FE5D-3FB4-CA310402622F}"/>
              </a:ext>
            </a:extLst>
          </p:cNvPr>
          <p:cNvSpPr>
            <a:spLocks noGrp="1" noChangeArrowheads="1"/>
          </p:cNvSpPr>
          <p:nvPr>
            <p:ph type="title"/>
          </p:nvPr>
        </p:nvSpPr>
        <p:spPr/>
        <p:txBody>
          <a:bodyPr/>
          <a:lstStyle/>
          <a:p>
            <a:r>
              <a:rPr lang="it-IT" altLang="it-IT" sz="3600" dirty="0">
                <a:solidFill>
                  <a:schemeClr val="accent2"/>
                </a:solidFill>
              </a:rPr>
              <a:t>Motivazione: </a:t>
            </a:r>
            <a:r>
              <a:rPr lang="pl-PL" altLang="it-IT" sz="3600" dirty="0">
                <a:solidFill>
                  <a:schemeClr val="accent2"/>
                </a:solidFill>
              </a:rPr>
              <a:t>R + D Global shares</a:t>
            </a:r>
            <a:endParaRPr lang="en-US" altLang="it-IT" sz="3600" dirty="0">
              <a:solidFill>
                <a:schemeClr val="accent2"/>
              </a:solidFill>
            </a:endParaRPr>
          </a:p>
        </p:txBody>
      </p:sp>
      <p:sp>
        <p:nvSpPr>
          <p:cNvPr id="70659" name="Rectangle 3">
            <a:extLst>
              <a:ext uri="{FF2B5EF4-FFF2-40B4-BE49-F238E27FC236}">
                <a16:creationId xmlns:a16="http://schemas.microsoft.com/office/drawing/2014/main" id="{5E527D7F-C1FB-3CA5-1B04-A8FA94AF0854}"/>
              </a:ext>
            </a:extLst>
          </p:cNvPr>
          <p:cNvSpPr>
            <a:spLocks noChangeArrowheads="1"/>
          </p:cNvSpPr>
          <p:nvPr/>
        </p:nvSpPr>
        <p:spPr bwMode="auto">
          <a:xfrm>
            <a:off x="2339975" y="6613525"/>
            <a:ext cx="616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000" dirty="0"/>
              <a:t>http://ec.europa.eu/research/era/docs/en/facts&amp;figures-european-commission-key-figures2008-2009-en.pdf</a:t>
            </a:r>
          </a:p>
        </p:txBody>
      </p:sp>
      <p:pic>
        <p:nvPicPr>
          <p:cNvPr id="70660" name="Picture 4">
            <a:extLst>
              <a:ext uri="{FF2B5EF4-FFF2-40B4-BE49-F238E27FC236}">
                <a16:creationId xmlns:a16="http://schemas.microsoft.com/office/drawing/2014/main" id="{D66ABAAF-1FA2-9EF4-EBFC-57DAE7E82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41425"/>
            <a:ext cx="8208962"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Oval 5">
            <a:extLst>
              <a:ext uri="{FF2B5EF4-FFF2-40B4-BE49-F238E27FC236}">
                <a16:creationId xmlns:a16="http://schemas.microsoft.com/office/drawing/2014/main" id="{9CF1F8A0-CDE8-E722-C181-4274B4B249A5}"/>
              </a:ext>
            </a:extLst>
          </p:cNvPr>
          <p:cNvSpPr>
            <a:spLocks noChangeArrowheads="1"/>
          </p:cNvSpPr>
          <p:nvPr/>
        </p:nvSpPr>
        <p:spPr bwMode="auto">
          <a:xfrm>
            <a:off x="1547813" y="5373688"/>
            <a:ext cx="936625" cy="431800"/>
          </a:xfrm>
          <a:prstGeom prst="ellipse">
            <a:avLst/>
          </a:prstGeom>
          <a:solidFill>
            <a:schemeClr val="accent1">
              <a:alpha val="0"/>
            </a:schemeClr>
          </a:solidFill>
          <a:ln w="222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dirty="0"/>
          </a:p>
        </p:txBody>
      </p:sp>
      <p:sp>
        <p:nvSpPr>
          <p:cNvPr id="70662" name="Text Box 6">
            <a:extLst>
              <a:ext uri="{FF2B5EF4-FFF2-40B4-BE49-F238E27FC236}">
                <a16:creationId xmlns:a16="http://schemas.microsoft.com/office/drawing/2014/main" id="{D35D85AF-89AB-CCD5-B7ED-E6231D33023B}"/>
              </a:ext>
            </a:extLst>
          </p:cNvPr>
          <p:cNvSpPr txBox="1">
            <a:spLocks noChangeArrowheads="1"/>
          </p:cNvSpPr>
          <p:nvPr/>
        </p:nvSpPr>
        <p:spPr bwMode="auto">
          <a:xfrm>
            <a:off x="3563938" y="5949950"/>
            <a:ext cx="4972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800" b="1">
                <a:solidFill>
                  <a:srgbClr val="FF3300"/>
                </a:solidFill>
              </a:rPr>
              <a:t>L’Europa deve darsi da fare!</a:t>
            </a:r>
            <a:endParaRPr lang="en-US" altLang="it-IT" sz="2800" b="1" dirty="0">
              <a:solidFill>
                <a:srgbClr val="FF33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8FECA11-4CD6-F67A-8C50-38ADEAA43D72}"/>
              </a:ext>
            </a:extLst>
          </p:cNvPr>
          <p:cNvSpPr>
            <a:spLocks noGrp="1" noChangeArrowheads="1"/>
          </p:cNvSpPr>
          <p:nvPr>
            <p:ph type="title"/>
          </p:nvPr>
        </p:nvSpPr>
        <p:spPr/>
        <p:txBody>
          <a:bodyPr/>
          <a:lstStyle/>
          <a:p>
            <a:r>
              <a:rPr lang="it-IT" altLang="it-IT" sz="3600" dirty="0">
                <a:solidFill>
                  <a:schemeClr val="accent2"/>
                </a:solidFill>
              </a:rPr>
              <a:t>I</a:t>
            </a:r>
            <a:r>
              <a:rPr lang="pl-PL" altLang="it-IT" sz="3600" dirty="0">
                <a:solidFill>
                  <a:schemeClr val="accent2"/>
                </a:solidFill>
              </a:rPr>
              <a:t>per-</a:t>
            </a:r>
            <a:r>
              <a:rPr lang="it-IT" altLang="it-IT" sz="3600" dirty="0">
                <a:solidFill>
                  <a:schemeClr val="accent2"/>
                </a:solidFill>
              </a:rPr>
              <a:t>costruttivismo </a:t>
            </a:r>
            <a:r>
              <a:rPr lang="pl-PL" altLang="it-IT" sz="3600" dirty="0">
                <a:solidFill>
                  <a:schemeClr val="accent2"/>
                </a:solidFill>
              </a:rPr>
              <a:t>↔ pedagogia</a:t>
            </a:r>
          </a:p>
        </p:txBody>
      </p:sp>
      <p:pic>
        <p:nvPicPr>
          <p:cNvPr id="98307" name="Picture 3">
            <a:extLst>
              <a:ext uri="{FF2B5EF4-FFF2-40B4-BE49-F238E27FC236}">
                <a16:creationId xmlns:a16="http://schemas.microsoft.com/office/drawing/2014/main" id="{C80E019D-3FB7-ED3E-C464-553F0E85F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8" name="Picture 4">
            <a:extLst>
              <a:ext uri="{FF2B5EF4-FFF2-40B4-BE49-F238E27FC236}">
                <a16:creationId xmlns:a16="http://schemas.microsoft.com/office/drawing/2014/main" id="{C0F5F0A2-193F-757E-5420-F3133D67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420938"/>
            <a:ext cx="4618037"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5">
            <a:extLst>
              <a:ext uri="{FF2B5EF4-FFF2-40B4-BE49-F238E27FC236}">
                <a16:creationId xmlns:a16="http://schemas.microsoft.com/office/drawing/2014/main" id="{5FACF95D-100A-5729-C434-1A53325E3F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213100"/>
            <a:ext cx="4484688"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99465124-DB28-6EC6-E005-DB10760E7195}"/>
              </a:ext>
            </a:extLst>
          </p:cNvPr>
          <p:cNvSpPr txBox="1"/>
          <p:nvPr/>
        </p:nvSpPr>
        <p:spPr>
          <a:xfrm>
            <a:off x="912326" y="5930682"/>
            <a:ext cx="3214071" cy="646331"/>
          </a:xfrm>
          <a:prstGeom prst="rect">
            <a:avLst/>
          </a:prstGeom>
          <a:noFill/>
        </p:spPr>
        <p:txBody>
          <a:bodyPr wrap="square" rtlCol="0">
            <a:spAutoFit/>
          </a:bodyPr>
          <a:lstStyle/>
          <a:p>
            <a:r>
              <a:rPr lang="it-IT" dirty="0"/>
              <a:t>Spettro dell’autismo (?): </a:t>
            </a:r>
          </a:p>
          <a:p>
            <a:r>
              <a:rPr lang="it-IT" dirty="0"/>
              <a:t>«prova quanto vuoi!»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5108"/>
                                        </p:tgtEl>
                                        <p:attrNameLst>
                                          <p:attrName>style.visibility</p:attrName>
                                        </p:attrNameLst>
                                      </p:cBhvr>
                                      <p:to>
                                        <p:strVal val="visible"/>
                                      </p:to>
                                    </p:set>
                                    <p:anim calcmode="lin" valueType="num">
                                      <p:cBhvr additive="base">
                                        <p:cTn id="7" dur="500" fill="hold"/>
                                        <p:tgtEl>
                                          <p:spTgt spid="175108"/>
                                        </p:tgtEl>
                                        <p:attrNameLst>
                                          <p:attrName>ppt_x</p:attrName>
                                        </p:attrNameLst>
                                      </p:cBhvr>
                                      <p:tavLst>
                                        <p:tav tm="0">
                                          <p:val>
                                            <p:strVal val="1+#ppt_w/2"/>
                                          </p:val>
                                        </p:tav>
                                        <p:tav tm="100000">
                                          <p:val>
                                            <p:strVal val="#ppt_x"/>
                                          </p:val>
                                        </p:tav>
                                      </p:tavLst>
                                    </p:anim>
                                    <p:anim calcmode="lin" valueType="num">
                                      <p:cBhvr additive="base">
                                        <p:cTn id="8" dur="500" fill="hold"/>
                                        <p:tgtEl>
                                          <p:spTgt spid="1751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5109"/>
                                        </p:tgtEl>
                                        <p:attrNameLst>
                                          <p:attrName>style.visibility</p:attrName>
                                        </p:attrNameLst>
                                      </p:cBhvr>
                                      <p:to>
                                        <p:strVal val="visible"/>
                                      </p:to>
                                    </p:set>
                                    <p:anim calcmode="lin" valueType="num">
                                      <p:cBhvr additive="base">
                                        <p:cTn id="13" dur="500" fill="hold"/>
                                        <p:tgtEl>
                                          <p:spTgt spid="175109"/>
                                        </p:tgtEl>
                                        <p:attrNameLst>
                                          <p:attrName>ppt_x</p:attrName>
                                        </p:attrNameLst>
                                      </p:cBhvr>
                                      <p:tavLst>
                                        <p:tav tm="0">
                                          <p:val>
                                            <p:strVal val="1+#ppt_w/2"/>
                                          </p:val>
                                        </p:tav>
                                        <p:tav tm="100000">
                                          <p:val>
                                            <p:strVal val="#ppt_x"/>
                                          </p:val>
                                        </p:tav>
                                      </p:tavLst>
                                    </p:anim>
                                    <p:anim calcmode="lin" valueType="num">
                                      <p:cBhvr additive="base">
                                        <p:cTn id="14" dur="500" fill="hold"/>
                                        <p:tgtEl>
                                          <p:spTgt spid="175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6962166-59D4-E9DC-316A-7E387A781734}"/>
              </a:ext>
            </a:extLst>
          </p:cNvPr>
          <p:cNvSpPr>
            <a:spLocks noGrp="1" noChangeArrowheads="1"/>
          </p:cNvSpPr>
          <p:nvPr>
            <p:ph type="title"/>
          </p:nvPr>
        </p:nvSpPr>
        <p:spPr>
          <a:xfrm>
            <a:off x="457200" y="223838"/>
            <a:ext cx="8229600" cy="1143000"/>
          </a:xfrm>
        </p:spPr>
        <p:txBody>
          <a:bodyPr/>
          <a:lstStyle/>
          <a:p>
            <a:r>
              <a:rPr lang="pl-PL" altLang="it-IT" sz="3600" dirty="0">
                <a:solidFill>
                  <a:schemeClr val="hlink"/>
                </a:solidFill>
              </a:rPr>
              <a:t>Uni</a:t>
            </a:r>
            <a:r>
              <a:rPr lang="it-IT" altLang="it-IT" sz="3600" dirty="0" err="1">
                <a:solidFill>
                  <a:schemeClr val="hlink"/>
                </a:solidFill>
              </a:rPr>
              <a:t>versità</a:t>
            </a:r>
            <a:r>
              <a:rPr lang="it-IT" altLang="it-IT" sz="3600" dirty="0">
                <a:solidFill>
                  <a:schemeClr val="hlink"/>
                </a:solidFill>
              </a:rPr>
              <a:t> per bambini </a:t>
            </a:r>
            <a:r>
              <a:rPr lang="pl-PL" altLang="it-IT" sz="3600" dirty="0">
                <a:solidFill>
                  <a:schemeClr val="hlink"/>
                </a:solidFill>
              </a:rPr>
              <a:t>UniKids </a:t>
            </a:r>
            <a:br>
              <a:rPr lang="pl-PL" altLang="it-IT" sz="3600" dirty="0">
                <a:solidFill>
                  <a:schemeClr val="hlink"/>
                </a:solidFill>
              </a:rPr>
            </a:br>
            <a:r>
              <a:rPr lang="pl-PL" altLang="it-IT" sz="3600" dirty="0">
                <a:solidFill>
                  <a:schemeClr val="hlink"/>
                </a:solidFill>
              </a:rPr>
              <a:t>– </a:t>
            </a:r>
            <a:r>
              <a:rPr lang="it-IT" altLang="it-IT" sz="3600" dirty="0">
                <a:solidFill>
                  <a:schemeClr val="hlink"/>
                </a:solidFill>
              </a:rPr>
              <a:t>lo spettatore molto esigente</a:t>
            </a:r>
            <a:endParaRPr lang="pl-PL" altLang="it-IT" sz="3600" dirty="0">
              <a:solidFill>
                <a:schemeClr val="hlink"/>
              </a:solidFill>
            </a:endParaRPr>
          </a:p>
        </p:txBody>
      </p:sp>
      <p:pic>
        <p:nvPicPr>
          <p:cNvPr id="102403" name="Picture 3">
            <a:extLst>
              <a:ext uri="{FF2B5EF4-FFF2-40B4-BE49-F238E27FC236}">
                <a16:creationId xmlns:a16="http://schemas.microsoft.com/office/drawing/2014/main" id="{135CBEB5-C082-0F73-66ED-807AD1CD0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9703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7">
            <a:extLst>
              <a:ext uri="{FF2B5EF4-FFF2-40B4-BE49-F238E27FC236}">
                <a16:creationId xmlns:a16="http://schemas.microsoft.com/office/drawing/2014/main" id="{E0AFAC57-7C2A-53DE-6E3E-FA24F862607E}"/>
              </a:ext>
            </a:extLst>
          </p:cNvPr>
          <p:cNvSpPr txBox="1">
            <a:spLocks noChangeArrowheads="1"/>
          </p:cNvSpPr>
          <p:nvPr/>
        </p:nvSpPr>
        <p:spPr bwMode="auto">
          <a:xfrm>
            <a:off x="184651" y="4653136"/>
            <a:ext cx="54040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dirty="0">
                <a:solidFill>
                  <a:srgbClr val="FF0000"/>
                </a:solidFill>
              </a:rPr>
              <a:t>«Elettrone, cioè ambra» </a:t>
            </a:r>
            <a:r>
              <a:rPr lang="pl-PL" altLang="it-IT" sz="1800" dirty="0">
                <a:solidFill>
                  <a:srgbClr val="FF0000"/>
                </a:solidFill>
              </a:rPr>
              <a:t>G. Karwasz, </a:t>
            </a:r>
            <a:r>
              <a:rPr lang="it-IT" altLang="it-IT" sz="1800" dirty="0">
                <a:solidFill>
                  <a:srgbClr val="FF0000"/>
                </a:solidFill>
              </a:rPr>
              <a:t>2012, Lublino</a:t>
            </a:r>
          </a:p>
          <a:p>
            <a:pPr>
              <a:spcBef>
                <a:spcPct val="0"/>
              </a:spcBef>
              <a:buFontTx/>
              <a:buNone/>
            </a:pPr>
            <a:endParaRPr lang="it-IT" altLang="it-IT" sz="1800" dirty="0">
              <a:solidFill>
                <a:srgbClr val="FF0000"/>
              </a:solidFill>
            </a:endParaRPr>
          </a:p>
          <a:p>
            <a:pPr>
              <a:spcBef>
                <a:spcPct val="0"/>
              </a:spcBef>
              <a:buFontTx/>
              <a:buNone/>
            </a:pPr>
            <a:r>
              <a:rPr lang="it-IT" altLang="it-IT" sz="1800" dirty="0">
                <a:solidFill>
                  <a:srgbClr val="FF0000"/>
                </a:solidFill>
              </a:rPr>
              <a:t>Preparazione di scenari e esperimenti</a:t>
            </a:r>
            <a:endParaRPr lang="en-AU" altLang="it-IT" sz="1800" dirty="0">
              <a:solidFill>
                <a:srgbClr val="FF0000"/>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AE4CD4D-8111-EE4E-43C1-6F7FEBC8702C}"/>
              </a:ext>
            </a:extLst>
          </p:cNvPr>
          <p:cNvSpPr>
            <a:spLocks noGrp="1" noChangeArrowheads="1"/>
          </p:cNvSpPr>
          <p:nvPr>
            <p:ph type="title"/>
          </p:nvPr>
        </p:nvSpPr>
        <p:spPr>
          <a:xfrm>
            <a:off x="457200" y="223838"/>
            <a:ext cx="8229600" cy="1143000"/>
          </a:xfrm>
        </p:spPr>
        <p:txBody>
          <a:bodyPr/>
          <a:lstStyle/>
          <a:p>
            <a:r>
              <a:rPr lang="pl-PL" altLang="it-IT" sz="3600" dirty="0">
                <a:solidFill>
                  <a:schemeClr val="hlink"/>
                </a:solidFill>
              </a:rPr>
              <a:t>Uni</a:t>
            </a:r>
            <a:r>
              <a:rPr lang="it-IT" altLang="it-IT" sz="3600" dirty="0" err="1">
                <a:solidFill>
                  <a:schemeClr val="hlink"/>
                </a:solidFill>
              </a:rPr>
              <a:t>versità</a:t>
            </a:r>
            <a:r>
              <a:rPr lang="it-IT" altLang="it-IT" sz="3600" dirty="0">
                <a:solidFill>
                  <a:schemeClr val="hlink"/>
                </a:solidFill>
              </a:rPr>
              <a:t> per bambini </a:t>
            </a:r>
            <a:r>
              <a:rPr lang="pl-PL" altLang="it-IT" sz="3600" dirty="0">
                <a:solidFill>
                  <a:schemeClr val="hlink"/>
                </a:solidFill>
              </a:rPr>
              <a:t>UniKids </a:t>
            </a:r>
            <a:br>
              <a:rPr lang="pl-PL" altLang="it-IT" sz="3600" dirty="0">
                <a:solidFill>
                  <a:schemeClr val="hlink"/>
                </a:solidFill>
              </a:rPr>
            </a:br>
            <a:r>
              <a:rPr lang="pl-PL" altLang="it-IT" sz="3600" dirty="0">
                <a:solidFill>
                  <a:schemeClr val="hlink"/>
                </a:solidFill>
              </a:rPr>
              <a:t>– </a:t>
            </a:r>
            <a:r>
              <a:rPr lang="it-IT" altLang="it-IT" sz="3600" dirty="0">
                <a:solidFill>
                  <a:schemeClr val="hlink"/>
                </a:solidFill>
              </a:rPr>
              <a:t>lo spettatore molto esigente</a:t>
            </a:r>
            <a:endParaRPr lang="pl-PL" altLang="it-IT" sz="3600" dirty="0">
              <a:solidFill>
                <a:schemeClr val="hlink"/>
              </a:solidFill>
            </a:endParaRPr>
          </a:p>
        </p:txBody>
      </p:sp>
      <p:pic>
        <p:nvPicPr>
          <p:cNvPr id="104451" name="Picture 3">
            <a:extLst>
              <a:ext uri="{FF2B5EF4-FFF2-40B4-BE49-F238E27FC236}">
                <a16:creationId xmlns:a16="http://schemas.microsoft.com/office/drawing/2014/main" id="{84A3C8B8-E9E0-37E0-5F1C-F4AA30282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9703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a:extLst>
              <a:ext uri="{FF2B5EF4-FFF2-40B4-BE49-F238E27FC236}">
                <a16:creationId xmlns:a16="http://schemas.microsoft.com/office/drawing/2014/main" id="{52405D4A-3919-BB9B-2DDD-730CFDA93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33600"/>
            <a:ext cx="37544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04206A7D-E4F0-0F42-C5D1-A809DE3DC9E9}"/>
              </a:ext>
            </a:extLst>
          </p:cNvPr>
          <p:cNvSpPr txBox="1">
            <a:spLocks noChangeArrowheads="1"/>
          </p:cNvSpPr>
          <p:nvPr/>
        </p:nvSpPr>
        <p:spPr bwMode="auto">
          <a:xfrm>
            <a:off x="200312" y="5119360"/>
            <a:ext cx="540404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dirty="0">
                <a:solidFill>
                  <a:srgbClr val="FF0000"/>
                </a:solidFill>
              </a:rPr>
              <a:t>«Elettrone, cioè ambra» </a:t>
            </a:r>
            <a:r>
              <a:rPr lang="pl-PL" altLang="it-IT" sz="1800" dirty="0">
                <a:solidFill>
                  <a:srgbClr val="FF0000"/>
                </a:solidFill>
              </a:rPr>
              <a:t>G. Karwasz, </a:t>
            </a:r>
            <a:r>
              <a:rPr lang="it-IT" altLang="it-IT" sz="1800" dirty="0">
                <a:solidFill>
                  <a:srgbClr val="FF0000"/>
                </a:solidFill>
              </a:rPr>
              <a:t>2012, Lublino</a:t>
            </a:r>
          </a:p>
          <a:p>
            <a:pPr>
              <a:spcBef>
                <a:spcPct val="0"/>
              </a:spcBef>
              <a:buFontTx/>
              <a:buNone/>
            </a:pPr>
            <a:endParaRPr lang="it-IT" altLang="it-IT" sz="1800" dirty="0">
              <a:solidFill>
                <a:srgbClr val="FF0000"/>
              </a:solidFill>
            </a:endParaRPr>
          </a:p>
          <a:p>
            <a:pPr>
              <a:spcBef>
                <a:spcPct val="0"/>
              </a:spcBef>
              <a:buFontTx/>
              <a:buNone/>
            </a:pPr>
            <a:r>
              <a:rPr lang="it-IT" altLang="it-IT" sz="1800" dirty="0">
                <a:solidFill>
                  <a:srgbClr val="FF0000"/>
                </a:solidFill>
              </a:rPr>
              <a:t>Libertà di partecipazione in qualsiasi momento</a:t>
            </a:r>
            <a:endParaRPr lang="en-AU" altLang="it-IT" sz="1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fade">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E11B36-34D6-6677-1C06-7B463F6A27D0}"/>
              </a:ext>
            </a:extLst>
          </p:cNvPr>
          <p:cNvSpPr>
            <a:spLocks noGrp="1" noChangeArrowheads="1"/>
          </p:cNvSpPr>
          <p:nvPr>
            <p:ph type="title"/>
          </p:nvPr>
        </p:nvSpPr>
        <p:spPr>
          <a:xfrm>
            <a:off x="457200" y="223838"/>
            <a:ext cx="8229600" cy="1143000"/>
          </a:xfrm>
        </p:spPr>
        <p:txBody>
          <a:bodyPr/>
          <a:lstStyle/>
          <a:p>
            <a:r>
              <a:rPr lang="pl-PL" altLang="it-IT" sz="3600" dirty="0">
                <a:solidFill>
                  <a:schemeClr val="hlink"/>
                </a:solidFill>
              </a:rPr>
              <a:t>Uni</a:t>
            </a:r>
            <a:r>
              <a:rPr lang="it-IT" altLang="it-IT" sz="3600" dirty="0" err="1">
                <a:solidFill>
                  <a:schemeClr val="hlink"/>
                </a:solidFill>
              </a:rPr>
              <a:t>versità</a:t>
            </a:r>
            <a:r>
              <a:rPr lang="it-IT" altLang="it-IT" sz="3600" dirty="0">
                <a:solidFill>
                  <a:schemeClr val="hlink"/>
                </a:solidFill>
              </a:rPr>
              <a:t> per bambini </a:t>
            </a:r>
            <a:r>
              <a:rPr lang="pl-PL" altLang="it-IT" sz="3600" dirty="0">
                <a:solidFill>
                  <a:schemeClr val="hlink"/>
                </a:solidFill>
              </a:rPr>
              <a:t>UniKids </a:t>
            </a:r>
            <a:br>
              <a:rPr lang="pl-PL" altLang="it-IT" sz="3600" dirty="0">
                <a:solidFill>
                  <a:schemeClr val="hlink"/>
                </a:solidFill>
              </a:rPr>
            </a:br>
            <a:r>
              <a:rPr lang="pl-PL" altLang="it-IT" sz="3600" dirty="0">
                <a:solidFill>
                  <a:schemeClr val="hlink"/>
                </a:solidFill>
              </a:rPr>
              <a:t>– </a:t>
            </a:r>
            <a:r>
              <a:rPr lang="it-IT" altLang="it-IT" sz="3600" dirty="0">
                <a:solidFill>
                  <a:schemeClr val="hlink"/>
                </a:solidFill>
              </a:rPr>
              <a:t>lo spettatore molto esigente</a:t>
            </a:r>
            <a:endParaRPr lang="pl-PL" altLang="it-IT" sz="3600" dirty="0">
              <a:solidFill>
                <a:schemeClr val="hlink"/>
              </a:solidFill>
            </a:endParaRPr>
          </a:p>
        </p:txBody>
      </p:sp>
      <p:pic>
        <p:nvPicPr>
          <p:cNvPr id="106499" name="Picture 3">
            <a:extLst>
              <a:ext uri="{FF2B5EF4-FFF2-40B4-BE49-F238E27FC236}">
                <a16:creationId xmlns:a16="http://schemas.microsoft.com/office/drawing/2014/main" id="{2074B85F-0221-7C34-D5EF-B42514F46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9703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a:extLst>
              <a:ext uri="{FF2B5EF4-FFF2-40B4-BE49-F238E27FC236}">
                <a16:creationId xmlns:a16="http://schemas.microsoft.com/office/drawing/2014/main" id="{B655DED4-C59E-98E9-A86A-DFEF356B9E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33600"/>
            <a:ext cx="37544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3" name="Picture 5">
            <a:extLst>
              <a:ext uri="{FF2B5EF4-FFF2-40B4-BE49-F238E27FC236}">
                <a16:creationId xmlns:a16="http://schemas.microsoft.com/office/drawing/2014/main" id="{89D76401-9214-9C48-9EAB-65FA72526F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852738"/>
            <a:ext cx="4103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FB6D56E9-FC99-5783-FE64-347AD869214D}"/>
              </a:ext>
            </a:extLst>
          </p:cNvPr>
          <p:cNvSpPr txBox="1">
            <a:spLocks noChangeArrowheads="1"/>
          </p:cNvSpPr>
          <p:nvPr/>
        </p:nvSpPr>
        <p:spPr bwMode="auto">
          <a:xfrm>
            <a:off x="179388" y="5973090"/>
            <a:ext cx="67633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dirty="0">
                <a:solidFill>
                  <a:srgbClr val="FF0000"/>
                </a:solidFill>
              </a:rPr>
              <a:t>«Elettrone, cioè ambra» </a:t>
            </a:r>
            <a:r>
              <a:rPr lang="pl-PL" altLang="it-IT" sz="1800" dirty="0">
                <a:solidFill>
                  <a:srgbClr val="FF0000"/>
                </a:solidFill>
              </a:rPr>
              <a:t>G. Karwasz, </a:t>
            </a:r>
            <a:r>
              <a:rPr lang="it-IT" altLang="it-IT" sz="1800" dirty="0">
                <a:solidFill>
                  <a:srgbClr val="FF0000"/>
                </a:solidFill>
              </a:rPr>
              <a:t>2012, Lublino</a:t>
            </a:r>
          </a:p>
          <a:p>
            <a:pPr>
              <a:spcBef>
                <a:spcPct val="0"/>
              </a:spcBef>
              <a:buFontTx/>
              <a:buNone/>
            </a:pPr>
            <a:r>
              <a:rPr lang="it-IT" altLang="it-IT" sz="1800" dirty="0">
                <a:solidFill>
                  <a:srgbClr val="FF0000"/>
                </a:solidFill>
              </a:rPr>
              <a:t>Una narrazione più semplice che si può, e ancora più semplice</a:t>
            </a:r>
            <a:endParaRPr lang="en-AU" altLang="it-IT" sz="1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fade">
                                      <p:cBhvr>
                                        <p:cTn id="7" dur="500"/>
                                        <p:tgtEl>
                                          <p:spTgt spid="181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253"/>
                                        </p:tgtEl>
                                        <p:attrNameLst>
                                          <p:attrName>style.visibility</p:attrName>
                                        </p:attrNameLst>
                                      </p:cBhvr>
                                      <p:to>
                                        <p:strVal val="visible"/>
                                      </p:to>
                                    </p:set>
                                    <p:animEffect transition="in" filter="fade">
                                      <p:cBhvr>
                                        <p:cTn id="12" dur="5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8A8D453-AB97-5D61-0204-9F4583AA9E68}"/>
              </a:ext>
            </a:extLst>
          </p:cNvPr>
          <p:cNvSpPr>
            <a:spLocks noGrp="1" noChangeArrowheads="1"/>
          </p:cNvSpPr>
          <p:nvPr>
            <p:ph type="title"/>
          </p:nvPr>
        </p:nvSpPr>
        <p:spPr>
          <a:xfrm>
            <a:off x="457200" y="223838"/>
            <a:ext cx="8229600" cy="1143000"/>
          </a:xfrm>
        </p:spPr>
        <p:txBody>
          <a:bodyPr/>
          <a:lstStyle/>
          <a:p>
            <a:r>
              <a:rPr lang="pl-PL" altLang="it-IT" sz="3600" dirty="0">
                <a:solidFill>
                  <a:schemeClr val="hlink"/>
                </a:solidFill>
              </a:rPr>
              <a:t>Uni</a:t>
            </a:r>
            <a:r>
              <a:rPr lang="it-IT" altLang="it-IT" sz="3600" dirty="0" err="1">
                <a:solidFill>
                  <a:schemeClr val="hlink"/>
                </a:solidFill>
              </a:rPr>
              <a:t>versità</a:t>
            </a:r>
            <a:r>
              <a:rPr lang="it-IT" altLang="it-IT" sz="3600" dirty="0">
                <a:solidFill>
                  <a:schemeClr val="hlink"/>
                </a:solidFill>
              </a:rPr>
              <a:t> per bambini </a:t>
            </a:r>
            <a:r>
              <a:rPr lang="pl-PL" altLang="it-IT" sz="3600" dirty="0">
                <a:solidFill>
                  <a:schemeClr val="hlink"/>
                </a:solidFill>
              </a:rPr>
              <a:t>UniKids </a:t>
            </a:r>
            <a:br>
              <a:rPr lang="pl-PL" altLang="it-IT" sz="3600" dirty="0">
                <a:solidFill>
                  <a:schemeClr val="hlink"/>
                </a:solidFill>
              </a:rPr>
            </a:br>
            <a:r>
              <a:rPr lang="pl-PL" altLang="it-IT" sz="3600" dirty="0">
                <a:solidFill>
                  <a:schemeClr val="hlink"/>
                </a:solidFill>
              </a:rPr>
              <a:t>– </a:t>
            </a:r>
            <a:r>
              <a:rPr lang="it-IT" altLang="it-IT" sz="3600" dirty="0">
                <a:solidFill>
                  <a:schemeClr val="hlink"/>
                </a:solidFill>
              </a:rPr>
              <a:t>lo spettatore molto esigente</a:t>
            </a:r>
            <a:endParaRPr lang="pl-PL" altLang="it-IT" sz="3600" dirty="0">
              <a:solidFill>
                <a:schemeClr val="hlink"/>
              </a:solidFill>
            </a:endParaRPr>
          </a:p>
        </p:txBody>
      </p:sp>
      <p:pic>
        <p:nvPicPr>
          <p:cNvPr id="108547" name="Picture 3">
            <a:extLst>
              <a:ext uri="{FF2B5EF4-FFF2-40B4-BE49-F238E27FC236}">
                <a16:creationId xmlns:a16="http://schemas.microsoft.com/office/drawing/2014/main" id="{DCB67302-2C45-CBE9-7786-CC96A9849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3970337"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a:extLst>
              <a:ext uri="{FF2B5EF4-FFF2-40B4-BE49-F238E27FC236}">
                <a16:creationId xmlns:a16="http://schemas.microsoft.com/office/drawing/2014/main" id="{4B0B588B-F9A4-54FF-E161-5E11F8DE4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1669257"/>
            <a:ext cx="37544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a:extLst>
              <a:ext uri="{FF2B5EF4-FFF2-40B4-BE49-F238E27FC236}">
                <a16:creationId xmlns:a16="http://schemas.microsoft.com/office/drawing/2014/main" id="{17B765D1-756A-3049-60C3-F3A014D81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2110581"/>
            <a:ext cx="4103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a:extLst>
              <a:ext uri="{FF2B5EF4-FFF2-40B4-BE49-F238E27FC236}">
                <a16:creationId xmlns:a16="http://schemas.microsoft.com/office/drawing/2014/main" id="{504487EF-E70A-5E45-024A-FC03CF1CA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2250004"/>
            <a:ext cx="5184576" cy="38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1" name="Text Box 7">
            <a:extLst>
              <a:ext uri="{FF2B5EF4-FFF2-40B4-BE49-F238E27FC236}">
                <a16:creationId xmlns:a16="http://schemas.microsoft.com/office/drawing/2014/main" id="{4C8C8637-83F3-3E0B-EEDF-3E27C34FF796}"/>
              </a:ext>
            </a:extLst>
          </p:cNvPr>
          <p:cNvSpPr txBox="1">
            <a:spLocks noChangeArrowheads="1"/>
          </p:cNvSpPr>
          <p:nvPr/>
        </p:nvSpPr>
        <p:spPr bwMode="auto">
          <a:xfrm>
            <a:off x="2411760" y="6230280"/>
            <a:ext cx="40232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it-IT" altLang="it-IT" sz="1800" dirty="0">
                <a:solidFill>
                  <a:srgbClr val="FF0000"/>
                </a:solidFill>
              </a:rPr>
              <a:t>Tutte le domande ricevono la risposta</a:t>
            </a:r>
            <a:endParaRPr lang="en-AU" altLang="it-IT" sz="1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fade">
                                      <p:cBhvr>
                                        <p:cTn id="12" dur="500"/>
                                        <p:tgtEl>
                                          <p:spTgt spid="553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5302"/>
                                        </p:tgtEl>
                                        <p:attrNameLst>
                                          <p:attrName>style.visibility</p:attrName>
                                        </p:attrNameLst>
                                      </p:cBhvr>
                                      <p:to>
                                        <p:strVal val="visible"/>
                                      </p:to>
                                    </p:set>
                                    <p:animEffect transition="in" filter="fade">
                                      <p:cBhvr>
                                        <p:cTn id="17"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5803384-6C36-C40A-CF32-8788F0C21F77}"/>
              </a:ext>
            </a:extLst>
          </p:cNvPr>
          <p:cNvSpPr>
            <a:spLocks noGrp="1" noChangeArrowheads="1"/>
          </p:cNvSpPr>
          <p:nvPr>
            <p:ph type="title"/>
          </p:nvPr>
        </p:nvSpPr>
        <p:spPr>
          <a:xfrm>
            <a:off x="468313" y="57150"/>
            <a:ext cx="8229600" cy="1143000"/>
          </a:xfrm>
        </p:spPr>
        <p:txBody>
          <a:bodyPr/>
          <a:lstStyle/>
          <a:p>
            <a:r>
              <a:rPr lang="it-IT" altLang="it-IT" sz="4000" dirty="0"/>
              <a:t>Il mondo di oggetti reali (e loro «riflessioni» virtuali</a:t>
            </a:r>
            <a:r>
              <a:rPr lang="pl-PL" altLang="it-IT" sz="4000" dirty="0"/>
              <a:t>)</a:t>
            </a:r>
          </a:p>
        </p:txBody>
      </p:sp>
      <p:pic>
        <p:nvPicPr>
          <p:cNvPr id="110595" name="Picture 3">
            <a:extLst>
              <a:ext uri="{FF2B5EF4-FFF2-40B4-BE49-F238E27FC236}">
                <a16:creationId xmlns:a16="http://schemas.microsoft.com/office/drawing/2014/main" id="{7E026DE9-D138-4CED-6595-3DB38DBDD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63663"/>
            <a:ext cx="7704137"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Text Box 4">
            <a:extLst>
              <a:ext uri="{FF2B5EF4-FFF2-40B4-BE49-F238E27FC236}">
                <a16:creationId xmlns:a16="http://schemas.microsoft.com/office/drawing/2014/main" id="{DBA3EED7-3700-32DD-B524-9F1CC5675C18}"/>
              </a:ext>
            </a:extLst>
          </p:cNvPr>
          <p:cNvSpPr txBox="1">
            <a:spLocks noChangeArrowheads="1"/>
          </p:cNvSpPr>
          <p:nvPr/>
        </p:nvSpPr>
        <p:spPr bwMode="auto">
          <a:xfrm>
            <a:off x="158750" y="6400800"/>
            <a:ext cx="556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hlinkClick r:id="rId4"/>
              </a:rPr>
              <a:t>G. Karwasz i in. „Fizyka i zabawki” PAP Słupsk, 2004</a:t>
            </a:r>
            <a:endParaRPr lang="en-US" altLang="it-IT"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98CEDC9D-303F-CD42-761F-F4C4E1D9E708}"/>
              </a:ext>
            </a:extLst>
          </p:cNvPr>
          <p:cNvSpPr>
            <a:spLocks noGrp="1" noChangeArrowheads="1"/>
          </p:cNvSpPr>
          <p:nvPr>
            <p:ph type="title"/>
          </p:nvPr>
        </p:nvSpPr>
        <p:spPr/>
        <p:txBody>
          <a:bodyPr/>
          <a:lstStyle/>
          <a:p>
            <a:r>
              <a:rPr lang="it-IT" altLang="it-IT" sz="3600" dirty="0">
                <a:solidFill>
                  <a:schemeClr val="accent2"/>
                </a:solidFill>
              </a:rPr>
              <a:t>Agganciare l’attenzione («adescare»), e poi proseguire («tirare»)</a:t>
            </a:r>
            <a:endParaRPr lang="en-AU" altLang="it-IT" sz="3600" dirty="0">
              <a:solidFill>
                <a:schemeClr val="accent2"/>
              </a:solidFill>
            </a:endParaRPr>
          </a:p>
        </p:txBody>
      </p:sp>
      <p:pic>
        <p:nvPicPr>
          <p:cNvPr id="112643" name="Picture 4">
            <a:extLst>
              <a:ext uri="{FF2B5EF4-FFF2-40B4-BE49-F238E27FC236}">
                <a16:creationId xmlns:a16="http://schemas.microsoft.com/office/drawing/2014/main" id="{2C6EC33A-E9A0-CDDA-C5EB-BAB11760C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78263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09D1E81A-D2D9-EE19-9940-1BA42B3A3B46}"/>
              </a:ext>
            </a:extLst>
          </p:cNvPr>
          <p:cNvSpPr>
            <a:spLocks noGrp="1" noChangeArrowheads="1"/>
          </p:cNvSpPr>
          <p:nvPr>
            <p:ph type="title"/>
          </p:nvPr>
        </p:nvSpPr>
        <p:spPr/>
        <p:txBody>
          <a:bodyPr/>
          <a:lstStyle/>
          <a:p>
            <a:r>
              <a:rPr lang="pl-PL" altLang="it-IT" dirty="0"/>
              <a:t>Neo-reali</a:t>
            </a:r>
            <a:r>
              <a:rPr lang="it-IT" altLang="it-IT" dirty="0" err="1"/>
              <a:t>smo</a:t>
            </a:r>
            <a:endParaRPr lang="en-AU" altLang="it-IT" dirty="0"/>
          </a:p>
        </p:txBody>
      </p:sp>
      <p:sp>
        <p:nvSpPr>
          <p:cNvPr id="113667" name="Rectangle 3">
            <a:extLst>
              <a:ext uri="{FF2B5EF4-FFF2-40B4-BE49-F238E27FC236}">
                <a16:creationId xmlns:a16="http://schemas.microsoft.com/office/drawing/2014/main" id="{5D6826E5-9693-3FD9-C555-E7162B2E69B7}"/>
              </a:ext>
            </a:extLst>
          </p:cNvPr>
          <p:cNvSpPr>
            <a:spLocks noGrp="1" noChangeArrowheads="1"/>
          </p:cNvSpPr>
          <p:nvPr>
            <p:ph type="body" idx="1"/>
          </p:nvPr>
        </p:nvSpPr>
        <p:spPr>
          <a:xfrm>
            <a:off x="395288" y="1268413"/>
            <a:ext cx="8229600" cy="4525962"/>
          </a:xfrm>
        </p:spPr>
        <p:txBody>
          <a:bodyPr/>
          <a:lstStyle/>
          <a:p>
            <a:r>
              <a:rPr lang="it-IT" altLang="it-IT" sz="2400" dirty="0">
                <a:solidFill>
                  <a:schemeClr val="accent2"/>
                </a:solidFill>
              </a:rPr>
              <a:t>Tutto può essere mostrato, e con i metodi («mezzi»)) molto variegati</a:t>
            </a:r>
            <a:r>
              <a:rPr lang="pl-PL" altLang="it-IT" sz="2400" dirty="0">
                <a:solidFill>
                  <a:schemeClr val="accent2"/>
                </a:solidFill>
              </a:rPr>
              <a:t> </a:t>
            </a:r>
            <a:endParaRPr lang="en-AU" altLang="it-IT" sz="2400" dirty="0">
              <a:solidFill>
                <a:schemeClr val="accent2"/>
              </a:solidFill>
            </a:endParaRPr>
          </a:p>
        </p:txBody>
      </p:sp>
      <p:pic>
        <p:nvPicPr>
          <p:cNvPr id="113668" name="Picture 4">
            <a:extLst>
              <a:ext uri="{FF2B5EF4-FFF2-40B4-BE49-F238E27FC236}">
                <a16:creationId xmlns:a16="http://schemas.microsoft.com/office/drawing/2014/main" id="{A6849B15-6B22-4BAE-0AB6-D4318E4C7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8424862"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9" name="Picture 5">
            <a:extLst>
              <a:ext uri="{FF2B5EF4-FFF2-40B4-BE49-F238E27FC236}">
                <a16:creationId xmlns:a16="http://schemas.microsoft.com/office/drawing/2014/main" id="{D2E74B8D-F495-6898-1C4F-A4257AAE3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992188"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70" name="Picture 6">
            <a:extLst>
              <a:ext uri="{FF2B5EF4-FFF2-40B4-BE49-F238E27FC236}">
                <a16:creationId xmlns:a16="http://schemas.microsoft.com/office/drawing/2014/main" id="{31417D79-08E5-8138-25D7-849BE4532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5386388"/>
            <a:ext cx="3798888"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olo 1">
            <a:extLst>
              <a:ext uri="{FF2B5EF4-FFF2-40B4-BE49-F238E27FC236}">
                <a16:creationId xmlns:a16="http://schemas.microsoft.com/office/drawing/2014/main" id="{44A6E530-823F-4632-5418-CA0B4EF76E78}"/>
              </a:ext>
            </a:extLst>
          </p:cNvPr>
          <p:cNvSpPr>
            <a:spLocks noGrp="1" noChangeArrowheads="1"/>
          </p:cNvSpPr>
          <p:nvPr>
            <p:ph type="title" idx="4294967295"/>
          </p:nvPr>
        </p:nvSpPr>
        <p:spPr/>
        <p:txBody>
          <a:bodyPr/>
          <a:lstStyle/>
          <a:p>
            <a:r>
              <a:rPr lang="it-IT" altLang="it-IT" sz="3600" dirty="0"/>
              <a:t>«La didattica»</a:t>
            </a:r>
          </a:p>
        </p:txBody>
      </p:sp>
      <p:sp>
        <p:nvSpPr>
          <p:cNvPr id="114691" name="CasellaDiTesto 2">
            <a:extLst>
              <a:ext uri="{FF2B5EF4-FFF2-40B4-BE49-F238E27FC236}">
                <a16:creationId xmlns:a16="http://schemas.microsoft.com/office/drawing/2014/main" id="{2AE09836-6597-78D2-DD64-75769E219F5A}"/>
              </a:ext>
            </a:extLst>
          </p:cNvPr>
          <p:cNvSpPr txBox="1">
            <a:spLocks noChangeArrowheads="1"/>
          </p:cNvSpPr>
          <p:nvPr/>
        </p:nvSpPr>
        <p:spPr bwMode="auto">
          <a:xfrm>
            <a:off x="323850" y="1773238"/>
            <a:ext cx="7920038"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it-IT" altLang="it-IT" sz="2400"/>
              <a:t>La didattica non è una scienza (e prassi) dell’insegnare ed imparare</a:t>
            </a:r>
          </a:p>
          <a:p>
            <a:pPr>
              <a:spcBef>
                <a:spcPct val="0"/>
              </a:spcBef>
            </a:pPr>
            <a:r>
              <a:rPr lang="it-IT" altLang="it-IT" sz="2400"/>
              <a:t>La didattica è una scienza (e prassi) capace di individuare (e risolvere) i </a:t>
            </a:r>
            <a:r>
              <a:rPr lang="it-IT" altLang="it-IT" sz="2400" i="1"/>
              <a:t>problemi</a:t>
            </a:r>
            <a:r>
              <a:rPr lang="it-IT" altLang="it-IT" sz="2400"/>
              <a:t> nel percorso d’insegnamento e </a:t>
            </a:r>
            <a:r>
              <a:rPr lang="pl-PL" altLang="it-IT" sz="2400"/>
              <a:t>dello </a:t>
            </a:r>
            <a:r>
              <a:rPr lang="it-IT" altLang="it-IT" sz="2400"/>
              <a:t>studio</a:t>
            </a:r>
          </a:p>
          <a:p>
            <a:pPr>
              <a:spcBef>
                <a:spcPct val="0"/>
              </a:spcBef>
            </a:pPr>
            <a:r>
              <a:rPr lang="it-IT" altLang="it-IT" sz="2800"/>
              <a:t>Didattica innovativa: </a:t>
            </a:r>
            <a:br>
              <a:rPr lang="it-IT" altLang="it-IT" sz="2400"/>
            </a:br>
            <a:r>
              <a:rPr lang="it-IT" altLang="it-IT" sz="2400"/>
              <a:t>digitale, interdisciplinare, personalizzata</a:t>
            </a:r>
            <a:endParaRPr lang="pl-PL" altLang="it-IT" sz="2400"/>
          </a:p>
          <a:p>
            <a:pPr>
              <a:spcBef>
                <a:spcPct val="0"/>
              </a:spcBef>
              <a:buFontTx/>
              <a:buNone/>
            </a:pPr>
            <a:r>
              <a:rPr lang="it-IT" altLang="it-IT" sz="2400"/>
              <a:t> </a:t>
            </a:r>
            <a:endParaRPr lang="pl-PL" altLang="it-IT" sz="2400"/>
          </a:p>
          <a:p>
            <a:pPr>
              <a:spcBef>
                <a:spcPct val="0"/>
              </a:spcBef>
              <a:buFontTx/>
              <a:buNone/>
            </a:pPr>
            <a:r>
              <a:rPr lang="pl-PL" altLang="it-IT" sz="2400"/>
              <a:t>(sorprendente, innovativa, innaspettata)</a:t>
            </a:r>
            <a:endParaRPr lang="it-IT" altLang="it-IT" sz="2400"/>
          </a:p>
          <a:p>
            <a:pPr>
              <a:spcBef>
                <a:spcPct val="0"/>
              </a:spcBef>
              <a:buFontTx/>
              <a:buNone/>
            </a:pPr>
            <a:endParaRPr lang="it-IT" altLang="it-IT"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643D70E4-A70F-510A-E23B-3D9BF8504364}"/>
              </a:ext>
            </a:extLst>
          </p:cNvPr>
          <p:cNvSpPr>
            <a:spLocks noGrp="1" noChangeArrowheads="1"/>
          </p:cNvSpPr>
          <p:nvPr>
            <p:ph type="title"/>
          </p:nvPr>
        </p:nvSpPr>
        <p:spPr>
          <a:xfrm>
            <a:off x="303213" y="61913"/>
            <a:ext cx="8229600" cy="1143000"/>
          </a:xfrm>
        </p:spPr>
        <p:txBody>
          <a:bodyPr/>
          <a:lstStyle/>
          <a:p>
            <a:r>
              <a:rPr lang="pl-PL" altLang="it-IT" sz="3200">
                <a:solidFill>
                  <a:schemeClr val="accent2"/>
                </a:solidFill>
              </a:rPr>
              <a:t>P</a:t>
            </a:r>
            <a:r>
              <a:rPr lang="it-IT" altLang="it-IT" sz="3200">
                <a:solidFill>
                  <a:schemeClr val="accent2"/>
                </a:solidFill>
              </a:rPr>
              <a:t>edagogical </a:t>
            </a:r>
            <a:r>
              <a:rPr lang="pl-PL" altLang="it-IT" sz="3200">
                <a:solidFill>
                  <a:schemeClr val="accent2"/>
                </a:solidFill>
              </a:rPr>
              <a:t>C</a:t>
            </a:r>
            <a:r>
              <a:rPr lang="it-IT" altLang="it-IT" sz="3200">
                <a:solidFill>
                  <a:schemeClr val="accent2"/>
                </a:solidFill>
              </a:rPr>
              <a:t>ontents </a:t>
            </a:r>
            <a:r>
              <a:rPr lang="pl-PL" altLang="it-IT" sz="3200">
                <a:solidFill>
                  <a:schemeClr val="accent2"/>
                </a:solidFill>
              </a:rPr>
              <a:t>K</a:t>
            </a:r>
            <a:r>
              <a:rPr lang="it-IT" altLang="it-IT" sz="3200">
                <a:solidFill>
                  <a:schemeClr val="accent2"/>
                </a:solidFill>
              </a:rPr>
              <a:t>nowledge</a:t>
            </a:r>
            <a:r>
              <a:rPr lang="pl-PL" altLang="it-IT" sz="3200">
                <a:solidFill>
                  <a:schemeClr val="accent2"/>
                </a:solidFill>
              </a:rPr>
              <a:t> </a:t>
            </a:r>
            <a:br>
              <a:rPr lang="it-IT" altLang="it-IT" sz="3200">
                <a:solidFill>
                  <a:schemeClr val="accent2"/>
                </a:solidFill>
              </a:rPr>
            </a:br>
            <a:r>
              <a:rPr lang="it-IT" altLang="it-IT" sz="3200">
                <a:solidFill>
                  <a:schemeClr val="accent2"/>
                </a:solidFill>
              </a:rPr>
              <a:t>Lee </a:t>
            </a:r>
            <a:r>
              <a:rPr lang="pl-PL" altLang="it-IT" sz="3200">
                <a:solidFill>
                  <a:schemeClr val="accent2"/>
                </a:solidFill>
              </a:rPr>
              <a:t>Shulman </a:t>
            </a:r>
            <a:r>
              <a:rPr lang="it-IT" altLang="it-IT" sz="3200">
                <a:solidFill>
                  <a:schemeClr val="accent2"/>
                </a:solidFill>
              </a:rPr>
              <a:t>(</a:t>
            </a:r>
            <a:r>
              <a:rPr lang="pl-PL" altLang="it-IT" sz="3200">
                <a:solidFill>
                  <a:schemeClr val="accent2"/>
                </a:solidFill>
              </a:rPr>
              <a:t>1987</a:t>
            </a:r>
            <a:r>
              <a:rPr lang="it-IT" altLang="it-IT" sz="3200">
                <a:solidFill>
                  <a:schemeClr val="accent2"/>
                </a:solidFill>
              </a:rPr>
              <a:t>)</a:t>
            </a:r>
            <a:endParaRPr lang="en-AU" altLang="it-IT" sz="3200">
              <a:solidFill>
                <a:schemeClr val="accent2"/>
              </a:solidFill>
            </a:endParaRPr>
          </a:p>
        </p:txBody>
      </p:sp>
      <p:pic>
        <p:nvPicPr>
          <p:cNvPr id="115715" name="Picture 6">
            <a:extLst>
              <a:ext uri="{FF2B5EF4-FFF2-40B4-BE49-F238E27FC236}">
                <a16:creationId xmlns:a16="http://schemas.microsoft.com/office/drawing/2014/main" id="{EB99A596-1703-1F2A-F9B7-A8FDA1AFD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84313"/>
            <a:ext cx="8497888"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6" name="Line 8">
            <a:extLst>
              <a:ext uri="{FF2B5EF4-FFF2-40B4-BE49-F238E27FC236}">
                <a16:creationId xmlns:a16="http://schemas.microsoft.com/office/drawing/2014/main" id="{9E78AB69-B233-1E37-211B-C1A7D78F2890}"/>
              </a:ext>
            </a:extLst>
          </p:cNvPr>
          <p:cNvSpPr>
            <a:spLocks noChangeShapeType="1"/>
          </p:cNvSpPr>
          <p:nvPr/>
        </p:nvSpPr>
        <p:spPr bwMode="auto">
          <a:xfrm>
            <a:off x="900113" y="2536825"/>
            <a:ext cx="2951162"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17" name="Line 9">
            <a:extLst>
              <a:ext uri="{FF2B5EF4-FFF2-40B4-BE49-F238E27FC236}">
                <a16:creationId xmlns:a16="http://schemas.microsoft.com/office/drawing/2014/main" id="{FDFB122E-30B7-12CB-676C-C16BC4AA845D}"/>
              </a:ext>
            </a:extLst>
          </p:cNvPr>
          <p:cNvSpPr>
            <a:spLocks noChangeShapeType="1"/>
          </p:cNvSpPr>
          <p:nvPr/>
        </p:nvSpPr>
        <p:spPr bwMode="auto">
          <a:xfrm>
            <a:off x="5364163" y="4149725"/>
            <a:ext cx="2951162"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15718" name="Line 10">
            <a:extLst>
              <a:ext uri="{FF2B5EF4-FFF2-40B4-BE49-F238E27FC236}">
                <a16:creationId xmlns:a16="http://schemas.microsoft.com/office/drawing/2014/main" id="{B6074421-49C0-F420-FFC2-3AD91D7DB942}"/>
              </a:ext>
            </a:extLst>
          </p:cNvPr>
          <p:cNvSpPr>
            <a:spLocks noChangeShapeType="1"/>
          </p:cNvSpPr>
          <p:nvPr/>
        </p:nvSpPr>
        <p:spPr bwMode="auto">
          <a:xfrm>
            <a:off x="3492500" y="5907088"/>
            <a:ext cx="5040313"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A41F57A1-B451-3F12-EC26-9A0E0A788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33375"/>
            <a:ext cx="4910138"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a:extLst>
              <a:ext uri="{FF2B5EF4-FFF2-40B4-BE49-F238E27FC236}">
                <a16:creationId xmlns:a16="http://schemas.microsoft.com/office/drawing/2014/main" id="{010719D4-0DE5-971A-0C5E-401A6E9A6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3184525"/>
            <a:ext cx="5003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4" name="Picture 4">
            <a:extLst>
              <a:ext uri="{FF2B5EF4-FFF2-40B4-BE49-F238E27FC236}">
                <a16:creationId xmlns:a16="http://schemas.microsoft.com/office/drawing/2014/main" id="{AC4035C0-015A-BCAE-AD01-3A13EBC14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33375"/>
            <a:ext cx="41402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a:extLst>
              <a:ext uri="{FF2B5EF4-FFF2-40B4-BE49-F238E27FC236}">
                <a16:creationId xmlns:a16="http://schemas.microsoft.com/office/drawing/2014/main" id="{B2892248-4B37-1251-7822-0865E5B7B5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3170238"/>
            <a:ext cx="39719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6" name="Text Box 6">
            <a:extLst>
              <a:ext uri="{FF2B5EF4-FFF2-40B4-BE49-F238E27FC236}">
                <a16:creationId xmlns:a16="http://schemas.microsoft.com/office/drawing/2014/main" id="{B63CE7F9-693F-5A2D-7228-7D8BE915D68B}"/>
              </a:ext>
            </a:extLst>
          </p:cNvPr>
          <p:cNvSpPr txBox="1">
            <a:spLocks noChangeArrowheads="1"/>
          </p:cNvSpPr>
          <p:nvPr/>
        </p:nvSpPr>
        <p:spPr bwMode="auto">
          <a:xfrm>
            <a:off x="179388" y="333375"/>
            <a:ext cx="4679950" cy="915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a:solidFill>
                  <a:srgbClr val="FF0000"/>
                </a:solidFill>
              </a:rPr>
              <a:t>L’interesse per la fisica e chimica nella scuola media in Inghilterra casca a picco</a:t>
            </a:r>
          </a:p>
          <a:p>
            <a:pPr>
              <a:spcBef>
                <a:spcPct val="0"/>
              </a:spcBef>
              <a:buFontTx/>
              <a:buNone/>
            </a:pPr>
            <a:r>
              <a:rPr lang="pl-PL" altLang="it-IT" sz="1800">
                <a:solidFill>
                  <a:srgbClr val="FF0000"/>
                </a:solidFill>
              </a:rPr>
              <a:t>nei primi due anni d’insegnamento</a:t>
            </a:r>
          </a:p>
        </p:txBody>
      </p:sp>
      <p:sp>
        <p:nvSpPr>
          <p:cNvPr id="71687" name="Oval 7">
            <a:extLst>
              <a:ext uri="{FF2B5EF4-FFF2-40B4-BE49-F238E27FC236}">
                <a16:creationId xmlns:a16="http://schemas.microsoft.com/office/drawing/2014/main" id="{E11BB159-B067-15FE-B9B8-B0107BB2B3CC}"/>
              </a:ext>
            </a:extLst>
          </p:cNvPr>
          <p:cNvSpPr>
            <a:spLocks noChangeArrowheads="1"/>
          </p:cNvSpPr>
          <p:nvPr/>
        </p:nvSpPr>
        <p:spPr bwMode="auto">
          <a:xfrm>
            <a:off x="4859338" y="1628775"/>
            <a:ext cx="3744912" cy="720725"/>
          </a:xfrm>
          <a:prstGeom prst="ellipse">
            <a:avLst/>
          </a:prstGeom>
          <a:noFill/>
          <a:ln w="222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it-IT" altLang="it-IT"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9167831-25FB-C94A-744F-2CE6EFDE8B8F}"/>
              </a:ext>
            </a:extLst>
          </p:cNvPr>
          <p:cNvSpPr>
            <a:spLocks noGrp="1" noChangeArrowheads="1"/>
          </p:cNvSpPr>
          <p:nvPr>
            <p:ph type="title"/>
          </p:nvPr>
        </p:nvSpPr>
        <p:spPr/>
        <p:txBody>
          <a:bodyPr/>
          <a:lstStyle/>
          <a:p>
            <a:r>
              <a:rPr lang="pl-PL" altLang="it-IT" sz="3600"/>
              <a:t>Creare cv didattico via le competenze </a:t>
            </a:r>
            <a:endParaRPr lang="en-AU" altLang="it-IT"/>
          </a:p>
        </p:txBody>
      </p:sp>
      <p:pic>
        <p:nvPicPr>
          <p:cNvPr id="116739" name="Picture 3">
            <a:extLst>
              <a:ext uri="{FF2B5EF4-FFF2-40B4-BE49-F238E27FC236}">
                <a16:creationId xmlns:a16="http://schemas.microsoft.com/office/drawing/2014/main" id="{ED825EA4-74FE-11AC-BABD-A67C0ACA9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064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4">
            <a:extLst>
              <a:ext uri="{FF2B5EF4-FFF2-40B4-BE49-F238E27FC236}">
                <a16:creationId xmlns:a16="http://schemas.microsoft.com/office/drawing/2014/main" id="{E2C05A79-CE5D-3FF0-4F53-626DD07C707C}"/>
              </a:ext>
            </a:extLst>
          </p:cNvPr>
          <p:cNvSpPr>
            <a:spLocks noChangeArrowheads="1"/>
          </p:cNvSpPr>
          <p:nvPr/>
        </p:nvSpPr>
        <p:spPr bwMode="auto">
          <a:xfrm>
            <a:off x="323850" y="6032500"/>
            <a:ext cx="67706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it-IT" sz="1600">
                <a:hlinkClick r:id="rId3"/>
              </a:rPr>
              <a:t>https://www.youtube.com/watch?v=0DpkqGFVSjw</a:t>
            </a:r>
            <a:endParaRPr lang="pl-PL" altLang="it-IT" sz="1600"/>
          </a:p>
          <a:p>
            <a:pPr eaLnBrk="1" hangingPunct="1">
              <a:spcBef>
                <a:spcPct val="0"/>
              </a:spcBef>
              <a:buFontTx/>
              <a:buNone/>
            </a:pPr>
            <a:r>
              <a:rPr lang="pl-PL" altLang="it-IT" sz="1600" b="1"/>
              <a:t>Franca Da Re: </a:t>
            </a:r>
            <a:r>
              <a:rPr lang="en-AU" altLang="it-IT" sz="1600" b="1"/>
              <a:t>Webinar "Costruzione del curricolo per competenze "</a:t>
            </a:r>
          </a:p>
          <a:p>
            <a:pPr eaLnBrk="1" hangingPunct="1">
              <a:spcBef>
                <a:spcPct val="0"/>
              </a:spcBef>
              <a:buFontTx/>
              <a:buNone/>
            </a:pPr>
            <a:r>
              <a:rPr lang="en-AU" altLang="it-IT" sz="1600">
                <a:hlinkClick r:id="rId4"/>
              </a:rPr>
              <a:t>I.C. Volta Mandello del Lario</a:t>
            </a:r>
            <a:r>
              <a:rPr lang="en-AU" altLang="it-IT" sz="16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38072F9-DB35-51FB-6EDC-BE51A000E827}"/>
              </a:ext>
            </a:extLst>
          </p:cNvPr>
          <p:cNvSpPr>
            <a:spLocks noGrp="1" noChangeArrowheads="1"/>
          </p:cNvSpPr>
          <p:nvPr>
            <p:ph type="title"/>
          </p:nvPr>
        </p:nvSpPr>
        <p:spPr/>
        <p:txBody>
          <a:bodyPr/>
          <a:lstStyle/>
          <a:p>
            <a:r>
              <a:rPr lang="pl-PL" altLang="it-IT" sz="3600"/>
              <a:t>Piero Crispiani: „Didattica cognitivista”</a:t>
            </a:r>
          </a:p>
        </p:txBody>
      </p:sp>
      <p:sp>
        <p:nvSpPr>
          <p:cNvPr id="117763" name="Rectangle 3">
            <a:extLst>
              <a:ext uri="{FF2B5EF4-FFF2-40B4-BE49-F238E27FC236}">
                <a16:creationId xmlns:a16="http://schemas.microsoft.com/office/drawing/2014/main" id="{697651BD-A75F-4EA6-6AEA-F82384F0A83A}"/>
              </a:ext>
            </a:extLst>
          </p:cNvPr>
          <p:cNvSpPr>
            <a:spLocks noGrp="1" noChangeArrowheads="1"/>
          </p:cNvSpPr>
          <p:nvPr>
            <p:ph type="body" idx="1"/>
          </p:nvPr>
        </p:nvSpPr>
        <p:spPr>
          <a:xfrm>
            <a:off x="457200" y="1125538"/>
            <a:ext cx="8229600" cy="5183187"/>
          </a:xfrm>
        </p:spPr>
        <p:txBody>
          <a:bodyPr/>
          <a:lstStyle/>
          <a:p>
            <a:r>
              <a:rPr lang="it-IT" altLang="it-IT" sz="2000"/>
              <a:t>Una concezione attiva e plastica della mente (pensiero, intelligenza, processi cognitivi) e delle sue espressioni (cultura, linguaggi, comportamenti) costituisce lo sfondo di consapevolezze sulle quali ricucendo le più fondate connessioni scientifiche con il razionalismo filosofico per un verso ed il cognitivismo psicologico per l’altro, nella seconda metà del ‘900 prende forma una visione tendenzialmente nuova sia del lavoro mentale che delle procedure educative e terapiche. </a:t>
            </a:r>
          </a:p>
          <a:p>
            <a:r>
              <a:rPr lang="it-IT" altLang="it-IT" sz="2000"/>
              <a:t>Tali espressioni veicolano luoghi teorici nel segno della complessità, pluralità, imprevedibilità, produttività, protagonismo e responsabilità, che si congiungono in una pratica dell’educazione, dell’insegnamento dell’organizzazione didattica che meglio si configura in riferimento ad un insieme di paradigmi che esibiscono un unitario collante nella valorizzazione dell’attività mentale autentica ed individuale del soggetto pensante.</a:t>
            </a:r>
            <a:r>
              <a:rPr lang="pl-PL" altLang="it-IT" sz="2000"/>
              <a:t> (p.11)</a:t>
            </a:r>
            <a:endParaRPr lang="it-IT" altLang="it-IT" sz="2000"/>
          </a:p>
        </p:txBody>
      </p:sp>
      <p:sp>
        <p:nvSpPr>
          <p:cNvPr id="2" name="CasellaDiTesto 1">
            <a:extLst>
              <a:ext uri="{FF2B5EF4-FFF2-40B4-BE49-F238E27FC236}">
                <a16:creationId xmlns:a16="http://schemas.microsoft.com/office/drawing/2014/main" id="{99CA6B17-7CEA-DC3A-5630-CD500FD940DF}"/>
              </a:ext>
            </a:extLst>
          </p:cNvPr>
          <p:cNvSpPr txBox="1"/>
          <p:nvPr/>
        </p:nvSpPr>
        <p:spPr>
          <a:xfrm>
            <a:off x="4572000" y="5948918"/>
            <a:ext cx="4006159" cy="430887"/>
          </a:xfrm>
          <a:prstGeom prst="rect">
            <a:avLst/>
          </a:prstGeom>
          <a:noFill/>
        </p:spPr>
        <p:txBody>
          <a:bodyPr wrap="square" rtlCol="0">
            <a:spAutoFit/>
          </a:bodyPr>
          <a:lstStyle/>
          <a:p>
            <a:r>
              <a:rPr lang="it-IT" sz="2200" b="1" dirty="0">
                <a:solidFill>
                  <a:srgbClr val="FF0000"/>
                </a:solidFill>
              </a:rPr>
              <a:t>Grazie per il momento!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ytuł 1">
            <a:extLst>
              <a:ext uri="{FF2B5EF4-FFF2-40B4-BE49-F238E27FC236}">
                <a16:creationId xmlns:a16="http://schemas.microsoft.com/office/drawing/2014/main" id="{4AE5F89F-C029-348D-96DA-AD9A61E3C1A6}"/>
              </a:ext>
            </a:extLst>
          </p:cNvPr>
          <p:cNvSpPr>
            <a:spLocks noGrp="1" noChangeArrowheads="1"/>
          </p:cNvSpPr>
          <p:nvPr>
            <p:ph type="ctrTitle" idx="4294967295"/>
          </p:nvPr>
        </p:nvSpPr>
        <p:spPr>
          <a:xfrm>
            <a:off x="1403350" y="404813"/>
            <a:ext cx="8424863" cy="1470025"/>
          </a:xfrm>
        </p:spPr>
        <p:txBody>
          <a:bodyPr/>
          <a:lstStyle/>
          <a:p>
            <a:r>
              <a:rPr lang="pl-PL" altLang="it-IT" sz="3600">
                <a:solidFill>
                  <a:schemeClr val="hlink"/>
                </a:solidFill>
              </a:rPr>
              <a:t>UE (2007): Rocard’s Report</a:t>
            </a:r>
            <a:endParaRPr lang="en-AU" altLang="it-IT" sz="3600" dirty="0">
              <a:solidFill>
                <a:schemeClr val="hlink"/>
              </a:solidFill>
            </a:endParaRPr>
          </a:p>
        </p:txBody>
      </p:sp>
      <p:pic>
        <p:nvPicPr>
          <p:cNvPr id="76803" name="Picture 3">
            <a:extLst>
              <a:ext uri="{FF2B5EF4-FFF2-40B4-BE49-F238E27FC236}">
                <a16:creationId xmlns:a16="http://schemas.microsoft.com/office/drawing/2014/main" id="{4A69C974-7504-D265-9F11-2B0A3754E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73238"/>
            <a:ext cx="64801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4" name="Text Box 4">
            <a:extLst>
              <a:ext uri="{FF2B5EF4-FFF2-40B4-BE49-F238E27FC236}">
                <a16:creationId xmlns:a16="http://schemas.microsoft.com/office/drawing/2014/main" id="{46196527-1D24-7938-BF36-9BD8082DCB6F}"/>
              </a:ext>
            </a:extLst>
          </p:cNvPr>
          <p:cNvSpPr txBox="1">
            <a:spLocks noChangeArrowheads="1"/>
          </p:cNvSpPr>
          <p:nvPr/>
        </p:nvSpPr>
        <p:spPr bwMode="auto">
          <a:xfrm>
            <a:off x="6156325" y="6308725"/>
            <a:ext cx="198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New pedagogy (!)</a:t>
            </a:r>
            <a:endParaRPr lang="en-AU" altLang="it-IT"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ytuł 1">
            <a:extLst>
              <a:ext uri="{FF2B5EF4-FFF2-40B4-BE49-F238E27FC236}">
                <a16:creationId xmlns:a16="http://schemas.microsoft.com/office/drawing/2014/main" id="{53A79C70-87D8-55BE-1021-9EEED83C15F4}"/>
              </a:ext>
            </a:extLst>
          </p:cNvPr>
          <p:cNvSpPr>
            <a:spLocks noGrp="1" noChangeArrowheads="1"/>
          </p:cNvSpPr>
          <p:nvPr>
            <p:ph type="ctrTitle" idx="4294967295"/>
          </p:nvPr>
        </p:nvSpPr>
        <p:spPr>
          <a:xfrm>
            <a:off x="1228725" y="476250"/>
            <a:ext cx="8424863" cy="1470025"/>
          </a:xfrm>
        </p:spPr>
        <p:txBody>
          <a:bodyPr/>
          <a:lstStyle/>
          <a:p>
            <a:r>
              <a:rPr lang="pl-PL" altLang="it-IT" sz="3600" dirty="0">
                <a:solidFill>
                  <a:schemeClr val="hlink"/>
                </a:solidFill>
              </a:rPr>
              <a:t>EU (2007) „Rocards’ Report”</a:t>
            </a:r>
            <a:endParaRPr lang="en-AU" altLang="it-IT" sz="3600" dirty="0">
              <a:solidFill>
                <a:schemeClr val="hlink"/>
              </a:solidFill>
            </a:endParaRPr>
          </a:p>
        </p:txBody>
      </p:sp>
      <p:pic>
        <p:nvPicPr>
          <p:cNvPr id="73731" name="Picture 3">
            <a:extLst>
              <a:ext uri="{FF2B5EF4-FFF2-40B4-BE49-F238E27FC236}">
                <a16:creationId xmlns:a16="http://schemas.microsoft.com/office/drawing/2014/main" id="{F4B138CD-4696-245D-70B5-E0C24291D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87513"/>
            <a:ext cx="6624637"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a:extLst>
              <a:ext uri="{FF2B5EF4-FFF2-40B4-BE49-F238E27FC236}">
                <a16:creationId xmlns:a16="http://schemas.microsoft.com/office/drawing/2014/main" id="{57F70683-FE1D-D965-8AFE-880F88E42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822950"/>
            <a:ext cx="3276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C6FC68B-9D20-045D-7E0D-B98DB62C4CB1}"/>
              </a:ext>
            </a:extLst>
          </p:cNvPr>
          <p:cNvSpPr>
            <a:spLocks noGrp="1" noChangeArrowheads="1"/>
          </p:cNvSpPr>
          <p:nvPr>
            <p:ph type="title"/>
          </p:nvPr>
        </p:nvSpPr>
        <p:spPr/>
        <p:txBody>
          <a:bodyPr/>
          <a:lstStyle/>
          <a:p>
            <a:r>
              <a:rPr lang="pl-PL" altLang="it-IT" sz="3600">
                <a:solidFill>
                  <a:schemeClr val="accent2"/>
                </a:solidFill>
                <a:ea typeface="Arial Unicode MS" pitchFamily="34" charset="-128"/>
              </a:rPr>
              <a:t>„Nowy uniwersytet potrzebny od zaraz”</a:t>
            </a:r>
            <a:endParaRPr lang="en-AU" altLang="it-IT" sz="3600" dirty="0">
              <a:solidFill>
                <a:schemeClr val="accent2"/>
              </a:solidFill>
              <a:ea typeface="Arial Unicode MS" pitchFamily="34" charset="-128"/>
            </a:endParaRPr>
          </a:p>
        </p:txBody>
      </p:sp>
      <p:pic>
        <p:nvPicPr>
          <p:cNvPr id="75779" name="Picture 4">
            <a:extLst>
              <a:ext uri="{FF2B5EF4-FFF2-40B4-BE49-F238E27FC236}">
                <a16:creationId xmlns:a16="http://schemas.microsoft.com/office/drawing/2014/main" id="{F77DE9F8-2452-31E8-D9F6-24AB2B631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60475"/>
            <a:ext cx="3311525" cy="2066925"/>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5">
            <a:extLst>
              <a:ext uri="{FF2B5EF4-FFF2-40B4-BE49-F238E27FC236}">
                <a16:creationId xmlns:a16="http://schemas.microsoft.com/office/drawing/2014/main" id="{08697D90-8473-AE47-108E-F5C70A063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500438"/>
            <a:ext cx="3455987"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6">
            <a:extLst>
              <a:ext uri="{FF2B5EF4-FFF2-40B4-BE49-F238E27FC236}">
                <a16:creationId xmlns:a16="http://schemas.microsoft.com/office/drawing/2014/main" id="{DB64281C-55D9-9C9A-6336-A01FAE214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188" y="1211263"/>
            <a:ext cx="5003800" cy="3551237"/>
          </a:xfrm>
          <a:prstGeom prst="rect">
            <a:avLst/>
          </a:prstGeom>
          <a:noFill/>
          <a:ln w="9525">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2" name="Line 7">
            <a:extLst>
              <a:ext uri="{FF2B5EF4-FFF2-40B4-BE49-F238E27FC236}">
                <a16:creationId xmlns:a16="http://schemas.microsoft.com/office/drawing/2014/main" id="{802CDACE-74E5-CCF5-D305-67AD9DC72B26}"/>
              </a:ext>
            </a:extLst>
          </p:cNvPr>
          <p:cNvSpPr>
            <a:spLocks noChangeShapeType="1"/>
          </p:cNvSpPr>
          <p:nvPr/>
        </p:nvSpPr>
        <p:spPr bwMode="auto">
          <a:xfrm flipV="1">
            <a:off x="6372225" y="2708275"/>
            <a:ext cx="0" cy="230505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75783" name="Text Box 8">
            <a:extLst>
              <a:ext uri="{FF2B5EF4-FFF2-40B4-BE49-F238E27FC236}">
                <a16:creationId xmlns:a16="http://schemas.microsoft.com/office/drawing/2014/main" id="{267FA09C-EC4E-212D-9C98-D79054817E3B}"/>
              </a:ext>
            </a:extLst>
          </p:cNvPr>
          <p:cNvSpPr txBox="1">
            <a:spLocks noChangeArrowheads="1"/>
          </p:cNvSpPr>
          <p:nvPr/>
        </p:nvSpPr>
        <p:spPr bwMode="auto">
          <a:xfrm>
            <a:off x="4038600" y="4941888"/>
            <a:ext cx="48538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2000" dirty="0"/>
              <a:t>- </a:t>
            </a:r>
            <a:r>
              <a:rPr lang="it-IT" altLang="it-IT" sz="2000" dirty="0"/>
              <a:t>Cambio del sistema dell’insegnamento (sistema</a:t>
            </a:r>
            <a:r>
              <a:rPr lang="pl-PL" altLang="it-IT" sz="2000" dirty="0"/>
              <a:t> </a:t>
            </a:r>
            <a:r>
              <a:rPr lang="it-IT" altLang="it-IT" sz="2000" dirty="0"/>
              <a:t>di Bologna)</a:t>
            </a:r>
            <a:endParaRPr lang="pl-PL" altLang="it-IT" sz="2000" dirty="0"/>
          </a:p>
          <a:p>
            <a:pPr>
              <a:spcBef>
                <a:spcPct val="0"/>
              </a:spcBef>
              <a:buFontTx/>
              <a:buNone/>
            </a:pPr>
            <a:r>
              <a:rPr lang="pl-PL" altLang="it-IT" sz="2000" dirty="0"/>
              <a:t>- </a:t>
            </a:r>
            <a:r>
              <a:rPr lang="it-IT" altLang="it-IT" sz="2000" dirty="0"/>
              <a:t>Azioni per alzare il livello di conoscenze STEM nella scuola </a:t>
            </a:r>
            <a:endParaRPr lang="en-AU" altLang="it-IT"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3BC7FA3-8DCC-2E1A-29A2-E2AD6609EEFE}"/>
              </a:ext>
            </a:extLst>
          </p:cNvPr>
          <p:cNvSpPr>
            <a:spLocks noGrp="1" noChangeArrowheads="1"/>
          </p:cNvSpPr>
          <p:nvPr>
            <p:ph type="title"/>
          </p:nvPr>
        </p:nvSpPr>
        <p:spPr>
          <a:xfrm>
            <a:off x="1258888" y="0"/>
            <a:ext cx="7313612" cy="1143000"/>
          </a:xfrm>
        </p:spPr>
        <p:txBody>
          <a:bodyPr/>
          <a:lstStyle/>
          <a:p>
            <a:r>
              <a:rPr lang="pl-PL" altLang="it-IT" sz="4000">
                <a:latin typeface="Verdana" panose="020B0604030504040204" pitchFamily="34" charset="0"/>
              </a:rPr>
              <a:t>1. EU Treaty (2010</a:t>
            </a:r>
            <a:r>
              <a:rPr lang="pl-PL" altLang="it-IT" sz="3600"/>
              <a:t>)</a:t>
            </a:r>
            <a:r>
              <a:rPr lang="pl-PL" altLang="it-IT" sz="4000"/>
              <a:t> </a:t>
            </a:r>
            <a:endParaRPr lang="en-AU" altLang="it-IT" sz="4000" dirty="0"/>
          </a:p>
        </p:txBody>
      </p:sp>
      <p:pic>
        <p:nvPicPr>
          <p:cNvPr id="78851" name="Picture 3">
            <a:extLst>
              <a:ext uri="{FF2B5EF4-FFF2-40B4-BE49-F238E27FC236}">
                <a16:creationId xmlns:a16="http://schemas.microsoft.com/office/drawing/2014/main" id="{5C3C316F-7A63-D64F-89B8-0CBA2BD3C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708275"/>
            <a:ext cx="8280400" cy="31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Line 4">
            <a:extLst>
              <a:ext uri="{FF2B5EF4-FFF2-40B4-BE49-F238E27FC236}">
                <a16:creationId xmlns:a16="http://schemas.microsoft.com/office/drawing/2014/main" id="{F202E261-0661-5807-B243-01FFF7854997}"/>
              </a:ext>
            </a:extLst>
          </p:cNvPr>
          <p:cNvSpPr>
            <a:spLocks noChangeShapeType="1"/>
          </p:cNvSpPr>
          <p:nvPr/>
        </p:nvSpPr>
        <p:spPr bwMode="auto">
          <a:xfrm>
            <a:off x="2124075" y="3644900"/>
            <a:ext cx="67691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6805A72-CF19-B9E8-E9A5-8DFD957B44C2}"/>
              </a:ext>
            </a:extLst>
          </p:cNvPr>
          <p:cNvSpPr>
            <a:spLocks noGrp="1" noChangeArrowheads="1"/>
          </p:cNvSpPr>
          <p:nvPr>
            <p:ph type="title"/>
          </p:nvPr>
        </p:nvSpPr>
        <p:spPr>
          <a:xfrm>
            <a:off x="1258888" y="404813"/>
            <a:ext cx="8229600" cy="1143000"/>
          </a:xfrm>
        </p:spPr>
        <p:txBody>
          <a:bodyPr/>
          <a:lstStyle/>
          <a:p>
            <a:r>
              <a:rPr lang="pl-PL" altLang="it-IT" sz="4000" dirty="0">
                <a:solidFill>
                  <a:schemeClr val="hlink"/>
                </a:solidFill>
              </a:rPr>
              <a:t>USA: no student left behind</a:t>
            </a:r>
            <a:endParaRPr lang="en-AU" altLang="it-IT" sz="4000" dirty="0">
              <a:solidFill>
                <a:schemeClr val="hlink"/>
              </a:solidFill>
            </a:endParaRPr>
          </a:p>
        </p:txBody>
      </p:sp>
      <p:pic>
        <p:nvPicPr>
          <p:cNvPr id="80899" name="Picture 3">
            <a:extLst>
              <a:ext uri="{FF2B5EF4-FFF2-40B4-BE49-F238E27FC236}">
                <a16:creationId xmlns:a16="http://schemas.microsoft.com/office/drawing/2014/main" id="{DF38384D-1F67-F96F-08D0-DAB0AA827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700213"/>
            <a:ext cx="684212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a:extLst>
              <a:ext uri="{FF2B5EF4-FFF2-40B4-BE49-F238E27FC236}">
                <a16:creationId xmlns:a16="http://schemas.microsoft.com/office/drawing/2014/main" id="{4B867597-1DD7-D039-DA27-292CC77BBCEF}"/>
              </a:ext>
            </a:extLst>
          </p:cNvPr>
          <p:cNvSpPr txBox="1">
            <a:spLocks noChangeArrowheads="1"/>
          </p:cNvSpPr>
          <p:nvPr/>
        </p:nvSpPr>
        <p:spPr bwMode="auto">
          <a:xfrm>
            <a:off x="1476375" y="5575300"/>
            <a:ext cx="6904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200">
                <a:solidFill>
                  <a:srgbClr val="FFFF00"/>
                </a:solidFill>
                <a:ea typeface="Arial Unicode MS" pitchFamily="34" charset="-128"/>
              </a:rPr>
              <a:t>http://www.edweek.org/ew/section/multimedia/no-child-left-behind-overview-definition-summary.html</a:t>
            </a:r>
          </a:p>
        </p:txBody>
      </p:sp>
      <p:sp>
        <p:nvSpPr>
          <p:cNvPr id="80901" name="Text Box 5">
            <a:extLst>
              <a:ext uri="{FF2B5EF4-FFF2-40B4-BE49-F238E27FC236}">
                <a16:creationId xmlns:a16="http://schemas.microsoft.com/office/drawing/2014/main" id="{E5054D9D-7963-618C-544A-4354D3A4A6D8}"/>
              </a:ext>
            </a:extLst>
          </p:cNvPr>
          <p:cNvSpPr txBox="1">
            <a:spLocks noChangeArrowheads="1"/>
          </p:cNvSpPr>
          <p:nvPr/>
        </p:nvSpPr>
        <p:spPr bwMode="auto">
          <a:xfrm>
            <a:off x="808038" y="6069013"/>
            <a:ext cx="8040687"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buClr>
                <a:schemeClr val="tx2"/>
              </a:buClr>
              <a:buSzPct val="70000"/>
              <a:buFontTx/>
              <a:buNone/>
            </a:pPr>
            <a:r>
              <a:rPr lang="en-AU" altLang="it-IT" sz="1700" dirty="0">
                <a:latin typeface="Verdana" panose="020B0604030504040204" pitchFamily="34" charset="0"/>
              </a:rPr>
              <a:t>S. Goldman (1999): teaching that include</a:t>
            </a:r>
            <a:r>
              <a:rPr lang="pl-PL" altLang="it-IT" sz="1700">
                <a:latin typeface="Verdana" panose="020B0604030504040204" pitchFamily="34" charset="0"/>
              </a:rPr>
              <a:t>s</a:t>
            </a:r>
            <a:r>
              <a:rPr lang="en-AU" altLang="it-IT" sz="1700" dirty="0">
                <a:latin typeface="Verdana" panose="020B0604030504040204" pitchFamily="34" charset="0"/>
              </a:rPr>
              <a:t> active involvement of pupils,</a:t>
            </a:r>
          </a:p>
          <a:p>
            <a:pPr eaLnBrk="1" hangingPunct="1">
              <a:lnSpc>
                <a:spcPct val="90000"/>
              </a:lnSpc>
              <a:buClr>
                <a:schemeClr val="tx2"/>
              </a:buClr>
              <a:buSzPct val="70000"/>
              <a:buFontTx/>
              <a:buNone/>
            </a:pPr>
            <a:r>
              <a:rPr lang="en-AU" altLang="it-IT" sz="1700" dirty="0">
                <a:latin typeface="Verdana" panose="020B0604030504040204" pitchFamily="34" charset="0"/>
              </a:rPr>
              <a:t>previously reserved </a:t>
            </a:r>
            <a:r>
              <a:rPr lang="pl-PL" altLang="it-IT" sz="1700">
                <a:latin typeface="Verdana" panose="020B0604030504040204" pitchFamily="34" charset="0"/>
              </a:rPr>
              <a:t>only for selected </a:t>
            </a:r>
            <a:r>
              <a:rPr lang="en-AU" altLang="it-IT" sz="1700" dirty="0">
                <a:latin typeface="Verdana" panose="020B0604030504040204" pitchFamily="34" charset="0"/>
              </a:rPr>
              <a:t>schools, become available to all</a:t>
            </a:r>
            <a:r>
              <a:rPr lang="pl-PL" altLang="it-IT" sz="1700">
                <a:latin typeface="Verdana" panose="020B0604030504040204" pitchFamily="34" charset="0"/>
              </a:rPr>
              <a:t>.</a:t>
            </a:r>
            <a:endParaRPr lang="en-AU" altLang="it-IT" sz="1700" dirty="0">
              <a:latin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508CD28-6BC6-F51A-9869-CB03888BE8B9}"/>
              </a:ext>
            </a:extLst>
          </p:cNvPr>
          <p:cNvSpPr>
            <a:spLocks noGrp="1" noChangeArrowheads="1"/>
          </p:cNvSpPr>
          <p:nvPr>
            <p:ph type="title"/>
          </p:nvPr>
        </p:nvSpPr>
        <p:spPr>
          <a:xfrm>
            <a:off x="2916238" y="404813"/>
            <a:ext cx="8229600" cy="1143000"/>
          </a:xfrm>
        </p:spPr>
        <p:txBody>
          <a:bodyPr/>
          <a:lstStyle/>
          <a:p>
            <a:r>
              <a:rPr lang="pl-PL" altLang="it-IT" sz="3600">
                <a:solidFill>
                  <a:schemeClr val="hlink"/>
                </a:solidFill>
                <a:latin typeface="Verdana" panose="020B0604030504040204" pitchFamily="34" charset="0"/>
              </a:rPr>
              <a:t>Elettrostatica</a:t>
            </a:r>
            <a:r>
              <a:rPr lang="pl-PL" altLang="it-IT" sz="3600">
                <a:solidFill>
                  <a:schemeClr val="accent2"/>
                </a:solidFill>
              </a:rPr>
              <a:t> </a:t>
            </a:r>
            <a:endParaRPr lang="en-AU" altLang="it-IT" sz="3600" dirty="0">
              <a:solidFill>
                <a:schemeClr val="accent2"/>
              </a:solidFill>
            </a:endParaRPr>
          </a:p>
        </p:txBody>
      </p:sp>
      <p:pic>
        <p:nvPicPr>
          <p:cNvPr id="82947" name="Picture 3">
            <a:extLst>
              <a:ext uri="{FF2B5EF4-FFF2-40B4-BE49-F238E27FC236}">
                <a16:creationId xmlns:a16="http://schemas.microsoft.com/office/drawing/2014/main" id="{577CDBC2-1A3C-886B-A619-E83FEE278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60350"/>
            <a:ext cx="458787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4">
            <a:extLst>
              <a:ext uri="{FF2B5EF4-FFF2-40B4-BE49-F238E27FC236}">
                <a16:creationId xmlns:a16="http://schemas.microsoft.com/office/drawing/2014/main" id="{C7356AA2-BF20-1AAB-D08D-C1AD78318F49}"/>
              </a:ext>
            </a:extLst>
          </p:cNvPr>
          <p:cNvSpPr txBox="1">
            <a:spLocks noChangeArrowheads="1"/>
          </p:cNvSpPr>
          <p:nvPr/>
        </p:nvSpPr>
        <p:spPr bwMode="auto">
          <a:xfrm>
            <a:off x="5632450" y="2584450"/>
            <a:ext cx="3187700" cy="207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t>(Troppo) dettagliato percorso</a:t>
            </a:r>
          </a:p>
          <a:p>
            <a:pPr eaLnBrk="1" hangingPunct="1">
              <a:spcBef>
                <a:spcPct val="0"/>
              </a:spcBef>
              <a:buFontTx/>
              <a:buNone/>
            </a:pPr>
            <a:r>
              <a:rPr lang="pl-PL" altLang="it-IT" sz="1800" dirty="0"/>
              <a:t>sperimentale (anzi, storico)</a:t>
            </a:r>
          </a:p>
          <a:p>
            <a:pPr eaLnBrk="1" hangingPunct="1">
              <a:spcBef>
                <a:spcPct val="0"/>
              </a:spcBef>
              <a:buFontTx/>
              <a:buNone/>
            </a:pPr>
            <a:r>
              <a:rPr lang="pl-PL" altLang="it-IT" sz="1800" dirty="0"/>
              <a:t>senza deduzione</a:t>
            </a:r>
          </a:p>
          <a:p>
            <a:pPr eaLnBrk="1" hangingPunct="1">
              <a:spcBef>
                <a:spcPct val="0"/>
              </a:spcBef>
              <a:buFontTx/>
              <a:buNone/>
            </a:pPr>
            <a:endParaRPr lang="pl-PL" altLang="it-IT" sz="1800" dirty="0">
              <a:solidFill>
                <a:srgbClr val="0000CC"/>
              </a:solidFill>
            </a:endParaRPr>
          </a:p>
          <a:p>
            <a:pPr eaLnBrk="1" hangingPunct="1">
              <a:spcBef>
                <a:spcPct val="0"/>
              </a:spcBef>
              <a:buFontTx/>
              <a:buNone/>
            </a:pPr>
            <a:r>
              <a:rPr lang="pl-PL" altLang="it-IT" sz="2000" dirty="0">
                <a:solidFill>
                  <a:srgbClr val="0000CC"/>
                </a:solidFill>
              </a:rPr>
              <a:t>„Troppa esemplificazione</a:t>
            </a:r>
          </a:p>
          <a:p>
            <a:pPr eaLnBrk="1" hangingPunct="1">
              <a:spcBef>
                <a:spcPct val="0"/>
              </a:spcBef>
              <a:buFontTx/>
              <a:buNone/>
            </a:pPr>
            <a:r>
              <a:rPr lang="pl-PL" altLang="it-IT" sz="2000" dirty="0">
                <a:solidFill>
                  <a:srgbClr val="0000CC"/>
                </a:solidFill>
              </a:rPr>
              <a:t>porta all’infantilismo</a:t>
            </a:r>
            <a:r>
              <a:rPr lang="pl-PL" altLang="it-IT" sz="2000" dirty="0">
                <a:solidFill>
                  <a:srgbClr val="FF0000"/>
                </a:solidFill>
              </a:rPr>
              <a:t>” </a:t>
            </a:r>
          </a:p>
          <a:p>
            <a:pPr eaLnBrk="1" hangingPunct="1">
              <a:spcBef>
                <a:spcPct val="0"/>
              </a:spcBef>
              <a:buFontTx/>
              <a:buNone/>
            </a:pPr>
            <a:endParaRPr lang="en-AU" altLang="it-IT" sz="1800" dirty="0"/>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4634</TotalTime>
  <Words>1743</Words>
  <Application>Microsoft Office PowerPoint</Application>
  <PresentationFormat>Presentazione su schermo (4:3)</PresentationFormat>
  <Paragraphs>131</Paragraphs>
  <Slides>31</Slides>
  <Notes>16</Notes>
  <HiddenSlides>4</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31</vt:i4>
      </vt:variant>
    </vt:vector>
  </HeadingPairs>
  <TitlesOfParts>
    <vt:vector size="34" baseType="lpstr">
      <vt:lpstr>Arial</vt:lpstr>
      <vt:lpstr>Verdana</vt:lpstr>
      <vt:lpstr>Projekt domyślny</vt:lpstr>
      <vt:lpstr>Inclusione e personalizzazione nell’insegnamento delle STEAM</vt:lpstr>
      <vt:lpstr>Motivazione: R + D Global shares</vt:lpstr>
      <vt:lpstr>Presentazione standard di PowerPoint</vt:lpstr>
      <vt:lpstr>UE (2007): Rocard’s Report</vt:lpstr>
      <vt:lpstr>EU (2007) „Rocards’ Report”</vt:lpstr>
      <vt:lpstr>„Nowy uniwersytet potrzebny od zaraz”</vt:lpstr>
      <vt:lpstr>1. EU Treaty (2010) </vt:lpstr>
      <vt:lpstr>USA: no student left behind</vt:lpstr>
      <vt:lpstr>Elettrostatica </vt:lpstr>
      <vt:lpstr>Karl Popper: Teoria della mente come il cestino</vt:lpstr>
      <vt:lpstr>Edgar Morin: la sfida del complesso</vt:lpstr>
      <vt:lpstr>Edgar Morin: lo svantaggio di super-specializzazione</vt:lpstr>
      <vt:lpstr>Edgar Morin: „dov’è la saggezza?”</vt:lpstr>
      <vt:lpstr>Le tre funzioni cognitive</vt:lpstr>
      <vt:lpstr>Presentazione standard di PowerPoint</vt:lpstr>
      <vt:lpstr>Due concetti didattici (GK)</vt:lpstr>
      <vt:lpstr>Strategies for Cognitive Pedagogy: Neo-realism</vt:lpstr>
      <vt:lpstr>Iper-costruttivismo ↔ pedagogia</vt:lpstr>
      <vt:lpstr>Iper-costruttivismo ↔ pedagogia</vt:lpstr>
      <vt:lpstr>Iper-costruttivismo ↔ pedagogia</vt:lpstr>
      <vt:lpstr>Università per bambini UniKids  – lo spettatore molto esigente</vt:lpstr>
      <vt:lpstr>Università per bambini UniKids  – lo spettatore molto esigente</vt:lpstr>
      <vt:lpstr>Università per bambini UniKids  – lo spettatore molto esigente</vt:lpstr>
      <vt:lpstr>Università per bambini UniKids  – lo spettatore molto esigente</vt:lpstr>
      <vt:lpstr>Il mondo di oggetti reali (e loro «riflessioni» virtuali)</vt:lpstr>
      <vt:lpstr>Agganciare l’attenzione («adescare»), e poi proseguire («tirare»)</vt:lpstr>
      <vt:lpstr>Neo-realismo</vt:lpstr>
      <vt:lpstr>«La didattica»</vt:lpstr>
      <vt:lpstr>Pedagogical Contents Knowledge  Lee Shulman (1987)</vt:lpstr>
      <vt:lpstr>Creare cv didattico via le competenze </vt:lpstr>
      <vt:lpstr>Piero Crispiani: „Didattica cognitivista”</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155</cp:revision>
  <dcterms:created xsi:type="dcterms:W3CDTF">2006-02-09T22:46:12Z</dcterms:created>
  <dcterms:modified xsi:type="dcterms:W3CDTF">2022-12-14T04:15:45Z</dcterms:modified>
</cp:coreProperties>
</file>