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45"/>
  </p:notesMasterIdLst>
  <p:handoutMasterIdLst>
    <p:handoutMasterId r:id="rId46"/>
  </p:handoutMasterIdLst>
  <p:sldIdLst>
    <p:sldId id="279" r:id="rId2"/>
    <p:sldId id="313" r:id="rId3"/>
    <p:sldId id="314" r:id="rId4"/>
    <p:sldId id="315" r:id="rId5"/>
    <p:sldId id="323" r:id="rId6"/>
    <p:sldId id="316" r:id="rId7"/>
    <p:sldId id="280" r:id="rId8"/>
    <p:sldId id="324" r:id="rId9"/>
    <p:sldId id="291" r:id="rId10"/>
    <p:sldId id="292" r:id="rId11"/>
    <p:sldId id="293" r:id="rId12"/>
    <p:sldId id="268" r:id="rId13"/>
    <p:sldId id="305" r:id="rId14"/>
    <p:sldId id="303" r:id="rId15"/>
    <p:sldId id="294" r:id="rId16"/>
    <p:sldId id="295" r:id="rId17"/>
    <p:sldId id="310" r:id="rId18"/>
    <p:sldId id="311" r:id="rId19"/>
    <p:sldId id="312" r:id="rId20"/>
    <p:sldId id="325" r:id="rId21"/>
    <p:sldId id="326" r:id="rId22"/>
    <p:sldId id="327" r:id="rId23"/>
    <p:sldId id="328" r:id="rId24"/>
    <p:sldId id="329" r:id="rId25"/>
    <p:sldId id="330" r:id="rId26"/>
    <p:sldId id="296" r:id="rId27"/>
    <p:sldId id="282" r:id="rId28"/>
    <p:sldId id="306" r:id="rId29"/>
    <p:sldId id="297" r:id="rId30"/>
    <p:sldId id="283" r:id="rId31"/>
    <p:sldId id="284" r:id="rId32"/>
    <p:sldId id="276" r:id="rId33"/>
    <p:sldId id="307" r:id="rId34"/>
    <p:sldId id="319" r:id="rId35"/>
    <p:sldId id="320" r:id="rId36"/>
    <p:sldId id="308" r:id="rId37"/>
    <p:sldId id="321" r:id="rId38"/>
    <p:sldId id="322" r:id="rId39"/>
    <p:sldId id="309" r:id="rId40"/>
    <p:sldId id="318" r:id="rId41"/>
    <p:sldId id="301" r:id="rId42"/>
    <p:sldId id="331" r:id="rId43"/>
    <p:sldId id="286" r:id="rId44"/>
  </p:sldIdLst>
  <p:sldSz cx="9144000" cy="6858000" type="screen4x3"/>
  <p:notesSz cx="7102475" cy="10233025"/>
  <p:defaultTextStyle>
    <a:defPPr>
      <a:defRPr lang="en-A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253" autoAdjust="0"/>
    <p:restoredTop sz="94660"/>
  </p:normalViewPr>
  <p:slideViewPr>
    <p:cSldViewPr>
      <p:cViewPr varScale="1">
        <p:scale>
          <a:sx n="66" d="100"/>
          <a:sy n="66" d="100"/>
        </p:scale>
        <p:origin x="60" y="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6BC9F6EA-D8E9-E393-2D1F-C58CE2AD4C9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A745F520-E134-CAF4-3148-BEF45A3E5EF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27652" name="Rectangle 4">
            <a:extLst>
              <a:ext uri="{FF2B5EF4-FFF2-40B4-BE49-F238E27FC236}">
                <a16:creationId xmlns:a16="http://schemas.microsoft.com/office/drawing/2014/main" id="{870998D9-0B46-CD4F-71B1-F16740139839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27653" name="Rectangle 5">
            <a:extLst>
              <a:ext uri="{FF2B5EF4-FFF2-40B4-BE49-F238E27FC236}">
                <a16:creationId xmlns:a16="http://schemas.microsoft.com/office/drawing/2014/main" id="{E37220EB-9FA2-9972-56FC-F0126164005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6CEC0981-4657-4118-B05D-CE3B4E034CE2}" type="slidenum">
              <a:rPr lang="en-AU" altLang="it-IT"/>
              <a:pPr>
                <a:defRPr/>
              </a:pPr>
              <a:t>‹N›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73534508-1147-D811-AC75-34BB02923E2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678540E5-A04D-19FC-AB3E-3F36C983264D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DB393B78-C1C3-F4F4-CADF-33065ADC827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89368B72-20A0-01CE-04F7-9847549AD84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3250" cy="46053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it-IT" noProof="0"/>
              <a:t>Kliknij, aby edytować style wzorca tekstu</a:t>
            </a:r>
          </a:p>
          <a:p>
            <a:pPr lvl="1"/>
            <a:r>
              <a:rPr lang="en-AU" altLang="it-IT" noProof="0"/>
              <a:t>Drugi poziom</a:t>
            </a:r>
          </a:p>
          <a:p>
            <a:pPr lvl="2"/>
            <a:r>
              <a:rPr lang="en-AU" altLang="it-IT" noProof="0"/>
              <a:t>Trzeci poziom</a:t>
            </a:r>
          </a:p>
          <a:p>
            <a:pPr lvl="3"/>
            <a:r>
              <a:rPr lang="en-AU" altLang="it-IT" noProof="0"/>
              <a:t>Czwarty poziom</a:t>
            </a:r>
          </a:p>
          <a:p>
            <a:pPr lvl="4"/>
            <a:r>
              <a:rPr lang="en-AU" altLang="it-IT" noProof="0"/>
              <a:t>Piąty poziom</a:t>
            </a:r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6B67FC83-A174-0CA5-14CA-F2244252F17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28679" name="Rectangle 7">
            <a:extLst>
              <a:ext uri="{FF2B5EF4-FFF2-40B4-BE49-F238E27FC236}">
                <a16:creationId xmlns:a16="http://schemas.microsoft.com/office/drawing/2014/main" id="{5E09DFB4-4B37-DA6C-2858-33C656CF834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9057" tIns="49528" rIns="99057" bIns="49528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ECABD19-22C4-4BB3-B03E-297C9BEB2A26}" type="slidenum">
              <a:rPr lang="en-AU" altLang="it-IT"/>
              <a:pPr>
                <a:defRPr/>
              </a:pPr>
              <a:t>‹N›</a:t>
            </a:fld>
            <a:endParaRPr lang="en-AU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64F39523-D941-6E84-6884-5EF41FC31136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57" tIns="49528" rIns="99057" bIns="49528" anchor="b"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5711CBC-FB49-4289-B5A5-BBBA23FDCAF4}" type="slidenum">
              <a:rPr lang="en-AU" altLang="it-IT" sz="1300">
                <a:latin typeface="Arial" panose="020B0604020202020204" pitchFamily="34" charset="0"/>
              </a:rPr>
              <a:pPr algn="r" eaLnBrk="1" hangingPunct="1"/>
              <a:t>2</a:t>
            </a:fld>
            <a:endParaRPr lang="en-AU" altLang="it-IT" sz="1300">
              <a:latin typeface="Arial" panose="020B0604020202020204" pitchFamily="34" charset="0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CAF11517-23C0-8569-F49D-A4206966C14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F8C20F5F-E508-95EC-BBCD-234E9512058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>
            <a:extLst>
              <a:ext uri="{FF2B5EF4-FFF2-40B4-BE49-F238E27FC236}">
                <a16:creationId xmlns:a16="http://schemas.microsoft.com/office/drawing/2014/main" id="{25564316-CCF4-B8EA-B292-65A5D563D26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C22898DC-5722-4F69-8732-54473A8B869F}" type="slidenum">
              <a:rPr lang="en-AU" altLang="it-IT" smtClean="0">
                <a:latin typeface="Arial" panose="020B0604020202020204" pitchFamily="34" charset="0"/>
              </a:rPr>
              <a:pPr/>
              <a:t>14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28675" name="Rectangle 2">
            <a:extLst>
              <a:ext uri="{FF2B5EF4-FFF2-40B4-BE49-F238E27FC236}">
                <a16:creationId xmlns:a16="http://schemas.microsoft.com/office/drawing/2014/main" id="{3D7CFFB6-0894-EBDD-9754-D33BC30CD91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>
            <a:extLst>
              <a:ext uri="{FF2B5EF4-FFF2-40B4-BE49-F238E27FC236}">
                <a16:creationId xmlns:a16="http://schemas.microsoft.com/office/drawing/2014/main" id="{6C3D7123-3933-DD3C-5B45-E9370CEFCC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>
            <a:extLst>
              <a:ext uri="{FF2B5EF4-FFF2-40B4-BE49-F238E27FC236}">
                <a16:creationId xmlns:a16="http://schemas.microsoft.com/office/drawing/2014/main" id="{715388BC-7A94-DA1E-5290-E156BCA287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75B280B1-CEE5-4A72-B68E-37577B368921}" type="slidenum">
              <a:rPr lang="en-AU" altLang="it-IT" smtClean="0">
                <a:latin typeface="Arial" panose="020B0604020202020204" pitchFamily="34" charset="0"/>
              </a:rPr>
              <a:pPr/>
              <a:t>15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30723" name="Rectangle 2">
            <a:extLst>
              <a:ext uri="{FF2B5EF4-FFF2-40B4-BE49-F238E27FC236}">
                <a16:creationId xmlns:a16="http://schemas.microsoft.com/office/drawing/2014/main" id="{1ED4CAF4-0C57-0E2B-6D8D-A8324602545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>
            <a:extLst>
              <a:ext uri="{FF2B5EF4-FFF2-40B4-BE49-F238E27FC236}">
                <a16:creationId xmlns:a16="http://schemas.microsoft.com/office/drawing/2014/main" id="{FDE9A18E-2AEB-D4A1-27EA-5FA72C3D25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 noProof="1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>
            <a:extLst>
              <a:ext uri="{FF2B5EF4-FFF2-40B4-BE49-F238E27FC236}">
                <a16:creationId xmlns:a16="http://schemas.microsoft.com/office/drawing/2014/main" id="{393C02BF-B412-2356-455D-27D5101EBE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3BCE5E66-1EBB-4A11-A65C-E517C42BC960}" type="slidenum">
              <a:rPr lang="en-AU" altLang="it-IT" smtClean="0">
                <a:latin typeface="Arial" panose="020B0604020202020204" pitchFamily="34" charset="0"/>
              </a:rPr>
              <a:pPr/>
              <a:t>16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A2451766-7832-66B1-DBB8-2EAE5AE9CA3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>
            <a:extLst>
              <a:ext uri="{FF2B5EF4-FFF2-40B4-BE49-F238E27FC236}">
                <a16:creationId xmlns:a16="http://schemas.microsoft.com/office/drawing/2014/main" id="{5B641161-E01A-12B6-229C-3623D3DE23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 noProof="1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id="{EB18ACD1-26CB-7902-5B53-1CF6FC723B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id="{26A5E8EF-CC11-6945-B8A7-4925377F10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pl-PL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21B10D02-8F0E-5938-A83C-D75C909BF1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E1635CC1-1DDF-87A9-39E3-B1F0C8CCE3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>
            <a:extLst>
              <a:ext uri="{FF2B5EF4-FFF2-40B4-BE49-F238E27FC236}">
                <a16:creationId xmlns:a16="http://schemas.microsoft.com/office/drawing/2014/main" id="{94CFDC4D-D99B-BDD2-9D46-47E2B6AD5FB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57" tIns="49528" rIns="99057" bIns="49528" anchor="b"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E06CAD2-E35F-4B55-9532-6EB3CC765571}" type="slidenum">
              <a:rPr lang="en-AU" altLang="it-IT" sz="1300">
                <a:latin typeface="Arial" panose="020B0604020202020204" pitchFamily="34" charset="0"/>
                <a:ea typeface="Arial Unicode MS" pitchFamily="34" charset="-128"/>
              </a:rPr>
              <a:pPr algn="r" eaLnBrk="1" hangingPunct="1"/>
              <a:t>21</a:t>
            </a:fld>
            <a:endParaRPr lang="en-AU" altLang="it-IT" sz="1300">
              <a:latin typeface="Arial" panose="020B0604020202020204" pitchFamily="34" charset="0"/>
              <a:ea typeface="Arial Unicode MS" pitchFamily="34" charset="-128"/>
            </a:endParaRPr>
          </a:p>
        </p:txBody>
      </p:sp>
      <p:sp>
        <p:nvSpPr>
          <p:cNvPr id="40963" name="Symbol zastępczy obrazu slajdu 1">
            <a:extLst>
              <a:ext uri="{FF2B5EF4-FFF2-40B4-BE49-F238E27FC236}">
                <a16:creationId xmlns:a16="http://schemas.microsoft.com/office/drawing/2014/main" id="{2FD65A2F-DF4F-C2A2-D37E-CC675F40FF9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Symbol zastępczy notatek 2">
            <a:extLst>
              <a:ext uri="{FF2B5EF4-FFF2-40B4-BE49-F238E27FC236}">
                <a16:creationId xmlns:a16="http://schemas.microsoft.com/office/drawing/2014/main" id="{9B613A52-B8AC-CADB-9F01-FEB1CD5DDAB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pl-PL" altLang="it-IT"/>
              <a:t>Pierwszy slajd</a:t>
            </a:r>
            <a:endParaRPr lang="en-US" altLang="it-IT"/>
          </a:p>
        </p:txBody>
      </p:sp>
      <p:sp>
        <p:nvSpPr>
          <p:cNvPr id="40965" name="Symbol zastępczy numeru slajdu 3">
            <a:extLst>
              <a:ext uri="{FF2B5EF4-FFF2-40B4-BE49-F238E27FC236}">
                <a16:creationId xmlns:a16="http://schemas.microsoft.com/office/drawing/2014/main" id="{5911358D-B0E9-9FA4-2B45-8FE2A9588595}"/>
              </a:ext>
            </a:extLst>
          </p:cNvPr>
          <p:cNvSpPr txBox="1">
            <a:spLocks noGrp="1"/>
          </p:cNvSpPr>
          <p:nvPr/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57" tIns="49528" rIns="99057" bIns="49528" anchor="b"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804863" indent="-309563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238250" indent="-2476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733550" indent="-2476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228850" indent="-2476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6860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31432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6004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4057650" indent="-24765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28CB839F-E599-4EF6-8C15-B015F8A6C9CF}" type="slidenum">
              <a:rPr lang="en-US" altLang="it-IT" sz="1300">
                <a:latin typeface="Calibri" panose="020F0502020204030204" pitchFamily="34" charset="0"/>
                <a:ea typeface="Arial Unicode MS" pitchFamily="34" charset="-128"/>
              </a:rPr>
              <a:pPr algn="r" eaLnBrk="1" hangingPunct="1"/>
              <a:t>21</a:t>
            </a:fld>
            <a:endParaRPr lang="en-US" altLang="it-IT" sz="1300">
              <a:latin typeface="Calibri" panose="020F0502020204030204" pitchFamily="34" charset="0"/>
              <a:ea typeface="Arial Unicode MS" pitchFamily="34" charset="-128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>
            <a:extLst>
              <a:ext uri="{FF2B5EF4-FFF2-40B4-BE49-F238E27FC236}">
                <a16:creationId xmlns:a16="http://schemas.microsoft.com/office/drawing/2014/main" id="{3D5E2441-0373-712F-A018-25FA9F3C83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4D147BE6-F7B9-44E2-A596-EAEC78E9C976}" type="slidenum">
              <a:rPr lang="en-AU" altLang="it-IT" smtClean="0">
                <a:latin typeface="Arial" panose="020B0604020202020204" pitchFamily="34" charset="0"/>
              </a:rPr>
              <a:pPr/>
              <a:t>26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47107" name="Rectangle 2">
            <a:extLst>
              <a:ext uri="{FF2B5EF4-FFF2-40B4-BE49-F238E27FC236}">
                <a16:creationId xmlns:a16="http://schemas.microsoft.com/office/drawing/2014/main" id="{C52C315E-0140-8A28-9078-511A702C0BC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>
            <a:extLst>
              <a:ext uri="{FF2B5EF4-FFF2-40B4-BE49-F238E27FC236}">
                <a16:creationId xmlns:a16="http://schemas.microsoft.com/office/drawing/2014/main" id="{CAAB30E1-B17D-6EDC-7DC7-F3D0D3FBA9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 noProof="1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>
            <a:extLst>
              <a:ext uri="{FF2B5EF4-FFF2-40B4-BE49-F238E27FC236}">
                <a16:creationId xmlns:a16="http://schemas.microsoft.com/office/drawing/2014/main" id="{60BB42F1-C2D4-15D3-DF53-F67F04FD9E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9558FCF1-6E5F-41E5-85C4-606B2BFEC488}" type="slidenum">
              <a:rPr lang="en-AU" altLang="it-IT" smtClean="0">
                <a:latin typeface="Arial" panose="020B0604020202020204" pitchFamily="34" charset="0"/>
              </a:rPr>
              <a:pPr/>
              <a:t>27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49155" name="Rectangle 2">
            <a:extLst>
              <a:ext uri="{FF2B5EF4-FFF2-40B4-BE49-F238E27FC236}">
                <a16:creationId xmlns:a16="http://schemas.microsoft.com/office/drawing/2014/main" id="{513364CF-D004-36FC-6592-8B840BD8A36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>
            <a:extLst>
              <a:ext uri="{FF2B5EF4-FFF2-40B4-BE49-F238E27FC236}">
                <a16:creationId xmlns:a16="http://schemas.microsoft.com/office/drawing/2014/main" id="{30EF452A-1EAC-89A6-7F0A-A4A72F9C85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 noProof="1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>
            <a:extLst>
              <a:ext uri="{FF2B5EF4-FFF2-40B4-BE49-F238E27FC236}">
                <a16:creationId xmlns:a16="http://schemas.microsoft.com/office/drawing/2014/main" id="{0E0FC155-9A0D-365C-6C53-7B5BC17F86C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E5ED3611-2D48-4CE9-A041-B8FAF377CE0E}" type="slidenum">
              <a:rPr lang="en-AU" altLang="it-IT" smtClean="0">
                <a:latin typeface="Arial" panose="020B0604020202020204" pitchFamily="34" charset="0"/>
              </a:rPr>
              <a:pPr/>
              <a:t>28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51203" name="Rectangle 7">
            <a:extLst>
              <a:ext uri="{FF2B5EF4-FFF2-40B4-BE49-F238E27FC236}">
                <a16:creationId xmlns:a16="http://schemas.microsoft.com/office/drawing/2014/main" id="{E354BBF2-5C24-E0C3-D0CB-78312774E96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1CD5444E-2378-4068-944B-294E20EA224D}" type="slidenum">
              <a:rPr lang="en-US" altLang="it-IT" sz="1200">
                <a:latin typeface="Arial" panose="020B0604020202020204" pitchFamily="34" charset="0"/>
              </a:rPr>
              <a:pPr algn="r" eaLnBrk="1" hangingPunct="1"/>
              <a:t>28</a:t>
            </a:fld>
            <a:endParaRPr lang="en-US" altLang="it-IT" sz="1200">
              <a:latin typeface="Arial" panose="020B0604020202020204" pitchFamily="34" charset="0"/>
            </a:endParaRPr>
          </a:p>
        </p:txBody>
      </p:sp>
      <p:sp>
        <p:nvSpPr>
          <p:cNvPr id="51204" name="Rectangle 2">
            <a:extLst>
              <a:ext uri="{FF2B5EF4-FFF2-40B4-BE49-F238E27FC236}">
                <a16:creationId xmlns:a16="http://schemas.microsoft.com/office/drawing/2014/main" id="{D9E96F7B-DB64-8033-B3CA-B52D548BB67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5" name="Rectangle 3">
            <a:extLst>
              <a:ext uri="{FF2B5EF4-FFF2-40B4-BE49-F238E27FC236}">
                <a16:creationId xmlns:a16="http://schemas.microsoft.com/office/drawing/2014/main" id="{8FB4C7D4-5C41-ED9B-872F-D197A92696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pl-PL" altLang="it-IT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>
            <a:extLst>
              <a:ext uri="{FF2B5EF4-FFF2-40B4-BE49-F238E27FC236}">
                <a16:creationId xmlns:a16="http://schemas.microsoft.com/office/drawing/2014/main" id="{7C8B0BD6-E3CA-D437-11D9-1B0907DFFED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CFE8A621-2647-4DE7-AF0F-294538CCBF98}" type="slidenum">
              <a:rPr lang="en-AU" altLang="it-IT" smtClean="0">
                <a:latin typeface="Arial" panose="020B0604020202020204" pitchFamily="34" charset="0"/>
              </a:rPr>
              <a:pPr/>
              <a:t>29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BFFB9C6C-0E82-BBED-01FE-762475A2349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>
            <a:extLst>
              <a:ext uri="{FF2B5EF4-FFF2-40B4-BE49-F238E27FC236}">
                <a16:creationId xmlns:a16="http://schemas.microsoft.com/office/drawing/2014/main" id="{49FCD61B-AFC5-4F25-1B10-BDFDD3BF18B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 noProof="1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731C157-1A98-C4FC-818A-C80184EDC1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82BBFFC2-0E5B-D76C-EDA8-5565B8F8D8F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altLang="it-IT" noProof="1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>
            <a:extLst>
              <a:ext uri="{FF2B5EF4-FFF2-40B4-BE49-F238E27FC236}">
                <a16:creationId xmlns:a16="http://schemas.microsoft.com/office/drawing/2014/main" id="{9E0F3743-5F3C-531A-18E0-65578854E4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FD6730B0-1B27-4956-A43A-47FCD199899D}" type="slidenum">
              <a:rPr lang="en-AU" altLang="it-IT" smtClean="0">
                <a:latin typeface="Arial" panose="020B0604020202020204" pitchFamily="34" charset="0"/>
              </a:rPr>
              <a:pPr/>
              <a:t>30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7D9B5DFF-0B61-3220-12B7-58FA16F07B2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>
            <a:extLst>
              <a:ext uri="{FF2B5EF4-FFF2-40B4-BE49-F238E27FC236}">
                <a16:creationId xmlns:a16="http://schemas.microsoft.com/office/drawing/2014/main" id="{9388834B-ECC3-BE37-E7C8-E9CD4316D4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 noProof="1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>
            <a:extLst>
              <a:ext uri="{FF2B5EF4-FFF2-40B4-BE49-F238E27FC236}">
                <a16:creationId xmlns:a16="http://schemas.microsoft.com/office/drawing/2014/main" id="{605A6A40-3F1E-A1D5-F79A-7CCDCD7580C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C3FAE7E3-3846-4AD6-B6E4-9671ED3677BA}" type="slidenum">
              <a:rPr lang="en-AU" altLang="it-IT" smtClean="0">
                <a:latin typeface="Arial" panose="020B0604020202020204" pitchFamily="34" charset="0"/>
              </a:rPr>
              <a:pPr/>
              <a:t>31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57347" name="Rectangle 2">
            <a:extLst>
              <a:ext uri="{FF2B5EF4-FFF2-40B4-BE49-F238E27FC236}">
                <a16:creationId xmlns:a16="http://schemas.microsoft.com/office/drawing/2014/main" id="{8E96B9CE-DE54-A0C4-A188-2062081716B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>
            <a:extLst>
              <a:ext uri="{FF2B5EF4-FFF2-40B4-BE49-F238E27FC236}">
                <a16:creationId xmlns:a16="http://schemas.microsoft.com/office/drawing/2014/main" id="{5E8771A0-1E8A-F665-0CEE-58B9718898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 noProof="1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>
            <a:extLst>
              <a:ext uri="{FF2B5EF4-FFF2-40B4-BE49-F238E27FC236}">
                <a16:creationId xmlns:a16="http://schemas.microsoft.com/office/drawing/2014/main" id="{491B39E6-BFDF-5BF9-0B01-F394453486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6B521F05-D126-438C-BAC5-23F7615A7AF7}" type="slidenum">
              <a:rPr lang="en-AU" altLang="it-IT" smtClean="0">
                <a:latin typeface="Arial" panose="020B0604020202020204" pitchFamily="34" charset="0"/>
              </a:rPr>
              <a:pPr/>
              <a:t>32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59395" name="Rectangle 2">
            <a:extLst>
              <a:ext uri="{FF2B5EF4-FFF2-40B4-BE49-F238E27FC236}">
                <a16:creationId xmlns:a16="http://schemas.microsoft.com/office/drawing/2014/main" id="{56921632-31BD-2335-9ED9-70C131E43A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>
            <a:extLst>
              <a:ext uri="{FF2B5EF4-FFF2-40B4-BE49-F238E27FC236}">
                <a16:creationId xmlns:a16="http://schemas.microsoft.com/office/drawing/2014/main" id="{ADE4B0A8-8516-EFBA-7D10-4CC3FBB0B67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 noProof="1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>
            <a:extLst>
              <a:ext uri="{FF2B5EF4-FFF2-40B4-BE49-F238E27FC236}">
                <a16:creationId xmlns:a16="http://schemas.microsoft.com/office/drawing/2014/main" id="{9A86DE7B-2A42-137F-774F-A4631BB4FE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BCCC9CF-B1DA-48A9-885F-50CBE0B35A3E}" type="slidenum">
              <a:rPr lang="en-AU" altLang="it-IT" smtClean="0">
                <a:latin typeface="Arial" panose="020B0604020202020204" pitchFamily="34" charset="0"/>
              </a:rPr>
              <a:pPr/>
              <a:t>33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61443" name="Rectangle 2">
            <a:extLst>
              <a:ext uri="{FF2B5EF4-FFF2-40B4-BE49-F238E27FC236}">
                <a16:creationId xmlns:a16="http://schemas.microsoft.com/office/drawing/2014/main" id="{BDCD1A0E-2831-C56C-6989-155DECCC4B6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>
            <a:extLst>
              <a:ext uri="{FF2B5EF4-FFF2-40B4-BE49-F238E27FC236}">
                <a16:creationId xmlns:a16="http://schemas.microsoft.com/office/drawing/2014/main" id="{80DBBA13-7C58-6A23-34B9-FB8F3BB7467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>
            <a:extLst>
              <a:ext uri="{FF2B5EF4-FFF2-40B4-BE49-F238E27FC236}">
                <a16:creationId xmlns:a16="http://schemas.microsoft.com/office/drawing/2014/main" id="{D11D05FD-CA1E-B028-E05C-2C232DD8895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57" tIns="49528" rIns="99057" bIns="49528" anchor="b"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64A709C8-C05E-4966-8C70-5E6FF6B5CD60}" type="slidenum">
              <a:rPr lang="en-AU" altLang="it-IT" sz="1300">
                <a:latin typeface="Arial" panose="020B0604020202020204" pitchFamily="34" charset="0"/>
              </a:rPr>
              <a:pPr algn="r" eaLnBrk="1" hangingPunct="1"/>
              <a:t>34</a:t>
            </a:fld>
            <a:endParaRPr lang="en-AU" altLang="it-IT" sz="1300">
              <a:latin typeface="Arial" panose="020B0604020202020204" pitchFamily="34" charset="0"/>
            </a:endParaRPr>
          </a:p>
        </p:txBody>
      </p:sp>
      <p:sp>
        <p:nvSpPr>
          <p:cNvPr id="63491" name="Rectangle 2">
            <a:extLst>
              <a:ext uri="{FF2B5EF4-FFF2-40B4-BE49-F238E27FC236}">
                <a16:creationId xmlns:a16="http://schemas.microsoft.com/office/drawing/2014/main" id="{57F34A57-E9E9-DD05-1430-77FADEA50C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>
            <a:extLst>
              <a:ext uri="{FF2B5EF4-FFF2-40B4-BE49-F238E27FC236}">
                <a16:creationId xmlns:a16="http://schemas.microsoft.com/office/drawing/2014/main" id="{A97F9E9E-B3DD-CAF5-45DD-C66E10C242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4CC093C2-C321-5201-0260-BC11ABC960D5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57" tIns="49528" rIns="99057" bIns="49528" anchor="b"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5B6FE7B-4405-4F1C-A1F9-E4E88DA1BC40}" type="slidenum">
              <a:rPr lang="en-AU" altLang="it-IT" sz="1300">
                <a:latin typeface="Arial" panose="020B0604020202020204" pitchFamily="34" charset="0"/>
              </a:rPr>
              <a:pPr algn="r" eaLnBrk="1" hangingPunct="1"/>
              <a:t>35</a:t>
            </a:fld>
            <a:endParaRPr lang="en-AU" altLang="it-IT" sz="1300">
              <a:latin typeface="Arial" panose="020B0604020202020204" pitchFamily="34" charset="0"/>
            </a:endParaRPr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04CEEE12-A5B4-B54E-90CB-E67BAB8C2CE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94243EA3-6172-5182-2254-F815367F6E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>
            <a:extLst>
              <a:ext uri="{FF2B5EF4-FFF2-40B4-BE49-F238E27FC236}">
                <a16:creationId xmlns:a16="http://schemas.microsoft.com/office/drawing/2014/main" id="{3101621C-BA14-F635-084F-23E3C83E05B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46D28719-036B-4286-8A4D-9C08A4D1735C}" type="slidenum">
              <a:rPr lang="en-AU" altLang="it-IT" smtClean="0">
                <a:latin typeface="Arial" panose="020B0604020202020204" pitchFamily="34" charset="0"/>
              </a:rPr>
              <a:pPr/>
              <a:t>36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67587" name="Rectangle 2">
            <a:extLst>
              <a:ext uri="{FF2B5EF4-FFF2-40B4-BE49-F238E27FC236}">
                <a16:creationId xmlns:a16="http://schemas.microsoft.com/office/drawing/2014/main" id="{EDF09CF6-FBB7-5464-00FE-632166F0984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8" name="Rectangle 3">
            <a:extLst>
              <a:ext uri="{FF2B5EF4-FFF2-40B4-BE49-F238E27FC236}">
                <a16:creationId xmlns:a16="http://schemas.microsoft.com/office/drawing/2014/main" id="{8E7CB233-AE96-A554-FE67-B6D04DF01B0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>
            <a:extLst>
              <a:ext uri="{FF2B5EF4-FFF2-40B4-BE49-F238E27FC236}">
                <a16:creationId xmlns:a16="http://schemas.microsoft.com/office/drawing/2014/main" id="{E0A24735-8755-FA54-6EC5-AE16E822D4B3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57" tIns="49528" rIns="99057" bIns="49528" anchor="b"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48589598-CCF2-4CFD-99D4-56F562057EB7}" type="slidenum">
              <a:rPr lang="en-AU" altLang="it-IT" sz="1300">
                <a:latin typeface="Arial" panose="020B0604020202020204" pitchFamily="34" charset="0"/>
              </a:rPr>
              <a:pPr algn="r" eaLnBrk="1" hangingPunct="1"/>
              <a:t>37</a:t>
            </a:fld>
            <a:endParaRPr lang="en-AU" altLang="it-IT" sz="1300">
              <a:latin typeface="Arial" panose="020B0604020202020204" pitchFamily="34" charset="0"/>
            </a:endParaRPr>
          </a:p>
        </p:txBody>
      </p:sp>
      <p:sp>
        <p:nvSpPr>
          <p:cNvPr id="69635" name="Rectangle 2">
            <a:extLst>
              <a:ext uri="{FF2B5EF4-FFF2-40B4-BE49-F238E27FC236}">
                <a16:creationId xmlns:a16="http://schemas.microsoft.com/office/drawing/2014/main" id="{60E9ED4E-C35D-B772-C2EB-4A1F548B299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6" name="Rectangle 3">
            <a:extLst>
              <a:ext uri="{FF2B5EF4-FFF2-40B4-BE49-F238E27FC236}">
                <a16:creationId xmlns:a16="http://schemas.microsoft.com/office/drawing/2014/main" id="{62662B35-27D7-2EF4-AA0F-C8BA8D000A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>
            <a:extLst>
              <a:ext uri="{FF2B5EF4-FFF2-40B4-BE49-F238E27FC236}">
                <a16:creationId xmlns:a16="http://schemas.microsoft.com/office/drawing/2014/main" id="{4AFD2BAF-3096-647C-DE69-31F9E6EF8E0B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57" tIns="49528" rIns="99057" bIns="49528" anchor="b"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0B535722-7256-434B-B53E-6809FDE80C45}" type="slidenum">
              <a:rPr lang="en-AU" altLang="it-IT" sz="1300">
                <a:latin typeface="Arial" panose="020B0604020202020204" pitchFamily="34" charset="0"/>
              </a:rPr>
              <a:pPr algn="r" eaLnBrk="1" hangingPunct="1"/>
              <a:t>38</a:t>
            </a:fld>
            <a:endParaRPr lang="en-AU" altLang="it-IT" sz="1300">
              <a:latin typeface="Arial" panose="020B0604020202020204" pitchFamily="34" charset="0"/>
            </a:endParaRPr>
          </a:p>
        </p:txBody>
      </p:sp>
      <p:sp>
        <p:nvSpPr>
          <p:cNvPr id="71683" name="Rectangle 2">
            <a:extLst>
              <a:ext uri="{FF2B5EF4-FFF2-40B4-BE49-F238E27FC236}">
                <a16:creationId xmlns:a16="http://schemas.microsoft.com/office/drawing/2014/main" id="{A497D45D-14B8-D024-627A-FC00E582E08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>
            <a:extLst>
              <a:ext uri="{FF2B5EF4-FFF2-40B4-BE49-F238E27FC236}">
                <a16:creationId xmlns:a16="http://schemas.microsoft.com/office/drawing/2014/main" id="{EE8D3B26-6FE7-CD57-5FA9-147BB0277E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>
            <a:extLst>
              <a:ext uri="{FF2B5EF4-FFF2-40B4-BE49-F238E27FC236}">
                <a16:creationId xmlns:a16="http://schemas.microsoft.com/office/drawing/2014/main" id="{61DC95F1-C502-4B07-3680-F8E01FB7D8F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C48B8DCD-1C67-4541-B15D-1B2A005AF47B}" type="slidenum">
              <a:rPr lang="en-AU" altLang="it-IT" smtClean="0">
                <a:latin typeface="Arial" panose="020B0604020202020204" pitchFamily="34" charset="0"/>
              </a:rPr>
              <a:pPr/>
              <a:t>39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73731" name="Rectangle 2">
            <a:extLst>
              <a:ext uri="{FF2B5EF4-FFF2-40B4-BE49-F238E27FC236}">
                <a16:creationId xmlns:a16="http://schemas.microsoft.com/office/drawing/2014/main" id="{133EC4F7-84C0-5322-96D1-61D963788B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>
            <a:extLst>
              <a:ext uri="{FF2B5EF4-FFF2-40B4-BE49-F238E27FC236}">
                <a16:creationId xmlns:a16="http://schemas.microsoft.com/office/drawing/2014/main" id="{41AE89EF-F2D3-483B-0BF4-614C290808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E4903EBE-4E66-C256-2F63-5F9AC924A5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4167416D-24D2-42DA-B8B8-BA9F1E5DB87C}" type="slidenum">
              <a:rPr lang="en-AU" altLang="it-IT" smtClean="0">
                <a:latin typeface="Arial" panose="020B0604020202020204" pitchFamily="34" charset="0"/>
              </a:rPr>
              <a:pPr/>
              <a:t>7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69F8204F-85E1-4DE9-D97A-DE034847F0B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2290252F-D822-79A9-B25E-AA5C35214F7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 noProof="1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>
            <a:extLst>
              <a:ext uri="{FF2B5EF4-FFF2-40B4-BE49-F238E27FC236}">
                <a16:creationId xmlns:a16="http://schemas.microsoft.com/office/drawing/2014/main" id="{2006FA04-CB94-B84C-00AF-F68461978D32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57" tIns="49528" rIns="99057" bIns="49528" anchor="b"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D4ECCBC7-B2FE-47F2-881C-B0F8B23D4B49}" type="slidenum">
              <a:rPr lang="en-AU" altLang="it-IT" sz="1300">
                <a:latin typeface="Arial" panose="020B0604020202020204" pitchFamily="34" charset="0"/>
              </a:rPr>
              <a:pPr algn="r" eaLnBrk="1" hangingPunct="1"/>
              <a:t>40</a:t>
            </a:fld>
            <a:endParaRPr lang="en-AU" altLang="it-IT" sz="1300">
              <a:latin typeface="Arial" panose="020B0604020202020204" pitchFamily="34" charset="0"/>
            </a:endParaRPr>
          </a:p>
        </p:txBody>
      </p:sp>
      <p:sp>
        <p:nvSpPr>
          <p:cNvPr id="75779" name="Rectangle 2">
            <a:extLst>
              <a:ext uri="{FF2B5EF4-FFF2-40B4-BE49-F238E27FC236}">
                <a16:creationId xmlns:a16="http://schemas.microsoft.com/office/drawing/2014/main" id="{068D1416-77C8-B6C9-2A60-C6CC68EADC3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>
            <a:extLst>
              <a:ext uri="{FF2B5EF4-FFF2-40B4-BE49-F238E27FC236}">
                <a16:creationId xmlns:a16="http://schemas.microsoft.com/office/drawing/2014/main" id="{25143513-0FEA-A665-F18B-E9DA20603C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>
            <a:extLst>
              <a:ext uri="{FF2B5EF4-FFF2-40B4-BE49-F238E27FC236}">
                <a16:creationId xmlns:a16="http://schemas.microsoft.com/office/drawing/2014/main" id="{10564E9C-8A67-004D-36D7-A863E684A39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A04091DA-04CB-4BB7-8D4F-7AF318CA0355}" type="slidenum">
              <a:rPr lang="en-AU" altLang="it-IT" smtClean="0">
                <a:latin typeface="Arial" panose="020B0604020202020204" pitchFamily="34" charset="0"/>
              </a:rPr>
              <a:pPr/>
              <a:t>43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79875" name="Rectangle 2">
            <a:extLst>
              <a:ext uri="{FF2B5EF4-FFF2-40B4-BE49-F238E27FC236}">
                <a16:creationId xmlns:a16="http://schemas.microsoft.com/office/drawing/2014/main" id="{1C95005D-ACE3-F7A0-9E9F-006F6C20DD7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>
            <a:extLst>
              <a:ext uri="{FF2B5EF4-FFF2-40B4-BE49-F238E27FC236}">
                <a16:creationId xmlns:a16="http://schemas.microsoft.com/office/drawing/2014/main" id="{C7C39F8A-9680-4312-8357-36D49EEEDA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 noProof="1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19877A2D-9632-3D90-6293-D4899CB7DD29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4022725" y="9720263"/>
            <a:ext cx="3078163" cy="51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9057" tIns="49528" rIns="99057" bIns="49528" anchor="b"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B9451F98-F53A-4634-89B0-124545DC8733}" type="slidenum">
              <a:rPr lang="en-AU" altLang="it-IT" sz="1300">
                <a:latin typeface="Arial" panose="020B0604020202020204" pitchFamily="34" charset="0"/>
              </a:rPr>
              <a:pPr algn="r" eaLnBrk="1" hangingPunct="1"/>
              <a:t>8</a:t>
            </a:fld>
            <a:endParaRPr lang="en-AU" altLang="it-IT" sz="1300">
              <a:latin typeface="Arial" panose="020B0604020202020204" pitchFamily="34" charset="0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9F36675A-2B3F-3DE2-214D-437DDD8BED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C8A6A69B-A5C9-6F5E-9525-2BAE34F818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23477022-0268-FF76-FE46-6630F4ED584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884E3C1B-696B-4F7D-A4DF-8FD79F216F30}" type="slidenum">
              <a:rPr lang="en-AU" altLang="it-IT" smtClean="0">
                <a:latin typeface="Arial" panose="020B0604020202020204" pitchFamily="34" charset="0"/>
              </a:rPr>
              <a:pPr/>
              <a:t>9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4F6145AB-6384-69D2-9CD0-BDE4E5E0868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9DA16625-5E88-29B1-2E5F-D291289A65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>
            <a:extLst>
              <a:ext uri="{FF2B5EF4-FFF2-40B4-BE49-F238E27FC236}">
                <a16:creationId xmlns:a16="http://schemas.microsoft.com/office/drawing/2014/main" id="{B10B3F05-7BC1-8241-3B42-67067752C1C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4F582FC1-CE38-45D8-B303-1A901935356E}" type="slidenum">
              <a:rPr lang="en-AU" altLang="it-IT" smtClean="0">
                <a:latin typeface="Arial" panose="020B0604020202020204" pitchFamily="34" charset="0"/>
              </a:rPr>
              <a:pPr/>
              <a:t>10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A00EFAA5-88A7-9876-CECD-B1233742F4B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61F0E629-4F5D-863C-4ADC-CDACF13112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0D7A6623-E6DD-3889-3D1B-2F33C20D822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BDE782EA-4E70-45DD-AC55-9CF13CD2525E}" type="slidenum">
              <a:rPr lang="en-AU" altLang="it-IT" smtClean="0">
                <a:latin typeface="Arial" panose="020B0604020202020204" pitchFamily="34" charset="0"/>
              </a:rPr>
              <a:pPr/>
              <a:t>11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059979DF-4474-A917-176B-2A9423A9455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6CA7C9A6-5904-4F12-2854-D319119C1D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 noProof="1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3D034783-834E-5F51-6762-8978B5CA321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0755347B-9F9C-42E0-9E99-91B84F05B8AA}" type="slidenum">
              <a:rPr lang="en-AU" altLang="it-IT" smtClean="0">
                <a:latin typeface="Arial" panose="020B0604020202020204" pitchFamily="34" charset="0"/>
              </a:rPr>
              <a:pPr/>
              <a:t>12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AED3A07A-5F59-4B31-EBC3-03021302E0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BA8B5F2C-64D9-7F70-D7C8-830EFC92BD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>
            <a:extLst>
              <a:ext uri="{FF2B5EF4-FFF2-40B4-BE49-F238E27FC236}">
                <a16:creationId xmlns:a16="http://schemas.microsoft.com/office/drawing/2014/main" id="{5CD701EB-5F8B-216A-1A7E-41A3A85AA49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defTabSz="990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defTabSz="990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fld id="{96367739-6981-4EE3-9EA2-D32A20BB6922}" type="slidenum">
              <a:rPr lang="en-AU" altLang="it-IT" smtClean="0">
                <a:latin typeface="Arial" panose="020B0604020202020204" pitchFamily="34" charset="0"/>
              </a:rPr>
              <a:pPr/>
              <a:t>13</a:t>
            </a:fld>
            <a:endParaRPr lang="en-AU" altLang="it-IT">
              <a:latin typeface="Arial" panose="020B0604020202020204" pitchFamily="34" charset="0"/>
            </a:endParaRPr>
          </a:p>
        </p:txBody>
      </p:sp>
      <p:sp>
        <p:nvSpPr>
          <p:cNvPr id="26627" name="Rectangle 7">
            <a:extLst>
              <a:ext uri="{FF2B5EF4-FFF2-40B4-BE49-F238E27FC236}">
                <a16:creationId xmlns:a16="http://schemas.microsoft.com/office/drawing/2014/main" id="{0D9E8A14-D01A-FF12-051A-883F004690E1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85472E8B-1D47-43B8-BA50-EA99738E3B5C}" type="slidenum">
              <a:rPr lang="en-US" altLang="it-IT" sz="1200">
                <a:latin typeface="Arial" panose="020B0604020202020204" pitchFamily="34" charset="0"/>
              </a:rPr>
              <a:pPr algn="r" eaLnBrk="1" hangingPunct="1"/>
              <a:t>13</a:t>
            </a:fld>
            <a:endParaRPr lang="en-US" altLang="it-IT" sz="1200">
              <a:latin typeface="Arial" panose="020B0604020202020204" pitchFamily="34" charset="0"/>
            </a:endParaRPr>
          </a:p>
        </p:txBody>
      </p:sp>
      <p:sp>
        <p:nvSpPr>
          <p:cNvPr id="26628" name="Rectangle 2">
            <a:extLst>
              <a:ext uri="{FF2B5EF4-FFF2-40B4-BE49-F238E27FC236}">
                <a16:creationId xmlns:a16="http://schemas.microsoft.com/office/drawing/2014/main" id="{829A1D29-EB69-B132-8BC2-BE5DB2ECA3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9" name="Rectangle 3">
            <a:extLst>
              <a:ext uri="{FF2B5EF4-FFF2-40B4-BE49-F238E27FC236}">
                <a16:creationId xmlns:a16="http://schemas.microsoft.com/office/drawing/2014/main" id="{358EB29C-B75B-658C-D3A9-D7CEC8F7A9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endParaRPr lang="pl-PL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DD10539-F9DA-71F4-FFFD-EF166F199297}"/>
              </a:ext>
            </a:extLst>
          </p:cNvPr>
          <p:cNvGrpSpPr>
            <a:grpSpLocks/>
          </p:cNvGrpSpPr>
          <p:nvPr/>
        </p:nvGrpSpPr>
        <p:grpSpPr bwMode="auto">
          <a:xfrm>
            <a:off x="-3222625" y="304800"/>
            <a:ext cx="11909425" cy="4724400"/>
            <a:chOff x="-2030" y="192"/>
            <a:chExt cx="7502" cy="2976"/>
          </a:xfrm>
        </p:grpSpPr>
        <p:sp>
          <p:nvSpPr>
            <p:cNvPr id="3" name="Line 3">
              <a:extLst>
                <a:ext uri="{FF2B5EF4-FFF2-40B4-BE49-F238E27FC236}">
                  <a16:creationId xmlns:a16="http://schemas.microsoft.com/office/drawing/2014/main" id="{5B64965C-2F29-AA5B-1F73-C060BFEEB50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12" y="1584"/>
              <a:ext cx="456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4" name="AutoShape 4">
              <a:extLst>
                <a:ext uri="{FF2B5EF4-FFF2-40B4-BE49-F238E27FC236}">
                  <a16:creationId xmlns:a16="http://schemas.microsoft.com/office/drawing/2014/main" id="{80414C32-9433-998E-DE9C-BEA1BF1529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84" y="864"/>
              <a:ext cx="2304" cy="230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44083 w 64000"/>
                <a:gd name="T28" fmla="*/ -29639 h 64000"/>
                <a:gd name="T29" fmla="*/ 44083 w 64000"/>
                <a:gd name="T30" fmla="*/ 29639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44083" y="2368"/>
                  </a:moveTo>
                  <a:cubicBezTo>
                    <a:pt x="56127" y="7280"/>
                    <a:pt x="64000" y="18993"/>
                    <a:pt x="64000" y="32000"/>
                  </a:cubicBezTo>
                  <a:cubicBezTo>
                    <a:pt x="64000" y="45006"/>
                    <a:pt x="56127" y="56719"/>
                    <a:pt x="44083" y="61631"/>
                  </a:cubicBezTo>
                  <a:cubicBezTo>
                    <a:pt x="44082" y="61631"/>
                    <a:pt x="44082" y="61631"/>
                    <a:pt x="44082" y="61631"/>
                  </a:cubicBezTo>
                  <a:lnTo>
                    <a:pt x="44083" y="61632"/>
                  </a:lnTo>
                  <a:lnTo>
                    <a:pt x="44083" y="2368"/>
                  </a:lnTo>
                  <a:lnTo>
                    <a:pt x="44082" y="2368"/>
                  </a:lnTo>
                  <a:cubicBezTo>
                    <a:pt x="44082" y="2368"/>
                    <a:pt x="44082" y="2368"/>
                    <a:pt x="44083" y="236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5" name="AutoShape 5">
              <a:extLst>
                <a:ext uri="{FF2B5EF4-FFF2-40B4-BE49-F238E27FC236}">
                  <a16:creationId xmlns:a16="http://schemas.microsoft.com/office/drawing/2014/main" id="{7382EDF2-515F-838A-56D9-5AD240D7D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30" y="192"/>
              <a:ext cx="2544" cy="2544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994 w 64000"/>
                <a:gd name="T28" fmla="*/ -25761 h 64000"/>
                <a:gd name="T29" fmla="*/ 50994 w 64000"/>
                <a:gd name="T30" fmla="*/ 25761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994" y="6246"/>
                  </a:moveTo>
                  <a:cubicBezTo>
                    <a:pt x="59172" y="12279"/>
                    <a:pt x="64000" y="21837"/>
                    <a:pt x="64000" y="32000"/>
                  </a:cubicBezTo>
                  <a:cubicBezTo>
                    <a:pt x="64000" y="42162"/>
                    <a:pt x="59172" y="51720"/>
                    <a:pt x="50994" y="57753"/>
                  </a:cubicBezTo>
                  <a:cubicBezTo>
                    <a:pt x="50993" y="57753"/>
                    <a:pt x="50993" y="57753"/>
                    <a:pt x="50993" y="57753"/>
                  </a:cubicBezTo>
                  <a:lnTo>
                    <a:pt x="50994" y="57754"/>
                  </a:lnTo>
                  <a:lnTo>
                    <a:pt x="50994" y="6246"/>
                  </a:lnTo>
                  <a:lnTo>
                    <a:pt x="50993" y="6246"/>
                  </a:lnTo>
                  <a:cubicBezTo>
                    <a:pt x="50993" y="6246"/>
                    <a:pt x="50993" y="6246"/>
                    <a:pt x="50994" y="6246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536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443038" y="985838"/>
            <a:ext cx="7239000" cy="1444625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AU" altLang="it-IT" noProof="0"/>
              <a:t>Kliknij, aby edytować styl wzorca tytułu</a:t>
            </a:r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443038" y="3427413"/>
            <a:ext cx="72390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AU" altLang="it-IT" noProof="0"/>
              <a:t>Kliknij, aby edytować styl wzorca podtytułu</a:t>
            </a: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71B8046C-956C-BDBD-11E3-8204318847A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BDAB0763-E182-23DF-6B88-5C770FF9875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A0101712-47B8-7E76-DFF7-A9F89C80B98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C2B7C-7054-4D26-AFCD-FA563797DD06}" type="slidenum">
              <a:rPr lang="en-AU" altLang="it-IT"/>
              <a:pPr>
                <a:defRPr/>
              </a:pPr>
              <a:t>‹N›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1271024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5C1E1EF4-D333-54A2-4AEE-C7E0A05CDDF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DCF2013E-07AF-9A06-9AB9-9E3E74F76C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FAAFC972-B542-29D9-E47C-92E037DF30C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E2A896-8487-49F4-8FA3-66FC121873E9}" type="slidenum">
              <a:rPr lang="en-AU" altLang="it-IT"/>
              <a:pPr>
                <a:defRPr/>
              </a:pPr>
              <a:t>‹N›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4150429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56413" y="301625"/>
            <a:ext cx="1827212" cy="564038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370013" y="301625"/>
            <a:ext cx="5334000" cy="564038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F4F2AEAB-FD5F-9FDC-2E2D-276D46277AF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75C4953D-E426-7DFC-9807-FFD1550EC6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9DD927A-378E-4566-9F40-926ED27166B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DB241-D489-4D4D-B70E-67AEB7AA2EBB}" type="slidenum">
              <a:rPr lang="en-AU" altLang="it-IT"/>
              <a:pPr>
                <a:defRPr/>
              </a:pPr>
              <a:t>‹N›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9679756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B291C07F-16D2-001E-9ED0-B9966CF9CE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595BEC9A-4D75-4C90-9FBA-727BC810E9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090ED1E5-B57A-A7E2-9844-026C13D14E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31985-0682-4FDD-B236-FAD243FF3DBD}" type="slidenum">
              <a:rPr lang="en-AU" altLang="it-IT"/>
              <a:pPr>
                <a:defRPr/>
              </a:pPr>
              <a:t>‹N›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2092560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34A2A4AB-0E0D-1BDB-BA4C-B4AB1A08BEF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63698508-BD61-3396-9D3D-E48F6A0E26B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3CBB94A1-E3EC-6386-DFB0-832B95D963F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C5540-508B-4FB5-BCAB-DA55586CF228}" type="slidenum">
              <a:rPr lang="en-AU" altLang="it-IT"/>
              <a:pPr>
                <a:defRPr/>
              </a:pPr>
              <a:t>‹N›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2444537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8">
            <a:extLst>
              <a:ext uri="{FF2B5EF4-FFF2-40B4-BE49-F238E27FC236}">
                <a16:creationId xmlns:a16="http://schemas.microsoft.com/office/drawing/2014/main" id="{DE7D32C1-6213-D73D-4B81-E46CE654CE6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ADBD9F8-8F93-E3CE-4C54-16B6B3DCD6A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6" name="Rectangle 10">
            <a:extLst>
              <a:ext uri="{FF2B5EF4-FFF2-40B4-BE49-F238E27FC236}">
                <a16:creationId xmlns:a16="http://schemas.microsoft.com/office/drawing/2014/main" id="{C587BB3F-5F10-EEE6-4D33-9CAFC6D8B93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E33DF-D756-4D1B-98EA-C47496556C43}" type="slidenum">
              <a:rPr lang="en-AU" altLang="it-IT"/>
              <a:pPr>
                <a:defRPr/>
              </a:pPr>
              <a:t>‹N›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124230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370013" y="1827213"/>
            <a:ext cx="3579812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02225" y="1827213"/>
            <a:ext cx="3581400" cy="411480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51213F5B-16B3-94FF-BC95-C4B38C1081C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71605568-ACE2-2813-78D3-2F3738ACF1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BBF81C57-1CB9-113C-6D43-929509A541F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9B07DB-A035-41A4-99C1-8351E0ED6890}" type="slidenum">
              <a:rPr lang="en-AU" altLang="it-IT"/>
              <a:pPr>
                <a:defRPr/>
              </a:pPr>
              <a:t>‹N›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3419197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124415D4-14DE-4DA5-A9EF-32A20267EE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C335317C-818A-850F-2581-3135280F976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9" name="Rectangle 10">
            <a:extLst>
              <a:ext uri="{FF2B5EF4-FFF2-40B4-BE49-F238E27FC236}">
                <a16:creationId xmlns:a16="http://schemas.microsoft.com/office/drawing/2014/main" id="{E5F75448-F1B6-E621-BEAC-52663964EF2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4018A3-9EC1-4A10-BFFF-29BA3598E985}" type="slidenum">
              <a:rPr lang="en-AU" altLang="it-IT"/>
              <a:pPr>
                <a:defRPr/>
              </a:pPr>
              <a:t>‹N›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1303157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8">
            <a:extLst>
              <a:ext uri="{FF2B5EF4-FFF2-40B4-BE49-F238E27FC236}">
                <a16:creationId xmlns:a16="http://schemas.microsoft.com/office/drawing/2014/main" id="{E7400EA7-C49A-DD89-4347-F8BE6E8036D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4" name="Rectangle 9">
            <a:extLst>
              <a:ext uri="{FF2B5EF4-FFF2-40B4-BE49-F238E27FC236}">
                <a16:creationId xmlns:a16="http://schemas.microsoft.com/office/drawing/2014/main" id="{2582B0D8-2663-EF97-5CE2-8C91485E75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8C46F8CD-8B36-9CEA-020B-710D17A9ACD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E36F5-3C04-46DB-9DA2-9588D7CC00C8}" type="slidenum">
              <a:rPr lang="en-AU" altLang="it-IT"/>
              <a:pPr>
                <a:defRPr/>
              </a:pPr>
              <a:t>‹N›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309598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>
            <a:extLst>
              <a:ext uri="{FF2B5EF4-FFF2-40B4-BE49-F238E27FC236}">
                <a16:creationId xmlns:a16="http://schemas.microsoft.com/office/drawing/2014/main" id="{9581339D-D214-ADB0-1C79-AFC0C6D32BC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113BEE6F-4013-F508-B6EE-2EBFCA5A3FD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012F110F-4B0E-FA91-446C-84D0EFA3EFE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28D1FB-DEB4-46B7-8453-398BD7CBD5FC}" type="slidenum">
              <a:rPr lang="en-AU" altLang="it-IT"/>
              <a:pPr>
                <a:defRPr/>
              </a:pPr>
              <a:t>‹N›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1700011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90DE9968-E6F3-3124-7866-9DD295A949A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243FB71D-652E-171C-B72C-637A237FC02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631A7087-B5E5-B38F-6996-80D6857C14E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50ED2B-5DAC-474C-9570-B230891E9B1F}" type="slidenum">
              <a:rPr lang="en-AU" altLang="it-IT"/>
              <a:pPr>
                <a:defRPr/>
              </a:pPr>
              <a:t>‹N›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2629006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8">
            <a:extLst>
              <a:ext uri="{FF2B5EF4-FFF2-40B4-BE49-F238E27FC236}">
                <a16:creationId xmlns:a16="http://schemas.microsoft.com/office/drawing/2014/main" id="{A8995ECF-ABB7-DD8C-2C7C-D9F9D59DF88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1E43043C-8A68-667D-15D3-45A8FA6A0E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BF620AB7-A914-7406-0CA5-3EE0CA7190A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031E7B-4F0F-414D-947D-47016C7887AA}" type="slidenum">
              <a:rPr lang="en-AU" altLang="it-IT"/>
              <a:pPr>
                <a:defRPr/>
              </a:pPr>
              <a:t>‹N›</a:t>
            </a:fld>
            <a:endParaRPr lang="en-AU" altLang="it-IT"/>
          </a:p>
        </p:txBody>
      </p:sp>
    </p:spTree>
    <p:extLst>
      <p:ext uri="{BB962C8B-B14F-4D97-AF65-F5344CB8AC3E}">
        <p14:creationId xmlns:p14="http://schemas.microsoft.com/office/powerpoint/2010/main" val="654519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>
            <a:extLst>
              <a:ext uri="{FF2B5EF4-FFF2-40B4-BE49-F238E27FC236}">
                <a16:creationId xmlns:a16="http://schemas.microsoft.com/office/drawing/2014/main" id="{15406938-B000-6321-B1A6-EE0533285BFA}"/>
              </a:ext>
            </a:extLst>
          </p:cNvPr>
          <p:cNvGrpSpPr>
            <a:grpSpLocks/>
          </p:cNvGrpSpPr>
          <p:nvPr/>
        </p:nvGrpSpPr>
        <p:grpSpPr bwMode="auto">
          <a:xfrm>
            <a:off x="-3238500" y="0"/>
            <a:ext cx="11925300" cy="3810000"/>
            <a:chOff x="-2040" y="0"/>
            <a:chExt cx="7512" cy="2400"/>
          </a:xfrm>
        </p:grpSpPr>
        <p:sp>
          <p:nvSpPr>
            <p:cNvPr id="1032" name="AutoShape 3">
              <a:extLst>
                <a:ext uri="{FF2B5EF4-FFF2-40B4-BE49-F238E27FC236}">
                  <a16:creationId xmlns:a16="http://schemas.microsoft.com/office/drawing/2014/main" id="{D328FA04-3780-0893-82E9-C38375B3FB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2040" y="432"/>
              <a:ext cx="2592" cy="1968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296 w 64000"/>
                <a:gd name="T28" fmla="*/ -26244 h 64000"/>
                <a:gd name="T29" fmla="*/ 50296 w 64000"/>
                <a:gd name="T30" fmla="*/ 26244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296" y="5746"/>
                  </a:moveTo>
                  <a:cubicBezTo>
                    <a:pt x="58882" y="11730"/>
                    <a:pt x="64000" y="21534"/>
                    <a:pt x="64000" y="32000"/>
                  </a:cubicBezTo>
                  <a:cubicBezTo>
                    <a:pt x="64000" y="42465"/>
                    <a:pt x="58882" y="52269"/>
                    <a:pt x="50296" y="58253"/>
                  </a:cubicBezTo>
                  <a:cubicBezTo>
                    <a:pt x="50296" y="58253"/>
                    <a:pt x="50296" y="58253"/>
                    <a:pt x="50295" y="58253"/>
                  </a:cubicBezTo>
                  <a:lnTo>
                    <a:pt x="50296" y="58254"/>
                  </a:lnTo>
                  <a:lnTo>
                    <a:pt x="50296" y="5746"/>
                  </a:lnTo>
                  <a:lnTo>
                    <a:pt x="50295" y="5746"/>
                  </a:lnTo>
                  <a:cubicBezTo>
                    <a:pt x="50296" y="5746"/>
                    <a:pt x="50296" y="5746"/>
                    <a:pt x="50296" y="5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3" name="AutoShape 4">
              <a:extLst>
                <a:ext uri="{FF2B5EF4-FFF2-40B4-BE49-F238E27FC236}">
                  <a16:creationId xmlns:a16="http://schemas.microsoft.com/office/drawing/2014/main" id="{43319D9F-8675-55CB-879C-230B8A4B7C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528" y="0"/>
              <a:ext cx="1949" cy="1987"/>
            </a:xfrm>
            <a:custGeom>
              <a:avLst/>
              <a:gdLst>
                <a:gd name="T0" fmla="*/ 0 w 64000"/>
                <a:gd name="T1" fmla="*/ 0 h 64000"/>
                <a:gd name="T2" fmla="*/ 0 w 64000"/>
                <a:gd name="T3" fmla="*/ 0 h 64000"/>
                <a:gd name="T4" fmla="*/ 0 w 64000"/>
                <a:gd name="T5" fmla="*/ 0 h 64000"/>
                <a:gd name="T6" fmla="*/ 0 w 64000"/>
                <a:gd name="T7" fmla="*/ 0 h 64000"/>
                <a:gd name="T8" fmla="*/ 0 w 64000"/>
                <a:gd name="T9" fmla="*/ 0 h 64000"/>
                <a:gd name="T10" fmla="*/ 0 w 64000"/>
                <a:gd name="T11" fmla="*/ 0 h 64000"/>
                <a:gd name="T12" fmla="*/ 0 w 64000"/>
                <a:gd name="T13" fmla="*/ 0 h 64000"/>
                <a:gd name="T14" fmla="*/ 0 w 64000"/>
                <a:gd name="T15" fmla="*/ 0 h 64000"/>
                <a:gd name="T16" fmla="*/ 0 w 64000"/>
                <a:gd name="T17" fmla="*/ 0 h 6400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50077 w 64000"/>
                <a:gd name="T28" fmla="*/ -26412 h 64000"/>
                <a:gd name="T29" fmla="*/ 50077 w 64000"/>
                <a:gd name="T30" fmla="*/ 26412 h 64000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64000" h="64000">
                  <a:moveTo>
                    <a:pt x="50077" y="5595"/>
                  </a:moveTo>
                  <a:cubicBezTo>
                    <a:pt x="58790" y="11560"/>
                    <a:pt x="64000" y="21440"/>
                    <a:pt x="64000" y="32000"/>
                  </a:cubicBezTo>
                  <a:cubicBezTo>
                    <a:pt x="64000" y="42559"/>
                    <a:pt x="58790" y="52439"/>
                    <a:pt x="50077" y="58404"/>
                  </a:cubicBezTo>
                  <a:cubicBezTo>
                    <a:pt x="50077" y="58404"/>
                    <a:pt x="50077" y="58404"/>
                    <a:pt x="50076" y="58404"/>
                  </a:cubicBezTo>
                  <a:lnTo>
                    <a:pt x="50077" y="58405"/>
                  </a:lnTo>
                  <a:lnTo>
                    <a:pt x="50077" y="5595"/>
                  </a:lnTo>
                  <a:lnTo>
                    <a:pt x="50076" y="5595"/>
                  </a:lnTo>
                  <a:cubicBezTo>
                    <a:pt x="50077" y="5595"/>
                    <a:pt x="50077" y="5595"/>
                    <a:pt x="50077" y="5595"/>
                  </a:cubicBez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t-IT"/>
            </a:p>
          </p:txBody>
        </p:sp>
        <p:sp>
          <p:nvSpPr>
            <p:cNvPr id="1034" name="Line 5">
              <a:extLst>
                <a:ext uri="{FF2B5EF4-FFF2-40B4-BE49-F238E27FC236}">
                  <a16:creationId xmlns:a16="http://schemas.microsoft.com/office/drawing/2014/main" id="{F18299D3-2031-9ACE-FD8D-0E06D2C10EB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864" y="960"/>
              <a:ext cx="460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it-IT"/>
            </a:p>
          </p:txBody>
        </p:sp>
      </p:grpSp>
      <p:sp>
        <p:nvSpPr>
          <p:cNvPr id="1027" name="Rectangle 6">
            <a:extLst>
              <a:ext uri="{FF2B5EF4-FFF2-40B4-BE49-F238E27FC236}">
                <a16:creationId xmlns:a16="http://schemas.microsoft.com/office/drawing/2014/main" id="{97C12C17-381E-1F99-598E-30E1A0F1FB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370013" y="301625"/>
            <a:ext cx="7313612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it-IT"/>
              <a:t>Kliknij, aby edytować styl wzorca tytułu</a:t>
            </a:r>
          </a:p>
        </p:txBody>
      </p:sp>
      <p:sp>
        <p:nvSpPr>
          <p:cNvPr id="1028" name="Rectangle 7">
            <a:extLst>
              <a:ext uri="{FF2B5EF4-FFF2-40B4-BE49-F238E27FC236}">
                <a16:creationId xmlns:a16="http://schemas.microsoft.com/office/drawing/2014/main" id="{B4CE7011-60E8-355D-9B3C-C2A923F9C8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0013" y="1827213"/>
            <a:ext cx="7313612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it-IT"/>
              <a:t>Kliknij, aby edytować style wzorca tekstu</a:t>
            </a:r>
          </a:p>
          <a:p>
            <a:pPr lvl="1"/>
            <a:r>
              <a:rPr lang="en-AU" altLang="it-IT"/>
              <a:t>Drugi poziom</a:t>
            </a:r>
          </a:p>
          <a:p>
            <a:pPr lvl="2"/>
            <a:r>
              <a:rPr lang="en-AU" altLang="it-IT"/>
              <a:t>Trzeci poziom</a:t>
            </a:r>
          </a:p>
          <a:p>
            <a:pPr lvl="3"/>
            <a:r>
              <a:rPr lang="en-AU" altLang="it-IT"/>
              <a:t>Czwarty poziom</a:t>
            </a:r>
          </a:p>
          <a:p>
            <a:pPr lvl="4"/>
            <a:r>
              <a:rPr lang="en-AU" altLang="it-IT"/>
              <a:t>Piąty poziom</a:t>
            </a:r>
          </a:p>
        </p:txBody>
      </p:sp>
      <p:sp>
        <p:nvSpPr>
          <p:cNvPr id="14344" name="Rectangle 8">
            <a:extLst>
              <a:ext uri="{FF2B5EF4-FFF2-40B4-BE49-F238E27FC236}">
                <a16:creationId xmlns:a16="http://schemas.microsoft.com/office/drawing/2014/main" id="{BE898C73-4882-CA66-8D9F-7DABA79C9EF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14345" name="Rectangle 9">
            <a:extLst>
              <a:ext uri="{FF2B5EF4-FFF2-40B4-BE49-F238E27FC236}">
                <a16:creationId xmlns:a16="http://schemas.microsoft.com/office/drawing/2014/main" id="{BFF2BD93-BC8A-338F-7F83-E77E8B189EB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pPr>
              <a:defRPr/>
            </a:pPr>
            <a:endParaRPr lang="en-AU" altLang="it-IT"/>
          </a:p>
        </p:txBody>
      </p:sp>
      <p:sp>
        <p:nvSpPr>
          <p:cNvPr id="14346" name="Rectangle 10">
            <a:extLst>
              <a:ext uri="{FF2B5EF4-FFF2-40B4-BE49-F238E27FC236}">
                <a16:creationId xmlns:a16="http://schemas.microsoft.com/office/drawing/2014/main" id="{9CD70D23-9A0C-9C75-E597-CBABAD29B66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5F13D06-791F-48E2-8B43-A6AF42B460BE}" type="slidenum">
              <a:rPr lang="en-AU" altLang="it-IT"/>
              <a:pPr>
                <a:defRPr/>
              </a:pPr>
              <a:t>‹N›</a:t>
            </a:fld>
            <a:endParaRPr lang="en-AU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¡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panose="05000000000000000000" pitchFamily="2" charset="2"/>
        <a:buChar char="¡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¡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://dx.doi.org/10.1787/888932310472" TargetMode="External"/><Relationship Id="rId4" Type="http://schemas.openxmlformats.org/officeDocument/2006/relationships/hyperlink" Target="http://www.oecd.org/document/52/0,3746,en_2649_39263238_45897844_1_1_1_1,00.html#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5F7849B-1DF9-476A-9156-FD052540C4A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39750" y="404813"/>
            <a:ext cx="8280400" cy="1470025"/>
          </a:xfrm>
        </p:spPr>
        <p:txBody>
          <a:bodyPr anchor="ctr"/>
          <a:lstStyle/>
          <a:p>
            <a:pPr eaLnBrk="1" hangingPunct="1"/>
            <a:r>
              <a:rPr lang="it-IT" altLang="it-IT" b="1">
                <a:solidFill>
                  <a:schemeClr val="tx1"/>
                </a:solidFill>
              </a:rPr>
              <a:t>Inclusione e personalizzazione nell’insegnamento delle STEAM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732DC29-3314-0354-B278-CA4D6F627D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3990975"/>
            <a:ext cx="7920038" cy="2462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2200" b="1">
                <a:solidFill>
                  <a:srgbClr val="002060"/>
                </a:solidFill>
                <a:latin typeface="Arial" panose="020B0604020202020204" pitchFamily="34" charset="0"/>
              </a:rPr>
              <a:t>Grzegorz Karwasz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2200" b="1">
                <a:solidFill>
                  <a:srgbClr val="002060"/>
                </a:solidFill>
                <a:latin typeface="Arial" panose="020B0604020202020204" pitchFamily="34" charset="0"/>
              </a:rPr>
              <a:t>Professor in Experimental Physics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it-IT" altLang="it-IT" sz="2200" i="1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 i="1">
                <a:solidFill>
                  <a:srgbClr val="002060"/>
                </a:solidFill>
                <a:latin typeface="Arial" panose="020B0604020202020204" pitchFamily="34" charset="0"/>
              </a:rPr>
              <a:t>- Facoltà di Fisica, Astronomia e Informatica Applicata</a:t>
            </a:r>
            <a:r>
              <a:rPr lang="pl-PL" altLang="it-IT" sz="2200" i="1">
                <a:solidFill>
                  <a:srgbClr val="002060"/>
                </a:solidFill>
                <a:latin typeface="Arial" panose="020B0604020202020204" pitchFamily="34" charset="0"/>
              </a:rPr>
              <a:t>, Universita’ Nicolao Copernico, Torun, Polonia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it-IT" sz="2200" i="1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2200" b="1">
                <a:solidFill>
                  <a:srgbClr val="002060"/>
                </a:solidFill>
                <a:latin typeface="Arial" panose="020B0604020202020204" pitchFamily="34" charset="0"/>
              </a:rPr>
              <a:t>karwasz@fizyka.umk.pl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EF03AF00-4725-EE1C-DDB3-0422CF2385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200" y="2662238"/>
            <a:ext cx="79200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600" b="1" dirty="0">
                <a:solidFill>
                  <a:srgbClr val="002060"/>
                </a:solidFill>
                <a:latin typeface="Arial" panose="020B0604020202020204" pitchFamily="34" charset="0"/>
              </a:rPr>
              <a:t>Lezione 9: Didattica iper-costruttivista</a:t>
            </a:r>
            <a:endParaRPr lang="pl-PL" altLang="it-IT" sz="26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>
            <a:extLst>
              <a:ext uri="{FF2B5EF4-FFF2-40B4-BE49-F238E27FC236}">
                <a16:creationId xmlns:a16="http://schemas.microsoft.com/office/drawing/2014/main" id="{D0AC3F79-1235-A0A0-91BF-53C1E66C14D8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403350" y="404813"/>
            <a:ext cx="8424863" cy="1470025"/>
          </a:xfrm>
        </p:spPr>
        <p:txBody>
          <a:bodyPr anchor="ctr"/>
          <a:lstStyle/>
          <a:p>
            <a:pPr eaLnBrk="1" hangingPunct="1"/>
            <a:r>
              <a:rPr lang="pl-PL" altLang="it-IT" sz="3200">
                <a:solidFill>
                  <a:schemeClr val="hlink"/>
                </a:solidFill>
              </a:rPr>
              <a:t>UE (2007): Rocard’s Report</a:t>
            </a:r>
            <a:endParaRPr lang="en-AU" altLang="it-IT" sz="3200">
              <a:solidFill>
                <a:schemeClr val="hlink"/>
              </a:solidFill>
            </a:endParaRPr>
          </a:p>
        </p:txBody>
      </p:sp>
      <p:pic>
        <p:nvPicPr>
          <p:cNvPr id="19459" name="Picture 3">
            <a:extLst>
              <a:ext uri="{FF2B5EF4-FFF2-40B4-BE49-F238E27FC236}">
                <a16:creationId xmlns:a16="http://schemas.microsoft.com/office/drawing/2014/main" id="{B7AC1591-3B35-56F7-B525-26A7B6927F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773238"/>
            <a:ext cx="6480175" cy="431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460" name="Text Box 4">
            <a:extLst>
              <a:ext uri="{FF2B5EF4-FFF2-40B4-BE49-F238E27FC236}">
                <a16:creationId xmlns:a16="http://schemas.microsoft.com/office/drawing/2014/main" id="{D742DCDB-E106-57E9-7C58-4DC3CA2083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3713" y="6269038"/>
            <a:ext cx="610076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2400" b="1">
                <a:solidFill>
                  <a:srgbClr val="000066"/>
                </a:solidFill>
                <a:latin typeface="Arial" panose="020B0604020202020204" pitchFamily="34" charset="0"/>
              </a:rPr>
              <a:t>N</a:t>
            </a:r>
            <a:r>
              <a:rPr lang="it-IT" altLang="it-IT" sz="2400" b="1">
                <a:solidFill>
                  <a:srgbClr val="000066"/>
                </a:solidFill>
                <a:latin typeface="Arial" panose="020B0604020202020204" pitchFamily="34" charset="0"/>
              </a:rPr>
              <a:t>uova pedagogia si cerca urgentemente</a:t>
            </a:r>
            <a:endParaRPr lang="en-AU" altLang="it-IT" sz="2400" b="1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FB7CD83A-8FF9-4DEB-E474-5FA70753EB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260350"/>
            <a:ext cx="8229600" cy="1223963"/>
          </a:xfrm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it-IT" altLang="it-IT" sz="2800"/>
              <a:t>Tradizionali laboratory universitari – esempi di limitazioni didattiche</a:t>
            </a:r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720A5986-1562-30E0-4EBB-7DED2CD9E5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3688"/>
            <a:ext cx="5364163" cy="389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Рисунок 3">
            <a:extLst>
              <a:ext uri="{FF2B5EF4-FFF2-40B4-BE49-F238E27FC236}">
                <a16:creationId xmlns:a16="http://schemas.microsoft.com/office/drawing/2014/main" id="{260837A9-5371-373C-273D-85A3CC0CB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196975"/>
            <a:ext cx="3330575" cy="194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Рисунок 16">
            <a:extLst>
              <a:ext uri="{FF2B5EF4-FFF2-40B4-BE49-F238E27FC236}">
                <a16:creationId xmlns:a16="http://schemas.microsoft.com/office/drawing/2014/main" id="{2C454028-C4BC-49D8-B9BB-6C920BFB5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284538"/>
            <a:ext cx="33115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Text Box 6">
            <a:extLst>
              <a:ext uri="{FF2B5EF4-FFF2-40B4-BE49-F238E27FC236}">
                <a16:creationId xmlns:a16="http://schemas.microsoft.com/office/drawing/2014/main" id="{16F8B371-A376-9353-CC19-0ACCA1961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0163" y="5940425"/>
            <a:ext cx="9080501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it-IT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>
                <a:latin typeface="Arial" panose="020B0604020202020204" pitchFamily="34" charset="0"/>
              </a:rPr>
              <a:t>Zhuldyzay Ye. Akimkhanova, Kunduz M. Turekhanova</a:t>
            </a:r>
            <a:r>
              <a:rPr lang="pl-PL" altLang="it-IT" sz="1800" i="1">
                <a:latin typeface="Arial" panose="020B0604020202020204" pitchFamily="34" charset="0"/>
              </a:rPr>
              <a:t>, </a:t>
            </a:r>
            <a:r>
              <a:rPr lang="en-US" altLang="it-IT" sz="1800">
                <a:latin typeface="Arial" panose="020B0604020202020204" pitchFamily="34" charset="0"/>
              </a:rPr>
              <a:t>Grzegorz P. Karwasz</a:t>
            </a:r>
            <a:r>
              <a:rPr lang="pl-PL" altLang="it-IT" sz="1800">
                <a:latin typeface="Arial" panose="020B0604020202020204" pitchFamily="34" charset="0"/>
              </a:rPr>
              <a:t> </a:t>
            </a:r>
            <a:endParaRPr lang="en-AU" altLang="it-IT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>
                <a:latin typeface="Arial" panose="020B0604020202020204" pitchFamily="34" charset="0"/>
              </a:rPr>
              <a:t>Implementing EU Interactive Teaching Methods at Al-Farabi Kazakh National University</a:t>
            </a:r>
          </a:p>
        </p:txBody>
      </p:sp>
      <p:sp>
        <p:nvSpPr>
          <p:cNvPr id="21511" name="Text Box 7">
            <a:extLst>
              <a:ext uri="{FF2B5EF4-FFF2-40B4-BE49-F238E27FC236}">
                <a16:creationId xmlns:a16="http://schemas.microsoft.com/office/drawing/2014/main" id="{6C672CBF-98D7-052F-A37D-679587ACB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213" y="5511800"/>
            <a:ext cx="600710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2000" b="1">
                <a:solidFill>
                  <a:srgbClr val="FF0000"/>
                </a:solidFill>
                <a:latin typeface="Arial" panose="020B0604020202020204" pitchFamily="34" charset="0"/>
              </a:rPr>
              <a:t>Situation, Prediction, Experiment, Explanation</a:t>
            </a:r>
            <a:endParaRPr lang="it-IT" altLang="it-IT" sz="2000" b="1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b="1">
                <a:solidFill>
                  <a:srgbClr val="0000CC"/>
                </a:solidFill>
                <a:latin typeface="Arial" panose="020B0604020202020204" pitchFamily="34" charset="0"/>
              </a:rPr>
              <a:t>Sempre lo stesso, pronto, prevedibile, copiabile</a:t>
            </a:r>
            <a:endParaRPr lang="en-AU" altLang="it-IT" sz="2000" b="1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>
            <a:extLst>
              <a:ext uri="{FF2B5EF4-FFF2-40B4-BE49-F238E27FC236}">
                <a16:creationId xmlns:a16="http://schemas.microsoft.com/office/drawing/2014/main" id="{8908CA82-7B21-7186-2542-AEF1FBE569E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47813" y="233363"/>
            <a:ext cx="8229600" cy="1143000"/>
          </a:xfrm>
        </p:spPr>
        <p:txBody>
          <a:bodyPr/>
          <a:lstStyle/>
          <a:p>
            <a:pPr eaLnBrk="1" hangingPunct="1"/>
            <a:r>
              <a:rPr lang="pl-PL" altLang="it-IT" sz="3200">
                <a:solidFill>
                  <a:schemeClr val="hlink"/>
                </a:solidFill>
                <a:latin typeface="Verdana" panose="020B0604030504040204" pitchFamily="34" charset="0"/>
              </a:rPr>
              <a:t>Electrostati</a:t>
            </a:r>
            <a:r>
              <a:rPr lang="it-IT" altLang="it-IT" sz="3200">
                <a:solidFill>
                  <a:schemeClr val="hlink"/>
                </a:solidFill>
                <a:latin typeface="Verdana" panose="020B0604030504040204" pitchFamily="34" charset="0"/>
              </a:rPr>
              <a:t>ca (liceo)</a:t>
            </a:r>
            <a:r>
              <a:rPr lang="pl-PL" altLang="it-IT" sz="2800">
                <a:solidFill>
                  <a:schemeClr val="accent2"/>
                </a:solidFill>
              </a:rPr>
              <a:t> </a:t>
            </a:r>
            <a:endParaRPr lang="en-AU" altLang="it-IT" sz="2800">
              <a:solidFill>
                <a:schemeClr val="accent2"/>
              </a:solidFill>
            </a:endParaRPr>
          </a:p>
        </p:txBody>
      </p:sp>
      <p:pic>
        <p:nvPicPr>
          <p:cNvPr id="23555" name="Picture 3">
            <a:extLst>
              <a:ext uri="{FF2B5EF4-FFF2-40B4-BE49-F238E27FC236}">
                <a16:creationId xmlns:a16="http://schemas.microsoft.com/office/drawing/2014/main" id="{66FA2E2C-A56B-F7C7-B1A4-6538FCB315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628775"/>
            <a:ext cx="3592512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6" name="Text Box 4">
            <a:extLst>
              <a:ext uri="{FF2B5EF4-FFF2-40B4-BE49-F238E27FC236}">
                <a16:creationId xmlns:a16="http://schemas.microsoft.com/office/drawing/2014/main" id="{34819CFA-F6C8-8E96-02FC-48711B4729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2450" y="2584450"/>
            <a:ext cx="3187700" cy="209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1800">
                <a:latin typeface="Arial" panose="020B0604020202020204" pitchFamily="34" charset="0"/>
              </a:rPr>
              <a:t>(Tropp</a:t>
            </a:r>
            <a:r>
              <a:rPr lang="it-IT" altLang="it-IT" sz="1800">
                <a:latin typeface="Arial" panose="020B0604020202020204" pitchFamily="34" charset="0"/>
              </a:rPr>
              <a:t>o</a:t>
            </a:r>
            <a:r>
              <a:rPr lang="pl-PL" altLang="it-IT" sz="1800">
                <a:latin typeface="Arial" panose="020B0604020202020204" pitchFamily="34" charset="0"/>
              </a:rPr>
              <a:t>) dettagliato percorso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1800">
                <a:latin typeface="Arial" panose="020B0604020202020204" pitchFamily="34" charset="0"/>
              </a:rPr>
              <a:t>sperimentale (anzi, storico)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1800">
                <a:latin typeface="Arial" panose="020B0604020202020204" pitchFamily="34" charset="0"/>
              </a:rPr>
              <a:t>senza deduzione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pl-PL" altLang="it-IT" sz="180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2000">
                <a:solidFill>
                  <a:srgbClr val="0000CC"/>
                </a:solidFill>
                <a:latin typeface="Arial" panose="020B0604020202020204" pitchFamily="34" charset="0"/>
              </a:rPr>
              <a:t>„Troppa esemplificazione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2000">
                <a:solidFill>
                  <a:srgbClr val="0000CC"/>
                </a:solidFill>
                <a:latin typeface="Arial" panose="020B0604020202020204" pitchFamily="34" charset="0"/>
              </a:rPr>
              <a:t>porta a infantilismo</a:t>
            </a:r>
            <a:r>
              <a:rPr lang="pl-PL" altLang="it-IT" sz="2000">
                <a:solidFill>
                  <a:srgbClr val="FF0000"/>
                </a:solidFill>
                <a:latin typeface="Arial" panose="020B0604020202020204" pitchFamily="34" charset="0"/>
              </a:rPr>
              <a:t>”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1800">
                <a:latin typeface="Arial" panose="020B0604020202020204" pitchFamily="34" charset="0"/>
              </a:rPr>
              <a:t>(K. Sośnicki) </a:t>
            </a:r>
            <a:endParaRPr lang="en-AU" altLang="it-IT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430A775B-55F3-7CFC-4A05-3BE2BED276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5538"/>
            <a:ext cx="6594475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>
            <a:extLst>
              <a:ext uri="{FF2B5EF4-FFF2-40B4-BE49-F238E27FC236}">
                <a16:creationId xmlns:a16="http://schemas.microsoft.com/office/drawing/2014/main" id="{E56AA8E7-AACE-8B6B-F666-56172E8F1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3357563"/>
            <a:ext cx="5892800" cy="312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4" name="Rectangle 4">
            <a:extLst>
              <a:ext uri="{FF2B5EF4-FFF2-40B4-BE49-F238E27FC236}">
                <a16:creationId xmlns:a16="http://schemas.microsoft.com/office/drawing/2014/main" id="{EBDF69D4-A347-124C-DFCB-C969348AEE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889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3200">
                <a:solidFill>
                  <a:schemeClr val="tx2"/>
                </a:solidFill>
                <a:latin typeface="Arial" panose="020B0604020202020204" pitchFamily="34" charset="0"/>
              </a:rPr>
              <a:t>Iper</a:t>
            </a:r>
            <a:r>
              <a:rPr lang="pl-PL" altLang="it-IT" sz="3200">
                <a:solidFill>
                  <a:schemeClr val="tx2"/>
                </a:solidFill>
                <a:latin typeface="Arial" panose="020B0604020202020204" pitchFamily="34" charset="0"/>
              </a:rPr>
              <a:t>-infla</a:t>
            </a:r>
            <a:r>
              <a:rPr lang="it-IT" altLang="it-IT" sz="3200">
                <a:solidFill>
                  <a:schemeClr val="tx2"/>
                </a:solidFill>
                <a:latin typeface="Arial" panose="020B0604020202020204" pitchFamily="34" charset="0"/>
              </a:rPr>
              <a:t>zione dell’informazione </a:t>
            </a:r>
            <a:endParaRPr lang="en-US" altLang="it-IT" sz="320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5605" name="CasellaDiTesto 1">
            <a:extLst>
              <a:ext uri="{FF2B5EF4-FFF2-40B4-BE49-F238E27FC236}">
                <a16:creationId xmlns:a16="http://schemas.microsoft.com/office/drawing/2014/main" id="{374AF684-FECC-2C17-F820-74CB9DA1E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9838" y="1831975"/>
            <a:ext cx="2447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rgbClr val="FF0000"/>
                </a:solidFill>
              </a:rPr>
              <a:t>«momentum»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ytuł 1">
            <a:extLst>
              <a:ext uri="{FF2B5EF4-FFF2-40B4-BE49-F238E27FC236}">
                <a16:creationId xmlns:a16="http://schemas.microsoft.com/office/drawing/2014/main" id="{33375042-B982-F3EE-51CD-B75236B79C3F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456637" y="136524"/>
            <a:ext cx="9017893" cy="1470025"/>
          </a:xfrm>
        </p:spPr>
        <p:txBody>
          <a:bodyPr anchor="ctr"/>
          <a:lstStyle/>
          <a:p>
            <a:pPr eaLnBrk="1" hangingPunct="1"/>
            <a:r>
              <a:rPr lang="it-IT" altLang="it-IT" sz="3000" dirty="0">
                <a:solidFill>
                  <a:schemeClr val="hlink"/>
                </a:solidFill>
                <a:latin typeface="Verdana" panose="020B0604030504040204" pitchFamily="34" charset="0"/>
              </a:rPr>
              <a:t>Karl Popper: teoria della mente "pattumiera</a:t>
            </a:r>
            <a:r>
              <a:rPr lang="it-IT" altLang="it-IT" sz="3200" dirty="0">
                <a:solidFill>
                  <a:schemeClr val="hlink"/>
                </a:solidFill>
                <a:latin typeface="Verdana" panose="020B0604030504040204" pitchFamily="34" charset="0"/>
              </a:rPr>
              <a:t>"
</a:t>
            </a:r>
            <a:endParaRPr lang="en-AU" altLang="it-IT" sz="3200" dirty="0">
              <a:solidFill>
                <a:schemeClr val="hlink"/>
              </a:solidFill>
              <a:latin typeface="Verdana" panose="020B0604030504040204" pitchFamily="34" charset="0"/>
            </a:endParaRPr>
          </a:p>
        </p:txBody>
      </p:sp>
      <p:sp>
        <p:nvSpPr>
          <p:cNvPr id="27651" name="Text Box 4">
            <a:extLst>
              <a:ext uri="{FF2B5EF4-FFF2-40B4-BE49-F238E27FC236}">
                <a16:creationId xmlns:a16="http://schemas.microsoft.com/office/drawing/2014/main" id="{FE4F1BFF-FC58-55EA-5C3D-DB2B09EB37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2276475"/>
            <a:ext cx="79406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>
                <a:latin typeface="Arial" panose="020B0604020202020204" pitchFamily="34" charset="0"/>
              </a:rPr>
              <a:t>I nostri sensi sono vie di input per la nostra mente. L'ho chiamata teoria della mente "pattumiera".
La migliore illustrazione per questo è l'immagine qui sotto.
</a:t>
            </a:r>
            <a:endParaRPr lang="en-AU" altLang="it-IT" sz="1800" dirty="0">
              <a:latin typeface="Arial" panose="020B0604020202020204" pitchFamily="34" charset="0"/>
            </a:endParaRPr>
          </a:p>
        </p:txBody>
      </p:sp>
      <p:pic>
        <p:nvPicPr>
          <p:cNvPr id="27652" name="Picture 5">
            <a:extLst>
              <a:ext uri="{FF2B5EF4-FFF2-40B4-BE49-F238E27FC236}">
                <a16:creationId xmlns:a16="http://schemas.microsoft.com/office/drawing/2014/main" id="{D722960B-2A8F-B463-668F-0F517A479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3213100"/>
            <a:ext cx="2952750" cy="2773363"/>
          </a:xfrm>
          <a:prstGeom prst="rect">
            <a:avLst/>
          </a:prstGeom>
          <a:noFill/>
          <a:ln w="95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00FF00"/>
                </a:solidFill>
              </a14:hiddenFill>
            </a:ext>
          </a:extLst>
        </p:spPr>
      </p:pic>
      <p:sp>
        <p:nvSpPr>
          <p:cNvPr id="27653" name="Text Box 7">
            <a:extLst>
              <a:ext uri="{FF2B5EF4-FFF2-40B4-BE49-F238E27FC236}">
                <a16:creationId xmlns:a16="http://schemas.microsoft.com/office/drawing/2014/main" id="{4EE41926-8823-068C-EA9D-2070F3C98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6308725"/>
            <a:ext cx="71231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1600">
                <a:latin typeface="Arial" panose="020B0604020202020204" pitchFamily="34" charset="0"/>
              </a:rPr>
              <a:t>Karl Popper, </a:t>
            </a:r>
            <a:r>
              <a:rPr lang="pl-PL" altLang="it-IT" sz="1600" i="1">
                <a:latin typeface="Arial" panose="020B0604020202020204" pitchFamily="34" charset="0"/>
              </a:rPr>
              <a:t>Objective Knowledge. Evolutionaly epistemological theory, </a:t>
            </a:r>
            <a:r>
              <a:rPr lang="pl-PL" altLang="it-IT" sz="1600">
                <a:latin typeface="Arial" panose="020B0604020202020204" pitchFamily="34" charset="0"/>
              </a:rPr>
              <a:t>1974</a:t>
            </a:r>
            <a:endParaRPr lang="en-AU" altLang="it-IT" sz="16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148C2288-AD44-967B-AC9A-674563AE35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>
                <a:solidFill>
                  <a:srgbClr val="0000CC"/>
                </a:solidFill>
              </a:rPr>
              <a:t>Lo scopo generale</a:t>
            </a:r>
            <a:r>
              <a:rPr lang="pl-PL" altLang="it-IT">
                <a:solidFill>
                  <a:srgbClr val="0000CC"/>
                </a:solidFill>
              </a:rPr>
              <a:t>:</a:t>
            </a:r>
            <a:endParaRPr lang="en-AU" altLang="it-IT"/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0D9F76E7-ADDC-AC12-CC60-726ADF4F01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1700213"/>
            <a:ext cx="8229600" cy="49974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2200"/>
              <a:t>Nuove forme, metodi, contenuti della didattica, per renderla: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2200"/>
              <a:t>inter-disciplinare,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2200"/>
              <a:t>costruttivista,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2200"/>
              <a:t>interattiva.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it-IT" altLang="it-IT" sz="220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2200"/>
              <a:t>Usiamo recentissimi risultati della didattica e pedagogia cognitivista, una vasta esperienza inter-disciplinare (e internazionale), e i risultati diversi programmi tran-nazionali (UE e bilaterali) nel campo dell’educazione.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D8AEDAAB-BDDA-86D0-7BF1-9DBED41B88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Che cosa dobbiamo insegnare</a:t>
            </a:r>
            <a:r>
              <a:rPr lang="pl-PL" altLang="it-IT"/>
              <a:t>?</a:t>
            </a:r>
            <a:endParaRPr lang="en-AU" altLang="it-IT"/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78C86AC1-4A75-F713-DEDD-65E32F7C36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1550" y="1657350"/>
            <a:ext cx="8172450" cy="52006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it-IT" altLang="it-IT" sz="2200"/>
              <a:t>Gli indicatori dell’OCSE (AHELO) sono chiari: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it-IT" altLang="it-IT" sz="2200" b="1"/>
              <a:t>pensare in modo ciritico </a:t>
            </a:r>
            <a:r>
              <a:rPr lang="it-IT" altLang="it-IT" sz="2200"/>
              <a:t>(critical thinking)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it-IT" altLang="it-IT" sz="2200" b="1"/>
              <a:t>ragionare in modo analitico </a:t>
            </a:r>
            <a:r>
              <a:rPr lang="it-IT" altLang="it-IT" sz="2200"/>
              <a:t>(analytical reasoning)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it-IT" altLang="it-IT" sz="2200" b="1"/>
              <a:t>risolvere i problemi</a:t>
            </a:r>
            <a:r>
              <a:rPr lang="it-IT" altLang="it-IT" sz="2200"/>
              <a:t> (problem solving)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it-IT" altLang="it-IT" sz="2200" b="1"/>
              <a:t>comminicare per l’iscritto </a:t>
            </a:r>
            <a:r>
              <a:rPr lang="it-IT" altLang="it-IT" sz="2200"/>
              <a:t>(written communication)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it-IT" sz="2200"/>
              <a:t>Uno di fondatori del cognitivismo, Jerome Bruner scrisse (nel 1966):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it-IT" sz="2200"/>
              <a:t>„Lo scopo d’insegnamento non è il produrre delle piccole enciclopedie ambulanti, ma l’introdurre un pensiero autonomo”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it-IT" altLang="it-IT" sz="2200"/>
              <a:t>Pedagogo polacco Z. Pietrasiński diceva: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200"/>
              <a:t>„Il raggionare non è solo la condizione per imparare ma anche il più importante risultato”</a:t>
            </a:r>
            <a:endParaRPr lang="it-IT" altLang="it-IT" sz="25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olo 1">
            <a:extLst>
              <a:ext uri="{FF2B5EF4-FFF2-40B4-BE49-F238E27FC236}">
                <a16:creationId xmlns:a16="http://schemas.microsoft.com/office/drawing/2014/main" id="{A1CB3672-4AB4-05A2-8E49-973E651590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/>
              <a:t>Didattica cognitiva - definizione</a:t>
            </a:r>
          </a:p>
        </p:txBody>
      </p:sp>
      <p:sp>
        <p:nvSpPr>
          <p:cNvPr id="33795" name="Segnaposto contenuto 2">
            <a:extLst>
              <a:ext uri="{FF2B5EF4-FFF2-40B4-BE49-F238E27FC236}">
                <a16:creationId xmlns:a16="http://schemas.microsoft.com/office/drawing/2014/main" id="{E475A854-D7C2-A952-C6EC-1E84013ABA5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58775" y="1628775"/>
            <a:ext cx="8174038" cy="4114800"/>
          </a:xfrm>
        </p:spPr>
        <p:txBody>
          <a:bodyPr/>
          <a:lstStyle/>
          <a:p>
            <a:r>
              <a:rPr lang="it-IT" altLang="it-IT" sz="2200"/>
              <a:t>Garantire il cognitivo come regime di esecuzione dell’insegnamento e dell’apprendimento, impone di travalicare le mere condotte di risposta a programmi di stimoli, per cercarne invece </a:t>
            </a:r>
            <a:r>
              <a:rPr lang="it-IT" altLang="it-IT" sz="2200" i="1"/>
              <a:t>la trama</a:t>
            </a:r>
            <a:r>
              <a:rPr lang="it-IT" altLang="it-IT" sz="2200"/>
              <a:t> del percorso di costruzione, un percorso fatto di nozioni, concetti, memorizzazioni, verbalizzazioni, relazioni tra concetti, ecc. La didattica cognitivista è una didattica interativa, che rilegge ed approfondisce, che richiede di andare  a fondo, far emergere le risorse, pluralizzare gli stili cognitivi, tornare sulle questioni con andamenti insistenti e ricorsivi, che rileggono, reinterpretano e riverbalizzano le conoscenze pregresse, secondo una </a:t>
            </a:r>
            <a:r>
              <a:rPr lang="it-IT" altLang="it-IT" sz="2200" i="1"/>
              <a:t>spirale apprenditiva, </a:t>
            </a:r>
            <a:r>
              <a:rPr lang="it-IT" altLang="it-IT" sz="2200"/>
              <a:t>espressione di una logica di qualità. (p. 19)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>
            <a:extLst>
              <a:ext uri="{FF2B5EF4-FFF2-40B4-BE49-F238E27FC236}">
                <a16:creationId xmlns:a16="http://schemas.microsoft.com/office/drawing/2014/main" id="{5AC52C9A-8E27-F3E1-7A01-4806932629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0050" y="2876550"/>
            <a:ext cx="12223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id="{1B9A82DF-34FD-A5B2-BAC3-4662BDDB53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0050" y="2876550"/>
            <a:ext cx="11699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pic>
        <p:nvPicPr>
          <p:cNvPr id="34820" name="Picture 5">
            <a:extLst>
              <a:ext uri="{FF2B5EF4-FFF2-40B4-BE49-F238E27FC236}">
                <a16:creationId xmlns:a16="http://schemas.microsoft.com/office/drawing/2014/main" id="{158A2E1C-C29D-445B-9835-E241D327A8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109663"/>
            <a:ext cx="7632700" cy="475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1" name="Text Box 6">
            <a:extLst>
              <a:ext uri="{FF2B5EF4-FFF2-40B4-BE49-F238E27FC236}">
                <a16:creationId xmlns:a16="http://schemas.microsoft.com/office/drawing/2014/main" id="{AFCA1FE5-66CE-E8FC-235A-285CD58A31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250" y="5942013"/>
            <a:ext cx="8364538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1800">
                <a:latin typeface="Arial" panose="020B0604020202020204" pitchFamily="34" charset="0"/>
              </a:rPr>
              <a:t>Insegnanti in Polonia </a:t>
            </a:r>
            <a:r>
              <a:rPr lang="pl-PL" altLang="it-IT" sz="1800" i="1">
                <a:latin typeface="Arial" panose="020B0604020202020204" pitchFamily="34" charset="0"/>
              </a:rPr>
              <a:t>dichiarano</a:t>
            </a:r>
            <a:r>
              <a:rPr lang="pl-PL" altLang="it-IT" sz="1800">
                <a:latin typeface="Arial" panose="020B0604020202020204" pitchFamily="34" charset="0"/>
              </a:rPr>
              <a:t> la volonta’ della didattica costruttivista. In Italia domina ancora il metodo tradizionale (la trasmissione „linerare”).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1800">
                <a:latin typeface="Arial" panose="020B0604020202020204" pitchFamily="34" charset="0"/>
              </a:rPr>
              <a:t>Source: Raporto TALIS, OCSE, 2011</a:t>
            </a:r>
          </a:p>
        </p:txBody>
      </p:sp>
      <p:sp>
        <p:nvSpPr>
          <p:cNvPr id="34822" name="Rectangle 7">
            <a:extLst>
              <a:ext uri="{FF2B5EF4-FFF2-40B4-BE49-F238E27FC236}">
                <a16:creationId xmlns:a16="http://schemas.microsoft.com/office/drawing/2014/main" id="{9890D2AD-B1A7-7A8A-6F57-BAC8D66E1A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92275" y="-114300"/>
            <a:ext cx="8229600" cy="1143000"/>
          </a:xfrm>
        </p:spPr>
        <p:txBody>
          <a:bodyPr/>
          <a:lstStyle/>
          <a:p>
            <a:r>
              <a:rPr lang="pl-PL" altLang="it-IT" sz="2800"/>
              <a:t>La prassi del costruttivismo</a:t>
            </a:r>
            <a:endParaRPr lang="en-US" altLang="it-IT" sz="280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93870670-08BA-3D8F-9BEC-97BAA03B6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0050" y="2876550"/>
            <a:ext cx="1222375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6A6C5127-54F6-F9D8-65F7-54AC5EE42C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0050" y="2876550"/>
            <a:ext cx="1169988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it-IT" altLang="it-IT" sz="1800"/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5A3B4913-28F6-5C17-745C-16357F7E33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32" y="6011408"/>
            <a:ext cx="880971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>
                <a:latin typeface="Arial" panose="020B0604020202020204" pitchFamily="34" charset="0"/>
              </a:rPr>
              <a:t>Il numero di ore scolastiche nell'intervallo di 7-14 anni è in Italia maggiore di tutti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>
                <a:latin typeface="Arial" panose="020B0604020202020204" pitchFamily="34" charset="0"/>
              </a:rPr>
              <a:t>i paesi in confronto
</a:t>
            </a:r>
            <a:endParaRPr lang="pl-PL" altLang="it-IT" sz="1800" dirty="0">
              <a:latin typeface="Arial" panose="020B0604020202020204" pitchFamily="34" charset="0"/>
            </a:endParaRPr>
          </a:p>
        </p:txBody>
      </p:sp>
      <p:pic>
        <p:nvPicPr>
          <p:cNvPr id="36869" name="Picture 5">
            <a:extLst>
              <a:ext uri="{FF2B5EF4-FFF2-40B4-BE49-F238E27FC236}">
                <a16:creationId xmlns:a16="http://schemas.microsoft.com/office/drawing/2014/main" id="{38283357-D8CD-0719-C234-8E14986B3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3500"/>
            <a:ext cx="6985000" cy="6049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0" name="Text Box 6">
            <a:extLst>
              <a:ext uri="{FF2B5EF4-FFF2-40B4-BE49-F238E27FC236}">
                <a16:creationId xmlns:a16="http://schemas.microsoft.com/office/drawing/2014/main" id="{8FA18408-0E45-4B05-2C5A-90A0B489CF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1100" y="6550025"/>
            <a:ext cx="655955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4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800">
                <a:latin typeface="Arial" panose="020B0604020202020204" pitchFamily="34" charset="0"/>
              </a:rPr>
              <a:t>Education at a Glance 2010: OECD Indicators </a:t>
            </a:r>
            <a:r>
              <a:rPr lang="pl-PL" altLang="it-IT" sz="800">
                <a:latin typeface="Arial" panose="020B0604020202020204" pitchFamily="34" charset="0"/>
                <a:hlinkClick r:id="rId4"/>
              </a:rPr>
              <a:t>http://www.oecd.org/document/52/0,3746,en_2649_39263238_45897844_1_1_1_1,00.html#d</a:t>
            </a:r>
            <a:endParaRPr lang="pl-PL" altLang="it-IT" sz="800">
              <a:latin typeface="Arial" panose="020B0604020202020204" pitchFamily="34" charset="0"/>
              <a:hlinkClick r:id="rId5"/>
            </a:endParaRPr>
          </a:p>
          <a:p>
            <a:pPr eaLnBrk="1" hangingPunct="1">
              <a:lnSpc>
                <a:spcPct val="45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800">
                <a:latin typeface="Arial" panose="020B0604020202020204" pitchFamily="34" charset="0"/>
                <a:hlinkClick r:id="rId5"/>
              </a:rPr>
              <a:t>Indicator D1: How much time do students spend in the classroom?</a:t>
            </a:r>
            <a:r>
              <a:rPr lang="pl-PL" altLang="it-IT" sz="800">
                <a:latin typeface="Arial" panose="020B0604020202020204" pitchFamily="34" charset="0"/>
              </a:rPr>
              <a:t> http://dx.doi.org/10.1787/888932310472</a:t>
            </a:r>
            <a:r>
              <a:rPr lang="pl-PL" altLang="it-IT" sz="1800">
                <a:latin typeface="Arial" panose="020B0604020202020204" pitchFamily="34" charset="0"/>
              </a:rPr>
              <a:t> </a:t>
            </a:r>
            <a:endParaRPr lang="en-US" altLang="it-IT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5F05B2C-760D-95C2-217C-3B7B45B3B21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331913" y="0"/>
            <a:ext cx="7313612" cy="1143000"/>
          </a:xfrm>
        </p:spPr>
        <p:txBody>
          <a:bodyPr/>
          <a:lstStyle/>
          <a:p>
            <a:pPr eaLnBrk="1" hangingPunct="1"/>
            <a:r>
              <a:rPr lang="pl-PL" altLang="it-IT"/>
              <a:t>„</a:t>
            </a:r>
            <a:r>
              <a:rPr lang="it-IT" altLang="it-IT"/>
              <a:t>Didattica e pedagogia cognitivista</a:t>
            </a:r>
            <a:r>
              <a:rPr lang="pl-PL" altLang="it-IT"/>
              <a:t>”</a:t>
            </a:r>
            <a:endParaRPr lang="en-AU" altLang="it-IT"/>
          </a:p>
        </p:txBody>
      </p:sp>
      <p:pic>
        <p:nvPicPr>
          <p:cNvPr id="6147" name="Picture 3">
            <a:extLst>
              <a:ext uri="{FF2B5EF4-FFF2-40B4-BE49-F238E27FC236}">
                <a16:creationId xmlns:a16="http://schemas.microsoft.com/office/drawing/2014/main" id="{D6FD09E6-6054-1922-3B37-20EE1B49C9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663" y="1268413"/>
            <a:ext cx="158432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2FFCF15D-681D-1A66-7EC7-E0DF1B8F0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9950" y="1314450"/>
            <a:ext cx="1671638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Text Box 5">
            <a:extLst>
              <a:ext uri="{FF2B5EF4-FFF2-40B4-BE49-F238E27FC236}">
                <a16:creationId xmlns:a16="http://schemas.microsoft.com/office/drawing/2014/main" id="{9F176601-4AC4-348D-C2FC-9E4600F9BF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927725"/>
            <a:ext cx="914400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noProof="1">
                <a:latin typeface="Arial" panose="020B0604020202020204" pitchFamily="34" charset="0"/>
                <a:ea typeface="Arial Unicode MS" pitchFamily="34" charset="-128"/>
              </a:rPr>
              <a:t>Piero Crispiani, </a:t>
            </a:r>
            <a:r>
              <a:rPr lang="it-IT" altLang="it-IT" sz="1400" i="1" noProof="1">
                <a:latin typeface="Arial" panose="020B0604020202020204" pitchFamily="34" charset="0"/>
                <a:ea typeface="Arial Unicode MS" pitchFamily="34" charset="-128"/>
              </a:rPr>
              <a:t>Didattica cognitivista</a:t>
            </a:r>
            <a:r>
              <a:rPr lang="it-IT" altLang="it-IT" sz="1400" noProof="1">
                <a:latin typeface="Arial" panose="020B0604020202020204" pitchFamily="34" charset="0"/>
                <a:ea typeface="Arial Unicode MS" pitchFamily="34" charset="-128"/>
              </a:rPr>
              <a:t>, Roma, Armando Editore, 2006.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noProof="1">
                <a:latin typeface="Arial" panose="020B0604020202020204" pitchFamily="34" charset="0"/>
              </a:rPr>
              <a:t>Bronisław Siemieniecki, </a:t>
            </a:r>
            <a:r>
              <a:rPr lang="it-IT" altLang="it-IT" sz="1400" i="1" noProof="1">
                <a:latin typeface="Arial" panose="020B0604020202020204" pitchFamily="34" charset="0"/>
              </a:rPr>
              <a:t>Pedagogika kognitywistyczna. Studium teoretyczne</a:t>
            </a:r>
            <a:r>
              <a:rPr lang="it-IT" altLang="it-IT" sz="1400" noProof="1">
                <a:latin typeface="Arial" panose="020B0604020202020204" pitchFamily="34" charset="0"/>
              </a:rPr>
              <a:t>, Impuls, Kraków, 2013</a:t>
            </a:r>
            <a:endParaRPr lang="it-IT" altLang="it-IT" sz="1400" noProof="1">
              <a:latin typeface="Arial" panose="020B0604020202020204" pitchFamily="34" charset="0"/>
              <a:ea typeface="Arial Unicode MS" pitchFamily="34" charset="-128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400" noProof="1">
                <a:latin typeface="Arial" panose="020B0604020202020204" pitchFamily="34" charset="0"/>
                <a:ea typeface="Arial Unicode MS" pitchFamily="34" charset="-128"/>
              </a:rPr>
              <a:t>Grzegorz Karwasz, Jolanta Kruk, </a:t>
            </a:r>
            <a:r>
              <a:rPr lang="it-IT" altLang="it-IT" sz="1400" i="1" noProof="1">
                <a:latin typeface="Arial" panose="020B0604020202020204" pitchFamily="34" charset="0"/>
                <a:ea typeface="Arial Unicode MS" pitchFamily="34" charset="-128"/>
              </a:rPr>
              <a:t>Idee i realizacje dydaktyki interaktywnej. Wystawy, muzea i centra nauki</a:t>
            </a:r>
            <a:r>
              <a:rPr lang="it-IT" altLang="it-IT" sz="1400" noProof="1">
                <a:latin typeface="Arial" panose="020B0604020202020204" pitchFamily="34" charset="0"/>
                <a:ea typeface="Arial Unicode MS" pitchFamily="34" charset="-128"/>
              </a:rPr>
              <a:t>, Wyd. Nauk. UMK, Toruń, 2012.</a:t>
            </a:r>
          </a:p>
        </p:txBody>
      </p:sp>
      <p:pic>
        <p:nvPicPr>
          <p:cNvPr id="6150" name="Picture 6">
            <a:extLst>
              <a:ext uri="{FF2B5EF4-FFF2-40B4-BE49-F238E27FC236}">
                <a16:creationId xmlns:a16="http://schemas.microsoft.com/office/drawing/2014/main" id="{C6418D69-90FD-14C2-6FD0-BA9BB4117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0375" y="1268413"/>
            <a:ext cx="1644650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1" name="Text Box 7">
            <a:extLst>
              <a:ext uri="{FF2B5EF4-FFF2-40B4-BE49-F238E27FC236}">
                <a16:creationId xmlns:a16="http://schemas.microsoft.com/office/drawing/2014/main" id="{6266E3D2-B292-539C-BFD7-0AE63AEE5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263" y="3860800"/>
            <a:ext cx="9028113" cy="288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it-IT" altLang="it-IT" sz="2000"/>
              <a:t>[...] che la </a:t>
            </a:r>
            <a:r>
              <a:rPr lang="it-IT" altLang="it-IT" sz="2000" i="1"/>
              <a:t>didattica cognitivista </a:t>
            </a:r>
            <a:r>
              <a:rPr lang="it-IT" altLang="it-IT" sz="2000"/>
              <a:t>non è un metodo, non veicola una procedura o un protocollo, bensì raccoglie una serie di considerazioni e preoccupazioni relative  e dubbi sulle osservazioni [didattiche] stesse, e fa appello alle conoscenze precedenti – dalla neuropsicologia alla pedagogia, all'etologia, alla sociologia ecc. – agli aspetti più affidabili del ragionamento, quindi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la mente umana" (p.13) </a:t>
            </a:r>
            <a:r>
              <a:rPr lang="it-IT" altLang="it-IT" sz="1800"/>
              <a:t>
</a:t>
            </a:r>
            <a:endParaRPr lang="en-AU" altLang="it-IT" sz="1800"/>
          </a:p>
        </p:txBody>
      </p:sp>
      <p:pic>
        <p:nvPicPr>
          <p:cNvPr id="6152" name="Picture 8">
            <a:extLst>
              <a:ext uri="{FF2B5EF4-FFF2-40B4-BE49-F238E27FC236}">
                <a16:creationId xmlns:a16="http://schemas.microsoft.com/office/drawing/2014/main" id="{3D4D110C-FC72-EF35-30F2-8239B661F2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268413"/>
            <a:ext cx="1706563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olo 1">
            <a:extLst>
              <a:ext uri="{FF2B5EF4-FFF2-40B4-BE49-F238E27FC236}">
                <a16:creationId xmlns:a16="http://schemas.microsoft.com/office/drawing/2014/main" id="{5819A981-387D-6A78-1B13-C2CFC046A899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P. Crispiani: Didattica cognitivista</a:t>
            </a:r>
          </a:p>
        </p:txBody>
      </p:sp>
      <p:sp>
        <p:nvSpPr>
          <p:cNvPr id="38915" name="Segnaposto contenuto 2">
            <a:extLst>
              <a:ext uri="{FF2B5EF4-FFF2-40B4-BE49-F238E27FC236}">
                <a16:creationId xmlns:a16="http://schemas.microsoft.com/office/drawing/2014/main" id="{DDF28946-6761-64BB-31F8-B148DE8B4C7B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/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it-IT" altLang="it-IT" sz="2200"/>
              <a:t>Oltre una didattica programmata e modellizzata vi è da sempre, e fortunatamente sopravvive, una maestria dell’insegnamento che ragiona quotidianamente su se stessa, che conosce l’andare </a:t>
            </a:r>
            <a:r>
              <a:rPr lang="it-IT" altLang="it-IT" sz="2200" i="1"/>
              <a:t>random</a:t>
            </a:r>
            <a:r>
              <a:rPr lang="it-IT" altLang="it-IT" sz="2200"/>
              <a:t>, il </a:t>
            </a:r>
            <a:r>
              <a:rPr lang="it-IT" altLang="it-IT" sz="2200" i="1"/>
              <a:t>navigare a vela</a:t>
            </a:r>
            <a:r>
              <a:rPr lang="it-IT" altLang="it-IT" sz="2200"/>
              <a:t>, il compiere percorsi illineari e reticolati, il valorizzare le </a:t>
            </a:r>
            <a:r>
              <a:rPr lang="it-IT" altLang="it-IT" sz="2200" i="1"/>
              <a:t>mosse</a:t>
            </a:r>
            <a:r>
              <a:rPr lang="it-IT" altLang="it-IT" sz="2200"/>
              <a:t> professionali istantanee, le scelte, le soluzioni improvvise, ma sulla scorta di una costante riflessione, sul proprio agire e sull’esperienza, nonché di un confronto con le formalizzazioni teorizzate, dunque di un sapere filtrato dal tempo, sottratto alle suggestioni dell’immediato e del gratificante. (p.15)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4B073A52-2C08-0A45-FFE2-EA82DF89F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476250"/>
            <a:ext cx="8513763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3700">
                <a:solidFill>
                  <a:srgbClr val="FFFF00"/>
                </a:solidFill>
                <a:ea typeface="Arial Unicode MS" pitchFamily="34" charset="-128"/>
              </a:rPr>
              <a:t>Che capelli porta la ragazza bionda?</a:t>
            </a:r>
            <a:endParaRPr lang="en-AU" altLang="it-IT" sz="3700">
              <a:solidFill>
                <a:srgbClr val="FFFF00"/>
              </a:solidFill>
              <a:ea typeface="Arial Unicode MS" pitchFamily="34" charset="-128"/>
            </a:endParaRPr>
          </a:p>
        </p:txBody>
      </p:sp>
      <p:sp>
        <p:nvSpPr>
          <p:cNvPr id="39939" name="Text Box 3">
            <a:extLst>
              <a:ext uri="{FF2B5EF4-FFF2-40B4-BE49-F238E27FC236}">
                <a16:creationId xmlns:a16="http://schemas.microsoft.com/office/drawing/2014/main" id="{EB9545CB-B508-22E1-2E36-881992B150E4}"/>
              </a:ext>
            </a:extLst>
          </p:cNvPr>
          <p:cNvSpPr txBox="1">
            <a:spLocks noChangeArrowheads="1"/>
          </p:cNvSpPr>
          <p:nvPr/>
        </p:nvSpPr>
        <p:spPr bwMode="auto">
          <a:xfrm rot="-5400000">
            <a:off x="8396287" y="6108701"/>
            <a:ext cx="11906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it-IT" sz="1200">
                <a:solidFill>
                  <a:srgbClr val="CC0066"/>
                </a:solidFill>
                <a:latin typeface="Times New Roman" panose="02020603050405020304" pitchFamily="18" charset="0"/>
                <a:ea typeface="Arial Unicode MS" pitchFamily="34" charset="-128"/>
              </a:rPr>
              <a:t>Peruki i diody</a:t>
            </a:r>
            <a:endParaRPr lang="en-AU" altLang="it-IT" sz="1200">
              <a:solidFill>
                <a:srgbClr val="CC0066"/>
              </a:solidFill>
              <a:latin typeface="Times New Roman" panose="02020603050405020304" pitchFamily="18" charset="0"/>
              <a:ea typeface="Arial Unicode MS" pitchFamily="34" charset="-128"/>
            </a:endParaRPr>
          </a:p>
        </p:txBody>
      </p:sp>
      <p:pic>
        <p:nvPicPr>
          <p:cNvPr id="39940" name="Immagine 2">
            <a:extLst>
              <a:ext uri="{FF2B5EF4-FFF2-40B4-BE49-F238E27FC236}">
                <a16:creationId xmlns:a16="http://schemas.microsoft.com/office/drawing/2014/main" id="{52709C10-E935-CC57-1293-F467C865DF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3463" y="2205038"/>
            <a:ext cx="5132387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1" name="CasellaDiTesto 3">
            <a:extLst>
              <a:ext uri="{FF2B5EF4-FFF2-40B4-BE49-F238E27FC236}">
                <a16:creationId xmlns:a16="http://schemas.microsoft.com/office/drawing/2014/main" id="{E7E4CE99-DCB5-D955-89A4-8E02AF9FD3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413" y="6215063"/>
            <a:ext cx="49434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100">
                <a:solidFill>
                  <a:srgbClr val="DAEDEF"/>
                </a:solidFill>
                <a:latin typeface="Arial Unicode MS" pitchFamily="34" charset="-128"/>
                <a:ea typeface="Arial Unicode MS" pitchFamily="34" charset="-128"/>
              </a:rPr>
              <a:t>Nessun colore indovinato!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>
            <a:extLst>
              <a:ext uri="{FF2B5EF4-FFF2-40B4-BE49-F238E27FC236}">
                <a16:creationId xmlns:a16="http://schemas.microsoft.com/office/drawing/2014/main" id="{79643EDA-3376-C61B-9E51-0126FD325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150"/>
            <a:ext cx="5003800" cy="374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7" name="Picture 6">
            <a:extLst>
              <a:ext uri="{FF2B5EF4-FFF2-40B4-BE49-F238E27FC236}">
                <a16:creationId xmlns:a16="http://schemas.microsoft.com/office/drawing/2014/main" id="{BD51F251-FA57-2F73-2B07-FA23BDDAF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613" y="692150"/>
            <a:ext cx="3887787" cy="291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7">
            <a:extLst>
              <a:ext uri="{FF2B5EF4-FFF2-40B4-BE49-F238E27FC236}">
                <a16:creationId xmlns:a16="http://schemas.microsoft.com/office/drawing/2014/main" id="{9A6EC35B-8DB1-05F1-E80A-28796626B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450" y="3068638"/>
            <a:ext cx="4679950" cy="35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9" name="WordArt 9">
            <a:extLst>
              <a:ext uri="{FF2B5EF4-FFF2-40B4-BE49-F238E27FC236}">
                <a16:creationId xmlns:a16="http://schemas.microsoft.com/office/drawing/2014/main" id="{E63A77B5-301F-24D1-938B-B85F6BCA44A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34950" y="211138"/>
            <a:ext cx="864235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 panose="020B0A04020102020204" pitchFamily="34" charset="0"/>
              </a:rPr>
              <a:t>Quanti colori sono nell’arcobaleno?</a:t>
            </a:r>
          </a:p>
        </p:txBody>
      </p:sp>
      <p:sp>
        <p:nvSpPr>
          <p:cNvPr id="41990" name="Text Box 11">
            <a:extLst>
              <a:ext uri="{FF2B5EF4-FFF2-40B4-BE49-F238E27FC236}">
                <a16:creationId xmlns:a16="http://schemas.microsoft.com/office/drawing/2014/main" id="{7816EA86-D48B-396F-4E6B-EF3CD6A145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600" y="5013325"/>
            <a:ext cx="4240213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100" b="1">
                <a:solidFill>
                  <a:schemeClr val="accent2"/>
                </a:solidFill>
                <a:ea typeface="Arial Unicode MS" pitchFamily="34" charset="-128"/>
              </a:rPr>
              <a:t>Ma sotto, ancora un’altra </a:t>
            </a:r>
            <a:endParaRPr lang="pl-PL" altLang="it-IT" sz="2100" b="1">
              <a:solidFill>
                <a:schemeClr val="accent2"/>
              </a:solidFill>
              <a:ea typeface="Arial Unicode MS" pitchFamily="34" charset="-128"/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100" b="1">
                <a:solidFill>
                  <a:schemeClr val="accent2"/>
                </a:solidFill>
                <a:ea typeface="Arial Unicode MS" pitchFamily="34" charset="-128"/>
              </a:rPr>
              <a:t>fascia, con i colori diversi? </a:t>
            </a:r>
            <a:endParaRPr lang="en-AU" altLang="it-IT" sz="2100">
              <a:ea typeface="Arial Unicode MS" pitchFamily="34" charset="-128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8098BA5C-7E3B-3FCD-3CB8-FA39E450445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15900" y="188913"/>
            <a:ext cx="8928100" cy="1470025"/>
          </a:xfrm>
        </p:spPr>
        <p:txBody>
          <a:bodyPr anchor="ctr"/>
          <a:lstStyle/>
          <a:p>
            <a:pPr eaLnBrk="1" hangingPunct="1"/>
            <a:r>
              <a:rPr lang="it-IT" altLang="it-IT" sz="2800"/>
              <a:t>Perché gli oggetti cadono per terra</a:t>
            </a:r>
            <a:r>
              <a:rPr lang="pl-PL" altLang="it-IT" sz="2800"/>
              <a:t>?</a:t>
            </a:r>
            <a:r>
              <a:rPr lang="pl-PL" altLang="it-IT" sz="2400"/>
              <a:t> </a:t>
            </a:r>
            <a:endParaRPr lang="en-AU" altLang="it-IT" sz="2800"/>
          </a:p>
        </p:txBody>
      </p:sp>
      <p:sp>
        <p:nvSpPr>
          <p:cNvPr id="43011" name="Text Box 3">
            <a:extLst>
              <a:ext uri="{FF2B5EF4-FFF2-40B4-BE49-F238E27FC236}">
                <a16:creationId xmlns:a16="http://schemas.microsoft.com/office/drawing/2014/main" id="{C08B6AC6-12EC-94A6-8BC6-589D6181D9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2060575"/>
            <a:ext cx="3009900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100">
                <a:solidFill>
                  <a:srgbClr val="000066"/>
                </a:solidFill>
              </a:rPr>
              <a:t>Perché c’è la gravità</a:t>
            </a:r>
            <a:r>
              <a:rPr lang="pl-PL" altLang="it-IT" sz="2100">
                <a:solidFill>
                  <a:srgbClr val="000066"/>
                </a:solidFill>
              </a:rPr>
              <a:t>!</a:t>
            </a:r>
          </a:p>
        </p:txBody>
      </p:sp>
      <p:sp>
        <p:nvSpPr>
          <p:cNvPr id="43012" name="Text Box 4">
            <a:extLst>
              <a:ext uri="{FF2B5EF4-FFF2-40B4-BE49-F238E27FC236}">
                <a16:creationId xmlns:a16="http://schemas.microsoft.com/office/drawing/2014/main" id="{723625DE-516B-A68F-0C5E-044322506B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141663"/>
            <a:ext cx="324167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100">
                <a:solidFill>
                  <a:srgbClr val="000066"/>
                </a:solidFill>
              </a:rPr>
              <a:t>Che cosa è la gravità</a:t>
            </a:r>
            <a:r>
              <a:rPr lang="pl-PL" altLang="it-IT" sz="2100">
                <a:solidFill>
                  <a:srgbClr val="000066"/>
                </a:solidFill>
              </a:rPr>
              <a:t>?</a:t>
            </a:r>
            <a:r>
              <a:rPr lang="pl-PL" altLang="it-IT" sz="2100">
                <a:solidFill>
                  <a:schemeClr val="accent2"/>
                </a:solidFill>
              </a:rPr>
              <a:t> </a:t>
            </a:r>
            <a:endParaRPr lang="en-AU" altLang="it-IT" sz="2100" b="1">
              <a:solidFill>
                <a:schemeClr val="accent2"/>
              </a:solidFill>
            </a:endParaRPr>
          </a:p>
        </p:txBody>
      </p:sp>
      <p:sp>
        <p:nvSpPr>
          <p:cNvPr id="43013" name="Text Box 5">
            <a:extLst>
              <a:ext uri="{FF2B5EF4-FFF2-40B4-BE49-F238E27FC236}">
                <a16:creationId xmlns:a16="http://schemas.microsoft.com/office/drawing/2014/main" id="{3B6E7A21-4F64-FAE0-E689-FD5C48924E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3975100"/>
            <a:ext cx="3565525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100">
                <a:solidFill>
                  <a:srgbClr val="000066"/>
                </a:solidFill>
              </a:rPr>
              <a:t>È l’attrazione della Terra.</a:t>
            </a:r>
            <a:endParaRPr lang="en-AU" altLang="it-IT" sz="2100">
              <a:solidFill>
                <a:srgbClr val="000066"/>
              </a:solidFill>
            </a:endParaRPr>
          </a:p>
        </p:txBody>
      </p:sp>
      <p:sp>
        <p:nvSpPr>
          <p:cNvPr id="43014" name="Text Box 6">
            <a:extLst>
              <a:ext uri="{FF2B5EF4-FFF2-40B4-BE49-F238E27FC236}">
                <a16:creationId xmlns:a16="http://schemas.microsoft.com/office/drawing/2014/main" id="{ED47B034-E757-F4B3-B23D-B5746CEC34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4797425"/>
            <a:ext cx="7056437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100">
                <a:solidFill>
                  <a:srgbClr val="000066"/>
                </a:solidFill>
              </a:rPr>
              <a:t>Ma che cosa è l’attrazione della Terra</a:t>
            </a:r>
            <a:r>
              <a:rPr lang="pl-PL" altLang="it-IT" sz="2100">
                <a:solidFill>
                  <a:srgbClr val="000066"/>
                </a:solidFill>
              </a:rPr>
              <a:t>? </a:t>
            </a:r>
            <a:r>
              <a:rPr lang="it-IT" altLang="it-IT" sz="2100">
                <a:solidFill>
                  <a:srgbClr val="000066"/>
                </a:solidFill>
              </a:rPr>
              <a:t>È la gravità</a:t>
            </a:r>
            <a:r>
              <a:rPr lang="it-IT" altLang="it-IT" sz="2100">
                <a:solidFill>
                  <a:schemeClr val="accent2"/>
                </a:solidFill>
              </a:rPr>
              <a:t>.</a:t>
            </a:r>
            <a:endParaRPr lang="en-AU" altLang="it-IT" sz="2100">
              <a:solidFill>
                <a:schemeClr val="accent2"/>
              </a:solidFill>
            </a:endParaRPr>
          </a:p>
        </p:txBody>
      </p:sp>
      <p:sp>
        <p:nvSpPr>
          <p:cNvPr id="43015" name="Text Box 7">
            <a:extLst>
              <a:ext uri="{FF2B5EF4-FFF2-40B4-BE49-F238E27FC236}">
                <a16:creationId xmlns:a16="http://schemas.microsoft.com/office/drawing/2014/main" id="{6AF2597D-BA9B-5736-0690-0BC54C100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1550" y="5661025"/>
            <a:ext cx="7219950" cy="733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100">
                <a:solidFill>
                  <a:srgbClr val="FF0000"/>
                </a:solidFill>
              </a:rPr>
              <a:t>Non abbiamo detto granché</a:t>
            </a:r>
            <a:r>
              <a:rPr lang="pl-PL" altLang="it-IT" sz="2100">
                <a:solidFill>
                  <a:srgbClr val="FF0000"/>
                </a:solidFill>
              </a:rPr>
              <a:t>: </a:t>
            </a:r>
            <a:r>
              <a:rPr lang="it-IT" altLang="it-IT" sz="2100">
                <a:solidFill>
                  <a:srgbClr val="FF0000"/>
                </a:solidFill>
              </a:rPr>
              <a:t>il burro è fatto di burro</a:t>
            </a:r>
            <a:endParaRPr lang="pl-PL" altLang="it-IT" sz="210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pl-PL" altLang="it-IT" sz="2100">
                <a:solidFill>
                  <a:srgbClr val="FF0000"/>
                </a:solidFill>
              </a:rPr>
              <a:t>(e’ una tautologia)</a:t>
            </a:r>
            <a:endParaRPr lang="en-AU" altLang="it-IT" sz="2100">
              <a:solidFill>
                <a:srgbClr val="FF0000"/>
              </a:solidFill>
            </a:endParaRPr>
          </a:p>
        </p:txBody>
      </p:sp>
      <p:pic>
        <p:nvPicPr>
          <p:cNvPr id="43016" name="Picture 8">
            <a:extLst>
              <a:ext uri="{FF2B5EF4-FFF2-40B4-BE49-F238E27FC236}">
                <a16:creationId xmlns:a16="http://schemas.microsoft.com/office/drawing/2014/main" id="{9D3DDA6D-9621-AF05-CB1C-52CE77198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1557338"/>
            <a:ext cx="30257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>
            <a:extLst>
              <a:ext uri="{FF2B5EF4-FFF2-40B4-BE49-F238E27FC236}">
                <a16:creationId xmlns:a16="http://schemas.microsoft.com/office/drawing/2014/main" id="{7F9A7126-3EC0-840D-264E-1F59FAFBA5AE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215900" y="188913"/>
            <a:ext cx="8928100" cy="1470025"/>
          </a:xfrm>
        </p:spPr>
        <p:txBody>
          <a:bodyPr anchor="ctr"/>
          <a:lstStyle/>
          <a:p>
            <a:pPr eaLnBrk="1" hangingPunct="1"/>
            <a:r>
              <a:rPr lang="pl-PL" altLang="it-IT" sz="2400"/>
              <a:t>Aristot</a:t>
            </a:r>
            <a:r>
              <a:rPr lang="it-IT" altLang="it-IT" sz="2400"/>
              <a:t>e</a:t>
            </a:r>
            <a:r>
              <a:rPr lang="pl-PL" altLang="it-IT" sz="2400"/>
              <a:t>le (384-322 </a:t>
            </a:r>
            <a:r>
              <a:rPr lang="it-IT" altLang="it-IT" sz="2400"/>
              <a:t>a.C.</a:t>
            </a:r>
            <a:r>
              <a:rPr lang="pl-PL" altLang="it-IT" sz="2400"/>
              <a:t>) </a:t>
            </a:r>
            <a:endParaRPr lang="en-AU" altLang="it-IT" sz="2800"/>
          </a:p>
        </p:txBody>
      </p:sp>
      <p:sp>
        <p:nvSpPr>
          <p:cNvPr id="44035" name="Text Box 3">
            <a:extLst>
              <a:ext uri="{FF2B5EF4-FFF2-40B4-BE49-F238E27FC236}">
                <a16:creationId xmlns:a16="http://schemas.microsoft.com/office/drawing/2014/main" id="{6C82B6EE-AD49-065A-3F6A-6D7A04B619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2460625"/>
            <a:ext cx="8223250" cy="329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100">
                <a:solidFill>
                  <a:srgbClr val="000066"/>
                </a:solidFill>
              </a:rPr>
              <a:t>Gli oggetti cadono</a:t>
            </a:r>
            <a:r>
              <a:rPr lang="pl-PL" altLang="it-IT" sz="2100">
                <a:solidFill>
                  <a:srgbClr val="000066"/>
                </a:solidFill>
              </a:rPr>
              <a:t>, </a:t>
            </a:r>
            <a:r>
              <a:rPr lang="it-IT" altLang="it-IT" sz="2100">
                <a:solidFill>
                  <a:srgbClr val="000066"/>
                </a:solidFill>
              </a:rPr>
              <a:t>perché sono pesanti</a:t>
            </a:r>
            <a:r>
              <a:rPr lang="pl-PL" altLang="it-IT" sz="2100">
                <a:solidFill>
                  <a:srgbClr val="000066"/>
                </a:solidFill>
              </a:rPr>
              <a:t>,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100">
                <a:solidFill>
                  <a:srgbClr val="000066"/>
                </a:solidFill>
              </a:rPr>
              <a:t>e il posto </a:t>
            </a:r>
            <a:r>
              <a:rPr lang="pl-PL" altLang="it-IT" sz="2100" i="1">
                <a:solidFill>
                  <a:srgbClr val="000066"/>
                </a:solidFill>
              </a:rPr>
              <a:t>natural</a:t>
            </a:r>
            <a:r>
              <a:rPr lang="it-IT" altLang="it-IT" sz="2100" i="1">
                <a:solidFill>
                  <a:srgbClr val="000066"/>
                </a:solidFill>
              </a:rPr>
              <a:t>e</a:t>
            </a:r>
            <a:r>
              <a:rPr lang="pl-PL" altLang="it-IT" sz="2100" i="1">
                <a:solidFill>
                  <a:srgbClr val="000066"/>
                </a:solidFill>
              </a:rPr>
              <a:t> </a:t>
            </a:r>
            <a:r>
              <a:rPr lang="it-IT" altLang="it-IT" sz="2100">
                <a:solidFill>
                  <a:srgbClr val="000066"/>
                </a:solidFill>
              </a:rPr>
              <a:t>di oggetti pesanti è il centro della Terra</a:t>
            </a:r>
            <a:endParaRPr lang="pl-PL" altLang="it-IT" sz="2100">
              <a:solidFill>
                <a:srgbClr val="000066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l-PL" altLang="it-IT" sz="2100">
              <a:solidFill>
                <a:srgbClr val="000066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100">
                <a:solidFill>
                  <a:srgbClr val="000066"/>
                </a:solidFill>
              </a:rPr>
              <a:t>Allora oggetti cadono, per andare verso il centro della Terra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l-PL" altLang="it-IT" sz="2100">
              <a:solidFill>
                <a:srgbClr val="000066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100">
                <a:solidFill>
                  <a:srgbClr val="000066"/>
                </a:solidFill>
              </a:rPr>
              <a:t>Proviamolo</a:t>
            </a:r>
            <a:r>
              <a:rPr lang="pl-PL" altLang="it-IT" sz="2100">
                <a:solidFill>
                  <a:srgbClr val="000066"/>
                </a:solidFill>
              </a:rPr>
              <a:t>!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l-PL" altLang="it-IT" sz="2100">
              <a:solidFill>
                <a:srgbClr val="000066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100">
                <a:solidFill>
                  <a:srgbClr val="000066"/>
                </a:solidFill>
              </a:rPr>
              <a:t>Proviamolo ancora una volta</a:t>
            </a:r>
            <a:r>
              <a:rPr lang="pl-PL" altLang="it-IT" sz="2100">
                <a:solidFill>
                  <a:srgbClr val="000066"/>
                </a:solidFill>
              </a:rPr>
              <a:t>!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l-PL" altLang="it-IT" sz="2100">
              <a:solidFill>
                <a:srgbClr val="000066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100">
                <a:solidFill>
                  <a:srgbClr val="000066"/>
                </a:solidFill>
              </a:rPr>
              <a:t>Sì</a:t>
            </a:r>
            <a:r>
              <a:rPr lang="pl-PL" altLang="it-IT" sz="2100">
                <a:solidFill>
                  <a:srgbClr val="000066"/>
                </a:solidFill>
              </a:rPr>
              <a:t>! </a:t>
            </a:r>
            <a:r>
              <a:rPr lang="it-IT" altLang="it-IT" sz="2100">
                <a:solidFill>
                  <a:srgbClr val="000066"/>
                </a:solidFill>
              </a:rPr>
              <a:t>Gli oggetti vanno verso il centro della Terra</a:t>
            </a:r>
            <a:r>
              <a:rPr lang="pl-PL" altLang="it-IT" sz="2100">
                <a:solidFill>
                  <a:srgbClr val="000066"/>
                </a:solidFill>
              </a:rPr>
              <a:t>!</a:t>
            </a:r>
          </a:p>
        </p:txBody>
      </p:sp>
      <p:pic>
        <p:nvPicPr>
          <p:cNvPr id="44036" name="Picture 5">
            <a:extLst>
              <a:ext uri="{FF2B5EF4-FFF2-40B4-BE49-F238E27FC236}">
                <a16:creationId xmlns:a16="http://schemas.microsoft.com/office/drawing/2014/main" id="{EE8E21B7-8F87-E941-1526-BD13DFA68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238" y="260350"/>
            <a:ext cx="177482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7DAE9B09-5E2F-FF7C-BB8C-44B79D3DFEAB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611188" y="620713"/>
            <a:ext cx="5867400" cy="1470025"/>
          </a:xfrm>
        </p:spPr>
        <p:txBody>
          <a:bodyPr anchor="ctr"/>
          <a:lstStyle/>
          <a:p>
            <a:pPr eaLnBrk="1" hangingPunct="1"/>
            <a:r>
              <a:rPr lang="it-IT" altLang="it-IT" sz="2600"/>
              <a:t>Una pallina può saltare in alto</a:t>
            </a:r>
            <a:r>
              <a:rPr lang="pl-PL" altLang="it-IT" sz="2600"/>
              <a:t>?</a:t>
            </a:r>
            <a:r>
              <a:rPr lang="pl-PL" altLang="it-IT" sz="2400"/>
              <a:t> </a:t>
            </a:r>
            <a:endParaRPr lang="en-AU" altLang="it-IT" sz="2800"/>
          </a:p>
        </p:txBody>
      </p:sp>
      <p:sp>
        <p:nvSpPr>
          <p:cNvPr id="45059" name="Text Box 3">
            <a:extLst>
              <a:ext uri="{FF2B5EF4-FFF2-40B4-BE49-F238E27FC236}">
                <a16:creationId xmlns:a16="http://schemas.microsoft.com/office/drawing/2014/main" id="{3EBED51A-70ED-D445-5E69-FCBB4906F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2032000"/>
            <a:ext cx="4383088" cy="41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100">
                <a:solidFill>
                  <a:srgbClr val="000066"/>
                </a:solidFill>
              </a:rPr>
              <a:t>Può una pallina alzarsi da sola</a:t>
            </a:r>
            <a:r>
              <a:rPr lang="pl-PL" altLang="it-IT" sz="2100">
                <a:solidFill>
                  <a:srgbClr val="000066"/>
                </a:solidFill>
              </a:rPr>
              <a:t>?</a:t>
            </a:r>
          </a:p>
        </p:txBody>
      </p:sp>
      <p:sp>
        <p:nvSpPr>
          <p:cNvPr id="45060" name="Text Box 4">
            <a:extLst>
              <a:ext uri="{FF2B5EF4-FFF2-40B4-BE49-F238E27FC236}">
                <a16:creationId xmlns:a16="http://schemas.microsoft.com/office/drawing/2014/main" id="{5273F644-1DB8-D619-B75D-A6F68740B5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8888" y="2636838"/>
            <a:ext cx="3771900" cy="137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100">
                <a:solidFill>
                  <a:srgbClr val="000066"/>
                </a:solidFill>
              </a:rPr>
              <a:t>Guardiamo questo filmato</a:t>
            </a:r>
            <a:r>
              <a:rPr lang="pl-PL" altLang="it-IT" sz="2100">
                <a:solidFill>
                  <a:srgbClr val="000066"/>
                </a:solidFill>
              </a:rPr>
              <a:t>!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l-PL" altLang="it-IT" sz="2100">
              <a:solidFill>
                <a:srgbClr val="000066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sz="2100">
                <a:solidFill>
                  <a:srgbClr val="000066"/>
                </a:solidFill>
              </a:rPr>
              <a:t>E ancora</a:t>
            </a:r>
            <a:r>
              <a:rPr lang="pl-PL" altLang="it-IT" sz="2100">
                <a:solidFill>
                  <a:srgbClr val="000066"/>
                </a:solidFill>
              </a:rPr>
              <a:t>...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endParaRPr lang="pl-PL" altLang="it-IT" sz="2100">
              <a:solidFill>
                <a:schemeClr val="accent2"/>
              </a:solidFill>
            </a:endParaRPr>
          </a:p>
        </p:txBody>
      </p:sp>
      <p:pic>
        <p:nvPicPr>
          <p:cNvPr id="45061" name="Picture 7">
            <a:extLst>
              <a:ext uri="{FF2B5EF4-FFF2-40B4-BE49-F238E27FC236}">
                <a16:creationId xmlns:a16="http://schemas.microsoft.com/office/drawing/2014/main" id="{40157B2A-3497-2E9A-59AE-B37CA905C2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850" y="3933825"/>
            <a:ext cx="3065463" cy="226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Rectangle 8">
            <a:extLst>
              <a:ext uri="{FF2B5EF4-FFF2-40B4-BE49-F238E27FC236}">
                <a16:creationId xmlns:a16="http://schemas.microsoft.com/office/drawing/2014/main" id="{D02082FB-41B7-34C1-979C-E81FC4C659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6519863"/>
            <a:ext cx="3987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en-AU" altLang="it-IT" sz="1000">
                <a:solidFill>
                  <a:schemeClr val="accent2"/>
                </a:solidFill>
              </a:rPr>
              <a:t>http://dydaktyka.fizyka.umk.pl/nowa_strona/?q=node/171</a:t>
            </a:r>
          </a:p>
        </p:txBody>
      </p:sp>
      <p:pic>
        <p:nvPicPr>
          <p:cNvPr id="45063" name="Picture 3">
            <a:extLst>
              <a:ext uri="{FF2B5EF4-FFF2-40B4-BE49-F238E27FC236}">
                <a16:creationId xmlns:a16="http://schemas.microsoft.com/office/drawing/2014/main" id="{1077E19F-501A-E9C2-D42E-0213E695EB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836613"/>
            <a:ext cx="27876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>
            <a:extLst>
              <a:ext uri="{FF2B5EF4-FFF2-40B4-BE49-F238E27FC236}">
                <a16:creationId xmlns:a16="http://schemas.microsoft.com/office/drawing/2014/main" id="{1920BD82-9060-F526-33D4-D33AEC20A6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 noProof="1"/>
              <a:t>Due basi della didattica innovativa</a:t>
            </a:r>
          </a:p>
        </p:txBody>
      </p:sp>
      <p:sp>
        <p:nvSpPr>
          <p:cNvPr id="46083" name="Rectangle 3">
            <a:extLst>
              <a:ext uri="{FF2B5EF4-FFF2-40B4-BE49-F238E27FC236}">
                <a16:creationId xmlns:a16="http://schemas.microsoft.com/office/drawing/2014/main" id="{18574EDC-A0CA-0DD5-E4AB-C0328F3F11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27088" y="1557338"/>
            <a:ext cx="8066087" cy="5300662"/>
          </a:xfrm>
        </p:spPr>
        <p:txBody>
          <a:bodyPr/>
          <a:lstStyle/>
          <a:p>
            <a:pPr eaLnBrk="1" hangingPunct="1">
              <a:lnSpc>
                <a:spcPct val="95000"/>
              </a:lnSpc>
            </a:pPr>
            <a:r>
              <a:rPr lang="it-IT" altLang="it-IT" sz="2200"/>
              <a:t>I due principi didattici:</a:t>
            </a:r>
          </a:p>
          <a:p>
            <a:pPr eaLnBrk="1" hangingPunct="1">
              <a:lnSpc>
                <a:spcPct val="95000"/>
              </a:lnSpc>
              <a:buFont typeface="Wingdings" panose="05000000000000000000" pitchFamily="2" charset="2"/>
              <a:buNone/>
            </a:pPr>
            <a:r>
              <a:rPr lang="it-IT" altLang="it-IT" sz="2200"/>
              <a:t>1) a costruzione della conoscenza, in modo autonomo, direttamente dalla parte di studente, ma sotto una stretta (ma discreta) guida dell’insegnante</a:t>
            </a:r>
          </a:p>
          <a:p>
            <a:pPr eaLnBrk="1" hangingPunct="1">
              <a:lnSpc>
                <a:spcPct val="95000"/>
              </a:lnSpc>
              <a:buFont typeface="Wingdings" panose="05000000000000000000" pitchFamily="2" charset="2"/>
              <a:buNone/>
            </a:pPr>
            <a:r>
              <a:rPr lang="it-IT" altLang="it-IT" sz="2200"/>
              <a:t>2) l’uso delle risorse direttamente accessibili (i.e. reali) – oggetti, esperimenti, ma anche  libri e internet</a:t>
            </a:r>
          </a:p>
          <a:p>
            <a:pPr eaLnBrk="1" hangingPunct="1">
              <a:lnSpc>
                <a:spcPct val="95000"/>
              </a:lnSpc>
              <a:buFont typeface="Wingdings" panose="05000000000000000000" pitchFamily="2" charset="2"/>
              <a:buNone/>
            </a:pPr>
            <a:r>
              <a:rPr lang="it-IT" altLang="it-IT" sz="2200"/>
              <a:t>definiamo come:</a:t>
            </a:r>
          </a:p>
          <a:p>
            <a:pPr eaLnBrk="1" hangingPunct="1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it-IT" altLang="it-IT" sz="2200" b="1"/>
              <a:t>iper-costruttivismo - </a:t>
            </a:r>
            <a:r>
              <a:rPr lang="it-IT" altLang="it-IT" sz="2200"/>
              <a:t>i.e. andare oltre il costruttivismo sociale, nel quale le conoscenze sono oggetto del “consenso sociale"</a:t>
            </a:r>
          </a:p>
          <a:p>
            <a:pPr eaLnBrk="1" hangingPunct="1">
              <a:lnSpc>
                <a:spcPct val="95000"/>
              </a:lnSpc>
              <a:buFont typeface="Wingdings" panose="05000000000000000000" pitchFamily="2" charset="2"/>
              <a:buChar char="Ø"/>
            </a:pPr>
            <a:r>
              <a:rPr lang="it-IT" altLang="it-IT" sz="2200" b="1"/>
              <a:t>neo-realismo</a:t>
            </a:r>
            <a:r>
              <a:rPr lang="it-IT" altLang="it-IT" sz="2200"/>
              <a:t> – tutto che può essere mostrato (visualizzato, toccato) deve essere mostrato, e anche di più (GK</a:t>
            </a:r>
            <a:r>
              <a:rPr lang="it-IT" altLang="it-IT" sz="2200">
                <a:latin typeface="Arial" panose="020B0604020202020204" pitchFamily="34" charset="0"/>
              </a:rPr>
              <a:t>↔A. Einstein)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>
            <a:extLst>
              <a:ext uri="{FF2B5EF4-FFF2-40B4-BE49-F238E27FC236}">
                <a16:creationId xmlns:a16="http://schemas.microsoft.com/office/drawing/2014/main" id="{8AD39B04-90F1-522F-6227-EDE599218D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593850"/>
            <a:ext cx="3589338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>
            <a:extLst>
              <a:ext uri="{FF2B5EF4-FFF2-40B4-BE49-F238E27FC236}">
                <a16:creationId xmlns:a16="http://schemas.microsoft.com/office/drawing/2014/main" id="{C3B412F8-DBCC-8DEC-6063-101758BF21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350" y="1601788"/>
            <a:ext cx="3589338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2" name="Rectangle 4">
            <a:extLst>
              <a:ext uri="{FF2B5EF4-FFF2-40B4-BE49-F238E27FC236}">
                <a16:creationId xmlns:a16="http://schemas.microsoft.com/office/drawing/2014/main" id="{9F0B0A30-AD18-C304-2372-A9DB8C4D6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9075" y="4349750"/>
            <a:ext cx="8964613" cy="237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>
                <a:solidFill>
                  <a:srgbClr val="0000CC"/>
                </a:solidFill>
              </a:rPr>
              <a:t>(a) L’iper-costruttivismo assomiglia a un cammino sulla superficie del lago, nel quale sono stati piantati dei pali, nascosti appena sotto l’acqua, ma alle distanze che per-mettano fare una sequenza (ramificata) di passi successivi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200">
                <a:solidFill>
                  <a:srgbClr val="0000CC"/>
                </a:solidFill>
              </a:rPr>
              <a:t> (b) Nell’era neolitica i pali piantati in questo modo permettevano la costruzione degli insediamenti sicuri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it-IT" sz="1600">
                <a:solidFill>
                  <a:srgbClr val="0000CC"/>
                </a:solidFill>
              </a:rPr>
              <a:t>(Lago di Ledro, Trentino, foto MK).</a:t>
            </a:r>
            <a:r>
              <a:rPr lang="en-AU" altLang="it-IT" sz="1600"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BE643B16-5715-E46E-CB73-8E705DDF35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42988" y="301625"/>
            <a:ext cx="7640637" cy="1143000"/>
          </a:xfrm>
          <a:noFill/>
        </p:spPr>
        <p:txBody>
          <a:bodyPr anchor="ctr"/>
          <a:lstStyle/>
          <a:p>
            <a:pPr eaLnBrk="1" hangingPunct="1"/>
            <a:r>
              <a:rPr lang="it-IT" altLang="it-IT" sz="3200">
                <a:solidFill>
                  <a:schemeClr val="hlink"/>
                </a:solidFill>
                <a:latin typeface="Verdana" panose="020B0604030504040204" pitchFamily="34" charset="0"/>
                <a:ea typeface="Arial Unicode MS" pitchFamily="34" charset="-128"/>
              </a:rPr>
              <a:t>Strategie didattiche &amp; pedagogiche Iper-costruttivismo = camminare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B0982D4B-115A-E969-C13C-4E59AA1E59C1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it-IT" altLang="it-IT" sz="3200"/>
              <a:t>Mondo virtuale </a:t>
            </a:r>
            <a:r>
              <a:rPr lang="pl-PL" altLang="it-IT" sz="3200"/>
              <a:t>↔ </a:t>
            </a:r>
            <a:r>
              <a:rPr lang="it-IT" altLang="it-IT" sz="3200"/>
              <a:t>mondo reale</a:t>
            </a:r>
            <a:r>
              <a:rPr lang="pl-PL" altLang="it-IT" sz="3200"/>
              <a:t> </a:t>
            </a:r>
            <a:br>
              <a:rPr lang="pl-PL" altLang="it-IT" sz="3200"/>
            </a:br>
            <a:r>
              <a:rPr lang="pl-PL" altLang="it-IT" sz="2400"/>
              <a:t>(</a:t>
            </a:r>
            <a:r>
              <a:rPr lang="it-IT" altLang="it-IT" sz="2400"/>
              <a:t>Liceo Pedagogico </a:t>
            </a:r>
            <a:r>
              <a:rPr lang="pl-PL" altLang="it-IT" sz="2400"/>
              <a:t>Rosmini </a:t>
            </a:r>
            <a:r>
              <a:rPr lang="it-IT" altLang="it-IT" sz="2400"/>
              <a:t>di </a:t>
            </a:r>
            <a:r>
              <a:rPr lang="pl-PL" altLang="it-IT" sz="2400"/>
              <a:t>Trento </a:t>
            </a:r>
            <a:r>
              <a:rPr lang="it-IT" altLang="it-IT" sz="2400"/>
              <a:t>a</a:t>
            </a:r>
            <a:r>
              <a:rPr lang="pl-PL" altLang="it-IT" sz="2400"/>
              <a:t> Toruń)</a:t>
            </a:r>
            <a:r>
              <a:rPr lang="pl-PL" altLang="it-IT" sz="2800"/>
              <a:t> </a:t>
            </a:r>
          </a:p>
        </p:txBody>
      </p:sp>
      <p:pic>
        <p:nvPicPr>
          <p:cNvPr id="50179" name="Picture 3" descr="stzr6">
            <a:extLst>
              <a:ext uri="{FF2B5EF4-FFF2-40B4-BE49-F238E27FC236}">
                <a16:creationId xmlns:a16="http://schemas.microsoft.com/office/drawing/2014/main" id="{47296509-7F75-E3E7-251B-129626CA75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28775"/>
            <a:ext cx="3970338" cy="29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5" descr="sztre4">
            <a:extLst>
              <a:ext uri="{FF2B5EF4-FFF2-40B4-BE49-F238E27FC236}">
                <a16:creationId xmlns:a16="http://schemas.microsoft.com/office/drawing/2014/main" id="{0966C18E-1C45-2F81-CEF6-41A44FA52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700213"/>
            <a:ext cx="38163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4" descr="strze1">
            <a:extLst>
              <a:ext uri="{FF2B5EF4-FFF2-40B4-BE49-F238E27FC236}">
                <a16:creationId xmlns:a16="http://schemas.microsoft.com/office/drawing/2014/main" id="{37D63C72-CA30-21D8-0265-3DC93E0EE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4005263"/>
            <a:ext cx="3600450" cy="270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90EE3DEF-2ABD-112F-7C86-BF8C7D4A074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-242888"/>
            <a:ext cx="8929688" cy="1143001"/>
          </a:xfrm>
        </p:spPr>
        <p:txBody>
          <a:bodyPr/>
          <a:lstStyle/>
          <a:p>
            <a:pPr eaLnBrk="1" hangingPunct="1"/>
            <a:r>
              <a:rPr lang="it-IT" altLang="it-IT"/>
              <a:t>I principi della didattica HC</a:t>
            </a:r>
            <a:r>
              <a:rPr lang="pl-PL" altLang="it-IT"/>
              <a:t>:</a:t>
            </a:r>
            <a:endParaRPr lang="en-AU" altLang="it-IT"/>
          </a:p>
        </p:txBody>
      </p:sp>
      <p:sp>
        <p:nvSpPr>
          <p:cNvPr id="52227" name="Rectangle 3">
            <a:extLst>
              <a:ext uri="{FF2B5EF4-FFF2-40B4-BE49-F238E27FC236}">
                <a16:creationId xmlns:a16="http://schemas.microsoft.com/office/drawing/2014/main" id="{E281A67C-A831-80FE-0F75-0F054F6719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812800" y="1276350"/>
            <a:ext cx="8080375" cy="51577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it-IT" altLang="it-IT" sz="2000" b="1" u="sng"/>
              <a:t>Iper-costruttivismo:</a:t>
            </a:r>
            <a:r>
              <a:rPr lang="en-US" altLang="it-IT" sz="2000" b="1" u="sng"/>
              <a:t> principi</a:t>
            </a:r>
            <a:endParaRPr lang="pl-PL" altLang="it-IT" sz="2000" b="1"/>
          </a:p>
          <a:p>
            <a:pPr eaLnBrk="1" hangingPunct="1">
              <a:lnSpc>
                <a:spcPct val="80000"/>
              </a:lnSpc>
            </a:pPr>
            <a:r>
              <a:rPr lang="it-IT" altLang="it-IT" sz="2000"/>
              <a:t>L’informazione è pan-accessibile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/>
              <a:t>L’insegnamento è </a:t>
            </a:r>
            <a:r>
              <a:rPr lang="it-IT" altLang="it-IT" sz="2000" i="1"/>
              <a:t>interattivo</a:t>
            </a:r>
            <a:endParaRPr lang="it-IT" altLang="it-IT" sz="2000"/>
          </a:p>
          <a:p>
            <a:pPr eaLnBrk="1" hangingPunct="1">
              <a:lnSpc>
                <a:spcPct val="80000"/>
              </a:lnSpc>
            </a:pPr>
            <a:r>
              <a:rPr lang="it-IT" altLang="it-IT" sz="2000"/>
              <a:t>Elementi di saperi individuali costituiscono un punto di partenza (la risorsa iniziale) 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/>
              <a:t>Il ruolo essenziale svolge l’insegnante, che definisce (in modo implicito) i traguardi cognitivi (una legge, un principio, un fenomeno)  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/>
              <a:t>Un traguardo così corrisponde a una categoria </a:t>
            </a:r>
            <a:r>
              <a:rPr lang="it-IT" altLang="it-IT" sz="2000" i="1"/>
              <a:t>ontologica</a:t>
            </a:r>
            <a:r>
              <a:rPr lang="it-IT" altLang="it-IT" sz="2000"/>
              <a:t> (e epistemica) kantiana. 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/>
              <a:t>L’insegnante deve indurre questa categoria nella mente dello studente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/>
              <a:t>Il percorso dettagliato viene definito caso-per-caso 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/>
              <a:t>Nella costruzione del sentiero di arrivo, l’insegnante usa le conoscenze del gruppo e gli esperimenti </a:t>
            </a:r>
            <a:r>
              <a:rPr lang="it-IT" altLang="it-IT" sz="2000" i="1"/>
              <a:t>ad-hoc </a:t>
            </a:r>
            <a:r>
              <a:rPr lang="it-IT" altLang="it-IT" sz="2000"/>
              <a:t>(e i testi, anche «a caso» nell’insegnamento delle lingue, filosofia, storia, ecc.)</a:t>
            </a:r>
          </a:p>
          <a:p>
            <a:pPr eaLnBrk="1" hangingPunct="1">
              <a:lnSpc>
                <a:spcPct val="80000"/>
              </a:lnSpc>
            </a:pPr>
            <a:r>
              <a:rPr lang="it-IT" altLang="it-IT" sz="2000"/>
              <a:t>Imparare diventa una scoperta – attiva e coinvolgente</a:t>
            </a:r>
          </a:p>
          <a:p>
            <a:pPr eaLnBrk="1" hangingPunct="1">
              <a:lnSpc>
                <a:spcPct val="80000"/>
              </a:lnSpc>
            </a:pPr>
            <a:endParaRPr lang="en-AU" altLang="it-IT" sz="21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D68FE0D4-9F29-CA44-6AE6-095E1F1D825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it-IT" altLang="it-IT" noProof="1"/>
              <a:t>„Prof. Piero Crispiani”</a:t>
            </a:r>
          </a:p>
        </p:txBody>
      </p:sp>
      <p:sp>
        <p:nvSpPr>
          <p:cNvPr id="8195" name="Text Box 5">
            <a:extLst>
              <a:ext uri="{FF2B5EF4-FFF2-40B4-BE49-F238E27FC236}">
                <a16:creationId xmlns:a16="http://schemas.microsoft.com/office/drawing/2014/main" id="{F084BDB4-37B9-B3F8-2EC6-10EC220462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76375" y="1844675"/>
            <a:ext cx="7148513" cy="2016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it-IT" altLang="it-IT" sz="2800" noProof="1"/>
              <a:t>„Crispiani method”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it-IT" altLang="it-IT" sz="2800" noProof="1"/>
              <a:t>Crispiani’s Revolution in Pedagogy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Char char="Ø"/>
            </a:pPr>
            <a:r>
              <a:rPr lang="it-IT" altLang="it-IT" sz="2800" noProof="1"/>
              <a:t>Crispiani’s Cognitive Didactics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274" name="Group 2">
            <a:extLst>
              <a:ext uri="{FF2B5EF4-FFF2-40B4-BE49-F238E27FC236}">
                <a16:creationId xmlns:a16="http://schemas.microsoft.com/office/drawing/2014/main" id="{37D1B7C9-1805-9B9A-B9C2-F7A197D945BC}"/>
              </a:ext>
            </a:extLst>
          </p:cNvPr>
          <p:cNvGrpSpPr>
            <a:grpSpLocks/>
          </p:cNvGrpSpPr>
          <p:nvPr/>
        </p:nvGrpSpPr>
        <p:grpSpPr bwMode="auto">
          <a:xfrm>
            <a:off x="468313" y="1700213"/>
            <a:ext cx="8424862" cy="3600450"/>
            <a:chOff x="1417" y="2857"/>
            <a:chExt cx="7560" cy="3240"/>
          </a:xfrm>
        </p:grpSpPr>
        <p:pic>
          <p:nvPicPr>
            <p:cNvPr id="54277" name="Picture 3">
              <a:extLst>
                <a:ext uri="{FF2B5EF4-FFF2-40B4-BE49-F238E27FC236}">
                  <a16:creationId xmlns:a16="http://schemas.microsoft.com/office/drawing/2014/main" id="{8F3ACB02-9FF0-67F8-A399-2958D1E710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17" y="2857"/>
              <a:ext cx="3870" cy="3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78" name="Picture 4">
              <a:extLst>
                <a:ext uri="{FF2B5EF4-FFF2-40B4-BE49-F238E27FC236}">
                  <a16:creationId xmlns:a16="http://schemas.microsoft.com/office/drawing/2014/main" id="{4242FDCB-5FF8-925E-E7CB-425B1E7BA3E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17" y="2857"/>
              <a:ext cx="2505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79" name="Picture 5">
              <a:extLst>
                <a:ext uri="{FF2B5EF4-FFF2-40B4-BE49-F238E27FC236}">
                  <a16:creationId xmlns:a16="http://schemas.microsoft.com/office/drawing/2014/main" id="{618420E3-E5C2-63D6-5EB0-9A2994C63CD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9" y="5017"/>
              <a:ext cx="1620" cy="10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280" name="Picture 6">
              <a:extLst>
                <a:ext uri="{FF2B5EF4-FFF2-40B4-BE49-F238E27FC236}">
                  <a16:creationId xmlns:a16="http://schemas.microsoft.com/office/drawing/2014/main" id="{A012A63E-A151-FAC2-990D-AF47294F0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17" y="4117"/>
              <a:ext cx="1260" cy="9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4275" name="Rectangle 7">
            <a:extLst>
              <a:ext uri="{FF2B5EF4-FFF2-40B4-BE49-F238E27FC236}">
                <a16:creationId xmlns:a16="http://schemas.microsoft.com/office/drawing/2014/main" id="{9CAABFAC-9478-B869-C9E6-8C4FE7078E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523162" cy="1143000"/>
          </a:xfrm>
        </p:spPr>
        <p:txBody>
          <a:bodyPr/>
          <a:lstStyle/>
          <a:p>
            <a:pPr eaLnBrk="1" hangingPunct="1"/>
            <a:r>
              <a:rPr lang="pl-PL" altLang="it-IT" sz="3200">
                <a:solidFill>
                  <a:schemeClr val="hlink"/>
                </a:solidFill>
                <a:latin typeface="Verdana" panose="020B0604030504040204" pitchFamily="34" charset="0"/>
              </a:rPr>
              <a:t>Strategie </a:t>
            </a:r>
            <a:r>
              <a:rPr lang="it-IT" altLang="it-IT" sz="3200">
                <a:solidFill>
                  <a:schemeClr val="hlink"/>
                </a:solidFill>
                <a:latin typeface="Verdana" panose="020B0604030504040204" pitchFamily="34" charset="0"/>
              </a:rPr>
              <a:t>della Pedagogia Cognitivista</a:t>
            </a:r>
            <a:r>
              <a:rPr lang="pl-PL" altLang="it-IT" sz="3200">
                <a:solidFill>
                  <a:schemeClr val="hlink"/>
                </a:solidFill>
                <a:latin typeface="Verdana" panose="020B0604030504040204" pitchFamily="34" charset="0"/>
              </a:rPr>
              <a:t>: Neo-realism</a:t>
            </a:r>
            <a:r>
              <a:rPr lang="it-IT" altLang="it-IT" sz="3200">
                <a:solidFill>
                  <a:schemeClr val="hlink"/>
                </a:solidFill>
                <a:latin typeface="Verdana" panose="020B0604030504040204" pitchFamily="34" charset="0"/>
              </a:rPr>
              <a:t>o</a:t>
            </a:r>
            <a:r>
              <a:rPr lang="pl-PL" altLang="it-IT"/>
              <a:t> </a:t>
            </a:r>
            <a:endParaRPr lang="en-US" altLang="it-IT"/>
          </a:p>
        </p:txBody>
      </p:sp>
      <p:sp>
        <p:nvSpPr>
          <p:cNvPr id="54276" name="Text Box 8">
            <a:extLst>
              <a:ext uri="{FF2B5EF4-FFF2-40B4-BE49-F238E27FC236}">
                <a16:creationId xmlns:a16="http://schemas.microsoft.com/office/drawing/2014/main" id="{CC849DC4-FCF7-2B30-957A-3697B848AB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750" y="5540375"/>
            <a:ext cx="6469063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400">
                <a:solidFill>
                  <a:srgbClr val="333399"/>
                </a:solidFill>
                <a:latin typeface="Arial" panose="020B0604020202020204" pitchFamily="34" charset="0"/>
                <a:ea typeface="Arial Unicode MS" pitchFamily="34" charset="-128"/>
              </a:rPr>
              <a:t>Illustrare tutto, per stimolare l’immaginazione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>
            <a:extLst>
              <a:ext uri="{FF2B5EF4-FFF2-40B4-BE49-F238E27FC236}">
                <a16:creationId xmlns:a16="http://schemas.microsoft.com/office/drawing/2014/main" id="{69C5ABEC-633B-C081-8509-8D87A168BE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71550" y="301625"/>
            <a:ext cx="8172450" cy="1143000"/>
          </a:xfrm>
        </p:spPr>
        <p:txBody>
          <a:bodyPr/>
          <a:lstStyle/>
          <a:p>
            <a:pPr eaLnBrk="1" hangingPunct="1"/>
            <a:r>
              <a:rPr lang="it-IT" altLang="it-IT" sz="3200"/>
              <a:t>Collaborazione di gruppo: suonare l’orchestra, chiudere il circuito elettrico</a:t>
            </a:r>
          </a:p>
        </p:txBody>
      </p:sp>
      <p:pic>
        <p:nvPicPr>
          <p:cNvPr id="56323" name="Picture 3">
            <a:extLst>
              <a:ext uri="{FF2B5EF4-FFF2-40B4-BE49-F238E27FC236}">
                <a16:creationId xmlns:a16="http://schemas.microsoft.com/office/drawing/2014/main" id="{D1AC355C-09B1-71F3-FB87-47AB1DA23E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916113"/>
            <a:ext cx="4318000" cy="32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4">
            <a:extLst>
              <a:ext uri="{FF2B5EF4-FFF2-40B4-BE49-F238E27FC236}">
                <a16:creationId xmlns:a16="http://schemas.microsoft.com/office/drawing/2014/main" id="{A57377E7-16AA-B562-55D5-4AD9CAE3FD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2266950"/>
            <a:ext cx="4318000" cy="3236913"/>
          </a:xfrm>
          <a:prstGeom prst="rect">
            <a:avLst/>
          </a:prstGeom>
          <a:noFill/>
          <a:ln w="158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325" name="Text Box 5">
            <a:extLst>
              <a:ext uri="{FF2B5EF4-FFF2-40B4-BE49-F238E27FC236}">
                <a16:creationId xmlns:a16="http://schemas.microsoft.com/office/drawing/2014/main" id="{6DD75875-3FB9-503E-145F-569228E78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5694363"/>
            <a:ext cx="8912225" cy="116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609600" indent="-609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400">
                <a:solidFill>
                  <a:srgbClr val="333399"/>
                </a:solidFill>
                <a:latin typeface="Arial" panose="020B0604020202020204" pitchFamily="34" charset="0"/>
                <a:ea typeface="Arial Unicode MS" pitchFamily="34" charset="-128"/>
              </a:rPr>
              <a:t>È molto più facile ottenere la collaborazione del gruppo (in Polonia) che la visibilità individuale.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it-IT" altLang="it-IT" sz="2400">
                <a:solidFill>
                  <a:srgbClr val="333399"/>
                </a:solidFill>
                <a:latin typeface="Arial" panose="020B0604020202020204" pitchFamily="34" charset="0"/>
                <a:ea typeface="Arial Unicode MS" pitchFamily="34" charset="-128"/>
              </a:rPr>
              <a:t>E il divertimento è enorme!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8677B023-4FC6-BC52-CD5F-F2D4AD68B51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5288" y="333375"/>
            <a:ext cx="8229600" cy="1223963"/>
          </a:xfrm>
        </p:spPr>
        <p:txBody>
          <a:bodyPr/>
          <a:lstStyle/>
          <a:p>
            <a:pPr eaLnBrk="1" hangingPunct="1"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it-IT" altLang="it-IT" noProof="1"/>
              <a:t>Neo-realismo: semplici oggetti didattici</a:t>
            </a:r>
          </a:p>
        </p:txBody>
      </p:sp>
      <p:pic>
        <p:nvPicPr>
          <p:cNvPr id="58371" name="Picture 3">
            <a:extLst>
              <a:ext uri="{FF2B5EF4-FFF2-40B4-BE49-F238E27FC236}">
                <a16:creationId xmlns:a16="http://schemas.microsoft.com/office/drawing/2014/main" id="{E84DC8B3-92F8-89CA-1857-8FEABBCD97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052513"/>
            <a:ext cx="7620000" cy="5021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2" name="Text Box 4">
            <a:extLst>
              <a:ext uri="{FF2B5EF4-FFF2-40B4-BE49-F238E27FC236}">
                <a16:creationId xmlns:a16="http://schemas.microsoft.com/office/drawing/2014/main" id="{371C4AF4-D72D-DD60-B653-CCA32C8BDA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4" y="6184900"/>
            <a:ext cx="592440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 dirty="0">
                <a:latin typeface="Arial" panose="020B0604020202020204" pitchFamily="34" charset="0"/>
              </a:rPr>
              <a:t>Da un "giocattolo" alla teoria del "caos" classico
</a:t>
            </a:r>
            <a:endParaRPr lang="en-AU" altLang="it-IT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3">
            <a:extLst>
              <a:ext uri="{FF2B5EF4-FFF2-40B4-BE49-F238E27FC236}">
                <a16:creationId xmlns:a16="http://schemas.microsoft.com/office/drawing/2014/main" id="{C882F1B9-3222-C949-6BBD-2F80F0778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1700213"/>
            <a:ext cx="4679950" cy="3503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19" name="Text Box 6">
            <a:extLst>
              <a:ext uri="{FF2B5EF4-FFF2-40B4-BE49-F238E27FC236}">
                <a16:creationId xmlns:a16="http://schemas.microsoft.com/office/drawing/2014/main" id="{C220E7B4-7DE0-A08F-55C6-79E84946D5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229225"/>
            <a:ext cx="4132262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it-IT" altLang="it-IT" sz="2000">
                <a:solidFill>
                  <a:srgbClr val="006699"/>
                </a:solidFill>
              </a:rPr>
              <a:t>Compiti individuali</a:t>
            </a:r>
            <a:endParaRPr lang="pl-PL" altLang="it-IT" sz="2000">
              <a:solidFill>
                <a:srgbClr val="006699"/>
              </a:solidFill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it-IT" altLang="it-IT" sz="2000">
                <a:solidFill>
                  <a:srgbClr val="006699"/>
                </a:solidFill>
              </a:rPr>
              <a:t>Spontanea divisione del lavoro</a:t>
            </a:r>
            <a:endParaRPr lang="pl-PL" altLang="it-IT" sz="2000">
              <a:solidFill>
                <a:srgbClr val="006699"/>
              </a:solidFill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it-IT" altLang="it-IT" sz="2000">
                <a:solidFill>
                  <a:srgbClr val="006699"/>
                </a:solidFill>
              </a:rPr>
              <a:t>Collaborazione del gruppo</a:t>
            </a:r>
            <a:endParaRPr lang="pl-PL" altLang="it-IT" sz="2000">
              <a:solidFill>
                <a:srgbClr val="006699"/>
              </a:solidFill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pl-PL" altLang="it-IT" sz="2000">
                <a:solidFill>
                  <a:srgbClr val="006699"/>
                </a:solidFill>
              </a:rPr>
              <a:t>Solida</a:t>
            </a:r>
            <a:r>
              <a:rPr lang="it-IT" altLang="it-IT" sz="2000">
                <a:solidFill>
                  <a:srgbClr val="006699"/>
                </a:solidFill>
              </a:rPr>
              <a:t>rietà della classe</a:t>
            </a:r>
            <a:endParaRPr lang="en-AU" altLang="it-IT" sz="2000">
              <a:solidFill>
                <a:srgbClr val="006699"/>
              </a:solidFill>
            </a:endParaRPr>
          </a:p>
        </p:txBody>
      </p:sp>
      <p:sp>
        <p:nvSpPr>
          <p:cNvPr id="60420" name="Rectangle 8">
            <a:extLst>
              <a:ext uri="{FF2B5EF4-FFF2-40B4-BE49-F238E27FC236}">
                <a16:creationId xmlns:a16="http://schemas.microsoft.com/office/drawing/2014/main" id="{E3FC3B12-2176-6F6F-3A56-FD577389E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altLang="it-IT"/>
              <a:t>«Prodotti» sociali collaterali</a:t>
            </a:r>
            <a:endParaRPr lang="en-AU" altLang="it-IT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>
            <a:extLst>
              <a:ext uri="{FF2B5EF4-FFF2-40B4-BE49-F238E27FC236}">
                <a16:creationId xmlns:a16="http://schemas.microsoft.com/office/drawing/2014/main" id="{C447BBDB-0B22-C927-E25A-12CC199FA0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1798638"/>
            <a:ext cx="4535487" cy="339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67" name="Text Box 6">
            <a:extLst>
              <a:ext uri="{FF2B5EF4-FFF2-40B4-BE49-F238E27FC236}">
                <a16:creationId xmlns:a16="http://schemas.microsoft.com/office/drawing/2014/main" id="{CFAA94D9-9C81-424A-E03A-516B87D107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229225"/>
            <a:ext cx="4132262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it-IT" altLang="it-IT" sz="2000">
                <a:solidFill>
                  <a:srgbClr val="006699"/>
                </a:solidFill>
              </a:rPr>
              <a:t>Compiti individuali</a:t>
            </a:r>
            <a:endParaRPr lang="pl-PL" altLang="it-IT" sz="2000">
              <a:solidFill>
                <a:srgbClr val="006699"/>
              </a:solidFill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it-IT" altLang="it-IT" sz="2000">
                <a:solidFill>
                  <a:srgbClr val="006699"/>
                </a:solidFill>
              </a:rPr>
              <a:t>Spontanea divisione del lavoro</a:t>
            </a:r>
            <a:endParaRPr lang="pl-PL" altLang="it-IT" sz="2000">
              <a:solidFill>
                <a:srgbClr val="006699"/>
              </a:solidFill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it-IT" altLang="it-IT" sz="2000">
                <a:solidFill>
                  <a:srgbClr val="006699"/>
                </a:solidFill>
              </a:rPr>
              <a:t>Collaborazione del gruppo</a:t>
            </a:r>
            <a:endParaRPr lang="pl-PL" altLang="it-IT" sz="2000">
              <a:solidFill>
                <a:srgbClr val="006699"/>
              </a:solidFill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pl-PL" altLang="it-IT" sz="2000">
                <a:solidFill>
                  <a:srgbClr val="006699"/>
                </a:solidFill>
              </a:rPr>
              <a:t>Solida</a:t>
            </a:r>
            <a:r>
              <a:rPr lang="it-IT" altLang="it-IT" sz="2000">
                <a:solidFill>
                  <a:srgbClr val="006699"/>
                </a:solidFill>
              </a:rPr>
              <a:t>rietà della classe</a:t>
            </a:r>
            <a:endParaRPr lang="en-AU" altLang="it-IT" sz="2000">
              <a:solidFill>
                <a:srgbClr val="006699"/>
              </a:solidFill>
            </a:endParaRPr>
          </a:p>
        </p:txBody>
      </p:sp>
      <p:sp>
        <p:nvSpPr>
          <p:cNvPr id="62468" name="Rectangle 8">
            <a:extLst>
              <a:ext uri="{FF2B5EF4-FFF2-40B4-BE49-F238E27FC236}">
                <a16:creationId xmlns:a16="http://schemas.microsoft.com/office/drawing/2014/main" id="{A9CC37C0-EA20-4961-8F85-4E5AA98C0F2C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altLang="it-IT"/>
              <a:t>«Prodotti» sociali collaterali</a:t>
            </a:r>
            <a:endParaRPr lang="en-AU" altLang="it-IT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5">
            <a:extLst>
              <a:ext uri="{FF2B5EF4-FFF2-40B4-BE49-F238E27FC236}">
                <a16:creationId xmlns:a16="http://schemas.microsoft.com/office/drawing/2014/main" id="{6E069E5D-4AD3-366D-9B70-09DDCAEE3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2097088"/>
            <a:ext cx="4808537" cy="359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515" name="Text Box 6">
            <a:extLst>
              <a:ext uri="{FF2B5EF4-FFF2-40B4-BE49-F238E27FC236}">
                <a16:creationId xmlns:a16="http://schemas.microsoft.com/office/drawing/2014/main" id="{B91CD5C5-7A9E-203B-FA38-D9D37E2388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229225"/>
            <a:ext cx="4132262" cy="150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609600" indent="-609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buClrTx/>
              <a:buSzTx/>
              <a:buFontTx/>
              <a:buNone/>
            </a:pPr>
            <a:r>
              <a:rPr lang="it-IT" altLang="it-IT" sz="2000">
                <a:solidFill>
                  <a:srgbClr val="006699"/>
                </a:solidFill>
              </a:rPr>
              <a:t>Compiti individuali</a:t>
            </a:r>
            <a:endParaRPr lang="pl-PL" altLang="it-IT" sz="2000">
              <a:solidFill>
                <a:srgbClr val="006699"/>
              </a:solidFill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it-IT" altLang="it-IT" sz="2000">
                <a:solidFill>
                  <a:srgbClr val="006699"/>
                </a:solidFill>
              </a:rPr>
              <a:t>Spontanea divisione del lavoro</a:t>
            </a:r>
            <a:endParaRPr lang="pl-PL" altLang="it-IT" sz="2000">
              <a:solidFill>
                <a:srgbClr val="006699"/>
              </a:solidFill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it-IT" altLang="it-IT" sz="2000">
                <a:solidFill>
                  <a:srgbClr val="006699"/>
                </a:solidFill>
              </a:rPr>
              <a:t>Collaborazione del gruppo</a:t>
            </a:r>
            <a:endParaRPr lang="pl-PL" altLang="it-IT" sz="2000">
              <a:solidFill>
                <a:srgbClr val="006699"/>
              </a:solidFill>
            </a:endParaRPr>
          </a:p>
          <a:p>
            <a:pPr eaLnBrk="1" hangingPunct="1">
              <a:buClrTx/>
              <a:buSzTx/>
              <a:buFontTx/>
              <a:buNone/>
            </a:pPr>
            <a:r>
              <a:rPr lang="pl-PL" altLang="it-IT" sz="2000">
                <a:solidFill>
                  <a:srgbClr val="006699"/>
                </a:solidFill>
              </a:rPr>
              <a:t>Solida</a:t>
            </a:r>
            <a:r>
              <a:rPr lang="it-IT" altLang="it-IT" sz="2000">
                <a:solidFill>
                  <a:srgbClr val="006699"/>
                </a:solidFill>
              </a:rPr>
              <a:t>rietà della classe</a:t>
            </a:r>
            <a:endParaRPr lang="en-AU" altLang="it-IT" sz="2000">
              <a:solidFill>
                <a:srgbClr val="006699"/>
              </a:solidFill>
            </a:endParaRPr>
          </a:p>
        </p:txBody>
      </p:sp>
      <p:sp>
        <p:nvSpPr>
          <p:cNvPr id="64516" name="Rectangle 8">
            <a:extLst>
              <a:ext uri="{FF2B5EF4-FFF2-40B4-BE49-F238E27FC236}">
                <a16:creationId xmlns:a16="http://schemas.microsoft.com/office/drawing/2014/main" id="{B9B48667-5554-7C70-E97F-270A5BCC8CF4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noFill/>
        </p:spPr>
        <p:txBody>
          <a:bodyPr/>
          <a:lstStyle/>
          <a:p>
            <a:pPr eaLnBrk="1" hangingPunct="1"/>
            <a:r>
              <a:rPr lang="it-IT" altLang="it-IT"/>
              <a:t>«Prodotti» sociali collaterali</a:t>
            </a:r>
            <a:endParaRPr lang="en-AU" altLang="it-IT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5">
            <a:extLst>
              <a:ext uri="{FF2B5EF4-FFF2-40B4-BE49-F238E27FC236}">
                <a16:creationId xmlns:a16="http://schemas.microsoft.com/office/drawing/2014/main" id="{6EBE464B-CBCD-7C39-DFF8-31BE32F0D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773238"/>
            <a:ext cx="5184775" cy="345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63" name="Rectangle 2">
            <a:extLst>
              <a:ext uri="{FF2B5EF4-FFF2-40B4-BE49-F238E27FC236}">
                <a16:creationId xmlns:a16="http://schemas.microsoft.com/office/drawing/2014/main" id="{834852EA-02C7-7680-5D9A-1747DDA29B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Imparare porta gioia </a:t>
            </a:r>
            <a:br>
              <a:rPr lang="it-IT" altLang="it-IT"/>
            </a:br>
            <a:r>
              <a:rPr lang="it-IT" altLang="it-IT"/>
              <a:t>(l’emozione cognitiva) 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307C28F7-8F57-9E15-FE7A-C2F4EE1577DF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Imparare porta gioia </a:t>
            </a:r>
            <a:br>
              <a:rPr lang="it-IT" altLang="it-IT"/>
            </a:br>
            <a:r>
              <a:rPr lang="it-IT" altLang="it-IT"/>
              <a:t>(l’emozione cognitiva) </a:t>
            </a:r>
          </a:p>
        </p:txBody>
      </p:sp>
      <p:pic>
        <p:nvPicPr>
          <p:cNvPr id="68611" name="Picture 4">
            <a:extLst>
              <a:ext uri="{FF2B5EF4-FFF2-40B4-BE49-F238E27FC236}">
                <a16:creationId xmlns:a16="http://schemas.microsoft.com/office/drawing/2014/main" id="{6697D89C-5D6C-36F7-3A76-5273B2453A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060575"/>
            <a:ext cx="5327650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00528C3D-D7B9-68D5-0A34-CA88F8F8EB63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altLang="it-IT"/>
              <a:t>Imparare porta gioia </a:t>
            </a:r>
            <a:br>
              <a:rPr lang="it-IT" altLang="it-IT"/>
            </a:br>
            <a:r>
              <a:rPr lang="it-IT" altLang="it-IT"/>
              <a:t>(l’emozione cognitiva) </a:t>
            </a:r>
          </a:p>
        </p:txBody>
      </p:sp>
      <p:pic>
        <p:nvPicPr>
          <p:cNvPr id="70659" name="Picture 6">
            <a:extLst>
              <a:ext uri="{FF2B5EF4-FFF2-40B4-BE49-F238E27FC236}">
                <a16:creationId xmlns:a16="http://schemas.microsoft.com/office/drawing/2014/main" id="{00023061-B41B-F790-F134-18B973D3C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2185988"/>
            <a:ext cx="5400675" cy="405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5DC38953-D76D-9246-D57F-7E71081E6C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it-IT" altLang="it-IT">
                <a:solidFill>
                  <a:schemeClr val="hlink"/>
                </a:solidFill>
              </a:rPr>
              <a:t>Libera esplorazione cognitiva</a:t>
            </a:r>
            <a:r>
              <a:rPr lang="pl-PL" altLang="it-IT">
                <a:solidFill>
                  <a:schemeClr val="hlink"/>
                </a:solidFill>
              </a:rPr>
              <a:t>, </a:t>
            </a:r>
            <a:br>
              <a:rPr lang="pl-PL" altLang="it-IT">
                <a:solidFill>
                  <a:schemeClr val="hlink"/>
                </a:solidFill>
              </a:rPr>
            </a:br>
            <a:r>
              <a:rPr lang="it-IT" altLang="it-IT">
                <a:solidFill>
                  <a:schemeClr val="hlink"/>
                </a:solidFill>
              </a:rPr>
              <a:t>risposte autonome</a:t>
            </a:r>
            <a:r>
              <a:rPr lang="pl-PL" altLang="it-IT">
                <a:solidFill>
                  <a:schemeClr val="hlink"/>
                </a:solidFill>
              </a:rPr>
              <a:t> (= personalita’)</a:t>
            </a:r>
          </a:p>
        </p:txBody>
      </p:sp>
      <p:pic>
        <p:nvPicPr>
          <p:cNvPr id="72707" name="Picture 3">
            <a:extLst>
              <a:ext uri="{FF2B5EF4-FFF2-40B4-BE49-F238E27FC236}">
                <a16:creationId xmlns:a16="http://schemas.microsoft.com/office/drawing/2014/main" id="{018831D4-9A89-0593-187F-AB48B0452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73238"/>
            <a:ext cx="5194300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olo 1">
            <a:extLst>
              <a:ext uri="{FF2B5EF4-FFF2-40B4-BE49-F238E27FC236}">
                <a16:creationId xmlns:a16="http://schemas.microsoft.com/office/drawing/2014/main" id="{BF777412-818B-493B-00FB-20D8DE2E2D30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altLang="it-IT" noProof="1"/>
              <a:t>Piero Crispiani: </a:t>
            </a:r>
            <a:r>
              <a:rPr lang="pl-PL" altLang="it-IT"/>
              <a:t>„</a:t>
            </a:r>
            <a:r>
              <a:rPr lang="pl-PL" altLang="it-IT" noProof="1"/>
              <a:t>Dislexia”</a:t>
            </a:r>
          </a:p>
        </p:txBody>
      </p:sp>
      <p:sp>
        <p:nvSpPr>
          <p:cNvPr id="9219" name="Segnaposto contenuto 2">
            <a:extLst>
              <a:ext uri="{FF2B5EF4-FFF2-40B4-BE49-F238E27FC236}">
                <a16:creationId xmlns:a16="http://schemas.microsoft.com/office/drawing/2014/main" id="{070779C0-1F7E-2B03-F6EC-46F9C1B9460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900113" y="1773238"/>
            <a:ext cx="7881937" cy="41148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Char char="v"/>
            </a:pPr>
            <a:r>
              <a:rPr lang="pl-PL" altLang="it-IT" sz="2200"/>
              <a:t> </a:t>
            </a:r>
            <a:r>
              <a:rPr lang="en-AU" altLang="it-IT" sz="2200"/>
              <a:t>It is not a question of „deficiency” (italian BES), but of different organization of the mind</a:t>
            </a:r>
          </a:p>
          <a:p>
            <a:pPr marL="0" indent="0" eaLnBrk="1" hangingPunct="1">
              <a:buFont typeface="Wingdings" panose="05000000000000000000" pitchFamily="2" charset="2"/>
              <a:buChar char="v"/>
            </a:pPr>
            <a:r>
              <a:rPr lang="en-AU" altLang="it-IT" sz="2200"/>
              <a:t> Full voice reading requires: </a:t>
            </a:r>
          </a:p>
          <a:p>
            <a:pPr marL="0" indent="0" eaLnBrk="1" hangingPunct="1">
              <a:buFontTx/>
              <a:buChar char="-"/>
            </a:pPr>
            <a:r>
              <a:rPr lang="en-AU" altLang="it-IT" sz="2000"/>
              <a:t> recognition of the image</a:t>
            </a:r>
          </a:p>
          <a:p>
            <a:pPr marL="0" indent="0" eaLnBrk="1" hangingPunct="1">
              <a:buFontTx/>
              <a:buChar char="-"/>
            </a:pPr>
            <a:r>
              <a:rPr lang="en-AU" altLang="it-IT" sz="2000"/>
              <a:t> its classification as a letter</a:t>
            </a:r>
          </a:p>
          <a:p>
            <a:pPr marL="0" indent="0" eaLnBrk="1" hangingPunct="1">
              <a:buFontTx/>
              <a:buChar char="-"/>
            </a:pPr>
            <a:r>
              <a:rPr lang="en-AU" altLang="it-IT" sz="2000"/>
              <a:t> grouping of „letters” into a word</a:t>
            </a:r>
          </a:p>
          <a:p>
            <a:pPr marL="0" indent="0" eaLnBrk="1" hangingPunct="1">
              <a:buFontTx/>
              <a:buChar char="-"/>
            </a:pPr>
            <a:r>
              <a:rPr lang="en-AU" altLang="it-IT" sz="2000"/>
              <a:t> recognizing the meaning of the „word”</a:t>
            </a:r>
          </a:p>
          <a:p>
            <a:pPr marL="0" indent="0" eaLnBrk="1" hangingPunct="1">
              <a:buFontTx/>
              <a:buChar char="-"/>
            </a:pPr>
            <a:r>
              <a:rPr lang="en-AU" altLang="it-IT" sz="2000"/>
              <a:t> quick elaboration of the meaning into ontological category</a:t>
            </a:r>
          </a:p>
          <a:p>
            <a:pPr marL="0" indent="0" eaLnBrk="1" hangingPunct="1">
              <a:buFontTx/>
              <a:buChar char="-"/>
            </a:pPr>
            <a:r>
              <a:rPr lang="en-AU" altLang="it-IT" sz="2000"/>
              <a:t> triggering the whole complex of voice apparati</a:t>
            </a:r>
          </a:p>
          <a:p>
            <a:pPr marL="0" indent="0" eaLnBrk="1" hangingPunct="1">
              <a:buFontTx/>
              <a:buNone/>
            </a:pPr>
            <a:endParaRPr lang="en-AU" altLang="it-IT" sz="2200"/>
          </a:p>
          <a:p>
            <a:pPr marL="0" indent="0" eaLnBrk="1" hangingPunct="1">
              <a:buFontTx/>
              <a:buNone/>
            </a:pPr>
            <a:r>
              <a:rPr lang="en-AU" altLang="it-IT" sz="2200" b="1"/>
              <a:t>It was not predicted by the biological evolution!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74AE5B3D-C890-2456-F2F4-80264482FD68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altLang="it-IT">
                <a:solidFill>
                  <a:schemeClr val="hlink"/>
                </a:solidFill>
              </a:rPr>
              <a:t>Libera esplorazione cognitiva</a:t>
            </a:r>
            <a:r>
              <a:rPr lang="pl-PL" altLang="it-IT">
                <a:solidFill>
                  <a:schemeClr val="hlink"/>
                </a:solidFill>
              </a:rPr>
              <a:t>, </a:t>
            </a:r>
            <a:br>
              <a:rPr lang="pl-PL" altLang="it-IT">
                <a:solidFill>
                  <a:schemeClr val="hlink"/>
                </a:solidFill>
              </a:rPr>
            </a:br>
            <a:r>
              <a:rPr lang="it-IT" altLang="it-IT">
                <a:solidFill>
                  <a:schemeClr val="hlink"/>
                </a:solidFill>
              </a:rPr>
              <a:t>risposte autonome</a:t>
            </a:r>
            <a:r>
              <a:rPr lang="pl-PL" altLang="it-IT">
                <a:solidFill>
                  <a:schemeClr val="hlink"/>
                </a:solidFill>
              </a:rPr>
              <a:t> (= personalita’)</a:t>
            </a:r>
          </a:p>
        </p:txBody>
      </p:sp>
      <p:pic>
        <p:nvPicPr>
          <p:cNvPr id="74755" name="Picture 4">
            <a:extLst>
              <a:ext uri="{FF2B5EF4-FFF2-40B4-BE49-F238E27FC236}">
                <a16:creationId xmlns:a16="http://schemas.microsoft.com/office/drawing/2014/main" id="{4EDF86FD-9121-46A4-8DD5-5E12DA914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2636838"/>
            <a:ext cx="5122863" cy="384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olo 1">
            <a:extLst>
              <a:ext uri="{FF2B5EF4-FFF2-40B4-BE49-F238E27FC236}">
                <a16:creationId xmlns:a16="http://schemas.microsoft.com/office/drawing/2014/main" id="{BC6B2941-2836-65A1-F7A8-10C3A8062D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70013" y="301625"/>
            <a:ext cx="7594600" cy="1143000"/>
          </a:xfrm>
        </p:spPr>
        <p:txBody>
          <a:bodyPr/>
          <a:lstStyle/>
          <a:p>
            <a:pPr eaLnBrk="1" hangingPunct="1"/>
            <a:r>
              <a:rPr lang="it-IT" altLang="it-IT"/>
              <a:t>Piero Crispiani: Didattica cognitivista</a:t>
            </a:r>
          </a:p>
        </p:txBody>
      </p:sp>
      <p:sp>
        <p:nvSpPr>
          <p:cNvPr id="76803" name="Segnaposto contenuto 2">
            <a:extLst>
              <a:ext uri="{FF2B5EF4-FFF2-40B4-BE49-F238E27FC236}">
                <a16:creationId xmlns:a16="http://schemas.microsoft.com/office/drawing/2014/main" id="{23E0E31F-B1C7-8D65-F815-7B4F1C41F2C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96950" y="1700213"/>
            <a:ext cx="7967663" cy="41148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it-IT" altLang="it-IT" sz="2200"/>
              <a:t>«Resta comunque costante l’esercizio della riflessione pedagogica contemporanea di costruire una visione sistematica e teoreticamente argomentata dell’agire insegnativo nelle sue poliedriche manifestazioni, che  si attesti in definizioni e delimitazioni di qualche consenso. Per tali motivi, l’analisi di comportamenti insegnativi minuti, di strategie didattiche, come         di programmi didattici o di forme organizzative più strutturate, illustrate anche nel presente lavoro, traggono significato dal necessario riferimento al senso ed alla storia del cognitivismo, dei suoi sviluppi,     delle connessioni con le neuroscienze e con i problemi prossimi alla concezione dello sviluppo umano,      della cultura, dei linguaggi odierni, ecc.» (p.13)  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2F3B53FB-5399-8264-436A-F752C5E61F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t-IT" altLang="it-IT" noProof="1"/>
              <a:t>Pedagogy ↔ didactics</a:t>
            </a:r>
          </a:p>
        </p:txBody>
      </p:sp>
      <p:sp>
        <p:nvSpPr>
          <p:cNvPr id="77827" name="Text Box 3">
            <a:extLst>
              <a:ext uri="{FF2B5EF4-FFF2-40B4-BE49-F238E27FC236}">
                <a16:creationId xmlns:a16="http://schemas.microsoft.com/office/drawing/2014/main" id="{85237C54-1F74-CE95-C4A4-EE7FAEC23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489575"/>
            <a:ext cx="8510588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br>
              <a:rPr lang="en-AU" altLang="it-IT" sz="1400">
                <a:latin typeface="Arial" panose="020B0604020202020204" pitchFamily="34" charset="0"/>
              </a:rPr>
            </a:br>
            <a:r>
              <a:rPr lang="en-AU" altLang="it-IT" sz="1400" noProof="1">
                <a:latin typeface="Arial" panose="020B0604020202020204" pitchFamily="34" charset="0"/>
              </a:rPr>
              <a:t>L’educazione nella Grecia antica: un singolare modello educativo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it-IT" sz="1400" noProof="1">
                <a:latin typeface="Arial" panose="020B0604020202020204" pitchFamily="34" charset="0"/>
              </a:rPr>
              <a:t>Amalia Margherita Cirio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it-IT" sz="1400" noProof="1">
                <a:latin typeface="Arial" panose="020B0604020202020204" pitchFamily="34" charset="0"/>
              </a:rPr>
              <a:t>Docente di Lingua e letteratura greca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it-IT" sz="1400" noProof="1">
                <a:latin typeface="Arial" panose="020B0604020202020204" pitchFamily="34" charset="0"/>
              </a:rPr>
              <a:t>Università di Roma “La Sapienza”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AU" altLang="it-IT" sz="1400" noProof="1">
                <a:latin typeface="Arial" panose="020B0604020202020204" pitchFamily="34" charset="0"/>
              </a:rPr>
              <a:t>http://www.rivista.ssef.it/www.rivista.ssef.it/sited9dc.html?page=20050111143715663&amp;edition=2010-02-01</a:t>
            </a:r>
          </a:p>
        </p:txBody>
      </p:sp>
      <p:pic>
        <p:nvPicPr>
          <p:cNvPr id="77828" name="Picture 4">
            <a:extLst>
              <a:ext uri="{FF2B5EF4-FFF2-40B4-BE49-F238E27FC236}">
                <a16:creationId xmlns:a16="http://schemas.microsoft.com/office/drawing/2014/main" id="{24DBA16A-1A5D-D08C-BDFD-B490248E5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1541463"/>
            <a:ext cx="5810250" cy="407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5">
            <a:extLst>
              <a:ext uri="{FF2B5EF4-FFF2-40B4-BE49-F238E27FC236}">
                <a16:creationId xmlns:a16="http://schemas.microsoft.com/office/drawing/2014/main" id="{F5026B8D-4D1E-BA77-6D82-DE9F3346F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88" y="2133600"/>
            <a:ext cx="2828925" cy="262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A14D0364-AD93-E805-E046-C406186160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306388"/>
            <a:ext cx="7313613" cy="1143000"/>
          </a:xfrm>
        </p:spPr>
        <p:txBody>
          <a:bodyPr/>
          <a:lstStyle/>
          <a:p>
            <a:pPr eaLnBrk="1" hangingPunct="1"/>
            <a:r>
              <a:rPr lang="pl-PL" altLang="it-IT">
                <a:latin typeface="Verdana" panose="020B0604030504040204" pitchFamily="34" charset="0"/>
              </a:rPr>
              <a:t>Conclusion</a:t>
            </a:r>
            <a:r>
              <a:rPr lang="it-IT" altLang="it-IT">
                <a:latin typeface="Verdana" panose="020B0604030504040204" pitchFamily="34" charset="0"/>
              </a:rPr>
              <a:t>i</a:t>
            </a:r>
            <a:endParaRPr lang="en-AU" altLang="it-IT">
              <a:latin typeface="Verdana" panose="020B0604030504040204" pitchFamily="34" charset="0"/>
            </a:endParaRP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E5B57806-D795-76D7-559F-2A930CE6123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11188" y="1557338"/>
            <a:ext cx="8208962" cy="4554537"/>
          </a:xfrm>
        </p:spPr>
        <p:txBody>
          <a:bodyPr/>
          <a:lstStyle/>
          <a:p>
            <a:pPr eaLnBrk="1" hangingPunct="1"/>
            <a:r>
              <a:rPr lang="it-IT" altLang="it-IT" sz="2200">
                <a:solidFill>
                  <a:srgbClr val="333399"/>
                </a:solidFill>
              </a:rPr>
              <a:t>Con la virtualità galoppante, la competizione crescente, i social media che «rubano» il tempo – tutto questo richiede un’azione urgente.</a:t>
            </a:r>
          </a:p>
          <a:p>
            <a:pPr eaLnBrk="1" hangingPunct="1"/>
            <a:r>
              <a:rPr lang="it-IT" altLang="it-IT" sz="2200">
                <a:solidFill>
                  <a:srgbClr val="333399"/>
                </a:solidFill>
              </a:rPr>
              <a:t>Il ritorno al mondo reale (la natura, arte, oggetti </a:t>
            </a:r>
            <a:r>
              <a:rPr lang="it-IT" altLang="it-IT" sz="2200" noProof="1">
                <a:solidFill>
                  <a:srgbClr val="333399"/>
                </a:solidFill>
              </a:rPr>
              <a:t>reali) permette di ristabilire l’ordine giusto delle categorie, riorganizzare il pensiero, riordinare la freccia del tempo.</a:t>
            </a:r>
          </a:p>
          <a:p>
            <a:pPr eaLnBrk="1" hangingPunct="1"/>
            <a:r>
              <a:rPr lang="it-IT" altLang="it-IT" sz="2200" noProof="1">
                <a:solidFill>
                  <a:srgbClr val="333399"/>
                </a:solidFill>
              </a:rPr>
              <a:t>La fisica, essendo la materia abbastanza semplice (fondata da Galileo), permette di esperimentare una didattica nuova.</a:t>
            </a:r>
          </a:p>
          <a:p>
            <a:pPr eaLnBrk="1" hangingPunct="1"/>
            <a:r>
              <a:rPr lang="it-IT" altLang="it-IT" sz="2200" noProof="1">
                <a:solidFill>
                  <a:srgbClr val="333399"/>
                </a:solidFill>
              </a:rPr>
              <a:t>Ma nessuna disciplina scolastica, fisica compresa, 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2200" noProof="1">
                <a:solidFill>
                  <a:srgbClr val="333399"/>
                </a:solidFill>
              </a:rPr>
              <a:t>e’ esonerata dalla </a:t>
            </a:r>
            <a:r>
              <a:rPr lang="it-IT" altLang="it-IT" sz="2200" i="1" noProof="1">
                <a:solidFill>
                  <a:srgbClr val="333399"/>
                </a:solidFill>
              </a:rPr>
              <a:t>responsabilita’</a:t>
            </a:r>
            <a:r>
              <a:rPr lang="it-IT" altLang="it-IT" sz="2200" noProof="1">
                <a:solidFill>
                  <a:srgbClr val="333399"/>
                </a:solidFill>
              </a:rPr>
              <a:t> pedagogica</a:t>
            </a:r>
          </a:p>
          <a:p>
            <a:pPr eaLnBrk="1" hangingPunct="1"/>
            <a:endParaRPr lang="it-IT" altLang="it-IT" sz="2200" noProof="1">
              <a:solidFill>
                <a:srgbClr val="333399"/>
              </a:solidFill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it-IT" altLang="it-IT" sz="2200" b="1" noProof="1">
                <a:solidFill>
                  <a:srgbClr val="333399"/>
                </a:solidFill>
              </a:rPr>
              <a:t>Thank you for your attention!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59E0077E-2D09-662D-D7A0-C09F0A88EE5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03350" y="-228600"/>
            <a:ext cx="7313613" cy="1143000"/>
          </a:xfrm>
        </p:spPr>
        <p:txBody>
          <a:bodyPr/>
          <a:lstStyle/>
          <a:p>
            <a:r>
              <a:rPr lang="en-AU" altLang="it-IT" sz="3200"/>
              <a:t>Diffused mind: neuropsychology</a:t>
            </a:r>
          </a:p>
        </p:txBody>
      </p:sp>
      <p:pic>
        <p:nvPicPr>
          <p:cNvPr id="10243" name="Picture 3">
            <a:extLst>
              <a:ext uri="{FF2B5EF4-FFF2-40B4-BE49-F238E27FC236}">
                <a16:creationId xmlns:a16="http://schemas.microsoft.com/office/drawing/2014/main" id="{26C434E0-9B29-B86A-CAE7-36C907E065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412875"/>
            <a:ext cx="5256212" cy="3328988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Text Box 4">
            <a:extLst>
              <a:ext uri="{FF2B5EF4-FFF2-40B4-BE49-F238E27FC236}">
                <a16:creationId xmlns:a16="http://schemas.microsoft.com/office/drawing/2014/main" id="{31192C12-8F1B-B491-F02D-C20683260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908050"/>
            <a:ext cx="83105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2000" noProof="1">
                <a:latin typeface="Arial" panose="020B0604020202020204" pitchFamily="34" charset="0"/>
              </a:rPr>
              <a:t>Temporal (in ms) and spatial sequence of signals during reading a word </a:t>
            </a: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9629DE2F-2C46-99B3-B61E-B4CCB0F64F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" y="4711700"/>
            <a:ext cx="8893175" cy="247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800">
                <a:latin typeface="Arial" panose="020B0604020202020204" pitchFamily="34" charset="0"/>
              </a:rPr>
              <a:t>In addition, the time course of these signals was interesting, in that the first signal at approximately 150 ms was a gamma (35-40 Hz) signal, the second, at approximately 200 ms, an alpha signal, and the next signal at about 300 ms, again a gamma signal</a:t>
            </a:r>
            <a:r>
              <a:rPr lang="pl-PL" altLang="it-IT" sz="1800">
                <a:latin typeface="Arial" panose="020B0604020202020204" pitchFamily="34" charset="0"/>
              </a:rPr>
              <a:t>. </a:t>
            </a:r>
            <a:r>
              <a:rPr lang="en-US" altLang="it-IT" sz="1800">
                <a:latin typeface="Arial" panose="020B0604020202020204" pitchFamily="34" charset="0"/>
              </a:rPr>
              <a:t>The cortical networks involved in reading are highly complex, requiring a sophisticated interplay of temporally and spatially dynamic interactions</a:t>
            </a:r>
            <a:r>
              <a:rPr lang="pl-PL" altLang="it-IT" sz="1800">
                <a:latin typeface="Arial" panose="020B0604020202020204" pitchFamily="34" charset="0"/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200">
                <a:latin typeface="Arial" panose="020B0604020202020204" pitchFamily="34" charset="0"/>
              </a:rPr>
              <a:t>K. Pammer, </a:t>
            </a:r>
            <a:r>
              <a:rPr lang="en-US" altLang="it-IT" sz="1200" i="1">
                <a:latin typeface="Arial" panose="020B0604020202020204" pitchFamily="34" charset="0"/>
              </a:rPr>
              <a:t>Temporral sampling in vision and the implications for dyslexia</a:t>
            </a:r>
            <a:r>
              <a:rPr lang="pl-PL" altLang="it-IT" sz="1200">
                <a:latin typeface="Arial" panose="020B0604020202020204" pitchFamily="34" charset="0"/>
              </a:rPr>
              <a:t> in: Oscillatory “Temporal Sampling” and Developmental Dyslexia: Towards an Overarching Theoretical Framework a cura di Usha Goswami, Alan Power, Marie Lallier, Andrea Facoetti, </a:t>
            </a:r>
            <a:r>
              <a:rPr lang="en-US" altLang="it-IT" sz="1200">
                <a:latin typeface="Arial" panose="020B0604020202020204" pitchFamily="34" charset="0"/>
              </a:rPr>
              <a:t>Frontiers in Human Neuroscience, 2014</a:t>
            </a:r>
            <a:r>
              <a:rPr lang="pl-PL" altLang="it-IT" sz="1200">
                <a:latin typeface="Arial" panose="020B0604020202020204" pitchFamily="34" charset="0"/>
              </a:rPr>
              <a:t>, p. 148, 15</a:t>
            </a:r>
            <a:endParaRPr lang="en-US" altLang="it-IT" sz="12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it-IT" sz="1200">
                <a:latin typeface="Arial" panose="020B0604020202020204" pitchFamily="34" charset="0"/>
              </a:rPr>
              <a:t>”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1800">
                <a:latin typeface="Arial" panose="020B0604020202020204" pitchFamily="34" charset="0"/>
              </a:rPr>
              <a:t> </a:t>
            </a:r>
            <a:endParaRPr lang="en-AU" altLang="it-IT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olo 1">
            <a:extLst>
              <a:ext uri="{FF2B5EF4-FFF2-40B4-BE49-F238E27FC236}">
                <a16:creationId xmlns:a16="http://schemas.microsoft.com/office/drawing/2014/main" id="{9210F84C-2474-2FF5-B7F7-C05826DDF3A5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it-IT" altLang="it-IT" noProof="1"/>
              <a:t>Piero Crispiani: „Pedagogy”</a:t>
            </a:r>
          </a:p>
        </p:txBody>
      </p:sp>
      <p:sp>
        <p:nvSpPr>
          <p:cNvPr id="12291" name="Segnaposto contenuto 2">
            <a:extLst>
              <a:ext uri="{FF2B5EF4-FFF2-40B4-BE49-F238E27FC236}">
                <a16:creationId xmlns:a16="http://schemas.microsoft.com/office/drawing/2014/main" id="{7608C877-21E3-10BB-B019-843391135368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117600" y="1557338"/>
            <a:ext cx="8026400" cy="4114800"/>
          </a:xfrm>
        </p:spPr>
        <p:txBody>
          <a:bodyPr/>
          <a:lstStyle/>
          <a:p>
            <a:pPr marL="0" indent="0" eaLnBrk="1" hangingPunct="1">
              <a:buFont typeface="Wingdings" panose="05000000000000000000" pitchFamily="2" charset="2"/>
              <a:buChar char="v"/>
            </a:pPr>
            <a:r>
              <a:rPr lang="en-AU" altLang="it-IT" sz="2200"/>
              <a:t> </a:t>
            </a:r>
            <a:r>
              <a:rPr lang="en-AU" altLang="it-IT" sz="2000"/>
              <a:t>It is not a „Galileo-like” science:</a:t>
            </a:r>
          </a:p>
          <a:p>
            <a:pPr marL="0" indent="0" eaLnBrk="1" hangingPunct="1">
              <a:buFontTx/>
              <a:buChar char="-"/>
            </a:pPr>
            <a:r>
              <a:rPr lang="en-AU" altLang="it-IT" sz="2000"/>
              <a:t> you cannot repeat the experiment</a:t>
            </a:r>
          </a:p>
          <a:p>
            <a:pPr marL="0" indent="0" eaLnBrk="1" hangingPunct="1">
              <a:buFontTx/>
              <a:buChar char="-"/>
            </a:pPr>
            <a:r>
              <a:rPr lang="en-AU" altLang="it-IT" sz="2000"/>
              <a:t> you cannot separate it from its environment (like rats)</a:t>
            </a:r>
          </a:p>
          <a:p>
            <a:pPr marL="0" indent="0" eaLnBrk="1" hangingPunct="1">
              <a:buFontTx/>
              <a:buChar char="-"/>
            </a:pPr>
            <a:r>
              <a:rPr lang="en-AU" altLang="it-IT" sz="2000"/>
              <a:t> so you cannot perform statistical elaboration</a:t>
            </a:r>
          </a:p>
          <a:p>
            <a:pPr marL="0" indent="0" eaLnBrk="1" hangingPunct="1">
              <a:buFontTx/>
              <a:buNone/>
            </a:pPr>
            <a:endParaRPr lang="en-AU" altLang="it-IT" sz="2000"/>
          </a:p>
          <a:p>
            <a:pPr marL="0" indent="0" eaLnBrk="1" hangingPunct="1">
              <a:buFont typeface="Wingdings" panose="05000000000000000000" pitchFamily="2" charset="2"/>
              <a:buChar char="v"/>
            </a:pPr>
            <a:r>
              <a:rPr lang="en-AU" altLang="it-IT" sz="2000"/>
              <a:t> Pedagogy works on a „society”, which consist of humans</a:t>
            </a:r>
          </a:p>
          <a:p>
            <a:pPr marL="0" indent="0" eaLnBrk="1" hangingPunct="1">
              <a:buFontTx/>
              <a:buChar char="-"/>
            </a:pPr>
            <a:r>
              <a:rPr lang="en-AU" altLang="it-IT" sz="2000"/>
              <a:t> man’s choices are not always rational (i.e. predictive)</a:t>
            </a:r>
          </a:p>
          <a:p>
            <a:pPr marL="0" indent="0" eaLnBrk="1" hangingPunct="1">
              <a:buFontTx/>
              <a:buChar char="-"/>
            </a:pPr>
            <a:r>
              <a:rPr lang="en-AU" altLang="it-IT" sz="2000"/>
              <a:t> and pedagogy must </a:t>
            </a:r>
            <a:r>
              <a:rPr lang="en-AU" altLang="it-IT" sz="2000" i="1"/>
              <a:t>predict</a:t>
            </a:r>
            <a:r>
              <a:rPr lang="en-AU" altLang="it-IT" sz="2000"/>
              <a:t> the social outcome </a:t>
            </a:r>
          </a:p>
          <a:p>
            <a:pPr marL="0" indent="0" eaLnBrk="1" hangingPunct="1">
              <a:buFont typeface="Wingdings" panose="05000000000000000000" pitchFamily="2" charset="2"/>
              <a:buChar char="v"/>
            </a:pPr>
            <a:r>
              <a:rPr lang="en-AU" altLang="it-IT" sz="2000"/>
              <a:t>Reducing pedagogy to scientific (or social) discipline  makes it really poor: pedagogy is a human science</a:t>
            </a:r>
          </a:p>
          <a:p>
            <a:pPr marL="0" indent="0" eaLnBrk="1" hangingPunct="1">
              <a:buFontTx/>
              <a:buNone/>
            </a:pPr>
            <a:endParaRPr lang="en-AU" altLang="it-IT" sz="2000"/>
          </a:p>
          <a:p>
            <a:pPr marL="0" indent="0" eaLnBrk="1" hangingPunct="1">
              <a:buFontTx/>
              <a:buNone/>
            </a:pPr>
            <a:r>
              <a:rPr lang="en-AU" altLang="it-IT" sz="2000">
                <a:solidFill>
                  <a:srgbClr val="000066"/>
                </a:solidFill>
              </a:rPr>
              <a:t>Teaching is like sculpturing, but it works with the most delicate matter that exists: </a:t>
            </a:r>
            <a:r>
              <a:rPr lang="en-AU" altLang="it-IT" sz="2000" i="1">
                <a:solidFill>
                  <a:srgbClr val="000066"/>
                </a:solidFill>
              </a:rPr>
              <a:t>souls</a:t>
            </a:r>
            <a:r>
              <a:rPr lang="en-AU" altLang="it-IT" sz="2000">
                <a:solidFill>
                  <a:srgbClr val="000066"/>
                </a:solidFill>
              </a:rPr>
              <a:t> of young creatures</a:t>
            </a:r>
            <a:endParaRPr lang="pl-PL" altLang="it-IT" sz="2000">
              <a:solidFill>
                <a:srgbClr val="000066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pl-PL" altLang="it-IT" sz="2000">
                <a:solidFill>
                  <a:srgbClr val="000066"/>
                </a:solidFill>
              </a:rPr>
              <a:t>(Janusz Korczak ?)</a:t>
            </a:r>
            <a:endParaRPr lang="en-AU" altLang="it-IT" sz="2000">
              <a:solidFill>
                <a:srgbClr val="000066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8D31FE27-825A-28B8-F222-BC8AA32135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altLang="it-IT"/>
              <a:t>Houston, we have a problem…</a:t>
            </a:r>
            <a:endParaRPr lang="en-AU" altLang="it-IT"/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8300979A-DA2D-F196-E425-F118D240A6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68375" y="1471613"/>
            <a:ext cx="7726363" cy="4525962"/>
          </a:xfrm>
        </p:spPr>
        <p:txBody>
          <a:bodyPr/>
          <a:lstStyle/>
          <a:p>
            <a:pPr eaLnBrk="1" hangingPunct="1"/>
            <a:r>
              <a:rPr lang="pl-PL" altLang="it-IT" sz="2100"/>
              <a:t>Taxi driver in Sao Paolo: … „Physics?”</a:t>
            </a:r>
          </a:p>
          <a:p>
            <a:pPr eaLnBrk="1" hangingPunct="1"/>
            <a:r>
              <a:rPr lang="pl-PL" altLang="it-IT" sz="2100"/>
              <a:t>[…] </a:t>
            </a:r>
            <a:r>
              <a:rPr lang="it-IT" altLang="it-IT" sz="2100"/>
              <a:t>La fisica non era la mia materia preferita nella scuola </a:t>
            </a:r>
            <a:endParaRPr lang="pl-PL" altLang="it-IT" sz="2100"/>
          </a:p>
          <a:p>
            <a:pPr eaLnBrk="1" hangingPunct="1"/>
            <a:r>
              <a:rPr lang="it-IT" altLang="it-IT" sz="2100"/>
              <a:t>Chirurgo a </a:t>
            </a:r>
            <a:r>
              <a:rPr lang="pl-PL" altLang="it-IT" sz="2100"/>
              <a:t>Sopot: „</a:t>
            </a:r>
            <a:r>
              <a:rPr lang="it-IT" altLang="it-IT" sz="2100"/>
              <a:t>e in che materia</a:t>
            </a:r>
            <a:r>
              <a:rPr lang="pl-PL" altLang="it-IT" sz="2100"/>
              <a:t>? </a:t>
            </a:r>
            <a:r>
              <a:rPr lang="it-IT" altLang="it-IT" sz="2100"/>
              <a:t>Fisica? Non aveva nient’altro da scegliere</a:t>
            </a:r>
            <a:r>
              <a:rPr lang="pl-PL" altLang="it-IT" sz="2100"/>
              <a:t>?”</a:t>
            </a:r>
          </a:p>
          <a:p>
            <a:pPr eaLnBrk="1" hangingPunct="1"/>
            <a:endParaRPr lang="pl-PL" altLang="it-IT"/>
          </a:p>
          <a:p>
            <a:pPr eaLnBrk="1" hangingPunct="1">
              <a:buFont typeface="Wingdings" panose="05000000000000000000" pitchFamily="2" charset="2"/>
              <a:buNone/>
            </a:pPr>
            <a:endParaRPr lang="en-AU" altLang="it-IT"/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544772BA-4BD3-8233-3E80-672B0D911F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3305175"/>
            <a:ext cx="3889375" cy="257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7" name="Text Box 5">
            <a:extLst>
              <a:ext uri="{FF2B5EF4-FFF2-40B4-BE49-F238E27FC236}">
                <a16:creationId xmlns:a16="http://schemas.microsoft.com/office/drawing/2014/main" id="{ECBF4BB4-9478-78F0-D89C-FE9CA9C14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4663" y="5949950"/>
            <a:ext cx="40703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pl-PL" altLang="it-IT" sz="1800">
                <a:latin typeface="Arial" panose="020B0604020202020204" pitchFamily="34" charset="0"/>
                <a:ea typeface="Arial Unicode MS" pitchFamily="34" charset="-128"/>
              </a:rPr>
              <a:t>Bar</a:t>
            </a:r>
            <a:r>
              <a:rPr lang="it-IT" altLang="it-IT" sz="1800">
                <a:latin typeface="Arial" panose="020B0604020202020204" pitchFamily="34" charset="0"/>
                <a:ea typeface="Arial Unicode MS" pitchFamily="34" charset="-128"/>
              </a:rPr>
              <a:t>ioni, cioè la particelle nucleari,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>
                <a:latin typeface="Arial" panose="020B0604020202020204" pitchFamily="34" charset="0"/>
                <a:ea typeface="Arial Unicode MS" pitchFamily="34" charset="-128"/>
              </a:rPr>
              <a:t>nel negozio all’aeroporto di </a:t>
            </a:r>
            <a:r>
              <a:rPr lang="pl-PL" altLang="it-IT" sz="1800">
                <a:latin typeface="Arial" panose="020B0604020202020204" pitchFamily="34" charset="0"/>
                <a:ea typeface="Arial Unicode MS" pitchFamily="34" charset="-128"/>
              </a:rPr>
              <a:t>Sao Paolo</a:t>
            </a:r>
            <a:endParaRPr lang="en-AU" altLang="it-IT" sz="1800">
              <a:latin typeface="Arial" panose="020B0604020202020204" pitchFamily="34" charset="0"/>
              <a:ea typeface="Arial Unicode MS" pitchFamily="34" charset="-128"/>
            </a:endParaRPr>
          </a:p>
        </p:txBody>
      </p:sp>
      <p:pic>
        <p:nvPicPr>
          <p:cNvPr id="13318" name="Picture 6">
            <a:extLst>
              <a:ext uri="{FF2B5EF4-FFF2-40B4-BE49-F238E27FC236}">
                <a16:creationId xmlns:a16="http://schemas.microsoft.com/office/drawing/2014/main" id="{F7533C4E-32A7-F89F-3D6A-924938917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305175"/>
            <a:ext cx="2519362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7">
            <a:extLst>
              <a:ext uri="{FF2B5EF4-FFF2-40B4-BE49-F238E27FC236}">
                <a16:creationId xmlns:a16="http://schemas.microsoft.com/office/drawing/2014/main" id="{D6C27B4B-F83D-A534-7638-912E51CF62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388" y="5876925"/>
            <a:ext cx="41084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¡"/>
              <a:defRPr sz="2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5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65000"/>
              <a:buFont typeface="Wingdings" panose="05000000000000000000" pitchFamily="2" charset="2"/>
              <a:buChar char="¡"/>
              <a:defRPr sz="22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¡"/>
              <a:defRPr sz="19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>
                <a:latin typeface="Arial" panose="020B0604020202020204" pitchFamily="34" charset="0"/>
                <a:ea typeface="Arial Unicode MS" pitchFamily="34" charset="-128"/>
              </a:rPr>
              <a:t>Questi non sono pappagalli Australiani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it-IT" altLang="it-IT" sz="1800">
                <a:latin typeface="Arial" panose="020B0604020202020204" pitchFamily="34" charset="0"/>
                <a:ea typeface="Arial Unicode MS" pitchFamily="34" charset="-128"/>
              </a:rPr>
              <a:t>ma i barioni, fatti in tre colori. 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>
            <a:extLst>
              <a:ext uri="{FF2B5EF4-FFF2-40B4-BE49-F238E27FC236}">
                <a16:creationId xmlns:a16="http://schemas.microsoft.com/office/drawing/2014/main" id="{39C8EC81-E0BE-B42D-88EF-044596033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333375"/>
            <a:ext cx="4910138" cy="269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>
            <a:extLst>
              <a:ext uri="{FF2B5EF4-FFF2-40B4-BE49-F238E27FC236}">
                <a16:creationId xmlns:a16="http://schemas.microsoft.com/office/drawing/2014/main" id="{C9EBB6F2-0C42-31A1-7691-7DA9C17E25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400" y="3184525"/>
            <a:ext cx="5003800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4748F4F4-1059-8198-4CD9-3E8384705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33375"/>
            <a:ext cx="41402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5" name="Picture 5">
            <a:extLst>
              <a:ext uri="{FF2B5EF4-FFF2-40B4-BE49-F238E27FC236}">
                <a16:creationId xmlns:a16="http://schemas.microsoft.com/office/drawing/2014/main" id="{DD93C0B4-B985-A8FF-6B69-46AF4BD0D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" y="3170238"/>
            <a:ext cx="3971925" cy="359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>
            <a:extLst>
              <a:ext uri="{FF2B5EF4-FFF2-40B4-BE49-F238E27FC236}">
                <a16:creationId xmlns:a16="http://schemas.microsoft.com/office/drawing/2014/main" id="{BEAB984E-636E-5E1A-2E14-918D93E8CCD3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>
          <a:xfrm>
            <a:off x="1228725" y="476250"/>
            <a:ext cx="8424863" cy="1470025"/>
          </a:xfrm>
        </p:spPr>
        <p:txBody>
          <a:bodyPr anchor="ctr"/>
          <a:lstStyle/>
          <a:p>
            <a:pPr eaLnBrk="1" hangingPunct="1"/>
            <a:r>
              <a:rPr lang="pl-PL" altLang="it-IT" sz="3200">
                <a:solidFill>
                  <a:schemeClr val="hlink"/>
                </a:solidFill>
              </a:rPr>
              <a:t>EU (2007) „Rocards’ Report”</a:t>
            </a:r>
            <a:endParaRPr lang="en-AU" altLang="it-IT" sz="3200">
              <a:solidFill>
                <a:schemeClr val="hlink"/>
              </a:solidFill>
            </a:endParaRPr>
          </a:p>
        </p:txBody>
      </p:sp>
      <p:pic>
        <p:nvPicPr>
          <p:cNvPr id="17411" name="Picture 3">
            <a:extLst>
              <a:ext uri="{FF2B5EF4-FFF2-40B4-BE49-F238E27FC236}">
                <a16:creationId xmlns:a16="http://schemas.microsoft.com/office/drawing/2014/main" id="{E1F5CD84-F50A-74FF-6116-3532E3DCCD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687513"/>
            <a:ext cx="6624637" cy="414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>
            <a:extLst>
              <a:ext uri="{FF2B5EF4-FFF2-40B4-BE49-F238E27FC236}">
                <a16:creationId xmlns:a16="http://schemas.microsoft.com/office/drawing/2014/main" id="{9C0C18B0-CCC1-62E9-5E1D-C0E0304A3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5822950"/>
            <a:ext cx="3276600" cy="103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Zaćmienie">
  <a:themeElements>
    <a:clrScheme name="Zaćmienie 1">
      <a:dk1>
        <a:srgbClr val="000000"/>
      </a:dk1>
      <a:lt1>
        <a:srgbClr val="FFFFFF"/>
      </a:lt1>
      <a:dk2>
        <a:srgbClr val="006666"/>
      </a:dk2>
      <a:lt2>
        <a:srgbClr val="5F5F5F"/>
      </a:lt2>
      <a:accent1>
        <a:srgbClr val="33CCCC"/>
      </a:accent1>
      <a:accent2>
        <a:srgbClr val="99CCCC"/>
      </a:accent2>
      <a:accent3>
        <a:srgbClr val="FFFFFF"/>
      </a:accent3>
      <a:accent4>
        <a:srgbClr val="000000"/>
      </a:accent4>
      <a:accent5>
        <a:srgbClr val="ADE2E2"/>
      </a:accent5>
      <a:accent6>
        <a:srgbClr val="8AB9B9"/>
      </a:accent6>
      <a:hlink>
        <a:srgbClr val="006666"/>
      </a:hlink>
      <a:folHlink>
        <a:srgbClr val="B2B2B2"/>
      </a:folHlink>
    </a:clrScheme>
    <a:fontScheme name="Zaćmieni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Zaćmienie 1">
        <a:dk1>
          <a:srgbClr val="000000"/>
        </a:dk1>
        <a:lt1>
          <a:srgbClr val="FFFFFF"/>
        </a:lt1>
        <a:dk2>
          <a:srgbClr val="006666"/>
        </a:dk2>
        <a:lt2>
          <a:srgbClr val="5F5F5F"/>
        </a:lt2>
        <a:accent1>
          <a:srgbClr val="33CCCC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A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ćmienie 2">
        <a:dk1>
          <a:srgbClr val="000000"/>
        </a:dk1>
        <a:lt1>
          <a:srgbClr val="FFFFFF"/>
        </a:lt1>
        <a:dk2>
          <a:srgbClr val="333366"/>
        </a:dk2>
        <a:lt2>
          <a:srgbClr val="5F5F5F"/>
        </a:lt2>
        <a:accent1>
          <a:srgbClr val="CC99FF"/>
        </a:accent1>
        <a:accent2>
          <a:srgbClr val="99CCCC"/>
        </a:accent2>
        <a:accent3>
          <a:srgbClr val="FFFFFF"/>
        </a:accent3>
        <a:accent4>
          <a:srgbClr val="000000"/>
        </a:accent4>
        <a:accent5>
          <a:srgbClr val="E2CAFF"/>
        </a:accent5>
        <a:accent6>
          <a:srgbClr val="8AB9B9"/>
        </a:accent6>
        <a:hlink>
          <a:srgbClr val="666699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ćmienie 3">
        <a:dk1>
          <a:srgbClr val="000000"/>
        </a:dk1>
        <a:lt1>
          <a:srgbClr val="FFFFFF"/>
        </a:lt1>
        <a:dk2>
          <a:srgbClr val="0000CC"/>
        </a:dk2>
        <a:lt2>
          <a:srgbClr val="434343"/>
        </a:lt2>
        <a:accent1>
          <a:srgbClr val="99CC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E7B900"/>
        </a:accent6>
        <a:hlink>
          <a:srgbClr val="FF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ćmienie 4">
        <a:dk1>
          <a:srgbClr val="000000"/>
        </a:dk1>
        <a:lt1>
          <a:srgbClr val="64AAAE"/>
        </a:lt1>
        <a:dk2>
          <a:srgbClr val="FFFFCC"/>
        </a:dk2>
        <a:lt2>
          <a:srgbClr val="5F5F5F"/>
        </a:lt2>
        <a:accent1>
          <a:srgbClr val="B4B1DB"/>
        </a:accent1>
        <a:accent2>
          <a:srgbClr val="61C1D7"/>
        </a:accent2>
        <a:accent3>
          <a:srgbClr val="B8D2D3"/>
        </a:accent3>
        <a:accent4>
          <a:srgbClr val="000000"/>
        </a:accent4>
        <a:accent5>
          <a:srgbClr val="D6D5EA"/>
        </a:accent5>
        <a:accent6>
          <a:srgbClr val="57AFC3"/>
        </a:accent6>
        <a:hlink>
          <a:srgbClr val="257177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Zaćmienie 5">
        <a:dk1>
          <a:srgbClr val="5F5F5F"/>
        </a:dk1>
        <a:lt1>
          <a:srgbClr val="F8F8F8"/>
        </a:lt1>
        <a:dk2>
          <a:srgbClr val="2A285A"/>
        </a:dk2>
        <a:lt2>
          <a:srgbClr val="FFFFFF"/>
        </a:lt2>
        <a:accent1>
          <a:srgbClr val="999966"/>
        </a:accent1>
        <a:accent2>
          <a:srgbClr val="8C8B9D"/>
        </a:accent2>
        <a:accent3>
          <a:srgbClr val="ACACB5"/>
        </a:accent3>
        <a:accent4>
          <a:srgbClr val="D4D4D4"/>
        </a:accent4>
        <a:accent5>
          <a:srgbClr val="CACAB8"/>
        </a:accent5>
        <a:accent6>
          <a:srgbClr val="7E7D8E"/>
        </a:accent6>
        <a:hlink>
          <a:srgbClr val="465174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ćmienie 6">
        <a:dk1>
          <a:srgbClr val="434343"/>
        </a:dk1>
        <a:lt1>
          <a:srgbClr val="FFFFFF"/>
        </a:lt1>
        <a:dk2>
          <a:srgbClr val="360404"/>
        </a:dk2>
        <a:lt2>
          <a:srgbClr val="FFFFFF"/>
        </a:lt2>
        <a:accent1>
          <a:srgbClr val="669900"/>
        </a:accent1>
        <a:accent2>
          <a:srgbClr val="CC6600"/>
        </a:accent2>
        <a:accent3>
          <a:srgbClr val="AEAAAA"/>
        </a:accent3>
        <a:accent4>
          <a:srgbClr val="DADADA"/>
        </a:accent4>
        <a:accent5>
          <a:srgbClr val="B8CAAA"/>
        </a:accent5>
        <a:accent6>
          <a:srgbClr val="B95C00"/>
        </a:accent6>
        <a:hlink>
          <a:srgbClr val="CC33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ćmienie 7">
        <a:dk1>
          <a:srgbClr val="434343"/>
        </a:dk1>
        <a:lt1>
          <a:srgbClr val="FFFFFF"/>
        </a:lt1>
        <a:dk2>
          <a:srgbClr val="000000"/>
        </a:dk2>
        <a:lt2>
          <a:srgbClr val="8285FE"/>
        </a:lt2>
        <a:accent1>
          <a:srgbClr val="669900"/>
        </a:accent1>
        <a:accent2>
          <a:srgbClr val="9900FF"/>
        </a:accent2>
        <a:accent3>
          <a:srgbClr val="AAAAAA"/>
        </a:accent3>
        <a:accent4>
          <a:srgbClr val="DADADA"/>
        </a:accent4>
        <a:accent5>
          <a:srgbClr val="B8CAAA"/>
        </a:accent5>
        <a:accent6>
          <a:srgbClr val="8A00E7"/>
        </a:accent6>
        <a:hlink>
          <a:srgbClr val="6600CC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ćmienie 8">
        <a:dk1>
          <a:srgbClr val="434343"/>
        </a:dk1>
        <a:lt1>
          <a:srgbClr val="FFFFFF"/>
        </a:lt1>
        <a:dk2>
          <a:srgbClr val="000000"/>
        </a:dk2>
        <a:lt2>
          <a:srgbClr val="0066FF"/>
        </a:lt2>
        <a:accent1>
          <a:srgbClr val="339966"/>
        </a:accent1>
        <a:accent2>
          <a:srgbClr val="FFCC00"/>
        </a:accent2>
        <a:accent3>
          <a:srgbClr val="AAAAAA"/>
        </a:accent3>
        <a:accent4>
          <a:srgbClr val="DADADA"/>
        </a:accent4>
        <a:accent5>
          <a:srgbClr val="ADCAB8"/>
        </a:accent5>
        <a:accent6>
          <a:srgbClr val="E7B900"/>
        </a:accent6>
        <a:hlink>
          <a:srgbClr val="CC0000"/>
        </a:hlink>
        <a:folHlink>
          <a:srgbClr val="80808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ćmienie 9">
        <a:dk1>
          <a:srgbClr val="333300"/>
        </a:dk1>
        <a:lt1>
          <a:srgbClr val="FFFFFF"/>
        </a:lt1>
        <a:dk2>
          <a:srgbClr val="669900"/>
        </a:dk2>
        <a:lt2>
          <a:srgbClr val="FFFFCC"/>
        </a:lt2>
        <a:accent1>
          <a:srgbClr val="CCCC00"/>
        </a:accent1>
        <a:accent2>
          <a:srgbClr val="99CC00"/>
        </a:accent2>
        <a:accent3>
          <a:srgbClr val="B8CAAA"/>
        </a:accent3>
        <a:accent4>
          <a:srgbClr val="DADADA"/>
        </a:accent4>
        <a:accent5>
          <a:srgbClr val="E2E2AA"/>
        </a:accent5>
        <a:accent6>
          <a:srgbClr val="8AB900"/>
        </a:accent6>
        <a:hlink>
          <a:srgbClr val="336600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Zaćmienie 10">
        <a:dk1>
          <a:srgbClr val="333333"/>
        </a:dk1>
        <a:lt1>
          <a:srgbClr val="FFFFCC"/>
        </a:lt1>
        <a:dk2>
          <a:srgbClr val="660000"/>
        </a:dk2>
        <a:lt2>
          <a:srgbClr val="CCCCCC"/>
        </a:lt2>
        <a:accent1>
          <a:srgbClr val="FF6600"/>
        </a:accent1>
        <a:accent2>
          <a:srgbClr val="CC3300"/>
        </a:accent2>
        <a:accent3>
          <a:srgbClr val="B8AAAA"/>
        </a:accent3>
        <a:accent4>
          <a:srgbClr val="DADAAE"/>
        </a:accent4>
        <a:accent5>
          <a:srgbClr val="FFB8AA"/>
        </a:accent5>
        <a:accent6>
          <a:srgbClr val="B92D00"/>
        </a:accent6>
        <a:hlink>
          <a:srgbClr val="9900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Eclipse</Template>
  <TotalTime>5106</TotalTime>
  <Words>2265</Words>
  <Application>Microsoft Office PowerPoint</Application>
  <PresentationFormat>Presentazione su schermo (4:3)</PresentationFormat>
  <Paragraphs>233</Paragraphs>
  <Slides>43</Slides>
  <Notes>31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51" baseType="lpstr">
      <vt:lpstr>Arial</vt:lpstr>
      <vt:lpstr>Arial Black</vt:lpstr>
      <vt:lpstr>Arial Unicode MS</vt:lpstr>
      <vt:lpstr>Calibri</vt:lpstr>
      <vt:lpstr>Times New Roman</vt:lpstr>
      <vt:lpstr>Verdana</vt:lpstr>
      <vt:lpstr>Wingdings</vt:lpstr>
      <vt:lpstr>Zaćmienie</vt:lpstr>
      <vt:lpstr>Inclusione e personalizzazione nell’insegnamento delle STEAM</vt:lpstr>
      <vt:lpstr>„Didattica e pedagogia cognitivista”</vt:lpstr>
      <vt:lpstr>„Prof. Piero Crispiani”</vt:lpstr>
      <vt:lpstr>Piero Crispiani: „Dislexia”</vt:lpstr>
      <vt:lpstr>Diffused mind: neuropsychology</vt:lpstr>
      <vt:lpstr>Piero Crispiani: „Pedagogy”</vt:lpstr>
      <vt:lpstr>Houston, we have a problem…</vt:lpstr>
      <vt:lpstr>Presentazione standard di PowerPoint</vt:lpstr>
      <vt:lpstr>EU (2007) „Rocards’ Report”</vt:lpstr>
      <vt:lpstr>UE (2007): Rocard’s Report</vt:lpstr>
      <vt:lpstr>Presentazione standard di PowerPoint</vt:lpstr>
      <vt:lpstr>Electrostatica (liceo) </vt:lpstr>
      <vt:lpstr>Presentazione standard di PowerPoint</vt:lpstr>
      <vt:lpstr>Karl Popper: teoria della mente "pattumiera"
</vt:lpstr>
      <vt:lpstr>Lo scopo generale:</vt:lpstr>
      <vt:lpstr>Che cosa dobbiamo insegnare?</vt:lpstr>
      <vt:lpstr>Didattica cognitiva - definizione</vt:lpstr>
      <vt:lpstr>La prassi del costruttivismo</vt:lpstr>
      <vt:lpstr>Presentazione standard di PowerPoint</vt:lpstr>
      <vt:lpstr>P. Crispiani: Didattica cognitivista</vt:lpstr>
      <vt:lpstr>Presentazione standard di PowerPoint</vt:lpstr>
      <vt:lpstr>Presentazione standard di PowerPoint</vt:lpstr>
      <vt:lpstr>Perché gli oggetti cadono per terra? </vt:lpstr>
      <vt:lpstr>Aristotele (384-322 a.C.) </vt:lpstr>
      <vt:lpstr>Una pallina può saltare in alto? </vt:lpstr>
      <vt:lpstr>Due basi della didattica innovativa</vt:lpstr>
      <vt:lpstr>Strategie didattiche &amp; pedagogiche Iper-costruttivismo = camminare</vt:lpstr>
      <vt:lpstr>Mondo virtuale ↔ mondo reale  (Liceo Pedagogico Rosmini di Trento a Toruń) </vt:lpstr>
      <vt:lpstr>I principi della didattica HC:</vt:lpstr>
      <vt:lpstr>Strategie della Pedagogia Cognitivista: Neo-realismo </vt:lpstr>
      <vt:lpstr>Collaborazione di gruppo: suonare l’orchestra, chiudere il circuito elettrico</vt:lpstr>
      <vt:lpstr>Presentazione standard di PowerPoint</vt:lpstr>
      <vt:lpstr>«Prodotti» sociali collaterali</vt:lpstr>
      <vt:lpstr>«Prodotti» sociali collaterali</vt:lpstr>
      <vt:lpstr>«Prodotti» sociali collaterali</vt:lpstr>
      <vt:lpstr>Imparare porta gioia  (l’emozione cognitiva) </vt:lpstr>
      <vt:lpstr>Imparare porta gioia  (l’emozione cognitiva) </vt:lpstr>
      <vt:lpstr>Imparare porta gioia  (l’emozione cognitiva) </vt:lpstr>
      <vt:lpstr>Libera esplorazione cognitiva,  risposte autonome (= personalita’)</vt:lpstr>
      <vt:lpstr>Libera esplorazione cognitiva,  risposte autonome (= personalita’)</vt:lpstr>
      <vt:lpstr>Piero Crispiani: Didattica cognitivista</vt:lpstr>
      <vt:lpstr>Pedagogy ↔ didactics</vt:lpstr>
      <vt:lpstr>Conclusioni</vt:lpstr>
    </vt:vector>
  </TitlesOfParts>
  <Company>UMK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Dydaktyka kognitywistyczna</dc:title>
  <dc:creator>GK</dc:creator>
  <cp:lastModifiedBy>Maria Karwasz</cp:lastModifiedBy>
  <cp:revision>87</cp:revision>
  <dcterms:created xsi:type="dcterms:W3CDTF">2017-06-07T18:11:07Z</dcterms:created>
  <dcterms:modified xsi:type="dcterms:W3CDTF">2023-01-30T20:38:24Z</dcterms:modified>
</cp:coreProperties>
</file>