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85" r:id="rId3"/>
    <p:sldId id="279" r:id="rId4"/>
    <p:sldId id="280" r:id="rId5"/>
    <p:sldId id="281" r:id="rId6"/>
    <p:sldId id="282" r:id="rId7"/>
    <p:sldId id="284" r:id="rId8"/>
    <p:sldId id="283" r:id="rId9"/>
  </p:sldIdLst>
  <p:sldSz cx="9144000" cy="6858000" type="screen4x3"/>
  <p:notesSz cx="7102475" cy="10233025"/>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CC0000"/>
    <a:srgbClr val="FFFF00"/>
    <a:srgbClr val="008000"/>
    <a:srgbClr val="FFFFCC"/>
    <a:srgbClr val="FFFF99"/>
    <a:srgbClr val="33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35" autoAdjust="0"/>
    <p:restoredTop sz="94718" autoAdjust="0"/>
  </p:normalViewPr>
  <p:slideViewPr>
    <p:cSldViewPr>
      <p:cViewPr varScale="1">
        <p:scale>
          <a:sx n="80" d="100"/>
          <a:sy n="80" d="100"/>
        </p:scale>
        <p:origin x="1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EFA0038-D1B8-B8CD-DEE4-643E01AF6D98}"/>
              </a:ext>
            </a:extLst>
          </p:cNvPr>
          <p:cNvSpPr>
            <a:spLocks noGrp="1" noChangeArrowheads="1"/>
          </p:cNvSpPr>
          <p:nvPr>
            <p:ph type="hdr" sz="quarter"/>
          </p:nvPr>
        </p:nvSpPr>
        <p:spPr bwMode="auto">
          <a:xfrm>
            <a:off x="0" y="0"/>
            <a:ext cx="3078163" cy="511175"/>
          </a:xfrm>
          <a:prstGeom prst="rect">
            <a:avLst/>
          </a:prstGeom>
          <a:noFill/>
          <a:ln>
            <a:noFill/>
          </a:ln>
          <a:effectLst/>
        </p:spPr>
        <p:txBody>
          <a:bodyPr vert="horz" wrap="square" lIns="99057" tIns="49528" rIns="99057" bIns="49528" numCol="1" anchor="t" anchorCtr="0" compatLnSpc="1">
            <a:prstTxWarp prst="textNoShape">
              <a:avLst/>
            </a:prstTxWarp>
          </a:bodyPr>
          <a:lstStyle>
            <a:lvl1pPr defTabSz="990600" eaLnBrk="1" hangingPunct="1">
              <a:defRPr sz="1300"/>
            </a:lvl1pPr>
          </a:lstStyle>
          <a:p>
            <a:pPr>
              <a:defRPr/>
            </a:pPr>
            <a:endParaRPr lang="pl-PL" altLang="it-IT"/>
          </a:p>
        </p:txBody>
      </p:sp>
      <p:sp>
        <p:nvSpPr>
          <p:cNvPr id="41987" name="Rectangle 3">
            <a:extLst>
              <a:ext uri="{FF2B5EF4-FFF2-40B4-BE49-F238E27FC236}">
                <a16:creationId xmlns:a16="http://schemas.microsoft.com/office/drawing/2014/main" id="{350FEB17-29AE-CCDA-5B05-37F6025D386C}"/>
              </a:ext>
            </a:extLst>
          </p:cNvPr>
          <p:cNvSpPr>
            <a:spLocks noGrp="1" noChangeArrowheads="1"/>
          </p:cNvSpPr>
          <p:nvPr>
            <p:ph type="dt" idx="1"/>
          </p:nvPr>
        </p:nvSpPr>
        <p:spPr bwMode="auto">
          <a:xfrm>
            <a:off x="4022725" y="0"/>
            <a:ext cx="3078163" cy="511175"/>
          </a:xfrm>
          <a:prstGeom prst="rect">
            <a:avLst/>
          </a:prstGeom>
          <a:noFill/>
          <a:ln>
            <a:noFill/>
          </a:ln>
          <a:effectLst/>
        </p:spPr>
        <p:txBody>
          <a:bodyPr vert="horz" wrap="square" lIns="99057" tIns="49528" rIns="99057" bIns="49528" numCol="1" anchor="t" anchorCtr="0" compatLnSpc="1">
            <a:prstTxWarp prst="textNoShape">
              <a:avLst/>
            </a:prstTxWarp>
          </a:bodyPr>
          <a:lstStyle>
            <a:lvl1pPr algn="r" defTabSz="990600" eaLnBrk="1" hangingPunct="1">
              <a:defRPr sz="1300"/>
            </a:lvl1pPr>
          </a:lstStyle>
          <a:p>
            <a:pPr>
              <a:defRPr/>
            </a:pPr>
            <a:endParaRPr lang="pl-PL" altLang="it-IT"/>
          </a:p>
        </p:txBody>
      </p:sp>
      <p:sp>
        <p:nvSpPr>
          <p:cNvPr id="2052" name="Rectangle 4">
            <a:extLst>
              <a:ext uri="{FF2B5EF4-FFF2-40B4-BE49-F238E27FC236}">
                <a16:creationId xmlns:a16="http://schemas.microsoft.com/office/drawing/2014/main" id="{FE239E00-7D01-A44C-46FC-567D4E74D1EA}"/>
              </a:ext>
            </a:extLst>
          </p:cNvPr>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37ACBDA5-102E-AEB6-009E-447E691DE756}"/>
              </a:ext>
            </a:extLst>
          </p:cNvPr>
          <p:cNvSpPr>
            <a:spLocks noGrp="1" noChangeArrowheads="1"/>
          </p:cNvSpPr>
          <p:nvPr>
            <p:ph type="body" sz="quarter" idx="3"/>
          </p:nvPr>
        </p:nvSpPr>
        <p:spPr bwMode="auto">
          <a:xfrm>
            <a:off x="709613" y="4860925"/>
            <a:ext cx="5683250" cy="4605338"/>
          </a:xfrm>
          <a:prstGeom prst="rect">
            <a:avLst/>
          </a:prstGeom>
          <a:noFill/>
          <a:ln>
            <a:noFill/>
          </a:ln>
          <a:effectLst/>
        </p:spPr>
        <p:txBody>
          <a:bodyPr vert="horz" wrap="square" lIns="99057" tIns="49528" rIns="99057" bIns="49528" numCol="1" anchor="t" anchorCtr="0" compatLnSpc="1">
            <a:prstTxWarp prst="textNoShape">
              <a:avLst/>
            </a:prstTxWarp>
          </a:bodyPr>
          <a:lstStyle/>
          <a:p>
            <a:pPr lvl="0"/>
            <a:r>
              <a:rPr lang="pl-PL" altLang="it-IT" noProof="0"/>
              <a:t>Kliknij, aby edytować style wzorca tekstu</a:t>
            </a:r>
          </a:p>
          <a:p>
            <a:pPr lvl="1"/>
            <a:r>
              <a:rPr lang="pl-PL" altLang="it-IT" noProof="0"/>
              <a:t>Drugi poziom</a:t>
            </a:r>
          </a:p>
          <a:p>
            <a:pPr lvl="2"/>
            <a:r>
              <a:rPr lang="pl-PL" altLang="it-IT" noProof="0"/>
              <a:t>Trzeci poziom</a:t>
            </a:r>
          </a:p>
          <a:p>
            <a:pPr lvl="3"/>
            <a:r>
              <a:rPr lang="pl-PL" altLang="it-IT" noProof="0"/>
              <a:t>Czwarty poziom</a:t>
            </a:r>
          </a:p>
          <a:p>
            <a:pPr lvl="4"/>
            <a:r>
              <a:rPr lang="pl-PL" altLang="it-IT" noProof="0"/>
              <a:t>Piąty poziom</a:t>
            </a:r>
          </a:p>
        </p:txBody>
      </p:sp>
      <p:sp>
        <p:nvSpPr>
          <p:cNvPr id="41990" name="Rectangle 6">
            <a:extLst>
              <a:ext uri="{FF2B5EF4-FFF2-40B4-BE49-F238E27FC236}">
                <a16:creationId xmlns:a16="http://schemas.microsoft.com/office/drawing/2014/main" id="{8B5AC1D9-20D6-72AC-930D-71EB8BA0348A}"/>
              </a:ext>
            </a:extLst>
          </p:cNvPr>
          <p:cNvSpPr>
            <a:spLocks noGrp="1" noChangeArrowheads="1"/>
          </p:cNvSpPr>
          <p:nvPr>
            <p:ph type="ftr" sz="quarter" idx="4"/>
          </p:nvPr>
        </p:nvSpPr>
        <p:spPr bwMode="auto">
          <a:xfrm>
            <a:off x="0" y="9720263"/>
            <a:ext cx="3078163" cy="511175"/>
          </a:xfrm>
          <a:prstGeom prst="rect">
            <a:avLst/>
          </a:prstGeom>
          <a:noFill/>
          <a:ln>
            <a:noFill/>
          </a:ln>
          <a:effectLst/>
        </p:spPr>
        <p:txBody>
          <a:bodyPr vert="horz" wrap="square" lIns="99057" tIns="49528" rIns="99057" bIns="49528" numCol="1" anchor="b" anchorCtr="0" compatLnSpc="1">
            <a:prstTxWarp prst="textNoShape">
              <a:avLst/>
            </a:prstTxWarp>
          </a:bodyPr>
          <a:lstStyle>
            <a:lvl1pPr defTabSz="990600" eaLnBrk="1" hangingPunct="1">
              <a:defRPr sz="1300"/>
            </a:lvl1pPr>
          </a:lstStyle>
          <a:p>
            <a:pPr>
              <a:defRPr/>
            </a:pPr>
            <a:endParaRPr lang="pl-PL" altLang="it-IT"/>
          </a:p>
        </p:txBody>
      </p:sp>
      <p:sp>
        <p:nvSpPr>
          <p:cNvPr id="41991" name="Rectangle 7">
            <a:extLst>
              <a:ext uri="{FF2B5EF4-FFF2-40B4-BE49-F238E27FC236}">
                <a16:creationId xmlns:a16="http://schemas.microsoft.com/office/drawing/2014/main" id="{9B55CF43-FB92-FCCE-2059-0E6C475B8040}"/>
              </a:ext>
            </a:extLst>
          </p:cNvPr>
          <p:cNvSpPr>
            <a:spLocks noGrp="1" noChangeArrowheads="1"/>
          </p:cNvSpPr>
          <p:nvPr>
            <p:ph type="sldNum" sz="quarter" idx="5"/>
          </p:nvPr>
        </p:nvSpPr>
        <p:spPr bwMode="auto">
          <a:xfrm>
            <a:off x="4022725" y="9720263"/>
            <a:ext cx="3078163" cy="511175"/>
          </a:xfrm>
          <a:prstGeom prst="rect">
            <a:avLst/>
          </a:prstGeom>
          <a:noFill/>
          <a:ln>
            <a:noFill/>
          </a:ln>
          <a:effectLst/>
        </p:spPr>
        <p:txBody>
          <a:bodyPr vert="horz" wrap="square" lIns="99057" tIns="49528" rIns="99057" bIns="49528" numCol="1" anchor="b" anchorCtr="0" compatLnSpc="1">
            <a:prstTxWarp prst="textNoShape">
              <a:avLst/>
            </a:prstTxWarp>
          </a:bodyPr>
          <a:lstStyle>
            <a:lvl1pPr algn="r" defTabSz="990600" eaLnBrk="1" hangingPunct="1">
              <a:defRPr sz="1300"/>
            </a:lvl1pPr>
          </a:lstStyle>
          <a:p>
            <a:pPr>
              <a:defRPr/>
            </a:pPr>
            <a:fld id="{34546893-230B-426E-88DF-473B1E8CCAC9}" type="slidenum">
              <a:rPr lang="pl-PL" altLang="it-IT"/>
              <a:pPr>
                <a:defRPr/>
              </a:pPr>
              <a:t>‹N›</a:t>
            </a:fld>
            <a:endParaRPr lang="pl-PL"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72A3516-0865-B951-55ED-15CAA80D6932}"/>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DD32E1BD-70C7-C1F3-6E76-B42F6F3F2C8E}"/>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9AEC6870-167E-1094-6658-2D297C7A2DDA}"/>
              </a:ext>
            </a:extLst>
          </p:cNvPr>
          <p:cNvSpPr>
            <a:spLocks noGrp="1" noChangeArrowheads="1"/>
          </p:cNvSpPr>
          <p:nvPr>
            <p:ph type="sldNum" sz="quarter" idx="12"/>
          </p:nvPr>
        </p:nvSpPr>
        <p:spPr>
          <a:ln/>
        </p:spPr>
        <p:txBody>
          <a:bodyPr/>
          <a:lstStyle>
            <a:lvl1pPr>
              <a:defRPr/>
            </a:lvl1pPr>
          </a:lstStyle>
          <a:p>
            <a:pPr>
              <a:defRPr/>
            </a:pPr>
            <a:fld id="{D8934726-B64A-41DE-B2E3-A8D5EF1ADE4B}" type="slidenum">
              <a:rPr lang="pl-PL" altLang="it-IT"/>
              <a:pPr>
                <a:defRPr/>
              </a:pPr>
              <a:t>‹N›</a:t>
            </a:fld>
            <a:endParaRPr lang="pl-PL" altLang="it-IT"/>
          </a:p>
        </p:txBody>
      </p:sp>
    </p:spTree>
    <p:extLst>
      <p:ext uri="{BB962C8B-B14F-4D97-AF65-F5344CB8AC3E}">
        <p14:creationId xmlns:p14="http://schemas.microsoft.com/office/powerpoint/2010/main" val="331971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E2A51BC9-2B14-A8F0-B05D-393A5610F16E}"/>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8825C137-4FA4-A589-CF4C-B2A061FB30FE}"/>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037D9870-7DB7-C663-F66F-86C8DE1F2577}"/>
              </a:ext>
            </a:extLst>
          </p:cNvPr>
          <p:cNvSpPr>
            <a:spLocks noGrp="1" noChangeArrowheads="1"/>
          </p:cNvSpPr>
          <p:nvPr>
            <p:ph type="sldNum" sz="quarter" idx="12"/>
          </p:nvPr>
        </p:nvSpPr>
        <p:spPr>
          <a:ln/>
        </p:spPr>
        <p:txBody>
          <a:bodyPr/>
          <a:lstStyle>
            <a:lvl1pPr>
              <a:defRPr/>
            </a:lvl1pPr>
          </a:lstStyle>
          <a:p>
            <a:pPr>
              <a:defRPr/>
            </a:pPr>
            <a:fld id="{3F3E6EE0-92B6-42F5-9772-8AA2E1EAB19B}" type="slidenum">
              <a:rPr lang="pl-PL" altLang="it-IT"/>
              <a:pPr>
                <a:defRPr/>
              </a:pPr>
              <a:t>‹N›</a:t>
            </a:fld>
            <a:endParaRPr lang="pl-PL" altLang="it-IT"/>
          </a:p>
        </p:txBody>
      </p:sp>
    </p:spTree>
    <p:extLst>
      <p:ext uri="{BB962C8B-B14F-4D97-AF65-F5344CB8AC3E}">
        <p14:creationId xmlns:p14="http://schemas.microsoft.com/office/powerpoint/2010/main" val="349233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53E4B6BB-A00B-9988-7A0F-0F66C50E2BD0}"/>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213E5781-C7CE-69DA-6EFB-519AF5F81F0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20E23137-028C-0151-91CE-36126D625685}"/>
              </a:ext>
            </a:extLst>
          </p:cNvPr>
          <p:cNvSpPr>
            <a:spLocks noGrp="1" noChangeArrowheads="1"/>
          </p:cNvSpPr>
          <p:nvPr>
            <p:ph type="sldNum" sz="quarter" idx="12"/>
          </p:nvPr>
        </p:nvSpPr>
        <p:spPr>
          <a:ln/>
        </p:spPr>
        <p:txBody>
          <a:bodyPr/>
          <a:lstStyle>
            <a:lvl1pPr>
              <a:defRPr/>
            </a:lvl1pPr>
          </a:lstStyle>
          <a:p>
            <a:pPr>
              <a:defRPr/>
            </a:pPr>
            <a:fld id="{E9F62289-FF19-4783-AB62-465C153C7804}" type="slidenum">
              <a:rPr lang="pl-PL" altLang="it-IT"/>
              <a:pPr>
                <a:defRPr/>
              </a:pPr>
              <a:t>‹N›</a:t>
            </a:fld>
            <a:endParaRPr lang="pl-PL" altLang="it-IT"/>
          </a:p>
        </p:txBody>
      </p:sp>
    </p:spTree>
    <p:extLst>
      <p:ext uri="{BB962C8B-B14F-4D97-AF65-F5344CB8AC3E}">
        <p14:creationId xmlns:p14="http://schemas.microsoft.com/office/powerpoint/2010/main" val="270981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9E52349B-4E8D-F458-B372-D3D31EA0F3D9}"/>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3CF6C545-4031-6C0A-2DD6-DB5CD586A320}"/>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D30B6954-E016-2D18-6E82-8E2D53AAB6B4}"/>
              </a:ext>
            </a:extLst>
          </p:cNvPr>
          <p:cNvSpPr>
            <a:spLocks noGrp="1" noChangeArrowheads="1"/>
          </p:cNvSpPr>
          <p:nvPr>
            <p:ph type="sldNum" sz="quarter" idx="12"/>
          </p:nvPr>
        </p:nvSpPr>
        <p:spPr>
          <a:ln/>
        </p:spPr>
        <p:txBody>
          <a:bodyPr/>
          <a:lstStyle>
            <a:lvl1pPr>
              <a:defRPr/>
            </a:lvl1pPr>
          </a:lstStyle>
          <a:p>
            <a:pPr>
              <a:defRPr/>
            </a:pPr>
            <a:fld id="{679E5840-5BDC-43CB-85CE-720278697105}" type="slidenum">
              <a:rPr lang="pl-PL" altLang="it-IT"/>
              <a:pPr>
                <a:defRPr/>
              </a:pPr>
              <a:t>‹N›</a:t>
            </a:fld>
            <a:endParaRPr lang="pl-PL" altLang="it-IT"/>
          </a:p>
        </p:txBody>
      </p:sp>
    </p:spTree>
    <p:extLst>
      <p:ext uri="{BB962C8B-B14F-4D97-AF65-F5344CB8AC3E}">
        <p14:creationId xmlns:p14="http://schemas.microsoft.com/office/powerpoint/2010/main" val="100476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Rectangle 4">
            <a:extLst>
              <a:ext uri="{FF2B5EF4-FFF2-40B4-BE49-F238E27FC236}">
                <a16:creationId xmlns:a16="http://schemas.microsoft.com/office/drawing/2014/main" id="{BC531FA2-6725-5C63-7BD1-16CC38102F1C}"/>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5" name="Rectangle 5">
            <a:extLst>
              <a:ext uri="{FF2B5EF4-FFF2-40B4-BE49-F238E27FC236}">
                <a16:creationId xmlns:a16="http://schemas.microsoft.com/office/drawing/2014/main" id="{5E4BBD8E-1644-E036-9110-6F4B77401BB7}"/>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6" name="Rectangle 6">
            <a:extLst>
              <a:ext uri="{FF2B5EF4-FFF2-40B4-BE49-F238E27FC236}">
                <a16:creationId xmlns:a16="http://schemas.microsoft.com/office/drawing/2014/main" id="{EFD10851-3EDC-779D-896F-3A12BB2A6BB7}"/>
              </a:ext>
            </a:extLst>
          </p:cNvPr>
          <p:cNvSpPr>
            <a:spLocks noGrp="1" noChangeArrowheads="1"/>
          </p:cNvSpPr>
          <p:nvPr>
            <p:ph type="sldNum" sz="quarter" idx="12"/>
          </p:nvPr>
        </p:nvSpPr>
        <p:spPr>
          <a:ln/>
        </p:spPr>
        <p:txBody>
          <a:bodyPr/>
          <a:lstStyle>
            <a:lvl1pPr>
              <a:defRPr/>
            </a:lvl1pPr>
          </a:lstStyle>
          <a:p>
            <a:pPr>
              <a:defRPr/>
            </a:pPr>
            <a:fld id="{F5E15A67-3C02-4D7D-A6E8-8976886DF0E0}" type="slidenum">
              <a:rPr lang="pl-PL" altLang="it-IT"/>
              <a:pPr>
                <a:defRPr/>
              </a:pPr>
              <a:t>‹N›</a:t>
            </a:fld>
            <a:endParaRPr lang="pl-PL" altLang="it-IT"/>
          </a:p>
        </p:txBody>
      </p:sp>
    </p:spTree>
    <p:extLst>
      <p:ext uri="{BB962C8B-B14F-4D97-AF65-F5344CB8AC3E}">
        <p14:creationId xmlns:p14="http://schemas.microsoft.com/office/powerpoint/2010/main" val="371707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36C4C009-A680-AC95-2625-AEF1F54B6DF5}"/>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ADC44BE8-1A0C-4877-D26A-75273DA7C25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B9CCA79F-97BA-EAD7-44B1-74F5ACFBF1FB}"/>
              </a:ext>
            </a:extLst>
          </p:cNvPr>
          <p:cNvSpPr>
            <a:spLocks noGrp="1" noChangeArrowheads="1"/>
          </p:cNvSpPr>
          <p:nvPr>
            <p:ph type="sldNum" sz="quarter" idx="12"/>
          </p:nvPr>
        </p:nvSpPr>
        <p:spPr>
          <a:ln/>
        </p:spPr>
        <p:txBody>
          <a:bodyPr/>
          <a:lstStyle>
            <a:lvl1pPr>
              <a:defRPr/>
            </a:lvl1pPr>
          </a:lstStyle>
          <a:p>
            <a:pPr>
              <a:defRPr/>
            </a:pPr>
            <a:fld id="{CD363BD0-1315-44E6-A899-3872100AC487}" type="slidenum">
              <a:rPr lang="pl-PL" altLang="it-IT"/>
              <a:pPr>
                <a:defRPr/>
              </a:pPr>
              <a:t>‹N›</a:t>
            </a:fld>
            <a:endParaRPr lang="pl-PL" altLang="it-IT"/>
          </a:p>
        </p:txBody>
      </p:sp>
    </p:spTree>
    <p:extLst>
      <p:ext uri="{BB962C8B-B14F-4D97-AF65-F5344CB8AC3E}">
        <p14:creationId xmlns:p14="http://schemas.microsoft.com/office/powerpoint/2010/main" val="360257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842B1FD4-34ED-035A-0CDF-47071F7DC000}"/>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8" name="Rectangle 5">
            <a:extLst>
              <a:ext uri="{FF2B5EF4-FFF2-40B4-BE49-F238E27FC236}">
                <a16:creationId xmlns:a16="http://schemas.microsoft.com/office/drawing/2014/main" id="{6E5277F0-6E28-BA59-127A-2A6736B7AEFF}"/>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9" name="Rectangle 6">
            <a:extLst>
              <a:ext uri="{FF2B5EF4-FFF2-40B4-BE49-F238E27FC236}">
                <a16:creationId xmlns:a16="http://schemas.microsoft.com/office/drawing/2014/main" id="{3947460D-C3AB-09E6-3D6F-96DC7F11254F}"/>
              </a:ext>
            </a:extLst>
          </p:cNvPr>
          <p:cNvSpPr>
            <a:spLocks noGrp="1" noChangeArrowheads="1"/>
          </p:cNvSpPr>
          <p:nvPr>
            <p:ph type="sldNum" sz="quarter" idx="12"/>
          </p:nvPr>
        </p:nvSpPr>
        <p:spPr>
          <a:ln/>
        </p:spPr>
        <p:txBody>
          <a:bodyPr/>
          <a:lstStyle>
            <a:lvl1pPr>
              <a:defRPr/>
            </a:lvl1pPr>
          </a:lstStyle>
          <a:p>
            <a:pPr>
              <a:defRPr/>
            </a:pPr>
            <a:fld id="{7EC43D3C-A50E-4378-BB5E-14CD767033BA}" type="slidenum">
              <a:rPr lang="pl-PL" altLang="it-IT"/>
              <a:pPr>
                <a:defRPr/>
              </a:pPr>
              <a:t>‹N›</a:t>
            </a:fld>
            <a:endParaRPr lang="pl-PL" altLang="it-IT"/>
          </a:p>
        </p:txBody>
      </p:sp>
    </p:spTree>
    <p:extLst>
      <p:ext uri="{BB962C8B-B14F-4D97-AF65-F5344CB8AC3E}">
        <p14:creationId xmlns:p14="http://schemas.microsoft.com/office/powerpoint/2010/main" val="115274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3366CEE3-A455-DEA4-28B3-806B9CC8E79B}"/>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4" name="Rectangle 5">
            <a:extLst>
              <a:ext uri="{FF2B5EF4-FFF2-40B4-BE49-F238E27FC236}">
                <a16:creationId xmlns:a16="http://schemas.microsoft.com/office/drawing/2014/main" id="{89DDC547-059F-4700-6D95-8B87812407AB}"/>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5" name="Rectangle 6">
            <a:extLst>
              <a:ext uri="{FF2B5EF4-FFF2-40B4-BE49-F238E27FC236}">
                <a16:creationId xmlns:a16="http://schemas.microsoft.com/office/drawing/2014/main" id="{A4F301FF-AA65-D727-FF27-2BE0830BAE07}"/>
              </a:ext>
            </a:extLst>
          </p:cNvPr>
          <p:cNvSpPr>
            <a:spLocks noGrp="1" noChangeArrowheads="1"/>
          </p:cNvSpPr>
          <p:nvPr>
            <p:ph type="sldNum" sz="quarter" idx="12"/>
          </p:nvPr>
        </p:nvSpPr>
        <p:spPr>
          <a:ln/>
        </p:spPr>
        <p:txBody>
          <a:bodyPr/>
          <a:lstStyle>
            <a:lvl1pPr>
              <a:defRPr/>
            </a:lvl1pPr>
          </a:lstStyle>
          <a:p>
            <a:pPr>
              <a:defRPr/>
            </a:pPr>
            <a:fld id="{022EDD8E-9C96-4242-ADEC-4DFD7AC455B9}" type="slidenum">
              <a:rPr lang="pl-PL" altLang="it-IT"/>
              <a:pPr>
                <a:defRPr/>
              </a:pPr>
              <a:t>‹N›</a:t>
            </a:fld>
            <a:endParaRPr lang="pl-PL" altLang="it-IT"/>
          </a:p>
        </p:txBody>
      </p:sp>
    </p:spTree>
    <p:extLst>
      <p:ext uri="{BB962C8B-B14F-4D97-AF65-F5344CB8AC3E}">
        <p14:creationId xmlns:p14="http://schemas.microsoft.com/office/powerpoint/2010/main" val="24159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B0BF66-FB56-06D4-34C7-D01D432AB5FB}"/>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3" name="Rectangle 5">
            <a:extLst>
              <a:ext uri="{FF2B5EF4-FFF2-40B4-BE49-F238E27FC236}">
                <a16:creationId xmlns:a16="http://schemas.microsoft.com/office/drawing/2014/main" id="{EC0ADF40-7EFE-BAA0-8B01-2D252C4927D7}"/>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4" name="Rectangle 6">
            <a:extLst>
              <a:ext uri="{FF2B5EF4-FFF2-40B4-BE49-F238E27FC236}">
                <a16:creationId xmlns:a16="http://schemas.microsoft.com/office/drawing/2014/main" id="{0807EF58-D9D3-541B-3717-BED73F1BF206}"/>
              </a:ext>
            </a:extLst>
          </p:cNvPr>
          <p:cNvSpPr>
            <a:spLocks noGrp="1" noChangeArrowheads="1"/>
          </p:cNvSpPr>
          <p:nvPr>
            <p:ph type="sldNum" sz="quarter" idx="12"/>
          </p:nvPr>
        </p:nvSpPr>
        <p:spPr>
          <a:ln/>
        </p:spPr>
        <p:txBody>
          <a:bodyPr/>
          <a:lstStyle>
            <a:lvl1pPr>
              <a:defRPr/>
            </a:lvl1pPr>
          </a:lstStyle>
          <a:p>
            <a:pPr>
              <a:defRPr/>
            </a:pPr>
            <a:fld id="{EDDB5253-F721-4BB3-9840-ECE36A196C88}" type="slidenum">
              <a:rPr lang="pl-PL" altLang="it-IT"/>
              <a:pPr>
                <a:defRPr/>
              </a:pPr>
              <a:t>‹N›</a:t>
            </a:fld>
            <a:endParaRPr lang="pl-PL" altLang="it-IT"/>
          </a:p>
        </p:txBody>
      </p:sp>
    </p:spTree>
    <p:extLst>
      <p:ext uri="{BB962C8B-B14F-4D97-AF65-F5344CB8AC3E}">
        <p14:creationId xmlns:p14="http://schemas.microsoft.com/office/powerpoint/2010/main" val="107815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026B7F06-74AD-F2F3-3CE4-E5593B2DB4E3}"/>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3A8BCF7D-1802-5EB3-7924-BAB8DA98E46C}"/>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10ADCC3B-2C3D-CBB1-0A47-88475F2F8E83}"/>
              </a:ext>
            </a:extLst>
          </p:cNvPr>
          <p:cNvSpPr>
            <a:spLocks noGrp="1" noChangeArrowheads="1"/>
          </p:cNvSpPr>
          <p:nvPr>
            <p:ph type="sldNum" sz="quarter" idx="12"/>
          </p:nvPr>
        </p:nvSpPr>
        <p:spPr>
          <a:ln/>
        </p:spPr>
        <p:txBody>
          <a:bodyPr/>
          <a:lstStyle>
            <a:lvl1pPr>
              <a:defRPr/>
            </a:lvl1pPr>
          </a:lstStyle>
          <a:p>
            <a:pPr>
              <a:defRPr/>
            </a:pPr>
            <a:fld id="{2F0CFDE8-B5A2-4EE2-9805-C0E505D513DE}" type="slidenum">
              <a:rPr lang="pl-PL" altLang="it-IT"/>
              <a:pPr>
                <a:defRPr/>
              </a:pPr>
              <a:t>‹N›</a:t>
            </a:fld>
            <a:endParaRPr lang="pl-PL" altLang="it-IT"/>
          </a:p>
        </p:txBody>
      </p:sp>
    </p:spTree>
    <p:extLst>
      <p:ext uri="{BB962C8B-B14F-4D97-AF65-F5344CB8AC3E}">
        <p14:creationId xmlns:p14="http://schemas.microsoft.com/office/powerpoint/2010/main" val="40947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AE145775-601A-E276-D14E-1B576580079C}"/>
              </a:ext>
            </a:extLst>
          </p:cNvPr>
          <p:cNvSpPr>
            <a:spLocks noGrp="1" noChangeArrowheads="1"/>
          </p:cNvSpPr>
          <p:nvPr>
            <p:ph type="dt" sz="half" idx="10"/>
          </p:nvPr>
        </p:nvSpPr>
        <p:spPr>
          <a:ln/>
        </p:spPr>
        <p:txBody>
          <a:bodyPr/>
          <a:lstStyle>
            <a:lvl1pPr>
              <a:defRPr/>
            </a:lvl1pPr>
          </a:lstStyle>
          <a:p>
            <a:pPr>
              <a:defRPr/>
            </a:pPr>
            <a:endParaRPr lang="pl-PL" altLang="it-IT"/>
          </a:p>
        </p:txBody>
      </p:sp>
      <p:sp>
        <p:nvSpPr>
          <p:cNvPr id="6" name="Rectangle 5">
            <a:extLst>
              <a:ext uri="{FF2B5EF4-FFF2-40B4-BE49-F238E27FC236}">
                <a16:creationId xmlns:a16="http://schemas.microsoft.com/office/drawing/2014/main" id="{A811DC33-A3BB-7134-AA6A-CC0509CD6956}"/>
              </a:ext>
            </a:extLst>
          </p:cNvPr>
          <p:cNvSpPr>
            <a:spLocks noGrp="1" noChangeArrowheads="1"/>
          </p:cNvSpPr>
          <p:nvPr>
            <p:ph type="ftr" sz="quarter" idx="11"/>
          </p:nvPr>
        </p:nvSpPr>
        <p:spPr>
          <a:ln/>
        </p:spPr>
        <p:txBody>
          <a:bodyPr/>
          <a:lstStyle>
            <a:lvl1pPr>
              <a:defRPr/>
            </a:lvl1pPr>
          </a:lstStyle>
          <a:p>
            <a:pPr>
              <a:defRPr/>
            </a:pPr>
            <a:endParaRPr lang="pl-PL" altLang="it-IT"/>
          </a:p>
        </p:txBody>
      </p:sp>
      <p:sp>
        <p:nvSpPr>
          <p:cNvPr id="7" name="Rectangle 6">
            <a:extLst>
              <a:ext uri="{FF2B5EF4-FFF2-40B4-BE49-F238E27FC236}">
                <a16:creationId xmlns:a16="http://schemas.microsoft.com/office/drawing/2014/main" id="{7AA6930B-0768-7709-2F01-CC519AC9778D}"/>
              </a:ext>
            </a:extLst>
          </p:cNvPr>
          <p:cNvSpPr>
            <a:spLocks noGrp="1" noChangeArrowheads="1"/>
          </p:cNvSpPr>
          <p:nvPr>
            <p:ph type="sldNum" sz="quarter" idx="12"/>
          </p:nvPr>
        </p:nvSpPr>
        <p:spPr>
          <a:ln/>
        </p:spPr>
        <p:txBody>
          <a:bodyPr/>
          <a:lstStyle>
            <a:lvl1pPr>
              <a:defRPr/>
            </a:lvl1pPr>
          </a:lstStyle>
          <a:p>
            <a:pPr>
              <a:defRPr/>
            </a:pPr>
            <a:fld id="{324C6BD0-32A6-4A8B-962C-A16E7CD8FE5D}" type="slidenum">
              <a:rPr lang="pl-PL" altLang="it-IT"/>
              <a:pPr>
                <a:defRPr/>
              </a:pPr>
              <a:t>‹N›</a:t>
            </a:fld>
            <a:endParaRPr lang="pl-PL" altLang="it-IT"/>
          </a:p>
        </p:txBody>
      </p:sp>
    </p:spTree>
    <p:extLst>
      <p:ext uri="{BB962C8B-B14F-4D97-AF65-F5344CB8AC3E}">
        <p14:creationId xmlns:p14="http://schemas.microsoft.com/office/powerpoint/2010/main" val="198294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B76178F-E6C4-9F1D-EA48-4FBCA5DA922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it-IT"/>
              <a:t>Kliknij, aby edytować styl wzorca tytułu</a:t>
            </a:r>
          </a:p>
        </p:txBody>
      </p:sp>
      <p:sp>
        <p:nvSpPr>
          <p:cNvPr id="1027" name="Rectangle 3">
            <a:extLst>
              <a:ext uri="{FF2B5EF4-FFF2-40B4-BE49-F238E27FC236}">
                <a16:creationId xmlns:a16="http://schemas.microsoft.com/office/drawing/2014/main" id="{02FC0625-9722-19CC-C47C-8D98C13A74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it-IT"/>
              <a:t>Kliknij, aby edytować style wzorca tekstu</a:t>
            </a:r>
          </a:p>
          <a:p>
            <a:pPr lvl="1"/>
            <a:r>
              <a:rPr lang="pl-PL" altLang="it-IT"/>
              <a:t>Drugi poziom</a:t>
            </a:r>
          </a:p>
          <a:p>
            <a:pPr lvl="2"/>
            <a:r>
              <a:rPr lang="pl-PL" altLang="it-IT"/>
              <a:t>Trzeci poziom</a:t>
            </a:r>
          </a:p>
          <a:p>
            <a:pPr lvl="3"/>
            <a:r>
              <a:rPr lang="pl-PL" altLang="it-IT"/>
              <a:t>Czwarty poziom</a:t>
            </a:r>
          </a:p>
          <a:p>
            <a:pPr lvl="4"/>
            <a:r>
              <a:rPr lang="pl-PL" altLang="it-IT"/>
              <a:t>Piąty poziom</a:t>
            </a:r>
          </a:p>
        </p:txBody>
      </p:sp>
      <p:sp>
        <p:nvSpPr>
          <p:cNvPr id="1028" name="Rectangle 4">
            <a:extLst>
              <a:ext uri="{FF2B5EF4-FFF2-40B4-BE49-F238E27FC236}">
                <a16:creationId xmlns:a16="http://schemas.microsoft.com/office/drawing/2014/main" id="{924C6D2B-3D29-65D1-5639-8307A122F71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pl-PL" altLang="it-IT"/>
          </a:p>
        </p:txBody>
      </p:sp>
      <p:sp>
        <p:nvSpPr>
          <p:cNvPr id="1029" name="Rectangle 5">
            <a:extLst>
              <a:ext uri="{FF2B5EF4-FFF2-40B4-BE49-F238E27FC236}">
                <a16:creationId xmlns:a16="http://schemas.microsoft.com/office/drawing/2014/main" id="{2DB9A2E9-38C0-B9B2-D121-23EB7958860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pl-PL" altLang="it-IT"/>
          </a:p>
        </p:txBody>
      </p:sp>
      <p:sp>
        <p:nvSpPr>
          <p:cNvPr id="1030" name="Rectangle 6">
            <a:extLst>
              <a:ext uri="{FF2B5EF4-FFF2-40B4-BE49-F238E27FC236}">
                <a16:creationId xmlns:a16="http://schemas.microsoft.com/office/drawing/2014/main" id="{4DA96ABF-EC37-4127-9648-29BB201A3C5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C18AB7D-D2FA-4D12-B850-7C0898E3A1AA}" type="slidenum">
              <a:rPr lang="pl-PL" altLang="it-IT"/>
              <a:pPr>
                <a:defRPr/>
              </a:pPr>
              <a:t>‹N›</a:t>
            </a:fld>
            <a:endParaRPr lang="pl-PL"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CB1D09F-6D63-D394-E383-86B26D5D523D}"/>
              </a:ext>
            </a:extLst>
          </p:cNvPr>
          <p:cNvSpPr>
            <a:spLocks noGrp="1" noChangeArrowheads="1"/>
          </p:cNvSpPr>
          <p:nvPr>
            <p:ph type="ctrTitle"/>
          </p:nvPr>
        </p:nvSpPr>
        <p:spPr>
          <a:xfrm>
            <a:off x="215106" y="321091"/>
            <a:ext cx="8713788" cy="1470025"/>
          </a:xfrm>
        </p:spPr>
        <p:txBody>
          <a:bodyPr anchor="ctr"/>
          <a:lstStyle/>
          <a:p>
            <a:pPr eaLnBrk="1" hangingPunct="1"/>
            <a:r>
              <a:rPr lang="it-IT" altLang="it-IT" sz="4400" b="1">
                <a:solidFill>
                  <a:schemeClr val="tx1"/>
                </a:solidFill>
              </a:rPr>
              <a:t>Inclusione e </a:t>
            </a:r>
            <a:r>
              <a:rPr lang="it-IT" altLang="it-IT" sz="4400" b="1" dirty="0">
                <a:solidFill>
                  <a:schemeClr val="tx1"/>
                </a:solidFill>
              </a:rPr>
              <a:t>personalizzazione dell’insegnamento STEAM</a:t>
            </a:r>
            <a:endParaRPr lang="pl-PL" altLang="it-IT" sz="4400" b="1" dirty="0">
              <a:solidFill>
                <a:schemeClr val="tx1"/>
              </a:solidFill>
            </a:endParaRPr>
          </a:p>
        </p:txBody>
      </p:sp>
      <p:sp>
        <p:nvSpPr>
          <p:cNvPr id="3075" name="Rectangle 3">
            <a:extLst>
              <a:ext uri="{FF2B5EF4-FFF2-40B4-BE49-F238E27FC236}">
                <a16:creationId xmlns:a16="http://schemas.microsoft.com/office/drawing/2014/main" id="{20153AF5-1EED-6578-6EA3-E6B6D4E803BD}"/>
              </a:ext>
            </a:extLst>
          </p:cNvPr>
          <p:cNvSpPr>
            <a:spLocks noChangeArrowheads="1"/>
          </p:cNvSpPr>
          <p:nvPr/>
        </p:nvSpPr>
        <p:spPr bwMode="auto">
          <a:xfrm>
            <a:off x="323850" y="4508500"/>
            <a:ext cx="792003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200" b="1" dirty="0">
                <a:solidFill>
                  <a:srgbClr val="002060"/>
                </a:solidFill>
              </a:rPr>
              <a:t>Stefania </a:t>
            </a:r>
            <a:r>
              <a:rPr lang="it-IT" altLang="it-IT" sz="2200" b="1" dirty="0" err="1">
                <a:solidFill>
                  <a:srgbClr val="002060"/>
                </a:solidFill>
              </a:rPr>
              <a:t>Garassini</a:t>
            </a:r>
            <a:endParaRPr lang="it-IT" altLang="it-IT" sz="2200" b="1" dirty="0">
              <a:solidFill>
                <a:srgbClr val="002060"/>
              </a:solidFill>
            </a:endParaRPr>
          </a:p>
          <a:p>
            <a:pPr eaLnBrk="1" hangingPunct="1">
              <a:spcBef>
                <a:spcPct val="0"/>
              </a:spcBef>
              <a:buFontTx/>
              <a:buNone/>
            </a:pPr>
            <a:r>
              <a:rPr lang="it-IT" altLang="it-IT" sz="2200" b="1" dirty="0">
                <a:solidFill>
                  <a:srgbClr val="002060"/>
                </a:solidFill>
              </a:rPr>
              <a:t>https://www.stefaniagarassini.it/</a:t>
            </a:r>
          </a:p>
          <a:p>
            <a:pPr eaLnBrk="1" hangingPunct="1">
              <a:spcBef>
                <a:spcPct val="0"/>
              </a:spcBef>
              <a:buFontTx/>
              <a:buNone/>
            </a:pPr>
            <a:endParaRPr lang="it-IT" altLang="it-IT" sz="2200" b="1" dirty="0">
              <a:solidFill>
                <a:srgbClr val="002060"/>
              </a:solidFill>
            </a:endParaRPr>
          </a:p>
          <a:p>
            <a:pPr eaLnBrk="1" hangingPunct="1">
              <a:spcBef>
                <a:spcPct val="0"/>
              </a:spcBef>
              <a:buFontTx/>
              <a:buNone/>
            </a:pPr>
            <a:r>
              <a:rPr lang="pl-PL" altLang="it-IT" sz="2200" b="1" dirty="0">
                <a:solidFill>
                  <a:schemeClr val="accent3">
                    <a:lumMod val="50000"/>
                  </a:schemeClr>
                </a:solidFill>
              </a:rPr>
              <a:t>Grzegorz Karwasz</a:t>
            </a:r>
            <a:endParaRPr lang="it-IT" altLang="it-IT" sz="2200" b="1" dirty="0">
              <a:solidFill>
                <a:schemeClr val="accent3">
                  <a:lumMod val="50000"/>
                </a:schemeClr>
              </a:solidFill>
            </a:endParaRPr>
          </a:p>
          <a:p>
            <a:pPr eaLnBrk="1" hangingPunct="1">
              <a:spcBef>
                <a:spcPct val="0"/>
              </a:spcBef>
              <a:buFontTx/>
              <a:buNone/>
            </a:pPr>
            <a:r>
              <a:rPr lang="pl-PL" altLang="it-IT" sz="2200" b="1" dirty="0">
                <a:solidFill>
                  <a:schemeClr val="accent3">
                    <a:lumMod val="50000"/>
                  </a:schemeClr>
                </a:solidFill>
              </a:rPr>
              <a:t>http://dydaktyka.fizyka.umk.pl/nowa_strona/?q=node/997</a:t>
            </a:r>
          </a:p>
          <a:p>
            <a:pPr eaLnBrk="1" hangingPunct="1">
              <a:spcBef>
                <a:spcPct val="0"/>
              </a:spcBef>
              <a:buFontTx/>
              <a:buNone/>
            </a:pPr>
            <a:r>
              <a:rPr lang="pl-PL" altLang="it-IT" sz="2200" b="1" dirty="0">
                <a:solidFill>
                  <a:schemeClr val="accent3">
                    <a:lumMod val="50000"/>
                  </a:schemeClr>
                </a:solidFill>
              </a:rPr>
              <a:t>karwasz@fizyka.umk.pl</a:t>
            </a:r>
          </a:p>
        </p:txBody>
      </p:sp>
      <p:sp>
        <p:nvSpPr>
          <p:cNvPr id="3076" name="CasellaDiTesto 1">
            <a:extLst>
              <a:ext uri="{FF2B5EF4-FFF2-40B4-BE49-F238E27FC236}">
                <a16:creationId xmlns:a16="http://schemas.microsoft.com/office/drawing/2014/main" id="{726F607D-514A-CCB2-094D-84944CC7D9DD}"/>
              </a:ext>
            </a:extLst>
          </p:cNvPr>
          <p:cNvSpPr txBox="1">
            <a:spLocks noChangeArrowheads="1"/>
          </p:cNvSpPr>
          <p:nvPr/>
        </p:nvSpPr>
        <p:spPr bwMode="auto">
          <a:xfrm flipH="1">
            <a:off x="323850" y="2087979"/>
            <a:ext cx="8713788"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4400" dirty="0">
                <a:solidFill>
                  <a:srgbClr val="CC0000"/>
                </a:solidFill>
              </a:rPr>
              <a:t>Lo smartphone</a:t>
            </a:r>
          </a:p>
          <a:p>
            <a:pPr>
              <a:spcBef>
                <a:spcPct val="0"/>
              </a:spcBef>
              <a:buFontTx/>
              <a:buNone/>
            </a:pPr>
            <a:r>
              <a:rPr lang="it-IT" altLang="it-IT" sz="4400" dirty="0">
                <a:solidFill>
                  <a:srgbClr val="CC0000"/>
                </a:solidFill>
              </a:rPr>
              <a:t>10 ragioni per non regalarlo alla prima Comunione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16EC4-0D21-E8BC-E8D2-FEAFC079717A}"/>
              </a:ext>
            </a:extLst>
          </p:cNvPr>
          <p:cNvSpPr>
            <a:spLocks noGrp="1"/>
          </p:cNvSpPr>
          <p:nvPr>
            <p:ph type="title"/>
          </p:nvPr>
        </p:nvSpPr>
        <p:spPr>
          <a:xfrm>
            <a:off x="457200" y="-161300"/>
            <a:ext cx="8229600" cy="1143000"/>
          </a:xfrm>
        </p:spPr>
        <p:txBody>
          <a:bodyPr/>
          <a:lstStyle/>
          <a:p>
            <a:r>
              <a:rPr lang="it-IT" sz="3600" dirty="0"/>
              <a:t>Lo smartphone</a:t>
            </a:r>
          </a:p>
        </p:txBody>
      </p:sp>
      <p:pic>
        <p:nvPicPr>
          <p:cNvPr id="4" name="Immagine 3">
            <a:extLst>
              <a:ext uri="{FF2B5EF4-FFF2-40B4-BE49-F238E27FC236}">
                <a16:creationId xmlns:a16="http://schemas.microsoft.com/office/drawing/2014/main" id="{70AD0EF7-D2C0-D73B-C409-DC59FACE92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61" y="893608"/>
            <a:ext cx="3579192" cy="5229200"/>
          </a:xfrm>
          <a:prstGeom prst="rect">
            <a:avLst/>
          </a:prstGeom>
        </p:spPr>
      </p:pic>
      <p:sp>
        <p:nvSpPr>
          <p:cNvPr id="6" name="CasellaDiTesto 5">
            <a:extLst>
              <a:ext uri="{FF2B5EF4-FFF2-40B4-BE49-F238E27FC236}">
                <a16:creationId xmlns:a16="http://schemas.microsoft.com/office/drawing/2014/main" id="{934AF4D4-13EA-79E6-F0F5-DDA7DB7394A8}"/>
              </a:ext>
            </a:extLst>
          </p:cNvPr>
          <p:cNvSpPr txBox="1"/>
          <p:nvPr/>
        </p:nvSpPr>
        <p:spPr>
          <a:xfrm>
            <a:off x="4348160" y="893608"/>
            <a:ext cx="4572000" cy="2308324"/>
          </a:xfrm>
          <a:prstGeom prst="rect">
            <a:avLst/>
          </a:prstGeom>
          <a:noFill/>
        </p:spPr>
        <p:txBody>
          <a:bodyPr wrap="square">
            <a:spAutoFit/>
          </a:bodyPr>
          <a:lstStyle/>
          <a:p>
            <a:r>
              <a:rPr lang="it-IT" dirty="0"/>
              <a:t>Lo smartphone è ormai un regalo quasi scontato alla prima Comunione. Pochi però si chiedono se sia una buona idea mettere nelle mani di un bambino di 9 o 10 anni uno strumento così potente. Eppure, scegliere l’età giusta per dare a un ragazzo un cellulare è una decisione importante.</a:t>
            </a:r>
          </a:p>
          <a:p>
            <a:endParaRPr lang="it-IT" dirty="0"/>
          </a:p>
        </p:txBody>
      </p:sp>
      <p:pic>
        <p:nvPicPr>
          <p:cNvPr id="8" name="Immagine 7" descr="Immagine che contiene persona, parete, interni&#10;&#10;Descrizione generata automaticamente">
            <a:extLst>
              <a:ext uri="{FF2B5EF4-FFF2-40B4-BE49-F238E27FC236}">
                <a16:creationId xmlns:a16="http://schemas.microsoft.com/office/drawing/2014/main" id="{AD936F11-024D-9D52-8B65-D317571F0F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1198" y="2941401"/>
            <a:ext cx="2052844" cy="2052844"/>
          </a:xfrm>
          <a:prstGeom prst="rect">
            <a:avLst/>
          </a:prstGeom>
        </p:spPr>
      </p:pic>
      <p:sp>
        <p:nvSpPr>
          <p:cNvPr id="10" name="CasellaDiTesto 9">
            <a:extLst>
              <a:ext uri="{FF2B5EF4-FFF2-40B4-BE49-F238E27FC236}">
                <a16:creationId xmlns:a16="http://schemas.microsoft.com/office/drawing/2014/main" id="{02FFA9A3-AD51-8ED7-0DDA-11F4F6D98A7D}"/>
              </a:ext>
            </a:extLst>
          </p:cNvPr>
          <p:cNvSpPr txBox="1"/>
          <p:nvPr/>
        </p:nvSpPr>
        <p:spPr>
          <a:xfrm>
            <a:off x="4403988" y="4994244"/>
            <a:ext cx="4572000" cy="1569660"/>
          </a:xfrm>
          <a:prstGeom prst="rect">
            <a:avLst/>
          </a:prstGeom>
          <a:noFill/>
        </p:spPr>
        <p:txBody>
          <a:bodyPr wrap="square">
            <a:spAutoFit/>
          </a:bodyPr>
          <a:lstStyle/>
          <a:p>
            <a:r>
              <a:rPr lang="it-IT" sz="1600" dirty="0"/>
              <a:t>Insegno Content Management e Digital Journalism all’Università Cattolica di Milano, collaboro con il mensile Domus e con il quotidiano Avvenire e sono presidente di Aiart Milano, associazione nazionale che opera nella formazione a un uso consapevole dei media.</a:t>
            </a:r>
          </a:p>
        </p:txBody>
      </p:sp>
    </p:spTree>
    <p:extLst>
      <p:ext uri="{BB962C8B-B14F-4D97-AF65-F5344CB8AC3E}">
        <p14:creationId xmlns:p14="http://schemas.microsoft.com/office/powerpoint/2010/main" val="273178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a:xfrm>
            <a:off x="457200" y="40465"/>
            <a:ext cx="8229600" cy="1143000"/>
          </a:xfrm>
        </p:spPr>
        <p:txBody>
          <a:bodyPr/>
          <a:lstStyle/>
          <a:p>
            <a:r>
              <a:rPr lang="it-IT" altLang="it-IT" dirty="0"/>
              <a:t>«Intelligenza emotiva»</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251681" y="980728"/>
            <a:ext cx="864063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dirty="0"/>
              <a:t>Come abbiamo visto nella Ragione 1, a quell’età il cervello è ancora in fase di formazione e tra le funzionalità che si stanno mettendo a punto c’è proprio la </a:t>
            </a:r>
            <a:r>
              <a:rPr lang="it-IT" altLang="it-IT" i="1" dirty="0"/>
              <a:t>consapevolezza di sé</a:t>
            </a:r>
            <a:r>
              <a:rPr lang="it-IT" altLang="it-IT" dirty="0"/>
              <a:t>: è il momento in cui, come ricorda la neuroscienziata Sarah-</a:t>
            </a:r>
            <a:r>
              <a:rPr lang="it-IT" altLang="it-IT" dirty="0" err="1"/>
              <a:t>Jayne</a:t>
            </a:r>
            <a:r>
              <a:rPr lang="it-IT" altLang="it-IT" dirty="0"/>
              <a:t> </a:t>
            </a:r>
            <a:r>
              <a:rPr lang="it-IT" altLang="it-IT" dirty="0" err="1"/>
              <a:t>Blakemore</a:t>
            </a:r>
            <a:r>
              <a:rPr lang="it-IT" altLang="it-IT" dirty="0"/>
              <a:t> «costruiamo chi siamo e come siamo visti dagli altri.» </a:t>
            </a:r>
          </a:p>
          <a:p>
            <a:endParaRPr lang="it-IT" altLang="it-IT" dirty="0"/>
          </a:p>
          <a:p>
            <a:r>
              <a:rPr lang="it-IT" altLang="it-IT" dirty="0"/>
              <a:t>Teniamo presente questa fragilità e il conseguente bisogno estremo di conferme, lasciamo che in parte cerchino queste nei social, ma facciamo in modo che in nostri figli non si ritrovino a mendicare a tutti i costi un briciolo di attenzione online. </a:t>
            </a:r>
          </a:p>
          <a:p>
            <a:endParaRPr lang="it-IT" altLang="it-IT" dirty="0"/>
          </a:p>
          <a:p>
            <a:r>
              <a:rPr lang="it-IT" altLang="it-IT" dirty="0"/>
              <a:t>Diamogliela noi, anche se magari ce la chiedono proprio mentre stanno sparando a un alieno in uno scenario di cadaveri e macerie o guardando l’ennesimo video assurdo sul Web, oppure quando semplicemente [anche noi] abbiamo altro da fare. </a:t>
            </a:r>
          </a:p>
          <a:p>
            <a:endParaRPr lang="it-IT" altLang="it-IT" dirty="0"/>
          </a:p>
          <a:p>
            <a:r>
              <a:rPr lang="it-IT" altLang="it-IT" dirty="0"/>
              <a:t>Non c’è bisogno di regalare a un bambino di 7 anni lo smartphone: basta condividere qualche nostra esperienza con lui. (p. 96-97)</a:t>
            </a:r>
          </a:p>
          <a:p>
            <a:endParaRPr lang="it-IT" altLang="it-IT" dirty="0"/>
          </a:p>
          <a:p>
            <a:r>
              <a:rPr lang="it-IT" altLang="it-IT" dirty="0">
                <a:solidFill>
                  <a:schemeClr val="accent2"/>
                </a:solidFill>
              </a:rPr>
              <a:t>Preparare una torta, andare in montagna, fare vela, danza, riparare la biciclette etc. </a:t>
            </a:r>
          </a:p>
          <a:p>
            <a:r>
              <a:rPr lang="it-IT" altLang="it-IT" dirty="0">
                <a:solidFill>
                  <a:schemeClr val="accent2"/>
                </a:solidFill>
              </a:rPr>
              <a:t>Ma insieme, come dei </a:t>
            </a:r>
            <a:r>
              <a:rPr lang="it-IT" altLang="it-IT" i="1" dirty="0">
                <a:solidFill>
                  <a:schemeClr val="accent2"/>
                </a:solidFill>
              </a:rPr>
              <a:t>partner.</a:t>
            </a:r>
            <a:r>
              <a:rPr lang="it-IT" altLang="it-IT" dirty="0">
                <a:solidFill>
                  <a:schemeClr val="accent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p:txBody>
          <a:bodyPr/>
          <a:lstStyle/>
          <a:p>
            <a:r>
              <a:rPr lang="it-IT" altLang="it-IT" dirty="0"/>
              <a:t>«10 ragioni»</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323850" y="1628775"/>
            <a:ext cx="8332788"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400" dirty="0"/>
              <a:t>Non rubare l’infanzia a tuo figlio</a:t>
            </a:r>
          </a:p>
          <a:p>
            <a:endParaRPr lang="it-IT" altLang="it-IT" dirty="0"/>
          </a:p>
          <a:p>
            <a:r>
              <a:rPr lang="it-IT" altLang="it-IT" sz="2000" dirty="0">
                <a:solidFill>
                  <a:schemeClr val="accent2"/>
                </a:solidFill>
              </a:rPr>
              <a:t>Netflix: «Tredici» – Nuova Zelanda, incitamento al suicidio - raccomandazione di non guardare il film da soli</a:t>
            </a:r>
          </a:p>
          <a:p>
            <a:endParaRPr lang="it-IT" altLang="it-IT" sz="2000" dirty="0">
              <a:solidFill>
                <a:schemeClr val="accent2"/>
              </a:solidFill>
            </a:endParaRPr>
          </a:p>
          <a:p>
            <a:r>
              <a:rPr lang="it-IT" altLang="it-IT" sz="2000" dirty="0">
                <a:solidFill>
                  <a:schemeClr val="accent2"/>
                </a:solidFill>
              </a:rPr>
              <a:t>«Me contro Te» è uno di spettacoli «culto» per ragazzi: </a:t>
            </a:r>
          </a:p>
          <a:p>
            <a:endParaRPr lang="it-IT" altLang="it-IT" sz="2000" dirty="0"/>
          </a:p>
          <a:p>
            <a:r>
              <a:rPr lang="it-IT" altLang="it-IT" sz="2000" dirty="0"/>
              <a:t>Non mancheranno le brutte sorprese, perché contenuti beceri, o semplicemente molto stupidi, abbondano e sono virali, ma non lascatevi spaventare. Non serve a niente comunicare a vostro figlio che giudicate il suo youtuber preferito un perfetto idiota, anzi,  un simile approccio istintivo ha l’effetto immediato di far sì che non vi racconti più nulla di quello che fa online (p. 53) </a:t>
            </a:r>
          </a:p>
        </p:txBody>
      </p:sp>
    </p:spTree>
    <p:extLst>
      <p:ext uri="{BB962C8B-B14F-4D97-AF65-F5344CB8AC3E}">
        <p14:creationId xmlns:p14="http://schemas.microsoft.com/office/powerpoint/2010/main" val="186907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0771012D-72C4-9676-DD8E-19A9E7760800}"/>
              </a:ext>
            </a:extLst>
          </p:cNvPr>
          <p:cNvSpPr>
            <a:spLocks noGrp="1" noChangeArrowheads="1"/>
          </p:cNvSpPr>
          <p:nvPr>
            <p:ph type="title"/>
          </p:nvPr>
        </p:nvSpPr>
        <p:spPr/>
        <p:txBody>
          <a:bodyPr/>
          <a:lstStyle/>
          <a:p>
            <a:r>
              <a:rPr lang="it-IT" altLang="it-IT" sz="3600" dirty="0"/>
              <a:t>L’uso consapevole delle tecnologie</a:t>
            </a:r>
          </a:p>
        </p:txBody>
      </p:sp>
      <p:sp>
        <p:nvSpPr>
          <p:cNvPr id="4099" name="CasellaDiTesto 2">
            <a:extLst>
              <a:ext uri="{FF2B5EF4-FFF2-40B4-BE49-F238E27FC236}">
                <a16:creationId xmlns:a16="http://schemas.microsoft.com/office/drawing/2014/main" id="{9B038BF6-1352-844F-AB98-93A1B8D1C35B}"/>
              </a:ext>
            </a:extLst>
          </p:cNvPr>
          <p:cNvSpPr txBox="1">
            <a:spLocks noChangeArrowheads="1"/>
          </p:cNvSpPr>
          <p:nvPr/>
        </p:nvSpPr>
        <p:spPr bwMode="auto">
          <a:xfrm>
            <a:off x="405606" y="1417638"/>
            <a:ext cx="841486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000" dirty="0"/>
              <a:t>È innegabile che i bambini e gli adolescenti di oggi abbiano una naturale famigliarità con gli  strumenti tecnologici. Se mettiamo il nostro smartphone in mano al figlio undicenne è sicuro che scoverà da solo funzionalità per noi del tutto sconosciute e riuscirà in attimo a far funzionare quell’app che ci risultava impossibile da utilizzare. Ma è quasi certo che sia del tutto inconsapevole delle operazioni che sta compiendo. (p.14)</a:t>
            </a:r>
          </a:p>
          <a:p>
            <a:endParaRPr lang="it-IT" altLang="it-IT" sz="2000" dirty="0"/>
          </a:p>
          <a:p>
            <a:r>
              <a:rPr lang="it-IT" altLang="it-IT" sz="2000" dirty="0"/>
              <a:t>Le difficoltà non nascono con la tecnologia, hanno radici più profonde, gli strumenti possono amplificarle, ma se usati bene sono una risorsa per migliorare la situazione. Il requisito fondamentale perché ciò avvenga è mantenere il controllo, ricordando sempre che educare all’uso delle tecnologie significa prima di tutto </a:t>
            </a:r>
            <a:r>
              <a:rPr lang="it-IT" altLang="it-IT" sz="2000" b="1" dirty="0"/>
              <a:t>educare</a:t>
            </a:r>
            <a:r>
              <a:rPr lang="it-IT" altLang="it-IT" sz="2000" dirty="0"/>
              <a:t> (p.18)</a:t>
            </a:r>
          </a:p>
        </p:txBody>
      </p:sp>
    </p:spTree>
    <p:extLst>
      <p:ext uri="{BB962C8B-B14F-4D97-AF65-F5344CB8AC3E}">
        <p14:creationId xmlns:p14="http://schemas.microsoft.com/office/powerpoint/2010/main" val="278069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831ED-E32F-629A-E361-93BB2763941E}"/>
              </a:ext>
            </a:extLst>
          </p:cNvPr>
          <p:cNvSpPr>
            <a:spLocks noGrp="1"/>
          </p:cNvSpPr>
          <p:nvPr>
            <p:ph type="title"/>
          </p:nvPr>
        </p:nvSpPr>
        <p:spPr>
          <a:xfrm>
            <a:off x="720538" y="31629"/>
            <a:ext cx="8229600" cy="1143000"/>
          </a:xfrm>
        </p:spPr>
        <p:txBody>
          <a:bodyPr/>
          <a:lstStyle/>
          <a:p>
            <a:r>
              <a:rPr lang="it-IT" sz="3600" dirty="0"/>
              <a:t>Post-TV, RAI 2, 20/12/2022</a:t>
            </a:r>
          </a:p>
        </p:txBody>
      </p:sp>
      <p:sp>
        <p:nvSpPr>
          <p:cNvPr id="3" name="CasellaDiTesto 2">
            <a:extLst>
              <a:ext uri="{FF2B5EF4-FFF2-40B4-BE49-F238E27FC236}">
                <a16:creationId xmlns:a16="http://schemas.microsoft.com/office/drawing/2014/main" id="{23FCD028-1ACC-C3BF-B19B-ACC50BA17D38}"/>
              </a:ext>
            </a:extLst>
          </p:cNvPr>
          <p:cNvSpPr txBox="1">
            <a:spLocks noChangeArrowheads="1"/>
          </p:cNvSpPr>
          <p:nvPr/>
        </p:nvSpPr>
        <p:spPr bwMode="auto">
          <a:xfrm>
            <a:off x="193861" y="603129"/>
            <a:ext cx="8756277"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b="1" dirty="0"/>
              <a:t>Il Ministro: </a:t>
            </a:r>
          </a:p>
          <a:p>
            <a:pPr marL="285750" indent="-285750">
              <a:buFontTx/>
              <a:buChar char="-"/>
            </a:pPr>
            <a:r>
              <a:rPr lang="it-IT" altLang="it-IT" dirty="0"/>
              <a:t>non è una direttiva nuova, ma la sollecitazione delle indicazioni già emanate 2007</a:t>
            </a:r>
          </a:p>
          <a:p>
            <a:pPr marL="285750" indent="-285750">
              <a:buFontTx/>
              <a:buChar char="-"/>
            </a:pPr>
            <a:r>
              <a:rPr lang="it-IT" altLang="it-IT" dirty="0"/>
              <a:t>non si prevedono delle sanzioni: gli istituti si organizzano secondo i regolamenti </a:t>
            </a:r>
          </a:p>
          <a:p>
            <a:pPr marL="285750" indent="-285750">
              <a:buFontTx/>
              <a:buChar char="-"/>
            </a:pPr>
            <a:r>
              <a:rPr lang="it-IT" altLang="it-IT" dirty="0"/>
              <a:t>ovviamente, bisogna distinguere l’uso didattico dall’uso improprio</a:t>
            </a:r>
          </a:p>
          <a:p>
            <a:r>
              <a:rPr lang="it-IT" altLang="it-IT" b="1" dirty="0"/>
              <a:t>Presidente dell’Associazione di Presidi:</a:t>
            </a:r>
          </a:p>
          <a:p>
            <a:r>
              <a:rPr lang="it-IT" altLang="it-IT" dirty="0"/>
              <a:t> - è permesso l’uso della carta e penna durante la lezione, ma è vietato l’uso di questi per giocare la battaglia navale durante la lezione</a:t>
            </a:r>
          </a:p>
          <a:p>
            <a:r>
              <a:rPr lang="it-IT" altLang="it-IT" b="1" dirty="0"/>
              <a:t>Red. Moreno</a:t>
            </a:r>
            <a:r>
              <a:rPr lang="it-IT" altLang="it-IT" dirty="0"/>
              <a:t>:</a:t>
            </a:r>
          </a:p>
          <a:p>
            <a:pPr marL="285750" indent="-285750">
              <a:buFontTx/>
              <a:buChar char="-"/>
            </a:pPr>
            <a:r>
              <a:rPr lang="it-IT" altLang="it-IT" dirty="0"/>
              <a:t>vogliamo la digitalizzazione della scuola, ma non l’uso ludico dei device</a:t>
            </a:r>
          </a:p>
          <a:p>
            <a:r>
              <a:rPr lang="it-IT" altLang="it-IT" b="1" dirty="0"/>
              <a:t>Psicologa</a:t>
            </a:r>
            <a:r>
              <a:rPr lang="it-IT" altLang="it-IT" dirty="0"/>
              <a:t> (Policlinico Gemelli):</a:t>
            </a:r>
          </a:p>
          <a:p>
            <a:pPr marL="285750" indent="-285750">
              <a:buFontTx/>
              <a:buChar char="-"/>
            </a:pPr>
            <a:r>
              <a:rPr lang="it-IT" altLang="it-IT" dirty="0"/>
              <a:t>l’uso indiscriminato dello smartphone crea dipendenza (anche degli adulti) e impedisce trasformare l’attenzione (i primi 30’’) nella concentrazione (oltre 60’’)</a:t>
            </a:r>
          </a:p>
          <a:p>
            <a:pPr marL="285750" indent="-285750">
              <a:buFontTx/>
              <a:buChar char="-"/>
            </a:pPr>
            <a:r>
              <a:rPr lang="it-IT" altLang="it-IT" dirty="0"/>
              <a:t>Il telefonino, rispetto al tablet o il computer, rovina la vista</a:t>
            </a:r>
          </a:p>
          <a:p>
            <a:r>
              <a:rPr lang="it-IT" altLang="it-IT" b="1" dirty="0"/>
              <a:t>Preside </a:t>
            </a:r>
            <a:r>
              <a:rPr lang="it-IT" altLang="it-IT" dirty="0"/>
              <a:t>(Liceo di Bologna):</a:t>
            </a:r>
          </a:p>
          <a:p>
            <a:pPr marL="285750" indent="-285750">
              <a:buFontTx/>
              <a:buChar char="-"/>
            </a:pPr>
            <a:r>
              <a:rPr lang="it-IT" altLang="it-IT" dirty="0"/>
              <a:t>questo anno non abbiamo avuto casi gravi del uso improprio dello smartphone</a:t>
            </a:r>
          </a:p>
          <a:p>
            <a:r>
              <a:rPr lang="it-IT" altLang="it-IT" b="1" dirty="0"/>
              <a:t>Ragazzi</a:t>
            </a:r>
            <a:r>
              <a:rPr lang="it-IT" altLang="it-IT" b="1" i="1" dirty="0"/>
              <a:t> </a:t>
            </a:r>
            <a:r>
              <a:rPr lang="it-IT" altLang="it-IT" dirty="0"/>
              <a:t>del «Collegio» - mostrano gravi sintomi del distacco, simili a tossicodipendenti – difficoltà di formulare le frasi, nervosismo sull’argomento </a:t>
            </a:r>
          </a:p>
          <a:p>
            <a:r>
              <a:rPr lang="it-IT" altLang="it-IT" dirty="0"/>
              <a:t>- «Quando, durante la lezione, scambio i messaggi del gruppo, tutti sono lì»</a:t>
            </a:r>
          </a:p>
          <a:p>
            <a:r>
              <a:rPr lang="it-IT" altLang="it-IT" b="1" dirty="0"/>
              <a:t>Maria Karwasz</a:t>
            </a:r>
            <a:r>
              <a:rPr lang="it-IT" altLang="it-IT" dirty="0"/>
              <a:t>: </a:t>
            </a:r>
            <a:r>
              <a:rPr lang="it-IT" altLang="it-IT" dirty="0" err="1"/>
              <a:t>ils</a:t>
            </a:r>
            <a:r>
              <a:rPr lang="it-IT" altLang="it-IT" dirty="0"/>
              <a:t> </a:t>
            </a:r>
            <a:r>
              <a:rPr lang="it-IT" altLang="it-IT" dirty="0" err="1"/>
              <a:t>Metaverso</a:t>
            </a:r>
            <a:r>
              <a:rPr lang="it-IT" altLang="it-IT" dirty="0"/>
              <a:t>, cioè due mondi separati si chiama </a:t>
            </a:r>
            <a:r>
              <a:rPr lang="it-IT" altLang="it-IT" i="1" dirty="0"/>
              <a:t>schizofrenia</a:t>
            </a:r>
            <a:r>
              <a:rPr lang="it-IT" altLang="it-IT" dirty="0"/>
              <a:t> </a:t>
            </a:r>
            <a:endParaRPr lang="it-IT" altLang="it-IT" b="1" dirty="0"/>
          </a:p>
        </p:txBody>
      </p:sp>
    </p:spTree>
    <p:extLst>
      <p:ext uri="{BB962C8B-B14F-4D97-AF65-F5344CB8AC3E}">
        <p14:creationId xmlns:p14="http://schemas.microsoft.com/office/powerpoint/2010/main" val="391127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831ED-E32F-629A-E361-93BB2763941E}"/>
              </a:ext>
            </a:extLst>
          </p:cNvPr>
          <p:cNvSpPr>
            <a:spLocks noGrp="1"/>
          </p:cNvSpPr>
          <p:nvPr>
            <p:ph type="title"/>
          </p:nvPr>
        </p:nvSpPr>
        <p:spPr>
          <a:xfrm>
            <a:off x="450244" y="9925"/>
            <a:ext cx="8229600" cy="1143000"/>
          </a:xfrm>
        </p:spPr>
        <p:txBody>
          <a:bodyPr/>
          <a:lstStyle/>
          <a:p>
            <a:r>
              <a:rPr lang="it-IT" sz="3600" dirty="0"/>
              <a:t>GK (iper-costruttivismo)</a:t>
            </a:r>
          </a:p>
        </p:txBody>
      </p:sp>
      <p:sp>
        <p:nvSpPr>
          <p:cNvPr id="3" name="CasellaDiTesto 2">
            <a:extLst>
              <a:ext uri="{FF2B5EF4-FFF2-40B4-BE49-F238E27FC236}">
                <a16:creationId xmlns:a16="http://schemas.microsoft.com/office/drawing/2014/main" id="{23FCD028-1ACC-C3BF-B19B-ACC50BA17D38}"/>
              </a:ext>
            </a:extLst>
          </p:cNvPr>
          <p:cNvSpPr txBox="1">
            <a:spLocks noChangeArrowheads="1"/>
          </p:cNvSpPr>
          <p:nvPr/>
        </p:nvSpPr>
        <p:spPr bwMode="auto">
          <a:xfrm>
            <a:off x="186905" y="968259"/>
            <a:ext cx="8756277" cy="62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buFontTx/>
              <a:buChar char="-"/>
            </a:pPr>
            <a:r>
              <a:rPr lang="it-IT" altLang="it-IT" sz="2000" b="1" dirty="0"/>
              <a:t>«</a:t>
            </a:r>
            <a:r>
              <a:rPr lang="it-IT" altLang="it-IT" sz="2000" dirty="0"/>
              <a:t>Tutti telefonini sui banchi, subito!» (per evitare lo stato di tensione neurotica, che impedisce la concentrazione</a:t>
            </a:r>
          </a:p>
          <a:p>
            <a:pPr marL="285750" indent="-285750">
              <a:buFontTx/>
              <a:buChar char="-"/>
            </a:pPr>
            <a:r>
              <a:rPr lang="it-IT" altLang="it-IT" sz="2000" dirty="0"/>
              <a:t>«Telefonini accesi, ma con lo schermo in giù» – per non distrarre l’attenzione</a:t>
            </a:r>
          </a:p>
          <a:p>
            <a:pPr marL="285750" indent="-285750">
              <a:buFontTx/>
              <a:buChar char="-"/>
            </a:pPr>
            <a:r>
              <a:rPr lang="it-IT" altLang="it-IT" sz="2000" dirty="0"/>
              <a:t>«Se qualcuno via chiama, rispondete per favore, ma sotto voce. Non è gentile non rispondere, se qualcuno vi rivolge la parola»</a:t>
            </a:r>
          </a:p>
          <a:p>
            <a:pPr marL="285750" indent="-285750">
              <a:buFontTx/>
              <a:buChar char="-"/>
            </a:pPr>
            <a:r>
              <a:rPr lang="it-IT" altLang="it-IT" sz="2000" dirty="0"/>
              <a:t>«Se arriva un SMS, leggete lo subito. È meglio distrarsi per due secondi, che passare un’ora nello stato di tensione: vi arriva qualche malattia neurotica»</a:t>
            </a:r>
          </a:p>
          <a:p>
            <a:pPr marL="285750" indent="-285750">
              <a:buFontTx/>
              <a:buChar char="-"/>
            </a:pPr>
            <a:r>
              <a:rPr lang="it-IT" altLang="it-IT" sz="2000" dirty="0"/>
              <a:t>«Ma se qualcuno risponde al SMS, viene subito espulso dall’aula, e il telefonino rimane sul suo banco»</a:t>
            </a:r>
          </a:p>
          <a:p>
            <a:pPr marL="285750" indent="-285750">
              <a:buFontTx/>
              <a:buChar char="-"/>
            </a:pPr>
            <a:r>
              <a:rPr lang="it-IT" altLang="it-IT" sz="2000" dirty="0"/>
              <a:t>«Adesso, la parola ‘Galileo’ cercate subito sulla </a:t>
            </a:r>
            <a:r>
              <a:rPr lang="it-IT" altLang="it-IT" sz="2000" dirty="0" err="1"/>
              <a:t>wikipedia</a:t>
            </a:r>
            <a:r>
              <a:rPr lang="it-IT" altLang="it-IT" sz="2000" dirty="0"/>
              <a:t>, e poi confrontiamo la stessa voca sulla </a:t>
            </a:r>
            <a:r>
              <a:rPr lang="it-IT" altLang="it-IT" sz="2000" dirty="0" err="1"/>
              <a:t>wikipedia</a:t>
            </a:r>
            <a:r>
              <a:rPr lang="it-IT" altLang="it-IT" sz="2000" dirty="0"/>
              <a:t> inglese»</a:t>
            </a:r>
          </a:p>
          <a:p>
            <a:r>
              <a:rPr lang="it-IT" altLang="it-IT" sz="2000" b="1" dirty="0"/>
              <a:t>Motivazione: </a:t>
            </a:r>
          </a:p>
          <a:p>
            <a:pPr marL="342900" indent="-342900">
              <a:buFontTx/>
              <a:buChar char="-"/>
            </a:pPr>
            <a:r>
              <a:rPr lang="it-IT" altLang="it-IT" sz="2000" dirty="0"/>
              <a:t>evitare il sintomo di tossico dipendenti, e la schizofrenia</a:t>
            </a:r>
          </a:p>
          <a:p>
            <a:pPr marL="342900" indent="-342900">
              <a:buFontTx/>
              <a:buChar char="-"/>
            </a:pPr>
            <a:r>
              <a:rPr lang="it-IT" altLang="it-IT" sz="2000" dirty="0"/>
              <a:t>Insegnare l’uso ragionato del potente mezzo della didattica digitale che è il telefonino</a:t>
            </a:r>
          </a:p>
          <a:p>
            <a:pPr marL="342900" indent="-342900">
              <a:buFontTx/>
              <a:buChar char="-"/>
            </a:pPr>
            <a:r>
              <a:rPr lang="it-IT" altLang="it-IT" sz="2000" dirty="0"/>
              <a:t>A casa consiglio comprare un computer portatile (con la tastiera) piuttosto che il telefonino</a:t>
            </a:r>
          </a:p>
          <a:p>
            <a:endParaRPr lang="it-IT" altLang="it-IT" dirty="0"/>
          </a:p>
        </p:txBody>
      </p:sp>
    </p:spTree>
    <p:extLst>
      <p:ext uri="{BB962C8B-B14F-4D97-AF65-F5344CB8AC3E}">
        <p14:creationId xmlns:p14="http://schemas.microsoft.com/office/powerpoint/2010/main" val="220379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A6111-FD70-F553-06D2-1D3ABD16E913}"/>
              </a:ext>
            </a:extLst>
          </p:cNvPr>
          <p:cNvSpPr>
            <a:spLocks noGrp="1"/>
          </p:cNvSpPr>
          <p:nvPr>
            <p:ph type="title"/>
          </p:nvPr>
        </p:nvSpPr>
        <p:spPr>
          <a:xfrm>
            <a:off x="457199" y="0"/>
            <a:ext cx="8229600" cy="1143000"/>
          </a:xfrm>
        </p:spPr>
        <p:txBody>
          <a:bodyPr/>
          <a:lstStyle/>
          <a:p>
            <a:r>
              <a:rPr lang="it-IT" sz="3600" dirty="0"/>
              <a:t>Conclusioni</a:t>
            </a:r>
          </a:p>
        </p:txBody>
      </p:sp>
      <p:sp>
        <p:nvSpPr>
          <p:cNvPr id="3" name="CasellaDiTesto 2">
            <a:extLst>
              <a:ext uri="{FF2B5EF4-FFF2-40B4-BE49-F238E27FC236}">
                <a16:creationId xmlns:a16="http://schemas.microsoft.com/office/drawing/2014/main" id="{604C6CA9-AE07-D93C-FFFE-154B9B244E16}"/>
              </a:ext>
            </a:extLst>
          </p:cNvPr>
          <p:cNvSpPr txBox="1">
            <a:spLocks noChangeArrowheads="1"/>
          </p:cNvSpPr>
          <p:nvPr/>
        </p:nvSpPr>
        <p:spPr bwMode="auto">
          <a:xfrm>
            <a:off x="193860" y="1112168"/>
            <a:ext cx="8756277"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buFont typeface="Wingdings" panose="05000000000000000000" pitchFamily="2" charset="2"/>
              <a:buChar char="Ø"/>
            </a:pPr>
            <a:r>
              <a:rPr lang="it-IT" altLang="it-IT" sz="2000" dirty="0"/>
              <a:t>Viviamo nell’era digitale, a non esiste la strada indietro (così come la scrittura cuneiforme sulle tavolette d’argilla dovevano suscitare le proteste di chi scriveva ancora col bastone sulla sabbia)</a:t>
            </a:r>
          </a:p>
          <a:p>
            <a:pPr marL="342900" indent="-342900">
              <a:buFont typeface="Wingdings" panose="05000000000000000000" pitchFamily="2" charset="2"/>
              <a:buChar char="Ø"/>
            </a:pPr>
            <a:r>
              <a:rPr lang="it-IT" altLang="it-IT" sz="2000" dirty="0"/>
              <a:t>Lo smartphone supera con la potenza di calcolo (elaborazione dell’immagine, video, trasmissione di dati) i più formidabili computer che permisero di andare sulla Luna</a:t>
            </a:r>
          </a:p>
          <a:p>
            <a:pPr marL="342900" indent="-342900">
              <a:buFont typeface="Wingdings" panose="05000000000000000000" pitchFamily="2" charset="2"/>
              <a:buChar char="Ø"/>
            </a:pPr>
            <a:r>
              <a:rPr lang="it-IT" altLang="it-IT" sz="2000" dirty="0"/>
              <a:t>Il vantaggio insuperabile dello smartphone è la possibilità immediata d’accesso alle banche di dati, i.e. alla sapienza collettiva dell’umanità, oltre le possibilità di fare traduzione simultanea, elaborare di filmati etc.</a:t>
            </a:r>
          </a:p>
          <a:p>
            <a:pPr marL="342900" indent="-342900">
              <a:buFont typeface="Wingdings" panose="05000000000000000000" pitchFamily="2" charset="2"/>
              <a:buChar char="Ø"/>
            </a:pPr>
            <a:r>
              <a:rPr lang="it-IT" altLang="it-IT" sz="2000" dirty="0"/>
              <a:t>Il pericolo reale è la schizofrenia delle relazioni sociali: un mondo inesistente («</a:t>
            </a:r>
            <a:r>
              <a:rPr lang="it-IT" altLang="it-IT" sz="2000" dirty="0" err="1"/>
              <a:t>vinb</a:t>
            </a:r>
            <a:r>
              <a:rPr lang="it-IT" altLang="it-IT" sz="2000"/>
              <a:t> rtuale</a:t>
            </a:r>
            <a:r>
              <a:rPr lang="it-IT" altLang="it-IT" sz="2000" dirty="0"/>
              <a:t>») che sostituisce questo palpabile. </a:t>
            </a:r>
          </a:p>
          <a:p>
            <a:pPr marL="342900" indent="-342900">
              <a:buFont typeface="Wingdings" panose="05000000000000000000" pitchFamily="2" charset="2"/>
              <a:buChar char="Ø"/>
            </a:pPr>
            <a:r>
              <a:rPr lang="it-IT" altLang="it-IT" sz="2000" dirty="0"/>
              <a:t>Conviene anche distinguere l’informatica «buona», cioè quella che permette la traduzioni on-line, fornisce le informazioni, enciclopedie, dalla  «gazza ladra», che richiede dei dati personali, e vende scatole colorate o mondi fantasma.  </a:t>
            </a:r>
          </a:p>
          <a:p>
            <a:endParaRPr lang="it-IT" altLang="it-IT" dirty="0"/>
          </a:p>
        </p:txBody>
      </p:sp>
    </p:spTree>
    <p:extLst>
      <p:ext uri="{BB962C8B-B14F-4D97-AF65-F5344CB8AC3E}">
        <p14:creationId xmlns:p14="http://schemas.microsoft.com/office/powerpoint/2010/main" val="2997171539"/>
      </p:ext>
    </p:extLst>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9762</TotalTime>
  <Words>1158</Words>
  <Application>Microsoft Office PowerPoint</Application>
  <PresentationFormat>Presentazione su schermo (4:3)</PresentationFormat>
  <Paragraphs>69</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Wingdings</vt:lpstr>
      <vt:lpstr>Projekt domyślny</vt:lpstr>
      <vt:lpstr>Inclusione e personalizzazione dell’insegnamento STEAM</vt:lpstr>
      <vt:lpstr>Lo smartphone</vt:lpstr>
      <vt:lpstr>«Intelligenza emotiva»</vt:lpstr>
      <vt:lpstr>«10 ragioni»</vt:lpstr>
      <vt:lpstr>L’uso consapevole delle tecnologie</vt:lpstr>
      <vt:lpstr>Post-TV, RAI 2, 20/12/2022</vt:lpstr>
      <vt:lpstr>GK (iper-costruttivismo)</vt:lpstr>
      <vt:lpstr>Conclusioni</vt:lpstr>
    </vt:vector>
  </TitlesOfParts>
  <Company>PAP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principio…</dc:title>
  <dc:creator>GK</dc:creator>
  <cp:lastModifiedBy>Maria Karwasz</cp:lastModifiedBy>
  <cp:revision>216</cp:revision>
  <dcterms:created xsi:type="dcterms:W3CDTF">2006-02-09T22:46:12Z</dcterms:created>
  <dcterms:modified xsi:type="dcterms:W3CDTF">2022-12-21T17:52:46Z</dcterms:modified>
</cp:coreProperties>
</file>