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77" r:id="rId2"/>
    <p:sldId id="378" r:id="rId3"/>
  </p:sldIdLst>
  <p:sldSz cx="9144000" cy="6858000" type="screen4x3"/>
  <p:notesSz cx="7102475" cy="10233025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00"/>
    <a:srgbClr val="003300"/>
    <a:srgbClr val="FFFF00"/>
    <a:srgbClr val="008000"/>
    <a:srgbClr val="FFFFCC"/>
    <a:srgbClr val="FFFF99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35" autoAdjust="0"/>
    <p:restoredTop sz="94718" autoAdjust="0"/>
  </p:normalViewPr>
  <p:slideViewPr>
    <p:cSldViewPr>
      <p:cViewPr varScale="1">
        <p:scale>
          <a:sx n="70" d="100"/>
          <a:sy n="70" d="100"/>
        </p:scale>
        <p:origin x="570" y="-114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CA0D3875-D77E-7437-48CC-E3578091FCD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139E7249-D371-B1C2-4D7F-38BD7ECB716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D350B6F-F85D-A43C-1377-401FA85277C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9" name="Rectangle 5">
            <a:extLst>
              <a:ext uri="{FF2B5EF4-FFF2-40B4-BE49-F238E27FC236}">
                <a16:creationId xmlns:a16="http://schemas.microsoft.com/office/drawing/2014/main" id="{C495D098-AE0C-F060-99E2-59B16715258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it-IT" noProof="0"/>
              <a:t>Kliknij, aby edytować style wzorca tekstu</a:t>
            </a:r>
          </a:p>
          <a:p>
            <a:pPr lvl="1"/>
            <a:r>
              <a:rPr lang="pl-PL" altLang="it-IT" noProof="0"/>
              <a:t>Drugi poziom</a:t>
            </a:r>
          </a:p>
          <a:p>
            <a:pPr lvl="2"/>
            <a:r>
              <a:rPr lang="pl-PL" altLang="it-IT" noProof="0"/>
              <a:t>Trzeci poziom</a:t>
            </a:r>
          </a:p>
          <a:p>
            <a:pPr lvl="3"/>
            <a:r>
              <a:rPr lang="pl-PL" altLang="it-IT" noProof="0"/>
              <a:t>Czwarty poziom</a:t>
            </a:r>
          </a:p>
          <a:p>
            <a:pPr lvl="4"/>
            <a:r>
              <a:rPr lang="pl-PL" altLang="it-IT" noProof="0"/>
              <a:t>Piąty poziom</a:t>
            </a:r>
          </a:p>
        </p:txBody>
      </p:sp>
      <p:sp>
        <p:nvSpPr>
          <p:cNvPr id="41990" name="Rectangle 6">
            <a:extLst>
              <a:ext uri="{FF2B5EF4-FFF2-40B4-BE49-F238E27FC236}">
                <a16:creationId xmlns:a16="http://schemas.microsoft.com/office/drawing/2014/main" id="{484D176B-D56C-1783-DEA4-8C3ACDF9A1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8163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57" tIns="49528" rIns="99057" bIns="49528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41991" name="Rectangle 7">
            <a:extLst>
              <a:ext uri="{FF2B5EF4-FFF2-40B4-BE49-F238E27FC236}">
                <a16:creationId xmlns:a16="http://schemas.microsoft.com/office/drawing/2014/main" id="{4FB1175C-4881-25AC-B567-C583248A0D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8163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57" tIns="49528" rIns="99057" bIns="49528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23A2D8E3-A9E3-4A75-AE78-A492B0BF0E4B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9605FC-C68F-C932-0A38-931FBFBDE4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C586CB-4ABE-BF2C-CFA5-857FB2EE0D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AE49D45-F793-0104-0ADC-0ADCE8419F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E1E00-4AA3-4FD5-B769-C8EE06479DCE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2001356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007702-A5B0-8DFC-ED55-76A4FC564D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BE173A-840F-ADFB-6CA7-272D5D04CE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966DC7C-B2C3-6CA9-6ABC-AC0DADE7F3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AFD73-2277-4DCF-AFC6-49E25F675BD1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1424927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B4AD81-0CA1-92AC-C614-AA32388BA1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8719CA-39F9-17AC-A049-A3AE645325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9DA85E6-5789-D5B8-A4D6-0760F5B59C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F6B0F-2377-4FC5-B140-4DBC31475F02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2360665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7A58BAF-DAA1-8647-2AE5-3D3ED915BE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0B2781-59BA-92A3-6AD7-0B27E4EFD7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5D4F746-48D0-EAC4-AA6A-FF0F0113C2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623D4-6801-4A75-B09E-FC4BDC7D2BD2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947783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7433B9-06B0-A452-C405-EB2790AE50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1C1DA1F-8623-8C27-09BF-8D1969D63A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178F42-CC2C-5529-443F-E1A8B9A8DF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25F25-E2C2-490C-8063-780907172EC2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1932774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110357-30A9-4145-E158-1F344ADB85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0DC0DD-2529-7948-FDEE-110FA02C7D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2F937E-F999-AB00-3000-B1880AE1BC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8B8E6-B360-4260-89FF-D92E8F473A6E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3202008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24FD1AE-C1DB-4A5D-C44C-78BD24A1E4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C6C8CF9-4DEE-C9EC-B017-2572F3805F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62C7342-B0CD-4703-4878-83C3FAF08F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5D17D-C3EF-4F76-955F-4BB24BFBD9E7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3274461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4E2CB17-CA40-0F4C-FC57-20B2A7C3C3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77601E1-CBA9-5C9E-75FF-0A6D7D087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6CDC813-BD48-20BA-4B27-9C1A490A81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E04FF-CA21-41BD-B687-8CBD5DFD4809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4167143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4A15D41-1B9F-CBAB-D9D0-96CDE80AF5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6A4A185-7552-4C71-9237-814A5ADDF3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C05D2F1-AB51-B82A-E7AC-2164DC8CFC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71B19-DCEE-4646-9CE0-5D0135789DA5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2695419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BB217C-CAD9-50EA-71E7-EB5DE47B06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0826CB-A6A9-3B69-3131-1D8A0C34C7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444055-9266-7097-F5A5-4ABD0A1AF7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A6661-8774-4536-8DCF-EEEAC29A5EC6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4181534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193AA1-3BB5-D662-E2C7-C8D91CA7DB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5EFEB9-F90B-5818-F8F9-95D07FCB21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6E11E4-682C-DDB4-BB28-73FD37D6EE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2075F-7C23-4D65-A50A-F867FCA7C779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1863727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381C1F5-2208-BDB5-8F39-5ABCEDAF35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it-IT"/>
              <a:t>Kliknij, aby edytować styl wzorca tytułu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E881C76-B6BC-BCF5-30AB-D24915C698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it-IT"/>
              <a:t>Kliknij, aby edytować style wzorca tekstu</a:t>
            </a:r>
          </a:p>
          <a:p>
            <a:pPr lvl="1"/>
            <a:r>
              <a:rPr lang="pl-PL" altLang="it-IT"/>
              <a:t>Drugi poziom</a:t>
            </a:r>
          </a:p>
          <a:p>
            <a:pPr lvl="2"/>
            <a:r>
              <a:rPr lang="pl-PL" altLang="it-IT"/>
              <a:t>Trzeci poziom</a:t>
            </a:r>
          </a:p>
          <a:p>
            <a:pPr lvl="3"/>
            <a:r>
              <a:rPr lang="pl-PL" altLang="it-IT"/>
              <a:t>Czwarty poziom</a:t>
            </a:r>
          </a:p>
          <a:p>
            <a:pPr lvl="4"/>
            <a:r>
              <a:rPr lang="pl-PL" altLang="it-IT"/>
              <a:t>Piąty poziom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8A124F8-E204-BE23-1E93-3B0CD75EF7C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D59810E-86B8-5E29-6FF9-D8E3820DD55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9421C31-B37F-44A5-E743-279BB7E5A56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953E9BE-658C-4278-A10B-C7FACCBC9E26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ydaktyka.fizyka.umk.pl/nowa_strona/?q=node/997" TargetMode="External"/><Relationship Id="rId2" Type="http://schemas.openxmlformats.org/officeDocument/2006/relationships/hyperlink" Target="mailto:karwasz@fizyka.umk.pl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et.google.com/wbx-efbm-jf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15948BE-8F90-4BBD-8B0C-35245BE5871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750" y="404813"/>
            <a:ext cx="8280400" cy="1470025"/>
          </a:xfrm>
        </p:spPr>
        <p:txBody>
          <a:bodyPr anchor="ctr"/>
          <a:lstStyle/>
          <a:p>
            <a:pPr eaLnBrk="1" hangingPunct="1"/>
            <a:r>
              <a:rPr lang="it-IT" altLang="it-IT" sz="4000" b="1" dirty="0">
                <a:solidFill>
                  <a:schemeClr val="tx1"/>
                </a:solidFill>
              </a:rPr>
              <a:t>Inclusione e personalizzazione nell’insegnamento delle STEAM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CAEDE87-9488-2089-14DD-B2CF31545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6" y="3429000"/>
            <a:ext cx="7920038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it-IT" sz="2200" b="1" dirty="0">
                <a:solidFill>
                  <a:srgbClr val="002060"/>
                </a:solidFill>
                <a:latin typeface="Arial" panose="020B0604020202020204" pitchFamily="34" charset="0"/>
              </a:rPr>
              <a:t>Grzegorz Karwasz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it-IT" sz="2200" b="1" dirty="0">
                <a:solidFill>
                  <a:srgbClr val="002060"/>
                </a:solidFill>
                <a:latin typeface="Arial" panose="020B0604020202020204" pitchFamily="34" charset="0"/>
              </a:rPr>
              <a:t>Professor in Experimental Physics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200" i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200" i="1" dirty="0">
                <a:solidFill>
                  <a:srgbClr val="002060"/>
                </a:solidFill>
                <a:latin typeface="Arial" panose="020B0604020202020204" pitchFamily="34" charset="0"/>
              </a:rPr>
              <a:t>- Facoltà di Fisica, Astronomia e Informatica Applicata</a:t>
            </a:r>
            <a:r>
              <a:rPr lang="pl-PL" altLang="it-IT" sz="2200" i="1" dirty="0">
                <a:solidFill>
                  <a:srgbClr val="002060"/>
                </a:solidFill>
                <a:latin typeface="Arial" panose="020B0604020202020204" pitchFamily="34" charset="0"/>
              </a:rPr>
              <a:t>, Universita’ Nicolao Copernico, Torun, Polonia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l-PL" altLang="it-IT" sz="2200" i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it-IT" sz="2200" b="1" dirty="0">
                <a:solidFill>
                  <a:srgbClr val="002060"/>
                </a:solidFill>
                <a:latin typeface="Arial" panose="020B0604020202020204" pitchFamily="34" charset="0"/>
                <a:hlinkClick r:id="rId2"/>
              </a:rPr>
              <a:t>karwasz@fizyka.umk.pl</a:t>
            </a:r>
            <a:endParaRPr lang="it-IT" altLang="it-IT" sz="22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it-IT" sz="2200" b="1" dirty="0">
                <a:solidFill>
                  <a:srgbClr val="002060"/>
                </a:solidFill>
                <a:latin typeface="Arial" panose="020B0604020202020204" pitchFamily="34" charset="0"/>
                <a:hlinkClick r:id="rId3"/>
              </a:rPr>
              <a:t>http://dydaktyka.fizyka.umk.pl/nowa_strona/?q=node/997</a:t>
            </a:r>
            <a:endParaRPr lang="it-IT" altLang="it-IT" sz="22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l-PL" altLang="it-IT" sz="22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1D5FD243-E86D-FDA2-8914-4F2EE5E50F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2662238"/>
            <a:ext cx="7920038" cy="3024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600" b="1" dirty="0">
                <a:solidFill>
                  <a:srgbClr val="002060"/>
                </a:solidFill>
                <a:latin typeface="Arial" panose="020B0604020202020204" pitchFamily="34" charset="0"/>
              </a:rPr>
              <a:t>Lezione 100: Conclusioni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sz="1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grazie a lei per la disponibilità e la pazienza. Un esempio davvero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arcangelo </a:t>
            </a:r>
            <a:r>
              <a:rPr lang="it-IT" sz="1600" b="0" i="0" dirty="0" err="1">
                <a:effectLst/>
                <a:latin typeface="Roboto" panose="02000000000000000000" pitchFamily="2" charset="0"/>
              </a:rPr>
              <a:t>guarneri</a:t>
            </a:r>
            <a:endParaRPr lang="it-IT" sz="1600" b="0" i="0" dirty="0">
              <a:effectLst/>
              <a:latin typeface="Roboto" panose="02000000000000000000" pitchFamily="2" charset="0"/>
            </a:endParaRP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4:29 PM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buonasera a tutti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Alice </a:t>
            </a:r>
            <a:r>
              <a:rPr lang="it-IT" sz="1600" b="0" i="0" dirty="0" err="1">
                <a:effectLst/>
                <a:latin typeface="Roboto" panose="02000000000000000000" pitchFamily="2" charset="0"/>
              </a:rPr>
              <a:t>Gastoni</a:t>
            </a:r>
            <a:endParaRPr lang="it-IT" sz="1600" b="0" i="0" dirty="0">
              <a:effectLst/>
              <a:latin typeface="Roboto" panose="02000000000000000000" pitchFamily="2" charset="0"/>
            </a:endParaRP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4:31 PM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buonasera a tutti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Paolo Lussu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4:33 PM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Buonasera a tutti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Luigina Tolu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4:34 PM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Buona sera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GIUSEPPINAMARIA CASTELLINO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4:34 PM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buon pomeriggio</a:t>
            </a:r>
          </a:p>
          <a:p>
            <a:pPr algn="l"/>
            <a:r>
              <a:rPr lang="it-IT" sz="1600" b="0" i="0" dirty="0" err="1">
                <a:effectLst/>
                <a:latin typeface="Roboto" panose="02000000000000000000" pitchFamily="2" charset="0"/>
              </a:rPr>
              <a:t>marta</a:t>
            </a:r>
            <a:r>
              <a:rPr lang="it-IT" sz="1600" b="0" i="0" dirty="0">
                <a:effectLst/>
                <a:latin typeface="Roboto" panose="02000000000000000000" pitchFamily="2" charset="0"/>
              </a:rPr>
              <a:t> meloni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4:34 PM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Buonasera a tutti!!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Paolo Lussu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4:38 PM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Bocciata in storia ma sagace :D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marco </a:t>
            </a:r>
            <a:r>
              <a:rPr lang="it-IT" sz="1600" b="0" i="0" dirty="0" err="1">
                <a:effectLst/>
                <a:latin typeface="Roboto" panose="02000000000000000000" pitchFamily="2" charset="0"/>
              </a:rPr>
              <a:t>pappalatos</a:t>
            </a:r>
            <a:endParaRPr lang="it-IT" sz="1600" b="0" i="0" dirty="0">
              <a:effectLst/>
              <a:latin typeface="Roboto" panose="02000000000000000000" pitchFamily="2" charset="0"/>
            </a:endParaRP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4:42 PM</a:t>
            </a:r>
          </a:p>
          <a:p>
            <a:pPr algn="l"/>
            <a:r>
              <a:rPr lang="it-IT" sz="1600" b="0" i="0" dirty="0" err="1">
                <a:effectLst/>
                <a:latin typeface="Roboto" panose="02000000000000000000" pitchFamily="2" charset="0"/>
              </a:rPr>
              <a:t>puo</a:t>
            </a:r>
            <a:r>
              <a:rPr lang="it-IT" sz="1600" b="0" i="0" dirty="0">
                <a:effectLst/>
                <a:latin typeface="Roboto" panose="02000000000000000000" pitchFamily="2" charset="0"/>
              </a:rPr>
              <a:t> ripetere il link per favore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NINFA MUSTACCHIA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4:49 PM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reportsteam@icmaracalagonis.edu.it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marco </a:t>
            </a:r>
            <a:r>
              <a:rPr lang="it-IT" sz="1600" b="0" i="0" dirty="0" err="1">
                <a:effectLst/>
                <a:latin typeface="Roboto" panose="02000000000000000000" pitchFamily="2" charset="0"/>
              </a:rPr>
              <a:t>pappalatos</a:t>
            </a:r>
            <a:endParaRPr lang="it-IT" sz="1600" b="0" i="0" dirty="0">
              <a:effectLst/>
              <a:latin typeface="Roboto" panose="02000000000000000000" pitchFamily="2" charset="0"/>
            </a:endParaRP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4:51 PM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chiedo scusa, ho una pessima connessione, potete ripetere come e a quale sito collegarsi per visionare le lezioni. grazie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NINFA MUSTACCHIA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4:51 PM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indirizzo E-mail della scuola polo a cui inviare l'l'elaborato entro il 04/02/2023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Carla Vinci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4:52 PM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Ninfa, perdonami, non ho capito esattamente in cosa consiste l'elaborato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NINFA MUSTACCHIA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4:52 PM</a:t>
            </a:r>
          </a:p>
          <a:p>
            <a:pPr algn="l"/>
            <a:r>
              <a:rPr lang="it-IT" sz="1600" b="0" i="0" u="sng" dirty="0">
                <a:solidFill>
                  <a:srgbClr val="1967D2"/>
                </a:solidFill>
                <a:effectLst/>
                <a:latin typeface="Roboto" panose="02000000000000000000" pitchFamily="2" charset="0"/>
                <a:hlinkClick r:id="rId4"/>
              </a:rPr>
              <a:t>https://meet.google.com/wbx-efbm-jfx</a:t>
            </a:r>
            <a:endParaRPr lang="it-IT" sz="1600" b="0" i="0" dirty="0">
              <a:effectLst/>
              <a:latin typeface="Roboto" panose="02000000000000000000" pitchFamily="2" charset="0"/>
            </a:endParaRP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Carla fra poco chiediamo indicazione al professore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Carla Vinci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4:53 PM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ok, grazie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NINFA MUSTACCHIA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5:00 PM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karwasz@fizyka.umk.pl ecco l'indirizzo mail del professore a cui mandare l'elaborato, </a:t>
            </a:r>
            <a:r>
              <a:rPr lang="it-IT" sz="1600" b="0" i="0" dirty="0" err="1">
                <a:effectLst/>
                <a:latin typeface="Roboto" panose="02000000000000000000" pitchFamily="2" charset="0"/>
              </a:rPr>
              <a:t>congiuntamete</a:t>
            </a:r>
            <a:r>
              <a:rPr lang="it-IT" sz="1600" b="0" i="0" dirty="0">
                <a:effectLst/>
                <a:latin typeface="Roboto" panose="02000000000000000000" pitchFamily="2" charset="0"/>
              </a:rPr>
              <a:t> a reportsteam@icmaracalagonis.edu.it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francesca </a:t>
            </a:r>
            <a:r>
              <a:rPr lang="it-IT" sz="1600" b="0" i="0" dirty="0" err="1">
                <a:effectLst/>
                <a:latin typeface="Roboto" panose="02000000000000000000" pitchFamily="2" charset="0"/>
              </a:rPr>
              <a:t>maria</a:t>
            </a:r>
            <a:r>
              <a:rPr lang="it-IT" sz="1600" b="0" i="0" dirty="0">
                <a:effectLst/>
                <a:latin typeface="Roboto" panose="02000000000000000000" pitchFamily="2" charset="0"/>
              </a:rPr>
              <a:t> romano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5:12 PM</a:t>
            </a:r>
          </a:p>
          <a:p>
            <a:pPr algn="l"/>
            <a:r>
              <a:rPr lang="it-IT" sz="1600" b="0" i="0" dirty="0" err="1">
                <a:effectLst/>
                <a:latin typeface="Roboto" panose="02000000000000000000" pitchFamily="2" charset="0"/>
              </a:rPr>
              <a:t>OK..io</a:t>
            </a:r>
            <a:r>
              <a:rPr lang="it-IT" sz="1600" b="0" i="0" dirty="0">
                <a:effectLst/>
                <a:latin typeface="Roboto" panose="02000000000000000000" pitchFamily="2" charset="0"/>
              </a:rPr>
              <a:t> stasera lo invio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Paolo Lussu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5:36 PM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Meglio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Alice </a:t>
            </a:r>
            <a:r>
              <a:rPr lang="it-IT" sz="1600" b="0" i="0" dirty="0" err="1">
                <a:effectLst/>
                <a:latin typeface="Roboto" panose="02000000000000000000" pitchFamily="2" charset="0"/>
              </a:rPr>
              <a:t>Gastoni</a:t>
            </a:r>
            <a:endParaRPr lang="it-IT" sz="1600" b="0" i="0" dirty="0">
              <a:effectLst/>
              <a:latin typeface="Roboto" panose="02000000000000000000" pitchFamily="2" charset="0"/>
            </a:endParaRP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5:45 PM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non si sente</a:t>
            </a:r>
          </a:p>
          <a:p>
            <a:pPr algn="l"/>
            <a:r>
              <a:rPr lang="it-IT" sz="1600" b="0" i="0" dirty="0" err="1">
                <a:effectLst/>
                <a:latin typeface="Roboto" panose="02000000000000000000" pitchFamily="2" charset="0"/>
              </a:rPr>
              <a:t>NInfa</a:t>
            </a:r>
            <a:endParaRPr lang="it-IT" sz="1600" b="0" i="0" dirty="0">
              <a:effectLst/>
              <a:latin typeface="Roboto" panose="02000000000000000000" pitchFamily="2" charset="0"/>
            </a:endParaRP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Alice </a:t>
            </a:r>
            <a:r>
              <a:rPr lang="it-IT" sz="1600" b="0" i="0" dirty="0" err="1">
                <a:effectLst/>
                <a:latin typeface="Roboto" panose="02000000000000000000" pitchFamily="2" charset="0"/>
              </a:rPr>
              <a:t>Gastoni</a:t>
            </a:r>
            <a:endParaRPr lang="it-IT" sz="1600" b="0" i="0" dirty="0">
              <a:effectLst/>
              <a:latin typeface="Roboto" panose="02000000000000000000" pitchFamily="2" charset="0"/>
            </a:endParaRP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5:50 PM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si, ricevuto</a:t>
            </a:r>
          </a:p>
          <a:p>
            <a:pPr algn="l"/>
            <a:r>
              <a:rPr lang="it-IT" sz="1600" b="0" i="0" dirty="0" err="1">
                <a:effectLst/>
                <a:latin typeface="Roboto" panose="02000000000000000000" pitchFamily="2" charset="0"/>
              </a:rPr>
              <a:t>You</a:t>
            </a:r>
            <a:endParaRPr lang="it-IT" sz="1600" b="0" i="0" dirty="0">
              <a:effectLst/>
              <a:latin typeface="Roboto" panose="02000000000000000000" pitchFamily="2" charset="0"/>
            </a:endParaRP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7:52 PM</a:t>
            </a:r>
          </a:p>
          <a:p>
            <a:pPr algn="l"/>
            <a:r>
              <a:rPr lang="it-IT" sz="1600" b="0" i="0" u="sng" dirty="0">
                <a:solidFill>
                  <a:srgbClr val="1967D2"/>
                </a:solidFill>
                <a:effectLst/>
                <a:latin typeface="Roboto" panose="02000000000000000000" pitchFamily="2" charset="0"/>
                <a:hlinkClick r:id="rId3"/>
              </a:rPr>
              <a:t>http://dydaktyka.fizyka.umk.pl/nowa_strona/?q=node/997</a:t>
            </a:r>
            <a:endParaRPr lang="it-IT" sz="1600" b="0" i="0" dirty="0">
              <a:effectLst/>
              <a:latin typeface="Roboto" panose="02000000000000000000" pitchFamily="2" charset="0"/>
            </a:endParaRPr>
          </a:p>
          <a:p>
            <a:pPr algn="l"/>
            <a:r>
              <a:rPr lang="it-IT" sz="1600" b="0" i="0" dirty="0" err="1">
                <a:effectLst/>
                <a:latin typeface="Roboto" panose="02000000000000000000" pitchFamily="2" charset="0"/>
              </a:rPr>
              <a:t>marta</a:t>
            </a:r>
            <a:r>
              <a:rPr lang="it-IT" sz="1600" b="0" i="0" dirty="0">
                <a:effectLst/>
                <a:latin typeface="Roboto" panose="02000000000000000000" pitchFamily="2" charset="0"/>
              </a:rPr>
              <a:t> meloni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7:52 PM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melonimarta44@gmail.com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grazie!!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marco </a:t>
            </a:r>
            <a:r>
              <a:rPr lang="it-IT" sz="1600" b="0" i="0" dirty="0" err="1">
                <a:effectLst/>
                <a:latin typeface="Roboto" panose="02000000000000000000" pitchFamily="2" charset="0"/>
              </a:rPr>
              <a:t>pappalatos</a:t>
            </a:r>
            <a:endParaRPr lang="it-IT" sz="1600" b="0" i="0" dirty="0">
              <a:effectLst/>
              <a:latin typeface="Roboto" panose="02000000000000000000" pitchFamily="2" charset="0"/>
            </a:endParaRP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7:52 PM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grazie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Luigina Tolu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7:54 PM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luiginatolu@gmail.com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marco </a:t>
            </a:r>
            <a:r>
              <a:rPr lang="it-IT" sz="1600" b="0" i="0" dirty="0" err="1">
                <a:effectLst/>
                <a:latin typeface="Roboto" panose="02000000000000000000" pitchFamily="2" charset="0"/>
              </a:rPr>
              <a:t>pappalatos</a:t>
            </a:r>
            <a:endParaRPr lang="it-IT" sz="1600" b="0" i="0" dirty="0">
              <a:effectLst/>
              <a:latin typeface="Roboto" panose="02000000000000000000" pitchFamily="2" charset="0"/>
            </a:endParaRP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7:54 PM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marcopappalatos@yahoo.it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Paolo Lussu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8:07 PM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Grazie mille, Professore.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Alice </a:t>
            </a:r>
            <a:r>
              <a:rPr lang="it-IT" sz="1600" b="0" i="0" dirty="0" err="1">
                <a:effectLst/>
                <a:latin typeface="Roboto" panose="02000000000000000000" pitchFamily="2" charset="0"/>
              </a:rPr>
              <a:t>Gastoni</a:t>
            </a:r>
            <a:endParaRPr lang="it-IT" sz="1600" b="0" i="0" dirty="0">
              <a:effectLst/>
              <a:latin typeface="Roboto" panose="02000000000000000000" pitchFamily="2" charset="0"/>
            </a:endParaRP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8:07 PM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grazie a lei per la disponibilità e la pazienza. Un esempio davvero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GIUSEPPINAMARIA CASTELLINO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8:08 PM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ho problemi con il microfono, grazie mille per tutto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francesca </a:t>
            </a:r>
            <a:r>
              <a:rPr lang="it-IT" sz="1600" b="0" i="0" dirty="0" err="1">
                <a:effectLst/>
                <a:latin typeface="Roboto" panose="02000000000000000000" pitchFamily="2" charset="0"/>
              </a:rPr>
              <a:t>maria</a:t>
            </a:r>
            <a:r>
              <a:rPr lang="it-IT" sz="1600" b="0" i="0" dirty="0">
                <a:effectLst/>
                <a:latin typeface="Roboto" panose="02000000000000000000" pitchFamily="2" charset="0"/>
              </a:rPr>
              <a:t> romano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8:09 PM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grazie professore e tutti...lo aspettiamo a Partinico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Carla Vinci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8:09 PM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Grazie a lei professore, per tutti i preziosissimi spunti che ci ha dato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spunti che ci ha dato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arcangelo </a:t>
            </a:r>
            <a:r>
              <a:rPr lang="it-IT" sz="1600" b="0" i="0" dirty="0" err="1">
                <a:effectLst/>
                <a:latin typeface="Roboto" panose="02000000000000000000" pitchFamily="2" charset="0"/>
              </a:rPr>
              <a:t>guarneri</a:t>
            </a:r>
            <a:endParaRPr lang="it-IT" sz="1600" b="0" i="0" dirty="0">
              <a:effectLst/>
              <a:latin typeface="Roboto" panose="02000000000000000000" pitchFamily="2" charset="0"/>
            </a:endParaRP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8:10 PM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grazie professore è stato illuminante</a:t>
            </a:r>
          </a:p>
          <a:p>
            <a:pPr algn="l"/>
            <a:r>
              <a:rPr lang="it-IT" sz="1600" b="0" i="0" dirty="0">
                <a:effectLst/>
                <a:latin typeface="Roboto" panose="02000000000000000000" pitchFamily="2" charset="0"/>
              </a:rPr>
              <a:t>Grazie a lei professore, per tutti i consigli preziosi che ci ha dato!!Grazie anche a lei professoressa Ninfa, sempre gentilissima e disponibile!</a:t>
            </a:r>
          </a:p>
          <a:p>
            <a:pPr algn="l"/>
            <a:r>
              <a:rPr lang="it-IT" sz="1600" b="0" i="0">
                <a:effectLst/>
                <a:latin typeface="Roboto" panose="02000000000000000000" pitchFamily="2" charset="0"/>
              </a:rPr>
              <a:t>Corso interessantissimo!!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l-PL" altLang="it-IT" sz="26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C9FE15-D77E-F491-9209-363385531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0"/>
            <a:ext cx="8229600" cy="1143000"/>
          </a:xfrm>
        </p:spPr>
        <p:txBody>
          <a:bodyPr/>
          <a:lstStyle/>
          <a:p>
            <a:r>
              <a:rPr lang="it-IT" dirty="0"/>
              <a:t>Conclusioni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719027C-FFB4-F29D-EB7D-81D0D0477F99}"/>
              </a:ext>
            </a:extLst>
          </p:cNvPr>
          <p:cNvSpPr txBox="1"/>
          <p:nvPr/>
        </p:nvSpPr>
        <p:spPr>
          <a:xfrm>
            <a:off x="457199" y="1143000"/>
            <a:ext cx="81461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Per fare la didattica inclusiva e personalizzata serve:</a:t>
            </a:r>
          </a:p>
          <a:p>
            <a:endParaRPr lang="it-IT" sz="2400" dirty="0"/>
          </a:p>
          <a:p>
            <a:pPr marL="285750" indent="-285750">
              <a:buFontTx/>
              <a:buChar char="-"/>
            </a:pPr>
            <a:r>
              <a:rPr lang="it-IT" sz="2400" dirty="0"/>
              <a:t>la flessibilità, flessibilità, flessibilità</a:t>
            </a:r>
          </a:p>
          <a:p>
            <a:pPr marL="285750" indent="-285750">
              <a:buFontTx/>
              <a:buChar char="-"/>
            </a:pPr>
            <a:r>
              <a:rPr lang="it-IT" sz="2400" dirty="0"/>
              <a:t>le capacità, capacità, capacità</a:t>
            </a:r>
          </a:p>
          <a:p>
            <a:pPr marL="285750" indent="-285750">
              <a:buFontTx/>
              <a:buChar char="-"/>
            </a:pPr>
            <a:r>
              <a:rPr lang="it-IT" sz="2400" dirty="0"/>
              <a:t>Il reciproco rispetto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DC14773-EA22-EF2E-3027-8D9991B375C0}"/>
              </a:ext>
            </a:extLst>
          </p:cNvPr>
          <p:cNvSpPr txBox="1"/>
          <p:nvPr/>
        </p:nvSpPr>
        <p:spPr>
          <a:xfrm>
            <a:off x="476956" y="3140924"/>
            <a:ext cx="8415524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200" dirty="0">
                <a:solidFill>
                  <a:schemeClr val="accent2"/>
                </a:solidFill>
              </a:rPr>
              <a:t>Janusz Korczak: «Il lavoro dell’insegnante assomiglia a quello dello scultore, solo che ha scolpisce nella materia più morbide che esista – anime delle giovani creature»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1A8DD48-8830-8842-701B-40ED1ADC584C}"/>
              </a:ext>
            </a:extLst>
          </p:cNvPr>
          <p:cNvSpPr txBox="1"/>
          <p:nvPr/>
        </p:nvSpPr>
        <p:spPr>
          <a:xfrm>
            <a:off x="3347864" y="4307852"/>
            <a:ext cx="554461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200" b="1" dirty="0">
                <a:solidFill>
                  <a:srgbClr val="FF0000"/>
                </a:solidFill>
              </a:rPr>
              <a:t>Grazie per la Vs (infinita) pazienza, </a:t>
            </a:r>
          </a:p>
          <a:p>
            <a:r>
              <a:rPr lang="it-IT" sz="2200" b="1" dirty="0">
                <a:solidFill>
                  <a:srgbClr val="FF0000"/>
                </a:solidFill>
              </a:rPr>
              <a:t>e buon proseguimento nelle Vs. opere!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F2F21F2-BA8D-7150-6210-268DBD3C01B7}"/>
              </a:ext>
            </a:extLst>
          </p:cNvPr>
          <p:cNvSpPr txBox="1"/>
          <p:nvPr/>
        </p:nvSpPr>
        <p:spPr>
          <a:xfrm>
            <a:off x="427439" y="5155749"/>
            <a:ext cx="841552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solidFill>
                  <a:schemeClr val="accent2"/>
                </a:solidFill>
              </a:rPr>
              <a:t>«L’uomo potrebbe leggere tutti i libri che esistono. </a:t>
            </a:r>
          </a:p>
          <a:p>
            <a:endParaRPr lang="it-IT" sz="2000" dirty="0">
              <a:solidFill>
                <a:schemeClr val="accent2"/>
              </a:solidFill>
            </a:endParaRPr>
          </a:p>
          <a:p>
            <a:r>
              <a:rPr lang="it-IT" sz="2000" dirty="0">
                <a:solidFill>
                  <a:schemeClr val="accent2"/>
                </a:solidFill>
              </a:rPr>
              <a:t>Ma questo sarebbe anche uno spreco. Perché non li basterebbe tempo per fare buone opere, a quali l’uomo </a:t>
            </a:r>
            <a:r>
              <a:rPr lang="it-IT" sz="2000">
                <a:solidFill>
                  <a:schemeClr val="accent2"/>
                </a:solidFill>
              </a:rPr>
              <a:t>è destinato» </a:t>
            </a:r>
            <a:r>
              <a:rPr lang="it-IT" sz="2000" dirty="0">
                <a:solidFill>
                  <a:schemeClr val="accent2"/>
                </a:solidFill>
              </a:rPr>
              <a:t>(René Descartes)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152469554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13128</TotalTime>
  <Words>542</Words>
  <Application>Microsoft Office PowerPoint</Application>
  <PresentationFormat>Presentazione su schermo (4:3)</PresentationFormat>
  <Paragraphs>118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Roboto</vt:lpstr>
      <vt:lpstr>Wingdings</vt:lpstr>
      <vt:lpstr>Projekt domyślny</vt:lpstr>
      <vt:lpstr>Inclusione e personalizzazione nell’insegnamento delle STEAM</vt:lpstr>
      <vt:lpstr>Conclusioni</vt:lpstr>
    </vt:vector>
  </TitlesOfParts>
  <Company>PAP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principio…</dc:title>
  <dc:creator>GK</dc:creator>
  <cp:lastModifiedBy>Maria Karwasz</cp:lastModifiedBy>
  <cp:revision>252</cp:revision>
  <dcterms:created xsi:type="dcterms:W3CDTF">2006-02-09T22:46:12Z</dcterms:created>
  <dcterms:modified xsi:type="dcterms:W3CDTF">2023-02-01T20:52:00Z</dcterms:modified>
</cp:coreProperties>
</file>