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3"/>
  </p:notesMasterIdLst>
  <p:handoutMasterIdLst>
    <p:handoutMasterId r:id="rId44"/>
  </p:handoutMasterIdLst>
  <p:sldIdLst>
    <p:sldId id="279" r:id="rId2"/>
    <p:sldId id="350" r:id="rId3"/>
    <p:sldId id="271" r:id="rId4"/>
    <p:sldId id="280" r:id="rId5"/>
    <p:sldId id="324" r:id="rId6"/>
    <p:sldId id="291" r:id="rId7"/>
    <p:sldId id="292" r:id="rId8"/>
    <p:sldId id="293" r:id="rId9"/>
    <p:sldId id="268" r:id="rId10"/>
    <p:sldId id="305" r:id="rId11"/>
    <p:sldId id="303" r:id="rId12"/>
    <p:sldId id="311" r:id="rId13"/>
    <p:sldId id="312" r:id="rId14"/>
    <p:sldId id="325" r:id="rId15"/>
    <p:sldId id="314" r:id="rId16"/>
    <p:sldId id="258" r:id="rId17"/>
    <p:sldId id="294" r:id="rId18"/>
    <p:sldId id="295" r:id="rId19"/>
    <p:sldId id="326" r:id="rId20"/>
    <p:sldId id="327" r:id="rId21"/>
    <p:sldId id="328" r:id="rId22"/>
    <p:sldId id="329" r:id="rId23"/>
    <p:sldId id="330" r:id="rId24"/>
    <p:sldId id="296" r:id="rId25"/>
    <p:sldId id="282" r:id="rId26"/>
    <p:sldId id="306" r:id="rId27"/>
    <p:sldId id="297" r:id="rId28"/>
    <p:sldId id="283" r:id="rId29"/>
    <p:sldId id="284" r:id="rId30"/>
    <p:sldId id="276" r:id="rId31"/>
    <p:sldId id="307" r:id="rId32"/>
    <p:sldId id="319" r:id="rId33"/>
    <p:sldId id="320" r:id="rId34"/>
    <p:sldId id="308" r:id="rId35"/>
    <p:sldId id="321" r:id="rId36"/>
    <p:sldId id="322" r:id="rId37"/>
    <p:sldId id="309" r:id="rId38"/>
    <p:sldId id="318" r:id="rId39"/>
    <p:sldId id="301" r:id="rId40"/>
    <p:sldId id="331" r:id="rId41"/>
    <p:sldId id="286" r:id="rId42"/>
  </p:sldIdLst>
  <p:sldSz cx="9144000" cy="6858000" type="screen4x3"/>
  <p:notesSz cx="7102475" cy="10233025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3" autoAdjust="0"/>
    <p:restoredTop sz="94660"/>
  </p:normalViewPr>
  <p:slideViewPr>
    <p:cSldViewPr>
      <p:cViewPr varScale="1">
        <p:scale>
          <a:sx n="76" d="100"/>
          <a:sy n="76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BC9F6EA-D8E9-E393-2D1F-C58CE2AD4C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745F520-E134-CAF4-3148-BEF45A3E5E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870998D9-0B46-CD4F-71B1-F167401398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37220EB-9FA2-9972-56FC-F012616400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EC0981-4657-4118-B05D-CE3B4E034CE2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534508-1147-D811-AC75-34BB02923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8540E5-A04D-19FC-AB3E-3F36C98326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393B78-C1C3-F4F4-CADF-33065ADC82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89368B72-20A0-01CE-04F7-9847549AD8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 noProof="0"/>
              <a:t>Kliknij, aby edytować style wzorca tekstu</a:t>
            </a:r>
          </a:p>
          <a:p>
            <a:pPr lvl="1"/>
            <a:r>
              <a:rPr lang="en-AU" altLang="it-IT" noProof="0"/>
              <a:t>Drugi poziom</a:t>
            </a:r>
          </a:p>
          <a:p>
            <a:pPr lvl="2"/>
            <a:r>
              <a:rPr lang="en-AU" altLang="it-IT" noProof="0"/>
              <a:t>Trzeci poziom</a:t>
            </a:r>
          </a:p>
          <a:p>
            <a:pPr lvl="3"/>
            <a:r>
              <a:rPr lang="en-AU" altLang="it-IT" noProof="0"/>
              <a:t>Czwarty poziom</a:t>
            </a:r>
          </a:p>
          <a:p>
            <a:pPr lvl="4"/>
            <a:r>
              <a:rPr lang="en-AU" altLang="it-IT" noProof="0"/>
              <a:t>Piąty poziom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B67FC83-A174-0CA5-14CA-F2244252F1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5E09DFB4-4B37-DA6C-2858-33C656CF8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CABD19-22C4-4BB3-B03E-297C9BEB2A26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4903EBE-4E66-C256-2F63-5F9AC924A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67416D-24D2-42DA-B8B8-BA9F1E5DB87C}" type="slidenum">
              <a:rPr lang="en-AU" altLang="it-IT" smtClean="0">
                <a:latin typeface="Arial" panose="020B0604020202020204" pitchFamily="34" charset="0"/>
              </a:rPr>
              <a:pPr/>
              <a:t>4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9F8204F-85E1-4DE9-D97A-DE034847F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290252F-D822-79A9-B25E-AA5C35214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B10D02-8F0E-5938-A83C-D75C909BF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1635CC1-1DDF-87A9-39E3-B1F0C8CCE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E5DBDBC-2EE9-C078-DD7D-5DD6ECF1D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2C91886-6E05-4960-AE62-D8C51758F68E}" type="slidenum">
              <a:rPr lang="en-AU" altLang="it-IT" smtClean="0">
                <a:latin typeface="Arial" panose="020B0604020202020204" pitchFamily="34" charset="0"/>
              </a:rPr>
              <a:pPr/>
              <a:t>17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D50B372-AE2D-74CF-6CE3-737702C45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5B37C4B-05F1-DA14-ADFC-ADB2F7732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E80D443-0A29-74B0-231E-1DCB9A2B2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BBCB41F-EF50-4DB9-A8AF-1562C34B61C6}" type="slidenum">
              <a:rPr lang="en-AU" altLang="it-IT" smtClean="0">
                <a:latin typeface="Arial" panose="020B0604020202020204" pitchFamily="34" charset="0"/>
              </a:rPr>
              <a:pPr/>
              <a:t>18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EE61631-4A08-E80B-3940-5BFC3184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F3ACEDA-42A0-8FEC-387B-CA62827D9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4CFDC4D-D99B-BDD2-9D46-47E2B6AD5F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06CAD2-E35F-4B55-9532-6EB3CC765571}" type="slidenum">
              <a:rPr lang="en-AU" altLang="it-IT" sz="1300">
                <a:latin typeface="Arial" panose="020B0604020202020204" pitchFamily="34" charset="0"/>
                <a:ea typeface="Arial Unicode MS" pitchFamily="34" charset="-128"/>
              </a:rPr>
              <a:pPr algn="r" eaLnBrk="1" hangingPunct="1"/>
              <a:t>19</a:t>
            </a:fld>
            <a:endParaRPr lang="en-AU" altLang="it-IT" sz="130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40963" name="Symbol zastępczy obrazu slajdu 1">
            <a:extLst>
              <a:ext uri="{FF2B5EF4-FFF2-40B4-BE49-F238E27FC236}">
                <a16:creationId xmlns:a16="http://schemas.microsoft.com/office/drawing/2014/main" id="{2FD65A2F-DF4F-C2A2-D37E-CC675F40F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Symbol zastępczy notatek 2">
            <a:extLst>
              <a:ext uri="{FF2B5EF4-FFF2-40B4-BE49-F238E27FC236}">
                <a16:creationId xmlns:a16="http://schemas.microsoft.com/office/drawing/2014/main" id="{9B613A52-B8AC-CADB-9F01-FEB1CD5D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it-IT"/>
              <a:t>Pierwszy slajd</a:t>
            </a:r>
            <a:endParaRPr lang="en-US" altLang="it-IT"/>
          </a:p>
        </p:txBody>
      </p:sp>
      <p:sp>
        <p:nvSpPr>
          <p:cNvPr id="40965" name="Symbol zastępczy numeru slajdu 3">
            <a:extLst>
              <a:ext uri="{FF2B5EF4-FFF2-40B4-BE49-F238E27FC236}">
                <a16:creationId xmlns:a16="http://schemas.microsoft.com/office/drawing/2014/main" id="{5911358D-B0E9-9FA4-2B45-8FE2A9588595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8CB839F-E599-4EF6-8C15-B015F8A6C9CF}" type="slidenum">
              <a:rPr lang="en-US" altLang="it-IT" sz="1300">
                <a:latin typeface="Calibri" panose="020F0502020204030204" pitchFamily="34" charset="0"/>
                <a:ea typeface="Arial Unicode MS" pitchFamily="34" charset="-128"/>
              </a:rPr>
              <a:pPr algn="r" eaLnBrk="1" hangingPunct="1"/>
              <a:t>19</a:t>
            </a:fld>
            <a:endParaRPr lang="en-US" altLang="it-IT" sz="1300"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D5E2441-0373-712F-A018-25FA9F3C8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D147BE6-F7B9-44E2-A596-EAEC78E9C976}" type="slidenum">
              <a:rPr lang="en-AU" altLang="it-IT" smtClean="0">
                <a:latin typeface="Arial" panose="020B0604020202020204" pitchFamily="34" charset="0"/>
              </a:rPr>
              <a:pPr/>
              <a:t>24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52C315E-0140-8A28-9078-511A702C0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AAB30E1-B17D-6EDC-7DC7-F3D0D3FBA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0BB42F1-C2D4-15D3-DF53-F67F04FD9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558FCF1-6E5F-41E5-85C4-606B2BFEC488}" type="slidenum">
              <a:rPr lang="en-AU" altLang="it-IT" smtClean="0">
                <a:latin typeface="Arial" panose="020B0604020202020204" pitchFamily="34" charset="0"/>
              </a:rPr>
              <a:pPr/>
              <a:t>25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13364CF-D004-36FC-6592-8B840BD8A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0EF452A-1EAC-89A6-7F0A-A4A72F9C8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E0FC155-9A0D-365C-6C53-7B5BC17F8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5ED3611-2D48-4CE9-A041-B8FAF377CE0E}" type="slidenum">
              <a:rPr lang="en-AU" altLang="it-IT" smtClean="0">
                <a:latin typeface="Arial" panose="020B0604020202020204" pitchFamily="34" charset="0"/>
              </a:rPr>
              <a:pPr/>
              <a:t>26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E354BBF2-5C24-E0C3-D0CB-78312774E9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D5444E-2378-4068-944B-294E20EA224D}" type="slidenum">
              <a:rPr lang="en-US" altLang="it-IT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D9E96F7B-DB64-8033-B3CA-B52D548BB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8FB4C7D4-5C41-ED9B-872F-D197A926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C8B0BD6-E3CA-D437-11D9-1B0907DFF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FE8A621-2647-4DE7-AF0F-294538CCBF98}" type="slidenum">
              <a:rPr lang="en-AU" altLang="it-IT" smtClean="0">
                <a:latin typeface="Arial" panose="020B0604020202020204" pitchFamily="34" charset="0"/>
              </a:rPr>
              <a:pPr/>
              <a:t>27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FFB9C6C-0E82-BBED-01FE-762475A23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9FCD61B-AFC5-4F25-1B10-BDFDD3BF1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E0F3743-5F3C-531A-18E0-65578854E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D6730B0-1B27-4956-A43A-47FCD199899D}" type="slidenum">
              <a:rPr lang="en-AU" altLang="it-IT" smtClean="0">
                <a:latin typeface="Arial" panose="020B0604020202020204" pitchFamily="34" charset="0"/>
              </a:rPr>
              <a:pPr/>
              <a:t>28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D9B5DFF-0B61-3220-12B7-58FA16F07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88834B-ECC3-BE37-E7C8-E9CD4316D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05A6A40-3F1E-A1D5-F79A-7CCDCD758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3FAE7E3-3846-4AD6-B6E4-9671ED3677BA}" type="slidenum">
              <a:rPr lang="en-AU" altLang="it-IT" smtClean="0">
                <a:latin typeface="Arial" panose="020B0604020202020204" pitchFamily="34" charset="0"/>
              </a:rPr>
              <a:pPr/>
              <a:t>29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E96B9CE-DE54-A0C4-A188-206208171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E8771A0-1E8A-F665-0CEE-58B971889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9877A2D-9632-3D90-6293-D4899CB7DD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9451F98-F53A-4634-89B0-124545DC8733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5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F36675A-2B3F-3DE2-214D-437DDD8BE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8A6A69B-A5C9-6F5E-9525-2BAE34F8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91B39E6-BFDF-5BF9-0B01-F39445348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521F05-D126-438C-BAC5-23F7615A7AF7}" type="slidenum">
              <a:rPr lang="en-AU" altLang="it-IT" smtClean="0">
                <a:latin typeface="Arial" panose="020B0604020202020204" pitchFamily="34" charset="0"/>
              </a:rPr>
              <a:pPr/>
              <a:t>30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6921632-31BD-2335-9ED9-70C131E43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DE4B0A8-8516-EFBA-7D10-4CC3FBB0B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A86DE7B-2A42-137F-774F-A4631BB4F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BCCC9CF-B1DA-48A9-885F-50CBE0B35A3E}" type="slidenum">
              <a:rPr lang="en-AU" altLang="it-IT" smtClean="0">
                <a:latin typeface="Arial" panose="020B0604020202020204" pitchFamily="34" charset="0"/>
              </a:rPr>
              <a:pPr/>
              <a:t>31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DCD1A0E-2831-C56C-6989-155DECCC4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DBBA13-7C58-6A23-34B9-FB8F3BB74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11D05FD-CA1E-B028-E05C-2C232DD889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A709C8-C05E-4966-8C70-5E6FF6B5CD60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32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7F34A57-E9E9-DD05-1430-77FADEA50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97F9E9E-B3DD-CAF5-45DD-C66E10C24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CC093C2-C321-5201-0260-BC11ABC960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5B6FE7B-4405-4F1C-A1F9-E4E88DA1BC40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33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4CEEE12-A5B4-B54E-90CB-E67BAB8C2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243EA3-6172-5182-2254-F815367F6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3101621C-BA14-F635-084F-23E3C83E0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6D28719-036B-4286-8A4D-9C08A4D1735C}" type="slidenum">
              <a:rPr lang="en-AU" altLang="it-IT" smtClean="0">
                <a:latin typeface="Arial" panose="020B0604020202020204" pitchFamily="34" charset="0"/>
              </a:rPr>
              <a:pPr/>
              <a:t>34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DF09CF6-FBB7-5464-00FE-632166F09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E7CB233-AE96-A554-FE67-B6D04DF01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0A24735-8755-FA54-6EC5-AE16E822D4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8589598-CCF2-4CFD-99D4-56F562057EB7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35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0E9ED4E-C35D-B772-C2EB-4A1F548B2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2662B35-27D7-2EF4-AA0F-C8BA8D00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AFD2BAF-3096-647C-DE69-31F9E6EF8E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535722-7256-434B-B53E-6809FDE80C45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36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497D45D-14B8-D024-627A-FC00E582E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E8D3B26-6FE7-CD57-5FA9-147BB0277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1DC95F1-C502-4B07-3680-F8E01FB7D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48B8DCD-1C67-4541-B15D-1B2A005AF47B}" type="slidenum">
              <a:rPr lang="en-AU" altLang="it-IT" smtClean="0">
                <a:latin typeface="Arial" panose="020B0604020202020204" pitchFamily="34" charset="0"/>
              </a:rPr>
              <a:pPr/>
              <a:t>37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33EC4F7-84C0-5322-96D1-61D963788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1AE89EF-F2D3-483B-0BF4-614C29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006FA04-CB94-B84C-00AF-F6846197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ECCBC7-B2FE-47F2-881C-B0F8B23D4B49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38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8D1416-77C8-B6C9-2A60-C6CC68EAD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5143513-0FEA-A665-F18B-E9DA2060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0564E9C-8A67-004D-36D7-A863E684A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04091DA-04CB-4BB7-8D4F-7AF318CA0355}" type="slidenum">
              <a:rPr lang="en-AU" altLang="it-IT" smtClean="0">
                <a:latin typeface="Arial" panose="020B0604020202020204" pitchFamily="34" charset="0"/>
              </a:rPr>
              <a:pPr/>
              <a:t>41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C95005D-ACE3-F7A0-9E9F-006F6C20D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7C39F8A-9680-4312-8357-36D49EEED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3477022-0268-FF76-FE46-6630F4ED5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84E3C1B-696B-4F7D-A4DF-8FD79F216F30}" type="slidenum">
              <a:rPr lang="en-AU" altLang="it-IT" smtClean="0">
                <a:latin typeface="Arial" panose="020B0604020202020204" pitchFamily="34" charset="0"/>
              </a:rPr>
              <a:pPr/>
              <a:t>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F6145AB-6384-69D2-9CD0-BDE4E5E08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16625-5E88-29B1-2E5F-D291289A6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10B3F05-7BC1-8241-3B42-67067752C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F582FC1-CE38-45D8-B303-1A901935356E}" type="slidenum">
              <a:rPr lang="en-AU" altLang="it-IT" smtClean="0">
                <a:latin typeface="Arial" panose="020B0604020202020204" pitchFamily="34" charset="0"/>
              </a:rPr>
              <a:pPr/>
              <a:t>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0EFAA5-88A7-9876-CECD-B1233742F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1F0E629-4F5D-863C-4ADC-CDACF1311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7A6623-E6DD-3889-3D1B-2F33C20D8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E782EA-4E70-45DD-AC55-9CF13CD2525E}" type="slidenum">
              <a:rPr lang="en-AU" altLang="it-IT" smtClean="0">
                <a:latin typeface="Arial" panose="020B0604020202020204" pitchFamily="34" charset="0"/>
              </a:rPr>
              <a:pPr/>
              <a:t>8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59979DF-4474-A917-176B-2A9423A94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CA7C9A6-5904-4F12-2854-D319119C1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D034783-834E-5F51-6762-8978B5CA3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755347B-9F9C-42E0-9E99-91B84F05B8AA}" type="slidenum">
              <a:rPr lang="en-AU" altLang="it-IT" smtClean="0">
                <a:latin typeface="Arial" panose="020B0604020202020204" pitchFamily="34" charset="0"/>
              </a:rPr>
              <a:pPr/>
              <a:t>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ED3A07A-5F59-4B31-EBC3-03021302E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A8B5F2C-64D9-7F70-D7C8-830EFC92B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CD701EB-5F8B-216A-1A7E-41A3A85AA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6367739-6981-4EE3-9EA2-D32A20BB6922}" type="slidenum">
              <a:rPr lang="en-AU" altLang="it-IT" smtClean="0">
                <a:latin typeface="Arial" panose="020B0604020202020204" pitchFamily="34" charset="0"/>
              </a:rPr>
              <a:pPr/>
              <a:t>10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0D9E8A14-D01A-FF12-051A-883F004690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472E8B-1D47-43B8-BA50-EA99738E3B5C}" type="slidenum">
              <a:rPr lang="en-US" altLang="it-IT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29A1D29-EB69-B132-8BC2-BE5DB2ECA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358EB29C-B75B-658C-D3A9-D7CEC8F7A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5564316-CCF4-B8EA-B292-65A5D563D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22898DC-5722-4F69-8732-54473A8B869F}" type="slidenum">
              <a:rPr lang="en-AU" altLang="it-IT" smtClean="0">
                <a:latin typeface="Arial" panose="020B0604020202020204" pitchFamily="34" charset="0"/>
              </a:rPr>
              <a:pPr/>
              <a:t>11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D7CFFB6-0894-EBDD-9754-D33BC30CD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C3D7123-3933-DD3C-5B45-E9370CEFC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B18ACD1-26CB-7902-5B53-1CF6FC723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6A5E8EF-CC11-6945-B8A7-4925377F1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D10539-F9DA-71F4-FFFD-EF166F199297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5B64965C-2F29-AA5B-1F73-C060BFEEB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0414C32-9433-998E-DE9C-BEA1BF152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382EDF2-515F-838A-56D9-5AD240D7D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AU" altLang="it-IT" noProof="0"/>
              <a:t>Kliknij, aby edytować styl wzorca tytułu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AU" altLang="it-IT" noProof="0"/>
              <a:t>Kliknij, aby edytować styl wzorca podtytułu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1B8046C-956C-BDBD-11E3-820431884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DAB0763-E182-23DF-6B88-5C770FF98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0101712-47B8-7E76-DFF7-A9F89C80B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2B7C-7054-4D26-AFCD-FA563797DD06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2710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1E1EF4-D333-54A2-4AEE-C7E0A05CD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F2013E-07AF-9A06-9AB9-9E3E74F76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AFC972-B542-29D9-E47C-92E037DF3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A896-8487-49F4-8FA3-66FC121873E9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41504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4F2AEAB-FD5F-9FDC-2E2D-276D46277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5C4953D-E426-7DFC-9807-FFD1550EC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DD927A-378E-4566-9F40-926ED2716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B241-D489-4D4D-B70E-67AEB7AA2EBB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96797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291C07F-16D2-001E-9ED0-B9966CF9C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5BEC9A-4D75-4C90-9FBA-727BC810E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90ED1E5-B57A-A7E2-9844-026C13D14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1985-0682-4FDD-B236-FAD243FF3DBD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09256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4A2A4AB-0E0D-1BDB-BA4C-B4AB1A08B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698508-BD61-3396-9D3D-E48F6A0E2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CBB94A1-E3EC-6386-DFB0-832B95D96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5540-508B-4FB5-BCAB-DA55586CF22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44453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E7D32C1-6213-D73D-4B81-E46CE654C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ADBD9F8-8F93-E3CE-4C54-16B6B3DCD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587BB3F-5F10-EEE6-4D33-9CAFC6D8B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33DF-D756-4D1B-98EA-C47496556C43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2423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1213F5B-16B3-94FF-BC95-C4B38C108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1605568-ACE2-2813-78D3-2F3738ACF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BF81C57-1CB9-113C-6D43-929509A54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07DB-A035-41A4-99C1-8351E0ED6890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4191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24415D4-14DE-4DA5-A9EF-32A20267E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335317C-818A-850F-2581-3135280F9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5F75448-F1B6-E621-BEAC-52663964E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18A3-9EC1-4A10-BFFF-29BA3598E985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3031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7400EA7-C49A-DD89-4347-F8BE6E80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82B0D8-2663-EF97-5CE2-8C91485E7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C46F8CD-8B36-9CEA-020B-710D17A9A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36F5-3C04-46DB-9DA2-9588D7CC00C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0959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581339D-D214-ADB0-1C79-AFC0C6D3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13BEE6F-4013-F508-B6EE-2EBFCA5A3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12F110F-4B0E-FA91-446C-84D0EFA3E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D1FB-DEB4-46B7-8453-398BD7CBD5FC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7000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DE9968-E6F3-3124-7866-9DD295A94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43FB71D-652E-171C-B72C-637A237FC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31A7087-B5E5-B38F-6996-80D6857C1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ED2B-5DAC-474C-9570-B230891E9B1F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62900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8995ECF-ABB7-DD8C-2C7C-D9F9D59D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E43043C-8A68-667D-15D3-45A8FA6A0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F620AB7-A914-7406-0CA5-3EE0CA719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1E7B-4F0F-414D-947D-47016C7887AA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65451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5406938-B000-6321-B1A6-EE0533285BFA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D328FA04-3780-0893-82E9-C38375B3F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43319D9F-8675-55CB-879C-230B8A4B7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F18299D3-2031-9ACE-FD8D-0E06D2C10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97C12C17-381E-1F99-598E-30E1A0F1F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 wzorca tytułu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B4CE7011-60E8-355D-9B3C-C2A923F9C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style wzorca tekstu</a:t>
            </a:r>
          </a:p>
          <a:p>
            <a:pPr lvl="1"/>
            <a:r>
              <a:rPr lang="en-AU" altLang="it-IT"/>
              <a:t>Drugi poziom</a:t>
            </a:r>
          </a:p>
          <a:p>
            <a:pPr lvl="2"/>
            <a:r>
              <a:rPr lang="en-AU" altLang="it-IT"/>
              <a:t>Trzeci poziom</a:t>
            </a:r>
          </a:p>
          <a:p>
            <a:pPr lvl="3"/>
            <a:r>
              <a:rPr lang="en-AU" altLang="it-IT"/>
              <a:t>Czwarty poziom</a:t>
            </a:r>
          </a:p>
          <a:p>
            <a:pPr lvl="4"/>
            <a:r>
              <a:rPr lang="en-AU" altLang="it-IT"/>
              <a:t>Piąty poziom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BE898C73-4882-CA66-8D9F-7DABA79C9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BFF2BD93-BC8A-338F-7F83-E77E8B189E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9CD70D23-9A0C-9C75-E597-CBABAD29B6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F13D06-791F-48E2-8B43-A6AF42B460BE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dx.doi.org/10.1787/888932310472" TargetMode="External"/><Relationship Id="rId4" Type="http://schemas.openxmlformats.org/officeDocument/2006/relationships/hyperlink" Target="http://www.oecd.org/document/52/0,3746,en_2649_39263238_45897844_1_1_1_1,00.html#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org.pe/scielo.php?script=sci_arttext&amp;pid=S0254-92472017000200013-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5F7849B-1DF9-476A-9156-FD052540C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8280400" cy="1470025"/>
          </a:xfrm>
        </p:spPr>
        <p:txBody>
          <a:bodyPr anchor="ctr"/>
          <a:lstStyle/>
          <a:p>
            <a:pPr eaLnBrk="1" hangingPunct="1"/>
            <a:r>
              <a:rPr lang="it-IT" altLang="it-IT" b="1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32DC29-3314-0354-B278-CA4D6F62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90975"/>
            <a:ext cx="79200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Grzegorz Karwasz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i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i="1">
                <a:solidFill>
                  <a:srgbClr val="002060"/>
                </a:solidFill>
                <a:latin typeface="Arial" panose="020B0604020202020204" pitchFamily="34" charset="0"/>
              </a:rPr>
              <a:t>- Facoltà di Fisica, Astronomia e Informatica Applicata</a:t>
            </a:r>
            <a:r>
              <a:rPr lang="pl-PL" altLang="it-IT" sz="2200" i="1">
                <a:solidFill>
                  <a:srgbClr val="002060"/>
                </a:solidFill>
                <a:latin typeface="Arial" panose="020B0604020202020204" pitchFamily="34" charset="0"/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2200" i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karwasz@fizyka.umk.pl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F03AF00-4725-EE1C-DDB3-0422CF23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662238"/>
            <a:ext cx="7920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Arial" panose="020B0604020202020204" pitchFamily="34" charset="0"/>
              </a:rPr>
              <a:t>Lezione 4: Didattica iper-costruttivista</a:t>
            </a:r>
            <a:endParaRPr lang="pl-PL" altLang="it-IT" sz="2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30A775B-55F3-7CFC-4A05-3BE2BED2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65944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E56AA8E7-AACE-8B6B-F666-56172E8F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5892800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EBDF69D4-A347-124C-DFCB-C969348A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chemeClr val="tx2"/>
                </a:solidFill>
                <a:latin typeface="Arial" panose="020B0604020202020204" pitchFamily="34" charset="0"/>
              </a:rPr>
              <a:t>Iper</a:t>
            </a:r>
            <a:r>
              <a:rPr lang="pl-PL" altLang="it-IT" sz="3200">
                <a:solidFill>
                  <a:schemeClr val="tx2"/>
                </a:solidFill>
                <a:latin typeface="Arial" panose="020B0604020202020204" pitchFamily="34" charset="0"/>
              </a:rPr>
              <a:t>-infla</a:t>
            </a:r>
            <a:r>
              <a:rPr lang="it-IT" altLang="it-IT" sz="3200">
                <a:solidFill>
                  <a:schemeClr val="tx2"/>
                </a:solidFill>
                <a:latin typeface="Arial" panose="020B0604020202020204" pitchFamily="34" charset="0"/>
              </a:rPr>
              <a:t>zione dell’informazione </a:t>
            </a:r>
            <a:endParaRPr lang="en-US" altLang="it-IT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CasellaDiTesto 1">
            <a:extLst>
              <a:ext uri="{FF2B5EF4-FFF2-40B4-BE49-F238E27FC236}">
                <a16:creationId xmlns:a16="http://schemas.microsoft.com/office/drawing/2014/main" id="{374AF684-FECC-2C17-F820-74CB9DA1E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83197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«momentum»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id="{33375042-B982-F3EE-51CD-B75236B79C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44550" y="476250"/>
            <a:ext cx="8424863" cy="1470025"/>
          </a:xfrm>
        </p:spPr>
        <p:txBody>
          <a:bodyPr anchor="ctr"/>
          <a:lstStyle/>
          <a:p>
            <a:pPr eaLnBrk="1" hangingPunct="1"/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Karl</a:t>
            </a:r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 Popper: „Dust-bin” theory of mind</a:t>
            </a:r>
            <a:endParaRPr lang="en-AU" altLang="it-IT" sz="320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FE4F1BFF-FC58-55EA-5C3D-DB2B09EB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6475"/>
            <a:ext cx="794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Our senses are input ways to our mind. I called it „dust-bin” theory of mind.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The best illustration for this is the picture below.</a:t>
            </a:r>
            <a:endParaRPr lang="en-AU" altLang="it-IT" sz="1800">
              <a:latin typeface="Arial" panose="020B0604020202020204" pitchFamily="34" charset="0"/>
            </a:endParaRP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D722960B-2A8F-B463-668F-0F517A47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952750" cy="27733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</p:pic>
      <p:sp>
        <p:nvSpPr>
          <p:cNvPr id="27653" name="Text Box 7">
            <a:extLst>
              <a:ext uri="{FF2B5EF4-FFF2-40B4-BE49-F238E27FC236}">
                <a16:creationId xmlns:a16="http://schemas.microsoft.com/office/drawing/2014/main" id="{4EE41926-8823-068C-EA9D-2070F3C9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08725"/>
            <a:ext cx="712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600">
                <a:latin typeface="Arial" panose="020B0604020202020204" pitchFamily="34" charset="0"/>
              </a:rPr>
              <a:t>Karl Popper, </a:t>
            </a:r>
            <a:r>
              <a:rPr lang="pl-PL" altLang="it-IT" sz="1600" i="1">
                <a:latin typeface="Arial" panose="020B0604020202020204" pitchFamily="34" charset="0"/>
              </a:rPr>
              <a:t>Objective Knowledge. Evolutionaly epistemological theory, </a:t>
            </a:r>
            <a:r>
              <a:rPr lang="pl-PL" altLang="it-IT" sz="1600">
                <a:latin typeface="Arial" panose="020B0604020202020204" pitchFamily="34" charset="0"/>
              </a:rPr>
              <a:t>1974</a:t>
            </a:r>
            <a:endParaRPr lang="en-AU" altLang="it-IT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AC52C9A-8E27-F3E1-7A01-48069326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2223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B9A82DF-34FD-A5B2-BAC3-4662BDDB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169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158A2E1C-C29D-445B-9835-E241D327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09663"/>
            <a:ext cx="76327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AFCA1FE5-66CE-E8FC-235A-285CD58A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942013"/>
            <a:ext cx="83645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Insegnanti in Polonia </a:t>
            </a:r>
            <a:r>
              <a:rPr lang="pl-PL" altLang="it-IT" sz="1800" i="1">
                <a:latin typeface="Arial" panose="020B0604020202020204" pitchFamily="34" charset="0"/>
              </a:rPr>
              <a:t>dichiarano</a:t>
            </a:r>
            <a:r>
              <a:rPr lang="pl-PL" altLang="it-IT" sz="1800">
                <a:latin typeface="Arial" panose="020B0604020202020204" pitchFamily="34" charset="0"/>
              </a:rPr>
              <a:t> la volonta’ della didattica costruttivista. In Italia domina ancora il metodo tradizionale (la trasmissione „linerare”).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Source: Raporto TALIS, OCSE, 2011</a:t>
            </a:r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9890D2AD-B1A7-7A8A-6F57-BAC8D66E1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-114300"/>
            <a:ext cx="8229600" cy="1143000"/>
          </a:xfrm>
        </p:spPr>
        <p:txBody>
          <a:bodyPr/>
          <a:lstStyle/>
          <a:p>
            <a:r>
              <a:rPr lang="pl-PL" altLang="it-IT" sz="2800"/>
              <a:t>La prassi del costruttivismo</a:t>
            </a:r>
            <a:endParaRPr lang="en-US" altLang="it-IT" sz="28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870670-08BA-3D8F-9BEC-97BAA03B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2223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A6C5127-54F6-F9D8-65F7-54AC5EE4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169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A3B4913-28F6-5C17-745C-16357F7E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6040438"/>
            <a:ext cx="694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Ilość godzin szkolnych w przedziale 7-14 lat jest najniższa w całym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zestawieniu (!)  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38283357-D8CD-0719-C234-8E14986B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500"/>
            <a:ext cx="69850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8FA18408-0E45-4B05-2C5A-90A0B489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6550025"/>
            <a:ext cx="65595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800">
                <a:latin typeface="Arial" panose="020B0604020202020204" pitchFamily="34" charset="0"/>
              </a:rPr>
              <a:t>Education at a Glance 2010: OECD Indicators </a:t>
            </a:r>
            <a:r>
              <a:rPr lang="pl-PL" altLang="it-IT" sz="800">
                <a:latin typeface="Arial" panose="020B0604020202020204" pitchFamily="34" charset="0"/>
                <a:hlinkClick r:id="rId4"/>
              </a:rPr>
              <a:t>http://www.oecd.org/document/52/0,3746,en_2649_39263238_45897844_1_1_1_1,00.html#d</a:t>
            </a:r>
            <a:endParaRPr lang="pl-PL" altLang="it-IT" sz="800">
              <a:latin typeface="Arial" panose="020B0604020202020204" pitchFamily="34" charset="0"/>
              <a:hlinkClick r:id="rId5"/>
            </a:endParaRP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800">
                <a:latin typeface="Arial" panose="020B0604020202020204" pitchFamily="34" charset="0"/>
                <a:hlinkClick r:id="rId5"/>
              </a:rPr>
              <a:t>Indicator D1: How much time do students spend in the classroom?</a:t>
            </a:r>
            <a:r>
              <a:rPr lang="pl-PL" altLang="it-IT" sz="800">
                <a:latin typeface="Arial" panose="020B0604020202020204" pitchFamily="34" charset="0"/>
              </a:rPr>
              <a:t> http://dx.doi.org/10.1787/888932310472</a:t>
            </a: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US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5819A981-387D-6A78-1B13-C2CFC046A8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P. Crispiani: Didattica cognitivista</a:t>
            </a:r>
          </a:p>
        </p:txBody>
      </p:sp>
      <p:sp>
        <p:nvSpPr>
          <p:cNvPr id="38915" name="Segnaposto contenuto 2">
            <a:extLst>
              <a:ext uri="{FF2B5EF4-FFF2-40B4-BE49-F238E27FC236}">
                <a16:creationId xmlns:a16="http://schemas.microsoft.com/office/drawing/2014/main" id="{DDF28946-6761-64BB-31F8-B148DE8B4C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Oltre una didattica programmata e modellizzata vi è da sempre, e fortunatamente sopravvive, una maestria dell’insegnamento che ragiona quotidianamente su se stessa, che conosce l’andare </a:t>
            </a:r>
            <a:r>
              <a:rPr lang="it-IT" altLang="it-IT" sz="2200" i="1"/>
              <a:t>random</a:t>
            </a:r>
            <a:r>
              <a:rPr lang="it-IT" altLang="it-IT" sz="2200"/>
              <a:t>, il </a:t>
            </a:r>
            <a:r>
              <a:rPr lang="it-IT" altLang="it-IT" sz="2200" i="1"/>
              <a:t>navigare a vela</a:t>
            </a:r>
            <a:r>
              <a:rPr lang="it-IT" altLang="it-IT" sz="2200"/>
              <a:t>, il compiere percorsi illineari e reticolati, il valorizzare le </a:t>
            </a:r>
            <a:r>
              <a:rPr lang="it-IT" altLang="it-IT" sz="2200" i="1"/>
              <a:t>mosse</a:t>
            </a:r>
            <a:r>
              <a:rPr lang="it-IT" altLang="it-IT" sz="2200"/>
              <a:t> professionali istantanee, le scelte, le soluzioni improvvise, ma sulla scorta di una costante riflessione, sul proprio agire e sull’esperienza, nonché di un confronto con le formalizzazioni teorizzate, dunque di un sapere filtrato dal tempo, sottratto alle suggestioni dell’immediato e del gratificante. (p.15)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E1F9B6-F6AB-4AAD-71EE-6D11D5B84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/>
              <a:t>Mot</a:t>
            </a:r>
            <a:r>
              <a:rPr lang="it-IT" altLang="it-IT" sz="3200"/>
              <a:t>ivazione</a:t>
            </a:r>
            <a:r>
              <a:rPr lang="pl-PL" altLang="it-IT" sz="3200"/>
              <a:t> (1): J. Bruner –  </a:t>
            </a:r>
            <a:r>
              <a:rPr lang="it-IT" altLang="it-IT" sz="3200"/>
              <a:t>la ricerca della teoria di insegnamento nella matematica</a:t>
            </a:r>
            <a:endParaRPr lang="pl-PL" altLang="it-IT" sz="3200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AF53D70F-BBFF-B993-CCE9-42886013E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165225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In questa bozza cercherò di formulare una serie di semplici affermazioni sui principi della didattica. Saranno illustrati con  esempi del insegnamento ed apprendimento della matematica. </a:t>
            </a:r>
            <a:r>
              <a:rPr lang="pl-PL" altLang="it-IT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Ho scelto la matematica non perché la considero una materia tipica, visto che la matematica si limita ai problemi ben definiti e non si occupa della loro verifica attraverso  esperimenti e osservazioni. </a:t>
            </a:r>
            <a:r>
              <a:rPr lang="pl-PL" altLang="it-IT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Avevo scelto la matematica perché costituisce un esempio semplice e chiaro (per forza un po’ semplificato)  del insieme delle tesi sull’ insegnamento ed apprendimento</a:t>
            </a:r>
            <a:r>
              <a:rPr lang="pl-PL" altLang="it-IT" sz="1800" dirty="0"/>
              <a:t> […]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La teoria dell’insegnamento deve definire i metodi per plasmare un determinato quanto di sapienza in modo tale di renderlo </a:t>
            </a:r>
            <a:r>
              <a:rPr lang="it-IT" altLang="it-IT" sz="1800" u="sng" dirty="0"/>
              <a:t>più facile da assorbire </a:t>
            </a:r>
            <a:r>
              <a:rPr lang="pl-PL" altLang="it-IT" sz="1800" dirty="0"/>
              <a:t>[...]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Il valore della struttura dipende dal fatto, se ha delle capacità di </a:t>
            </a:r>
            <a:r>
              <a:rPr lang="it-IT" altLang="it-IT" sz="1800" u="sng" dirty="0"/>
              <a:t>semplificare informazioni</a:t>
            </a:r>
            <a:r>
              <a:rPr lang="it-IT" altLang="it-IT" sz="1800" dirty="0"/>
              <a:t>, creare nuove affermazioni e allargare la operatività del determinato quanto di conoscenza; la struttura deve essere sempre adeguata alla </a:t>
            </a:r>
            <a:r>
              <a:rPr lang="it-IT" altLang="it-IT" sz="1800" u="sng" dirty="0"/>
              <a:t>situazione dello studente </a:t>
            </a:r>
            <a:r>
              <a:rPr lang="it-IT" altLang="it-IT" sz="1800" dirty="0"/>
              <a:t> e i suoi </a:t>
            </a:r>
            <a:r>
              <a:rPr lang="it-IT" altLang="it-IT" sz="1800" u="sng" dirty="0"/>
              <a:t>talenti. </a:t>
            </a:r>
            <a:r>
              <a:rPr lang="pl-PL" altLang="it-IT" sz="1800" u="sng" dirty="0"/>
              <a:t> </a:t>
            </a:r>
            <a:endParaRPr lang="pl-PL" altLang="it-IT" sz="1800" dirty="0"/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EC9CE4BC-D36A-D648-7E55-0CB800CB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5713413"/>
            <a:ext cx="71691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J. Bruner, </a:t>
            </a:r>
            <a:r>
              <a:rPr lang="it-IT" altLang="it-IT" sz="1800" i="1"/>
              <a:t>Nella ricerca della teoria d’insegnamento, </a:t>
            </a:r>
            <a:r>
              <a:rPr lang="it-IT" altLang="it-IT" sz="1800"/>
              <a:t>1956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2"/>
              </a:rPr>
              <a:t>http://www.scielo.org.pe/scielo.php?script=sci_arttext&amp;pid=S0254-92472017000200013</a:t>
            </a:r>
            <a:r>
              <a:rPr lang="it-IT" altLang="it-IT" sz="1400">
                <a:hlinkClick r:id="rId2"/>
              </a:rPr>
              <a:t>-</a:t>
            </a:r>
            <a:endParaRPr lang="it-IT" altLang="it-IT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2DA51FB-EFF4-6D32-CFF8-1D1957A9C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/>
              <a:t>„Matemat</a:t>
            </a:r>
            <a:r>
              <a:rPr lang="it-IT" altLang="it-IT"/>
              <a:t>ica per i cittadini</a:t>
            </a:r>
            <a:r>
              <a:rPr lang="pl-PL" altLang="it-IT"/>
              <a:t>”</a:t>
            </a:r>
            <a:endParaRPr lang="en-AU" alt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44C750-FB32-5311-B52B-295C4C21D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3" y="90805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1800" dirty="0"/>
              <a:t>‘’Si può fare la presentazione del libro sulla </a:t>
            </a:r>
            <a:r>
              <a:rPr lang="pl-PL" altLang="it-IT" sz="1800" dirty="0"/>
              <a:t>Matemat</a:t>
            </a:r>
            <a:r>
              <a:rPr lang="it-IT" altLang="it-IT" sz="1800" dirty="0" err="1"/>
              <a:t>ica</a:t>
            </a:r>
            <a:r>
              <a:rPr lang="pl-PL" altLang="it-IT" sz="1800" dirty="0"/>
              <a:t>, </a:t>
            </a:r>
            <a:r>
              <a:rPr lang="it-IT" altLang="it-IT" sz="1800" dirty="0"/>
              <a:t>cominciando dalle sue difficoltà</a:t>
            </a:r>
            <a:r>
              <a:rPr lang="pl-PL" altLang="it-IT" sz="1800" dirty="0"/>
              <a:t>? </a:t>
            </a:r>
            <a:r>
              <a:rPr lang="it-IT" altLang="it-IT" sz="1800" dirty="0"/>
              <a:t>Non è tanto indicato per scopi promozionali</a:t>
            </a:r>
            <a:r>
              <a:rPr lang="pl-PL" altLang="it-IT" sz="1800" dirty="0"/>
              <a:t>…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Lasciando i problemi presenti e stringenti, legati alle relazioni nella classe scolastica nel ambiente sociale, il motivo della difficoltà essenziale è la divergenza tra i programmi, contenuti e metodi d’insegnamento da una parte, e la percezione che cosa ‘’bisogna’’ insegnare. I programmi, contenuti e i metodi d’insegnamento hanno la velocità di cambiamenti diversa (molto più lenta) che la percezione della materia del insegnante. </a:t>
            </a:r>
            <a:r>
              <a:rPr lang="pl-PL" altLang="it-IT" sz="1800" dirty="0"/>
              <a:t>  </a:t>
            </a:r>
          </a:p>
          <a:p>
            <a:pPr eaLnBrk="1" hangingPunct="1">
              <a:buFontTx/>
              <a:buNone/>
            </a:pPr>
            <a:r>
              <a:rPr lang="pl-PL" altLang="it-IT" sz="1800" dirty="0"/>
              <a:t>[…] </a:t>
            </a:r>
            <a:r>
              <a:rPr lang="it-IT" altLang="it-IT" sz="1800" dirty="0"/>
              <a:t>Anche in Italia, finalmente, gli indicatori si spostano in questa direzione. L’insegnamento della matematica non è più riservato per future classi governanti, per futuri insegnanti [e scienziati], ma anche ai ragazzi che nella sua vita faranno tutt’altri mestieri. I matematici sono convinti che il logo linguaggio, loro logica, loro strumenti si rivelano utili anche per i </a:t>
            </a:r>
            <a:r>
              <a:rPr lang="it-IT" altLang="it-IT" sz="1800" i="1" dirty="0"/>
              <a:t>cittadini</a:t>
            </a:r>
            <a:r>
              <a:rPr lang="it-IT" altLang="it-IT" sz="1800" dirty="0"/>
              <a:t> – è questa la terza parola chiave – cioè alle persone che saranno ne insegnanti ne scienziati. </a:t>
            </a:r>
            <a:endParaRPr lang="pl-PL" altLang="it-IT" sz="1800" dirty="0"/>
          </a:p>
          <a:p>
            <a:pPr eaLnBrk="1" hangingPunct="1">
              <a:buFontTx/>
              <a:buNone/>
            </a:pPr>
            <a:r>
              <a:rPr lang="it-IT" altLang="it-IT" sz="1800" u="sng" dirty="0"/>
              <a:t>La matematica </a:t>
            </a:r>
            <a:r>
              <a:rPr lang="it-IT" altLang="it-IT" sz="1800" i="1" u="sng" dirty="0"/>
              <a:t>serve</a:t>
            </a:r>
            <a:r>
              <a:rPr lang="it-IT" altLang="it-IT" sz="1800" u="sng" dirty="0"/>
              <a:t>  nella vita quotidiana</a:t>
            </a:r>
            <a:r>
              <a:rPr lang="pl-PL" altLang="it-IT" sz="1800" dirty="0"/>
              <a:t>. S</a:t>
            </a:r>
            <a:r>
              <a:rPr lang="it-IT" altLang="it-IT" sz="1800" dirty="0" err="1"/>
              <a:t>erve</a:t>
            </a:r>
            <a:r>
              <a:rPr lang="it-IT" altLang="it-IT" sz="1800" dirty="0"/>
              <a:t> a risolvere certe situazioni, dov’è necessario una «veste mentale» (i.e. un’attrezzatura). È il nostro sesto senso, un ulteriore canale di comunicazione e d’interpretazione della realtà.</a:t>
            </a:r>
            <a:r>
              <a:rPr lang="pl-PL" altLang="it-IT" sz="1800" dirty="0"/>
              <a:t>”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D125A0C-AE07-3F84-2842-B0FDCD1D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806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dirty="0"/>
              <a:t>Angelo Guerraggio, </a:t>
            </a:r>
            <a:r>
              <a:rPr lang="it-IT" altLang="it-IT" sz="1600" i="1" dirty="0"/>
              <a:t>Introduzione, </a:t>
            </a:r>
            <a:r>
              <a:rPr lang="it-IT" altLang="it-IT" sz="1600" dirty="0"/>
              <a:t>in:</a:t>
            </a:r>
            <a:r>
              <a:rPr lang="pl-PL" altLang="it-IT" sz="1600" dirty="0"/>
              <a:t> Barozzi, Bergamini, Boni, Cerani, Pagani,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i="1" dirty="0"/>
              <a:t>La matematica per il cittadini, </a:t>
            </a:r>
            <a:r>
              <a:rPr lang="pl-PL" altLang="it-IT" sz="1600" dirty="0"/>
              <a:t>Zanichelli, Bologna, 2008, </a:t>
            </a:r>
            <a:r>
              <a:rPr lang="it-IT" altLang="it-IT" sz="1600"/>
              <a:t>p.</a:t>
            </a:r>
            <a:r>
              <a:rPr lang="pl-PL" altLang="it-IT" sz="1600"/>
              <a:t> </a:t>
            </a:r>
            <a:r>
              <a:rPr lang="pl-PL" altLang="it-IT" sz="1600" dirty="0"/>
              <a:t>7 </a:t>
            </a:r>
            <a:r>
              <a:rPr lang="it-IT" altLang="it-IT" sz="1600" dirty="0"/>
              <a:t>traduzione dal polacco</a:t>
            </a:r>
            <a:r>
              <a:rPr lang="pl-PL" altLang="it-IT" sz="1600" dirty="0"/>
              <a:t> 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0A570F3-9016-B134-666D-80422CCB8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00CC"/>
                </a:solidFill>
              </a:rPr>
              <a:t>Lo scopo generale</a:t>
            </a:r>
            <a:r>
              <a:rPr lang="pl-PL" altLang="it-IT">
                <a:solidFill>
                  <a:srgbClr val="0000CC"/>
                </a:solidFill>
              </a:rPr>
              <a:t>:</a:t>
            </a:r>
            <a:endParaRPr lang="en-AU" altLang="it-IT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CA506AD-AFD8-03E2-6A43-1F24E72A1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229600" cy="4997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Nuove forme, metodi, contenuti della didattica, per renderla: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inter-disciplinare,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costruttivista,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interattiva.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2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Usiamo recentissimi risultati della didattica e pedagogia cognitivista, una vasta esperienza inter-disciplinare (e internazionale), e i risultati diversi programmi tran-nazionali (UE e bilaterali) nel campo dell’educazione.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93A7E0-D26F-B4DA-2B74-B79D46DA9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Che cosa dobbiamo insegnare</a:t>
            </a:r>
            <a:r>
              <a:rPr lang="pl-PL" altLang="it-IT"/>
              <a:t>?</a:t>
            </a:r>
            <a:endParaRPr lang="en-AU" altLang="it-IT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CBB27D3-949D-4D57-F6FF-8D1C972B5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657350"/>
            <a:ext cx="8172450" cy="5200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200"/>
              <a:t>Gli indicatori dell’OCSE (AHELO) sono chiari: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pensare in modo ciritico </a:t>
            </a:r>
            <a:r>
              <a:rPr lang="it-IT" altLang="it-IT" sz="2200"/>
              <a:t>(critical thinking)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ragionare in modo analitico </a:t>
            </a:r>
            <a:r>
              <a:rPr lang="it-IT" altLang="it-IT" sz="2200"/>
              <a:t>(analytical reasoning)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risolvere i problemi</a:t>
            </a:r>
            <a:r>
              <a:rPr lang="it-IT" altLang="it-IT" sz="2200"/>
              <a:t> (problem solving)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comminicare per l’iscritto </a:t>
            </a:r>
            <a:r>
              <a:rPr lang="it-IT" altLang="it-IT" sz="2200"/>
              <a:t>(written communication)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Uno di fondatori del cognitivismo, Jerome Bruner scrisse (nel 1966):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„Lo scopo d’insegnamento non è il produrre delle piccole enciclopedie ambulanti, ma l’introdurre un pensiero autonomo”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Pedagogo polacco Z. Pietrasiński diceva: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200"/>
              <a:t>„Il raggionare non è solo la condizione per imparare ma anche il più importante risultato”</a:t>
            </a:r>
            <a:endParaRPr lang="it-IT" altLang="it-IT"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4B073A52-2C08-0A45-FFE2-EA82DF89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6250"/>
            <a:ext cx="8513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3700">
                <a:solidFill>
                  <a:srgbClr val="FFFF00"/>
                </a:solidFill>
                <a:ea typeface="Arial Unicode MS" pitchFamily="34" charset="-128"/>
              </a:rPr>
              <a:t>Che capelli porta la ragazza bionda?</a:t>
            </a:r>
            <a:endParaRPr lang="en-AU" altLang="it-IT" sz="3700">
              <a:solidFill>
                <a:srgbClr val="FFFF00"/>
              </a:solidFill>
              <a:ea typeface="Arial Unicode MS" pitchFamily="34" charset="-128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EB9545CB-B508-22E1-2E36-881992B150E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96287" y="6108701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it-IT" sz="120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8"/>
              </a:rPr>
              <a:t>Peruki i diody</a:t>
            </a:r>
            <a:endParaRPr lang="en-AU" altLang="it-IT" sz="1200">
              <a:solidFill>
                <a:srgbClr val="CC0066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pic>
        <p:nvPicPr>
          <p:cNvPr id="39940" name="Immagine 2">
            <a:extLst>
              <a:ext uri="{FF2B5EF4-FFF2-40B4-BE49-F238E27FC236}">
                <a16:creationId xmlns:a16="http://schemas.microsoft.com/office/drawing/2014/main" id="{52709C10-E935-CC57-1293-F467C865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205038"/>
            <a:ext cx="51323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asellaDiTesto 3">
            <a:extLst>
              <a:ext uri="{FF2B5EF4-FFF2-40B4-BE49-F238E27FC236}">
                <a16:creationId xmlns:a16="http://schemas.microsoft.com/office/drawing/2014/main" id="{E7E4CE99-DCB5-D955-89A4-8E02AF9F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215063"/>
            <a:ext cx="494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DAEDEF"/>
                </a:solidFill>
                <a:latin typeface="Arial Unicode MS" pitchFamily="34" charset="-128"/>
                <a:ea typeface="Arial Unicode MS" pitchFamily="34" charset="-128"/>
              </a:rPr>
              <a:t>Nessun colore indovinato!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CA1FA64F-074A-C314-6AA5-A50F153E4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 sz="3200"/>
              <a:t>Individual visibility: splendors &amp; risks</a:t>
            </a:r>
            <a:endParaRPr lang="en-AU" altLang="it-IT" sz="3200"/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A8912406-35CE-21FB-2187-5E772D43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318000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9" name="Picture 5">
            <a:extLst>
              <a:ext uri="{FF2B5EF4-FFF2-40B4-BE49-F238E27FC236}">
                <a16:creationId xmlns:a16="http://schemas.microsoft.com/office/drawing/2014/main" id="{BDD9CAA8-5D9B-34E3-95D8-47A9D5EE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4318000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0" name="Picture 6">
            <a:extLst>
              <a:ext uri="{FF2B5EF4-FFF2-40B4-BE49-F238E27FC236}">
                <a16:creationId xmlns:a16="http://schemas.microsoft.com/office/drawing/2014/main" id="{196E3E4A-AFEB-5DA7-CDD4-DB5C7BA5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4318000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1" name="Text Box 7">
            <a:extLst>
              <a:ext uri="{FF2B5EF4-FFF2-40B4-BE49-F238E27FC236}">
                <a16:creationId xmlns:a16="http://schemas.microsoft.com/office/drawing/2014/main" id="{A470A293-F11D-F3E6-6A1C-E1D39A5D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6327373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dirty="0">
                <a:solidFill>
                  <a:srgbClr val="333399"/>
                </a:solidFill>
              </a:rPr>
              <a:t>Nel sistema polacco è molto più facile ottenere interattività a
Livello precoce poi nella scuola secondaria di primo grado. 
</a:t>
            </a:r>
            <a:endParaRPr lang="en-AU" altLang="it-IT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79643EDA-3376-C61B-9E51-0126FD32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003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6">
            <a:extLst>
              <a:ext uri="{FF2B5EF4-FFF2-40B4-BE49-F238E27FC236}">
                <a16:creationId xmlns:a16="http://schemas.microsoft.com/office/drawing/2014/main" id="{BD51F251-FA57-2F73-2B07-FA23BDDA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692150"/>
            <a:ext cx="388778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id="{9A6EC35B-8DB1-05F1-E80A-28796626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068638"/>
            <a:ext cx="467995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9">
            <a:extLst>
              <a:ext uri="{FF2B5EF4-FFF2-40B4-BE49-F238E27FC236}">
                <a16:creationId xmlns:a16="http://schemas.microsoft.com/office/drawing/2014/main" id="{E63A77B5-301F-24D1-938B-B85F6BCA44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950" y="211138"/>
            <a:ext cx="8642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Quanti colori sono nell’arcobaleno?</a:t>
            </a:r>
          </a:p>
        </p:txBody>
      </p:sp>
      <p:sp>
        <p:nvSpPr>
          <p:cNvPr id="41990" name="Text Box 11">
            <a:extLst>
              <a:ext uri="{FF2B5EF4-FFF2-40B4-BE49-F238E27FC236}">
                <a16:creationId xmlns:a16="http://schemas.microsoft.com/office/drawing/2014/main" id="{7816EA86-D48B-396F-4E6B-EF3CD6A1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5013325"/>
            <a:ext cx="42402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 b="1">
                <a:solidFill>
                  <a:schemeClr val="accent2"/>
                </a:solidFill>
                <a:ea typeface="Arial Unicode MS" pitchFamily="34" charset="-128"/>
              </a:rPr>
              <a:t>Ma sotto, ancora un’altra </a:t>
            </a:r>
            <a:endParaRPr lang="pl-PL" altLang="it-IT" sz="2100" b="1">
              <a:solidFill>
                <a:schemeClr val="accent2"/>
              </a:solidFill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 b="1">
                <a:solidFill>
                  <a:schemeClr val="accent2"/>
                </a:solidFill>
                <a:ea typeface="Arial Unicode MS" pitchFamily="34" charset="-128"/>
              </a:rPr>
              <a:t>fascia, con i colori diversi? </a:t>
            </a:r>
            <a:endParaRPr lang="en-AU" altLang="it-IT" sz="2100"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098BA5C-7E3B-3FCD-3CB8-FA39E450445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5900" y="188913"/>
            <a:ext cx="8928100" cy="1470025"/>
          </a:xfrm>
        </p:spPr>
        <p:txBody>
          <a:bodyPr anchor="ctr"/>
          <a:lstStyle/>
          <a:p>
            <a:pPr eaLnBrk="1" hangingPunct="1"/>
            <a:r>
              <a:rPr lang="it-IT" altLang="it-IT" sz="2800"/>
              <a:t>Perché gli oggetti cadono per terra</a:t>
            </a:r>
            <a:r>
              <a:rPr lang="pl-PL" altLang="it-IT" sz="2800"/>
              <a:t>?</a:t>
            </a:r>
            <a:r>
              <a:rPr lang="pl-PL" altLang="it-IT" sz="2400"/>
              <a:t> </a:t>
            </a:r>
            <a:endParaRPr lang="en-AU" altLang="it-IT" sz="2800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C08B6AC6-12EC-94A6-8BC6-589D6181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30099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Perché c’è la gravità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723625DE-516B-A68F-0C5E-04432250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141663"/>
            <a:ext cx="324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Che cosa è la gravità</a:t>
            </a:r>
            <a:r>
              <a:rPr lang="pl-PL" altLang="it-IT" sz="2100">
                <a:solidFill>
                  <a:srgbClr val="000066"/>
                </a:solidFill>
              </a:rPr>
              <a:t>?</a:t>
            </a:r>
            <a:r>
              <a:rPr lang="pl-PL" altLang="it-IT" sz="2100">
                <a:solidFill>
                  <a:schemeClr val="accent2"/>
                </a:solidFill>
              </a:rPr>
              <a:t> </a:t>
            </a:r>
            <a:endParaRPr lang="en-AU" altLang="it-IT" sz="2100" b="1">
              <a:solidFill>
                <a:schemeClr val="accent2"/>
              </a:solidFill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3B6E7A21-4F64-FAE0-E689-FD5C4892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975100"/>
            <a:ext cx="3565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È l’attrazione della Terra.</a:t>
            </a:r>
            <a:endParaRPr lang="en-AU" altLang="it-IT" sz="2100">
              <a:solidFill>
                <a:srgbClr val="000066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ED47B034-E757-F4B3-B23D-B5746CEC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70564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Ma che cosa è l’attrazione della Terra</a:t>
            </a:r>
            <a:r>
              <a:rPr lang="pl-PL" altLang="it-IT" sz="2100">
                <a:solidFill>
                  <a:srgbClr val="000066"/>
                </a:solidFill>
              </a:rPr>
              <a:t>? </a:t>
            </a:r>
            <a:r>
              <a:rPr lang="it-IT" altLang="it-IT" sz="2100">
                <a:solidFill>
                  <a:srgbClr val="000066"/>
                </a:solidFill>
              </a:rPr>
              <a:t>È la gravità</a:t>
            </a:r>
            <a:r>
              <a:rPr lang="it-IT" altLang="it-IT" sz="2100">
                <a:solidFill>
                  <a:schemeClr val="accent2"/>
                </a:solidFill>
              </a:rPr>
              <a:t>.</a:t>
            </a:r>
            <a:endParaRPr lang="en-AU" altLang="it-IT" sz="2100">
              <a:solidFill>
                <a:schemeClr val="accent2"/>
              </a:solidFill>
            </a:endParaRP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6AF2597D-BA9B-5736-0690-0BC54C10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7219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FF0000"/>
                </a:solidFill>
              </a:rPr>
              <a:t>Non abbiamo detto granché</a:t>
            </a:r>
            <a:r>
              <a:rPr lang="pl-PL" altLang="it-IT" sz="2100">
                <a:solidFill>
                  <a:srgbClr val="FF0000"/>
                </a:solidFill>
              </a:rPr>
              <a:t>: </a:t>
            </a:r>
            <a:r>
              <a:rPr lang="it-IT" altLang="it-IT" sz="2100">
                <a:solidFill>
                  <a:srgbClr val="FF0000"/>
                </a:solidFill>
              </a:rPr>
              <a:t>il burro è fatto di burro</a:t>
            </a:r>
            <a:endParaRPr lang="pl-PL" altLang="it-IT" sz="21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it-IT" sz="2100">
                <a:solidFill>
                  <a:srgbClr val="FF0000"/>
                </a:solidFill>
              </a:rPr>
              <a:t>(e’ una tautologia)</a:t>
            </a:r>
            <a:endParaRPr lang="en-AU" altLang="it-IT" sz="2100">
              <a:solidFill>
                <a:srgbClr val="FF0000"/>
              </a:solidFill>
            </a:endParaRPr>
          </a:p>
        </p:txBody>
      </p:sp>
      <p:pic>
        <p:nvPicPr>
          <p:cNvPr id="43016" name="Picture 8">
            <a:extLst>
              <a:ext uri="{FF2B5EF4-FFF2-40B4-BE49-F238E27FC236}">
                <a16:creationId xmlns:a16="http://schemas.microsoft.com/office/drawing/2014/main" id="{9D3DDA6D-9621-AF05-CB1C-52CE7719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025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9A7126-3EC0-840D-264E-1F59FAFBA5A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5900" y="188913"/>
            <a:ext cx="8928100" cy="1470025"/>
          </a:xfrm>
        </p:spPr>
        <p:txBody>
          <a:bodyPr anchor="ctr"/>
          <a:lstStyle/>
          <a:p>
            <a:pPr eaLnBrk="1" hangingPunct="1"/>
            <a:r>
              <a:rPr lang="pl-PL" altLang="it-IT" sz="2400"/>
              <a:t>Aristot</a:t>
            </a:r>
            <a:r>
              <a:rPr lang="it-IT" altLang="it-IT" sz="2400"/>
              <a:t>e</a:t>
            </a:r>
            <a:r>
              <a:rPr lang="pl-PL" altLang="it-IT" sz="2400"/>
              <a:t>le (384-322 </a:t>
            </a:r>
            <a:r>
              <a:rPr lang="it-IT" altLang="it-IT" sz="2400"/>
              <a:t>a.C.</a:t>
            </a:r>
            <a:r>
              <a:rPr lang="pl-PL" altLang="it-IT" sz="2400"/>
              <a:t>) </a:t>
            </a:r>
            <a:endParaRPr lang="en-AU" altLang="it-IT" sz="2800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6C82B6EE-AD49-065A-3F6A-6D7A04B6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460625"/>
            <a:ext cx="82232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Gli oggetti cadono</a:t>
            </a:r>
            <a:r>
              <a:rPr lang="pl-PL" altLang="it-IT" sz="2100">
                <a:solidFill>
                  <a:srgbClr val="000066"/>
                </a:solidFill>
              </a:rPr>
              <a:t>, </a:t>
            </a:r>
            <a:r>
              <a:rPr lang="it-IT" altLang="it-IT" sz="2100">
                <a:solidFill>
                  <a:srgbClr val="000066"/>
                </a:solidFill>
              </a:rPr>
              <a:t>perché sono pesanti</a:t>
            </a:r>
            <a:r>
              <a:rPr lang="pl-PL" altLang="it-IT" sz="2100">
                <a:solidFill>
                  <a:srgbClr val="000066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e il posto </a:t>
            </a:r>
            <a:r>
              <a:rPr lang="pl-PL" altLang="it-IT" sz="2100" i="1">
                <a:solidFill>
                  <a:srgbClr val="000066"/>
                </a:solidFill>
              </a:rPr>
              <a:t>natural</a:t>
            </a:r>
            <a:r>
              <a:rPr lang="it-IT" altLang="it-IT" sz="2100" i="1">
                <a:solidFill>
                  <a:srgbClr val="000066"/>
                </a:solidFill>
              </a:rPr>
              <a:t>e</a:t>
            </a:r>
            <a:r>
              <a:rPr lang="pl-PL" altLang="it-IT" sz="2100" i="1">
                <a:solidFill>
                  <a:srgbClr val="000066"/>
                </a:solidFill>
              </a:rPr>
              <a:t> </a:t>
            </a:r>
            <a:r>
              <a:rPr lang="it-IT" altLang="it-IT" sz="2100">
                <a:solidFill>
                  <a:srgbClr val="000066"/>
                </a:solidFill>
              </a:rPr>
              <a:t>di oggetti pesanti è il centro della Terra</a:t>
            </a: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Allora oggetti cadono, per andare verso il centro della Terra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Proviamolo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Proviamolo ancora una volta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Sì</a:t>
            </a:r>
            <a:r>
              <a:rPr lang="pl-PL" altLang="it-IT" sz="2100">
                <a:solidFill>
                  <a:srgbClr val="000066"/>
                </a:solidFill>
              </a:rPr>
              <a:t>! </a:t>
            </a:r>
            <a:r>
              <a:rPr lang="it-IT" altLang="it-IT" sz="2100">
                <a:solidFill>
                  <a:srgbClr val="000066"/>
                </a:solidFill>
              </a:rPr>
              <a:t>Gli oggetti vanno verso il centro della Terra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EE8E21B7-8F87-E941-1526-BD13DFA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60350"/>
            <a:ext cx="1774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DAE9B09-5E2F-FF7C-BB8C-44B79D3DFEA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620713"/>
            <a:ext cx="5867400" cy="1470025"/>
          </a:xfrm>
        </p:spPr>
        <p:txBody>
          <a:bodyPr anchor="ctr"/>
          <a:lstStyle/>
          <a:p>
            <a:pPr eaLnBrk="1" hangingPunct="1"/>
            <a:r>
              <a:rPr lang="it-IT" altLang="it-IT" sz="2600"/>
              <a:t>Una pallina può saltare in alto</a:t>
            </a:r>
            <a:r>
              <a:rPr lang="pl-PL" altLang="it-IT" sz="2600"/>
              <a:t>?</a:t>
            </a:r>
            <a:r>
              <a:rPr lang="pl-PL" altLang="it-IT" sz="2400"/>
              <a:t> </a:t>
            </a:r>
            <a:endParaRPr lang="en-AU" altLang="it-IT" sz="2800"/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3EBED51A-70ED-D445-5E69-FCBB4906F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032000"/>
            <a:ext cx="43830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Può una pallina alzarsi da sola</a:t>
            </a:r>
            <a:r>
              <a:rPr lang="pl-PL" altLang="it-IT" sz="210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273F644-1DB8-D619-B75D-A6F68740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36838"/>
            <a:ext cx="37719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Guardiamo questo filmato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E ancora</a:t>
            </a:r>
            <a:r>
              <a:rPr lang="pl-PL" altLang="it-IT" sz="2100">
                <a:solidFill>
                  <a:srgbClr val="000066"/>
                </a:solidFill>
              </a:rPr>
              <a:t>...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chemeClr val="accent2"/>
              </a:solidFill>
            </a:endParaRPr>
          </a:p>
        </p:txBody>
      </p:sp>
      <p:pic>
        <p:nvPicPr>
          <p:cNvPr id="45061" name="Picture 7">
            <a:extLst>
              <a:ext uri="{FF2B5EF4-FFF2-40B4-BE49-F238E27FC236}">
                <a16:creationId xmlns:a16="http://schemas.microsoft.com/office/drawing/2014/main" id="{40157B2A-3497-2E9A-59AE-B37CA905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933825"/>
            <a:ext cx="30654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8">
            <a:extLst>
              <a:ext uri="{FF2B5EF4-FFF2-40B4-BE49-F238E27FC236}">
                <a16:creationId xmlns:a16="http://schemas.microsoft.com/office/drawing/2014/main" id="{D02082FB-41B7-34C1-979C-E81FC4C6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519863"/>
            <a:ext cx="398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AU" altLang="it-IT" sz="1000">
                <a:solidFill>
                  <a:schemeClr val="accent2"/>
                </a:solidFill>
              </a:rPr>
              <a:t>http://dydaktyka.fizyka.umk.pl/nowa_strona/?q=node/171</a:t>
            </a:r>
          </a:p>
        </p:txBody>
      </p:sp>
      <p:pic>
        <p:nvPicPr>
          <p:cNvPr id="45063" name="Picture 3">
            <a:extLst>
              <a:ext uri="{FF2B5EF4-FFF2-40B4-BE49-F238E27FC236}">
                <a16:creationId xmlns:a16="http://schemas.microsoft.com/office/drawing/2014/main" id="{1077E19F-501A-E9C2-D42E-0213E695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787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920BD82-9060-F526-33D4-D33AEC20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noProof="1"/>
              <a:t>Due basi della didattica innovativa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8574EDC-A0CA-0DD5-E4AB-C0328F3F1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066087" cy="53006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it-IT" altLang="it-IT" sz="2200"/>
              <a:t>I due principi didattici: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1) a costruzione della conoscenza, in modo autonomo, direttamente dalla parte di studente, ma sotto una stretta (ma discreta) guida dell’insegnante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2) l’uso delle risorse direttamente accessibili (i.e. reali) – oggetti, esperimenti, ma anche  libri e internet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definiamo come: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iper-costruttivismo - </a:t>
            </a:r>
            <a:r>
              <a:rPr lang="it-IT" altLang="it-IT" sz="2200"/>
              <a:t>i.e. andare oltre il costruttivismo sociale, nel quale le conoscenze sono oggetto del “consenso sociale"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neo-realismo</a:t>
            </a:r>
            <a:r>
              <a:rPr lang="it-IT" altLang="it-IT" sz="2200"/>
              <a:t> – tutto che può essere mostrato (visualizzato, toccato) deve essere mostrato, e anche di più (GK</a:t>
            </a:r>
            <a:r>
              <a:rPr lang="it-IT" altLang="it-IT" sz="2200">
                <a:latin typeface="Arial" panose="020B0604020202020204" pitchFamily="34" charset="0"/>
              </a:rPr>
              <a:t>↔A. Einstein)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8AD39B04-90F1-522F-6227-EDE59921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93850"/>
            <a:ext cx="35893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C3B412F8-DBCC-8DEC-6063-101758BF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601788"/>
            <a:ext cx="35893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9F0B0A30-AD18-C304-2372-A9DB8C4D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349750"/>
            <a:ext cx="8964613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CC"/>
                </a:solidFill>
              </a:rPr>
              <a:t>(a) L’iper-costruttivismo assomiglia a un cammino sulla superficie del lago, nel quale sono stati piantati dei pali, nascosti appena sotto l’acqua, ma alle distanze che per-mettano fare una sequenza (ramificata) di passi successivi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CC"/>
                </a:solidFill>
              </a:rPr>
              <a:t> (b) Nell’era neolitica i pali piantati in questo modo permettevano la costruzione degli insediamenti sicuri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600">
                <a:solidFill>
                  <a:srgbClr val="0000CC"/>
                </a:solidFill>
              </a:rPr>
              <a:t>(Lago di Ledro, Trentino, foto MK).</a:t>
            </a:r>
            <a:r>
              <a:rPr lang="en-AU" altLang="it-IT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E643B16-5715-E46E-CB73-8E705DDF3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01625"/>
            <a:ext cx="7640637" cy="1143000"/>
          </a:xfrm>
          <a:noFill/>
        </p:spPr>
        <p:txBody>
          <a:bodyPr anchor="ctr"/>
          <a:lstStyle/>
          <a:p>
            <a:pPr eaLnBrk="1" hangingPunct="1"/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  <a:ea typeface="Arial Unicode MS" pitchFamily="34" charset="-128"/>
              </a:rPr>
              <a:t>Strategie didattiche &amp; pedagogiche Iper-costruttivismo = camminare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982D4B-115A-E969-C13C-4E59AA1E59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it-IT" altLang="it-IT" sz="3200"/>
              <a:t>Mondo virtuale </a:t>
            </a:r>
            <a:r>
              <a:rPr lang="pl-PL" altLang="it-IT" sz="3200"/>
              <a:t>↔ </a:t>
            </a:r>
            <a:r>
              <a:rPr lang="it-IT" altLang="it-IT" sz="3200"/>
              <a:t>mondo reale</a:t>
            </a:r>
            <a:r>
              <a:rPr lang="pl-PL" altLang="it-IT" sz="3200"/>
              <a:t> </a:t>
            </a:r>
            <a:br>
              <a:rPr lang="pl-PL" altLang="it-IT" sz="3200"/>
            </a:br>
            <a:r>
              <a:rPr lang="pl-PL" altLang="it-IT" sz="2400"/>
              <a:t>(</a:t>
            </a:r>
            <a:r>
              <a:rPr lang="it-IT" altLang="it-IT" sz="2400"/>
              <a:t>Liceo Pedagogico </a:t>
            </a:r>
            <a:r>
              <a:rPr lang="pl-PL" altLang="it-IT" sz="2400"/>
              <a:t>Rosmini </a:t>
            </a:r>
            <a:r>
              <a:rPr lang="it-IT" altLang="it-IT" sz="2400"/>
              <a:t>di </a:t>
            </a:r>
            <a:r>
              <a:rPr lang="pl-PL" altLang="it-IT" sz="2400"/>
              <a:t>Trento </a:t>
            </a:r>
            <a:r>
              <a:rPr lang="it-IT" altLang="it-IT" sz="2400"/>
              <a:t>a</a:t>
            </a:r>
            <a:r>
              <a:rPr lang="pl-PL" altLang="it-IT" sz="2400"/>
              <a:t> Toruń)</a:t>
            </a:r>
            <a:r>
              <a:rPr lang="pl-PL" altLang="it-IT" sz="2800"/>
              <a:t> </a:t>
            </a:r>
          </a:p>
        </p:txBody>
      </p:sp>
      <p:pic>
        <p:nvPicPr>
          <p:cNvPr id="50179" name="Picture 3" descr="stzr6">
            <a:extLst>
              <a:ext uri="{FF2B5EF4-FFF2-40B4-BE49-F238E27FC236}">
                <a16:creationId xmlns:a16="http://schemas.microsoft.com/office/drawing/2014/main" id="{47296509-7F75-E3E7-251B-129626CA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9703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sztre4">
            <a:extLst>
              <a:ext uri="{FF2B5EF4-FFF2-40B4-BE49-F238E27FC236}">
                <a16:creationId xmlns:a16="http://schemas.microsoft.com/office/drawing/2014/main" id="{0966C18E-1C45-2F81-CEF6-41A44FA5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strze1">
            <a:extLst>
              <a:ext uri="{FF2B5EF4-FFF2-40B4-BE49-F238E27FC236}">
                <a16:creationId xmlns:a16="http://schemas.microsoft.com/office/drawing/2014/main" id="{37D63C72-CA30-21D8-0265-3DC93E0E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052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0EE3DEF-2ABD-112F-7C86-BF8C7D4A0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-242888"/>
            <a:ext cx="8929688" cy="1143001"/>
          </a:xfrm>
        </p:spPr>
        <p:txBody>
          <a:bodyPr/>
          <a:lstStyle/>
          <a:p>
            <a:pPr eaLnBrk="1" hangingPunct="1"/>
            <a:r>
              <a:rPr lang="it-IT" altLang="it-IT"/>
              <a:t>I principi della didattica HC</a:t>
            </a:r>
            <a:r>
              <a:rPr lang="pl-PL" altLang="it-IT"/>
              <a:t>:</a:t>
            </a:r>
            <a:endParaRPr lang="en-AU" altLang="it-IT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281A67C-A831-80FE-0F75-0F054F671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800" y="1276350"/>
            <a:ext cx="8080375" cy="515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b="1" u="sng"/>
              <a:t>Iper-costruttivismo:</a:t>
            </a:r>
            <a:r>
              <a:rPr lang="en-US" altLang="it-IT" sz="2000" b="1" u="sng"/>
              <a:t> principi</a:t>
            </a:r>
            <a:endParaRPr lang="pl-PL" altLang="it-IT" sz="2000" b="1"/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L’informazione è pan-accessibile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L’insegnamento è </a:t>
            </a:r>
            <a:r>
              <a:rPr lang="it-IT" altLang="it-IT" sz="2000" i="1"/>
              <a:t>interattivo</a:t>
            </a:r>
            <a:endParaRPr lang="it-IT" altLang="it-IT" sz="2000"/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Elementi di saperi individuali costituiscono un punto di partenza (la risorsa iniziale)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Il ruolo essenziale svolge l’insegnante, che definisce (in modo implicito) i traguardi cognitivi (una legge, un principio, un fenomeno) 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Un traguardo così corrisponde a una categoria </a:t>
            </a:r>
            <a:r>
              <a:rPr lang="it-IT" altLang="it-IT" sz="2000" i="1"/>
              <a:t>ontologica</a:t>
            </a:r>
            <a:r>
              <a:rPr lang="it-IT" altLang="it-IT" sz="2000"/>
              <a:t> (e epistemica) kantiana.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L’insegnante deve indurre questa categoria nella mente dello studente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Il percorso dettagliato viene definito caso-per-caso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Nella costruzione del sentiero di arrivo, l’insegnante usa le conoscenze del gruppo e gli esperimenti </a:t>
            </a:r>
            <a:r>
              <a:rPr lang="it-IT" altLang="it-IT" sz="2000" i="1"/>
              <a:t>ad-hoc </a:t>
            </a:r>
            <a:r>
              <a:rPr lang="it-IT" altLang="it-IT" sz="2000"/>
              <a:t>(e i testi, anche «a caso» nell’insegnamento delle lingue, filosofia, storia, ecc.)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Imparare diventa una scoperta – attiva e coinvolgente</a:t>
            </a:r>
          </a:p>
          <a:p>
            <a:pPr eaLnBrk="1" hangingPunct="1">
              <a:lnSpc>
                <a:spcPct val="80000"/>
              </a:lnSpc>
            </a:pPr>
            <a:endParaRPr lang="en-AU" altLang="it-IT" sz="2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37D1B7C9-1805-9B9A-B9C2-F7A197D945B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700213"/>
            <a:ext cx="8424862" cy="3600450"/>
            <a:chOff x="1417" y="2857"/>
            <a:chExt cx="7560" cy="3240"/>
          </a:xfrm>
        </p:grpSpPr>
        <p:pic>
          <p:nvPicPr>
            <p:cNvPr id="54277" name="Picture 3">
              <a:extLst>
                <a:ext uri="{FF2B5EF4-FFF2-40B4-BE49-F238E27FC236}">
                  <a16:creationId xmlns:a16="http://schemas.microsoft.com/office/drawing/2014/main" id="{8F3ACB02-9FF0-67F8-A399-2958D1E71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2857"/>
              <a:ext cx="3870" cy="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4">
              <a:extLst>
                <a:ext uri="{FF2B5EF4-FFF2-40B4-BE49-F238E27FC236}">
                  <a16:creationId xmlns:a16="http://schemas.microsoft.com/office/drawing/2014/main" id="{4242FDCB-5FF8-925E-E7CB-425B1E7BA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2857"/>
              <a:ext cx="2505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Picture 5">
              <a:extLst>
                <a:ext uri="{FF2B5EF4-FFF2-40B4-BE49-F238E27FC236}">
                  <a16:creationId xmlns:a16="http://schemas.microsoft.com/office/drawing/2014/main" id="{618420E3-E5C2-63D6-5EB0-9A2994C63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" y="5017"/>
              <a:ext cx="1620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Picture 6">
              <a:extLst>
                <a:ext uri="{FF2B5EF4-FFF2-40B4-BE49-F238E27FC236}">
                  <a16:creationId xmlns:a16="http://schemas.microsoft.com/office/drawing/2014/main" id="{A012A63E-A151-FAC2-990D-AF47294F0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" y="4117"/>
              <a:ext cx="1260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Rectangle 7">
            <a:extLst>
              <a:ext uri="{FF2B5EF4-FFF2-40B4-BE49-F238E27FC236}">
                <a16:creationId xmlns:a16="http://schemas.microsoft.com/office/drawing/2014/main" id="{9CAABFAC-9478-B869-C9E6-8C4FE7078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23162" cy="1143000"/>
          </a:xfrm>
        </p:spPr>
        <p:txBody>
          <a:bodyPr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Strategie 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della Pedagogia Cognitivista</a:t>
            </a:r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: Neo-realism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o</a:t>
            </a:r>
            <a:r>
              <a:rPr lang="pl-PL" altLang="it-IT"/>
              <a:t> </a:t>
            </a:r>
            <a:endParaRPr lang="en-US" altLang="it-IT"/>
          </a:p>
        </p:txBody>
      </p:sp>
      <p:sp>
        <p:nvSpPr>
          <p:cNvPr id="54276" name="Text Box 8">
            <a:extLst>
              <a:ext uri="{FF2B5EF4-FFF2-40B4-BE49-F238E27FC236}">
                <a16:creationId xmlns:a16="http://schemas.microsoft.com/office/drawing/2014/main" id="{CC849DC4-FCF7-2B30-957A-3697B848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540375"/>
            <a:ext cx="6469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Illustrare tutto, per stimolare l’immaginazione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9C5ABEC-633B-C081-8509-8D87A168B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01625"/>
            <a:ext cx="817245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Collaborazione di gruppo: suonare l’orchestra, chiudere il circuito elettrico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D1AC355C-09B1-71F3-FB87-47AB1DA2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3180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A57377E7-16AA-B562-55D5-4AD9CAE3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66950"/>
            <a:ext cx="4318000" cy="3236913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6DD75875-3FB9-503E-145F-569228E7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694363"/>
            <a:ext cx="89122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È molto più facile ottenere la collaborazione del gruppo (in Polonia) che la visibilità individuale.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E il divertimento è enorme!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500F189-C08C-B534-CDC6-A747CDCB2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 sz="3600"/>
              <a:t>„Dydaktyka kognitywistyczna”</a:t>
            </a:r>
            <a:endParaRPr lang="en-AU" altLang="it-IT" sz="360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4BB5E3A1-D3EF-13A6-4E7E-970BEABA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308100"/>
            <a:ext cx="2368550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7B64D9D2-BB26-692A-A1BA-D2CA6431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309688"/>
            <a:ext cx="24860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CB12CA84-D96F-68FA-3661-4EA1D646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893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it-IT" dirty="0"/>
              <a:t>Bronisław Siemieniecki, </a:t>
            </a:r>
            <a:r>
              <a:rPr lang="pl-PL" altLang="it-IT" i="1" dirty="0"/>
              <a:t>Pedagogika kognitywistyczna. Studium teoretyczne</a:t>
            </a:r>
            <a:r>
              <a:rPr lang="pl-PL" altLang="it-IT" dirty="0"/>
              <a:t>,  	Impuls, Kraków, 2013</a:t>
            </a:r>
          </a:p>
          <a:p>
            <a:r>
              <a:rPr lang="pl-PL" altLang="it-IT" dirty="0"/>
              <a:t>Piero Crispiani, </a:t>
            </a:r>
            <a:r>
              <a:rPr lang="pl-PL" altLang="it-IT" i="1" dirty="0"/>
              <a:t>Didattica cognitivista</a:t>
            </a:r>
            <a:r>
              <a:rPr lang="pl-PL" altLang="it-IT" dirty="0"/>
              <a:t>, Roma, Armando Editore, 2006.</a:t>
            </a:r>
          </a:p>
          <a:p>
            <a:r>
              <a:rPr lang="pl-PL" altLang="it-IT" dirty="0"/>
              <a:t>Grzegorz Karwasz, Jolanta Kruk, </a:t>
            </a:r>
            <a:r>
              <a:rPr lang="pl-PL" altLang="it-IT" i="1" dirty="0"/>
              <a:t>I</a:t>
            </a:r>
            <a:r>
              <a:rPr lang="it-IT" altLang="it-IT" i="1" dirty="0"/>
              <a:t>d</a:t>
            </a:r>
            <a:r>
              <a:rPr lang="it-IT" altLang="it-IT" i="1"/>
              <a:t>ee </a:t>
            </a:r>
            <a:r>
              <a:rPr lang="it-IT" altLang="it-IT" i="1" dirty="0"/>
              <a:t>e realizzazioni di didattica interattiva. Mostre, musei e centri scientifici, </a:t>
            </a:r>
            <a:r>
              <a:rPr lang="pl-PL" altLang="it-IT" dirty="0"/>
              <a:t>Wyd. Nauk. UMK, Toruń, 2012.</a:t>
            </a:r>
            <a:endParaRPr lang="en-AU" altLang="it-IT" dirty="0"/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8C969B9D-34A1-2FB8-B449-12F7BEAA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341438"/>
            <a:ext cx="249555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677B023-4FC6-BC52-CD5F-F2D4AD68B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noProof="1"/>
              <a:t>Neo-realismo: semplici oggetti didattici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84DC8B3-92F8-89CA-1857-8FEABBCD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6200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>
            <a:extLst>
              <a:ext uri="{FF2B5EF4-FFF2-40B4-BE49-F238E27FC236}">
                <a16:creationId xmlns:a16="http://schemas.microsoft.com/office/drawing/2014/main" id="{371C4AF4-D72D-DD60-B653-CCA32C8B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184900"/>
            <a:ext cx="476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From a „toy” to the theory of classical „chaos”</a:t>
            </a:r>
            <a:endParaRPr lang="en-AU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>
            <a:extLst>
              <a:ext uri="{FF2B5EF4-FFF2-40B4-BE49-F238E27FC236}">
                <a16:creationId xmlns:a16="http://schemas.microsoft.com/office/drawing/2014/main" id="{C882F1B9-3222-C949-6BBD-2F80F077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467995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Text Box 6">
            <a:extLst>
              <a:ext uri="{FF2B5EF4-FFF2-40B4-BE49-F238E27FC236}">
                <a16:creationId xmlns:a16="http://schemas.microsoft.com/office/drawing/2014/main" id="{C220E7B4-7DE0-A08F-55C6-79E84946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0420" name="Rectangle 8">
            <a:extLst>
              <a:ext uri="{FF2B5EF4-FFF2-40B4-BE49-F238E27FC236}">
                <a16:creationId xmlns:a16="http://schemas.microsoft.com/office/drawing/2014/main" id="{E3FC3B12-2176-6F6F-3A56-FD577389E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C447BBDB-0B22-C927-E25A-12CC199F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98638"/>
            <a:ext cx="453548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 Box 6">
            <a:extLst>
              <a:ext uri="{FF2B5EF4-FFF2-40B4-BE49-F238E27FC236}">
                <a16:creationId xmlns:a16="http://schemas.microsoft.com/office/drawing/2014/main" id="{CFAA94D9-9C81-424A-E03A-516B87D1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2468" name="Rectangle 8">
            <a:extLst>
              <a:ext uri="{FF2B5EF4-FFF2-40B4-BE49-F238E27FC236}">
                <a16:creationId xmlns:a16="http://schemas.microsoft.com/office/drawing/2014/main" id="{A9CC37C0-EA20-4961-8F85-4E5AA98C0F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>
            <a:extLst>
              <a:ext uri="{FF2B5EF4-FFF2-40B4-BE49-F238E27FC236}">
                <a16:creationId xmlns:a16="http://schemas.microsoft.com/office/drawing/2014/main" id="{6E069E5D-4AD3-366D-9B70-09DDCAEE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97088"/>
            <a:ext cx="4808537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ext Box 6">
            <a:extLst>
              <a:ext uri="{FF2B5EF4-FFF2-40B4-BE49-F238E27FC236}">
                <a16:creationId xmlns:a16="http://schemas.microsoft.com/office/drawing/2014/main" id="{B91CD5C5-7A9E-203B-FA38-D9D37E23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4516" name="Rectangle 8">
            <a:extLst>
              <a:ext uri="{FF2B5EF4-FFF2-40B4-BE49-F238E27FC236}">
                <a16:creationId xmlns:a16="http://schemas.microsoft.com/office/drawing/2014/main" id="{B9B48667-5554-7C70-E97F-270A5BCC8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>
            <a:extLst>
              <a:ext uri="{FF2B5EF4-FFF2-40B4-BE49-F238E27FC236}">
                <a16:creationId xmlns:a16="http://schemas.microsoft.com/office/drawing/2014/main" id="{6EBE464B-CBCD-7C39-DFF8-31BE32F0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5184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834852EA-02C7-7680-5D9A-1747DDA29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07C28F7-8F57-9E15-FE7A-C2F4EE1577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  <p:pic>
        <p:nvPicPr>
          <p:cNvPr id="68611" name="Picture 4">
            <a:extLst>
              <a:ext uri="{FF2B5EF4-FFF2-40B4-BE49-F238E27FC236}">
                <a16:creationId xmlns:a16="http://schemas.microsoft.com/office/drawing/2014/main" id="{6697D89C-5D6C-36F7-3A76-5273B245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53276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0528C3D-D7B9-68D5-0A34-CA88F8F8EB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  <p:pic>
        <p:nvPicPr>
          <p:cNvPr id="70659" name="Picture 6">
            <a:extLst>
              <a:ext uri="{FF2B5EF4-FFF2-40B4-BE49-F238E27FC236}">
                <a16:creationId xmlns:a16="http://schemas.microsoft.com/office/drawing/2014/main" id="{00023061-B41B-F790-F134-18B973D3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85988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C38953-D76D-9246-D57F-7E71081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chemeClr val="hlink"/>
                </a:solidFill>
              </a:rPr>
              <a:t>Libera esplorazione cognitiva</a:t>
            </a:r>
            <a:r>
              <a:rPr lang="pl-PL" altLang="it-IT">
                <a:solidFill>
                  <a:schemeClr val="hlink"/>
                </a:solidFill>
              </a:rPr>
              <a:t>, </a:t>
            </a:r>
            <a:br>
              <a:rPr lang="pl-PL" altLang="it-IT">
                <a:solidFill>
                  <a:schemeClr val="hlink"/>
                </a:solidFill>
              </a:rPr>
            </a:br>
            <a:r>
              <a:rPr lang="it-IT" altLang="it-IT">
                <a:solidFill>
                  <a:schemeClr val="hlink"/>
                </a:solidFill>
              </a:rPr>
              <a:t>risposte autonome</a:t>
            </a:r>
            <a:r>
              <a:rPr lang="pl-PL" altLang="it-IT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018831D4-9A89-0593-187F-AB48B045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51943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4AE5B3D-C890-2456-F2F4-80264482FD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chemeClr val="hlink"/>
                </a:solidFill>
              </a:rPr>
              <a:t>Libera esplorazione cognitiva</a:t>
            </a:r>
            <a:r>
              <a:rPr lang="pl-PL" altLang="it-IT">
                <a:solidFill>
                  <a:schemeClr val="hlink"/>
                </a:solidFill>
              </a:rPr>
              <a:t>, </a:t>
            </a:r>
            <a:br>
              <a:rPr lang="pl-PL" altLang="it-IT">
                <a:solidFill>
                  <a:schemeClr val="hlink"/>
                </a:solidFill>
              </a:rPr>
            </a:br>
            <a:r>
              <a:rPr lang="it-IT" altLang="it-IT">
                <a:solidFill>
                  <a:schemeClr val="hlink"/>
                </a:solidFill>
              </a:rPr>
              <a:t>risposte autonome</a:t>
            </a:r>
            <a:r>
              <a:rPr lang="pl-PL" altLang="it-IT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4EDF86FD-9121-46A4-8DD5-5E12DA91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51228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>
            <a:extLst>
              <a:ext uri="{FF2B5EF4-FFF2-40B4-BE49-F238E27FC236}">
                <a16:creationId xmlns:a16="http://schemas.microsoft.com/office/drawing/2014/main" id="{BC6B2941-2836-65A1-F7A8-10C3A8062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94600" cy="1143000"/>
          </a:xfrm>
        </p:spPr>
        <p:txBody>
          <a:bodyPr/>
          <a:lstStyle/>
          <a:p>
            <a:pPr eaLnBrk="1" hangingPunct="1"/>
            <a:r>
              <a:rPr lang="it-IT" altLang="it-IT"/>
              <a:t>Piero Crispiani: Didattica cognitivista</a:t>
            </a:r>
          </a:p>
        </p:txBody>
      </p:sp>
      <p:sp>
        <p:nvSpPr>
          <p:cNvPr id="76803" name="Segnaposto contenuto 2">
            <a:extLst>
              <a:ext uri="{FF2B5EF4-FFF2-40B4-BE49-F238E27FC236}">
                <a16:creationId xmlns:a16="http://schemas.microsoft.com/office/drawing/2014/main" id="{23E0E31F-B1C7-8D65-F815-7B4F1C41F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950" y="1700213"/>
            <a:ext cx="7967663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«Resta comunque costante l’esercizio della riflessione pedagogica contemporanea di costruire una visione sistematica e teoreticamente argomentata dell’agire insegnativo nelle sue poliedriche manifestazioni, che  si attesti in definizioni e delimitazioni di qualche consenso. Per tali motivi, l’analisi di comportamenti insegnativi minuti, di strategie didattiche, come         di programmi didattici o di forme organizzative più strutturate, illustrate anche nel presente lavoro, traggono significato dal necessario riferimento al senso ed alla storia del cognitivismo, dei suoi sviluppi,     delle connessioni con le neuroscienze e con i problemi prossimi alla concezione dello sviluppo umano,      della cultura, dei linguaggi odierni, ecc.» (p.13)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31FE27-825A-28B8-F222-BC8AA32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/>
              <a:t>Houston, we have a problem…</a:t>
            </a:r>
            <a:endParaRPr lang="en-AU" altLang="it-IT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00979A-DA2D-F196-E425-F118D240A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8375" y="1471613"/>
            <a:ext cx="7726363" cy="4525962"/>
          </a:xfrm>
        </p:spPr>
        <p:txBody>
          <a:bodyPr/>
          <a:lstStyle/>
          <a:p>
            <a:pPr eaLnBrk="1" hangingPunct="1"/>
            <a:r>
              <a:rPr lang="pl-PL" altLang="it-IT" sz="2100"/>
              <a:t>Taxi driver in Sao Paolo: … „Physics?”</a:t>
            </a:r>
          </a:p>
          <a:p>
            <a:pPr eaLnBrk="1" hangingPunct="1"/>
            <a:r>
              <a:rPr lang="pl-PL" altLang="it-IT" sz="2100"/>
              <a:t>[…] </a:t>
            </a:r>
            <a:r>
              <a:rPr lang="it-IT" altLang="it-IT" sz="2100"/>
              <a:t>La fisica non era la mia materia preferita nella scuola </a:t>
            </a:r>
            <a:endParaRPr lang="pl-PL" altLang="it-IT" sz="2100"/>
          </a:p>
          <a:p>
            <a:pPr eaLnBrk="1" hangingPunct="1"/>
            <a:r>
              <a:rPr lang="it-IT" altLang="it-IT" sz="2100"/>
              <a:t>Chirurgo a </a:t>
            </a:r>
            <a:r>
              <a:rPr lang="pl-PL" altLang="it-IT" sz="2100"/>
              <a:t>Sopot: „</a:t>
            </a:r>
            <a:r>
              <a:rPr lang="it-IT" altLang="it-IT" sz="2100"/>
              <a:t>e in che materia</a:t>
            </a:r>
            <a:r>
              <a:rPr lang="pl-PL" altLang="it-IT" sz="2100"/>
              <a:t>? </a:t>
            </a:r>
            <a:r>
              <a:rPr lang="it-IT" altLang="it-IT" sz="2100"/>
              <a:t>Fisica? Non aveva nient’altro da scegliere</a:t>
            </a:r>
            <a:r>
              <a:rPr lang="pl-PL" altLang="it-IT" sz="2100"/>
              <a:t>?”</a:t>
            </a:r>
          </a:p>
          <a:p>
            <a:pPr eaLnBrk="1" hangingPunct="1"/>
            <a:endParaRPr lang="pl-PL" altLang="it-IT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it-IT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544772BA-4BD3-8233-3E80-672B0D91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05175"/>
            <a:ext cx="3889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ECBF4BB4-9478-78F0-D89C-FE9CA9C14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949950"/>
            <a:ext cx="4070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  <a:ea typeface="Arial Unicode MS" pitchFamily="34" charset="-128"/>
              </a:rPr>
              <a:t>Bar</a:t>
            </a: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ioni, cioè la particelle nucleari,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nel negozio all’aeroporto di </a:t>
            </a:r>
            <a:r>
              <a:rPr lang="pl-PL" altLang="it-IT" sz="1800">
                <a:latin typeface="Arial" panose="020B0604020202020204" pitchFamily="34" charset="0"/>
                <a:ea typeface="Arial Unicode MS" pitchFamily="34" charset="-128"/>
              </a:rPr>
              <a:t>Sao Paolo</a:t>
            </a:r>
            <a:endParaRPr lang="en-AU" altLang="it-IT" sz="1800">
              <a:latin typeface="Arial" panose="020B0604020202020204" pitchFamily="34" charset="0"/>
              <a:ea typeface="Arial Unicode MS" pitchFamily="34" charset="-128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F7533C4E-32A7-F89F-3D6A-92493891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05175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D6C27B4B-F83D-A534-7638-912E51CF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4108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Questi non sono pappagalli Australiani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ma i barioni, fatti in tre colori.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F3B53FB-5399-8264-436A-F752C5E61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noProof="1"/>
              <a:t>Pedagogy ↔ didactics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85237C54-1F74-CE95-C4A4-EE7FAEC2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89575"/>
            <a:ext cx="85105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AU" altLang="it-IT" sz="1400">
                <a:latin typeface="Arial" panose="020B0604020202020204" pitchFamily="34" charset="0"/>
              </a:rPr>
            </a:br>
            <a:r>
              <a:rPr lang="en-AU" altLang="it-IT" sz="1400" noProof="1">
                <a:latin typeface="Arial" panose="020B0604020202020204" pitchFamily="34" charset="0"/>
              </a:rPr>
              <a:t>L’educazione nella Grecia antica: un singolare modello educativo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Amalia Margherita Cirio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Docente di Lingua e letteratura greca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Università di Roma “La Sapienza”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http://www.rivista.ssef.it/www.rivista.ssef.it/sited9dc.html?page=20050111143715663&amp;edition=2010-02-01</a:t>
            </a: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24DBA16A-1A5D-D08C-BDFD-B490248E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541463"/>
            <a:ext cx="58102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>
            <a:extLst>
              <a:ext uri="{FF2B5EF4-FFF2-40B4-BE49-F238E27FC236}">
                <a16:creationId xmlns:a16="http://schemas.microsoft.com/office/drawing/2014/main" id="{F5026B8D-4D1E-BA77-6D82-DE9F3346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133600"/>
            <a:ext cx="28289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14D0364-AD93-E805-E046-C40618616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06388"/>
            <a:ext cx="7313613" cy="1143000"/>
          </a:xfrm>
        </p:spPr>
        <p:txBody>
          <a:bodyPr/>
          <a:lstStyle/>
          <a:p>
            <a:pPr eaLnBrk="1" hangingPunct="1"/>
            <a:r>
              <a:rPr lang="pl-PL" altLang="it-IT">
                <a:latin typeface="Verdana" panose="020B0604030504040204" pitchFamily="34" charset="0"/>
              </a:rPr>
              <a:t>Conclusion</a:t>
            </a:r>
            <a:r>
              <a:rPr lang="it-IT" altLang="it-IT">
                <a:latin typeface="Verdana" panose="020B0604030504040204" pitchFamily="34" charset="0"/>
              </a:rPr>
              <a:t>i</a:t>
            </a:r>
            <a:endParaRPr lang="en-AU" altLang="it-IT">
              <a:latin typeface="Verdana" panose="020B0604030504040204" pitchFamily="34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5B57806-D795-76D7-559F-2A930CE61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08962" cy="4554537"/>
          </a:xfrm>
        </p:spPr>
        <p:txBody>
          <a:bodyPr/>
          <a:lstStyle/>
          <a:p>
            <a:pPr eaLnBrk="1" hangingPunct="1"/>
            <a:r>
              <a:rPr lang="it-IT" altLang="it-IT" sz="2200">
                <a:solidFill>
                  <a:srgbClr val="333399"/>
                </a:solidFill>
              </a:rPr>
              <a:t>Con la virtualità galoppante, la competizione crescente, i social media che «rubano» il tempo – tutto questo richiede un’azione urgente.</a:t>
            </a:r>
          </a:p>
          <a:p>
            <a:pPr eaLnBrk="1" hangingPunct="1"/>
            <a:r>
              <a:rPr lang="it-IT" altLang="it-IT" sz="2200">
                <a:solidFill>
                  <a:srgbClr val="333399"/>
                </a:solidFill>
              </a:rPr>
              <a:t>Il ritorno al mondo reale (la natura, arte, oggetti </a:t>
            </a:r>
            <a:r>
              <a:rPr lang="it-IT" altLang="it-IT" sz="2200" noProof="1">
                <a:solidFill>
                  <a:srgbClr val="333399"/>
                </a:solidFill>
              </a:rPr>
              <a:t>reali) permette di ristabilire l’ordine giusto delle categorie, riorganizzare il pensiero, riordinare la freccia del tempo.</a:t>
            </a:r>
          </a:p>
          <a:p>
            <a:pPr eaLnBrk="1" hangingPunct="1"/>
            <a:r>
              <a:rPr lang="it-IT" altLang="it-IT" sz="2200" noProof="1">
                <a:solidFill>
                  <a:srgbClr val="333399"/>
                </a:solidFill>
              </a:rPr>
              <a:t>La fisica, essendo la materia abbastanza semplice (fondata da Galileo), permette di esperimentare una didattica nuova.</a:t>
            </a:r>
          </a:p>
          <a:p>
            <a:pPr eaLnBrk="1" hangingPunct="1"/>
            <a:r>
              <a:rPr lang="it-IT" altLang="it-IT" sz="2200" noProof="1">
                <a:solidFill>
                  <a:srgbClr val="333399"/>
                </a:solidFill>
              </a:rPr>
              <a:t>Ma nessuna disciplina scolastica, fisica compresa,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 noProof="1">
                <a:solidFill>
                  <a:srgbClr val="333399"/>
                </a:solidFill>
              </a:rPr>
              <a:t>e’ esonerata dalla </a:t>
            </a:r>
            <a:r>
              <a:rPr lang="it-IT" altLang="it-IT" sz="2200" i="1" noProof="1">
                <a:solidFill>
                  <a:srgbClr val="333399"/>
                </a:solidFill>
              </a:rPr>
              <a:t>responsabilita’</a:t>
            </a:r>
            <a:r>
              <a:rPr lang="it-IT" altLang="it-IT" sz="2200" noProof="1">
                <a:solidFill>
                  <a:srgbClr val="333399"/>
                </a:solidFill>
              </a:rPr>
              <a:t> pedagogica</a:t>
            </a:r>
          </a:p>
          <a:p>
            <a:pPr eaLnBrk="1" hangingPunct="1"/>
            <a:endParaRPr lang="it-IT" altLang="it-IT" sz="2200" noProof="1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 b="1" noProof="1">
                <a:solidFill>
                  <a:srgbClr val="333399"/>
                </a:solidFill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9C8EC81-E0BE-B42D-88EF-04459603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3375"/>
            <a:ext cx="4910138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C9EBB6F2-0C42-31A1-7691-7DA9C17E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84525"/>
            <a:ext cx="50038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4748F4F4-1059-8198-4CD9-3E838470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4140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DD93C0B4-B985-A8FF-6B69-46AF4BD0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170238"/>
            <a:ext cx="39719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BEAB984E-636E-5E1A-2E14-918D93E8CCD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228725" y="476250"/>
            <a:ext cx="8424863" cy="1470025"/>
          </a:xfrm>
        </p:spPr>
        <p:txBody>
          <a:bodyPr anchor="ctr"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</a:rPr>
              <a:t>EU (2007) „Rocards’ Report”</a:t>
            </a:r>
            <a:endParaRPr lang="en-AU" altLang="it-IT" sz="3200">
              <a:solidFill>
                <a:schemeClr val="hlink"/>
              </a:solidFill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1F5CD84-F50A-74FF-6116-3532E3DC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87513"/>
            <a:ext cx="6624637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C0C18B0-CCC1-62E9-5E1D-C0E0304A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22950"/>
            <a:ext cx="32766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D0AC3F79-1235-A0A0-91BF-53C1E66C14D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403350" y="404813"/>
            <a:ext cx="8424863" cy="1470025"/>
          </a:xfrm>
        </p:spPr>
        <p:txBody>
          <a:bodyPr anchor="ctr"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</a:rPr>
              <a:t>UE (2007): Rocard’s Report</a:t>
            </a:r>
            <a:endParaRPr lang="en-AU" altLang="it-IT" sz="3200">
              <a:solidFill>
                <a:schemeClr val="hlink"/>
              </a:solidFill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7AC1591-3B35-56F7-B525-26A7B692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64801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D742DCDB-E106-57E9-7C58-4DC3CA20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269038"/>
            <a:ext cx="61007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400" b="1">
                <a:solidFill>
                  <a:srgbClr val="000066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400" b="1">
                <a:solidFill>
                  <a:srgbClr val="000066"/>
                </a:solidFill>
                <a:latin typeface="Arial" panose="020B0604020202020204" pitchFamily="34" charset="0"/>
              </a:rPr>
              <a:t>uova pedagogia si cerca urgentemente</a:t>
            </a:r>
            <a:endParaRPr lang="en-AU" altLang="it-IT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B7CD83A-8FF9-4DEB-E474-5FA70753E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229600" cy="1223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t-IT" altLang="it-IT" sz="2800"/>
              <a:t>Tradizionali laboratory universitari – esempi di limitazioni didattiche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720A5986-1562-30E0-4EBB-7DED2CD9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536416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>
            <a:extLst>
              <a:ext uri="{FF2B5EF4-FFF2-40B4-BE49-F238E27FC236}">
                <a16:creationId xmlns:a16="http://schemas.microsoft.com/office/drawing/2014/main" id="{260837A9-5371-373C-273D-85A3CC0C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3305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6">
            <a:extLst>
              <a:ext uri="{FF2B5EF4-FFF2-40B4-BE49-F238E27FC236}">
                <a16:creationId xmlns:a16="http://schemas.microsoft.com/office/drawing/2014/main" id="{2C454028-C4BC-49D8-B9BB-6C920BFB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33115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16F8B371-A376-9353-CC19-0ACCA1961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5940425"/>
            <a:ext cx="9080501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Zhuldyzay Ye. Akimkhanova, Kunduz M. Turekhanova</a:t>
            </a:r>
            <a:r>
              <a:rPr lang="pl-PL" altLang="it-IT" sz="1800" i="1">
                <a:latin typeface="Arial" panose="020B0604020202020204" pitchFamily="34" charset="0"/>
              </a:rPr>
              <a:t>, </a:t>
            </a:r>
            <a:r>
              <a:rPr lang="en-US" altLang="it-IT" sz="1800">
                <a:latin typeface="Arial" panose="020B0604020202020204" pitchFamily="34" charset="0"/>
              </a:rPr>
              <a:t>Grzegorz P. Karwasz</a:t>
            </a: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AU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Implementing EU Interactive Teaching Methods at Al-Farabi Kazakh National University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6C672CBF-98D7-052F-A37D-679587AC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511800"/>
            <a:ext cx="6007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 b="1">
                <a:solidFill>
                  <a:srgbClr val="FF0000"/>
                </a:solidFill>
                <a:latin typeface="Arial" panose="020B0604020202020204" pitchFamily="34" charset="0"/>
              </a:rPr>
              <a:t>Situation, Prediction, Experiment, Explanation</a:t>
            </a:r>
            <a:endParaRPr lang="it-IT" altLang="it-IT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00CC"/>
                </a:solidFill>
                <a:latin typeface="Arial" panose="020B0604020202020204" pitchFamily="34" charset="0"/>
              </a:rPr>
              <a:t>Sempre lo stesso, pronto, prevedibile, copiabile</a:t>
            </a:r>
            <a:endParaRPr lang="en-AU" altLang="it-IT" sz="2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08CA82-7B21-7186-2542-AEF1FBE56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233363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Electrostati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ca (liceo)</a:t>
            </a:r>
            <a:r>
              <a:rPr lang="pl-PL" altLang="it-IT" sz="2800">
                <a:solidFill>
                  <a:schemeClr val="accent2"/>
                </a:solidFill>
              </a:rPr>
              <a:t> </a:t>
            </a:r>
            <a:endParaRPr lang="en-AU" altLang="it-IT" sz="2800">
              <a:solidFill>
                <a:schemeClr val="accent2"/>
              </a:solidFill>
            </a:endParaRP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66FA2E2C-A56B-F7C7-B1A4-6538FCB3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3592512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34819CFA-F6C8-8E96-02FC-48711B47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2584450"/>
            <a:ext cx="31877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(Tropp</a:t>
            </a:r>
            <a:r>
              <a:rPr lang="it-IT" altLang="it-IT" sz="1800">
                <a:latin typeface="Arial" panose="020B0604020202020204" pitchFamily="34" charset="0"/>
              </a:rPr>
              <a:t>o</a:t>
            </a:r>
            <a:r>
              <a:rPr lang="pl-PL" altLang="it-IT" sz="1800">
                <a:latin typeface="Arial" panose="020B0604020202020204" pitchFamily="34" charset="0"/>
              </a:rPr>
              <a:t>) dettagliato percorso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sperimentale (anzi, storico)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senza deduzione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1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0000CC"/>
                </a:solidFill>
                <a:latin typeface="Arial" panose="020B0604020202020204" pitchFamily="34" charset="0"/>
              </a:rPr>
              <a:t>„Troppa esemplificazione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0000CC"/>
                </a:solidFill>
                <a:latin typeface="Arial" panose="020B0604020202020204" pitchFamily="34" charset="0"/>
              </a:rPr>
              <a:t>porta a infantilismo</a:t>
            </a:r>
            <a:r>
              <a:rPr lang="pl-PL" altLang="it-IT" sz="200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(K. Sośnicki) </a:t>
            </a:r>
            <a:endParaRPr lang="en-AU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ćmienie">
  <a:themeElements>
    <a:clrScheme name="Zaćmieni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ćmieni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ćmieni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5163</TotalTime>
  <Words>2191</Words>
  <Application>Microsoft Office PowerPoint</Application>
  <PresentationFormat>Presentazione su schermo (4:3)</PresentationFormat>
  <Paragraphs>213</Paragraphs>
  <Slides>41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Arial Unicode MS</vt:lpstr>
      <vt:lpstr>Calibri</vt:lpstr>
      <vt:lpstr>Times New Roman</vt:lpstr>
      <vt:lpstr>Verdana</vt:lpstr>
      <vt:lpstr>Wingdings</vt:lpstr>
      <vt:lpstr>Zaćmienie</vt:lpstr>
      <vt:lpstr>Inclusione e personalizzazione nell’insegnamento delle STEAM</vt:lpstr>
      <vt:lpstr>Individual visibility: splendors &amp; risks</vt:lpstr>
      <vt:lpstr>„Dydaktyka kognitywistyczna”</vt:lpstr>
      <vt:lpstr>Houston, we have a problem…</vt:lpstr>
      <vt:lpstr>Presentazione standard di PowerPoint</vt:lpstr>
      <vt:lpstr>EU (2007) „Rocards’ Report”</vt:lpstr>
      <vt:lpstr>UE (2007): Rocard’s Report</vt:lpstr>
      <vt:lpstr>Presentazione standard di PowerPoint</vt:lpstr>
      <vt:lpstr>Electrostatica (liceo) </vt:lpstr>
      <vt:lpstr>Presentazione standard di PowerPoint</vt:lpstr>
      <vt:lpstr>Karl Popper: „Dust-bin” theory of mind</vt:lpstr>
      <vt:lpstr>La prassi del costruttivismo</vt:lpstr>
      <vt:lpstr>Presentazione standard di PowerPoint</vt:lpstr>
      <vt:lpstr>P. Crispiani: Didattica cognitivista</vt:lpstr>
      <vt:lpstr>Motivazione (1): J. Bruner –  la ricerca della teoria di insegnamento nella matematica</vt:lpstr>
      <vt:lpstr>„Matematica per i cittadini”</vt:lpstr>
      <vt:lpstr>Lo scopo generale:</vt:lpstr>
      <vt:lpstr>Che cosa dobbiamo insegnare?</vt:lpstr>
      <vt:lpstr>Presentazione standard di PowerPoint</vt:lpstr>
      <vt:lpstr>Presentazione standard di PowerPoint</vt:lpstr>
      <vt:lpstr>Perché gli oggetti cadono per terra? </vt:lpstr>
      <vt:lpstr>Aristotele (384-322 a.C.) </vt:lpstr>
      <vt:lpstr>Una pallina può saltare in alto? </vt:lpstr>
      <vt:lpstr>Due basi della didattica innovativa</vt:lpstr>
      <vt:lpstr>Strategie didattiche &amp; pedagogiche Iper-costruttivismo = camminare</vt:lpstr>
      <vt:lpstr>Mondo virtuale ↔ mondo reale  (Liceo Pedagogico Rosmini di Trento a Toruń) </vt:lpstr>
      <vt:lpstr>I principi della didattica HC:</vt:lpstr>
      <vt:lpstr>Strategie della Pedagogia Cognitivista: Neo-realismo </vt:lpstr>
      <vt:lpstr>Collaborazione di gruppo: suonare l’orchestra, chiudere il circuito elettrico</vt:lpstr>
      <vt:lpstr>Presentazione standard di PowerPoint</vt:lpstr>
      <vt:lpstr>«Prodotti» sociali collaterali</vt:lpstr>
      <vt:lpstr>«Prodotti» sociali collaterali</vt:lpstr>
      <vt:lpstr>«Prodotti» sociali collaterali</vt:lpstr>
      <vt:lpstr>Imparare porta gioia  (l’emozione cognitiva) </vt:lpstr>
      <vt:lpstr>Imparare porta gioia  (l’emozione cognitiva) </vt:lpstr>
      <vt:lpstr>Imparare porta gioia  (l’emozione cognitiva) </vt:lpstr>
      <vt:lpstr>Libera esplorazione cognitiva,  risposte autonome (= personalita’)</vt:lpstr>
      <vt:lpstr>Libera esplorazione cognitiva,  risposte autonome (= personalita’)</vt:lpstr>
      <vt:lpstr>Piero Crispiani: Didattica cognitivista</vt:lpstr>
      <vt:lpstr>Pedagogy ↔ didactics</vt:lpstr>
      <vt:lpstr>Conclusioni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Dydaktyka kognitywistyczna</dc:title>
  <dc:creator>GK</dc:creator>
  <cp:lastModifiedBy>Maria Karwasz</cp:lastModifiedBy>
  <cp:revision>88</cp:revision>
  <dcterms:created xsi:type="dcterms:W3CDTF">2017-06-07T18:11:07Z</dcterms:created>
  <dcterms:modified xsi:type="dcterms:W3CDTF">2022-12-20T06:05:51Z</dcterms:modified>
</cp:coreProperties>
</file>