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14" r:id="rId3"/>
    <p:sldId id="258" r:id="rId4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  <a:srgbClr val="FFFF00"/>
    <a:srgbClr val="008000"/>
    <a:srgbClr val="FFFFCC"/>
    <a:srgbClr val="FFFF99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 autoAdjust="0"/>
    <p:restoredTop sz="94718" autoAdjust="0"/>
  </p:normalViewPr>
  <p:slideViewPr>
    <p:cSldViewPr>
      <p:cViewPr varScale="1">
        <p:scale>
          <a:sx n="81" d="100"/>
          <a:sy n="81" d="100"/>
        </p:scale>
        <p:origin x="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EFA0038-D1B8-B8CD-DEE4-643E01AF6D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0FEB17-29AE-CCDA-5B05-37F6025D38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239E00-7D01-A44C-46FC-567D4E74D1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37ACBDA5-102E-AEB6-009E-447E691DE7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B5AC1D9-20D6-72AC-930D-71EB8BA034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B55CF43-FB92-FCCE-2059-0E6C475B8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34546893-230B-426E-88DF-473B1E8CCAC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A3516-0865-B951-55ED-15CAA80D6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2E1BD-70C7-C1F3-6E76-B42F6F3F2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C6870-167E-1094-6658-2D297C7A2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4726-B64A-41DE-B2E3-A8D5EF1ADE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31971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51BC9-2B14-A8F0-B05D-393A5610F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5C137-4FA4-A589-CF4C-B2A061FB3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D9870-7DB7-C663-F66F-86C8DE1F2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6EE0-92B6-42F5-9772-8AA2E1EAB19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49233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B6BB-A00B-9988-7A0F-0F66C50E2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5781-C7CE-69DA-6EFB-519AF5F81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E23137-028C-0151-91CE-36126D625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62289-FF19-4783-AB62-465C153C780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7098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2349B-4E8D-F458-B372-D3D31EA0F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6C545-4031-6C0A-2DD6-DB5CD586A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0B6954-E016-2D18-6E82-8E2D53AAB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E5840-5BDC-43CB-85CE-72027869710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047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31FA2-6725-5C63-7BD1-16CC38102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BBD8E-1644-E036-9110-6F4B77401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D10851-3EDC-779D-896F-3A12BB2A6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5A67-3C02-4D7D-A6E8-8976886DF0E0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71707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C4C009-A680-AC95-2625-AEF1F54B6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44BE8-1A0C-4877-D26A-75273DA7C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CA79F-97BA-EAD7-44B1-74F5ACFBF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63BD0-1315-44E6-A899-3872100AC48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60257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2B1FD4-34ED-035A-0CDF-47071F7DC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5277F0-6E28-BA59-127A-2A6736B7A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47460D-C3AB-09E6-3D6F-96DC7F11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3D3C-A50E-4378-BB5E-14CD767033B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1527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66CEE3-A455-DEA4-28B3-806B9CC8E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DDC547-059F-4700-6D95-8B8781240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F301FF-AA65-D727-FF27-2BE0830BA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EDD8E-9C96-4242-ADEC-4DFD7AC455B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4159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B0BF66-FB56-06D4-34C7-D01D432AB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0ADF40-7EFE-BAA0-8B01-2D252C492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07EF58-D9D3-541B-3717-BED73F1BF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5253-F721-4BB3-9840-ECE36A196C88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7815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6B7F06-74AD-F2F3-3CE4-E5593B2DB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BCF7D-1802-5EB3-7924-BAB8DA98E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DCC3B-2C3D-CBB1-0A47-88475F2F8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CFDE8-B5A2-4EE2-9805-C0E505D513D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0947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45775-601A-E276-D14E-1B5765800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1DC33-A3BB-7134-AA6A-CC0509CD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6930B-0768-7709-2F01-CC519AC97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6BD0-32A6-4A8B-962C-A16E7CD8FE5D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9829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76178F-E6C4-9F1D-EA48-4FBCA5DA9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FC0625-9722-19CC-C47C-8D98C13A7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4C6D2B-3D29-65D1-5639-8307A122F7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B9A2E9-38C0-B9B2-D121-23EB795886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A96ABF-EC37-4127-9648-29BB201A3C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18AB7D-D2FA-4D12-B850-7C0898E3A1A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org.pe/scielo.php?script=sci_arttext&amp;pid=S0254-92472017000200013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B1D09F-6D63-D394-E383-86B26D5D52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 anchor="ctr"/>
          <a:lstStyle/>
          <a:p>
            <a:pPr eaLnBrk="1" hangingPunct="1"/>
            <a:r>
              <a:rPr lang="it-IT" altLang="it-IT" sz="4400" b="1">
                <a:solidFill>
                  <a:schemeClr val="tx1"/>
                </a:solidFill>
              </a:rPr>
              <a:t>Personalizzazione dell’insegnamento STEAM</a:t>
            </a:r>
            <a:endParaRPr lang="pl-PL" altLang="it-IT" sz="4400" b="1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153AF5-1EED-6578-6EA3-E6B6D4E8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08500"/>
            <a:ext cx="792003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Grzegorz Karwasz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karwasz@fizyka.umk.pl</a:t>
            </a:r>
          </a:p>
        </p:txBody>
      </p:sp>
      <p:sp>
        <p:nvSpPr>
          <p:cNvPr id="3076" name="CasellaDiTesto 1">
            <a:extLst>
              <a:ext uri="{FF2B5EF4-FFF2-40B4-BE49-F238E27FC236}">
                <a16:creationId xmlns:a16="http://schemas.microsoft.com/office/drawing/2014/main" id="{726F607D-514A-CCB2-094D-84944CC7D9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75" y="2613025"/>
            <a:ext cx="87137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CC0000"/>
                </a:solidFill>
              </a:rPr>
              <a:t>Insegnare matematica in modo costruttivista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E1F9B6-F6AB-4AAD-71EE-6D11D5B8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it-IT" sz="3200"/>
              <a:t>Mot</a:t>
            </a:r>
            <a:r>
              <a:rPr lang="it-IT" altLang="it-IT" sz="3200"/>
              <a:t>ivazione</a:t>
            </a:r>
            <a:r>
              <a:rPr lang="pl-PL" altLang="it-IT" sz="3200"/>
              <a:t> (1): J. Bruner –  </a:t>
            </a:r>
            <a:r>
              <a:rPr lang="it-IT" altLang="it-IT" sz="3200"/>
              <a:t>la ricerca della teoria di insegnamento nella matematica</a:t>
            </a:r>
            <a:endParaRPr lang="pl-PL" altLang="it-IT" sz="3200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AF53D70F-BBFF-B993-CCE9-42886013E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0213" y="1165225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In questa bozza cercherò di formulare una serie di semplici affermazioni sui principi della didattica. Saranno illustrati con  esempi del insegnamento ed apprendimento della matematica. </a:t>
            </a:r>
            <a:r>
              <a:rPr lang="pl-PL" altLang="it-IT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Ho scelto la matematica non perché la considero una materia tipica, visto che la matematica si limita ai problemi ben definiti e non si occupa della loro verifica attraverso  esperimenti e osservazioni. </a:t>
            </a:r>
            <a:r>
              <a:rPr lang="pl-PL" altLang="it-IT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Avevo scelto la matematica perché costituisce un esempio semplice e chiaro (per forza un po’ semplificato)  del insieme delle tesi sull’ insegnamento ed apprendimento</a:t>
            </a:r>
            <a:r>
              <a:rPr lang="pl-PL" altLang="it-IT" sz="1800" dirty="0"/>
              <a:t> […]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La teoria dell’insegnamento deve definire i metodi per plasmare un determinato quanto di sapienza in modo tale di renderlo </a:t>
            </a:r>
            <a:r>
              <a:rPr lang="it-IT" altLang="it-IT" sz="1800" u="sng" dirty="0"/>
              <a:t>più facile da assorbire </a:t>
            </a:r>
            <a:r>
              <a:rPr lang="pl-PL" altLang="it-IT" sz="1800" dirty="0"/>
              <a:t>[...]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Il valore della struttura dipende dal fatto, se ha delle capacità di </a:t>
            </a:r>
            <a:r>
              <a:rPr lang="it-IT" altLang="it-IT" sz="1800" u="sng" dirty="0"/>
              <a:t>semplificare informazioni</a:t>
            </a:r>
            <a:r>
              <a:rPr lang="it-IT" altLang="it-IT" sz="1800" dirty="0"/>
              <a:t>, creare nuove affermazioni e allargare la operatività del determinato quanto di conoscenza; la struttura deve essere sempre adeguata alla </a:t>
            </a:r>
            <a:r>
              <a:rPr lang="it-IT" altLang="it-IT" sz="1800" u="sng" dirty="0"/>
              <a:t>situazione dello studente </a:t>
            </a:r>
            <a:r>
              <a:rPr lang="it-IT" altLang="it-IT" sz="1800" dirty="0"/>
              <a:t> e i suoi </a:t>
            </a:r>
            <a:r>
              <a:rPr lang="it-IT" altLang="it-IT" sz="1800" u="sng" dirty="0"/>
              <a:t>talenti. </a:t>
            </a:r>
            <a:r>
              <a:rPr lang="pl-PL" altLang="it-IT" sz="1800" u="sng" dirty="0"/>
              <a:t> </a:t>
            </a:r>
            <a:endParaRPr lang="pl-PL" altLang="it-IT" sz="1800" dirty="0"/>
          </a:p>
        </p:txBody>
      </p:sp>
      <p:sp>
        <p:nvSpPr>
          <p:cNvPr id="7172" name="Text Box 7">
            <a:extLst>
              <a:ext uri="{FF2B5EF4-FFF2-40B4-BE49-F238E27FC236}">
                <a16:creationId xmlns:a16="http://schemas.microsoft.com/office/drawing/2014/main" id="{EC9CE4BC-D36A-D648-7E55-0CB800CB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5713413"/>
            <a:ext cx="71691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it-IT" sz="1800"/>
              <a:t>J. Bruner, </a:t>
            </a:r>
            <a:r>
              <a:rPr lang="it-IT" altLang="it-IT" sz="1800" i="1"/>
              <a:t>Nella ricerca della teoria d’insegnamento, </a:t>
            </a:r>
            <a:r>
              <a:rPr lang="it-IT" altLang="it-IT" sz="1800"/>
              <a:t>1956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it-IT" sz="1400">
                <a:hlinkClick r:id="rId2"/>
              </a:rPr>
              <a:t>http://www.scielo.org.pe/scielo.php?script=sci_arttext&amp;pid=S0254-92472017000200013</a:t>
            </a:r>
            <a:r>
              <a:rPr lang="it-IT" altLang="it-IT" sz="1400">
                <a:hlinkClick r:id="rId2"/>
              </a:rPr>
              <a:t>-</a:t>
            </a: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DA51FB-EFF4-6D32-CFF8-1D1957A9C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it-IT"/>
              <a:t>„Matemat</a:t>
            </a:r>
            <a:r>
              <a:rPr lang="it-IT" altLang="it-IT"/>
              <a:t>ica per i cittadini</a:t>
            </a:r>
            <a:r>
              <a:rPr lang="pl-PL" altLang="it-IT"/>
              <a:t>”</a:t>
            </a:r>
            <a:endParaRPr lang="en-AU" alt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44C750-FB32-5311-B52B-295C4C21D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3" y="90805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1800" dirty="0"/>
              <a:t>‘’Si può fare la presentazione del libro sulla </a:t>
            </a:r>
            <a:r>
              <a:rPr lang="pl-PL" altLang="it-IT" sz="1800" dirty="0"/>
              <a:t>Matemat</a:t>
            </a:r>
            <a:r>
              <a:rPr lang="it-IT" altLang="it-IT" sz="1800" dirty="0" err="1"/>
              <a:t>ica</a:t>
            </a:r>
            <a:r>
              <a:rPr lang="pl-PL" altLang="it-IT" sz="1800" dirty="0"/>
              <a:t>, </a:t>
            </a:r>
            <a:r>
              <a:rPr lang="it-IT" altLang="it-IT" sz="1800" dirty="0"/>
              <a:t>cominciando dalle sue difficoltà</a:t>
            </a:r>
            <a:r>
              <a:rPr lang="pl-PL" altLang="it-IT" sz="1800" dirty="0"/>
              <a:t>? </a:t>
            </a:r>
            <a:r>
              <a:rPr lang="it-IT" altLang="it-IT" sz="1800" dirty="0"/>
              <a:t>Non è tanto indicato per scopi promozionali</a:t>
            </a:r>
            <a:r>
              <a:rPr lang="pl-PL" altLang="it-IT" sz="1800" dirty="0"/>
              <a:t>…</a:t>
            </a:r>
          </a:p>
          <a:p>
            <a:pPr eaLnBrk="1" hangingPunct="1">
              <a:buFontTx/>
              <a:buNone/>
            </a:pPr>
            <a:r>
              <a:rPr lang="it-IT" altLang="it-IT" sz="1800" dirty="0"/>
              <a:t>Lasciando i problemi presenti e stringenti, legati alle relazioni nella classe scolastica nel ambiente sociale, il motivo della difficoltà essenziale è la divergenza tra i programmi, contenuti e metodi d’insegnamento da una parte, e la percezione che cosa ‘’bisogna’’ insegnare. I programmi, contenuti e i metodi d’insegnamento hanno la velocità di cambiamenti diversa (molto più lenta) che la percezione della materia del insegnante. </a:t>
            </a:r>
            <a:r>
              <a:rPr lang="pl-PL" altLang="it-IT" sz="1800" dirty="0"/>
              <a:t>  </a:t>
            </a:r>
          </a:p>
          <a:p>
            <a:pPr eaLnBrk="1" hangingPunct="1">
              <a:buFontTx/>
              <a:buNone/>
            </a:pPr>
            <a:r>
              <a:rPr lang="pl-PL" altLang="it-IT" sz="1800" dirty="0"/>
              <a:t>[…] </a:t>
            </a:r>
            <a:r>
              <a:rPr lang="it-IT" altLang="it-IT" sz="1800" dirty="0"/>
              <a:t>Anche in Italia, finalmente, gli indicatori si spostano in questa direzione. L’insegnamento della matematica non è più riservato per future classi governanti, per futuri insegnanti [e scienziati], ma anche ai ragazzi che nella sua vita faranno tutt’altri mestieri. I matematici sono convinti che il logo linguaggio, loro logica, loro strumenti si rivelano utili anche per i </a:t>
            </a:r>
            <a:r>
              <a:rPr lang="it-IT" altLang="it-IT" sz="1800" i="1" dirty="0"/>
              <a:t>cittadini</a:t>
            </a:r>
            <a:r>
              <a:rPr lang="it-IT" altLang="it-IT" sz="1800" dirty="0"/>
              <a:t> – è questa la terza parola chiave – cioè alle persone che saranno ne insegnanti ne scienziati. </a:t>
            </a:r>
            <a:endParaRPr lang="pl-PL" altLang="it-IT" sz="1800" dirty="0"/>
          </a:p>
          <a:p>
            <a:pPr eaLnBrk="1" hangingPunct="1">
              <a:buFontTx/>
              <a:buNone/>
            </a:pPr>
            <a:r>
              <a:rPr lang="it-IT" altLang="it-IT" sz="1800" u="sng" dirty="0"/>
              <a:t>La matematica </a:t>
            </a:r>
            <a:r>
              <a:rPr lang="it-IT" altLang="it-IT" sz="1800" i="1" u="sng" dirty="0"/>
              <a:t>serve</a:t>
            </a:r>
            <a:r>
              <a:rPr lang="it-IT" altLang="it-IT" sz="1800" u="sng" dirty="0"/>
              <a:t>  nella vita quotidiana</a:t>
            </a:r>
            <a:r>
              <a:rPr lang="pl-PL" altLang="it-IT" sz="1800" dirty="0"/>
              <a:t>. S</a:t>
            </a:r>
            <a:r>
              <a:rPr lang="it-IT" altLang="it-IT" sz="1800" dirty="0" err="1"/>
              <a:t>erve</a:t>
            </a:r>
            <a:r>
              <a:rPr lang="it-IT" altLang="it-IT" sz="1800" dirty="0"/>
              <a:t> a risolvere certe situazioni, dov’è necessario una «veste mentale» (i.e. un’attrezzatura). È il nostro sesto senso, un ulteriore canale di comunicazione e d’interpretazione della realtà.</a:t>
            </a:r>
            <a:r>
              <a:rPr lang="pl-PL" altLang="it-IT" sz="1800" dirty="0"/>
              <a:t>”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1D125A0C-AE07-3F84-2842-B0FDCD1D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950"/>
            <a:ext cx="80618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1600" dirty="0"/>
              <a:t>Angelo Guerraggio, </a:t>
            </a:r>
            <a:r>
              <a:rPr lang="it-IT" altLang="it-IT" sz="1600" i="1" dirty="0"/>
              <a:t>Introduzione, </a:t>
            </a:r>
            <a:r>
              <a:rPr lang="it-IT" altLang="it-IT" sz="1600" dirty="0"/>
              <a:t>in:</a:t>
            </a:r>
            <a:r>
              <a:rPr lang="pl-PL" altLang="it-IT" sz="1600" dirty="0"/>
              <a:t> Barozzi, Bergamini, Boni, Cerani, Pagani,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1600" i="1" dirty="0"/>
              <a:t>La matematica per il cittadini, </a:t>
            </a:r>
            <a:r>
              <a:rPr lang="pl-PL" altLang="it-IT" sz="1600" dirty="0"/>
              <a:t>Zanichelli, Bologna, 2008, </a:t>
            </a:r>
            <a:r>
              <a:rPr lang="it-IT" altLang="it-IT" sz="1600"/>
              <a:t>p.</a:t>
            </a:r>
            <a:r>
              <a:rPr lang="pl-PL" altLang="it-IT" sz="1600"/>
              <a:t> </a:t>
            </a:r>
            <a:r>
              <a:rPr lang="pl-PL" altLang="it-IT" sz="1600" dirty="0"/>
              <a:t>7 </a:t>
            </a:r>
            <a:r>
              <a:rPr lang="it-IT" altLang="it-IT" sz="1600" dirty="0"/>
              <a:t>traduzione dal polacco</a:t>
            </a:r>
            <a:r>
              <a:rPr lang="pl-PL" altLang="it-IT" sz="1600" dirty="0"/>
              <a:t> GK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9770</TotalTime>
  <Words>499</Words>
  <Application>Microsoft Office PowerPoint</Application>
  <PresentationFormat>Presentazione su schermo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Arial</vt:lpstr>
      <vt:lpstr>Projekt domyślny</vt:lpstr>
      <vt:lpstr>Personalizzazione dell’insegnamento STEAM</vt:lpstr>
      <vt:lpstr>Motivazione (1): J. Bruner –  la ricerca della teoria di insegnamento nella matematica</vt:lpstr>
      <vt:lpstr>„Matematica per i cittadini”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208</cp:revision>
  <dcterms:created xsi:type="dcterms:W3CDTF">2006-02-09T22:46:12Z</dcterms:created>
  <dcterms:modified xsi:type="dcterms:W3CDTF">2022-11-29T17:02:25Z</dcterms:modified>
</cp:coreProperties>
</file>